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82" r:id="rId4"/>
    <p:sldId id="258" r:id="rId5"/>
    <p:sldId id="278" r:id="rId6"/>
    <p:sldId id="260" r:id="rId7"/>
    <p:sldId id="26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14" r:id="rId19"/>
    <p:sldId id="275" r:id="rId20"/>
    <p:sldId id="276" r:id="rId21"/>
    <p:sldId id="274" r:id="rId22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dpmz/hhui4CnszWcIjF0/xYqBtw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654"/>
    <a:srgbClr val="E7C093"/>
    <a:srgbClr val="ED6B00"/>
    <a:srgbClr val="A93501"/>
    <a:srgbClr val="FECC00"/>
    <a:srgbClr val="B99F2F"/>
    <a:srgbClr val="C64033"/>
    <a:srgbClr val="AA4E02"/>
    <a:srgbClr val="FFB375"/>
    <a:srgbClr val="F7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8972" autoAdjust="0"/>
  </p:normalViewPr>
  <p:slideViewPr>
    <p:cSldViewPr snapToGrid="0">
      <p:cViewPr varScale="1">
        <p:scale>
          <a:sx n="102" d="100"/>
          <a:sy n="102" d="100"/>
        </p:scale>
        <p:origin x="1542" y="96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svg"/><Relationship Id="rId3" Type="http://schemas.openxmlformats.org/officeDocument/2006/relationships/image" Target="../media/image32.png"/><Relationship Id="rId7" Type="http://schemas.openxmlformats.org/officeDocument/2006/relationships/image" Target="../media/image11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65425" y="2162360"/>
            <a:ext cx="7505742" cy="6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LOGÍSTICA Y DISTRIBUCIÓN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053998"/>
            <a:ext cx="7498080" cy="3264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2730411" y="2702332"/>
            <a:ext cx="6250736" cy="4368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986944" cy="447001"/>
          </a:xfrm>
          <a:prstGeom prst="roundRect">
            <a:avLst/>
          </a:prstGeom>
          <a:solidFill>
            <a:srgbClr val="A93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2. Guía de despacho (ejemplo):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9784" y="3017267"/>
            <a:ext cx="4458909" cy="3767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333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346883" y="2651537"/>
            <a:ext cx="6989852" cy="21943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3128864" y="2959205"/>
            <a:ext cx="54154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 smtClean="0">
                <a:latin typeface="Calibri"/>
                <a:cs typeface="Calibri"/>
              </a:rPr>
              <a:t>La </a:t>
            </a:r>
            <a:r>
              <a:rPr lang="es-ES_tradnl" sz="1600" dirty="0">
                <a:latin typeface="Calibri"/>
                <a:cs typeface="Calibri"/>
              </a:rPr>
              <a:t>factura es un documento tributario, mediante el cual el contribuyente que lo emite genera un Débito Fiscal correspondiente a la recaudación del IVA y quien lo recibe descuenta el impuesto pagado mediante el Crédito Fiscal.</a:t>
            </a: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>
                <a:latin typeface="Calibri"/>
                <a:cs typeface="Calibri"/>
              </a:rPr>
              <a:t>Documento que se utiliza en la operación de </a:t>
            </a:r>
            <a:r>
              <a:rPr lang="es-ES_tradnl" sz="1600" dirty="0" smtClean="0">
                <a:latin typeface="Calibri"/>
                <a:cs typeface="Calibri"/>
              </a:rPr>
              <a:t>compraventa.</a:t>
            </a:r>
            <a:endParaRPr lang="es-ES_tradnl" sz="1600" dirty="0">
              <a:latin typeface="Calibri"/>
              <a:cs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316405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3. Factura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Google Shape;135;p8"/>
          <p:cNvSpPr/>
          <p:nvPr/>
        </p:nvSpPr>
        <p:spPr>
          <a:xfrm>
            <a:off x="7614818" y="5323391"/>
            <a:ext cx="1539044" cy="891585"/>
          </a:xfrm>
          <a:prstGeom prst="roundRect">
            <a:avLst>
              <a:gd name="adj" fmla="val 16667"/>
            </a:avLst>
          </a:prstGeom>
          <a:solidFill>
            <a:srgbClr val="A9350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Comprador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6;p8"/>
          <p:cNvSpPr/>
          <p:nvPr/>
        </p:nvSpPr>
        <p:spPr>
          <a:xfrm>
            <a:off x="5173006" y="5305191"/>
            <a:ext cx="1367547" cy="90978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Factura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7;p8"/>
          <p:cNvSpPr/>
          <p:nvPr/>
        </p:nvSpPr>
        <p:spPr>
          <a:xfrm>
            <a:off x="3179976" y="5305191"/>
            <a:ext cx="869117" cy="90978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7E3D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1" u="none" strike="noStrike" cap="none" dirty="0">
                <a:solidFill>
                  <a:srgbClr val="AA4E02"/>
                </a:solidFill>
                <a:latin typeface="Calibri"/>
                <a:ea typeface="Calibri"/>
                <a:cs typeface="Calibri"/>
                <a:sym typeface="Calibri"/>
              </a:rPr>
              <a:t>Emite</a:t>
            </a:r>
            <a:endParaRPr sz="1800" b="0" i="1" u="none" strike="noStrike" cap="none" dirty="0">
              <a:solidFill>
                <a:srgbClr val="AA4E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8;p8"/>
          <p:cNvSpPr/>
          <p:nvPr/>
        </p:nvSpPr>
        <p:spPr>
          <a:xfrm>
            <a:off x="2366894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0;p8"/>
          <p:cNvSpPr/>
          <p:nvPr/>
        </p:nvSpPr>
        <p:spPr>
          <a:xfrm>
            <a:off x="655115" y="5305191"/>
            <a:ext cx="1408195" cy="909785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Proveedor o vendedor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8;p8"/>
          <p:cNvSpPr/>
          <p:nvPr/>
        </p:nvSpPr>
        <p:spPr>
          <a:xfrm>
            <a:off x="4368350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8;p8"/>
          <p:cNvSpPr/>
          <p:nvPr/>
        </p:nvSpPr>
        <p:spPr>
          <a:xfrm>
            <a:off x="6816830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9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4145145" y="2651536"/>
            <a:ext cx="5029036" cy="38706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64150" y="2651536"/>
            <a:ext cx="3657482" cy="38706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375596" y="3162388"/>
            <a:ext cx="3292046" cy="30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Debe ser emitido a toda persona que la requiera, pero por lo general se utiliza para las operaciones de compra y venta entre comerciantes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La razón que sea el documento oficial para operaciones entre comerciantes obedece a que lleva un detalle del I.V.A. que es un </a:t>
            </a:r>
            <a:r>
              <a:rPr lang="es-ES_tradnl" sz="1600" dirty="0" smtClean="0">
                <a:latin typeface="Calibri"/>
                <a:cs typeface="Calibri"/>
              </a:rPr>
              <a:t>dato </a:t>
            </a:r>
            <a:r>
              <a:rPr lang="es-ES_tradnl" sz="1600" dirty="0">
                <a:latin typeface="Calibri"/>
                <a:cs typeface="Calibri"/>
              </a:rPr>
              <a:t>que siempre es necesario en los libros contables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539918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3. Car</a:t>
            </a:r>
            <a:r>
              <a:rPr lang="cs-CZ" sz="1600" b="1" dirty="0" smtClean="0">
                <a:solidFill>
                  <a:schemeClr val="bg1"/>
                </a:solidFill>
                <a:latin typeface="Calibri"/>
                <a:cs typeface="Calibri"/>
              </a:rPr>
              <a:t>á</a:t>
            </a:r>
            <a:r>
              <a:rPr lang="es-ES_tradnl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cterísticas</a:t>
            </a:r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 factura: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70251" y="2956127"/>
            <a:ext cx="45693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/>
                <a:cs typeface="Calibri"/>
              </a:rPr>
              <a:t>Las </a:t>
            </a:r>
            <a:r>
              <a:rPr lang="es-ES_tradnl" sz="1600" dirty="0">
                <a:latin typeface="Calibri"/>
                <a:cs typeface="Calibri"/>
              </a:rPr>
              <a:t>Facturas deben ser emitidas en 3 ejemplares que son: </a:t>
            </a:r>
          </a:p>
          <a:p>
            <a:pPr lvl="2"/>
            <a:r>
              <a:rPr lang="es-ES_tradnl" sz="1600" b="1" dirty="0" smtClean="0">
                <a:latin typeface="Calibri"/>
                <a:cs typeface="Calibri"/>
              </a:rPr>
              <a:t>- ORIGINAL </a:t>
            </a:r>
            <a:r>
              <a:rPr lang="es-ES_tradnl" sz="1600" b="1" dirty="0">
                <a:latin typeface="Calibri"/>
                <a:cs typeface="Calibri"/>
              </a:rPr>
              <a:t>(cliente) se entrega al comprador.</a:t>
            </a:r>
          </a:p>
          <a:p>
            <a:pPr lvl="2"/>
            <a:r>
              <a:rPr lang="es-ES_tradnl" sz="1600" b="1" dirty="0" smtClean="0">
                <a:latin typeface="Calibri"/>
                <a:cs typeface="Calibri"/>
              </a:rPr>
              <a:t>- DUPLICADO </a:t>
            </a:r>
            <a:r>
              <a:rPr lang="es-ES_tradnl" sz="1600" b="1" dirty="0">
                <a:latin typeface="Calibri"/>
                <a:cs typeface="Calibri"/>
              </a:rPr>
              <a:t>(S.I.I.) queda en poder del vendedor.</a:t>
            </a:r>
          </a:p>
          <a:p>
            <a:pPr lvl="2"/>
            <a:r>
              <a:rPr lang="es-ES_tradnl" sz="1600" b="1" dirty="0" smtClean="0">
                <a:latin typeface="Calibri"/>
                <a:cs typeface="Calibri"/>
              </a:rPr>
              <a:t>- TRIPLICADO </a:t>
            </a:r>
            <a:r>
              <a:rPr lang="es-ES_tradnl" sz="1600" b="1" dirty="0">
                <a:latin typeface="Calibri"/>
                <a:cs typeface="Calibri"/>
              </a:rPr>
              <a:t>(Control Tributario) se entrega al comprador. </a:t>
            </a:r>
          </a:p>
          <a:p>
            <a:pPr lvl="2"/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El original y segunda copia se entregan al comprador, quedando en el talonario la tercera copia, en poder del vendedor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>
                <a:latin typeface="Calibri"/>
                <a:cs typeface="Calibri"/>
              </a:rPr>
              <a:t>*Actualmente los documentos electrónicos están reemplazando a los físicos timbrados por SII.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89" y="2338048"/>
            <a:ext cx="500374" cy="4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2730411" y="2682014"/>
            <a:ext cx="6372652" cy="4368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488991"/>
            <a:ext cx="2986944" cy="447001"/>
          </a:xfrm>
          <a:prstGeom prst="roundRect">
            <a:avLst/>
          </a:prstGeom>
          <a:solidFill>
            <a:srgbClr val="A93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02044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. Factura (ejemplo):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" name="Google Shape;172;p12"/>
          <p:cNvGrpSpPr/>
          <p:nvPr/>
        </p:nvGrpSpPr>
        <p:grpSpPr>
          <a:xfrm>
            <a:off x="3651636" y="2879529"/>
            <a:ext cx="4709771" cy="4025639"/>
            <a:chOff x="2509838" y="0"/>
            <a:chExt cx="7242678" cy="6452360"/>
          </a:xfrm>
        </p:grpSpPr>
        <p:pic>
          <p:nvPicPr>
            <p:cNvPr id="8" name="Google Shape;173;p12"/>
            <p:cNvPicPr preferRelativeResize="0"/>
            <p:nvPr/>
          </p:nvPicPr>
          <p:blipFill rotWithShape="1">
            <a:blip r:embed="rId3">
              <a:alphaModFix/>
            </a:blip>
            <a:srcRect b="47500"/>
            <a:stretch/>
          </p:blipFill>
          <p:spPr>
            <a:xfrm>
              <a:off x="2509838" y="0"/>
              <a:ext cx="7242678" cy="44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74;p12"/>
            <p:cNvPicPr preferRelativeResize="0"/>
            <p:nvPr/>
          </p:nvPicPr>
          <p:blipFill rotWithShape="1">
            <a:blip r:embed="rId3">
              <a:alphaModFix/>
            </a:blip>
            <a:srcRect t="75521"/>
            <a:stretch/>
          </p:blipFill>
          <p:spPr>
            <a:xfrm>
              <a:off x="2509838" y="4400533"/>
              <a:ext cx="7242678" cy="20518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87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062307"/>
            <a:ext cx="6999671" cy="401286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DOCUMENTOS </a:t>
              </a:r>
              <a:r>
                <a:rPr lang="es-ES_tradnl" sz="20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ENTRADA Y SALIDA</a:t>
              </a:r>
              <a:endParaRPr dirty="0">
                <a:solidFill>
                  <a:srgbClr val="ED6B00"/>
                </a:solidFill>
              </a:endParaRP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Ya conoces los principales documentos de abastecimiento: Orden de Compra, Guía de Despacho y Factura.</a:t>
              </a: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Ahora te invitamos a realizar lo siguiente:</a:t>
              </a: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0" indent="-285750">
                <a:lnSpc>
                  <a:spcPct val="115000"/>
                </a:lnSpc>
                <a:buFont typeface="Arial"/>
                <a:buChar char="•"/>
              </a:pPr>
              <a:r>
                <a:rPr lang="es-ES_tradnl" sz="1600" b="1" dirty="0" smtClean="0">
                  <a:latin typeface="Calibri"/>
                  <a:ea typeface="Calibri"/>
                  <a:cs typeface="Calibri"/>
                  <a:sym typeface="Calibri"/>
                </a:rPr>
                <a:t>Reúnete </a:t>
              </a:r>
              <a:r>
                <a:rPr lang="es-ES_tradnl" sz="1600" b="1" dirty="0">
                  <a:latin typeface="Calibri"/>
                  <a:ea typeface="Calibri"/>
                  <a:cs typeface="Calibri"/>
                  <a:sym typeface="Calibri"/>
                </a:rPr>
                <a:t>en parejas para investigar en internet qué documentos electrónicos existen y cómo una empresa puede acceder a esta tecnología.</a:t>
              </a: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800" b="1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</a:t>
              </a:r>
              <a:r>
                <a:rPr lang="es-ES_tradnl" sz="1800" b="1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lang="es-ES_tradnl" sz="1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317592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643002"/>
            <a:ext cx="1651873" cy="884514"/>
          </a:xfrm>
          <a:prstGeom prst="rect">
            <a:avLst/>
          </a:prstGeom>
        </p:spPr>
      </p:pic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1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346883" y="2651536"/>
            <a:ext cx="6989852" cy="3921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3128864" y="2959205"/>
            <a:ext cx="453152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Es un documento tributario que está relacionado </a:t>
            </a:r>
            <a:r>
              <a:rPr lang="es-ES_tradnl" sz="1600" b="1" dirty="0">
                <a:solidFill>
                  <a:srgbClr val="ED6B00"/>
                </a:solidFill>
                <a:latin typeface="Calibri"/>
                <a:cs typeface="Calibri"/>
              </a:rPr>
              <a:t>con devoluciones, descuentos, cobros,</a:t>
            </a:r>
            <a:r>
              <a:rPr lang="es-ES_tradnl" sz="1600" dirty="0">
                <a:latin typeface="Calibri"/>
                <a:cs typeface="Calibri"/>
              </a:rPr>
              <a:t> etc. que fueron emitidos en la factura y que deben ser rectificados, devueltos, compensados, etc. entre el vendedor y comprador. </a:t>
            </a:r>
            <a:endParaRPr lang="es-ES_tradnl" sz="16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Para que exista emisión de una nota de crédito debe haberse emitido previamente una factura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La nota de crédito se utiliza para documentar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un </a:t>
            </a:r>
            <a:r>
              <a:rPr lang="es-ES_tradnl" sz="1600" dirty="0">
                <a:latin typeface="Calibri"/>
                <a:cs typeface="Calibri"/>
              </a:rPr>
              <a:t>crédito a favor de la persona a la que se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le </a:t>
            </a:r>
            <a:r>
              <a:rPr lang="es-ES_tradnl" sz="1600" dirty="0">
                <a:latin typeface="Calibri"/>
                <a:cs typeface="Calibri"/>
              </a:rPr>
              <a:t>emitió previamente una factura.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Para </a:t>
            </a:r>
            <a:r>
              <a:rPr lang="es-ES_tradnl" sz="1600" dirty="0">
                <a:latin typeface="Calibri"/>
                <a:cs typeface="Calibri"/>
              </a:rPr>
              <a:t>esto rebaja valores de la factura original.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316405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4. Nota de crédito: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Imagen 1" descr="Ilust-ppt-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61" y="4144932"/>
            <a:ext cx="2997892" cy="36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346883" y="2580422"/>
            <a:ext cx="6989852" cy="44903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3128865" y="2654433"/>
            <a:ext cx="475503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La nota de crédito rebajará los valores de la factura por las siguientes razones</a:t>
            </a:r>
            <a:r>
              <a:rPr lang="es-ES_tradnl" sz="1600" dirty="0" smtClean="0">
                <a:latin typeface="Calibri"/>
                <a:cs typeface="Calibri"/>
              </a:rPr>
              <a:t>:</a:t>
            </a:r>
          </a:p>
          <a:p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Por no tener la empresa en sus bodegas todas las mercaderías que indica la factura.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Por devoluciones de mercaderías por parte de la empresa que compra y que es aceptado por la empresa que vende.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Por disminución en los valores facturados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(</a:t>
            </a:r>
            <a:r>
              <a:rPr lang="es-ES_tradnl" sz="1600" dirty="0">
                <a:latin typeface="Calibri"/>
                <a:cs typeface="Calibri"/>
              </a:rPr>
              <a:t>rebajas de precios).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Por cualquier motivo que disminuya los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valores </a:t>
            </a:r>
            <a:r>
              <a:rPr lang="es-ES_tradnl" sz="1600" dirty="0">
                <a:latin typeface="Calibri"/>
                <a:cs typeface="Calibri"/>
              </a:rPr>
              <a:t>que indica la factura (descuentos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especiales </a:t>
            </a:r>
            <a:r>
              <a:rPr lang="es-ES_tradnl" sz="1600" dirty="0">
                <a:latin typeface="Calibri"/>
                <a:cs typeface="Calibri"/>
              </a:rPr>
              <a:t>o errores de la factura).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Para tener valor legal la nota de crédito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debe </a:t>
            </a:r>
            <a:r>
              <a:rPr lang="es-ES_tradnl" sz="1600" dirty="0">
                <a:latin typeface="Calibri"/>
                <a:cs typeface="Calibri"/>
              </a:rPr>
              <a:t>tener las mismas exigencias que </a:t>
            </a:r>
            <a:r>
              <a:rPr lang="es-ES_tradnl" sz="1600" dirty="0" smtClean="0">
                <a:latin typeface="Calibri"/>
                <a:cs typeface="Calibri"/>
              </a:rPr>
              <a:t>tiene</a:t>
            </a:r>
          </a:p>
          <a:p>
            <a:r>
              <a:rPr lang="es-ES_tradnl" sz="1600" dirty="0" smtClean="0">
                <a:latin typeface="Calibri"/>
                <a:cs typeface="Calibri"/>
              </a:rPr>
              <a:t> </a:t>
            </a:r>
            <a:r>
              <a:rPr lang="es-ES_tradnl" sz="1600" dirty="0">
                <a:latin typeface="Calibri"/>
                <a:cs typeface="Calibri"/>
              </a:rPr>
              <a:t>la factura, ya que, es un documento </a:t>
            </a:r>
            <a:endParaRPr lang="es-ES_tradnl" sz="1600" dirty="0" smtClean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complementario </a:t>
            </a:r>
            <a:r>
              <a:rPr lang="es-ES_tradnl" sz="1600" dirty="0">
                <a:latin typeface="Calibri"/>
                <a:cs typeface="Calibri"/>
              </a:rPr>
              <a:t>de la factura.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316405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4. Nota de crédito: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Imagen 2" descr="Ilust-ppt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09" y="3850319"/>
            <a:ext cx="2534036" cy="39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2730411" y="2682014"/>
            <a:ext cx="6372652" cy="4368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Google Shape;199;p16"/>
          <p:cNvPicPr preferRelativeResize="0"/>
          <p:nvPr/>
        </p:nvPicPr>
        <p:blipFill rotWithShape="1">
          <a:blip r:embed="rId3">
            <a:alphaModFix/>
          </a:blip>
          <a:srcRect l="-130" r="129"/>
          <a:stretch/>
        </p:blipFill>
        <p:spPr>
          <a:xfrm>
            <a:off x="3420566" y="2885195"/>
            <a:ext cx="5225312" cy="4003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488991"/>
            <a:ext cx="2986944" cy="447001"/>
          </a:xfrm>
          <a:prstGeom prst="roundRect">
            <a:avLst/>
          </a:prstGeom>
          <a:solidFill>
            <a:srgbClr val="A93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02044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4. Nota de crédito (ejemplo):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8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062307"/>
            <a:ext cx="6999671" cy="3546131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DOCUMENTOS </a:t>
              </a:r>
              <a:r>
                <a:rPr lang="es-ES_tradnl" sz="20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ENTRADA Y SALIDA</a:t>
              </a:r>
              <a:endParaRPr dirty="0">
                <a:solidFill>
                  <a:srgbClr val="ED6B00"/>
                </a:solidFill>
              </a:endParaRP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Para revisar los temas trabajando durante el desarrollo de la presentación, te invito a </a:t>
              </a:r>
              <a:r>
                <a:rPr lang="es-ES_tradnl" sz="1600" b="1" dirty="0">
                  <a:latin typeface="Calibri"/>
                  <a:ea typeface="Calibri"/>
                  <a:cs typeface="Calibri"/>
                  <a:sym typeface="Calibri"/>
                </a:rPr>
                <a:t>realizar Actividad 9 Cuanto Aprendimos. </a:t>
              </a: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Descarga el archivo y sigue sus instrucciones.</a:t>
              </a:r>
            </a:p>
            <a:p>
              <a:pPr lvl="0">
                <a:lnSpc>
                  <a:spcPct val="115000"/>
                </a:lnSpc>
              </a:pPr>
              <a:endParaRPr lang="es-ES_tradnl" sz="1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800" b="1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bien!, </a:t>
              </a:r>
              <a:endParaRPr lang="es-ES_tradnl" sz="1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s-ES_tradnl" sz="18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ahora </a:t>
              </a:r>
              <a:r>
                <a:rPr lang="es-ES_tradnl" sz="18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te invito a  realizar una actividad práctica. </a:t>
              </a: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0;p21"/>
          <p:cNvSpPr/>
          <p:nvPr/>
        </p:nvSpPr>
        <p:spPr>
          <a:xfrm>
            <a:off x="431624" y="2356922"/>
            <a:ext cx="8839201" cy="2966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8" name="Google Shape;445;p20"/>
          <p:cNvSpPr txBox="1"/>
          <p:nvPr/>
        </p:nvSpPr>
        <p:spPr>
          <a:xfrm>
            <a:off x="958647" y="3687910"/>
            <a:ext cx="4812045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DOCUMENTOS </a:t>
            </a:r>
            <a:r>
              <a:rPr lang="es-C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ENTRADA Y SALIDA</a:t>
            </a:r>
            <a:endParaRPr lang="es-CL" sz="2000" dirty="0">
              <a:solidFill>
                <a:srgbClr val="ED6B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Utiliza el  archivo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“Actividad Práctica_9”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sigue las instrucciones señaladas. 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1;p13"/>
          <p:cNvSpPr txBox="1">
            <a:spLocks/>
          </p:cNvSpPr>
          <p:nvPr/>
        </p:nvSpPr>
        <p:spPr>
          <a:xfrm>
            <a:off x="365424" y="2224853"/>
            <a:ext cx="8768117" cy="6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DOCUMENTOS DE ENTRADA Y SALIDA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 descr="Sin título-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7" y="2986789"/>
            <a:ext cx="7285816" cy="42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6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DOCUMENTOS </a:t>
            </a:r>
            <a:r>
              <a:rPr lang="es-C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ENTRADA Y SALIDA</a:t>
            </a:r>
            <a:endParaRPr lang="es-CL" sz="2000" dirty="0">
              <a:solidFill>
                <a:srgbClr val="ED6B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2" y="4159042"/>
            <a:ext cx="673176" cy="60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grpSp>
        <p:nvGrpSpPr>
          <p:cNvPr id="30" name="Grupo 14"/>
          <p:cNvGrpSpPr/>
          <p:nvPr/>
        </p:nvGrpSpPr>
        <p:grpSpPr>
          <a:xfrm>
            <a:off x="-4655" y="1955978"/>
            <a:ext cx="6395086" cy="783005"/>
            <a:chOff x="-4655" y="1788831"/>
            <a:chExt cx="6395086" cy="783005"/>
          </a:xfrm>
        </p:grpSpPr>
        <p:sp>
          <p:nvSpPr>
            <p:cNvPr id="31" name="Google Shape;404;p19"/>
            <p:cNvSpPr txBox="1"/>
            <p:nvPr/>
          </p:nvSpPr>
          <p:spPr>
            <a:xfrm>
              <a:off x="1284454" y="1889168"/>
              <a:ext cx="510597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En todo almacén y Centro de Distribución el </a:t>
              </a:r>
              <a:endPara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es-ES_tradnl" sz="1600" b="1" dirty="0" smtClean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uso </a:t>
              </a:r>
              <a:r>
                <a:rPr lang="es-ES_tradn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EPP es obligatorio y </a:t>
              </a:r>
              <a:r>
                <a:rPr lang="es-ES_tradnl" sz="1600" b="1" dirty="0" smtClean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vital</a:t>
              </a:r>
              <a:endParaRPr lang="es-ES_tradn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ráfico 22">
            <a:extLst>
              <a:ext uri="{FF2B5EF4-FFF2-40B4-BE49-F238E27FC236}">
                <a16:creationId xmlns="" xmlns:a16="http://schemas.microsoft.com/office/drawing/2014/main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0" y="3267814"/>
            <a:ext cx="5870763" cy="783005"/>
            <a:chOff x="0" y="3785929"/>
            <a:chExt cx="5870763" cy="783005"/>
          </a:xfrm>
        </p:grpSpPr>
        <p:sp>
          <p:nvSpPr>
            <p:cNvPr id="36" name="Google Shape;422;p19"/>
            <p:cNvSpPr/>
            <p:nvPr/>
          </p:nvSpPr>
          <p:spPr>
            <a:xfrm rot="5400000">
              <a:off x="176181" y="360974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ráfico 26">
              <a:extLst>
                <a:ext uri="{FF2B5EF4-FFF2-40B4-BE49-F238E27FC236}">
                  <a16:creationId xmlns="" xmlns:a16="http://schemas.microsoft.com/office/drawing/2014/main" id="{F0FF436F-38C0-4143-8844-E4CC93DA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8252" y="3923310"/>
              <a:ext cx="486970" cy="486970"/>
            </a:xfrm>
            <a:prstGeom prst="rect">
              <a:avLst/>
            </a:prstGeom>
          </p:spPr>
        </p:pic>
        <p:sp>
          <p:nvSpPr>
            <p:cNvPr id="39" name="Google Shape;406;p19"/>
            <p:cNvSpPr txBox="1"/>
            <p:nvPr/>
          </p:nvSpPr>
          <p:spPr>
            <a:xfrm>
              <a:off x="1289109" y="3899686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s-ES_tradn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trabajo en equipo </a:t>
              </a:r>
              <a:r>
                <a:rPr lang="es-ES_tradnl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esencial: todos quienes laboran allí son importantes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-4655" y="4581293"/>
            <a:ext cx="6661094" cy="783005"/>
            <a:chOff x="-4655" y="5241638"/>
            <a:chExt cx="6661094" cy="783005"/>
          </a:xfrm>
        </p:grpSpPr>
        <p:grpSp>
          <p:nvGrpSpPr>
            <p:cNvPr id="40" name="Grupo 16"/>
            <p:cNvGrpSpPr/>
            <p:nvPr/>
          </p:nvGrpSpPr>
          <p:grpSpPr>
            <a:xfrm>
              <a:off x="-4655" y="5241638"/>
              <a:ext cx="6661094" cy="783005"/>
              <a:chOff x="-4655" y="3461842"/>
              <a:chExt cx="6661094" cy="783005"/>
            </a:xfrm>
          </p:grpSpPr>
          <p:sp>
            <p:nvSpPr>
              <p:cNvPr id="41" name="Google Shape;414;p19"/>
              <p:cNvSpPr txBox="1"/>
              <p:nvPr/>
            </p:nvSpPr>
            <p:spPr>
              <a:xfrm>
                <a:off x="1284454" y="3556270"/>
                <a:ext cx="537198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/>
                <a:r>
                  <a:rPr lang="es-ES_tradnl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Siempre hay que desarrollar todas las actividades dando </a:t>
                </a:r>
                <a:r>
                  <a:rPr lang="es-ES_tradnl" sz="1600" b="1" dirty="0">
                    <a:solidFill>
                      <a:srgbClr val="ED6B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nuestro mejor esfuerzo</a:t>
                </a:r>
              </a:p>
            </p:txBody>
          </p:sp>
          <p:sp>
            <p:nvSpPr>
              <p:cNvPr id="42" name="Google Shape;419;p19"/>
              <p:cNvSpPr/>
              <p:nvPr/>
            </p:nvSpPr>
            <p:spPr>
              <a:xfrm rot="5400000">
                <a:off x="171526" y="328566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" name="Gráfico 28">
              <a:extLst>
                <a:ext uri="{FF2B5EF4-FFF2-40B4-BE49-F238E27FC236}">
                  <a16:creationId xmlns="" xmlns:a16="http://schemas.microsoft.com/office/drawing/2014/main" id="{969FBDF0-CAFE-454E-88B0-E7A2F013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5340" y="5406674"/>
              <a:ext cx="483485" cy="4834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68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1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CL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_tradnl" dirty="0">
                <a:latin typeface="Calibri"/>
                <a:ea typeface="Calibri"/>
                <a:cs typeface="Calibri"/>
              </a:rPr>
              <a:t>Realiza un informe del stock de mercaderías disponible a través del sistema manual y/o computacional de acuerdo a los requerimientos e indicaciones de jefatura.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_tradnl" b="1" dirty="0" smtClean="0">
                <a:latin typeface="Calibri" panose="020F0502020204030204" pitchFamily="34" charset="0"/>
              </a:rPr>
              <a:t>3.1 </a:t>
            </a:r>
            <a:r>
              <a:rPr lang="es-ES_tradnl" dirty="0">
                <a:latin typeface="Calibri" panose="020F0502020204030204" pitchFamily="34" charset="0"/>
              </a:rPr>
              <a:t>Organiza y chequea los documentos de respaldo de entrada y salida de mercaderías, para la revisión de stock de existencias según indicaciones de superiores.</a:t>
            </a: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45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47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99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Identificamos los tipos de vehículos y sus especificaciones técnicas.</a:t>
              </a: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564075" y="2843142"/>
            <a:ext cx="4657800" cy="8836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75975" y="3087305"/>
            <a:ext cx="376200" cy="395325"/>
            <a:chOff x="375767" y="3437085"/>
            <a:chExt cx="376200" cy="395325"/>
          </a:xfrm>
        </p:grpSpPr>
        <p:sp>
          <p:nvSpPr>
            <p:cNvPr id="103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3"/>
          <p:cNvSpPr txBox="1"/>
          <p:nvPr/>
        </p:nvSpPr>
        <p:spPr>
          <a:xfrm>
            <a:off x="938775" y="3015867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Reconocimos los aspectos técnicos de los vehículos de carga.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VEHÍCULOS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4" name="Google Shape;99;p3"/>
          <p:cNvSpPr txBox="1"/>
          <p:nvPr/>
        </p:nvSpPr>
        <p:spPr>
          <a:xfrm>
            <a:off x="507988" y="4972197"/>
            <a:ext cx="4846158" cy="139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la actividad anterior, los invitamos a reunirse en equipos de trabajo de 4 integrantes, y a responder las siguientes interrogantes, utilizando la aplicación </a:t>
            </a:r>
            <a:r>
              <a:rPr lang="es-ES_tradn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_tradnl" sz="1600" b="1" dirty="0" err="1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es-ES_tradn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 otra aplicación similar. </a:t>
            </a:r>
            <a:endParaRPr lang="es-ES_tradnl" sz="1600" b="1" dirty="0">
              <a:solidFill>
                <a:srgbClr val="ED6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162568" y="2174057"/>
            <a:ext cx="2235012" cy="2235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</a:t>
            </a: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8;p12"/>
          <p:cNvSpPr txBox="1"/>
          <p:nvPr/>
        </p:nvSpPr>
        <p:spPr>
          <a:xfrm>
            <a:off x="491039" y="5783999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sz="11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18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18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sz="1100"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1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dirty="0">
              <a:solidFill>
                <a:srgbClr val="A93501"/>
              </a:solidFill>
            </a:endParaRPr>
          </a:p>
        </p:txBody>
      </p:sp>
      <p:grpSp>
        <p:nvGrpSpPr>
          <p:cNvPr id="6" name="Grupo 15"/>
          <p:cNvGrpSpPr/>
          <p:nvPr/>
        </p:nvGrpSpPr>
        <p:grpSpPr>
          <a:xfrm flipH="1">
            <a:off x="203183" y="2214694"/>
            <a:ext cx="5963733" cy="3189972"/>
            <a:chOff x="3816593" y="2843142"/>
            <a:chExt cx="5348026" cy="2567589"/>
          </a:xfrm>
        </p:grpSpPr>
        <p:sp>
          <p:nvSpPr>
            <p:cNvPr id="8" name="Google Shape;101;p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riángulo isósceles 9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Google Shape;99;p3"/>
          <p:cNvSpPr txBox="1"/>
          <p:nvPr/>
        </p:nvSpPr>
        <p:spPr>
          <a:xfrm>
            <a:off x="487663" y="2834401"/>
            <a:ext cx="4703928" cy="18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En nuestra vida cotidiana nos encontramos muchas veces con la siguiente situación cuando vamos a comprar al supermercado y la cajera nos pregunta, ¿boleta o factura?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O cuando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nos llega una compra y viene con un documento llamado guía de despacho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15000"/>
              </a:lnSpc>
              <a:buSzPts val="1600"/>
              <a:buFont typeface="Arial"/>
              <a:buChar char="•"/>
            </a:pPr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¿Por qué crees que existen estos documentos</a:t>
            </a:r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lvl="0" indent="-285750">
              <a:lnSpc>
                <a:spcPct val="115000"/>
              </a:lnSpc>
              <a:buSzPts val="1600"/>
              <a:buFont typeface="Arial"/>
              <a:buChar char="•"/>
            </a:pPr>
            <a:endParaRPr lang="es-ES_trad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15000"/>
              </a:lnSpc>
              <a:buSzPts val="1600"/>
              <a:buFont typeface="Arial"/>
              <a:buChar char="•"/>
            </a:pPr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¿Existe alguna diferencia entre una boleta y una factura o son iguales?</a:t>
            </a:r>
          </a:p>
        </p:txBody>
      </p:sp>
      <p:pic>
        <p:nvPicPr>
          <p:cNvPr id="4" name="Imagen 3" descr="Ilust-ppt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5463" y="4141028"/>
            <a:ext cx="3667641" cy="3723421"/>
          </a:xfrm>
          <a:prstGeom prst="rect">
            <a:avLst/>
          </a:prstGeom>
        </p:spPr>
      </p:pic>
      <p:pic>
        <p:nvPicPr>
          <p:cNvPr id="15" name="Google Shape;108;p4"/>
          <p:cNvPicPr preferRelativeResize="0"/>
          <p:nvPr/>
        </p:nvPicPr>
        <p:blipFill rotWithShape="1">
          <a:blip r:embed="rId3">
            <a:alphaModFix/>
          </a:blip>
          <a:srcRect l="22550" t="10025" r="25879" b="37894"/>
          <a:stretch/>
        </p:blipFill>
        <p:spPr>
          <a:xfrm>
            <a:off x="8147117" y="2621061"/>
            <a:ext cx="875265" cy="83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2799" y="3311882"/>
            <a:ext cx="786213" cy="57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lipse 16"/>
          <p:cNvSpPr/>
          <p:nvPr/>
        </p:nvSpPr>
        <p:spPr>
          <a:xfrm>
            <a:off x="6624105" y="3586179"/>
            <a:ext cx="386046" cy="3860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/>
          <p:cNvSpPr/>
          <p:nvPr/>
        </p:nvSpPr>
        <p:spPr>
          <a:xfrm>
            <a:off x="6542828" y="4165234"/>
            <a:ext cx="294629" cy="2946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6532668" y="4642714"/>
            <a:ext cx="274313" cy="2743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185652"/>
            <a:ext cx="5081308" cy="3285723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578914" y="3538686"/>
            <a:ext cx="448351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Revisar la documentación de recepción utilizada, confirmando que está de acorde con el procedimiento de la empresa, a través del caso práctico. </a:t>
            </a:r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Revisar la documentación requerida para el control de recepción, mediante la resolución de un caso práctico de una empresa ficticia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95220" y="3602557"/>
            <a:ext cx="375438" cy="392634"/>
            <a:chOff x="8933845" y="4506384"/>
            <a:chExt cx="376200" cy="418266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506384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95220" y="5274949"/>
            <a:ext cx="375438" cy="392634"/>
            <a:chOff x="8933845" y="6060803"/>
            <a:chExt cx="376200" cy="418266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60803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DOCUMENTOS DE </a:t>
            </a:r>
            <a:r>
              <a:rPr lang="en-US" sz="20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ENTRADA Y SALIDA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346883" y="2651537"/>
            <a:ext cx="6989852" cy="1930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3128864" y="2959205"/>
            <a:ext cx="541541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Es un documento que lo </a:t>
            </a:r>
            <a:r>
              <a:rPr lang="es-ES_tradnl" sz="1600" b="1" dirty="0">
                <a:latin typeface="Calibri"/>
                <a:cs typeface="Calibri"/>
              </a:rPr>
              <a:t>emite el comprador o cliente para realizar los pedidos de bienes o servicios, </a:t>
            </a:r>
            <a:r>
              <a:rPr lang="es-ES_tradnl" sz="1600" dirty="0">
                <a:latin typeface="Calibri"/>
                <a:cs typeface="Calibri"/>
              </a:rPr>
              <a:t>éste documento incluye las cantidades, detalles, IVA, condiciones de pago, etc. las que deben ser preparadas para su posterior entrega contra factura. 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316405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1. Orden </a:t>
            </a:r>
            <a:r>
              <a:rPr lang="es-ES_tradnl" sz="1600" b="1" dirty="0">
                <a:solidFill>
                  <a:schemeClr val="bg1"/>
                </a:solidFill>
                <a:latin typeface="Calibri"/>
                <a:cs typeface="Calibri"/>
              </a:rPr>
              <a:t>de Compra:</a:t>
            </a:r>
          </a:p>
        </p:txBody>
      </p:sp>
      <p:sp>
        <p:nvSpPr>
          <p:cNvPr id="14" name="Google Shape;135;p8"/>
          <p:cNvSpPr/>
          <p:nvPr/>
        </p:nvSpPr>
        <p:spPr>
          <a:xfrm>
            <a:off x="7614818" y="5323391"/>
            <a:ext cx="1539044" cy="891585"/>
          </a:xfrm>
          <a:prstGeom prst="roundRect">
            <a:avLst>
              <a:gd name="adj" fmla="val 16667"/>
            </a:avLst>
          </a:prstGeom>
          <a:solidFill>
            <a:srgbClr val="A9350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CL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roveedor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6;p8"/>
          <p:cNvSpPr/>
          <p:nvPr/>
        </p:nvSpPr>
        <p:spPr>
          <a:xfrm>
            <a:off x="5173006" y="5305191"/>
            <a:ext cx="1367547" cy="90978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Orden de compra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7;p8"/>
          <p:cNvSpPr/>
          <p:nvPr/>
        </p:nvSpPr>
        <p:spPr>
          <a:xfrm>
            <a:off x="3179976" y="5305191"/>
            <a:ext cx="869117" cy="90978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7E3D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1" u="none" strike="noStrike" cap="none" dirty="0">
                <a:solidFill>
                  <a:srgbClr val="AA4E02"/>
                </a:solidFill>
                <a:latin typeface="Calibri"/>
                <a:ea typeface="Calibri"/>
                <a:cs typeface="Calibri"/>
                <a:sym typeface="Calibri"/>
              </a:rPr>
              <a:t>Emite</a:t>
            </a:r>
            <a:endParaRPr sz="1800" b="0" i="1" u="none" strike="noStrike" cap="none" dirty="0">
              <a:solidFill>
                <a:srgbClr val="AA4E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8;p8"/>
          <p:cNvSpPr/>
          <p:nvPr/>
        </p:nvSpPr>
        <p:spPr>
          <a:xfrm>
            <a:off x="2366894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0;p8"/>
          <p:cNvSpPr/>
          <p:nvPr/>
        </p:nvSpPr>
        <p:spPr>
          <a:xfrm>
            <a:off x="655115" y="5305191"/>
            <a:ext cx="1408195" cy="909785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Comprador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8;p8"/>
          <p:cNvSpPr/>
          <p:nvPr/>
        </p:nvSpPr>
        <p:spPr>
          <a:xfrm>
            <a:off x="4368350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8;p8"/>
          <p:cNvSpPr/>
          <p:nvPr/>
        </p:nvSpPr>
        <p:spPr>
          <a:xfrm>
            <a:off x="6816830" y="5611602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2730411" y="2702332"/>
            <a:ext cx="6250736" cy="4368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1" y="2509309"/>
            <a:ext cx="2986944" cy="447001"/>
          </a:xfrm>
          <a:prstGeom prst="roundRect">
            <a:avLst/>
          </a:prstGeom>
          <a:solidFill>
            <a:srgbClr val="A93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522362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1. Orden </a:t>
            </a:r>
            <a:r>
              <a:rPr lang="es-ES_tradnl" sz="1600" b="1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Compra (ejemplo):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Google Shape;128;p7"/>
          <p:cNvPicPr preferRelativeResize="0"/>
          <p:nvPr/>
        </p:nvPicPr>
        <p:blipFill rotWithShape="1">
          <a:blip r:embed="rId3">
            <a:alphaModFix/>
          </a:blip>
          <a:srcRect l="12451" r="11666"/>
          <a:stretch/>
        </p:blipFill>
        <p:spPr>
          <a:xfrm>
            <a:off x="3579876" y="2946153"/>
            <a:ext cx="4649454" cy="387924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575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346883" y="2407717"/>
            <a:ext cx="6989852" cy="29258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Google Shape;174;p6"/>
          <p:cNvSpPr txBox="1"/>
          <p:nvPr/>
        </p:nvSpPr>
        <p:spPr>
          <a:xfrm>
            <a:off x="2915825" y="2715386"/>
            <a:ext cx="619739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Es un documento tributario que </a:t>
            </a:r>
            <a:r>
              <a:rPr lang="es-ES_tradnl" sz="1600" b="1" dirty="0">
                <a:latin typeface="Calibri"/>
                <a:cs typeface="Calibri"/>
              </a:rPr>
              <a:t>lo entrega la empresa que ofrece o vende el producto o servicio </a:t>
            </a:r>
            <a:r>
              <a:rPr lang="es-ES_tradnl" sz="1600" dirty="0">
                <a:latin typeface="Calibri"/>
                <a:cs typeface="Calibri"/>
              </a:rPr>
              <a:t>(normalmente van asignadas al transporte) y posteriormente se entrega la factura por el monto total de la compra, además la guía de despacho también se puede emitir sin fines comerciales, solamente para traslado. </a:t>
            </a:r>
            <a:endParaRPr lang="es-ES_tradnl" sz="1600" dirty="0" smtClean="0">
              <a:latin typeface="Calibri"/>
              <a:cs typeface="Calibri"/>
            </a:endParaRP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>
                <a:latin typeface="Calibri"/>
                <a:cs typeface="Calibri"/>
              </a:rPr>
              <a:t>Un ejemplo es la compra de combustible mediante la entrega de una guía de despacho y al cierre del mes el proveedor de combustible entrega la factura. 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DOCUMENTACIÓN EN LAS OPERACIONES </a:t>
            </a:r>
          </a:p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ABASTECIMIENTO </a:t>
            </a:r>
            <a:endParaRPr lang="es-ES_tradnl" sz="28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48622" y="2265490"/>
            <a:ext cx="2164010" cy="447001"/>
          </a:xfrm>
          <a:prstGeom prst="roundRect">
            <a:avLst/>
          </a:prstGeom>
          <a:solidFill>
            <a:srgbClr val="ED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174;p6"/>
          <p:cNvSpPr txBox="1"/>
          <p:nvPr/>
        </p:nvSpPr>
        <p:spPr>
          <a:xfrm>
            <a:off x="649903" y="2278543"/>
            <a:ext cx="3170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alibri"/>
                <a:cs typeface="Calibri"/>
              </a:rPr>
              <a:t>2. Guía de despacho:</a:t>
            </a:r>
            <a:endParaRPr lang="es-ES_tradnl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Google Shape;135;p8"/>
          <p:cNvSpPr/>
          <p:nvPr/>
        </p:nvSpPr>
        <p:spPr>
          <a:xfrm>
            <a:off x="7614818" y="5618006"/>
            <a:ext cx="1539044" cy="891585"/>
          </a:xfrm>
          <a:prstGeom prst="roundRect">
            <a:avLst>
              <a:gd name="adj" fmla="val 16667"/>
            </a:avLst>
          </a:prstGeom>
          <a:solidFill>
            <a:srgbClr val="A9350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Comprador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6;p8"/>
          <p:cNvSpPr/>
          <p:nvPr/>
        </p:nvSpPr>
        <p:spPr>
          <a:xfrm>
            <a:off x="5173006" y="5599806"/>
            <a:ext cx="1367547" cy="90978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Guía de despacho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7;p8"/>
          <p:cNvSpPr/>
          <p:nvPr/>
        </p:nvSpPr>
        <p:spPr>
          <a:xfrm>
            <a:off x="3179976" y="5599806"/>
            <a:ext cx="869117" cy="90978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7E3D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1" u="none" strike="noStrike" cap="none" dirty="0">
                <a:solidFill>
                  <a:srgbClr val="AA4E02"/>
                </a:solidFill>
                <a:latin typeface="Calibri"/>
                <a:ea typeface="Calibri"/>
                <a:cs typeface="Calibri"/>
                <a:sym typeface="Calibri"/>
              </a:rPr>
              <a:t>Emite</a:t>
            </a:r>
            <a:endParaRPr sz="1800" b="0" i="1" u="none" strike="noStrike" cap="none" dirty="0">
              <a:solidFill>
                <a:srgbClr val="AA4E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8;p8"/>
          <p:cNvSpPr/>
          <p:nvPr/>
        </p:nvSpPr>
        <p:spPr>
          <a:xfrm>
            <a:off x="2366894" y="5906217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0;p8"/>
          <p:cNvSpPr/>
          <p:nvPr/>
        </p:nvSpPr>
        <p:spPr>
          <a:xfrm>
            <a:off x="655115" y="5599806"/>
            <a:ext cx="1408195" cy="909785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Proveedor o vendedor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8;p8"/>
          <p:cNvSpPr/>
          <p:nvPr/>
        </p:nvSpPr>
        <p:spPr>
          <a:xfrm>
            <a:off x="4368350" y="5906217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8;p8"/>
          <p:cNvSpPr/>
          <p:nvPr/>
        </p:nvSpPr>
        <p:spPr>
          <a:xfrm>
            <a:off x="6816830" y="5906217"/>
            <a:ext cx="501590" cy="2668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3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1296</Words>
  <Application>Microsoft Office PowerPoint</Application>
  <PresentationFormat>Personalizado</PresentationFormat>
  <Paragraphs>184</Paragraphs>
  <Slides>21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151</cp:revision>
  <dcterms:modified xsi:type="dcterms:W3CDTF">2021-02-21T20:07:58Z</dcterms:modified>
</cp:coreProperties>
</file>