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0823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24" descr="Imagen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40" y="418596"/>
            <a:ext cx="2897435" cy="680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oogle Shape;9;p23"/>
          <p:cNvGrpSpPr/>
          <p:nvPr/>
        </p:nvGrpSpPr>
        <p:grpSpPr>
          <a:xfrm>
            <a:off x="242854" y="1756548"/>
            <a:ext cx="9346504" cy="5675925"/>
            <a:chOff x="-1" y="0"/>
            <a:chExt cx="9346503" cy="5675924"/>
          </a:xfrm>
        </p:grpSpPr>
        <p:sp>
          <p:nvSpPr>
            <p:cNvPr id="18" name="Shape"/>
            <p:cNvSpPr/>
            <p:nvPr/>
          </p:nvSpPr>
          <p:spPr>
            <a:xfrm>
              <a:off x="-2" y="-1"/>
              <a:ext cx="9346504" cy="567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" name="Text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21" name="Google Shape;12;p23" descr="Google Shape;12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706" y="6387272"/>
            <a:ext cx="830661" cy="75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13;p23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aseline="-25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3" name="Imagen 17" descr="Imagen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440" y="6462795"/>
            <a:ext cx="690484" cy="68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n 1" descr="Imagen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n 2" descr="Imagen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9;p2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1" name="Google Shape;21;p25"/>
          <p:cNvSpPr/>
          <p:nvPr/>
        </p:nvSpPr>
        <p:spPr>
          <a:xfrm>
            <a:off x="180898" y="180899"/>
            <a:ext cx="7911003" cy="651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8" tIns="45718" rIns="45718" bIns="45718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44" name="Google Shape;22;p25"/>
          <p:cNvGrpSpPr/>
          <p:nvPr/>
        </p:nvGrpSpPr>
        <p:grpSpPr>
          <a:xfrm>
            <a:off x="8091899" y="451665"/>
            <a:ext cx="662103" cy="380237"/>
            <a:chOff x="0" y="0"/>
            <a:chExt cx="662102" cy="380235"/>
          </a:xfrm>
        </p:grpSpPr>
        <p:sp>
          <p:nvSpPr>
            <p:cNvPr id="42" name="Rectangle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3" name="Text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47" name="Google Shape;23;p25"/>
          <p:cNvGrpSpPr/>
          <p:nvPr/>
        </p:nvGrpSpPr>
        <p:grpSpPr>
          <a:xfrm>
            <a:off x="8753998" y="451665"/>
            <a:ext cx="785403" cy="380237"/>
            <a:chOff x="0" y="0"/>
            <a:chExt cx="785402" cy="380235"/>
          </a:xfrm>
        </p:grpSpPr>
        <p:sp>
          <p:nvSpPr>
            <p:cNvPr id="45" name="Rectangle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6" name="Text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8" name="Google Shape;92;p3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9|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49" name="Google Shape;97;p3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LOGÍSTICA </a:t>
            </a:r>
            <a:r>
              <a:rPr>
                <a:solidFill>
                  <a:srgbClr val="000000"/>
                </a:solidFill>
              </a:rPr>
              <a:t>| 4° Medio | Presentación</a:t>
            </a:r>
          </a:p>
        </p:txBody>
      </p:sp>
      <p:sp>
        <p:nvSpPr>
          <p:cNvPr id="50" name="Google Shape;93;p3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Operaciones de Bodegas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6;p26"/>
          <p:cNvSpPr/>
          <p:nvPr/>
        </p:nvSpPr>
        <p:spPr>
          <a:xfrm rot="10800000" flipH="1">
            <a:off x="181648" y="822025"/>
            <a:ext cx="9356703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9" name="Google Shape;27;p26"/>
          <p:cNvSpPr/>
          <p:nvPr/>
        </p:nvSpPr>
        <p:spPr>
          <a:xfrm>
            <a:off x="180898" y="180899"/>
            <a:ext cx="7911003" cy="651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8" tIns="45718" rIns="45718" bIns="45718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62" name="Google Shape;28;p26"/>
          <p:cNvGrpSpPr/>
          <p:nvPr/>
        </p:nvGrpSpPr>
        <p:grpSpPr>
          <a:xfrm>
            <a:off x="8091899" y="451665"/>
            <a:ext cx="662103" cy="380237"/>
            <a:chOff x="0" y="0"/>
            <a:chExt cx="662102" cy="380235"/>
          </a:xfrm>
        </p:grpSpPr>
        <p:sp>
          <p:nvSpPr>
            <p:cNvPr id="60" name="Rectangle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1" name="Text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65" name="Google Shape;29;p26"/>
          <p:cNvGrpSpPr/>
          <p:nvPr/>
        </p:nvGrpSpPr>
        <p:grpSpPr>
          <a:xfrm>
            <a:off x="8753998" y="451665"/>
            <a:ext cx="785403" cy="380237"/>
            <a:chOff x="0" y="0"/>
            <a:chExt cx="785402" cy="380235"/>
          </a:xfrm>
        </p:grpSpPr>
        <p:sp>
          <p:nvSpPr>
            <p:cNvPr id="63" name="Rectangle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4" name="Text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66" name="Google Shape;92;p3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9|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67" name="Google Shape;97;p3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LOGÍSTICA </a:t>
            </a:r>
            <a:r>
              <a:rPr>
                <a:solidFill>
                  <a:srgbClr val="000000"/>
                </a:solidFill>
              </a:rPr>
              <a:t>| 4° Medio | Presentación</a:t>
            </a:r>
          </a:p>
        </p:txBody>
      </p:sp>
      <p:sp>
        <p:nvSpPr>
          <p:cNvPr id="68" name="Google Shape;93;p3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Operaciones de Bodegas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31;p27"/>
          <p:cNvSpPr/>
          <p:nvPr/>
        </p:nvSpPr>
        <p:spPr>
          <a:xfrm>
            <a:off x="180898" y="180899"/>
            <a:ext cx="7911003" cy="651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8" tIns="45718" rIns="45718" bIns="45718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79" name="Google Shape;32;p27"/>
          <p:cNvGrpSpPr/>
          <p:nvPr/>
        </p:nvGrpSpPr>
        <p:grpSpPr>
          <a:xfrm>
            <a:off x="8091899" y="451665"/>
            <a:ext cx="662103" cy="380237"/>
            <a:chOff x="0" y="0"/>
            <a:chExt cx="662102" cy="380235"/>
          </a:xfrm>
        </p:grpSpPr>
        <p:sp>
          <p:nvSpPr>
            <p:cNvPr id="77" name="Rectangle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8" name="Text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82" name="Google Shape;33;p27"/>
          <p:cNvGrpSpPr/>
          <p:nvPr/>
        </p:nvGrpSpPr>
        <p:grpSpPr>
          <a:xfrm>
            <a:off x="8753998" y="451665"/>
            <a:ext cx="785403" cy="380237"/>
            <a:chOff x="0" y="0"/>
            <a:chExt cx="785402" cy="380235"/>
          </a:xfrm>
        </p:grpSpPr>
        <p:sp>
          <p:nvSpPr>
            <p:cNvPr id="80" name="Rectangle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1" name="Text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83" name="Google Shape;93;p3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Operaciones de Bodegas</a:t>
            </a:r>
          </a:p>
        </p:txBody>
      </p:sp>
      <p:sp>
        <p:nvSpPr>
          <p:cNvPr id="84" name="Google Shape;92;p3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9|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85" name="Google Shape;97;p3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LOGÍSTICA </a:t>
            </a:r>
            <a:r>
              <a:rPr>
                <a:solidFill>
                  <a:srgbClr val="000000"/>
                </a:solidFill>
              </a:rPr>
              <a:t>| 4° Medio | Presentación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35;p28"/>
          <p:cNvSpPr/>
          <p:nvPr/>
        </p:nvSpPr>
        <p:spPr>
          <a:xfrm rot="10800000" flipH="1">
            <a:off x="181648" y="822025"/>
            <a:ext cx="9356703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4" name="Google Shape;36;p28"/>
          <p:cNvSpPr/>
          <p:nvPr/>
        </p:nvSpPr>
        <p:spPr>
          <a:xfrm>
            <a:off x="180898" y="180899"/>
            <a:ext cx="7911003" cy="651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8" tIns="45718" rIns="45718" bIns="45718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97" name="Google Shape;37;p28"/>
          <p:cNvGrpSpPr/>
          <p:nvPr/>
        </p:nvGrpSpPr>
        <p:grpSpPr>
          <a:xfrm>
            <a:off x="8091899" y="451665"/>
            <a:ext cx="662103" cy="380237"/>
            <a:chOff x="0" y="0"/>
            <a:chExt cx="662102" cy="380235"/>
          </a:xfrm>
        </p:grpSpPr>
        <p:sp>
          <p:nvSpPr>
            <p:cNvPr id="95" name="Rectangle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6" name="Text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00" name="Google Shape;38;p28"/>
          <p:cNvGrpSpPr/>
          <p:nvPr/>
        </p:nvGrpSpPr>
        <p:grpSpPr>
          <a:xfrm>
            <a:off x="8753998" y="451665"/>
            <a:ext cx="785403" cy="380237"/>
            <a:chOff x="0" y="0"/>
            <a:chExt cx="785402" cy="380235"/>
          </a:xfrm>
        </p:grpSpPr>
        <p:sp>
          <p:nvSpPr>
            <p:cNvPr id="98" name="Rectangle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9" name="Text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01" name="Google Shape;92;p3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9|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102" name="Google Shape;97;p3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LOGÍSTICA </a:t>
            </a:r>
            <a:r>
              <a:rPr>
                <a:solidFill>
                  <a:srgbClr val="000000"/>
                </a:solidFill>
              </a:rPr>
              <a:t>| 4° Medio | Presentación</a:t>
            </a:r>
          </a:p>
        </p:txBody>
      </p:sp>
      <p:sp>
        <p:nvSpPr>
          <p:cNvPr id="103" name="Google Shape;93;p3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Operaciones de Bodegas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1;p30"/>
          <p:cNvSpPr/>
          <p:nvPr/>
        </p:nvSpPr>
        <p:spPr>
          <a:xfrm rot="10800000" flipH="1">
            <a:off x="181648" y="822025"/>
            <a:ext cx="9356703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14" name="Google Shape;62;p30"/>
          <p:cNvGrpSpPr/>
          <p:nvPr/>
        </p:nvGrpSpPr>
        <p:grpSpPr>
          <a:xfrm>
            <a:off x="8091899" y="451665"/>
            <a:ext cx="662103" cy="380237"/>
            <a:chOff x="0" y="0"/>
            <a:chExt cx="662102" cy="380235"/>
          </a:xfrm>
        </p:grpSpPr>
        <p:sp>
          <p:nvSpPr>
            <p:cNvPr id="112" name="Rectangle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3" name="Text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17" name="Google Shape;63;p30"/>
          <p:cNvGrpSpPr/>
          <p:nvPr/>
        </p:nvGrpSpPr>
        <p:grpSpPr>
          <a:xfrm>
            <a:off x="8753998" y="451665"/>
            <a:ext cx="785403" cy="380237"/>
            <a:chOff x="0" y="0"/>
            <a:chExt cx="785402" cy="380235"/>
          </a:xfrm>
        </p:grpSpPr>
        <p:sp>
          <p:nvSpPr>
            <p:cNvPr id="115" name="Rectangle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6" name="Text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18" name="Google Shape;31;p6"/>
          <p:cNvSpPr/>
          <p:nvPr/>
        </p:nvSpPr>
        <p:spPr>
          <a:xfrm>
            <a:off x="181649" y="180899"/>
            <a:ext cx="7909204" cy="651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9" name="Google Shape;92;p3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20" name="Google Shape;97;p3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LOGÍSTICA </a:t>
            </a:r>
            <a:r>
              <a:rPr>
                <a:solidFill>
                  <a:srgbClr val="000000"/>
                </a:solidFill>
              </a:rPr>
              <a:t>| 4° Medio | Presentación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61;p30"/>
          <p:cNvSpPr/>
          <p:nvPr/>
        </p:nvSpPr>
        <p:spPr>
          <a:xfrm rot="10800000" flipH="1">
            <a:off x="181647" y="822023"/>
            <a:ext cx="9356704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31" name="Google Shape;62;p30"/>
          <p:cNvGrpSpPr/>
          <p:nvPr/>
        </p:nvGrpSpPr>
        <p:grpSpPr>
          <a:xfrm>
            <a:off x="8091898" y="451665"/>
            <a:ext cx="662106" cy="380238"/>
            <a:chOff x="-1" y="0"/>
            <a:chExt cx="662105" cy="380237"/>
          </a:xfrm>
        </p:grpSpPr>
        <p:sp>
          <p:nvSpPr>
            <p:cNvPr id="129" name="Rectangle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30" name="Text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2" tIns="91422" rIns="91422" bIns="91422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34" name="Google Shape;63;p30"/>
          <p:cNvGrpSpPr/>
          <p:nvPr/>
        </p:nvGrpSpPr>
        <p:grpSpPr>
          <a:xfrm>
            <a:off x="8753997" y="451665"/>
            <a:ext cx="785404" cy="380238"/>
            <a:chOff x="0" y="0"/>
            <a:chExt cx="785403" cy="380237"/>
          </a:xfrm>
        </p:grpSpPr>
        <p:sp>
          <p:nvSpPr>
            <p:cNvPr id="132" name="Rectangle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33" name="Text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2" tIns="91422" rIns="91422" bIns="91422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35" name="Google Shape;31;p6"/>
          <p:cNvSpPr/>
          <p:nvPr/>
        </p:nvSpPr>
        <p:spPr>
          <a:xfrm>
            <a:off x="181649" y="180900"/>
            <a:ext cx="7909205" cy="65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6" name="Google Shape;92;p3"/>
          <p:cNvSpPr txBox="1"/>
          <p:nvPr/>
        </p:nvSpPr>
        <p:spPr>
          <a:xfrm>
            <a:off x="8170650" y="288449"/>
            <a:ext cx="1166703" cy="37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37" name="Google Shape;97;p3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RECURSOS HUMANOS </a:t>
            </a:r>
            <a:r>
              <a:rPr>
                <a:solidFill>
                  <a:srgbClr val="000000"/>
                </a:solidFill>
              </a:rPr>
              <a:t>| 4° Medio | Presentación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690" y="6881800"/>
            <a:ext cx="337157" cy="317114"/>
          </a:xfrm>
          <a:prstGeom prst="rect">
            <a:avLst/>
          </a:prstGeom>
        </p:spPr>
        <p:txBody>
          <a:bodyPr lIns="91422" tIns="91422" rIns="91422" bIns="91422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;p23"/>
          <p:cNvGrpSpPr/>
          <p:nvPr/>
        </p:nvGrpSpPr>
        <p:grpSpPr>
          <a:xfrm>
            <a:off x="242854" y="1756548"/>
            <a:ext cx="9346504" cy="5675925"/>
            <a:chOff x="-1" y="0"/>
            <a:chExt cx="9346503" cy="5675924"/>
          </a:xfrm>
        </p:grpSpPr>
        <p:sp>
          <p:nvSpPr>
            <p:cNvPr id="2" name="Shape"/>
            <p:cNvSpPr/>
            <p:nvPr/>
          </p:nvSpPr>
          <p:spPr>
            <a:xfrm>
              <a:off x="-2" y="-1"/>
              <a:ext cx="9346504" cy="567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" name="Text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5" name="Imagen 9" descr="Imagen 9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3440" y="418596"/>
            <a:ext cx="2897435" cy="68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4" descr="Imagen 4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 5" descr="Imagen 5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75;p1"/>
          <p:cNvSpPr txBox="1"/>
          <p:nvPr/>
        </p:nvSpPr>
        <p:spPr>
          <a:xfrm>
            <a:off x="1176618" y="6563127"/>
            <a:ext cx="7012135" cy="482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 lvl="1" algn="just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</a:p>
        </p:txBody>
      </p:sp>
      <p:sp>
        <p:nvSpPr>
          <p:cNvPr id="148" name="Google Shape;76;p1"/>
          <p:cNvSpPr txBox="1"/>
          <p:nvPr/>
        </p:nvSpPr>
        <p:spPr>
          <a:xfrm>
            <a:off x="374948" y="2049137"/>
            <a:ext cx="1444329" cy="36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MÓDULO 2</a:t>
            </a:r>
          </a:p>
        </p:txBody>
      </p:sp>
      <p:sp>
        <p:nvSpPr>
          <p:cNvPr id="149" name="Google Shape;15;p23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2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LOGÍSTICA </a:t>
            </a:r>
            <a:r>
              <a:rPr b="0"/>
              <a:t>| NIVEL 4° MEDIO</a:t>
            </a:r>
          </a:p>
        </p:txBody>
      </p:sp>
      <p:pic>
        <p:nvPicPr>
          <p:cNvPr id="150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277" y="2258241"/>
            <a:ext cx="4665308" cy="423466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Google Shape;61;p13"/>
          <p:cNvSpPr txBox="1"/>
          <p:nvPr/>
        </p:nvSpPr>
        <p:spPr>
          <a:xfrm>
            <a:off x="365424" y="2497566"/>
            <a:ext cx="3350368" cy="1153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OPERACIONES DE BODEGAS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82" name="Google Shape;178;p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NUMÉRICAS: </a:t>
            </a:r>
            <a:r>
              <a:rPr b="0">
                <a:solidFill>
                  <a:srgbClr val="A93501"/>
                </a:solidFill>
              </a:rPr>
              <a:t>ENUMERAR LAS CALLES O PASILLOS</a:t>
            </a:r>
          </a:p>
        </p:txBody>
      </p:sp>
      <p:pic>
        <p:nvPicPr>
          <p:cNvPr id="283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525" y="1882476"/>
            <a:ext cx="4207129" cy="526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153" y="1916497"/>
            <a:ext cx="4207129" cy="5268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Agrupar 24"/>
          <p:cNvGrpSpPr/>
          <p:nvPr/>
        </p:nvGrpSpPr>
        <p:grpSpPr>
          <a:xfrm>
            <a:off x="4545587" y="5437036"/>
            <a:ext cx="443373" cy="443373"/>
            <a:chOff x="-2" y="-2"/>
            <a:chExt cx="510255" cy="510255"/>
          </a:xfrm>
        </p:grpSpPr>
        <p:sp>
          <p:nvSpPr>
            <p:cNvPr id="285" name="Elipse 25"/>
            <p:cNvSpPr/>
            <p:nvPr/>
          </p:nvSpPr>
          <p:spPr>
            <a:xfrm>
              <a:off x="-2" y="-2"/>
              <a:ext cx="510255" cy="51025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86" name="Text Box 9"/>
            <p:cNvSpPr txBox="1"/>
            <p:nvPr/>
          </p:nvSpPr>
          <p:spPr>
            <a:xfrm>
              <a:off x="147917" y="55027"/>
              <a:ext cx="207129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290" name="Agrupar 27"/>
          <p:cNvGrpSpPr/>
          <p:nvPr/>
        </p:nvGrpSpPr>
        <p:grpSpPr>
          <a:xfrm>
            <a:off x="1337983" y="3397097"/>
            <a:ext cx="344539" cy="356458"/>
            <a:chOff x="0" y="-1"/>
            <a:chExt cx="344537" cy="356457"/>
          </a:xfrm>
        </p:grpSpPr>
        <p:sp>
          <p:nvSpPr>
            <p:cNvPr id="288" name="Elipse 2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89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293" name="Agrupar 30"/>
          <p:cNvGrpSpPr/>
          <p:nvPr/>
        </p:nvGrpSpPr>
        <p:grpSpPr>
          <a:xfrm>
            <a:off x="1768855" y="4037102"/>
            <a:ext cx="374197" cy="374197"/>
            <a:chOff x="0" y="0"/>
            <a:chExt cx="374196" cy="374196"/>
          </a:xfrm>
        </p:grpSpPr>
        <p:sp>
          <p:nvSpPr>
            <p:cNvPr id="291" name="Elipse 3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92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96" name="Agrupar 33"/>
          <p:cNvGrpSpPr/>
          <p:nvPr/>
        </p:nvGrpSpPr>
        <p:grpSpPr>
          <a:xfrm>
            <a:off x="1655471" y="3635245"/>
            <a:ext cx="344539" cy="356457"/>
            <a:chOff x="0" y="0"/>
            <a:chExt cx="344537" cy="356456"/>
          </a:xfrm>
        </p:grpSpPr>
        <p:sp>
          <p:nvSpPr>
            <p:cNvPr id="294" name="Elipse 3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9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9" name="Agrupar 36"/>
          <p:cNvGrpSpPr/>
          <p:nvPr/>
        </p:nvGrpSpPr>
        <p:grpSpPr>
          <a:xfrm>
            <a:off x="1768855" y="4672153"/>
            <a:ext cx="374197" cy="374197"/>
            <a:chOff x="0" y="0"/>
            <a:chExt cx="374196" cy="374196"/>
          </a:xfrm>
        </p:grpSpPr>
        <p:sp>
          <p:nvSpPr>
            <p:cNvPr id="297" name="Elipse 3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98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02" name="Agrupar 39"/>
          <p:cNvGrpSpPr/>
          <p:nvPr/>
        </p:nvGrpSpPr>
        <p:grpSpPr>
          <a:xfrm>
            <a:off x="1802873" y="5329887"/>
            <a:ext cx="374197" cy="374197"/>
            <a:chOff x="0" y="0"/>
            <a:chExt cx="374196" cy="374196"/>
          </a:xfrm>
        </p:grpSpPr>
        <p:sp>
          <p:nvSpPr>
            <p:cNvPr id="300" name="Elipse 40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01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05" name="Agrupar 43"/>
          <p:cNvGrpSpPr/>
          <p:nvPr/>
        </p:nvGrpSpPr>
        <p:grpSpPr>
          <a:xfrm>
            <a:off x="1791534" y="5987620"/>
            <a:ext cx="374197" cy="374197"/>
            <a:chOff x="0" y="0"/>
            <a:chExt cx="374196" cy="374196"/>
          </a:xfrm>
        </p:grpSpPr>
        <p:sp>
          <p:nvSpPr>
            <p:cNvPr id="303" name="Elipse 45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04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08" name="Agrupar 47"/>
          <p:cNvGrpSpPr/>
          <p:nvPr/>
        </p:nvGrpSpPr>
        <p:grpSpPr>
          <a:xfrm>
            <a:off x="5930229" y="3991740"/>
            <a:ext cx="374197" cy="374197"/>
            <a:chOff x="0" y="0"/>
            <a:chExt cx="374196" cy="374196"/>
          </a:xfrm>
        </p:grpSpPr>
        <p:sp>
          <p:nvSpPr>
            <p:cNvPr id="306" name="Elipse 48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07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11" name="Agrupar 50"/>
          <p:cNvGrpSpPr/>
          <p:nvPr/>
        </p:nvGrpSpPr>
        <p:grpSpPr>
          <a:xfrm>
            <a:off x="5930229" y="4626793"/>
            <a:ext cx="374197" cy="374197"/>
            <a:chOff x="0" y="0"/>
            <a:chExt cx="374196" cy="374196"/>
          </a:xfrm>
        </p:grpSpPr>
        <p:sp>
          <p:nvSpPr>
            <p:cNvPr id="309" name="Elipse 5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10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4" name="Agrupar 53"/>
          <p:cNvGrpSpPr/>
          <p:nvPr/>
        </p:nvGrpSpPr>
        <p:grpSpPr>
          <a:xfrm>
            <a:off x="5964246" y="5284525"/>
            <a:ext cx="374197" cy="374197"/>
            <a:chOff x="0" y="0"/>
            <a:chExt cx="374196" cy="374196"/>
          </a:xfrm>
        </p:grpSpPr>
        <p:sp>
          <p:nvSpPr>
            <p:cNvPr id="312" name="Elipse 54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13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7" name="Agrupar 56"/>
          <p:cNvGrpSpPr/>
          <p:nvPr/>
        </p:nvGrpSpPr>
        <p:grpSpPr>
          <a:xfrm>
            <a:off x="5952907" y="5942257"/>
            <a:ext cx="374197" cy="374197"/>
            <a:chOff x="0" y="0"/>
            <a:chExt cx="374196" cy="374196"/>
          </a:xfrm>
        </p:grpSpPr>
        <p:sp>
          <p:nvSpPr>
            <p:cNvPr id="315" name="Elipse 5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16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0" name="Agrupar 59"/>
          <p:cNvGrpSpPr/>
          <p:nvPr/>
        </p:nvGrpSpPr>
        <p:grpSpPr>
          <a:xfrm>
            <a:off x="2097688" y="2954831"/>
            <a:ext cx="344539" cy="356457"/>
            <a:chOff x="0" y="0"/>
            <a:chExt cx="344537" cy="356456"/>
          </a:xfrm>
        </p:grpSpPr>
        <p:sp>
          <p:nvSpPr>
            <p:cNvPr id="318" name="Elipse 6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1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323" name="Agrupar 62"/>
          <p:cNvGrpSpPr/>
          <p:nvPr/>
        </p:nvGrpSpPr>
        <p:grpSpPr>
          <a:xfrm>
            <a:off x="2415176" y="3192976"/>
            <a:ext cx="344539" cy="356457"/>
            <a:chOff x="0" y="0"/>
            <a:chExt cx="344537" cy="356456"/>
          </a:xfrm>
        </p:grpSpPr>
        <p:sp>
          <p:nvSpPr>
            <p:cNvPr id="321" name="Elipse 6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2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6" name="Agrupar 65"/>
          <p:cNvGrpSpPr/>
          <p:nvPr/>
        </p:nvGrpSpPr>
        <p:grpSpPr>
          <a:xfrm>
            <a:off x="2823378" y="2557921"/>
            <a:ext cx="344539" cy="356458"/>
            <a:chOff x="0" y="0"/>
            <a:chExt cx="344537" cy="356456"/>
          </a:xfrm>
        </p:grpSpPr>
        <p:sp>
          <p:nvSpPr>
            <p:cNvPr id="324" name="Elipse 6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2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329" name="Agrupar 68"/>
          <p:cNvGrpSpPr/>
          <p:nvPr/>
        </p:nvGrpSpPr>
        <p:grpSpPr>
          <a:xfrm>
            <a:off x="3140866" y="2796068"/>
            <a:ext cx="344539" cy="356457"/>
            <a:chOff x="0" y="0"/>
            <a:chExt cx="344537" cy="356456"/>
          </a:xfrm>
        </p:grpSpPr>
        <p:sp>
          <p:nvSpPr>
            <p:cNvPr id="327" name="Elipse 69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28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32" name="Agrupar 71"/>
          <p:cNvGrpSpPr/>
          <p:nvPr/>
        </p:nvGrpSpPr>
        <p:grpSpPr>
          <a:xfrm>
            <a:off x="3515051" y="2217715"/>
            <a:ext cx="344539" cy="356458"/>
            <a:chOff x="0" y="0"/>
            <a:chExt cx="344537" cy="356456"/>
          </a:xfrm>
        </p:grpSpPr>
        <p:sp>
          <p:nvSpPr>
            <p:cNvPr id="330" name="Elipse 72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1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335" name="Agrupar 74"/>
          <p:cNvGrpSpPr/>
          <p:nvPr/>
        </p:nvGrpSpPr>
        <p:grpSpPr>
          <a:xfrm>
            <a:off x="3832539" y="2455863"/>
            <a:ext cx="344539" cy="356462"/>
            <a:chOff x="0" y="0"/>
            <a:chExt cx="344537" cy="356461"/>
          </a:xfrm>
        </p:grpSpPr>
        <p:sp>
          <p:nvSpPr>
            <p:cNvPr id="333" name="Elipse 75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4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38" name="Agrupar 77"/>
          <p:cNvGrpSpPr/>
          <p:nvPr/>
        </p:nvGrpSpPr>
        <p:grpSpPr>
          <a:xfrm>
            <a:off x="5556050" y="3317717"/>
            <a:ext cx="344539" cy="356458"/>
            <a:chOff x="0" y="-1"/>
            <a:chExt cx="344537" cy="356457"/>
          </a:xfrm>
        </p:grpSpPr>
        <p:sp>
          <p:nvSpPr>
            <p:cNvPr id="336" name="Elipse 7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7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341" name="Agrupar 80"/>
          <p:cNvGrpSpPr/>
          <p:nvPr/>
        </p:nvGrpSpPr>
        <p:grpSpPr>
          <a:xfrm>
            <a:off x="5873538" y="3555863"/>
            <a:ext cx="344539" cy="356457"/>
            <a:chOff x="0" y="0"/>
            <a:chExt cx="344537" cy="356456"/>
          </a:xfrm>
        </p:grpSpPr>
        <p:sp>
          <p:nvSpPr>
            <p:cNvPr id="339" name="Elipse 81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0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44" name="Agrupar 83"/>
          <p:cNvGrpSpPr/>
          <p:nvPr/>
        </p:nvGrpSpPr>
        <p:grpSpPr>
          <a:xfrm>
            <a:off x="6315756" y="2875447"/>
            <a:ext cx="344539" cy="356458"/>
            <a:chOff x="0" y="0"/>
            <a:chExt cx="344537" cy="356456"/>
          </a:xfrm>
        </p:grpSpPr>
        <p:sp>
          <p:nvSpPr>
            <p:cNvPr id="342" name="Elipse 8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3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347" name="Agrupar 86"/>
          <p:cNvGrpSpPr/>
          <p:nvPr/>
        </p:nvGrpSpPr>
        <p:grpSpPr>
          <a:xfrm>
            <a:off x="6633245" y="3113594"/>
            <a:ext cx="344539" cy="356457"/>
            <a:chOff x="0" y="0"/>
            <a:chExt cx="344537" cy="356456"/>
          </a:xfrm>
        </p:grpSpPr>
        <p:sp>
          <p:nvSpPr>
            <p:cNvPr id="345" name="Elipse 87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50" name="Agrupar 89"/>
          <p:cNvGrpSpPr/>
          <p:nvPr/>
        </p:nvGrpSpPr>
        <p:grpSpPr>
          <a:xfrm>
            <a:off x="7041445" y="2478539"/>
            <a:ext cx="344539" cy="356458"/>
            <a:chOff x="0" y="0"/>
            <a:chExt cx="344537" cy="356456"/>
          </a:xfrm>
        </p:grpSpPr>
        <p:sp>
          <p:nvSpPr>
            <p:cNvPr id="348" name="Elipse 9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353" name="Agrupar 92"/>
          <p:cNvGrpSpPr/>
          <p:nvPr/>
        </p:nvGrpSpPr>
        <p:grpSpPr>
          <a:xfrm>
            <a:off x="7358934" y="2716684"/>
            <a:ext cx="344539" cy="356458"/>
            <a:chOff x="0" y="0"/>
            <a:chExt cx="344537" cy="356456"/>
          </a:xfrm>
        </p:grpSpPr>
        <p:sp>
          <p:nvSpPr>
            <p:cNvPr id="351" name="Elipse 9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5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56" name="Agrupar 95"/>
          <p:cNvGrpSpPr/>
          <p:nvPr/>
        </p:nvGrpSpPr>
        <p:grpSpPr>
          <a:xfrm>
            <a:off x="7733116" y="2138334"/>
            <a:ext cx="344539" cy="356457"/>
            <a:chOff x="0" y="0"/>
            <a:chExt cx="344537" cy="356456"/>
          </a:xfrm>
        </p:grpSpPr>
        <p:sp>
          <p:nvSpPr>
            <p:cNvPr id="354" name="Elipse 9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5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359" name="Agrupar 98"/>
          <p:cNvGrpSpPr/>
          <p:nvPr/>
        </p:nvGrpSpPr>
        <p:grpSpPr>
          <a:xfrm>
            <a:off x="8050606" y="2376479"/>
            <a:ext cx="344539" cy="356463"/>
            <a:chOff x="0" y="0"/>
            <a:chExt cx="344537" cy="356461"/>
          </a:xfrm>
        </p:grpSpPr>
        <p:sp>
          <p:nvSpPr>
            <p:cNvPr id="357" name="Elipse 99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58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64" name="Agrupar 111"/>
          <p:cNvGrpSpPr/>
          <p:nvPr/>
        </p:nvGrpSpPr>
        <p:grpSpPr>
          <a:xfrm>
            <a:off x="2893763" y="6316455"/>
            <a:ext cx="1131320" cy="570093"/>
            <a:chOff x="0" y="0"/>
            <a:chExt cx="1131319" cy="570091"/>
          </a:xfrm>
        </p:grpSpPr>
        <p:grpSp>
          <p:nvGrpSpPr>
            <p:cNvPr id="362" name="Google Shape;174;p19"/>
            <p:cNvGrpSpPr/>
            <p:nvPr/>
          </p:nvGrpSpPr>
          <p:grpSpPr>
            <a:xfrm>
              <a:off x="-1" y="18141"/>
              <a:ext cx="1131321" cy="551951"/>
              <a:chOff x="0" y="0"/>
              <a:chExt cx="1131319" cy="551950"/>
            </a:xfrm>
          </p:grpSpPr>
          <p:sp>
            <p:nvSpPr>
              <p:cNvPr id="360" name="Rounded Rectangle"/>
              <p:cNvSpPr/>
              <p:nvPr/>
            </p:nvSpPr>
            <p:spPr>
              <a:xfrm>
                <a:off x="-1" y="0"/>
                <a:ext cx="1131320" cy="551951"/>
              </a:xfrm>
              <a:prstGeom prst="roundRect">
                <a:avLst>
                  <a:gd name="adj" fmla="val 10942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61" name="Text"/>
              <p:cNvSpPr txBox="1"/>
              <p:nvPr/>
            </p:nvSpPr>
            <p:spPr>
              <a:xfrm>
                <a:off x="17687" y="85856"/>
                <a:ext cx="1095943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363" name="Google Shape;107;p6"/>
            <p:cNvSpPr txBox="1"/>
            <p:nvPr/>
          </p:nvSpPr>
          <p:spPr>
            <a:xfrm>
              <a:off x="105378" y="0"/>
              <a:ext cx="968874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Calle</a:t>
              </a:r>
              <a:r>
                <a:rPr dirty="0"/>
                <a:t> o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Pasillo</a:t>
              </a:r>
              <a:r>
                <a:rPr dirty="0"/>
                <a:t> Nº</a:t>
              </a:r>
            </a:p>
          </p:txBody>
        </p:sp>
      </p:grpSp>
      <p:grpSp>
        <p:nvGrpSpPr>
          <p:cNvPr id="369" name="Agrupar 114"/>
          <p:cNvGrpSpPr/>
          <p:nvPr/>
        </p:nvGrpSpPr>
        <p:grpSpPr>
          <a:xfrm>
            <a:off x="289307" y="2322409"/>
            <a:ext cx="1312742" cy="382171"/>
            <a:chOff x="0" y="0"/>
            <a:chExt cx="1312741" cy="382169"/>
          </a:xfrm>
        </p:grpSpPr>
        <p:grpSp>
          <p:nvGrpSpPr>
            <p:cNvPr id="367" name="Google Shape;174;p19"/>
            <p:cNvGrpSpPr/>
            <p:nvPr/>
          </p:nvGrpSpPr>
          <p:grpSpPr>
            <a:xfrm>
              <a:off x="0" y="1938"/>
              <a:ext cx="1312742" cy="380232"/>
              <a:chOff x="0" y="0"/>
              <a:chExt cx="1312741" cy="380231"/>
            </a:xfrm>
          </p:grpSpPr>
          <p:sp>
            <p:nvSpPr>
              <p:cNvPr id="365" name="Rounded Rectangle"/>
              <p:cNvSpPr/>
              <p:nvPr/>
            </p:nvSpPr>
            <p:spPr>
              <a:xfrm>
                <a:off x="0" y="16204"/>
                <a:ext cx="1312742" cy="347828"/>
              </a:xfrm>
              <a:prstGeom prst="roundRect">
                <a:avLst>
                  <a:gd name="adj" fmla="val 10942"/>
                </a:avLst>
              </a:prstGeom>
              <a:solidFill>
                <a:srgbClr val="00009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66" name="Text"/>
              <p:cNvSpPr txBox="1"/>
              <p:nvPr/>
            </p:nvSpPr>
            <p:spPr>
              <a:xfrm>
                <a:off x="11147" y="0"/>
                <a:ext cx="129044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368" name="Google Shape;107;p6"/>
            <p:cNvSpPr txBox="1"/>
            <p:nvPr/>
          </p:nvSpPr>
          <p:spPr>
            <a:xfrm>
              <a:off x="82702" y="-1"/>
              <a:ext cx="1150298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Columna</a:t>
              </a:r>
              <a:r>
                <a:rPr dirty="0"/>
                <a:t> Nº</a:t>
              </a:r>
            </a:p>
          </p:txBody>
        </p:sp>
      </p:grpSp>
      <p:grpSp>
        <p:nvGrpSpPr>
          <p:cNvPr id="374" name="Agrupar 120"/>
          <p:cNvGrpSpPr/>
          <p:nvPr/>
        </p:nvGrpSpPr>
        <p:grpSpPr>
          <a:xfrm>
            <a:off x="3638387" y="3935838"/>
            <a:ext cx="1131321" cy="393510"/>
            <a:chOff x="0" y="0"/>
            <a:chExt cx="1131320" cy="393509"/>
          </a:xfrm>
        </p:grpSpPr>
        <p:grpSp>
          <p:nvGrpSpPr>
            <p:cNvPr id="372" name="Google Shape;174;p19"/>
            <p:cNvGrpSpPr/>
            <p:nvPr/>
          </p:nvGrpSpPr>
          <p:grpSpPr>
            <a:xfrm>
              <a:off x="-1" y="13278"/>
              <a:ext cx="1131322" cy="380232"/>
              <a:chOff x="0" y="0"/>
              <a:chExt cx="1131320" cy="380231"/>
            </a:xfrm>
          </p:grpSpPr>
          <p:sp>
            <p:nvSpPr>
              <p:cNvPr id="370" name="Rounded Rectangle"/>
              <p:cNvSpPr/>
              <p:nvPr/>
            </p:nvSpPr>
            <p:spPr>
              <a:xfrm>
                <a:off x="-1" y="4864"/>
                <a:ext cx="1131322" cy="37050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71" name="Text"/>
              <p:cNvSpPr txBox="1"/>
              <p:nvPr/>
            </p:nvSpPr>
            <p:spPr>
              <a:xfrm>
                <a:off x="11873" y="0"/>
                <a:ext cx="1107574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373" name="Google Shape;107;p6"/>
            <p:cNvSpPr txBox="1"/>
            <p:nvPr/>
          </p:nvSpPr>
          <p:spPr>
            <a:xfrm>
              <a:off x="71362" y="-1"/>
              <a:ext cx="968875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Fila Nº</a:t>
              </a:r>
            </a:p>
          </p:txBody>
        </p:sp>
      </p:grpSp>
      <p:grpSp>
        <p:nvGrpSpPr>
          <p:cNvPr id="377" name="Flecha curvada hacia la izquierda 123"/>
          <p:cNvGrpSpPr/>
          <p:nvPr/>
        </p:nvGrpSpPr>
        <p:grpSpPr>
          <a:xfrm>
            <a:off x="4745883" y="2055154"/>
            <a:ext cx="1345228" cy="1317733"/>
            <a:chOff x="0" y="0"/>
            <a:chExt cx="1345227" cy="1317732"/>
          </a:xfrm>
        </p:grpSpPr>
        <p:sp>
          <p:nvSpPr>
            <p:cNvPr id="375" name="Shape"/>
            <p:cNvSpPr/>
            <p:nvPr/>
          </p:nvSpPr>
          <p:spPr>
            <a:xfrm rot="19175101">
              <a:off x="139549" y="247408"/>
              <a:ext cx="1066128" cy="82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0" y="16297"/>
                  </a:moveTo>
                  <a:lnTo>
                    <a:pt x="3687" y="10735"/>
                  </a:lnTo>
                  <a:lnTo>
                    <a:pt x="3687" y="13452"/>
                  </a:lnTo>
                  <a:cubicBezTo>
                    <a:pt x="9791" y="13020"/>
                    <a:pt x="14916" y="11546"/>
                    <a:pt x="17405" y="9507"/>
                  </a:cubicBezTo>
                  <a:cubicBezTo>
                    <a:pt x="21600" y="12944"/>
                    <a:pt x="17208" y="16946"/>
                    <a:pt x="7596" y="18446"/>
                  </a:cubicBezTo>
                  <a:cubicBezTo>
                    <a:pt x="6341" y="18642"/>
                    <a:pt x="5031" y="18789"/>
                    <a:pt x="3687" y="18884"/>
                  </a:cubicBezTo>
                  <a:lnTo>
                    <a:pt x="3687" y="21600"/>
                  </a:lnTo>
                  <a:close/>
                  <a:moveTo>
                    <a:pt x="18990" y="12223"/>
                  </a:moveTo>
                  <a:cubicBezTo>
                    <a:pt x="18990" y="8472"/>
                    <a:pt x="10488" y="5432"/>
                    <a:pt x="0" y="5432"/>
                  </a:cubicBezTo>
                  <a:lnTo>
                    <a:pt x="0" y="0"/>
                  </a:lnTo>
                  <a:cubicBezTo>
                    <a:pt x="10488" y="0"/>
                    <a:pt x="18990" y="3040"/>
                    <a:pt x="18990" y="6790"/>
                  </a:cubicBezTo>
                  <a:close/>
                </a:path>
              </a:pathLst>
            </a:cu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 rot="19175101">
              <a:off x="23774" y="290121"/>
              <a:ext cx="1065857" cy="4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4973"/>
                    <a:pt x="11929" y="9600"/>
                    <a:pt x="0" y="9600"/>
                  </a:cubicBezTo>
                  <a:lnTo>
                    <a:pt x="0" y="0"/>
                  </a:lnTo>
                  <a:cubicBezTo>
                    <a:pt x="11929" y="0"/>
                    <a:pt x="21600" y="5373"/>
                    <a:pt x="21600" y="120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99" name="Conector recto de flecha 27"/>
          <p:cNvSpPr/>
          <p:nvPr/>
        </p:nvSpPr>
        <p:spPr>
          <a:xfrm>
            <a:off x="4861433" y="4171887"/>
            <a:ext cx="843786" cy="6450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Conector recto de flecha 27"/>
          <p:cNvSpPr/>
          <p:nvPr/>
        </p:nvSpPr>
        <p:spPr>
          <a:xfrm flipV="1">
            <a:off x="3990339" y="5811712"/>
            <a:ext cx="534291" cy="43702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Conector recto de flecha 27"/>
          <p:cNvSpPr/>
          <p:nvPr/>
        </p:nvSpPr>
        <p:spPr>
          <a:xfrm>
            <a:off x="4863847" y="4272082"/>
            <a:ext cx="829498" cy="62071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2" name="Conector recto de flecha 27"/>
          <p:cNvSpPr/>
          <p:nvPr/>
        </p:nvSpPr>
        <p:spPr>
          <a:xfrm>
            <a:off x="4832049" y="4349283"/>
            <a:ext cx="861296" cy="124742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3" name="Conector recto de flecha 27"/>
          <p:cNvSpPr/>
          <p:nvPr/>
        </p:nvSpPr>
        <p:spPr>
          <a:xfrm>
            <a:off x="1747208" y="2544712"/>
            <a:ext cx="1169014" cy="410082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Conector recto de flecha 27"/>
          <p:cNvSpPr/>
          <p:nvPr/>
        </p:nvSpPr>
        <p:spPr>
          <a:xfrm>
            <a:off x="1696175" y="2634553"/>
            <a:ext cx="423972" cy="270181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Conector recto de flecha 27"/>
          <p:cNvSpPr/>
          <p:nvPr/>
        </p:nvSpPr>
        <p:spPr>
          <a:xfrm>
            <a:off x="1590903" y="2732943"/>
            <a:ext cx="349337" cy="71407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80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525" y="1882476"/>
            <a:ext cx="4207129" cy="526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153" y="1916497"/>
            <a:ext cx="4207129" cy="5268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7" name="Agrupar 27"/>
          <p:cNvGrpSpPr/>
          <p:nvPr/>
        </p:nvGrpSpPr>
        <p:grpSpPr>
          <a:xfrm>
            <a:off x="1337983" y="3397097"/>
            <a:ext cx="344539" cy="356458"/>
            <a:chOff x="0" y="-1"/>
            <a:chExt cx="344537" cy="356457"/>
          </a:xfrm>
        </p:grpSpPr>
        <p:sp>
          <p:nvSpPr>
            <p:cNvPr id="385" name="Elipse 2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86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390" name="Agrupar 30"/>
          <p:cNvGrpSpPr/>
          <p:nvPr/>
        </p:nvGrpSpPr>
        <p:grpSpPr>
          <a:xfrm>
            <a:off x="1768855" y="4037102"/>
            <a:ext cx="374197" cy="374197"/>
            <a:chOff x="0" y="0"/>
            <a:chExt cx="374196" cy="374196"/>
          </a:xfrm>
        </p:grpSpPr>
        <p:sp>
          <p:nvSpPr>
            <p:cNvPr id="388" name="Elipse 3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89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93" name="Agrupar 33"/>
          <p:cNvGrpSpPr/>
          <p:nvPr/>
        </p:nvGrpSpPr>
        <p:grpSpPr>
          <a:xfrm>
            <a:off x="1655471" y="3635245"/>
            <a:ext cx="344539" cy="356457"/>
            <a:chOff x="0" y="0"/>
            <a:chExt cx="344537" cy="356456"/>
          </a:xfrm>
        </p:grpSpPr>
        <p:sp>
          <p:nvSpPr>
            <p:cNvPr id="391" name="Elipse 3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9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96" name="Agrupar 36"/>
          <p:cNvGrpSpPr/>
          <p:nvPr/>
        </p:nvGrpSpPr>
        <p:grpSpPr>
          <a:xfrm>
            <a:off x="1768855" y="4672153"/>
            <a:ext cx="374197" cy="374197"/>
            <a:chOff x="0" y="0"/>
            <a:chExt cx="374196" cy="374196"/>
          </a:xfrm>
        </p:grpSpPr>
        <p:sp>
          <p:nvSpPr>
            <p:cNvPr id="394" name="Elipse 3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95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99" name="Agrupar 39"/>
          <p:cNvGrpSpPr/>
          <p:nvPr/>
        </p:nvGrpSpPr>
        <p:grpSpPr>
          <a:xfrm>
            <a:off x="1802873" y="5329887"/>
            <a:ext cx="374197" cy="374197"/>
            <a:chOff x="0" y="0"/>
            <a:chExt cx="374196" cy="374196"/>
          </a:xfrm>
        </p:grpSpPr>
        <p:sp>
          <p:nvSpPr>
            <p:cNvPr id="397" name="Elipse 40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98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02" name="Agrupar 43"/>
          <p:cNvGrpSpPr/>
          <p:nvPr/>
        </p:nvGrpSpPr>
        <p:grpSpPr>
          <a:xfrm>
            <a:off x="1791534" y="5987620"/>
            <a:ext cx="374197" cy="374197"/>
            <a:chOff x="0" y="0"/>
            <a:chExt cx="374196" cy="374196"/>
          </a:xfrm>
        </p:grpSpPr>
        <p:sp>
          <p:nvSpPr>
            <p:cNvPr id="400" name="Elipse 45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01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405" name="Agrupar 47"/>
          <p:cNvGrpSpPr/>
          <p:nvPr/>
        </p:nvGrpSpPr>
        <p:grpSpPr>
          <a:xfrm>
            <a:off x="5930229" y="3991740"/>
            <a:ext cx="374197" cy="374197"/>
            <a:chOff x="0" y="0"/>
            <a:chExt cx="374196" cy="374196"/>
          </a:xfrm>
        </p:grpSpPr>
        <p:sp>
          <p:nvSpPr>
            <p:cNvPr id="403" name="Elipse 48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04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408" name="Agrupar 50"/>
          <p:cNvGrpSpPr/>
          <p:nvPr/>
        </p:nvGrpSpPr>
        <p:grpSpPr>
          <a:xfrm>
            <a:off x="5930229" y="4626793"/>
            <a:ext cx="374197" cy="374197"/>
            <a:chOff x="0" y="0"/>
            <a:chExt cx="374196" cy="374196"/>
          </a:xfrm>
        </p:grpSpPr>
        <p:sp>
          <p:nvSpPr>
            <p:cNvPr id="406" name="Elipse 5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07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411" name="Agrupar 53"/>
          <p:cNvGrpSpPr/>
          <p:nvPr/>
        </p:nvGrpSpPr>
        <p:grpSpPr>
          <a:xfrm>
            <a:off x="5964246" y="5284525"/>
            <a:ext cx="374197" cy="374197"/>
            <a:chOff x="0" y="0"/>
            <a:chExt cx="374196" cy="374196"/>
          </a:xfrm>
        </p:grpSpPr>
        <p:sp>
          <p:nvSpPr>
            <p:cNvPr id="409" name="Elipse 54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10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14" name="Agrupar 56"/>
          <p:cNvGrpSpPr/>
          <p:nvPr/>
        </p:nvGrpSpPr>
        <p:grpSpPr>
          <a:xfrm>
            <a:off x="5952907" y="5942257"/>
            <a:ext cx="374197" cy="374197"/>
            <a:chOff x="0" y="0"/>
            <a:chExt cx="374196" cy="374196"/>
          </a:xfrm>
        </p:grpSpPr>
        <p:sp>
          <p:nvSpPr>
            <p:cNvPr id="412" name="Elipse 5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13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417" name="Agrupar 59"/>
          <p:cNvGrpSpPr/>
          <p:nvPr/>
        </p:nvGrpSpPr>
        <p:grpSpPr>
          <a:xfrm>
            <a:off x="2097688" y="2954831"/>
            <a:ext cx="344539" cy="356457"/>
            <a:chOff x="0" y="0"/>
            <a:chExt cx="344537" cy="356456"/>
          </a:xfrm>
        </p:grpSpPr>
        <p:sp>
          <p:nvSpPr>
            <p:cNvPr id="415" name="Elipse 6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1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420" name="Agrupar 62"/>
          <p:cNvGrpSpPr/>
          <p:nvPr/>
        </p:nvGrpSpPr>
        <p:grpSpPr>
          <a:xfrm>
            <a:off x="2415176" y="3192976"/>
            <a:ext cx="344539" cy="356457"/>
            <a:chOff x="0" y="0"/>
            <a:chExt cx="344537" cy="356456"/>
          </a:xfrm>
        </p:grpSpPr>
        <p:sp>
          <p:nvSpPr>
            <p:cNvPr id="418" name="Elipse 6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1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23" name="Agrupar 65"/>
          <p:cNvGrpSpPr/>
          <p:nvPr/>
        </p:nvGrpSpPr>
        <p:grpSpPr>
          <a:xfrm>
            <a:off x="2823378" y="2557921"/>
            <a:ext cx="344539" cy="356458"/>
            <a:chOff x="0" y="0"/>
            <a:chExt cx="344537" cy="356456"/>
          </a:xfrm>
        </p:grpSpPr>
        <p:sp>
          <p:nvSpPr>
            <p:cNvPr id="421" name="Elipse 6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2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426" name="Agrupar 68"/>
          <p:cNvGrpSpPr/>
          <p:nvPr/>
        </p:nvGrpSpPr>
        <p:grpSpPr>
          <a:xfrm>
            <a:off x="3140866" y="2796068"/>
            <a:ext cx="344539" cy="356457"/>
            <a:chOff x="0" y="0"/>
            <a:chExt cx="344537" cy="356456"/>
          </a:xfrm>
        </p:grpSpPr>
        <p:sp>
          <p:nvSpPr>
            <p:cNvPr id="424" name="Elipse 69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2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429" name="Agrupar 71"/>
          <p:cNvGrpSpPr/>
          <p:nvPr/>
        </p:nvGrpSpPr>
        <p:grpSpPr>
          <a:xfrm>
            <a:off x="3515051" y="2217715"/>
            <a:ext cx="344539" cy="356458"/>
            <a:chOff x="0" y="0"/>
            <a:chExt cx="344537" cy="356456"/>
          </a:xfrm>
        </p:grpSpPr>
        <p:sp>
          <p:nvSpPr>
            <p:cNvPr id="427" name="Elipse 72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28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432" name="Agrupar 74"/>
          <p:cNvGrpSpPr/>
          <p:nvPr/>
        </p:nvGrpSpPr>
        <p:grpSpPr>
          <a:xfrm>
            <a:off x="3832539" y="2455863"/>
            <a:ext cx="344539" cy="356462"/>
            <a:chOff x="0" y="0"/>
            <a:chExt cx="344537" cy="356461"/>
          </a:xfrm>
        </p:grpSpPr>
        <p:sp>
          <p:nvSpPr>
            <p:cNvPr id="430" name="Elipse 75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31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435" name="Agrupar 77"/>
          <p:cNvGrpSpPr/>
          <p:nvPr/>
        </p:nvGrpSpPr>
        <p:grpSpPr>
          <a:xfrm>
            <a:off x="5556050" y="3317717"/>
            <a:ext cx="344539" cy="356458"/>
            <a:chOff x="0" y="-1"/>
            <a:chExt cx="344537" cy="356457"/>
          </a:xfrm>
        </p:grpSpPr>
        <p:sp>
          <p:nvSpPr>
            <p:cNvPr id="433" name="Elipse 7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34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438" name="Agrupar 80"/>
          <p:cNvGrpSpPr/>
          <p:nvPr/>
        </p:nvGrpSpPr>
        <p:grpSpPr>
          <a:xfrm>
            <a:off x="5873538" y="3555863"/>
            <a:ext cx="344539" cy="356457"/>
            <a:chOff x="0" y="0"/>
            <a:chExt cx="344537" cy="356456"/>
          </a:xfrm>
        </p:grpSpPr>
        <p:sp>
          <p:nvSpPr>
            <p:cNvPr id="436" name="Elipse 81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37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441" name="Agrupar 83"/>
          <p:cNvGrpSpPr/>
          <p:nvPr/>
        </p:nvGrpSpPr>
        <p:grpSpPr>
          <a:xfrm>
            <a:off x="6315756" y="2875447"/>
            <a:ext cx="344539" cy="356458"/>
            <a:chOff x="0" y="0"/>
            <a:chExt cx="344537" cy="356456"/>
          </a:xfrm>
        </p:grpSpPr>
        <p:sp>
          <p:nvSpPr>
            <p:cNvPr id="439" name="Elipse 8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40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444" name="Agrupar 86"/>
          <p:cNvGrpSpPr/>
          <p:nvPr/>
        </p:nvGrpSpPr>
        <p:grpSpPr>
          <a:xfrm>
            <a:off x="6633245" y="3113594"/>
            <a:ext cx="344539" cy="356457"/>
            <a:chOff x="0" y="0"/>
            <a:chExt cx="344537" cy="356456"/>
          </a:xfrm>
        </p:grpSpPr>
        <p:sp>
          <p:nvSpPr>
            <p:cNvPr id="442" name="Elipse 87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43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47" name="Agrupar 89"/>
          <p:cNvGrpSpPr/>
          <p:nvPr/>
        </p:nvGrpSpPr>
        <p:grpSpPr>
          <a:xfrm>
            <a:off x="7041445" y="2478539"/>
            <a:ext cx="344539" cy="356458"/>
            <a:chOff x="0" y="0"/>
            <a:chExt cx="344537" cy="356456"/>
          </a:xfrm>
        </p:grpSpPr>
        <p:sp>
          <p:nvSpPr>
            <p:cNvPr id="445" name="Elipse 9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4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450" name="Agrupar 92"/>
          <p:cNvGrpSpPr/>
          <p:nvPr/>
        </p:nvGrpSpPr>
        <p:grpSpPr>
          <a:xfrm>
            <a:off x="7358934" y="2716684"/>
            <a:ext cx="344539" cy="356458"/>
            <a:chOff x="0" y="0"/>
            <a:chExt cx="344537" cy="356456"/>
          </a:xfrm>
        </p:grpSpPr>
        <p:sp>
          <p:nvSpPr>
            <p:cNvPr id="448" name="Elipse 9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4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453" name="Agrupar 95"/>
          <p:cNvGrpSpPr/>
          <p:nvPr/>
        </p:nvGrpSpPr>
        <p:grpSpPr>
          <a:xfrm>
            <a:off x="7733116" y="2138334"/>
            <a:ext cx="344539" cy="356457"/>
            <a:chOff x="0" y="0"/>
            <a:chExt cx="344537" cy="356456"/>
          </a:xfrm>
        </p:grpSpPr>
        <p:sp>
          <p:nvSpPr>
            <p:cNvPr id="451" name="Elipse 9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5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456" name="Agrupar 98"/>
          <p:cNvGrpSpPr/>
          <p:nvPr/>
        </p:nvGrpSpPr>
        <p:grpSpPr>
          <a:xfrm>
            <a:off x="8050606" y="2376479"/>
            <a:ext cx="344539" cy="356463"/>
            <a:chOff x="0" y="0"/>
            <a:chExt cx="344537" cy="356461"/>
          </a:xfrm>
        </p:grpSpPr>
        <p:sp>
          <p:nvSpPr>
            <p:cNvPr id="454" name="Elipse 99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55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474" name="Flecha curvada hacia la izquierda 123"/>
          <p:cNvGrpSpPr/>
          <p:nvPr/>
        </p:nvGrpSpPr>
        <p:grpSpPr>
          <a:xfrm>
            <a:off x="4745883" y="2055154"/>
            <a:ext cx="1345228" cy="1317733"/>
            <a:chOff x="0" y="0"/>
            <a:chExt cx="1345227" cy="1317732"/>
          </a:xfrm>
        </p:grpSpPr>
        <p:sp>
          <p:nvSpPr>
            <p:cNvPr id="472" name="Shape"/>
            <p:cNvSpPr/>
            <p:nvPr/>
          </p:nvSpPr>
          <p:spPr>
            <a:xfrm rot="19175101">
              <a:off x="139549" y="247408"/>
              <a:ext cx="1066128" cy="82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0" y="16297"/>
                  </a:moveTo>
                  <a:lnTo>
                    <a:pt x="3687" y="10735"/>
                  </a:lnTo>
                  <a:lnTo>
                    <a:pt x="3687" y="13452"/>
                  </a:lnTo>
                  <a:cubicBezTo>
                    <a:pt x="9791" y="13020"/>
                    <a:pt x="14916" y="11546"/>
                    <a:pt x="17405" y="9507"/>
                  </a:cubicBezTo>
                  <a:cubicBezTo>
                    <a:pt x="21600" y="12944"/>
                    <a:pt x="17208" y="16946"/>
                    <a:pt x="7596" y="18446"/>
                  </a:cubicBezTo>
                  <a:cubicBezTo>
                    <a:pt x="6341" y="18642"/>
                    <a:pt x="5031" y="18789"/>
                    <a:pt x="3687" y="18884"/>
                  </a:cubicBezTo>
                  <a:lnTo>
                    <a:pt x="3687" y="21600"/>
                  </a:lnTo>
                  <a:close/>
                  <a:moveTo>
                    <a:pt x="18990" y="12223"/>
                  </a:moveTo>
                  <a:cubicBezTo>
                    <a:pt x="18990" y="8472"/>
                    <a:pt x="10488" y="5432"/>
                    <a:pt x="0" y="5432"/>
                  </a:cubicBezTo>
                  <a:lnTo>
                    <a:pt x="0" y="0"/>
                  </a:lnTo>
                  <a:cubicBezTo>
                    <a:pt x="10488" y="0"/>
                    <a:pt x="18990" y="3040"/>
                    <a:pt x="18990" y="6790"/>
                  </a:cubicBezTo>
                  <a:close/>
                </a:path>
              </a:pathLst>
            </a:cu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73" name="Shape"/>
            <p:cNvSpPr/>
            <p:nvPr/>
          </p:nvSpPr>
          <p:spPr>
            <a:xfrm rot="19175101">
              <a:off x="23774" y="290121"/>
              <a:ext cx="1065857" cy="4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4973"/>
                    <a:pt x="11929" y="9600"/>
                    <a:pt x="0" y="9600"/>
                  </a:cubicBezTo>
                  <a:lnTo>
                    <a:pt x="0" y="0"/>
                  </a:lnTo>
                  <a:cubicBezTo>
                    <a:pt x="11929" y="0"/>
                    <a:pt x="21600" y="5373"/>
                    <a:pt x="21600" y="120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475" name="Google Shape;178;p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NUMÉRICAS: </a:t>
            </a:r>
            <a:r>
              <a:rPr b="0">
                <a:solidFill>
                  <a:srgbClr val="A93501"/>
                </a:solidFill>
              </a:rPr>
              <a:t>ENUMERAR LOS RACKS</a:t>
            </a:r>
          </a:p>
        </p:txBody>
      </p:sp>
      <p:grpSp>
        <p:nvGrpSpPr>
          <p:cNvPr id="480" name="Agrupar 102"/>
          <p:cNvGrpSpPr/>
          <p:nvPr/>
        </p:nvGrpSpPr>
        <p:grpSpPr>
          <a:xfrm>
            <a:off x="294664" y="6030222"/>
            <a:ext cx="1145230" cy="382170"/>
            <a:chOff x="0" y="0"/>
            <a:chExt cx="1145229" cy="382169"/>
          </a:xfrm>
        </p:grpSpPr>
        <p:grpSp>
          <p:nvGrpSpPr>
            <p:cNvPr id="478" name="Google Shape;174;p19"/>
            <p:cNvGrpSpPr/>
            <p:nvPr/>
          </p:nvGrpSpPr>
          <p:grpSpPr>
            <a:xfrm>
              <a:off x="0" y="1938"/>
              <a:ext cx="1145230" cy="380232"/>
              <a:chOff x="0" y="0"/>
              <a:chExt cx="1145229" cy="380231"/>
            </a:xfrm>
          </p:grpSpPr>
          <p:sp>
            <p:nvSpPr>
              <p:cNvPr id="476" name="Rounded Rectangle"/>
              <p:cNvSpPr/>
              <p:nvPr/>
            </p:nvSpPr>
            <p:spPr>
              <a:xfrm>
                <a:off x="0" y="16204"/>
                <a:ext cx="1145230" cy="347828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477" name="Text"/>
              <p:cNvSpPr txBox="1"/>
              <p:nvPr/>
            </p:nvSpPr>
            <p:spPr>
              <a:xfrm>
                <a:off x="11146" y="0"/>
                <a:ext cx="112293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479" name="Google Shape;107;p6"/>
            <p:cNvSpPr txBox="1"/>
            <p:nvPr/>
          </p:nvSpPr>
          <p:spPr>
            <a:xfrm>
              <a:off x="32258" y="-1"/>
              <a:ext cx="1083296" cy="300553"/>
            </a:xfrm>
            <a:prstGeom prst="rect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RACK Nº1</a:t>
              </a:r>
            </a:p>
          </p:txBody>
        </p:sp>
      </p:grpSp>
      <p:grpSp>
        <p:nvGrpSpPr>
          <p:cNvPr id="485" name="Agrupar 108"/>
          <p:cNvGrpSpPr/>
          <p:nvPr/>
        </p:nvGrpSpPr>
        <p:grpSpPr>
          <a:xfrm>
            <a:off x="4600330" y="6119231"/>
            <a:ext cx="1145232" cy="382170"/>
            <a:chOff x="0" y="0"/>
            <a:chExt cx="1145230" cy="382169"/>
          </a:xfrm>
        </p:grpSpPr>
        <p:grpSp>
          <p:nvGrpSpPr>
            <p:cNvPr id="483" name="Google Shape;174;p19"/>
            <p:cNvGrpSpPr/>
            <p:nvPr/>
          </p:nvGrpSpPr>
          <p:grpSpPr>
            <a:xfrm>
              <a:off x="0" y="1938"/>
              <a:ext cx="1145231" cy="380232"/>
              <a:chOff x="0" y="0"/>
              <a:chExt cx="1145230" cy="380231"/>
            </a:xfrm>
          </p:grpSpPr>
          <p:sp>
            <p:nvSpPr>
              <p:cNvPr id="481" name="Rounded Rectangle"/>
              <p:cNvSpPr/>
              <p:nvPr/>
            </p:nvSpPr>
            <p:spPr>
              <a:xfrm>
                <a:off x="0" y="16204"/>
                <a:ext cx="1145231" cy="347827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482" name="Text"/>
              <p:cNvSpPr txBox="1"/>
              <p:nvPr/>
            </p:nvSpPr>
            <p:spPr>
              <a:xfrm>
                <a:off x="11146" y="0"/>
                <a:ext cx="1122938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484" name="Google Shape;107;p6"/>
            <p:cNvSpPr txBox="1"/>
            <p:nvPr/>
          </p:nvSpPr>
          <p:spPr>
            <a:xfrm>
              <a:off x="32259" y="-1"/>
              <a:ext cx="1083296" cy="300553"/>
            </a:xfrm>
            <a:prstGeom prst="rect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RACK Nº2</a:t>
              </a:r>
            </a:p>
          </p:txBody>
        </p:sp>
      </p:grpSp>
      <p:grpSp>
        <p:nvGrpSpPr>
          <p:cNvPr id="109" name="Agrupar 114"/>
          <p:cNvGrpSpPr/>
          <p:nvPr/>
        </p:nvGrpSpPr>
        <p:grpSpPr>
          <a:xfrm>
            <a:off x="289307" y="2322409"/>
            <a:ext cx="1312742" cy="382171"/>
            <a:chOff x="0" y="0"/>
            <a:chExt cx="1312741" cy="382169"/>
          </a:xfrm>
        </p:grpSpPr>
        <p:grpSp>
          <p:nvGrpSpPr>
            <p:cNvPr id="110" name="Google Shape;174;p19"/>
            <p:cNvGrpSpPr/>
            <p:nvPr/>
          </p:nvGrpSpPr>
          <p:grpSpPr>
            <a:xfrm>
              <a:off x="0" y="1938"/>
              <a:ext cx="1312742" cy="380232"/>
              <a:chOff x="0" y="0"/>
              <a:chExt cx="1312741" cy="380231"/>
            </a:xfrm>
          </p:grpSpPr>
          <p:sp>
            <p:nvSpPr>
              <p:cNvPr id="112" name="Rounded Rectangle"/>
              <p:cNvSpPr/>
              <p:nvPr/>
            </p:nvSpPr>
            <p:spPr>
              <a:xfrm>
                <a:off x="0" y="16204"/>
                <a:ext cx="1312742" cy="347828"/>
              </a:xfrm>
              <a:prstGeom prst="roundRect">
                <a:avLst>
                  <a:gd name="adj" fmla="val 10942"/>
                </a:avLst>
              </a:prstGeom>
              <a:solidFill>
                <a:srgbClr val="00009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3" name="Text"/>
              <p:cNvSpPr txBox="1"/>
              <p:nvPr/>
            </p:nvSpPr>
            <p:spPr>
              <a:xfrm>
                <a:off x="11147" y="0"/>
                <a:ext cx="129044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111" name="Google Shape;107;p6"/>
            <p:cNvSpPr txBox="1"/>
            <p:nvPr/>
          </p:nvSpPr>
          <p:spPr>
            <a:xfrm>
              <a:off x="82702" y="-1"/>
              <a:ext cx="1150298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Columna</a:t>
              </a:r>
              <a:r>
                <a:rPr dirty="0"/>
                <a:t> Nº</a:t>
              </a:r>
            </a:p>
          </p:txBody>
        </p:sp>
      </p:grpSp>
      <p:sp>
        <p:nvSpPr>
          <p:cNvPr id="114" name="Conector recto de flecha 27"/>
          <p:cNvSpPr/>
          <p:nvPr/>
        </p:nvSpPr>
        <p:spPr>
          <a:xfrm>
            <a:off x="1747208" y="2544712"/>
            <a:ext cx="1169014" cy="410082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Conector recto de flecha 27"/>
          <p:cNvSpPr/>
          <p:nvPr/>
        </p:nvSpPr>
        <p:spPr>
          <a:xfrm>
            <a:off x="1696175" y="2634553"/>
            <a:ext cx="423972" cy="270181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6" name="Conector recto de flecha 27"/>
          <p:cNvSpPr/>
          <p:nvPr/>
        </p:nvSpPr>
        <p:spPr>
          <a:xfrm>
            <a:off x="1590903" y="2732943"/>
            <a:ext cx="349337" cy="71407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7" name="Agrupar 120"/>
          <p:cNvGrpSpPr/>
          <p:nvPr/>
        </p:nvGrpSpPr>
        <p:grpSpPr>
          <a:xfrm>
            <a:off x="3638387" y="3935838"/>
            <a:ext cx="1131321" cy="393510"/>
            <a:chOff x="0" y="0"/>
            <a:chExt cx="1131320" cy="393509"/>
          </a:xfrm>
        </p:grpSpPr>
        <p:grpSp>
          <p:nvGrpSpPr>
            <p:cNvPr id="118" name="Google Shape;174;p19"/>
            <p:cNvGrpSpPr/>
            <p:nvPr/>
          </p:nvGrpSpPr>
          <p:grpSpPr>
            <a:xfrm>
              <a:off x="-1" y="13278"/>
              <a:ext cx="1131322" cy="380232"/>
              <a:chOff x="0" y="0"/>
              <a:chExt cx="1131320" cy="380231"/>
            </a:xfrm>
          </p:grpSpPr>
          <p:sp>
            <p:nvSpPr>
              <p:cNvPr id="120" name="Rounded Rectangle"/>
              <p:cNvSpPr/>
              <p:nvPr/>
            </p:nvSpPr>
            <p:spPr>
              <a:xfrm>
                <a:off x="-1" y="4864"/>
                <a:ext cx="1131322" cy="37050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1" name="Text"/>
              <p:cNvSpPr txBox="1"/>
              <p:nvPr/>
            </p:nvSpPr>
            <p:spPr>
              <a:xfrm>
                <a:off x="11873" y="0"/>
                <a:ext cx="1107574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119" name="Google Shape;107;p6"/>
            <p:cNvSpPr txBox="1"/>
            <p:nvPr/>
          </p:nvSpPr>
          <p:spPr>
            <a:xfrm>
              <a:off x="71362" y="-1"/>
              <a:ext cx="968875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Fila Nº</a:t>
              </a:r>
            </a:p>
          </p:txBody>
        </p:sp>
      </p:grpSp>
      <p:sp>
        <p:nvSpPr>
          <p:cNvPr id="122" name="Conector recto de flecha 27"/>
          <p:cNvSpPr/>
          <p:nvPr/>
        </p:nvSpPr>
        <p:spPr>
          <a:xfrm>
            <a:off x="4861433" y="4171887"/>
            <a:ext cx="843786" cy="6450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3" name="Conector recto de flecha 27"/>
          <p:cNvSpPr/>
          <p:nvPr/>
        </p:nvSpPr>
        <p:spPr>
          <a:xfrm>
            <a:off x="4863847" y="4272082"/>
            <a:ext cx="829498" cy="62071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Conector recto de flecha 27"/>
          <p:cNvSpPr/>
          <p:nvPr/>
        </p:nvSpPr>
        <p:spPr>
          <a:xfrm>
            <a:off x="4832049" y="4349283"/>
            <a:ext cx="861296" cy="124742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Conector recto de flecha 27"/>
          <p:cNvSpPr/>
          <p:nvPr/>
        </p:nvSpPr>
        <p:spPr>
          <a:xfrm flipV="1">
            <a:off x="3990339" y="5811712"/>
            <a:ext cx="534291" cy="43702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488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525" y="1882476"/>
            <a:ext cx="4207129" cy="526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153" y="1916497"/>
            <a:ext cx="4207129" cy="5268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2" name="Agrupar 27"/>
          <p:cNvGrpSpPr/>
          <p:nvPr/>
        </p:nvGrpSpPr>
        <p:grpSpPr>
          <a:xfrm>
            <a:off x="1337983" y="3397097"/>
            <a:ext cx="344539" cy="356458"/>
            <a:chOff x="0" y="-1"/>
            <a:chExt cx="344537" cy="356457"/>
          </a:xfrm>
        </p:grpSpPr>
        <p:sp>
          <p:nvSpPr>
            <p:cNvPr id="490" name="Elipse 2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91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495" name="Agrupar 30"/>
          <p:cNvGrpSpPr/>
          <p:nvPr/>
        </p:nvGrpSpPr>
        <p:grpSpPr>
          <a:xfrm>
            <a:off x="1768855" y="4037102"/>
            <a:ext cx="374197" cy="374197"/>
            <a:chOff x="0" y="0"/>
            <a:chExt cx="374196" cy="374196"/>
          </a:xfrm>
        </p:grpSpPr>
        <p:sp>
          <p:nvSpPr>
            <p:cNvPr id="493" name="Elipse 3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94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498" name="Agrupar 33"/>
          <p:cNvGrpSpPr/>
          <p:nvPr/>
        </p:nvGrpSpPr>
        <p:grpSpPr>
          <a:xfrm>
            <a:off x="1655471" y="3635245"/>
            <a:ext cx="344539" cy="356457"/>
            <a:chOff x="0" y="0"/>
            <a:chExt cx="344537" cy="356456"/>
          </a:xfrm>
        </p:grpSpPr>
        <p:sp>
          <p:nvSpPr>
            <p:cNvPr id="496" name="Elipse 3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97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01" name="Agrupar 36"/>
          <p:cNvGrpSpPr/>
          <p:nvPr/>
        </p:nvGrpSpPr>
        <p:grpSpPr>
          <a:xfrm>
            <a:off x="1768855" y="4672153"/>
            <a:ext cx="374197" cy="374197"/>
            <a:chOff x="0" y="0"/>
            <a:chExt cx="374196" cy="374196"/>
          </a:xfrm>
        </p:grpSpPr>
        <p:sp>
          <p:nvSpPr>
            <p:cNvPr id="499" name="Elipse 3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00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04" name="Agrupar 39"/>
          <p:cNvGrpSpPr/>
          <p:nvPr/>
        </p:nvGrpSpPr>
        <p:grpSpPr>
          <a:xfrm>
            <a:off x="1802873" y="5329887"/>
            <a:ext cx="374197" cy="374197"/>
            <a:chOff x="0" y="0"/>
            <a:chExt cx="374196" cy="374196"/>
          </a:xfrm>
        </p:grpSpPr>
        <p:sp>
          <p:nvSpPr>
            <p:cNvPr id="502" name="Elipse 40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03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07" name="Agrupar 43"/>
          <p:cNvGrpSpPr/>
          <p:nvPr/>
        </p:nvGrpSpPr>
        <p:grpSpPr>
          <a:xfrm>
            <a:off x="1791534" y="5987620"/>
            <a:ext cx="374197" cy="374197"/>
            <a:chOff x="0" y="0"/>
            <a:chExt cx="374196" cy="374196"/>
          </a:xfrm>
        </p:grpSpPr>
        <p:sp>
          <p:nvSpPr>
            <p:cNvPr id="505" name="Elipse 45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06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10" name="Agrupar 47"/>
          <p:cNvGrpSpPr/>
          <p:nvPr/>
        </p:nvGrpSpPr>
        <p:grpSpPr>
          <a:xfrm>
            <a:off x="5930229" y="3991740"/>
            <a:ext cx="374197" cy="374197"/>
            <a:chOff x="0" y="0"/>
            <a:chExt cx="374196" cy="374196"/>
          </a:xfrm>
        </p:grpSpPr>
        <p:sp>
          <p:nvSpPr>
            <p:cNvPr id="508" name="Elipse 48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09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13" name="Agrupar 50"/>
          <p:cNvGrpSpPr/>
          <p:nvPr/>
        </p:nvGrpSpPr>
        <p:grpSpPr>
          <a:xfrm>
            <a:off x="5930229" y="4626793"/>
            <a:ext cx="374197" cy="374197"/>
            <a:chOff x="0" y="0"/>
            <a:chExt cx="374196" cy="374196"/>
          </a:xfrm>
        </p:grpSpPr>
        <p:sp>
          <p:nvSpPr>
            <p:cNvPr id="511" name="Elipse 5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12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6" name="Agrupar 53"/>
          <p:cNvGrpSpPr/>
          <p:nvPr/>
        </p:nvGrpSpPr>
        <p:grpSpPr>
          <a:xfrm>
            <a:off x="5964246" y="5284525"/>
            <a:ext cx="374197" cy="374197"/>
            <a:chOff x="0" y="0"/>
            <a:chExt cx="374196" cy="374196"/>
          </a:xfrm>
        </p:grpSpPr>
        <p:sp>
          <p:nvSpPr>
            <p:cNvPr id="514" name="Elipse 54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15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19" name="Agrupar 56"/>
          <p:cNvGrpSpPr/>
          <p:nvPr/>
        </p:nvGrpSpPr>
        <p:grpSpPr>
          <a:xfrm>
            <a:off x="5952907" y="5942257"/>
            <a:ext cx="374197" cy="374197"/>
            <a:chOff x="0" y="0"/>
            <a:chExt cx="374196" cy="374196"/>
          </a:xfrm>
        </p:grpSpPr>
        <p:sp>
          <p:nvSpPr>
            <p:cNvPr id="517" name="Elipse 5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18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22" name="Agrupar 59"/>
          <p:cNvGrpSpPr/>
          <p:nvPr/>
        </p:nvGrpSpPr>
        <p:grpSpPr>
          <a:xfrm>
            <a:off x="2097688" y="2954831"/>
            <a:ext cx="344539" cy="356457"/>
            <a:chOff x="0" y="0"/>
            <a:chExt cx="344537" cy="356456"/>
          </a:xfrm>
        </p:grpSpPr>
        <p:sp>
          <p:nvSpPr>
            <p:cNvPr id="520" name="Elipse 6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21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525" name="Agrupar 62"/>
          <p:cNvGrpSpPr/>
          <p:nvPr/>
        </p:nvGrpSpPr>
        <p:grpSpPr>
          <a:xfrm>
            <a:off x="2415176" y="3192976"/>
            <a:ext cx="344539" cy="356457"/>
            <a:chOff x="0" y="0"/>
            <a:chExt cx="344537" cy="356456"/>
          </a:xfrm>
        </p:grpSpPr>
        <p:sp>
          <p:nvSpPr>
            <p:cNvPr id="523" name="Elipse 6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24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28" name="Agrupar 65"/>
          <p:cNvGrpSpPr/>
          <p:nvPr/>
        </p:nvGrpSpPr>
        <p:grpSpPr>
          <a:xfrm>
            <a:off x="2823378" y="2557921"/>
            <a:ext cx="344539" cy="356458"/>
            <a:chOff x="0" y="0"/>
            <a:chExt cx="344537" cy="356456"/>
          </a:xfrm>
        </p:grpSpPr>
        <p:sp>
          <p:nvSpPr>
            <p:cNvPr id="526" name="Elipse 6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27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531" name="Agrupar 68"/>
          <p:cNvGrpSpPr/>
          <p:nvPr/>
        </p:nvGrpSpPr>
        <p:grpSpPr>
          <a:xfrm>
            <a:off x="3140866" y="2796068"/>
            <a:ext cx="344539" cy="356457"/>
            <a:chOff x="0" y="0"/>
            <a:chExt cx="344537" cy="356456"/>
          </a:xfrm>
        </p:grpSpPr>
        <p:sp>
          <p:nvSpPr>
            <p:cNvPr id="529" name="Elipse 69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0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34" name="Agrupar 71"/>
          <p:cNvGrpSpPr/>
          <p:nvPr/>
        </p:nvGrpSpPr>
        <p:grpSpPr>
          <a:xfrm>
            <a:off x="3515051" y="2217715"/>
            <a:ext cx="344539" cy="356458"/>
            <a:chOff x="0" y="0"/>
            <a:chExt cx="344537" cy="356456"/>
          </a:xfrm>
        </p:grpSpPr>
        <p:sp>
          <p:nvSpPr>
            <p:cNvPr id="532" name="Elipse 72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3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537" name="Agrupar 74"/>
          <p:cNvGrpSpPr/>
          <p:nvPr/>
        </p:nvGrpSpPr>
        <p:grpSpPr>
          <a:xfrm>
            <a:off x="3832539" y="2455863"/>
            <a:ext cx="344539" cy="356462"/>
            <a:chOff x="0" y="0"/>
            <a:chExt cx="344537" cy="356461"/>
          </a:xfrm>
        </p:grpSpPr>
        <p:sp>
          <p:nvSpPr>
            <p:cNvPr id="535" name="Elipse 75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6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40" name="Agrupar 77"/>
          <p:cNvGrpSpPr/>
          <p:nvPr/>
        </p:nvGrpSpPr>
        <p:grpSpPr>
          <a:xfrm>
            <a:off x="5556050" y="3317717"/>
            <a:ext cx="344539" cy="356458"/>
            <a:chOff x="0" y="-1"/>
            <a:chExt cx="344537" cy="356457"/>
          </a:xfrm>
        </p:grpSpPr>
        <p:sp>
          <p:nvSpPr>
            <p:cNvPr id="538" name="Elipse 7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9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543" name="Agrupar 80"/>
          <p:cNvGrpSpPr/>
          <p:nvPr/>
        </p:nvGrpSpPr>
        <p:grpSpPr>
          <a:xfrm>
            <a:off x="5873538" y="3555863"/>
            <a:ext cx="344539" cy="356457"/>
            <a:chOff x="0" y="0"/>
            <a:chExt cx="344537" cy="356456"/>
          </a:xfrm>
        </p:grpSpPr>
        <p:sp>
          <p:nvSpPr>
            <p:cNvPr id="541" name="Elipse 81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4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46" name="Agrupar 83"/>
          <p:cNvGrpSpPr/>
          <p:nvPr/>
        </p:nvGrpSpPr>
        <p:grpSpPr>
          <a:xfrm>
            <a:off x="6315756" y="2875447"/>
            <a:ext cx="344539" cy="356458"/>
            <a:chOff x="0" y="0"/>
            <a:chExt cx="344537" cy="356456"/>
          </a:xfrm>
        </p:grpSpPr>
        <p:sp>
          <p:nvSpPr>
            <p:cNvPr id="544" name="Elipse 8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4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549" name="Agrupar 86"/>
          <p:cNvGrpSpPr/>
          <p:nvPr/>
        </p:nvGrpSpPr>
        <p:grpSpPr>
          <a:xfrm>
            <a:off x="6633245" y="3113594"/>
            <a:ext cx="344539" cy="356457"/>
            <a:chOff x="0" y="0"/>
            <a:chExt cx="344537" cy="356456"/>
          </a:xfrm>
        </p:grpSpPr>
        <p:sp>
          <p:nvSpPr>
            <p:cNvPr id="547" name="Elipse 87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48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52" name="Agrupar 89"/>
          <p:cNvGrpSpPr/>
          <p:nvPr/>
        </p:nvGrpSpPr>
        <p:grpSpPr>
          <a:xfrm>
            <a:off x="7041445" y="2478539"/>
            <a:ext cx="344539" cy="356458"/>
            <a:chOff x="0" y="0"/>
            <a:chExt cx="344537" cy="356456"/>
          </a:xfrm>
        </p:grpSpPr>
        <p:sp>
          <p:nvSpPr>
            <p:cNvPr id="550" name="Elipse 9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51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555" name="Agrupar 92"/>
          <p:cNvGrpSpPr/>
          <p:nvPr/>
        </p:nvGrpSpPr>
        <p:grpSpPr>
          <a:xfrm>
            <a:off x="7358934" y="2716684"/>
            <a:ext cx="344539" cy="356458"/>
            <a:chOff x="0" y="0"/>
            <a:chExt cx="344537" cy="356456"/>
          </a:xfrm>
        </p:grpSpPr>
        <p:sp>
          <p:nvSpPr>
            <p:cNvPr id="553" name="Elipse 9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54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58" name="Agrupar 95"/>
          <p:cNvGrpSpPr/>
          <p:nvPr/>
        </p:nvGrpSpPr>
        <p:grpSpPr>
          <a:xfrm>
            <a:off x="7733116" y="2138334"/>
            <a:ext cx="344539" cy="356457"/>
            <a:chOff x="0" y="0"/>
            <a:chExt cx="344537" cy="356456"/>
          </a:xfrm>
        </p:grpSpPr>
        <p:sp>
          <p:nvSpPr>
            <p:cNvPr id="556" name="Elipse 9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57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561" name="Agrupar 98"/>
          <p:cNvGrpSpPr/>
          <p:nvPr/>
        </p:nvGrpSpPr>
        <p:grpSpPr>
          <a:xfrm>
            <a:off x="8050606" y="2376479"/>
            <a:ext cx="344539" cy="356463"/>
            <a:chOff x="0" y="0"/>
            <a:chExt cx="344537" cy="356461"/>
          </a:xfrm>
        </p:grpSpPr>
        <p:sp>
          <p:nvSpPr>
            <p:cNvPr id="559" name="Elipse 99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60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66" name="Agrupar 111"/>
          <p:cNvGrpSpPr/>
          <p:nvPr/>
        </p:nvGrpSpPr>
        <p:grpSpPr>
          <a:xfrm>
            <a:off x="3086749" y="6123837"/>
            <a:ext cx="1131320" cy="442157"/>
            <a:chOff x="0" y="0"/>
            <a:chExt cx="1131319" cy="442156"/>
          </a:xfrm>
        </p:grpSpPr>
        <p:grpSp>
          <p:nvGrpSpPr>
            <p:cNvPr id="564" name="Google Shape;174;p19"/>
            <p:cNvGrpSpPr/>
            <p:nvPr/>
          </p:nvGrpSpPr>
          <p:grpSpPr>
            <a:xfrm>
              <a:off x="-1" y="-1"/>
              <a:ext cx="1131321" cy="442158"/>
              <a:chOff x="0" y="0"/>
              <a:chExt cx="1131319" cy="442156"/>
            </a:xfrm>
          </p:grpSpPr>
          <p:sp>
            <p:nvSpPr>
              <p:cNvPr id="562" name="Rounded Rectangle"/>
              <p:cNvSpPr/>
              <p:nvPr/>
            </p:nvSpPr>
            <p:spPr>
              <a:xfrm>
                <a:off x="-1" y="-1"/>
                <a:ext cx="1131320" cy="442158"/>
              </a:xfrm>
              <a:prstGeom prst="roundRect">
                <a:avLst>
                  <a:gd name="adj" fmla="val 10942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563" name="Text"/>
              <p:cNvSpPr txBox="1"/>
              <p:nvPr/>
            </p:nvSpPr>
            <p:spPr>
              <a:xfrm>
                <a:off x="14169" y="30959"/>
                <a:ext cx="1102979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565" name="Google Shape;107;p6"/>
            <p:cNvSpPr txBox="1"/>
            <p:nvPr/>
          </p:nvSpPr>
          <p:spPr>
            <a:xfrm>
              <a:off x="105378" y="53507"/>
              <a:ext cx="968874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PASILLO A</a:t>
              </a:r>
            </a:p>
          </p:txBody>
        </p:sp>
      </p:grpSp>
      <p:grpSp>
        <p:nvGrpSpPr>
          <p:cNvPr id="579" name="Flecha curvada hacia la izquierda 123"/>
          <p:cNvGrpSpPr/>
          <p:nvPr/>
        </p:nvGrpSpPr>
        <p:grpSpPr>
          <a:xfrm>
            <a:off x="4745883" y="2055154"/>
            <a:ext cx="1345228" cy="1317733"/>
            <a:chOff x="0" y="0"/>
            <a:chExt cx="1345227" cy="1317732"/>
          </a:xfrm>
        </p:grpSpPr>
        <p:sp>
          <p:nvSpPr>
            <p:cNvPr id="577" name="Shape"/>
            <p:cNvSpPr/>
            <p:nvPr/>
          </p:nvSpPr>
          <p:spPr>
            <a:xfrm rot="19175101">
              <a:off x="139549" y="247408"/>
              <a:ext cx="1066128" cy="82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0" y="16297"/>
                  </a:moveTo>
                  <a:lnTo>
                    <a:pt x="3687" y="10735"/>
                  </a:lnTo>
                  <a:lnTo>
                    <a:pt x="3687" y="13452"/>
                  </a:lnTo>
                  <a:cubicBezTo>
                    <a:pt x="9791" y="13020"/>
                    <a:pt x="14916" y="11546"/>
                    <a:pt x="17405" y="9507"/>
                  </a:cubicBezTo>
                  <a:cubicBezTo>
                    <a:pt x="21600" y="12944"/>
                    <a:pt x="17208" y="16946"/>
                    <a:pt x="7596" y="18446"/>
                  </a:cubicBezTo>
                  <a:cubicBezTo>
                    <a:pt x="6341" y="18642"/>
                    <a:pt x="5031" y="18789"/>
                    <a:pt x="3687" y="18884"/>
                  </a:cubicBezTo>
                  <a:lnTo>
                    <a:pt x="3687" y="21600"/>
                  </a:lnTo>
                  <a:close/>
                  <a:moveTo>
                    <a:pt x="18990" y="12223"/>
                  </a:moveTo>
                  <a:cubicBezTo>
                    <a:pt x="18990" y="8472"/>
                    <a:pt x="10488" y="5432"/>
                    <a:pt x="0" y="5432"/>
                  </a:cubicBezTo>
                  <a:lnTo>
                    <a:pt x="0" y="0"/>
                  </a:lnTo>
                  <a:cubicBezTo>
                    <a:pt x="10488" y="0"/>
                    <a:pt x="18990" y="3040"/>
                    <a:pt x="18990" y="6790"/>
                  </a:cubicBezTo>
                  <a:close/>
                </a:path>
              </a:pathLst>
            </a:cu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78" name="Shape"/>
            <p:cNvSpPr/>
            <p:nvPr/>
          </p:nvSpPr>
          <p:spPr>
            <a:xfrm rot="19175101">
              <a:off x="23774" y="290121"/>
              <a:ext cx="1065857" cy="4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4973"/>
                    <a:pt x="11929" y="9600"/>
                    <a:pt x="0" y="9600"/>
                  </a:cubicBezTo>
                  <a:lnTo>
                    <a:pt x="0" y="0"/>
                  </a:lnTo>
                  <a:cubicBezTo>
                    <a:pt x="11929" y="0"/>
                    <a:pt x="21600" y="5373"/>
                    <a:pt x="21600" y="120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580" name="Google Shape;178;p6"/>
          <p:cNvSpPr txBox="1"/>
          <p:nvPr/>
        </p:nvSpPr>
        <p:spPr>
          <a:xfrm>
            <a:off x="452173" y="1089342"/>
            <a:ext cx="8950504" cy="897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ALFABÉTICAS: </a:t>
            </a:r>
            <a:r>
              <a:rPr b="0">
                <a:solidFill>
                  <a:srgbClr val="A93501"/>
                </a:solidFill>
              </a:rPr>
              <a:t>DENOMINAR CON LETRAS LOS PASILLOS O LOS RACKS </a:t>
            </a:r>
            <a:r>
              <a:rPr b="0" i="1">
                <a:solidFill>
                  <a:srgbClr val="A93501"/>
                </a:solidFill>
              </a:rPr>
              <a:t>(ORDEN ALFÁBETICO)</a:t>
            </a:r>
          </a:p>
        </p:txBody>
      </p:sp>
      <p:grpSp>
        <p:nvGrpSpPr>
          <p:cNvPr id="585" name="Agrupar 102"/>
          <p:cNvGrpSpPr/>
          <p:nvPr/>
        </p:nvGrpSpPr>
        <p:grpSpPr>
          <a:xfrm>
            <a:off x="303577" y="6063354"/>
            <a:ext cx="1145230" cy="382170"/>
            <a:chOff x="0" y="0"/>
            <a:chExt cx="1145229" cy="382169"/>
          </a:xfrm>
        </p:grpSpPr>
        <p:grpSp>
          <p:nvGrpSpPr>
            <p:cNvPr id="583" name="Google Shape;174;p19"/>
            <p:cNvGrpSpPr/>
            <p:nvPr/>
          </p:nvGrpSpPr>
          <p:grpSpPr>
            <a:xfrm>
              <a:off x="0" y="1938"/>
              <a:ext cx="1145230" cy="380232"/>
              <a:chOff x="0" y="0"/>
              <a:chExt cx="1145229" cy="380231"/>
            </a:xfrm>
          </p:grpSpPr>
          <p:sp>
            <p:nvSpPr>
              <p:cNvPr id="581" name="Rounded Rectangle"/>
              <p:cNvSpPr/>
              <p:nvPr/>
            </p:nvSpPr>
            <p:spPr>
              <a:xfrm>
                <a:off x="0" y="16204"/>
                <a:ext cx="1145230" cy="347828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582" name="Text"/>
              <p:cNvSpPr txBox="1"/>
              <p:nvPr/>
            </p:nvSpPr>
            <p:spPr>
              <a:xfrm>
                <a:off x="11146" y="0"/>
                <a:ext cx="112293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584" name="Google Shape;107;p6"/>
            <p:cNvSpPr txBox="1"/>
            <p:nvPr/>
          </p:nvSpPr>
          <p:spPr>
            <a:xfrm>
              <a:off x="32258" y="-1"/>
              <a:ext cx="1083296" cy="300553"/>
            </a:xfrm>
            <a:prstGeom prst="rect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RACK A</a:t>
              </a:r>
            </a:p>
          </p:txBody>
        </p:sp>
      </p:grpSp>
      <p:grpSp>
        <p:nvGrpSpPr>
          <p:cNvPr id="590" name="Agrupar 108"/>
          <p:cNvGrpSpPr/>
          <p:nvPr/>
        </p:nvGrpSpPr>
        <p:grpSpPr>
          <a:xfrm>
            <a:off x="4522678" y="6095727"/>
            <a:ext cx="1145232" cy="382170"/>
            <a:chOff x="0" y="0"/>
            <a:chExt cx="1145230" cy="382169"/>
          </a:xfrm>
        </p:grpSpPr>
        <p:grpSp>
          <p:nvGrpSpPr>
            <p:cNvPr id="588" name="Google Shape;174;p19"/>
            <p:cNvGrpSpPr/>
            <p:nvPr/>
          </p:nvGrpSpPr>
          <p:grpSpPr>
            <a:xfrm>
              <a:off x="0" y="1938"/>
              <a:ext cx="1145231" cy="380232"/>
              <a:chOff x="0" y="0"/>
              <a:chExt cx="1145230" cy="380231"/>
            </a:xfrm>
          </p:grpSpPr>
          <p:sp>
            <p:nvSpPr>
              <p:cNvPr id="586" name="Rounded Rectangle"/>
              <p:cNvSpPr/>
              <p:nvPr/>
            </p:nvSpPr>
            <p:spPr>
              <a:xfrm>
                <a:off x="0" y="16204"/>
                <a:ext cx="1145231" cy="347827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587" name="Text"/>
              <p:cNvSpPr txBox="1"/>
              <p:nvPr/>
            </p:nvSpPr>
            <p:spPr>
              <a:xfrm>
                <a:off x="11146" y="0"/>
                <a:ext cx="1122938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589" name="Google Shape;107;p6"/>
            <p:cNvSpPr txBox="1"/>
            <p:nvPr/>
          </p:nvSpPr>
          <p:spPr>
            <a:xfrm>
              <a:off x="32259" y="-1"/>
              <a:ext cx="1083296" cy="300553"/>
            </a:xfrm>
            <a:prstGeom prst="rect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RACK B</a:t>
              </a:r>
            </a:p>
          </p:txBody>
        </p:sp>
      </p:grpSp>
      <p:sp>
        <p:nvSpPr>
          <p:cNvPr id="106" name="Conector recto de flecha 27"/>
          <p:cNvSpPr/>
          <p:nvPr/>
        </p:nvSpPr>
        <p:spPr>
          <a:xfrm flipV="1">
            <a:off x="4238066" y="5642069"/>
            <a:ext cx="534291" cy="43702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07" name="Agrupar 114"/>
          <p:cNvGrpSpPr/>
          <p:nvPr/>
        </p:nvGrpSpPr>
        <p:grpSpPr>
          <a:xfrm>
            <a:off x="289307" y="2322409"/>
            <a:ext cx="1312742" cy="382171"/>
            <a:chOff x="0" y="0"/>
            <a:chExt cx="1312741" cy="382169"/>
          </a:xfrm>
        </p:grpSpPr>
        <p:grpSp>
          <p:nvGrpSpPr>
            <p:cNvPr id="108" name="Google Shape;174;p19"/>
            <p:cNvGrpSpPr/>
            <p:nvPr/>
          </p:nvGrpSpPr>
          <p:grpSpPr>
            <a:xfrm>
              <a:off x="0" y="1938"/>
              <a:ext cx="1312742" cy="380232"/>
              <a:chOff x="0" y="0"/>
              <a:chExt cx="1312741" cy="380231"/>
            </a:xfrm>
          </p:grpSpPr>
          <p:sp>
            <p:nvSpPr>
              <p:cNvPr id="110" name="Rounded Rectangle"/>
              <p:cNvSpPr/>
              <p:nvPr/>
            </p:nvSpPr>
            <p:spPr>
              <a:xfrm>
                <a:off x="0" y="16204"/>
                <a:ext cx="1312742" cy="347828"/>
              </a:xfrm>
              <a:prstGeom prst="roundRect">
                <a:avLst>
                  <a:gd name="adj" fmla="val 10942"/>
                </a:avLst>
              </a:prstGeom>
              <a:solidFill>
                <a:srgbClr val="00009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1" name="Text"/>
              <p:cNvSpPr txBox="1"/>
              <p:nvPr/>
            </p:nvSpPr>
            <p:spPr>
              <a:xfrm>
                <a:off x="11147" y="0"/>
                <a:ext cx="129044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109" name="Google Shape;107;p6"/>
            <p:cNvSpPr txBox="1"/>
            <p:nvPr/>
          </p:nvSpPr>
          <p:spPr>
            <a:xfrm>
              <a:off x="82702" y="-1"/>
              <a:ext cx="1150298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Columna</a:t>
              </a:r>
              <a:r>
                <a:rPr dirty="0"/>
                <a:t> Nº</a:t>
              </a:r>
            </a:p>
          </p:txBody>
        </p:sp>
      </p:grpSp>
      <p:sp>
        <p:nvSpPr>
          <p:cNvPr id="112" name="Conector recto de flecha 27"/>
          <p:cNvSpPr/>
          <p:nvPr/>
        </p:nvSpPr>
        <p:spPr>
          <a:xfrm>
            <a:off x="1747208" y="2544712"/>
            <a:ext cx="1169014" cy="410082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" name="Conector recto de flecha 27"/>
          <p:cNvSpPr/>
          <p:nvPr/>
        </p:nvSpPr>
        <p:spPr>
          <a:xfrm>
            <a:off x="1696175" y="2634553"/>
            <a:ext cx="423972" cy="270181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" name="Conector recto de flecha 27"/>
          <p:cNvSpPr/>
          <p:nvPr/>
        </p:nvSpPr>
        <p:spPr>
          <a:xfrm>
            <a:off x="1590903" y="2732943"/>
            <a:ext cx="349337" cy="71407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5" name="Agrupar 120"/>
          <p:cNvGrpSpPr/>
          <p:nvPr/>
        </p:nvGrpSpPr>
        <p:grpSpPr>
          <a:xfrm>
            <a:off x="3638387" y="3935838"/>
            <a:ext cx="1131321" cy="393510"/>
            <a:chOff x="0" y="0"/>
            <a:chExt cx="1131320" cy="393509"/>
          </a:xfrm>
        </p:grpSpPr>
        <p:grpSp>
          <p:nvGrpSpPr>
            <p:cNvPr id="116" name="Google Shape;174;p19"/>
            <p:cNvGrpSpPr/>
            <p:nvPr/>
          </p:nvGrpSpPr>
          <p:grpSpPr>
            <a:xfrm>
              <a:off x="-1" y="13278"/>
              <a:ext cx="1131322" cy="380232"/>
              <a:chOff x="0" y="0"/>
              <a:chExt cx="1131320" cy="380231"/>
            </a:xfrm>
          </p:grpSpPr>
          <p:sp>
            <p:nvSpPr>
              <p:cNvPr id="118" name="Rounded Rectangle"/>
              <p:cNvSpPr/>
              <p:nvPr/>
            </p:nvSpPr>
            <p:spPr>
              <a:xfrm>
                <a:off x="-1" y="4864"/>
                <a:ext cx="1131322" cy="37050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9" name="Text"/>
              <p:cNvSpPr txBox="1"/>
              <p:nvPr/>
            </p:nvSpPr>
            <p:spPr>
              <a:xfrm>
                <a:off x="11873" y="0"/>
                <a:ext cx="1107574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117" name="Google Shape;107;p6"/>
            <p:cNvSpPr txBox="1"/>
            <p:nvPr/>
          </p:nvSpPr>
          <p:spPr>
            <a:xfrm>
              <a:off x="71362" y="-1"/>
              <a:ext cx="968875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Fila Nº</a:t>
              </a:r>
            </a:p>
          </p:txBody>
        </p:sp>
      </p:grpSp>
      <p:sp>
        <p:nvSpPr>
          <p:cNvPr id="120" name="Conector recto de flecha 27"/>
          <p:cNvSpPr/>
          <p:nvPr/>
        </p:nvSpPr>
        <p:spPr>
          <a:xfrm>
            <a:off x="4861433" y="4171887"/>
            <a:ext cx="843786" cy="6450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Conector recto de flecha 27"/>
          <p:cNvSpPr/>
          <p:nvPr/>
        </p:nvSpPr>
        <p:spPr>
          <a:xfrm>
            <a:off x="4863847" y="4272082"/>
            <a:ext cx="829498" cy="62071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Conector recto de flecha 27"/>
          <p:cNvSpPr/>
          <p:nvPr/>
        </p:nvSpPr>
        <p:spPr>
          <a:xfrm>
            <a:off x="4832049" y="4349283"/>
            <a:ext cx="861296" cy="124742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593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525" y="1882476"/>
            <a:ext cx="4207129" cy="526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153" y="1916497"/>
            <a:ext cx="4207129" cy="5268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7" name="Agrupar 27"/>
          <p:cNvGrpSpPr/>
          <p:nvPr/>
        </p:nvGrpSpPr>
        <p:grpSpPr>
          <a:xfrm>
            <a:off x="1337983" y="3397097"/>
            <a:ext cx="344539" cy="356458"/>
            <a:chOff x="0" y="-1"/>
            <a:chExt cx="344537" cy="356457"/>
          </a:xfrm>
        </p:grpSpPr>
        <p:sp>
          <p:nvSpPr>
            <p:cNvPr id="595" name="Elipse 2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96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600" name="Agrupar 30"/>
          <p:cNvGrpSpPr/>
          <p:nvPr/>
        </p:nvGrpSpPr>
        <p:grpSpPr>
          <a:xfrm>
            <a:off x="1768855" y="4037102"/>
            <a:ext cx="374197" cy="374197"/>
            <a:chOff x="0" y="0"/>
            <a:chExt cx="374196" cy="374196"/>
          </a:xfrm>
        </p:grpSpPr>
        <p:sp>
          <p:nvSpPr>
            <p:cNvPr id="598" name="Elipse 3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99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03" name="Agrupar 33"/>
          <p:cNvGrpSpPr/>
          <p:nvPr/>
        </p:nvGrpSpPr>
        <p:grpSpPr>
          <a:xfrm>
            <a:off x="1655471" y="3635245"/>
            <a:ext cx="344539" cy="356457"/>
            <a:chOff x="0" y="0"/>
            <a:chExt cx="344537" cy="356456"/>
          </a:xfrm>
        </p:grpSpPr>
        <p:sp>
          <p:nvSpPr>
            <p:cNvPr id="601" name="Elipse 3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0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606" name="Agrupar 36"/>
          <p:cNvGrpSpPr/>
          <p:nvPr/>
        </p:nvGrpSpPr>
        <p:grpSpPr>
          <a:xfrm>
            <a:off x="1768855" y="4672153"/>
            <a:ext cx="374197" cy="374197"/>
            <a:chOff x="0" y="0"/>
            <a:chExt cx="374196" cy="374196"/>
          </a:xfrm>
        </p:grpSpPr>
        <p:sp>
          <p:nvSpPr>
            <p:cNvPr id="604" name="Elipse 3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05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609" name="Agrupar 39"/>
          <p:cNvGrpSpPr/>
          <p:nvPr/>
        </p:nvGrpSpPr>
        <p:grpSpPr>
          <a:xfrm>
            <a:off x="1802873" y="5329887"/>
            <a:ext cx="374197" cy="374197"/>
            <a:chOff x="0" y="0"/>
            <a:chExt cx="374196" cy="374196"/>
          </a:xfrm>
        </p:grpSpPr>
        <p:sp>
          <p:nvSpPr>
            <p:cNvPr id="607" name="Elipse 40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08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612" name="Agrupar 43"/>
          <p:cNvGrpSpPr/>
          <p:nvPr/>
        </p:nvGrpSpPr>
        <p:grpSpPr>
          <a:xfrm>
            <a:off x="1791534" y="5987620"/>
            <a:ext cx="374197" cy="374197"/>
            <a:chOff x="0" y="0"/>
            <a:chExt cx="374196" cy="374196"/>
          </a:xfrm>
        </p:grpSpPr>
        <p:sp>
          <p:nvSpPr>
            <p:cNvPr id="610" name="Elipse 45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11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615" name="Agrupar 47"/>
          <p:cNvGrpSpPr/>
          <p:nvPr/>
        </p:nvGrpSpPr>
        <p:grpSpPr>
          <a:xfrm>
            <a:off x="5930229" y="3991740"/>
            <a:ext cx="374197" cy="374197"/>
            <a:chOff x="0" y="0"/>
            <a:chExt cx="374196" cy="374196"/>
          </a:xfrm>
        </p:grpSpPr>
        <p:sp>
          <p:nvSpPr>
            <p:cNvPr id="613" name="Elipse 48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14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18" name="Agrupar 50"/>
          <p:cNvGrpSpPr/>
          <p:nvPr/>
        </p:nvGrpSpPr>
        <p:grpSpPr>
          <a:xfrm>
            <a:off x="5930229" y="4626793"/>
            <a:ext cx="374197" cy="374197"/>
            <a:chOff x="0" y="0"/>
            <a:chExt cx="374196" cy="374196"/>
          </a:xfrm>
        </p:grpSpPr>
        <p:sp>
          <p:nvSpPr>
            <p:cNvPr id="616" name="Elipse 51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17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621" name="Agrupar 53"/>
          <p:cNvGrpSpPr/>
          <p:nvPr/>
        </p:nvGrpSpPr>
        <p:grpSpPr>
          <a:xfrm>
            <a:off x="5964246" y="5284525"/>
            <a:ext cx="374197" cy="374197"/>
            <a:chOff x="0" y="0"/>
            <a:chExt cx="374196" cy="374196"/>
          </a:xfrm>
        </p:grpSpPr>
        <p:sp>
          <p:nvSpPr>
            <p:cNvPr id="619" name="Elipse 54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20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624" name="Agrupar 56"/>
          <p:cNvGrpSpPr/>
          <p:nvPr/>
        </p:nvGrpSpPr>
        <p:grpSpPr>
          <a:xfrm>
            <a:off x="5952907" y="5942257"/>
            <a:ext cx="374197" cy="374197"/>
            <a:chOff x="0" y="0"/>
            <a:chExt cx="374196" cy="374196"/>
          </a:xfrm>
        </p:grpSpPr>
        <p:sp>
          <p:nvSpPr>
            <p:cNvPr id="622" name="Elipse 57"/>
            <p:cNvSpPr/>
            <p:nvPr/>
          </p:nvSpPr>
          <p:spPr>
            <a:xfrm>
              <a:off x="0" y="0"/>
              <a:ext cx="374197" cy="374197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23" name="Text Box 11"/>
            <p:cNvSpPr txBox="1"/>
            <p:nvPr/>
          </p:nvSpPr>
          <p:spPr>
            <a:xfrm>
              <a:off x="84254" y="11589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627" name="Agrupar 59"/>
          <p:cNvGrpSpPr/>
          <p:nvPr/>
        </p:nvGrpSpPr>
        <p:grpSpPr>
          <a:xfrm>
            <a:off x="2097688" y="2954831"/>
            <a:ext cx="344539" cy="356457"/>
            <a:chOff x="0" y="0"/>
            <a:chExt cx="344537" cy="356456"/>
          </a:xfrm>
        </p:grpSpPr>
        <p:sp>
          <p:nvSpPr>
            <p:cNvPr id="625" name="Elipse 6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2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630" name="Agrupar 62"/>
          <p:cNvGrpSpPr/>
          <p:nvPr/>
        </p:nvGrpSpPr>
        <p:grpSpPr>
          <a:xfrm>
            <a:off x="2415176" y="3192976"/>
            <a:ext cx="344539" cy="356457"/>
            <a:chOff x="0" y="0"/>
            <a:chExt cx="344537" cy="356456"/>
          </a:xfrm>
        </p:grpSpPr>
        <p:sp>
          <p:nvSpPr>
            <p:cNvPr id="628" name="Elipse 6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2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633" name="Agrupar 65"/>
          <p:cNvGrpSpPr/>
          <p:nvPr/>
        </p:nvGrpSpPr>
        <p:grpSpPr>
          <a:xfrm>
            <a:off x="2823378" y="2557921"/>
            <a:ext cx="344539" cy="356458"/>
            <a:chOff x="0" y="0"/>
            <a:chExt cx="344537" cy="356456"/>
          </a:xfrm>
        </p:grpSpPr>
        <p:sp>
          <p:nvSpPr>
            <p:cNvPr id="631" name="Elipse 6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3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636" name="Agrupar 68"/>
          <p:cNvGrpSpPr/>
          <p:nvPr/>
        </p:nvGrpSpPr>
        <p:grpSpPr>
          <a:xfrm>
            <a:off x="3140866" y="2796068"/>
            <a:ext cx="344539" cy="356457"/>
            <a:chOff x="0" y="0"/>
            <a:chExt cx="344537" cy="356456"/>
          </a:xfrm>
        </p:grpSpPr>
        <p:sp>
          <p:nvSpPr>
            <p:cNvPr id="634" name="Elipse 69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3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639" name="Agrupar 71"/>
          <p:cNvGrpSpPr/>
          <p:nvPr/>
        </p:nvGrpSpPr>
        <p:grpSpPr>
          <a:xfrm>
            <a:off x="3515051" y="2217715"/>
            <a:ext cx="344539" cy="356458"/>
            <a:chOff x="0" y="0"/>
            <a:chExt cx="344537" cy="356456"/>
          </a:xfrm>
        </p:grpSpPr>
        <p:sp>
          <p:nvSpPr>
            <p:cNvPr id="637" name="Elipse 72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38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642" name="Agrupar 74"/>
          <p:cNvGrpSpPr/>
          <p:nvPr/>
        </p:nvGrpSpPr>
        <p:grpSpPr>
          <a:xfrm>
            <a:off x="3832539" y="2455863"/>
            <a:ext cx="344539" cy="356462"/>
            <a:chOff x="0" y="0"/>
            <a:chExt cx="344537" cy="356461"/>
          </a:xfrm>
        </p:grpSpPr>
        <p:sp>
          <p:nvSpPr>
            <p:cNvPr id="640" name="Elipse 75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41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45" name="Agrupar 77"/>
          <p:cNvGrpSpPr/>
          <p:nvPr/>
        </p:nvGrpSpPr>
        <p:grpSpPr>
          <a:xfrm>
            <a:off x="5556050" y="3317717"/>
            <a:ext cx="344539" cy="356458"/>
            <a:chOff x="0" y="-1"/>
            <a:chExt cx="344537" cy="356457"/>
          </a:xfrm>
        </p:grpSpPr>
        <p:sp>
          <p:nvSpPr>
            <p:cNvPr id="643" name="Elipse 7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44" name="Text Box 10"/>
            <p:cNvSpPr txBox="1"/>
            <p:nvPr/>
          </p:nvSpPr>
          <p:spPr>
            <a:xfrm>
              <a:off x="70385" y="-2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648" name="Agrupar 80"/>
          <p:cNvGrpSpPr/>
          <p:nvPr/>
        </p:nvGrpSpPr>
        <p:grpSpPr>
          <a:xfrm>
            <a:off x="5873538" y="3555863"/>
            <a:ext cx="344539" cy="356457"/>
            <a:chOff x="0" y="0"/>
            <a:chExt cx="344537" cy="356456"/>
          </a:xfrm>
        </p:grpSpPr>
        <p:sp>
          <p:nvSpPr>
            <p:cNvPr id="646" name="Elipse 81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47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651" name="Agrupar 83"/>
          <p:cNvGrpSpPr/>
          <p:nvPr/>
        </p:nvGrpSpPr>
        <p:grpSpPr>
          <a:xfrm>
            <a:off x="6315756" y="2875447"/>
            <a:ext cx="344539" cy="356458"/>
            <a:chOff x="0" y="0"/>
            <a:chExt cx="344537" cy="356456"/>
          </a:xfrm>
        </p:grpSpPr>
        <p:sp>
          <p:nvSpPr>
            <p:cNvPr id="649" name="Elipse 8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50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654" name="Agrupar 86"/>
          <p:cNvGrpSpPr/>
          <p:nvPr/>
        </p:nvGrpSpPr>
        <p:grpSpPr>
          <a:xfrm>
            <a:off x="6633245" y="3113594"/>
            <a:ext cx="344539" cy="356457"/>
            <a:chOff x="0" y="0"/>
            <a:chExt cx="344537" cy="356456"/>
          </a:xfrm>
        </p:grpSpPr>
        <p:sp>
          <p:nvSpPr>
            <p:cNvPr id="652" name="Elipse 87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53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657" name="Agrupar 89"/>
          <p:cNvGrpSpPr/>
          <p:nvPr/>
        </p:nvGrpSpPr>
        <p:grpSpPr>
          <a:xfrm>
            <a:off x="7041445" y="2478539"/>
            <a:ext cx="344539" cy="356458"/>
            <a:chOff x="0" y="0"/>
            <a:chExt cx="344537" cy="356456"/>
          </a:xfrm>
        </p:grpSpPr>
        <p:sp>
          <p:nvSpPr>
            <p:cNvPr id="655" name="Elipse 9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5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660" name="Agrupar 92"/>
          <p:cNvGrpSpPr/>
          <p:nvPr/>
        </p:nvGrpSpPr>
        <p:grpSpPr>
          <a:xfrm>
            <a:off x="7358934" y="2716684"/>
            <a:ext cx="344539" cy="356458"/>
            <a:chOff x="0" y="0"/>
            <a:chExt cx="344537" cy="356456"/>
          </a:xfrm>
        </p:grpSpPr>
        <p:sp>
          <p:nvSpPr>
            <p:cNvPr id="658" name="Elipse 9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5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663" name="Agrupar 95"/>
          <p:cNvGrpSpPr/>
          <p:nvPr/>
        </p:nvGrpSpPr>
        <p:grpSpPr>
          <a:xfrm>
            <a:off x="7733116" y="2138334"/>
            <a:ext cx="344539" cy="356457"/>
            <a:chOff x="0" y="0"/>
            <a:chExt cx="344537" cy="356456"/>
          </a:xfrm>
        </p:grpSpPr>
        <p:sp>
          <p:nvSpPr>
            <p:cNvPr id="661" name="Elipse 9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6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666" name="Agrupar 98"/>
          <p:cNvGrpSpPr/>
          <p:nvPr/>
        </p:nvGrpSpPr>
        <p:grpSpPr>
          <a:xfrm>
            <a:off x="8050606" y="2376479"/>
            <a:ext cx="344539" cy="356463"/>
            <a:chOff x="0" y="0"/>
            <a:chExt cx="344537" cy="356461"/>
          </a:xfrm>
        </p:grpSpPr>
        <p:sp>
          <p:nvSpPr>
            <p:cNvPr id="664" name="Elipse 99"/>
            <p:cNvSpPr/>
            <p:nvPr/>
          </p:nvSpPr>
          <p:spPr>
            <a:xfrm>
              <a:off x="-1" y="11923"/>
              <a:ext cx="344538" cy="344539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65" name="Text Box 10"/>
            <p:cNvSpPr txBox="1"/>
            <p:nvPr/>
          </p:nvSpPr>
          <p:spPr>
            <a:xfrm>
              <a:off x="70386" y="0"/>
              <a:ext cx="152976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671" name="Agrupar 111"/>
          <p:cNvGrpSpPr/>
          <p:nvPr/>
        </p:nvGrpSpPr>
        <p:grpSpPr>
          <a:xfrm>
            <a:off x="3086749" y="6123837"/>
            <a:ext cx="1131320" cy="442157"/>
            <a:chOff x="0" y="0"/>
            <a:chExt cx="1131319" cy="442156"/>
          </a:xfrm>
        </p:grpSpPr>
        <p:grpSp>
          <p:nvGrpSpPr>
            <p:cNvPr id="669" name="Google Shape;174;p19"/>
            <p:cNvGrpSpPr/>
            <p:nvPr/>
          </p:nvGrpSpPr>
          <p:grpSpPr>
            <a:xfrm>
              <a:off x="-1" y="-1"/>
              <a:ext cx="1131321" cy="442158"/>
              <a:chOff x="0" y="0"/>
              <a:chExt cx="1131319" cy="442156"/>
            </a:xfrm>
          </p:grpSpPr>
          <p:sp>
            <p:nvSpPr>
              <p:cNvPr id="667" name="Rounded Rectangle"/>
              <p:cNvSpPr/>
              <p:nvPr/>
            </p:nvSpPr>
            <p:spPr>
              <a:xfrm>
                <a:off x="-1" y="-1"/>
                <a:ext cx="1131320" cy="442158"/>
              </a:xfrm>
              <a:prstGeom prst="roundRect">
                <a:avLst>
                  <a:gd name="adj" fmla="val 10942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668" name="Text"/>
              <p:cNvSpPr txBox="1"/>
              <p:nvPr/>
            </p:nvSpPr>
            <p:spPr>
              <a:xfrm>
                <a:off x="14169" y="30959"/>
                <a:ext cx="1102979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670" name="Google Shape;107;p6"/>
            <p:cNvSpPr txBox="1"/>
            <p:nvPr/>
          </p:nvSpPr>
          <p:spPr>
            <a:xfrm>
              <a:off x="105378" y="53507"/>
              <a:ext cx="968874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CALLE A1</a:t>
              </a:r>
            </a:p>
          </p:txBody>
        </p:sp>
      </p:grpSp>
      <p:grpSp>
        <p:nvGrpSpPr>
          <p:cNvPr id="684" name="Flecha curvada hacia la izquierda 123"/>
          <p:cNvGrpSpPr/>
          <p:nvPr/>
        </p:nvGrpSpPr>
        <p:grpSpPr>
          <a:xfrm>
            <a:off x="4745883" y="2055154"/>
            <a:ext cx="1345228" cy="1317733"/>
            <a:chOff x="0" y="0"/>
            <a:chExt cx="1345227" cy="1317732"/>
          </a:xfrm>
        </p:grpSpPr>
        <p:sp>
          <p:nvSpPr>
            <p:cNvPr id="682" name="Shape"/>
            <p:cNvSpPr/>
            <p:nvPr/>
          </p:nvSpPr>
          <p:spPr>
            <a:xfrm rot="19175101">
              <a:off x="139549" y="247408"/>
              <a:ext cx="1066128" cy="82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0" y="16297"/>
                  </a:moveTo>
                  <a:lnTo>
                    <a:pt x="3687" y="10735"/>
                  </a:lnTo>
                  <a:lnTo>
                    <a:pt x="3687" y="13452"/>
                  </a:lnTo>
                  <a:cubicBezTo>
                    <a:pt x="9791" y="13020"/>
                    <a:pt x="14916" y="11546"/>
                    <a:pt x="17405" y="9507"/>
                  </a:cubicBezTo>
                  <a:cubicBezTo>
                    <a:pt x="21600" y="12944"/>
                    <a:pt x="17208" y="16946"/>
                    <a:pt x="7596" y="18446"/>
                  </a:cubicBezTo>
                  <a:cubicBezTo>
                    <a:pt x="6341" y="18642"/>
                    <a:pt x="5031" y="18789"/>
                    <a:pt x="3687" y="18884"/>
                  </a:cubicBezTo>
                  <a:lnTo>
                    <a:pt x="3687" y="21600"/>
                  </a:lnTo>
                  <a:close/>
                  <a:moveTo>
                    <a:pt x="18990" y="12223"/>
                  </a:moveTo>
                  <a:cubicBezTo>
                    <a:pt x="18990" y="8472"/>
                    <a:pt x="10488" y="5432"/>
                    <a:pt x="0" y="5432"/>
                  </a:cubicBezTo>
                  <a:lnTo>
                    <a:pt x="0" y="0"/>
                  </a:lnTo>
                  <a:cubicBezTo>
                    <a:pt x="10488" y="0"/>
                    <a:pt x="18990" y="3040"/>
                    <a:pt x="18990" y="6790"/>
                  </a:cubicBezTo>
                  <a:close/>
                </a:path>
              </a:pathLst>
            </a:cu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83" name="Shape"/>
            <p:cNvSpPr/>
            <p:nvPr/>
          </p:nvSpPr>
          <p:spPr>
            <a:xfrm rot="19175101">
              <a:off x="23774" y="290121"/>
              <a:ext cx="1065857" cy="4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4973"/>
                    <a:pt x="11929" y="9600"/>
                    <a:pt x="0" y="9600"/>
                  </a:cubicBezTo>
                  <a:lnTo>
                    <a:pt x="0" y="0"/>
                  </a:lnTo>
                  <a:cubicBezTo>
                    <a:pt x="11929" y="0"/>
                    <a:pt x="21600" y="5373"/>
                    <a:pt x="21600" y="120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685" name="Google Shape;178;p6"/>
          <p:cNvSpPr txBox="1"/>
          <p:nvPr/>
        </p:nvSpPr>
        <p:spPr>
          <a:xfrm>
            <a:off x="452173" y="1089342"/>
            <a:ext cx="8950504" cy="897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ALFA-NUMÉRICAS: </a:t>
            </a:r>
            <a:r>
              <a:rPr b="0">
                <a:solidFill>
                  <a:srgbClr val="A93501"/>
                </a:solidFill>
              </a:rPr>
              <a:t>ENUMERAR LOS RACKS </a:t>
            </a:r>
            <a:endParaRPr>
              <a:solidFill>
                <a:srgbClr val="A93501"/>
              </a:solidFill>
            </a:endParaRPr>
          </a:p>
          <a:p>
            <a:pPr>
              <a:lnSpc>
                <a:spcPct val="80000"/>
              </a:lnSpc>
              <a:defRPr sz="28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POR NÚMERO Y ALFABETO</a:t>
            </a:r>
          </a:p>
        </p:txBody>
      </p:sp>
      <p:grpSp>
        <p:nvGrpSpPr>
          <p:cNvPr id="690" name="Agrupar 102"/>
          <p:cNvGrpSpPr/>
          <p:nvPr/>
        </p:nvGrpSpPr>
        <p:grpSpPr>
          <a:xfrm>
            <a:off x="288209" y="5979648"/>
            <a:ext cx="1145230" cy="382170"/>
            <a:chOff x="0" y="0"/>
            <a:chExt cx="1145229" cy="382169"/>
          </a:xfrm>
        </p:grpSpPr>
        <p:grpSp>
          <p:nvGrpSpPr>
            <p:cNvPr id="688" name="Google Shape;174;p19"/>
            <p:cNvGrpSpPr/>
            <p:nvPr/>
          </p:nvGrpSpPr>
          <p:grpSpPr>
            <a:xfrm>
              <a:off x="0" y="1938"/>
              <a:ext cx="1145230" cy="380232"/>
              <a:chOff x="0" y="0"/>
              <a:chExt cx="1145229" cy="380231"/>
            </a:xfrm>
          </p:grpSpPr>
          <p:sp>
            <p:nvSpPr>
              <p:cNvPr id="686" name="Rounded Rectangle"/>
              <p:cNvSpPr/>
              <p:nvPr/>
            </p:nvSpPr>
            <p:spPr>
              <a:xfrm>
                <a:off x="0" y="16204"/>
                <a:ext cx="1145230" cy="347828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687" name="Text"/>
              <p:cNvSpPr txBox="1"/>
              <p:nvPr/>
            </p:nvSpPr>
            <p:spPr>
              <a:xfrm>
                <a:off x="11146" y="0"/>
                <a:ext cx="112293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689" name="Google Shape;107;p6"/>
            <p:cNvSpPr txBox="1"/>
            <p:nvPr/>
          </p:nvSpPr>
          <p:spPr>
            <a:xfrm>
              <a:off x="32258" y="-1"/>
              <a:ext cx="1083296" cy="300553"/>
            </a:xfrm>
            <a:prstGeom prst="rect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RACK A1</a:t>
              </a:r>
            </a:p>
          </p:txBody>
        </p:sp>
      </p:grpSp>
      <p:grpSp>
        <p:nvGrpSpPr>
          <p:cNvPr id="695" name="Agrupar 108"/>
          <p:cNvGrpSpPr/>
          <p:nvPr/>
        </p:nvGrpSpPr>
        <p:grpSpPr>
          <a:xfrm>
            <a:off x="4501647" y="5972750"/>
            <a:ext cx="1145232" cy="382170"/>
            <a:chOff x="0" y="0"/>
            <a:chExt cx="1145230" cy="382169"/>
          </a:xfrm>
        </p:grpSpPr>
        <p:grpSp>
          <p:nvGrpSpPr>
            <p:cNvPr id="693" name="Google Shape;174;p19"/>
            <p:cNvGrpSpPr/>
            <p:nvPr/>
          </p:nvGrpSpPr>
          <p:grpSpPr>
            <a:xfrm>
              <a:off x="0" y="1938"/>
              <a:ext cx="1145231" cy="380232"/>
              <a:chOff x="0" y="0"/>
              <a:chExt cx="1145230" cy="380231"/>
            </a:xfrm>
          </p:grpSpPr>
          <p:sp>
            <p:nvSpPr>
              <p:cNvPr id="691" name="Rounded Rectangle"/>
              <p:cNvSpPr/>
              <p:nvPr/>
            </p:nvSpPr>
            <p:spPr>
              <a:xfrm>
                <a:off x="0" y="16204"/>
                <a:ext cx="1145231" cy="347827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692" name="Text"/>
              <p:cNvSpPr txBox="1"/>
              <p:nvPr/>
            </p:nvSpPr>
            <p:spPr>
              <a:xfrm>
                <a:off x="11146" y="0"/>
                <a:ext cx="1122938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694" name="Google Shape;107;p6"/>
            <p:cNvSpPr txBox="1"/>
            <p:nvPr/>
          </p:nvSpPr>
          <p:spPr>
            <a:xfrm>
              <a:off x="32259" y="-1"/>
              <a:ext cx="1083296" cy="300553"/>
            </a:xfrm>
            <a:prstGeom prst="rect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RACK B1</a:t>
              </a:r>
            </a:p>
          </p:txBody>
        </p:sp>
      </p:grpSp>
      <p:grpSp>
        <p:nvGrpSpPr>
          <p:cNvPr id="106" name="Agrupar 114"/>
          <p:cNvGrpSpPr/>
          <p:nvPr/>
        </p:nvGrpSpPr>
        <p:grpSpPr>
          <a:xfrm>
            <a:off x="289307" y="2322409"/>
            <a:ext cx="1312742" cy="382171"/>
            <a:chOff x="0" y="0"/>
            <a:chExt cx="1312741" cy="382169"/>
          </a:xfrm>
        </p:grpSpPr>
        <p:grpSp>
          <p:nvGrpSpPr>
            <p:cNvPr id="107" name="Google Shape;174;p19"/>
            <p:cNvGrpSpPr/>
            <p:nvPr/>
          </p:nvGrpSpPr>
          <p:grpSpPr>
            <a:xfrm>
              <a:off x="0" y="1938"/>
              <a:ext cx="1312742" cy="380232"/>
              <a:chOff x="0" y="0"/>
              <a:chExt cx="1312741" cy="380231"/>
            </a:xfrm>
          </p:grpSpPr>
          <p:sp>
            <p:nvSpPr>
              <p:cNvPr id="109" name="Rounded Rectangle"/>
              <p:cNvSpPr/>
              <p:nvPr/>
            </p:nvSpPr>
            <p:spPr>
              <a:xfrm>
                <a:off x="0" y="16204"/>
                <a:ext cx="1312742" cy="347828"/>
              </a:xfrm>
              <a:prstGeom prst="roundRect">
                <a:avLst>
                  <a:gd name="adj" fmla="val 10942"/>
                </a:avLst>
              </a:prstGeom>
              <a:solidFill>
                <a:srgbClr val="00009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0" name="Text"/>
              <p:cNvSpPr txBox="1"/>
              <p:nvPr/>
            </p:nvSpPr>
            <p:spPr>
              <a:xfrm>
                <a:off x="11147" y="0"/>
                <a:ext cx="129044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108" name="Google Shape;107;p6"/>
            <p:cNvSpPr txBox="1"/>
            <p:nvPr/>
          </p:nvSpPr>
          <p:spPr>
            <a:xfrm>
              <a:off x="82702" y="-1"/>
              <a:ext cx="1150298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Columna</a:t>
              </a:r>
              <a:r>
                <a:rPr dirty="0"/>
                <a:t> Nº</a:t>
              </a:r>
            </a:p>
          </p:txBody>
        </p:sp>
      </p:grpSp>
      <p:sp>
        <p:nvSpPr>
          <p:cNvPr id="111" name="Conector recto de flecha 27"/>
          <p:cNvSpPr/>
          <p:nvPr/>
        </p:nvSpPr>
        <p:spPr>
          <a:xfrm>
            <a:off x="1747208" y="2544712"/>
            <a:ext cx="1169014" cy="410082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2" name="Conector recto de flecha 27"/>
          <p:cNvSpPr/>
          <p:nvPr/>
        </p:nvSpPr>
        <p:spPr>
          <a:xfrm>
            <a:off x="1696175" y="2634553"/>
            <a:ext cx="423972" cy="270181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" name="Conector recto de flecha 27"/>
          <p:cNvSpPr/>
          <p:nvPr/>
        </p:nvSpPr>
        <p:spPr>
          <a:xfrm>
            <a:off x="1590903" y="2732943"/>
            <a:ext cx="349337" cy="71407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4" name="Agrupar 120"/>
          <p:cNvGrpSpPr/>
          <p:nvPr/>
        </p:nvGrpSpPr>
        <p:grpSpPr>
          <a:xfrm>
            <a:off x="3638387" y="3935838"/>
            <a:ext cx="1131321" cy="393510"/>
            <a:chOff x="0" y="0"/>
            <a:chExt cx="1131320" cy="393509"/>
          </a:xfrm>
        </p:grpSpPr>
        <p:grpSp>
          <p:nvGrpSpPr>
            <p:cNvPr id="115" name="Google Shape;174;p19"/>
            <p:cNvGrpSpPr/>
            <p:nvPr/>
          </p:nvGrpSpPr>
          <p:grpSpPr>
            <a:xfrm>
              <a:off x="-1" y="13278"/>
              <a:ext cx="1131322" cy="380232"/>
              <a:chOff x="0" y="0"/>
              <a:chExt cx="1131320" cy="380231"/>
            </a:xfrm>
          </p:grpSpPr>
          <p:sp>
            <p:nvSpPr>
              <p:cNvPr id="117" name="Rounded Rectangle"/>
              <p:cNvSpPr/>
              <p:nvPr/>
            </p:nvSpPr>
            <p:spPr>
              <a:xfrm>
                <a:off x="-1" y="4864"/>
                <a:ext cx="1131322" cy="37050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8" name="Text"/>
              <p:cNvSpPr txBox="1"/>
              <p:nvPr/>
            </p:nvSpPr>
            <p:spPr>
              <a:xfrm>
                <a:off x="11873" y="0"/>
                <a:ext cx="1107574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116" name="Google Shape;107;p6"/>
            <p:cNvSpPr txBox="1"/>
            <p:nvPr/>
          </p:nvSpPr>
          <p:spPr>
            <a:xfrm>
              <a:off x="71362" y="-1"/>
              <a:ext cx="968875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Fila Nº</a:t>
              </a:r>
            </a:p>
          </p:txBody>
        </p:sp>
      </p:grpSp>
      <p:sp>
        <p:nvSpPr>
          <p:cNvPr id="119" name="Conector recto de flecha 27"/>
          <p:cNvSpPr/>
          <p:nvPr/>
        </p:nvSpPr>
        <p:spPr>
          <a:xfrm>
            <a:off x="4861433" y="4171887"/>
            <a:ext cx="843786" cy="6450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0" name="Conector recto de flecha 27"/>
          <p:cNvSpPr/>
          <p:nvPr/>
        </p:nvSpPr>
        <p:spPr>
          <a:xfrm>
            <a:off x="4863847" y="4272082"/>
            <a:ext cx="829498" cy="62071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Conector recto de flecha 27"/>
          <p:cNvSpPr/>
          <p:nvPr/>
        </p:nvSpPr>
        <p:spPr>
          <a:xfrm>
            <a:off x="4832049" y="4349283"/>
            <a:ext cx="861296" cy="1247423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Conector recto de flecha 27"/>
          <p:cNvSpPr/>
          <p:nvPr/>
        </p:nvSpPr>
        <p:spPr>
          <a:xfrm flipV="1">
            <a:off x="4238066" y="5642069"/>
            <a:ext cx="534291" cy="437020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698" name="Imagen 15" descr="Imagen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481" y="2319859"/>
            <a:ext cx="8813780" cy="4364652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Google Shape;178;p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</a:t>
            </a:r>
            <a:r>
              <a:rPr b="0">
                <a:solidFill>
                  <a:srgbClr val="A93501"/>
                </a:solidFill>
              </a:rPr>
              <a:t>UBICACIONES</a:t>
            </a:r>
          </a:p>
        </p:txBody>
      </p:sp>
      <p:grpSp>
        <p:nvGrpSpPr>
          <p:cNvPr id="707" name="Agrupar 23"/>
          <p:cNvGrpSpPr/>
          <p:nvPr/>
        </p:nvGrpSpPr>
        <p:grpSpPr>
          <a:xfrm>
            <a:off x="821245" y="2347536"/>
            <a:ext cx="9133932" cy="464838"/>
            <a:chOff x="0" y="0"/>
            <a:chExt cx="9133930" cy="464837"/>
          </a:xfrm>
        </p:grpSpPr>
        <p:grpSp>
          <p:nvGrpSpPr>
            <p:cNvPr id="702" name="Google Shape;174;p19"/>
            <p:cNvGrpSpPr/>
            <p:nvPr/>
          </p:nvGrpSpPr>
          <p:grpSpPr>
            <a:xfrm>
              <a:off x="4660282" y="-1"/>
              <a:ext cx="2862336" cy="442157"/>
              <a:chOff x="0" y="0"/>
              <a:chExt cx="2862335" cy="442155"/>
            </a:xfrm>
          </p:grpSpPr>
          <p:sp>
            <p:nvSpPr>
              <p:cNvPr id="700" name="Rounded Rectangle"/>
              <p:cNvSpPr/>
              <p:nvPr/>
            </p:nvSpPr>
            <p:spPr>
              <a:xfrm>
                <a:off x="0" y="-1"/>
                <a:ext cx="2862336" cy="442157"/>
              </a:xfrm>
              <a:prstGeom prst="roundRect">
                <a:avLst>
                  <a:gd name="adj" fmla="val 10942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701" name="Text"/>
              <p:cNvSpPr txBox="1"/>
              <p:nvPr/>
            </p:nvSpPr>
            <p:spPr>
              <a:xfrm>
                <a:off x="14169" y="30959"/>
                <a:ext cx="2833997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703" name="Google Shape;107;p6"/>
            <p:cNvSpPr txBox="1"/>
            <p:nvPr/>
          </p:nvSpPr>
          <p:spPr>
            <a:xfrm>
              <a:off x="2956610" y="53507"/>
              <a:ext cx="6177321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CODIFICACIÓN POR PASILLO</a:t>
              </a:r>
            </a:p>
          </p:txBody>
        </p:sp>
        <p:grpSp>
          <p:nvGrpSpPr>
            <p:cNvPr id="706" name="Google Shape;174;p19"/>
            <p:cNvGrpSpPr/>
            <p:nvPr/>
          </p:nvGrpSpPr>
          <p:grpSpPr>
            <a:xfrm>
              <a:off x="-1" y="22680"/>
              <a:ext cx="3192726" cy="442158"/>
              <a:chOff x="0" y="0"/>
              <a:chExt cx="3192724" cy="442156"/>
            </a:xfrm>
          </p:grpSpPr>
          <p:sp>
            <p:nvSpPr>
              <p:cNvPr id="704" name="Rounded Rectangle"/>
              <p:cNvSpPr/>
              <p:nvPr/>
            </p:nvSpPr>
            <p:spPr>
              <a:xfrm>
                <a:off x="0" y="-1"/>
                <a:ext cx="3192725" cy="442158"/>
              </a:xfrm>
              <a:prstGeom prst="roundRect">
                <a:avLst>
                  <a:gd name="adj" fmla="val 10942"/>
                </a:avLst>
              </a:prstGeom>
              <a:solidFill>
                <a:srgbClr val="A935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705" name="Text"/>
              <p:cNvSpPr txBox="1"/>
              <p:nvPr/>
            </p:nvSpPr>
            <p:spPr>
              <a:xfrm>
                <a:off x="14169" y="30959"/>
                <a:ext cx="3164386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</p:grpSp>
      <p:sp>
        <p:nvSpPr>
          <p:cNvPr id="708" name="Google Shape;107;p6"/>
          <p:cNvSpPr txBox="1"/>
          <p:nvPr/>
        </p:nvSpPr>
        <p:spPr>
          <a:xfrm>
            <a:off x="882673" y="2423728"/>
            <a:ext cx="3051923" cy="300553"/>
          </a:xfrm>
          <a:prstGeom prst="rect">
            <a:avLst/>
          </a:prstGeom>
          <a:solidFill>
            <a:srgbClr val="A935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CODIFICACIÓN POR ESTANTERÍA</a:t>
            </a:r>
          </a:p>
        </p:txBody>
      </p:sp>
      <p:grpSp>
        <p:nvGrpSpPr>
          <p:cNvPr id="711" name="Agrupar 28"/>
          <p:cNvGrpSpPr/>
          <p:nvPr/>
        </p:nvGrpSpPr>
        <p:grpSpPr>
          <a:xfrm>
            <a:off x="586332" y="4518105"/>
            <a:ext cx="344539" cy="356458"/>
            <a:chOff x="0" y="0"/>
            <a:chExt cx="344537" cy="356456"/>
          </a:xfrm>
        </p:grpSpPr>
        <p:sp>
          <p:nvSpPr>
            <p:cNvPr id="709" name="Elipse 29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0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14" name="Agrupar 31"/>
          <p:cNvGrpSpPr/>
          <p:nvPr/>
        </p:nvGrpSpPr>
        <p:grpSpPr>
          <a:xfrm>
            <a:off x="942711" y="4518105"/>
            <a:ext cx="344539" cy="356458"/>
            <a:chOff x="-1" y="0"/>
            <a:chExt cx="344538" cy="356456"/>
          </a:xfrm>
        </p:grpSpPr>
        <p:sp>
          <p:nvSpPr>
            <p:cNvPr id="712" name="Elipse 32"/>
            <p:cNvSpPr/>
            <p:nvPr/>
          </p:nvSpPr>
          <p:spPr>
            <a:xfrm>
              <a:off x="-2" y="11920"/>
              <a:ext cx="344539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3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717" name="Agrupar 34"/>
          <p:cNvGrpSpPr/>
          <p:nvPr/>
        </p:nvGrpSpPr>
        <p:grpSpPr>
          <a:xfrm>
            <a:off x="2109046" y="4518105"/>
            <a:ext cx="344539" cy="356458"/>
            <a:chOff x="0" y="0"/>
            <a:chExt cx="344537" cy="356456"/>
          </a:xfrm>
        </p:grpSpPr>
        <p:sp>
          <p:nvSpPr>
            <p:cNvPr id="715" name="Elipse 35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720" name="Agrupar 37"/>
          <p:cNvGrpSpPr/>
          <p:nvPr/>
        </p:nvGrpSpPr>
        <p:grpSpPr>
          <a:xfrm>
            <a:off x="2465426" y="4518105"/>
            <a:ext cx="344539" cy="356458"/>
            <a:chOff x="0" y="0"/>
            <a:chExt cx="344537" cy="356456"/>
          </a:xfrm>
        </p:grpSpPr>
        <p:sp>
          <p:nvSpPr>
            <p:cNvPr id="718" name="Elipse 3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723" name="Agrupar 40"/>
          <p:cNvGrpSpPr/>
          <p:nvPr/>
        </p:nvGrpSpPr>
        <p:grpSpPr>
          <a:xfrm>
            <a:off x="3625280" y="4518105"/>
            <a:ext cx="344539" cy="356458"/>
            <a:chOff x="0" y="0"/>
            <a:chExt cx="344537" cy="356456"/>
          </a:xfrm>
        </p:grpSpPr>
        <p:sp>
          <p:nvSpPr>
            <p:cNvPr id="721" name="Elipse 41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2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26" name="Agrupar 43"/>
          <p:cNvGrpSpPr/>
          <p:nvPr/>
        </p:nvGrpSpPr>
        <p:grpSpPr>
          <a:xfrm>
            <a:off x="3981659" y="4518105"/>
            <a:ext cx="344539" cy="356458"/>
            <a:chOff x="-1" y="0"/>
            <a:chExt cx="344538" cy="356456"/>
          </a:xfrm>
        </p:grpSpPr>
        <p:sp>
          <p:nvSpPr>
            <p:cNvPr id="724" name="Elipse 44"/>
            <p:cNvSpPr/>
            <p:nvPr/>
          </p:nvSpPr>
          <p:spPr>
            <a:xfrm>
              <a:off x="-2" y="11920"/>
              <a:ext cx="344539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2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29" name="Agrupar 46"/>
          <p:cNvGrpSpPr/>
          <p:nvPr/>
        </p:nvGrpSpPr>
        <p:grpSpPr>
          <a:xfrm>
            <a:off x="586332" y="6246702"/>
            <a:ext cx="344539" cy="356457"/>
            <a:chOff x="0" y="0"/>
            <a:chExt cx="344537" cy="356456"/>
          </a:xfrm>
        </p:grpSpPr>
        <p:sp>
          <p:nvSpPr>
            <p:cNvPr id="727" name="Elipse 47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28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32" name="Agrupar 49"/>
          <p:cNvGrpSpPr/>
          <p:nvPr/>
        </p:nvGrpSpPr>
        <p:grpSpPr>
          <a:xfrm>
            <a:off x="942711" y="6246702"/>
            <a:ext cx="344539" cy="356457"/>
            <a:chOff x="-1" y="0"/>
            <a:chExt cx="344538" cy="356456"/>
          </a:xfrm>
        </p:grpSpPr>
        <p:sp>
          <p:nvSpPr>
            <p:cNvPr id="730" name="Elipse 50"/>
            <p:cNvSpPr/>
            <p:nvPr/>
          </p:nvSpPr>
          <p:spPr>
            <a:xfrm>
              <a:off x="-2" y="11920"/>
              <a:ext cx="344539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31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735" name="Agrupar 52"/>
          <p:cNvGrpSpPr/>
          <p:nvPr/>
        </p:nvGrpSpPr>
        <p:grpSpPr>
          <a:xfrm>
            <a:off x="2109046" y="6246702"/>
            <a:ext cx="344539" cy="356457"/>
            <a:chOff x="0" y="0"/>
            <a:chExt cx="344537" cy="356456"/>
          </a:xfrm>
        </p:grpSpPr>
        <p:sp>
          <p:nvSpPr>
            <p:cNvPr id="733" name="Elipse 53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34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738" name="Agrupar 55"/>
          <p:cNvGrpSpPr/>
          <p:nvPr/>
        </p:nvGrpSpPr>
        <p:grpSpPr>
          <a:xfrm>
            <a:off x="2465426" y="6246702"/>
            <a:ext cx="344539" cy="356457"/>
            <a:chOff x="0" y="0"/>
            <a:chExt cx="344537" cy="356456"/>
          </a:xfrm>
        </p:grpSpPr>
        <p:sp>
          <p:nvSpPr>
            <p:cNvPr id="736" name="Elipse 56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37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741" name="Agrupar 58"/>
          <p:cNvGrpSpPr/>
          <p:nvPr/>
        </p:nvGrpSpPr>
        <p:grpSpPr>
          <a:xfrm>
            <a:off x="3625280" y="6246702"/>
            <a:ext cx="344539" cy="356457"/>
            <a:chOff x="0" y="0"/>
            <a:chExt cx="344537" cy="356456"/>
          </a:xfrm>
        </p:grpSpPr>
        <p:sp>
          <p:nvSpPr>
            <p:cNvPr id="739" name="Elipse 59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40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44" name="Agrupar 61"/>
          <p:cNvGrpSpPr/>
          <p:nvPr/>
        </p:nvGrpSpPr>
        <p:grpSpPr>
          <a:xfrm>
            <a:off x="3981659" y="6246702"/>
            <a:ext cx="344539" cy="356457"/>
            <a:chOff x="-1" y="0"/>
            <a:chExt cx="344538" cy="356456"/>
          </a:xfrm>
        </p:grpSpPr>
        <p:sp>
          <p:nvSpPr>
            <p:cNvPr id="742" name="Elipse 62"/>
            <p:cNvSpPr/>
            <p:nvPr/>
          </p:nvSpPr>
          <p:spPr>
            <a:xfrm>
              <a:off x="-2" y="11920"/>
              <a:ext cx="344539" cy="344537"/>
            </a:xfrm>
            <a:prstGeom prst="ellipse">
              <a:avLst/>
            </a:prstGeom>
            <a:solidFill>
              <a:srgbClr val="A935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43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47" name="Agrupar 64"/>
          <p:cNvGrpSpPr/>
          <p:nvPr/>
        </p:nvGrpSpPr>
        <p:grpSpPr>
          <a:xfrm>
            <a:off x="6066014" y="4435792"/>
            <a:ext cx="344539" cy="356457"/>
            <a:chOff x="0" y="0"/>
            <a:chExt cx="344537" cy="356456"/>
          </a:xfrm>
        </p:grpSpPr>
        <p:sp>
          <p:nvSpPr>
            <p:cNvPr id="745" name="Elipse 65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46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50" name="Agrupar 67"/>
          <p:cNvGrpSpPr/>
          <p:nvPr/>
        </p:nvGrpSpPr>
        <p:grpSpPr>
          <a:xfrm>
            <a:off x="6066014" y="6305498"/>
            <a:ext cx="344539" cy="356457"/>
            <a:chOff x="0" y="0"/>
            <a:chExt cx="344537" cy="356456"/>
          </a:xfrm>
        </p:grpSpPr>
        <p:sp>
          <p:nvSpPr>
            <p:cNvPr id="748" name="Elipse 68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49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53" name="Agrupar 70"/>
          <p:cNvGrpSpPr/>
          <p:nvPr/>
        </p:nvGrpSpPr>
        <p:grpSpPr>
          <a:xfrm>
            <a:off x="7535886" y="6305498"/>
            <a:ext cx="344539" cy="356457"/>
            <a:chOff x="0" y="0"/>
            <a:chExt cx="344537" cy="356456"/>
          </a:xfrm>
        </p:grpSpPr>
        <p:sp>
          <p:nvSpPr>
            <p:cNvPr id="751" name="Elipse 71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52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756" name="Agrupar 73"/>
          <p:cNvGrpSpPr/>
          <p:nvPr/>
        </p:nvGrpSpPr>
        <p:grpSpPr>
          <a:xfrm>
            <a:off x="9029275" y="6305498"/>
            <a:ext cx="344538" cy="356457"/>
            <a:chOff x="0" y="0"/>
            <a:chExt cx="344537" cy="356456"/>
          </a:xfrm>
        </p:grpSpPr>
        <p:sp>
          <p:nvSpPr>
            <p:cNvPr id="754" name="Elipse 74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55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759" name="Agrupar 76"/>
          <p:cNvGrpSpPr/>
          <p:nvPr/>
        </p:nvGrpSpPr>
        <p:grpSpPr>
          <a:xfrm>
            <a:off x="7535886" y="4412272"/>
            <a:ext cx="344539" cy="356457"/>
            <a:chOff x="0" y="0"/>
            <a:chExt cx="344537" cy="356456"/>
          </a:xfrm>
        </p:grpSpPr>
        <p:sp>
          <p:nvSpPr>
            <p:cNvPr id="757" name="Elipse 77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58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762" name="Agrupar 79"/>
          <p:cNvGrpSpPr/>
          <p:nvPr/>
        </p:nvGrpSpPr>
        <p:grpSpPr>
          <a:xfrm>
            <a:off x="9029275" y="4412272"/>
            <a:ext cx="344538" cy="356457"/>
            <a:chOff x="0" y="0"/>
            <a:chExt cx="344537" cy="356456"/>
          </a:xfrm>
        </p:grpSpPr>
        <p:sp>
          <p:nvSpPr>
            <p:cNvPr id="760" name="Elipse 80"/>
            <p:cNvSpPr/>
            <p:nvPr/>
          </p:nvSpPr>
          <p:spPr>
            <a:xfrm>
              <a:off x="-1" y="11920"/>
              <a:ext cx="344538" cy="34453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61" name="Text Box 10"/>
            <p:cNvSpPr txBox="1"/>
            <p:nvPr/>
          </p:nvSpPr>
          <p:spPr>
            <a:xfrm>
              <a:off x="70385" y="-1"/>
              <a:ext cx="152977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767" name="Google Shape;389;p18"/>
          <p:cNvGrpSpPr/>
          <p:nvPr/>
        </p:nvGrpSpPr>
        <p:grpSpPr>
          <a:xfrm>
            <a:off x="2035275" y="2911885"/>
            <a:ext cx="6999675" cy="3048340"/>
            <a:chOff x="0" y="0"/>
            <a:chExt cx="6999674" cy="3048339"/>
          </a:xfrm>
        </p:grpSpPr>
        <p:sp>
          <p:nvSpPr>
            <p:cNvPr id="765" name="Rounded Rectangle"/>
            <p:cNvSpPr/>
            <p:nvPr/>
          </p:nvSpPr>
          <p:spPr>
            <a:xfrm>
              <a:off x="-1" y="0"/>
              <a:ext cx="6999676" cy="30483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66" name="Text"/>
            <p:cNvSpPr/>
            <p:nvPr/>
          </p:nvSpPr>
          <p:spPr>
            <a:xfrm>
              <a:off x="153570" y="1524168"/>
              <a:ext cx="66925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768" name="Google Shape;158;p5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¿CUÁNTO APRENDIMOS?</a:t>
            </a:r>
          </a:p>
        </p:txBody>
      </p:sp>
      <p:sp>
        <p:nvSpPr>
          <p:cNvPr id="769" name="Google Shape;159;p5"/>
          <p:cNvSpPr txBox="1"/>
          <p:nvPr/>
        </p:nvSpPr>
        <p:spPr>
          <a:xfrm>
            <a:off x="366450" y="1120628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</a:p>
        </p:txBody>
      </p:sp>
      <p:pic>
        <p:nvPicPr>
          <p:cNvPr id="770" name="Imagen 17" descr="Imagen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942" y="2715211"/>
            <a:ext cx="2812028" cy="318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8123" y="5238181"/>
            <a:ext cx="1705021" cy="127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Imagen 5" descr="Imagen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4444" y="5563591"/>
            <a:ext cx="1651875" cy="884516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Google Shape;168;p5"/>
          <p:cNvSpPr txBox="1"/>
          <p:nvPr/>
        </p:nvSpPr>
        <p:spPr>
          <a:xfrm>
            <a:off x="4125174" y="1029694"/>
            <a:ext cx="466494" cy="8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</a:t>
            </a:r>
          </a:p>
        </p:txBody>
      </p:sp>
      <p:sp>
        <p:nvSpPr>
          <p:cNvPr id="774" name="Google Shape;391;p18"/>
          <p:cNvSpPr txBox="1"/>
          <p:nvPr/>
        </p:nvSpPr>
        <p:spPr>
          <a:xfrm>
            <a:off x="3394302" y="3161755"/>
            <a:ext cx="5161936" cy="22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UBICACIÓN DE </a:t>
            </a:r>
            <a:r>
              <a:rPr b="1">
                <a:solidFill>
                  <a:srgbClr val="ED6B00"/>
                </a:solidFill>
              </a:rPr>
              <a:t>BODEGAS</a:t>
            </a:r>
            <a:endParaRPr>
              <a:solidFill>
                <a:srgbClr val="ED6B00"/>
              </a:solidFill>
            </a:endParaR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 revisar los temas trabajados durante  el desarrollo de la presentación, te invito a reunirte en pareja para desarrollar una actividad en la que, a partir de imágenes, identifiquen a qué tipo de ubicación corresponde (numérica, alfabética o alfanumérica).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ct val="115000"/>
              </a:lnSpc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¡Muy Bien! </a:t>
            </a:r>
            <a:r>
              <a:rPr b="0"/>
              <a:t>ahora te invito a seguir practicando.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77" name="Google Shape;401;p19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COMENZAR A TRABAJAR</a:t>
            </a:r>
          </a:p>
        </p:txBody>
      </p:sp>
      <p:sp>
        <p:nvSpPr>
          <p:cNvPr id="778" name="Google Shape;402;p19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TOMA LAS SIGUIENTES </a:t>
            </a:r>
            <a:r>
              <a:rPr b="1">
                <a:solidFill>
                  <a:srgbClr val="ED6B00"/>
                </a:solidFill>
              </a:rPr>
              <a:t>PRECAUCIONES</a:t>
            </a:r>
          </a:p>
        </p:txBody>
      </p:sp>
      <p:grpSp>
        <p:nvGrpSpPr>
          <p:cNvPr id="781" name="Grupo 31"/>
          <p:cNvGrpSpPr/>
          <p:nvPr/>
        </p:nvGrpSpPr>
        <p:grpSpPr>
          <a:xfrm>
            <a:off x="-4657" y="4568182"/>
            <a:ext cx="5825042" cy="783008"/>
            <a:chOff x="0" y="0"/>
            <a:chExt cx="5825040" cy="783007"/>
          </a:xfrm>
        </p:grpSpPr>
        <p:sp>
          <p:nvSpPr>
            <p:cNvPr id="779" name="Google Shape;406;p19"/>
            <p:cNvSpPr txBox="1"/>
            <p:nvPr/>
          </p:nvSpPr>
          <p:spPr>
            <a:xfrm>
              <a:off x="1334833" y="113757"/>
              <a:ext cx="4490208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 b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Trabajar en equipo, </a:t>
              </a:r>
              <a:r>
                <a:rPr b="0">
                  <a:solidFill>
                    <a:srgbClr val="000000"/>
                  </a:solidFill>
                </a:rPr>
                <a:t>cuidando la integridad física y emocional de todos y todas.</a:t>
              </a:r>
            </a:p>
          </p:txBody>
        </p:sp>
        <p:sp>
          <p:nvSpPr>
            <p:cNvPr id="780" name="Google Shape;422;p19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784" name="Grupo 34"/>
          <p:cNvGrpSpPr/>
          <p:nvPr/>
        </p:nvGrpSpPr>
        <p:grpSpPr>
          <a:xfrm>
            <a:off x="-4656" y="3697446"/>
            <a:ext cx="6615372" cy="783008"/>
            <a:chOff x="0" y="0"/>
            <a:chExt cx="6615370" cy="783007"/>
          </a:xfrm>
        </p:grpSpPr>
        <p:sp>
          <p:nvSpPr>
            <p:cNvPr id="782" name="Google Shape;414;p19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Intentar siempre </a:t>
              </a:r>
              <a:r>
                <a:rPr b="1">
                  <a:solidFill>
                    <a:srgbClr val="ED6B00"/>
                  </a:solidFill>
                </a:rPr>
                <a:t>dar lo mejor de ti, </a:t>
              </a:r>
              <a:r>
                <a:t>buscando ser eficiente al cumplir los objetivos.</a:t>
              </a:r>
            </a:p>
          </p:txBody>
        </p:sp>
        <p:sp>
          <p:nvSpPr>
            <p:cNvPr id="783" name="Google Shape;419;p19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787" name="Grupo 38"/>
          <p:cNvGrpSpPr/>
          <p:nvPr/>
        </p:nvGrpSpPr>
        <p:grpSpPr>
          <a:xfrm>
            <a:off x="-4656" y="1955977"/>
            <a:ext cx="9178013" cy="783008"/>
            <a:chOff x="0" y="0"/>
            <a:chExt cx="9178011" cy="783007"/>
          </a:xfrm>
        </p:grpSpPr>
        <p:sp>
          <p:nvSpPr>
            <p:cNvPr id="785" name="Google Shape;404;p19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Usar </a:t>
              </a:r>
              <a:r>
                <a:rPr b="1">
                  <a:solidFill>
                    <a:srgbClr val="ED6B00"/>
                  </a:solidFill>
                </a:rPr>
                <a:t>EPP </a:t>
              </a:r>
              <a:r>
                <a:t>adecuados cuando corresponda.</a:t>
              </a:r>
            </a:p>
          </p:txBody>
        </p:sp>
        <p:sp>
          <p:nvSpPr>
            <p:cNvPr id="786" name="Google Shape;412;p19"/>
            <p:cNvSpPr/>
            <p:nvPr/>
          </p:nvSpPr>
          <p:spPr>
            <a:xfrm rot="5400000">
              <a:off x="176179" y="-176181"/>
              <a:ext cx="783008" cy="113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790" name="Grupo 41"/>
          <p:cNvGrpSpPr/>
          <p:nvPr/>
        </p:nvGrpSpPr>
        <p:grpSpPr>
          <a:xfrm>
            <a:off x="-4657" y="2826711"/>
            <a:ext cx="6057518" cy="783008"/>
            <a:chOff x="0" y="0"/>
            <a:chExt cx="6057516" cy="783007"/>
          </a:xfrm>
        </p:grpSpPr>
        <p:sp>
          <p:nvSpPr>
            <p:cNvPr id="788" name="Google Shape;405;p19"/>
            <p:cNvSpPr txBox="1"/>
            <p:nvPr/>
          </p:nvSpPr>
          <p:spPr>
            <a:xfrm>
              <a:off x="1334834" y="90509"/>
              <a:ext cx="4722683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 b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Utilizar cuidadosamente </a:t>
              </a:r>
              <a:r>
                <a:rPr b="0">
                  <a:solidFill>
                    <a:srgbClr val="000000"/>
                  </a:solidFill>
                </a:rPr>
                <a:t>equipos, herramientas y artículos de escritorio.</a:t>
              </a:r>
            </a:p>
          </p:txBody>
        </p:sp>
        <p:sp>
          <p:nvSpPr>
            <p:cNvPr id="789" name="Google Shape;416;p19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793" name="Grupo 44"/>
          <p:cNvGrpSpPr/>
          <p:nvPr/>
        </p:nvGrpSpPr>
        <p:grpSpPr>
          <a:xfrm>
            <a:off x="-4657" y="5438915"/>
            <a:ext cx="6421728" cy="783008"/>
            <a:chOff x="0" y="0"/>
            <a:chExt cx="6421727" cy="783007"/>
          </a:xfrm>
        </p:grpSpPr>
        <p:sp>
          <p:nvSpPr>
            <p:cNvPr id="791" name="Google Shape;406;p19"/>
            <p:cNvSpPr txBox="1"/>
            <p:nvPr/>
          </p:nvSpPr>
          <p:spPr>
            <a:xfrm>
              <a:off x="1334833" y="123924"/>
              <a:ext cx="5086894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Al finalizar cada actividad, </a:t>
              </a:r>
              <a:r>
                <a:rPr b="1">
                  <a:solidFill>
                    <a:srgbClr val="ED6B00"/>
                  </a:solidFill>
                </a:rPr>
                <a:t>ordenar y limpiar </a:t>
              </a:r>
              <a:r>
                <a:t>el área de trabajo, reciclando al máximo los residuos.</a:t>
              </a:r>
            </a:p>
          </p:txBody>
        </p:sp>
        <p:sp>
          <p:nvSpPr>
            <p:cNvPr id="792" name="Google Shape;428;p19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794" name="Imagen 47" descr="Imagen 4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9332" y="1565094"/>
            <a:ext cx="3816535" cy="6006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Gráfico 48" descr="Gráfico 4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039" y="2952088"/>
            <a:ext cx="522087" cy="522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Gráfico 49" descr="Gráfico 4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939" y="2130680"/>
            <a:ext cx="502285" cy="502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Gráfico 50" descr="Gráfico 5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3358" y="5579402"/>
            <a:ext cx="507450" cy="507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Gráfico 51" descr="Gráfico 5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3595" y="4705563"/>
            <a:ext cx="486973" cy="48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Gráfico 52" descr="Gráfico 5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5340" y="3862484"/>
            <a:ext cx="483486" cy="483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802" name="Google Shape;401;p19"/>
          <p:cNvSpPr txBox="1"/>
          <p:nvPr/>
        </p:nvSpPr>
        <p:spPr>
          <a:xfrm>
            <a:off x="366450" y="1110795"/>
            <a:ext cx="4700400" cy="37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COMENZAR A TRABAJAR</a:t>
            </a:r>
          </a:p>
        </p:txBody>
      </p:sp>
      <p:sp>
        <p:nvSpPr>
          <p:cNvPr id="803" name="Google Shape;402;p19"/>
          <p:cNvSpPr txBox="1"/>
          <p:nvPr/>
        </p:nvSpPr>
        <p:spPr>
          <a:xfrm>
            <a:off x="375977" y="1283909"/>
            <a:ext cx="7017881" cy="53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TOMA LAS SIGUIENTES </a:t>
            </a:r>
            <a:r>
              <a:rPr b="1">
                <a:solidFill>
                  <a:srgbClr val="ED6B00"/>
                </a:solidFill>
              </a:rPr>
              <a:t>PRECAUCIONES</a:t>
            </a:r>
          </a:p>
        </p:txBody>
      </p:sp>
      <p:grpSp>
        <p:nvGrpSpPr>
          <p:cNvPr id="808" name="Grupo 17"/>
          <p:cNvGrpSpPr/>
          <p:nvPr/>
        </p:nvGrpSpPr>
        <p:grpSpPr>
          <a:xfrm>
            <a:off x="-4659" y="4568178"/>
            <a:ext cx="9109189" cy="783013"/>
            <a:chOff x="-2" y="-2"/>
            <a:chExt cx="9109188" cy="783012"/>
          </a:xfrm>
        </p:grpSpPr>
        <p:sp>
          <p:nvSpPr>
            <p:cNvPr id="804" name="Google Shape;406;p19"/>
            <p:cNvSpPr txBox="1"/>
            <p:nvPr/>
          </p:nvSpPr>
          <p:spPr>
            <a:xfrm>
              <a:off x="1334833" y="222246"/>
              <a:ext cx="7774354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 </a:t>
              </a:r>
              <a:r>
                <a:rPr b="1">
                  <a:solidFill>
                    <a:srgbClr val="ED6B00"/>
                  </a:solidFill>
                </a:rPr>
                <a:t>riguroso</a:t>
              </a:r>
              <a:r>
                <a:t> y </a:t>
              </a:r>
              <a:r>
                <a:rPr b="1">
                  <a:solidFill>
                    <a:srgbClr val="ED6B00"/>
                  </a:solidFill>
                </a:rPr>
                <a:t>ordenado</a:t>
              </a:r>
              <a:r>
                <a:t> con los antecedentes que manejas.</a:t>
              </a:r>
            </a:p>
          </p:txBody>
        </p:sp>
        <p:grpSp>
          <p:nvGrpSpPr>
            <p:cNvPr id="807" name="Grupo 12"/>
            <p:cNvGrpSpPr/>
            <p:nvPr/>
          </p:nvGrpSpPr>
          <p:grpSpPr>
            <a:xfrm>
              <a:off x="-3" y="-3"/>
              <a:ext cx="1135374" cy="783014"/>
              <a:chOff x="-1" y="-1"/>
              <a:chExt cx="1135372" cy="783012"/>
            </a:xfrm>
          </p:grpSpPr>
          <p:sp>
            <p:nvSpPr>
              <p:cNvPr id="805" name="Google Shape;422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pic>
            <p:nvPicPr>
              <p:cNvPr id="806" name="Imagen 3" descr="Imagen 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86450" y="103502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813" name="Grupo 16"/>
          <p:cNvGrpSpPr/>
          <p:nvPr/>
        </p:nvGrpSpPr>
        <p:grpSpPr>
          <a:xfrm>
            <a:off x="-4659" y="3697442"/>
            <a:ext cx="6615376" cy="783013"/>
            <a:chOff x="-1" y="-2"/>
            <a:chExt cx="6615375" cy="783012"/>
          </a:xfrm>
        </p:grpSpPr>
        <p:sp>
          <p:nvSpPr>
            <p:cNvPr id="809" name="Google Shape;414;p19"/>
            <p:cNvSpPr txBox="1"/>
            <p:nvPr/>
          </p:nvSpPr>
          <p:spPr>
            <a:xfrm>
              <a:off x="1334835" y="94429"/>
              <a:ext cx="5280539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Cuidado con los dispositivos externos,  asegura la información instalando </a:t>
              </a:r>
              <a:r>
                <a:rPr b="1">
                  <a:solidFill>
                    <a:srgbClr val="ED6B00"/>
                  </a:solidFill>
                </a:rPr>
                <a:t>antivirus</a:t>
              </a:r>
              <a:r>
                <a:rPr>
                  <a:solidFill>
                    <a:srgbClr val="ED6B00"/>
                  </a:solidFill>
                </a:rPr>
                <a:t>.</a:t>
              </a:r>
            </a:p>
          </p:txBody>
        </p:sp>
        <p:grpSp>
          <p:nvGrpSpPr>
            <p:cNvPr id="812" name="Grupo 11"/>
            <p:cNvGrpSpPr/>
            <p:nvPr/>
          </p:nvGrpSpPr>
          <p:grpSpPr>
            <a:xfrm>
              <a:off x="-2" y="-3"/>
              <a:ext cx="1135374" cy="783014"/>
              <a:chOff x="0" y="-1"/>
              <a:chExt cx="1135373" cy="783012"/>
            </a:xfrm>
          </p:grpSpPr>
          <p:sp>
            <p:nvSpPr>
              <p:cNvPr id="810" name="Google Shape;419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pic>
            <p:nvPicPr>
              <p:cNvPr id="811" name="Imagen 4" descr="Imagen 4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86451" y="103502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818" name="Grupo 14"/>
          <p:cNvGrpSpPr/>
          <p:nvPr/>
        </p:nvGrpSpPr>
        <p:grpSpPr>
          <a:xfrm>
            <a:off x="-4659" y="1955973"/>
            <a:ext cx="9178018" cy="783014"/>
            <a:chOff x="-1" y="-2"/>
            <a:chExt cx="9178017" cy="783012"/>
          </a:xfrm>
        </p:grpSpPr>
        <p:sp>
          <p:nvSpPr>
            <p:cNvPr id="814" name="Google Shape;404;p19"/>
            <p:cNvSpPr txBox="1"/>
            <p:nvPr/>
          </p:nvSpPr>
          <p:spPr>
            <a:xfrm>
              <a:off x="1334834" y="222246"/>
              <a:ext cx="7843182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Cuida </a:t>
              </a:r>
              <a:r>
                <a:rPr b="1">
                  <a:solidFill>
                    <a:srgbClr val="ED6B00"/>
                  </a:solidFill>
                </a:rPr>
                <a:t>tus claves </a:t>
              </a:r>
              <a:r>
                <a:t>de acceso.</a:t>
              </a:r>
            </a:p>
          </p:txBody>
        </p:sp>
        <p:grpSp>
          <p:nvGrpSpPr>
            <p:cNvPr id="817" name="Grupo 9"/>
            <p:cNvGrpSpPr/>
            <p:nvPr/>
          </p:nvGrpSpPr>
          <p:grpSpPr>
            <a:xfrm>
              <a:off x="-2" y="-3"/>
              <a:ext cx="1135373" cy="783014"/>
              <a:chOff x="-1" y="-1"/>
              <a:chExt cx="1135372" cy="783012"/>
            </a:xfrm>
          </p:grpSpPr>
          <p:sp>
            <p:nvSpPr>
              <p:cNvPr id="815" name="Google Shape;412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pic>
            <p:nvPicPr>
              <p:cNvPr id="816" name="Imagen 5" descr="Imagen 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62214" y="83074"/>
                <a:ext cx="731864" cy="616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823" name="Grupo 15"/>
          <p:cNvGrpSpPr/>
          <p:nvPr/>
        </p:nvGrpSpPr>
        <p:grpSpPr>
          <a:xfrm>
            <a:off x="-4660" y="2826707"/>
            <a:ext cx="8912549" cy="783014"/>
            <a:chOff x="-1" y="-2"/>
            <a:chExt cx="8912548" cy="783012"/>
          </a:xfrm>
        </p:grpSpPr>
        <p:sp>
          <p:nvSpPr>
            <p:cNvPr id="819" name="Google Shape;405;p19"/>
            <p:cNvSpPr txBox="1"/>
            <p:nvPr/>
          </p:nvSpPr>
          <p:spPr>
            <a:xfrm>
              <a:off x="1334834" y="222246"/>
              <a:ext cx="7577713" cy="300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Resguarda la </a:t>
              </a:r>
              <a:r>
                <a:rPr b="1">
                  <a:solidFill>
                    <a:srgbClr val="ED6B00"/>
                  </a:solidFill>
                </a:rPr>
                <a:t>confidencialidad</a:t>
              </a:r>
              <a:r>
                <a:t> de la información.</a:t>
              </a:r>
            </a:p>
          </p:txBody>
        </p:sp>
        <p:grpSp>
          <p:nvGrpSpPr>
            <p:cNvPr id="822" name="Grupo 10"/>
            <p:cNvGrpSpPr/>
            <p:nvPr/>
          </p:nvGrpSpPr>
          <p:grpSpPr>
            <a:xfrm>
              <a:off x="-2" y="-3"/>
              <a:ext cx="1135374" cy="783014"/>
              <a:chOff x="-1" y="-1"/>
              <a:chExt cx="1135373" cy="783012"/>
            </a:xfrm>
          </p:grpSpPr>
          <p:sp>
            <p:nvSpPr>
              <p:cNvPr id="820" name="Google Shape;416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pic>
            <p:nvPicPr>
              <p:cNvPr id="821" name="Imagen 6" descr="Imagen 6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86451" y="103502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828" name="Grupo 18"/>
          <p:cNvGrpSpPr/>
          <p:nvPr/>
        </p:nvGrpSpPr>
        <p:grpSpPr>
          <a:xfrm>
            <a:off x="-4659" y="5438912"/>
            <a:ext cx="6861181" cy="783013"/>
            <a:chOff x="-1" y="-2"/>
            <a:chExt cx="6861180" cy="783012"/>
          </a:xfrm>
        </p:grpSpPr>
        <p:sp>
          <p:nvSpPr>
            <p:cNvPr id="824" name="Google Shape;406;p19"/>
            <p:cNvSpPr txBox="1"/>
            <p:nvPr/>
          </p:nvSpPr>
          <p:spPr>
            <a:xfrm>
              <a:off x="1334833" y="123925"/>
              <a:ext cx="5526346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Realiza trabajo en equipo con </a:t>
              </a:r>
              <a:r>
                <a:rPr b="1">
                  <a:solidFill>
                    <a:srgbClr val="ED6B00"/>
                  </a:solidFill>
                </a:rPr>
                <a:t>respeto</a:t>
              </a:r>
              <a:r>
                <a:t> en tus opiniones, </a:t>
              </a:r>
            </a:p>
            <a:p>
              <a:pPr>
                <a:defRPr sz="1600" b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escucha</a:t>
              </a:r>
              <a:r>
                <a:rPr b="0">
                  <a:solidFill>
                    <a:srgbClr val="000000"/>
                  </a:solidFill>
                </a:rPr>
                <a:t> a los demás. </a:t>
              </a:r>
            </a:p>
          </p:txBody>
        </p:sp>
        <p:grpSp>
          <p:nvGrpSpPr>
            <p:cNvPr id="827" name="Grupo 13"/>
            <p:cNvGrpSpPr/>
            <p:nvPr/>
          </p:nvGrpSpPr>
          <p:grpSpPr>
            <a:xfrm>
              <a:off x="-2" y="-3"/>
              <a:ext cx="1135374" cy="783014"/>
              <a:chOff x="0" y="-1"/>
              <a:chExt cx="1135373" cy="783012"/>
            </a:xfrm>
          </p:grpSpPr>
          <p:sp>
            <p:nvSpPr>
              <p:cNvPr id="825" name="Google Shape;428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pic>
            <p:nvPicPr>
              <p:cNvPr id="826" name="Imagen 8" descr="Imagen 8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86450" y="103502"/>
                <a:ext cx="683394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829" name="Imagen 1" descr="Imagen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39332" y="1565094"/>
            <a:ext cx="3816536" cy="6006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834" name="Google Shape;450;p21"/>
          <p:cNvGrpSpPr/>
          <p:nvPr/>
        </p:nvGrpSpPr>
        <p:grpSpPr>
          <a:xfrm>
            <a:off x="431622" y="2285848"/>
            <a:ext cx="8839205" cy="3238195"/>
            <a:chOff x="0" y="0"/>
            <a:chExt cx="8839203" cy="3238194"/>
          </a:xfrm>
        </p:grpSpPr>
        <p:sp>
          <p:nvSpPr>
            <p:cNvPr id="832" name="Rounded Rectangle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33" name="Text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835" name="Google Shape;438;p20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PRÁCTICA</a:t>
            </a:r>
          </a:p>
        </p:txBody>
      </p:sp>
      <p:sp>
        <p:nvSpPr>
          <p:cNvPr id="836" name="Google Shape;442;p20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37" name="Google Shape;443;p20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¡PRACTIQUEMOS!</a:t>
            </a:r>
          </a:p>
        </p:txBody>
      </p:sp>
      <p:sp>
        <p:nvSpPr>
          <p:cNvPr id="838" name="Google Shape;168;p5"/>
          <p:cNvSpPr txBox="1"/>
          <p:nvPr/>
        </p:nvSpPr>
        <p:spPr>
          <a:xfrm>
            <a:off x="3670560" y="1006779"/>
            <a:ext cx="559358" cy="94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r">
              <a:lnSpc>
                <a:spcPct val="90000"/>
              </a:lnSpc>
              <a:defRPr sz="6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</a:t>
            </a:r>
          </a:p>
        </p:txBody>
      </p:sp>
      <p:pic>
        <p:nvPicPr>
          <p:cNvPr id="839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0371" y="3978569"/>
            <a:ext cx="6899893" cy="3974397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Google Shape;97;p3"/>
          <p:cNvSpPr txBox="1"/>
          <p:nvPr/>
        </p:nvSpPr>
        <p:spPr>
          <a:xfrm>
            <a:off x="2686559" y="6881800"/>
            <a:ext cx="1639637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 </a:t>
            </a:r>
          </a:p>
        </p:txBody>
      </p:sp>
      <p:sp>
        <p:nvSpPr>
          <p:cNvPr id="841" name="Google Shape;445;p20"/>
          <p:cNvSpPr txBox="1"/>
          <p:nvPr/>
        </p:nvSpPr>
        <p:spPr>
          <a:xfrm>
            <a:off x="958646" y="2918951"/>
            <a:ext cx="5107859" cy="235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UBICACIÓN DE </a:t>
            </a:r>
            <a:r>
              <a:rPr b="1">
                <a:solidFill>
                  <a:srgbClr val="ED6B00"/>
                </a:solidFill>
              </a:rPr>
              <a:t>BODEGAS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b="1">
              <a:solidFill>
                <a:srgbClr val="ED6B00"/>
              </a:solidFill>
            </a:endParaR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 realizar la siguiente actividad, utiliza el archivo </a:t>
            </a:r>
            <a:r>
              <a:rPr b="1">
                <a:solidFill>
                  <a:srgbClr val="ED6B00"/>
                </a:solidFill>
              </a:rPr>
              <a:t>“Actividad Práctica 9”</a:t>
            </a:r>
            <a:r>
              <a:t>,  y sigue las instrucciones señaladas.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¡Éxito! </a:t>
            </a:r>
            <a:r>
              <a:rPr sz="1600" b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 </a:t>
            </a:r>
            <a:endParaRPr sz="1600">
              <a:latin typeface="+mj-lt"/>
              <a:ea typeface="+mj-ea"/>
              <a:cs typeface="+mj-cs"/>
              <a:sym typeface="Arial"/>
            </a:endParaRP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/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846" name="Google Shape;450;p21"/>
          <p:cNvGrpSpPr/>
          <p:nvPr/>
        </p:nvGrpSpPr>
        <p:grpSpPr>
          <a:xfrm>
            <a:off x="431622" y="2285848"/>
            <a:ext cx="8839205" cy="3238195"/>
            <a:chOff x="0" y="0"/>
            <a:chExt cx="8839203" cy="3238194"/>
          </a:xfrm>
        </p:grpSpPr>
        <p:sp>
          <p:nvSpPr>
            <p:cNvPr id="844" name="Rounded Rectangle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45" name="Text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847" name="Google Shape;453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48" name="Google Shape;455;p21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TICKET DE SALIDA</a:t>
            </a:r>
          </a:p>
        </p:txBody>
      </p:sp>
      <p:sp>
        <p:nvSpPr>
          <p:cNvPr id="849" name="Google Shape;456;p21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TERMINAR:</a:t>
            </a:r>
          </a:p>
        </p:txBody>
      </p:sp>
      <p:pic>
        <p:nvPicPr>
          <p:cNvPr id="850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0530" y="2890682"/>
            <a:ext cx="2963596" cy="4629223"/>
          </a:xfrm>
          <a:prstGeom prst="rect">
            <a:avLst/>
          </a:prstGeom>
          <a:ln w="12700">
            <a:miter lim="400000"/>
          </a:ln>
        </p:spPr>
      </p:pic>
      <p:sp>
        <p:nvSpPr>
          <p:cNvPr id="851" name="Google Shape;445;p20"/>
          <p:cNvSpPr txBox="1"/>
          <p:nvPr/>
        </p:nvSpPr>
        <p:spPr>
          <a:xfrm>
            <a:off x="958646" y="2868776"/>
            <a:ext cx="5107859" cy="261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UBICACIÓN DE </a:t>
            </a:r>
            <a:r>
              <a:rPr b="1">
                <a:solidFill>
                  <a:srgbClr val="ED6B00"/>
                </a:solidFill>
              </a:rPr>
              <a:t>BODEGAS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b="1">
              <a:solidFill>
                <a:srgbClr val="ED6B00"/>
              </a:solidFill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¡No olvides contestar la Autoevaluación y entregar el Ticket de Salida!</a:t>
            </a:r>
          </a:p>
          <a:p>
            <a:pPr>
              <a:lnSpc>
                <a:spcPct val="115000"/>
              </a:lnSpc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lnSpc>
                <a:spcPct val="115000"/>
              </a:lnSpc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¡Hasta la próxima!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100" b="1">
                <a:solidFill>
                  <a:srgbClr val="ED6B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/>
            </a:r>
            <a:br/>
            <a:endParaRPr/>
          </a:p>
        </p:txBody>
      </p:sp>
      <p:pic>
        <p:nvPicPr>
          <p:cNvPr id="852" name="Imagen 16" descr="Imagen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0792" y="4159041"/>
            <a:ext cx="673177" cy="603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83;p2"/>
          <p:cNvSpPr txBox="1"/>
          <p:nvPr/>
        </p:nvSpPr>
        <p:spPr>
          <a:xfrm>
            <a:off x="365423" y="2049137"/>
            <a:ext cx="1444329" cy="36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9</a:t>
            </a:r>
          </a:p>
        </p:txBody>
      </p:sp>
      <p:sp>
        <p:nvSpPr>
          <p:cNvPr id="154" name="Google Shape;15;p23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2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 2 </a:t>
            </a:r>
            <a:r>
              <a:rPr b="0"/>
              <a:t>| OPERACIONES DE BODEGA</a:t>
            </a:r>
          </a:p>
        </p:txBody>
      </p:sp>
      <p:sp>
        <p:nvSpPr>
          <p:cNvPr id="155" name="Google Shape;61;p13"/>
          <p:cNvSpPr txBox="1"/>
          <p:nvPr/>
        </p:nvSpPr>
        <p:spPr>
          <a:xfrm>
            <a:off x="349440" y="2207989"/>
            <a:ext cx="5736120" cy="1153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UBICACIÓN</a:t>
            </a:r>
          </a:p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 BODEGAS</a:t>
            </a:r>
          </a:p>
        </p:txBody>
      </p:sp>
      <p:pic>
        <p:nvPicPr>
          <p:cNvPr id="156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9443" y="1678352"/>
            <a:ext cx="7310820" cy="5620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grpSp>
        <p:nvGrpSpPr>
          <p:cNvPr id="857" name="Google Shape;450;p21"/>
          <p:cNvGrpSpPr/>
          <p:nvPr/>
        </p:nvGrpSpPr>
        <p:grpSpPr>
          <a:xfrm>
            <a:off x="431622" y="2285848"/>
            <a:ext cx="8839205" cy="3238195"/>
            <a:chOff x="0" y="0"/>
            <a:chExt cx="8839203" cy="3238194"/>
          </a:xfrm>
        </p:grpSpPr>
        <p:sp>
          <p:nvSpPr>
            <p:cNvPr id="855" name="Rounded Rectangle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56" name="Text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858" name="Google Shape;453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59" name="Google Shape;455;p21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CONOCE MÁS EN:</a:t>
            </a:r>
          </a:p>
        </p:txBody>
      </p:sp>
      <p:pic>
        <p:nvPicPr>
          <p:cNvPr id="860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7283" y="4311248"/>
            <a:ext cx="3516434" cy="3331556"/>
          </a:xfrm>
          <a:prstGeom prst="rect">
            <a:avLst/>
          </a:prstGeom>
          <a:ln w="12700">
            <a:miter lim="400000"/>
          </a:ln>
        </p:spPr>
      </p:pic>
      <p:sp>
        <p:nvSpPr>
          <p:cNvPr id="861" name="Rectángulo 1"/>
          <p:cNvSpPr txBox="1"/>
          <p:nvPr/>
        </p:nvSpPr>
        <p:spPr>
          <a:xfrm>
            <a:off x="992614" y="2640676"/>
            <a:ext cx="7256582" cy="228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"Cómo definir las ubicaciones en los racks del almacén"</a:t>
            </a:r>
          </a:p>
          <a:p>
            <a:pPr>
              <a:defRPr sz="1600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https://www.youtube.com/watch?v=e05w7ML6U8g</a:t>
            </a:r>
          </a:p>
          <a:p>
            <a:pPr>
              <a:defRPr sz="16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"Cómo definir la UBICACIÓN de mercancías en el ALMACÉN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- FACTORES DE UBICACIÓN"</a:t>
            </a:r>
          </a:p>
          <a:p>
            <a:pPr>
              <a:defRPr sz="1600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https://www.youtube.com/watch?v=dhGt7A0935Q</a:t>
            </a:r>
          </a:p>
          <a:p>
            <a:pPr>
              <a:defRPr sz="16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"Cómo definir las ubicaciones en los racks del almacén"</a:t>
            </a:r>
          </a:p>
          <a:p>
            <a:pPr>
              <a:defRPr sz="1600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https://www.youtube.com/watch?v=e05w7ML6U8g</a:t>
            </a:r>
          </a:p>
        </p:txBody>
      </p:sp>
      <p:pic>
        <p:nvPicPr>
          <p:cNvPr id="862" name="Gráfico 4" descr="Gráfico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2817" y="1922103"/>
            <a:ext cx="711183" cy="711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9" name="Google Shape;99;p3"/>
          <p:cNvSpPr txBox="1"/>
          <p:nvPr/>
        </p:nvSpPr>
        <p:spPr>
          <a:xfrm>
            <a:off x="462114" y="2499449"/>
            <a:ext cx="2760223" cy="314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OA3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Cubicar los productos, materiales e insumos que requieren almacenaje y los espacios de bodegaje, para lograr una disposición eficiente de los primeros y la optimización de los segundos.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OA Genérico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 - H - K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01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name="adj" fmla="val 8420"/>
            </a:avLst>
          </a:prstGeom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1" name="Google Shape;96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162" name="Imagen 27" descr="Imagen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0121" y="1203013"/>
            <a:ext cx="702377" cy="6697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Google Shape;101;p3"/>
          <p:cNvGrpSpPr/>
          <p:nvPr/>
        </p:nvGrpSpPr>
        <p:grpSpPr>
          <a:xfrm>
            <a:off x="3362219" y="1472660"/>
            <a:ext cx="2980514" cy="4543827"/>
            <a:chOff x="0" y="0"/>
            <a:chExt cx="2980513" cy="4543826"/>
          </a:xfrm>
        </p:grpSpPr>
        <p:sp>
          <p:nvSpPr>
            <p:cNvPr id="163" name="Rounded Rectangle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64" name="Text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66" name="Google Shape;99;p3"/>
          <p:cNvSpPr txBox="1"/>
          <p:nvPr/>
        </p:nvSpPr>
        <p:spPr>
          <a:xfrm>
            <a:off x="3561634" y="2499448"/>
            <a:ext cx="2781097" cy="128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1. </a:t>
            </a:r>
            <a:r>
              <a:rPr b="0"/>
              <a:t>Cubicar los productos, materiales e insumos para lograr un acomodo eficiente, según las normas de seguridad vigentes e indicaciones de jefatura.</a:t>
            </a:r>
          </a:p>
        </p:txBody>
      </p:sp>
      <p:sp>
        <p:nvSpPr>
          <p:cNvPr id="167" name="Google Shape;96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APRENDIZAJE ESPERADO</a:t>
            </a:r>
          </a:p>
        </p:txBody>
      </p:sp>
      <p:pic>
        <p:nvPicPr>
          <p:cNvPr id="168" name="Imagen 35" descr="Imagen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9905" y="1203013"/>
            <a:ext cx="702377" cy="6697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oogle Shape;101;p3"/>
          <p:cNvGrpSpPr/>
          <p:nvPr/>
        </p:nvGrpSpPr>
        <p:grpSpPr>
          <a:xfrm>
            <a:off x="6473042" y="1472660"/>
            <a:ext cx="2980514" cy="5663580"/>
            <a:chOff x="0" y="0"/>
            <a:chExt cx="2980513" cy="5663579"/>
          </a:xfrm>
        </p:grpSpPr>
        <p:sp>
          <p:nvSpPr>
            <p:cNvPr id="169" name="Rounded Rectangle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0" name="Text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72" name="Google Shape;99;p3"/>
          <p:cNvSpPr txBox="1"/>
          <p:nvPr/>
        </p:nvSpPr>
        <p:spPr>
          <a:xfrm>
            <a:off x="6656438" y="2499448"/>
            <a:ext cx="2684207" cy="197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1.2.</a:t>
            </a:r>
            <a:r>
              <a:rPr b="0"/>
              <a:t> Establece las diferentes posiciones y ubicación de almacenamiento para artículos comprados o fabricados en lo referido a su volumen y peso, cumpliendo con las especificaciones de superiores y normativa de seguridad.</a:t>
            </a:r>
          </a:p>
        </p:txBody>
      </p:sp>
      <p:sp>
        <p:nvSpPr>
          <p:cNvPr id="173" name="Google Shape;96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CRITERIOS DE EVALUACIÓN</a:t>
            </a:r>
          </a:p>
        </p:txBody>
      </p:sp>
      <p:pic>
        <p:nvPicPr>
          <p:cNvPr id="174" name="Imagen 39" descr="Imagen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9551" y="1203013"/>
            <a:ext cx="702377" cy="669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n 40" descr="Imagen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511864" y="4448533"/>
            <a:ext cx="3103843" cy="2466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n 43" descr="Imagen 4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3588296" y="3757726"/>
            <a:ext cx="3025212" cy="4082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87" name="Grupo 5"/>
          <p:cNvGrpSpPr/>
          <p:nvPr/>
        </p:nvGrpSpPr>
        <p:grpSpPr>
          <a:xfrm>
            <a:off x="386550" y="3195076"/>
            <a:ext cx="4957155" cy="2959147"/>
            <a:chOff x="0" y="-34564"/>
            <a:chExt cx="4957154" cy="2959145"/>
          </a:xfrm>
        </p:grpSpPr>
        <p:grpSp>
          <p:nvGrpSpPr>
            <p:cNvPr id="181" name="Google Shape;101;p3"/>
            <p:cNvGrpSpPr/>
            <p:nvPr/>
          </p:nvGrpSpPr>
          <p:grpSpPr>
            <a:xfrm>
              <a:off x="188099" y="1674196"/>
              <a:ext cx="4657805" cy="1250385"/>
              <a:chOff x="0" y="0"/>
              <a:chExt cx="4657804" cy="1250383"/>
            </a:xfrm>
          </p:grpSpPr>
          <p:sp>
            <p:nvSpPr>
              <p:cNvPr id="179" name="Rounded Rectangle"/>
              <p:cNvSpPr/>
              <p:nvPr/>
            </p:nvSpPr>
            <p:spPr>
              <a:xfrm>
                <a:off x="-1" y="0"/>
                <a:ext cx="4657805" cy="1250384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0" name="Text"/>
              <p:cNvSpPr txBox="1"/>
              <p:nvPr/>
            </p:nvSpPr>
            <p:spPr>
              <a:xfrm>
                <a:off x="65801" y="435073"/>
                <a:ext cx="4526201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grpSp>
          <p:nvGrpSpPr>
            <p:cNvPr id="184" name="Grupo 45"/>
            <p:cNvGrpSpPr/>
            <p:nvPr/>
          </p:nvGrpSpPr>
          <p:grpSpPr>
            <a:xfrm>
              <a:off x="0" y="2053366"/>
              <a:ext cx="391113" cy="536167"/>
              <a:chOff x="0" y="0"/>
              <a:chExt cx="391112" cy="536165"/>
            </a:xfrm>
          </p:grpSpPr>
          <p:sp>
            <p:nvSpPr>
              <p:cNvPr id="182" name="Google Shape;103;p3"/>
              <p:cNvSpPr/>
              <p:nvPr/>
            </p:nvSpPr>
            <p:spPr>
              <a:xfrm>
                <a:off x="-1" y="72985"/>
                <a:ext cx="391114" cy="385804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3" name="Google Shape;104;p3"/>
              <p:cNvSpPr txBox="1"/>
              <p:nvPr/>
            </p:nvSpPr>
            <p:spPr>
              <a:xfrm>
                <a:off x="9902" y="0"/>
                <a:ext cx="312203" cy="5361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185" name="Google Shape;99;p3"/>
            <p:cNvSpPr txBox="1"/>
            <p:nvPr/>
          </p:nvSpPr>
          <p:spPr>
            <a:xfrm>
              <a:off x="562798" y="1758365"/>
              <a:ext cx="4117502" cy="1034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lnSpc>
                  <a:spcPct val="115000"/>
                </a:lnSpc>
                <a:spcBef>
                  <a:spcPts val="500"/>
                </a:spcBef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 smtClean="0"/>
                <a:t>Reconoc</a:t>
              </a:r>
              <a:r>
                <a:rPr lang="es-CL" dirty="0" err="1" smtClean="0"/>
                <a:t>imos</a:t>
              </a:r>
              <a:r>
                <a:rPr dirty="0" smtClean="0"/>
                <a:t> </a:t>
              </a:r>
              <a:r>
                <a:rPr dirty="0" err="1"/>
                <a:t>clasificación</a:t>
              </a:r>
              <a:r>
                <a:rPr dirty="0"/>
                <a:t> de </a:t>
              </a:r>
              <a:r>
                <a:rPr dirty="0" err="1"/>
                <a:t>materiales</a:t>
              </a:r>
              <a:r>
                <a:rPr dirty="0"/>
                <a:t> de </a:t>
              </a:r>
              <a:r>
                <a:rPr dirty="0" err="1"/>
                <a:t>acuerdo</a:t>
              </a:r>
              <a:r>
                <a:rPr dirty="0"/>
                <a:t> a </a:t>
              </a:r>
              <a:r>
                <a:rPr dirty="0" err="1"/>
                <a:t>ciertos</a:t>
              </a:r>
              <a:r>
                <a:rPr dirty="0"/>
                <a:t> </a:t>
              </a:r>
              <a:r>
                <a:rPr dirty="0" err="1"/>
                <a:t>criterios</a:t>
              </a:r>
              <a:r>
                <a:rPr dirty="0"/>
                <a:t> </a:t>
              </a:r>
              <a:r>
                <a:rPr dirty="0" err="1"/>
                <a:t>como</a:t>
              </a:r>
              <a:r>
                <a:rPr dirty="0"/>
                <a:t> </a:t>
              </a:r>
              <a:r>
                <a:rPr dirty="0" err="1"/>
                <a:t>estado</a:t>
              </a:r>
              <a:r>
                <a:rPr dirty="0"/>
                <a:t> </a:t>
              </a:r>
              <a:r>
                <a:rPr dirty="0" err="1"/>
                <a:t>físico</a:t>
              </a:r>
              <a:r>
                <a:rPr dirty="0"/>
                <a:t>, </a:t>
              </a:r>
              <a:r>
                <a:rPr dirty="0" err="1"/>
                <a:t>fechas</a:t>
              </a:r>
              <a:r>
                <a:rPr dirty="0"/>
                <a:t> de </a:t>
              </a:r>
              <a:r>
                <a:rPr dirty="0" err="1"/>
                <a:t>caducidad</a:t>
              </a:r>
              <a:r>
                <a:rPr dirty="0"/>
                <a:t>, entre </a:t>
              </a:r>
              <a:r>
                <a:rPr dirty="0" err="1"/>
                <a:t>otros</a:t>
              </a:r>
              <a:r>
                <a:rPr dirty="0"/>
                <a:t>. </a:t>
              </a:r>
            </a:p>
          </p:txBody>
        </p:sp>
        <p:sp>
          <p:nvSpPr>
            <p:cNvPr id="186" name="Google Shape;99;p3"/>
            <p:cNvSpPr txBox="1"/>
            <p:nvPr/>
          </p:nvSpPr>
          <p:spPr>
            <a:xfrm>
              <a:off x="562799" y="-34564"/>
              <a:ext cx="4394355" cy="1317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 smtClean="0"/>
                <a:t>Diferencia</a:t>
              </a:r>
              <a:r>
                <a:rPr lang="es-CL" dirty="0" err="1" smtClean="0"/>
                <a:t>mos</a:t>
              </a:r>
              <a:r>
                <a:rPr dirty="0" smtClean="0"/>
                <a:t> </a:t>
              </a:r>
              <a:r>
                <a:rPr dirty="0"/>
                <a:t>los </a:t>
              </a:r>
              <a:r>
                <a:rPr dirty="0" err="1"/>
                <a:t>tipos</a:t>
              </a:r>
              <a:r>
                <a:rPr dirty="0"/>
                <a:t> de </a:t>
              </a:r>
              <a:r>
                <a:rPr dirty="0" err="1"/>
                <a:t>materiales</a:t>
              </a:r>
              <a:r>
                <a:rPr dirty="0"/>
                <a:t>, </a:t>
              </a:r>
              <a:r>
                <a:rPr dirty="0" err="1"/>
                <a:t>materias</a:t>
              </a:r>
              <a:r>
                <a:rPr dirty="0"/>
                <a:t> </a:t>
              </a:r>
              <a:r>
                <a:rPr dirty="0" err="1"/>
                <a:t>primas</a:t>
              </a:r>
              <a:r>
                <a:rPr dirty="0"/>
                <a:t>, </a:t>
              </a:r>
              <a:r>
                <a:rPr dirty="0" err="1"/>
                <a:t>materiales</a:t>
              </a:r>
              <a:r>
                <a:rPr dirty="0"/>
                <a:t> semi </a:t>
              </a:r>
              <a:r>
                <a:rPr dirty="0" err="1"/>
                <a:t>terminados</a:t>
              </a:r>
              <a:r>
                <a:rPr dirty="0"/>
                <a:t>, </a:t>
              </a:r>
              <a:r>
                <a:rPr dirty="0" err="1"/>
                <a:t>productos</a:t>
              </a:r>
              <a:r>
                <a:rPr dirty="0"/>
                <a:t> </a:t>
              </a:r>
              <a:r>
                <a:rPr dirty="0" err="1"/>
                <a:t>terminados</a:t>
              </a:r>
              <a:r>
                <a:rPr dirty="0"/>
                <a:t> e </a:t>
              </a:r>
              <a:r>
                <a:rPr dirty="0" err="1"/>
                <a:t>insumos</a:t>
              </a:r>
              <a:r>
                <a:rPr dirty="0"/>
                <a:t> de </a:t>
              </a:r>
              <a:r>
                <a:rPr dirty="0" err="1"/>
                <a:t>acuerdo</a:t>
              </a:r>
              <a:r>
                <a:rPr dirty="0"/>
                <a:t> a </a:t>
              </a:r>
              <a:r>
                <a:rPr dirty="0" err="1"/>
                <a:t>sus</a:t>
              </a:r>
              <a:r>
                <a:rPr dirty="0"/>
                <a:t> </a:t>
              </a:r>
              <a:r>
                <a:rPr dirty="0" err="1"/>
                <a:t>características</a:t>
              </a:r>
              <a:endParaRPr dirty="0"/>
            </a:p>
          </p:txBody>
        </p:sp>
      </p:grpSp>
      <p:grpSp>
        <p:nvGrpSpPr>
          <p:cNvPr id="194" name="Grupo 4"/>
          <p:cNvGrpSpPr/>
          <p:nvPr/>
        </p:nvGrpSpPr>
        <p:grpSpPr>
          <a:xfrm>
            <a:off x="375974" y="3231963"/>
            <a:ext cx="4845904" cy="1261595"/>
            <a:chOff x="-1" y="0"/>
            <a:chExt cx="4845903" cy="1261594"/>
          </a:xfrm>
        </p:grpSpPr>
        <p:grpSp>
          <p:nvGrpSpPr>
            <p:cNvPr id="190" name="Google Shape;101;p3"/>
            <p:cNvGrpSpPr/>
            <p:nvPr/>
          </p:nvGrpSpPr>
          <p:grpSpPr>
            <a:xfrm>
              <a:off x="188098" y="0"/>
              <a:ext cx="4657805" cy="1261595"/>
              <a:chOff x="0" y="0"/>
              <a:chExt cx="4657803" cy="1261594"/>
            </a:xfrm>
          </p:grpSpPr>
          <p:sp>
            <p:nvSpPr>
              <p:cNvPr id="188" name="Rounded Rectangle"/>
              <p:cNvSpPr/>
              <p:nvPr/>
            </p:nvSpPr>
            <p:spPr>
              <a:xfrm>
                <a:off x="-1" y="0"/>
                <a:ext cx="4657805" cy="1261595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9" name="Text"/>
              <p:cNvSpPr txBox="1"/>
              <p:nvPr/>
            </p:nvSpPr>
            <p:spPr>
              <a:xfrm>
                <a:off x="66348" y="440679"/>
                <a:ext cx="4525106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grpSp>
          <p:nvGrpSpPr>
            <p:cNvPr id="193" name="Grupo 3"/>
            <p:cNvGrpSpPr/>
            <p:nvPr/>
          </p:nvGrpSpPr>
          <p:grpSpPr>
            <a:xfrm>
              <a:off x="-2" y="411125"/>
              <a:ext cx="376203" cy="536167"/>
              <a:chOff x="0" y="0"/>
              <a:chExt cx="376201" cy="536165"/>
            </a:xfrm>
          </p:grpSpPr>
          <p:sp>
            <p:nvSpPr>
              <p:cNvPr id="191" name="Google Shape;103;p3"/>
              <p:cNvSpPr/>
              <p:nvPr/>
            </p:nvSpPr>
            <p:spPr>
              <a:xfrm>
                <a:off x="0" y="84709"/>
                <a:ext cx="376202" cy="385804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2" name="Google Shape;104;p3"/>
              <p:cNvSpPr txBox="1"/>
              <p:nvPr/>
            </p:nvSpPr>
            <p:spPr>
              <a:xfrm>
                <a:off x="9524" y="0"/>
                <a:ext cx="300303" cy="5361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sp>
        <p:nvSpPr>
          <p:cNvPr id="195" name="Elipse 43"/>
          <p:cNvSpPr/>
          <p:nvPr/>
        </p:nvSpPr>
        <p:spPr>
          <a:xfrm>
            <a:off x="5026616" y="3630159"/>
            <a:ext cx="696539" cy="69653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96" name="Google Shape;95;p3"/>
          <p:cNvSpPr txBox="1"/>
          <p:nvPr/>
        </p:nvSpPr>
        <p:spPr>
          <a:xfrm>
            <a:off x="318353" y="1404442"/>
            <a:ext cx="8950503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¿QUÉ APRENDIMOS LA ACTIVIDAD ANTERIOR?</a:t>
            </a:r>
          </a:p>
        </p:txBody>
      </p:sp>
      <p:sp>
        <p:nvSpPr>
          <p:cNvPr id="197" name="Google Shape;96;p3"/>
          <p:cNvSpPr txBox="1"/>
          <p:nvPr/>
        </p:nvSpPr>
        <p:spPr>
          <a:xfrm>
            <a:off x="574649" y="2453134"/>
            <a:ext cx="4778404" cy="424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TIPOS DE MATERIALES</a:t>
            </a:r>
          </a:p>
        </p:txBody>
      </p:sp>
      <p:sp>
        <p:nvSpPr>
          <p:cNvPr id="198" name="Google Shape;70;p14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RECORDEMOS</a:t>
            </a:r>
          </a:p>
        </p:txBody>
      </p:sp>
      <p:pic>
        <p:nvPicPr>
          <p:cNvPr id="199" name="Imagen 34" descr="Imagen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0517" y="2513152"/>
            <a:ext cx="4828329" cy="4574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206" name="Grupo 15"/>
          <p:cNvGrpSpPr/>
          <p:nvPr/>
        </p:nvGrpSpPr>
        <p:grpSpPr>
          <a:xfrm>
            <a:off x="536223" y="2897219"/>
            <a:ext cx="5390403" cy="2060513"/>
            <a:chOff x="0" y="0"/>
            <a:chExt cx="5390401" cy="2060512"/>
          </a:xfrm>
        </p:grpSpPr>
        <p:grpSp>
          <p:nvGrpSpPr>
            <p:cNvPr id="204" name="Google Shape;101;p3"/>
            <p:cNvGrpSpPr/>
            <p:nvPr/>
          </p:nvGrpSpPr>
          <p:grpSpPr>
            <a:xfrm>
              <a:off x="0" y="0"/>
              <a:ext cx="4657805" cy="1924165"/>
              <a:chOff x="0" y="0"/>
              <a:chExt cx="4657804" cy="1924164"/>
            </a:xfrm>
          </p:grpSpPr>
          <p:sp>
            <p:nvSpPr>
              <p:cNvPr id="202" name="Rounded Rectangle"/>
              <p:cNvSpPr/>
              <p:nvPr/>
            </p:nvSpPr>
            <p:spPr>
              <a:xfrm flipH="1">
                <a:off x="-1" y="0"/>
                <a:ext cx="4657805" cy="1924165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3" name="Text"/>
              <p:cNvSpPr txBox="1"/>
              <p:nvPr/>
            </p:nvSpPr>
            <p:spPr>
              <a:xfrm>
                <a:off x="93930" y="771964"/>
                <a:ext cx="4469944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205" name="Triángulo isósceles 14"/>
            <p:cNvSpPr/>
            <p:nvPr/>
          </p:nvSpPr>
          <p:spPr>
            <a:xfrm rot="7028958" flipH="1">
              <a:off x="4620441" y="1123454"/>
              <a:ext cx="432621" cy="1022558"/>
            </a:xfrm>
            <a:prstGeom prst="triangle">
              <a:avLst/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207" name="Google Shape;95;p3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DE CONOCIMIENTOS PREVIOS</a:t>
            </a:r>
          </a:p>
        </p:txBody>
      </p:sp>
      <p:sp>
        <p:nvSpPr>
          <p:cNvPr id="208" name="Google Shape;99;p3"/>
          <p:cNvSpPr txBox="1"/>
          <p:nvPr/>
        </p:nvSpPr>
        <p:spPr>
          <a:xfrm>
            <a:off x="856788" y="3272628"/>
            <a:ext cx="3923030" cy="1154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 revisar los aprendizajes trabajados en actividad anterior, te invito a realizar la </a:t>
            </a:r>
            <a:r>
              <a:rPr b="1">
                <a:solidFill>
                  <a:srgbClr val="ED6B00"/>
                </a:solidFill>
              </a:rPr>
              <a:t>Actividad 9 de Conocimientos Previos. </a:t>
            </a:r>
            <a:r>
              <a:t>Descarga el archivo y sigue sus instrucciones.</a:t>
            </a:r>
          </a:p>
        </p:txBody>
      </p:sp>
      <p:sp>
        <p:nvSpPr>
          <p:cNvPr id="209" name="Google Shape;318;p12"/>
          <p:cNvSpPr txBox="1"/>
          <p:nvPr/>
        </p:nvSpPr>
        <p:spPr>
          <a:xfrm>
            <a:off x="651448" y="4948101"/>
            <a:ext cx="4460448" cy="111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¡Muy bien!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1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 invitamos a profundizar revisando</a:t>
            </a:r>
          </a:p>
          <a:p>
            <a:pPr>
              <a:defRPr sz="21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siguiente presentación</a:t>
            </a:r>
          </a:p>
        </p:txBody>
      </p:sp>
      <p:pic>
        <p:nvPicPr>
          <p:cNvPr id="210" name="Imagen 19" descr="Imagen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674" y="3333134"/>
            <a:ext cx="4585616" cy="4344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13" name="Google Shape;154;p5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grpSp>
        <p:nvGrpSpPr>
          <p:cNvPr id="216" name="Google Shape;152;p5"/>
          <p:cNvGrpSpPr/>
          <p:nvPr/>
        </p:nvGrpSpPr>
        <p:grpSpPr>
          <a:xfrm>
            <a:off x="4063851" y="3185652"/>
            <a:ext cx="5081312" cy="2583383"/>
            <a:chOff x="0" y="0"/>
            <a:chExt cx="5081310" cy="2583381"/>
          </a:xfrm>
        </p:grpSpPr>
        <p:sp>
          <p:nvSpPr>
            <p:cNvPr id="214" name="Rounded Rectangle"/>
            <p:cNvSpPr/>
            <p:nvPr/>
          </p:nvSpPr>
          <p:spPr>
            <a:xfrm>
              <a:off x="0" y="-1"/>
              <a:ext cx="5081311" cy="2583382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15" name="Text"/>
            <p:cNvSpPr txBox="1"/>
            <p:nvPr/>
          </p:nvSpPr>
          <p:spPr>
            <a:xfrm>
              <a:off x="55768" y="1101573"/>
              <a:ext cx="4969774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         </a:t>
              </a:r>
            </a:p>
          </p:txBody>
        </p:sp>
      </p:grpSp>
      <p:sp>
        <p:nvSpPr>
          <p:cNvPr id="217" name="Google Shape;155;p5"/>
          <p:cNvSpPr txBox="1"/>
          <p:nvPr/>
        </p:nvSpPr>
        <p:spPr>
          <a:xfrm>
            <a:off x="4624637" y="3859172"/>
            <a:ext cx="3923027" cy="108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Identificar los tipos de ubicaciones numéricas, alfanuméricas y alfabéticas que se utilizan en las bodegas para ordenar las mercancías y materiales</a:t>
            </a:r>
            <a:r>
              <a:rPr>
                <a:latin typeface="+mj-lt"/>
                <a:ea typeface="+mj-ea"/>
                <a:cs typeface="+mj-cs"/>
                <a:sym typeface="Arial"/>
              </a:rPr>
              <a:t>. </a:t>
            </a:r>
          </a:p>
        </p:txBody>
      </p:sp>
      <p:grpSp>
        <p:nvGrpSpPr>
          <p:cNvPr id="220" name="Grupo 2"/>
          <p:cNvGrpSpPr/>
          <p:nvPr/>
        </p:nvGrpSpPr>
        <p:grpSpPr>
          <a:xfrm>
            <a:off x="3895218" y="4104101"/>
            <a:ext cx="375442" cy="536167"/>
            <a:chOff x="0" y="0"/>
            <a:chExt cx="375440" cy="536165"/>
          </a:xfrm>
        </p:grpSpPr>
        <p:sp>
          <p:nvSpPr>
            <p:cNvPr id="218" name="Google Shape;162;p5"/>
            <p:cNvSpPr/>
            <p:nvPr/>
          </p:nvSpPr>
          <p:spPr>
            <a:xfrm>
              <a:off x="0" y="81563"/>
              <a:ext cx="375441" cy="36216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19" name="Google Shape;163;p5"/>
            <p:cNvSpPr txBox="1"/>
            <p:nvPr/>
          </p:nvSpPr>
          <p:spPr>
            <a:xfrm>
              <a:off x="9505" y="-1"/>
              <a:ext cx="299694" cy="536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21" name="Google Shape;167;p5"/>
          <p:cNvSpPr txBox="1"/>
          <p:nvPr/>
        </p:nvSpPr>
        <p:spPr>
          <a:xfrm>
            <a:off x="375973" y="1760907"/>
            <a:ext cx="4997503" cy="431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UBICACIÓN </a:t>
            </a:r>
            <a:r>
              <a:rPr b="1">
                <a:solidFill>
                  <a:srgbClr val="ED6B00"/>
                </a:solidFill>
              </a:rPr>
              <a:t>DE BODEGAS</a:t>
            </a:r>
          </a:p>
        </p:txBody>
      </p:sp>
      <p:sp>
        <p:nvSpPr>
          <p:cNvPr id="222" name="Google Shape;168;p5"/>
          <p:cNvSpPr txBox="1"/>
          <p:nvPr/>
        </p:nvSpPr>
        <p:spPr>
          <a:xfrm>
            <a:off x="4017016" y="1029694"/>
            <a:ext cx="466494" cy="8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</a:t>
            </a:r>
          </a:p>
        </p:txBody>
      </p:sp>
      <p:pic>
        <p:nvPicPr>
          <p:cNvPr id="223" name="Imagen 20" descr="Imagen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383" y="2382977"/>
            <a:ext cx="2950556" cy="431379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Google Shape;95;p3"/>
          <p:cNvSpPr txBox="1"/>
          <p:nvPr/>
        </p:nvSpPr>
        <p:spPr>
          <a:xfrm>
            <a:off x="375975" y="1265365"/>
            <a:ext cx="4107535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27" name="Google Shape;178;p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ACTIVIDAD </a:t>
            </a:r>
            <a:r>
              <a:rPr b="0">
                <a:solidFill>
                  <a:srgbClr val="A93501"/>
                </a:solidFill>
              </a:rPr>
              <a:t>MOTIVACIÓN</a:t>
            </a:r>
          </a:p>
        </p:txBody>
      </p:sp>
      <p:sp>
        <p:nvSpPr>
          <p:cNvPr id="228" name="Google Shape;159;p5"/>
          <p:cNvSpPr txBox="1"/>
          <p:nvPr/>
        </p:nvSpPr>
        <p:spPr>
          <a:xfrm>
            <a:off x="366450" y="1120628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LAYOUT DE BODEGAS</a:t>
            </a:r>
          </a:p>
        </p:txBody>
      </p:sp>
      <p:pic>
        <p:nvPicPr>
          <p:cNvPr id="229" name="Google Shape;279;p21" descr="Google Shape;279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6742" y="2311018"/>
            <a:ext cx="2957396" cy="524865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ogle Shape;99;p3"/>
          <p:cNvSpPr txBox="1"/>
          <p:nvPr/>
        </p:nvSpPr>
        <p:spPr>
          <a:xfrm>
            <a:off x="481857" y="2353455"/>
            <a:ext cx="5091343" cy="260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ts val="19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Antes de comenzar puedes responder la siguiente interrogante:</a:t>
            </a:r>
          </a:p>
          <a:p>
            <a:pPr>
              <a:lnSpc>
                <a:spcPts val="1900"/>
              </a:lnSpc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ts val="1900"/>
              </a:lnSpc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¿Qué entienden por “Ubicación”? </a:t>
            </a:r>
          </a:p>
          <a:p>
            <a:pPr>
              <a:lnSpc>
                <a:spcPts val="1900"/>
              </a:lnSpc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¿Qué son las ubicaciones en bodegas?</a:t>
            </a:r>
          </a:p>
          <a:p>
            <a:pPr>
              <a:lnSpc>
                <a:spcPts val="1900"/>
              </a:lnSpc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Reflexiona y responde de manera individual,  registrando las respuestas en tu cuaderno. Posteriormente reúnete en grupos, no más de cuatro personas, comparte sus reflexiones y genera una repuesta única como grupo. </a:t>
            </a:r>
          </a:p>
        </p:txBody>
      </p:sp>
      <p:sp>
        <p:nvSpPr>
          <p:cNvPr id="231" name="Google Shape;318;p12"/>
          <p:cNvSpPr txBox="1"/>
          <p:nvPr/>
        </p:nvSpPr>
        <p:spPr>
          <a:xfrm>
            <a:off x="529721" y="5128416"/>
            <a:ext cx="4995615" cy="78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¡Muy bien!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21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Ahora compartamos nuestras respuestas.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34" name="Google Shape;178;p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UBICACIONES DE </a:t>
            </a:r>
            <a:r>
              <a:rPr b="0">
                <a:solidFill>
                  <a:srgbClr val="A93501"/>
                </a:solidFill>
              </a:rPr>
              <a:t>BODEGAS</a:t>
            </a:r>
          </a:p>
        </p:txBody>
      </p:sp>
      <p:pic>
        <p:nvPicPr>
          <p:cNvPr id="235" name="Gráfico 12" descr="Gráfico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91532" y="-3275361"/>
            <a:ext cx="2646124" cy="2890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Gráfico 6" descr="Gráfico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305329" y="-2862081"/>
            <a:ext cx="1661429" cy="2699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Google Shape;201;p14" descr="Google Shape;201;p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3920" y="4148463"/>
            <a:ext cx="3256344" cy="3411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Agrupar 43"/>
          <p:cNvGrpSpPr/>
          <p:nvPr/>
        </p:nvGrpSpPr>
        <p:grpSpPr>
          <a:xfrm>
            <a:off x="544694" y="5060967"/>
            <a:ext cx="1131321" cy="393509"/>
            <a:chOff x="0" y="0"/>
            <a:chExt cx="1131319" cy="393508"/>
          </a:xfrm>
        </p:grpSpPr>
        <p:grpSp>
          <p:nvGrpSpPr>
            <p:cNvPr id="240" name="Google Shape;174;p19"/>
            <p:cNvGrpSpPr/>
            <p:nvPr/>
          </p:nvGrpSpPr>
          <p:grpSpPr>
            <a:xfrm>
              <a:off x="-1" y="13277"/>
              <a:ext cx="1131321" cy="380232"/>
              <a:chOff x="0" y="0"/>
              <a:chExt cx="1131319" cy="380231"/>
            </a:xfrm>
          </p:grpSpPr>
          <p:sp>
            <p:nvSpPr>
              <p:cNvPr id="238" name="Rounded Rectangle"/>
              <p:cNvSpPr/>
              <p:nvPr/>
            </p:nvSpPr>
            <p:spPr>
              <a:xfrm>
                <a:off x="-1" y="4864"/>
                <a:ext cx="1131320" cy="370508"/>
              </a:xfrm>
              <a:prstGeom prst="roundRect">
                <a:avLst>
                  <a:gd name="adj" fmla="val 10942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9" name="Text"/>
              <p:cNvSpPr txBox="1"/>
              <p:nvPr/>
            </p:nvSpPr>
            <p:spPr>
              <a:xfrm>
                <a:off x="11872" y="-1"/>
                <a:ext cx="1107573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241" name="Google Shape;107;p6"/>
            <p:cNvSpPr txBox="1"/>
            <p:nvPr/>
          </p:nvSpPr>
          <p:spPr>
            <a:xfrm>
              <a:off x="173414" y="-1"/>
              <a:ext cx="753435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Bodega</a:t>
              </a:r>
            </a:p>
          </p:txBody>
        </p:sp>
      </p:grpSp>
      <p:sp>
        <p:nvSpPr>
          <p:cNvPr id="243" name="Google Shape;167;p5"/>
          <p:cNvSpPr txBox="1"/>
          <p:nvPr/>
        </p:nvSpPr>
        <p:spPr>
          <a:xfrm>
            <a:off x="2156180" y="2246471"/>
            <a:ext cx="2798917" cy="431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REGLA </a:t>
            </a:r>
            <a:r>
              <a:rPr b="1">
                <a:solidFill>
                  <a:srgbClr val="ED6B00"/>
                </a:solidFill>
              </a:rPr>
              <a:t>MANO DERECHA</a:t>
            </a:r>
          </a:p>
        </p:txBody>
      </p:sp>
      <p:grpSp>
        <p:nvGrpSpPr>
          <p:cNvPr id="248" name="Agrupar 41"/>
          <p:cNvGrpSpPr/>
          <p:nvPr/>
        </p:nvGrpSpPr>
        <p:grpSpPr>
          <a:xfrm>
            <a:off x="2064106" y="5060965"/>
            <a:ext cx="1131320" cy="570093"/>
            <a:chOff x="0" y="0"/>
            <a:chExt cx="1131319" cy="570091"/>
          </a:xfrm>
        </p:grpSpPr>
        <p:grpSp>
          <p:nvGrpSpPr>
            <p:cNvPr id="246" name="Google Shape;174;p19"/>
            <p:cNvGrpSpPr/>
            <p:nvPr/>
          </p:nvGrpSpPr>
          <p:grpSpPr>
            <a:xfrm>
              <a:off x="-1" y="18141"/>
              <a:ext cx="1131321" cy="551951"/>
              <a:chOff x="0" y="0"/>
              <a:chExt cx="1131319" cy="551950"/>
            </a:xfrm>
          </p:grpSpPr>
          <p:sp>
            <p:nvSpPr>
              <p:cNvPr id="244" name="Rounded Rectangle"/>
              <p:cNvSpPr/>
              <p:nvPr/>
            </p:nvSpPr>
            <p:spPr>
              <a:xfrm>
                <a:off x="-1" y="0"/>
                <a:ext cx="1131320" cy="551951"/>
              </a:xfrm>
              <a:prstGeom prst="roundRect">
                <a:avLst>
                  <a:gd name="adj" fmla="val 10942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5" name="Text"/>
              <p:cNvSpPr txBox="1"/>
              <p:nvPr/>
            </p:nvSpPr>
            <p:spPr>
              <a:xfrm>
                <a:off x="17687" y="85856"/>
                <a:ext cx="1095943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247" name="Google Shape;107;p6"/>
            <p:cNvSpPr txBox="1"/>
            <p:nvPr/>
          </p:nvSpPr>
          <p:spPr>
            <a:xfrm>
              <a:off x="105378" y="0"/>
              <a:ext cx="968874" cy="554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Calle o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Pasillo Nº</a:t>
              </a:r>
            </a:p>
          </p:txBody>
        </p:sp>
      </p:grpSp>
      <p:grpSp>
        <p:nvGrpSpPr>
          <p:cNvPr id="253" name="Agrupar 36"/>
          <p:cNvGrpSpPr/>
          <p:nvPr/>
        </p:nvGrpSpPr>
        <p:grpSpPr>
          <a:xfrm>
            <a:off x="3560836" y="5060965"/>
            <a:ext cx="1312744" cy="382171"/>
            <a:chOff x="0" y="0"/>
            <a:chExt cx="1312742" cy="382169"/>
          </a:xfrm>
        </p:grpSpPr>
        <p:grpSp>
          <p:nvGrpSpPr>
            <p:cNvPr id="251" name="Google Shape;174;p19"/>
            <p:cNvGrpSpPr/>
            <p:nvPr/>
          </p:nvGrpSpPr>
          <p:grpSpPr>
            <a:xfrm>
              <a:off x="0" y="1938"/>
              <a:ext cx="1312743" cy="380232"/>
              <a:chOff x="0" y="0"/>
              <a:chExt cx="1312742" cy="380231"/>
            </a:xfrm>
          </p:grpSpPr>
          <p:sp>
            <p:nvSpPr>
              <p:cNvPr id="249" name="Rounded Rectangle"/>
              <p:cNvSpPr/>
              <p:nvPr/>
            </p:nvSpPr>
            <p:spPr>
              <a:xfrm>
                <a:off x="0" y="16204"/>
                <a:ext cx="1312743" cy="347828"/>
              </a:xfrm>
              <a:prstGeom prst="roundRect">
                <a:avLst>
                  <a:gd name="adj" fmla="val 10942"/>
                </a:avLst>
              </a:prstGeom>
              <a:solidFill>
                <a:srgbClr val="00009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50" name="Text"/>
              <p:cNvSpPr txBox="1"/>
              <p:nvPr/>
            </p:nvSpPr>
            <p:spPr>
              <a:xfrm>
                <a:off x="11147" y="0"/>
                <a:ext cx="1290448" cy="38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252" name="Google Shape;107;p6"/>
            <p:cNvSpPr txBox="1"/>
            <p:nvPr/>
          </p:nvSpPr>
          <p:spPr>
            <a:xfrm>
              <a:off x="82702" y="-1"/>
              <a:ext cx="1150299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Columna Nº</a:t>
              </a:r>
            </a:p>
          </p:txBody>
        </p:sp>
      </p:grpSp>
      <p:grpSp>
        <p:nvGrpSpPr>
          <p:cNvPr id="258" name="Agrupar 42"/>
          <p:cNvGrpSpPr/>
          <p:nvPr/>
        </p:nvGrpSpPr>
        <p:grpSpPr>
          <a:xfrm>
            <a:off x="5182301" y="5060965"/>
            <a:ext cx="1131320" cy="393511"/>
            <a:chOff x="0" y="0"/>
            <a:chExt cx="1131319" cy="393509"/>
          </a:xfrm>
        </p:grpSpPr>
        <p:grpSp>
          <p:nvGrpSpPr>
            <p:cNvPr id="256" name="Google Shape;174;p19"/>
            <p:cNvGrpSpPr/>
            <p:nvPr/>
          </p:nvGrpSpPr>
          <p:grpSpPr>
            <a:xfrm>
              <a:off x="-1" y="13278"/>
              <a:ext cx="1131321" cy="380232"/>
              <a:chOff x="0" y="0"/>
              <a:chExt cx="1131319" cy="380231"/>
            </a:xfrm>
          </p:grpSpPr>
          <p:sp>
            <p:nvSpPr>
              <p:cNvPr id="254" name="Rounded Rectangle"/>
              <p:cNvSpPr/>
              <p:nvPr/>
            </p:nvSpPr>
            <p:spPr>
              <a:xfrm>
                <a:off x="-1" y="4864"/>
                <a:ext cx="1131320" cy="370508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55" name="Text"/>
              <p:cNvSpPr txBox="1"/>
              <p:nvPr/>
            </p:nvSpPr>
            <p:spPr>
              <a:xfrm>
                <a:off x="11872" y="-1"/>
                <a:ext cx="1107573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</p:grpSp>
        <p:sp>
          <p:nvSpPr>
            <p:cNvPr id="257" name="Google Shape;107;p6"/>
            <p:cNvSpPr txBox="1"/>
            <p:nvPr/>
          </p:nvSpPr>
          <p:spPr>
            <a:xfrm>
              <a:off x="71362" y="-1"/>
              <a:ext cx="968874" cy="30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Fila Nº</a:t>
              </a:r>
            </a:p>
          </p:txBody>
        </p:sp>
      </p:grpSp>
      <p:grpSp>
        <p:nvGrpSpPr>
          <p:cNvPr id="261" name="Agrupar 40"/>
          <p:cNvGrpSpPr/>
          <p:nvPr/>
        </p:nvGrpSpPr>
        <p:grpSpPr>
          <a:xfrm>
            <a:off x="1970817" y="3056821"/>
            <a:ext cx="510255" cy="510255"/>
            <a:chOff x="-1" y="-1"/>
            <a:chExt cx="510254" cy="510254"/>
          </a:xfrm>
        </p:grpSpPr>
        <p:sp>
          <p:nvSpPr>
            <p:cNvPr id="259" name="Elipse 2"/>
            <p:cNvSpPr/>
            <p:nvPr/>
          </p:nvSpPr>
          <p:spPr>
            <a:xfrm>
              <a:off x="-2" y="-2"/>
              <a:ext cx="510255" cy="51025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60" name="Text Box 8"/>
            <p:cNvSpPr txBox="1"/>
            <p:nvPr/>
          </p:nvSpPr>
          <p:spPr>
            <a:xfrm>
              <a:off x="163587" y="66317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64" name="Agrupar 39"/>
          <p:cNvGrpSpPr/>
          <p:nvPr/>
        </p:nvGrpSpPr>
        <p:grpSpPr>
          <a:xfrm>
            <a:off x="2832572" y="3056821"/>
            <a:ext cx="510255" cy="510255"/>
            <a:chOff x="-1" y="-1"/>
            <a:chExt cx="510254" cy="510254"/>
          </a:xfrm>
        </p:grpSpPr>
        <p:sp>
          <p:nvSpPr>
            <p:cNvPr id="262" name="Elipse 24"/>
            <p:cNvSpPr/>
            <p:nvPr/>
          </p:nvSpPr>
          <p:spPr>
            <a:xfrm>
              <a:off x="-2" y="-2"/>
              <a:ext cx="510255" cy="51025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63" name="Text Box 9"/>
            <p:cNvSpPr txBox="1"/>
            <p:nvPr/>
          </p:nvSpPr>
          <p:spPr>
            <a:xfrm>
              <a:off x="159232" y="77657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67" name="Agrupar 38"/>
          <p:cNvGrpSpPr/>
          <p:nvPr/>
        </p:nvGrpSpPr>
        <p:grpSpPr>
          <a:xfrm>
            <a:off x="3705665" y="3056821"/>
            <a:ext cx="510255" cy="510255"/>
            <a:chOff x="-1" y="-1"/>
            <a:chExt cx="510254" cy="510254"/>
          </a:xfrm>
        </p:grpSpPr>
        <p:sp>
          <p:nvSpPr>
            <p:cNvPr id="265" name="Elipse 25"/>
            <p:cNvSpPr/>
            <p:nvPr/>
          </p:nvSpPr>
          <p:spPr>
            <a:xfrm>
              <a:off x="-2" y="-2"/>
              <a:ext cx="510255" cy="510255"/>
            </a:xfrm>
            <a:prstGeom prst="ellipse">
              <a:avLst/>
            </a:prstGeom>
            <a:solidFill>
              <a:srgbClr val="0000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66" name="Text Box 10"/>
            <p:cNvSpPr txBox="1"/>
            <p:nvPr/>
          </p:nvSpPr>
          <p:spPr>
            <a:xfrm>
              <a:off x="166214" y="66317"/>
              <a:ext cx="270537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270" name="Agrupar 37"/>
          <p:cNvGrpSpPr/>
          <p:nvPr/>
        </p:nvGrpSpPr>
        <p:grpSpPr>
          <a:xfrm>
            <a:off x="4567422" y="3056821"/>
            <a:ext cx="510255" cy="510255"/>
            <a:chOff x="-1" y="-1"/>
            <a:chExt cx="510254" cy="510254"/>
          </a:xfrm>
        </p:grpSpPr>
        <p:sp>
          <p:nvSpPr>
            <p:cNvPr id="268" name="Elipse 26"/>
            <p:cNvSpPr/>
            <p:nvPr/>
          </p:nvSpPr>
          <p:spPr>
            <a:xfrm>
              <a:off x="-2" y="-2"/>
              <a:ext cx="510255" cy="510255"/>
            </a:xfrm>
            <a:prstGeom prst="ellipse">
              <a:avLst/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69" name="Text Box 11"/>
            <p:cNvSpPr txBox="1"/>
            <p:nvPr/>
          </p:nvSpPr>
          <p:spPr>
            <a:xfrm>
              <a:off x="160113" y="77657"/>
              <a:ext cx="20712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71" name="Conector recto de flecha 4"/>
          <p:cNvSpPr/>
          <p:nvPr/>
        </p:nvSpPr>
        <p:spPr>
          <a:xfrm flipV="1">
            <a:off x="1177099" y="3680538"/>
            <a:ext cx="850418" cy="1247426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2" name="Conector recto de flecha 27"/>
          <p:cNvSpPr/>
          <p:nvPr/>
        </p:nvSpPr>
        <p:spPr>
          <a:xfrm flipV="1">
            <a:off x="2685171" y="3714558"/>
            <a:ext cx="294813" cy="1236086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3" name="Conector recto de flecha 29"/>
          <p:cNvSpPr/>
          <p:nvPr/>
        </p:nvSpPr>
        <p:spPr>
          <a:xfrm flipH="1" flipV="1">
            <a:off x="4034499" y="3737238"/>
            <a:ext cx="170085" cy="1247427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4" name="Conector recto de flecha 34"/>
          <p:cNvSpPr/>
          <p:nvPr/>
        </p:nvSpPr>
        <p:spPr>
          <a:xfrm flipH="1" flipV="1">
            <a:off x="4998306" y="3691878"/>
            <a:ext cx="703015" cy="1281449"/>
          </a:xfrm>
          <a:prstGeom prst="line">
            <a:avLst/>
          </a:prstGeom>
          <a:ln>
            <a:solidFill>
              <a:srgbClr val="ED6B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343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77" name="Google Shape;119;p8"/>
          <p:cNvSpPr txBox="1"/>
          <p:nvPr/>
        </p:nvSpPr>
        <p:spPr>
          <a:xfrm>
            <a:off x="608304" y="2244089"/>
            <a:ext cx="6668522" cy="411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Las ubicaciones en bodegas sirven para identificar las bodegas, los pasillos y los espacios que están disponibles para almacenar los diversos materiales y productos que las empresas tienen.</a:t>
            </a:r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Las ubicaciones ayudan a ordenar y encontrar rápidamente los productos que solicitan los diversos clientes, puede ser internos y externos.</a:t>
            </a:r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Existen las siguientes ubicaciones:</a:t>
            </a:r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just"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Ubicaciones Numéricas</a:t>
            </a:r>
            <a:r>
              <a:rPr b="0"/>
              <a:t>: </a:t>
            </a:r>
            <a:r>
              <a:rPr b="0">
                <a:solidFill>
                  <a:srgbClr val="000000"/>
                </a:solidFill>
              </a:rPr>
              <a:t>se utilizan números para identificar las ubicaciones.</a:t>
            </a:r>
          </a:p>
          <a:p>
            <a:pPr algn="just"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Ubicaciones Alfabéticas</a:t>
            </a:r>
            <a:r>
              <a:rPr b="0"/>
              <a:t>: </a:t>
            </a:r>
            <a:r>
              <a:rPr b="0">
                <a:solidFill>
                  <a:srgbClr val="000000"/>
                </a:solidFill>
              </a:rPr>
              <a:t>se utilizan letras para identificar las ubicaciones.</a:t>
            </a:r>
          </a:p>
          <a:p>
            <a:pPr algn="just">
              <a:defRPr sz="1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Ubicaciones Alfanuméricas</a:t>
            </a:r>
            <a:r>
              <a:rPr b="0"/>
              <a:t>: </a:t>
            </a:r>
            <a:r>
              <a:rPr b="0">
                <a:solidFill>
                  <a:srgbClr val="000000"/>
                </a:solidFill>
              </a:rPr>
              <a:t>se utiliza la combinación de números y letras.</a:t>
            </a:r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b="0">
              <a:solidFill>
                <a:srgbClr val="000000"/>
              </a:solidFill>
            </a:endParaRPr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Observa los siguientes detalles…</a:t>
            </a:r>
          </a:p>
          <a:p>
            <a:pPr algn="just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8" name="Gráfico 8" descr="Gráfico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504948" y="3547316"/>
            <a:ext cx="2148463" cy="4012359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Google Shape;178;p6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UBICACIONES DE </a:t>
            </a:r>
            <a:r>
              <a:rPr b="0">
                <a:solidFill>
                  <a:srgbClr val="A93501"/>
                </a:solidFill>
              </a:rPr>
              <a:t>BODEGAS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1029</Words>
  <Application>Microsoft Office PowerPoint</Application>
  <PresentationFormat>Personalizado</PresentationFormat>
  <Paragraphs>313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Toledo</cp:lastModifiedBy>
  <cp:revision>2</cp:revision>
  <dcterms:modified xsi:type="dcterms:W3CDTF">2021-01-29T16:11:58Z</dcterms:modified>
</cp:coreProperties>
</file>