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3y8XJocoSOWc9b7zD66loGMYs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23"/>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3"/>
          <p:cNvGrpSpPr/>
          <p:nvPr/>
        </p:nvGrpSpPr>
        <p:grpSpPr>
          <a:xfrm>
            <a:off x="242853" y="1756547"/>
            <a:ext cx="9346505" cy="5675927"/>
            <a:chOff x="-2" y="-1"/>
            <a:chExt cx="9346504" cy="5675926"/>
          </a:xfrm>
        </p:grpSpPr>
        <p:sp>
          <p:nvSpPr>
            <p:cNvPr id="18" name="Google Shape;18;p23"/>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3"/>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Google Shape;12;p23" id="20" name="Google Shape;20;p23"/>
          <p:cNvPicPr preferRelativeResize="0"/>
          <p:nvPr/>
        </p:nvPicPr>
        <p:blipFill rotWithShape="1">
          <a:blip r:embed="rId3">
            <a:alphaModFix/>
          </a:blip>
          <a:srcRect b="0" l="0" r="0" t="0"/>
          <a:stretch/>
        </p:blipFill>
        <p:spPr>
          <a:xfrm>
            <a:off x="8521706" y="6387272"/>
            <a:ext cx="830661" cy="756002"/>
          </a:xfrm>
          <a:prstGeom prst="rect">
            <a:avLst/>
          </a:prstGeom>
          <a:noFill/>
          <a:ln>
            <a:noFill/>
          </a:ln>
        </p:spPr>
      </p:pic>
      <p:sp>
        <p:nvSpPr>
          <p:cNvPr id="21" name="Google Shape;21;p23"/>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17" id="22" name="Google Shape;22;p23"/>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23"/>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Imagen 2" id="24" name="Google Shape;24;p23"/>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25" name="Google Shape;25;p23"/>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24"/>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25"/>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25"/>
          <p:cNvGrpSpPr/>
          <p:nvPr/>
        </p:nvGrpSpPr>
        <p:grpSpPr>
          <a:xfrm>
            <a:off x="8091898" y="451665"/>
            <a:ext cx="662105" cy="380238"/>
            <a:chOff x="-1" y="0"/>
            <a:chExt cx="662104" cy="380236"/>
          </a:xfrm>
        </p:grpSpPr>
        <p:sp>
          <p:nvSpPr>
            <p:cNvPr id="31" name="Google Shape;31;p25"/>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33" name="Google Shape;33;p25"/>
          <p:cNvGrpSpPr/>
          <p:nvPr/>
        </p:nvGrpSpPr>
        <p:grpSpPr>
          <a:xfrm>
            <a:off x="8753997" y="451665"/>
            <a:ext cx="785404" cy="380238"/>
            <a:chOff x="-1" y="0"/>
            <a:chExt cx="785403" cy="380236"/>
          </a:xfrm>
        </p:grpSpPr>
        <p:sp>
          <p:nvSpPr>
            <p:cNvPr id="34" name="Google Shape;34;p25"/>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5"/>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6" name="Google Shape;36;p25"/>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Operaciones de Bodegas</a:t>
            </a:r>
            <a:endParaRPr/>
          </a:p>
        </p:txBody>
      </p:sp>
      <p:sp>
        <p:nvSpPr>
          <p:cNvPr id="37" name="Google Shape;37;p25"/>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7|</a:t>
            </a:r>
            <a:r>
              <a:rPr b="0" i="0" lang="es-CL" sz="1600" u="none" cap="none" strike="noStrike">
                <a:solidFill>
                  <a:srgbClr val="ED6B00"/>
                </a:solidFill>
                <a:latin typeface="Calibri"/>
                <a:ea typeface="Calibri"/>
                <a:cs typeface="Calibri"/>
                <a:sym typeface="Calibri"/>
              </a:rPr>
              <a:t>3</a:t>
            </a:r>
            <a:endParaRPr/>
          </a:p>
        </p:txBody>
      </p:sp>
      <p:sp>
        <p:nvSpPr>
          <p:cNvPr id="38" name="Google Shape;38;p25"/>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LOGÍSTICA </a:t>
            </a:r>
            <a:r>
              <a:rPr b="0" i="0" lang="es-CL" sz="1100" u="none" cap="none" strike="noStrike">
                <a:solidFill>
                  <a:srgbClr val="000000"/>
                </a:solidFill>
                <a:latin typeface="Calibri"/>
                <a:ea typeface="Calibri"/>
                <a:cs typeface="Calibri"/>
                <a:sym typeface="Calibri"/>
              </a:rPr>
              <a:t>| 4° Medio | Presentación</a:t>
            </a:r>
            <a:endParaRPr/>
          </a:p>
        </p:txBody>
      </p:sp>
      <p:sp>
        <p:nvSpPr>
          <p:cNvPr id="39" name="Google Shape;39;p25"/>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6"/>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6"/>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26"/>
          <p:cNvGrpSpPr/>
          <p:nvPr/>
        </p:nvGrpSpPr>
        <p:grpSpPr>
          <a:xfrm>
            <a:off x="8091898" y="451665"/>
            <a:ext cx="662105" cy="380238"/>
            <a:chOff x="-1" y="0"/>
            <a:chExt cx="662104" cy="380236"/>
          </a:xfrm>
        </p:grpSpPr>
        <p:sp>
          <p:nvSpPr>
            <p:cNvPr id="44" name="Google Shape;44;p26"/>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6"/>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46" name="Google Shape;46;p26"/>
          <p:cNvGrpSpPr/>
          <p:nvPr/>
        </p:nvGrpSpPr>
        <p:grpSpPr>
          <a:xfrm>
            <a:off x="8753997" y="451665"/>
            <a:ext cx="785404" cy="380238"/>
            <a:chOff x="-1" y="0"/>
            <a:chExt cx="785403" cy="380236"/>
          </a:xfrm>
        </p:grpSpPr>
        <p:sp>
          <p:nvSpPr>
            <p:cNvPr id="47" name="Google Shape;47;p26"/>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49" name="Google Shape;49;p26"/>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7|</a:t>
            </a:r>
            <a:r>
              <a:rPr b="0" i="0" lang="es-CL" sz="1600" u="none" cap="none" strike="noStrike">
                <a:solidFill>
                  <a:srgbClr val="ED6B00"/>
                </a:solidFill>
                <a:latin typeface="Calibri"/>
                <a:ea typeface="Calibri"/>
                <a:cs typeface="Calibri"/>
                <a:sym typeface="Calibri"/>
              </a:rPr>
              <a:t>3</a:t>
            </a:r>
            <a:endParaRPr/>
          </a:p>
        </p:txBody>
      </p:sp>
      <p:sp>
        <p:nvSpPr>
          <p:cNvPr id="50" name="Google Shape;50;p26"/>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LOGÍSTICA </a:t>
            </a:r>
            <a:r>
              <a:rPr b="0" i="0" lang="es-CL" sz="1100" u="none" cap="none" strike="noStrike">
                <a:solidFill>
                  <a:srgbClr val="000000"/>
                </a:solidFill>
                <a:latin typeface="Calibri"/>
                <a:ea typeface="Calibri"/>
                <a:cs typeface="Calibri"/>
                <a:sym typeface="Calibri"/>
              </a:rPr>
              <a:t>| 4° Medio | Presentación</a:t>
            </a:r>
            <a:endParaRPr/>
          </a:p>
        </p:txBody>
      </p:sp>
      <p:sp>
        <p:nvSpPr>
          <p:cNvPr id="51" name="Google Shape;51;p26"/>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Operaciones de Bodegas</a:t>
            </a:r>
            <a:endParaRPr/>
          </a:p>
        </p:txBody>
      </p:sp>
      <p:sp>
        <p:nvSpPr>
          <p:cNvPr id="52" name="Google Shape;52;p26"/>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27"/>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7"/>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27"/>
          <p:cNvGrpSpPr/>
          <p:nvPr/>
        </p:nvGrpSpPr>
        <p:grpSpPr>
          <a:xfrm>
            <a:off x="8091898" y="451665"/>
            <a:ext cx="662105" cy="380238"/>
            <a:chOff x="-1" y="0"/>
            <a:chExt cx="662104" cy="380236"/>
          </a:xfrm>
        </p:grpSpPr>
        <p:sp>
          <p:nvSpPr>
            <p:cNvPr id="57" name="Google Shape;57;p27"/>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7"/>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59" name="Google Shape;59;p27"/>
          <p:cNvGrpSpPr/>
          <p:nvPr/>
        </p:nvGrpSpPr>
        <p:grpSpPr>
          <a:xfrm>
            <a:off x="8753997" y="451665"/>
            <a:ext cx="785404" cy="380238"/>
            <a:chOff x="-1" y="0"/>
            <a:chExt cx="785403" cy="380236"/>
          </a:xfrm>
        </p:grpSpPr>
        <p:sp>
          <p:nvSpPr>
            <p:cNvPr id="60" name="Google Shape;60;p27"/>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7"/>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62" name="Google Shape;62;p27"/>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7|</a:t>
            </a:r>
            <a:r>
              <a:rPr b="0" i="0" lang="es-CL" sz="1600" u="none" cap="none" strike="noStrike">
                <a:solidFill>
                  <a:srgbClr val="ED6B00"/>
                </a:solidFill>
                <a:latin typeface="Calibri"/>
                <a:ea typeface="Calibri"/>
                <a:cs typeface="Calibri"/>
                <a:sym typeface="Calibri"/>
              </a:rPr>
              <a:t>3</a:t>
            </a:r>
            <a:endParaRPr/>
          </a:p>
        </p:txBody>
      </p:sp>
      <p:sp>
        <p:nvSpPr>
          <p:cNvPr id="63" name="Google Shape;63;p27"/>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LOGÍSTICA </a:t>
            </a:r>
            <a:r>
              <a:rPr b="0" i="0" lang="es-CL" sz="1100" u="none" cap="none" strike="noStrike">
                <a:solidFill>
                  <a:srgbClr val="000000"/>
                </a:solidFill>
                <a:latin typeface="Calibri"/>
                <a:ea typeface="Calibri"/>
                <a:cs typeface="Calibri"/>
                <a:sym typeface="Calibri"/>
              </a:rPr>
              <a:t>| 4° Medio | Presentación</a:t>
            </a:r>
            <a:endParaRPr/>
          </a:p>
        </p:txBody>
      </p:sp>
      <p:sp>
        <p:nvSpPr>
          <p:cNvPr id="64" name="Google Shape;64;p27"/>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Operaciones de Bodegas</a:t>
            </a:r>
            <a:endParaRPr/>
          </a:p>
        </p:txBody>
      </p:sp>
      <p:sp>
        <p:nvSpPr>
          <p:cNvPr id="65" name="Google Shape;65;p27"/>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28"/>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8"/>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28"/>
          <p:cNvGrpSpPr/>
          <p:nvPr/>
        </p:nvGrpSpPr>
        <p:grpSpPr>
          <a:xfrm>
            <a:off x="8091898" y="451665"/>
            <a:ext cx="662105" cy="380238"/>
            <a:chOff x="-1" y="0"/>
            <a:chExt cx="662104" cy="380236"/>
          </a:xfrm>
        </p:grpSpPr>
        <p:sp>
          <p:nvSpPr>
            <p:cNvPr id="70" name="Google Shape;70;p28"/>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8"/>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72" name="Google Shape;72;p28"/>
          <p:cNvGrpSpPr/>
          <p:nvPr/>
        </p:nvGrpSpPr>
        <p:grpSpPr>
          <a:xfrm>
            <a:off x="8753997" y="451665"/>
            <a:ext cx="785404" cy="380238"/>
            <a:chOff x="-1" y="0"/>
            <a:chExt cx="785403" cy="380236"/>
          </a:xfrm>
        </p:grpSpPr>
        <p:sp>
          <p:nvSpPr>
            <p:cNvPr id="73" name="Google Shape;73;p28"/>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8"/>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75" name="Google Shape;75;p28"/>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7|</a:t>
            </a:r>
            <a:r>
              <a:rPr b="0" i="0" lang="es-CL" sz="1600" u="none" cap="none" strike="noStrike">
                <a:solidFill>
                  <a:srgbClr val="ED6B00"/>
                </a:solidFill>
                <a:latin typeface="Calibri"/>
                <a:ea typeface="Calibri"/>
                <a:cs typeface="Calibri"/>
                <a:sym typeface="Calibri"/>
              </a:rPr>
              <a:t>3</a:t>
            </a:r>
            <a:endParaRPr/>
          </a:p>
        </p:txBody>
      </p:sp>
      <p:sp>
        <p:nvSpPr>
          <p:cNvPr id="76" name="Google Shape;76;p28"/>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LOGÍSTICA </a:t>
            </a:r>
            <a:r>
              <a:rPr b="0" i="0" lang="es-CL" sz="1100" u="none" cap="none" strike="noStrike">
                <a:solidFill>
                  <a:srgbClr val="000000"/>
                </a:solidFill>
                <a:latin typeface="Calibri"/>
                <a:ea typeface="Calibri"/>
                <a:cs typeface="Calibri"/>
                <a:sym typeface="Calibri"/>
              </a:rPr>
              <a:t>| 4° Medio | Presentación</a:t>
            </a:r>
            <a:endParaRPr/>
          </a:p>
        </p:txBody>
      </p:sp>
      <p:sp>
        <p:nvSpPr>
          <p:cNvPr id="77" name="Google Shape;77;p28"/>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Operaciones de Bodegas</a:t>
            </a:r>
            <a:endParaRPr/>
          </a:p>
        </p:txBody>
      </p:sp>
      <p:sp>
        <p:nvSpPr>
          <p:cNvPr id="78" name="Google Shape;78;p28"/>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29"/>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29"/>
          <p:cNvGrpSpPr/>
          <p:nvPr/>
        </p:nvGrpSpPr>
        <p:grpSpPr>
          <a:xfrm>
            <a:off x="8091898" y="451665"/>
            <a:ext cx="662105" cy="380238"/>
            <a:chOff x="-1" y="0"/>
            <a:chExt cx="662104" cy="380236"/>
          </a:xfrm>
        </p:grpSpPr>
        <p:sp>
          <p:nvSpPr>
            <p:cNvPr id="82" name="Google Shape;82;p29"/>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9"/>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84" name="Google Shape;84;p29"/>
          <p:cNvGrpSpPr/>
          <p:nvPr/>
        </p:nvGrpSpPr>
        <p:grpSpPr>
          <a:xfrm>
            <a:off x="8753997" y="451665"/>
            <a:ext cx="785404" cy="380238"/>
            <a:chOff x="-1" y="0"/>
            <a:chExt cx="785403" cy="380236"/>
          </a:xfrm>
        </p:grpSpPr>
        <p:sp>
          <p:nvSpPr>
            <p:cNvPr id="85" name="Google Shape;85;p29"/>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9"/>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87" name="Google Shape;87;p29"/>
          <p:cNvSpPr/>
          <p:nvPr/>
        </p:nvSpPr>
        <p:spPr>
          <a:xfrm>
            <a:off x="181649" y="180899"/>
            <a:ext cx="7909204"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9"/>
          <p:cNvSpPr txBox="1"/>
          <p:nvPr/>
        </p:nvSpPr>
        <p:spPr>
          <a:xfrm>
            <a:off x="8170650" y="288449"/>
            <a:ext cx="1166702" cy="372207"/>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¡Atención!</a:t>
            </a:r>
            <a:endParaRPr/>
          </a:p>
        </p:txBody>
      </p:sp>
      <p:sp>
        <p:nvSpPr>
          <p:cNvPr id="89" name="Google Shape;89;p29"/>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LOGÍSTICA </a:t>
            </a:r>
            <a:r>
              <a:rPr b="0" i="0" lang="es-CL" sz="1100" u="none" cap="none" strike="noStrike">
                <a:solidFill>
                  <a:srgbClr val="000000"/>
                </a:solidFill>
                <a:latin typeface="Calibri"/>
                <a:ea typeface="Calibri"/>
                <a:cs typeface="Calibri"/>
                <a:sym typeface="Calibri"/>
              </a:rPr>
              <a:t>| 4° Medio | Presentación</a:t>
            </a:r>
            <a:endParaRPr/>
          </a:p>
        </p:txBody>
      </p:sp>
      <p:sp>
        <p:nvSpPr>
          <p:cNvPr id="90" name="Google Shape;90;p29"/>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2">
    <p:spTree>
      <p:nvGrpSpPr>
        <p:cNvPr id="91" name="Shape 91"/>
        <p:cNvGrpSpPr/>
        <p:nvPr/>
      </p:nvGrpSpPr>
      <p:grpSpPr>
        <a:xfrm>
          <a:off x="0" y="0"/>
          <a:ext cx="0" cy="0"/>
          <a:chOff x="0" y="0"/>
          <a:chExt cx="0" cy="0"/>
        </a:xfrm>
      </p:grpSpPr>
      <p:sp>
        <p:nvSpPr>
          <p:cNvPr id="92" name="Google Shape;92;p30"/>
          <p:cNvSpPr/>
          <p:nvPr/>
        </p:nvSpPr>
        <p:spPr>
          <a:xfrm flipH="1" rot="10800000">
            <a:off x="181647" y="822023"/>
            <a:ext cx="9356704"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 name="Google Shape;93;p30"/>
          <p:cNvGrpSpPr/>
          <p:nvPr/>
        </p:nvGrpSpPr>
        <p:grpSpPr>
          <a:xfrm>
            <a:off x="8091897" y="451665"/>
            <a:ext cx="662108" cy="380239"/>
            <a:chOff x="-2" y="0"/>
            <a:chExt cx="662107" cy="380238"/>
          </a:xfrm>
        </p:grpSpPr>
        <p:sp>
          <p:nvSpPr>
            <p:cNvPr id="94" name="Google Shape;94;p30"/>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0"/>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96" name="Google Shape;96;p30"/>
          <p:cNvGrpSpPr/>
          <p:nvPr/>
        </p:nvGrpSpPr>
        <p:grpSpPr>
          <a:xfrm>
            <a:off x="8753996" y="451665"/>
            <a:ext cx="785405" cy="380239"/>
            <a:chOff x="-1" y="0"/>
            <a:chExt cx="785404" cy="380238"/>
          </a:xfrm>
        </p:grpSpPr>
        <p:sp>
          <p:nvSpPr>
            <p:cNvPr id="97" name="Google Shape;97;p30"/>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0"/>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99" name="Google Shape;99;p30"/>
          <p:cNvSpPr/>
          <p:nvPr/>
        </p:nvSpPr>
        <p:spPr>
          <a:xfrm>
            <a:off x="181649" y="180900"/>
            <a:ext cx="7909205"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0"/>
          <p:cNvSpPr txBox="1"/>
          <p:nvPr/>
        </p:nvSpPr>
        <p:spPr>
          <a:xfrm>
            <a:off x="8170650" y="288449"/>
            <a:ext cx="1166703" cy="3722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¡Atención!</a:t>
            </a:r>
            <a:endParaRPr/>
          </a:p>
        </p:txBody>
      </p:sp>
      <p:sp>
        <p:nvSpPr>
          <p:cNvPr id="101" name="Google Shape;101;p30"/>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RECURSOS HUMANOS </a:t>
            </a:r>
            <a:r>
              <a:rPr b="0" i="0" lang="es-CL" sz="1100" u="none" cap="none" strike="noStrike">
                <a:solidFill>
                  <a:srgbClr val="000000"/>
                </a:solidFill>
                <a:latin typeface="Calibri"/>
                <a:ea typeface="Calibri"/>
                <a:cs typeface="Calibri"/>
                <a:sym typeface="Calibri"/>
              </a:rPr>
              <a:t>| 4° Medio | Presentación</a:t>
            </a:r>
            <a:endParaRPr/>
          </a:p>
        </p:txBody>
      </p:sp>
      <p:sp>
        <p:nvSpPr>
          <p:cNvPr id="102" name="Google Shape;102;p30"/>
          <p:cNvSpPr txBox="1"/>
          <p:nvPr>
            <p:ph idx="12" type="sldNum"/>
          </p:nvPr>
        </p:nvSpPr>
        <p:spPr>
          <a:xfrm>
            <a:off x="371690" y="6881800"/>
            <a:ext cx="337157" cy="317114"/>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slideLayout" Target="../slideLayouts/slideLayout1.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2" Type="http://schemas.openxmlformats.org/officeDocument/2006/relationships/theme" Target="../theme/theme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22"/>
          <p:cNvGrpSpPr/>
          <p:nvPr/>
        </p:nvGrpSpPr>
        <p:grpSpPr>
          <a:xfrm>
            <a:off x="242853" y="1756547"/>
            <a:ext cx="9346505" cy="5675927"/>
            <a:chOff x="-2" y="-1"/>
            <a:chExt cx="9346504" cy="5675926"/>
          </a:xfrm>
        </p:grpSpPr>
        <p:sp>
          <p:nvSpPr>
            <p:cNvPr id="7" name="Google Shape;7;p22"/>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2"/>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Imagen 9" id="9" name="Google Shape;9;p22"/>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22"/>
          <p:cNvPicPr preferRelativeResize="0"/>
          <p:nvPr/>
        </p:nvPicPr>
        <p:blipFill rotWithShape="1">
          <a:blip r:embed="rId2">
            <a:alphaModFix/>
          </a:blip>
          <a:srcRect b="0" l="0" r="0" t="0"/>
          <a:stretch/>
        </p:blipFill>
        <p:spPr>
          <a:xfrm>
            <a:off x="8272364" y="1222172"/>
            <a:ext cx="1080002" cy="241875"/>
          </a:xfrm>
          <a:prstGeom prst="rect">
            <a:avLst/>
          </a:prstGeom>
          <a:noFill/>
          <a:ln>
            <a:noFill/>
          </a:ln>
        </p:spPr>
      </p:pic>
      <p:pic>
        <p:nvPicPr>
          <p:cNvPr descr="Imagen 5" id="11" name="Google Shape;11;p22"/>
          <p:cNvPicPr preferRelativeResize="0"/>
          <p:nvPr/>
        </p:nvPicPr>
        <p:blipFill rotWithShape="1">
          <a:blip r:embed="rId3">
            <a:alphaModFix/>
          </a:blip>
          <a:srcRect b="0" l="0" r="0" t="0"/>
          <a:stretch/>
        </p:blipFill>
        <p:spPr>
          <a:xfrm>
            <a:off x="8272364" y="418596"/>
            <a:ext cx="1080002" cy="664778"/>
          </a:xfrm>
          <a:prstGeom prst="rect">
            <a:avLst/>
          </a:prstGeom>
          <a:noFill/>
          <a:ln>
            <a:noFill/>
          </a:ln>
        </p:spPr>
      </p:pic>
      <p:sp>
        <p:nvSpPr>
          <p:cNvPr id="12" name="Google Shape;12;p22"/>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2"/>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2"/>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6.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45.png"/><Relationship Id="rId5"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41.png"/><Relationship Id="rId5" Type="http://schemas.openxmlformats.org/officeDocument/2006/relationships/image" Target="../media/image47.png"/><Relationship Id="rId6" Type="http://schemas.openxmlformats.org/officeDocument/2006/relationships/image" Target="../media/image35.png"/><Relationship Id="rId7" Type="http://schemas.openxmlformats.org/officeDocument/2006/relationships/image" Target="../media/image44.png"/><Relationship Id="rId8"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40.png"/><Relationship Id="rId7" Type="http://schemas.openxmlformats.org/officeDocument/2006/relationships/image" Target="../media/image38.png"/><Relationship Id="rId8"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9.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8" y="6563127"/>
            <a:ext cx="7012135" cy="482217"/>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s-CL"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8" name="Google Shape;108;p1"/>
          <p:cNvSpPr txBox="1"/>
          <p:nvPr/>
        </p:nvSpPr>
        <p:spPr>
          <a:xfrm>
            <a:off x="374948"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s-CL" sz="1500" u="none" cap="none" strike="noStrike">
                <a:solidFill>
                  <a:srgbClr val="000000"/>
                </a:solidFill>
                <a:latin typeface="Calibri"/>
                <a:ea typeface="Calibri"/>
                <a:cs typeface="Calibri"/>
                <a:sym typeface="Calibri"/>
              </a:rPr>
              <a:t>MÓDULO 2</a:t>
            </a:r>
            <a:endParaRPr/>
          </a:p>
        </p:txBody>
      </p:sp>
      <p:sp>
        <p:nvSpPr>
          <p:cNvPr id="109" name="Google Shape;109;p1"/>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s-CL" sz="1200" u="none" cap="none" strike="noStrike">
                <a:solidFill>
                  <a:srgbClr val="ED6B00"/>
                </a:solidFill>
                <a:latin typeface="Calibri"/>
                <a:ea typeface="Calibri"/>
                <a:cs typeface="Calibri"/>
                <a:sym typeface="Calibri"/>
              </a:rPr>
              <a:t>LOGÍSTICA </a:t>
            </a:r>
            <a:r>
              <a:rPr b="0" i="0" lang="es-CL" sz="1200" u="none" cap="none" strike="noStrike">
                <a:solidFill>
                  <a:srgbClr val="ED6B00"/>
                </a:solidFill>
                <a:latin typeface="Calibri"/>
                <a:ea typeface="Calibri"/>
                <a:cs typeface="Calibri"/>
                <a:sym typeface="Calibri"/>
              </a:rPr>
              <a:t>| NIVEL 4° MEDIO</a:t>
            </a:r>
            <a:endParaRPr/>
          </a:p>
        </p:txBody>
      </p:sp>
      <p:pic>
        <p:nvPicPr>
          <p:cNvPr descr="Imagen 6" id="110" name="Google Shape;110;p1"/>
          <p:cNvPicPr preferRelativeResize="0"/>
          <p:nvPr/>
        </p:nvPicPr>
        <p:blipFill rotWithShape="1">
          <a:blip r:embed="rId3">
            <a:alphaModFix/>
          </a:blip>
          <a:srcRect b="0" l="0" r="0" t="0"/>
          <a:stretch/>
        </p:blipFill>
        <p:spPr>
          <a:xfrm>
            <a:off x="3620277" y="2068760"/>
            <a:ext cx="4874057" cy="4424147"/>
          </a:xfrm>
          <a:prstGeom prst="rect">
            <a:avLst/>
          </a:prstGeom>
          <a:noFill/>
          <a:ln>
            <a:noFill/>
          </a:ln>
        </p:spPr>
      </p:pic>
      <p:sp>
        <p:nvSpPr>
          <p:cNvPr id="111" name="Google Shape;111;p1"/>
          <p:cNvSpPr txBox="1"/>
          <p:nvPr/>
        </p:nvSpPr>
        <p:spPr>
          <a:xfrm>
            <a:off x="365424" y="2497566"/>
            <a:ext cx="3350368"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OPERACIONES DE BODEGAS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0"/>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41" name="Google Shape;241;p10"/>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SI NECESITAMOS </a:t>
            </a:r>
            <a:r>
              <a:rPr b="0" i="0" lang="es-CL" sz="2800" u="none" cap="none" strike="noStrike">
                <a:solidFill>
                  <a:srgbClr val="A93501"/>
                </a:solidFill>
                <a:latin typeface="Calibri"/>
                <a:ea typeface="Calibri"/>
                <a:cs typeface="Calibri"/>
                <a:sym typeface="Calibri"/>
              </a:rPr>
              <a:t>ALTURA…</a:t>
            </a:r>
            <a:endParaRPr/>
          </a:p>
        </p:txBody>
      </p:sp>
      <p:sp>
        <p:nvSpPr>
          <p:cNvPr id="242" name="Google Shape;242;p10"/>
          <p:cNvSpPr txBox="1"/>
          <p:nvPr/>
        </p:nvSpPr>
        <p:spPr>
          <a:xfrm>
            <a:off x="6271955" y="2857703"/>
            <a:ext cx="3084015" cy="2854842"/>
          </a:xfrm>
          <a:prstGeom prst="rect">
            <a:avLst/>
          </a:prstGeom>
          <a:noFill/>
          <a:ln>
            <a:noFill/>
          </a:ln>
        </p:spPr>
        <p:txBody>
          <a:bodyPr anchorCtr="0" anchor="t" bIns="45675" lIns="45675" spcFirstLastPara="1" rIns="45675" wrap="square" tIns="45675">
            <a:spAutoFit/>
          </a:bodyPr>
          <a:lstStyle/>
          <a:p>
            <a:pPr indent="0" lvl="0" marL="0" marR="0" rtl="0" algn="just">
              <a:lnSpc>
                <a:spcPct val="8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1. Cuando los pallets se despegan del suelo, el equipo más económico es un apilador.</a:t>
            </a:r>
            <a:endParaRPr/>
          </a:p>
          <a:p>
            <a:pPr indent="0" lvl="0" marL="0" marR="0" rtl="0" algn="just">
              <a:lnSpc>
                <a:spcPct val="8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2. Tenemos el manual que funciona de manera parecida al transpaleta manual, solo que esta vez no despegamos el pallet del suelo, sino que lo elevamos hasta la altura que necesitamos.</a:t>
            </a:r>
            <a:endParaRPr/>
          </a:p>
          <a:p>
            <a:pPr indent="0" lvl="0" marL="0" marR="0" rtl="0" algn="just">
              <a:lnSpc>
                <a:spcPct val="8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3. Luego está el apilador eléctrico, en que el operador puede ir sobre él, de pie o sentado.</a:t>
            </a:r>
            <a:endParaRPr b="0" i="0" sz="1400" u="none" cap="none" strike="noStrike">
              <a:solidFill>
                <a:srgbClr val="000000"/>
              </a:solidFill>
              <a:latin typeface="Arial"/>
              <a:ea typeface="Arial"/>
              <a:cs typeface="Arial"/>
              <a:sym typeface="Arial"/>
            </a:endParaRPr>
          </a:p>
        </p:txBody>
      </p:sp>
      <p:pic>
        <p:nvPicPr>
          <p:cNvPr descr="Imagen 2" id="243" name="Google Shape;243;p10"/>
          <p:cNvPicPr preferRelativeResize="0"/>
          <p:nvPr/>
        </p:nvPicPr>
        <p:blipFill rotWithShape="1">
          <a:blip r:embed="rId3">
            <a:alphaModFix/>
          </a:blip>
          <a:srcRect b="0" l="0" r="0" t="0"/>
          <a:stretch/>
        </p:blipFill>
        <p:spPr>
          <a:xfrm>
            <a:off x="156307" y="2595477"/>
            <a:ext cx="6115462" cy="3250495"/>
          </a:xfrm>
          <a:prstGeom prst="rect">
            <a:avLst/>
          </a:prstGeom>
          <a:noFill/>
          <a:ln>
            <a:noFill/>
          </a:ln>
        </p:spPr>
      </p:pic>
      <p:grpSp>
        <p:nvGrpSpPr>
          <p:cNvPr id="244" name="Google Shape;244;p10"/>
          <p:cNvGrpSpPr/>
          <p:nvPr/>
        </p:nvGrpSpPr>
        <p:grpSpPr>
          <a:xfrm>
            <a:off x="1138096" y="2486777"/>
            <a:ext cx="376204" cy="536169"/>
            <a:chOff x="0" y="-1"/>
            <a:chExt cx="376202" cy="536167"/>
          </a:xfrm>
        </p:grpSpPr>
        <p:sp>
          <p:nvSpPr>
            <p:cNvPr id="245" name="Google Shape;245;p10"/>
            <p:cNvSpPr/>
            <p:nvPr/>
          </p:nvSpPr>
          <p:spPr>
            <a:xfrm>
              <a:off x="0" y="76159"/>
              <a:ext cx="376202" cy="3858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0"/>
            <p:cNvSpPr txBox="1"/>
            <p:nvPr/>
          </p:nvSpPr>
          <p:spPr>
            <a:xfrm>
              <a:off x="9524" y="-1"/>
              <a:ext cx="300303" cy="53616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sp>
        <p:nvSpPr>
          <p:cNvPr id="247" name="Google Shape;247;p10"/>
          <p:cNvSpPr txBox="1"/>
          <p:nvPr/>
        </p:nvSpPr>
        <p:spPr>
          <a:xfrm>
            <a:off x="10762430" y="1553208"/>
            <a:ext cx="153538" cy="28882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nvGrpSpPr>
          <p:cNvPr id="248" name="Google Shape;248;p10"/>
          <p:cNvGrpSpPr/>
          <p:nvPr/>
        </p:nvGrpSpPr>
        <p:grpSpPr>
          <a:xfrm>
            <a:off x="3052840" y="2486777"/>
            <a:ext cx="376204" cy="536169"/>
            <a:chOff x="0" y="-1"/>
            <a:chExt cx="376202" cy="536167"/>
          </a:xfrm>
        </p:grpSpPr>
        <p:sp>
          <p:nvSpPr>
            <p:cNvPr id="249" name="Google Shape;249;p10"/>
            <p:cNvSpPr/>
            <p:nvPr/>
          </p:nvSpPr>
          <p:spPr>
            <a:xfrm>
              <a:off x="0" y="76159"/>
              <a:ext cx="376202" cy="3858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0"/>
            <p:cNvSpPr txBox="1"/>
            <p:nvPr/>
          </p:nvSpPr>
          <p:spPr>
            <a:xfrm>
              <a:off x="9524" y="-1"/>
              <a:ext cx="300303" cy="53616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grpSp>
      <p:grpSp>
        <p:nvGrpSpPr>
          <p:cNvPr id="251" name="Google Shape;251;p10"/>
          <p:cNvGrpSpPr/>
          <p:nvPr/>
        </p:nvGrpSpPr>
        <p:grpSpPr>
          <a:xfrm>
            <a:off x="4996893" y="2499477"/>
            <a:ext cx="376204" cy="536169"/>
            <a:chOff x="0" y="-1"/>
            <a:chExt cx="376202" cy="536167"/>
          </a:xfrm>
        </p:grpSpPr>
        <p:sp>
          <p:nvSpPr>
            <p:cNvPr id="252" name="Google Shape;252;p10"/>
            <p:cNvSpPr/>
            <p:nvPr/>
          </p:nvSpPr>
          <p:spPr>
            <a:xfrm>
              <a:off x="0" y="63459"/>
              <a:ext cx="376202" cy="3858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0"/>
            <p:cNvSpPr txBox="1"/>
            <p:nvPr/>
          </p:nvSpPr>
          <p:spPr>
            <a:xfrm>
              <a:off x="9524" y="-1"/>
              <a:ext cx="300303" cy="53616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3</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1"/>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59" name="Google Shape;259;p11"/>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LUEGO TENEMOS EL </a:t>
            </a:r>
            <a:r>
              <a:rPr b="0" i="0" lang="es-CL" sz="2800" u="none" cap="none" strike="noStrike">
                <a:solidFill>
                  <a:srgbClr val="A93501"/>
                </a:solidFill>
                <a:latin typeface="Calibri"/>
                <a:ea typeface="Calibri"/>
                <a:cs typeface="Calibri"/>
                <a:sym typeface="Calibri"/>
              </a:rPr>
              <a:t>EQUIPO CLÁSICO</a:t>
            </a:r>
            <a:endParaRPr/>
          </a:p>
        </p:txBody>
      </p:sp>
      <p:sp>
        <p:nvSpPr>
          <p:cNvPr id="260" name="Google Shape;260;p11"/>
          <p:cNvSpPr txBox="1"/>
          <p:nvPr/>
        </p:nvSpPr>
        <p:spPr>
          <a:xfrm>
            <a:off x="484306" y="2178865"/>
            <a:ext cx="4841235" cy="436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La grúa horquilla es muy versátil. Se utiliza tanto a la intemperie como bajo techo. Suelen ser a gas o eléctricas, y hay numerosas marcas y modelos en el mercado. Sus principales características diferenciadoras son el peso que soportan, la altura a la que llegan con el pallet, y el ancho de pasillo que requieren para maniobrar.</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Otra ventaja, es que existen numerosos accesorios que se le pueden instalar, los cuales le permiten manejar productos que no vengan paletizados, como tambores y otras formas irregulares.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Dado que por su contrapeso necesitan mucho espacio en pasillo para maniobrar, algunos centros de distribución        apiladores que requieren pasillos más angostos para trabajar.</a:t>
            </a:r>
            <a:endParaRPr/>
          </a:p>
        </p:txBody>
      </p:sp>
      <p:pic>
        <p:nvPicPr>
          <p:cNvPr descr="Imagen 2" id="261" name="Google Shape;261;p11"/>
          <p:cNvPicPr preferRelativeResize="0"/>
          <p:nvPr/>
        </p:nvPicPr>
        <p:blipFill rotWithShape="1">
          <a:blip r:embed="rId3">
            <a:alphaModFix/>
          </a:blip>
          <a:srcRect b="0" l="0" r="0" t="0"/>
          <a:stretch/>
        </p:blipFill>
        <p:spPr>
          <a:xfrm>
            <a:off x="5396872" y="2225581"/>
            <a:ext cx="4157318" cy="43601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2"/>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267" name="Google Shape;267;p12"/>
          <p:cNvGrpSpPr/>
          <p:nvPr/>
        </p:nvGrpSpPr>
        <p:grpSpPr>
          <a:xfrm>
            <a:off x="419566" y="3257362"/>
            <a:ext cx="4620340" cy="2209267"/>
            <a:chOff x="-1" y="0"/>
            <a:chExt cx="4620338" cy="2209266"/>
          </a:xfrm>
        </p:grpSpPr>
        <p:sp>
          <p:nvSpPr>
            <p:cNvPr id="268" name="Google Shape;268;p12"/>
            <p:cNvSpPr/>
            <p:nvPr/>
          </p:nvSpPr>
          <p:spPr>
            <a:xfrm>
              <a:off x="-1" y="0"/>
              <a:ext cx="4620338" cy="2209266"/>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2"/>
            <p:cNvSpPr txBox="1"/>
            <p:nvPr/>
          </p:nvSpPr>
          <p:spPr>
            <a:xfrm>
              <a:off x="108656" y="914515"/>
              <a:ext cx="4403024"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Imagen 13" id="270" name="Google Shape;270;p12"/>
          <p:cNvPicPr preferRelativeResize="0"/>
          <p:nvPr/>
        </p:nvPicPr>
        <p:blipFill rotWithShape="1">
          <a:blip r:embed="rId3">
            <a:alphaModFix/>
          </a:blip>
          <a:srcRect b="0" l="0" r="0" t="0"/>
          <a:stretch/>
        </p:blipFill>
        <p:spPr>
          <a:xfrm>
            <a:off x="4745609" y="3020339"/>
            <a:ext cx="500376" cy="477102"/>
          </a:xfrm>
          <a:prstGeom prst="rect">
            <a:avLst/>
          </a:prstGeom>
          <a:noFill/>
          <a:ln>
            <a:noFill/>
          </a:ln>
        </p:spPr>
      </p:pic>
      <p:sp>
        <p:nvSpPr>
          <p:cNvPr id="271" name="Google Shape;271;p12"/>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PARA UN </a:t>
            </a:r>
            <a:r>
              <a:rPr b="0" i="0" lang="es-CL" sz="2800" u="none" cap="none" strike="noStrike">
                <a:solidFill>
                  <a:srgbClr val="A93501"/>
                </a:solidFill>
                <a:latin typeface="Calibri"/>
                <a:ea typeface="Calibri"/>
                <a:cs typeface="Calibri"/>
                <a:sym typeface="Calibri"/>
              </a:rPr>
              <a:t>PASILLO MÍNIMO</a:t>
            </a:r>
            <a:endParaRPr/>
          </a:p>
        </p:txBody>
      </p:sp>
      <p:sp>
        <p:nvSpPr>
          <p:cNvPr id="272" name="Google Shape;272;p12"/>
          <p:cNvSpPr txBox="1"/>
          <p:nvPr/>
        </p:nvSpPr>
        <p:spPr>
          <a:xfrm>
            <a:off x="678136" y="3441950"/>
            <a:ext cx="3786169" cy="1826060"/>
          </a:xfrm>
          <a:prstGeom prst="rect">
            <a:avLst/>
          </a:prstGeom>
          <a:noFill/>
          <a:ln>
            <a:noFill/>
          </a:ln>
        </p:spPr>
        <p:txBody>
          <a:bodyPr anchorCtr="0" anchor="t" bIns="45675" lIns="45675" spcFirstLastPara="1" rIns="45675" wrap="square" tIns="45675">
            <a:spAutoFit/>
          </a:bodyPr>
          <a:lstStyle/>
          <a:p>
            <a:pPr indent="-285750" lvl="0" marL="285750" marR="0" rtl="0" algn="just">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Existe la grúa trilateral, cuya principal característica es que no gira, sino que avanza hacia adelante y hacia atrás (también sube y baja). </a:t>
            </a:r>
            <a:endParaRPr/>
          </a:p>
          <a:p>
            <a:pPr indent="-285750" lvl="0" marL="285750" marR="0" rtl="0" algn="just">
              <a:lnSpc>
                <a:spcPct val="90000"/>
              </a:lnSpc>
              <a:spcBef>
                <a:spcPts val="100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Tiene un mecanismo que le permite ingresar a los racks de ambos costados, ya sea para poner o sacar un pallet.</a:t>
            </a:r>
            <a:endParaRPr/>
          </a:p>
        </p:txBody>
      </p:sp>
      <p:pic>
        <p:nvPicPr>
          <p:cNvPr descr="Imagen 2" id="273" name="Google Shape;273;p12"/>
          <p:cNvPicPr preferRelativeResize="0"/>
          <p:nvPr/>
        </p:nvPicPr>
        <p:blipFill rotWithShape="1">
          <a:blip r:embed="rId4">
            <a:alphaModFix/>
          </a:blip>
          <a:srcRect b="0" l="0" r="0" t="0"/>
          <a:stretch/>
        </p:blipFill>
        <p:spPr>
          <a:xfrm>
            <a:off x="5518722" y="1901581"/>
            <a:ext cx="3322321" cy="52425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79" name="Google Shape;279;p13"/>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TRANSELEVADORES</a:t>
            </a:r>
            <a:endParaRPr/>
          </a:p>
        </p:txBody>
      </p:sp>
      <p:grpSp>
        <p:nvGrpSpPr>
          <p:cNvPr id="280" name="Google Shape;280;p13"/>
          <p:cNvGrpSpPr/>
          <p:nvPr/>
        </p:nvGrpSpPr>
        <p:grpSpPr>
          <a:xfrm>
            <a:off x="338051" y="3357819"/>
            <a:ext cx="4620337" cy="2209268"/>
            <a:chOff x="-1" y="0"/>
            <a:chExt cx="4620336" cy="2209266"/>
          </a:xfrm>
        </p:grpSpPr>
        <p:sp>
          <p:nvSpPr>
            <p:cNvPr id="281" name="Google Shape;281;p13"/>
            <p:cNvSpPr/>
            <p:nvPr/>
          </p:nvSpPr>
          <p:spPr>
            <a:xfrm>
              <a:off x="-1" y="0"/>
              <a:ext cx="4620336" cy="2209266"/>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3"/>
            <p:cNvSpPr txBox="1"/>
            <p:nvPr/>
          </p:nvSpPr>
          <p:spPr>
            <a:xfrm>
              <a:off x="108656" y="914515"/>
              <a:ext cx="4403023"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83" name="Google Shape;283;p13"/>
          <p:cNvSpPr txBox="1"/>
          <p:nvPr/>
        </p:nvSpPr>
        <p:spPr>
          <a:xfrm>
            <a:off x="589859" y="3503764"/>
            <a:ext cx="4164157" cy="1953060"/>
          </a:xfrm>
          <a:prstGeom prst="rect">
            <a:avLst/>
          </a:prstGeom>
          <a:noFill/>
          <a:ln>
            <a:noFill/>
          </a:ln>
        </p:spPr>
        <p:txBody>
          <a:bodyPr anchorCtr="0" anchor="t" bIns="45675" lIns="45675" spcFirstLastPara="1" rIns="45675" wrap="square" tIns="45675">
            <a:spAutoFit/>
          </a:bodyPr>
          <a:lstStyle/>
          <a:p>
            <a:pPr indent="-285750" lvl="0" marL="285750" marR="0" rtl="0" algn="l">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Son equipos que minimizan el espacio de pasillo y no requieren de un operador.</a:t>
            </a:r>
            <a:endParaRPr/>
          </a:p>
          <a:p>
            <a:pPr indent="-285750" lvl="0" marL="285750" marR="0" rtl="0" algn="l">
              <a:lnSpc>
                <a:spcPct val="90000"/>
              </a:lnSpc>
              <a:spcBef>
                <a:spcPts val="100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Funcionan comandados por WMS y se desplazan a gran velocidad.</a:t>
            </a:r>
            <a:endParaRPr/>
          </a:p>
          <a:p>
            <a:pPr indent="-285750" lvl="0" marL="285750" marR="0" rtl="0" algn="l">
              <a:lnSpc>
                <a:spcPct val="90000"/>
              </a:lnSpc>
              <a:spcBef>
                <a:spcPts val="100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Se combinan con correas transportadoras que llevan y traen los pallets o cajas (la unidad de almacenamiento).</a:t>
            </a:r>
            <a:endParaRPr/>
          </a:p>
        </p:txBody>
      </p:sp>
      <p:pic>
        <p:nvPicPr>
          <p:cNvPr descr="Imagen 14" id="284" name="Google Shape;284;p13"/>
          <p:cNvPicPr preferRelativeResize="0"/>
          <p:nvPr/>
        </p:nvPicPr>
        <p:blipFill rotWithShape="1">
          <a:blip r:embed="rId3">
            <a:alphaModFix/>
          </a:blip>
          <a:srcRect b="0" l="0" r="0" t="0"/>
          <a:stretch/>
        </p:blipFill>
        <p:spPr>
          <a:xfrm>
            <a:off x="4664093" y="3120795"/>
            <a:ext cx="500376" cy="477102"/>
          </a:xfrm>
          <a:prstGeom prst="rect">
            <a:avLst/>
          </a:prstGeom>
          <a:noFill/>
          <a:ln>
            <a:noFill/>
          </a:ln>
        </p:spPr>
      </p:pic>
      <p:pic>
        <p:nvPicPr>
          <p:cNvPr descr="Imagen 2" id="285" name="Google Shape;285;p13"/>
          <p:cNvPicPr preferRelativeResize="0"/>
          <p:nvPr/>
        </p:nvPicPr>
        <p:blipFill rotWithShape="1">
          <a:blip r:embed="rId4">
            <a:alphaModFix/>
          </a:blip>
          <a:srcRect b="0" l="0" r="0" t="0"/>
          <a:stretch/>
        </p:blipFill>
        <p:spPr>
          <a:xfrm>
            <a:off x="5171032" y="2430727"/>
            <a:ext cx="4164156" cy="43622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91" name="Google Shape;291;p14"/>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CORREAS </a:t>
            </a:r>
            <a:r>
              <a:rPr b="0" i="0" lang="es-CL" sz="2800" u="none" cap="none" strike="noStrike">
                <a:solidFill>
                  <a:srgbClr val="A93501"/>
                </a:solidFill>
                <a:latin typeface="Calibri"/>
                <a:ea typeface="Calibri"/>
                <a:cs typeface="Calibri"/>
                <a:sym typeface="Calibri"/>
              </a:rPr>
              <a:t>TRANSPORTADORAS</a:t>
            </a:r>
            <a:endParaRPr/>
          </a:p>
        </p:txBody>
      </p:sp>
      <p:grpSp>
        <p:nvGrpSpPr>
          <p:cNvPr id="292" name="Google Shape;292;p14"/>
          <p:cNvGrpSpPr/>
          <p:nvPr/>
        </p:nvGrpSpPr>
        <p:grpSpPr>
          <a:xfrm>
            <a:off x="362505" y="3606577"/>
            <a:ext cx="4620340" cy="1974822"/>
            <a:chOff x="-1" y="0"/>
            <a:chExt cx="4620338" cy="1974820"/>
          </a:xfrm>
        </p:grpSpPr>
        <p:sp>
          <p:nvSpPr>
            <p:cNvPr id="293" name="Google Shape;293;p14"/>
            <p:cNvSpPr/>
            <p:nvPr/>
          </p:nvSpPr>
          <p:spPr>
            <a:xfrm>
              <a:off x="-1" y="0"/>
              <a:ext cx="4620338" cy="1974820"/>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4"/>
            <p:cNvSpPr txBox="1"/>
            <p:nvPr/>
          </p:nvSpPr>
          <p:spPr>
            <a:xfrm>
              <a:off x="97124" y="797292"/>
              <a:ext cx="442608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Imagen 65" id="295" name="Google Shape;295;p14"/>
          <p:cNvPicPr preferRelativeResize="0"/>
          <p:nvPr/>
        </p:nvPicPr>
        <p:blipFill rotWithShape="1">
          <a:blip r:embed="rId3">
            <a:alphaModFix/>
          </a:blip>
          <a:srcRect b="0" l="0" r="0" t="0"/>
          <a:stretch/>
        </p:blipFill>
        <p:spPr>
          <a:xfrm>
            <a:off x="4688549" y="3369554"/>
            <a:ext cx="500376" cy="477102"/>
          </a:xfrm>
          <a:prstGeom prst="rect">
            <a:avLst/>
          </a:prstGeom>
          <a:noFill/>
          <a:ln>
            <a:noFill/>
          </a:ln>
        </p:spPr>
      </p:pic>
      <p:sp>
        <p:nvSpPr>
          <p:cNvPr id="296" name="Google Shape;296;p14"/>
          <p:cNvSpPr txBox="1"/>
          <p:nvPr/>
        </p:nvSpPr>
        <p:spPr>
          <a:xfrm>
            <a:off x="621075" y="3791165"/>
            <a:ext cx="3786169" cy="1592975"/>
          </a:xfrm>
          <a:prstGeom prst="rect">
            <a:avLst/>
          </a:prstGeom>
          <a:noFill/>
          <a:ln>
            <a:noFill/>
          </a:ln>
        </p:spPr>
        <p:txBody>
          <a:bodyPr anchorCtr="0" anchor="t" bIns="45675" lIns="45675" spcFirstLastPara="1" rIns="45675" wrap="square" tIns="45675">
            <a:spAutoFit/>
          </a:bodyPr>
          <a:lstStyle/>
          <a:p>
            <a:pPr indent="-285750" lvl="0" marL="285750" marR="0" rtl="0" algn="just">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Permiten transportar de manera rápida y segura la mercadería de un lugar a otro en un centro de distribución.</a:t>
            </a:r>
            <a:endParaRPr/>
          </a:p>
          <a:p>
            <a:pPr indent="-285750" lvl="0" marL="285750" marR="0" rtl="0" algn="just">
              <a:lnSpc>
                <a:spcPct val="90000"/>
              </a:lnSpc>
              <a:spcBef>
                <a:spcPts val="100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Usan el código de barra de las cajas o pallets para definir hacia dónde dirigir los productos.</a:t>
            </a:r>
            <a:endParaRPr/>
          </a:p>
        </p:txBody>
      </p:sp>
      <p:pic>
        <p:nvPicPr>
          <p:cNvPr descr="Imagen 2" id="297" name="Google Shape;297;p14"/>
          <p:cNvPicPr preferRelativeResize="0"/>
          <p:nvPr/>
        </p:nvPicPr>
        <p:blipFill rotWithShape="1">
          <a:blip r:embed="rId4">
            <a:alphaModFix/>
          </a:blip>
          <a:srcRect b="0" l="0" r="0" t="0"/>
          <a:stretch/>
        </p:blipFill>
        <p:spPr>
          <a:xfrm>
            <a:off x="5199565" y="2156699"/>
            <a:ext cx="4044930" cy="48619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03" name="Google Shape;303;p15"/>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UNA MIRADA </a:t>
            </a:r>
            <a:r>
              <a:rPr b="0" i="0" lang="es-CL" sz="2800" u="none" cap="none" strike="noStrike">
                <a:solidFill>
                  <a:srgbClr val="A93501"/>
                </a:solidFill>
                <a:latin typeface="Calibri"/>
                <a:ea typeface="Calibri"/>
                <a:cs typeface="Calibri"/>
                <a:sym typeface="Calibri"/>
              </a:rPr>
              <a:t>A FUTURO</a:t>
            </a:r>
            <a:endParaRPr/>
          </a:p>
        </p:txBody>
      </p:sp>
      <p:grpSp>
        <p:nvGrpSpPr>
          <p:cNvPr id="304" name="Google Shape;304;p15"/>
          <p:cNvGrpSpPr/>
          <p:nvPr/>
        </p:nvGrpSpPr>
        <p:grpSpPr>
          <a:xfrm>
            <a:off x="563723" y="2412974"/>
            <a:ext cx="3988685" cy="3951282"/>
            <a:chOff x="0" y="-1"/>
            <a:chExt cx="3988684" cy="3951280"/>
          </a:xfrm>
        </p:grpSpPr>
        <p:sp>
          <p:nvSpPr>
            <p:cNvPr id="305" name="Google Shape;305;p15"/>
            <p:cNvSpPr/>
            <p:nvPr/>
          </p:nvSpPr>
          <p:spPr>
            <a:xfrm>
              <a:off x="0" y="-1"/>
              <a:ext cx="3988684" cy="3951280"/>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5"/>
            <p:cNvSpPr txBox="1"/>
            <p:nvPr/>
          </p:nvSpPr>
          <p:spPr>
            <a:xfrm>
              <a:off x="126630" y="1785521"/>
              <a:ext cx="3735423"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Imagen 8" id="307" name="Google Shape;307;p15"/>
          <p:cNvPicPr preferRelativeResize="0"/>
          <p:nvPr/>
        </p:nvPicPr>
        <p:blipFill rotWithShape="1">
          <a:blip r:embed="rId3">
            <a:alphaModFix/>
          </a:blip>
          <a:srcRect b="0" l="0" r="0" t="0"/>
          <a:stretch/>
        </p:blipFill>
        <p:spPr>
          <a:xfrm>
            <a:off x="3611652" y="4607814"/>
            <a:ext cx="3341040" cy="3424753"/>
          </a:xfrm>
          <a:prstGeom prst="rect">
            <a:avLst/>
          </a:prstGeom>
          <a:noFill/>
          <a:ln>
            <a:noFill/>
          </a:ln>
        </p:spPr>
      </p:pic>
      <p:pic>
        <p:nvPicPr>
          <p:cNvPr descr="Imagen 3" id="308" name="Google Shape;308;p15"/>
          <p:cNvPicPr preferRelativeResize="0"/>
          <p:nvPr/>
        </p:nvPicPr>
        <p:blipFill rotWithShape="1">
          <a:blip r:embed="rId4">
            <a:alphaModFix/>
          </a:blip>
          <a:srcRect b="0" l="0" r="0" t="0"/>
          <a:stretch/>
        </p:blipFill>
        <p:spPr>
          <a:xfrm>
            <a:off x="4817998" y="2022335"/>
            <a:ext cx="4432401" cy="4643209"/>
          </a:xfrm>
          <a:prstGeom prst="rect">
            <a:avLst/>
          </a:prstGeom>
          <a:noFill/>
          <a:ln>
            <a:noFill/>
          </a:ln>
        </p:spPr>
      </p:pic>
      <p:sp>
        <p:nvSpPr>
          <p:cNvPr id="309" name="Google Shape;309;p15"/>
          <p:cNvSpPr txBox="1"/>
          <p:nvPr/>
        </p:nvSpPr>
        <p:spPr>
          <a:xfrm>
            <a:off x="662260" y="2712829"/>
            <a:ext cx="3791608" cy="3351569"/>
          </a:xfrm>
          <a:prstGeom prst="rect">
            <a:avLst/>
          </a:prstGeom>
          <a:noFill/>
          <a:ln>
            <a:noFill/>
          </a:ln>
        </p:spPr>
        <p:txBody>
          <a:bodyPr anchorCtr="0" anchor="t" bIns="45675" lIns="45675" spcFirstLastPara="1" rIns="45675" wrap="square" tIns="45675">
            <a:spAutoFit/>
          </a:bodyPr>
          <a:lstStyle/>
          <a:p>
            <a:pPr indent="-285750" lvl="0" marL="285750" marR="0" rtl="0" algn="l">
              <a:lnSpc>
                <a:spcPct val="90000"/>
              </a:lnSpc>
              <a:spcBef>
                <a:spcPts val="0"/>
              </a:spcBef>
              <a:spcAft>
                <a:spcPts val="0"/>
              </a:spcAft>
              <a:buClr>
                <a:srgbClr val="000000"/>
              </a:buClr>
              <a:buSzPts val="1600"/>
              <a:buFont typeface="Arial"/>
              <a:buChar char="•"/>
            </a:pPr>
            <a:r>
              <a:rPr b="1" i="1" lang="es-CL" sz="1600" u="none" cap="none" strike="noStrike">
                <a:solidFill>
                  <a:srgbClr val="000000"/>
                </a:solidFill>
                <a:latin typeface="Calibri"/>
                <a:ea typeface="Calibri"/>
                <a:cs typeface="Calibri"/>
                <a:sym typeface="Calibri"/>
              </a:rPr>
              <a:t>Amazon</a:t>
            </a:r>
            <a:r>
              <a:rPr b="0" i="0" lang="es-CL" sz="1600" u="none" cap="none" strike="noStrike">
                <a:solidFill>
                  <a:srgbClr val="000000"/>
                </a:solidFill>
                <a:latin typeface="Calibri"/>
                <a:ea typeface="Calibri"/>
                <a:cs typeface="Calibri"/>
                <a:sym typeface="Calibri"/>
              </a:rPr>
              <a:t> compró hace algunos años la tecnología Kiva para usar en sus centros de distribución para mover las estanterías. </a:t>
            </a:r>
            <a:r>
              <a:rPr b="1" i="1" lang="es-CL" sz="1600" u="none" cap="none" strike="noStrike">
                <a:solidFill>
                  <a:srgbClr val="000000"/>
                </a:solidFill>
                <a:latin typeface="Calibri"/>
                <a:ea typeface="Calibri"/>
                <a:cs typeface="Calibri"/>
                <a:sym typeface="Calibri"/>
              </a:rPr>
              <a:t>Alibaba</a:t>
            </a:r>
            <a:r>
              <a:rPr b="0" i="0" lang="es-CL" sz="1600" u="none" cap="none" strike="noStrike">
                <a:solidFill>
                  <a:srgbClr val="000000"/>
                </a:solidFill>
                <a:latin typeface="Calibri"/>
                <a:ea typeface="Calibri"/>
                <a:cs typeface="Calibri"/>
                <a:sym typeface="Calibri"/>
              </a:rPr>
              <a:t> usa una tecnología similar.</a:t>
            </a:r>
            <a:endParaRPr/>
          </a:p>
          <a:p>
            <a:pPr indent="-285750" lvl="0" marL="285750" marR="0" rtl="0" algn="l">
              <a:lnSpc>
                <a:spcPct val="90000"/>
              </a:lnSpc>
              <a:spcBef>
                <a:spcPts val="100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Los principales fabricantes de equipos ya están desarrollando las transpaletas, apiladores y grúas horquilla autónomas, al igual que los fabricantes de automóviles y camiones. </a:t>
            </a:r>
            <a:endParaRPr/>
          </a:p>
          <a:p>
            <a:pPr indent="-285750" lvl="0" marL="285750" marR="0" rtl="0" algn="l">
              <a:lnSpc>
                <a:spcPct val="90000"/>
              </a:lnSpc>
              <a:spcBef>
                <a:spcPts val="100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Así como también se están desarrollando brazos robotizados para manipular mercadería (cajas, pallets).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6"/>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315" name="Google Shape;315;p16"/>
          <p:cNvGrpSpPr/>
          <p:nvPr/>
        </p:nvGrpSpPr>
        <p:grpSpPr>
          <a:xfrm>
            <a:off x="2035274" y="2129555"/>
            <a:ext cx="6999677" cy="3830673"/>
            <a:chOff x="-1" y="0"/>
            <a:chExt cx="6999676" cy="3830672"/>
          </a:xfrm>
        </p:grpSpPr>
        <p:sp>
          <p:nvSpPr>
            <p:cNvPr id="316" name="Google Shape;316;p16"/>
            <p:cNvSpPr/>
            <p:nvPr/>
          </p:nvSpPr>
          <p:spPr>
            <a:xfrm>
              <a:off x="-1" y="0"/>
              <a:ext cx="6999676" cy="3830672"/>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6"/>
            <p:cNvSpPr txBox="1"/>
            <p:nvPr/>
          </p:nvSpPr>
          <p:spPr>
            <a:xfrm>
              <a:off x="191760" y="1725854"/>
              <a:ext cx="6616152"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18" name="Google Shape;318;p16"/>
          <p:cNvSpPr txBox="1"/>
          <p:nvPr/>
        </p:nvSpPr>
        <p:spPr>
          <a:xfrm>
            <a:off x="375974" y="1265365"/>
            <a:ext cx="3943276"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¿CUÁNTO APRENDIMOS?</a:t>
            </a:r>
            <a:endParaRPr/>
          </a:p>
        </p:txBody>
      </p:sp>
      <p:sp>
        <p:nvSpPr>
          <p:cNvPr id="319" name="Google Shape;319;p16"/>
          <p:cNvSpPr txBox="1"/>
          <p:nvPr/>
        </p:nvSpPr>
        <p:spPr>
          <a:xfrm>
            <a:off x="521328" y="1029694"/>
            <a:ext cx="1166702"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REVISEMOS</a:t>
            </a:r>
            <a:endParaRPr/>
          </a:p>
        </p:txBody>
      </p:sp>
      <p:pic>
        <p:nvPicPr>
          <p:cNvPr descr="Imagen 17" id="320" name="Google Shape;320;p16"/>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321" name="Google Shape;321;p16"/>
          <p:cNvPicPr preferRelativeResize="0"/>
          <p:nvPr/>
        </p:nvPicPr>
        <p:blipFill rotWithShape="1">
          <a:blip r:embed="rId4">
            <a:alphaModFix/>
          </a:blip>
          <a:srcRect b="0" l="0" r="0" t="0"/>
          <a:stretch/>
        </p:blipFill>
        <p:spPr>
          <a:xfrm>
            <a:off x="7228123" y="5462859"/>
            <a:ext cx="1705021" cy="1272248"/>
          </a:xfrm>
          <a:prstGeom prst="rect">
            <a:avLst/>
          </a:prstGeom>
          <a:noFill/>
          <a:ln>
            <a:noFill/>
          </a:ln>
        </p:spPr>
      </p:pic>
      <p:pic>
        <p:nvPicPr>
          <p:cNvPr descr="Imagen 5" id="322" name="Google Shape;322;p16"/>
          <p:cNvPicPr preferRelativeResize="0"/>
          <p:nvPr/>
        </p:nvPicPr>
        <p:blipFill rotWithShape="1">
          <a:blip r:embed="rId5">
            <a:alphaModFix/>
          </a:blip>
          <a:srcRect b="0" l="0" r="0" t="0"/>
          <a:stretch/>
        </p:blipFill>
        <p:spPr>
          <a:xfrm>
            <a:off x="5464673" y="5788269"/>
            <a:ext cx="1651875" cy="884516"/>
          </a:xfrm>
          <a:prstGeom prst="rect">
            <a:avLst/>
          </a:prstGeom>
          <a:noFill/>
          <a:ln>
            <a:noFill/>
          </a:ln>
        </p:spPr>
      </p:pic>
      <p:sp>
        <p:nvSpPr>
          <p:cNvPr id="323" name="Google Shape;323;p16"/>
          <p:cNvSpPr txBox="1"/>
          <p:nvPr/>
        </p:nvSpPr>
        <p:spPr>
          <a:xfrm>
            <a:off x="4125174" y="10677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s-CL" sz="5000" u="none" cap="none" strike="noStrike">
                <a:solidFill>
                  <a:srgbClr val="FFB375"/>
                </a:solidFill>
                <a:latin typeface="Calibri"/>
                <a:ea typeface="Calibri"/>
                <a:cs typeface="Calibri"/>
                <a:sym typeface="Calibri"/>
              </a:rPr>
              <a:t>7</a:t>
            </a:r>
            <a:endParaRPr/>
          </a:p>
        </p:txBody>
      </p:sp>
      <p:sp>
        <p:nvSpPr>
          <p:cNvPr id="324" name="Google Shape;324;p16"/>
          <p:cNvSpPr txBox="1"/>
          <p:nvPr/>
        </p:nvSpPr>
        <p:spPr>
          <a:xfrm>
            <a:off x="3432633" y="2344365"/>
            <a:ext cx="5161936" cy="339960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EQUIPOS DE </a:t>
            </a:r>
            <a:r>
              <a:rPr b="1" i="0" lang="es-CL" sz="2000" u="none" cap="none" strike="noStrike">
                <a:solidFill>
                  <a:srgbClr val="ED6B00"/>
                </a:solidFill>
                <a:latin typeface="Calibri"/>
                <a:ea typeface="Calibri"/>
                <a:cs typeface="Calibri"/>
                <a:sym typeface="Calibri"/>
              </a:rPr>
              <a:t>MOVIMIENTO DE CARGA</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Para revisar los temas trabajados durante el desarrollo de la actividad, te invito a responder las siguientes interrogantes:</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¿Qué son los Equipos de Movimiento de Cargas? </a:t>
            </a:r>
            <a:endParaRPr/>
          </a:p>
          <a:p>
            <a:pPr indent="0" lvl="0" marL="0" marR="0" rtl="0" algn="l">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¿Puedes mencionar tres?</a:t>
            </a:r>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Responde de manera individual, posteriormente reúnete en grupos de no más de tres integrantes, comparte tus respuestas y generen una respuesta común, la que será presentadas a través de un plenario al resto de los grupos</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¡Muy bien! </a:t>
            </a:r>
            <a:r>
              <a:rPr b="0" i="0" lang="es-CL" sz="1600" u="none" cap="none" strike="noStrike">
                <a:solidFill>
                  <a:srgbClr val="000000"/>
                </a:solidFill>
                <a:latin typeface="Calibri"/>
                <a:ea typeface="Calibri"/>
                <a:cs typeface="Calibri"/>
                <a:sym typeface="Calibri"/>
              </a:rPr>
              <a:t>Ahora pasemos a una actividad práctica.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7"/>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ANTES DE COMENZAR A TRABAJAR</a:t>
            </a:r>
            <a:endParaRPr/>
          </a:p>
        </p:txBody>
      </p:sp>
      <p:sp>
        <p:nvSpPr>
          <p:cNvPr id="330" name="Google Shape;330;p17"/>
          <p:cNvSpPr txBox="1"/>
          <p:nvPr/>
        </p:nvSpPr>
        <p:spPr>
          <a:xfrm>
            <a:off x="375977" y="1283910"/>
            <a:ext cx="7017881"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s-CL" sz="2800" u="none" cap="none" strike="noStrike">
                <a:solidFill>
                  <a:srgbClr val="A93501"/>
                </a:solidFill>
                <a:latin typeface="Calibri"/>
                <a:ea typeface="Calibri"/>
                <a:cs typeface="Calibri"/>
                <a:sym typeface="Calibri"/>
              </a:rPr>
              <a:t>TOMA LAS SIGUIENTES </a:t>
            </a:r>
            <a:r>
              <a:rPr b="1" i="0" lang="es-CL" sz="2800" u="none" cap="none" strike="noStrike">
                <a:solidFill>
                  <a:srgbClr val="ED6B00"/>
                </a:solidFill>
                <a:latin typeface="Calibri"/>
                <a:ea typeface="Calibri"/>
                <a:cs typeface="Calibri"/>
                <a:sym typeface="Calibri"/>
              </a:rPr>
              <a:t>PRECAUCIONES</a:t>
            </a:r>
            <a:endParaRPr/>
          </a:p>
        </p:txBody>
      </p:sp>
      <p:grpSp>
        <p:nvGrpSpPr>
          <p:cNvPr id="331" name="Google Shape;331;p17"/>
          <p:cNvGrpSpPr/>
          <p:nvPr/>
        </p:nvGrpSpPr>
        <p:grpSpPr>
          <a:xfrm>
            <a:off x="-4658" y="4568181"/>
            <a:ext cx="5825044" cy="783009"/>
            <a:chOff x="-1" y="-1"/>
            <a:chExt cx="5825042" cy="783008"/>
          </a:xfrm>
        </p:grpSpPr>
        <p:sp>
          <p:nvSpPr>
            <p:cNvPr id="332" name="Google Shape;332;p17"/>
            <p:cNvSpPr txBox="1"/>
            <p:nvPr/>
          </p:nvSpPr>
          <p:spPr>
            <a:xfrm>
              <a:off x="1334833" y="113757"/>
              <a:ext cx="4490208"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Trabajar en equipo, </a:t>
              </a:r>
              <a:r>
                <a:rPr b="0" i="0" lang="es-CL" sz="1600" u="none" cap="none" strike="noStrike">
                  <a:solidFill>
                    <a:srgbClr val="000000"/>
                  </a:solidFill>
                  <a:latin typeface="Calibri"/>
                  <a:ea typeface="Calibri"/>
                  <a:cs typeface="Calibri"/>
                  <a:sym typeface="Calibri"/>
                </a:rPr>
                <a:t>cuidando la integridad física y emocional de todos y todas.</a:t>
              </a:r>
              <a:endParaRPr/>
            </a:p>
          </p:txBody>
        </p:sp>
        <p:sp>
          <p:nvSpPr>
            <p:cNvPr id="333" name="Google Shape;333;p17"/>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 name="Google Shape;334;p17"/>
          <p:cNvGrpSpPr/>
          <p:nvPr/>
        </p:nvGrpSpPr>
        <p:grpSpPr>
          <a:xfrm>
            <a:off x="-4657" y="3697445"/>
            <a:ext cx="6615374" cy="783009"/>
            <a:chOff x="-1" y="-1"/>
            <a:chExt cx="6615372" cy="783008"/>
          </a:xfrm>
        </p:grpSpPr>
        <p:sp>
          <p:nvSpPr>
            <p:cNvPr id="335" name="Google Shape;335;p17"/>
            <p:cNvSpPr txBox="1"/>
            <p:nvPr/>
          </p:nvSpPr>
          <p:spPr>
            <a:xfrm>
              <a:off x="1334834" y="94428"/>
              <a:ext cx="528053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Intentar siempre </a:t>
              </a:r>
              <a:r>
                <a:rPr b="1" i="0" lang="es-CL" sz="1600" u="none" cap="none" strike="noStrike">
                  <a:solidFill>
                    <a:srgbClr val="ED6B00"/>
                  </a:solidFill>
                  <a:latin typeface="Calibri"/>
                  <a:ea typeface="Calibri"/>
                  <a:cs typeface="Calibri"/>
                  <a:sym typeface="Calibri"/>
                </a:rPr>
                <a:t>dar lo mejor de ti, </a:t>
              </a:r>
              <a:r>
                <a:rPr b="0" i="0" lang="es-CL" sz="1600" u="none" cap="none" strike="noStrike">
                  <a:solidFill>
                    <a:srgbClr val="000000"/>
                  </a:solidFill>
                  <a:latin typeface="Calibri"/>
                  <a:ea typeface="Calibri"/>
                  <a:cs typeface="Calibri"/>
                  <a:sym typeface="Calibri"/>
                </a:rPr>
                <a:t>buscando ser eficiente al cumplir los objetivos.</a:t>
              </a:r>
              <a:endParaRPr/>
            </a:p>
          </p:txBody>
        </p:sp>
        <p:sp>
          <p:nvSpPr>
            <p:cNvPr id="336" name="Google Shape;336;p17"/>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 name="Google Shape;337;p17"/>
          <p:cNvGrpSpPr/>
          <p:nvPr/>
        </p:nvGrpSpPr>
        <p:grpSpPr>
          <a:xfrm>
            <a:off x="-4657" y="1955976"/>
            <a:ext cx="9178015" cy="783009"/>
            <a:chOff x="-1" y="-1"/>
            <a:chExt cx="9178013" cy="783008"/>
          </a:xfrm>
        </p:grpSpPr>
        <p:sp>
          <p:nvSpPr>
            <p:cNvPr id="338" name="Google Shape;338;p17"/>
            <p:cNvSpPr txBox="1"/>
            <p:nvPr/>
          </p:nvSpPr>
          <p:spPr>
            <a:xfrm>
              <a:off x="1334833" y="222245"/>
              <a:ext cx="784317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Usar </a:t>
              </a:r>
              <a:r>
                <a:rPr b="1" i="0" lang="es-CL" sz="1600" u="none" cap="none" strike="noStrike">
                  <a:solidFill>
                    <a:srgbClr val="ED6B00"/>
                  </a:solidFill>
                  <a:latin typeface="Calibri"/>
                  <a:ea typeface="Calibri"/>
                  <a:cs typeface="Calibri"/>
                  <a:sym typeface="Calibri"/>
                </a:rPr>
                <a:t>EPP </a:t>
              </a:r>
              <a:r>
                <a:rPr b="0" i="0" lang="es-CL" sz="1600" u="none" cap="none" strike="noStrike">
                  <a:solidFill>
                    <a:srgbClr val="000000"/>
                  </a:solidFill>
                  <a:latin typeface="Calibri"/>
                  <a:ea typeface="Calibri"/>
                  <a:cs typeface="Calibri"/>
                  <a:sym typeface="Calibri"/>
                </a:rPr>
                <a:t>adecuados cuando corresponda.</a:t>
              </a:r>
              <a:endParaRPr/>
            </a:p>
          </p:txBody>
        </p:sp>
        <p:sp>
          <p:nvSpPr>
            <p:cNvPr id="339" name="Google Shape;339;p17"/>
            <p:cNvSpPr/>
            <p:nvPr/>
          </p:nvSpPr>
          <p:spPr>
            <a:xfrm rot="5400000">
              <a:off x="176179" y="-176181"/>
              <a:ext cx="783008" cy="1135368"/>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0" name="Google Shape;340;p17"/>
          <p:cNvGrpSpPr/>
          <p:nvPr/>
        </p:nvGrpSpPr>
        <p:grpSpPr>
          <a:xfrm>
            <a:off x="-4658" y="2826710"/>
            <a:ext cx="6057520" cy="783009"/>
            <a:chOff x="-1" y="-1"/>
            <a:chExt cx="6057518" cy="783008"/>
          </a:xfrm>
        </p:grpSpPr>
        <p:sp>
          <p:nvSpPr>
            <p:cNvPr id="341" name="Google Shape;341;p17"/>
            <p:cNvSpPr txBox="1"/>
            <p:nvPr/>
          </p:nvSpPr>
          <p:spPr>
            <a:xfrm>
              <a:off x="1334834" y="90509"/>
              <a:ext cx="4722683"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Utilizar cuidadosamente </a:t>
              </a:r>
              <a:r>
                <a:rPr b="0" i="0" lang="es-CL" sz="1600" u="none" cap="none" strike="noStrike">
                  <a:solidFill>
                    <a:srgbClr val="000000"/>
                  </a:solidFill>
                  <a:latin typeface="Calibri"/>
                  <a:ea typeface="Calibri"/>
                  <a:cs typeface="Calibri"/>
                  <a:sym typeface="Calibri"/>
                </a:rPr>
                <a:t>equipos, herramientas y artículos de escritorio.</a:t>
              </a:r>
              <a:endParaRPr/>
            </a:p>
          </p:txBody>
        </p:sp>
        <p:sp>
          <p:nvSpPr>
            <p:cNvPr id="342" name="Google Shape;342;p17"/>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3" name="Google Shape;343;p17"/>
          <p:cNvGrpSpPr/>
          <p:nvPr/>
        </p:nvGrpSpPr>
        <p:grpSpPr>
          <a:xfrm>
            <a:off x="-4658" y="5438914"/>
            <a:ext cx="6421729" cy="783009"/>
            <a:chOff x="-1" y="-1"/>
            <a:chExt cx="6421728" cy="783008"/>
          </a:xfrm>
        </p:grpSpPr>
        <p:sp>
          <p:nvSpPr>
            <p:cNvPr id="344" name="Google Shape;344;p17"/>
            <p:cNvSpPr txBox="1"/>
            <p:nvPr/>
          </p:nvSpPr>
          <p:spPr>
            <a:xfrm>
              <a:off x="1334833" y="123924"/>
              <a:ext cx="5086894"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Al finalizar cada actividad, </a:t>
              </a:r>
              <a:r>
                <a:rPr b="1" i="0" lang="es-CL" sz="1600" u="none" cap="none" strike="noStrike">
                  <a:solidFill>
                    <a:srgbClr val="ED6B00"/>
                  </a:solidFill>
                  <a:latin typeface="Calibri"/>
                  <a:ea typeface="Calibri"/>
                  <a:cs typeface="Calibri"/>
                  <a:sym typeface="Calibri"/>
                </a:rPr>
                <a:t>ordenar y limpiar </a:t>
              </a:r>
              <a:r>
                <a:rPr b="0" i="0" lang="es-CL" sz="1600" u="none" cap="none" strike="noStrike">
                  <a:solidFill>
                    <a:srgbClr val="000000"/>
                  </a:solidFill>
                  <a:latin typeface="Calibri"/>
                  <a:ea typeface="Calibri"/>
                  <a:cs typeface="Calibri"/>
                  <a:sym typeface="Calibri"/>
                </a:rPr>
                <a:t>el área de trabajo, reciclando al máximo los residuos.</a:t>
              </a:r>
              <a:endParaRPr/>
            </a:p>
          </p:txBody>
        </p:sp>
        <p:sp>
          <p:nvSpPr>
            <p:cNvPr id="345" name="Google Shape;345;p17"/>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47" id="346" name="Google Shape;346;p17"/>
          <p:cNvPicPr preferRelativeResize="0"/>
          <p:nvPr/>
        </p:nvPicPr>
        <p:blipFill rotWithShape="1">
          <a:blip r:embed="rId3">
            <a:alphaModFix/>
          </a:blip>
          <a:srcRect b="0" l="0" r="0" t="0"/>
          <a:stretch/>
        </p:blipFill>
        <p:spPr>
          <a:xfrm>
            <a:off x="5639332" y="1565094"/>
            <a:ext cx="3816535" cy="6006178"/>
          </a:xfrm>
          <a:prstGeom prst="rect">
            <a:avLst/>
          </a:prstGeom>
          <a:noFill/>
          <a:ln>
            <a:noFill/>
          </a:ln>
        </p:spPr>
      </p:pic>
      <p:pic>
        <p:nvPicPr>
          <p:cNvPr descr="Gráfico 48" id="347" name="Google Shape;347;p17"/>
          <p:cNvPicPr preferRelativeResize="0"/>
          <p:nvPr/>
        </p:nvPicPr>
        <p:blipFill rotWithShape="1">
          <a:blip r:embed="rId4">
            <a:alphaModFix/>
          </a:blip>
          <a:srcRect b="0" l="0" r="0" t="0"/>
          <a:stretch/>
        </p:blipFill>
        <p:spPr>
          <a:xfrm>
            <a:off x="346039" y="2952088"/>
            <a:ext cx="522087" cy="522088"/>
          </a:xfrm>
          <a:prstGeom prst="rect">
            <a:avLst/>
          </a:prstGeom>
          <a:noFill/>
          <a:ln>
            <a:noFill/>
          </a:ln>
        </p:spPr>
      </p:pic>
      <p:pic>
        <p:nvPicPr>
          <p:cNvPr descr="Gráfico 49" id="348" name="Google Shape;348;p17"/>
          <p:cNvPicPr preferRelativeResize="0"/>
          <p:nvPr/>
        </p:nvPicPr>
        <p:blipFill rotWithShape="1">
          <a:blip r:embed="rId5">
            <a:alphaModFix/>
          </a:blip>
          <a:srcRect b="0" l="0" r="0" t="0"/>
          <a:stretch/>
        </p:blipFill>
        <p:spPr>
          <a:xfrm>
            <a:off x="355939" y="2130680"/>
            <a:ext cx="502285" cy="502284"/>
          </a:xfrm>
          <a:prstGeom prst="rect">
            <a:avLst/>
          </a:prstGeom>
          <a:noFill/>
          <a:ln>
            <a:noFill/>
          </a:ln>
        </p:spPr>
      </p:pic>
      <p:pic>
        <p:nvPicPr>
          <p:cNvPr descr="Gráfico 50" id="349" name="Google Shape;349;p17"/>
          <p:cNvPicPr preferRelativeResize="0"/>
          <p:nvPr/>
        </p:nvPicPr>
        <p:blipFill rotWithShape="1">
          <a:blip r:embed="rId6">
            <a:alphaModFix/>
          </a:blip>
          <a:srcRect b="0" l="0" r="0" t="0"/>
          <a:stretch/>
        </p:blipFill>
        <p:spPr>
          <a:xfrm>
            <a:off x="353358" y="5579402"/>
            <a:ext cx="507450" cy="507450"/>
          </a:xfrm>
          <a:prstGeom prst="rect">
            <a:avLst/>
          </a:prstGeom>
          <a:noFill/>
          <a:ln>
            <a:noFill/>
          </a:ln>
        </p:spPr>
      </p:pic>
      <p:pic>
        <p:nvPicPr>
          <p:cNvPr descr="Gráfico 51" id="350" name="Google Shape;350;p17"/>
          <p:cNvPicPr preferRelativeResize="0"/>
          <p:nvPr/>
        </p:nvPicPr>
        <p:blipFill rotWithShape="1">
          <a:blip r:embed="rId7">
            <a:alphaModFix/>
          </a:blip>
          <a:srcRect b="0" l="0" r="0" t="0"/>
          <a:stretch/>
        </p:blipFill>
        <p:spPr>
          <a:xfrm>
            <a:off x="363595" y="4705563"/>
            <a:ext cx="486973" cy="486972"/>
          </a:xfrm>
          <a:prstGeom prst="rect">
            <a:avLst/>
          </a:prstGeom>
          <a:noFill/>
          <a:ln>
            <a:noFill/>
          </a:ln>
        </p:spPr>
      </p:pic>
      <p:pic>
        <p:nvPicPr>
          <p:cNvPr descr="Gráfico 52" id="351" name="Google Shape;351;p17"/>
          <p:cNvPicPr preferRelativeResize="0"/>
          <p:nvPr/>
        </p:nvPicPr>
        <p:blipFill rotWithShape="1">
          <a:blip r:embed="rId8">
            <a:alphaModFix/>
          </a:blip>
          <a:srcRect b="0" l="0" r="0" t="0"/>
          <a:stretch/>
        </p:blipFill>
        <p:spPr>
          <a:xfrm>
            <a:off x="365340" y="3862484"/>
            <a:ext cx="483486" cy="4834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8"/>
          <p:cNvSpPr txBox="1"/>
          <p:nvPr/>
        </p:nvSpPr>
        <p:spPr>
          <a:xfrm>
            <a:off x="366450" y="1110795"/>
            <a:ext cx="4700400" cy="372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ANTES DE COMENZAR A TRABAJAR</a:t>
            </a:r>
            <a:endParaRPr/>
          </a:p>
        </p:txBody>
      </p:sp>
      <p:sp>
        <p:nvSpPr>
          <p:cNvPr id="357" name="Google Shape;357;p18"/>
          <p:cNvSpPr txBox="1"/>
          <p:nvPr/>
        </p:nvSpPr>
        <p:spPr>
          <a:xfrm>
            <a:off x="375977" y="1283909"/>
            <a:ext cx="7017881"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s-CL" sz="2800" u="none" cap="none" strike="noStrike">
                <a:solidFill>
                  <a:srgbClr val="A93501"/>
                </a:solidFill>
                <a:latin typeface="Calibri"/>
                <a:ea typeface="Calibri"/>
                <a:cs typeface="Calibri"/>
                <a:sym typeface="Calibri"/>
              </a:rPr>
              <a:t>TOMA LAS SIGUIENTES </a:t>
            </a:r>
            <a:r>
              <a:rPr b="1" i="0" lang="es-CL" sz="2800" u="none" cap="none" strike="noStrike">
                <a:solidFill>
                  <a:srgbClr val="ED6B00"/>
                </a:solidFill>
                <a:latin typeface="Calibri"/>
                <a:ea typeface="Calibri"/>
                <a:cs typeface="Calibri"/>
                <a:sym typeface="Calibri"/>
              </a:rPr>
              <a:t>PRECAUCIONES</a:t>
            </a:r>
            <a:endParaRPr/>
          </a:p>
        </p:txBody>
      </p:sp>
      <p:grpSp>
        <p:nvGrpSpPr>
          <p:cNvPr id="358" name="Google Shape;358;p18"/>
          <p:cNvGrpSpPr/>
          <p:nvPr/>
        </p:nvGrpSpPr>
        <p:grpSpPr>
          <a:xfrm>
            <a:off x="-4661" y="4568177"/>
            <a:ext cx="9109192" cy="783016"/>
            <a:chOff x="-4" y="-4"/>
            <a:chExt cx="9109191" cy="783015"/>
          </a:xfrm>
        </p:grpSpPr>
        <p:sp>
          <p:nvSpPr>
            <p:cNvPr id="359" name="Google Shape;359;p18"/>
            <p:cNvSpPr txBox="1"/>
            <p:nvPr/>
          </p:nvSpPr>
          <p:spPr>
            <a:xfrm>
              <a:off x="1334833" y="222246"/>
              <a:ext cx="7774354"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Se </a:t>
              </a:r>
              <a:r>
                <a:rPr b="1" i="0" lang="es-CL" sz="1600" u="none" cap="none" strike="noStrike">
                  <a:solidFill>
                    <a:srgbClr val="ED6B00"/>
                  </a:solidFill>
                  <a:latin typeface="Calibri"/>
                  <a:ea typeface="Calibri"/>
                  <a:cs typeface="Calibri"/>
                  <a:sym typeface="Calibri"/>
                </a:rPr>
                <a:t>riguroso</a:t>
              </a:r>
              <a:r>
                <a:rPr b="0" i="0" lang="es-CL" sz="1600" u="none" cap="none" strike="noStrike">
                  <a:solidFill>
                    <a:srgbClr val="000000"/>
                  </a:solidFill>
                  <a:latin typeface="Calibri"/>
                  <a:ea typeface="Calibri"/>
                  <a:cs typeface="Calibri"/>
                  <a:sym typeface="Calibri"/>
                </a:rPr>
                <a:t> y </a:t>
              </a:r>
              <a:r>
                <a:rPr b="1" i="0" lang="es-CL" sz="1600" u="none" cap="none" strike="noStrike">
                  <a:solidFill>
                    <a:srgbClr val="ED6B00"/>
                  </a:solidFill>
                  <a:latin typeface="Calibri"/>
                  <a:ea typeface="Calibri"/>
                  <a:cs typeface="Calibri"/>
                  <a:sym typeface="Calibri"/>
                </a:rPr>
                <a:t>ordenado</a:t>
              </a:r>
              <a:r>
                <a:rPr b="0" i="0" lang="es-CL" sz="1600" u="none" cap="none" strike="noStrike">
                  <a:solidFill>
                    <a:srgbClr val="000000"/>
                  </a:solidFill>
                  <a:latin typeface="Calibri"/>
                  <a:ea typeface="Calibri"/>
                  <a:cs typeface="Calibri"/>
                  <a:sym typeface="Calibri"/>
                </a:rPr>
                <a:t> con los antecedentes que manejas.</a:t>
              </a:r>
              <a:endParaRPr/>
            </a:p>
          </p:txBody>
        </p:sp>
        <p:grpSp>
          <p:nvGrpSpPr>
            <p:cNvPr id="360" name="Google Shape;360;p18"/>
            <p:cNvGrpSpPr/>
            <p:nvPr/>
          </p:nvGrpSpPr>
          <p:grpSpPr>
            <a:xfrm>
              <a:off x="-4" y="-4"/>
              <a:ext cx="1135376" cy="783015"/>
              <a:chOff x="-2" y="-1"/>
              <a:chExt cx="1135374" cy="783013"/>
            </a:xfrm>
          </p:grpSpPr>
          <p:sp>
            <p:nvSpPr>
              <p:cNvPr id="361" name="Google Shape;361;p18"/>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3" id="362" name="Google Shape;362;p18"/>
              <p:cNvPicPr preferRelativeResize="0"/>
              <p:nvPr/>
            </p:nvPicPr>
            <p:blipFill rotWithShape="1">
              <a:blip r:embed="rId3">
                <a:alphaModFix/>
              </a:blip>
              <a:srcRect b="0" l="0" r="0" t="0"/>
              <a:stretch/>
            </p:blipFill>
            <p:spPr>
              <a:xfrm>
                <a:off x="286450" y="103502"/>
                <a:ext cx="683391" cy="576006"/>
              </a:xfrm>
              <a:prstGeom prst="rect">
                <a:avLst/>
              </a:prstGeom>
              <a:noFill/>
              <a:ln>
                <a:noFill/>
              </a:ln>
            </p:spPr>
          </p:pic>
        </p:grpSp>
      </p:grpSp>
      <p:grpSp>
        <p:nvGrpSpPr>
          <p:cNvPr id="363" name="Google Shape;363;p18"/>
          <p:cNvGrpSpPr/>
          <p:nvPr/>
        </p:nvGrpSpPr>
        <p:grpSpPr>
          <a:xfrm>
            <a:off x="-4662" y="3697441"/>
            <a:ext cx="6615378" cy="783016"/>
            <a:chOff x="-4" y="-4"/>
            <a:chExt cx="6615377" cy="783015"/>
          </a:xfrm>
        </p:grpSpPr>
        <p:sp>
          <p:nvSpPr>
            <p:cNvPr id="364" name="Google Shape;364;p18"/>
            <p:cNvSpPr txBox="1"/>
            <p:nvPr/>
          </p:nvSpPr>
          <p:spPr>
            <a:xfrm>
              <a:off x="1334835" y="94429"/>
              <a:ext cx="5280539"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Cuidado con los dispositivos externos,  asegura la información instalando </a:t>
              </a:r>
              <a:r>
                <a:rPr b="1" i="0" lang="es-CL" sz="1600" u="none" cap="none" strike="noStrike">
                  <a:solidFill>
                    <a:srgbClr val="ED6B00"/>
                  </a:solidFill>
                  <a:latin typeface="Calibri"/>
                  <a:ea typeface="Calibri"/>
                  <a:cs typeface="Calibri"/>
                  <a:sym typeface="Calibri"/>
                </a:rPr>
                <a:t>antivirus</a:t>
              </a:r>
              <a:r>
                <a:rPr b="0" i="0" lang="es-CL" sz="1600" u="none" cap="none" strike="noStrike">
                  <a:solidFill>
                    <a:srgbClr val="ED6B00"/>
                  </a:solidFill>
                  <a:latin typeface="Calibri"/>
                  <a:ea typeface="Calibri"/>
                  <a:cs typeface="Calibri"/>
                  <a:sym typeface="Calibri"/>
                </a:rPr>
                <a:t>.</a:t>
              </a:r>
              <a:endParaRPr/>
            </a:p>
          </p:txBody>
        </p:sp>
        <p:grpSp>
          <p:nvGrpSpPr>
            <p:cNvPr id="365" name="Google Shape;365;p18"/>
            <p:cNvGrpSpPr/>
            <p:nvPr/>
          </p:nvGrpSpPr>
          <p:grpSpPr>
            <a:xfrm>
              <a:off x="-4" y="-4"/>
              <a:ext cx="1135375" cy="783015"/>
              <a:chOff x="-2" y="-1"/>
              <a:chExt cx="1135374" cy="783013"/>
            </a:xfrm>
          </p:grpSpPr>
          <p:sp>
            <p:nvSpPr>
              <p:cNvPr id="366" name="Google Shape;366;p18"/>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4" id="367" name="Google Shape;367;p18"/>
              <p:cNvPicPr preferRelativeResize="0"/>
              <p:nvPr/>
            </p:nvPicPr>
            <p:blipFill rotWithShape="1">
              <a:blip r:embed="rId4">
                <a:alphaModFix/>
              </a:blip>
              <a:srcRect b="0" l="0" r="0" t="0"/>
              <a:stretch/>
            </p:blipFill>
            <p:spPr>
              <a:xfrm>
                <a:off x="286451" y="103502"/>
                <a:ext cx="683391" cy="576006"/>
              </a:xfrm>
              <a:prstGeom prst="rect">
                <a:avLst/>
              </a:prstGeom>
              <a:noFill/>
              <a:ln>
                <a:noFill/>
              </a:ln>
            </p:spPr>
          </p:pic>
        </p:grpSp>
      </p:grpSp>
      <p:grpSp>
        <p:nvGrpSpPr>
          <p:cNvPr id="368" name="Google Shape;368;p18"/>
          <p:cNvGrpSpPr/>
          <p:nvPr/>
        </p:nvGrpSpPr>
        <p:grpSpPr>
          <a:xfrm>
            <a:off x="-4661" y="1955971"/>
            <a:ext cx="9178020" cy="783017"/>
            <a:chOff x="-3" y="-4"/>
            <a:chExt cx="9178018" cy="783015"/>
          </a:xfrm>
        </p:grpSpPr>
        <p:sp>
          <p:nvSpPr>
            <p:cNvPr id="369" name="Google Shape;369;p18"/>
            <p:cNvSpPr txBox="1"/>
            <p:nvPr/>
          </p:nvSpPr>
          <p:spPr>
            <a:xfrm>
              <a:off x="1334834" y="222246"/>
              <a:ext cx="7843182"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Cuida </a:t>
              </a:r>
              <a:r>
                <a:rPr b="1" i="0" lang="es-CL" sz="1600" u="none" cap="none" strike="noStrike">
                  <a:solidFill>
                    <a:srgbClr val="ED6B00"/>
                  </a:solidFill>
                  <a:latin typeface="Calibri"/>
                  <a:ea typeface="Calibri"/>
                  <a:cs typeface="Calibri"/>
                  <a:sym typeface="Calibri"/>
                </a:rPr>
                <a:t>tus claves </a:t>
              </a:r>
              <a:r>
                <a:rPr b="0" i="0" lang="es-CL" sz="1600" u="none" cap="none" strike="noStrike">
                  <a:solidFill>
                    <a:srgbClr val="000000"/>
                  </a:solidFill>
                  <a:latin typeface="Calibri"/>
                  <a:ea typeface="Calibri"/>
                  <a:cs typeface="Calibri"/>
                  <a:sym typeface="Calibri"/>
                </a:rPr>
                <a:t>de acceso.</a:t>
              </a:r>
              <a:endParaRPr/>
            </a:p>
          </p:txBody>
        </p:sp>
        <p:grpSp>
          <p:nvGrpSpPr>
            <p:cNvPr id="370" name="Google Shape;370;p18"/>
            <p:cNvGrpSpPr/>
            <p:nvPr/>
          </p:nvGrpSpPr>
          <p:grpSpPr>
            <a:xfrm>
              <a:off x="-3" y="-4"/>
              <a:ext cx="1135375" cy="783015"/>
              <a:chOff x="-2" y="-1"/>
              <a:chExt cx="1135374" cy="783013"/>
            </a:xfrm>
          </p:grpSpPr>
          <p:sp>
            <p:nvSpPr>
              <p:cNvPr id="371" name="Google Shape;371;p18"/>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5" id="372" name="Google Shape;372;p18"/>
              <p:cNvPicPr preferRelativeResize="0"/>
              <p:nvPr/>
            </p:nvPicPr>
            <p:blipFill rotWithShape="1">
              <a:blip r:embed="rId5">
                <a:alphaModFix/>
              </a:blip>
              <a:srcRect b="0" l="0" r="0" t="0"/>
              <a:stretch/>
            </p:blipFill>
            <p:spPr>
              <a:xfrm>
                <a:off x="262214" y="83074"/>
                <a:ext cx="731864" cy="616862"/>
              </a:xfrm>
              <a:prstGeom prst="rect">
                <a:avLst/>
              </a:prstGeom>
              <a:noFill/>
              <a:ln>
                <a:noFill/>
              </a:ln>
            </p:spPr>
          </p:pic>
        </p:grpSp>
      </p:grpSp>
      <p:grpSp>
        <p:nvGrpSpPr>
          <p:cNvPr id="373" name="Google Shape;373;p18"/>
          <p:cNvGrpSpPr/>
          <p:nvPr/>
        </p:nvGrpSpPr>
        <p:grpSpPr>
          <a:xfrm>
            <a:off x="-4662" y="2826705"/>
            <a:ext cx="8912551" cy="783017"/>
            <a:chOff x="-3" y="-4"/>
            <a:chExt cx="8912550" cy="783015"/>
          </a:xfrm>
        </p:grpSpPr>
        <p:sp>
          <p:nvSpPr>
            <p:cNvPr id="374" name="Google Shape;374;p18"/>
            <p:cNvSpPr txBox="1"/>
            <p:nvPr/>
          </p:nvSpPr>
          <p:spPr>
            <a:xfrm>
              <a:off x="1334834" y="222246"/>
              <a:ext cx="7577713"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Resguarda la </a:t>
              </a:r>
              <a:r>
                <a:rPr b="1" i="0" lang="es-CL" sz="1600" u="none" cap="none" strike="noStrike">
                  <a:solidFill>
                    <a:srgbClr val="ED6B00"/>
                  </a:solidFill>
                  <a:latin typeface="Calibri"/>
                  <a:ea typeface="Calibri"/>
                  <a:cs typeface="Calibri"/>
                  <a:sym typeface="Calibri"/>
                </a:rPr>
                <a:t>confidencialidad</a:t>
              </a:r>
              <a:r>
                <a:rPr b="0" i="0" lang="es-CL" sz="1600" u="none" cap="none" strike="noStrike">
                  <a:solidFill>
                    <a:srgbClr val="000000"/>
                  </a:solidFill>
                  <a:latin typeface="Calibri"/>
                  <a:ea typeface="Calibri"/>
                  <a:cs typeface="Calibri"/>
                  <a:sym typeface="Calibri"/>
                </a:rPr>
                <a:t> de la información.</a:t>
              </a:r>
              <a:endParaRPr/>
            </a:p>
          </p:txBody>
        </p:sp>
        <p:grpSp>
          <p:nvGrpSpPr>
            <p:cNvPr id="375" name="Google Shape;375;p18"/>
            <p:cNvGrpSpPr/>
            <p:nvPr/>
          </p:nvGrpSpPr>
          <p:grpSpPr>
            <a:xfrm>
              <a:off x="-3" y="-4"/>
              <a:ext cx="1135375" cy="783015"/>
              <a:chOff x="-2" y="-1"/>
              <a:chExt cx="1135374" cy="783013"/>
            </a:xfrm>
          </p:grpSpPr>
          <p:sp>
            <p:nvSpPr>
              <p:cNvPr id="376" name="Google Shape;376;p18"/>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6" id="377" name="Google Shape;377;p18"/>
              <p:cNvPicPr preferRelativeResize="0"/>
              <p:nvPr/>
            </p:nvPicPr>
            <p:blipFill rotWithShape="1">
              <a:blip r:embed="rId6">
                <a:alphaModFix/>
              </a:blip>
              <a:srcRect b="0" l="0" r="0" t="0"/>
              <a:stretch/>
            </p:blipFill>
            <p:spPr>
              <a:xfrm>
                <a:off x="286451" y="103502"/>
                <a:ext cx="683391" cy="576006"/>
              </a:xfrm>
              <a:prstGeom prst="rect">
                <a:avLst/>
              </a:prstGeom>
              <a:noFill/>
              <a:ln>
                <a:noFill/>
              </a:ln>
            </p:spPr>
          </p:pic>
        </p:grpSp>
      </p:grpSp>
      <p:grpSp>
        <p:nvGrpSpPr>
          <p:cNvPr id="378" name="Google Shape;378;p18"/>
          <p:cNvGrpSpPr/>
          <p:nvPr/>
        </p:nvGrpSpPr>
        <p:grpSpPr>
          <a:xfrm>
            <a:off x="-4662" y="5438911"/>
            <a:ext cx="6861183" cy="783016"/>
            <a:chOff x="-4" y="-4"/>
            <a:chExt cx="6861182" cy="783015"/>
          </a:xfrm>
        </p:grpSpPr>
        <p:sp>
          <p:nvSpPr>
            <p:cNvPr id="379" name="Google Shape;379;p18"/>
            <p:cNvSpPr txBox="1"/>
            <p:nvPr/>
          </p:nvSpPr>
          <p:spPr>
            <a:xfrm>
              <a:off x="1334833" y="123925"/>
              <a:ext cx="5526346"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Realiza trabajo en equipo con </a:t>
              </a:r>
              <a:r>
                <a:rPr b="1" i="0" lang="es-CL" sz="1600" u="none" cap="none" strike="noStrike">
                  <a:solidFill>
                    <a:srgbClr val="ED6B00"/>
                  </a:solidFill>
                  <a:latin typeface="Calibri"/>
                  <a:ea typeface="Calibri"/>
                  <a:cs typeface="Calibri"/>
                  <a:sym typeface="Calibri"/>
                </a:rPr>
                <a:t>respeto</a:t>
              </a:r>
              <a:r>
                <a:rPr b="0" i="0" lang="es-CL"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escucha</a:t>
              </a:r>
              <a:r>
                <a:rPr b="0" i="0" lang="es-CL" sz="1600" u="none" cap="none" strike="noStrike">
                  <a:solidFill>
                    <a:srgbClr val="000000"/>
                  </a:solidFill>
                  <a:latin typeface="Calibri"/>
                  <a:ea typeface="Calibri"/>
                  <a:cs typeface="Calibri"/>
                  <a:sym typeface="Calibri"/>
                </a:rPr>
                <a:t> a los demás. </a:t>
              </a:r>
              <a:endParaRPr/>
            </a:p>
          </p:txBody>
        </p:sp>
        <p:grpSp>
          <p:nvGrpSpPr>
            <p:cNvPr id="380" name="Google Shape;380;p18"/>
            <p:cNvGrpSpPr/>
            <p:nvPr/>
          </p:nvGrpSpPr>
          <p:grpSpPr>
            <a:xfrm>
              <a:off x="-4" y="-4"/>
              <a:ext cx="1135375" cy="783015"/>
              <a:chOff x="-2" y="-1"/>
              <a:chExt cx="1135374" cy="783013"/>
            </a:xfrm>
          </p:grpSpPr>
          <p:sp>
            <p:nvSpPr>
              <p:cNvPr id="381" name="Google Shape;381;p18"/>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8" id="382" name="Google Shape;382;p18"/>
              <p:cNvPicPr preferRelativeResize="0"/>
              <p:nvPr/>
            </p:nvPicPr>
            <p:blipFill rotWithShape="1">
              <a:blip r:embed="rId7">
                <a:alphaModFix/>
              </a:blip>
              <a:srcRect b="0" l="0" r="0" t="0"/>
              <a:stretch/>
            </p:blipFill>
            <p:spPr>
              <a:xfrm>
                <a:off x="286450" y="103502"/>
                <a:ext cx="683394" cy="576006"/>
              </a:xfrm>
              <a:prstGeom prst="rect">
                <a:avLst/>
              </a:prstGeom>
              <a:noFill/>
              <a:ln>
                <a:noFill/>
              </a:ln>
            </p:spPr>
          </p:pic>
        </p:grpSp>
      </p:grpSp>
      <p:pic>
        <p:nvPicPr>
          <p:cNvPr descr="Imagen 1" id="383" name="Google Shape;383;p18"/>
          <p:cNvPicPr preferRelativeResize="0"/>
          <p:nvPr/>
        </p:nvPicPr>
        <p:blipFill rotWithShape="1">
          <a:blip r:embed="rId8">
            <a:alphaModFix/>
          </a:blip>
          <a:srcRect b="0" l="0" r="0" t="0"/>
          <a:stretch/>
        </p:blipFill>
        <p:spPr>
          <a:xfrm>
            <a:off x="5639332" y="1565094"/>
            <a:ext cx="3816536" cy="6006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9"/>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389" name="Google Shape;389;p19"/>
          <p:cNvGrpSpPr/>
          <p:nvPr/>
        </p:nvGrpSpPr>
        <p:grpSpPr>
          <a:xfrm>
            <a:off x="431621" y="2285848"/>
            <a:ext cx="8839207" cy="3238196"/>
            <a:chOff x="-1" y="0"/>
            <a:chExt cx="8839205" cy="3238195"/>
          </a:xfrm>
        </p:grpSpPr>
        <p:sp>
          <p:nvSpPr>
            <p:cNvPr id="390" name="Google Shape;390;p19"/>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9"/>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92" name="Google Shape;392;p19"/>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ACTIVIDAD PRÁCTICA</a:t>
            </a:r>
            <a:endParaRPr/>
          </a:p>
        </p:txBody>
      </p:sp>
      <p:sp>
        <p:nvSpPr>
          <p:cNvPr id="393" name="Google Shape;393;p19"/>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9"/>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395" name="Google Shape;395;p19"/>
          <p:cNvSpPr txBox="1"/>
          <p:nvPr/>
        </p:nvSpPr>
        <p:spPr>
          <a:xfrm>
            <a:off x="3670560" y="943279"/>
            <a:ext cx="559358" cy="94177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s-CL" sz="6000" u="none" cap="none" strike="noStrike">
                <a:solidFill>
                  <a:srgbClr val="FFB375"/>
                </a:solidFill>
                <a:latin typeface="Calibri"/>
                <a:ea typeface="Calibri"/>
                <a:cs typeface="Calibri"/>
                <a:sym typeface="Calibri"/>
              </a:rPr>
              <a:t>7</a:t>
            </a:r>
            <a:endParaRPr/>
          </a:p>
        </p:txBody>
      </p:sp>
      <p:pic>
        <p:nvPicPr>
          <p:cNvPr descr="Imagen 2" id="396" name="Google Shape;396;p19"/>
          <p:cNvPicPr preferRelativeResize="0"/>
          <p:nvPr/>
        </p:nvPicPr>
        <p:blipFill rotWithShape="1">
          <a:blip r:embed="rId3">
            <a:alphaModFix/>
          </a:blip>
          <a:srcRect b="0" l="0" r="0" t="0"/>
          <a:stretch/>
        </p:blipFill>
        <p:spPr>
          <a:xfrm>
            <a:off x="2820371" y="3978569"/>
            <a:ext cx="6899893" cy="3974397"/>
          </a:xfrm>
          <a:prstGeom prst="rect">
            <a:avLst/>
          </a:prstGeom>
          <a:noFill/>
          <a:ln>
            <a:noFill/>
          </a:ln>
        </p:spPr>
      </p:pic>
      <p:sp>
        <p:nvSpPr>
          <p:cNvPr id="397" name="Google Shape;397;p19"/>
          <p:cNvSpPr txBox="1"/>
          <p:nvPr/>
        </p:nvSpPr>
        <p:spPr>
          <a:xfrm>
            <a:off x="2686559" y="6881800"/>
            <a:ext cx="1639637"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  </a:t>
            </a:r>
            <a:endParaRPr/>
          </a:p>
        </p:txBody>
      </p:sp>
      <p:sp>
        <p:nvSpPr>
          <p:cNvPr id="398" name="Google Shape;398;p19"/>
          <p:cNvSpPr txBox="1"/>
          <p:nvPr/>
        </p:nvSpPr>
        <p:spPr>
          <a:xfrm>
            <a:off x="958646" y="2918951"/>
            <a:ext cx="5107859" cy="235308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EQUIPOS DE </a:t>
            </a:r>
            <a:r>
              <a:rPr b="1" i="0" lang="es-CL" sz="2000" u="none" cap="none" strike="noStrike">
                <a:solidFill>
                  <a:srgbClr val="ED6B00"/>
                </a:solidFill>
                <a:latin typeface="Calibri"/>
                <a:ea typeface="Calibri"/>
                <a:cs typeface="Calibri"/>
                <a:sym typeface="Calibri"/>
              </a:rPr>
              <a:t>MOVIMIENTO DE CARGA</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Para realizar la siguiente actividad, utiliza el archivo </a:t>
            </a:r>
            <a:r>
              <a:rPr b="1" i="0" lang="es-CL" sz="1600" u="none" cap="none" strike="noStrike">
                <a:solidFill>
                  <a:srgbClr val="ED6B00"/>
                </a:solidFill>
                <a:latin typeface="Calibri"/>
                <a:ea typeface="Calibri"/>
                <a:cs typeface="Calibri"/>
                <a:sym typeface="Calibri"/>
              </a:rPr>
              <a:t>“Actividad Práctica 7”</a:t>
            </a:r>
            <a:r>
              <a:rPr b="0" i="0" lang="es-CL" sz="16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¡Éxito! </a:t>
            </a:r>
            <a:r>
              <a:rPr b="0" i="0" lang="es-CL"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s-CL"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365423"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s-CL" sz="1500" u="none" cap="none" strike="noStrike">
                <a:solidFill>
                  <a:srgbClr val="000000"/>
                </a:solidFill>
                <a:latin typeface="Calibri"/>
                <a:ea typeface="Calibri"/>
                <a:cs typeface="Calibri"/>
                <a:sym typeface="Calibri"/>
              </a:rPr>
              <a:t>ACTIVIDAD 7</a:t>
            </a:r>
            <a:endParaRPr/>
          </a:p>
        </p:txBody>
      </p:sp>
      <p:sp>
        <p:nvSpPr>
          <p:cNvPr id="117" name="Google Shape;117;p2"/>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s-CL" sz="1200" u="none" cap="none" strike="noStrike">
                <a:solidFill>
                  <a:srgbClr val="ED6B00"/>
                </a:solidFill>
                <a:latin typeface="Calibri"/>
                <a:ea typeface="Calibri"/>
                <a:cs typeface="Calibri"/>
                <a:sym typeface="Calibri"/>
              </a:rPr>
              <a:t>MÓDULO 2 </a:t>
            </a:r>
            <a:r>
              <a:rPr b="0" i="0" lang="es-CL" sz="1200" u="none" cap="none" strike="noStrike">
                <a:solidFill>
                  <a:srgbClr val="ED6B00"/>
                </a:solidFill>
                <a:latin typeface="Calibri"/>
                <a:ea typeface="Calibri"/>
                <a:cs typeface="Calibri"/>
                <a:sym typeface="Calibri"/>
              </a:rPr>
              <a:t>| OPERACIONES DE BODEGA</a:t>
            </a:r>
            <a:endParaRPr/>
          </a:p>
        </p:txBody>
      </p:sp>
      <p:sp>
        <p:nvSpPr>
          <p:cNvPr id="118" name="Google Shape;118;p2"/>
          <p:cNvSpPr txBox="1"/>
          <p:nvPr/>
        </p:nvSpPr>
        <p:spPr>
          <a:xfrm>
            <a:off x="349441" y="2370961"/>
            <a:ext cx="5736118"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EQUIPOS DE MOVIMIENTO</a:t>
            </a:r>
            <a:br>
              <a:rPr b="1" i="0" lang="es-CL" sz="3600" u="none" cap="none" strike="noStrike">
                <a:solidFill>
                  <a:srgbClr val="ED6B00"/>
                </a:solidFill>
                <a:latin typeface="Calibri"/>
                <a:ea typeface="Calibri"/>
                <a:cs typeface="Calibri"/>
                <a:sym typeface="Calibri"/>
              </a:rPr>
            </a:br>
            <a:r>
              <a:rPr b="1" i="0" lang="es-CL" sz="3600" u="none" cap="none" strike="noStrike">
                <a:solidFill>
                  <a:srgbClr val="ED6B00"/>
                </a:solidFill>
                <a:latin typeface="Calibri"/>
                <a:ea typeface="Calibri"/>
                <a:cs typeface="Calibri"/>
                <a:sym typeface="Calibri"/>
              </a:rPr>
              <a:t>DE CARGA</a:t>
            </a:r>
            <a:endParaRPr/>
          </a:p>
        </p:txBody>
      </p:sp>
      <p:pic>
        <p:nvPicPr>
          <p:cNvPr descr="Imagen 2" id="119" name="Google Shape;119;p2"/>
          <p:cNvPicPr preferRelativeResize="0"/>
          <p:nvPr/>
        </p:nvPicPr>
        <p:blipFill rotWithShape="1">
          <a:blip r:embed="rId3">
            <a:alphaModFix/>
          </a:blip>
          <a:srcRect b="0" l="0" r="0" t="0"/>
          <a:stretch/>
        </p:blipFill>
        <p:spPr>
          <a:xfrm>
            <a:off x="2764470" y="2295618"/>
            <a:ext cx="6713793" cy="51566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0"/>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404" name="Google Shape;404;p20"/>
          <p:cNvGrpSpPr/>
          <p:nvPr/>
        </p:nvGrpSpPr>
        <p:grpSpPr>
          <a:xfrm>
            <a:off x="431621" y="2285848"/>
            <a:ext cx="8839207" cy="3238196"/>
            <a:chOff x="-1" y="0"/>
            <a:chExt cx="8839205" cy="3238195"/>
          </a:xfrm>
        </p:grpSpPr>
        <p:sp>
          <p:nvSpPr>
            <p:cNvPr id="405" name="Google Shape;405;p20"/>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0"/>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407" name="Google Shape;407;p20"/>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0"/>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TICKET DE SALIDA</a:t>
            </a:r>
            <a:endParaRPr/>
          </a:p>
        </p:txBody>
      </p:sp>
      <p:sp>
        <p:nvSpPr>
          <p:cNvPr id="409" name="Google Shape;409;p20"/>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ANTES DE TERMINAR:</a:t>
            </a:r>
            <a:endParaRPr/>
          </a:p>
        </p:txBody>
      </p:sp>
      <p:pic>
        <p:nvPicPr>
          <p:cNvPr descr="Imagen 8" id="410" name="Google Shape;410;p20"/>
          <p:cNvPicPr preferRelativeResize="0"/>
          <p:nvPr/>
        </p:nvPicPr>
        <p:blipFill rotWithShape="1">
          <a:blip r:embed="rId3">
            <a:alphaModFix/>
          </a:blip>
          <a:srcRect b="0" l="0" r="0" t="0"/>
          <a:stretch/>
        </p:blipFill>
        <p:spPr>
          <a:xfrm>
            <a:off x="5830530" y="2890682"/>
            <a:ext cx="2963596" cy="4629223"/>
          </a:xfrm>
          <a:prstGeom prst="rect">
            <a:avLst/>
          </a:prstGeom>
          <a:noFill/>
          <a:ln>
            <a:noFill/>
          </a:ln>
        </p:spPr>
      </p:pic>
      <p:sp>
        <p:nvSpPr>
          <p:cNvPr id="411" name="Google Shape;411;p20"/>
          <p:cNvSpPr txBox="1"/>
          <p:nvPr/>
        </p:nvSpPr>
        <p:spPr>
          <a:xfrm>
            <a:off x="958646" y="2868776"/>
            <a:ext cx="5107859" cy="2614748"/>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EQUIPOS DE </a:t>
            </a:r>
            <a:r>
              <a:rPr b="1" i="0" lang="es-CL" sz="2000" u="none" cap="none" strike="noStrike">
                <a:solidFill>
                  <a:srgbClr val="ED6B00"/>
                </a:solidFill>
                <a:latin typeface="Calibri"/>
                <a:ea typeface="Calibri"/>
                <a:cs typeface="Calibri"/>
                <a:sym typeface="Calibri"/>
              </a:rPr>
              <a:t>MOVIMIENTO DE CARGA</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s-CL"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Imagen 16" id="412" name="Google Shape;412;p20"/>
          <p:cNvPicPr preferRelativeResize="0"/>
          <p:nvPr/>
        </p:nvPicPr>
        <p:blipFill rotWithShape="1">
          <a:blip r:embed="rId4">
            <a:alphaModFix/>
          </a:blip>
          <a:srcRect b="0" l="0" r="0" t="0"/>
          <a:stretch/>
        </p:blipFill>
        <p:spPr>
          <a:xfrm>
            <a:off x="3210792" y="4159041"/>
            <a:ext cx="673177" cy="6037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1"/>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418" name="Google Shape;418;p21"/>
          <p:cNvGrpSpPr/>
          <p:nvPr/>
        </p:nvGrpSpPr>
        <p:grpSpPr>
          <a:xfrm>
            <a:off x="431621" y="1983024"/>
            <a:ext cx="8839207" cy="4571708"/>
            <a:chOff x="-1" y="-1"/>
            <a:chExt cx="8839205" cy="4571706"/>
          </a:xfrm>
        </p:grpSpPr>
        <p:sp>
          <p:nvSpPr>
            <p:cNvPr id="419" name="Google Shape;419;p21"/>
            <p:cNvSpPr/>
            <p:nvPr/>
          </p:nvSpPr>
          <p:spPr>
            <a:xfrm>
              <a:off x="-1" y="-1"/>
              <a:ext cx="8839205" cy="4571706"/>
            </a:xfrm>
            <a:prstGeom prst="roundRect">
              <a:avLst>
                <a:gd fmla="val 16667" name="adj"/>
              </a:avLst>
            </a:prstGeom>
            <a:solidFill>
              <a:srgbClr val="F7E3D1"/>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1"/>
            <p:cNvSpPr txBox="1"/>
            <p:nvPr/>
          </p:nvSpPr>
          <p:spPr>
            <a:xfrm>
              <a:off x="227933" y="2095735"/>
              <a:ext cx="8383336"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421" name="Google Shape;421;p21"/>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1"/>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CONOCE MÁS EN:</a:t>
            </a:r>
            <a:endParaRPr/>
          </a:p>
        </p:txBody>
      </p:sp>
      <p:pic>
        <p:nvPicPr>
          <p:cNvPr descr="Imagen 9" id="423" name="Google Shape;423;p21"/>
          <p:cNvPicPr preferRelativeResize="0"/>
          <p:nvPr/>
        </p:nvPicPr>
        <p:blipFill rotWithShape="1">
          <a:blip r:embed="rId3">
            <a:alphaModFix/>
          </a:blip>
          <a:srcRect b="0" l="0" r="0" t="0"/>
          <a:stretch/>
        </p:blipFill>
        <p:spPr>
          <a:xfrm>
            <a:off x="5897283" y="4311248"/>
            <a:ext cx="3516434" cy="3331556"/>
          </a:xfrm>
          <a:prstGeom prst="rect">
            <a:avLst/>
          </a:prstGeom>
          <a:noFill/>
          <a:ln>
            <a:noFill/>
          </a:ln>
        </p:spPr>
      </p:pic>
      <p:sp>
        <p:nvSpPr>
          <p:cNvPr id="424" name="Google Shape;424;p21"/>
          <p:cNvSpPr txBox="1"/>
          <p:nvPr/>
        </p:nvSpPr>
        <p:spPr>
          <a:xfrm>
            <a:off x="992614" y="2113170"/>
            <a:ext cx="7256582" cy="423759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“El proceso textil”</a:t>
            </a:r>
            <a:endParaRPr/>
          </a:p>
          <a:p>
            <a:pPr indent="0" lvl="0" marL="0" marR="0" rtl="0" algn="l">
              <a:lnSpc>
                <a:spcPct val="100000"/>
              </a:lnSpc>
              <a:spcBef>
                <a:spcPts val="0"/>
              </a:spcBef>
              <a:spcAft>
                <a:spcPts val="0"/>
              </a:spcAft>
              <a:buClr>
                <a:srgbClr val="C64033"/>
              </a:buClr>
              <a:buSzPts val="1600"/>
              <a:buFont typeface="Calibri"/>
              <a:buNone/>
            </a:pPr>
            <a:r>
              <a:rPr b="0" i="0" lang="es-CL" sz="1600" u="none" cap="none" strike="noStrike">
                <a:solidFill>
                  <a:srgbClr val="C64033"/>
                </a:solidFill>
                <a:latin typeface="Calibri"/>
                <a:ea typeface="Calibri"/>
                <a:cs typeface="Calibri"/>
                <a:sym typeface="Calibri"/>
              </a:rPr>
              <a:t>https://www.youtube.com/watch?v=hU5w3G9oCRw</a:t>
            </a:r>
            <a:endParaRPr/>
          </a:p>
          <a:p>
            <a:pPr indent="0" lvl="0" marL="0" marR="0" rtl="0" algn="l">
              <a:lnSpc>
                <a:spcPct val="100000"/>
              </a:lnSpc>
              <a:spcBef>
                <a:spcPts val="0"/>
              </a:spcBef>
              <a:spcAft>
                <a:spcPts val="0"/>
              </a:spcAft>
              <a:buClr>
                <a:srgbClr val="00206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"Introducción a la manipulación de cargas"</a:t>
            </a:r>
            <a:endParaRPr/>
          </a:p>
          <a:p>
            <a:pPr indent="0" lvl="0" marL="0" marR="0" rtl="0" algn="l">
              <a:lnSpc>
                <a:spcPct val="100000"/>
              </a:lnSpc>
              <a:spcBef>
                <a:spcPts val="0"/>
              </a:spcBef>
              <a:spcAft>
                <a:spcPts val="0"/>
              </a:spcAft>
              <a:buClr>
                <a:srgbClr val="C64033"/>
              </a:buClr>
              <a:buSzPts val="1600"/>
              <a:buFont typeface="Calibri"/>
              <a:buNone/>
            </a:pPr>
            <a:r>
              <a:rPr b="0" i="0" lang="es-CL" sz="1600" u="none" cap="none" strike="noStrike">
                <a:solidFill>
                  <a:srgbClr val="C64033"/>
                </a:solidFill>
                <a:latin typeface="Calibri"/>
                <a:ea typeface="Calibri"/>
                <a:cs typeface="Calibri"/>
                <a:sym typeface="Calibri"/>
              </a:rPr>
              <a:t>https://www.youtube.com/watch?v=HO9As3DKIH8</a:t>
            </a:r>
            <a:endParaRPr/>
          </a:p>
          <a:p>
            <a:pPr indent="0" lvl="0" marL="0" marR="0" rtl="0" algn="l">
              <a:lnSpc>
                <a:spcPct val="100000"/>
              </a:lnSpc>
              <a:spcBef>
                <a:spcPts val="0"/>
              </a:spcBef>
              <a:spcAft>
                <a:spcPts val="0"/>
              </a:spcAft>
              <a:buClr>
                <a:srgbClr val="00206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“Click2prl. Demo Uso de la Transpaleta”</a:t>
            </a:r>
            <a:endParaRPr/>
          </a:p>
          <a:p>
            <a:pPr indent="0" lvl="0" marL="0" marR="0" rtl="0" algn="l">
              <a:lnSpc>
                <a:spcPct val="100000"/>
              </a:lnSpc>
              <a:spcBef>
                <a:spcPts val="0"/>
              </a:spcBef>
              <a:spcAft>
                <a:spcPts val="0"/>
              </a:spcAft>
              <a:buClr>
                <a:srgbClr val="C64033"/>
              </a:buClr>
              <a:buSzPts val="1600"/>
              <a:buFont typeface="Calibri"/>
              <a:buNone/>
            </a:pPr>
            <a:r>
              <a:rPr b="0" i="0" lang="es-CL" sz="1600" u="none" cap="none" strike="noStrike">
                <a:solidFill>
                  <a:srgbClr val="C64033"/>
                </a:solidFill>
                <a:latin typeface="Calibri"/>
                <a:ea typeface="Calibri"/>
                <a:cs typeface="Calibri"/>
                <a:sym typeface="Calibri"/>
              </a:rPr>
              <a:t>https://www.youtube.com/watch?v=Fgk_RkZajHA</a:t>
            </a:r>
            <a:endParaRPr/>
          </a:p>
          <a:p>
            <a:pPr indent="0" lvl="0" marL="0" marR="0" rtl="0" algn="l">
              <a:lnSpc>
                <a:spcPct val="100000"/>
              </a:lnSpc>
              <a:spcBef>
                <a:spcPts val="0"/>
              </a:spcBef>
              <a:spcAft>
                <a:spcPts val="0"/>
              </a:spcAft>
              <a:buClr>
                <a:srgbClr val="00206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"Ergonomics" el concepto de las Grúas Horquilla Toyota</a:t>
            </a:r>
            <a:endParaRPr/>
          </a:p>
          <a:p>
            <a:pPr indent="0" lvl="0" marL="0" marR="0" rtl="0" algn="l">
              <a:lnSpc>
                <a:spcPct val="100000"/>
              </a:lnSpc>
              <a:spcBef>
                <a:spcPts val="0"/>
              </a:spcBef>
              <a:spcAft>
                <a:spcPts val="0"/>
              </a:spcAft>
              <a:buClr>
                <a:srgbClr val="C64033"/>
              </a:buClr>
              <a:buSzPts val="1600"/>
              <a:buFont typeface="Calibri"/>
              <a:buNone/>
            </a:pPr>
            <a:r>
              <a:rPr b="0" i="0" lang="es-CL" sz="1600" u="none" cap="none" strike="noStrike">
                <a:solidFill>
                  <a:srgbClr val="C64033"/>
                </a:solidFill>
                <a:latin typeface="Calibri"/>
                <a:ea typeface="Calibri"/>
                <a:cs typeface="Calibri"/>
                <a:sym typeface="Calibri"/>
              </a:rPr>
              <a:t>https://www.youtube.com/watch?v=47zotbbVn3I</a:t>
            </a:r>
            <a:endParaRPr/>
          </a:p>
          <a:p>
            <a:pPr indent="0" lvl="0" marL="0" marR="0" rtl="0" algn="l">
              <a:lnSpc>
                <a:spcPct val="100000"/>
              </a:lnSpc>
              <a:spcBef>
                <a:spcPts val="0"/>
              </a:spcBef>
              <a:spcAft>
                <a:spcPts val="0"/>
              </a:spcAft>
              <a:buClr>
                <a:srgbClr val="00206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“Apilador electrico bt Toyota 7 niveles”</a:t>
            </a:r>
            <a:endParaRPr/>
          </a:p>
          <a:p>
            <a:pPr indent="0" lvl="0" marL="0" marR="0" rtl="0" algn="l">
              <a:lnSpc>
                <a:spcPct val="100000"/>
              </a:lnSpc>
              <a:spcBef>
                <a:spcPts val="0"/>
              </a:spcBef>
              <a:spcAft>
                <a:spcPts val="0"/>
              </a:spcAft>
              <a:buClr>
                <a:srgbClr val="C64033"/>
              </a:buClr>
              <a:buSzPts val="1600"/>
              <a:buFont typeface="Calibri"/>
              <a:buNone/>
            </a:pPr>
            <a:r>
              <a:rPr b="0" i="0" lang="es-CL" sz="1600" u="none" cap="none" strike="noStrike">
                <a:solidFill>
                  <a:srgbClr val="C64033"/>
                </a:solidFill>
                <a:latin typeface="Calibri"/>
                <a:ea typeface="Calibri"/>
                <a:cs typeface="Calibri"/>
                <a:sym typeface="Calibri"/>
              </a:rPr>
              <a:t>https://www.youtube.com/watch?v=-K32raMH6u4</a:t>
            </a:r>
            <a:endParaRPr/>
          </a:p>
          <a:p>
            <a:pPr indent="0" lvl="0" marL="0" marR="0" rtl="0" algn="l">
              <a:lnSpc>
                <a:spcPct val="100000"/>
              </a:lnSpc>
              <a:spcBef>
                <a:spcPts val="0"/>
              </a:spcBef>
              <a:spcAft>
                <a:spcPts val="0"/>
              </a:spcAft>
              <a:buClr>
                <a:srgbClr val="00206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“Vehículos guiado automático AGV”</a:t>
            </a:r>
            <a:endParaRPr/>
          </a:p>
          <a:p>
            <a:pPr indent="0" lvl="0" marL="0" marR="0" rtl="0" algn="l">
              <a:lnSpc>
                <a:spcPct val="100000"/>
              </a:lnSpc>
              <a:spcBef>
                <a:spcPts val="0"/>
              </a:spcBef>
              <a:spcAft>
                <a:spcPts val="0"/>
              </a:spcAft>
              <a:buClr>
                <a:srgbClr val="C64033"/>
              </a:buClr>
              <a:buSzPts val="1600"/>
              <a:buFont typeface="Calibri"/>
              <a:buNone/>
            </a:pPr>
            <a:r>
              <a:rPr b="0" i="0" lang="es-CL" sz="1600" u="none" cap="none" strike="noStrike">
                <a:solidFill>
                  <a:srgbClr val="C64033"/>
                </a:solidFill>
                <a:latin typeface="Calibri"/>
                <a:ea typeface="Calibri"/>
                <a:cs typeface="Calibri"/>
                <a:sym typeface="Calibri"/>
              </a:rPr>
              <a:t>https://www.youtube.com/watch?v=WATBJhVH_Lo</a:t>
            </a:r>
            <a:endParaRPr/>
          </a:p>
        </p:txBody>
      </p:sp>
      <p:pic>
        <p:nvPicPr>
          <p:cNvPr descr="Gráfico 4" id="425" name="Google Shape;425;p21"/>
          <p:cNvPicPr preferRelativeResize="0"/>
          <p:nvPr/>
        </p:nvPicPr>
        <p:blipFill rotWithShape="1">
          <a:blip r:embed="rId4">
            <a:alphaModFix/>
          </a:blip>
          <a:srcRect b="0" l="0" r="0" t="0"/>
          <a:stretch/>
        </p:blipFill>
        <p:spPr>
          <a:xfrm>
            <a:off x="8432819" y="1687659"/>
            <a:ext cx="711183" cy="7111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125" name="Google Shape;125;p3"/>
          <p:cNvSpPr txBox="1"/>
          <p:nvPr/>
        </p:nvSpPr>
        <p:spPr>
          <a:xfrm>
            <a:off x="462114" y="2499449"/>
            <a:ext cx="2760223" cy="3372414"/>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OA 3</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Cubicar los productos, materiales e insumos que requieren de almacenaje y espacios de bodegaje para lograr una disposición eficiente de los primeros y la optimización de los segundos.</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C - H</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s-CL"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26" name="Google Shape;126;p3"/>
          <p:cNvSpPr/>
          <p:nvPr/>
        </p:nvSpPr>
        <p:spPr>
          <a:xfrm>
            <a:off x="252573" y="147266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OBJETIVO DE APRENDIZAJE</a:t>
            </a:r>
            <a:endParaRPr/>
          </a:p>
        </p:txBody>
      </p:sp>
      <p:pic>
        <p:nvPicPr>
          <p:cNvPr descr="Imagen 27" id="128" name="Google Shape;128;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29" name="Google Shape;129;p3"/>
          <p:cNvGrpSpPr/>
          <p:nvPr/>
        </p:nvGrpSpPr>
        <p:grpSpPr>
          <a:xfrm>
            <a:off x="3362219" y="1472660"/>
            <a:ext cx="2980515" cy="4543828"/>
            <a:chOff x="0" y="0"/>
            <a:chExt cx="2980514" cy="4543827"/>
          </a:xfrm>
        </p:grpSpPr>
        <p:sp>
          <p:nvSpPr>
            <p:cNvPr id="130" name="Google Shape;130;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32" name="Google Shape;132;p3"/>
          <p:cNvSpPr txBox="1"/>
          <p:nvPr/>
        </p:nvSpPr>
        <p:spPr>
          <a:xfrm>
            <a:off x="3561634" y="2499448"/>
            <a:ext cx="2781097" cy="15036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1. </a:t>
            </a:r>
            <a:r>
              <a:rPr b="0" i="0" lang="es-CL" sz="1400" u="none" cap="none" strike="noStrike">
                <a:solidFill>
                  <a:srgbClr val="000000"/>
                </a:solidFill>
                <a:latin typeface="Calibri"/>
                <a:ea typeface="Calibri"/>
                <a:cs typeface="Calibri"/>
                <a:sym typeface="Calibri"/>
              </a:rPr>
              <a:t>Cubica los productos, materiales e insumos para lograr un acomodo eficiente según las normas de seguridad vigentes e indicaciones de jefatura.</a:t>
            </a:r>
            <a:endParaRPr b="0" i="0" sz="1200" u="none" cap="none" strike="noStrike">
              <a:solidFill>
                <a:srgbClr val="000000"/>
              </a:solidFill>
              <a:latin typeface="Times"/>
              <a:ea typeface="Times"/>
              <a:cs typeface="Times"/>
              <a:sym typeface="Times"/>
            </a:endParaRPr>
          </a:p>
        </p:txBody>
      </p:sp>
      <p:sp>
        <p:nvSpPr>
          <p:cNvPr id="133" name="Google Shape;133;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APRENDIZAJE ESPERADO</a:t>
            </a:r>
            <a:endParaRPr/>
          </a:p>
        </p:txBody>
      </p:sp>
      <p:pic>
        <p:nvPicPr>
          <p:cNvPr descr="Imagen 35" id="134" name="Google Shape;134;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35" name="Google Shape;135;p3"/>
          <p:cNvGrpSpPr/>
          <p:nvPr/>
        </p:nvGrpSpPr>
        <p:grpSpPr>
          <a:xfrm>
            <a:off x="6473042" y="1472660"/>
            <a:ext cx="2980515" cy="5663580"/>
            <a:chOff x="0" y="0"/>
            <a:chExt cx="2980514" cy="5663580"/>
          </a:xfrm>
        </p:grpSpPr>
        <p:sp>
          <p:nvSpPr>
            <p:cNvPr id="136" name="Google Shape;136;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38" name="Google Shape;138;p3"/>
          <p:cNvSpPr txBox="1"/>
          <p:nvPr/>
        </p:nvSpPr>
        <p:spPr>
          <a:xfrm>
            <a:off x="6656438" y="2499448"/>
            <a:ext cx="2684207" cy="22010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1.1.</a:t>
            </a:r>
            <a:r>
              <a:rPr b="0" i="0" lang="es-CL" sz="1400" u="none" cap="none" strike="noStrike">
                <a:solidFill>
                  <a:srgbClr val="000000"/>
                </a:solidFill>
                <a:latin typeface="Calibri"/>
                <a:ea typeface="Calibri"/>
                <a:cs typeface="Calibri"/>
                <a:sym typeface="Calibri"/>
              </a:rPr>
              <a:t> Determina y describe los tipos de materiales e insumos a usar para conseguir un almacenamiento eficiente de acuerdo a las indicaciones de superiores.</a:t>
            </a:r>
            <a:endParaRPr/>
          </a:p>
          <a:p>
            <a:pPr indent="0" lvl="0" marL="0" marR="0" rtl="0" algn="l">
              <a:lnSpc>
                <a:spcPct val="100000"/>
              </a:lnSpc>
              <a:spcBef>
                <a:spcPts val="0"/>
              </a:spcBef>
              <a:spcAft>
                <a:spcPts val="0"/>
              </a:spcAft>
              <a:buClr>
                <a:srgbClr val="000000"/>
              </a:buClr>
              <a:buSzPts val="1400"/>
              <a:buFont typeface="Calibri"/>
              <a:buNone/>
            </a:pPr>
            <a:br>
              <a:rPr b="0" i="0" lang="es-CL" sz="1400" u="none" cap="none" strike="noStrike">
                <a:solidFill>
                  <a:srgbClr val="000000"/>
                </a:solidFill>
                <a:latin typeface="Calibri"/>
                <a:ea typeface="Calibri"/>
                <a:cs typeface="Calibri"/>
                <a:sym typeface="Calibri"/>
              </a:rPr>
            </a:br>
            <a:br>
              <a:rPr b="0" i="0" lang="es-CL"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39" name="Google Shape;139;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CRITERIOS DE EVALUACIÓN</a:t>
            </a:r>
            <a:endParaRPr/>
          </a:p>
        </p:txBody>
      </p:sp>
      <p:pic>
        <p:nvPicPr>
          <p:cNvPr descr="Imagen 39" id="140" name="Google Shape;140;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0" id="141" name="Google Shape;141;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pic>
        <p:nvPicPr>
          <p:cNvPr descr="Imagen 43" id="142" name="Google Shape;142;p3"/>
          <p:cNvPicPr preferRelativeResize="0"/>
          <p:nvPr/>
        </p:nvPicPr>
        <p:blipFill rotWithShape="1">
          <a:blip r:embed="rId7">
            <a:alphaModFix/>
          </a:blip>
          <a:srcRect b="0" l="0" r="0" t="0"/>
          <a:stretch/>
        </p:blipFill>
        <p:spPr>
          <a:xfrm flipH="1">
            <a:off x="3588296" y="3757726"/>
            <a:ext cx="3025212" cy="40823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148" name="Google Shape;148;p4"/>
          <p:cNvGrpSpPr/>
          <p:nvPr/>
        </p:nvGrpSpPr>
        <p:grpSpPr>
          <a:xfrm>
            <a:off x="386549" y="3372326"/>
            <a:ext cx="4957156" cy="2781897"/>
            <a:chOff x="-1" y="-1"/>
            <a:chExt cx="4957155" cy="2781895"/>
          </a:xfrm>
        </p:grpSpPr>
        <p:grpSp>
          <p:nvGrpSpPr>
            <p:cNvPr id="149" name="Google Shape;149;p4"/>
            <p:cNvGrpSpPr/>
            <p:nvPr/>
          </p:nvGrpSpPr>
          <p:grpSpPr>
            <a:xfrm>
              <a:off x="188098" y="1531507"/>
              <a:ext cx="4657806" cy="1250387"/>
              <a:chOff x="-1" y="-1"/>
              <a:chExt cx="4657805" cy="1250385"/>
            </a:xfrm>
          </p:grpSpPr>
          <p:sp>
            <p:nvSpPr>
              <p:cNvPr id="150" name="Google Shape;150;p4"/>
              <p:cNvSpPr/>
              <p:nvPr/>
            </p:nvSpPr>
            <p:spPr>
              <a:xfrm>
                <a:off x="-1" y="-1"/>
                <a:ext cx="4657805" cy="1250385"/>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txBox="1"/>
              <p:nvPr/>
            </p:nvSpPr>
            <p:spPr>
              <a:xfrm>
                <a:off x="65801" y="435073"/>
                <a:ext cx="452620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52" name="Google Shape;152;p4"/>
            <p:cNvGrpSpPr/>
            <p:nvPr/>
          </p:nvGrpSpPr>
          <p:grpSpPr>
            <a:xfrm>
              <a:off x="-1" y="1923378"/>
              <a:ext cx="391115" cy="536168"/>
              <a:chOff x="-1" y="0"/>
              <a:chExt cx="391114" cy="536166"/>
            </a:xfrm>
          </p:grpSpPr>
          <p:sp>
            <p:nvSpPr>
              <p:cNvPr id="153" name="Google Shape;153;p4"/>
              <p:cNvSpPr/>
              <p:nvPr/>
            </p:nvSpPr>
            <p:spPr>
              <a:xfrm>
                <a:off x="-1" y="60285"/>
                <a:ext cx="391114"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
              <p:cNvSpPr txBox="1"/>
              <p:nvPr/>
            </p:nvSpPr>
            <p:spPr>
              <a:xfrm>
                <a:off x="9902" y="0"/>
                <a:ext cx="31220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grpSp>
        <p:sp>
          <p:nvSpPr>
            <p:cNvPr id="155" name="Google Shape;155;p4"/>
            <p:cNvSpPr txBox="1"/>
            <p:nvPr/>
          </p:nvSpPr>
          <p:spPr>
            <a:xfrm>
              <a:off x="562798" y="1508663"/>
              <a:ext cx="4117502" cy="124812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Identificamos  distintos usos herramientas de manipulación de materiales sobredimensionados según las características de los productos. </a:t>
              </a:r>
              <a:endParaRPr/>
            </a:p>
          </p:txBody>
        </p:sp>
        <p:sp>
          <p:nvSpPr>
            <p:cNvPr id="156" name="Google Shape;156;p4"/>
            <p:cNvSpPr txBox="1"/>
            <p:nvPr/>
          </p:nvSpPr>
          <p:spPr>
            <a:xfrm>
              <a:off x="562799" y="-1"/>
              <a:ext cx="4394355" cy="962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Reconocimos qué son los materiales sobredimensionados y herramientas de manipulación de materiales sobredimensionados</a:t>
              </a:r>
              <a:endParaRPr/>
            </a:p>
          </p:txBody>
        </p:sp>
      </p:grpSp>
      <p:grpSp>
        <p:nvGrpSpPr>
          <p:cNvPr id="157" name="Google Shape;157;p4"/>
          <p:cNvGrpSpPr/>
          <p:nvPr/>
        </p:nvGrpSpPr>
        <p:grpSpPr>
          <a:xfrm>
            <a:off x="375972" y="3331092"/>
            <a:ext cx="4845906" cy="1162468"/>
            <a:chOff x="-2" y="0"/>
            <a:chExt cx="4845904" cy="1162466"/>
          </a:xfrm>
        </p:grpSpPr>
        <p:sp>
          <p:nvSpPr>
            <p:cNvPr id="158" name="Google Shape;158;p4"/>
            <p:cNvSpPr/>
            <p:nvPr/>
          </p:nvSpPr>
          <p:spPr>
            <a:xfrm>
              <a:off x="188098" y="0"/>
              <a:ext cx="4657804" cy="116246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 name="Google Shape;159;p4"/>
            <p:cNvGrpSpPr/>
            <p:nvPr/>
          </p:nvGrpSpPr>
          <p:grpSpPr>
            <a:xfrm>
              <a:off x="-2" y="311996"/>
              <a:ext cx="376204" cy="536169"/>
              <a:chOff x="0" y="-1"/>
              <a:chExt cx="376202" cy="536167"/>
            </a:xfrm>
          </p:grpSpPr>
          <p:sp>
            <p:nvSpPr>
              <p:cNvPr id="160" name="Google Shape;160;p4"/>
              <p:cNvSpPr/>
              <p:nvPr/>
            </p:nvSpPr>
            <p:spPr>
              <a:xfrm>
                <a:off x="0" y="84708"/>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9524" y="-1"/>
                <a:ext cx="300303" cy="53616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grpSp>
      <p:sp>
        <p:nvSpPr>
          <p:cNvPr id="162" name="Google Shape;162;p4"/>
          <p:cNvSpPr/>
          <p:nvPr/>
        </p:nvSpPr>
        <p:spPr>
          <a:xfrm>
            <a:off x="5026616" y="3376176"/>
            <a:ext cx="696539" cy="696537"/>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¿QUÉ APRENDIMOS LA ACTIVIDAD ANTERIOR?</a:t>
            </a:r>
            <a:endParaRPr/>
          </a:p>
        </p:txBody>
      </p:sp>
      <p:sp>
        <p:nvSpPr>
          <p:cNvPr id="164" name="Google Shape;164;p4"/>
          <p:cNvSpPr txBox="1"/>
          <p:nvPr/>
        </p:nvSpPr>
        <p:spPr>
          <a:xfrm>
            <a:off x="574649" y="2319166"/>
            <a:ext cx="4778404" cy="69243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ALMACENAMIENTO DE </a:t>
            </a:r>
            <a:endParaRPr/>
          </a:p>
          <a:p>
            <a:pPr indent="0" lvl="0" marL="0" marR="0" rtl="0" algn="l">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MATERIALES SOBREDIMENSIONADOS</a:t>
            </a:r>
            <a:endParaRPr/>
          </a:p>
        </p:txBody>
      </p:sp>
      <p:sp>
        <p:nvSpPr>
          <p:cNvPr id="165" name="Google Shape;165;p4"/>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RECORDEMOS</a:t>
            </a:r>
            <a:endParaRPr/>
          </a:p>
        </p:txBody>
      </p:sp>
      <p:pic>
        <p:nvPicPr>
          <p:cNvPr descr="Imagen 34" id="166" name="Google Shape;166;p4"/>
          <p:cNvPicPr preferRelativeResize="0"/>
          <p:nvPr/>
        </p:nvPicPr>
        <p:blipFill rotWithShape="1">
          <a:blip r:embed="rId3">
            <a:alphaModFix/>
          </a:blip>
          <a:srcRect b="0" l="0" r="0" t="0"/>
          <a:stretch/>
        </p:blipFill>
        <p:spPr>
          <a:xfrm>
            <a:off x="4891935" y="2249398"/>
            <a:ext cx="4828330" cy="45744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172" name="Google Shape;172;p5"/>
          <p:cNvGrpSpPr/>
          <p:nvPr/>
        </p:nvGrpSpPr>
        <p:grpSpPr>
          <a:xfrm>
            <a:off x="408146" y="2524516"/>
            <a:ext cx="5390404" cy="2060514"/>
            <a:chOff x="-1" y="0"/>
            <a:chExt cx="5390402" cy="2060513"/>
          </a:xfrm>
        </p:grpSpPr>
        <p:grpSp>
          <p:nvGrpSpPr>
            <p:cNvPr id="173" name="Google Shape;173;p5"/>
            <p:cNvGrpSpPr/>
            <p:nvPr/>
          </p:nvGrpSpPr>
          <p:grpSpPr>
            <a:xfrm>
              <a:off x="-1" y="0"/>
              <a:ext cx="4657805" cy="1924166"/>
              <a:chOff x="-1" y="0"/>
              <a:chExt cx="4657804" cy="1924165"/>
            </a:xfrm>
          </p:grpSpPr>
          <p:sp>
            <p:nvSpPr>
              <p:cNvPr id="174" name="Google Shape;174;p5"/>
              <p:cNvSpPr/>
              <p:nvPr/>
            </p:nvSpPr>
            <p:spPr>
              <a:xfrm flipH="1">
                <a:off x="-1" y="0"/>
                <a:ext cx="4657804" cy="1924165"/>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txBox="1"/>
              <p:nvPr/>
            </p:nvSpPr>
            <p:spPr>
              <a:xfrm>
                <a:off x="93930" y="771964"/>
                <a:ext cx="4469942"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76" name="Google Shape;176;p5"/>
            <p:cNvSpPr/>
            <p:nvPr/>
          </p:nvSpPr>
          <p:spPr>
            <a:xfrm flipH="1" rot="7028958">
              <a:off x="4620439" y="1123454"/>
              <a:ext cx="432622" cy="1022558"/>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p5"/>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ACTIVIDAD DE CONOCIMIENTOS PREVIOS</a:t>
            </a:r>
            <a:endParaRPr/>
          </a:p>
        </p:txBody>
      </p:sp>
      <p:sp>
        <p:nvSpPr>
          <p:cNvPr id="178" name="Google Shape;178;p5"/>
          <p:cNvSpPr txBox="1"/>
          <p:nvPr/>
        </p:nvSpPr>
        <p:spPr>
          <a:xfrm>
            <a:off x="728710" y="2899924"/>
            <a:ext cx="3923033" cy="115400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Para revisar los aprendizajes trabajados en actividad anterior, te invito a realizar la </a:t>
            </a:r>
            <a:r>
              <a:rPr b="1" i="0" lang="es-CL" sz="1600" u="none" cap="none" strike="noStrike">
                <a:solidFill>
                  <a:srgbClr val="ED6B00"/>
                </a:solidFill>
                <a:latin typeface="Calibri"/>
                <a:ea typeface="Calibri"/>
                <a:cs typeface="Calibri"/>
                <a:sym typeface="Calibri"/>
              </a:rPr>
              <a:t>Actividad 7 de Conocimientos Previos. </a:t>
            </a:r>
            <a:r>
              <a:rPr b="0" i="0" lang="es-CL" sz="1600" u="none" cap="none" strike="noStrike">
                <a:solidFill>
                  <a:srgbClr val="000000"/>
                </a:solidFill>
                <a:latin typeface="Calibri"/>
                <a:ea typeface="Calibri"/>
                <a:cs typeface="Calibri"/>
                <a:sym typeface="Calibri"/>
              </a:rPr>
              <a:t>Descarga el archivo y sigue sus instrucciones.</a:t>
            </a:r>
            <a:endParaRPr/>
          </a:p>
        </p:txBody>
      </p:sp>
      <p:sp>
        <p:nvSpPr>
          <p:cNvPr id="179" name="Google Shape;179;p5"/>
          <p:cNvSpPr txBox="1"/>
          <p:nvPr/>
        </p:nvSpPr>
        <p:spPr>
          <a:xfrm>
            <a:off x="613174" y="4689018"/>
            <a:ext cx="4026446" cy="78438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s-CL" sz="2100" u="none" cap="none" strike="noStrike">
                <a:solidFill>
                  <a:srgbClr val="ED6B00"/>
                </a:solidFill>
                <a:latin typeface="Calibri"/>
                <a:ea typeface="Calibri"/>
                <a:cs typeface="Calibri"/>
                <a:sym typeface="Calibri"/>
              </a:rPr>
              <a:t>Te invito a seguir profundizando… </a:t>
            </a:r>
            <a:endParaRPr/>
          </a:p>
        </p:txBody>
      </p:sp>
      <p:pic>
        <p:nvPicPr>
          <p:cNvPr descr="Imagen 19" id="180" name="Google Shape;180;p5"/>
          <p:cNvPicPr preferRelativeResize="0"/>
          <p:nvPr/>
        </p:nvPicPr>
        <p:blipFill rotWithShape="1">
          <a:blip r:embed="rId3">
            <a:alphaModFix/>
          </a:blip>
          <a:srcRect b="0" l="0" r="0" t="0"/>
          <a:stretch/>
        </p:blipFill>
        <p:spPr>
          <a:xfrm>
            <a:off x="5135674" y="3333134"/>
            <a:ext cx="4585616" cy="4344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186" name="Google Shape;186;p6"/>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ACTIVIDAD </a:t>
            </a:r>
            <a:r>
              <a:rPr b="0" i="0" lang="es-CL" sz="2800" u="none" cap="none" strike="noStrike">
                <a:solidFill>
                  <a:srgbClr val="A93501"/>
                </a:solidFill>
                <a:latin typeface="Calibri"/>
                <a:ea typeface="Calibri"/>
                <a:cs typeface="Calibri"/>
                <a:sym typeface="Calibri"/>
              </a:rPr>
              <a:t>MOTIVACIÓN</a:t>
            </a:r>
            <a:endParaRPr/>
          </a:p>
        </p:txBody>
      </p:sp>
      <p:sp>
        <p:nvSpPr>
          <p:cNvPr id="187" name="Google Shape;187;p6"/>
          <p:cNvSpPr txBox="1"/>
          <p:nvPr/>
        </p:nvSpPr>
        <p:spPr>
          <a:xfrm>
            <a:off x="493449" y="1120628"/>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EQUIPOS DE MOVIMIENTO DE CARGA</a:t>
            </a:r>
            <a:endParaRPr/>
          </a:p>
        </p:txBody>
      </p:sp>
      <p:pic>
        <p:nvPicPr>
          <p:cNvPr descr="Google Shape;279;p21" id="188" name="Google Shape;188;p6"/>
          <p:cNvPicPr preferRelativeResize="0"/>
          <p:nvPr/>
        </p:nvPicPr>
        <p:blipFill rotWithShape="1">
          <a:blip r:embed="rId3">
            <a:alphaModFix/>
          </a:blip>
          <a:srcRect b="0" l="0" r="0" t="0"/>
          <a:stretch/>
        </p:blipFill>
        <p:spPr>
          <a:xfrm>
            <a:off x="6206742" y="2311018"/>
            <a:ext cx="2957396" cy="5248658"/>
          </a:xfrm>
          <a:prstGeom prst="rect">
            <a:avLst/>
          </a:prstGeom>
          <a:noFill/>
          <a:ln>
            <a:noFill/>
          </a:ln>
        </p:spPr>
      </p:pic>
      <p:sp>
        <p:nvSpPr>
          <p:cNvPr id="189" name="Google Shape;189;p6"/>
          <p:cNvSpPr txBox="1"/>
          <p:nvPr/>
        </p:nvSpPr>
        <p:spPr>
          <a:xfrm>
            <a:off x="666663" y="2344267"/>
            <a:ext cx="5091343" cy="300820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Las bodegas almacenan diversos tipos de materiales e insumos que se trasladan de un lugar a otro desde la recepción pasando por un tiempo de almacenado y finalmente se despachan.</a:t>
            </a:r>
            <a:endParaRPr/>
          </a:p>
          <a:p>
            <a:pPr indent="0" lvl="0" marL="0" marR="0" rtl="0" algn="l">
              <a:lnSpc>
                <a:spcPct val="135714"/>
              </a:lnSpc>
              <a:spcBef>
                <a:spcPts val="0"/>
              </a:spcBef>
              <a:spcAft>
                <a:spcPts val="0"/>
              </a:spcAft>
              <a:buClr>
                <a:srgbClr val="ED6B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¿Cómo crees que podríamos realizar un almacenamiento eficiente de estos materiales? </a:t>
            </a:r>
            <a:endParaRPr/>
          </a:p>
          <a:p>
            <a:pPr indent="0" lvl="0" marL="0" marR="0" rtl="0" algn="l">
              <a:lnSpc>
                <a:spcPct val="135714"/>
              </a:lnSpc>
              <a:spcBef>
                <a:spcPts val="0"/>
              </a:spcBef>
              <a:spcAft>
                <a:spcPts val="0"/>
              </a:spcAft>
              <a:buClr>
                <a:srgbClr val="ED6B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Para dar respuesta a la interrogante, te invito a profundizar respecto al almacenamiento eficiente de materiales e insumos a través de Equipos de Movimiento de Carga.</a:t>
            </a:r>
            <a:endParaRPr/>
          </a:p>
        </p:txBody>
      </p:sp>
      <p:sp>
        <p:nvSpPr>
          <p:cNvPr id="190" name="Google Shape;190;p6"/>
          <p:cNvSpPr txBox="1"/>
          <p:nvPr/>
        </p:nvSpPr>
        <p:spPr>
          <a:xfrm>
            <a:off x="714526" y="5627590"/>
            <a:ext cx="4995617" cy="78438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s-CL" sz="2100" u="none" cap="none" strike="noStrike">
                <a:solidFill>
                  <a:srgbClr val="ED6B00"/>
                </a:solidFill>
                <a:latin typeface="Calibri"/>
                <a:ea typeface="Calibri"/>
                <a:cs typeface="Calibri"/>
                <a:sym typeface="Calibri"/>
              </a:rPr>
              <a:t>Te invito a seguir profundizando…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196" name="Google Shape;196;p7"/>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197" name="Google Shape;197;p7"/>
          <p:cNvGrpSpPr/>
          <p:nvPr/>
        </p:nvGrpSpPr>
        <p:grpSpPr>
          <a:xfrm>
            <a:off x="4063851" y="3185651"/>
            <a:ext cx="5081313" cy="2583384"/>
            <a:chOff x="0" y="-1"/>
            <a:chExt cx="5081311" cy="2583382"/>
          </a:xfrm>
        </p:grpSpPr>
        <p:sp>
          <p:nvSpPr>
            <p:cNvPr id="198" name="Google Shape;198;p7"/>
            <p:cNvSpPr/>
            <p:nvPr/>
          </p:nvSpPr>
          <p:spPr>
            <a:xfrm>
              <a:off x="0" y="-1"/>
              <a:ext cx="5081311" cy="2583382"/>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txBox="1"/>
            <p:nvPr/>
          </p:nvSpPr>
          <p:spPr>
            <a:xfrm>
              <a:off x="55768" y="1101573"/>
              <a:ext cx="496977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00" name="Google Shape;200;p7"/>
          <p:cNvSpPr txBox="1"/>
          <p:nvPr/>
        </p:nvSpPr>
        <p:spPr>
          <a:xfrm>
            <a:off x="4624637" y="3859172"/>
            <a:ext cx="392302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Reconocer qué es una herramienta de manipulación de cargas.</a:t>
            </a:r>
            <a:endParaRPr/>
          </a:p>
        </p:txBody>
      </p:sp>
      <p:grpSp>
        <p:nvGrpSpPr>
          <p:cNvPr id="201" name="Google Shape;201;p7"/>
          <p:cNvGrpSpPr/>
          <p:nvPr/>
        </p:nvGrpSpPr>
        <p:grpSpPr>
          <a:xfrm>
            <a:off x="3895218" y="3758441"/>
            <a:ext cx="375443" cy="536168"/>
            <a:chOff x="0" y="0"/>
            <a:chExt cx="375441" cy="536166"/>
          </a:xfrm>
        </p:grpSpPr>
        <p:sp>
          <p:nvSpPr>
            <p:cNvPr id="202" name="Google Shape;202;p7"/>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7"/>
            <p:cNvSpPr txBox="1"/>
            <p:nvPr/>
          </p:nvSpPr>
          <p:spPr>
            <a:xfrm>
              <a:off x="9505" y="0"/>
              <a:ext cx="29969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sp>
        <p:nvSpPr>
          <p:cNvPr id="204" name="Google Shape;204;p7"/>
          <p:cNvSpPr txBox="1"/>
          <p:nvPr/>
        </p:nvSpPr>
        <p:spPr>
          <a:xfrm>
            <a:off x="4655558" y="4615303"/>
            <a:ext cx="3892106"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Reconocer los diversos usos de las herramientas de manipulación de cargas.</a:t>
            </a:r>
            <a:endParaRPr/>
          </a:p>
        </p:txBody>
      </p:sp>
      <p:grpSp>
        <p:nvGrpSpPr>
          <p:cNvPr id="205" name="Google Shape;205;p7"/>
          <p:cNvGrpSpPr/>
          <p:nvPr/>
        </p:nvGrpSpPr>
        <p:grpSpPr>
          <a:xfrm>
            <a:off x="3895218" y="4618982"/>
            <a:ext cx="375443" cy="536168"/>
            <a:chOff x="0" y="0"/>
            <a:chExt cx="375441" cy="536166"/>
          </a:xfrm>
        </p:grpSpPr>
        <p:sp>
          <p:nvSpPr>
            <p:cNvPr id="206" name="Google Shape;206;p7"/>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txBox="1"/>
            <p:nvPr/>
          </p:nvSpPr>
          <p:spPr>
            <a:xfrm>
              <a:off x="9505" y="0"/>
              <a:ext cx="29969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grpSp>
      <p:sp>
        <p:nvSpPr>
          <p:cNvPr id="208" name="Google Shape;208;p7"/>
          <p:cNvSpPr txBox="1"/>
          <p:nvPr/>
        </p:nvSpPr>
        <p:spPr>
          <a:xfrm>
            <a:off x="375973" y="1760907"/>
            <a:ext cx="4997503" cy="43159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EQUIPOS DE </a:t>
            </a:r>
            <a:r>
              <a:rPr b="1" i="0" lang="es-CL" sz="2000" u="none" cap="none" strike="noStrike">
                <a:solidFill>
                  <a:srgbClr val="ED6B00"/>
                </a:solidFill>
                <a:latin typeface="Calibri"/>
                <a:ea typeface="Calibri"/>
                <a:cs typeface="Calibri"/>
                <a:sym typeface="Calibri"/>
              </a:rPr>
              <a:t>MOVIMIENTOS DE CARGA</a:t>
            </a:r>
            <a:endParaRPr/>
          </a:p>
        </p:txBody>
      </p:sp>
      <p:sp>
        <p:nvSpPr>
          <p:cNvPr id="209" name="Google Shape;209;p7"/>
          <p:cNvSpPr txBox="1"/>
          <p:nvPr/>
        </p:nvSpPr>
        <p:spPr>
          <a:xfrm>
            <a:off x="4017016" y="10296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s-CL" sz="5000" u="none" cap="none" strike="noStrike">
                <a:solidFill>
                  <a:srgbClr val="FFB375"/>
                </a:solidFill>
                <a:latin typeface="Calibri"/>
                <a:ea typeface="Calibri"/>
                <a:cs typeface="Calibri"/>
                <a:sym typeface="Calibri"/>
              </a:rPr>
              <a:t>7</a:t>
            </a:r>
            <a:endParaRPr/>
          </a:p>
        </p:txBody>
      </p:sp>
      <p:pic>
        <p:nvPicPr>
          <p:cNvPr descr="Imagen 20" id="210" name="Google Shape;210;p7"/>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11" name="Google Shape;211;p7"/>
          <p:cNvSpPr txBox="1"/>
          <p:nvPr/>
        </p:nvSpPr>
        <p:spPr>
          <a:xfrm>
            <a:off x="375975" y="1265365"/>
            <a:ext cx="4107535"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MENÚ DE LA ACTIVIDAD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8"/>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17" name="Google Shape;217;p8"/>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 VECES </a:t>
            </a:r>
            <a:r>
              <a:rPr b="0" i="0" lang="es-CL" sz="2800" u="none" cap="none" strike="noStrike">
                <a:solidFill>
                  <a:srgbClr val="A93501"/>
                </a:solidFill>
                <a:latin typeface="Calibri"/>
                <a:ea typeface="Calibri"/>
                <a:cs typeface="Calibri"/>
                <a:sym typeface="Calibri"/>
              </a:rPr>
              <a:t>NO NECESITAMOS APOYO</a:t>
            </a:r>
            <a:endParaRPr/>
          </a:p>
        </p:txBody>
      </p:sp>
      <p:pic>
        <p:nvPicPr>
          <p:cNvPr descr="Gráfico 12" id="218" name="Google Shape;218;p8"/>
          <p:cNvPicPr preferRelativeResize="0"/>
          <p:nvPr/>
        </p:nvPicPr>
        <p:blipFill rotWithShape="1">
          <a:blip r:embed="rId3">
            <a:alphaModFix/>
          </a:blip>
          <a:srcRect b="0" l="0" r="0" t="0"/>
          <a:stretch/>
        </p:blipFill>
        <p:spPr>
          <a:xfrm flipH="1">
            <a:off x="1691532" y="-3275361"/>
            <a:ext cx="2646124" cy="2890184"/>
          </a:xfrm>
          <a:prstGeom prst="rect">
            <a:avLst/>
          </a:prstGeom>
          <a:noFill/>
          <a:ln>
            <a:noFill/>
          </a:ln>
        </p:spPr>
      </p:pic>
      <p:pic>
        <p:nvPicPr>
          <p:cNvPr descr="Gráfico 6" id="219" name="Google Shape;219;p8"/>
          <p:cNvPicPr preferRelativeResize="0"/>
          <p:nvPr/>
        </p:nvPicPr>
        <p:blipFill rotWithShape="1">
          <a:blip r:embed="rId4">
            <a:alphaModFix/>
          </a:blip>
          <a:srcRect b="0" l="0" r="0" t="0"/>
          <a:stretch/>
        </p:blipFill>
        <p:spPr>
          <a:xfrm flipH="1">
            <a:off x="7305329" y="-2862081"/>
            <a:ext cx="1661429" cy="2699821"/>
          </a:xfrm>
          <a:prstGeom prst="rect">
            <a:avLst/>
          </a:prstGeom>
          <a:noFill/>
          <a:ln>
            <a:noFill/>
          </a:ln>
        </p:spPr>
      </p:pic>
      <p:sp>
        <p:nvSpPr>
          <p:cNvPr id="220" name="Google Shape;220;p8"/>
          <p:cNvSpPr txBox="1"/>
          <p:nvPr/>
        </p:nvSpPr>
        <p:spPr>
          <a:xfrm>
            <a:off x="425412" y="2412843"/>
            <a:ext cx="5521700" cy="2525314"/>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Cuando manejamos productos livianos, de dimensiones, es posible que baste con la fuerza del personal que trabaje en el almacén para realizar los procesos que involucran mover los productos (recepcionar, almacenar, preparar pedidos, despachar).</a:t>
            </a:r>
            <a:endParaRPr/>
          </a:p>
          <a:p>
            <a:pPr indent="0" lvl="0" marL="0" marR="0" rtl="0" algn="just">
              <a:lnSpc>
                <a:spcPct val="90000"/>
              </a:lnSpc>
              <a:spcBef>
                <a:spcPts val="100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Nos podemos apoyar en algún carro, pero debemos tener presente la “Ley del Saco”, que establece que  si la carga manual por parte de los trabajadores es inevitable y las ayudas mecánicas no pueden usarse, el peso máximo de carga es de 25 kilos en el caso de los hombres mayores de 18 años y de 20 kilos en el caso de las mujeres.</a:t>
            </a:r>
            <a:endParaRPr/>
          </a:p>
        </p:txBody>
      </p:sp>
      <p:pic>
        <p:nvPicPr>
          <p:cNvPr descr="Google Shape;201;p14" id="221" name="Google Shape;221;p8"/>
          <p:cNvPicPr preferRelativeResize="0"/>
          <p:nvPr/>
        </p:nvPicPr>
        <p:blipFill rotWithShape="1">
          <a:blip r:embed="rId5">
            <a:alphaModFix/>
          </a:blip>
          <a:srcRect b="0" l="0" r="0" t="0"/>
          <a:stretch/>
        </p:blipFill>
        <p:spPr>
          <a:xfrm>
            <a:off x="6007432" y="4154864"/>
            <a:ext cx="3256345" cy="3411215"/>
          </a:xfrm>
          <a:prstGeom prst="rect">
            <a:avLst/>
          </a:prstGeom>
          <a:noFill/>
          <a:ln>
            <a:noFill/>
          </a:ln>
        </p:spPr>
      </p:pic>
      <p:pic>
        <p:nvPicPr>
          <p:cNvPr descr="Imagen 4" id="222" name="Google Shape;222;p8"/>
          <p:cNvPicPr preferRelativeResize="0"/>
          <p:nvPr/>
        </p:nvPicPr>
        <p:blipFill rotWithShape="1">
          <a:blip r:embed="rId6">
            <a:alphaModFix/>
          </a:blip>
          <a:srcRect b="0" l="0" r="0" t="0"/>
          <a:stretch/>
        </p:blipFill>
        <p:spPr>
          <a:xfrm>
            <a:off x="4202334" y="4876396"/>
            <a:ext cx="2031978" cy="2109387"/>
          </a:xfrm>
          <a:prstGeom prst="rect">
            <a:avLst/>
          </a:prstGeom>
          <a:noFill/>
          <a:ln>
            <a:noFill/>
          </a:ln>
        </p:spPr>
      </p:pic>
      <p:pic>
        <p:nvPicPr>
          <p:cNvPr descr="Imagen 5" id="223" name="Google Shape;223;p8"/>
          <p:cNvPicPr preferRelativeResize="0"/>
          <p:nvPr/>
        </p:nvPicPr>
        <p:blipFill rotWithShape="1">
          <a:blip r:embed="rId7">
            <a:alphaModFix/>
          </a:blip>
          <a:srcRect b="0" l="0" r="0" t="0"/>
          <a:stretch/>
        </p:blipFill>
        <p:spPr>
          <a:xfrm>
            <a:off x="6119140" y="2049721"/>
            <a:ext cx="2098459" cy="217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9"/>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29" name="Google Shape;229;p9"/>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APOYO BÁSICO </a:t>
            </a:r>
            <a:r>
              <a:rPr b="0" i="0" lang="es-CL" sz="2800" u="none" cap="none" strike="noStrike">
                <a:solidFill>
                  <a:srgbClr val="A93501"/>
                </a:solidFill>
                <a:latin typeface="Calibri"/>
                <a:ea typeface="Calibri"/>
                <a:cs typeface="Calibri"/>
                <a:sym typeface="Calibri"/>
              </a:rPr>
              <a:t>PARA PALLETS</a:t>
            </a:r>
            <a:endParaRPr/>
          </a:p>
        </p:txBody>
      </p:sp>
      <p:sp>
        <p:nvSpPr>
          <p:cNvPr id="230" name="Google Shape;230;p9"/>
          <p:cNvSpPr txBox="1"/>
          <p:nvPr/>
        </p:nvSpPr>
        <p:spPr>
          <a:xfrm>
            <a:off x="435014" y="2412843"/>
            <a:ext cx="6668521" cy="2059144"/>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Si la mercadería se mueve a nivel de piso, entonces la transpaleta es el equipo que nos sirve. Las manuales son las más usadas (hay una versión de “tijera” que se usa en el armado de pallets, para que el personal no se agache).</a:t>
            </a:r>
            <a:endParaRPr/>
          </a:p>
          <a:p>
            <a:pPr indent="0" lvl="0" marL="0" marR="0" rtl="0" algn="just">
              <a:lnSpc>
                <a:spcPct val="90000"/>
              </a:lnSpc>
              <a:spcBef>
                <a:spcPts val="100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Están también las transpaletas eléctricos, que usualmente incorporan la posibilidad de que el operador vaya parado o sentado sobre el equipo junto con la carga. Son más veloces, y evitan el esfuerzo de alzar y mover la mercadería. Como contrapartida, son más costosas y hay que incurrir en el gasto que implica el uso de baterías.</a:t>
            </a:r>
            <a:endParaRPr/>
          </a:p>
        </p:txBody>
      </p:sp>
      <p:pic>
        <p:nvPicPr>
          <p:cNvPr descr="Gráfico 8" id="231" name="Google Shape;231;p9"/>
          <p:cNvPicPr preferRelativeResize="0"/>
          <p:nvPr/>
        </p:nvPicPr>
        <p:blipFill rotWithShape="1">
          <a:blip r:embed="rId3">
            <a:alphaModFix/>
          </a:blip>
          <a:srcRect b="0" l="0" r="0" t="0"/>
          <a:stretch/>
        </p:blipFill>
        <p:spPr>
          <a:xfrm flipH="1">
            <a:off x="7504948" y="3547316"/>
            <a:ext cx="2148463" cy="4012359"/>
          </a:xfrm>
          <a:prstGeom prst="rect">
            <a:avLst/>
          </a:prstGeom>
          <a:noFill/>
          <a:ln>
            <a:noFill/>
          </a:ln>
        </p:spPr>
      </p:pic>
      <p:pic>
        <p:nvPicPr>
          <p:cNvPr descr="Imagen 2" id="232" name="Google Shape;232;p9"/>
          <p:cNvPicPr preferRelativeResize="0"/>
          <p:nvPr/>
        </p:nvPicPr>
        <p:blipFill rotWithShape="1">
          <a:blip r:embed="rId4">
            <a:alphaModFix/>
          </a:blip>
          <a:srcRect b="0" l="0" r="0" t="0"/>
          <a:stretch/>
        </p:blipFill>
        <p:spPr>
          <a:xfrm>
            <a:off x="400534" y="4630315"/>
            <a:ext cx="1773699" cy="1836897"/>
          </a:xfrm>
          <a:prstGeom prst="rect">
            <a:avLst/>
          </a:prstGeom>
          <a:noFill/>
          <a:ln>
            <a:noFill/>
          </a:ln>
        </p:spPr>
      </p:pic>
      <p:pic>
        <p:nvPicPr>
          <p:cNvPr descr="Imagen 3" id="233" name="Google Shape;233;p9"/>
          <p:cNvPicPr preferRelativeResize="0"/>
          <p:nvPr/>
        </p:nvPicPr>
        <p:blipFill rotWithShape="1">
          <a:blip r:embed="rId5">
            <a:alphaModFix/>
          </a:blip>
          <a:srcRect b="0" l="0" r="0" t="0"/>
          <a:stretch/>
        </p:blipFill>
        <p:spPr>
          <a:xfrm>
            <a:off x="2207410" y="4630315"/>
            <a:ext cx="1769488" cy="1836897"/>
          </a:xfrm>
          <a:prstGeom prst="rect">
            <a:avLst/>
          </a:prstGeom>
          <a:noFill/>
          <a:ln>
            <a:noFill/>
          </a:ln>
        </p:spPr>
      </p:pic>
      <p:pic>
        <p:nvPicPr>
          <p:cNvPr descr="Imagen 4" id="234" name="Google Shape;234;p9"/>
          <p:cNvPicPr preferRelativeResize="0"/>
          <p:nvPr/>
        </p:nvPicPr>
        <p:blipFill rotWithShape="1">
          <a:blip r:embed="rId6">
            <a:alphaModFix/>
          </a:blip>
          <a:srcRect b="0" l="0" r="0" t="0"/>
          <a:stretch/>
        </p:blipFill>
        <p:spPr>
          <a:xfrm>
            <a:off x="3992109" y="4659622"/>
            <a:ext cx="1773701" cy="1836897"/>
          </a:xfrm>
          <a:prstGeom prst="rect">
            <a:avLst/>
          </a:prstGeom>
          <a:noFill/>
          <a:ln>
            <a:noFill/>
          </a:ln>
        </p:spPr>
      </p:pic>
      <p:pic>
        <p:nvPicPr>
          <p:cNvPr descr="Imagen 5" id="235" name="Google Shape;235;p9"/>
          <p:cNvPicPr preferRelativeResize="0"/>
          <p:nvPr/>
        </p:nvPicPr>
        <p:blipFill rotWithShape="1">
          <a:blip r:embed="rId7">
            <a:alphaModFix/>
          </a:blip>
          <a:srcRect b="0" l="0" r="0" t="0"/>
          <a:stretch/>
        </p:blipFill>
        <p:spPr>
          <a:xfrm>
            <a:off x="5815479" y="4649851"/>
            <a:ext cx="1773701" cy="1836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