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7556500" cx="9715500"/>
  <p:notesSz cx="6858000" cy="9144000"/>
  <p:embeddedFontLs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gtEuRbGi/CpBEb34V+SZ9YzzpG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regular.fntdata"/><Relationship Id="rId25" Type="http://schemas.openxmlformats.org/officeDocument/2006/relationships/slide" Target="slides/slide21.xml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24" id="16" name="Google Shape;1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3"/>
          <p:cNvGrpSpPr/>
          <p:nvPr/>
        </p:nvGrpSpPr>
        <p:grpSpPr>
          <a:xfrm>
            <a:off x="242853" y="1756547"/>
            <a:ext cx="9346505" cy="5675927"/>
            <a:chOff x="-2" y="-1"/>
            <a:chExt cx="9346504" cy="5675926"/>
          </a:xfrm>
        </p:grpSpPr>
        <p:sp>
          <p:nvSpPr>
            <p:cNvPr id="18" name="Google Shape;18;p23"/>
            <p:cNvSpPr/>
            <p:nvPr/>
          </p:nvSpPr>
          <p:spPr>
            <a:xfrm>
              <a:off x="-2" y="-1"/>
              <a:ext cx="9346504" cy="567592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3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Google Shape;12;p23" id="20" name="Google Shape;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706" y="6387272"/>
            <a:ext cx="830661" cy="75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3"/>
          <p:cNvSpPr/>
          <p:nvPr/>
        </p:nvSpPr>
        <p:spPr>
          <a:xfrm>
            <a:off x="436350" y="6464001"/>
            <a:ext cx="7891862" cy="680476"/>
          </a:xfrm>
          <a:prstGeom prst="roundRect">
            <a:avLst>
              <a:gd fmla="val 19335" name="adj"/>
            </a:avLst>
          </a:prstGeom>
          <a:solidFill>
            <a:srgbClr val="FFB37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baseline="-2500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17" id="22" name="Google Shape;2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0" y="6462795"/>
            <a:ext cx="690484" cy="680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" id="23" name="Google Shape;2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2" id="24" name="Google Shape;2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25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31" name="Google Shape;31;p25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3" name="Google Shape;33;p25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34" name="Google Shape;34;p25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5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6" name="Google Shape;36;p25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37" name="Google Shape;37;p25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8" name="Google Shape;38;p25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>
  <p:cSld name="TITLE_AND_BODY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/>
        </p:nvSpPr>
        <p:spPr>
          <a:xfrm flipH="1" rot="10800000">
            <a:off x="180974" y="832249"/>
            <a:ext cx="9358202" cy="12369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6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26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44" name="Google Shape;44;p26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6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" name="Google Shape;46;p26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47" name="Google Shape;47;p26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6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9" name="Google Shape;49;p26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0" name="Google Shape;50;p26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51" name="Google Shape;51;p26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7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57" name="Google Shape;57;p27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7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27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60" name="Google Shape;60;p27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7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27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63" name="Google Shape;63;p27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4" name="Google Shape;64;p27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65" name="Google Shape;65;p27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showMasterSp="0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180898" y="180899"/>
            <a:ext cx="7911003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28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70" name="Google Shape;70;p28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8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28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73" name="Google Shape;73;p28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8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28"/>
          <p:cNvSpPr txBox="1"/>
          <p:nvPr/>
        </p:nvSpPr>
        <p:spPr>
          <a:xfrm>
            <a:off x="442650" y="350324"/>
            <a:ext cx="7441801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Operaciones de bodega</a:t>
            </a:r>
            <a:endParaRPr/>
          </a:p>
        </p:txBody>
      </p:sp>
      <p:sp>
        <p:nvSpPr>
          <p:cNvPr id="76" name="Google Shape;76;p28"/>
          <p:cNvSpPr txBox="1"/>
          <p:nvPr/>
        </p:nvSpPr>
        <p:spPr>
          <a:xfrm>
            <a:off x="8443617" y="271142"/>
            <a:ext cx="1166702" cy="3920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6|</a:t>
            </a:r>
            <a:r>
              <a:rPr b="0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7" name="Google Shape;77;p28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78" name="Google Shape;78;p28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ne column text 2" showMasterSp="0">
  <p:cSld name="1_One column text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/>
          <p:nvPr/>
        </p:nvSpPr>
        <p:spPr>
          <a:xfrm flipH="1" rot="10800000">
            <a:off x="181648" y="822025"/>
            <a:ext cx="9356703" cy="65313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29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82" name="Google Shape;82;p29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9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4" name="Google Shape;84;p29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85" name="Google Shape;85;p29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anchorCtr="0" anchor="b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9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7" name="Google Shape;87;p29"/>
          <p:cNvSpPr/>
          <p:nvPr/>
        </p:nvSpPr>
        <p:spPr>
          <a:xfrm>
            <a:off x="181649" y="180899"/>
            <a:ext cx="7909204" cy="651003"/>
          </a:xfrm>
          <a:custGeom>
            <a:rect b="b" l="l" r="r" t="t"/>
            <a:pathLst>
              <a:path extrusionOk="0" h="21600" w="2160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9"/>
          <p:cNvSpPr txBox="1"/>
          <p:nvPr/>
        </p:nvSpPr>
        <p:spPr>
          <a:xfrm>
            <a:off x="8170650" y="288449"/>
            <a:ext cx="1166702" cy="3722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89" name="Google Shape;89;p29"/>
          <p:cNvSpPr txBox="1"/>
          <p:nvPr/>
        </p:nvSpPr>
        <p:spPr>
          <a:xfrm>
            <a:off x="375975" y="6881800"/>
            <a:ext cx="678659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0" i="0" lang="en-US" sz="1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/>
          </a:p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371688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7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2"/>
          <p:cNvGrpSpPr/>
          <p:nvPr/>
        </p:nvGrpSpPr>
        <p:grpSpPr>
          <a:xfrm>
            <a:off x="242853" y="1756547"/>
            <a:ext cx="9346505" cy="5675927"/>
            <a:chOff x="-2" y="-1"/>
            <a:chExt cx="9346504" cy="5675926"/>
          </a:xfrm>
        </p:grpSpPr>
        <p:sp>
          <p:nvSpPr>
            <p:cNvPr id="7" name="Google Shape;7;p22"/>
            <p:cNvSpPr/>
            <p:nvPr/>
          </p:nvSpPr>
          <p:spPr>
            <a:xfrm>
              <a:off x="-2" y="-1"/>
              <a:ext cx="9346504" cy="5675926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22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descr="Imagen 9" id="9" name="Google Shape;9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10" name="Google Shape;1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11" name="Google Shape;1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2"/>
          <p:cNvSpPr txBox="1"/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" type="body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689121" y="6871630"/>
            <a:ext cx="273654" cy="264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Relationship Id="rId4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25.png"/><Relationship Id="rId6" Type="http://schemas.openxmlformats.org/officeDocument/2006/relationships/image" Target="../media/image35.png"/><Relationship Id="rId7" Type="http://schemas.openxmlformats.org/officeDocument/2006/relationships/image" Target="../media/image37.png"/><Relationship Id="rId8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hyperlink" Target="https://www.youtube.com/watch?v=pudVbunv7VM" TargetMode="External"/><Relationship Id="rId5" Type="http://schemas.openxmlformats.org/officeDocument/2006/relationships/hyperlink" Target="https://www.youtube.com/watch?v=pudVbunv7VM" TargetMode="External"/><Relationship Id="rId6" Type="http://schemas.openxmlformats.org/officeDocument/2006/relationships/hyperlink" Target="https://www.youtube.com/watch?time_continue=2&amp;v=QkRz18OVOVE&amp;feature=emb_logo" TargetMode="External"/><Relationship Id="rId7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176618" y="6563127"/>
            <a:ext cx="7012135" cy="482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374948" y="2049137"/>
            <a:ext cx="1444329" cy="36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2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139098" y="834800"/>
            <a:ext cx="4156804" cy="3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365425" y="2424753"/>
            <a:ext cx="3393215" cy="1153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OPERACIONES DE BODEGA</a:t>
            </a:r>
            <a:endParaRPr/>
          </a:p>
        </p:txBody>
      </p:sp>
      <p:pic>
        <p:nvPicPr>
          <p:cNvPr descr="Imagen 6" id="99" name="Google Shape;9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277" y="2258241"/>
            <a:ext cx="4665308" cy="423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SOBREDIMENSIONADOS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520668" y="3309813"/>
            <a:ext cx="3816140" cy="182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empresas generadoras de electricidad mantienen en sus patios, repuestos y equipos transformadores, que por sus dimensiones no entran en las bodegas normales, por lo que deben ser almacenados en bodegas exteriores o patios de la empresa eléctrica.</a:t>
            </a:r>
            <a:endParaRPr/>
          </a:p>
        </p:txBody>
      </p:sp>
      <p:pic>
        <p:nvPicPr>
          <p:cNvPr descr="Imagen 9" id="229" name="Google Shape;229;p10"/>
          <p:cNvPicPr preferRelativeResize="0"/>
          <p:nvPr/>
        </p:nvPicPr>
        <p:blipFill rotWithShape="1">
          <a:blip r:embed="rId3">
            <a:alphaModFix/>
          </a:blip>
          <a:srcRect b="5045" l="191" r="207" t="10113"/>
          <a:stretch/>
        </p:blipFill>
        <p:spPr>
          <a:xfrm>
            <a:off x="4868955" y="3138189"/>
            <a:ext cx="4314033" cy="2974579"/>
          </a:xfrm>
          <a:custGeom>
            <a:rect b="b" l="l" r="r" t="t"/>
            <a:pathLst>
              <a:path extrusionOk="0" h="21600" w="21600">
                <a:moveTo>
                  <a:pt x="1196" y="0"/>
                </a:moveTo>
                <a:cubicBezTo>
                  <a:pt x="536" y="0"/>
                  <a:pt x="0" y="777"/>
                  <a:pt x="0" y="1735"/>
                </a:cubicBezTo>
                <a:lnTo>
                  <a:pt x="0" y="19868"/>
                </a:lnTo>
                <a:cubicBezTo>
                  <a:pt x="0" y="20826"/>
                  <a:pt x="536" y="21600"/>
                  <a:pt x="1196" y="21600"/>
                </a:cubicBezTo>
                <a:lnTo>
                  <a:pt x="20406" y="21600"/>
                </a:lnTo>
                <a:cubicBezTo>
                  <a:pt x="21066" y="21600"/>
                  <a:pt x="21600" y="20826"/>
                  <a:pt x="21600" y="19868"/>
                </a:cubicBezTo>
                <a:lnTo>
                  <a:pt x="21600" y="1735"/>
                </a:lnTo>
                <a:cubicBezTo>
                  <a:pt x="21600" y="777"/>
                  <a:pt x="21066" y="0"/>
                  <a:pt x="20406" y="0"/>
                </a:cubicBezTo>
                <a:lnTo>
                  <a:pt x="1196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0" name="Google Shape;230;p10"/>
          <p:cNvSpPr/>
          <p:nvPr/>
        </p:nvSpPr>
        <p:spPr>
          <a:xfrm>
            <a:off x="4860130" y="3134509"/>
            <a:ext cx="4314181" cy="2978333"/>
          </a:xfrm>
          <a:prstGeom prst="roundRect">
            <a:avLst>
              <a:gd fmla="val 8027" name="adj"/>
            </a:avLst>
          </a:prstGeom>
          <a:noFill/>
          <a:ln cap="flat" cmpd="sng" w="254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36" name="Google Shape;236;p11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SOBREDIMENSIONADOS</a:t>
            </a:r>
            <a:endParaRPr/>
          </a:p>
        </p:txBody>
      </p:sp>
      <p:sp>
        <p:nvSpPr>
          <p:cNvPr id="237" name="Google Shape;237;p11"/>
          <p:cNvSpPr txBox="1"/>
          <p:nvPr/>
        </p:nvSpPr>
        <p:spPr>
          <a:xfrm>
            <a:off x="656738" y="3751569"/>
            <a:ext cx="2770392" cy="80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Manipulación y descarga de equipos industriales en bodega de equipos especiales.</a:t>
            </a:r>
            <a:endParaRPr/>
          </a:p>
        </p:txBody>
      </p:sp>
      <p:pic>
        <p:nvPicPr>
          <p:cNvPr descr="Imagen 12" id="238" name="Google Shape;238;p11"/>
          <p:cNvPicPr preferRelativeResize="0"/>
          <p:nvPr/>
        </p:nvPicPr>
        <p:blipFill rotWithShape="1">
          <a:blip r:embed="rId3">
            <a:alphaModFix/>
          </a:blip>
          <a:srcRect b="5931" l="18072" r="12034" t="5926"/>
          <a:stretch/>
        </p:blipFill>
        <p:spPr>
          <a:xfrm>
            <a:off x="4860130" y="3134510"/>
            <a:ext cx="4314033" cy="2978151"/>
          </a:xfrm>
          <a:custGeom>
            <a:rect b="b" l="l" r="r" t="t"/>
            <a:pathLst>
              <a:path extrusionOk="0" h="21600" w="21600">
                <a:moveTo>
                  <a:pt x="1196" y="0"/>
                </a:moveTo>
                <a:cubicBezTo>
                  <a:pt x="535" y="0"/>
                  <a:pt x="0" y="775"/>
                  <a:pt x="0" y="1733"/>
                </a:cubicBezTo>
                <a:lnTo>
                  <a:pt x="0" y="19867"/>
                </a:lnTo>
                <a:cubicBezTo>
                  <a:pt x="0" y="20825"/>
                  <a:pt x="535" y="21600"/>
                  <a:pt x="1196" y="21600"/>
                </a:cubicBezTo>
                <a:lnTo>
                  <a:pt x="20404" y="21600"/>
                </a:lnTo>
                <a:cubicBezTo>
                  <a:pt x="21065" y="21600"/>
                  <a:pt x="21600" y="20825"/>
                  <a:pt x="21600" y="19867"/>
                </a:cubicBezTo>
                <a:lnTo>
                  <a:pt x="21600" y="1733"/>
                </a:lnTo>
                <a:cubicBezTo>
                  <a:pt x="21600" y="775"/>
                  <a:pt x="21065" y="0"/>
                  <a:pt x="20404" y="0"/>
                </a:cubicBezTo>
                <a:lnTo>
                  <a:pt x="1196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9" name="Google Shape;239;p11"/>
          <p:cNvSpPr/>
          <p:nvPr/>
        </p:nvSpPr>
        <p:spPr>
          <a:xfrm>
            <a:off x="4860130" y="3134509"/>
            <a:ext cx="4314181" cy="2978333"/>
          </a:xfrm>
          <a:prstGeom prst="roundRect">
            <a:avLst>
              <a:gd fmla="val 8027" name="adj"/>
            </a:avLst>
          </a:prstGeom>
          <a:noFill/>
          <a:ln cap="flat" cmpd="sng" w="254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45" name="Google Shape;245;p12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GRÚA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PLUMA</a:t>
            </a:r>
            <a:endParaRPr/>
          </a:p>
        </p:txBody>
      </p:sp>
      <p:sp>
        <p:nvSpPr>
          <p:cNvPr id="246" name="Google Shape;246;p12"/>
          <p:cNvSpPr txBox="1"/>
          <p:nvPr/>
        </p:nvSpPr>
        <p:spPr>
          <a:xfrm>
            <a:off x="511597" y="3202578"/>
            <a:ext cx="3816140" cy="157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Equipos especiales para el movimiento de cargas especiales y sobredimensionadas.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Estos equipos pueden levantar entre 35 y 150 toneladas y llegan a alturas entre 10 y 32 metros.</a:t>
            </a:r>
            <a:endParaRPr/>
          </a:p>
        </p:txBody>
      </p:sp>
      <p:pic>
        <p:nvPicPr>
          <p:cNvPr descr="Imagen 20" id="247" name="Google Shape;247;p12"/>
          <p:cNvPicPr preferRelativeResize="0"/>
          <p:nvPr/>
        </p:nvPicPr>
        <p:blipFill rotWithShape="1">
          <a:blip r:embed="rId3">
            <a:alphaModFix/>
          </a:blip>
          <a:srcRect b="6344" l="3791" r="1100" t="8102"/>
          <a:stretch/>
        </p:blipFill>
        <p:spPr>
          <a:xfrm>
            <a:off x="4860130" y="2907172"/>
            <a:ext cx="4314033" cy="2978151"/>
          </a:xfrm>
          <a:custGeom>
            <a:rect b="b" l="l" r="r" t="t"/>
            <a:pathLst>
              <a:path extrusionOk="0" h="21600" w="21600">
                <a:moveTo>
                  <a:pt x="1196" y="0"/>
                </a:moveTo>
                <a:cubicBezTo>
                  <a:pt x="535" y="0"/>
                  <a:pt x="0" y="775"/>
                  <a:pt x="0" y="1733"/>
                </a:cubicBezTo>
                <a:lnTo>
                  <a:pt x="0" y="19867"/>
                </a:lnTo>
                <a:cubicBezTo>
                  <a:pt x="0" y="20825"/>
                  <a:pt x="535" y="21600"/>
                  <a:pt x="1196" y="21600"/>
                </a:cubicBezTo>
                <a:lnTo>
                  <a:pt x="20404" y="21600"/>
                </a:lnTo>
                <a:cubicBezTo>
                  <a:pt x="21065" y="21600"/>
                  <a:pt x="21600" y="20825"/>
                  <a:pt x="21600" y="19867"/>
                </a:cubicBezTo>
                <a:lnTo>
                  <a:pt x="21600" y="1733"/>
                </a:lnTo>
                <a:cubicBezTo>
                  <a:pt x="21600" y="775"/>
                  <a:pt x="21065" y="0"/>
                  <a:pt x="20404" y="0"/>
                </a:cubicBezTo>
                <a:lnTo>
                  <a:pt x="1196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8" name="Google Shape;248;p12"/>
          <p:cNvSpPr/>
          <p:nvPr/>
        </p:nvSpPr>
        <p:spPr>
          <a:xfrm>
            <a:off x="4860130" y="2907170"/>
            <a:ext cx="4314181" cy="2978333"/>
          </a:xfrm>
          <a:prstGeom prst="roundRect">
            <a:avLst>
              <a:gd fmla="val 8027" name="adj"/>
            </a:avLst>
          </a:prstGeom>
          <a:noFill/>
          <a:ln cap="flat" cmpd="sng" w="254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4" name="Google Shape;254;p13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CAMIÓN CON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GRÚA PLUMA</a:t>
            </a:r>
            <a:endParaRPr/>
          </a:p>
        </p:txBody>
      </p:sp>
      <p:sp>
        <p:nvSpPr>
          <p:cNvPr id="255" name="Google Shape;255;p13"/>
          <p:cNvSpPr txBox="1"/>
          <p:nvPr/>
        </p:nvSpPr>
        <p:spPr>
          <a:xfrm>
            <a:off x="538811" y="3325572"/>
            <a:ext cx="3816140" cy="1062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 tipo de equipos son versátiles y autónomos debido a que pueden cargar y descargar productos, mercaderías y contenedores, entre otros equipos.</a:t>
            </a:r>
            <a:endParaRPr/>
          </a:p>
        </p:txBody>
      </p:sp>
      <p:pic>
        <p:nvPicPr>
          <p:cNvPr descr="Imagen 7" id="256" name="Google Shape;256;p13"/>
          <p:cNvPicPr preferRelativeResize="0"/>
          <p:nvPr/>
        </p:nvPicPr>
        <p:blipFill rotWithShape="1">
          <a:blip r:embed="rId3">
            <a:alphaModFix/>
          </a:blip>
          <a:srcRect b="1721" l="12853" r="17207" t="1716"/>
          <a:stretch/>
        </p:blipFill>
        <p:spPr>
          <a:xfrm>
            <a:off x="4860130" y="2907171"/>
            <a:ext cx="4314032" cy="2978151"/>
          </a:xfrm>
          <a:custGeom>
            <a:rect b="b" l="l" r="r" t="t"/>
            <a:pathLst>
              <a:path extrusionOk="0" h="21600" w="21600">
                <a:moveTo>
                  <a:pt x="1196" y="0"/>
                </a:moveTo>
                <a:cubicBezTo>
                  <a:pt x="535" y="0"/>
                  <a:pt x="0" y="775"/>
                  <a:pt x="0" y="1733"/>
                </a:cubicBezTo>
                <a:lnTo>
                  <a:pt x="0" y="19867"/>
                </a:lnTo>
                <a:cubicBezTo>
                  <a:pt x="0" y="20825"/>
                  <a:pt x="535" y="21600"/>
                  <a:pt x="1196" y="21600"/>
                </a:cubicBezTo>
                <a:lnTo>
                  <a:pt x="20404" y="21600"/>
                </a:lnTo>
                <a:cubicBezTo>
                  <a:pt x="21065" y="21600"/>
                  <a:pt x="21600" y="20825"/>
                  <a:pt x="21600" y="19867"/>
                </a:cubicBezTo>
                <a:lnTo>
                  <a:pt x="21600" y="1733"/>
                </a:lnTo>
                <a:cubicBezTo>
                  <a:pt x="21600" y="775"/>
                  <a:pt x="21065" y="0"/>
                  <a:pt x="20404" y="0"/>
                </a:cubicBezTo>
                <a:lnTo>
                  <a:pt x="1196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7" name="Google Shape;257;p13"/>
          <p:cNvSpPr/>
          <p:nvPr/>
        </p:nvSpPr>
        <p:spPr>
          <a:xfrm>
            <a:off x="4860128" y="2909098"/>
            <a:ext cx="4314183" cy="2978332"/>
          </a:xfrm>
          <a:prstGeom prst="roundRect">
            <a:avLst>
              <a:gd fmla="val 8027" name="adj"/>
            </a:avLst>
          </a:prstGeom>
          <a:noFill/>
          <a:ln cap="flat" cmpd="sng" w="254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3" name="Google Shape;263;p14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GRÚA HORQUILLA DE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ALTO TONELAJE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547882" y="3317419"/>
            <a:ext cx="3816140" cy="157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usa para la manipulación y el traslado de bobinas de acero o de papel. El peso de las bobinas fluctúa entre 3 y 7 toneladas.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Cuenta con una lanza que permite tomar las bobinas por el centro.</a:t>
            </a:r>
            <a:endParaRPr/>
          </a:p>
        </p:txBody>
      </p:sp>
      <p:grpSp>
        <p:nvGrpSpPr>
          <p:cNvPr id="265" name="Google Shape;265;p14"/>
          <p:cNvGrpSpPr/>
          <p:nvPr/>
        </p:nvGrpSpPr>
        <p:grpSpPr>
          <a:xfrm>
            <a:off x="4811650" y="2694708"/>
            <a:ext cx="4314184" cy="2978334"/>
            <a:chOff x="-1" y="0"/>
            <a:chExt cx="4314183" cy="2978333"/>
          </a:xfrm>
        </p:grpSpPr>
        <p:pic>
          <p:nvPicPr>
            <p:cNvPr descr="Google Shape;144;p11" id="266" name="Google Shape;266;p14"/>
            <p:cNvPicPr preferRelativeResize="0"/>
            <p:nvPr/>
          </p:nvPicPr>
          <p:blipFill rotWithShape="1">
            <a:blip r:embed="rId3">
              <a:alphaModFix/>
            </a:blip>
            <a:srcRect b="13961" l="0" r="0" t="0"/>
            <a:stretch/>
          </p:blipFill>
          <p:spPr>
            <a:xfrm>
              <a:off x="39270" y="107450"/>
              <a:ext cx="4235641" cy="2763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7" name="Google Shape;267;p14"/>
            <p:cNvSpPr/>
            <p:nvPr/>
          </p:nvSpPr>
          <p:spPr>
            <a:xfrm>
              <a:off x="-1" y="0"/>
              <a:ext cx="4314183" cy="2978333"/>
            </a:xfrm>
            <a:prstGeom prst="roundRect">
              <a:avLst>
                <a:gd fmla="val 8027" name="adj"/>
              </a:avLst>
            </a:prstGeom>
            <a:noFill/>
            <a:ln cap="flat" cmpd="sng" w="25400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3" name="Google Shape;273;p15"/>
          <p:cNvSpPr txBox="1"/>
          <p:nvPr/>
        </p:nvSpPr>
        <p:spPr>
          <a:xfrm>
            <a:off x="452175" y="1089342"/>
            <a:ext cx="5099900" cy="897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GRÚA HORQUILLA PARA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BOBINAS DE PAPEL CON TENAZAS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556954" y="3338650"/>
            <a:ext cx="3816140" cy="157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herramienta cuenta con un equipo especial para tomar bobinas de papel.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destacan por aumentar la eficiencia en el tiempo de carga, descarga, almacenamiento y despacho.</a:t>
            </a:r>
            <a:endParaRPr/>
          </a:p>
        </p:txBody>
      </p:sp>
      <p:pic>
        <p:nvPicPr>
          <p:cNvPr descr="Imagen 6" id="275" name="Google Shape;275;p15"/>
          <p:cNvPicPr preferRelativeResize="0"/>
          <p:nvPr/>
        </p:nvPicPr>
        <p:blipFill rotWithShape="1">
          <a:blip r:embed="rId3">
            <a:alphaModFix/>
          </a:blip>
          <a:srcRect b="5" l="3259" r="1416" t="1414"/>
          <a:stretch/>
        </p:blipFill>
        <p:spPr>
          <a:xfrm>
            <a:off x="4727030" y="2856651"/>
            <a:ext cx="4314033" cy="2978151"/>
          </a:xfrm>
          <a:custGeom>
            <a:rect b="b" l="l" r="r" t="t"/>
            <a:pathLst>
              <a:path extrusionOk="0" h="21600" w="21600">
                <a:moveTo>
                  <a:pt x="1196" y="0"/>
                </a:moveTo>
                <a:cubicBezTo>
                  <a:pt x="535" y="0"/>
                  <a:pt x="0" y="775"/>
                  <a:pt x="0" y="1733"/>
                </a:cubicBezTo>
                <a:lnTo>
                  <a:pt x="0" y="19867"/>
                </a:lnTo>
                <a:cubicBezTo>
                  <a:pt x="0" y="20825"/>
                  <a:pt x="535" y="21600"/>
                  <a:pt x="1196" y="21600"/>
                </a:cubicBezTo>
                <a:lnTo>
                  <a:pt x="20404" y="21600"/>
                </a:lnTo>
                <a:cubicBezTo>
                  <a:pt x="21065" y="21600"/>
                  <a:pt x="21600" y="20825"/>
                  <a:pt x="21600" y="19867"/>
                </a:cubicBezTo>
                <a:lnTo>
                  <a:pt x="21600" y="1733"/>
                </a:lnTo>
                <a:cubicBezTo>
                  <a:pt x="21600" y="775"/>
                  <a:pt x="21065" y="0"/>
                  <a:pt x="20404" y="0"/>
                </a:cubicBezTo>
                <a:lnTo>
                  <a:pt x="1196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6" name="Google Shape;276;p15"/>
          <p:cNvSpPr/>
          <p:nvPr/>
        </p:nvSpPr>
        <p:spPr>
          <a:xfrm>
            <a:off x="4727030" y="2856651"/>
            <a:ext cx="4314183" cy="2978332"/>
          </a:xfrm>
          <a:prstGeom prst="roundRect">
            <a:avLst>
              <a:gd fmla="val 8027" name="adj"/>
            </a:avLst>
          </a:prstGeom>
          <a:noFill/>
          <a:ln cap="flat" cmpd="sng" w="254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518135" y="2561685"/>
            <a:ext cx="3816140" cy="334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herramienta es utilizada en bodegas con espacios interiores amplios, como las bodegas de equipos, partes y piezas de empresas mineras.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empresas mineras almacenan equipos de gran envergadura como motores, motocompresores, bombas, etc.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puentes grúa son herramientas fijas que se mueven sobre rieles y acercan los materiales a las zonas de almacenamiento interior.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452174" y="1269910"/>
            <a:ext cx="3948062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PUENTE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GRÚA</a:t>
            </a:r>
            <a:endParaRPr/>
          </a:p>
        </p:txBody>
      </p:sp>
      <p:grpSp>
        <p:nvGrpSpPr>
          <p:cNvPr id="284" name="Google Shape;284;p16"/>
          <p:cNvGrpSpPr/>
          <p:nvPr/>
        </p:nvGrpSpPr>
        <p:grpSpPr>
          <a:xfrm>
            <a:off x="5098432" y="1956633"/>
            <a:ext cx="3872733" cy="2212707"/>
            <a:chOff x="-1" y="-2"/>
            <a:chExt cx="3872731" cy="2212705"/>
          </a:xfrm>
        </p:grpSpPr>
        <p:pic>
          <p:nvPicPr>
            <p:cNvPr descr="Imagen 9" id="285" name="Google Shape;285;p16"/>
            <p:cNvPicPr preferRelativeResize="0"/>
            <p:nvPr/>
          </p:nvPicPr>
          <p:blipFill rotWithShape="1">
            <a:blip r:embed="rId3">
              <a:alphaModFix/>
            </a:blip>
            <a:srcRect b="4215" l="509" r="888" t="5610"/>
            <a:stretch/>
          </p:blipFill>
          <p:spPr>
            <a:xfrm>
              <a:off x="-1" y="-2"/>
              <a:ext cx="3872707" cy="2212580"/>
            </a:xfrm>
            <a:custGeom>
              <a:rect b="b" l="l" r="r" t="t"/>
              <a:pathLst>
                <a:path extrusionOk="0" h="21600" w="21600">
                  <a:moveTo>
                    <a:pt x="992" y="0"/>
                  </a:moveTo>
                  <a:cubicBezTo>
                    <a:pt x="445" y="0"/>
                    <a:pt x="0" y="778"/>
                    <a:pt x="0" y="1736"/>
                  </a:cubicBezTo>
                  <a:lnTo>
                    <a:pt x="0" y="19868"/>
                  </a:lnTo>
                  <a:cubicBezTo>
                    <a:pt x="0" y="20826"/>
                    <a:pt x="445" y="21600"/>
                    <a:pt x="992" y="21600"/>
                  </a:cubicBezTo>
                  <a:lnTo>
                    <a:pt x="20611" y="21600"/>
                  </a:lnTo>
                  <a:cubicBezTo>
                    <a:pt x="21158" y="21600"/>
                    <a:pt x="21600" y="20826"/>
                    <a:pt x="21600" y="19868"/>
                  </a:cubicBezTo>
                  <a:lnTo>
                    <a:pt x="21600" y="1736"/>
                  </a:lnTo>
                  <a:cubicBezTo>
                    <a:pt x="21600" y="778"/>
                    <a:pt x="21158" y="0"/>
                    <a:pt x="20611" y="0"/>
                  </a:cubicBezTo>
                  <a:lnTo>
                    <a:pt x="992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86" name="Google Shape;286;p16"/>
            <p:cNvSpPr/>
            <p:nvPr/>
          </p:nvSpPr>
          <p:spPr>
            <a:xfrm>
              <a:off x="-1" y="-1"/>
              <a:ext cx="3872731" cy="2212704"/>
            </a:xfrm>
            <a:prstGeom prst="roundRect">
              <a:avLst>
                <a:gd fmla="val 8027" name="adj"/>
              </a:avLst>
            </a:prstGeom>
            <a:noFill/>
            <a:ln cap="flat" cmpd="sng" w="25400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6"/>
          <p:cNvGrpSpPr/>
          <p:nvPr/>
        </p:nvGrpSpPr>
        <p:grpSpPr>
          <a:xfrm>
            <a:off x="5098431" y="4356728"/>
            <a:ext cx="3872734" cy="2226247"/>
            <a:chOff x="-2" y="-1"/>
            <a:chExt cx="3872732" cy="2226246"/>
          </a:xfrm>
        </p:grpSpPr>
        <p:pic>
          <p:nvPicPr>
            <p:cNvPr descr="Imagen 10" id="288" name="Google Shape;288;p16"/>
            <p:cNvPicPr preferRelativeResize="0"/>
            <p:nvPr/>
          </p:nvPicPr>
          <p:blipFill rotWithShape="1">
            <a:blip r:embed="rId4">
              <a:alphaModFix/>
            </a:blip>
            <a:srcRect b="2918" l="2913" r="866" t="865"/>
            <a:stretch/>
          </p:blipFill>
          <p:spPr>
            <a:xfrm>
              <a:off x="0" y="13665"/>
              <a:ext cx="3872707" cy="2212580"/>
            </a:xfrm>
            <a:custGeom>
              <a:rect b="b" l="l" r="r" t="t"/>
              <a:pathLst>
                <a:path extrusionOk="0" h="21600" w="21600">
                  <a:moveTo>
                    <a:pt x="992" y="0"/>
                  </a:moveTo>
                  <a:cubicBezTo>
                    <a:pt x="445" y="0"/>
                    <a:pt x="0" y="778"/>
                    <a:pt x="0" y="1736"/>
                  </a:cubicBezTo>
                  <a:lnTo>
                    <a:pt x="0" y="19868"/>
                  </a:lnTo>
                  <a:cubicBezTo>
                    <a:pt x="0" y="20826"/>
                    <a:pt x="445" y="21600"/>
                    <a:pt x="992" y="21600"/>
                  </a:cubicBezTo>
                  <a:lnTo>
                    <a:pt x="20611" y="21600"/>
                  </a:lnTo>
                  <a:cubicBezTo>
                    <a:pt x="21158" y="21600"/>
                    <a:pt x="21600" y="20826"/>
                    <a:pt x="21600" y="19868"/>
                  </a:cubicBezTo>
                  <a:lnTo>
                    <a:pt x="21600" y="1736"/>
                  </a:lnTo>
                  <a:cubicBezTo>
                    <a:pt x="21600" y="778"/>
                    <a:pt x="21158" y="0"/>
                    <a:pt x="20611" y="0"/>
                  </a:cubicBezTo>
                  <a:lnTo>
                    <a:pt x="992" y="0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289" name="Google Shape;289;p16"/>
            <p:cNvSpPr/>
            <p:nvPr/>
          </p:nvSpPr>
          <p:spPr>
            <a:xfrm>
              <a:off x="-2" y="-1"/>
              <a:ext cx="3872732" cy="2212704"/>
            </a:xfrm>
            <a:prstGeom prst="roundRect">
              <a:avLst>
                <a:gd fmla="val 8027" name="adj"/>
              </a:avLst>
            </a:prstGeom>
            <a:noFill/>
            <a:ln cap="flat" cmpd="sng" w="25400">
              <a:solidFill>
                <a:srgbClr val="ED6B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>
            <a:off x="2035274" y="2459995"/>
            <a:ext cx="6999677" cy="3437794"/>
            <a:chOff x="-1" y="-1"/>
            <a:chExt cx="6999677" cy="3437792"/>
          </a:xfrm>
        </p:grpSpPr>
        <p:grpSp>
          <p:nvGrpSpPr>
            <p:cNvPr id="296" name="Google Shape;296;p17"/>
            <p:cNvGrpSpPr/>
            <p:nvPr/>
          </p:nvGrpSpPr>
          <p:grpSpPr>
            <a:xfrm>
              <a:off x="-1" y="-1"/>
              <a:ext cx="6999677" cy="3437792"/>
              <a:chOff x="0" y="-1"/>
              <a:chExt cx="6999676" cy="3437791"/>
            </a:xfrm>
          </p:grpSpPr>
          <p:sp>
            <p:nvSpPr>
              <p:cNvPr id="297" name="Google Shape;297;p17"/>
              <p:cNvSpPr/>
              <p:nvPr/>
            </p:nvSpPr>
            <p:spPr>
              <a:xfrm>
                <a:off x="0" y="-1"/>
                <a:ext cx="6999676" cy="3437791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7"/>
              <p:cNvSpPr txBox="1"/>
              <p:nvPr/>
            </p:nvSpPr>
            <p:spPr>
              <a:xfrm>
                <a:off x="172580" y="1528776"/>
                <a:ext cx="6654514" cy="380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299" name="Google Shape;299;p17"/>
            <p:cNvSpPr txBox="1"/>
            <p:nvPr/>
          </p:nvSpPr>
          <p:spPr>
            <a:xfrm>
              <a:off x="1307690" y="144369"/>
              <a:ext cx="5161937" cy="3073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93501"/>
                </a:buClr>
                <a:buSzPts val="2000"/>
                <a:buFont typeface="Calibri"/>
                <a:buNone/>
              </a:pPr>
              <a:r>
                <a:rPr b="0" i="0" lang="en-US" sz="2000" u="none" cap="none" strike="noStrike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ALMACENAMIENTO DE </a:t>
              </a:r>
              <a:r>
                <a:rPr b="1" i="0" lang="en-US" sz="20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MATERIALES SOBREDIMENSIONADOS</a:t>
              </a:r>
              <a:endParaRPr b="0" i="0" sz="1400" u="none" cap="none" strike="noStrike">
                <a:solidFill>
                  <a:srgbClr val="ED6B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ED6B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los temas trabajados durante el desarrollo de la presentación, te invitamos a realizar la</a:t>
              </a: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“Actividad 6 ¿Cuánto Aprendimos?”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r>
                <a:rPr b="1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Descarga el archivo y sigue sus instrucciones.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¡Atentos!</a:t>
              </a:r>
              <a:endParaRPr/>
            </a:p>
          </p:txBody>
        </p:sp>
      </p:grpSp>
      <p:sp>
        <p:nvSpPr>
          <p:cNvPr id="300" name="Google Shape;300;p17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/>
          </a:p>
        </p:txBody>
      </p:sp>
      <p:sp>
        <p:nvSpPr>
          <p:cNvPr id="301" name="Google Shape;301;p17"/>
          <p:cNvSpPr txBox="1"/>
          <p:nvPr/>
        </p:nvSpPr>
        <p:spPr>
          <a:xfrm>
            <a:off x="366450" y="1120628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/>
          </a:p>
        </p:txBody>
      </p:sp>
      <p:pic>
        <p:nvPicPr>
          <p:cNvPr descr="Imagen 17" id="302" name="Google Shape;3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42" y="2715211"/>
            <a:ext cx="2812028" cy="3182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" id="303" name="Google Shape;30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8123" y="5352960"/>
            <a:ext cx="1705021" cy="1272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5" id="304" name="Google Shape;30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4444" y="5678370"/>
            <a:ext cx="1651875" cy="88451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4125174" y="1029694"/>
            <a:ext cx="466494" cy="830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311" name="Google Shape;311;p18"/>
          <p:cNvSpPr txBox="1"/>
          <p:nvPr/>
        </p:nvSpPr>
        <p:spPr>
          <a:xfrm>
            <a:off x="375977" y="1283910"/>
            <a:ext cx="7017881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312" name="Google Shape;312;p18"/>
          <p:cNvGrpSpPr/>
          <p:nvPr/>
        </p:nvGrpSpPr>
        <p:grpSpPr>
          <a:xfrm>
            <a:off x="-4658" y="4568181"/>
            <a:ext cx="5825044" cy="783009"/>
            <a:chOff x="-1" y="-1"/>
            <a:chExt cx="5825042" cy="783008"/>
          </a:xfrm>
        </p:grpSpPr>
        <p:sp>
          <p:nvSpPr>
            <p:cNvPr id="313" name="Google Shape;313;p18"/>
            <p:cNvSpPr txBox="1"/>
            <p:nvPr/>
          </p:nvSpPr>
          <p:spPr>
            <a:xfrm>
              <a:off x="1334833" y="113757"/>
              <a:ext cx="4490208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Trabajar en equipo,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cuidando la integridad física y emocional de todos y todas.</a:t>
              </a: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8"/>
          <p:cNvGrpSpPr/>
          <p:nvPr/>
        </p:nvGrpSpPr>
        <p:grpSpPr>
          <a:xfrm>
            <a:off x="-4657" y="3697445"/>
            <a:ext cx="6615374" cy="783009"/>
            <a:chOff x="-1" y="-1"/>
            <a:chExt cx="6615372" cy="783008"/>
          </a:xfrm>
        </p:grpSpPr>
        <p:sp>
          <p:nvSpPr>
            <p:cNvPr id="316" name="Google Shape;316;p18"/>
            <p:cNvSpPr txBox="1"/>
            <p:nvPr/>
          </p:nvSpPr>
          <p:spPr>
            <a:xfrm>
              <a:off x="1334834" y="94428"/>
              <a:ext cx="5280537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Intentar siempre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dar lo mejor de ti, 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buscando ser eficiente al cumplir los objetivos.</a:t>
              </a: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18"/>
          <p:cNvGrpSpPr/>
          <p:nvPr/>
        </p:nvGrpSpPr>
        <p:grpSpPr>
          <a:xfrm>
            <a:off x="-4657" y="1955976"/>
            <a:ext cx="9178015" cy="783009"/>
            <a:chOff x="-1" y="-1"/>
            <a:chExt cx="9178013" cy="783008"/>
          </a:xfrm>
        </p:grpSpPr>
        <p:sp>
          <p:nvSpPr>
            <p:cNvPr id="319" name="Google Shape;319;p18"/>
            <p:cNvSpPr txBox="1"/>
            <p:nvPr/>
          </p:nvSpPr>
          <p:spPr>
            <a:xfrm>
              <a:off x="1334833" y="222245"/>
              <a:ext cx="7843179" cy="300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EPP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adecuados cuando corresponda.</a:t>
              </a: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 rot="5400000">
              <a:off x="176179" y="-176181"/>
              <a:ext cx="783008" cy="1135368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18"/>
          <p:cNvGrpSpPr/>
          <p:nvPr/>
        </p:nvGrpSpPr>
        <p:grpSpPr>
          <a:xfrm>
            <a:off x="-4658" y="2826710"/>
            <a:ext cx="6057520" cy="783009"/>
            <a:chOff x="-1" y="-1"/>
            <a:chExt cx="6057518" cy="783008"/>
          </a:xfrm>
        </p:grpSpPr>
        <p:sp>
          <p:nvSpPr>
            <p:cNvPr id="322" name="Google Shape;322;p18"/>
            <p:cNvSpPr txBox="1"/>
            <p:nvPr/>
          </p:nvSpPr>
          <p:spPr>
            <a:xfrm>
              <a:off x="1334834" y="90509"/>
              <a:ext cx="4722683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Utilizar cuidadosamente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equipos, herramientas y artículos de escritorio.</a:t>
              </a: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18"/>
          <p:cNvGrpSpPr/>
          <p:nvPr/>
        </p:nvGrpSpPr>
        <p:grpSpPr>
          <a:xfrm>
            <a:off x="-4658" y="5438914"/>
            <a:ext cx="6421729" cy="783009"/>
            <a:chOff x="-1" y="-1"/>
            <a:chExt cx="6421728" cy="783008"/>
          </a:xfrm>
        </p:grpSpPr>
        <p:sp>
          <p:nvSpPr>
            <p:cNvPr id="325" name="Google Shape;325;p18"/>
            <p:cNvSpPr txBox="1"/>
            <p:nvPr/>
          </p:nvSpPr>
          <p:spPr>
            <a:xfrm>
              <a:off x="1334833" y="123924"/>
              <a:ext cx="5086894" cy="554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675" lIns="45675" spcFirstLastPara="1" rIns="45675" wrap="square" tIns="456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 finalizar cada actividad, </a:t>
              </a:r>
              <a:r>
                <a:rPr b="1" i="0" lang="en-US" sz="1600" u="none" cap="none" strike="noStrik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ordenar y limpiar 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el área de trabajo, reciclando al máximo los residuos.</a:t>
              </a: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 rot="5400000">
              <a:off x="176180" y="-176182"/>
              <a:ext cx="783008" cy="1135370"/>
            </a:xfrm>
            <a:custGeom>
              <a:rect b="b" l="l" r="r" t="t"/>
              <a:pathLst>
                <a:path extrusionOk="0" h="21600" w="2160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n 47" id="327" name="Google Shape;3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9332" y="1565094"/>
            <a:ext cx="3816535" cy="6006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8" id="328" name="Google Shape;32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039" y="2952088"/>
            <a:ext cx="522087" cy="522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49" id="329" name="Google Shape;32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5939" y="2130680"/>
            <a:ext cx="502285" cy="502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0" id="330" name="Google Shape;33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3358" y="5579402"/>
            <a:ext cx="507450" cy="507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1" id="331" name="Google Shape;33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3595" y="4705563"/>
            <a:ext cx="486973" cy="486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52" id="332" name="Google Shape;33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340" y="3862484"/>
            <a:ext cx="483486" cy="48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38" name="Google Shape;338;p19"/>
          <p:cNvGrpSpPr/>
          <p:nvPr/>
        </p:nvGrpSpPr>
        <p:grpSpPr>
          <a:xfrm>
            <a:off x="431621" y="2285848"/>
            <a:ext cx="8839207" cy="3238196"/>
            <a:chOff x="-1" y="0"/>
            <a:chExt cx="8839205" cy="3238195"/>
          </a:xfrm>
        </p:grpSpPr>
        <p:sp>
          <p:nvSpPr>
            <p:cNvPr id="339" name="Google Shape;339;p19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9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41" name="Google Shape;341;p19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/>
          </a:p>
        </p:txBody>
      </p:sp>
      <p:sp>
        <p:nvSpPr>
          <p:cNvPr id="344" name="Google Shape;344;p19"/>
          <p:cNvSpPr txBox="1"/>
          <p:nvPr/>
        </p:nvSpPr>
        <p:spPr>
          <a:xfrm>
            <a:off x="3670560" y="943279"/>
            <a:ext cx="559358" cy="94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b="0" i="0" lang="en-US" sz="6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descr="Imagen 2" id="345" name="Google Shape;3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054" y="3978569"/>
            <a:ext cx="6899894" cy="3974397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9"/>
          <p:cNvSpPr txBox="1"/>
          <p:nvPr/>
        </p:nvSpPr>
        <p:spPr>
          <a:xfrm>
            <a:off x="2686559" y="6881800"/>
            <a:ext cx="1639637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Medio | Presentación</a:t>
            </a:r>
            <a:endParaRPr/>
          </a:p>
        </p:txBody>
      </p:sp>
      <p:sp>
        <p:nvSpPr>
          <p:cNvPr id="347" name="Google Shape;347;p19"/>
          <p:cNvSpPr txBox="1"/>
          <p:nvPr/>
        </p:nvSpPr>
        <p:spPr>
          <a:xfrm>
            <a:off x="958646" y="2810605"/>
            <a:ext cx="5107800" cy="26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SOBREDIMENSIONADOS</a:t>
            </a:r>
            <a:endParaRPr b="1" i="0" sz="1400" u="none" cap="none" strike="noStrik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realizar la siguiente actividad, utiliza el archivo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“Actividad Práctica</a:t>
            </a:r>
            <a:r>
              <a:rPr b="1" lang="en-US" sz="16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6”,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 y sigue las instrucciones señaladas.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¡Éxito!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/>
        </p:nvSpPr>
        <p:spPr>
          <a:xfrm>
            <a:off x="365423" y="2049137"/>
            <a:ext cx="1444329" cy="369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6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139098" y="834800"/>
            <a:ext cx="4156804" cy="3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2 </a:t>
            </a:r>
            <a:r>
              <a:rPr b="0" i="0" lang="en-US" sz="12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BODEGA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301925" y="2410020"/>
            <a:ext cx="7220513" cy="1107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ALMACENAMIENTO DE MATERIALES SOBREDIMENSIONADOS</a:t>
            </a:r>
            <a:endParaRPr/>
          </a:p>
        </p:txBody>
      </p:sp>
      <p:pic>
        <p:nvPicPr>
          <p:cNvPr descr="Imagen 10"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0240" y="3132907"/>
            <a:ext cx="5338700" cy="4530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53" name="Google Shape;353;p20"/>
          <p:cNvGrpSpPr/>
          <p:nvPr/>
        </p:nvGrpSpPr>
        <p:grpSpPr>
          <a:xfrm>
            <a:off x="431621" y="2285848"/>
            <a:ext cx="8839207" cy="3238196"/>
            <a:chOff x="-1" y="0"/>
            <a:chExt cx="8839205" cy="3238195"/>
          </a:xfrm>
        </p:grpSpPr>
        <p:sp>
          <p:nvSpPr>
            <p:cNvPr id="354" name="Google Shape;354;p20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56" name="Google Shape;356;p20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0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358" name="Google Shape;358;p20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descr="Imagen 8" id="359" name="Google Shape;3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0530" y="2890682"/>
            <a:ext cx="2963596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0"/>
          <p:cNvSpPr txBox="1"/>
          <p:nvPr/>
        </p:nvSpPr>
        <p:spPr>
          <a:xfrm>
            <a:off x="958646" y="2760432"/>
            <a:ext cx="5107859" cy="2831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SOBREDIMENSIONADOS</a:t>
            </a:r>
            <a:endParaRPr b="1" i="0" sz="1400" u="none" cap="none" strike="noStrik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ED6B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b="1" i="0" lang="en-US" sz="2100" u="none" cap="none" strike="noStrik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descr="Imagen 16" id="361" name="Google Shape;36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792" y="4159041"/>
            <a:ext cx="673177" cy="60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/>
          <p:nvPr>
            <p:ph idx="4294967295" type="sldNum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367" name="Google Shape;367;p21"/>
          <p:cNvGrpSpPr/>
          <p:nvPr/>
        </p:nvGrpSpPr>
        <p:grpSpPr>
          <a:xfrm>
            <a:off x="431621" y="2285848"/>
            <a:ext cx="8839207" cy="3238196"/>
            <a:chOff x="-1" y="0"/>
            <a:chExt cx="8839205" cy="3238195"/>
          </a:xfrm>
        </p:grpSpPr>
        <p:sp>
          <p:nvSpPr>
            <p:cNvPr id="368" name="Google Shape;368;p21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fmla="val 16667" name="adj"/>
              </a:avLst>
            </a:prstGeom>
            <a:solidFill>
              <a:srgbClr val="F7E3D1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1"/>
            <p:cNvSpPr txBox="1"/>
            <p:nvPr/>
          </p:nvSpPr>
          <p:spPr>
            <a:xfrm>
              <a:off x="162838" y="1428979"/>
              <a:ext cx="851352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370" name="Google Shape;370;p21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CONOCE MÁS EN:</a:t>
            </a:r>
            <a:endParaRPr/>
          </a:p>
        </p:txBody>
      </p:sp>
      <p:pic>
        <p:nvPicPr>
          <p:cNvPr descr="Imagen 9" id="372" name="Google Shape;37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979" y="4312096"/>
            <a:ext cx="3516432" cy="333155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1"/>
          <p:cNvSpPr txBox="1"/>
          <p:nvPr/>
        </p:nvSpPr>
        <p:spPr>
          <a:xfrm>
            <a:off x="992615" y="2740429"/>
            <a:ext cx="5013883" cy="1981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Video: “Liugong Carretillas de elevación de alto tonelaje”.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None/>
            </a:pPr>
            <a:r>
              <a:rPr b="0" i="0" lang="en-US" sz="16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https://www.youtube.com/watch?v=pudVbunv7VM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sng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Video: “Movilidad Electro Renovable en el sector industrial – Caso Aserraderos Loncoche”.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None/>
            </a:pPr>
            <a:r>
              <a:rPr b="0" i="0" lang="en-US" sz="16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https://www.youtube.com/watch?time_continue=2&amp;v=QkRz18OVOVE&amp;feature=emb_logo</a:t>
            </a:r>
            <a:endParaRPr/>
          </a:p>
        </p:txBody>
      </p:sp>
      <p:pic>
        <p:nvPicPr>
          <p:cNvPr descr="Gráfico 4" id="374" name="Google Shape;374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32817" y="1922103"/>
            <a:ext cx="711183" cy="71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462114" y="2499449"/>
            <a:ext cx="2760223" cy="33724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Cubicar los productos, materiales e insumos que requieren almacenaje y espacios de bodegaje, para lograr una disposición eficiente de los primeros y la optimización de los segundos.</a:t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 - H - 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252573" y="1472660"/>
            <a:ext cx="2980514" cy="4543829"/>
          </a:xfrm>
          <a:prstGeom prst="roundRect">
            <a:avLst>
              <a:gd fmla="val 8420" name="adj"/>
            </a:avLst>
          </a:prstGeom>
          <a:noFill/>
          <a:ln cap="flat" cmpd="sng" w="9525">
            <a:solidFill>
              <a:srgbClr val="5858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descr="Imagen 27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3"/>
          <p:cNvGrpSpPr/>
          <p:nvPr/>
        </p:nvGrpSpPr>
        <p:grpSpPr>
          <a:xfrm>
            <a:off x="3362219" y="1472660"/>
            <a:ext cx="2980515" cy="4543828"/>
            <a:chOff x="0" y="0"/>
            <a:chExt cx="2980514" cy="4543827"/>
          </a:xfrm>
        </p:grpSpPr>
        <p:sp>
          <p:nvSpPr>
            <p:cNvPr id="118" name="Google Shape;118;p3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0" name="Google Shape;120;p3"/>
          <p:cNvSpPr txBox="1"/>
          <p:nvPr/>
        </p:nvSpPr>
        <p:spPr>
          <a:xfrm>
            <a:off x="3561634" y="2499448"/>
            <a:ext cx="2781097" cy="1503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Organiza los espacios de bodegaje para lograr optimizar las zonas de almacenamiento según las normas de seguridad vigentes e instrucciones de jefatura.</a:t>
            </a:r>
            <a:endParaRPr b="0" i="0" sz="12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descr="Imagen 35" id="122" name="Google Shape;12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9905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3"/>
          <p:cNvGrpSpPr/>
          <p:nvPr/>
        </p:nvGrpSpPr>
        <p:grpSpPr>
          <a:xfrm>
            <a:off x="6473042" y="1472660"/>
            <a:ext cx="2980515" cy="5663580"/>
            <a:chOff x="0" y="0"/>
            <a:chExt cx="2980514" cy="5663580"/>
          </a:xfrm>
        </p:grpSpPr>
        <p:sp>
          <p:nvSpPr>
            <p:cNvPr id="124" name="Google Shape;124;p3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fmla="val 8420" name="adj"/>
              </a:avLst>
            </a:prstGeom>
            <a:noFill/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26" name="Google Shape;126;p3"/>
          <p:cNvSpPr txBox="1"/>
          <p:nvPr/>
        </p:nvSpPr>
        <p:spPr>
          <a:xfrm>
            <a:off x="6656438" y="2499448"/>
            <a:ext cx="2684207" cy="35726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2.1.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 la capacidad real de almacenamiento de los espacios de las bodegas disponibles para considerar las áreas útiles reales de acuerdo a los procedimientos e indicaciones establecidas por la jefatura.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Determina espacios para almacenar diversas mercancías sobredimensionadas en bodega y aplica ordenamiento a través de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layout,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optimizando su uso.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descr="Imagen 39" id="128" name="Google Shape;12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4955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0" id="129" name="Google Shape;12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1864" y="4448533"/>
            <a:ext cx="3103843" cy="2466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43" id="130" name="Google Shape;13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3588296" y="3757726"/>
            <a:ext cx="3025212" cy="408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386547" y="4091235"/>
            <a:ext cx="4845909" cy="883656"/>
            <a:chOff x="-3" y="0"/>
            <a:chExt cx="4845907" cy="883654"/>
          </a:xfrm>
        </p:grpSpPr>
        <p:grpSp>
          <p:nvGrpSpPr>
            <p:cNvPr id="137" name="Google Shape;137;p4"/>
            <p:cNvGrpSpPr/>
            <p:nvPr/>
          </p:nvGrpSpPr>
          <p:grpSpPr>
            <a:xfrm>
              <a:off x="188097" y="0"/>
              <a:ext cx="4657807" cy="883654"/>
              <a:chOff x="-1" y="0"/>
              <a:chExt cx="4657805" cy="88365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-1" y="0"/>
                <a:ext cx="4657805" cy="8836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4"/>
              <p:cNvSpPr txBox="1"/>
              <p:nvPr/>
            </p:nvSpPr>
            <p:spPr>
              <a:xfrm>
                <a:off x="47898" y="251708"/>
                <a:ext cx="4562007" cy="380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40" name="Google Shape;140;p4"/>
            <p:cNvGrpSpPr/>
            <p:nvPr/>
          </p:nvGrpSpPr>
          <p:grpSpPr>
            <a:xfrm>
              <a:off x="-3" y="168979"/>
              <a:ext cx="391115" cy="536168"/>
              <a:chOff x="-1" y="0"/>
              <a:chExt cx="391114" cy="536166"/>
            </a:xfrm>
          </p:grpSpPr>
          <p:sp>
            <p:nvSpPr>
              <p:cNvPr id="141" name="Google Shape;141;p4"/>
              <p:cNvSpPr/>
              <p:nvPr/>
            </p:nvSpPr>
            <p:spPr>
              <a:xfrm>
                <a:off x="-1" y="84708"/>
                <a:ext cx="391114" cy="385803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4"/>
              <p:cNvSpPr txBox="1"/>
              <p:nvPr/>
            </p:nvSpPr>
            <p:spPr>
              <a:xfrm>
                <a:off x="9902" y="0"/>
                <a:ext cx="312203" cy="536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43" name="Google Shape;143;p4"/>
            <p:cNvSpPr txBox="1"/>
            <p:nvPr/>
          </p:nvSpPr>
          <p:spPr>
            <a:xfrm>
              <a:off x="562797" y="103136"/>
              <a:ext cx="4117501" cy="677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Definimos tipos de ubicaciones especiales de acuerdo a materiales.</a:t>
              </a:r>
              <a:endParaRPr/>
            </a:p>
          </p:txBody>
        </p:sp>
      </p:grpSp>
      <p:grpSp>
        <p:nvGrpSpPr>
          <p:cNvPr id="144" name="Google Shape;144;p4"/>
          <p:cNvGrpSpPr/>
          <p:nvPr/>
        </p:nvGrpSpPr>
        <p:grpSpPr>
          <a:xfrm>
            <a:off x="375973" y="3118149"/>
            <a:ext cx="4845907" cy="883655"/>
            <a:chOff x="-2" y="0"/>
            <a:chExt cx="4845906" cy="883654"/>
          </a:xfrm>
        </p:grpSpPr>
        <p:grpSp>
          <p:nvGrpSpPr>
            <p:cNvPr id="145" name="Google Shape;145;p4"/>
            <p:cNvGrpSpPr/>
            <p:nvPr/>
          </p:nvGrpSpPr>
          <p:grpSpPr>
            <a:xfrm>
              <a:off x="188097" y="0"/>
              <a:ext cx="4657807" cy="883654"/>
              <a:chOff x="-1" y="0"/>
              <a:chExt cx="4657805" cy="883653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-1" y="0"/>
                <a:ext cx="4657805" cy="883653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rgbClr val="58585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4"/>
              <p:cNvSpPr txBox="1"/>
              <p:nvPr/>
            </p:nvSpPr>
            <p:spPr>
              <a:xfrm>
                <a:off x="47898" y="251708"/>
                <a:ext cx="4562007" cy="380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>
              <a:off x="-2" y="168979"/>
              <a:ext cx="376204" cy="536168"/>
              <a:chOff x="0" y="0"/>
              <a:chExt cx="376202" cy="536166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0" y="84708"/>
                <a:ext cx="376202" cy="385803"/>
              </a:xfrm>
              <a:prstGeom prst="roundRect">
                <a:avLst>
                  <a:gd fmla="val 16667" name="adj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4"/>
              <p:cNvSpPr txBox="1"/>
              <p:nvPr/>
            </p:nvSpPr>
            <p:spPr>
              <a:xfrm>
                <a:off x="9524" y="0"/>
                <a:ext cx="300303" cy="536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b="1" i="0" lang="en-US" sz="28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sp>
          <p:nvSpPr>
            <p:cNvPr id="151" name="Google Shape;151;p4"/>
            <p:cNvSpPr txBox="1"/>
            <p:nvPr/>
          </p:nvSpPr>
          <p:spPr>
            <a:xfrm>
              <a:off x="562798" y="103136"/>
              <a:ext cx="3960528" cy="677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qué son las ubicaciones especiales en una bodega.</a:t>
              </a:r>
              <a:endParaRPr/>
            </a:p>
          </p:txBody>
        </p:sp>
      </p:grpSp>
      <p:sp>
        <p:nvSpPr>
          <p:cNvPr id="152" name="Google Shape;152;p4"/>
          <p:cNvSpPr/>
          <p:nvPr/>
        </p:nvSpPr>
        <p:spPr>
          <a:xfrm>
            <a:off x="5026616" y="3630159"/>
            <a:ext cx="696539" cy="6965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EN LA ACTIVIDAD ANTERIOR?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556508" y="2403753"/>
            <a:ext cx="4778401" cy="424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UBICACIONES ESPECIALES: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366450" y="1110796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pic>
        <p:nvPicPr>
          <p:cNvPr descr="Imagen 34"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517" y="2513152"/>
            <a:ext cx="4828329" cy="457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536222" y="2440019"/>
            <a:ext cx="5390405" cy="2567595"/>
            <a:chOff x="-1" y="0"/>
            <a:chExt cx="5390403" cy="2567593"/>
          </a:xfrm>
        </p:grpSpPr>
        <p:grpSp>
          <p:nvGrpSpPr>
            <p:cNvPr id="163" name="Google Shape;163;p5"/>
            <p:cNvGrpSpPr/>
            <p:nvPr/>
          </p:nvGrpSpPr>
          <p:grpSpPr>
            <a:xfrm>
              <a:off x="-1" y="0"/>
              <a:ext cx="4657806" cy="2567593"/>
              <a:chOff x="-1" y="0"/>
              <a:chExt cx="4657805" cy="2567592"/>
            </a:xfrm>
          </p:grpSpPr>
          <p:sp>
            <p:nvSpPr>
              <p:cNvPr id="164" name="Google Shape;164;p5"/>
              <p:cNvSpPr/>
              <p:nvPr/>
            </p:nvSpPr>
            <p:spPr>
              <a:xfrm flipH="1">
                <a:off x="-1" y="0"/>
                <a:ext cx="4657805" cy="2567592"/>
              </a:xfrm>
              <a:prstGeom prst="roundRect">
                <a:avLst>
                  <a:gd fmla="val 16667" name="adj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5"/>
              <p:cNvSpPr txBox="1"/>
              <p:nvPr/>
            </p:nvSpPr>
            <p:spPr>
              <a:xfrm>
                <a:off x="125338" y="1093677"/>
                <a:ext cx="4407127" cy="380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00" lIns="91400" spcFirstLastPara="1" rIns="91400" wrap="square" tIns="914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66" name="Google Shape;166;p5"/>
            <p:cNvSpPr/>
            <p:nvPr/>
          </p:nvSpPr>
          <p:spPr>
            <a:xfrm flipH="1" rot="7028958">
              <a:off x="4620440" y="1630533"/>
              <a:ext cx="432622" cy="1022557"/>
            </a:xfrm>
            <a:prstGeom prst="triangle">
              <a:avLst>
                <a:gd fmla="val 50000" name="adj"/>
              </a:avLst>
            </a:prstGeom>
            <a:solidFill>
              <a:srgbClr val="F7E3D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5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168" name="Google Shape;168;p5"/>
          <p:cNvSpPr txBox="1"/>
          <p:nvPr/>
        </p:nvSpPr>
        <p:spPr>
          <a:xfrm>
            <a:off x="856787" y="3226198"/>
            <a:ext cx="4056005" cy="9627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la actividad anterior, te invito a responder la </a:t>
            </a: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6 de Conocimientos Previos.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856787" y="5416932"/>
            <a:ext cx="4995617" cy="1114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1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b="0" i="0" lang="en-US" sz="21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pic>
        <p:nvPicPr>
          <p:cNvPr descr="Imagen 19" id="170" name="Google Shape;17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5674" y="3333134"/>
            <a:ext cx="4585616" cy="434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MOTIVACIÓN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666663" y="3124151"/>
            <a:ext cx="5091343" cy="2598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iniciar la actividad analicemos la siguiente pregunta: </a:t>
            </a:r>
            <a:endParaRPr/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entiendes por material sobredimensionado?</a:t>
            </a:r>
            <a:endParaRPr/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600"/>
              <a:buFont typeface="Calibri"/>
              <a:buNone/>
            </a:pPr>
            <a:r>
              <a:t/>
            </a:r>
            <a:endParaRPr b="1" i="0" sz="1600" u="none" cap="none" strike="noStrik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Escribe la respuesta en tu cuaderno, reúnete en grupos de no más de tres integrantes, comparte tu respuesta y generen una respuesta en común. Finalmente presenten al resto de los grupos.</a:t>
            </a:r>
            <a:endParaRPr/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Ahora, conversemos todos sobre las respuestas.</a:t>
            </a:r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366450" y="2266138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</a:t>
            </a:r>
            <a:endParaRPr/>
          </a:p>
        </p:txBody>
      </p:sp>
      <p:pic>
        <p:nvPicPr>
          <p:cNvPr descr="Google Shape;279;p21"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742" y="2311018"/>
            <a:ext cx="2957396" cy="5248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4109576" y="2664933"/>
            <a:ext cx="4840957" cy="30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186" name="Google Shape;186;p7"/>
          <p:cNvGrpSpPr/>
          <p:nvPr/>
        </p:nvGrpSpPr>
        <p:grpSpPr>
          <a:xfrm>
            <a:off x="4063851" y="3185653"/>
            <a:ext cx="5081313" cy="3106994"/>
            <a:chOff x="0" y="0"/>
            <a:chExt cx="5081311" cy="3106993"/>
          </a:xfrm>
        </p:grpSpPr>
        <p:sp>
          <p:nvSpPr>
            <p:cNvPr id="187" name="Google Shape;187;p7"/>
            <p:cNvSpPr/>
            <p:nvPr/>
          </p:nvSpPr>
          <p:spPr>
            <a:xfrm>
              <a:off x="0" y="0"/>
              <a:ext cx="5081311" cy="3106993"/>
            </a:xfrm>
            <a:prstGeom prst="roundRect">
              <a:avLst>
                <a:gd fmla="val 6741" name="adj"/>
              </a:avLst>
            </a:prstGeom>
            <a:solidFill>
              <a:srgbClr val="FFFFFF"/>
            </a:solidFill>
            <a:ln cap="flat" cmpd="sng" w="9525">
              <a:solidFill>
                <a:srgbClr val="5858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66106" y="1363379"/>
              <a:ext cx="4949098" cy="380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189" name="Google Shape;189;p7"/>
          <p:cNvSpPr txBox="1"/>
          <p:nvPr/>
        </p:nvSpPr>
        <p:spPr>
          <a:xfrm>
            <a:off x="4624637" y="3431742"/>
            <a:ext cx="3923027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qué son los materiales sobredimensionados.</a:t>
            </a:r>
            <a:endParaRPr/>
          </a:p>
        </p:txBody>
      </p:sp>
      <p:grpSp>
        <p:nvGrpSpPr>
          <p:cNvPr id="190" name="Google Shape;190;p7"/>
          <p:cNvGrpSpPr/>
          <p:nvPr/>
        </p:nvGrpSpPr>
        <p:grpSpPr>
          <a:xfrm>
            <a:off x="3895218" y="3439078"/>
            <a:ext cx="375443" cy="536168"/>
            <a:chOff x="0" y="0"/>
            <a:chExt cx="375441" cy="536166"/>
          </a:xfrm>
        </p:grpSpPr>
        <p:sp>
          <p:nvSpPr>
            <p:cNvPr id="191" name="Google Shape;191;p7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9505" y="0"/>
              <a:ext cx="299694" cy="53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193" name="Google Shape;193;p7"/>
          <p:cNvSpPr txBox="1"/>
          <p:nvPr/>
        </p:nvSpPr>
        <p:spPr>
          <a:xfrm>
            <a:off x="4655558" y="4316760"/>
            <a:ext cx="3892106" cy="554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herramientas de manipulación de materiales sobredimensionados.</a:t>
            </a:r>
            <a:endParaRPr/>
          </a:p>
        </p:txBody>
      </p:sp>
      <p:grpSp>
        <p:nvGrpSpPr>
          <p:cNvPr id="194" name="Google Shape;194;p7"/>
          <p:cNvGrpSpPr/>
          <p:nvPr/>
        </p:nvGrpSpPr>
        <p:grpSpPr>
          <a:xfrm>
            <a:off x="3895218" y="4353690"/>
            <a:ext cx="375443" cy="536168"/>
            <a:chOff x="0" y="0"/>
            <a:chExt cx="375441" cy="536166"/>
          </a:xfrm>
        </p:grpSpPr>
        <p:sp>
          <p:nvSpPr>
            <p:cNvPr id="195" name="Google Shape;195;p7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9505" y="0"/>
              <a:ext cx="299694" cy="53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197" name="Google Shape;197;p7"/>
          <p:cNvSpPr txBox="1"/>
          <p:nvPr/>
        </p:nvSpPr>
        <p:spPr>
          <a:xfrm>
            <a:off x="375974" y="1760907"/>
            <a:ext cx="6615901" cy="431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ALMACENAMIENTO DE </a:t>
            </a:r>
            <a:r>
              <a:rPr b="1" i="0" lang="en-US" sz="20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SOBREDIMENSIONADOS</a:t>
            </a:r>
            <a:endParaRPr/>
          </a:p>
        </p:txBody>
      </p:sp>
      <p:sp>
        <p:nvSpPr>
          <p:cNvPr id="198" name="Google Shape;198;p7"/>
          <p:cNvSpPr txBox="1"/>
          <p:nvPr/>
        </p:nvSpPr>
        <p:spPr>
          <a:xfrm>
            <a:off x="4017016" y="1029694"/>
            <a:ext cx="466494" cy="830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b="0" i="0" lang="en-US" sz="5000" u="none" cap="none" strike="noStrik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descr="Imagen 20" id="199" name="Google Shape;1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 txBox="1"/>
          <p:nvPr/>
        </p:nvSpPr>
        <p:spPr>
          <a:xfrm>
            <a:off x="375975" y="1265365"/>
            <a:ext cx="4107535" cy="536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  <p:sp>
        <p:nvSpPr>
          <p:cNvPr id="201" name="Google Shape;201;p7"/>
          <p:cNvSpPr txBox="1"/>
          <p:nvPr/>
        </p:nvSpPr>
        <p:spPr>
          <a:xfrm>
            <a:off x="4655558" y="5160205"/>
            <a:ext cx="4169913" cy="80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distintos usos de herramientas de manipulación de materiales sobredimensionados según las características de los productos.</a:t>
            </a:r>
            <a:endParaRPr/>
          </a:p>
        </p:txBody>
      </p:sp>
      <p:grpSp>
        <p:nvGrpSpPr>
          <p:cNvPr id="202" name="Google Shape;202;p7"/>
          <p:cNvGrpSpPr/>
          <p:nvPr/>
        </p:nvGrpSpPr>
        <p:grpSpPr>
          <a:xfrm>
            <a:off x="3895218" y="5279664"/>
            <a:ext cx="375443" cy="536168"/>
            <a:chOff x="0" y="0"/>
            <a:chExt cx="375441" cy="536166"/>
          </a:xfrm>
        </p:grpSpPr>
        <p:sp>
          <p:nvSpPr>
            <p:cNvPr id="203" name="Google Shape;203;p7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fmla="val 16667" name="adj"/>
              </a:avLst>
            </a:prstGeom>
            <a:solidFill>
              <a:srgbClr val="ED6B0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 txBox="1"/>
            <p:nvPr/>
          </p:nvSpPr>
          <p:spPr>
            <a:xfrm>
              <a:off x="9505" y="0"/>
              <a:ext cx="299694" cy="536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b="1" i="0" lang="en-US" sz="2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SOBREDIMENSIONADOS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556954" y="2244089"/>
            <a:ext cx="5281547" cy="4364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bodegas tienen diversos tamaños dependiendo del volumen de las mercancías que se almacenan en ellas.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Existen bodegas de tamaño pequeño, como por ejemplo las de repuestos electrónicos, donde se almacena gran cantidad de SKU, en espacios del tamaño de una sala de clases.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También existen bodegas de gran tamaño, como por ejemplo las de empresas mineras donde se almacenan repuestos, partes y piezas de equipos de producción. Muchas veces, éstos se almacenan en espacios abiertos como patios.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Dependiendo del tamaño de los productos será el tamaño de la bodega.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continuación te mostraremos algunos ejemplos de estos tipos de bodegas.</a:t>
            </a:r>
            <a:endParaRPr/>
          </a:p>
        </p:txBody>
      </p:sp>
      <p:pic>
        <p:nvPicPr>
          <p:cNvPr descr="Imagen 3"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23638" y="3960717"/>
            <a:ext cx="3232608" cy="3433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>
            <p:ph idx="4294967295" type="sldNum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18" name="Google Shape;218;p9"/>
          <p:cNvSpPr txBox="1"/>
          <p:nvPr/>
        </p:nvSpPr>
        <p:spPr>
          <a:xfrm>
            <a:off x="452173" y="1269910"/>
            <a:ext cx="8950504" cy="5361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b="1" i="0" lang="en-US" sz="2800" u="none" cap="none" strike="noStrik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MATERIALES </a:t>
            </a:r>
            <a:r>
              <a:rPr b="0" i="0" lang="en-US" sz="2800" u="none" cap="none" strike="noStrik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SOBREDIMENSIONADOS</a:t>
            </a: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493454" y="3429915"/>
            <a:ext cx="3816140" cy="157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patios de repuestos y equipos de las empresas mineras albergan diversos materiales sobredimensionados, tales como las tolvas de los camiones que movilizan el materiales después de una tronadura, entre la mina y la operación de chancado.</a:t>
            </a:r>
            <a:endParaRPr/>
          </a:p>
        </p:txBody>
      </p:sp>
      <p:pic>
        <p:nvPicPr>
          <p:cNvPr descr="Imagen 7" id="220" name="Google Shape;220;p9"/>
          <p:cNvPicPr preferRelativeResize="0"/>
          <p:nvPr/>
        </p:nvPicPr>
        <p:blipFill rotWithShape="1">
          <a:blip r:embed="rId3">
            <a:alphaModFix/>
          </a:blip>
          <a:srcRect b="921" l="741" r="743" t="929"/>
          <a:stretch/>
        </p:blipFill>
        <p:spPr>
          <a:xfrm>
            <a:off x="4832915" y="3145259"/>
            <a:ext cx="4314033" cy="2397523"/>
          </a:xfrm>
          <a:custGeom>
            <a:rect b="b" l="l" r="r" t="t"/>
            <a:pathLst>
              <a:path extrusionOk="0" h="21600" w="21600">
                <a:moveTo>
                  <a:pt x="964" y="0"/>
                </a:moveTo>
                <a:cubicBezTo>
                  <a:pt x="432" y="0"/>
                  <a:pt x="0" y="777"/>
                  <a:pt x="0" y="1734"/>
                </a:cubicBezTo>
                <a:lnTo>
                  <a:pt x="0" y="19866"/>
                </a:lnTo>
                <a:cubicBezTo>
                  <a:pt x="0" y="20823"/>
                  <a:pt x="432" y="21600"/>
                  <a:pt x="964" y="21600"/>
                </a:cubicBezTo>
                <a:lnTo>
                  <a:pt x="20636" y="21600"/>
                </a:lnTo>
                <a:cubicBezTo>
                  <a:pt x="21168" y="21600"/>
                  <a:pt x="21600" y="20823"/>
                  <a:pt x="21600" y="19866"/>
                </a:cubicBezTo>
                <a:lnTo>
                  <a:pt x="21600" y="1734"/>
                </a:lnTo>
                <a:cubicBezTo>
                  <a:pt x="21600" y="777"/>
                  <a:pt x="21168" y="0"/>
                  <a:pt x="20636" y="0"/>
                </a:cubicBezTo>
                <a:lnTo>
                  <a:pt x="964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1" name="Google Shape;221;p9"/>
          <p:cNvSpPr/>
          <p:nvPr/>
        </p:nvSpPr>
        <p:spPr>
          <a:xfrm>
            <a:off x="4832915" y="3145259"/>
            <a:ext cx="4314183" cy="2397361"/>
          </a:xfrm>
          <a:prstGeom prst="roundRect">
            <a:avLst>
              <a:gd fmla="val 8027" name="adj"/>
            </a:avLst>
          </a:prstGeom>
          <a:noFill/>
          <a:ln cap="flat" cmpd="sng" w="25400">
            <a:solidFill>
              <a:srgbClr val="ED6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