
<file path=[Content_Types].xml><?xml version="1.0" encoding="utf-8"?>
<Types xmlns="http://schemas.openxmlformats.org/package/2006/content-types">
  <Default Extension="png" ContentType="image/png"/>
  <Default Extension="svg" ContentType="image/svg+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8"/>
  </p:notesMasterIdLst>
  <p:sldIdLst>
    <p:sldId id="256" r:id="rId2"/>
    <p:sldId id="277" r:id="rId3"/>
    <p:sldId id="297" r:id="rId4"/>
    <p:sldId id="258" r:id="rId5"/>
    <p:sldId id="278" r:id="rId6"/>
    <p:sldId id="288" r:id="rId7"/>
    <p:sldId id="260" r:id="rId8"/>
    <p:sldId id="289" r:id="rId9"/>
    <p:sldId id="294" r:id="rId10"/>
    <p:sldId id="293" r:id="rId11"/>
    <p:sldId id="295" r:id="rId12"/>
    <p:sldId id="291" r:id="rId13"/>
    <p:sldId id="273" r:id="rId14"/>
    <p:sldId id="275" r:id="rId15"/>
    <p:sldId id="276" r:id="rId16"/>
    <p:sldId id="296" r:id="rId17"/>
  </p:sldIdLst>
  <p:sldSz cx="9720263" cy="7559675"/>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381">
          <p15:clr>
            <a:srgbClr val="A4A3A4"/>
          </p15:clr>
        </p15:guide>
        <p15:guide id="2" pos="3061">
          <p15:clr>
            <a:srgbClr val="A4A3A4"/>
          </p15:clr>
        </p15:guide>
        <p15:guide id="3" orient="horz" pos="4761">
          <p15:clr>
            <a:srgbClr val="A4A3A4"/>
          </p15:clr>
        </p15:guide>
        <p15:guide id="4" pos="4330">
          <p15:clr>
            <a:srgbClr val="A4A3A4"/>
          </p15:clr>
        </p15:guide>
      </p15:sldGuideLst>
    </p:ext>
    <p:ext uri="{2D200454-40CA-4A62-9FC3-DE9A4176ACB9}">
      <p15:notes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iY5pWMYHGHDWxF7ajhTTfqhk8aX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dison Ahumada"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6B00"/>
    <a:srgbClr val="A93501"/>
    <a:srgbClr val="F7E3D1"/>
    <a:srgbClr val="FFB375"/>
    <a:srgbClr val="F9EBDE"/>
    <a:srgbClr val="EEEEEE"/>
    <a:srgbClr val="E4AF81"/>
    <a:srgbClr val="F3E5D8"/>
    <a:srgbClr val="F2E4D7"/>
    <a:srgbClr val="F5E7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19" autoAdjust="0"/>
    <p:restoredTop sz="94660"/>
  </p:normalViewPr>
  <p:slideViewPr>
    <p:cSldViewPr snapToGrid="0">
      <p:cViewPr varScale="1">
        <p:scale>
          <a:sx n="97" d="100"/>
          <a:sy n="97" d="100"/>
        </p:scale>
        <p:origin x="1686" y="84"/>
      </p:cViewPr>
      <p:guideLst>
        <p:guide orient="horz" pos="2381"/>
        <p:guide pos="3061"/>
        <p:guide orient="horz" pos="4761"/>
        <p:guide pos="4330"/>
      </p:guideLst>
    </p:cSldViewPr>
  </p:slideViewPr>
  <p:notesTextViewPr>
    <p:cViewPr>
      <p:scale>
        <a:sx n="1" d="1"/>
        <a:sy n="1" d="1"/>
      </p:scale>
      <p:origin x="0" y="0"/>
    </p:cViewPr>
  </p:notesTextViewPr>
  <p:notesViewPr>
    <p:cSldViewPr snapToGrid="0">
      <p:cViewPr varScale="1">
        <p:scale>
          <a:sx n="94" d="100"/>
          <a:sy n="94" d="100"/>
        </p:scale>
        <p:origin x="3606"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24953" y="685800"/>
            <a:ext cx="44088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41286828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 name="Google Shape;73;p1: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8291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3: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2374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5: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 name="Google Shape;14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32988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18: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6" name="Google Shape;386;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18333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6" name="Google Shape;436;p20: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7431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8" name="Google Shape;448;p21: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9987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8" name="Google Shape;398;p19: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38700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7"/>
        <p:cNvGrpSpPr/>
        <p:nvPr/>
      </p:nvGrpSpPr>
      <p:grpSpPr>
        <a:xfrm>
          <a:off x="0" y="0"/>
          <a:ext cx="0" cy="0"/>
          <a:chOff x="0" y="0"/>
          <a:chExt cx="0" cy="0"/>
        </a:xfrm>
      </p:grpSpPr>
      <p:pic>
        <p:nvPicPr>
          <p:cNvPr id="25" name="Imagen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3441" y="418596"/>
            <a:ext cx="2897433" cy="680400"/>
          </a:xfrm>
          <a:prstGeom prst="rect">
            <a:avLst/>
          </a:prstGeom>
        </p:spPr>
      </p:pic>
      <p:sp>
        <p:nvSpPr>
          <p:cNvPr id="19" name="Google Shape;9;p23"/>
          <p:cNvSpPr/>
          <p:nvPr userDrawn="1"/>
        </p:nvSpPr>
        <p:spPr>
          <a:xfrm>
            <a:off x="242856" y="1756550"/>
            <a:ext cx="9346500" cy="5675922"/>
          </a:xfrm>
          <a:prstGeom prst="round1Rect">
            <a:avLst>
              <a:gd name="adj" fmla="val 15350"/>
            </a:avLst>
          </a:prstGeom>
          <a:solidFill>
            <a:srgbClr val="F7E3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12" name="Google Shape;12;p23"/>
          <p:cNvPicPr preferRelativeResize="0"/>
          <p:nvPr userDrawn="1"/>
        </p:nvPicPr>
        <p:blipFill rotWithShape="1">
          <a:blip r:embed="rId3">
            <a:alphaModFix/>
          </a:blip>
          <a:srcRect/>
          <a:stretch/>
        </p:blipFill>
        <p:spPr>
          <a:xfrm>
            <a:off x="8527725" y="6464000"/>
            <a:ext cx="747675" cy="680475"/>
          </a:xfrm>
          <a:prstGeom prst="rect">
            <a:avLst/>
          </a:prstGeom>
          <a:noFill/>
          <a:ln>
            <a:noFill/>
          </a:ln>
        </p:spPr>
      </p:pic>
      <p:sp>
        <p:nvSpPr>
          <p:cNvPr id="13" name="Google Shape;13;p23"/>
          <p:cNvSpPr/>
          <p:nvPr/>
        </p:nvSpPr>
        <p:spPr>
          <a:xfrm>
            <a:off x="436350" y="6464001"/>
            <a:ext cx="7891862" cy="680474"/>
          </a:xfrm>
          <a:prstGeom prst="roundRect">
            <a:avLst>
              <a:gd name="adj" fmla="val 19335"/>
            </a:avLst>
          </a:prstGeom>
          <a:solidFill>
            <a:srgbClr val="FFB37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baseline="-25000">
              <a:solidFill>
                <a:schemeClr val="lt1"/>
              </a:solidFill>
              <a:latin typeface="Arial"/>
              <a:ea typeface="Arial"/>
              <a:cs typeface="Arial"/>
              <a:sym typeface="Arial"/>
            </a:endParaRPr>
          </a:p>
        </p:txBody>
      </p:sp>
      <p:pic>
        <p:nvPicPr>
          <p:cNvPr id="18" name="Imagen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3441" y="6462797"/>
            <a:ext cx="690482" cy="680475"/>
          </a:xfrm>
          <a:prstGeom prst="rect">
            <a:avLst/>
          </a:prstGeom>
        </p:spPr>
      </p:pic>
      <p:pic>
        <p:nvPicPr>
          <p:cNvPr id="8" name="Imagen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272365" y="1222172"/>
            <a:ext cx="1080000" cy="241875"/>
          </a:xfrm>
          <a:prstGeom prst="rect">
            <a:avLst/>
          </a:prstGeom>
        </p:spPr>
      </p:pic>
      <p:pic>
        <p:nvPicPr>
          <p:cNvPr id="9" name="Imagen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272365" y="418596"/>
            <a:ext cx="1080000" cy="66477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
        <p:cNvGrpSpPr/>
        <p:nvPr/>
      </p:nvGrpSpPr>
      <p:grpSpPr>
        <a:xfrm>
          <a:off x="0" y="0"/>
          <a:ext cx="0" cy="0"/>
          <a:chOff x="0" y="0"/>
          <a:chExt cx="0" cy="0"/>
        </a:xfrm>
      </p:grpSpPr>
      <p:sp>
        <p:nvSpPr>
          <p:cNvPr id="8" name="Google Shape;9;p23"/>
          <p:cNvSpPr/>
          <p:nvPr userDrawn="1"/>
        </p:nvSpPr>
        <p:spPr>
          <a:xfrm>
            <a:off x="259789" y="1739619"/>
            <a:ext cx="9240327" cy="5608419"/>
          </a:xfrm>
          <a:prstGeom prst="round1Rect">
            <a:avLst>
              <a:gd name="adj" fmla="val 15350"/>
            </a:avLst>
          </a:pr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10" name="Imagen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3441" y="418596"/>
            <a:ext cx="2897433" cy="680400"/>
          </a:xfrm>
          <a:prstGeom prst="rect">
            <a:avLst/>
          </a:prstGeom>
        </p:spPr>
      </p:pic>
      <p:pic>
        <p:nvPicPr>
          <p:cNvPr id="5" name="Imagen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72365" y="1222172"/>
            <a:ext cx="1080000" cy="241875"/>
          </a:xfrm>
          <a:prstGeom prst="rect">
            <a:avLst/>
          </a:prstGeom>
        </p:spPr>
      </p:pic>
      <p:pic>
        <p:nvPicPr>
          <p:cNvPr id="6" name="Imagen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72365" y="418596"/>
            <a:ext cx="1080000" cy="66477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25"/>
          <p:cNvSpPr/>
          <p:nvPr/>
        </p:nvSpPr>
        <p:spPr>
          <a:xfrm rot="10800000" flipH="1">
            <a:off x="180975" y="832250"/>
            <a:ext cx="9358200" cy="1236900"/>
          </a:xfrm>
          <a:prstGeom prst="round1Rect">
            <a:avLst>
              <a:gd name="adj" fmla="val 50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25"/>
          <p:cNvSpPr/>
          <p:nvPr/>
        </p:nvSpPr>
        <p:spPr>
          <a:xfrm>
            <a:off x="180900" y="180900"/>
            <a:ext cx="7911000" cy="651000"/>
          </a:xfrm>
          <a:prstGeom prst="round2SameRect">
            <a:avLst>
              <a:gd name="adj1" fmla="val 16667"/>
              <a:gd name="adj2" fmla="val 0"/>
            </a:avLst>
          </a:prstGeom>
          <a:solidFill>
            <a:srgbClr val="ED6B00"/>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25"/>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3" name="Google Shape;23;p25"/>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1" name="Google Shape;97;p3"/>
          <p:cNvSpPr txBox="1"/>
          <p:nvPr userDrawn="1"/>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b="0" i="0" u="none" strike="noStrike" cap="none" dirty="0" smtClean="0">
                <a:solidFill>
                  <a:srgbClr val="741B47"/>
                </a:solidFill>
                <a:latin typeface="Calibri"/>
                <a:ea typeface="Calibri"/>
                <a:cs typeface="Calibri"/>
                <a:sym typeface="Calibri"/>
              </a:rPr>
              <a:t>        </a:t>
            </a:r>
            <a:r>
              <a:rPr lang="en-US" sz="1100" b="0" i="0" u="none" strike="noStrike" cap="none" dirty="0" smtClean="0">
                <a:solidFill>
                  <a:srgbClr val="ED6B00"/>
                </a:solidFill>
                <a:latin typeface="Calibri"/>
                <a:ea typeface="Calibri"/>
                <a:cs typeface="Calibri"/>
                <a:sym typeface="Calibri"/>
              </a:rPr>
              <a:t>ADMINISTRACIÓN LOGÍSTICA</a:t>
            </a:r>
            <a:r>
              <a:rPr lang="en-US" sz="1100" b="0" i="0" u="none" strike="noStrike" cap="none" dirty="0" smtClean="0">
                <a:solidFill>
                  <a:srgbClr val="000000"/>
                </a:solidFill>
                <a:latin typeface="Calibri"/>
                <a:ea typeface="Calibri"/>
                <a:cs typeface="Calibri"/>
                <a:sym typeface="Calibri"/>
              </a:rPr>
              <a:t>| 4° </a:t>
            </a:r>
            <a:r>
              <a:rPr lang="en-US" sz="1100" b="0" i="0" u="none" strike="noStrike" cap="none" dirty="0" err="1">
                <a:solidFill>
                  <a:srgbClr val="000000"/>
                </a:solidFill>
                <a:latin typeface="Calibri"/>
                <a:ea typeface="Calibri"/>
                <a:cs typeface="Calibri"/>
                <a:sym typeface="Calibri"/>
              </a:rPr>
              <a:t>Medio</a:t>
            </a:r>
            <a:r>
              <a:rPr lang="en-US" sz="1100" b="0" i="0" u="none" strike="noStrike" cap="none" dirty="0">
                <a:solidFill>
                  <a:srgbClr val="000000"/>
                </a:solidFill>
                <a:latin typeface="Calibri"/>
                <a:ea typeface="Calibri"/>
                <a:cs typeface="Calibri"/>
                <a:sym typeface="Calibri"/>
              </a:rPr>
              <a:t> | </a:t>
            </a:r>
            <a:r>
              <a:rPr lang="en-US" sz="1100" b="0" i="0" u="none" strike="noStrike" cap="none" dirty="0" err="1">
                <a:solidFill>
                  <a:srgbClr val="000000"/>
                </a:solidFill>
                <a:latin typeface="Calibri"/>
                <a:ea typeface="Calibri"/>
                <a:cs typeface="Calibri"/>
                <a:sym typeface="Calibri"/>
              </a:rPr>
              <a:t>Presentación</a:t>
            </a:r>
            <a:endParaRPr sz="1100" b="0" i="0" u="none" strike="noStrike" cap="none" dirty="0">
              <a:solidFill>
                <a:srgbClr val="741B47"/>
              </a:solidFill>
              <a:latin typeface="Calibri"/>
              <a:ea typeface="Calibri"/>
              <a:cs typeface="Calibri"/>
              <a:sym typeface="Calibri"/>
            </a:endParaRPr>
          </a:p>
        </p:txBody>
      </p:sp>
      <p:sp>
        <p:nvSpPr>
          <p:cNvPr id="13" name="Google Shape;343;p14"/>
          <p:cNvSpPr txBox="1"/>
          <p:nvPr userDrawn="1"/>
        </p:nvSpPr>
        <p:spPr>
          <a:xfrm>
            <a:off x="180900" y="6881800"/>
            <a:ext cx="527945" cy="264724"/>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fld id="{F8D837FA-7D10-4FEB-9DD5-99DA87700FA3}" type="slidenum">
              <a:rPr lang="en-US" sz="1100" b="0" i="0" u="none" strike="noStrike" cap="none" smtClean="0">
                <a:solidFill>
                  <a:srgbClr val="000000"/>
                </a:solidFill>
                <a:latin typeface="Calibri"/>
                <a:ea typeface="Calibri"/>
                <a:cs typeface="Calibri"/>
                <a:sym typeface="Calibri"/>
              </a:rPr>
              <a:pPr marL="0" marR="0" lvl="0" indent="0" algn="r" rtl="0">
                <a:lnSpc>
                  <a:spcPct val="100000"/>
                </a:lnSpc>
                <a:spcBef>
                  <a:spcPts val="0"/>
                </a:spcBef>
                <a:spcAft>
                  <a:spcPts val="0"/>
                </a:spcAft>
                <a:buNone/>
              </a:pPr>
              <a:t>‹Nº›</a:t>
            </a:fld>
            <a:endParaRPr sz="1100" b="0" i="0" u="none" strike="noStrike" cap="none" dirty="0">
              <a:solidFill>
                <a:srgbClr val="741B47"/>
              </a:solidFill>
              <a:latin typeface="Calibri"/>
              <a:ea typeface="Calibri"/>
              <a:cs typeface="Calibri"/>
              <a:sym typeface="Calibri"/>
            </a:endParaRPr>
          </a:p>
        </p:txBody>
      </p:sp>
      <p:sp>
        <p:nvSpPr>
          <p:cNvPr id="16" name="Google Shape;92;p3"/>
          <p:cNvSpPr txBox="1"/>
          <p:nvPr userDrawn="1"/>
        </p:nvSpPr>
        <p:spPr>
          <a:xfrm>
            <a:off x="8443618" y="271143"/>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dirty="0" err="1">
                <a:solidFill>
                  <a:srgbClr val="000000"/>
                </a:solidFill>
                <a:latin typeface="Calibri"/>
                <a:ea typeface="Calibri"/>
                <a:cs typeface="Calibri"/>
                <a:sym typeface="Calibri"/>
              </a:rPr>
              <a:t>Actividad</a:t>
            </a:r>
            <a:r>
              <a:rPr lang="en-US" sz="1200" b="0" i="0" u="none" strike="noStrike" cap="none" dirty="0">
                <a:solidFill>
                  <a:srgbClr val="000000"/>
                </a:solidFill>
                <a:latin typeface="Calibri"/>
                <a:ea typeface="Calibri"/>
                <a:cs typeface="Calibri"/>
                <a:sym typeface="Calibri"/>
              </a:rPr>
              <a:t> </a:t>
            </a:r>
            <a:r>
              <a:rPr lang="en-US" sz="1200" b="0" i="0" u="none" strike="noStrike" cap="none" dirty="0" smtClean="0">
                <a:solidFill>
                  <a:srgbClr val="000000"/>
                </a:solidFill>
                <a:latin typeface="Calibri"/>
                <a:ea typeface="Calibri"/>
                <a:cs typeface="Calibri"/>
                <a:sym typeface="Calibri"/>
              </a:rPr>
              <a:t>12|</a:t>
            </a:r>
            <a:r>
              <a:rPr lang="en-US" sz="1600" b="0" i="0" u="none" strike="noStrike" cap="none" dirty="0" smtClean="0">
                <a:solidFill>
                  <a:srgbClr val="ED6B00"/>
                </a:solidFill>
                <a:latin typeface="Calibri"/>
                <a:ea typeface="Calibri"/>
                <a:cs typeface="Calibri"/>
                <a:sym typeface="Calibri"/>
              </a:rPr>
              <a:t>2</a:t>
            </a:r>
            <a:endParaRPr sz="1600" b="0" i="0" u="none" strike="noStrike" cap="none" dirty="0">
              <a:solidFill>
                <a:srgbClr val="ED6B00"/>
              </a:solidFill>
              <a:latin typeface="Calibri"/>
              <a:ea typeface="Calibri"/>
              <a:cs typeface="Calibri"/>
              <a:sym typeface="Calibri"/>
            </a:endParaRPr>
          </a:p>
        </p:txBody>
      </p:sp>
      <p:sp>
        <p:nvSpPr>
          <p:cNvPr id="17" name="Google Shape;93;p3"/>
          <p:cNvSpPr txBox="1"/>
          <p:nvPr userDrawn="1"/>
        </p:nvSpPr>
        <p:spPr>
          <a:xfrm>
            <a:off x="442650" y="350325"/>
            <a:ext cx="7441800" cy="319500"/>
          </a:xfrm>
          <a:prstGeom prst="rect">
            <a:avLst/>
          </a:prstGeom>
          <a:noFill/>
          <a:ln>
            <a:noFill/>
          </a:ln>
        </p:spPr>
        <p:txBody>
          <a:bodyPr spcFirstLastPara="1" wrap="square" lIns="91425" tIns="91425" rIns="91425" bIns="91425" anchor="t" anchorCtr="0">
            <a:noAutofit/>
          </a:bodyPr>
          <a:lstStyle/>
          <a:p>
            <a:pPr>
              <a:lnSpc>
                <a:spcPct val="90000"/>
              </a:lnSpc>
              <a:buClr>
                <a:schemeClr val="dk1"/>
              </a:buClr>
              <a:buSzPts val="1100"/>
            </a:pPr>
            <a:r>
              <a:rPr lang="en-US" sz="1400" b="1" i="0" u="none" strike="noStrike" cap="none" dirty="0">
                <a:solidFill>
                  <a:srgbClr val="FFFFFF"/>
                </a:solidFill>
                <a:latin typeface="Calibri"/>
                <a:ea typeface="Calibri"/>
                <a:cs typeface="Calibri"/>
                <a:sym typeface="Calibri"/>
              </a:rPr>
              <a:t>MÓDULO</a:t>
            </a:r>
            <a:r>
              <a:rPr lang="en-US" sz="1400" b="0" i="0" u="none" strike="noStrike" cap="none" dirty="0">
                <a:solidFill>
                  <a:srgbClr val="FFFFFF"/>
                </a:solidFill>
                <a:latin typeface="Calibri"/>
                <a:ea typeface="Calibri"/>
                <a:cs typeface="Calibri"/>
                <a:sym typeface="Calibri"/>
              </a:rPr>
              <a:t> </a:t>
            </a:r>
            <a:r>
              <a:rPr lang="en-US" sz="1400" b="0" i="0" u="none" strike="noStrike" cap="none" dirty="0" smtClean="0">
                <a:solidFill>
                  <a:srgbClr val="FFFFFF"/>
                </a:solidFill>
                <a:latin typeface="Calibri"/>
                <a:ea typeface="Calibri"/>
                <a:cs typeface="Calibri"/>
                <a:sym typeface="Calibri"/>
              </a:rPr>
              <a:t> </a:t>
            </a:r>
            <a:r>
              <a:rPr lang="es-ES_tradnl" sz="1400" b="0" i="0" u="none" strike="noStrike" cap="none" dirty="0" smtClean="0">
                <a:solidFill>
                  <a:srgbClr val="FFFFFF"/>
                </a:solidFill>
                <a:latin typeface="Calibri"/>
                <a:ea typeface="Calibri"/>
                <a:cs typeface="Calibri"/>
                <a:sym typeface="Arial"/>
              </a:rPr>
              <a:t>Operaciones de </a:t>
            </a:r>
            <a:r>
              <a:rPr lang="es-CL" sz="1400" b="0" i="0" u="none" strike="noStrike" cap="none" dirty="0" smtClean="0">
                <a:solidFill>
                  <a:srgbClr val="FFFFFF"/>
                </a:solidFill>
                <a:latin typeface="Calibri"/>
                <a:ea typeface="Calibri"/>
                <a:cs typeface="Calibri"/>
                <a:sym typeface="Roboto"/>
              </a:rPr>
              <a:t>Al</a:t>
            </a:r>
            <a:r>
              <a:rPr lang="es-ES_tradnl" sz="1400" b="0" i="0" u="none" strike="noStrike" cap="none" dirty="0" err="1" smtClean="0">
                <a:solidFill>
                  <a:srgbClr val="FFFFFF"/>
                </a:solidFill>
                <a:latin typeface="Calibri"/>
                <a:ea typeface="Calibri"/>
                <a:cs typeface="Calibri"/>
                <a:sym typeface="Roboto"/>
              </a:rPr>
              <a:t>macenamiento</a:t>
            </a:r>
            <a:endParaRPr lang="x-none" sz="1400" b="0" i="0" u="none" strike="noStrike" cap="none" dirty="0">
              <a:solidFill>
                <a:srgbClr val="FFFFFF"/>
              </a:solidFill>
              <a:latin typeface="Calibri"/>
              <a:ea typeface="Calibri"/>
              <a:cs typeface="Calibri"/>
              <a:sym typeface="Roboto"/>
            </a:endParaRPr>
          </a:p>
        </p:txBody>
      </p:sp>
    </p:spTree>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30"/>
        <p:cNvGrpSpPr/>
        <p:nvPr/>
      </p:nvGrpSpPr>
      <p:grpSpPr>
        <a:xfrm>
          <a:off x="0" y="0"/>
          <a:ext cx="0" cy="0"/>
          <a:chOff x="0" y="0"/>
          <a:chExt cx="0" cy="0"/>
        </a:xfrm>
      </p:grpSpPr>
      <p:sp>
        <p:nvSpPr>
          <p:cNvPr id="31" name="Google Shape;31;p27"/>
          <p:cNvSpPr/>
          <p:nvPr/>
        </p:nvSpPr>
        <p:spPr>
          <a:xfrm>
            <a:off x="180900" y="180900"/>
            <a:ext cx="7911000" cy="651000"/>
          </a:xfrm>
          <a:prstGeom prst="round2SameRect">
            <a:avLst>
              <a:gd name="adj1" fmla="val 16667"/>
              <a:gd name="adj2" fmla="val 0"/>
            </a:avLst>
          </a:prstGeom>
          <a:solidFill>
            <a:srgbClr val="ED6B00"/>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27"/>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3" name="Google Shape;33;p27"/>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9" name="Google Shape;97;p3"/>
          <p:cNvSpPr txBox="1"/>
          <p:nvPr userDrawn="1"/>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b="0" i="0" u="none" strike="noStrike" cap="none" dirty="0" smtClean="0">
                <a:solidFill>
                  <a:srgbClr val="741B47"/>
                </a:solidFill>
                <a:latin typeface="Calibri"/>
                <a:ea typeface="Calibri"/>
                <a:cs typeface="Calibri"/>
                <a:sym typeface="Calibri"/>
              </a:rPr>
              <a:t>        </a:t>
            </a:r>
            <a:r>
              <a:rPr lang="es-ES_tradnl" sz="1100" b="0" i="0" u="none" strike="noStrike" cap="none" dirty="0" smtClean="0">
                <a:solidFill>
                  <a:srgbClr val="ED6B00"/>
                </a:solidFill>
                <a:latin typeface="Calibri"/>
                <a:ea typeface="Calibri"/>
                <a:cs typeface="Calibri"/>
                <a:sym typeface="Calibri"/>
              </a:rPr>
              <a:t>ADMINISTRACIÓN LOGÍSTICA</a:t>
            </a:r>
            <a:r>
              <a:rPr lang="es-ES_tradnl" sz="1100" b="0" i="0" u="none" strike="noStrike" cap="none" dirty="0" smtClean="0">
                <a:solidFill>
                  <a:srgbClr val="000000"/>
                </a:solidFill>
                <a:latin typeface="Calibri"/>
                <a:ea typeface="Calibri"/>
                <a:cs typeface="Calibri"/>
                <a:sym typeface="Calibri"/>
              </a:rPr>
              <a:t>| 4° Medio | Presentación</a:t>
            </a:r>
            <a:endParaRPr lang="es-ES_tradnl" sz="1100" b="0" i="0" u="none" strike="noStrike" cap="none" dirty="0">
              <a:solidFill>
                <a:srgbClr val="741B47"/>
              </a:solidFill>
              <a:latin typeface="Calibri"/>
              <a:ea typeface="Calibri"/>
              <a:cs typeface="Calibri"/>
              <a:sym typeface="Calibri"/>
            </a:endParaRPr>
          </a:p>
        </p:txBody>
      </p:sp>
      <p:sp>
        <p:nvSpPr>
          <p:cNvPr id="13" name="Google Shape;343;p14"/>
          <p:cNvSpPr txBox="1"/>
          <p:nvPr userDrawn="1"/>
        </p:nvSpPr>
        <p:spPr>
          <a:xfrm>
            <a:off x="180900" y="6881800"/>
            <a:ext cx="527945" cy="264724"/>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fld id="{F8D837FA-7D10-4FEB-9DD5-99DA87700FA3}" type="slidenum">
              <a:rPr lang="en-US" sz="1100" b="0" i="0" u="none" strike="noStrike" cap="none" smtClean="0">
                <a:solidFill>
                  <a:srgbClr val="000000"/>
                </a:solidFill>
                <a:latin typeface="Calibri"/>
                <a:ea typeface="Calibri"/>
                <a:cs typeface="Calibri"/>
                <a:sym typeface="Calibri"/>
              </a:rPr>
              <a:pPr marL="0" marR="0" lvl="0" indent="0" algn="r" rtl="0">
                <a:lnSpc>
                  <a:spcPct val="100000"/>
                </a:lnSpc>
                <a:spcBef>
                  <a:spcPts val="0"/>
                </a:spcBef>
                <a:spcAft>
                  <a:spcPts val="0"/>
                </a:spcAft>
                <a:buNone/>
              </a:pPr>
              <a:t>‹Nº›</a:t>
            </a:fld>
            <a:endParaRPr sz="1100" b="0" i="0" u="none" strike="noStrike" cap="none" dirty="0">
              <a:solidFill>
                <a:srgbClr val="741B47"/>
              </a:solidFill>
              <a:latin typeface="Calibri"/>
              <a:ea typeface="Calibri"/>
              <a:cs typeface="Calibri"/>
              <a:sym typeface="Calibri"/>
            </a:endParaRPr>
          </a:p>
        </p:txBody>
      </p:sp>
      <p:sp>
        <p:nvSpPr>
          <p:cNvPr id="10" name="Google Shape;93;p3"/>
          <p:cNvSpPr txBox="1"/>
          <p:nvPr userDrawn="1"/>
        </p:nvSpPr>
        <p:spPr>
          <a:xfrm>
            <a:off x="442650" y="350325"/>
            <a:ext cx="7441800" cy="319500"/>
          </a:xfrm>
          <a:prstGeom prst="rect">
            <a:avLst/>
          </a:prstGeom>
          <a:noFill/>
          <a:ln>
            <a:noFill/>
          </a:ln>
        </p:spPr>
        <p:txBody>
          <a:bodyPr spcFirstLastPara="1" wrap="square" lIns="91425" tIns="91425" rIns="91425" bIns="91425" anchor="t" anchorCtr="0">
            <a:noAutofit/>
          </a:bodyPr>
          <a:lstStyle/>
          <a:p>
            <a:pPr>
              <a:lnSpc>
                <a:spcPct val="90000"/>
              </a:lnSpc>
              <a:buClr>
                <a:schemeClr val="dk1"/>
              </a:buClr>
              <a:buSzPts val="1100"/>
            </a:pPr>
            <a:r>
              <a:rPr lang="en-US" sz="1400" b="1" i="0" u="none" strike="noStrike" cap="none" dirty="0">
                <a:solidFill>
                  <a:srgbClr val="FFFFFF"/>
                </a:solidFill>
                <a:latin typeface="Calibri"/>
                <a:ea typeface="Calibri"/>
                <a:cs typeface="Calibri"/>
                <a:sym typeface="Calibri"/>
              </a:rPr>
              <a:t>MÓDULO</a:t>
            </a:r>
            <a:r>
              <a:rPr lang="en-US" sz="1400" b="0" i="0" u="none" strike="noStrike" cap="none" dirty="0">
                <a:solidFill>
                  <a:srgbClr val="FFFFFF"/>
                </a:solidFill>
                <a:latin typeface="Calibri"/>
                <a:ea typeface="Calibri"/>
                <a:cs typeface="Calibri"/>
                <a:sym typeface="Calibri"/>
              </a:rPr>
              <a:t> </a:t>
            </a:r>
            <a:r>
              <a:rPr lang="en-US" sz="1400" b="0" i="0" u="none" strike="noStrike" cap="none" dirty="0" smtClean="0">
                <a:solidFill>
                  <a:srgbClr val="FFFFFF"/>
                </a:solidFill>
                <a:latin typeface="Calibri"/>
                <a:ea typeface="Calibri"/>
                <a:cs typeface="Calibri"/>
                <a:sym typeface="Calibri"/>
              </a:rPr>
              <a:t> </a:t>
            </a:r>
            <a:r>
              <a:rPr lang="es-ES_tradnl" sz="1400" b="0" i="0" u="none" strike="noStrike" cap="none" dirty="0" smtClean="0">
                <a:solidFill>
                  <a:srgbClr val="FFFFFF"/>
                </a:solidFill>
                <a:latin typeface="Calibri"/>
                <a:ea typeface="Calibri"/>
                <a:cs typeface="Calibri"/>
                <a:sym typeface="Arial"/>
              </a:rPr>
              <a:t>Operaciones de </a:t>
            </a:r>
            <a:r>
              <a:rPr lang="es-CL" sz="1400" b="0" i="0" u="none" strike="noStrike" cap="none" dirty="0" smtClean="0">
                <a:solidFill>
                  <a:srgbClr val="FFFFFF"/>
                </a:solidFill>
                <a:latin typeface="Calibri"/>
                <a:ea typeface="Calibri"/>
                <a:cs typeface="Calibri"/>
                <a:sym typeface="Roboto"/>
              </a:rPr>
              <a:t>Al</a:t>
            </a:r>
            <a:r>
              <a:rPr lang="es-ES_tradnl" sz="1400" b="0" i="0" u="none" strike="noStrike" cap="none" dirty="0" err="1" smtClean="0">
                <a:solidFill>
                  <a:srgbClr val="FFFFFF"/>
                </a:solidFill>
                <a:latin typeface="Calibri"/>
                <a:ea typeface="Calibri"/>
                <a:cs typeface="Calibri"/>
                <a:sym typeface="Roboto"/>
              </a:rPr>
              <a:t>macenamiento</a:t>
            </a:r>
            <a:endParaRPr lang="x-none" sz="1400" b="0" i="0" u="none" strike="noStrike" cap="none" dirty="0">
              <a:solidFill>
                <a:srgbClr val="FFFFFF"/>
              </a:solidFill>
              <a:latin typeface="Calibri"/>
              <a:ea typeface="Calibri"/>
              <a:cs typeface="Calibri"/>
              <a:sym typeface="Roboto"/>
            </a:endParaRPr>
          </a:p>
        </p:txBody>
      </p:sp>
      <p:sp>
        <p:nvSpPr>
          <p:cNvPr id="11" name="Google Shape;92;p3"/>
          <p:cNvSpPr txBox="1"/>
          <p:nvPr userDrawn="1"/>
        </p:nvSpPr>
        <p:spPr>
          <a:xfrm>
            <a:off x="8443618" y="271143"/>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s-ES_tradnl" sz="1200" b="0" i="0" u="none" strike="noStrike" cap="none" dirty="0" smtClean="0">
                <a:solidFill>
                  <a:srgbClr val="000000"/>
                </a:solidFill>
                <a:latin typeface="Calibri"/>
                <a:ea typeface="Calibri"/>
                <a:cs typeface="Calibri"/>
                <a:sym typeface="Calibri"/>
              </a:rPr>
              <a:t>Actividad 12|</a:t>
            </a:r>
            <a:r>
              <a:rPr lang="es-ES_tradnl" sz="1600" b="0" i="0" u="none" strike="noStrike" cap="none" dirty="0" smtClean="0">
                <a:solidFill>
                  <a:srgbClr val="ED6B00"/>
                </a:solidFill>
                <a:latin typeface="Calibri"/>
                <a:ea typeface="Calibri"/>
                <a:cs typeface="Calibri"/>
                <a:sym typeface="Calibri"/>
              </a:rPr>
              <a:t>2</a:t>
            </a:r>
            <a:endParaRPr lang="es-ES_tradnl" sz="1600" b="0" i="0" u="none" strike="noStrike" cap="none" dirty="0">
              <a:solidFill>
                <a:srgbClr val="ED6B00"/>
              </a:solidFill>
              <a:latin typeface="Calibri"/>
              <a:ea typeface="Calibri"/>
              <a:cs typeface="Calibri"/>
              <a:sym typeface="Calibri"/>
            </a:endParaRPr>
          </a:p>
        </p:txBody>
      </p:sp>
    </p:spTree>
    <p:extLst>
      <p:ext uri="{BB962C8B-B14F-4D97-AF65-F5344CB8AC3E}">
        <p14:creationId xmlns:p14="http://schemas.microsoft.com/office/powerpoint/2010/main" val="3404267597"/>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
        <p:cNvGrpSpPr/>
        <p:nvPr/>
      </p:nvGrpSpPr>
      <p:grpSpPr>
        <a:xfrm>
          <a:off x="0" y="0"/>
          <a:ext cx="0" cy="0"/>
          <a:chOff x="0" y="0"/>
          <a:chExt cx="0" cy="0"/>
        </a:xfrm>
      </p:grpSpPr>
      <p:sp>
        <p:nvSpPr>
          <p:cNvPr id="26" name="Google Shape;26;p26"/>
          <p:cNvSpPr/>
          <p:nvPr/>
        </p:nvSpPr>
        <p:spPr>
          <a:xfrm rot="10800000" flipH="1">
            <a:off x="181650" y="822025"/>
            <a:ext cx="9356700" cy="6531300"/>
          </a:xfrm>
          <a:prstGeom prst="round1Rect">
            <a:avLst>
              <a:gd name="adj" fmla="val 15350"/>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26"/>
          <p:cNvSpPr/>
          <p:nvPr/>
        </p:nvSpPr>
        <p:spPr>
          <a:xfrm>
            <a:off x="180900" y="180900"/>
            <a:ext cx="7911000" cy="651000"/>
          </a:xfrm>
          <a:prstGeom prst="round2SameRect">
            <a:avLst>
              <a:gd name="adj1" fmla="val 16667"/>
              <a:gd name="adj2" fmla="val 0"/>
            </a:avLst>
          </a:prstGeom>
          <a:solidFill>
            <a:srgbClr val="ED6B00"/>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26"/>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9" name="Google Shape;29;p26"/>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3" name="Google Shape;343;p14"/>
          <p:cNvSpPr txBox="1"/>
          <p:nvPr userDrawn="1"/>
        </p:nvSpPr>
        <p:spPr>
          <a:xfrm>
            <a:off x="180900" y="6881800"/>
            <a:ext cx="527945" cy="264724"/>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fld id="{F8D837FA-7D10-4FEB-9DD5-99DA87700FA3}" type="slidenum">
              <a:rPr lang="en-US" sz="1100" b="0" i="0" u="none" strike="noStrike" cap="none" smtClean="0">
                <a:solidFill>
                  <a:srgbClr val="000000"/>
                </a:solidFill>
                <a:latin typeface="Calibri"/>
                <a:ea typeface="Calibri"/>
                <a:cs typeface="Calibri"/>
                <a:sym typeface="Calibri"/>
              </a:rPr>
              <a:pPr marL="0" marR="0" lvl="0" indent="0" algn="r" rtl="0">
                <a:lnSpc>
                  <a:spcPct val="100000"/>
                </a:lnSpc>
                <a:spcBef>
                  <a:spcPts val="0"/>
                </a:spcBef>
                <a:spcAft>
                  <a:spcPts val="0"/>
                </a:spcAft>
                <a:buNone/>
              </a:pPr>
              <a:t>‹Nº›</a:t>
            </a:fld>
            <a:endParaRPr sz="1100" b="0" i="0" u="none" strike="noStrike" cap="none" dirty="0">
              <a:solidFill>
                <a:srgbClr val="741B47"/>
              </a:solidFill>
              <a:latin typeface="Calibri"/>
              <a:ea typeface="Calibri"/>
              <a:cs typeface="Calibri"/>
              <a:sym typeface="Calibri"/>
            </a:endParaRPr>
          </a:p>
        </p:txBody>
      </p:sp>
      <p:sp>
        <p:nvSpPr>
          <p:cNvPr id="15" name="Google Shape;97;p3"/>
          <p:cNvSpPr txBox="1"/>
          <p:nvPr userDrawn="1"/>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b="0" i="0" u="none" strike="noStrike" cap="none" dirty="0" smtClean="0">
                <a:solidFill>
                  <a:srgbClr val="741B47"/>
                </a:solidFill>
                <a:latin typeface="Calibri"/>
                <a:ea typeface="Calibri"/>
                <a:cs typeface="Calibri"/>
                <a:sym typeface="Calibri"/>
              </a:rPr>
              <a:t>        </a:t>
            </a:r>
            <a:r>
              <a:rPr lang="es-ES_tradnl" sz="1100" b="0" i="0" u="none" strike="noStrike" cap="none" dirty="0" smtClean="0">
                <a:solidFill>
                  <a:srgbClr val="ED6B00"/>
                </a:solidFill>
                <a:latin typeface="Calibri"/>
                <a:ea typeface="Calibri"/>
                <a:cs typeface="Calibri"/>
                <a:sym typeface="Calibri"/>
              </a:rPr>
              <a:t>ADMINISTRACIÓN LOGÍSTICA</a:t>
            </a:r>
            <a:r>
              <a:rPr lang="es-ES_tradnl" sz="1100" b="0" i="0" u="none" strike="noStrike" cap="none" dirty="0" smtClean="0">
                <a:solidFill>
                  <a:srgbClr val="000000"/>
                </a:solidFill>
                <a:latin typeface="Calibri"/>
                <a:ea typeface="Calibri"/>
                <a:cs typeface="Calibri"/>
                <a:sym typeface="Calibri"/>
              </a:rPr>
              <a:t>| 4° Medio | Presentación</a:t>
            </a:r>
            <a:endParaRPr lang="es-ES_tradnl" sz="1100" b="0" i="0" u="none" strike="noStrike" cap="none" dirty="0">
              <a:solidFill>
                <a:srgbClr val="741B47"/>
              </a:solidFill>
              <a:latin typeface="Calibri"/>
              <a:ea typeface="Calibri"/>
              <a:cs typeface="Calibri"/>
              <a:sym typeface="Calibri"/>
            </a:endParaRPr>
          </a:p>
        </p:txBody>
      </p:sp>
      <p:sp>
        <p:nvSpPr>
          <p:cNvPr id="10" name="Google Shape;92;p3"/>
          <p:cNvSpPr txBox="1"/>
          <p:nvPr userDrawn="1"/>
        </p:nvSpPr>
        <p:spPr>
          <a:xfrm>
            <a:off x="8443618" y="271143"/>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s-ES_tradnl" sz="1200" b="0" i="0" u="none" strike="noStrike" cap="none" dirty="0" smtClean="0">
                <a:solidFill>
                  <a:srgbClr val="000000"/>
                </a:solidFill>
                <a:latin typeface="Calibri"/>
                <a:ea typeface="Calibri"/>
                <a:cs typeface="Calibri"/>
                <a:sym typeface="Calibri"/>
              </a:rPr>
              <a:t>Actividad 12|</a:t>
            </a:r>
            <a:r>
              <a:rPr lang="es-ES_tradnl" sz="1600" b="0" i="0" u="none" strike="noStrike" cap="none" dirty="0" smtClean="0">
                <a:solidFill>
                  <a:srgbClr val="ED6B00"/>
                </a:solidFill>
                <a:latin typeface="Calibri"/>
                <a:ea typeface="Calibri"/>
                <a:cs typeface="Calibri"/>
                <a:sym typeface="Calibri"/>
              </a:rPr>
              <a:t>2</a:t>
            </a:r>
            <a:endParaRPr lang="es-ES_tradnl" sz="1600" b="0" i="0" u="none" strike="noStrike" cap="none" dirty="0">
              <a:solidFill>
                <a:srgbClr val="ED6B00"/>
              </a:solidFill>
              <a:latin typeface="Calibri"/>
              <a:ea typeface="Calibri"/>
              <a:cs typeface="Calibri"/>
              <a:sym typeface="Calibri"/>
            </a:endParaRPr>
          </a:p>
        </p:txBody>
      </p:sp>
      <p:sp>
        <p:nvSpPr>
          <p:cNvPr id="11" name="Google Shape;93;p3"/>
          <p:cNvSpPr txBox="1"/>
          <p:nvPr userDrawn="1"/>
        </p:nvSpPr>
        <p:spPr>
          <a:xfrm>
            <a:off x="442650" y="350325"/>
            <a:ext cx="7441800" cy="319500"/>
          </a:xfrm>
          <a:prstGeom prst="rect">
            <a:avLst/>
          </a:prstGeom>
          <a:noFill/>
          <a:ln>
            <a:noFill/>
          </a:ln>
        </p:spPr>
        <p:txBody>
          <a:bodyPr spcFirstLastPara="1" wrap="square" lIns="91425" tIns="91425" rIns="91425" bIns="91425" anchor="t" anchorCtr="0">
            <a:noAutofit/>
          </a:bodyPr>
          <a:lstStyle/>
          <a:p>
            <a:pPr>
              <a:lnSpc>
                <a:spcPct val="90000"/>
              </a:lnSpc>
              <a:buClr>
                <a:schemeClr val="dk1"/>
              </a:buClr>
              <a:buSzPts val="1100"/>
            </a:pPr>
            <a:r>
              <a:rPr lang="en-US" sz="1400" b="1" i="0" u="none" strike="noStrike" cap="none" dirty="0">
                <a:solidFill>
                  <a:srgbClr val="FFFFFF"/>
                </a:solidFill>
                <a:latin typeface="Calibri"/>
                <a:ea typeface="Calibri"/>
                <a:cs typeface="Calibri"/>
                <a:sym typeface="Calibri"/>
              </a:rPr>
              <a:t>MÓDULO</a:t>
            </a:r>
            <a:r>
              <a:rPr lang="en-US" sz="1400" b="0" i="0" u="none" strike="noStrike" cap="none" dirty="0">
                <a:solidFill>
                  <a:srgbClr val="FFFFFF"/>
                </a:solidFill>
                <a:latin typeface="Calibri"/>
                <a:ea typeface="Calibri"/>
                <a:cs typeface="Calibri"/>
                <a:sym typeface="Calibri"/>
              </a:rPr>
              <a:t> </a:t>
            </a:r>
            <a:r>
              <a:rPr lang="en-US" sz="1400" b="0" i="0" u="none" strike="noStrike" cap="none" dirty="0" smtClean="0">
                <a:solidFill>
                  <a:srgbClr val="FFFFFF"/>
                </a:solidFill>
                <a:latin typeface="Calibri"/>
                <a:ea typeface="Calibri"/>
                <a:cs typeface="Calibri"/>
                <a:sym typeface="Calibri"/>
              </a:rPr>
              <a:t> </a:t>
            </a:r>
            <a:r>
              <a:rPr lang="es-ES_tradnl" sz="1400" b="0" i="0" u="none" strike="noStrike" cap="none" dirty="0" smtClean="0">
                <a:solidFill>
                  <a:srgbClr val="FFFFFF"/>
                </a:solidFill>
                <a:latin typeface="Calibri"/>
                <a:ea typeface="Calibri"/>
                <a:cs typeface="Calibri"/>
                <a:sym typeface="Arial"/>
              </a:rPr>
              <a:t>Operaciones de </a:t>
            </a:r>
            <a:r>
              <a:rPr lang="es-CL" sz="1400" b="0" i="0" u="none" strike="noStrike" cap="none" dirty="0" smtClean="0">
                <a:solidFill>
                  <a:srgbClr val="FFFFFF"/>
                </a:solidFill>
                <a:latin typeface="Calibri"/>
                <a:ea typeface="Calibri"/>
                <a:cs typeface="Calibri"/>
                <a:sym typeface="Roboto"/>
              </a:rPr>
              <a:t>Al</a:t>
            </a:r>
            <a:r>
              <a:rPr lang="es-ES_tradnl" sz="1400" b="0" i="0" u="none" strike="noStrike" cap="none" dirty="0" err="1" smtClean="0">
                <a:solidFill>
                  <a:srgbClr val="FFFFFF"/>
                </a:solidFill>
                <a:latin typeface="Calibri"/>
                <a:ea typeface="Calibri"/>
                <a:cs typeface="Calibri"/>
                <a:sym typeface="Roboto"/>
              </a:rPr>
              <a:t>macenamiento</a:t>
            </a:r>
            <a:endParaRPr lang="x-none" sz="1400" b="0" i="0" u="none" strike="noStrike" cap="none" dirty="0">
              <a:solidFill>
                <a:srgbClr val="FFFFFF"/>
              </a:solidFill>
              <a:latin typeface="Calibri"/>
              <a:ea typeface="Calibri"/>
              <a:cs typeface="Calibri"/>
              <a:sym typeface="Roboto"/>
            </a:endParaRPr>
          </a:p>
        </p:txBody>
      </p:sp>
    </p:spTree>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4"/>
        <p:cNvGrpSpPr/>
        <p:nvPr/>
      </p:nvGrpSpPr>
      <p:grpSpPr>
        <a:xfrm>
          <a:off x="0" y="0"/>
          <a:ext cx="0" cy="0"/>
          <a:chOff x="0" y="0"/>
          <a:chExt cx="0" cy="0"/>
        </a:xfrm>
      </p:grpSpPr>
      <p:sp>
        <p:nvSpPr>
          <p:cNvPr id="35" name="Google Shape;35;p28"/>
          <p:cNvSpPr/>
          <p:nvPr/>
        </p:nvSpPr>
        <p:spPr>
          <a:xfrm rot="10800000" flipH="1">
            <a:off x="181650" y="822025"/>
            <a:ext cx="9356700" cy="6531300"/>
          </a:xfrm>
          <a:prstGeom prst="round1Rect">
            <a:avLst>
              <a:gd name="adj" fmla="val 15350"/>
            </a:avLst>
          </a:prstGeom>
          <a:solidFill>
            <a:srgbClr val="F7E3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28"/>
          <p:cNvSpPr/>
          <p:nvPr/>
        </p:nvSpPr>
        <p:spPr>
          <a:xfrm>
            <a:off x="180900" y="180900"/>
            <a:ext cx="7911000" cy="651000"/>
          </a:xfrm>
          <a:prstGeom prst="round2SameRect">
            <a:avLst>
              <a:gd name="adj1" fmla="val 16667"/>
              <a:gd name="adj2" fmla="val 0"/>
            </a:avLst>
          </a:prstGeom>
          <a:solidFill>
            <a:srgbClr val="ED6B00"/>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28"/>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8" name="Google Shape;38;p28"/>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9" name="Google Shape;97;p3"/>
          <p:cNvSpPr txBox="1"/>
          <p:nvPr userDrawn="1"/>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b="0" i="0" u="none" strike="noStrike" cap="none" dirty="0" smtClean="0">
                <a:solidFill>
                  <a:srgbClr val="741B47"/>
                </a:solidFill>
                <a:latin typeface="Calibri"/>
                <a:ea typeface="Calibri"/>
                <a:cs typeface="Calibri"/>
                <a:sym typeface="Calibri"/>
              </a:rPr>
              <a:t>        </a:t>
            </a:r>
            <a:r>
              <a:rPr lang="es-ES_tradnl" sz="1100" b="0" i="0" u="none" strike="noStrike" cap="none" dirty="0" smtClean="0">
                <a:solidFill>
                  <a:srgbClr val="ED6B00"/>
                </a:solidFill>
                <a:latin typeface="Calibri"/>
                <a:ea typeface="Calibri"/>
                <a:cs typeface="Calibri"/>
                <a:sym typeface="Calibri"/>
              </a:rPr>
              <a:t>ADMINISTRACIÓN LOGÍSTICA</a:t>
            </a:r>
            <a:r>
              <a:rPr lang="es-ES_tradnl" sz="1100" b="0" i="0" u="none" strike="noStrike" cap="none" dirty="0" smtClean="0">
                <a:solidFill>
                  <a:srgbClr val="000000"/>
                </a:solidFill>
                <a:latin typeface="Calibri"/>
                <a:ea typeface="Calibri"/>
                <a:cs typeface="Calibri"/>
                <a:sym typeface="Calibri"/>
              </a:rPr>
              <a:t>| 4° Medio | Presentación</a:t>
            </a:r>
            <a:endParaRPr lang="es-ES_tradnl" sz="1100" b="0" i="0" u="none" strike="noStrike" cap="none" dirty="0">
              <a:solidFill>
                <a:srgbClr val="741B47"/>
              </a:solidFill>
              <a:latin typeface="Calibri"/>
              <a:ea typeface="Calibri"/>
              <a:cs typeface="Calibri"/>
              <a:sym typeface="Calibri"/>
            </a:endParaRPr>
          </a:p>
        </p:txBody>
      </p:sp>
      <p:sp>
        <p:nvSpPr>
          <p:cNvPr id="13" name="Google Shape;343;p14"/>
          <p:cNvSpPr txBox="1"/>
          <p:nvPr userDrawn="1"/>
        </p:nvSpPr>
        <p:spPr>
          <a:xfrm>
            <a:off x="180900" y="6881800"/>
            <a:ext cx="527945" cy="264724"/>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fld id="{F8D837FA-7D10-4FEB-9DD5-99DA87700FA3}" type="slidenum">
              <a:rPr lang="en-US" sz="1100" b="0" i="0" u="none" strike="noStrike" cap="none" smtClean="0">
                <a:solidFill>
                  <a:srgbClr val="000000"/>
                </a:solidFill>
                <a:latin typeface="Calibri"/>
                <a:ea typeface="Calibri"/>
                <a:cs typeface="Calibri"/>
                <a:sym typeface="Calibri"/>
              </a:rPr>
              <a:pPr marL="0" marR="0" lvl="0" indent="0" algn="r" rtl="0">
                <a:lnSpc>
                  <a:spcPct val="100000"/>
                </a:lnSpc>
                <a:spcBef>
                  <a:spcPts val="0"/>
                </a:spcBef>
                <a:spcAft>
                  <a:spcPts val="0"/>
                </a:spcAft>
                <a:buNone/>
              </a:pPr>
              <a:t>‹Nº›</a:t>
            </a:fld>
            <a:endParaRPr sz="1100" b="0" i="0" u="none" strike="noStrike" cap="none" dirty="0">
              <a:solidFill>
                <a:srgbClr val="741B47"/>
              </a:solidFill>
              <a:latin typeface="Calibri"/>
              <a:ea typeface="Calibri"/>
              <a:cs typeface="Calibri"/>
              <a:sym typeface="Calibri"/>
            </a:endParaRPr>
          </a:p>
        </p:txBody>
      </p:sp>
      <p:sp>
        <p:nvSpPr>
          <p:cNvPr id="16" name="Google Shape;93;p3"/>
          <p:cNvSpPr txBox="1"/>
          <p:nvPr userDrawn="1"/>
        </p:nvSpPr>
        <p:spPr>
          <a:xfrm>
            <a:off x="442650" y="350325"/>
            <a:ext cx="7441800" cy="319500"/>
          </a:xfrm>
          <a:prstGeom prst="rect">
            <a:avLst/>
          </a:prstGeom>
          <a:noFill/>
          <a:ln>
            <a:noFill/>
          </a:ln>
        </p:spPr>
        <p:txBody>
          <a:bodyPr spcFirstLastPara="1" wrap="square" lIns="91425" tIns="91425" rIns="91425" bIns="91425" anchor="t" anchorCtr="0">
            <a:noAutofit/>
          </a:bodyPr>
          <a:lstStyle/>
          <a:p>
            <a:pPr>
              <a:lnSpc>
                <a:spcPct val="90000"/>
              </a:lnSpc>
              <a:buClr>
                <a:schemeClr val="dk1"/>
              </a:buClr>
              <a:buSzPts val="1100"/>
            </a:pPr>
            <a:r>
              <a:rPr lang="en-US" sz="1400" b="1" i="0" u="none" strike="noStrike" cap="none" dirty="0">
                <a:solidFill>
                  <a:srgbClr val="FFFFFF"/>
                </a:solidFill>
                <a:latin typeface="Calibri"/>
                <a:ea typeface="Calibri"/>
                <a:cs typeface="Calibri"/>
                <a:sym typeface="Calibri"/>
              </a:rPr>
              <a:t>MÓDULO</a:t>
            </a:r>
            <a:r>
              <a:rPr lang="en-US" sz="1400" b="0" i="0" u="none" strike="noStrike" cap="none" dirty="0">
                <a:solidFill>
                  <a:srgbClr val="FFFFFF"/>
                </a:solidFill>
                <a:latin typeface="Calibri"/>
                <a:ea typeface="Calibri"/>
                <a:cs typeface="Calibri"/>
                <a:sym typeface="Calibri"/>
              </a:rPr>
              <a:t> </a:t>
            </a:r>
            <a:r>
              <a:rPr lang="en-US" sz="1400" b="0" i="0" u="none" strike="noStrike" cap="none" dirty="0" smtClean="0">
                <a:solidFill>
                  <a:srgbClr val="FFFFFF"/>
                </a:solidFill>
                <a:latin typeface="Calibri"/>
                <a:ea typeface="Calibri"/>
                <a:cs typeface="Calibri"/>
                <a:sym typeface="Calibri"/>
              </a:rPr>
              <a:t> </a:t>
            </a:r>
            <a:r>
              <a:rPr lang="es-ES_tradnl" sz="1400" b="0" i="0" u="none" strike="noStrike" cap="none" dirty="0" smtClean="0">
                <a:solidFill>
                  <a:srgbClr val="FFFFFF"/>
                </a:solidFill>
                <a:latin typeface="Calibri"/>
                <a:ea typeface="Calibri"/>
                <a:cs typeface="Calibri"/>
                <a:sym typeface="Arial"/>
              </a:rPr>
              <a:t>Operaciones de </a:t>
            </a:r>
            <a:r>
              <a:rPr lang="es-CL" sz="1400" b="0" i="0" u="none" strike="noStrike" cap="none" dirty="0" smtClean="0">
                <a:solidFill>
                  <a:srgbClr val="FFFFFF"/>
                </a:solidFill>
                <a:latin typeface="Calibri"/>
                <a:ea typeface="Calibri"/>
                <a:cs typeface="Calibri"/>
                <a:sym typeface="Roboto"/>
              </a:rPr>
              <a:t>Al</a:t>
            </a:r>
            <a:r>
              <a:rPr lang="es-ES_tradnl" sz="1400" b="0" i="0" u="none" strike="noStrike" cap="none" dirty="0" err="1" smtClean="0">
                <a:solidFill>
                  <a:srgbClr val="FFFFFF"/>
                </a:solidFill>
                <a:latin typeface="Calibri"/>
                <a:ea typeface="Calibri"/>
                <a:cs typeface="Calibri"/>
                <a:sym typeface="Roboto"/>
              </a:rPr>
              <a:t>macenamiento</a:t>
            </a:r>
            <a:endParaRPr lang="x-none" sz="1400" b="0" i="0" u="none" strike="noStrike" cap="none" dirty="0">
              <a:solidFill>
                <a:srgbClr val="FFFFFF"/>
              </a:solidFill>
              <a:latin typeface="Calibri"/>
              <a:ea typeface="Calibri"/>
              <a:cs typeface="Calibri"/>
              <a:sym typeface="Roboto"/>
            </a:endParaRPr>
          </a:p>
        </p:txBody>
      </p:sp>
      <p:sp>
        <p:nvSpPr>
          <p:cNvPr id="10" name="Google Shape;92;p3"/>
          <p:cNvSpPr txBox="1"/>
          <p:nvPr userDrawn="1"/>
        </p:nvSpPr>
        <p:spPr>
          <a:xfrm>
            <a:off x="8443618" y="271143"/>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s-ES_tradnl" sz="1200" b="0" i="0" u="none" strike="noStrike" cap="none" dirty="0" smtClean="0">
                <a:solidFill>
                  <a:srgbClr val="000000"/>
                </a:solidFill>
                <a:latin typeface="Calibri"/>
                <a:ea typeface="Calibri"/>
                <a:cs typeface="Calibri"/>
                <a:sym typeface="Calibri"/>
              </a:rPr>
              <a:t>Actividad 12|</a:t>
            </a:r>
            <a:r>
              <a:rPr lang="es-ES_tradnl" sz="1600" b="0" i="0" u="none" strike="noStrike" cap="none" dirty="0" smtClean="0">
                <a:solidFill>
                  <a:srgbClr val="ED6B00"/>
                </a:solidFill>
                <a:latin typeface="Calibri"/>
                <a:ea typeface="Calibri"/>
                <a:cs typeface="Calibri"/>
                <a:sym typeface="Calibri"/>
              </a:rPr>
              <a:t>2</a:t>
            </a:r>
            <a:endParaRPr lang="es-ES_tradnl" sz="1600" b="0" i="0" u="none" strike="noStrike" cap="none" dirty="0">
              <a:solidFill>
                <a:srgbClr val="ED6B0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1_One column text 2">
    <p:bg>
      <p:bgPr>
        <a:solidFill>
          <a:schemeClr val="lt1"/>
        </a:solidFill>
        <a:effectLst/>
      </p:bgPr>
    </p:bg>
    <p:spTree>
      <p:nvGrpSpPr>
        <p:cNvPr id="1" name="Shape 59"/>
        <p:cNvGrpSpPr/>
        <p:nvPr/>
      </p:nvGrpSpPr>
      <p:grpSpPr>
        <a:xfrm>
          <a:off x="0" y="0"/>
          <a:ext cx="0" cy="0"/>
          <a:chOff x="0" y="0"/>
          <a:chExt cx="0" cy="0"/>
        </a:xfrm>
      </p:grpSpPr>
      <p:sp>
        <p:nvSpPr>
          <p:cNvPr id="61" name="Google Shape;61;p30"/>
          <p:cNvSpPr/>
          <p:nvPr/>
        </p:nvSpPr>
        <p:spPr>
          <a:xfrm rot="10800000" flipH="1">
            <a:off x="181650" y="822025"/>
            <a:ext cx="9356700" cy="6531300"/>
          </a:xfrm>
          <a:prstGeom prst="round1Rect">
            <a:avLst>
              <a:gd name="adj" fmla="val 15350"/>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30"/>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63" name="Google Shape;63;p30"/>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6" name="Google Shape;31;p6"/>
          <p:cNvSpPr/>
          <p:nvPr userDrawn="1"/>
        </p:nvSpPr>
        <p:spPr>
          <a:xfrm>
            <a:off x="181651" y="180900"/>
            <a:ext cx="7909200" cy="651000"/>
          </a:xfrm>
          <a:prstGeom prst="round2SameRect">
            <a:avLst>
              <a:gd name="adj1" fmla="val 16667"/>
              <a:gd name="adj2" fmla="val 0"/>
            </a:avLst>
          </a:prstGeom>
          <a:blipFill dpi="0" rotWithShape="0">
            <a:blip r:embed="rId2"/>
            <a:srcRect/>
            <a:tile tx="0" ty="0" sx="100000" sy="100000" flip="none" algn="tl"/>
          </a:blipFill>
          <a:ln>
            <a:noFill/>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7" name="Google Shape;97;p3"/>
          <p:cNvSpPr txBox="1"/>
          <p:nvPr userDrawn="1"/>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b="0" i="0" u="none" strike="noStrike" cap="none" dirty="0" smtClean="0">
                <a:solidFill>
                  <a:srgbClr val="741B47"/>
                </a:solidFill>
                <a:latin typeface="Calibri"/>
                <a:ea typeface="Calibri"/>
                <a:cs typeface="Calibri"/>
                <a:sym typeface="Calibri"/>
              </a:rPr>
              <a:t>        </a:t>
            </a:r>
            <a:r>
              <a:rPr lang="es-ES_tradnl" sz="1100" b="0" i="0" u="none" strike="noStrike" cap="none" dirty="0" smtClean="0">
                <a:solidFill>
                  <a:srgbClr val="ED6B00"/>
                </a:solidFill>
                <a:latin typeface="Calibri"/>
                <a:ea typeface="Calibri"/>
                <a:cs typeface="Calibri"/>
                <a:sym typeface="Calibri"/>
              </a:rPr>
              <a:t>ADMINISTRACIÓN LOGÍSTICA</a:t>
            </a:r>
            <a:r>
              <a:rPr lang="es-ES_tradnl" sz="1100" b="0" i="0" u="none" strike="noStrike" cap="none" dirty="0" smtClean="0">
                <a:solidFill>
                  <a:srgbClr val="000000"/>
                </a:solidFill>
                <a:latin typeface="Calibri"/>
                <a:ea typeface="Calibri"/>
                <a:cs typeface="Calibri"/>
                <a:sym typeface="Calibri"/>
              </a:rPr>
              <a:t>| 4° Medio | Presentación</a:t>
            </a:r>
            <a:endParaRPr lang="es-ES_tradnl" sz="1100" b="0" i="0" u="none" strike="noStrike" cap="none" dirty="0">
              <a:solidFill>
                <a:srgbClr val="741B47"/>
              </a:solidFill>
              <a:latin typeface="Calibri"/>
              <a:ea typeface="Calibri"/>
              <a:cs typeface="Calibri"/>
              <a:sym typeface="Calibri"/>
            </a:endParaRPr>
          </a:p>
        </p:txBody>
      </p:sp>
      <p:sp>
        <p:nvSpPr>
          <p:cNvPr id="8" name="Google Shape;343;p14"/>
          <p:cNvSpPr txBox="1"/>
          <p:nvPr userDrawn="1"/>
        </p:nvSpPr>
        <p:spPr>
          <a:xfrm>
            <a:off x="180900" y="6881800"/>
            <a:ext cx="527945" cy="264724"/>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fld id="{F8D837FA-7D10-4FEB-9DD5-99DA87700FA3}" type="slidenum">
              <a:rPr lang="en-US" sz="1100" b="0" i="0" u="none" strike="noStrike" cap="none" smtClean="0">
                <a:solidFill>
                  <a:srgbClr val="000000"/>
                </a:solidFill>
                <a:latin typeface="Calibri"/>
                <a:ea typeface="Calibri"/>
                <a:cs typeface="Calibri"/>
                <a:sym typeface="Calibri"/>
              </a:rPr>
              <a:pPr marL="0" marR="0" lvl="0" indent="0" algn="r" rtl="0">
                <a:lnSpc>
                  <a:spcPct val="100000"/>
                </a:lnSpc>
                <a:spcBef>
                  <a:spcPts val="0"/>
                </a:spcBef>
                <a:spcAft>
                  <a:spcPts val="0"/>
                </a:spcAft>
                <a:buNone/>
              </a:pPr>
              <a:t>‹Nº›</a:t>
            </a:fld>
            <a:endParaRPr sz="1100" b="0" i="0" u="none" strike="noStrike" cap="none" dirty="0">
              <a:solidFill>
                <a:srgbClr val="741B47"/>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61" r:id="rId4"/>
    <p:sldLayoutId id="2147483652" r:id="rId5"/>
    <p:sldLayoutId id="2147483654" r:id="rId6"/>
    <p:sldLayoutId id="2147483660" r:id="rId7"/>
  </p:sldLayoutIdLst>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timing>
    <p:tnLst>
      <p:par>
        <p:cTn id="1" dur="indefinite" restart="never" nodeType="tmRoot"/>
      </p:par>
    </p:tnLst>
  </p:timing>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12.svg"/><Relationship Id="rId3" Type="http://schemas.openxmlformats.org/officeDocument/2006/relationships/image" Target="../media/image26.png"/><Relationship Id="rId7" Type="http://schemas.openxmlformats.org/officeDocument/2006/relationships/image" Target="../media/image6.svg"/><Relationship Id="rId12"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30.png"/><Relationship Id="rId4" Type="http://schemas.openxmlformats.org/officeDocument/2006/relationships/image" Target="../media/image27.png"/><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
          <p:cNvSpPr txBox="1"/>
          <p:nvPr/>
        </p:nvSpPr>
        <p:spPr>
          <a:xfrm>
            <a:off x="1176619" y="6648293"/>
            <a:ext cx="7012134" cy="311887"/>
          </a:xfrm>
          <a:prstGeom prst="rect">
            <a:avLst/>
          </a:prstGeom>
          <a:noFill/>
          <a:ln>
            <a:noFill/>
          </a:ln>
        </p:spPr>
        <p:txBody>
          <a:bodyPr spcFirstLastPara="1" wrap="square" lIns="91425" tIns="91425" rIns="91425" bIns="91425" anchor="ctr" anchorCtr="0">
            <a:noAutofit/>
          </a:bodyPr>
          <a:lstStyle/>
          <a:p>
            <a:pPr marL="0" marR="0" lvl="1" indent="0" algn="just" rtl="0">
              <a:lnSpc>
                <a:spcPct val="100000"/>
              </a:lnSpc>
              <a:spcBef>
                <a:spcPts val="0"/>
              </a:spcBef>
              <a:spcAft>
                <a:spcPts val="0"/>
              </a:spcAft>
              <a:buNone/>
            </a:pPr>
            <a:r>
              <a:rPr lang="en-US" sz="1100" b="0" i="0" u="none" strike="noStrike" cap="none" dirty="0">
                <a:solidFill>
                  <a:schemeClr val="lt1"/>
                </a:solidFill>
                <a:latin typeface="Calibri"/>
                <a:ea typeface="Calibri"/>
                <a:cs typeface="Calibri"/>
                <a:sym typeface="Calibri"/>
              </a:rPr>
              <a:t>En </a:t>
            </a:r>
            <a:r>
              <a:rPr lang="en-US" sz="1100" b="0" i="0" u="none" strike="noStrike" cap="none" dirty="0" err="1">
                <a:solidFill>
                  <a:schemeClr val="lt1"/>
                </a:solidFill>
                <a:latin typeface="Calibri"/>
                <a:ea typeface="Calibri"/>
                <a:cs typeface="Calibri"/>
                <a:sym typeface="Calibri"/>
              </a:rPr>
              <a:t>estos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documentos</a:t>
            </a:r>
            <a:r>
              <a:rPr lang="en-US" sz="1100" b="0" i="0" u="none" strike="noStrike" cap="none" dirty="0">
                <a:solidFill>
                  <a:schemeClr val="lt1"/>
                </a:solidFill>
                <a:latin typeface="Calibri"/>
                <a:ea typeface="Calibri"/>
                <a:cs typeface="Calibri"/>
                <a:sym typeface="Calibri"/>
              </a:rPr>
              <a:t> se </a:t>
            </a:r>
            <a:r>
              <a:rPr lang="en-US" sz="1100" b="0" i="0" u="none" strike="noStrike" cap="none" dirty="0" err="1">
                <a:solidFill>
                  <a:schemeClr val="lt1"/>
                </a:solidFill>
                <a:latin typeface="Calibri"/>
                <a:ea typeface="Calibri"/>
                <a:cs typeface="Calibri"/>
                <a:sym typeface="Calibri"/>
              </a:rPr>
              <a:t>utilizarán</a:t>
            </a:r>
            <a:r>
              <a:rPr lang="en-US" sz="1100" b="0" i="0" u="none" strike="noStrike" cap="none" dirty="0">
                <a:solidFill>
                  <a:schemeClr val="lt1"/>
                </a:solidFill>
                <a:latin typeface="Calibri"/>
                <a:ea typeface="Calibri"/>
                <a:cs typeface="Calibri"/>
                <a:sym typeface="Calibri"/>
              </a:rPr>
              <a:t> de </a:t>
            </a:r>
            <a:r>
              <a:rPr lang="en-US" sz="1100" b="0" i="0" u="none" strike="noStrike" cap="none" dirty="0" err="1">
                <a:solidFill>
                  <a:schemeClr val="lt1"/>
                </a:solidFill>
                <a:latin typeface="Calibri"/>
                <a:ea typeface="Calibri"/>
                <a:cs typeface="Calibri"/>
                <a:sym typeface="Calibri"/>
              </a:rPr>
              <a:t>manera</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inclusiva</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términos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como</a:t>
            </a:r>
            <a:r>
              <a:rPr lang="en-US" sz="1100" b="0" i="0" u="none" strike="noStrike" cap="none" dirty="0">
                <a:solidFill>
                  <a:schemeClr val="lt1"/>
                </a:solidFill>
                <a:latin typeface="Calibri"/>
                <a:ea typeface="Calibri"/>
                <a:cs typeface="Calibri"/>
                <a:sym typeface="Calibri"/>
              </a:rPr>
              <a:t>: el </a:t>
            </a:r>
            <a:r>
              <a:rPr lang="en-US" sz="1100" b="0" i="0" u="none" strike="noStrike" cap="none" dirty="0" err="1">
                <a:solidFill>
                  <a:schemeClr val="lt1"/>
                </a:solidFill>
                <a:latin typeface="Calibri"/>
                <a:ea typeface="Calibri"/>
                <a:cs typeface="Calibri"/>
                <a:sym typeface="Calibri"/>
              </a:rPr>
              <a:t>estudiante</a:t>
            </a:r>
            <a:r>
              <a:rPr lang="en-US" sz="1100" b="0" i="0" u="none" strike="noStrike" cap="none" dirty="0">
                <a:solidFill>
                  <a:schemeClr val="lt1"/>
                </a:solidFill>
                <a:latin typeface="Calibri"/>
                <a:ea typeface="Calibri"/>
                <a:cs typeface="Calibri"/>
                <a:sym typeface="Calibri"/>
              </a:rPr>
              <a:t>, el </a:t>
            </a:r>
            <a:r>
              <a:rPr lang="en-US" sz="1100" b="0" i="0" u="none" strike="noStrike" cap="none" dirty="0" err="1">
                <a:solidFill>
                  <a:schemeClr val="lt1"/>
                </a:solidFill>
                <a:latin typeface="Calibri"/>
                <a:ea typeface="Calibri"/>
                <a:cs typeface="Calibri"/>
                <a:sym typeface="Calibri"/>
              </a:rPr>
              <a:t>docente</a:t>
            </a:r>
            <a:r>
              <a:rPr lang="en-US" sz="1100" b="0" i="0" u="none" strike="noStrike" cap="none" dirty="0">
                <a:solidFill>
                  <a:schemeClr val="lt1"/>
                </a:solidFill>
                <a:latin typeface="Calibri"/>
                <a:ea typeface="Calibri"/>
                <a:cs typeface="Calibri"/>
                <a:sym typeface="Calibri"/>
              </a:rPr>
              <a:t>, el </a:t>
            </a:r>
            <a:r>
              <a:rPr lang="en-US" sz="1100" b="0" i="0" u="none" strike="noStrike" cap="none" dirty="0" err="1">
                <a:solidFill>
                  <a:schemeClr val="lt1"/>
                </a:solidFill>
                <a:latin typeface="Calibri"/>
                <a:ea typeface="Calibri"/>
                <a:cs typeface="Calibri"/>
                <a:sym typeface="Calibri"/>
              </a:rPr>
              <a:t>compañero</a:t>
            </a:r>
            <a:r>
              <a:rPr lang="en-US" sz="1100" b="0" i="0" u="none" strike="noStrike" cap="none" dirty="0">
                <a:solidFill>
                  <a:schemeClr val="lt1"/>
                </a:solidFill>
                <a:latin typeface="Calibri"/>
                <a:ea typeface="Calibri"/>
                <a:cs typeface="Calibri"/>
                <a:sym typeface="Calibri"/>
              </a:rPr>
              <a:t> u </a:t>
            </a:r>
            <a:r>
              <a:rPr lang="en-US" sz="1100" b="0" i="0" u="none" strike="noStrike" cap="none" dirty="0" err="1">
                <a:solidFill>
                  <a:schemeClr val="lt1"/>
                </a:solidFill>
                <a:latin typeface="Calibri"/>
                <a:ea typeface="Calibri"/>
                <a:cs typeface="Calibri"/>
                <a:sym typeface="Calibri"/>
              </a:rPr>
              <a:t>otras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palabras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equivalentes</a:t>
            </a:r>
            <a:r>
              <a:rPr lang="en-US" sz="1100" b="0" i="0" u="none" strike="noStrike" cap="none" dirty="0">
                <a:solidFill>
                  <a:schemeClr val="lt1"/>
                </a:solidFill>
                <a:latin typeface="Calibri"/>
                <a:ea typeface="Calibri"/>
                <a:cs typeface="Calibri"/>
                <a:sym typeface="Calibri"/>
              </a:rPr>
              <a:t> y </a:t>
            </a:r>
            <a:r>
              <a:rPr lang="en-US" sz="1100" b="0" i="0" u="none" strike="noStrike" cap="none" dirty="0" err="1">
                <a:solidFill>
                  <a:schemeClr val="lt1"/>
                </a:solidFill>
                <a:latin typeface="Calibri"/>
                <a:ea typeface="Calibri"/>
                <a:cs typeface="Calibri"/>
                <a:sym typeface="Calibri"/>
              </a:rPr>
              <a:t>sus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respectivos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plurales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es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decir</a:t>
            </a:r>
            <a:r>
              <a:rPr lang="en-US" sz="1100" b="0" i="0" u="none" strike="noStrike" cap="none" dirty="0">
                <a:solidFill>
                  <a:schemeClr val="lt1"/>
                </a:solidFill>
                <a:latin typeface="Calibri"/>
                <a:ea typeface="Calibri"/>
                <a:cs typeface="Calibri"/>
                <a:sym typeface="Calibri"/>
              </a:rPr>
              <a:t>, con </a:t>
            </a:r>
            <a:r>
              <a:rPr lang="en-US" sz="1100" b="0" i="0" u="none" strike="noStrike" cap="none" dirty="0" err="1">
                <a:solidFill>
                  <a:schemeClr val="lt1"/>
                </a:solidFill>
                <a:latin typeface="Calibri"/>
                <a:ea typeface="Calibri"/>
                <a:cs typeface="Calibri"/>
                <a:sym typeface="Calibri"/>
              </a:rPr>
              <a:t>ellas</a:t>
            </a:r>
            <a:r>
              <a:rPr lang="en-US" sz="1100" b="0" i="0" u="none" strike="noStrike" cap="none" dirty="0">
                <a:solidFill>
                  <a:schemeClr val="lt1"/>
                </a:solidFill>
                <a:latin typeface="Calibri"/>
                <a:ea typeface="Calibri"/>
                <a:cs typeface="Calibri"/>
                <a:sym typeface="Calibri"/>
              </a:rPr>
              <a:t>, se </a:t>
            </a:r>
            <a:r>
              <a:rPr lang="en-US" sz="1100" b="0" i="0" u="none" strike="noStrike" cap="none" dirty="0" err="1">
                <a:solidFill>
                  <a:schemeClr val="lt1"/>
                </a:solidFill>
                <a:latin typeface="Calibri"/>
                <a:ea typeface="Calibri"/>
                <a:cs typeface="Calibri"/>
                <a:sym typeface="Calibri"/>
              </a:rPr>
              <a:t>hace</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referencia</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tanto</a:t>
            </a:r>
            <a:r>
              <a:rPr lang="en-US" sz="1100" b="0" i="0" u="none" strike="noStrike" cap="none" dirty="0">
                <a:solidFill>
                  <a:schemeClr val="lt1"/>
                </a:solidFill>
                <a:latin typeface="Calibri"/>
                <a:ea typeface="Calibri"/>
                <a:cs typeface="Calibri"/>
                <a:sym typeface="Calibri"/>
              </a:rPr>
              <a:t> a hombres </a:t>
            </a:r>
            <a:r>
              <a:rPr lang="en-US" sz="1100" b="0" i="0" u="none" strike="noStrike" cap="none" dirty="0" err="1">
                <a:solidFill>
                  <a:schemeClr val="lt1"/>
                </a:solidFill>
                <a:latin typeface="Calibri"/>
                <a:ea typeface="Calibri"/>
                <a:cs typeface="Calibri"/>
                <a:sym typeface="Calibri"/>
              </a:rPr>
              <a:t>como</a:t>
            </a:r>
            <a:r>
              <a:rPr lang="en-US" sz="1100" b="0" i="0" u="none" strike="noStrike" cap="none" dirty="0">
                <a:solidFill>
                  <a:schemeClr val="lt1"/>
                </a:solidFill>
                <a:latin typeface="Calibri"/>
                <a:ea typeface="Calibri"/>
                <a:cs typeface="Calibri"/>
                <a:sym typeface="Calibri"/>
              </a:rPr>
              <a:t> a </a:t>
            </a:r>
            <a:r>
              <a:rPr lang="en-US" sz="1100" b="0" i="0" u="none" strike="noStrike" cap="none" dirty="0" err="1">
                <a:solidFill>
                  <a:schemeClr val="lt1"/>
                </a:solidFill>
                <a:latin typeface="Calibri"/>
                <a:ea typeface="Calibri"/>
                <a:cs typeface="Calibri"/>
                <a:sym typeface="Calibri"/>
              </a:rPr>
              <a:t>mujeres</a:t>
            </a:r>
            <a:r>
              <a:rPr lang="en-US" sz="1100" b="0" i="0" u="none" strike="noStrike" cap="none" dirty="0">
                <a:solidFill>
                  <a:schemeClr val="lt1"/>
                </a:solidFill>
                <a:latin typeface="Calibri"/>
                <a:ea typeface="Calibri"/>
                <a:cs typeface="Calibri"/>
                <a:sym typeface="Calibri"/>
              </a:rPr>
              <a:t>.</a:t>
            </a:r>
            <a:endParaRPr sz="1100" b="0" i="0" u="none" strike="noStrike" cap="none" dirty="0">
              <a:solidFill>
                <a:schemeClr val="lt1"/>
              </a:solidFill>
              <a:latin typeface="Calibri"/>
              <a:ea typeface="Calibri"/>
              <a:cs typeface="Calibri"/>
              <a:sym typeface="Calibri"/>
            </a:endParaRPr>
          </a:p>
        </p:txBody>
      </p:sp>
      <p:sp>
        <p:nvSpPr>
          <p:cNvPr id="76" name="Google Shape;76;p1"/>
          <p:cNvSpPr txBox="1"/>
          <p:nvPr/>
        </p:nvSpPr>
        <p:spPr>
          <a:xfrm>
            <a:off x="349550" y="2131950"/>
            <a:ext cx="1444325" cy="17838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500" b="1" i="0" u="none" strike="noStrike" cap="none" dirty="0">
                <a:solidFill>
                  <a:srgbClr val="000000"/>
                </a:solidFill>
                <a:latin typeface="Calibri"/>
                <a:ea typeface="Calibri"/>
                <a:cs typeface="Calibri"/>
                <a:sym typeface="Calibri"/>
              </a:rPr>
              <a:t>MÓDULO 1</a:t>
            </a:r>
            <a:endParaRPr dirty="0"/>
          </a:p>
          <a:p>
            <a:pPr marL="0" marR="0" lvl="0" indent="0" algn="l" rtl="0">
              <a:lnSpc>
                <a:spcPct val="100000"/>
              </a:lnSpc>
              <a:spcBef>
                <a:spcPts val="0"/>
              </a:spcBef>
              <a:spcAft>
                <a:spcPts val="0"/>
              </a:spcAft>
              <a:buNone/>
            </a:pPr>
            <a:endParaRPr sz="1500" b="1" i="0" u="none" strike="noStrike" cap="none" dirty="0">
              <a:solidFill>
                <a:srgbClr val="000000"/>
              </a:solidFill>
              <a:latin typeface="Calibri"/>
              <a:ea typeface="Calibri"/>
              <a:cs typeface="Calibri"/>
              <a:sym typeface="Calibri"/>
            </a:endParaRPr>
          </a:p>
        </p:txBody>
      </p:sp>
      <p:sp>
        <p:nvSpPr>
          <p:cNvPr id="6" name="Google Shape;15;p23"/>
          <p:cNvSpPr txBox="1"/>
          <p:nvPr/>
        </p:nvSpPr>
        <p:spPr>
          <a:xfrm>
            <a:off x="1139100" y="834800"/>
            <a:ext cx="4156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dirty="0" smtClean="0">
                <a:solidFill>
                  <a:srgbClr val="ED6B00"/>
                </a:solidFill>
                <a:latin typeface="Calibri"/>
                <a:ea typeface="Calibri"/>
                <a:cs typeface="Calibri"/>
                <a:sym typeface="Calibri"/>
              </a:rPr>
              <a:t>LOGÍSTICA</a:t>
            </a:r>
            <a:r>
              <a:rPr lang="en-US" sz="1200" b="0" i="0" u="none" strike="noStrike" cap="none" dirty="0" smtClean="0">
                <a:solidFill>
                  <a:srgbClr val="ED6B00"/>
                </a:solidFill>
                <a:latin typeface="Calibri"/>
                <a:ea typeface="Calibri"/>
                <a:cs typeface="Calibri"/>
                <a:sym typeface="Calibri"/>
              </a:rPr>
              <a:t>| </a:t>
            </a:r>
            <a:r>
              <a:rPr lang="en-US" sz="1200" b="0" i="0" u="none" strike="noStrike" cap="none" dirty="0">
                <a:solidFill>
                  <a:srgbClr val="ED6B00"/>
                </a:solidFill>
                <a:latin typeface="Calibri"/>
                <a:ea typeface="Calibri"/>
                <a:cs typeface="Calibri"/>
                <a:sym typeface="Calibri"/>
              </a:rPr>
              <a:t>NIVEL </a:t>
            </a:r>
            <a:r>
              <a:rPr lang="en-US" sz="1200" b="0" i="0" u="none" strike="noStrike" cap="none" dirty="0" smtClean="0">
                <a:solidFill>
                  <a:srgbClr val="ED6B00"/>
                </a:solidFill>
                <a:latin typeface="Calibri"/>
                <a:ea typeface="Calibri"/>
                <a:cs typeface="Calibri"/>
                <a:sym typeface="Calibri"/>
              </a:rPr>
              <a:t>4° </a:t>
            </a:r>
            <a:r>
              <a:rPr lang="en-US" sz="1200" b="0" i="0" u="none" strike="noStrike" cap="none" dirty="0">
                <a:solidFill>
                  <a:srgbClr val="ED6B00"/>
                </a:solidFill>
                <a:latin typeface="Calibri"/>
                <a:ea typeface="Calibri"/>
                <a:cs typeface="Calibri"/>
                <a:sym typeface="Calibri"/>
              </a:rPr>
              <a:t>MEDIO</a:t>
            </a:r>
            <a:endParaRPr sz="1200" b="0" i="0" u="none" strike="noStrike" cap="none" dirty="0">
              <a:solidFill>
                <a:srgbClr val="ED6B00"/>
              </a:solidFill>
              <a:latin typeface="Calibri"/>
              <a:ea typeface="Calibri"/>
              <a:cs typeface="Calibri"/>
              <a:sym typeface="Calibri"/>
            </a:endParaRPr>
          </a:p>
        </p:txBody>
      </p:sp>
      <p:sp>
        <p:nvSpPr>
          <p:cNvPr id="14" name="Google Shape;61;p13"/>
          <p:cNvSpPr txBox="1">
            <a:spLocks/>
          </p:cNvSpPr>
          <p:nvPr/>
        </p:nvSpPr>
        <p:spPr>
          <a:xfrm>
            <a:off x="340024" y="2357974"/>
            <a:ext cx="4749501" cy="1357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chemeClr val="dk1"/>
              </a:buClr>
              <a:buSzPts val="1100"/>
            </a:pPr>
            <a:r>
              <a:rPr lang="es-ES_tradnl" sz="3400" b="1" spc="-20" dirty="0" smtClean="0">
                <a:solidFill>
                  <a:srgbClr val="ED6B00"/>
                </a:solidFill>
                <a:latin typeface="Calibri" panose="020F0502020204030204" pitchFamily="34" charset="0"/>
                <a:ea typeface="Roboto"/>
                <a:cs typeface="Calibri" panose="020F0502020204030204" pitchFamily="34" charset="0"/>
              </a:rPr>
              <a:t>OPERACIONES DE </a:t>
            </a:r>
            <a:endParaRPr lang="es-CL" sz="3400" b="1" spc="-20" dirty="0">
              <a:solidFill>
                <a:srgbClr val="ED6B00"/>
              </a:solidFill>
              <a:latin typeface="Calibri" panose="020F0502020204030204" pitchFamily="34" charset="0"/>
              <a:ea typeface="Roboto"/>
              <a:cs typeface="Calibri" panose="020F0502020204030204" pitchFamily="34" charset="0"/>
              <a:sym typeface="Roboto"/>
            </a:endParaRPr>
          </a:p>
          <a:p>
            <a:pPr>
              <a:lnSpc>
                <a:spcPct val="90000"/>
              </a:lnSpc>
              <a:buClr>
                <a:schemeClr val="dk1"/>
              </a:buClr>
              <a:buSzPts val="1100"/>
            </a:pPr>
            <a:r>
              <a:rPr lang="es-CL" sz="3400" b="1" spc="-20" dirty="0" smtClean="0">
                <a:solidFill>
                  <a:srgbClr val="ED6B00"/>
                </a:solidFill>
                <a:latin typeface="Calibri" panose="020F0502020204030204" pitchFamily="34" charset="0"/>
                <a:ea typeface="Roboto"/>
                <a:cs typeface="Calibri" panose="020F0502020204030204" pitchFamily="34" charset="0"/>
                <a:sym typeface="Roboto"/>
              </a:rPr>
              <a:t>AL</a:t>
            </a:r>
            <a:r>
              <a:rPr lang="es-ES_tradnl" sz="3400" b="1" spc="-20" dirty="0" smtClean="0">
                <a:solidFill>
                  <a:srgbClr val="ED6B00"/>
                </a:solidFill>
                <a:latin typeface="Calibri" panose="020F0502020204030204" pitchFamily="34" charset="0"/>
                <a:ea typeface="Roboto"/>
                <a:cs typeface="Calibri" panose="020F0502020204030204" pitchFamily="34" charset="0"/>
                <a:sym typeface="Roboto"/>
              </a:rPr>
              <a:t>MACENAMIENTO</a:t>
            </a:r>
            <a:endParaRPr lang="x-none" sz="3400" b="1" spc="-20" dirty="0" smtClean="0">
              <a:solidFill>
                <a:srgbClr val="ED6B00"/>
              </a:solidFill>
              <a:latin typeface="Calibri" panose="020F0502020204030204" pitchFamily="34" charset="0"/>
              <a:ea typeface="Roboto"/>
              <a:cs typeface="Calibri" panose="020F0502020204030204" pitchFamily="34" charset="0"/>
              <a:sym typeface="Roboto"/>
            </a:endParaRPr>
          </a:p>
          <a:p>
            <a:pPr>
              <a:lnSpc>
                <a:spcPct val="90000"/>
              </a:lnSpc>
            </a:pPr>
            <a:endParaRPr lang="x-none" sz="3400" b="1" dirty="0">
              <a:solidFill>
                <a:srgbClr val="ED6B00"/>
              </a:solidFill>
              <a:latin typeface="Calibri" panose="020F0502020204030204" pitchFamily="34" charset="0"/>
              <a:ea typeface="Roboto"/>
              <a:cs typeface="Calibri" panose="020F0502020204030204" pitchFamily="34" charset="0"/>
              <a:sym typeface="Roboto"/>
            </a:endParaRPr>
          </a:p>
        </p:txBody>
      </p:sp>
      <p:pic>
        <p:nvPicPr>
          <p:cNvPr id="4" name="Imagen 3"/>
          <p:cNvPicPr>
            <a:picLocks noChangeAspect="1"/>
          </p:cNvPicPr>
          <p:nvPr/>
        </p:nvPicPr>
        <p:blipFill>
          <a:blip r:embed="rId3"/>
          <a:stretch>
            <a:fillRect/>
          </a:stretch>
        </p:blipFill>
        <p:spPr>
          <a:xfrm>
            <a:off x="3973382" y="2374900"/>
            <a:ext cx="5445385" cy="37592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8DAA262E-5CF0-48FC-A16C-C449042213AE}"/>
              </a:ext>
            </a:extLst>
          </p:cNvPr>
          <p:cNvSpPr txBox="1">
            <a:spLocks/>
          </p:cNvSpPr>
          <p:nvPr/>
        </p:nvSpPr>
        <p:spPr>
          <a:xfrm>
            <a:off x="1670050" y="4606925"/>
            <a:ext cx="8153400" cy="4756150"/>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s-CL" dirty="0"/>
          </a:p>
        </p:txBody>
      </p:sp>
      <p:sp>
        <p:nvSpPr>
          <p:cNvPr id="5" name="Google Shape;178;p6"/>
          <p:cNvSpPr txBox="1"/>
          <p:nvPr/>
        </p:nvSpPr>
        <p:spPr>
          <a:xfrm>
            <a:off x="450317" y="1175047"/>
            <a:ext cx="8950500" cy="319500"/>
          </a:xfrm>
          <a:prstGeom prst="rect">
            <a:avLst/>
          </a:prstGeom>
          <a:noFill/>
          <a:ln>
            <a:noFill/>
          </a:ln>
        </p:spPr>
        <p:txBody>
          <a:bodyPr spcFirstLastPara="1" wrap="square" lIns="91425" tIns="91425" rIns="91425" bIns="91425" anchor="ctr" anchorCtr="0">
            <a:noAutofit/>
          </a:bodyPr>
          <a:lstStyle/>
          <a:p>
            <a:r>
              <a:rPr lang="es-CL" sz="2600" b="1" dirty="0">
                <a:solidFill>
                  <a:srgbClr val="ED6B00"/>
                </a:solidFill>
                <a:latin typeface="Calibri"/>
                <a:ea typeface="Calibri"/>
                <a:cs typeface="Calibri"/>
              </a:rPr>
              <a:t>DATOS PARA EL ARMADO DE 1.000 PACKS</a:t>
            </a:r>
            <a:endParaRPr lang="es-ES" sz="2600" b="1" dirty="0">
              <a:solidFill>
                <a:srgbClr val="ED6B00"/>
              </a:solidFill>
              <a:latin typeface="Calibri"/>
              <a:ea typeface="Calibri"/>
              <a:cs typeface="Calibri"/>
            </a:endParaRPr>
          </a:p>
        </p:txBody>
      </p:sp>
      <p:sp>
        <p:nvSpPr>
          <p:cNvPr id="20" name="Título 1">
            <a:extLst>
              <a:ext uri="{FF2B5EF4-FFF2-40B4-BE49-F238E27FC236}">
                <a16:creationId xmlns="" xmlns:a16="http://schemas.microsoft.com/office/drawing/2014/main" id="{E8F15784-B148-44B0-B1D4-5A2D5D6EBFD2}"/>
              </a:ext>
            </a:extLst>
          </p:cNvPr>
          <p:cNvSpPr txBox="1">
            <a:spLocks/>
          </p:cNvSpPr>
          <p:nvPr/>
        </p:nvSpPr>
        <p:spPr>
          <a:xfrm>
            <a:off x="4730750" y="1876426"/>
            <a:ext cx="7886700" cy="132556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s-CL" sz="2600" b="1" dirty="0">
              <a:solidFill>
                <a:srgbClr val="ED6B00"/>
              </a:solidFill>
              <a:latin typeface="Calibri"/>
              <a:ea typeface="Calibri"/>
              <a:cs typeface="Calibri"/>
            </a:endParaRPr>
          </a:p>
        </p:txBody>
      </p:sp>
      <p:sp>
        <p:nvSpPr>
          <p:cNvPr id="6" name="Título 1">
            <a:extLst>
              <a:ext uri="{FF2B5EF4-FFF2-40B4-BE49-F238E27FC236}">
                <a16:creationId xmlns="" xmlns:a16="http://schemas.microsoft.com/office/drawing/2014/main" id="{B58DB0A9-F88D-4277-9BFF-E6C32EB8AF3C}"/>
              </a:ext>
            </a:extLst>
          </p:cNvPr>
          <p:cNvSpPr txBox="1">
            <a:spLocks/>
          </p:cNvSpPr>
          <p:nvPr/>
        </p:nvSpPr>
        <p:spPr>
          <a:xfrm>
            <a:off x="1250950" y="3095626"/>
            <a:ext cx="8248650" cy="132556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s-CL" sz="2600" b="1" dirty="0">
              <a:solidFill>
                <a:srgbClr val="ED6B00"/>
              </a:solidFill>
              <a:latin typeface="Calibri"/>
              <a:ea typeface="Calibri"/>
              <a:cs typeface="Calibri"/>
            </a:endParaRPr>
          </a:p>
        </p:txBody>
      </p:sp>
      <p:grpSp>
        <p:nvGrpSpPr>
          <p:cNvPr id="2" name="Agrupar 1"/>
          <p:cNvGrpSpPr/>
          <p:nvPr/>
        </p:nvGrpSpPr>
        <p:grpSpPr>
          <a:xfrm>
            <a:off x="437075" y="1822918"/>
            <a:ext cx="8237025" cy="4234982"/>
            <a:chOff x="437075" y="1822918"/>
            <a:chExt cx="8237025" cy="4234982"/>
          </a:xfrm>
        </p:grpSpPr>
        <p:sp>
          <p:nvSpPr>
            <p:cNvPr id="11" name="Google Shape;101;p3"/>
            <p:cNvSpPr/>
            <p:nvPr/>
          </p:nvSpPr>
          <p:spPr>
            <a:xfrm>
              <a:off x="437075" y="1822918"/>
              <a:ext cx="8237025" cy="4234982"/>
            </a:xfrm>
            <a:prstGeom prst="roundRect">
              <a:avLst>
                <a:gd name="adj" fmla="val 7284"/>
              </a:avLst>
            </a:prstGeom>
            <a:solidFill>
              <a:schemeClr val="bg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8" name="Marcador de contenido 2">
              <a:extLst>
                <a:ext uri="{FF2B5EF4-FFF2-40B4-BE49-F238E27FC236}">
                  <a16:creationId xmlns="" xmlns:a16="http://schemas.microsoft.com/office/drawing/2014/main" id="{1D0CEC21-F5CC-4015-A07A-56DFEBFB4E25}"/>
                </a:ext>
              </a:extLst>
            </p:cNvPr>
            <p:cNvSpPr txBox="1">
              <a:spLocks/>
            </p:cNvSpPr>
            <p:nvPr/>
          </p:nvSpPr>
          <p:spPr>
            <a:xfrm>
              <a:off x="488950" y="2041525"/>
              <a:ext cx="7994650" cy="3838576"/>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180000">
                <a:spcBef>
                  <a:spcPts val="900"/>
                </a:spcBef>
                <a:buClr>
                  <a:srgbClr val="ED6B00"/>
                </a:buClr>
                <a:buFont typeface="Arial"/>
                <a:buChar char="•"/>
              </a:pPr>
              <a:r>
                <a:rPr lang="es-CL" sz="1800" dirty="0">
                  <a:latin typeface="Calibri"/>
                  <a:cs typeface="Calibri"/>
                </a:rPr>
                <a:t>El pack requiere de una cinta amarilla que dice “Oferta” en color rojo. Esta cuesta $10.000 y mide 100 mt, Cada pack ocupa 50 cm.</a:t>
              </a:r>
            </a:p>
            <a:p>
              <a:pPr marL="285750" indent="-180000">
                <a:spcBef>
                  <a:spcPts val="900"/>
                </a:spcBef>
                <a:buClr>
                  <a:srgbClr val="ED6B00"/>
                </a:buClr>
                <a:buFont typeface="Arial"/>
                <a:buChar char="•"/>
              </a:pPr>
              <a:r>
                <a:rPr lang="es-CL" sz="1800" dirty="0">
                  <a:latin typeface="Calibri"/>
                  <a:cs typeface="Calibri"/>
                </a:rPr>
                <a:t>Un trabajador demora 12 segundos en armar un pack. Hay 5 trabajadores y cada uno tiene un costo para la empresa de $18.000 diarios (turno de 8 horas)</a:t>
              </a:r>
            </a:p>
            <a:p>
              <a:pPr marL="285750" indent="-180000">
                <a:spcBef>
                  <a:spcPts val="900"/>
                </a:spcBef>
                <a:buClr>
                  <a:srgbClr val="ED6B00"/>
                </a:buClr>
                <a:buFont typeface="Arial"/>
                <a:buChar char="•"/>
              </a:pPr>
              <a:r>
                <a:rPr lang="es-CL" sz="1800" dirty="0">
                  <a:latin typeface="Calibri"/>
                  <a:cs typeface="Calibri"/>
                </a:rPr>
                <a:t>Hay un supervisor que diariamente cuesta $50.000</a:t>
              </a:r>
            </a:p>
            <a:p>
              <a:pPr marL="285750" indent="-180000">
                <a:spcBef>
                  <a:spcPts val="900"/>
                </a:spcBef>
                <a:buClr>
                  <a:srgbClr val="ED6B00"/>
                </a:buClr>
                <a:buFont typeface="Arial"/>
                <a:buChar char="•"/>
              </a:pPr>
              <a:r>
                <a:rPr lang="es-CL" sz="1800" dirty="0">
                  <a:latin typeface="Calibri"/>
                  <a:cs typeface="Calibri"/>
                </a:rPr>
                <a:t>Se necesita de una grúa horquilla de apoyo arrendada, que vale $25.000 diarios más el consumo en combustible (cada 4 horas ocupa un balón de gas que cuesta $15.000)</a:t>
              </a:r>
            </a:p>
            <a:p>
              <a:pPr marL="285750" indent="-180000">
                <a:spcBef>
                  <a:spcPts val="900"/>
                </a:spcBef>
                <a:buClr>
                  <a:srgbClr val="ED6B00"/>
                </a:buClr>
                <a:buFont typeface="Arial"/>
                <a:buChar char="•"/>
              </a:pPr>
              <a:r>
                <a:rPr lang="es-CL" sz="1800" dirty="0">
                  <a:latin typeface="Calibri"/>
                  <a:cs typeface="Calibri"/>
                </a:rPr>
                <a:t>Los packs serán almacenados y transportados en cajas hechas especialmente para estos efectos. El costo de cada caja es de $300 y en ella caben 20 packs</a:t>
              </a:r>
            </a:p>
            <a:p>
              <a:pPr marL="285750" indent="-180000">
                <a:spcBef>
                  <a:spcPts val="900"/>
                </a:spcBef>
                <a:buClr>
                  <a:srgbClr val="ED6B00"/>
                </a:buClr>
                <a:buFont typeface="Arial"/>
                <a:buChar char="•"/>
              </a:pPr>
              <a:r>
                <a:rPr lang="es-CL" sz="1800" dirty="0">
                  <a:latin typeface="Calibri"/>
                  <a:cs typeface="Calibri"/>
                </a:rPr>
                <a:t>La empresa no desea considerar otros </a:t>
              </a:r>
              <a:r>
                <a:rPr lang="es-CL" sz="1800" dirty="0" smtClean="0">
                  <a:latin typeface="Calibri"/>
                  <a:cs typeface="Calibri"/>
                </a:rPr>
                <a:t>costos.</a:t>
              </a:r>
              <a:endParaRPr lang="es-CL" sz="1800" dirty="0">
                <a:latin typeface="Calibri"/>
                <a:cs typeface="Calibri"/>
              </a:endParaRPr>
            </a:p>
          </p:txBody>
        </p:sp>
      </p:grpSp>
    </p:spTree>
    <p:extLst>
      <p:ext uri="{BB962C8B-B14F-4D97-AF65-F5344CB8AC3E}">
        <p14:creationId xmlns:p14="http://schemas.microsoft.com/office/powerpoint/2010/main" val="281628762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8DAA262E-5CF0-48FC-A16C-C449042213AE}"/>
              </a:ext>
            </a:extLst>
          </p:cNvPr>
          <p:cNvSpPr txBox="1">
            <a:spLocks/>
          </p:cNvSpPr>
          <p:nvPr/>
        </p:nvSpPr>
        <p:spPr>
          <a:xfrm>
            <a:off x="1670050" y="4606925"/>
            <a:ext cx="8153400" cy="4756150"/>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s-CL" dirty="0"/>
          </a:p>
        </p:txBody>
      </p:sp>
      <p:sp>
        <p:nvSpPr>
          <p:cNvPr id="5" name="Google Shape;178;p6"/>
          <p:cNvSpPr txBox="1"/>
          <p:nvPr/>
        </p:nvSpPr>
        <p:spPr>
          <a:xfrm>
            <a:off x="450317" y="1149647"/>
            <a:ext cx="8950500" cy="319500"/>
          </a:xfrm>
          <a:prstGeom prst="rect">
            <a:avLst/>
          </a:prstGeom>
          <a:noFill/>
          <a:ln>
            <a:noFill/>
          </a:ln>
        </p:spPr>
        <p:txBody>
          <a:bodyPr spcFirstLastPara="1" wrap="square" lIns="91425" tIns="91425" rIns="91425" bIns="91425" anchor="ctr" anchorCtr="0">
            <a:noAutofit/>
          </a:bodyPr>
          <a:lstStyle/>
          <a:p>
            <a:r>
              <a:rPr lang="es-CL" sz="2600" b="1" dirty="0" smtClean="0">
                <a:solidFill>
                  <a:srgbClr val="ED6B00"/>
                </a:solidFill>
                <a:latin typeface="Calibri"/>
                <a:ea typeface="Calibri"/>
                <a:cs typeface="Calibri"/>
              </a:rPr>
              <a:t>SOLUCIÓN</a:t>
            </a:r>
            <a:endParaRPr lang="es-ES" sz="2600" b="1" dirty="0">
              <a:solidFill>
                <a:srgbClr val="ED6B00"/>
              </a:solidFill>
              <a:latin typeface="Calibri"/>
              <a:ea typeface="Calibri"/>
              <a:cs typeface="Calibri"/>
            </a:endParaRPr>
          </a:p>
        </p:txBody>
      </p:sp>
      <p:sp>
        <p:nvSpPr>
          <p:cNvPr id="20" name="Título 1">
            <a:extLst>
              <a:ext uri="{FF2B5EF4-FFF2-40B4-BE49-F238E27FC236}">
                <a16:creationId xmlns="" xmlns:a16="http://schemas.microsoft.com/office/drawing/2014/main" id="{E8F15784-B148-44B0-B1D4-5A2D5D6EBFD2}"/>
              </a:ext>
            </a:extLst>
          </p:cNvPr>
          <p:cNvSpPr txBox="1">
            <a:spLocks/>
          </p:cNvSpPr>
          <p:nvPr/>
        </p:nvSpPr>
        <p:spPr>
          <a:xfrm>
            <a:off x="4730750" y="1876426"/>
            <a:ext cx="7886700" cy="132556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s-CL" sz="2600" b="1" dirty="0">
              <a:solidFill>
                <a:srgbClr val="ED6B00"/>
              </a:solidFill>
              <a:latin typeface="Calibri"/>
              <a:ea typeface="Calibri"/>
              <a:cs typeface="Calibri"/>
            </a:endParaRPr>
          </a:p>
        </p:txBody>
      </p:sp>
      <p:sp>
        <p:nvSpPr>
          <p:cNvPr id="6" name="Título 1">
            <a:extLst>
              <a:ext uri="{FF2B5EF4-FFF2-40B4-BE49-F238E27FC236}">
                <a16:creationId xmlns="" xmlns:a16="http://schemas.microsoft.com/office/drawing/2014/main" id="{B58DB0A9-F88D-4277-9BFF-E6C32EB8AF3C}"/>
              </a:ext>
            </a:extLst>
          </p:cNvPr>
          <p:cNvSpPr txBox="1">
            <a:spLocks/>
          </p:cNvSpPr>
          <p:nvPr/>
        </p:nvSpPr>
        <p:spPr>
          <a:xfrm>
            <a:off x="1250950" y="3095626"/>
            <a:ext cx="8248650" cy="132556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s-CL" sz="2600" b="1" dirty="0">
              <a:solidFill>
                <a:srgbClr val="ED6B00"/>
              </a:solidFill>
              <a:latin typeface="Calibri"/>
              <a:ea typeface="Calibri"/>
              <a:cs typeface="Calibri"/>
            </a:endParaRPr>
          </a:p>
        </p:txBody>
      </p:sp>
      <p:grpSp>
        <p:nvGrpSpPr>
          <p:cNvPr id="4" name="Agrupar 3"/>
          <p:cNvGrpSpPr/>
          <p:nvPr/>
        </p:nvGrpSpPr>
        <p:grpSpPr>
          <a:xfrm>
            <a:off x="425450" y="1555725"/>
            <a:ext cx="7666402" cy="5051448"/>
            <a:chOff x="425450" y="1555725"/>
            <a:chExt cx="7666402" cy="5051448"/>
          </a:xfrm>
        </p:grpSpPr>
        <p:sp>
          <p:nvSpPr>
            <p:cNvPr id="10" name="Google Shape;173;p6"/>
            <p:cNvSpPr/>
            <p:nvPr/>
          </p:nvSpPr>
          <p:spPr>
            <a:xfrm>
              <a:off x="461306" y="1589548"/>
              <a:ext cx="7629008" cy="4836651"/>
            </a:xfrm>
            <a:prstGeom prst="roundRect">
              <a:avLst>
                <a:gd name="adj" fmla="val 5501"/>
              </a:avLst>
            </a:prstGeom>
            <a:solidFill>
              <a:srgbClr val="F7E3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5704" y="1555725"/>
              <a:ext cx="526148" cy="501676"/>
            </a:xfrm>
            <a:prstGeom prst="rect">
              <a:avLst/>
            </a:prstGeom>
          </p:spPr>
        </p:pic>
        <p:sp>
          <p:nvSpPr>
            <p:cNvPr id="9" name="Marcador de contenido 2">
              <a:extLst>
                <a:ext uri="{FF2B5EF4-FFF2-40B4-BE49-F238E27FC236}">
                  <a16:creationId xmlns="" xmlns:a16="http://schemas.microsoft.com/office/drawing/2014/main" id="{1EAEC018-194F-4A4C-8CEF-0DBF429A0CBC}"/>
                </a:ext>
              </a:extLst>
            </p:cNvPr>
            <p:cNvSpPr txBox="1">
              <a:spLocks/>
            </p:cNvSpPr>
            <p:nvPr/>
          </p:nvSpPr>
          <p:spPr>
            <a:xfrm>
              <a:off x="425450" y="1939924"/>
              <a:ext cx="7207250" cy="4667249"/>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180000">
                <a:spcBef>
                  <a:spcPts val="900"/>
                </a:spcBef>
                <a:buClr>
                  <a:srgbClr val="ED6B00"/>
                </a:buClr>
                <a:buFont typeface="Arial"/>
                <a:buChar char="•"/>
              </a:pPr>
              <a:r>
                <a:rPr lang="es-CL" sz="1800" dirty="0">
                  <a:latin typeface="Calibri"/>
                  <a:cs typeface="Calibri"/>
                </a:rPr>
                <a:t>12 segundos x 1.000 packs = 12.000 segundos o 200 horas. </a:t>
              </a:r>
              <a:r>
                <a:rPr lang="es-CL" sz="1800" dirty="0" smtClean="0">
                  <a:latin typeface="Calibri"/>
                  <a:cs typeface="Calibri"/>
                </a:rPr>
                <a:t/>
              </a:r>
              <a:br>
                <a:rPr lang="es-CL" sz="1800" dirty="0" smtClean="0">
                  <a:latin typeface="Calibri"/>
                  <a:cs typeface="Calibri"/>
                </a:rPr>
              </a:br>
              <a:r>
                <a:rPr lang="es-CL" sz="1800" dirty="0" smtClean="0">
                  <a:latin typeface="Calibri"/>
                  <a:cs typeface="Calibri"/>
                </a:rPr>
                <a:t>Hay </a:t>
              </a:r>
              <a:r>
                <a:rPr lang="es-CL" sz="1800" dirty="0">
                  <a:latin typeface="Calibri"/>
                  <a:cs typeface="Calibri"/>
                </a:rPr>
                <a:t>5 trabajadores que en un día disponen entre todos de 40 horas, </a:t>
              </a:r>
              <a:r>
                <a:rPr lang="es-CL" sz="1800" dirty="0" smtClean="0">
                  <a:latin typeface="Calibri"/>
                  <a:cs typeface="Calibri"/>
                </a:rPr>
                <a:t/>
              </a:r>
              <a:br>
                <a:rPr lang="es-CL" sz="1800" dirty="0" smtClean="0">
                  <a:latin typeface="Calibri"/>
                  <a:cs typeface="Calibri"/>
                </a:rPr>
              </a:br>
              <a:r>
                <a:rPr lang="es-CL" sz="1800" dirty="0" smtClean="0">
                  <a:latin typeface="Calibri"/>
                  <a:cs typeface="Calibri"/>
                </a:rPr>
                <a:t>por </a:t>
              </a:r>
              <a:r>
                <a:rPr lang="es-CL" sz="1800" dirty="0">
                  <a:latin typeface="Calibri"/>
                  <a:cs typeface="Calibri"/>
                </a:rPr>
                <a:t>lo que el trabajo se realiza en 5 </a:t>
              </a:r>
              <a:r>
                <a:rPr lang="es-CL" sz="1800" dirty="0" smtClean="0">
                  <a:latin typeface="Calibri"/>
                  <a:cs typeface="Calibri"/>
                </a:rPr>
                <a:t>días.</a:t>
              </a:r>
              <a:endParaRPr lang="es-CL" sz="1800" dirty="0">
                <a:latin typeface="Calibri"/>
                <a:cs typeface="Calibri"/>
              </a:endParaRPr>
            </a:p>
            <a:p>
              <a:pPr marL="285750" indent="-180000">
                <a:spcBef>
                  <a:spcPts val="900"/>
                </a:spcBef>
                <a:buClr>
                  <a:srgbClr val="ED6B00"/>
                </a:buClr>
                <a:buFont typeface="Arial"/>
                <a:buChar char="•"/>
              </a:pPr>
              <a:r>
                <a:rPr lang="es-CL" sz="1800" dirty="0">
                  <a:latin typeface="Calibri"/>
                  <a:cs typeface="Calibri"/>
                </a:rPr>
                <a:t>Costo de Remuneraciones: (5 x $18.000</a:t>
              </a:r>
              <a:r>
                <a:rPr lang="es-CL" sz="1800" dirty="0" smtClean="0">
                  <a:latin typeface="Calibri"/>
                  <a:cs typeface="Calibri"/>
                </a:rPr>
                <a:t>) = </a:t>
              </a:r>
              <a:r>
                <a:rPr lang="es-CL" sz="1800" dirty="0">
                  <a:latin typeface="Calibri"/>
                  <a:cs typeface="Calibri"/>
                </a:rPr>
                <a:t>$90.000 más el supervisor ($50.000), son $140.000 diarios. 5 días son $700.000 en </a:t>
              </a:r>
              <a:r>
                <a:rPr lang="es-CL" sz="1800" dirty="0" smtClean="0">
                  <a:latin typeface="Calibri"/>
                  <a:cs typeface="Calibri"/>
                </a:rPr>
                <a:t>total.</a:t>
              </a:r>
              <a:endParaRPr lang="es-CL" sz="1800" dirty="0">
                <a:latin typeface="Calibri"/>
                <a:cs typeface="Calibri"/>
              </a:endParaRPr>
            </a:p>
            <a:p>
              <a:pPr marL="285750" indent="-180000">
                <a:spcBef>
                  <a:spcPts val="900"/>
                </a:spcBef>
                <a:buClr>
                  <a:srgbClr val="ED6B00"/>
                </a:buClr>
                <a:buFont typeface="Arial"/>
                <a:buChar char="•"/>
              </a:pPr>
              <a:r>
                <a:rPr lang="es-CL" sz="1800" dirty="0">
                  <a:latin typeface="Calibri"/>
                  <a:cs typeface="Calibri"/>
                </a:rPr>
                <a:t>Costo de Grúa: $25.000 de arriendo más $30.000 de combustible </a:t>
              </a:r>
              <a:r>
                <a:rPr lang="es-CL" sz="1800" dirty="0" smtClean="0">
                  <a:latin typeface="Calibri"/>
                  <a:cs typeface="Calibri"/>
                </a:rPr>
                <a:t/>
              </a:r>
              <a:br>
                <a:rPr lang="es-CL" sz="1800" dirty="0" smtClean="0">
                  <a:latin typeface="Calibri"/>
                  <a:cs typeface="Calibri"/>
                </a:rPr>
              </a:br>
              <a:r>
                <a:rPr lang="es-CL" sz="1800" dirty="0" smtClean="0">
                  <a:latin typeface="Calibri"/>
                  <a:cs typeface="Calibri"/>
                </a:rPr>
                <a:t>(</a:t>
              </a:r>
              <a:r>
                <a:rPr lang="es-CL" sz="1800" dirty="0">
                  <a:latin typeface="Calibri"/>
                  <a:cs typeface="Calibri"/>
                </a:rPr>
                <a:t>2 balones) da $55.000 diarios. Como son 5 días: $275.000</a:t>
              </a:r>
            </a:p>
            <a:p>
              <a:pPr marL="285750" indent="-180000">
                <a:spcBef>
                  <a:spcPts val="900"/>
                </a:spcBef>
                <a:buClr>
                  <a:srgbClr val="ED6B00"/>
                </a:buClr>
                <a:buFont typeface="Arial"/>
                <a:buChar char="•"/>
              </a:pPr>
              <a:r>
                <a:rPr lang="es-CL" sz="1800" dirty="0">
                  <a:latin typeface="Calibri"/>
                  <a:cs typeface="Calibri"/>
                </a:rPr>
                <a:t>Costo de Insumos: </a:t>
              </a:r>
            </a:p>
            <a:p>
              <a:pPr marL="392400" lvl="1">
                <a:lnSpc>
                  <a:spcPct val="60000"/>
                </a:lnSpc>
                <a:spcBef>
                  <a:spcPts val="900"/>
                </a:spcBef>
                <a:buClr>
                  <a:schemeClr val="tx1">
                    <a:lumMod val="65000"/>
                    <a:lumOff val="35000"/>
                  </a:schemeClr>
                </a:buClr>
              </a:pPr>
              <a:r>
                <a:rPr lang="es-CL" sz="1800" dirty="0" smtClean="0">
                  <a:latin typeface="Calibri"/>
                  <a:cs typeface="Calibri"/>
                </a:rPr>
                <a:t>- 0,5 </a:t>
              </a:r>
              <a:r>
                <a:rPr lang="es-CL" sz="1800" dirty="0">
                  <a:latin typeface="Calibri"/>
                  <a:cs typeface="Calibri"/>
                </a:rPr>
                <a:t>mts. x 1.000 = 500 mts. de cinta; es decir: 5 cintas o $ 50.000</a:t>
              </a:r>
            </a:p>
            <a:p>
              <a:pPr marL="392400" lvl="1">
                <a:lnSpc>
                  <a:spcPct val="60000"/>
                </a:lnSpc>
                <a:spcBef>
                  <a:spcPts val="900"/>
                </a:spcBef>
                <a:buClr>
                  <a:schemeClr val="tx1">
                    <a:lumMod val="65000"/>
                    <a:lumOff val="35000"/>
                  </a:schemeClr>
                </a:buClr>
              </a:pPr>
              <a:r>
                <a:rPr lang="es-CL" sz="1800" dirty="0" smtClean="0">
                  <a:latin typeface="Calibri"/>
                  <a:cs typeface="Calibri"/>
                </a:rPr>
                <a:t>- 1.000 </a:t>
              </a:r>
              <a:r>
                <a:rPr lang="es-CL" sz="1800" dirty="0">
                  <a:latin typeface="Calibri"/>
                  <a:cs typeface="Calibri"/>
                </a:rPr>
                <a:t>packs dividido por 20 son 500 cajas (a $300 c/u): $ 150.000</a:t>
              </a:r>
            </a:p>
            <a:p>
              <a:pPr marL="392400" lvl="1">
                <a:lnSpc>
                  <a:spcPct val="60000"/>
                </a:lnSpc>
                <a:spcBef>
                  <a:spcPts val="900"/>
                </a:spcBef>
                <a:buClr>
                  <a:schemeClr val="tx1">
                    <a:lumMod val="65000"/>
                    <a:lumOff val="35000"/>
                  </a:schemeClr>
                </a:buClr>
              </a:pPr>
              <a:r>
                <a:rPr lang="es-CL" sz="1800" dirty="0" smtClean="0">
                  <a:latin typeface="Calibri"/>
                  <a:cs typeface="Calibri"/>
                </a:rPr>
                <a:t>- Total </a:t>
              </a:r>
              <a:r>
                <a:rPr lang="es-CL" sz="1800" dirty="0">
                  <a:latin typeface="Calibri"/>
                  <a:cs typeface="Calibri"/>
                </a:rPr>
                <a:t>entre ambos: $ 200.000</a:t>
              </a:r>
            </a:p>
            <a:p>
              <a:pPr marL="285750" indent="-180000">
                <a:spcBef>
                  <a:spcPts val="900"/>
                </a:spcBef>
                <a:buClr>
                  <a:srgbClr val="ED6B00"/>
                </a:buClr>
                <a:buFont typeface="Arial"/>
                <a:buChar char="•"/>
              </a:pPr>
              <a:r>
                <a:rPr lang="es-CL" sz="1800" dirty="0">
                  <a:latin typeface="Calibri"/>
                  <a:cs typeface="Calibri"/>
                </a:rPr>
                <a:t>Costos totales: $700.000+$275.000+$200.000=$1.175.000. </a:t>
              </a:r>
              <a:br>
                <a:rPr lang="es-CL" sz="1800" dirty="0">
                  <a:latin typeface="Calibri"/>
                  <a:cs typeface="Calibri"/>
                </a:rPr>
              </a:br>
              <a:r>
                <a:rPr lang="es-CL" sz="1800" dirty="0">
                  <a:latin typeface="Calibri"/>
                  <a:cs typeface="Calibri"/>
                </a:rPr>
                <a:t>Al dividir por 1.000: $1.175 cada pack</a:t>
              </a:r>
            </a:p>
          </p:txBody>
        </p:sp>
      </p:grpSp>
    </p:spTree>
    <p:extLst>
      <p:ext uri="{BB962C8B-B14F-4D97-AF65-F5344CB8AC3E}">
        <p14:creationId xmlns:p14="http://schemas.microsoft.com/office/powerpoint/2010/main" val="75165167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Google Shape;178;p6"/>
          <p:cNvSpPr txBox="1"/>
          <p:nvPr/>
        </p:nvSpPr>
        <p:spPr>
          <a:xfrm>
            <a:off x="437617" y="1289347"/>
            <a:ext cx="8950500" cy="319500"/>
          </a:xfrm>
          <a:prstGeom prst="rect">
            <a:avLst/>
          </a:prstGeom>
          <a:noFill/>
          <a:ln>
            <a:noFill/>
          </a:ln>
        </p:spPr>
        <p:txBody>
          <a:bodyPr spcFirstLastPara="1" wrap="square" lIns="91425" tIns="91425" rIns="91425" bIns="91425" anchor="ctr" anchorCtr="0">
            <a:noAutofit/>
          </a:bodyPr>
          <a:lstStyle/>
          <a:p>
            <a:r>
              <a:rPr lang="es-CL" sz="2600" b="1" dirty="0" smtClean="0">
                <a:solidFill>
                  <a:srgbClr val="ED6B00"/>
                </a:solidFill>
                <a:latin typeface="Calibri"/>
                <a:ea typeface="Calibri"/>
                <a:cs typeface="Calibri"/>
              </a:rPr>
              <a:t>¿ MAQUILA PROPIA O EXTERNALIZADA?</a:t>
            </a:r>
            <a:endParaRPr lang="es-CL" sz="2600" b="1" dirty="0">
              <a:solidFill>
                <a:srgbClr val="ED6B00"/>
              </a:solidFill>
              <a:latin typeface="Calibri"/>
              <a:ea typeface="Calibri"/>
              <a:cs typeface="Calibri"/>
            </a:endParaRPr>
          </a:p>
        </p:txBody>
      </p:sp>
      <p:sp>
        <p:nvSpPr>
          <p:cNvPr id="19" name="Marcador de contenido 2">
            <a:extLst>
              <a:ext uri="{FF2B5EF4-FFF2-40B4-BE49-F238E27FC236}">
                <a16:creationId xmlns="" xmlns:a16="http://schemas.microsoft.com/office/drawing/2014/main" id="{2BBE133F-6DEA-49C6-BA01-78149E431D26}"/>
              </a:ext>
            </a:extLst>
          </p:cNvPr>
          <p:cNvSpPr txBox="1">
            <a:spLocks/>
          </p:cNvSpPr>
          <p:nvPr/>
        </p:nvSpPr>
        <p:spPr>
          <a:xfrm>
            <a:off x="539750" y="2286001"/>
            <a:ext cx="7867650" cy="13970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20000"/>
              </a:lnSpc>
            </a:pPr>
            <a:r>
              <a:rPr lang="es-CL" sz="2000" dirty="0" smtClean="0">
                <a:latin typeface="Calibri"/>
                <a:cs typeface="Calibri"/>
              </a:rPr>
              <a:t>Al analizar si una maquila se realiza en las instalaciones propias o se encarga a un tercero, no solamente se debe considerar la variable </a:t>
            </a:r>
            <a:r>
              <a:rPr lang="es-CL" sz="2000" b="1" dirty="0" smtClean="0">
                <a:latin typeface="Calibri"/>
                <a:cs typeface="Calibri"/>
              </a:rPr>
              <a:t>Costos</a:t>
            </a:r>
            <a:r>
              <a:rPr lang="es-CL" sz="2000" dirty="0" smtClean="0">
                <a:latin typeface="Calibri"/>
                <a:cs typeface="Calibri"/>
              </a:rPr>
              <a:t>. </a:t>
            </a:r>
            <a:br>
              <a:rPr lang="es-CL" sz="2000" dirty="0" smtClean="0">
                <a:latin typeface="Calibri"/>
                <a:cs typeface="Calibri"/>
              </a:rPr>
            </a:br>
            <a:r>
              <a:rPr lang="es-CL" sz="2000" dirty="0" smtClean="0">
                <a:latin typeface="Calibri"/>
                <a:cs typeface="Calibri"/>
              </a:rPr>
              <a:t>También se debe tomar en cuenta:</a:t>
            </a:r>
          </a:p>
          <a:p>
            <a:pPr>
              <a:lnSpc>
                <a:spcPct val="120000"/>
              </a:lnSpc>
            </a:pPr>
            <a:endParaRPr lang="es-CL" sz="2000" dirty="0" smtClean="0">
              <a:latin typeface="Calibri"/>
              <a:cs typeface="Calibri"/>
            </a:endParaRPr>
          </a:p>
        </p:txBody>
      </p:sp>
      <p:grpSp>
        <p:nvGrpSpPr>
          <p:cNvPr id="5" name="Agrupar 4"/>
          <p:cNvGrpSpPr/>
          <p:nvPr/>
        </p:nvGrpSpPr>
        <p:grpSpPr>
          <a:xfrm>
            <a:off x="564075" y="3600425"/>
            <a:ext cx="7857977" cy="2343175"/>
            <a:chOff x="564075" y="3600425"/>
            <a:chExt cx="7857977" cy="2343175"/>
          </a:xfrm>
        </p:grpSpPr>
        <p:grpSp>
          <p:nvGrpSpPr>
            <p:cNvPr id="2" name="Agrupar 1"/>
            <p:cNvGrpSpPr/>
            <p:nvPr/>
          </p:nvGrpSpPr>
          <p:grpSpPr>
            <a:xfrm>
              <a:off x="564075" y="3600425"/>
              <a:ext cx="7857977" cy="2343175"/>
              <a:chOff x="564075" y="3600425"/>
              <a:chExt cx="7857977" cy="2343175"/>
            </a:xfrm>
          </p:grpSpPr>
          <p:sp>
            <p:nvSpPr>
              <p:cNvPr id="3" name="Google Shape;101;p3"/>
              <p:cNvSpPr/>
              <p:nvPr/>
            </p:nvSpPr>
            <p:spPr>
              <a:xfrm>
                <a:off x="564075" y="3639018"/>
                <a:ext cx="7703625" cy="2304582"/>
              </a:xfrm>
              <a:prstGeom prst="roundRect">
                <a:avLst>
                  <a:gd name="adj" fmla="val 9503"/>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21" name="Imagen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5904" y="3600425"/>
                <a:ext cx="526148" cy="501676"/>
              </a:xfrm>
              <a:prstGeom prst="rect">
                <a:avLst/>
              </a:prstGeom>
            </p:spPr>
          </p:pic>
        </p:grpSp>
        <p:sp>
          <p:nvSpPr>
            <p:cNvPr id="4" name="Rectángulo 3"/>
            <p:cNvSpPr/>
            <p:nvPr/>
          </p:nvSpPr>
          <p:spPr>
            <a:xfrm>
              <a:off x="614362" y="3810299"/>
              <a:ext cx="7589838" cy="1985159"/>
            </a:xfrm>
            <a:prstGeom prst="rect">
              <a:avLst/>
            </a:prstGeom>
          </p:spPr>
          <p:txBody>
            <a:bodyPr wrap="square">
              <a:spAutoFit/>
            </a:bodyPr>
            <a:lstStyle/>
            <a:p>
              <a:pPr marL="285750" lvl="0" indent="-180000">
                <a:lnSpc>
                  <a:spcPct val="110000"/>
                </a:lnSpc>
                <a:spcBef>
                  <a:spcPts val="600"/>
                </a:spcBef>
                <a:buClr>
                  <a:srgbClr val="ED6B00"/>
                </a:buClr>
                <a:buFont typeface="Arial"/>
                <a:buChar char="•"/>
              </a:pPr>
              <a:r>
                <a:rPr lang="es-CL" sz="2000" dirty="0">
                  <a:latin typeface="Calibri"/>
                  <a:cs typeface="Calibri"/>
                </a:rPr>
                <a:t>La disponibilidad de recursos (puede que no haya espacio u </a:t>
              </a:r>
              <a:br>
                <a:rPr lang="es-CL" sz="2000" dirty="0">
                  <a:latin typeface="Calibri"/>
                  <a:cs typeface="Calibri"/>
                </a:rPr>
              </a:br>
              <a:r>
                <a:rPr lang="es-CL" sz="2000" dirty="0" smtClean="0">
                  <a:latin typeface="Calibri"/>
                  <a:cs typeface="Calibri"/>
                </a:rPr>
                <a:t>horas del </a:t>
              </a:r>
              <a:r>
                <a:rPr lang="es-CL" sz="2000" dirty="0">
                  <a:latin typeface="Calibri"/>
                  <a:cs typeface="Calibri"/>
                </a:rPr>
                <a:t>personal).</a:t>
              </a:r>
            </a:p>
            <a:p>
              <a:pPr marL="285750" lvl="0" indent="-180000">
                <a:lnSpc>
                  <a:spcPct val="110000"/>
                </a:lnSpc>
                <a:spcBef>
                  <a:spcPts val="600"/>
                </a:spcBef>
                <a:buClr>
                  <a:srgbClr val="ED6B00"/>
                </a:buClr>
                <a:buFont typeface="Arial"/>
                <a:buChar char="•"/>
              </a:pPr>
              <a:r>
                <a:rPr lang="es-CL" sz="2000" dirty="0">
                  <a:latin typeface="Calibri"/>
                  <a:cs typeface="Calibri"/>
                </a:rPr>
                <a:t>La continuidad de la operación (si será algo puntual </a:t>
              </a:r>
              <a:r>
                <a:rPr lang="es-CL" sz="2000" dirty="0" smtClean="0">
                  <a:latin typeface="Calibri"/>
                  <a:cs typeface="Calibri"/>
                </a:rPr>
                <a:t>o recurrente</a:t>
              </a:r>
              <a:r>
                <a:rPr lang="es-CL" sz="2000" dirty="0">
                  <a:latin typeface="Calibri"/>
                  <a:cs typeface="Calibri"/>
                </a:rPr>
                <a:t>)</a:t>
              </a:r>
            </a:p>
            <a:p>
              <a:pPr marL="285750" lvl="0" indent="-180000">
                <a:lnSpc>
                  <a:spcPct val="110000"/>
                </a:lnSpc>
                <a:spcBef>
                  <a:spcPts val="600"/>
                </a:spcBef>
                <a:buClr>
                  <a:srgbClr val="ED6B00"/>
                </a:buClr>
                <a:buFont typeface="Arial"/>
                <a:buChar char="•"/>
              </a:pPr>
              <a:r>
                <a:rPr lang="es-CL" sz="2000" dirty="0">
                  <a:latin typeface="Calibri"/>
                  <a:cs typeface="Calibri"/>
                </a:rPr>
                <a:t>La velocidad con la que requiere el resultado (un contratista especializado será más rápido).</a:t>
              </a:r>
            </a:p>
          </p:txBody>
        </p:sp>
      </p:grpSp>
    </p:spTree>
    <p:extLst>
      <p:ext uri="{BB962C8B-B14F-4D97-AF65-F5344CB8AC3E}">
        <p14:creationId xmlns:p14="http://schemas.microsoft.com/office/powerpoint/2010/main" val="17233517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10" name="Google Shape;158;p5"/>
          <p:cNvSpPr txBox="1"/>
          <p:nvPr/>
        </p:nvSpPr>
        <p:spPr>
          <a:xfrm>
            <a:off x="375975" y="14245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dirty="0" smtClean="0">
                <a:solidFill>
                  <a:srgbClr val="ED6B00"/>
                </a:solidFill>
                <a:latin typeface="Calibri"/>
                <a:ea typeface="Calibri"/>
                <a:cs typeface="Calibri"/>
                <a:sym typeface="Calibri"/>
              </a:rPr>
              <a:t>¿CUÁNTO APRENDIMOS?</a:t>
            </a:r>
            <a:endParaRPr sz="3100" b="1" i="0" u="none" strike="noStrike" cap="none" dirty="0">
              <a:solidFill>
                <a:srgbClr val="ED6B00"/>
              </a:solidFill>
              <a:latin typeface="Calibri"/>
              <a:ea typeface="Calibri"/>
              <a:cs typeface="Calibri"/>
              <a:sym typeface="Calibri"/>
            </a:endParaRPr>
          </a:p>
        </p:txBody>
      </p:sp>
      <p:sp>
        <p:nvSpPr>
          <p:cNvPr id="11" name="Google Shape;159;p5"/>
          <p:cNvSpPr txBox="1"/>
          <p:nvPr/>
        </p:nvSpPr>
        <p:spPr>
          <a:xfrm>
            <a:off x="366450" y="1229932"/>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b="1" dirty="0" smtClean="0">
                <a:latin typeface="Calibri"/>
                <a:cs typeface="Calibri"/>
                <a:sym typeface="Calibri"/>
              </a:rPr>
              <a:t>REVISEMOS</a:t>
            </a:r>
            <a:endParaRPr dirty="0"/>
          </a:p>
          <a:p>
            <a:pPr marL="0" marR="0" lvl="0" indent="0" algn="l" rtl="0">
              <a:lnSpc>
                <a:spcPct val="100000"/>
              </a:lnSpc>
              <a:spcBef>
                <a:spcPts val="0"/>
              </a:spcBef>
              <a:spcAft>
                <a:spcPts val="0"/>
              </a:spcAft>
              <a:buNone/>
            </a:pPr>
            <a:endParaRPr sz="1400" b="1" i="0" u="none" strike="noStrike" cap="none" dirty="0">
              <a:solidFill>
                <a:srgbClr val="000000"/>
              </a:solidFill>
              <a:latin typeface="Calibri"/>
              <a:ea typeface="Calibri"/>
              <a:cs typeface="Calibri"/>
              <a:sym typeface="Calibri"/>
            </a:endParaRPr>
          </a:p>
        </p:txBody>
      </p:sp>
      <p:sp>
        <p:nvSpPr>
          <p:cNvPr id="12" name="Google Shape;168;p5"/>
          <p:cNvSpPr txBox="1"/>
          <p:nvPr/>
        </p:nvSpPr>
        <p:spPr>
          <a:xfrm>
            <a:off x="4226900" y="1298318"/>
            <a:ext cx="992800" cy="409500"/>
          </a:xfrm>
          <a:prstGeom prst="rect">
            <a:avLst/>
          </a:prstGeom>
          <a:noFill/>
          <a:ln>
            <a:noFill/>
          </a:ln>
        </p:spPr>
        <p:txBody>
          <a:bodyPr spcFirstLastPara="1" wrap="square" lIns="91425" tIns="91425" rIns="91425" bIns="91425" anchor="ctr" anchorCtr="0">
            <a:noAutofit/>
          </a:bodyPr>
          <a:lstStyle/>
          <a:p>
            <a:pPr marL="0" marR="0" lvl="0" indent="0" algn="r" rtl="0">
              <a:lnSpc>
                <a:spcPct val="90000"/>
              </a:lnSpc>
              <a:spcBef>
                <a:spcPts val="0"/>
              </a:spcBef>
              <a:spcAft>
                <a:spcPts val="0"/>
              </a:spcAft>
              <a:buClr>
                <a:srgbClr val="000000"/>
              </a:buClr>
              <a:buSzPts val="6000"/>
              <a:buFont typeface="Arial"/>
              <a:buNone/>
            </a:pPr>
            <a:r>
              <a:rPr lang="es-ES_tradnl" sz="6000" b="0" i="0" u="none" strike="noStrike" cap="none" dirty="0" smtClean="0">
                <a:solidFill>
                  <a:srgbClr val="FFB375"/>
                </a:solidFill>
                <a:latin typeface="Calibri"/>
                <a:ea typeface="Calibri"/>
                <a:cs typeface="Calibri"/>
                <a:sym typeface="Calibri"/>
              </a:rPr>
              <a:t>12</a:t>
            </a:r>
            <a:endParaRPr sz="6000" b="0" i="0" u="none" strike="noStrike" cap="none" dirty="0">
              <a:solidFill>
                <a:srgbClr val="FFB375"/>
              </a:solidFill>
              <a:latin typeface="Calibri"/>
              <a:ea typeface="Calibri"/>
              <a:cs typeface="Calibri"/>
              <a:sym typeface="Calibri"/>
            </a:endParaRPr>
          </a:p>
        </p:txBody>
      </p:sp>
      <p:sp>
        <p:nvSpPr>
          <p:cNvPr id="15" name="Marcador de contenido 2"/>
          <p:cNvSpPr txBox="1">
            <a:spLocks/>
          </p:cNvSpPr>
          <p:nvPr/>
        </p:nvSpPr>
        <p:spPr>
          <a:xfrm>
            <a:off x="6718300" y="1771894"/>
            <a:ext cx="10515600" cy="4351338"/>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endParaRPr lang="es-CL" sz="1600" dirty="0">
              <a:latin typeface="Calibri"/>
              <a:cs typeface="Calibri"/>
            </a:endParaRPr>
          </a:p>
        </p:txBody>
      </p:sp>
      <p:sp>
        <p:nvSpPr>
          <p:cNvPr id="13" name="Marcador de contenido 2"/>
          <p:cNvSpPr txBox="1">
            <a:spLocks/>
          </p:cNvSpPr>
          <p:nvPr/>
        </p:nvSpPr>
        <p:spPr>
          <a:xfrm>
            <a:off x="1517602" y="1875366"/>
            <a:ext cx="7886700" cy="1336675"/>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s-CL" sz="1600" dirty="0">
              <a:latin typeface="Calibri"/>
              <a:cs typeface="Calibri"/>
            </a:endParaRPr>
          </a:p>
        </p:txBody>
      </p:sp>
      <p:sp>
        <p:nvSpPr>
          <p:cNvPr id="14" name="Marcador de contenido 2"/>
          <p:cNvSpPr txBox="1">
            <a:spLocks/>
          </p:cNvSpPr>
          <p:nvPr/>
        </p:nvSpPr>
        <p:spPr>
          <a:xfrm>
            <a:off x="5594350" y="558799"/>
            <a:ext cx="7886700" cy="3203575"/>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s-CL" sz="1600" dirty="0">
              <a:latin typeface="Calibri"/>
              <a:cs typeface="Calibri"/>
            </a:endParaRPr>
          </a:p>
        </p:txBody>
      </p:sp>
      <p:sp>
        <p:nvSpPr>
          <p:cNvPr id="19" name="Google Shape;390;p18"/>
          <p:cNvSpPr/>
          <p:nvPr/>
        </p:nvSpPr>
        <p:spPr>
          <a:xfrm>
            <a:off x="2035277" y="2498375"/>
            <a:ext cx="6999671" cy="3110064"/>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0" name="Google Shape;391;p18"/>
          <p:cNvSpPr txBox="1"/>
          <p:nvPr/>
        </p:nvSpPr>
        <p:spPr>
          <a:xfrm>
            <a:off x="3342967" y="3634036"/>
            <a:ext cx="5161934" cy="774531"/>
          </a:xfrm>
          <a:prstGeom prst="rect">
            <a:avLst/>
          </a:prstGeom>
          <a:noFill/>
          <a:ln>
            <a:noFill/>
          </a:ln>
        </p:spPr>
        <p:txBody>
          <a:bodyPr spcFirstLastPara="1" wrap="square" lIns="91425" tIns="91425" rIns="91425" bIns="91425" anchor="ctr" anchorCtr="0">
            <a:noAutofit/>
          </a:bodyPr>
          <a:lstStyle/>
          <a:p>
            <a:pPr lvl="0">
              <a:lnSpc>
                <a:spcPct val="90000"/>
              </a:lnSpc>
              <a:buSzPts val="2000"/>
            </a:pPr>
            <a:r>
              <a:rPr lang="es-ES_tradnl" sz="2000" dirty="0">
                <a:solidFill>
                  <a:srgbClr val="800000"/>
                </a:solidFill>
                <a:latin typeface="Calibri"/>
                <a:ea typeface="Calibri"/>
                <a:cs typeface="Calibri"/>
              </a:rPr>
              <a:t>COSTEANDO LOS PRODUCTOS </a:t>
            </a:r>
          </a:p>
          <a:p>
            <a:pPr lvl="0">
              <a:lnSpc>
                <a:spcPct val="90000"/>
              </a:lnSpc>
              <a:buSzPts val="2000"/>
            </a:pPr>
            <a:r>
              <a:rPr lang="es-ES_tradnl" sz="2000" b="1" dirty="0">
                <a:solidFill>
                  <a:srgbClr val="ED6B00"/>
                </a:solidFill>
                <a:latin typeface="Calibri"/>
                <a:ea typeface="Calibri"/>
                <a:cs typeface="Calibri"/>
              </a:rPr>
              <a:t>EN EL ALMACÉN</a:t>
            </a:r>
            <a:endParaRPr lang="es-ES" sz="2000" b="1" dirty="0">
              <a:solidFill>
                <a:srgbClr val="ED6B00"/>
              </a:solidFill>
              <a:latin typeface="Calibri"/>
              <a:ea typeface="Calibri"/>
              <a:cs typeface="Calibri"/>
            </a:endParaRPr>
          </a:p>
          <a:p>
            <a:pPr marL="0" marR="0" lvl="0" indent="0" algn="l" rtl="0">
              <a:lnSpc>
                <a:spcPct val="115000"/>
              </a:lnSpc>
              <a:spcBef>
                <a:spcPts val="0"/>
              </a:spcBef>
              <a:spcAft>
                <a:spcPts val="0"/>
              </a:spcAft>
              <a:buNone/>
            </a:pPr>
            <a:endParaRPr sz="1600" b="0" i="0" u="none" strike="noStrike" cap="none" dirty="0">
              <a:solidFill>
                <a:srgbClr val="000000"/>
              </a:solidFill>
              <a:latin typeface="Calibri"/>
              <a:ea typeface="Calibri"/>
              <a:cs typeface="Calibri"/>
              <a:sym typeface="Calibri"/>
            </a:endParaRPr>
          </a:p>
          <a:p>
            <a:pPr lvl="0">
              <a:lnSpc>
                <a:spcPct val="115000"/>
              </a:lnSpc>
            </a:pPr>
            <a:r>
              <a:rPr lang="es-ES_tradnl" sz="1600" dirty="0">
                <a:latin typeface="Calibri"/>
                <a:ea typeface="Calibri"/>
                <a:cs typeface="Calibri"/>
                <a:sym typeface="Calibri"/>
              </a:rPr>
              <a:t>Para revisar los temas trabajados durante el desarrollo de la actividad, te invitamos a realizar </a:t>
            </a:r>
            <a:r>
              <a:rPr lang="es-ES_tradnl" sz="1600" b="1" dirty="0">
                <a:solidFill>
                  <a:srgbClr val="FF6600"/>
                </a:solidFill>
                <a:latin typeface="Calibri"/>
                <a:ea typeface="Calibri"/>
                <a:cs typeface="Calibri"/>
                <a:sym typeface="Calibri"/>
              </a:rPr>
              <a:t>Actividad 12 de Conocimientos Previos. </a:t>
            </a:r>
            <a:r>
              <a:rPr lang="es-ES_tradnl" sz="1600" dirty="0">
                <a:latin typeface="Calibri"/>
                <a:ea typeface="Calibri"/>
                <a:cs typeface="Calibri"/>
                <a:sym typeface="Calibri"/>
              </a:rPr>
              <a:t>Descarga el archivo y sigue sus instrucciones. </a:t>
            </a:r>
          </a:p>
          <a:p>
            <a:pPr marL="0" marR="0" lvl="0" indent="0" algn="l" rtl="0">
              <a:lnSpc>
                <a:spcPct val="115000"/>
              </a:lnSpc>
              <a:spcBef>
                <a:spcPts val="0"/>
              </a:spcBef>
              <a:spcAft>
                <a:spcPts val="0"/>
              </a:spcAft>
              <a:buNone/>
            </a:pPr>
            <a:r>
              <a:rPr lang="en-US" sz="1600" b="1" i="0" u="none" strike="noStrike" cap="none" dirty="0" smtClean="0">
                <a:solidFill>
                  <a:srgbClr val="ED6B00"/>
                </a:solidFill>
                <a:latin typeface="Calibri"/>
                <a:ea typeface="Calibri"/>
                <a:cs typeface="Calibri"/>
                <a:sym typeface="Calibri"/>
              </a:rPr>
              <a:t>¡</a:t>
            </a:r>
            <a:r>
              <a:rPr lang="en-US" sz="1600" b="1" i="0" u="none" strike="noStrike" cap="none" dirty="0" err="1" smtClean="0">
                <a:solidFill>
                  <a:srgbClr val="ED6B00"/>
                </a:solidFill>
                <a:latin typeface="Calibri"/>
                <a:ea typeface="Calibri"/>
                <a:cs typeface="Calibri"/>
                <a:sym typeface="Calibri"/>
              </a:rPr>
              <a:t>Muy</a:t>
            </a:r>
            <a:r>
              <a:rPr lang="en-US" sz="1600" b="1" i="0" u="none" strike="noStrike" cap="none" dirty="0" smtClean="0">
                <a:solidFill>
                  <a:srgbClr val="ED6B00"/>
                </a:solidFill>
                <a:latin typeface="Calibri"/>
                <a:ea typeface="Calibri"/>
                <a:cs typeface="Calibri"/>
                <a:sym typeface="Calibri"/>
              </a:rPr>
              <a:t> </a:t>
            </a:r>
            <a:r>
              <a:rPr lang="en-US" sz="1600" b="1" i="0" u="none" strike="noStrike" cap="none" dirty="0" err="1" smtClean="0">
                <a:solidFill>
                  <a:srgbClr val="ED6B00"/>
                </a:solidFill>
                <a:latin typeface="Calibri"/>
                <a:ea typeface="Calibri"/>
                <a:cs typeface="Calibri"/>
                <a:sym typeface="Calibri"/>
              </a:rPr>
              <a:t>bien</a:t>
            </a:r>
            <a:r>
              <a:rPr lang="en-US" sz="1600" b="1" i="0" u="none" strike="noStrike" cap="none" dirty="0" smtClean="0">
                <a:solidFill>
                  <a:srgbClr val="ED6B00"/>
                </a:solidFill>
                <a:latin typeface="Calibri"/>
                <a:ea typeface="Calibri"/>
                <a:cs typeface="Calibri"/>
                <a:sym typeface="Calibri"/>
              </a:rPr>
              <a:t>! </a:t>
            </a:r>
          </a:p>
          <a:p>
            <a:pPr marL="0" marR="0" lvl="0" indent="0" algn="l" rtl="0">
              <a:lnSpc>
                <a:spcPct val="115000"/>
              </a:lnSpc>
              <a:spcBef>
                <a:spcPts val="0"/>
              </a:spcBef>
              <a:spcAft>
                <a:spcPts val="0"/>
              </a:spcAft>
              <a:buNone/>
            </a:pPr>
            <a:r>
              <a:rPr lang="en-US" sz="1600" i="0" u="none" strike="noStrike" cap="none" dirty="0" err="1" smtClean="0">
                <a:solidFill>
                  <a:schemeClr val="tx1"/>
                </a:solidFill>
                <a:latin typeface="Calibri"/>
                <a:ea typeface="Calibri"/>
                <a:cs typeface="Calibri"/>
                <a:sym typeface="Calibri"/>
              </a:rPr>
              <a:t>Ahora</a:t>
            </a:r>
            <a:r>
              <a:rPr lang="en-US" sz="1600" i="0" u="none" strike="noStrike" cap="none" dirty="0" smtClean="0">
                <a:solidFill>
                  <a:schemeClr val="tx1"/>
                </a:solidFill>
                <a:latin typeface="Calibri"/>
                <a:ea typeface="Calibri"/>
                <a:cs typeface="Calibri"/>
                <a:sym typeface="Calibri"/>
              </a:rPr>
              <a:t> </a:t>
            </a:r>
            <a:r>
              <a:rPr lang="en-US" sz="1600" i="0" u="none" strike="noStrike" cap="none" dirty="0" err="1" smtClean="0">
                <a:solidFill>
                  <a:schemeClr val="tx1"/>
                </a:solidFill>
                <a:latin typeface="Calibri"/>
                <a:ea typeface="Calibri"/>
                <a:cs typeface="Calibri"/>
                <a:sym typeface="Calibri"/>
              </a:rPr>
              <a:t>te</a:t>
            </a:r>
            <a:r>
              <a:rPr lang="en-US" sz="1600" i="0" u="none" strike="noStrike" cap="none" dirty="0" smtClean="0">
                <a:solidFill>
                  <a:schemeClr val="tx1"/>
                </a:solidFill>
                <a:latin typeface="Calibri"/>
                <a:ea typeface="Calibri"/>
                <a:cs typeface="Calibri"/>
                <a:sym typeface="Calibri"/>
              </a:rPr>
              <a:t> </a:t>
            </a:r>
            <a:r>
              <a:rPr lang="en-US" sz="1600" i="0" u="none" strike="noStrike" cap="none" dirty="0" err="1" smtClean="0">
                <a:solidFill>
                  <a:schemeClr val="tx1"/>
                </a:solidFill>
                <a:latin typeface="Calibri"/>
                <a:ea typeface="Calibri"/>
                <a:cs typeface="Calibri"/>
                <a:sym typeface="Calibri"/>
              </a:rPr>
              <a:t>invitamos</a:t>
            </a:r>
            <a:r>
              <a:rPr lang="en-US" sz="1600" i="0" u="none" strike="noStrike" cap="none" dirty="0" smtClean="0">
                <a:solidFill>
                  <a:schemeClr val="tx1"/>
                </a:solidFill>
                <a:latin typeface="Calibri"/>
                <a:ea typeface="Calibri"/>
                <a:cs typeface="Calibri"/>
                <a:sym typeface="Calibri"/>
              </a:rPr>
              <a:t> a </a:t>
            </a:r>
            <a:r>
              <a:rPr lang="en-US" sz="1600" i="0" u="none" strike="noStrike" cap="none" dirty="0" err="1" smtClean="0">
                <a:solidFill>
                  <a:schemeClr val="tx1"/>
                </a:solidFill>
                <a:latin typeface="Calibri"/>
                <a:ea typeface="Calibri"/>
                <a:cs typeface="Calibri"/>
                <a:sym typeface="Calibri"/>
              </a:rPr>
              <a:t>seguir</a:t>
            </a:r>
            <a:r>
              <a:rPr lang="en-US" sz="1600" i="0" u="none" strike="noStrike" cap="none" dirty="0" smtClean="0">
                <a:solidFill>
                  <a:schemeClr val="tx1"/>
                </a:solidFill>
                <a:latin typeface="Calibri"/>
                <a:ea typeface="Calibri"/>
                <a:cs typeface="Calibri"/>
                <a:sym typeface="Calibri"/>
              </a:rPr>
              <a:t> </a:t>
            </a:r>
            <a:r>
              <a:rPr lang="en-US" sz="1600" i="0" u="none" strike="noStrike" cap="none" dirty="0" err="1" smtClean="0">
                <a:solidFill>
                  <a:schemeClr val="tx1"/>
                </a:solidFill>
                <a:latin typeface="Calibri"/>
                <a:ea typeface="Calibri"/>
                <a:cs typeface="Calibri"/>
                <a:sym typeface="Calibri"/>
              </a:rPr>
              <a:t>practicando</a:t>
            </a:r>
            <a:endParaRPr sz="1600" i="0" u="none" strike="noStrike" cap="none" dirty="0">
              <a:solidFill>
                <a:schemeClr val="tx1"/>
              </a:solidFill>
              <a:latin typeface="Calibri"/>
              <a:ea typeface="Calibri"/>
              <a:cs typeface="Calibri"/>
              <a:sym typeface="Calibri"/>
            </a:endParaRPr>
          </a:p>
        </p:txBody>
      </p:sp>
      <p:pic>
        <p:nvPicPr>
          <p:cNvPr id="18" name="Imagen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942" y="2715213"/>
            <a:ext cx="2812026" cy="3182572"/>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28123" y="5063613"/>
            <a:ext cx="1705019" cy="1272246"/>
          </a:xfrm>
          <a:prstGeom prst="rect">
            <a:avLst/>
          </a:prstGeom>
        </p:spPr>
      </p:pic>
      <p:pic>
        <p:nvPicPr>
          <p:cNvPr id="6" name="Imagen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74444" y="5389023"/>
            <a:ext cx="1651873" cy="88451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20"/>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dirty="0">
                <a:solidFill>
                  <a:srgbClr val="ED6B00"/>
                </a:solidFill>
                <a:latin typeface="Calibri"/>
                <a:ea typeface="Calibri"/>
                <a:cs typeface="Calibri"/>
                <a:sym typeface="Calibri"/>
              </a:rPr>
              <a:t>ACTIVIDAD PRÁCTICA</a:t>
            </a:r>
            <a:endParaRPr sz="3100" b="1" i="0" u="none" strike="noStrike" cap="none" dirty="0">
              <a:solidFill>
                <a:srgbClr val="ED6B00"/>
              </a:solidFill>
              <a:latin typeface="Calibri"/>
              <a:ea typeface="Calibri"/>
              <a:cs typeface="Calibri"/>
              <a:sym typeface="Calibri"/>
            </a:endParaRPr>
          </a:p>
        </p:txBody>
      </p:sp>
      <p:sp>
        <p:nvSpPr>
          <p:cNvPr id="440" name="Google Shape;440;p20"/>
          <p:cNvSpPr/>
          <p:nvPr/>
        </p:nvSpPr>
        <p:spPr>
          <a:xfrm>
            <a:off x="375975" y="2370247"/>
            <a:ext cx="8839201" cy="3238192"/>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smtClean="0">
                <a:solidFill>
                  <a:srgbClr val="000000"/>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sp>
        <p:nvSpPr>
          <p:cNvPr id="442" name="Google Shape;442;p20"/>
          <p:cNvSpPr/>
          <p:nvPr/>
        </p:nvSpPr>
        <p:spPr>
          <a:xfrm>
            <a:off x="5279923" y="7354529"/>
            <a:ext cx="2723535" cy="20514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43" name="Google Shape;443;p20"/>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400" b="1" i="0" u="none" strike="noStrike" cap="none">
                <a:solidFill>
                  <a:srgbClr val="000000"/>
                </a:solidFill>
                <a:latin typeface="Calibri"/>
                <a:ea typeface="Calibri"/>
                <a:cs typeface="Calibri"/>
                <a:sym typeface="Calibri"/>
              </a:rPr>
              <a:t>¡PRACTIQUEMOS!</a:t>
            </a:r>
            <a:endParaRPr sz="1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1400" b="1" i="0" u="none" strike="noStrike" cap="none">
              <a:solidFill>
                <a:srgbClr val="000000"/>
              </a:solidFill>
              <a:latin typeface="Calibri"/>
              <a:ea typeface="Calibri"/>
              <a:cs typeface="Calibri"/>
              <a:sym typeface="Calibri"/>
            </a:endParaRPr>
          </a:p>
        </p:txBody>
      </p:sp>
      <p:pic>
        <p:nvPicPr>
          <p:cNvPr id="3" name="Imagen 2"/>
          <p:cNvPicPr>
            <a:picLocks noChangeAspect="1"/>
          </p:cNvPicPr>
          <p:nvPr/>
        </p:nvPicPr>
        <p:blipFill rotWithShape="1">
          <a:blip r:embed="rId3">
            <a:extLst>
              <a:ext uri="{28A0092B-C50C-407E-A947-70E740481C1C}">
                <a14:useLocalDpi xmlns:a14="http://schemas.microsoft.com/office/drawing/2010/main" val="0"/>
              </a:ext>
            </a:extLst>
          </a:blip>
          <a:srcRect t="-1" b="2634"/>
          <a:stretch/>
        </p:blipFill>
        <p:spPr>
          <a:xfrm>
            <a:off x="2716056" y="3689939"/>
            <a:ext cx="6899892" cy="3869736"/>
          </a:xfrm>
          <a:prstGeom prst="rect">
            <a:avLst/>
          </a:prstGeom>
        </p:spPr>
      </p:pic>
      <p:sp>
        <p:nvSpPr>
          <p:cNvPr id="2" name="Rectángulo 1"/>
          <p:cNvSpPr/>
          <p:nvPr/>
        </p:nvSpPr>
        <p:spPr>
          <a:xfrm>
            <a:off x="6443663" y="1411566"/>
            <a:ext cx="4857750" cy="338554"/>
          </a:xfrm>
          <a:prstGeom prst="rect">
            <a:avLst/>
          </a:prstGeom>
        </p:spPr>
        <p:txBody>
          <a:bodyPr>
            <a:spAutoFit/>
          </a:bodyPr>
          <a:lstStyle/>
          <a:p>
            <a:pPr marL="0" indent="0">
              <a:buNone/>
            </a:pPr>
            <a:endParaRPr lang="es-CL" sz="1600" b="1" dirty="0">
              <a:latin typeface="Calibri"/>
              <a:cs typeface="Calibri"/>
            </a:endParaRPr>
          </a:p>
        </p:txBody>
      </p:sp>
      <p:sp>
        <p:nvSpPr>
          <p:cNvPr id="11" name="Google Shape;168;p5"/>
          <p:cNvSpPr txBox="1"/>
          <p:nvPr/>
        </p:nvSpPr>
        <p:spPr>
          <a:xfrm>
            <a:off x="3655400" y="1298318"/>
            <a:ext cx="992800" cy="409500"/>
          </a:xfrm>
          <a:prstGeom prst="rect">
            <a:avLst/>
          </a:prstGeom>
          <a:noFill/>
          <a:ln>
            <a:noFill/>
          </a:ln>
        </p:spPr>
        <p:txBody>
          <a:bodyPr spcFirstLastPara="1" wrap="square" lIns="91425" tIns="91425" rIns="91425" bIns="91425" anchor="ctr" anchorCtr="0">
            <a:noAutofit/>
          </a:bodyPr>
          <a:lstStyle/>
          <a:p>
            <a:pPr marL="0" marR="0" lvl="0" indent="0" algn="r" rtl="0">
              <a:lnSpc>
                <a:spcPct val="90000"/>
              </a:lnSpc>
              <a:spcBef>
                <a:spcPts val="0"/>
              </a:spcBef>
              <a:spcAft>
                <a:spcPts val="0"/>
              </a:spcAft>
              <a:buClr>
                <a:srgbClr val="000000"/>
              </a:buClr>
              <a:buSzPts val="6000"/>
              <a:buFont typeface="Arial"/>
              <a:buNone/>
            </a:pPr>
            <a:r>
              <a:rPr lang="es-ES_tradnl" sz="6000" b="0" i="0" u="none" strike="noStrike" cap="none" dirty="0" smtClean="0">
                <a:solidFill>
                  <a:srgbClr val="FFB375"/>
                </a:solidFill>
                <a:latin typeface="Calibri"/>
                <a:ea typeface="Calibri"/>
                <a:cs typeface="Calibri"/>
                <a:sym typeface="Calibri"/>
              </a:rPr>
              <a:t>12</a:t>
            </a:r>
            <a:endParaRPr sz="6000" b="0" i="0" u="none" strike="noStrike" cap="none" dirty="0">
              <a:solidFill>
                <a:srgbClr val="FFB375"/>
              </a:solidFill>
              <a:latin typeface="Calibri"/>
              <a:ea typeface="Calibri"/>
              <a:cs typeface="Calibri"/>
              <a:sym typeface="Calibri"/>
            </a:endParaRPr>
          </a:p>
        </p:txBody>
      </p:sp>
      <p:sp>
        <p:nvSpPr>
          <p:cNvPr id="4" name="Rectángulo 3"/>
          <p:cNvSpPr/>
          <p:nvPr/>
        </p:nvSpPr>
        <p:spPr>
          <a:xfrm>
            <a:off x="846002" y="2771327"/>
            <a:ext cx="6843682" cy="461665"/>
          </a:xfrm>
          <a:prstGeom prst="rect">
            <a:avLst/>
          </a:prstGeom>
        </p:spPr>
        <p:txBody>
          <a:bodyPr wrap="square">
            <a:spAutoFit/>
          </a:bodyPr>
          <a:lstStyle/>
          <a:p>
            <a:pPr lvl="0"/>
            <a:r>
              <a:rPr lang="es-ES_tradnl" sz="3600" baseline="30000" dirty="0">
                <a:solidFill>
                  <a:srgbClr val="800000"/>
                </a:solidFill>
                <a:latin typeface="Calibri"/>
                <a:cs typeface="Calibri"/>
              </a:rPr>
              <a:t>COSTEANDO LOS </a:t>
            </a:r>
            <a:r>
              <a:rPr lang="es-ES_tradnl" sz="3600" baseline="30000" dirty="0" smtClean="0">
                <a:solidFill>
                  <a:srgbClr val="800000"/>
                </a:solidFill>
                <a:latin typeface="Calibri"/>
                <a:cs typeface="Calibri"/>
              </a:rPr>
              <a:t>PRODUCTOS </a:t>
            </a:r>
            <a:r>
              <a:rPr lang="es-ES_tradnl" sz="3600" b="1" baseline="30000" dirty="0">
                <a:solidFill>
                  <a:srgbClr val="ED6B00"/>
                </a:solidFill>
                <a:latin typeface="Calibri"/>
                <a:cs typeface="Calibri"/>
              </a:rPr>
              <a:t>EN </a:t>
            </a:r>
            <a:r>
              <a:rPr lang="es-ES_tradnl" sz="3600" b="1" baseline="30000" dirty="0" smtClean="0">
                <a:solidFill>
                  <a:srgbClr val="ED6B00"/>
                </a:solidFill>
                <a:latin typeface="Calibri"/>
                <a:cs typeface="Calibri"/>
              </a:rPr>
              <a:t>EL ALMACÉN</a:t>
            </a:r>
            <a:endParaRPr lang="es-ES_tradnl" sz="3600" b="1" baseline="30000" dirty="0">
              <a:solidFill>
                <a:srgbClr val="ED6B00"/>
              </a:solidFill>
              <a:latin typeface="Calibri"/>
              <a:cs typeface="Calibri"/>
            </a:endParaRPr>
          </a:p>
        </p:txBody>
      </p:sp>
      <p:sp>
        <p:nvSpPr>
          <p:cNvPr id="5" name="Rectángulo 4"/>
          <p:cNvSpPr/>
          <p:nvPr/>
        </p:nvSpPr>
        <p:spPr>
          <a:xfrm>
            <a:off x="881062" y="3367330"/>
            <a:ext cx="5189537" cy="1730730"/>
          </a:xfrm>
          <a:prstGeom prst="rect">
            <a:avLst/>
          </a:prstGeom>
        </p:spPr>
        <p:txBody>
          <a:bodyPr wrap="square">
            <a:spAutoFit/>
          </a:bodyPr>
          <a:lstStyle/>
          <a:p>
            <a:pPr lvl="0">
              <a:lnSpc>
                <a:spcPct val="110000"/>
              </a:lnSpc>
            </a:pPr>
            <a:r>
              <a:rPr lang="es-ES_tradnl" sz="1800" dirty="0">
                <a:latin typeface="Calibri"/>
                <a:cs typeface="Calibri"/>
              </a:rPr>
              <a:t>Ahora realizaremos una actividad práctica. Utiliza el  archivo </a:t>
            </a:r>
            <a:r>
              <a:rPr lang="es-ES_tradnl" sz="1800" b="1" dirty="0">
                <a:solidFill>
                  <a:srgbClr val="FF6600"/>
                </a:solidFill>
                <a:latin typeface="Calibri"/>
                <a:cs typeface="Calibri"/>
              </a:rPr>
              <a:t>“Actividad Practica 12” </a:t>
            </a:r>
            <a:r>
              <a:rPr lang="es-ES_tradnl" sz="1800" dirty="0">
                <a:latin typeface="Calibri"/>
                <a:cs typeface="Calibri"/>
              </a:rPr>
              <a:t>y sigue las instrucciones señaladas. </a:t>
            </a:r>
          </a:p>
          <a:p>
            <a:pPr lvl="0">
              <a:lnSpc>
                <a:spcPct val="90000"/>
              </a:lnSpc>
            </a:pPr>
            <a:endParaRPr lang="es-CL" sz="1600" b="1" dirty="0">
              <a:latin typeface="Calibri"/>
              <a:cs typeface="Calibri"/>
            </a:endParaRPr>
          </a:p>
          <a:p>
            <a:pPr lvl="0">
              <a:lnSpc>
                <a:spcPct val="90000"/>
              </a:lnSpc>
            </a:pPr>
            <a:r>
              <a:rPr lang="es-CL" sz="2000" b="1" dirty="0" smtClean="0">
                <a:solidFill>
                  <a:srgbClr val="ED6B00"/>
                </a:solidFill>
                <a:latin typeface="Calibri"/>
                <a:cs typeface="Calibri"/>
              </a:rPr>
              <a:t>¡Éxito!</a:t>
            </a:r>
            <a:endParaRPr lang="es-CL" sz="2000" b="1" dirty="0">
              <a:solidFill>
                <a:srgbClr val="ED6B00"/>
              </a:solidFill>
              <a:latin typeface="Calibri"/>
              <a:cs typeface="Calibri"/>
            </a:endParaRPr>
          </a:p>
          <a:p>
            <a:pPr lvl="0">
              <a:lnSpc>
                <a:spcPct val="90000"/>
              </a:lnSpc>
            </a:pPr>
            <a:endParaRPr lang="es-CL" sz="1600" dirty="0">
              <a:latin typeface="Calibri"/>
              <a:cs typeface="Calibri"/>
            </a:endParaRPr>
          </a:p>
        </p:txBody>
      </p:sp>
      <p:sp>
        <p:nvSpPr>
          <p:cNvPr id="6" name="Rectángulo 5"/>
          <p:cNvSpPr/>
          <p:nvPr/>
        </p:nvSpPr>
        <p:spPr>
          <a:xfrm>
            <a:off x="6392863" y="1893997"/>
            <a:ext cx="4857750" cy="523220"/>
          </a:xfrm>
          <a:prstGeom prst="rect">
            <a:avLst/>
          </a:prstGeom>
        </p:spPr>
        <p:txBody>
          <a:bodyPr>
            <a:spAutoFit/>
          </a:bodyPr>
          <a:lstStyle/>
          <a:p>
            <a:pPr marL="0" indent="0" algn="ctr">
              <a:buNone/>
            </a:pPr>
            <a:endParaRPr lang="es-CL" dirty="0"/>
          </a:p>
          <a:p>
            <a:pPr marL="0" indent="0" algn="ctr">
              <a:buNone/>
            </a:pPr>
            <a:endParaRPr lang="es-CL"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21"/>
          <p:cNvSpPr/>
          <p:nvPr/>
        </p:nvSpPr>
        <p:spPr>
          <a:xfrm>
            <a:off x="431624" y="2372800"/>
            <a:ext cx="8839201" cy="3238192"/>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53" name="Google Shape;453;p21"/>
          <p:cNvSpPr/>
          <p:nvPr/>
        </p:nvSpPr>
        <p:spPr>
          <a:xfrm>
            <a:off x="5279923" y="7354529"/>
            <a:ext cx="2723535" cy="20514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55" name="Google Shape;455;p21"/>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dirty="0">
                <a:solidFill>
                  <a:srgbClr val="ED6B00"/>
                </a:solidFill>
                <a:latin typeface="Calibri"/>
                <a:ea typeface="Calibri"/>
                <a:cs typeface="Calibri"/>
                <a:sym typeface="Calibri"/>
              </a:rPr>
              <a:t>TICKET DE SALIDA</a:t>
            </a:r>
            <a:endParaRPr sz="3100" b="1" i="0" u="none" strike="noStrike" cap="none" dirty="0">
              <a:solidFill>
                <a:srgbClr val="ED6B00"/>
              </a:solidFill>
              <a:latin typeface="Calibri"/>
              <a:ea typeface="Calibri"/>
              <a:cs typeface="Calibri"/>
              <a:sym typeface="Calibri"/>
            </a:endParaRPr>
          </a:p>
        </p:txBody>
      </p:sp>
      <p:sp>
        <p:nvSpPr>
          <p:cNvPr id="456" name="Google Shape;456;p21"/>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400" b="1" i="0" u="none" strike="noStrike" cap="none" dirty="0">
                <a:solidFill>
                  <a:srgbClr val="000000"/>
                </a:solidFill>
                <a:latin typeface="Calibri"/>
                <a:ea typeface="Calibri"/>
                <a:cs typeface="Calibri"/>
                <a:sym typeface="Calibri"/>
              </a:rPr>
              <a:t>ANTES DE TERMINAR:</a:t>
            </a:r>
            <a:endParaRPr sz="14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1400" b="1" i="0" u="none" strike="noStrike" cap="none" dirty="0">
              <a:solidFill>
                <a:srgbClr val="000000"/>
              </a:solidFill>
              <a:latin typeface="Calibri"/>
              <a:ea typeface="Calibri"/>
              <a:cs typeface="Calibri"/>
              <a:sym typeface="Calibri"/>
            </a:endParaRPr>
          </a:p>
        </p:txBody>
      </p:sp>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0531" y="2890682"/>
            <a:ext cx="2963594" cy="4629223"/>
          </a:xfrm>
          <a:prstGeom prst="rect">
            <a:avLst/>
          </a:prstGeom>
        </p:spPr>
      </p:pic>
      <p:sp>
        <p:nvSpPr>
          <p:cNvPr id="10" name="Google Shape;445;p20"/>
          <p:cNvSpPr txBox="1"/>
          <p:nvPr/>
        </p:nvSpPr>
        <p:spPr>
          <a:xfrm>
            <a:off x="958647" y="3641405"/>
            <a:ext cx="5107856" cy="774531"/>
          </a:xfrm>
          <a:prstGeom prst="rect">
            <a:avLst/>
          </a:prstGeom>
          <a:noFill/>
          <a:ln>
            <a:noFill/>
          </a:ln>
        </p:spPr>
        <p:txBody>
          <a:bodyPr spcFirstLastPara="1" wrap="square" lIns="91425" tIns="91425" rIns="91425" bIns="91425" anchor="ctr" anchorCtr="0">
            <a:noAutofit/>
          </a:bodyPr>
          <a:lstStyle/>
          <a:p>
            <a:pPr>
              <a:lnSpc>
                <a:spcPct val="90000"/>
              </a:lnSpc>
            </a:pPr>
            <a:r>
              <a:rPr lang="es-ES_tradnl" sz="2400" b="1" dirty="0">
                <a:solidFill>
                  <a:srgbClr val="ED6B00"/>
                </a:solidFill>
                <a:latin typeface="Calibri"/>
                <a:ea typeface="Calibri"/>
                <a:cs typeface="Calibri"/>
              </a:rPr>
              <a:t>COSTEANDO LOS PRODUCTOS </a:t>
            </a:r>
            <a:r>
              <a:rPr lang="es-ES_tradnl" sz="2400" b="1" dirty="0" smtClean="0">
                <a:solidFill>
                  <a:srgbClr val="ED6B00"/>
                </a:solidFill>
                <a:latin typeface="Calibri"/>
                <a:ea typeface="Calibri"/>
                <a:cs typeface="Calibri"/>
              </a:rPr>
              <a:t/>
            </a:r>
            <a:br>
              <a:rPr lang="es-ES_tradnl" sz="2400" b="1" dirty="0" smtClean="0">
                <a:solidFill>
                  <a:srgbClr val="ED6B00"/>
                </a:solidFill>
                <a:latin typeface="Calibri"/>
                <a:ea typeface="Calibri"/>
                <a:cs typeface="Calibri"/>
              </a:rPr>
            </a:br>
            <a:r>
              <a:rPr lang="es-ES_tradnl" sz="2400" b="1" dirty="0" smtClean="0">
                <a:solidFill>
                  <a:srgbClr val="ED6B00"/>
                </a:solidFill>
                <a:latin typeface="Calibri"/>
                <a:ea typeface="Calibri"/>
                <a:cs typeface="Calibri"/>
              </a:rPr>
              <a:t>EN </a:t>
            </a:r>
            <a:r>
              <a:rPr lang="es-ES_tradnl" sz="2400" b="1" dirty="0" smtClean="0">
                <a:solidFill>
                  <a:srgbClr val="ED6B00"/>
                </a:solidFill>
                <a:latin typeface="Calibri"/>
                <a:ea typeface="Calibri"/>
                <a:cs typeface="Calibri"/>
              </a:rPr>
              <a:t>EL ALMACÉN</a:t>
            </a:r>
            <a:endParaRPr lang="es-ES_tradnl" sz="2400" b="1" dirty="0">
              <a:solidFill>
                <a:srgbClr val="ED6B00"/>
              </a:solidFill>
              <a:latin typeface="Calibri"/>
              <a:ea typeface="Calibri"/>
              <a:cs typeface="Calibri"/>
            </a:endParaRPr>
          </a:p>
          <a:p>
            <a:pPr lvl="0">
              <a:lnSpc>
                <a:spcPct val="115000"/>
              </a:lnSpc>
            </a:pPr>
            <a:endParaRPr sz="1600" b="0" i="0" u="none" strike="noStrike" cap="none" dirty="0">
              <a:solidFill>
                <a:srgbClr val="000000"/>
              </a:solidFill>
              <a:latin typeface="Calibri"/>
              <a:ea typeface="Calibri"/>
              <a:cs typeface="Calibri"/>
              <a:sym typeface="Calibri"/>
            </a:endParaRPr>
          </a:p>
          <a:p>
            <a:pPr lvl="0">
              <a:lnSpc>
                <a:spcPct val="115000"/>
              </a:lnSpc>
            </a:pPr>
            <a:r>
              <a:rPr lang="es-CL" sz="1600" dirty="0">
                <a:latin typeface="Calibri"/>
                <a:ea typeface="Calibri"/>
                <a:cs typeface="Calibri"/>
                <a:sym typeface="Calibri"/>
              </a:rPr>
              <a:t>¡No olvides contestar </a:t>
            </a:r>
            <a:r>
              <a:rPr lang="es-CL" sz="1600" dirty="0" smtClean="0">
                <a:latin typeface="Calibri"/>
                <a:ea typeface="Calibri"/>
                <a:cs typeface="Calibri"/>
                <a:sym typeface="Calibri"/>
              </a:rPr>
              <a:t>la Autoevaluación y </a:t>
            </a:r>
            <a:r>
              <a:rPr lang="es-CL" sz="1600" dirty="0">
                <a:latin typeface="Calibri"/>
                <a:ea typeface="Calibri"/>
                <a:cs typeface="Calibri"/>
                <a:sym typeface="Calibri"/>
              </a:rPr>
              <a:t>entregar el </a:t>
            </a:r>
            <a:r>
              <a:rPr lang="es-CL" sz="1600" dirty="0" smtClean="0">
                <a:latin typeface="Calibri"/>
                <a:ea typeface="Calibri"/>
                <a:cs typeface="Calibri"/>
                <a:sym typeface="Calibri"/>
              </a:rPr>
              <a:t>Ticket </a:t>
            </a:r>
            <a:r>
              <a:rPr lang="es-CL" sz="1600" dirty="0">
                <a:latin typeface="Calibri"/>
                <a:ea typeface="Calibri"/>
                <a:cs typeface="Calibri"/>
                <a:sym typeface="Calibri"/>
              </a:rPr>
              <a:t>de </a:t>
            </a:r>
            <a:r>
              <a:rPr lang="es-CL" sz="1600" dirty="0" smtClean="0">
                <a:latin typeface="Calibri"/>
                <a:ea typeface="Calibri"/>
                <a:cs typeface="Calibri"/>
                <a:sym typeface="Calibri"/>
              </a:rPr>
              <a:t>Salida!</a:t>
            </a:r>
          </a:p>
          <a:p>
            <a:pPr lvl="0">
              <a:lnSpc>
                <a:spcPct val="115000"/>
              </a:lnSpc>
            </a:pPr>
            <a:endParaRPr lang="es-CL" sz="1600" dirty="0"/>
          </a:p>
          <a:p>
            <a:pPr lvl="0">
              <a:lnSpc>
                <a:spcPct val="115000"/>
              </a:lnSpc>
            </a:pPr>
            <a:r>
              <a:rPr lang="es-CL" sz="2100" b="1" dirty="0" smtClean="0">
                <a:solidFill>
                  <a:srgbClr val="ED6B00"/>
                </a:solidFill>
                <a:latin typeface="Calibri"/>
                <a:ea typeface="Calibri"/>
                <a:cs typeface="Calibri"/>
                <a:sym typeface="Calibri"/>
              </a:rPr>
              <a:t>¡Hasta la próxima! </a:t>
            </a:r>
            <a:endParaRPr lang="es-CL" sz="2100" b="1" dirty="0" smtClean="0">
              <a:solidFill>
                <a:srgbClr val="ED6B00"/>
              </a:solidFill>
            </a:endParaRPr>
          </a:p>
          <a:p>
            <a:r>
              <a:rPr lang="es-CL" sz="1600" dirty="0"/>
              <a:t/>
            </a:r>
            <a:br>
              <a:rPr lang="es-CL" sz="1600" dirty="0"/>
            </a:br>
            <a:endParaRPr sz="1600" b="1" i="0" u="none" strike="noStrike" cap="none" dirty="0">
              <a:solidFill>
                <a:srgbClr val="76384D"/>
              </a:solidFill>
              <a:latin typeface="Calibri"/>
              <a:ea typeface="Calibri"/>
              <a:cs typeface="Calibri"/>
              <a:sym typeface="Calibri"/>
            </a:endParaRPr>
          </a:p>
        </p:txBody>
      </p:sp>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0624" y="4062361"/>
            <a:ext cx="673176" cy="60372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1" name="Google Shape;401;p19"/>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400" b="1" i="0" u="none" strike="noStrike" cap="none" dirty="0">
                <a:solidFill>
                  <a:srgbClr val="000000"/>
                </a:solidFill>
                <a:latin typeface="Calibri"/>
                <a:ea typeface="Calibri"/>
                <a:cs typeface="Calibri"/>
                <a:sym typeface="Calibri"/>
              </a:rPr>
              <a:t>ANTES DE COMENZAR </a:t>
            </a:r>
            <a:r>
              <a:rPr lang="en-US" b="1" dirty="0">
                <a:latin typeface="Calibri"/>
                <a:ea typeface="Calibri"/>
                <a:cs typeface="Calibri"/>
                <a:sym typeface="Calibri"/>
              </a:rPr>
              <a:t>A TRABAJAR</a:t>
            </a:r>
            <a:endParaRPr sz="14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1400" b="1" i="0" u="none" strike="noStrike" cap="none" dirty="0">
              <a:solidFill>
                <a:srgbClr val="000000"/>
              </a:solidFill>
              <a:latin typeface="Calibri"/>
              <a:ea typeface="Calibri"/>
              <a:cs typeface="Calibri"/>
              <a:sym typeface="Calibri"/>
            </a:endParaRPr>
          </a:p>
        </p:txBody>
      </p:sp>
      <p:sp>
        <p:nvSpPr>
          <p:cNvPr id="402" name="Google Shape;402;p19"/>
          <p:cNvSpPr txBox="1"/>
          <p:nvPr/>
        </p:nvSpPr>
        <p:spPr>
          <a:xfrm>
            <a:off x="375977" y="1392244"/>
            <a:ext cx="7017881"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n-US" sz="2800" i="0" u="none" strike="noStrike" cap="none" dirty="0">
                <a:solidFill>
                  <a:srgbClr val="A93501"/>
                </a:solidFill>
                <a:latin typeface="Calibri"/>
                <a:ea typeface="Calibri"/>
                <a:cs typeface="Calibri"/>
                <a:sym typeface="Calibri"/>
              </a:rPr>
              <a:t>TOMA LAS SIGUIENTES </a:t>
            </a:r>
            <a:r>
              <a:rPr lang="en-US" sz="2800" b="1" i="0" u="none" strike="noStrike" cap="none" dirty="0">
                <a:solidFill>
                  <a:srgbClr val="ED6B00"/>
                </a:solidFill>
                <a:latin typeface="Calibri"/>
                <a:ea typeface="Calibri"/>
                <a:cs typeface="Calibri"/>
                <a:sym typeface="Calibri"/>
              </a:rPr>
              <a:t>PRECAUCIONES</a:t>
            </a:r>
            <a:endParaRPr sz="3100" b="1" i="0" u="none" strike="noStrike" cap="none" dirty="0">
              <a:solidFill>
                <a:srgbClr val="ED6B00"/>
              </a:solidFill>
              <a:latin typeface="Calibri"/>
              <a:ea typeface="Calibri"/>
              <a:cs typeface="Calibri"/>
              <a:sym typeface="Calibri"/>
            </a:endParaRPr>
          </a:p>
        </p:txBody>
      </p:sp>
      <p:grpSp>
        <p:nvGrpSpPr>
          <p:cNvPr id="18" name="Grupo 17"/>
          <p:cNvGrpSpPr/>
          <p:nvPr/>
        </p:nvGrpSpPr>
        <p:grpSpPr>
          <a:xfrm>
            <a:off x="-4655" y="4568183"/>
            <a:ext cx="5870763" cy="783005"/>
            <a:chOff x="-4655" y="4354713"/>
            <a:chExt cx="5870763" cy="783005"/>
          </a:xfrm>
        </p:grpSpPr>
        <p:sp>
          <p:nvSpPr>
            <p:cNvPr id="406" name="Google Shape;406;p19"/>
            <p:cNvSpPr txBox="1"/>
            <p:nvPr/>
          </p:nvSpPr>
          <p:spPr>
            <a:xfrm>
              <a:off x="1284454" y="4468470"/>
              <a:ext cx="4581654" cy="584735"/>
            </a:xfrm>
            <a:prstGeom prst="rect">
              <a:avLst/>
            </a:prstGeom>
            <a:noFill/>
            <a:ln>
              <a:noFill/>
            </a:ln>
          </p:spPr>
          <p:txBody>
            <a:bodyPr spcFirstLastPara="1" wrap="square" lIns="91425" tIns="45700" rIns="91425" bIns="45700" anchor="t" anchorCtr="0">
              <a:spAutoFit/>
            </a:bodyPr>
            <a:lstStyle/>
            <a:p>
              <a:pPr lvl="0"/>
              <a:r>
                <a:rPr lang="es-CL" sz="1600" b="1" dirty="0">
                  <a:solidFill>
                    <a:srgbClr val="ED6B00"/>
                  </a:solidFill>
                  <a:latin typeface="Calibri" panose="020F0502020204030204" pitchFamily="34" charset="0"/>
                  <a:cs typeface="Calibri" panose="020F0502020204030204" pitchFamily="34" charset="0"/>
                </a:rPr>
                <a:t>Trabajar en equipo, </a:t>
              </a:r>
              <a:r>
                <a:rPr lang="es-CL" sz="1600" dirty="0">
                  <a:latin typeface="Calibri" panose="020F0502020204030204" pitchFamily="34" charset="0"/>
                  <a:cs typeface="Calibri" panose="020F0502020204030204" pitchFamily="34" charset="0"/>
                </a:rPr>
                <a:t>cuidando la integridad física y emocional de todos y todas.</a:t>
              </a:r>
              <a:endParaRPr sz="1600" b="0" i="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422" name="Google Shape;422;p19"/>
            <p:cNvSpPr/>
            <p:nvPr/>
          </p:nvSpPr>
          <p:spPr>
            <a:xfrm rot="5400000">
              <a:off x="171526" y="4178532"/>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nvGrpSpPr>
          <p:cNvPr id="17" name="Grupo 16"/>
          <p:cNvGrpSpPr/>
          <p:nvPr/>
        </p:nvGrpSpPr>
        <p:grpSpPr>
          <a:xfrm>
            <a:off x="-4655" y="3697448"/>
            <a:ext cx="6661094" cy="783005"/>
            <a:chOff x="-4655" y="3461842"/>
            <a:chExt cx="6661094" cy="783005"/>
          </a:xfrm>
        </p:grpSpPr>
        <p:sp>
          <p:nvSpPr>
            <p:cNvPr id="414" name="Google Shape;414;p19"/>
            <p:cNvSpPr txBox="1"/>
            <p:nvPr/>
          </p:nvSpPr>
          <p:spPr>
            <a:xfrm>
              <a:off x="1284454" y="3556270"/>
              <a:ext cx="5371985" cy="584735"/>
            </a:xfrm>
            <a:prstGeom prst="rect">
              <a:avLst/>
            </a:prstGeom>
            <a:noFill/>
            <a:ln>
              <a:noFill/>
            </a:ln>
          </p:spPr>
          <p:txBody>
            <a:bodyPr spcFirstLastPara="1" wrap="square" lIns="91425" tIns="45700" rIns="91425" bIns="45700" anchor="t" anchorCtr="0">
              <a:spAutoFit/>
            </a:bodyPr>
            <a:lstStyle/>
            <a:p>
              <a:pPr lvl="0"/>
              <a:r>
                <a:rPr lang="es-CL" sz="1600" dirty="0">
                  <a:latin typeface="Calibri" panose="020F0502020204030204" pitchFamily="34" charset="0"/>
                  <a:cs typeface="Calibri" panose="020F0502020204030204" pitchFamily="34" charset="0"/>
                </a:rPr>
                <a:t>Intentar siempre </a:t>
              </a:r>
              <a:r>
                <a:rPr lang="es-CL" sz="1600" b="1" dirty="0">
                  <a:solidFill>
                    <a:srgbClr val="ED6B00"/>
                  </a:solidFill>
                  <a:latin typeface="Calibri" panose="020F0502020204030204" pitchFamily="34" charset="0"/>
                  <a:cs typeface="Calibri" panose="020F0502020204030204" pitchFamily="34" charset="0"/>
                </a:rPr>
                <a:t>dar lo mejor de ti, </a:t>
              </a:r>
              <a:r>
                <a:rPr lang="es-CL" sz="1600" dirty="0">
                  <a:latin typeface="Calibri" panose="020F0502020204030204" pitchFamily="34" charset="0"/>
                  <a:cs typeface="Calibri" panose="020F0502020204030204" pitchFamily="34" charset="0"/>
                </a:rPr>
                <a:t>buscando ser eficiente al cumplir los objetivos.</a:t>
              </a:r>
              <a:endParaRPr sz="1600" dirty="0">
                <a:solidFill>
                  <a:srgbClr val="ED6B00"/>
                </a:solidFill>
                <a:latin typeface="Calibri" panose="020F0502020204030204" pitchFamily="34" charset="0"/>
                <a:cs typeface="Calibri" panose="020F0502020204030204" pitchFamily="34" charset="0"/>
              </a:endParaRPr>
            </a:p>
          </p:txBody>
        </p:sp>
        <p:sp>
          <p:nvSpPr>
            <p:cNvPr id="419" name="Google Shape;419;p19"/>
            <p:cNvSpPr/>
            <p:nvPr/>
          </p:nvSpPr>
          <p:spPr>
            <a:xfrm rot="5400000">
              <a:off x="171526" y="3285661"/>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nvGrpSpPr>
          <p:cNvPr id="15" name="Grupo 14"/>
          <p:cNvGrpSpPr/>
          <p:nvPr/>
        </p:nvGrpSpPr>
        <p:grpSpPr>
          <a:xfrm>
            <a:off x="-4655" y="1955978"/>
            <a:ext cx="9223735" cy="783005"/>
            <a:chOff x="-4655" y="1788831"/>
            <a:chExt cx="9223735" cy="783005"/>
          </a:xfrm>
        </p:grpSpPr>
        <p:sp>
          <p:nvSpPr>
            <p:cNvPr id="404" name="Google Shape;404;p19"/>
            <p:cNvSpPr txBox="1"/>
            <p:nvPr/>
          </p:nvSpPr>
          <p:spPr>
            <a:xfrm>
              <a:off x="1284454" y="2011076"/>
              <a:ext cx="7934626" cy="338514"/>
            </a:xfrm>
            <a:prstGeom prst="rect">
              <a:avLst/>
            </a:prstGeom>
            <a:noFill/>
            <a:ln>
              <a:noFill/>
            </a:ln>
          </p:spPr>
          <p:txBody>
            <a:bodyPr spcFirstLastPara="1" wrap="square" lIns="91425" tIns="45700" rIns="91425" bIns="45700" anchor="t" anchorCtr="0">
              <a:spAutoFit/>
            </a:bodyPr>
            <a:lstStyle/>
            <a:p>
              <a:pPr lvl="0"/>
              <a:r>
                <a:rPr lang="es-CL" sz="1600" dirty="0">
                  <a:latin typeface="Calibri" panose="020F0502020204030204" pitchFamily="34" charset="0"/>
                  <a:cs typeface="Calibri" panose="020F0502020204030204" pitchFamily="34" charset="0"/>
                </a:rPr>
                <a:t>Usar </a:t>
              </a:r>
              <a:r>
                <a:rPr lang="es-CL" sz="1600" b="1" dirty="0">
                  <a:solidFill>
                    <a:srgbClr val="ED6B00"/>
                  </a:solidFill>
                  <a:latin typeface="Calibri" panose="020F0502020204030204" pitchFamily="34" charset="0"/>
                  <a:cs typeface="Calibri" panose="020F0502020204030204" pitchFamily="34" charset="0"/>
                </a:rPr>
                <a:t>EPP </a:t>
              </a:r>
              <a:r>
                <a:rPr lang="es-CL" sz="1600" dirty="0">
                  <a:latin typeface="Calibri" panose="020F0502020204030204" pitchFamily="34" charset="0"/>
                  <a:cs typeface="Calibri" panose="020F0502020204030204" pitchFamily="34" charset="0"/>
                </a:rPr>
                <a:t>adecuados cuando corresponda.</a:t>
              </a:r>
              <a:endParaRPr sz="1600" b="0" i="0" u="none" strike="noStrike" cap="none"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412" name="Google Shape;412;p19"/>
            <p:cNvSpPr/>
            <p:nvPr/>
          </p:nvSpPr>
          <p:spPr>
            <a:xfrm rot="5400000">
              <a:off x="171526" y="1612650"/>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nvGrpSpPr>
          <p:cNvPr id="16" name="Grupo 15"/>
          <p:cNvGrpSpPr/>
          <p:nvPr/>
        </p:nvGrpSpPr>
        <p:grpSpPr>
          <a:xfrm>
            <a:off x="-4655" y="2826713"/>
            <a:ext cx="6103238" cy="783005"/>
            <a:chOff x="-4655" y="2568971"/>
            <a:chExt cx="6103238" cy="783005"/>
          </a:xfrm>
        </p:grpSpPr>
        <p:sp>
          <p:nvSpPr>
            <p:cNvPr id="405" name="Google Shape;405;p19"/>
            <p:cNvSpPr txBox="1"/>
            <p:nvPr/>
          </p:nvSpPr>
          <p:spPr>
            <a:xfrm>
              <a:off x="1284454" y="2659480"/>
              <a:ext cx="4814129" cy="584735"/>
            </a:xfrm>
            <a:prstGeom prst="rect">
              <a:avLst/>
            </a:prstGeom>
            <a:noFill/>
            <a:ln>
              <a:noFill/>
            </a:ln>
          </p:spPr>
          <p:txBody>
            <a:bodyPr spcFirstLastPara="1" wrap="square" lIns="91425" tIns="45700" rIns="91425" bIns="45700" anchor="t" anchorCtr="0">
              <a:spAutoFit/>
            </a:bodyPr>
            <a:lstStyle/>
            <a:p>
              <a:pPr lvl="0"/>
              <a:r>
                <a:rPr lang="es-CL" sz="1600" b="1" dirty="0">
                  <a:solidFill>
                    <a:srgbClr val="ED6B00"/>
                  </a:solidFill>
                  <a:latin typeface="Calibri" panose="020F0502020204030204" pitchFamily="34" charset="0"/>
                  <a:cs typeface="Calibri" panose="020F0502020204030204" pitchFamily="34" charset="0"/>
                </a:rPr>
                <a:t>Utilizar cuidadosamente </a:t>
              </a:r>
              <a:r>
                <a:rPr lang="es-CL" sz="1600" dirty="0">
                  <a:latin typeface="Calibri" panose="020F0502020204030204" pitchFamily="34" charset="0"/>
                  <a:cs typeface="Calibri" panose="020F0502020204030204" pitchFamily="34" charset="0"/>
                </a:rPr>
                <a:t>equipos, herramientas y artículos de escritorio.</a:t>
              </a:r>
              <a:endParaRPr sz="1600" b="0" i="0" u="none" strike="noStrike" cap="none"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416" name="Google Shape;416;p19"/>
            <p:cNvSpPr/>
            <p:nvPr/>
          </p:nvSpPr>
          <p:spPr>
            <a:xfrm rot="5400000">
              <a:off x="171526" y="2392790"/>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nvGrpSpPr>
          <p:cNvPr id="19" name="Grupo 18"/>
          <p:cNvGrpSpPr/>
          <p:nvPr/>
        </p:nvGrpSpPr>
        <p:grpSpPr>
          <a:xfrm>
            <a:off x="-4655" y="5438917"/>
            <a:ext cx="6467449" cy="783005"/>
            <a:chOff x="-4655" y="5100793"/>
            <a:chExt cx="6467449" cy="783005"/>
          </a:xfrm>
        </p:grpSpPr>
        <p:sp>
          <p:nvSpPr>
            <p:cNvPr id="38" name="Google Shape;406;p19"/>
            <p:cNvSpPr txBox="1"/>
            <p:nvPr/>
          </p:nvSpPr>
          <p:spPr>
            <a:xfrm>
              <a:off x="1284454" y="5224717"/>
              <a:ext cx="5178340" cy="584735"/>
            </a:xfrm>
            <a:prstGeom prst="rect">
              <a:avLst/>
            </a:prstGeom>
            <a:noFill/>
            <a:ln>
              <a:noFill/>
            </a:ln>
          </p:spPr>
          <p:txBody>
            <a:bodyPr spcFirstLastPara="1" wrap="square" lIns="91425" tIns="45700" rIns="91425" bIns="45700" anchor="t" anchorCtr="0">
              <a:spAutoFit/>
            </a:bodyPr>
            <a:lstStyle/>
            <a:p>
              <a:pPr fontAlgn="base"/>
              <a:r>
                <a:rPr lang="es-CL" sz="1600" dirty="0">
                  <a:latin typeface="Calibri" panose="020F0502020204030204" pitchFamily="34" charset="0"/>
                  <a:cs typeface="Calibri" panose="020F0502020204030204" pitchFamily="34" charset="0"/>
                </a:rPr>
                <a:t>Al finalizar cada actividad, </a:t>
              </a:r>
              <a:r>
                <a:rPr lang="es-CL" sz="1600" b="1" dirty="0">
                  <a:solidFill>
                    <a:srgbClr val="ED6B00"/>
                  </a:solidFill>
                  <a:latin typeface="Calibri" panose="020F0502020204030204" pitchFamily="34" charset="0"/>
                  <a:cs typeface="Calibri" panose="020F0502020204030204" pitchFamily="34" charset="0"/>
                </a:rPr>
                <a:t>ordenar y limpiar </a:t>
              </a:r>
              <a:r>
                <a:rPr lang="es-CL" sz="1600" dirty="0">
                  <a:latin typeface="Calibri" panose="020F0502020204030204" pitchFamily="34" charset="0"/>
                  <a:cs typeface="Calibri" panose="020F0502020204030204" pitchFamily="34" charset="0"/>
                </a:rPr>
                <a:t>el área de trabajo, reciclando al máximo los residuos.</a:t>
              </a:r>
            </a:p>
          </p:txBody>
        </p:sp>
        <p:sp>
          <p:nvSpPr>
            <p:cNvPr id="428" name="Google Shape;428;p19"/>
            <p:cNvSpPr/>
            <p:nvPr/>
          </p:nvSpPr>
          <p:spPr>
            <a:xfrm rot="5400000">
              <a:off x="171526" y="4924612"/>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9333" y="1565094"/>
            <a:ext cx="3816532" cy="6006178"/>
          </a:xfrm>
          <a:prstGeom prst="rect">
            <a:avLst/>
          </a:prstGeom>
        </p:spPr>
      </p:pic>
      <p:pic>
        <p:nvPicPr>
          <p:cNvPr id="8" name="Gráfico 7">
            <a:extLst>
              <a:ext uri="{FF2B5EF4-FFF2-40B4-BE49-F238E27FC236}">
                <a16:creationId xmlns:a16="http://schemas.microsoft.com/office/drawing/2014/main" xmlns="" id="{E037E07D-16CC-164A-8D99-3F40A1F0F030}"/>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346039" y="2952090"/>
            <a:ext cx="522086" cy="522086"/>
          </a:xfrm>
          <a:prstGeom prst="rect">
            <a:avLst/>
          </a:prstGeom>
        </p:spPr>
      </p:pic>
      <p:pic>
        <p:nvPicPr>
          <p:cNvPr id="23" name="Gráfico 22">
            <a:extLst>
              <a:ext uri="{FF2B5EF4-FFF2-40B4-BE49-F238E27FC236}">
                <a16:creationId xmlns:a16="http://schemas.microsoft.com/office/drawing/2014/main" xmlns="" id="{64CD2677-2D0C-B94D-ADC4-3F031D1A6511}"/>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355941" y="2130681"/>
            <a:ext cx="502282" cy="502282"/>
          </a:xfrm>
          <a:prstGeom prst="rect">
            <a:avLst/>
          </a:prstGeom>
        </p:spPr>
      </p:pic>
      <p:pic>
        <p:nvPicPr>
          <p:cNvPr id="25" name="Gráfico 24">
            <a:extLst>
              <a:ext uri="{FF2B5EF4-FFF2-40B4-BE49-F238E27FC236}">
                <a16:creationId xmlns:a16="http://schemas.microsoft.com/office/drawing/2014/main" xmlns="" id="{3959CE6B-130C-7241-9D75-077AA7325479}"/>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353358" y="5579402"/>
            <a:ext cx="507448" cy="507448"/>
          </a:xfrm>
          <a:prstGeom prst="rect">
            <a:avLst/>
          </a:prstGeom>
        </p:spPr>
      </p:pic>
      <p:pic>
        <p:nvPicPr>
          <p:cNvPr id="27" name="Gráfico 26">
            <a:extLst>
              <a:ext uri="{FF2B5EF4-FFF2-40B4-BE49-F238E27FC236}">
                <a16:creationId xmlns:a16="http://schemas.microsoft.com/office/drawing/2014/main" xmlns="" id="{F0FF436F-38C0-4143-8844-E4CC93DADE5E}"/>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363597" y="4705564"/>
            <a:ext cx="486970" cy="486970"/>
          </a:xfrm>
          <a:prstGeom prst="rect">
            <a:avLst/>
          </a:prstGeom>
        </p:spPr>
      </p:pic>
      <p:pic>
        <p:nvPicPr>
          <p:cNvPr id="29" name="Gráfico 28">
            <a:extLst>
              <a:ext uri="{FF2B5EF4-FFF2-40B4-BE49-F238E27FC236}">
                <a16:creationId xmlns:a16="http://schemas.microsoft.com/office/drawing/2014/main" xmlns="" id="{969FBDF0-CAFE-454E-88B0-E7A2F013C99A}"/>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365340" y="3862484"/>
            <a:ext cx="483485" cy="483485"/>
          </a:xfrm>
          <a:prstGeom prst="rect">
            <a:avLst/>
          </a:prstGeom>
        </p:spPr>
      </p:pic>
    </p:spTree>
    <p:extLst>
      <p:ext uri="{BB962C8B-B14F-4D97-AF65-F5344CB8AC3E}">
        <p14:creationId xmlns:p14="http://schemas.microsoft.com/office/powerpoint/2010/main" val="256411054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0-#ppt_w/2"/>
                                          </p:val>
                                        </p:tav>
                                        <p:tav tm="100000">
                                          <p:val>
                                            <p:strVal val="#ppt_x"/>
                                          </p:val>
                                        </p:tav>
                                      </p:tavLst>
                                    </p:anim>
                                    <p:anim calcmode="lin" valueType="num">
                                      <p:cBhvr additive="base">
                                        <p:cTn id="8" dur="10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0-#ppt_w/2"/>
                                          </p:val>
                                        </p:tav>
                                        <p:tav tm="100000">
                                          <p:val>
                                            <p:strVal val="#ppt_x"/>
                                          </p:val>
                                        </p:tav>
                                      </p:tavLst>
                                    </p:anim>
                                    <p:anim calcmode="lin" valueType="num">
                                      <p:cBhvr additive="base">
                                        <p:cTn id="12" dur="1000" fill="hold"/>
                                        <p:tgtEl>
                                          <p:spTgt spid="1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0-#ppt_w/2"/>
                                          </p:val>
                                        </p:tav>
                                        <p:tav tm="100000">
                                          <p:val>
                                            <p:strVal val="#ppt_x"/>
                                          </p:val>
                                        </p:tav>
                                      </p:tavLst>
                                    </p:anim>
                                    <p:anim calcmode="lin" valueType="num">
                                      <p:cBhvr additive="base">
                                        <p:cTn id="16" dur="1000" fill="hold"/>
                                        <p:tgtEl>
                                          <p:spTgt spid="17"/>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1000" fill="hold"/>
                                        <p:tgtEl>
                                          <p:spTgt spid="18"/>
                                        </p:tgtEl>
                                        <p:attrNameLst>
                                          <p:attrName>ppt_x</p:attrName>
                                        </p:attrNameLst>
                                      </p:cBhvr>
                                      <p:tavLst>
                                        <p:tav tm="0">
                                          <p:val>
                                            <p:strVal val="0-#ppt_w/2"/>
                                          </p:val>
                                        </p:tav>
                                        <p:tav tm="100000">
                                          <p:val>
                                            <p:strVal val="#ppt_x"/>
                                          </p:val>
                                        </p:tav>
                                      </p:tavLst>
                                    </p:anim>
                                    <p:anim calcmode="lin" valueType="num">
                                      <p:cBhvr additive="base">
                                        <p:cTn id="20" dur="1000" fill="hold"/>
                                        <p:tgtEl>
                                          <p:spTgt spid="18"/>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1000" fill="hold"/>
                                        <p:tgtEl>
                                          <p:spTgt spid="19"/>
                                        </p:tgtEl>
                                        <p:attrNameLst>
                                          <p:attrName>ppt_x</p:attrName>
                                        </p:attrNameLst>
                                      </p:cBhvr>
                                      <p:tavLst>
                                        <p:tav tm="0">
                                          <p:val>
                                            <p:strVal val="0-#ppt_w/2"/>
                                          </p:val>
                                        </p:tav>
                                        <p:tav tm="100000">
                                          <p:val>
                                            <p:strVal val="#ppt_x"/>
                                          </p:val>
                                        </p:tav>
                                      </p:tavLst>
                                    </p:anim>
                                    <p:anim calcmode="lin" valueType="num">
                                      <p:cBhvr additive="base">
                                        <p:cTn id="24" dur="1000" fill="hold"/>
                                        <p:tgtEl>
                                          <p:spTgt spid="19"/>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26" presetClass="emph" presetSubtype="0" fill="hold" nodeType="afterEffect">
                                  <p:stCondLst>
                                    <p:cond delay="0"/>
                                  </p:stCondLst>
                                  <p:childTnLst>
                                    <p:animEffect transition="out" filter="fade">
                                      <p:cBhvr>
                                        <p:cTn id="27" dur="500" tmFilter="0, 0; .2, .5; .8, .5; 1, 0"/>
                                        <p:tgtEl>
                                          <p:spTgt spid="2"/>
                                        </p:tgtEl>
                                      </p:cBhvr>
                                    </p:animEffect>
                                    <p:animScale>
                                      <p:cBhvr>
                                        <p:cTn id="28"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3;p2"/>
          <p:cNvSpPr txBox="1"/>
          <p:nvPr/>
        </p:nvSpPr>
        <p:spPr>
          <a:xfrm>
            <a:off x="365425" y="2144650"/>
            <a:ext cx="1444325" cy="17838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500" b="1" i="0" u="none" strike="noStrike" cap="none" dirty="0">
                <a:solidFill>
                  <a:srgbClr val="000000"/>
                </a:solidFill>
                <a:latin typeface="Calibri"/>
                <a:ea typeface="Calibri"/>
                <a:cs typeface="Calibri"/>
                <a:sym typeface="Calibri"/>
              </a:rPr>
              <a:t>ACTIVIDAD </a:t>
            </a:r>
            <a:r>
              <a:rPr lang="en-US" sz="1500" b="1" dirty="0" smtClean="0">
                <a:latin typeface="Calibri"/>
                <a:ea typeface="Calibri"/>
                <a:cs typeface="Calibri"/>
                <a:sym typeface="Calibri"/>
              </a:rPr>
              <a:t>12</a:t>
            </a:r>
            <a:endParaRPr dirty="0"/>
          </a:p>
          <a:p>
            <a:pPr marL="0" marR="0" lvl="0" indent="0" algn="l" rtl="0">
              <a:lnSpc>
                <a:spcPct val="100000"/>
              </a:lnSpc>
              <a:spcBef>
                <a:spcPts val="0"/>
              </a:spcBef>
              <a:spcAft>
                <a:spcPts val="0"/>
              </a:spcAft>
              <a:buNone/>
            </a:pPr>
            <a:endParaRPr sz="1500" b="1" i="0" u="none" strike="noStrike" cap="none" dirty="0">
              <a:solidFill>
                <a:srgbClr val="000000"/>
              </a:solidFill>
              <a:latin typeface="Calibri"/>
              <a:ea typeface="Calibri"/>
              <a:cs typeface="Calibri"/>
              <a:sym typeface="Calibri"/>
            </a:endParaRPr>
          </a:p>
        </p:txBody>
      </p:sp>
      <p:sp>
        <p:nvSpPr>
          <p:cNvPr id="4" name="Google Shape;15;p23"/>
          <p:cNvSpPr txBox="1"/>
          <p:nvPr/>
        </p:nvSpPr>
        <p:spPr>
          <a:xfrm>
            <a:off x="1139100" y="834800"/>
            <a:ext cx="4156800" cy="319500"/>
          </a:xfrm>
          <a:prstGeom prst="rect">
            <a:avLst/>
          </a:prstGeom>
          <a:noFill/>
          <a:ln>
            <a:noFill/>
          </a:ln>
        </p:spPr>
        <p:txBody>
          <a:bodyPr spcFirstLastPara="1" wrap="square" lIns="91425" tIns="91425" rIns="91425" bIns="91425" anchor="t" anchorCtr="0">
            <a:noAutofit/>
          </a:bodyPr>
          <a:lstStyle/>
          <a:p>
            <a:pPr>
              <a:lnSpc>
                <a:spcPct val="90000"/>
              </a:lnSpc>
              <a:buClr>
                <a:schemeClr val="dk1"/>
              </a:buClr>
              <a:buSzPts val="1100"/>
            </a:pPr>
            <a:r>
              <a:rPr lang="en-US" sz="1200" b="1" i="0" u="none" strike="noStrike" cap="none" dirty="0" smtClean="0">
                <a:solidFill>
                  <a:srgbClr val="ED6B00"/>
                </a:solidFill>
                <a:latin typeface="Calibri"/>
                <a:ea typeface="Calibri"/>
                <a:cs typeface="Calibri"/>
                <a:sym typeface="Calibri"/>
              </a:rPr>
              <a:t>MÓDULO 1 </a:t>
            </a:r>
            <a:r>
              <a:rPr lang="en-US" sz="1200" b="0" i="0" u="none" strike="noStrike" cap="none" dirty="0" smtClean="0">
                <a:solidFill>
                  <a:srgbClr val="ED6B00"/>
                </a:solidFill>
                <a:latin typeface="Calibri"/>
                <a:ea typeface="Calibri"/>
                <a:cs typeface="Calibri"/>
                <a:sym typeface="Calibri"/>
              </a:rPr>
              <a:t>| </a:t>
            </a:r>
            <a:r>
              <a:rPr lang="es-ES_tradnl" sz="1200" dirty="0">
                <a:solidFill>
                  <a:srgbClr val="ED6B00"/>
                </a:solidFill>
                <a:latin typeface="Calibri"/>
                <a:ea typeface="Calibri"/>
                <a:cs typeface="Calibri"/>
              </a:rPr>
              <a:t>OPERACIONES DE </a:t>
            </a:r>
            <a:r>
              <a:rPr lang="es-CL" sz="1200" dirty="0">
                <a:solidFill>
                  <a:srgbClr val="ED6B00"/>
                </a:solidFill>
                <a:latin typeface="Calibri"/>
                <a:ea typeface="Calibri"/>
                <a:cs typeface="Calibri"/>
                <a:sym typeface="Roboto"/>
              </a:rPr>
              <a:t>AL</a:t>
            </a:r>
            <a:r>
              <a:rPr lang="es-ES_tradnl" sz="1200" dirty="0">
                <a:solidFill>
                  <a:srgbClr val="ED6B00"/>
                </a:solidFill>
                <a:latin typeface="Calibri"/>
                <a:ea typeface="Calibri"/>
                <a:cs typeface="Calibri"/>
                <a:sym typeface="Roboto"/>
              </a:rPr>
              <a:t>MACENAMIENTO</a:t>
            </a:r>
            <a:endParaRPr lang="x-none" sz="1200" dirty="0">
              <a:solidFill>
                <a:srgbClr val="ED6B00"/>
              </a:solidFill>
              <a:latin typeface="Calibri"/>
              <a:ea typeface="Calibri"/>
              <a:cs typeface="Calibri"/>
              <a:sym typeface="Roboto"/>
            </a:endParaRPr>
          </a:p>
        </p:txBody>
      </p:sp>
      <p:sp>
        <p:nvSpPr>
          <p:cNvPr id="3" name="Google Shape;87;p2"/>
          <p:cNvSpPr txBox="1"/>
          <p:nvPr/>
        </p:nvSpPr>
        <p:spPr>
          <a:xfrm>
            <a:off x="326942" y="2667570"/>
            <a:ext cx="3394158" cy="1357200"/>
          </a:xfrm>
          <a:prstGeom prst="rect">
            <a:avLst/>
          </a:prstGeom>
          <a:noFill/>
          <a:ln>
            <a:noFill/>
          </a:ln>
        </p:spPr>
        <p:txBody>
          <a:bodyPr spcFirstLastPara="1" wrap="square" lIns="91425" tIns="91425" rIns="91425" bIns="91425" anchor="ctr" anchorCtr="0">
            <a:noAutofit/>
          </a:bodyPr>
          <a:lstStyle/>
          <a:p>
            <a:pPr>
              <a:lnSpc>
                <a:spcPct val="90000"/>
              </a:lnSpc>
            </a:pPr>
            <a:r>
              <a:rPr lang="es-ES_tradnl" sz="3600" b="1" dirty="0">
                <a:solidFill>
                  <a:srgbClr val="ED6B00"/>
                </a:solidFill>
                <a:latin typeface="Calibri"/>
                <a:ea typeface="Calibri"/>
                <a:cs typeface="Calibri"/>
              </a:rPr>
              <a:t>COSTEANDO LOS </a:t>
            </a:r>
            <a:br>
              <a:rPr lang="es-ES_tradnl" sz="3600" b="1" dirty="0">
                <a:solidFill>
                  <a:srgbClr val="ED6B00"/>
                </a:solidFill>
                <a:latin typeface="Calibri"/>
                <a:ea typeface="Calibri"/>
                <a:cs typeface="Calibri"/>
              </a:rPr>
            </a:br>
            <a:r>
              <a:rPr lang="es-ES_tradnl" sz="3600" b="1" dirty="0">
                <a:solidFill>
                  <a:srgbClr val="ED6B00"/>
                </a:solidFill>
                <a:latin typeface="Calibri"/>
                <a:ea typeface="Calibri"/>
                <a:cs typeface="Calibri"/>
              </a:rPr>
              <a:t>PRODUCTOS </a:t>
            </a:r>
            <a:r>
              <a:rPr lang="es-ES_tradnl" sz="3600" b="1" dirty="0" smtClean="0">
                <a:solidFill>
                  <a:srgbClr val="ED6B00"/>
                </a:solidFill>
                <a:latin typeface="Calibri"/>
                <a:ea typeface="Calibri"/>
                <a:cs typeface="Calibri"/>
              </a:rPr>
              <a:t/>
            </a:r>
            <a:br>
              <a:rPr lang="es-ES_tradnl" sz="3600" b="1" dirty="0" smtClean="0">
                <a:solidFill>
                  <a:srgbClr val="ED6B00"/>
                </a:solidFill>
                <a:latin typeface="Calibri"/>
                <a:ea typeface="Calibri"/>
                <a:cs typeface="Calibri"/>
              </a:rPr>
            </a:br>
            <a:r>
              <a:rPr lang="es-ES_tradnl" sz="3600" b="1" dirty="0" smtClean="0">
                <a:solidFill>
                  <a:srgbClr val="ED6B00"/>
                </a:solidFill>
                <a:latin typeface="Calibri"/>
                <a:ea typeface="Calibri"/>
                <a:cs typeface="Calibri"/>
              </a:rPr>
              <a:t>EN EL ALMACÉN</a:t>
            </a:r>
            <a:endParaRPr lang="es-ES_tradnl" sz="3600" b="1" dirty="0">
              <a:solidFill>
                <a:srgbClr val="ED6B00"/>
              </a:solidFill>
              <a:latin typeface="Calibri"/>
              <a:ea typeface="Calibri"/>
              <a:cs typeface="Calibri"/>
            </a:endParaRPr>
          </a:p>
        </p:txBody>
      </p:sp>
      <p:pic>
        <p:nvPicPr>
          <p:cNvPr id="8" name="Imagen 7" descr="MonoACtiv12.psd"/>
          <p:cNvPicPr>
            <a:picLocks noChangeAspect="1"/>
          </p:cNvPicPr>
          <p:nvPr/>
        </p:nvPicPr>
        <p:blipFill rotWithShape="1">
          <a:blip r:embed="rId2">
            <a:extLst>
              <a:ext uri="{28A0092B-C50C-407E-A947-70E740481C1C}">
                <a14:useLocalDpi xmlns:a14="http://schemas.microsoft.com/office/drawing/2010/main" val="0"/>
              </a:ext>
            </a:extLst>
          </a:blip>
          <a:srcRect b="10375"/>
          <a:stretch/>
        </p:blipFill>
        <p:spPr>
          <a:xfrm>
            <a:off x="3820703" y="2895599"/>
            <a:ext cx="5429517" cy="4051301"/>
          </a:xfrm>
          <a:prstGeom prst="rect">
            <a:avLst/>
          </a:prstGeom>
        </p:spPr>
      </p:pic>
    </p:spTree>
    <p:extLst>
      <p:ext uri="{BB962C8B-B14F-4D97-AF65-F5344CB8AC3E}">
        <p14:creationId xmlns:p14="http://schemas.microsoft.com/office/powerpoint/2010/main" val="354268589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Google Shape;99;p3"/>
          <p:cNvSpPr txBox="1"/>
          <p:nvPr/>
        </p:nvSpPr>
        <p:spPr>
          <a:xfrm>
            <a:off x="462115" y="2499449"/>
            <a:ext cx="2760221" cy="2491991"/>
          </a:xfrm>
          <a:prstGeom prst="rect">
            <a:avLst/>
          </a:prstGeom>
          <a:noFill/>
          <a:ln>
            <a:noFill/>
          </a:ln>
        </p:spPr>
        <p:txBody>
          <a:bodyPr spcFirstLastPara="1" wrap="square" lIns="91425" tIns="91425" rIns="91425" bIns="91425" anchor="t" anchorCtr="0">
            <a:noAutofit/>
          </a:bodyPr>
          <a:lstStyle/>
          <a:p>
            <a:pPr lvl="0">
              <a:lnSpc>
                <a:spcPct val="115000"/>
              </a:lnSpc>
              <a:buSzPts val="1600"/>
            </a:pPr>
            <a:r>
              <a:rPr lang="es-CL" b="1" dirty="0" smtClean="0">
                <a:solidFill>
                  <a:schemeClr val="tx1"/>
                </a:solidFill>
                <a:latin typeface="Calibri" panose="020F0502020204030204" pitchFamily="34" charset="0"/>
                <a:cs typeface="Calibri" panose="020F0502020204030204" pitchFamily="34" charset="0"/>
              </a:rPr>
              <a:t>OA 2</a:t>
            </a:r>
            <a:endParaRPr lang="es-CL" dirty="0">
              <a:latin typeface="Calibri" panose="020F0502020204030204" pitchFamily="34" charset="0"/>
              <a:cs typeface="Calibri" panose="020F0502020204030204" pitchFamily="34" charset="0"/>
            </a:endParaRPr>
          </a:p>
          <a:p>
            <a:r>
              <a:rPr lang="es-ES_tradnl" dirty="0">
                <a:latin typeface="Calibri" panose="020F0502020204030204" pitchFamily="34" charset="0"/>
                <a:cs typeface="Calibri" panose="020F0502020204030204" pitchFamily="34" charset="0"/>
              </a:rPr>
              <a:t>Controlar las operaciones de almacenamiento y manejo de existencias de acuerdo a métodos establecidos, detectando el estado cualitativo y cuantitativo de los productos, signando ubicaciones y sistemas de localización inmediata, de manera manual </a:t>
            </a:r>
            <a:endParaRPr lang="es-ES_tradnl" dirty="0" smtClean="0">
              <a:latin typeface="Calibri" panose="020F0502020204030204" pitchFamily="34" charset="0"/>
              <a:cs typeface="Calibri" panose="020F0502020204030204" pitchFamily="34" charset="0"/>
            </a:endParaRPr>
          </a:p>
          <a:p>
            <a:r>
              <a:rPr lang="es-ES_tradnl" dirty="0" smtClean="0">
                <a:latin typeface="Calibri" panose="020F0502020204030204" pitchFamily="34" charset="0"/>
                <a:cs typeface="Calibri" panose="020F0502020204030204" pitchFamily="34" charset="0"/>
              </a:rPr>
              <a:t>y </a:t>
            </a:r>
            <a:r>
              <a:rPr lang="es-ES_tradnl" dirty="0">
                <a:latin typeface="Calibri" panose="020F0502020204030204" pitchFamily="34" charset="0"/>
                <a:cs typeface="Calibri" panose="020F0502020204030204" pitchFamily="34" charset="0"/>
              </a:rPr>
              <a:t>digital.</a:t>
            </a:r>
          </a:p>
          <a:p>
            <a:endParaRPr lang="es-CL" dirty="0" smtClean="0">
              <a:latin typeface="Calibri" panose="020F0502020204030204" pitchFamily="34" charset="0"/>
              <a:cs typeface="Calibri" panose="020F0502020204030204" pitchFamily="34" charset="0"/>
            </a:endParaRPr>
          </a:p>
          <a:p>
            <a:pPr lvl="0"/>
            <a:r>
              <a:rPr lang="es-CL" b="1" dirty="0">
                <a:solidFill>
                  <a:schemeClr val="tx1"/>
                </a:solidFill>
                <a:latin typeface="Calibri" panose="020F0502020204030204" pitchFamily="34" charset="0"/>
                <a:cs typeface="Calibri" panose="020F0502020204030204" pitchFamily="34" charset="0"/>
              </a:rPr>
              <a:t>OA </a:t>
            </a:r>
            <a:r>
              <a:rPr lang="es-CL" b="1" dirty="0" smtClean="0">
                <a:solidFill>
                  <a:schemeClr val="tx1"/>
                </a:solidFill>
                <a:latin typeface="Calibri" panose="020F0502020204030204" pitchFamily="34" charset="0"/>
                <a:cs typeface="Calibri" panose="020F0502020204030204" pitchFamily="34" charset="0"/>
              </a:rPr>
              <a:t>Genérico</a:t>
            </a:r>
          </a:p>
          <a:p>
            <a:pPr lvl="0"/>
            <a:r>
              <a:rPr lang="es-CL" dirty="0" smtClean="0">
                <a:solidFill>
                  <a:schemeClr val="tx1"/>
                </a:solidFill>
                <a:latin typeface="Calibri" panose="020F0502020204030204" pitchFamily="34" charset="0"/>
                <a:cs typeface="Calibri" panose="020F0502020204030204" pitchFamily="34" charset="0"/>
              </a:rPr>
              <a:t>C - H</a:t>
            </a:r>
            <a:endParaRPr lang="es-CL" dirty="0">
              <a:latin typeface="Calibri" panose="020F0502020204030204" pitchFamily="34" charset="0"/>
              <a:cs typeface="Calibri" panose="020F0502020204030204" pitchFamily="34" charset="0"/>
            </a:endParaRPr>
          </a:p>
          <a:p>
            <a:endParaRPr lang="es-CL" dirty="0">
              <a:latin typeface="Calibri" panose="020F0502020204030204" pitchFamily="34" charset="0"/>
              <a:cs typeface="Calibri" panose="020F0502020204030204" pitchFamily="34" charset="0"/>
            </a:endParaRPr>
          </a:p>
          <a:p>
            <a:r>
              <a:rPr lang="es-CL" dirty="0"/>
              <a:t/>
            </a:r>
            <a:br>
              <a:rPr lang="es-CL" dirty="0"/>
            </a:br>
            <a:endParaRPr b="1" i="0" u="none" strike="noStrike" cap="none" dirty="0">
              <a:solidFill>
                <a:srgbClr val="76384D"/>
              </a:solidFill>
              <a:latin typeface="Calibri" panose="020F0502020204030204" pitchFamily="34" charset="0"/>
              <a:ea typeface="Calibri"/>
              <a:cs typeface="Calibri" panose="020F0502020204030204" pitchFamily="34" charset="0"/>
              <a:sym typeface="Calibri"/>
            </a:endParaRPr>
          </a:p>
        </p:txBody>
      </p:sp>
      <p:sp>
        <p:nvSpPr>
          <p:cNvPr id="26" name="Google Shape;101;p3"/>
          <p:cNvSpPr/>
          <p:nvPr/>
        </p:nvSpPr>
        <p:spPr>
          <a:xfrm>
            <a:off x="252573" y="1472660"/>
            <a:ext cx="2980513" cy="4543828"/>
          </a:xfrm>
          <a:prstGeom prst="roundRect">
            <a:avLst>
              <a:gd name="adj" fmla="val 842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7" name="Google Shape;96;p3"/>
          <p:cNvSpPr txBox="1"/>
          <p:nvPr/>
        </p:nvSpPr>
        <p:spPr>
          <a:xfrm>
            <a:off x="358671" y="2041003"/>
            <a:ext cx="2768317" cy="4095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dirty="0">
                <a:solidFill>
                  <a:srgbClr val="ED6B00"/>
                </a:solidFill>
                <a:latin typeface="Calibri"/>
                <a:ea typeface="Calibri"/>
                <a:cs typeface="Calibri"/>
                <a:sym typeface="Calibri"/>
              </a:rPr>
              <a:t>OBJETIVO DE APRENDIZAJE</a:t>
            </a:r>
            <a:endParaRPr sz="1800" b="0" i="0" u="none" strike="noStrike" cap="none" dirty="0">
              <a:solidFill>
                <a:srgbClr val="ED6B00"/>
              </a:solidFill>
              <a:latin typeface="Calibri"/>
              <a:ea typeface="Calibri"/>
              <a:cs typeface="Calibri"/>
              <a:sym typeface="Calibri"/>
            </a:endParaRPr>
          </a:p>
        </p:txBody>
      </p:sp>
      <p:pic>
        <p:nvPicPr>
          <p:cNvPr id="28" name="Imagen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0122" y="1203013"/>
            <a:ext cx="702376" cy="669708"/>
          </a:xfrm>
          <a:prstGeom prst="rect">
            <a:avLst/>
          </a:prstGeom>
        </p:spPr>
      </p:pic>
      <p:sp>
        <p:nvSpPr>
          <p:cNvPr id="29" name="Google Shape;101;p3"/>
          <p:cNvSpPr/>
          <p:nvPr/>
        </p:nvSpPr>
        <p:spPr>
          <a:xfrm>
            <a:off x="3362219" y="1472660"/>
            <a:ext cx="2980513" cy="4543827"/>
          </a:xfrm>
          <a:prstGeom prst="roundRect">
            <a:avLst>
              <a:gd name="adj" fmla="val 842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0" name="Google Shape;99;p3"/>
          <p:cNvSpPr txBox="1"/>
          <p:nvPr/>
        </p:nvSpPr>
        <p:spPr>
          <a:xfrm>
            <a:off x="3561634" y="2499449"/>
            <a:ext cx="2781097" cy="2317912"/>
          </a:xfrm>
          <a:prstGeom prst="rect">
            <a:avLst/>
          </a:prstGeom>
          <a:noFill/>
          <a:ln>
            <a:noFill/>
          </a:ln>
        </p:spPr>
        <p:txBody>
          <a:bodyPr spcFirstLastPara="1" wrap="square" lIns="91425" tIns="91425" rIns="91425" bIns="91425" anchor="t" anchorCtr="0">
            <a:noAutofit/>
          </a:bodyPr>
          <a:lstStyle/>
          <a:p>
            <a:pPr lvl="0">
              <a:buSzPts val="1600"/>
            </a:pPr>
            <a:r>
              <a:rPr lang="es-CL" b="1" dirty="0">
                <a:solidFill>
                  <a:schemeClr val="tx1"/>
                </a:solidFill>
                <a:latin typeface="Calibri" panose="020F0502020204030204" pitchFamily="34" charset="0"/>
                <a:cs typeface="Calibri" panose="020F0502020204030204" pitchFamily="34" charset="0"/>
              </a:rPr>
              <a:t>4</a:t>
            </a:r>
            <a:r>
              <a:rPr lang="es-CL" b="1" dirty="0" smtClean="0">
                <a:solidFill>
                  <a:schemeClr val="tx1"/>
                </a:solidFill>
                <a:latin typeface="Calibri" panose="020F0502020204030204" pitchFamily="34" charset="0"/>
                <a:cs typeface="Calibri" panose="020F0502020204030204" pitchFamily="34" charset="0"/>
              </a:rPr>
              <a:t> </a:t>
            </a:r>
            <a:r>
              <a:rPr lang="es-ES_tradnl" dirty="0">
                <a:latin typeface="Calibri" panose="020F0502020204030204" pitchFamily="34" charset="0"/>
                <a:cs typeface="Calibri" panose="020F0502020204030204" pitchFamily="34" charset="0"/>
              </a:rPr>
              <a:t>Controla las operaciones de almacenamiento de las existencias disponibles, de acuerdo a los procedimientos establecidos por la jefatura.</a:t>
            </a:r>
          </a:p>
        </p:txBody>
      </p:sp>
      <p:sp>
        <p:nvSpPr>
          <p:cNvPr id="33" name="Google Shape;96;p3"/>
          <p:cNvSpPr txBox="1"/>
          <p:nvPr/>
        </p:nvSpPr>
        <p:spPr>
          <a:xfrm>
            <a:off x="3561636" y="2041003"/>
            <a:ext cx="2609184" cy="4095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dirty="0">
                <a:solidFill>
                  <a:srgbClr val="ED6B00"/>
                </a:solidFill>
                <a:latin typeface="Calibri"/>
                <a:ea typeface="Calibri"/>
                <a:cs typeface="Calibri"/>
                <a:sym typeface="Calibri"/>
              </a:rPr>
              <a:t>APRENDIZAJE ESPERADO</a:t>
            </a:r>
            <a:endParaRPr sz="1800" b="0" i="0" u="none" strike="noStrike" cap="none" dirty="0">
              <a:solidFill>
                <a:srgbClr val="ED6B00"/>
              </a:solidFill>
              <a:latin typeface="Calibri"/>
              <a:ea typeface="Calibri"/>
              <a:cs typeface="Calibri"/>
              <a:sym typeface="Calibri"/>
            </a:endParaRPr>
          </a:p>
        </p:txBody>
      </p:sp>
      <p:pic>
        <p:nvPicPr>
          <p:cNvPr id="36" name="Imagen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9906" y="1203013"/>
            <a:ext cx="702376" cy="669708"/>
          </a:xfrm>
          <a:prstGeom prst="rect">
            <a:avLst/>
          </a:prstGeom>
        </p:spPr>
      </p:pic>
      <p:sp>
        <p:nvSpPr>
          <p:cNvPr id="37" name="Google Shape;101;p3"/>
          <p:cNvSpPr/>
          <p:nvPr/>
        </p:nvSpPr>
        <p:spPr>
          <a:xfrm>
            <a:off x="6473043" y="1472660"/>
            <a:ext cx="2980513" cy="5663580"/>
          </a:xfrm>
          <a:prstGeom prst="roundRect">
            <a:avLst>
              <a:gd name="adj" fmla="val 842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8" name="Google Shape;99;p3"/>
          <p:cNvSpPr txBox="1"/>
          <p:nvPr/>
        </p:nvSpPr>
        <p:spPr>
          <a:xfrm>
            <a:off x="6656439" y="2499449"/>
            <a:ext cx="2684206" cy="3957251"/>
          </a:xfrm>
          <a:prstGeom prst="rect">
            <a:avLst/>
          </a:prstGeom>
          <a:noFill/>
          <a:ln>
            <a:noFill/>
          </a:ln>
        </p:spPr>
        <p:txBody>
          <a:bodyPr spcFirstLastPara="1" wrap="square" lIns="91425" tIns="91425" rIns="91425" bIns="91425" anchor="t" anchorCtr="0">
            <a:noAutofit/>
          </a:bodyPr>
          <a:lstStyle/>
          <a:p>
            <a:pPr fontAlgn="ctr"/>
            <a:r>
              <a:rPr lang="es-ES" b="1" dirty="0" smtClean="0">
                <a:latin typeface="Calibri" panose="020F0502020204030204" pitchFamily="34" charset="0"/>
              </a:rPr>
              <a:t>4.2</a:t>
            </a:r>
            <a:r>
              <a:rPr lang="es-ES" dirty="0" smtClean="0">
                <a:latin typeface="Calibri" panose="020F0502020204030204" pitchFamily="34" charset="0"/>
              </a:rPr>
              <a:t> </a:t>
            </a:r>
            <a:r>
              <a:rPr lang="es-ES_tradnl" dirty="0">
                <a:latin typeface="Calibri" panose="020F0502020204030204" pitchFamily="34" charset="0"/>
              </a:rPr>
              <a:t>Actualiza la información de las unidades y costo de las existencias, según el método de valorización establecido y acorde a la legislación vigente.</a:t>
            </a:r>
            <a:br>
              <a:rPr lang="es-ES_tradnl" dirty="0">
                <a:latin typeface="Calibri" panose="020F0502020204030204" pitchFamily="34" charset="0"/>
              </a:rPr>
            </a:br>
            <a:r>
              <a:rPr lang="es-ES_tradnl" dirty="0">
                <a:latin typeface="Calibri" panose="020F0502020204030204" pitchFamily="34" charset="0"/>
              </a:rPr>
              <a:t/>
            </a:r>
            <a:br>
              <a:rPr lang="es-ES_tradnl" dirty="0">
                <a:latin typeface="Calibri" panose="020F0502020204030204" pitchFamily="34" charset="0"/>
              </a:rPr>
            </a:br>
            <a:r>
              <a:rPr lang="es-ES_tradnl" dirty="0">
                <a:latin typeface="Calibri" panose="020F0502020204030204" pitchFamily="34" charset="0"/>
              </a:rPr>
              <a:t>Realiza cálculo de existencia aplicando maquilas a productos según antecedentes presentados y legislación vigente. </a:t>
            </a:r>
            <a:br>
              <a:rPr lang="es-ES_tradnl" dirty="0">
                <a:latin typeface="Calibri" panose="020F0502020204030204" pitchFamily="34" charset="0"/>
              </a:rPr>
            </a:br>
            <a:r>
              <a:rPr lang="es-ES" dirty="0">
                <a:latin typeface="Calibri" panose="020F0502020204030204" pitchFamily="34" charset="0"/>
              </a:rPr>
              <a:t/>
            </a:r>
            <a:br>
              <a:rPr lang="es-ES" dirty="0">
                <a:latin typeface="Calibri" panose="020F0502020204030204" pitchFamily="34" charset="0"/>
              </a:rPr>
            </a:br>
            <a:r>
              <a:rPr lang="es-ES" dirty="0">
                <a:latin typeface="Calibri" panose="020F0502020204030204" pitchFamily="34" charset="0"/>
              </a:rPr>
              <a:t/>
            </a:r>
            <a:br>
              <a:rPr lang="es-ES" dirty="0">
                <a:latin typeface="Calibri" panose="020F0502020204030204" pitchFamily="34" charset="0"/>
              </a:rPr>
            </a:br>
            <a:endParaRPr b="1" i="0" u="none" strike="noStrike" cap="none" dirty="0">
              <a:solidFill>
                <a:srgbClr val="76384D"/>
              </a:solidFill>
              <a:latin typeface="Calibri" panose="020F0502020204030204" pitchFamily="34" charset="0"/>
              <a:ea typeface="Calibri"/>
              <a:cs typeface="Calibri" panose="020F0502020204030204" pitchFamily="34" charset="0"/>
              <a:sym typeface="Calibri"/>
            </a:endParaRPr>
          </a:p>
        </p:txBody>
      </p:sp>
      <p:sp>
        <p:nvSpPr>
          <p:cNvPr id="39" name="Google Shape;96;p3"/>
          <p:cNvSpPr txBox="1"/>
          <p:nvPr/>
        </p:nvSpPr>
        <p:spPr>
          <a:xfrm>
            <a:off x="6554516" y="2041003"/>
            <a:ext cx="2862260" cy="4095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dirty="0">
                <a:solidFill>
                  <a:srgbClr val="ED6B00"/>
                </a:solidFill>
                <a:latin typeface="Calibri"/>
                <a:ea typeface="Calibri"/>
                <a:cs typeface="Calibri"/>
                <a:sym typeface="Calibri"/>
              </a:rPr>
              <a:t>CRITERIOS DE EVALUACIÓN</a:t>
            </a:r>
            <a:endParaRPr sz="1800" b="0" i="0" u="none" strike="noStrike" cap="none" dirty="0">
              <a:solidFill>
                <a:srgbClr val="ED6B00"/>
              </a:solidFill>
              <a:latin typeface="Calibri"/>
              <a:ea typeface="Calibri"/>
              <a:cs typeface="Calibri"/>
              <a:sym typeface="Calibri"/>
            </a:endParaRPr>
          </a:p>
        </p:txBody>
      </p:sp>
      <p:pic>
        <p:nvPicPr>
          <p:cNvPr id="40" name="Imagen 3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9552" y="1203013"/>
            <a:ext cx="702376" cy="669708"/>
          </a:xfrm>
          <a:prstGeom prst="rect">
            <a:avLst/>
          </a:prstGeom>
        </p:spPr>
      </p:pic>
      <p:pic>
        <p:nvPicPr>
          <p:cNvPr id="41" name="Imagen 4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511864" y="4448534"/>
            <a:ext cx="3103843" cy="2466270"/>
          </a:xfrm>
          <a:prstGeom prst="rect">
            <a:avLst/>
          </a:prstGeom>
        </p:spPr>
      </p:pic>
      <p:pic>
        <p:nvPicPr>
          <p:cNvPr id="44" name="Imagen 4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3588297" y="3757726"/>
            <a:ext cx="3025211" cy="4082383"/>
          </a:xfrm>
          <a:prstGeom prst="rect">
            <a:avLst/>
          </a:prstGeom>
        </p:spPr>
      </p:pic>
    </p:spTree>
    <p:extLst>
      <p:ext uri="{BB962C8B-B14F-4D97-AF65-F5344CB8AC3E}">
        <p14:creationId xmlns:p14="http://schemas.microsoft.com/office/powerpoint/2010/main" val="4118032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5" name="Google Shape;95;p3"/>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dirty="0">
                <a:solidFill>
                  <a:srgbClr val="ED6B00"/>
                </a:solidFill>
                <a:latin typeface="Calibri"/>
                <a:ea typeface="Calibri"/>
                <a:cs typeface="Calibri"/>
                <a:sym typeface="Calibri"/>
              </a:rPr>
              <a:t>¿QUÉ APRENDIMOS LA ACTIVIDAD ANTERIOR?</a:t>
            </a:r>
            <a:endParaRPr sz="3100" b="1" i="0" u="none" strike="noStrike" cap="none" dirty="0">
              <a:solidFill>
                <a:srgbClr val="ED6B00"/>
              </a:solidFill>
              <a:latin typeface="Calibri"/>
              <a:ea typeface="Calibri"/>
              <a:cs typeface="Calibri"/>
              <a:sym typeface="Calibri"/>
            </a:endParaRPr>
          </a:p>
        </p:txBody>
      </p:sp>
      <p:sp>
        <p:nvSpPr>
          <p:cNvPr id="96" name="Google Shape;96;p3"/>
          <p:cNvSpPr txBox="1"/>
          <p:nvPr/>
        </p:nvSpPr>
        <p:spPr>
          <a:xfrm>
            <a:off x="371451" y="2210329"/>
            <a:ext cx="4778400" cy="4095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rgbClr val="000000"/>
              </a:buClr>
              <a:buSzPts val="1800"/>
              <a:buFont typeface="Arial"/>
              <a:buNone/>
            </a:pPr>
            <a:r>
              <a:rPr lang="en-US" sz="1800" b="1" i="0" u="none" strike="noStrike" cap="none" dirty="0" smtClean="0">
                <a:solidFill>
                  <a:srgbClr val="ED6B00"/>
                </a:solidFill>
                <a:latin typeface="Calibri"/>
                <a:ea typeface="Calibri"/>
                <a:cs typeface="Calibri"/>
                <a:sym typeface="Calibri"/>
              </a:rPr>
              <a:t>ORGANIZANDO UN CENTRO DE DISTRIBUCIÓN</a:t>
            </a:r>
            <a:endParaRPr sz="1800" b="0" i="0" u="none" strike="noStrike" cap="none" dirty="0">
              <a:solidFill>
                <a:srgbClr val="ED6B00"/>
              </a:solidFill>
              <a:latin typeface="Calibri"/>
              <a:ea typeface="Calibri"/>
              <a:cs typeface="Calibri"/>
              <a:sym typeface="Calibri"/>
            </a:endParaRPr>
          </a:p>
        </p:txBody>
      </p:sp>
      <p:sp>
        <p:nvSpPr>
          <p:cNvPr id="34" name="Google Shape;70;p14">
            <a:extLst>
              <a:ext uri="{FF2B5EF4-FFF2-40B4-BE49-F238E27FC236}">
                <a16:creationId xmlns:a16="http://schemas.microsoft.com/office/drawing/2014/main" xmlns="" id="{3C5EA18A-4979-4B4F-89E8-76D78BAC99AB}"/>
              </a:ext>
            </a:extLst>
          </p:cNvPr>
          <p:cNvSpPr txBox="1">
            <a:spLocks/>
          </p:cNvSpPr>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es-CL" b="1" dirty="0" smtClean="0">
                <a:latin typeface="Calibri" panose="020F0502020204030204" pitchFamily="34" charset="0"/>
                <a:ea typeface="Roboto"/>
                <a:cs typeface="Calibri" panose="020F0502020204030204" pitchFamily="34" charset="0"/>
                <a:sym typeface="Roboto"/>
              </a:rPr>
              <a:t>RECORDEMOS</a:t>
            </a:r>
            <a:endParaRPr lang="x-none" b="1" dirty="0">
              <a:latin typeface="Calibri" panose="020F0502020204030204" pitchFamily="34" charset="0"/>
              <a:ea typeface="Roboto"/>
              <a:cs typeface="Calibri" panose="020F0502020204030204" pitchFamily="34" charset="0"/>
              <a:sym typeface="Roboto"/>
            </a:endParaRPr>
          </a:p>
          <a:p>
            <a:endParaRPr lang="x-none" b="1" dirty="0">
              <a:latin typeface="Calibri" panose="020F0502020204030204" pitchFamily="34" charset="0"/>
              <a:ea typeface="Roboto"/>
              <a:cs typeface="Calibri" panose="020F0502020204030204" pitchFamily="34" charset="0"/>
              <a:sym typeface="Roboto"/>
            </a:endParaRPr>
          </a:p>
        </p:txBody>
      </p:sp>
      <p:grpSp>
        <p:nvGrpSpPr>
          <p:cNvPr id="2" name="Agrupar 1"/>
          <p:cNvGrpSpPr/>
          <p:nvPr/>
        </p:nvGrpSpPr>
        <p:grpSpPr>
          <a:xfrm>
            <a:off x="375975" y="2819400"/>
            <a:ext cx="4627374" cy="3238500"/>
            <a:chOff x="375975" y="2819400"/>
            <a:chExt cx="4627374" cy="3238500"/>
          </a:xfrm>
        </p:grpSpPr>
        <p:sp>
          <p:nvSpPr>
            <p:cNvPr id="46" name="Google Shape;101;p3"/>
            <p:cNvSpPr/>
            <p:nvPr/>
          </p:nvSpPr>
          <p:spPr>
            <a:xfrm>
              <a:off x="564075" y="2819400"/>
              <a:ext cx="4312627" cy="891918"/>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pSp>
          <p:nvGrpSpPr>
            <p:cNvPr id="6" name="Agrupar 5"/>
            <p:cNvGrpSpPr/>
            <p:nvPr/>
          </p:nvGrpSpPr>
          <p:grpSpPr>
            <a:xfrm>
              <a:off x="375975" y="3057681"/>
              <a:ext cx="338580" cy="355793"/>
              <a:chOff x="375975" y="3425981"/>
              <a:chExt cx="338580" cy="355793"/>
            </a:xfrm>
          </p:grpSpPr>
          <p:sp>
            <p:nvSpPr>
              <p:cNvPr id="49" name="Google Shape;103;p3"/>
              <p:cNvSpPr/>
              <p:nvPr/>
            </p:nvSpPr>
            <p:spPr>
              <a:xfrm>
                <a:off x="375975" y="3434554"/>
                <a:ext cx="338580" cy="347220"/>
              </a:xfrm>
              <a:prstGeom prst="roundRect">
                <a:avLst>
                  <a:gd name="adj" fmla="val 16667"/>
                </a:avLst>
              </a:prstGeom>
              <a:solidFill>
                <a:srgbClr val="ED6B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104;p3"/>
              <p:cNvSpPr txBox="1"/>
              <p:nvPr/>
            </p:nvSpPr>
            <p:spPr>
              <a:xfrm>
                <a:off x="384548" y="3425981"/>
                <a:ext cx="270270" cy="34722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600" b="1" i="0" u="none" strike="noStrike" cap="none" dirty="0">
                    <a:solidFill>
                      <a:srgbClr val="FFFFFF"/>
                    </a:solidFill>
                    <a:latin typeface="Calibri"/>
                    <a:ea typeface="Calibri"/>
                    <a:cs typeface="Calibri"/>
                    <a:sym typeface="Calibri"/>
                  </a:rPr>
                  <a:t>1</a:t>
                </a:r>
                <a:endParaRPr sz="2600" b="1" i="0" u="none" strike="noStrike" cap="none" dirty="0">
                  <a:solidFill>
                    <a:srgbClr val="FFFFFF"/>
                  </a:solidFill>
                  <a:latin typeface="Calibri"/>
                  <a:ea typeface="Calibri"/>
                  <a:cs typeface="Calibri"/>
                  <a:sym typeface="Calibri"/>
                </a:endParaRPr>
              </a:p>
            </p:txBody>
          </p:sp>
        </p:grpSp>
        <p:sp>
          <p:nvSpPr>
            <p:cNvPr id="48" name="Google Shape;99;p3"/>
            <p:cNvSpPr txBox="1"/>
            <p:nvPr/>
          </p:nvSpPr>
          <p:spPr>
            <a:xfrm>
              <a:off x="875275" y="3037043"/>
              <a:ext cx="3960526" cy="538200"/>
            </a:xfrm>
            <a:prstGeom prst="rect">
              <a:avLst/>
            </a:prstGeom>
            <a:noFill/>
            <a:ln>
              <a:noFill/>
            </a:ln>
          </p:spPr>
          <p:txBody>
            <a:bodyPr spcFirstLastPara="1" wrap="square" lIns="91425" tIns="91425" rIns="91425" bIns="91425" anchor="ctr" anchorCtr="0">
              <a:noAutofit/>
            </a:bodyPr>
            <a:lstStyle/>
            <a:p>
              <a:pPr lvl="0"/>
              <a:r>
                <a:rPr lang="es-CL" sz="1700" dirty="0">
                  <a:latin typeface="Calibri"/>
                  <a:cs typeface="Calibri"/>
                </a:rPr>
                <a:t>Diseñamos el plano de un Almacén </a:t>
              </a:r>
              <a:r>
                <a:rPr lang="es-CL" sz="1700" dirty="0" smtClean="0">
                  <a:latin typeface="Calibri"/>
                  <a:cs typeface="Calibri"/>
                </a:rPr>
                <a:t/>
              </a:r>
              <a:br>
                <a:rPr lang="es-CL" sz="1700" dirty="0" smtClean="0">
                  <a:latin typeface="Calibri"/>
                  <a:cs typeface="Calibri"/>
                </a:rPr>
              </a:br>
              <a:r>
                <a:rPr lang="es-CL" sz="1700" dirty="0" smtClean="0">
                  <a:latin typeface="Calibri"/>
                  <a:cs typeface="Calibri"/>
                </a:rPr>
                <a:t>a </a:t>
              </a:r>
              <a:r>
                <a:rPr lang="es-CL" sz="1700" dirty="0">
                  <a:latin typeface="Calibri"/>
                  <a:cs typeface="Calibri"/>
                </a:rPr>
                <a:t>escala.</a:t>
              </a:r>
            </a:p>
          </p:txBody>
        </p:sp>
        <p:sp>
          <p:nvSpPr>
            <p:cNvPr id="53" name="Google Shape;101;p3"/>
            <p:cNvSpPr/>
            <p:nvPr/>
          </p:nvSpPr>
          <p:spPr>
            <a:xfrm>
              <a:off x="582772" y="5166090"/>
              <a:ext cx="4319639" cy="89181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pSp>
          <p:nvGrpSpPr>
            <p:cNvPr id="8" name="Agrupar 7"/>
            <p:cNvGrpSpPr/>
            <p:nvPr/>
          </p:nvGrpSpPr>
          <p:grpSpPr>
            <a:xfrm>
              <a:off x="394672" y="5329819"/>
              <a:ext cx="338580" cy="372727"/>
              <a:chOff x="394672" y="5355219"/>
              <a:chExt cx="338580" cy="372727"/>
            </a:xfrm>
          </p:grpSpPr>
          <p:sp>
            <p:nvSpPr>
              <p:cNvPr id="61" name="Google Shape;103;p3"/>
              <p:cNvSpPr/>
              <p:nvPr/>
            </p:nvSpPr>
            <p:spPr>
              <a:xfrm>
                <a:off x="394672" y="5380726"/>
                <a:ext cx="338580" cy="347220"/>
              </a:xfrm>
              <a:prstGeom prst="roundRect">
                <a:avLst>
                  <a:gd name="adj" fmla="val 16667"/>
                </a:avLst>
              </a:prstGeom>
              <a:solidFill>
                <a:srgbClr val="ED6B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104;p3"/>
              <p:cNvSpPr txBox="1"/>
              <p:nvPr/>
            </p:nvSpPr>
            <p:spPr>
              <a:xfrm>
                <a:off x="394779" y="5355219"/>
                <a:ext cx="270270" cy="34722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600" b="1" i="0" u="none" strike="noStrike" cap="none" dirty="0" smtClean="0">
                    <a:solidFill>
                      <a:srgbClr val="FFFFFF"/>
                    </a:solidFill>
                    <a:latin typeface="Calibri"/>
                    <a:ea typeface="Calibri"/>
                    <a:cs typeface="Calibri"/>
                    <a:sym typeface="Calibri"/>
                  </a:rPr>
                  <a:t>3</a:t>
                </a:r>
                <a:endParaRPr sz="2600" b="1" i="0" u="none" strike="noStrike" cap="none" dirty="0">
                  <a:solidFill>
                    <a:srgbClr val="FFFFFF"/>
                  </a:solidFill>
                  <a:latin typeface="Calibri"/>
                  <a:ea typeface="Calibri"/>
                  <a:cs typeface="Calibri"/>
                  <a:sym typeface="Calibri"/>
                </a:endParaRPr>
              </a:p>
            </p:txBody>
          </p:sp>
        </p:grpSp>
        <p:sp>
          <p:nvSpPr>
            <p:cNvPr id="60" name="Google Shape;99;p3"/>
            <p:cNvSpPr txBox="1"/>
            <p:nvPr/>
          </p:nvSpPr>
          <p:spPr>
            <a:xfrm>
              <a:off x="893972" y="5275315"/>
              <a:ext cx="3960526" cy="538200"/>
            </a:xfrm>
            <a:prstGeom prst="rect">
              <a:avLst/>
            </a:prstGeom>
            <a:noFill/>
            <a:ln>
              <a:noFill/>
            </a:ln>
          </p:spPr>
          <p:txBody>
            <a:bodyPr spcFirstLastPara="1" wrap="square" lIns="91425" tIns="91425" rIns="91425" bIns="91425" anchor="ctr" anchorCtr="0">
              <a:noAutofit/>
            </a:bodyPr>
            <a:lstStyle/>
            <a:p>
              <a:r>
                <a:rPr lang="es-CL" sz="1700" dirty="0">
                  <a:latin typeface="Calibri"/>
                  <a:cs typeface="Calibri"/>
                </a:rPr>
                <a:t>Identificamos el concepto de Manipulación o </a:t>
              </a:r>
              <a:r>
                <a:rPr lang="es-CL" sz="1700" dirty="0" smtClean="0">
                  <a:latin typeface="Calibri"/>
                  <a:cs typeface="Calibri"/>
                </a:rPr>
                <a:t>maquila.</a:t>
              </a:r>
              <a:endParaRPr lang="es-ES" sz="1700" dirty="0">
                <a:latin typeface="Calibri"/>
                <a:cs typeface="Calibri"/>
              </a:endParaRPr>
            </a:p>
          </p:txBody>
        </p:sp>
        <p:sp>
          <p:nvSpPr>
            <p:cNvPr id="90" name="Google Shape;101;p3"/>
            <p:cNvSpPr/>
            <p:nvPr/>
          </p:nvSpPr>
          <p:spPr>
            <a:xfrm>
              <a:off x="574651" y="4001556"/>
              <a:ext cx="4314849" cy="874296"/>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pSp>
          <p:nvGrpSpPr>
            <p:cNvPr id="7" name="Agrupar 6"/>
            <p:cNvGrpSpPr/>
            <p:nvPr/>
          </p:nvGrpSpPr>
          <p:grpSpPr>
            <a:xfrm>
              <a:off x="386552" y="4229733"/>
              <a:ext cx="351999" cy="372727"/>
              <a:chOff x="386552" y="4382133"/>
              <a:chExt cx="351999" cy="372727"/>
            </a:xfrm>
          </p:grpSpPr>
          <p:sp>
            <p:nvSpPr>
              <p:cNvPr id="93" name="Google Shape;103;p3"/>
              <p:cNvSpPr/>
              <p:nvPr/>
            </p:nvSpPr>
            <p:spPr>
              <a:xfrm>
                <a:off x="386552" y="4407640"/>
                <a:ext cx="351999" cy="347220"/>
              </a:xfrm>
              <a:prstGeom prst="roundRect">
                <a:avLst>
                  <a:gd name="adj" fmla="val 16667"/>
                </a:avLst>
              </a:prstGeom>
              <a:solidFill>
                <a:srgbClr val="ED6B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104;p3"/>
              <p:cNvSpPr txBox="1"/>
              <p:nvPr/>
            </p:nvSpPr>
            <p:spPr>
              <a:xfrm>
                <a:off x="395464" y="4382133"/>
                <a:ext cx="280982" cy="34722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600" b="1" i="0" u="none" strike="noStrike" cap="none" dirty="0" smtClean="0">
                    <a:solidFill>
                      <a:srgbClr val="FFFFFF"/>
                    </a:solidFill>
                    <a:latin typeface="Calibri"/>
                    <a:ea typeface="Calibri"/>
                    <a:cs typeface="Calibri"/>
                    <a:sym typeface="Calibri"/>
                  </a:rPr>
                  <a:t>2</a:t>
                </a:r>
                <a:endParaRPr sz="2600" b="1" i="0" u="none" strike="noStrike" cap="none" dirty="0">
                  <a:solidFill>
                    <a:srgbClr val="FFFFFF"/>
                  </a:solidFill>
                  <a:latin typeface="Calibri"/>
                  <a:ea typeface="Calibri"/>
                  <a:cs typeface="Calibri"/>
                  <a:sym typeface="Calibri"/>
                </a:endParaRPr>
              </a:p>
            </p:txBody>
          </p:sp>
        </p:grpSp>
        <p:sp>
          <p:nvSpPr>
            <p:cNvPr id="92" name="Google Shape;99;p3"/>
            <p:cNvSpPr txBox="1"/>
            <p:nvPr/>
          </p:nvSpPr>
          <p:spPr>
            <a:xfrm>
              <a:off x="885850" y="4187929"/>
              <a:ext cx="4117499" cy="538200"/>
            </a:xfrm>
            <a:prstGeom prst="rect">
              <a:avLst/>
            </a:prstGeom>
            <a:noFill/>
            <a:ln>
              <a:noFill/>
            </a:ln>
          </p:spPr>
          <p:txBody>
            <a:bodyPr spcFirstLastPara="1" wrap="square" lIns="91425" tIns="91425" rIns="91425" bIns="91425" anchor="ctr" anchorCtr="0">
              <a:noAutofit/>
            </a:bodyPr>
            <a:lstStyle/>
            <a:p>
              <a:r>
                <a:rPr lang="es-CL" sz="1700" dirty="0">
                  <a:latin typeface="Calibri"/>
                  <a:cs typeface="Calibri"/>
                </a:rPr>
                <a:t>Definimos y organizamos las áreas de </a:t>
              </a:r>
              <a:r>
                <a:rPr lang="es-CL" sz="1700" dirty="0" smtClean="0">
                  <a:latin typeface="Calibri"/>
                  <a:cs typeface="Calibri"/>
                </a:rPr>
                <a:t/>
              </a:r>
              <a:br>
                <a:rPr lang="es-CL" sz="1700" dirty="0" smtClean="0">
                  <a:latin typeface="Calibri"/>
                  <a:cs typeface="Calibri"/>
                </a:rPr>
              </a:br>
              <a:r>
                <a:rPr lang="es-CL" sz="1700" dirty="0" smtClean="0">
                  <a:latin typeface="Calibri"/>
                  <a:cs typeface="Calibri"/>
                </a:rPr>
                <a:t>un </a:t>
              </a:r>
              <a:r>
                <a:rPr lang="es-CL" sz="1700" dirty="0">
                  <a:latin typeface="Calibri"/>
                  <a:cs typeface="Calibri"/>
                </a:rPr>
                <a:t>Almacén.</a:t>
              </a:r>
            </a:p>
          </p:txBody>
        </p:sp>
      </p:grpSp>
      <p:sp>
        <p:nvSpPr>
          <p:cNvPr id="97" name="Marcador de contenido 2"/>
          <p:cNvSpPr txBox="1">
            <a:spLocks/>
          </p:cNvSpPr>
          <p:nvPr/>
        </p:nvSpPr>
        <p:spPr>
          <a:xfrm>
            <a:off x="3100783" y="2088092"/>
            <a:ext cx="7886700" cy="4351338"/>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s-ES" sz="2400" dirty="0" smtClean="0"/>
          </a:p>
        </p:txBody>
      </p:sp>
      <p:sp>
        <p:nvSpPr>
          <p:cNvPr id="28" name="Elipse 27">
            <a:extLst>
              <a:ext uri="{FF2B5EF4-FFF2-40B4-BE49-F238E27FC236}">
                <a16:creationId xmlns="" xmlns:a16="http://schemas.microsoft.com/office/drawing/2014/main" id="{97F78E1C-2545-824E-8231-C7C3CD4E3C3F}"/>
              </a:ext>
            </a:extLst>
          </p:cNvPr>
          <p:cNvSpPr/>
          <p:nvPr/>
        </p:nvSpPr>
        <p:spPr>
          <a:xfrm>
            <a:off x="5026616" y="3630160"/>
            <a:ext cx="696535" cy="6965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pic>
        <p:nvPicPr>
          <p:cNvPr id="36" name="Imagen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0518" y="2513152"/>
            <a:ext cx="4828328" cy="457447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upo 15"/>
          <p:cNvGrpSpPr/>
          <p:nvPr/>
        </p:nvGrpSpPr>
        <p:grpSpPr>
          <a:xfrm flipH="1">
            <a:off x="536225" y="2440019"/>
            <a:ext cx="5348026" cy="2790742"/>
            <a:chOff x="3816593" y="2843142"/>
            <a:chExt cx="5348026" cy="2790742"/>
          </a:xfrm>
        </p:grpSpPr>
        <p:sp>
          <p:nvSpPr>
            <p:cNvPr id="5" name="Google Shape;101;p3"/>
            <p:cNvSpPr/>
            <p:nvPr/>
          </p:nvSpPr>
          <p:spPr>
            <a:xfrm>
              <a:off x="4506819" y="2843142"/>
              <a:ext cx="4657800" cy="2790742"/>
            </a:xfrm>
            <a:prstGeom prst="roundRect">
              <a:avLst>
                <a:gd name="adj" fmla="val 16667"/>
              </a:avLst>
            </a:prstGeom>
            <a:solidFill>
              <a:srgbClr val="F7E3D1"/>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5" name="Triángulo isósceles 14"/>
            <p:cNvSpPr/>
            <p:nvPr/>
          </p:nvSpPr>
          <p:spPr>
            <a:xfrm rot="14571043">
              <a:off x="4111561" y="4473675"/>
              <a:ext cx="432619" cy="1022555"/>
            </a:xfrm>
            <a:prstGeom prst="triangle">
              <a:avLst/>
            </a:prstGeom>
            <a:solidFill>
              <a:srgbClr val="F7E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2" name="Google Shape;95;p3"/>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dirty="0">
                <a:solidFill>
                  <a:srgbClr val="ED6B00"/>
                </a:solidFill>
                <a:latin typeface="Calibri"/>
                <a:ea typeface="Calibri"/>
                <a:cs typeface="Calibri"/>
                <a:sym typeface="Calibri"/>
              </a:rPr>
              <a:t>¿QUÉ APRENDIMOS LA ACTIVIDAD ANTERIOR?</a:t>
            </a:r>
            <a:endParaRPr sz="3100" b="1" i="0" u="none" strike="noStrike" cap="none" dirty="0">
              <a:solidFill>
                <a:srgbClr val="ED6B00"/>
              </a:solidFill>
              <a:latin typeface="Calibri"/>
              <a:ea typeface="Calibri"/>
              <a:cs typeface="Calibri"/>
              <a:sym typeface="Calibri"/>
            </a:endParaRPr>
          </a:p>
        </p:txBody>
      </p:sp>
      <p:sp>
        <p:nvSpPr>
          <p:cNvPr id="3" name="Google Shape;70;p14">
            <a:extLst>
              <a:ext uri="{FF2B5EF4-FFF2-40B4-BE49-F238E27FC236}">
                <a16:creationId xmlns:a16="http://schemas.microsoft.com/office/drawing/2014/main" xmlns="" id="{3C5EA18A-4979-4B4F-89E8-76D78BAC99AB}"/>
              </a:ext>
            </a:extLst>
          </p:cNvPr>
          <p:cNvSpPr txBox="1">
            <a:spLocks/>
          </p:cNvSpPr>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es-CL" b="1" dirty="0" smtClean="0">
                <a:latin typeface="Calibri" panose="020F0502020204030204" pitchFamily="34" charset="0"/>
                <a:ea typeface="Roboto"/>
                <a:cs typeface="Calibri" panose="020F0502020204030204" pitchFamily="34" charset="0"/>
                <a:sym typeface="Roboto"/>
              </a:rPr>
              <a:t>RECORDEMOS</a:t>
            </a:r>
            <a:endParaRPr lang="x-none" b="1" dirty="0">
              <a:latin typeface="Calibri" panose="020F0502020204030204" pitchFamily="34" charset="0"/>
              <a:ea typeface="Roboto"/>
              <a:cs typeface="Calibri" panose="020F0502020204030204" pitchFamily="34" charset="0"/>
              <a:sym typeface="Roboto"/>
            </a:endParaRPr>
          </a:p>
          <a:p>
            <a:endParaRPr lang="x-none" b="1" dirty="0">
              <a:latin typeface="Calibri" panose="020F0502020204030204" pitchFamily="34" charset="0"/>
              <a:ea typeface="Roboto"/>
              <a:cs typeface="Calibri" panose="020F0502020204030204" pitchFamily="34" charset="0"/>
              <a:sym typeface="Roboto"/>
            </a:endParaRPr>
          </a:p>
        </p:txBody>
      </p:sp>
      <p:sp>
        <p:nvSpPr>
          <p:cNvPr id="7" name="Google Shape;99;p3"/>
          <p:cNvSpPr txBox="1"/>
          <p:nvPr/>
        </p:nvSpPr>
        <p:spPr>
          <a:xfrm>
            <a:off x="865258" y="2838642"/>
            <a:ext cx="3821042" cy="1917290"/>
          </a:xfrm>
          <a:prstGeom prst="rect">
            <a:avLst/>
          </a:prstGeom>
          <a:noFill/>
          <a:ln>
            <a:noFill/>
          </a:ln>
        </p:spPr>
        <p:txBody>
          <a:bodyPr spcFirstLastPara="1" wrap="square" lIns="91425" tIns="91425" rIns="91425" bIns="91425" anchor="ctr" anchorCtr="0">
            <a:noAutofit/>
          </a:bodyPr>
          <a:lstStyle/>
          <a:p>
            <a:pPr marL="0" indent="0">
              <a:lnSpc>
                <a:spcPct val="110000"/>
              </a:lnSpc>
              <a:buNone/>
            </a:pPr>
            <a:r>
              <a:rPr lang="es-ES" sz="1800" dirty="0">
                <a:latin typeface="Calibri"/>
                <a:cs typeface="Calibri"/>
              </a:rPr>
              <a:t>Para revisar los aprendizajes trabajados en actividad anterior, se invita a los estudiantes a participar de un plenario, recordando, </a:t>
            </a:r>
            <a:endParaRPr lang="es-ES" sz="1800" dirty="0" smtClean="0">
              <a:latin typeface="Calibri"/>
              <a:cs typeface="Calibri"/>
            </a:endParaRPr>
          </a:p>
          <a:p>
            <a:pPr marL="0" indent="0">
              <a:lnSpc>
                <a:spcPct val="50000"/>
              </a:lnSpc>
              <a:buNone/>
            </a:pPr>
            <a:endParaRPr lang="es-ES" sz="1800" dirty="0">
              <a:latin typeface="Calibri"/>
              <a:cs typeface="Calibri"/>
            </a:endParaRPr>
          </a:p>
          <a:p>
            <a:pPr marL="0" indent="0">
              <a:lnSpc>
                <a:spcPct val="110000"/>
              </a:lnSpc>
              <a:buNone/>
            </a:pPr>
            <a:r>
              <a:rPr lang="es-CL" sz="2000" b="1" i="1" dirty="0">
                <a:solidFill>
                  <a:srgbClr val="ED6B00"/>
                </a:solidFill>
                <a:latin typeface="Calibri"/>
                <a:cs typeface="Calibri"/>
              </a:rPr>
              <a:t>¿Qué áreas existen en un Centro de Distribución</a:t>
            </a:r>
            <a:endParaRPr lang="es-ES" sz="2000" b="1" dirty="0">
              <a:solidFill>
                <a:srgbClr val="ED6B00"/>
              </a:solidFill>
              <a:latin typeface="Calibri"/>
              <a:cs typeface="Calibri"/>
            </a:endParaRPr>
          </a:p>
        </p:txBody>
      </p:sp>
      <p:sp>
        <p:nvSpPr>
          <p:cNvPr id="17" name="Google Shape;318;p12"/>
          <p:cNvSpPr txBox="1"/>
          <p:nvPr/>
        </p:nvSpPr>
        <p:spPr>
          <a:xfrm>
            <a:off x="856788" y="5814477"/>
            <a:ext cx="4995614" cy="319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2100" b="1" i="0" u="none" strike="noStrike" cap="none" dirty="0" smtClean="0">
                <a:solidFill>
                  <a:srgbClr val="ED6B00"/>
                </a:solidFill>
                <a:latin typeface="Calibri"/>
                <a:ea typeface="Calibri"/>
                <a:cs typeface="Calibri"/>
                <a:sym typeface="Calibri"/>
              </a:rPr>
              <a:t>¡</a:t>
            </a:r>
            <a:r>
              <a:rPr lang="es-CL" sz="2100" b="1" i="0" u="none" strike="noStrike" cap="none" dirty="0" smtClean="0">
                <a:solidFill>
                  <a:srgbClr val="ED6B00"/>
                </a:solidFill>
                <a:latin typeface="Calibri"/>
                <a:ea typeface="Calibri"/>
                <a:cs typeface="Calibri"/>
                <a:sym typeface="Calibri"/>
              </a:rPr>
              <a:t>Muy bien!</a:t>
            </a:r>
            <a:endParaRPr b="1" dirty="0"/>
          </a:p>
          <a:p>
            <a:pPr marL="0" marR="0" lvl="0" indent="0" algn="l" rtl="0">
              <a:lnSpc>
                <a:spcPct val="100000"/>
              </a:lnSpc>
              <a:spcBef>
                <a:spcPts val="0"/>
              </a:spcBef>
              <a:spcAft>
                <a:spcPts val="0"/>
              </a:spcAft>
              <a:buNone/>
            </a:pPr>
            <a:r>
              <a:rPr lang="en-US" sz="2100" b="0" i="0" u="none" strike="noStrike" cap="none" dirty="0" err="1" smtClean="0">
                <a:solidFill>
                  <a:srgbClr val="ED6B00"/>
                </a:solidFill>
                <a:latin typeface="Calibri"/>
                <a:ea typeface="Calibri"/>
                <a:cs typeface="Calibri"/>
                <a:sym typeface="Calibri"/>
              </a:rPr>
              <a:t>Te</a:t>
            </a:r>
            <a:r>
              <a:rPr lang="en-US" sz="2100" b="0" i="0" u="none" strike="noStrike" cap="none" dirty="0" smtClean="0">
                <a:solidFill>
                  <a:srgbClr val="ED6B00"/>
                </a:solidFill>
                <a:latin typeface="Calibri"/>
                <a:ea typeface="Calibri"/>
                <a:cs typeface="Calibri"/>
                <a:sym typeface="Calibri"/>
              </a:rPr>
              <a:t> </a:t>
            </a:r>
            <a:r>
              <a:rPr lang="en-US" sz="2100" b="0" i="0" u="none" strike="noStrike" cap="none" dirty="0" err="1" smtClean="0">
                <a:solidFill>
                  <a:srgbClr val="ED6B00"/>
                </a:solidFill>
                <a:latin typeface="Calibri"/>
                <a:ea typeface="Calibri"/>
                <a:cs typeface="Calibri"/>
                <a:sym typeface="Calibri"/>
              </a:rPr>
              <a:t>invitamos</a:t>
            </a:r>
            <a:r>
              <a:rPr lang="en-US" sz="2100" b="0" i="0" u="none" strike="noStrike" cap="none" dirty="0" smtClean="0">
                <a:solidFill>
                  <a:srgbClr val="ED6B00"/>
                </a:solidFill>
                <a:latin typeface="Calibri"/>
                <a:ea typeface="Calibri"/>
                <a:cs typeface="Calibri"/>
                <a:sym typeface="Calibri"/>
              </a:rPr>
              <a:t> a </a:t>
            </a:r>
            <a:r>
              <a:rPr lang="en-US" sz="2100" b="0" i="0" u="none" strike="noStrike" cap="none" dirty="0" err="1" smtClean="0">
                <a:solidFill>
                  <a:srgbClr val="ED6B00"/>
                </a:solidFill>
                <a:latin typeface="Calibri"/>
                <a:ea typeface="Calibri"/>
                <a:cs typeface="Calibri"/>
                <a:sym typeface="Calibri"/>
              </a:rPr>
              <a:t>profundizar</a:t>
            </a:r>
            <a:r>
              <a:rPr lang="en-US" sz="2100" b="0" i="0" u="none" strike="noStrike" cap="none" dirty="0" smtClean="0">
                <a:solidFill>
                  <a:srgbClr val="ED6B00"/>
                </a:solidFill>
                <a:latin typeface="Calibri"/>
                <a:ea typeface="Calibri"/>
                <a:cs typeface="Calibri"/>
                <a:sym typeface="Calibri"/>
              </a:rPr>
              <a:t> </a:t>
            </a:r>
            <a:r>
              <a:rPr lang="en-US" sz="2100" b="0" i="0" u="none" strike="noStrike" cap="none" dirty="0" err="1" smtClean="0">
                <a:solidFill>
                  <a:srgbClr val="ED6B00"/>
                </a:solidFill>
                <a:latin typeface="Calibri"/>
                <a:ea typeface="Calibri"/>
                <a:cs typeface="Calibri"/>
                <a:sym typeface="Calibri"/>
              </a:rPr>
              <a:t>revisando</a:t>
            </a:r>
            <a:endParaRPr dirty="0">
              <a:solidFill>
                <a:srgbClr val="ED6B00"/>
              </a:solidFill>
            </a:endParaRPr>
          </a:p>
          <a:p>
            <a:pPr marL="0" marR="0" lvl="0" indent="0" algn="l" rtl="0">
              <a:lnSpc>
                <a:spcPct val="100000"/>
              </a:lnSpc>
              <a:spcBef>
                <a:spcPts val="0"/>
              </a:spcBef>
              <a:spcAft>
                <a:spcPts val="0"/>
              </a:spcAft>
              <a:buNone/>
            </a:pPr>
            <a:r>
              <a:rPr lang="en-US" sz="2100" i="0" u="none" strike="noStrike" cap="none" dirty="0" smtClean="0">
                <a:solidFill>
                  <a:srgbClr val="ED6B00"/>
                </a:solidFill>
                <a:latin typeface="Calibri"/>
                <a:ea typeface="Calibri"/>
                <a:cs typeface="Calibri"/>
                <a:sym typeface="Calibri"/>
              </a:rPr>
              <a:t>la </a:t>
            </a:r>
            <a:r>
              <a:rPr lang="en-US" sz="2100" i="0" u="none" strike="noStrike" cap="none" dirty="0" err="1" smtClean="0">
                <a:solidFill>
                  <a:srgbClr val="A93501"/>
                </a:solidFill>
                <a:latin typeface="Calibri"/>
                <a:ea typeface="Calibri"/>
                <a:cs typeface="Calibri"/>
                <a:sym typeface="Calibri"/>
              </a:rPr>
              <a:t>siguiente</a:t>
            </a:r>
            <a:r>
              <a:rPr lang="en-US" sz="2100" i="0" u="none" strike="noStrike" cap="none" dirty="0" smtClean="0">
                <a:solidFill>
                  <a:srgbClr val="A93501"/>
                </a:solidFill>
                <a:latin typeface="Calibri"/>
                <a:ea typeface="Calibri"/>
                <a:cs typeface="Calibri"/>
                <a:sym typeface="Calibri"/>
              </a:rPr>
              <a:t> </a:t>
            </a:r>
            <a:r>
              <a:rPr lang="en-US" sz="2100" i="0" u="none" strike="noStrike" cap="none" dirty="0" err="1" smtClean="0">
                <a:solidFill>
                  <a:srgbClr val="A93501"/>
                </a:solidFill>
                <a:latin typeface="Calibri"/>
                <a:ea typeface="Calibri"/>
                <a:cs typeface="Calibri"/>
                <a:sym typeface="Calibri"/>
              </a:rPr>
              <a:t>presentación</a:t>
            </a:r>
            <a:r>
              <a:rPr lang="en-US" sz="2100" dirty="0">
                <a:solidFill>
                  <a:srgbClr val="A93501"/>
                </a:solidFill>
                <a:latin typeface="Calibri"/>
                <a:ea typeface="Calibri"/>
                <a:cs typeface="Calibri"/>
                <a:sym typeface="Calibri"/>
              </a:rPr>
              <a:t>.</a:t>
            </a:r>
            <a:endParaRPr dirty="0">
              <a:solidFill>
                <a:srgbClr val="A93501"/>
              </a:solidFill>
            </a:endParaRPr>
          </a:p>
        </p:txBody>
      </p:sp>
      <p:pic>
        <p:nvPicPr>
          <p:cNvPr id="20" name="Imagen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5674" y="3333134"/>
            <a:ext cx="4585614" cy="4344525"/>
          </a:xfrm>
          <a:prstGeom prst="rect">
            <a:avLst/>
          </a:prstGeom>
        </p:spPr>
      </p:pic>
    </p:spTree>
    <p:extLst>
      <p:ext uri="{BB962C8B-B14F-4D97-AF65-F5344CB8AC3E}">
        <p14:creationId xmlns:p14="http://schemas.microsoft.com/office/powerpoint/2010/main" val="299900235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178;p6"/>
          <p:cNvSpPr txBox="1"/>
          <p:nvPr/>
        </p:nvSpPr>
        <p:spPr>
          <a:xfrm>
            <a:off x="437617" y="1081917"/>
            <a:ext cx="8950500" cy="319500"/>
          </a:xfrm>
          <a:prstGeom prst="rect">
            <a:avLst/>
          </a:prstGeom>
          <a:noFill/>
          <a:ln>
            <a:noFill/>
          </a:ln>
        </p:spPr>
        <p:txBody>
          <a:bodyPr spcFirstLastPara="1" wrap="square" lIns="91425" tIns="91425" rIns="91425" bIns="91425" anchor="ctr" anchorCtr="0">
            <a:noAutofit/>
          </a:bodyPr>
          <a:lstStyle/>
          <a:p>
            <a:r>
              <a:rPr lang="es-CL" sz="2800" b="1" dirty="0" smtClean="0">
                <a:solidFill>
                  <a:srgbClr val="ED6B00"/>
                </a:solidFill>
                <a:latin typeface="Calibri"/>
                <a:ea typeface="Calibri"/>
                <a:cs typeface="Calibri"/>
              </a:rPr>
              <a:t>RESPUESTAS</a:t>
            </a:r>
            <a:endParaRPr lang="es-CL" sz="2800" b="1" dirty="0">
              <a:solidFill>
                <a:srgbClr val="ED6B00"/>
              </a:solidFill>
              <a:latin typeface="Calibri"/>
              <a:ea typeface="Calibri"/>
              <a:cs typeface="Calibri"/>
            </a:endParaRPr>
          </a:p>
        </p:txBody>
      </p:sp>
      <p:sp>
        <p:nvSpPr>
          <p:cNvPr id="11" name="Google Shape;173;p6"/>
          <p:cNvSpPr/>
          <p:nvPr/>
        </p:nvSpPr>
        <p:spPr>
          <a:xfrm>
            <a:off x="524806" y="1551448"/>
            <a:ext cx="7412694" cy="4925551"/>
          </a:xfrm>
          <a:prstGeom prst="roundRect">
            <a:avLst>
              <a:gd name="adj" fmla="val 4932"/>
            </a:avLst>
          </a:prstGeom>
          <a:solidFill>
            <a:schemeClr val="bg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6504" y="1522054"/>
            <a:ext cx="536896" cy="511923"/>
          </a:xfrm>
          <a:prstGeom prst="rect">
            <a:avLst/>
          </a:prstGeom>
        </p:spPr>
      </p:pic>
      <p:sp>
        <p:nvSpPr>
          <p:cNvPr id="9" name="Marcador de contenido 2">
            <a:extLst>
              <a:ext uri="{FF2B5EF4-FFF2-40B4-BE49-F238E27FC236}">
                <a16:creationId xmlns="" xmlns:a16="http://schemas.microsoft.com/office/drawing/2014/main" id="{9BF0FCAE-C159-401C-8329-0BA020AD0AB8}"/>
              </a:ext>
            </a:extLst>
          </p:cNvPr>
          <p:cNvSpPr txBox="1">
            <a:spLocks/>
          </p:cNvSpPr>
          <p:nvPr/>
        </p:nvSpPr>
        <p:spPr>
          <a:xfrm>
            <a:off x="520700" y="1666875"/>
            <a:ext cx="621030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lvl="0" indent="-180000" defTabSz="914400" eaLnBrk="1" fontAlgn="auto" latinLnBrk="0" hangingPunct="1">
              <a:lnSpc>
                <a:spcPct val="150000"/>
              </a:lnSpc>
              <a:spcBef>
                <a:spcPts val="0"/>
              </a:spcBef>
              <a:buClr>
                <a:srgbClr val="ED6B00"/>
              </a:buClr>
              <a:buSzTx/>
              <a:buFont typeface="Arial"/>
              <a:buChar char="•"/>
              <a:tabLst/>
              <a:defRPr/>
            </a:pPr>
            <a:r>
              <a:rPr lang="es-CL" sz="1800" b="1" dirty="0">
                <a:solidFill>
                  <a:srgbClr val="000000"/>
                </a:solidFill>
                <a:latin typeface="Calibri"/>
                <a:ea typeface="Arial"/>
                <a:cs typeface="Calibri"/>
              </a:rPr>
              <a:t>Recepción</a:t>
            </a:r>
          </a:p>
          <a:p>
            <a:pPr marL="285750" lvl="0" indent="-180000" defTabSz="914400" eaLnBrk="1" fontAlgn="auto" latinLnBrk="0" hangingPunct="1">
              <a:lnSpc>
                <a:spcPct val="150000"/>
              </a:lnSpc>
              <a:spcBef>
                <a:spcPts val="0"/>
              </a:spcBef>
              <a:buClr>
                <a:srgbClr val="ED6B00"/>
              </a:buClr>
              <a:buSzTx/>
              <a:buFont typeface="Arial"/>
              <a:buChar char="•"/>
              <a:tabLst/>
              <a:defRPr/>
            </a:pPr>
            <a:r>
              <a:rPr lang="es-CL" sz="1800" b="1" dirty="0">
                <a:solidFill>
                  <a:srgbClr val="000000"/>
                </a:solidFill>
                <a:latin typeface="Calibri"/>
                <a:ea typeface="Arial"/>
                <a:cs typeface="Calibri"/>
              </a:rPr>
              <a:t>Almacenamiento</a:t>
            </a:r>
          </a:p>
          <a:p>
            <a:pPr marL="285750" lvl="0" indent="-180000" defTabSz="914400" eaLnBrk="1" fontAlgn="auto" latinLnBrk="0" hangingPunct="1">
              <a:lnSpc>
                <a:spcPct val="150000"/>
              </a:lnSpc>
              <a:spcBef>
                <a:spcPts val="0"/>
              </a:spcBef>
              <a:buClr>
                <a:srgbClr val="ED6B00"/>
              </a:buClr>
              <a:buSzTx/>
              <a:buFont typeface="Arial"/>
              <a:buChar char="•"/>
              <a:tabLst/>
              <a:defRPr/>
            </a:pPr>
            <a:r>
              <a:rPr lang="es-CL" sz="1800" b="1" dirty="0">
                <a:solidFill>
                  <a:srgbClr val="000000"/>
                </a:solidFill>
                <a:latin typeface="Calibri"/>
                <a:ea typeface="Arial"/>
                <a:cs typeface="Calibri"/>
              </a:rPr>
              <a:t>Preparación de Pedidos (Picking)</a:t>
            </a:r>
          </a:p>
          <a:p>
            <a:pPr marL="285750" lvl="0" indent="-180000" defTabSz="914400" eaLnBrk="1" fontAlgn="auto" latinLnBrk="0" hangingPunct="1">
              <a:lnSpc>
                <a:spcPct val="150000"/>
              </a:lnSpc>
              <a:spcBef>
                <a:spcPts val="0"/>
              </a:spcBef>
              <a:buClr>
                <a:srgbClr val="ED6B00"/>
              </a:buClr>
              <a:buSzTx/>
              <a:buFont typeface="Arial"/>
              <a:buChar char="•"/>
              <a:tabLst/>
              <a:defRPr/>
            </a:pPr>
            <a:r>
              <a:rPr lang="es-CL" sz="1800" b="1" dirty="0">
                <a:solidFill>
                  <a:srgbClr val="000000"/>
                </a:solidFill>
                <a:latin typeface="Calibri"/>
                <a:ea typeface="Arial"/>
                <a:cs typeface="Calibri"/>
              </a:rPr>
              <a:t>Despacho</a:t>
            </a:r>
          </a:p>
          <a:p>
            <a:pPr marL="285750" lvl="0" indent="-180000" defTabSz="914400" eaLnBrk="1" fontAlgn="auto" latinLnBrk="0" hangingPunct="1">
              <a:lnSpc>
                <a:spcPct val="150000"/>
              </a:lnSpc>
              <a:spcBef>
                <a:spcPts val="0"/>
              </a:spcBef>
              <a:buClr>
                <a:srgbClr val="ED6B00"/>
              </a:buClr>
              <a:buSzTx/>
              <a:buFont typeface="Arial"/>
              <a:buChar char="•"/>
              <a:tabLst/>
              <a:defRPr/>
            </a:pPr>
            <a:r>
              <a:rPr lang="es-CL" sz="1800" b="1" dirty="0">
                <a:solidFill>
                  <a:srgbClr val="000000"/>
                </a:solidFill>
                <a:latin typeface="Calibri"/>
                <a:ea typeface="Arial"/>
                <a:cs typeface="Calibri"/>
              </a:rPr>
              <a:t>Oficinas</a:t>
            </a:r>
          </a:p>
          <a:p>
            <a:pPr marL="285750" lvl="0" indent="-180000" defTabSz="914400" eaLnBrk="1" fontAlgn="auto" latinLnBrk="0" hangingPunct="1">
              <a:lnSpc>
                <a:spcPct val="150000"/>
              </a:lnSpc>
              <a:spcBef>
                <a:spcPts val="0"/>
              </a:spcBef>
              <a:buClr>
                <a:srgbClr val="ED6B00"/>
              </a:buClr>
              <a:buSzTx/>
              <a:buFont typeface="Arial"/>
              <a:buChar char="•"/>
              <a:tabLst/>
              <a:defRPr/>
            </a:pPr>
            <a:r>
              <a:rPr lang="es-CL" sz="1800" b="1" dirty="0">
                <a:solidFill>
                  <a:srgbClr val="000000"/>
                </a:solidFill>
                <a:latin typeface="Calibri"/>
                <a:ea typeface="Arial"/>
                <a:cs typeface="Calibri"/>
              </a:rPr>
              <a:t>Manipulación (maquila)</a:t>
            </a:r>
          </a:p>
          <a:p>
            <a:pPr marL="285750" lvl="0" indent="-180000" defTabSz="914400" eaLnBrk="1" fontAlgn="auto" latinLnBrk="0" hangingPunct="1">
              <a:lnSpc>
                <a:spcPct val="150000"/>
              </a:lnSpc>
              <a:spcBef>
                <a:spcPts val="0"/>
              </a:spcBef>
              <a:buClr>
                <a:srgbClr val="ED6B00"/>
              </a:buClr>
              <a:buSzTx/>
              <a:buFont typeface="Arial"/>
              <a:buChar char="•"/>
              <a:tabLst/>
              <a:defRPr/>
            </a:pPr>
            <a:r>
              <a:rPr lang="es-CL" sz="1800" b="1" dirty="0">
                <a:solidFill>
                  <a:srgbClr val="000000"/>
                </a:solidFill>
                <a:latin typeface="Calibri"/>
                <a:ea typeface="Arial"/>
                <a:cs typeface="Calibri"/>
              </a:rPr>
              <a:t>Estacionamiento de Equipos (y recarga de baterías)</a:t>
            </a:r>
          </a:p>
          <a:p>
            <a:pPr marL="285750" lvl="0" indent="-180000" defTabSz="914400" eaLnBrk="1" fontAlgn="auto" latinLnBrk="0" hangingPunct="1">
              <a:lnSpc>
                <a:spcPct val="150000"/>
              </a:lnSpc>
              <a:spcBef>
                <a:spcPts val="0"/>
              </a:spcBef>
              <a:buClr>
                <a:srgbClr val="ED6B00"/>
              </a:buClr>
              <a:buSzTx/>
              <a:buFont typeface="Arial"/>
              <a:buChar char="•"/>
              <a:tabLst/>
              <a:defRPr/>
            </a:pPr>
            <a:r>
              <a:rPr lang="es-CL" sz="1800" b="1" dirty="0">
                <a:solidFill>
                  <a:srgbClr val="000000"/>
                </a:solidFill>
                <a:latin typeface="Calibri"/>
                <a:ea typeface="Arial"/>
                <a:cs typeface="Calibri"/>
              </a:rPr>
              <a:t>Almacenamiento de Pallets</a:t>
            </a:r>
          </a:p>
          <a:p>
            <a:pPr marL="285750" lvl="0" indent="-180000" defTabSz="914400" eaLnBrk="1" fontAlgn="auto" latinLnBrk="0" hangingPunct="1">
              <a:lnSpc>
                <a:spcPct val="150000"/>
              </a:lnSpc>
              <a:spcBef>
                <a:spcPts val="0"/>
              </a:spcBef>
              <a:buClr>
                <a:srgbClr val="ED6B00"/>
              </a:buClr>
              <a:buSzTx/>
              <a:buFont typeface="Arial"/>
              <a:buChar char="•"/>
              <a:tabLst/>
              <a:defRPr/>
            </a:pPr>
            <a:r>
              <a:rPr lang="es-CL" sz="1800" b="1" dirty="0">
                <a:solidFill>
                  <a:srgbClr val="000000"/>
                </a:solidFill>
                <a:latin typeface="Calibri"/>
                <a:ea typeface="Arial"/>
                <a:cs typeface="Calibri"/>
              </a:rPr>
              <a:t>Logística Inversa (devoluciones, envases)</a:t>
            </a:r>
          </a:p>
          <a:p>
            <a:pPr marL="285750" lvl="0" indent="-180000" defTabSz="914400" eaLnBrk="1" fontAlgn="auto" latinLnBrk="0" hangingPunct="1">
              <a:lnSpc>
                <a:spcPct val="150000"/>
              </a:lnSpc>
              <a:spcBef>
                <a:spcPts val="0"/>
              </a:spcBef>
              <a:buClr>
                <a:srgbClr val="ED6B00"/>
              </a:buClr>
              <a:buSzTx/>
              <a:buFont typeface="Arial"/>
              <a:buChar char="•"/>
              <a:tabLst/>
              <a:defRPr/>
            </a:pPr>
            <a:r>
              <a:rPr lang="es-CL" sz="1800" b="1" dirty="0">
                <a:solidFill>
                  <a:srgbClr val="000000"/>
                </a:solidFill>
                <a:latin typeface="Calibri"/>
                <a:ea typeface="Arial"/>
                <a:cs typeface="Calibri"/>
              </a:rPr>
              <a:t>Camarines y baños</a:t>
            </a:r>
          </a:p>
          <a:p>
            <a:pPr marL="285750" lvl="0" indent="-180000" defTabSz="914400" eaLnBrk="1" fontAlgn="auto" latinLnBrk="0" hangingPunct="1">
              <a:lnSpc>
                <a:spcPct val="150000"/>
              </a:lnSpc>
              <a:spcBef>
                <a:spcPts val="0"/>
              </a:spcBef>
              <a:buClr>
                <a:srgbClr val="ED6B00"/>
              </a:buClr>
              <a:buSzTx/>
              <a:buFont typeface="Arial"/>
              <a:buChar char="•"/>
              <a:tabLst/>
              <a:defRPr/>
            </a:pPr>
            <a:r>
              <a:rPr lang="es-CL" sz="1800" b="1" dirty="0">
                <a:solidFill>
                  <a:srgbClr val="000000"/>
                </a:solidFill>
                <a:latin typeface="Calibri"/>
                <a:ea typeface="Arial"/>
                <a:cs typeface="Calibri"/>
              </a:rPr>
              <a:t>Casino y áreas de descanso</a:t>
            </a:r>
          </a:p>
        </p:txBody>
      </p:sp>
      <p:pic>
        <p:nvPicPr>
          <p:cNvPr id="13" name="Imagen 12"/>
          <p:cNvPicPr>
            <a:picLocks noChangeAspect="1"/>
          </p:cNvPicPr>
          <p:nvPr/>
        </p:nvPicPr>
        <p:blipFill>
          <a:blip r:embed="rId3"/>
          <a:stretch>
            <a:fillRect/>
          </a:stretch>
        </p:blipFill>
        <p:spPr>
          <a:xfrm>
            <a:off x="5661246" y="4699000"/>
            <a:ext cx="3343053" cy="2095500"/>
          </a:xfrm>
          <a:prstGeom prst="rect">
            <a:avLst/>
          </a:prstGeom>
        </p:spPr>
      </p:pic>
    </p:spTree>
    <p:extLst>
      <p:ext uri="{BB962C8B-B14F-4D97-AF65-F5344CB8AC3E}">
        <p14:creationId xmlns:p14="http://schemas.microsoft.com/office/powerpoint/2010/main" val="267494779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58" name="Google Shape;158;p5"/>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dirty="0">
                <a:solidFill>
                  <a:srgbClr val="ED6B00"/>
                </a:solidFill>
                <a:latin typeface="Calibri"/>
                <a:ea typeface="Calibri"/>
                <a:cs typeface="Calibri"/>
                <a:sym typeface="Calibri"/>
              </a:rPr>
              <a:t>MENÚ DE LA ACTIVIDAD</a:t>
            </a:r>
            <a:endParaRPr sz="3100" b="1" i="0" u="none" strike="noStrike" cap="none" dirty="0">
              <a:solidFill>
                <a:srgbClr val="ED6B00"/>
              </a:solidFill>
              <a:latin typeface="Calibri"/>
              <a:ea typeface="Calibri"/>
              <a:cs typeface="Calibri"/>
              <a:sym typeface="Calibri"/>
            </a:endParaRPr>
          </a:p>
        </p:txBody>
      </p:sp>
      <p:sp>
        <p:nvSpPr>
          <p:cNvPr id="159" name="Google Shape;159;p5"/>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400" b="1" i="0" u="none" strike="noStrike" cap="none" dirty="0">
                <a:solidFill>
                  <a:srgbClr val="000000"/>
                </a:solidFill>
                <a:latin typeface="Calibri"/>
                <a:ea typeface="Calibri"/>
                <a:cs typeface="Calibri"/>
                <a:sym typeface="Calibri"/>
              </a:rPr>
              <a:t>¿CUÁL ES EL TEMA DE HOY?</a:t>
            </a:r>
            <a:endParaRPr dirty="0"/>
          </a:p>
          <a:p>
            <a:pPr marL="0" marR="0" lvl="0" indent="0" algn="l" rtl="0">
              <a:lnSpc>
                <a:spcPct val="100000"/>
              </a:lnSpc>
              <a:spcBef>
                <a:spcPts val="0"/>
              </a:spcBef>
              <a:spcAft>
                <a:spcPts val="0"/>
              </a:spcAft>
              <a:buNone/>
            </a:pPr>
            <a:endParaRPr sz="1400" b="1" i="0" u="none" strike="noStrike" cap="none" dirty="0">
              <a:solidFill>
                <a:srgbClr val="000000"/>
              </a:solidFill>
              <a:latin typeface="Calibri"/>
              <a:ea typeface="Calibri"/>
              <a:cs typeface="Calibri"/>
              <a:sym typeface="Calibri"/>
            </a:endParaRPr>
          </a:p>
        </p:txBody>
      </p:sp>
      <p:sp>
        <p:nvSpPr>
          <p:cNvPr id="168" name="Google Shape;168;p5"/>
          <p:cNvSpPr txBox="1"/>
          <p:nvPr/>
        </p:nvSpPr>
        <p:spPr>
          <a:xfrm>
            <a:off x="4063852" y="1209418"/>
            <a:ext cx="1016148" cy="530482"/>
          </a:xfrm>
          <a:prstGeom prst="rect">
            <a:avLst/>
          </a:prstGeom>
          <a:noFill/>
          <a:ln>
            <a:noFill/>
          </a:ln>
        </p:spPr>
        <p:txBody>
          <a:bodyPr spcFirstLastPara="1" wrap="square" lIns="91425" tIns="91425" rIns="91425" bIns="91425" anchor="ctr" anchorCtr="0">
            <a:noAutofit/>
          </a:bodyPr>
          <a:lstStyle/>
          <a:p>
            <a:pPr marL="0" marR="0" lvl="0" indent="0" algn="r" rtl="0">
              <a:lnSpc>
                <a:spcPct val="90000"/>
              </a:lnSpc>
              <a:spcBef>
                <a:spcPts val="0"/>
              </a:spcBef>
              <a:spcAft>
                <a:spcPts val="0"/>
              </a:spcAft>
              <a:buClr>
                <a:srgbClr val="000000"/>
              </a:buClr>
              <a:buSzPts val="6000"/>
              <a:buFont typeface="Arial"/>
              <a:buNone/>
            </a:pPr>
            <a:r>
              <a:rPr lang="en-US" sz="6000" b="0" i="0" u="none" strike="noStrike" cap="none" dirty="0" smtClean="0">
                <a:solidFill>
                  <a:srgbClr val="FFB375"/>
                </a:solidFill>
                <a:latin typeface="Calibri"/>
                <a:ea typeface="Calibri"/>
                <a:cs typeface="Calibri"/>
                <a:sym typeface="Calibri"/>
              </a:rPr>
              <a:t>12</a:t>
            </a:r>
            <a:endParaRPr sz="6000" b="0" i="0" u="none" strike="noStrike" cap="none" dirty="0">
              <a:solidFill>
                <a:srgbClr val="FFB375"/>
              </a:solidFill>
              <a:latin typeface="Calibri"/>
              <a:ea typeface="Calibri"/>
              <a:cs typeface="Calibri"/>
              <a:sym typeface="Calibri"/>
            </a:endParaRPr>
          </a:p>
        </p:txBody>
      </p:sp>
      <p:sp>
        <p:nvSpPr>
          <p:cNvPr id="7" name="Rectángulo 6"/>
          <p:cNvSpPr/>
          <p:nvPr/>
        </p:nvSpPr>
        <p:spPr>
          <a:xfrm>
            <a:off x="1008063" y="1899677"/>
            <a:ext cx="4857750" cy="374461"/>
          </a:xfrm>
          <a:prstGeom prst="rect">
            <a:avLst/>
          </a:prstGeom>
        </p:spPr>
        <p:txBody>
          <a:bodyPr>
            <a:spAutoFit/>
          </a:bodyPr>
          <a:lstStyle/>
          <a:p>
            <a:pPr>
              <a:lnSpc>
                <a:spcPct val="90000"/>
              </a:lnSpc>
              <a:buSzPts val="2000"/>
            </a:pPr>
            <a:endParaRPr lang="pt-BR" sz="2000" dirty="0">
              <a:solidFill>
                <a:srgbClr val="ED6B00"/>
              </a:solidFill>
              <a:latin typeface="Calibri"/>
              <a:ea typeface="Calibri"/>
              <a:cs typeface="Calibri"/>
              <a:sym typeface="Calibri"/>
            </a:endParaRPr>
          </a:p>
        </p:txBody>
      </p:sp>
      <p:sp>
        <p:nvSpPr>
          <p:cNvPr id="8" name="Rectángulo 7"/>
          <p:cNvSpPr/>
          <p:nvPr/>
        </p:nvSpPr>
        <p:spPr>
          <a:xfrm>
            <a:off x="9961563" y="1970417"/>
            <a:ext cx="4857750" cy="769441"/>
          </a:xfrm>
          <a:prstGeom prst="rect">
            <a:avLst/>
          </a:prstGeom>
        </p:spPr>
        <p:txBody>
          <a:bodyPr>
            <a:spAutoFit/>
          </a:bodyPr>
          <a:lstStyle/>
          <a:p>
            <a:pPr marL="228600" lvl="0"/>
            <a:endParaRPr lang="es-CL" sz="1800" dirty="0">
              <a:latin typeface="Calibri" panose="020F0502020204030204" pitchFamily="34" charset="0"/>
              <a:cs typeface="Calibri" panose="020F0502020204030204" pitchFamily="34" charset="0"/>
            </a:endParaRPr>
          </a:p>
          <a:p>
            <a:pPr marL="228600">
              <a:lnSpc>
                <a:spcPts val="1200"/>
              </a:lnSpc>
            </a:pPr>
            <a:endParaRPr lang="en-US" sz="1600" dirty="0">
              <a:latin typeface="Calibri" panose="020F0502020204030204" pitchFamily="34" charset="0"/>
              <a:cs typeface="Calibri" panose="020F0502020204030204" pitchFamily="34" charset="0"/>
            </a:endParaRPr>
          </a:p>
          <a:p>
            <a:pPr marL="228600">
              <a:lnSpc>
                <a:spcPts val="1200"/>
              </a:lnSpc>
            </a:pPr>
            <a:endParaRPr lang="en-US" sz="1600" dirty="0">
              <a:latin typeface="Calibri" panose="020F0502020204030204" pitchFamily="34" charset="0"/>
              <a:cs typeface="Calibri" panose="020F0502020204030204" pitchFamily="34" charset="0"/>
            </a:endParaRPr>
          </a:p>
        </p:txBody>
      </p:sp>
      <p:sp>
        <p:nvSpPr>
          <p:cNvPr id="20" name="Google Shape;154;p5"/>
          <p:cNvSpPr txBox="1"/>
          <p:nvPr/>
        </p:nvSpPr>
        <p:spPr>
          <a:xfrm>
            <a:off x="4063852" y="2664933"/>
            <a:ext cx="4932406" cy="338514"/>
          </a:xfrm>
          <a:prstGeom prst="rect">
            <a:avLst/>
          </a:prstGeom>
          <a:noFill/>
          <a:ln>
            <a:noFill/>
          </a:ln>
        </p:spPr>
        <p:txBody>
          <a:bodyPr spcFirstLastPara="1" wrap="square" lIns="91425" tIns="45700" rIns="91425" bIns="45700" anchor="t" anchorCtr="0">
            <a:spAutoFit/>
          </a:bodyPr>
          <a:lstStyle/>
          <a:p>
            <a:pPr lvl="0"/>
            <a:r>
              <a:rPr lang="es-CL" sz="1600" b="1" dirty="0">
                <a:solidFill>
                  <a:schemeClr val="tx1"/>
                </a:solidFill>
                <a:latin typeface="Calibri" panose="020F0502020204030204" pitchFamily="34" charset="0"/>
                <a:cs typeface="Calibri" panose="020F0502020204030204" pitchFamily="34" charset="0"/>
              </a:rPr>
              <a:t>Al término de la actividad estarás en condiciones de:</a:t>
            </a:r>
            <a:endParaRPr b="1" dirty="0">
              <a:solidFill>
                <a:schemeClr val="tx1"/>
              </a:solidFill>
              <a:latin typeface="Calibri" panose="020F0502020204030204" pitchFamily="34" charset="0"/>
              <a:cs typeface="Calibri" panose="020F0502020204030204" pitchFamily="34" charset="0"/>
            </a:endParaRPr>
          </a:p>
        </p:txBody>
      </p:sp>
      <p:sp>
        <p:nvSpPr>
          <p:cNvPr id="21" name="Google Shape;152;p5"/>
          <p:cNvSpPr/>
          <p:nvPr/>
        </p:nvSpPr>
        <p:spPr>
          <a:xfrm>
            <a:off x="4063852" y="3185653"/>
            <a:ext cx="5081308" cy="3106992"/>
          </a:xfrm>
          <a:prstGeom prst="roundRect">
            <a:avLst>
              <a:gd name="adj" fmla="val 6741"/>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2" name="Google Shape;155;p5"/>
          <p:cNvSpPr txBox="1"/>
          <p:nvPr/>
        </p:nvSpPr>
        <p:spPr>
          <a:xfrm>
            <a:off x="4578914" y="3858549"/>
            <a:ext cx="4014476" cy="1569620"/>
          </a:xfrm>
          <a:prstGeom prst="rect">
            <a:avLst/>
          </a:prstGeom>
          <a:noFill/>
          <a:ln>
            <a:noFill/>
          </a:ln>
        </p:spPr>
        <p:txBody>
          <a:bodyPr spcFirstLastPara="1" wrap="square" lIns="91425" tIns="45700" rIns="91425" bIns="45700" anchor="t" anchorCtr="0">
            <a:spAutoFit/>
          </a:bodyPr>
          <a:lstStyle/>
          <a:p>
            <a:pPr lvl="0"/>
            <a:r>
              <a:rPr lang="es-ES_tradnl" sz="1600" dirty="0">
                <a:latin typeface="Calibri" panose="020F0502020204030204" pitchFamily="34" charset="0"/>
                <a:cs typeface="Calibri" panose="020F0502020204030204" pitchFamily="34" charset="0"/>
              </a:rPr>
              <a:t>Calcular el Costo de una </a:t>
            </a:r>
            <a:r>
              <a:rPr lang="es-ES_tradnl" sz="1600" dirty="0" smtClean="0">
                <a:latin typeface="Calibri" panose="020F0502020204030204" pitchFamily="34" charset="0"/>
                <a:cs typeface="Calibri" panose="020F0502020204030204" pitchFamily="34" charset="0"/>
              </a:rPr>
              <a:t>Maquila</a:t>
            </a:r>
          </a:p>
          <a:p>
            <a:pPr lvl="0"/>
            <a:endParaRPr lang="es-ES_tradnl" sz="1600" dirty="0">
              <a:latin typeface="Calibri" panose="020F0502020204030204" pitchFamily="34" charset="0"/>
              <a:cs typeface="Calibri" panose="020F0502020204030204" pitchFamily="34" charset="0"/>
            </a:endParaRPr>
          </a:p>
          <a:p>
            <a:pPr lvl="0"/>
            <a:endParaRPr lang="es-ES_tradnl" sz="1600" dirty="0" smtClean="0">
              <a:latin typeface="Calibri" panose="020F0502020204030204" pitchFamily="34" charset="0"/>
              <a:cs typeface="Calibri" panose="020F0502020204030204" pitchFamily="34" charset="0"/>
            </a:endParaRPr>
          </a:p>
          <a:p>
            <a:pPr lvl="0"/>
            <a:endParaRPr lang="es-ES_tradnl" sz="1600" dirty="0">
              <a:latin typeface="Calibri" panose="020F0502020204030204" pitchFamily="34" charset="0"/>
              <a:cs typeface="Calibri" panose="020F0502020204030204" pitchFamily="34" charset="0"/>
            </a:endParaRPr>
          </a:p>
          <a:p>
            <a:pPr lvl="0"/>
            <a:r>
              <a:rPr lang="es-ES_tradnl" sz="1600" dirty="0" smtClean="0">
                <a:latin typeface="Calibri" panose="020F0502020204030204" pitchFamily="34" charset="0"/>
                <a:cs typeface="Calibri" panose="020F0502020204030204" pitchFamily="34" charset="0"/>
              </a:rPr>
              <a:t>Calcular </a:t>
            </a:r>
            <a:r>
              <a:rPr lang="es-ES_tradnl" sz="1600" dirty="0">
                <a:latin typeface="Calibri" panose="020F0502020204030204" pitchFamily="34" charset="0"/>
                <a:cs typeface="Calibri" panose="020F0502020204030204" pitchFamily="34" charset="0"/>
              </a:rPr>
              <a:t>el costo de generar maquilas  en instalaciones propias o externalizar</a:t>
            </a:r>
          </a:p>
        </p:txBody>
      </p:sp>
      <p:grpSp>
        <p:nvGrpSpPr>
          <p:cNvPr id="24" name="Grupo 2"/>
          <p:cNvGrpSpPr/>
          <p:nvPr/>
        </p:nvGrpSpPr>
        <p:grpSpPr>
          <a:xfrm>
            <a:off x="3895220" y="3916017"/>
            <a:ext cx="375438" cy="362157"/>
            <a:chOff x="8933845" y="4538850"/>
            <a:chExt cx="376200" cy="385800"/>
          </a:xfrm>
        </p:grpSpPr>
        <p:sp>
          <p:nvSpPr>
            <p:cNvPr id="25" name="Google Shape;162;p5"/>
            <p:cNvSpPr/>
            <p:nvPr/>
          </p:nvSpPr>
          <p:spPr>
            <a:xfrm>
              <a:off x="8933845" y="4538850"/>
              <a:ext cx="376200" cy="385800"/>
            </a:xfrm>
            <a:prstGeom prst="roundRect">
              <a:avLst>
                <a:gd name="adj" fmla="val 16667"/>
              </a:avLst>
            </a:prstGeom>
            <a:solidFill>
              <a:srgbClr val="ED6B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163;p5"/>
            <p:cNvSpPr txBox="1"/>
            <p:nvPr/>
          </p:nvSpPr>
          <p:spPr>
            <a:xfrm>
              <a:off x="8943370" y="4538850"/>
              <a:ext cx="300300" cy="385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rgbClr val="FFFFFF"/>
                  </a:solidFill>
                  <a:latin typeface="Calibri"/>
                  <a:ea typeface="Calibri"/>
                  <a:cs typeface="Calibri"/>
                  <a:sym typeface="Calibri"/>
                </a:rPr>
                <a:t>1</a:t>
              </a:r>
              <a:endParaRPr sz="2800" b="1" i="0" u="none" strike="noStrike" cap="none" dirty="0">
                <a:solidFill>
                  <a:srgbClr val="FFFFFF"/>
                </a:solidFill>
                <a:latin typeface="Calibri"/>
                <a:ea typeface="Calibri"/>
                <a:cs typeface="Calibri"/>
                <a:sym typeface="Calibri"/>
              </a:endParaRPr>
            </a:p>
          </p:txBody>
        </p:sp>
      </p:grpSp>
      <p:grpSp>
        <p:nvGrpSpPr>
          <p:cNvPr id="28" name="Grupo 3"/>
          <p:cNvGrpSpPr/>
          <p:nvPr/>
        </p:nvGrpSpPr>
        <p:grpSpPr>
          <a:xfrm>
            <a:off x="3895220" y="4932127"/>
            <a:ext cx="375438" cy="362157"/>
            <a:chOff x="8933845" y="6093269"/>
            <a:chExt cx="376200" cy="385800"/>
          </a:xfrm>
        </p:grpSpPr>
        <p:sp>
          <p:nvSpPr>
            <p:cNvPr id="29" name="Google Shape;164;p5"/>
            <p:cNvSpPr/>
            <p:nvPr/>
          </p:nvSpPr>
          <p:spPr>
            <a:xfrm>
              <a:off x="8933845" y="6093269"/>
              <a:ext cx="376200" cy="385800"/>
            </a:xfrm>
            <a:prstGeom prst="roundRect">
              <a:avLst>
                <a:gd name="adj" fmla="val 16667"/>
              </a:avLst>
            </a:prstGeom>
            <a:solidFill>
              <a:srgbClr val="ED6B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165;p5"/>
            <p:cNvSpPr txBox="1"/>
            <p:nvPr/>
          </p:nvSpPr>
          <p:spPr>
            <a:xfrm>
              <a:off x="8943370" y="6093269"/>
              <a:ext cx="300300" cy="385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rgbClr val="FFFFFF"/>
                  </a:solidFill>
                  <a:latin typeface="Calibri"/>
                  <a:ea typeface="Calibri"/>
                  <a:cs typeface="Calibri"/>
                  <a:sym typeface="Calibri"/>
                </a:rPr>
                <a:t>2</a:t>
              </a:r>
              <a:endParaRPr sz="2800" b="1" i="0" u="none" strike="noStrike" cap="none" dirty="0">
                <a:solidFill>
                  <a:srgbClr val="FFFFFF"/>
                </a:solidFill>
                <a:latin typeface="Calibri"/>
                <a:ea typeface="Calibri"/>
                <a:cs typeface="Calibri"/>
                <a:sym typeface="Calibri"/>
              </a:endParaRPr>
            </a:p>
          </p:txBody>
        </p:sp>
      </p:grpSp>
      <p:sp>
        <p:nvSpPr>
          <p:cNvPr id="31" name="Google Shape;167;p5"/>
          <p:cNvSpPr txBox="1"/>
          <p:nvPr/>
        </p:nvSpPr>
        <p:spPr>
          <a:xfrm>
            <a:off x="375974" y="1771953"/>
            <a:ext cx="5339025" cy="4095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en-US" sz="2000" b="0" i="0" u="none" strike="noStrike" cap="none" dirty="0" smtClean="0">
                <a:solidFill>
                  <a:srgbClr val="A93501"/>
                </a:solidFill>
                <a:latin typeface="Calibri"/>
                <a:ea typeface="Calibri"/>
                <a:cs typeface="Calibri"/>
                <a:sym typeface="Calibri"/>
              </a:rPr>
              <a:t>COSTEANDO LOS PRODUCTOS </a:t>
            </a:r>
            <a:r>
              <a:rPr lang="en-US" sz="2000" b="1" dirty="0" smtClean="0">
                <a:solidFill>
                  <a:srgbClr val="ED6B00"/>
                </a:solidFill>
                <a:latin typeface="Calibri"/>
                <a:ea typeface="Calibri"/>
                <a:cs typeface="Calibri"/>
                <a:sym typeface="Calibri"/>
              </a:rPr>
              <a:t>EN EL ALMACÉN</a:t>
            </a:r>
            <a:endParaRPr sz="2000" b="1" i="0" u="none" strike="noStrike" cap="none" dirty="0">
              <a:solidFill>
                <a:srgbClr val="ED6B00"/>
              </a:solidFill>
              <a:latin typeface="Calibri"/>
              <a:ea typeface="Calibri"/>
              <a:cs typeface="Calibri"/>
              <a:sym typeface="Calibri"/>
            </a:endParaRPr>
          </a:p>
        </p:txBody>
      </p:sp>
      <p:pic>
        <p:nvPicPr>
          <p:cNvPr id="32" name="Imagen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383" y="2382979"/>
            <a:ext cx="2950556" cy="4313787"/>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8DAA262E-5CF0-48FC-A16C-C449042213AE}"/>
              </a:ext>
            </a:extLst>
          </p:cNvPr>
          <p:cNvSpPr txBox="1">
            <a:spLocks/>
          </p:cNvSpPr>
          <p:nvPr/>
        </p:nvSpPr>
        <p:spPr>
          <a:xfrm>
            <a:off x="1670050" y="4606925"/>
            <a:ext cx="8153400" cy="4756150"/>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s-CL" dirty="0"/>
          </a:p>
        </p:txBody>
      </p:sp>
      <p:sp>
        <p:nvSpPr>
          <p:cNvPr id="5" name="Google Shape;178;p6"/>
          <p:cNvSpPr txBox="1"/>
          <p:nvPr/>
        </p:nvSpPr>
        <p:spPr>
          <a:xfrm>
            <a:off x="475717" y="1263947"/>
            <a:ext cx="8950500" cy="319500"/>
          </a:xfrm>
          <a:prstGeom prst="rect">
            <a:avLst/>
          </a:prstGeom>
          <a:noFill/>
          <a:ln>
            <a:noFill/>
          </a:ln>
        </p:spPr>
        <p:txBody>
          <a:bodyPr spcFirstLastPara="1" wrap="square" lIns="91425" tIns="91425" rIns="91425" bIns="91425" anchor="ctr" anchorCtr="0">
            <a:noAutofit/>
          </a:bodyPr>
          <a:lstStyle/>
          <a:p>
            <a:r>
              <a:rPr lang="es-CL" sz="2600" b="1" dirty="0">
                <a:solidFill>
                  <a:srgbClr val="ED6B00"/>
                </a:solidFill>
                <a:latin typeface="Calibri"/>
                <a:ea typeface="Calibri"/>
                <a:cs typeface="Calibri"/>
              </a:rPr>
              <a:t>COSTO DE UNA MAQUILA</a:t>
            </a:r>
          </a:p>
        </p:txBody>
      </p:sp>
      <p:sp>
        <p:nvSpPr>
          <p:cNvPr id="20" name="Título 1">
            <a:extLst>
              <a:ext uri="{FF2B5EF4-FFF2-40B4-BE49-F238E27FC236}">
                <a16:creationId xmlns="" xmlns:a16="http://schemas.microsoft.com/office/drawing/2014/main" id="{E8F15784-B148-44B0-B1D4-5A2D5D6EBFD2}"/>
              </a:ext>
            </a:extLst>
          </p:cNvPr>
          <p:cNvSpPr txBox="1">
            <a:spLocks/>
          </p:cNvSpPr>
          <p:nvPr/>
        </p:nvSpPr>
        <p:spPr>
          <a:xfrm>
            <a:off x="4730750" y="1876426"/>
            <a:ext cx="7886700" cy="132556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s-CL" sz="2600" b="1" dirty="0">
              <a:solidFill>
                <a:srgbClr val="ED6B00"/>
              </a:solidFill>
              <a:latin typeface="Calibri"/>
              <a:ea typeface="Calibri"/>
              <a:cs typeface="Calibri"/>
            </a:endParaRPr>
          </a:p>
        </p:txBody>
      </p:sp>
      <p:sp>
        <p:nvSpPr>
          <p:cNvPr id="22" name="Marcador de contenido 2">
            <a:extLst>
              <a:ext uri="{FF2B5EF4-FFF2-40B4-BE49-F238E27FC236}">
                <a16:creationId xmlns="" xmlns:a16="http://schemas.microsoft.com/office/drawing/2014/main" id="{8DAA262E-5CF0-48FC-A16C-C449042213AE}"/>
              </a:ext>
            </a:extLst>
          </p:cNvPr>
          <p:cNvSpPr txBox="1">
            <a:spLocks/>
          </p:cNvSpPr>
          <p:nvPr/>
        </p:nvSpPr>
        <p:spPr>
          <a:xfrm>
            <a:off x="428625" y="2255837"/>
            <a:ext cx="7886700" cy="4351338"/>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20000"/>
              </a:lnSpc>
              <a:spcBef>
                <a:spcPts val="900"/>
              </a:spcBef>
            </a:pPr>
            <a:r>
              <a:rPr lang="es-CL" sz="2000" dirty="0">
                <a:latin typeface="Calibri"/>
                <a:cs typeface="Calibri"/>
              </a:rPr>
              <a:t>Cuando una organización tiene que realizar una maquila, tiene que determinar cuánto cuesta la operación, considerando los recursos involucrados:</a:t>
            </a:r>
          </a:p>
          <a:p>
            <a:pPr marL="212400" indent="-180000">
              <a:lnSpc>
                <a:spcPct val="120000"/>
              </a:lnSpc>
              <a:spcBef>
                <a:spcPts val="900"/>
              </a:spcBef>
              <a:buClr>
                <a:srgbClr val="ED6B00"/>
              </a:buClr>
              <a:buFont typeface="Arial"/>
              <a:buChar char="•"/>
            </a:pPr>
            <a:r>
              <a:rPr lang="es-CL" sz="2000" dirty="0">
                <a:latin typeface="Calibri"/>
                <a:cs typeface="Calibri"/>
              </a:rPr>
              <a:t>La remuneración del personal</a:t>
            </a:r>
          </a:p>
          <a:p>
            <a:pPr marL="212400" indent="-180000">
              <a:lnSpc>
                <a:spcPct val="120000"/>
              </a:lnSpc>
              <a:spcBef>
                <a:spcPts val="900"/>
              </a:spcBef>
              <a:buClr>
                <a:srgbClr val="ED6B00"/>
              </a:buClr>
              <a:buFont typeface="Arial"/>
              <a:buChar char="•"/>
            </a:pPr>
            <a:r>
              <a:rPr lang="es-CL" sz="2000" dirty="0">
                <a:latin typeface="Calibri"/>
                <a:cs typeface="Calibri"/>
              </a:rPr>
              <a:t>Los </a:t>
            </a:r>
            <a:r>
              <a:rPr lang="es-CL" sz="2000" dirty="0" smtClean="0">
                <a:latin typeface="Calibri"/>
                <a:cs typeface="Calibri"/>
              </a:rPr>
              <a:t>insumos</a:t>
            </a:r>
          </a:p>
          <a:p>
            <a:pPr marL="212400" indent="-180000">
              <a:lnSpc>
                <a:spcPct val="120000"/>
              </a:lnSpc>
              <a:spcBef>
                <a:spcPts val="900"/>
              </a:spcBef>
              <a:buClr>
                <a:srgbClr val="ED6B00"/>
              </a:buClr>
              <a:buFont typeface="Arial"/>
              <a:buChar char="•"/>
            </a:pPr>
            <a:r>
              <a:rPr lang="es-CL" sz="2000" dirty="0" smtClean="0">
                <a:latin typeface="Calibri"/>
                <a:cs typeface="Calibri"/>
              </a:rPr>
              <a:t>Los equipos: su desgaste si son propios, o el arriendo. </a:t>
            </a:r>
            <a:br>
              <a:rPr lang="es-CL" sz="2000" dirty="0" smtClean="0">
                <a:latin typeface="Calibri"/>
                <a:cs typeface="Calibri"/>
              </a:rPr>
            </a:br>
            <a:r>
              <a:rPr lang="es-CL" sz="2000" dirty="0" smtClean="0">
                <a:latin typeface="Calibri"/>
                <a:cs typeface="Calibri"/>
              </a:rPr>
              <a:t>Más el costo de la energía (petróleo, gas, electricidad).</a:t>
            </a:r>
          </a:p>
          <a:p>
            <a:pPr marL="212400" indent="-180000">
              <a:lnSpc>
                <a:spcPct val="120000"/>
              </a:lnSpc>
              <a:spcBef>
                <a:spcPts val="900"/>
              </a:spcBef>
              <a:buClr>
                <a:srgbClr val="ED6B00"/>
              </a:buClr>
              <a:buFont typeface="Arial"/>
              <a:buChar char="•"/>
            </a:pPr>
            <a:r>
              <a:rPr lang="es-CL" sz="2000" dirty="0" smtClean="0">
                <a:latin typeface="Calibri"/>
                <a:cs typeface="Calibri"/>
              </a:rPr>
              <a:t>El lugar (o espacio que ocupen)</a:t>
            </a:r>
          </a:p>
          <a:p>
            <a:pPr marL="212400" indent="-180000">
              <a:lnSpc>
                <a:spcPct val="120000"/>
              </a:lnSpc>
              <a:spcBef>
                <a:spcPts val="900"/>
              </a:spcBef>
              <a:buClr>
                <a:srgbClr val="ED6B00"/>
              </a:buClr>
              <a:buFont typeface="Arial"/>
              <a:buChar char="•"/>
            </a:pPr>
            <a:r>
              <a:rPr lang="es-CL" sz="2000" dirty="0" smtClean="0">
                <a:latin typeface="Calibri"/>
                <a:cs typeface="Calibri"/>
              </a:rPr>
              <a:t>Proporción de gastos generales (costo indirecto)</a:t>
            </a:r>
            <a:endParaRPr lang="es-CL" sz="2000" dirty="0">
              <a:latin typeface="Calibri"/>
              <a:cs typeface="Calibri"/>
            </a:endParaRPr>
          </a:p>
        </p:txBody>
      </p:sp>
      <p:pic>
        <p:nvPicPr>
          <p:cNvPr id="2" name="Imagen 1" descr="Ilust-ppt-1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1521" y="4005772"/>
            <a:ext cx="3375307" cy="3665561"/>
          </a:xfrm>
          <a:prstGeom prst="rect">
            <a:avLst/>
          </a:prstGeom>
        </p:spPr>
      </p:pic>
    </p:spTree>
    <p:extLst>
      <p:ext uri="{BB962C8B-B14F-4D97-AF65-F5344CB8AC3E}">
        <p14:creationId xmlns:p14="http://schemas.microsoft.com/office/powerpoint/2010/main" val="113159487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8DAA262E-5CF0-48FC-A16C-C449042213AE}"/>
              </a:ext>
            </a:extLst>
          </p:cNvPr>
          <p:cNvSpPr txBox="1">
            <a:spLocks/>
          </p:cNvSpPr>
          <p:nvPr/>
        </p:nvSpPr>
        <p:spPr>
          <a:xfrm>
            <a:off x="1670050" y="4606925"/>
            <a:ext cx="8153400" cy="4756150"/>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s-CL" dirty="0"/>
          </a:p>
        </p:txBody>
      </p:sp>
      <p:sp>
        <p:nvSpPr>
          <p:cNvPr id="5" name="Google Shape;178;p6"/>
          <p:cNvSpPr txBox="1"/>
          <p:nvPr/>
        </p:nvSpPr>
        <p:spPr>
          <a:xfrm>
            <a:off x="437617" y="1327447"/>
            <a:ext cx="8950500" cy="319500"/>
          </a:xfrm>
          <a:prstGeom prst="rect">
            <a:avLst/>
          </a:prstGeom>
          <a:noFill/>
          <a:ln>
            <a:noFill/>
          </a:ln>
        </p:spPr>
        <p:txBody>
          <a:bodyPr spcFirstLastPara="1" wrap="square" lIns="91425" tIns="91425" rIns="91425" bIns="91425" anchor="ctr" anchorCtr="0">
            <a:noAutofit/>
          </a:bodyPr>
          <a:lstStyle/>
          <a:p>
            <a:r>
              <a:rPr lang="es-CL" sz="2600" b="1" dirty="0">
                <a:solidFill>
                  <a:srgbClr val="ED6B00"/>
                </a:solidFill>
                <a:latin typeface="Calibri"/>
                <a:ea typeface="Calibri"/>
                <a:cs typeface="Calibri"/>
              </a:rPr>
              <a:t>EJEMPLO DE COSTEO DE UNA MAQUILA</a:t>
            </a:r>
          </a:p>
        </p:txBody>
      </p:sp>
      <p:sp>
        <p:nvSpPr>
          <p:cNvPr id="20" name="Título 1">
            <a:extLst>
              <a:ext uri="{FF2B5EF4-FFF2-40B4-BE49-F238E27FC236}">
                <a16:creationId xmlns="" xmlns:a16="http://schemas.microsoft.com/office/drawing/2014/main" id="{E8F15784-B148-44B0-B1D4-5A2D5D6EBFD2}"/>
              </a:ext>
            </a:extLst>
          </p:cNvPr>
          <p:cNvSpPr txBox="1">
            <a:spLocks/>
          </p:cNvSpPr>
          <p:nvPr/>
        </p:nvSpPr>
        <p:spPr>
          <a:xfrm>
            <a:off x="4730750" y="1876426"/>
            <a:ext cx="7886700" cy="132556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s-CL" sz="2600" b="1" dirty="0">
              <a:solidFill>
                <a:srgbClr val="ED6B00"/>
              </a:solidFill>
              <a:latin typeface="Calibri"/>
              <a:ea typeface="Calibri"/>
              <a:cs typeface="Calibri"/>
            </a:endParaRPr>
          </a:p>
        </p:txBody>
      </p:sp>
      <p:sp>
        <p:nvSpPr>
          <p:cNvPr id="6" name="Título 1">
            <a:extLst>
              <a:ext uri="{FF2B5EF4-FFF2-40B4-BE49-F238E27FC236}">
                <a16:creationId xmlns="" xmlns:a16="http://schemas.microsoft.com/office/drawing/2014/main" id="{B58DB0A9-F88D-4277-9BFF-E6C32EB8AF3C}"/>
              </a:ext>
            </a:extLst>
          </p:cNvPr>
          <p:cNvSpPr txBox="1">
            <a:spLocks/>
          </p:cNvSpPr>
          <p:nvPr/>
        </p:nvSpPr>
        <p:spPr>
          <a:xfrm>
            <a:off x="1250950" y="3095626"/>
            <a:ext cx="8248650" cy="132556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s-CL" sz="2600" b="1" dirty="0">
              <a:solidFill>
                <a:srgbClr val="ED6B00"/>
              </a:solidFill>
              <a:latin typeface="Calibri"/>
              <a:ea typeface="Calibri"/>
              <a:cs typeface="Calibri"/>
            </a:endParaRPr>
          </a:p>
        </p:txBody>
      </p:sp>
      <p:grpSp>
        <p:nvGrpSpPr>
          <p:cNvPr id="2" name="Agrupar 1"/>
          <p:cNvGrpSpPr/>
          <p:nvPr/>
        </p:nvGrpSpPr>
        <p:grpSpPr>
          <a:xfrm>
            <a:off x="431800" y="2460625"/>
            <a:ext cx="6731000" cy="3911215"/>
            <a:chOff x="431800" y="2460625"/>
            <a:chExt cx="6731000" cy="3911215"/>
          </a:xfrm>
        </p:grpSpPr>
        <p:sp>
          <p:nvSpPr>
            <p:cNvPr id="7" name="Marcador de contenido 2">
              <a:extLst>
                <a:ext uri="{FF2B5EF4-FFF2-40B4-BE49-F238E27FC236}">
                  <a16:creationId xmlns="" xmlns:a16="http://schemas.microsoft.com/office/drawing/2014/main" id="{1D0CEC21-F5CC-4015-A07A-56DFEBFB4E25}"/>
                </a:ext>
              </a:extLst>
            </p:cNvPr>
            <p:cNvSpPr txBox="1">
              <a:spLocks/>
            </p:cNvSpPr>
            <p:nvPr/>
          </p:nvSpPr>
          <p:spPr>
            <a:xfrm>
              <a:off x="431800" y="2460625"/>
              <a:ext cx="6731000" cy="2301876"/>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1">
                <a:spcBef>
                  <a:spcPts val="900"/>
                </a:spcBef>
              </a:pPr>
              <a:r>
                <a:rPr lang="es-CL" sz="1800" dirty="0" smtClean="0">
                  <a:latin typeface="Calibri"/>
                  <a:cs typeface="Calibri"/>
                </a:rPr>
                <a:t>Una comercializadora tiene exceso de inventario y está pensando en realizar una oferta para disminuirlo. Armará 1.000 packs, cada uno de los cuales contendrá 2 paquetes de tallarines y un tarro de salsa de tomates. </a:t>
              </a:r>
            </a:p>
            <a:p>
              <a:pPr>
                <a:spcBef>
                  <a:spcPts val="900"/>
                </a:spcBef>
              </a:pPr>
              <a:r>
                <a:rPr lang="es-CL" sz="1800" dirty="0" smtClean="0">
                  <a:latin typeface="Calibri"/>
                  <a:cs typeface="Calibri"/>
                </a:rPr>
                <a:t>Para poder fijar el precio del pack, necesita saber cuánto le cuesta el armado de éste, ya que conoce el valor tanto de los tallarines como de la salsa de tomates.</a:t>
              </a:r>
            </a:p>
          </p:txBody>
        </p:sp>
        <p:sp>
          <p:nvSpPr>
            <p:cNvPr id="9" name="Rectángulo 8"/>
            <p:cNvSpPr/>
            <p:nvPr/>
          </p:nvSpPr>
          <p:spPr>
            <a:xfrm>
              <a:off x="449263" y="4746780"/>
              <a:ext cx="4857750" cy="1625060"/>
            </a:xfrm>
            <a:prstGeom prst="rect">
              <a:avLst/>
            </a:prstGeom>
          </p:spPr>
          <p:txBody>
            <a:bodyPr>
              <a:spAutoFit/>
            </a:bodyPr>
            <a:lstStyle/>
            <a:p>
              <a:pPr>
                <a:spcBef>
                  <a:spcPts val="900"/>
                </a:spcBef>
              </a:pPr>
              <a:r>
                <a:rPr lang="es-CL" sz="1800" dirty="0">
                  <a:latin typeface="Calibri"/>
                  <a:cs typeface="Calibri"/>
                </a:rPr>
                <a:t>La comercializadora averiguó los datos que se muestran a continuación, y les pide a ustedes que le ayuden con el cálculo.</a:t>
              </a:r>
            </a:p>
            <a:p>
              <a:pPr>
                <a:lnSpc>
                  <a:spcPct val="50000"/>
                </a:lnSpc>
                <a:spcBef>
                  <a:spcPts val="900"/>
                </a:spcBef>
              </a:pPr>
              <a:endParaRPr lang="es-CL" sz="1800" dirty="0">
                <a:latin typeface="Calibri"/>
                <a:cs typeface="Calibri"/>
              </a:endParaRPr>
            </a:p>
            <a:p>
              <a:pPr>
                <a:spcBef>
                  <a:spcPts val="900"/>
                </a:spcBef>
              </a:pPr>
              <a:r>
                <a:rPr lang="es-CL" sz="2200" dirty="0">
                  <a:latin typeface="Calibri"/>
                  <a:cs typeface="Calibri"/>
                </a:rPr>
                <a:t> </a:t>
              </a:r>
              <a:r>
                <a:rPr lang="es-CL" sz="2200" b="1" dirty="0">
                  <a:solidFill>
                    <a:srgbClr val="ED6B00"/>
                  </a:solidFill>
                  <a:latin typeface="Calibri"/>
                  <a:cs typeface="Calibri"/>
                </a:rPr>
                <a:t>¿Cuánto cuesta armar un pack?</a:t>
              </a:r>
            </a:p>
          </p:txBody>
        </p:sp>
      </p:grpSp>
      <p:pic>
        <p:nvPicPr>
          <p:cNvPr id="12" name="Imagen 11"/>
          <p:cNvPicPr>
            <a:picLocks noChangeAspect="1"/>
          </p:cNvPicPr>
          <p:nvPr/>
        </p:nvPicPr>
        <p:blipFill>
          <a:blip r:embed="rId2"/>
          <a:stretch>
            <a:fillRect/>
          </a:stretch>
        </p:blipFill>
        <p:spPr>
          <a:xfrm>
            <a:off x="5435600" y="4453516"/>
            <a:ext cx="4038600" cy="2531484"/>
          </a:xfrm>
          <a:prstGeom prst="rect">
            <a:avLst/>
          </a:prstGeom>
        </p:spPr>
      </p:pic>
    </p:spTree>
    <p:extLst>
      <p:ext uri="{BB962C8B-B14F-4D97-AF65-F5344CB8AC3E}">
        <p14:creationId xmlns:p14="http://schemas.microsoft.com/office/powerpoint/2010/main" val="194564475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1706</TotalTime>
  <Words>885</Words>
  <Application>Microsoft Office PowerPoint</Application>
  <PresentationFormat>Personalizado</PresentationFormat>
  <Paragraphs>143</Paragraphs>
  <Slides>16</Slides>
  <Notes>7</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16</vt:i4>
      </vt:variant>
    </vt:vector>
  </HeadingPairs>
  <TitlesOfParts>
    <vt:vector size="20" baseType="lpstr">
      <vt:lpstr>Arial</vt:lpstr>
      <vt:lpstr>Calibri</vt:lpstr>
      <vt:lpstr>Roboto</vt:lpstr>
      <vt:lpstr>Simple Light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Toledo</dc:creator>
  <cp:lastModifiedBy>Toledo</cp:lastModifiedBy>
  <cp:revision>130</cp:revision>
  <dcterms:modified xsi:type="dcterms:W3CDTF">2021-02-21T04:41:39Z</dcterms:modified>
</cp:coreProperties>
</file>