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svg" ContentType="image/svg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85" r:id="rId4"/>
    <p:sldId id="258" r:id="rId5"/>
    <p:sldId id="278" r:id="rId6"/>
    <p:sldId id="260" r:id="rId7"/>
    <p:sldId id="286" r:id="rId8"/>
    <p:sldId id="279" r:id="rId9"/>
    <p:sldId id="281" r:id="rId10"/>
    <p:sldId id="282" r:id="rId11"/>
    <p:sldId id="283" r:id="rId12"/>
    <p:sldId id="284" r:id="rId13"/>
    <p:sldId id="273" r:id="rId14"/>
    <p:sldId id="287" r:id="rId15"/>
    <p:sldId id="274" r:id="rId16"/>
    <p:sldId id="276" r:id="rId17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Y5pWMYHGHDWxF7ajhTTfqhk8a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son Ahuma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4E17"/>
    <a:srgbClr val="F28625"/>
    <a:srgbClr val="DD5806"/>
    <a:srgbClr val="F49963"/>
    <a:srgbClr val="F5A866"/>
    <a:srgbClr val="AC4F01"/>
    <a:srgbClr val="A93501"/>
    <a:srgbClr val="ED6B00"/>
    <a:srgbClr val="E4AF81"/>
    <a:srgbClr val="FFB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0" autoAdjust="0"/>
    <p:restoredTop sz="94688"/>
  </p:normalViewPr>
  <p:slideViewPr>
    <p:cSldViewPr snapToGrid="0">
      <p:cViewPr varScale="1">
        <p:scale>
          <a:sx n="73" d="100"/>
          <a:sy n="73" d="100"/>
        </p:scale>
        <p:origin x="-1464" y="-112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6" d="100"/>
          <a:sy n="166" d="100"/>
        </p:scale>
        <p:origin x="24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29" Type="http://customschemas.google.com/relationships/presentationmetadata" Target="metadata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7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3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43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87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418596"/>
            <a:ext cx="2897433" cy="680400"/>
          </a:xfrm>
          <a:prstGeom prst="rect">
            <a:avLst/>
          </a:prstGeom>
        </p:spPr>
      </p:pic>
      <p:sp>
        <p:nvSpPr>
          <p:cNvPr id="19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3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527725" y="6464000"/>
            <a:ext cx="747675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FFB3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6462797"/>
            <a:ext cx="690482" cy="6804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418596"/>
            <a:ext cx="2897433" cy="680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ADMINISTRACIÓN 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3° Medio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14 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Operaciones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Almacenamiento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ADMINISTRACIÓN 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3° Medio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14 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Operaciones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Almacenamiento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7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7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ADMINISTRACIÓN 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3° Medio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14 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Operaciones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Almacenamiento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ADMINISTRACIÓN 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3° Medio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14 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Operaciones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Almacenamiento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ADMINISTRACIÓN 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3° Medio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4" Type="http://schemas.openxmlformats.org/officeDocument/2006/relationships/image" Target="../media/image28.png"/><Relationship Id="rId5" Type="http://schemas.openxmlformats.org/officeDocument/2006/relationships/image" Target="../media/image32.sv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svg"/><Relationship Id="rId12" Type="http://schemas.openxmlformats.org/officeDocument/2006/relationships/image" Target="../media/image38.png"/><Relationship Id="rId13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8.svg"/><Relationship Id="rId6" Type="http://schemas.openxmlformats.org/officeDocument/2006/relationships/image" Target="../media/image35.png"/><Relationship Id="rId7" Type="http://schemas.openxmlformats.org/officeDocument/2006/relationships/image" Target="../media/image40.svg"/><Relationship Id="rId8" Type="http://schemas.openxmlformats.org/officeDocument/2006/relationships/image" Target="../media/image36.png"/><Relationship Id="rId9" Type="http://schemas.openxmlformats.org/officeDocument/2006/relationships/image" Target="../media/image42.svg"/><Relationship Id="rId10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5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4" Type="http://schemas.openxmlformats.org/officeDocument/2006/relationships/image" Target="../media/image20.png"/><Relationship Id="rId5" Type="http://schemas.openxmlformats.org/officeDocument/2006/relationships/image" Target="../media/image21.svg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4" Type="http://schemas.openxmlformats.org/officeDocument/2006/relationships/image" Target="../media/image20.png"/><Relationship Id="rId5" Type="http://schemas.openxmlformats.org/officeDocument/2006/relationships/image" Target="../media/image21.svg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términos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estudiante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docente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compañero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otras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palabras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equivalentes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respectivos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plurales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con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ellas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referencia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tanto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hombres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mujeres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2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NIVEL 3° MEDIO</a:t>
            </a:r>
            <a:endParaRPr sz="12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1;p13"/>
          <p:cNvSpPr txBox="1">
            <a:spLocks/>
          </p:cNvSpPr>
          <p:nvPr/>
        </p:nvSpPr>
        <p:spPr>
          <a:xfrm>
            <a:off x="365424" y="2185254"/>
            <a:ext cx="4749501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OPERACIONES DE ALMACENAMIENTO</a:t>
            </a:r>
            <a:endParaRPr lang="x-none" sz="3600" b="1" dirty="0">
              <a:solidFill>
                <a:srgbClr val="ED6B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5036D9A-160F-5C46-800A-590EFC80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088" y="3056704"/>
            <a:ext cx="4865210" cy="336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6"/>
          <p:cNvSpPr txBox="1"/>
          <p:nvPr/>
        </p:nvSpPr>
        <p:spPr>
          <a:xfrm>
            <a:off x="427686" y="1726957"/>
            <a:ext cx="455873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POSTERIORMENTE…</a:t>
            </a:r>
            <a:endParaRPr sz="240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9;p5"/>
          <p:cNvSpPr txBox="1"/>
          <p:nvPr/>
        </p:nvSpPr>
        <p:spPr>
          <a:xfrm>
            <a:off x="427686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cs typeface="Calibri"/>
                <a:sym typeface="Calibri"/>
              </a:rPr>
              <a:t>TOMANDO INVENTARIO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57669AC7-011A-BB4F-93CA-CE4184386201}"/>
              </a:ext>
            </a:extLst>
          </p:cNvPr>
          <p:cNvSpPr txBox="1">
            <a:spLocks/>
          </p:cNvSpPr>
          <p:nvPr/>
        </p:nvSpPr>
        <p:spPr>
          <a:xfrm>
            <a:off x="427687" y="2220832"/>
            <a:ext cx="5363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8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/>
              <a:t>Cuando se disponga de las cantidades contadas, se compararán con las que indican los sistemas de información.</a:t>
            </a:r>
          </a:p>
          <a:p>
            <a:endParaRPr lang="es-CL" dirty="0"/>
          </a:p>
          <a:p>
            <a:r>
              <a:rPr lang="es-CL" dirty="0"/>
              <a:t>Habrá que investigar las diferencias, realizar los Ajustes de Inventario y tomar medidas para mejorar la gestión de inventarios futura.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C916D0DB-D7B9-1C4E-8C14-09327F88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4467" y="3533332"/>
            <a:ext cx="3767293" cy="35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4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6"/>
          <p:cNvSpPr txBox="1"/>
          <p:nvPr/>
        </p:nvSpPr>
        <p:spPr>
          <a:xfrm>
            <a:off x="427686" y="1726957"/>
            <a:ext cx="455873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CONSIDERACIONES PARA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-US" sz="240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BUEN INFORME</a:t>
            </a:r>
            <a:endParaRPr sz="240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9;p5"/>
          <p:cNvSpPr txBox="1"/>
          <p:nvPr/>
        </p:nvSpPr>
        <p:spPr>
          <a:xfrm>
            <a:off x="427686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cs typeface="Calibri"/>
                <a:sym typeface="Calibri"/>
              </a:rPr>
              <a:t>TOMANDO INVENTARIO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57669AC7-011A-BB4F-93CA-CE4184386201}"/>
              </a:ext>
            </a:extLst>
          </p:cNvPr>
          <p:cNvSpPr txBox="1">
            <a:spLocks/>
          </p:cNvSpPr>
          <p:nvPr/>
        </p:nvSpPr>
        <p:spPr>
          <a:xfrm>
            <a:off x="427686" y="2220832"/>
            <a:ext cx="69882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8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/>
              <a:t>(resumiendo los resultados de la Toma de Inventario, por ejemplo)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21EDE15D-8381-224E-A5C9-2B45C4C86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11044" y="3078480"/>
            <a:ext cx="2692049" cy="366951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C1B1399D-DD91-374A-A89C-56F5FF414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5571" y="2917507"/>
            <a:ext cx="29464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1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6"/>
          <p:cNvSpPr txBox="1"/>
          <p:nvPr/>
        </p:nvSpPr>
        <p:spPr>
          <a:xfrm>
            <a:off x="427686" y="1618469"/>
            <a:ext cx="455873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CONSIDERACIONES DE </a:t>
            </a:r>
            <a:r>
              <a:rPr lang="en-US" sz="2400" b="1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FONDO</a:t>
            </a:r>
            <a:endParaRPr sz="2400" b="1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9;p5"/>
          <p:cNvSpPr txBox="1"/>
          <p:nvPr/>
        </p:nvSpPr>
        <p:spPr>
          <a:xfrm>
            <a:off x="427686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cs typeface="Calibri"/>
                <a:sym typeface="Calibri"/>
              </a:rPr>
              <a:t>TOMANDO INVENTARIO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71CA392C-FB4D-C04A-BDCF-0CAD41CDBEFF}"/>
              </a:ext>
            </a:extLst>
          </p:cNvPr>
          <p:cNvSpPr txBox="1">
            <a:spLocks/>
          </p:cNvSpPr>
          <p:nvPr/>
        </p:nvSpPr>
        <p:spPr>
          <a:xfrm>
            <a:off x="442670" y="1965110"/>
            <a:ext cx="8577344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820"/>
              </a:lnSpc>
              <a:spcBef>
                <a:spcPts val="900"/>
              </a:spcBef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3838" indent="-223838">
              <a:buFont typeface="+mj-lt"/>
              <a:buAutoNum type="arabicPeriod"/>
            </a:pPr>
            <a:r>
              <a:rPr lang="es-CL" dirty="0"/>
              <a:t>Pensar en el lector: no rellenar innecesariamente, no escribir para lucirse.</a:t>
            </a:r>
          </a:p>
          <a:p>
            <a:pPr marL="223838" indent="-223838">
              <a:buFont typeface="+mj-lt"/>
              <a:buAutoNum type="arabicPeriod"/>
            </a:pPr>
            <a:r>
              <a:rPr lang="es-CL" dirty="0"/>
              <a:t>Organización de la información:</a:t>
            </a:r>
          </a:p>
          <a:p>
            <a:pPr marL="355600" lvl="3" indent="-131763">
              <a:spcBef>
                <a:spcPts val="600"/>
              </a:spcBef>
              <a:buClr>
                <a:srgbClr val="ED6B00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Pensar en principales secciones: introducción, resumen ejecutivo, desarrollo, conclusiones, anexos.</a:t>
            </a:r>
          </a:p>
          <a:p>
            <a:pPr marL="355600" lvl="3" indent="-131763">
              <a:spcBef>
                <a:spcPts val="600"/>
              </a:spcBef>
              <a:buClr>
                <a:srgbClr val="ED6B00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Evaluar si se requiere subdividir los antecedentes de una o más secciones.</a:t>
            </a:r>
          </a:p>
          <a:p>
            <a:pPr marL="223838" indent="-223838">
              <a:buFont typeface="+mj-lt"/>
              <a:buAutoNum type="arabicPeriod"/>
            </a:pPr>
            <a:r>
              <a:rPr lang="es-CL" dirty="0"/>
              <a:t>Fuentes de información: citas de textos y enlaces.</a:t>
            </a:r>
          </a:p>
          <a:p>
            <a:pPr marL="223838" indent="-223838">
              <a:buFont typeface="+mj-lt"/>
              <a:buAutoNum type="arabicPeriod"/>
            </a:pPr>
            <a:r>
              <a:rPr lang="es-CL" dirty="0"/>
              <a:t>Los anexos permiten complementar y/o entregar el detalle de lo abordado en el texto central.</a:t>
            </a:r>
          </a:p>
        </p:txBody>
      </p:sp>
      <p:sp>
        <p:nvSpPr>
          <p:cNvPr id="12" name="Google Shape;178;p6">
            <a:extLst>
              <a:ext uri="{FF2B5EF4-FFF2-40B4-BE49-F238E27FC236}">
                <a16:creationId xmlns:a16="http://schemas.microsoft.com/office/drawing/2014/main" xmlns="" id="{BAF641F4-1A9E-654E-B9D4-13E503F73A03}"/>
              </a:ext>
            </a:extLst>
          </p:cNvPr>
          <p:cNvSpPr txBox="1"/>
          <p:nvPr/>
        </p:nvSpPr>
        <p:spPr>
          <a:xfrm>
            <a:off x="427686" y="4269347"/>
            <a:ext cx="455873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CONSIDERACIONES DE </a:t>
            </a:r>
            <a:r>
              <a:rPr lang="en-US" sz="2400" b="1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FORMA</a:t>
            </a:r>
            <a:endParaRPr sz="2400" b="1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E4A00744-3ADB-6D41-8919-E8C605784B56}"/>
              </a:ext>
            </a:extLst>
          </p:cNvPr>
          <p:cNvSpPr txBox="1">
            <a:spLocks/>
          </p:cNvSpPr>
          <p:nvPr/>
        </p:nvSpPr>
        <p:spPr>
          <a:xfrm>
            <a:off x="450420" y="4615320"/>
            <a:ext cx="78867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3838" indent="-223838">
              <a:lnSpc>
                <a:spcPts val="1820"/>
              </a:lnSpc>
              <a:spcBef>
                <a:spcPts val="900"/>
              </a:spcBef>
              <a:buSzPts val="1600"/>
              <a:buFont typeface="+mj-lt"/>
              <a:buAutoNum type="arabicPeriod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55600" indent="-131763">
              <a:spcBef>
                <a:spcPts val="600"/>
              </a:spcBef>
              <a:buClr>
                <a:srgbClr val="ED6B00"/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/>
              <a:t>Cuidar Ortografía y Redacción </a:t>
            </a:r>
            <a:r>
              <a:rPr lang="es-CL" i="1" dirty="0"/>
              <a:t>(no confiarse en correctores; ayudan pero tienen limitaciones).</a:t>
            </a:r>
          </a:p>
          <a:p>
            <a:r>
              <a:rPr lang="es-CL" dirty="0"/>
              <a:t>Diseño: tipo, tamaño y color de letra, fondo, formato de las páginas </a:t>
            </a:r>
            <a:r>
              <a:rPr lang="es-CL" i="1" dirty="0"/>
              <a:t>(numeración, textos, tabulación, márgenes).</a:t>
            </a:r>
          </a:p>
          <a:p>
            <a:r>
              <a:rPr lang="es-CL" dirty="0"/>
              <a:t>Apoyo en imágenes y gráficos es útil, pero no hay que abusar.</a:t>
            </a:r>
          </a:p>
          <a:p>
            <a:r>
              <a:rPr lang="es-CL" dirty="0"/>
              <a:t>Limpieza y pulcritud es importante si la entrega es física.</a:t>
            </a:r>
          </a:p>
        </p:txBody>
      </p:sp>
    </p:spTree>
    <p:extLst>
      <p:ext uri="{BB962C8B-B14F-4D97-AF65-F5344CB8AC3E}">
        <p14:creationId xmlns:p14="http://schemas.microsoft.com/office/powerpoint/2010/main" val="414806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"/>
          <p:cNvSpPr/>
          <p:nvPr/>
        </p:nvSpPr>
        <p:spPr>
          <a:xfrm>
            <a:off x="2035277" y="2603715"/>
            <a:ext cx="6999671" cy="30047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8"/>
          <p:cNvSpPr txBox="1"/>
          <p:nvPr/>
        </p:nvSpPr>
        <p:spPr>
          <a:xfrm>
            <a:off x="3420458" y="2394488"/>
            <a:ext cx="5467819" cy="33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TOMANDO </a:t>
            </a:r>
            <a:r>
              <a:rPr lang="es-ES" sz="20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INVENTARIO</a:t>
            </a:r>
            <a:endParaRPr dirty="0">
              <a:solidFill>
                <a:srgbClr val="ED6B00"/>
              </a:solidFill>
            </a:endParaRPr>
          </a:p>
          <a:p>
            <a:pPr>
              <a:lnSpc>
                <a:spcPct val="115000"/>
              </a:lnSpc>
            </a:pPr>
            <a:r>
              <a:rPr lang="es-ES_tradnl" sz="1600" dirty="0">
                <a:latin typeface="Calibri"/>
                <a:cs typeface="Calibri"/>
              </a:rPr>
              <a:t>Para revisar los temas trabajados durante el desarrollo de la actividad, te invito a reunirte en </a:t>
            </a:r>
            <a:r>
              <a:rPr lang="es-ES_tradnl" sz="1600" b="1" dirty="0">
                <a:latin typeface="Calibri"/>
                <a:cs typeface="Calibri"/>
              </a:rPr>
              <a:t>grupos no mas de tres integrantes </a:t>
            </a:r>
            <a:r>
              <a:rPr lang="es-ES_tradnl" sz="1600" dirty="0">
                <a:latin typeface="Calibri"/>
                <a:cs typeface="Calibri"/>
              </a:rPr>
              <a:t>y propongan una </a:t>
            </a:r>
            <a:r>
              <a:rPr lang="es-ES_tradnl" sz="1600" b="1" dirty="0">
                <a:solidFill>
                  <a:srgbClr val="FF6600"/>
                </a:solidFill>
                <a:latin typeface="Calibri"/>
                <a:cs typeface="Calibri"/>
              </a:rPr>
              <a:t>estructura de informe </a:t>
            </a:r>
            <a:r>
              <a:rPr lang="es-ES_tradnl" sz="1600" dirty="0">
                <a:latin typeface="Calibri"/>
                <a:cs typeface="Calibri"/>
              </a:rPr>
              <a:t>de existencias establecidas en los inventarios, considerando los puntos ya </a:t>
            </a:r>
            <a:r>
              <a:rPr lang="es-ES_tradnl" sz="1600" dirty="0" smtClean="0">
                <a:latin typeface="Calibri"/>
                <a:cs typeface="Calibri"/>
              </a:rPr>
              <a:t>vistos</a:t>
            </a:r>
            <a:r>
              <a:rPr lang="es-ES_tradnl" sz="1600" dirty="0">
                <a:latin typeface="Calibri"/>
                <a:cs typeface="Calibri"/>
              </a:rPr>
              <a:t>.</a:t>
            </a:r>
            <a:endParaRPr lang="es-CL" sz="1600" dirty="0">
              <a:latin typeface="Calibri"/>
              <a:cs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ES_tradnl" sz="1600" b="1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¡Muy Bien!, </a:t>
            </a: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ahora te invito a seguir practicando…</a:t>
            </a:r>
            <a:endParaRPr lang="es-ES_tradnl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8;p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9;p5"/>
          <p:cNvSpPr txBox="1"/>
          <p:nvPr/>
        </p:nvSpPr>
        <p:spPr>
          <a:xfrm>
            <a:off x="366450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cs typeface="Calibri"/>
                <a:sym typeface="Calibri"/>
              </a:rPr>
              <a:t>REVISEMOS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8;p5"/>
          <p:cNvSpPr txBox="1"/>
          <p:nvPr/>
        </p:nvSpPr>
        <p:spPr>
          <a:xfrm>
            <a:off x="4201500" y="1224916"/>
            <a:ext cx="990432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6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715213"/>
            <a:ext cx="2812026" cy="31825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23" y="5063613"/>
            <a:ext cx="1705019" cy="12722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44" y="5389023"/>
            <a:ext cx="1651873" cy="884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0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0"/>
          <p:cNvSpPr txBox="1"/>
          <p:nvPr/>
        </p:nvSpPr>
        <p:spPr>
          <a:xfrm>
            <a:off x="958647" y="3641405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TOMANDO </a:t>
            </a:r>
            <a:r>
              <a:rPr lang="es-CL" sz="20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INVENTARIO</a:t>
            </a: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Ahora realizaremos una actividad práctica. Utiliza el  archivo </a:t>
            </a:r>
            <a:r>
              <a:rPr lang="es-ES_tradnl" sz="16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“Actividad Practica 14”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y sigue las instrucciones señaladas. </a:t>
            </a:r>
          </a:p>
          <a:p>
            <a:endParaRPr lang="es-CL" sz="1600" b="1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1600" b="1" dirty="0" smtClean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Éxito!</a:t>
            </a:r>
            <a:endParaRPr lang="es-CL" sz="1600" dirty="0"/>
          </a:p>
          <a:p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8;p5"/>
          <p:cNvSpPr txBox="1"/>
          <p:nvPr/>
        </p:nvSpPr>
        <p:spPr>
          <a:xfrm>
            <a:off x="3608568" y="1209418"/>
            <a:ext cx="104867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6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6" y="3978569"/>
            <a:ext cx="6899892" cy="3974395"/>
          </a:xfrm>
          <a:prstGeom prst="rect">
            <a:avLst/>
          </a:prstGeom>
        </p:spPr>
      </p:pic>
      <p:sp>
        <p:nvSpPr>
          <p:cNvPr id="14" name="Google Shape;97;p3"/>
          <p:cNvSpPr txBox="1"/>
          <p:nvPr/>
        </p:nvSpPr>
        <p:spPr>
          <a:xfrm>
            <a:off x="2490614" y="6881800"/>
            <a:ext cx="1639637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6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A TRABAJAR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375977" y="1392244"/>
            <a:ext cx="701788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 LAS SIGUIENTES </a:t>
            </a: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PRECAUCIONES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-4655" y="4568183"/>
            <a:ext cx="5870763" cy="783005"/>
            <a:chOff x="-4655" y="4354713"/>
            <a:chExt cx="5870763" cy="783005"/>
          </a:xfrm>
        </p:grpSpPr>
        <p:sp>
          <p:nvSpPr>
            <p:cNvPr id="406" name="Google Shape;406;p19"/>
            <p:cNvSpPr txBox="1"/>
            <p:nvPr/>
          </p:nvSpPr>
          <p:spPr>
            <a:xfrm>
              <a:off x="1284454" y="4468470"/>
              <a:ext cx="458165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Trabajar en equipo,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cuidando la integridad física y emocional de todos y todas.</a:t>
              </a:r>
              <a:endParaRPr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22" name="Google Shape;422;p19"/>
            <p:cNvSpPr/>
            <p:nvPr/>
          </p:nvSpPr>
          <p:spPr>
            <a:xfrm rot="5400000">
              <a:off x="171526" y="4178532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-4655" y="3697448"/>
            <a:ext cx="6661094" cy="783005"/>
            <a:chOff x="-4655" y="3461842"/>
            <a:chExt cx="6661094" cy="783005"/>
          </a:xfrm>
        </p:grpSpPr>
        <p:sp>
          <p:nvSpPr>
            <p:cNvPr id="414" name="Google Shape;414;p19"/>
            <p:cNvSpPr txBox="1"/>
            <p:nvPr/>
          </p:nvSpPr>
          <p:spPr>
            <a:xfrm>
              <a:off x="1284454" y="3556270"/>
              <a:ext cx="537198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Intentar siempre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dar lo mejor de ti, 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buscando ser eficiente al cumplir los objetivos.</a:t>
              </a:r>
              <a:endParaRPr sz="1600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 rot="5400000">
              <a:off x="171526" y="3285661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-4655" y="1955978"/>
            <a:ext cx="9223735" cy="783005"/>
            <a:chOff x="-4655" y="1788831"/>
            <a:chExt cx="9223735" cy="783005"/>
          </a:xfrm>
        </p:grpSpPr>
        <p:sp>
          <p:nvSpPr>
            <p:cNvPr id="404" name="Google Shape;404;p19"/>
            <p:cNvSpPr txBox="1"/>
            <p:nvPr/>
          </p:nvSpPr>
          <p:spPr>
            <a:xfrm>
              <a:off x="1284454" y="2011076"/>
              <a:ext cx="793462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Usar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EPP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adecuados cuando corresponda.</a:t>
              </a:r>
              <a:endParaRPr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 rot="5400000">
              <a:off x="171526" y="1612650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-4655" y="2826713"/>
            <a:ext cx="6103238" cy="783005"/>
            <a:chOff x="-4655" y="2568971"/>
            <a:chExt cx="6103238" cy="783005"/>
          </a:xfrm>
        </p:grpSpPr>
        <p:sp>
          <p:nvSpPr>
            <p:cNvPr id="405" name="Google Shape;405;p19"/>
            <p:cNvSpPr txBox="1"/>
            <p:nvPr/>
          </p:nvSpPr>
          <p:spPr>
            <a:xfrm>
              <a:off x="1284454" y="2659480"/>
              <a:ext cx="48141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Utilizar cuidadosamente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equipos, herramientas y artículos de escritorio.</a:t>
              </a:r>
              <a:endParaRPr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16" name="Google Shape;416;p19"/>
            <p:cNvSpPr/>
            <p:nvPr/>
          </p:nvSpPr>
          <p:spPr>
            <a:xfrm rot="5400000">
              <a:off x="171526" y="2392790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-4655" y="5438917"/>
            <a:ext cx="6467449" cy="783005"/>
            <a:chOff x="-4655" y="5100793"/>
            <a:chExt cx="6467449" cy="783005"/>
          </a:xfrm>
        </p:grpSpPr>
        <p:sp>
          <p:nvSpPr>
            <p:cNvPr id="38" name="Google Shape;406;p19"/>
            <p:cNvSpPr txBox="1"/>
            <p:nvPr/>
          </p:nvSpPr>
          <p:spPr>
            <a:xfrm>
              <a:off x="1284454" y="5224717"/>
              <a:ext cx="517834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base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Al finalizar cada actividad,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ordenar y limpiar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el área de trabajo, reciclando al máximo los residuos.</a:t>
              </a:r>
            </a:p>
          </p:txBody>
        </p:sp>
        <p:sp>
          <p:nvSpPr>
            <p:cNvPr id="428" name="Google Shape;428;p19"/>
            <p:cNvSpPr/>
            <p:nvPr/>
          </p:nvSpPr>
          <p:spPr>
            <a:xfrm rot="5400000">
              <a:off x="171526" y="4924612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33" y="1565094"/>
            <a:ext cx="3816532" cy="600617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E037E07D-16CC-164A-8D99-3F40A1F0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6039" y="2952090"/>
            <a:ext cx="522086" cy="52208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xmlns="" id="{64CD2677-2D0C-B94D-ADC4-3F031D1A6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5941" y="2130681"/>
            <a:ext cx="502282" cy="502282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xmlns="" id="{3959CE6B-130C-7241-9D75-077AA7325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3358" y="5579402"/>
            <a:ext cx="507448" cy="507448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xmlns="" id="{F0FF436F-38C0-4143-8844-E4CC93DAD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3597" y="4705564"/>
            <a:ext cx="486970" cy="48697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xmlns="" id="{969FBDF0-CAFE-454E-88B0-E7A2F013C9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65340" y="3862484"/>
            <a:ext cx="483485" cy="483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1"/>
          <p:cNvSpPr/>
          <p:nvPr/>
        </p:nvSpPr>
        <p:spPr>
          <a:xfrm>
            <a:off x="431624" y="2372800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31" y="2890682"/>
            <a:ext cx="2963594" cy="4629223"/>
          </a:xfrm>
          <a:prstGeom prst="rect">
            <a:avLst/>
          </a:prstGeom>
        </p:spPr>
      </p:pic>
      <p:sp>
        <p:nvSpPr>
          <p:cNvPr id="10" name="Google Shape;445;p20"/>
          <p:cNvSpPr txBox="1"/>
          <p:nvPr/>
        </p:nvSpPr>
        <p:spPr>
          <a:xfrm>
            <a:off x="958647" y="3641405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TOMANDO </a:t>
            </a:r>
            <a:r>
              <a:rPr lang="es-CL" sz="20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INVENTARIO</a:t>
            </a: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ED6B00"/>
              </a:solidFill>
            </a:endParaRPr>
          </a:p>
          <a:p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4" y="4011561"/>
            <a:ext cx="673176" cy="603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14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7;p2"/>
          <p:cNvSpPr txBox="1"/>
          <p:nvPr/>
        </p:nvSpPr>
        <p:spPr>
          <a:xfrm>
            <a:off x="365424" y="2364630"/>
            <a:ext cx="6340176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TOMANDO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INVENTARIO</a:t>
            </a:r>
            <a:endParaRPr sz="36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MÓDULO 1 </a:t>
            </a:r>
            <a:r>
              <a:rPr lang="en-US" sz="12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OPERACIONES DE ALMACENAMIENTO</a:t>
            </a:r>
            <a:endParaRPr sz="12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2B797BB-B375-B34A-8E40-AEA1DCBC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45" y="4986528"/>
            <a:ext cx="2436663" cy="137803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BE0841E4-55AB-FF4E-A5A9-EF77F762C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92905" y="2321169"/>
            <a:ext cx="4453817" cy="50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99;p3"/>
          <p:cNvSpPr txBox="1"/>
          <p:nvPr/>
        </p:nvSpPr>
        <p:spPr>
          <a:xfrm>
            <a:off x="462115" y="2499449"/>
            <a:ext cx="2760221" cy="249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s-CL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 </a:t>
            </a:r>
            <a:r>
              <a:rPr lang="es-CL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Controlar las operaciones de almacenamiento y manejo de existencias de acuerdo a métodos establecidos, detectando el estado cualitativo y cuantitativo de los productos, signando ubicaciones y sistemas de localización inmediata, de manera manual </a:t>
            </a:r>
            <a:endParaRPr lang="es-ES_tradn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_tradnl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digital.</a:t>
            </a:r>
          </a:p>
          <a:p>
            <a:endParaRPr lang="es-C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 </a:t>
            </a:r>
            <a:r>
              <a:rPr lang="es-CL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Genérico</a:t>
            </a:r>
          </a:p>
          <a:p>
            <a:pPr lvl="0"/>
            <a:r>
              <a:rPr lang="es-C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- C </a:t>
            </a:r>
            <a:r>
              <a:rPr lang="es-C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dirty="0"/>
              <a:t/>
            </a:r>
            <a:br>
              <a:rPr lang="es-CL" dirty="0"/>
            </a:b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101;p3"/>
          <p:cNvSpPr/>
          <p:nvPr/>
        </p:nvSpPr>
        <p:spPr>
          <a:xfrm>
            <a:off x="252573" y="1472660"/>
            <a:ext cx="2980513" cy="4543828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96;p3"/>
          <p:cNvSpPr txBox="1"/>
          <p:nvPr/>
        </p:nvSpPr>
        <p:spPr>
          <a:xfrm>
            <a:off x="358671" y="2041003"/>
            <a:ext cx="2768317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22" y="1203013"/>
            <a:ext cx="702376" cy="669708"/>
          </a:xfrm>
          <a:prstGeom prst="rect">
            <a:avLst/>
          </a:prstGeom>
        </p:spPr>
      </p:pic>
      <p:sp>
        <p:nvSpPr>
          <p:cNvPr id="29" name="Google Shape;101;p3"/>
          <p:cNvSpPr/>
          <p:nvPr/>
        </p:nvSpPr>
        <p:spPr>
          <a:xfrm>
            <a:off x="3362219" y="1472660"/>
            <a:ext cx="2980513" cy="4543827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99;p3"/>
          <p:cNvSpPr txBox="1"/>
          <p:nvPr/>
        </p:nvSpPr>
        <p:spPr>
          <a:xfrm>
            <a:off x="3561634" y="2499449"/>
            <a:ext cx="2781097" cy="231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600"/>
            </a:pPr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CL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Controla el manejo de inventario, detectando el estado y cuantitativo de las existencias, según los métodos establecidos por superiores.</a:t>
            </a:r>
            <a:endParaRPr lang="es-ES_trad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Google Shape;96;p3"/>
          <p:cNvSpPr txBox="1"/>
          <p:nvPr/>
        </p:nvSpPr>
        <p:spPr>
          <a:xfrm>
            <a:off x="3561636" y="2041003"/>
            <a:ext cx="260918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APRENDIZAJE ESPERADO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06" y="1203013"/>
            <a:ext cx="702376" cy="669708"/>
          </a:xfrm>
          <a:prstGeom prst="rect">
            <a:avLst/>
          </a:prstGeom>
        </p:spPr>
      </p:pic>
      <p:sp>
        <p:nvSpPr>
          <p:cNvPr id="37" name="Google Shape;101;p3"/>
          <p:cNvSpPr/>
          <p:nvPr/>
        </p:nvSpPr>
        <p:spPr>
          <a:xfrm>
            <a:off x="6473043" y="1472660"/>
            <a:ext cx="2980513" cy="5663580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99;p3"/>
          <p:cNvSpPr txBox="1"/>
          <p:nvPr/>
        </p:nvSpPr>
        <p:spPr>
          <a:xfrm>
            <a:off x="6656439" y="2499449"/>
            <a:ext cx="2684206" cy="39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ctr"/>
            <a:r>
              <a:rPr lang="es-ES" b="1" dirty="0" smtClean="0">
                <a:latin typeface="Calibri" panose="020F0502020204030204" pitchFamily="34" charset="0"/>
              </a:rPr>
              <a:t>5.1</a:t>
            </a:r>
            <a:r>
              <a:rPr lang="es-ES" dirty="0" smtClean="0">
                <a:latin typeface="Calibri" panose="020F0502020204030204" pitchFamily="34" charset="0"/>
              </a:rPr>
              <a:t> </a:t>
            </a:r>
            <a:r>
              <a:rPr lang="es-ES_tradnl" dirty="0">
                <a:latin typeface="Calibri" panose="020F0502020204030204" pitchFamily="34" charset="0"/>
              </a:rPr>
              <a:t>Redacta informes de cantidad de existencia establecida en los inventarios de acuerdo al sistema de revisión establecido y a las necesidades de información de superiores.</a:t>
            </a:r>
            <a:br>
              <a:rPr lang="es-ES_tradnl" dirty="0">
                <a:latin typeface="Calibri" panose="020F0502020204030204" pitchFamily="34" charset="0"/>
              </a:rPr>
            </a:br>
            <a:r>
              <a:rPr lang="es-ES_tradnl" dirty="0">
                <a:latin typeface="Calibri" panose="020F0502020204030204" pitchFamily="34" charset="0"/>
              </a:rPr>
              <a:t/>
            </a:r>
            <a:br>
              <a:rPr lang="es-ES_tradnl" dirty="0">
                <a:latin typeface="Calibri" panose="020F0502020204030204" pitchFamily="34" charset="0"/>
              </a:rPr>
            </a:br>
            <a:r>
              <a:rPr lang="es-ES_tradnl" dirty="0">
                <a:latin typeface="Calibri" panose="020F0502020204030204" pitchFamily="34" charset="0"/>
              </a:rPr>
              <a:t>Calcula indicadores de gestión por familia, para determinar la exactitud de inventario y diferencias de dinero, para la toma de decisiones de sus superiores. </a:t>
            </a:r>
            <a:br>
              <a:rPr lang="es-ES_tradnl" dirty="0">
                <a:latin typeface="Calibri" panose="020F0502020204030204" pitchFamily="34" charset="0"/>
              </a:rPr>
            </a:br>
            <a:r>
              <a:rPr lang="es-ES_tradnl" dirty="0">
                <a:latin typeface="Calibri" panose="020F0502020204030204" pitchFamily="34" charset="0"/>
              </a:rPr>
              <a:t/>
            </a:r>
            <a:br>
              <a:rPr lang="es-ES_tradnl" dirty="0">
                <a:latin typeface="Calibri" panose="020F0502020204030204" pitchFamily="34" charset="0"/>
              </a:rPr>
            </a:br>
            <a:r>
              <a:rPr lang="es-ES" dirty="0">
                <a:latin typeface="Calibri" panose="020F0502020204030204" pitchFamily="34" charset="0"/>
              </a:rPr>
              <a:t/>
            </a:r>
            <a:br>
              <a:rPr lang="es-ES" dirty="0">
                <a:latin typeface="Calibri" panose="020F0502020204030204" pitchFamily="34" charset="0"/>
              </a:rPr>
            </a:br>
            <a:r>
              <a:rPr lang="es-ES" dirty="0">
                <a:latin typeface="Calibri" panose="020F0502020204030204" pitchFamily="34" charset="0"/>
              </a:rPr>
              <a:t/>
            </a:r>
            <a:br>
              <a:rPr lang="es-ES" dirty="0">
                <a:latin typeface="Calibri" panose="020F0502020204030204" pitchFamily="34" charset="0"/>
              </a:rPr>
            </a:b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" name="Google Shape;96;p3"/>
          <p:cNvSpPr txBox="1"/>
          <p:nvPr/>
        </p:nvSpPr>
        <p:spPr>
          <a:xfrm>
            <a:off x="6554516" y="2041003"/>
            <a:ext cx="286226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CRITERIOS DE EVALUACIÓN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52" y="1203013"/>
            <a:ext cx="702376" cy="669708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864" y="4448534"/>
            <a:ext cx="3103843" cy="246627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8297" y="3757726"/>
            <a:ext cx="3025211" cy="40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CL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RECORDEMOS</a:t>
            </a:r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24" name="Grupo 5"/>
          <p:cNvGrpSpPr/>
          <p:nvPr/>
        </p:nvGrpSpPr>
        <p:grpSpPr>
          <a:xfrm>
            <a:off x="386551" y="3816228"/>
            <a:ext cx="4845900" cy="883650"/>
            <a:chOff x="386551" y="4102397"/>
            <a:chExt cx="4845900" cy="883650"/>
          </a:xfrm>
        </p:grpSpPr>
        <p:sp>
          <p:nvSpPr>
            <p:cNvPr id="25" name="Google Shape;101;p3"/>
            <p:cNvSpPr/>
            <p:nvPr/>
          </p:nvSpPr>
          <p:spPr>
            <a:xfrm>
              <a:off x="574651" y="4102397"/>
              <a:ext cx="4657800" cy="8836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" name="Grupo 45"/>
            <p:cNvGrpSpPr/>
            <p:nvPr/>
          </p:nvGrpSpPr>
          <p:grpSpPr>
            <a:xfrm>
              <a:off x="386551" y="4346560"/>
              <a:ext cx="391110" cy="395325"/>
              <a:chOff x="375767" y="3437085"/>
              <a:chExt cx="376200" cy="395325"/>
            </a:xfrm>
          </p:grpSpPr>
          <p:sp>
            <p:nvSpPr>
              <p:cNvPr id="28" name="Google Shape;103;p3"/>
              <p:cNvSpPr/>
              <p:nvPr/>
            </p:nvSpPr>
            <p:spPr>
              <a:xfrm>
                <a:off x="375767" y="3446610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04;p3"/>
              <p:cNvSpPr txBox="1"/>
              <p:nvPr/>
            </p:nvSpPr>
            <p:spPr>
              <a:xfrm>
                <a:off x="385292" y="3437085"/>
                <a:ext cx="3003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" name="Google Shape;99;p3"/>
            <p:cNvSpPr txBox="1"/>
            <p:nvPr/>
          </p:nvSpPr>
          <p:spPr>
            <a:xfrm>
              <a:off x="949350" y="4275122"/>
              <a:ext cx="4117499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600"/>
              </a:pPr>
              <a:r>
                <a:rPr lang="es-ES_tradn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Realizamos Trazabilidad a productos a través de un ejercicio práctico. </a:t>
              </a:r>
              <a:endParaRPr lang="es-ES_tradn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upo 4"/>
          <p:cNvGrpSpPr/>
          <p:nvPr/>
        </p:nvGrpSpPr>
        <p:grpSpPr>
          <a:xfrm>
            <a:off x="375975" y="2843142"/>
            <a:ext cx="4845900" cy="883650"/>
            <a:chOff x="375767" y="3098701"/>
            <a:chExt cx="4845900" cy="883650"/>
          </a:xfrm>
        </p:grpSpPr>
        <p:sp>
          <p:nvSpPr>
            <p:cNvPr id="31" name="Google Shape;101;p3"/>
            <p:cNvSpPr/>
            <p:nvPr/>
          </p:nvSpPr>
          <p:spPr>
            <a:xfrm>
              <a:off x="563867" y="3098701"/>
              <a:ext cx="4657800" cy="8836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rupo 3"/>
            <p:cNvGrpSpPr/>
            <p:nvPr/>
          </p:nvGrpSpPr>
          <p:grpSpPr>
            <a:xfrm>
              <a:off x="375767" y="3342864"/>
              <a:ext cx="376200" cy="395325"/>
              <a:chOff x="375767" y="3437085"/>
              <a:chExt cx="376200" cy="395325"/>
            </a:xfrm>
          </p:grpSpPr>
          <p:sp>
            <p:nvSpPr>
              <p:cNvPr id="35" name="Google Shape;103;p3"/>
              <p:cNvSpPr/>
              <p:nvPr/>
            </p:nvSpPr>
            <p:spPr>
              <a:xfrm>
                <a:off x="375767" y="3446610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04;p3"/>
              <p:cNvSpPr txBox="1"/>
              <p:nvPr/>
            </p:nvSpPr>
            <p:spPr>
              <a:xfrm>
                <a:off x="385292" y="3437085"/>
                <a:ext cx="3003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" name="Google Shape;99;p3"/>
            <p:cNvSpPr txBox="1"/>
            <p:nvPr/>
          </p:nvSpPr>
          <p:spPr>
            <a:xfrm>
              <a:off x="938567" y="3271426"/>
              <a:ext cx="3960526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600"/>
              </a:pPr>
              <a:r>
                <a:rPr lang="es-ES_tradn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Identificamos los movimientos dentro de un almacén y los registramos. </a:t>
              </a:r>
              <a:endParaRPr lang="es-ES_tradn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Google Shape;96;p3"/>
          <p:cNvSpPr txBox="1"/>
          <p:nvPr/>
        </p:nvSpPr>
        <p:spPr>
          <a:xfrm>
            <a:off x="574651" y="2261129"/>
            <a:ext cx="47784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MOVIMIENTO DE MERCADER</a:t>
            </a:r>
            <a:r>
              <a:rPr lang="en-US" sz="1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ÍA EN ALMACENAMIENTO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="" xmlns:a16="http://schemas.microsoft.com/office/drawing/2014/main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18" y="2513152"/>
            <a:ext cx="4828328" cy="4574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0;p14">
            <a:extLst>
              <a:ext uri="{FF2B5EF4-FFF2-40B4-BE49-F238E27FC236}">
                <a16:creationId xmlns:a16="http://schemas.microsoft.com/office/drawing/2014/main" xmlns="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CL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RECORDEMOS</a:t>
            </a:r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9" name="Grupo 15"/>
          <p:cNvGrpSpPr/>
          <p:nvPr/>
        </p:nvGrpSpPr>
        <p:grpSpPr>
          <a:xfrm flipH="1">
            <a:off x="536225" y="2440019"/>
            <a:ext cx="5348026" cy="2567589"/>
            <a:chOff x="3816593" y="2843142"/>
            <a:chExt cx="5348026" cy="2567589"/>
          </a:xfrm>
        </p:grpSpPr>
        <p:sp>
          <p:nvSpPr>
            <p:cNvPr id="10" name="Google Shape;101;p3"/>
            <p:cNvSpPr/>
            <p:nvPr/>
          </p:nvSpPr>
          <p:spPr>
            <a:xfrm>
              <a:off x="4506819" y="2843142"/>
              <a:ext cx="4657800" cy="2567589"/>
            </a:xfrm>
            <a:prstGeom prst="roundRect">
              <a:avLst>
                <a:gd name="adj" fmla="val 16667"/>
              </a:avLst>
            </a:prstGeom>
            <a:solidFill>
              <a:srgbClr val="F7E3D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Triángulo isósceles 10"/>
            <p:cNvSpPr/>
            <p:nvPr/>
          </p:nvSpPr>
          <p:spPr>
            <a:xfrm rot="14571043">
              <a:off x="4111561" y="4473675"/>
              <a:ext cx="432619" cy="1022555"/>
            </a:xfrm>
            <a:prstGeom prst="triangle">
              <a:avLst/>
            </a:prstGeom>
            <a:solidFill>
              <a:srgbClr val="F7E3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Google Shape;99;p3"/>
          <p:cNvSpPr txBox="1"/>
          <p:nvPr/>
        </p:nvSpPr>
        <p:spPr>
          <a:xfrm>
            <a:off x="856788" y="2748928"/>
            <a:ext cx="4056002" cy="191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Para revisar los aprendizajes trabajados en la actividad anterior, te invito a realizar la </a:t>
            </a:r>
            <a:r>
              <a:rPr lang="es-ES_tradnl" sz="16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Actividad 14 de Conocimientos Previos</a:t>
            </a:r>
            <a:r>
              <a:rPr lang="es-ES_tradnl" sz="1600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lnSpc>
                <a:spcPct val="115000"/>
              </a:lnSpc>
              <a:buSzPts val="1600"/>
            </a:pP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15000"/>
              </a:lnSpc>
              <a:buSzPts val="1600"/>
            </a:pP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Descarga 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el archivo y sigue sus instrucciones. </a:t>
            </a: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318;p12"/>
          <p:cNvSpPr txBox="1"/>
          <p:nvPr/>
        </p:nvSpPr>
        <p:spPr>
          <a:xfrm>
            <a:off x="856788" y="5814477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invitamos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profundizar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revisando</a:t>
            </a:r>
            <a:endParaRPr dirty="0">
              <a:solidFill>
                <a:srgbClr val="ED6B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10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siguiente</a:t>
            </a:r>
            <a:r>
              <a:rPr lang="en-US" sz="21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dirty="0">
              <a:solidFill>
                <a:srgbClr val="A9350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74" y="3333134"/>
            <a:ext cx="4585614" cy="43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0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¿CUÁL ES EL TEMA DE HOY?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4063852" y="1209418"/>
            <a:ext cx="104459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6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54;p5"/>
          <p:cNvSpPr txBox="1"/>
          <p:nvPr/>
        </p:nvSpPr>
        <p:spPr>
          <a:xfrm>
            <a:off x="4063852" y="2664933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en condiciones 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152;p5"/>
          <p:cNvSpPr/>
          <p:nvPr/>
        </p:nvSpPr>
        <p:spPr>
          <a:xfrm>
            <a:off x="4063852" y="3185653"/>
            <a:ext cx="5081308" cy="3106992"/>
          </a:xfrm>
          <a:prstGeom prst="roundRect">
            <a:avLst>
              <a:gd name="adj" fmla="val 6741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55;p5"/>
          <p:cNvSpPr txBox="1"/>
          <p:nvPr/>
        </p:nvSpPr>
        <p:spPr>
          <a:xfrm>
            <a:off x="4578914" y="3701231"/>
            <a:ext cx="4014476" cy="20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Identificar los pasos  a considerar para tomar un </a:t>
            </a:r>
            <a:r>
              <a:rPr lang="es-ES_tradn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Inventario</a:t>
            </a:r>
          </a:p>
          <a:p>
            <a:pPr lvl="0"/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s-ES_tradnl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Reconocer las consideraciones de forma y fondo para confeccionar un buen Informe de toma de inventario. </a:t>
            </a:r>
            <a:endParaRPr lang="es-ES_trad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o 2"/>
          <p:cNvGrpSpPr/>
          <p:nvPr/>
        </p:nvGrpSpPr>
        <p:grpSpPr>
          <a:xfrm>
            <a:off x="3895220" y="3795572"/>
            <a:ext cx="375438" cy="362157"/>
            <a:chOff x="8933845" y="4538850"/>
            <a:chExt cx="376200" cy="385800"/>
          </a:xfrm>
        </p:grpSpPr>
        <p:sp>
          <p:nvSpPr>
            <p:cNvPr id="25" name="Google Shape;162;p5"/>
            <p:cNvSpPr/>
            <p:nvPr/>
          </p:nvSpPr>
          <p:spPr>
            <a:xfrm>
              <a:off x="8933845" y="453885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63;p5"/>
            <p:cNvSpPr txBox="1"/>
            <p:nvPr/>
          </p:nvSpPr>
          <p:spPr>
            <a:xfrm>
              <a:off x="8943370" y="453885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rupo 3"/>
          <p:cNvGrpSpPr/>
          <p:nvPr/>
        </p:nvGrpSpPr>
        <p:grpSpPr>
          <a:xfrm>
            <a:off x="3895220" y="5163188"/>
            <a:ext cx="375438" cy="362157"/>
            <a:chOff x="8933845" y="6093269"/>
            <a:chExt cx="376200" cy="385800"/>
          </a:xfrm>
        </p:grpSpPr>
        <p:sp>
          <p:nvSpPr>
            <p:cNvPr id="29" name="Google Shape;164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65;p5"/>
            <p:cNvSpPr txBox="1"/>
            <p:nvPr/>
          </p:nvSpPr>
          <p:spPr>
            <a:xfrm>
              <a:off x="8943370" y="609326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167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TOMANDO </a:t>
            </a:r>
            <a:r>
              <a:rPr lang="en-US" sz="20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INVENTARIO</a:t>
            </a:r>
            <a:endParaRPr sz="20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" y="2382979"/>
            <a:ext cx="2950556" cy="4313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 MOMENTO DE TOMAR INVENTARIO</a:t>
            </a:r>
            <a:endParaRPr lang="es-ES_tradnl"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upo 15"/>
          <p:cNvGrpSpPr/>
          <p:nvPr/>
        </p:nvGrpSpPr>
        <p:grpSpPr>
          <a:xfrm flipH="1">
            <a:off x="536225" y="2440019"/>
            <a:ext cx="5691702" cy="3962652"/>
            <a:chOff x="3816593" y="2843142"/>
            <a:chExt cx="5348026" cy="2567589"/>
          </a:xfrm>
        </p:grpSpPr>
        <p:sp>
          <p:nvSpPr>
            <p:cNvPr id="10" name="Google Shape;101;p3"/>
            <p:cNvSpPr/>
            <p:nvPr/>
          </p:nvSpPr>
          <p:spPr>
            <a:xfrm>
              <a:off x="4506819" y="2843142"/>
              <a:ext cx="4657800" cy="2567589"/>
            </a:xfrm>
            <a:prstGeom prst="roundRect">
              <a:avLst>
                <a:gd name="adj" fmla="val 16667"/>
              </a:avLst>
            </a:prstGeom>
            <a:solidFill>
              <a:srgbClr val="F7E3D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Triángulo isósceles 10"/>
            <p:cNvSpPr/>
            <p:nvPr/>
          </p:nvSpPr>
          <p:spPr>
            <a:xfrm rot="14571043">
              <a:off x="4111561" y="4473675"/>
              <a:ext cx="432619" cy="1022555"/>
            </a:xfrm>
            <a:prstGeom prst="triangle">
              <a:avLst/>
            </a:prstGeom>
            <a:solidFill>
              <a:srgbClr val="F7E3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Google Shape;99;p3"/>
          <p:cNvSpPr txBox="1"/>
          <p:nvPr/>
        </p:nvSpPr>
        <p:spPr>
          <a:xfrm>
            <a:off x="856788" y="3357878"/>
            <a:ext cx="4056002" cy="191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Daremos por descontado que alguien ya se preocupó de</a:t>
            </a:r>
            <a:r>
              <a:rPr lang="es-ES_tradnl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15000"/>
              </a:lnSpc>
              <a:buSzPts val="1600"/>
            </a:pPr>
            <a:endParaRPr lang="es-ES_trad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40000"/>
              </a:lnSpc>
              <a:buSzPts val="1600"/>
              <a:buFont typeface="Arial"/>
              <a:buChar char="•"/>
            </a:pPr>
            <a:r>
              <a:rPr lang="es-ES_trad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Qué tipo de inventario se va a tomar</a:t>
            </a:r>
          </a:p>
          <a:p>
            <a:pPr marL="285750" lvl="0" indent="-285750">
              <a:lnSpc>
                <a:spcPct val="140000"/>
              </a:lnSpc>
              <a:buSzPts val="1600"/>
              <a:buFont typeface="Arial"/>
              <a:buChar char="•"/>
            </a:pPr>
            <a:r>
              <a:rPr lang="es-ES_trad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En qué fecha y/o horario se va a realizar (y ya fue informado)</a:t>
            </a:r>
          </a:p>
          <a:p>
            <a:pPr marL="285750" lvl="0" indent="-285750">
              <a:lnSpc>
                <a:spcPct val="140000"/>
              </a:lnSpc>
              <a:buSzPts val="1600"/>
              <a:buFont typeface="Arial"/>
              <a:buChar char="•"/>
            </a:pPr>
            <a:r>
              <a:rPr lang="es-ES_trad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Organizar los recursos necesarios</a:t>
            </a:r>
          </a:p>
          <a:p>
            <a:pPr marL="285750" lvl="0" indent="-285750">
              <a:lnSpc>
                <a:spcPct val="140000"/>
              </a:lnSpc>
              <a:buSzPts val="1600"/>
              <a:buFont typeface="Arial"/>
              <a:buChar char="•"/>
            </a:pPr>
            <a:r>
              <a:rPr lang="es-ES_trad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Los preparativos previos del almacén</a:t>
            </a:r>
          </a:p>
          <a:p>
            <a:pPr marL="285750" lvl="0" indent="-285750">
              <a:lnSpc>
                <a:spcPct val="140000"/>
              </a:lnSpc>
              <a:buSzPts val="1600"/>
              <a:buFont typeface="Arial"/>
              <a:buChar char="•"/>
            </a:pPr>
            <a:r>
              <a:rPr lang="es-ES_tradnl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Coordinar el Cierre Documentario</a:t>
            </a:r>
            <a:endParaRPr lang="es-ES_tradnl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áfico 6">
            <a:extLst>
              <a:ext uri="{FF2B5EF4-FFF2-40B4-BE49-F238E27FC236}">
                <a16:creationId xmlns="" xmlns:a16="http://schemas.microsoft.com/office/drawing/2014/main" id="{FC61AAF6-FE0F-4995-B817-1BE52DF24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0944" y="2593107"/>
            <a:ext cx="3166152" cy="51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AB5B6CB1-9C2A-3A44-841D-3A11183E6BBE}"/>
              </a:ext>
            </a:extLst>
          </p:cNvPr>
          <p:cNvSpPr/>
          <p:nvPr/>
        </p:nvSpPr>
        <p:spPr>
          <a:xfrm>
            <a:off x="6214819" y="5602057"/>
            <a:ext cx="2976575" cy="943986"/>
          </a:xfrm>
          <a:prstGeom prst="rect">
            <a:avLst/>
          </a:prstGeom>
          <a:solidFill>
            <a:srgbClr val="DD5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Google Shape;101;p3">
            <a:extLst>
              <a:ext uri="{FF2B5EF4-FFF2-40B4-BE49-F238E27FC236}">
                <a16:creationId xmlns:a16="http://schemas.microsoft.com/office/drawing/2014/main" xmlns="" id="{BD660891-FBEC-5D46-963B-E58D3542CAD6}"/>
              </a:ext>
            </a:extLst>
          </p:cNvPr>
          <p:cNvSpPr/>
          <p:nvPr/>
        </p:nvSpPr>
        <p:spPr>
          <a:xfrm>
            <a:off x="424588" y="5383090"/>
            <a:ext cx="6262931" cy="13819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cap="flat" cmpd="sng">
            <a:solidFill>
              <a:srgbClr val="DD5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754CF67-BD5D-C74C-ADD1-6A82EC24297C}"/>
              </a:ext>
            </a:extLst>
          </p:cNvPr>
          <p:cNvSpPr/>
          <p:nvPr/>
        </p:nvSpPr>
        <p:spPr>
          <a:xfrm>
            <a:off x="6214819" y="3760424"/>
            <a:ext cx="2976575" cy="943986"/>
          </a:xfrm>
          <a:prstGeom prst="rect">
            <a:avLst/>
          </a:prstGeom>
          <a:solidFill>
            <a:srgbClr val="F49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Google Shape;101;p3">
            <a:extLst>
              <a:ext uri="{FF2B5EF4-FFF2-40B4-BE49-F238E27FC236}">
                <a16:creationId xmlns:a16="http://schemas.microsoft.com/office/drawing/2014/main" xmlns="" id="{7D484345-2CFC-FF4F-81A1-C196D46AF711}"/>
              </a:ext>
            </a:extLst>
          </p:cNvPr>
          <p:cNvSpPr/>
          <p:nvPr/>
        </p:nvSpPr>
        <p:spPr>
          <a:xfrm>
            <a:off x="424588" y="3681364"/>
            <a:ext cx="6262931" cy="110210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cap="flat" cmpd="sng">
            <a:solidFill>
              <a:srgbClr val="F499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8;p6"/>
          <p:cNvSpPr txBox="1"/>
          <p:nvPr/>
        </p:nvSpPr>
        <p:spPr>
          <a:xfrm>
            <a:off x="342447" y="1548727"/>
            <a:ext cx="455873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1. UBICACIONES A </a:t>
            </a:r>
            <a:r>
              <a:rPr lang="en-US" sz="24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CONTAR</a:t>
            </a:r>
            <a:endParaRPr sz="240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9;p5"/>
          <p:cNvSpPr txBox="1"/>
          <p:nvPr/>
        </p:nvSpPr>
        <p:spPr>
          <a:xfrm>
            <a:off x="366450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cs typeface="Calibri"/>
                <a:sym typeface="Calibri"/>
              </a:rPr>
              <a:t>TOMANDO INVENTARIO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2747810-B55C-CE46-A0A0-1C749248EAD7}"/>
              </a:ext>
            </a:extLst>
          </p:cNvPr>
          <p:cNvSpPr/>
          <p:nvPr/>
        </p:nvSpPr>
        <p:spPr>
          <a:xfrm>
            <a:off x="6447295" y="2006872"/>
            <a:ext cx="2744099" cy="943986"/>
          </a:xfrm>
          <a:prstGeom prst="rect">
            <a:avLst/>
          </a:prstGeom>
          <a:solidFill>
            <a:srgbClr val="F5A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xmlns="" id="{CFEF851E-0319-244F-A2B0-879474D7C4D4}"/>
              </a:ext>
            </a:extLst>
          </p:cNvPr>
          <p:cNvSpPr/>
          <p:nvPr/>
        </p:nvSpPr>
        <p:spPr>
          <a:xfrm>
            <a:off x="424588" y="1927812"/>
            <a:ext cx="6262931" cy="110210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cap="flat" cmpd="sng">
            <a:solidFill>
              <a:srgbClr val="F5A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13E0786-14C1-E640-9408-0719E4884190}"/>
              </a:ext>
            </a:extLst>
          </p:cNvPr>
          <p:cNvSpPr txBox="1"/>
          <p:nvPr/>
        </p:nvSpPr>
        <p:spPr>
          <a:xfrm>
            <a:off x="526940" y="2100021"/>
            <a:ext cx="61450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  <a:buSzPts val="1600"/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Nos asignarán un almacén, pasillo(s) o zona(s) que debemos contar. Debe existir absoluta claridad sobre cuál es la primera y cuál la última ubicación que contaremos, así como el tiempo del que disponemos.</a:t>
            </a:r>
            <a:endParaRPr lang="es-ES_tradnl" dirty="0"/>
          </a:p>
        </p:txBody>
      </p:sp>
      <p:sp>
        <p:nvSpPr>
          <p:cNvPr id="14" name="Google Shape;178;p6">
            <a:extLst>
              <a:ext uri="{FF2B5EF4-FFF2-40B4-BE49-F238E27FC236}">
                <a16:creationId xmlns:a16="http://schemas.microsoft.com/office/drawing/2014/main" xmlns="" id="{13855E77-327F-5949-B664-5E30F6B8902F}"/>
              </a:ext>
            </a:extLst>
          </p:cNvPr>
          <p:cNvSpPr txBox="1"/>
          <p:nvPr/>
        </p:nvSpPr>
        <p:spPr>
          <a:xfrm>
            <a:off x="342447" y="3291752"/>
            <a:ext cx="561665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2. ¿DÓNDE REGISTRAR </a:t>
            </a:r>
            <a:r>
              <a:rPr lang="en-US" sz="24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LO CONTADO?</a:t>
            </a:r>
            <a:endParaRPr sz="240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C2E7330-3D3F-FD44-B4E5-733438D09710}"/>
              </a:ext>
            </a:extLst>
          </p:cNvPr>
          <p:cNvSpPr txBox="1"/>
          <p:nvPr/>
        </p:nvSpPr>
        <p:spPr>
          <a:xfrm>
            <a:off x="526940" y="3812049"/>
            <a:ext cx="61450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8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dirty="0"/>
              <a:t>Se nos proporcionará una hoja para anotar las cantidades (que alguien posteriormente digitará) o bien un capturador para ingresar los datos (en este último caso debemos haber sido capacitados en su uso).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64EA6A12-5127-3D4F-BA76-8E88C4A88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4465" y="4773478"/>
            <a:ext cx="912554" cy="877456"/>
          </a:xfrm>
          <a:prstGeom prst="rect">
            <a:avLst/>
          </a:prstGeom>
        </p:spPr>
      </p:pic>
      <p:sp>
        <p:nvSpPr>
          <p:cNvPr id="23" name="Google Shape;178;p6">
            <a:extLst>
              <a:ext uri="{FF2B5EF4-FFF2-40B4-BE49-F238E27FC236}">
                <a16:creationId xmlns:a16="http://schemas.microsoft.com/office/drawing/2014/main" xmlns="" id="{63430B5D-C21F-D34A-9C6A-7C3D8A32D10C}"/>
              </a:ext>
            </a:extLst>
          </p:cNvPr>
          <p:cNvSpPr txBox="1"/>
          <p:nvPr/>
        </p:nvSpPr>
        <p:spPr>
          <a:xfrm>
            <a:off x="342447" y="5018316"/>
            <a:ext cx="561665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3. ORDEN ES </a:t>
            </a:r>
            <a:r>
              <a:rPr lang="en-US" sz="24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FUNDAMENTAL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DBA9389B-0E6F-1548-816F-B71321D7C655}"/>
              </a:ext>
            </a:extLst>
          </p:cNvPr>
          <p:cNvSpPr txBox="1"/>
          <p:nvPr/>
        </p:nvSpPr>
        <p:spPr>
          <a:xfrm>
            <a:off x="526940" y="5463154"/>
            <a:ext cx="59668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8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dirty="0"/>
              <a:t>Para evitar confusiones, hay que seguir un cierto orden: de izquierda a derecha, desde arriba hacia abajo (o como se prefiera). Es muy fácil olvidar una ubicación o contarla 2 veces si no se tiene cuidado. Además hay que tener algún sistema para no olvidar en qué ubicación vamos, en caso de interrupción (para comer, por ejemplo). </a:t>
            </a: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xmlns="" id="{E89DC051-CE1D-E843-858B-0B4378DAD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90099" y="1168481"/>
            <a:ext cx="641337" cy="13971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7456BC5-B22C-8C47-A008-E93E21B87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521" y="2161857"/>
            <a:ext cx="635000" cy="635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F3057BA-6D17-2248-9ED8-ED1749714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221" y="3932237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BEB6495-4374-D441-BF24-A6627F675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221" y="5771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0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2747810-B55C-CE46-A0A0-1C749248EAD7}"/>
              </a:ext>
            </a:extLst>
          </p:cNvPr>
          <p:cNvSpPr/>
          <p:nvPr/>
        </p:nvSpPr>
        <p:spPr>
          <a:xfrm>
            <a:off x="4263205" y="2185261"/>
            <a:ext cx="4928190" cy="1077132"/>
          </a:xfrm>
          <a:prstGeom prst="rect">
            <a:avLst/>
          </a:prstGeom>
          <a:solidFill>
            <a:srgbClr val="F28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Google Shape;178;p6"/>
          <p:cNvSpPr txBox="1"/>
          <p:nvPr/>
        </p:nvSpPr>
        <p:spPr>
          <a:xfrm>
            <a:off x="342447" y="1726957"/>
            <a:ext cx="4558737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. CONCENTRACIÓN</a:t>
            </a:r>
            <a:endParaRPr sz="240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9;p5"/>
          <p:cNvSpPr txBox="1"/>
          <p:nvPr/>
        </p:nvSpPr>
        <p:spPr>
          <a:xfrm>
            <a:off x="366450" y="1229932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Calibri"/>
                <a:cs typeface="Calibri"/>
                <a:sym typeface="Calibri"/>
              </a:rPr>
              <a:t>TOMANDO INVENTARIO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xmlns="" id="{CFEF851E-0319-244F-A2B0-879474D7C4D4}"/>
              </a:ext>
            </a:extLst>
          </p:cNvPr>
          <p:cNvSpPr/>
          <p:nvPr/>
        </p:nvSpPr>
        <p:spPr>
          <a:xfrm>
            <a:off x="424589" y="2106042"/>
            <a:ext cx="6425662" cy="124934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cap="flat" cmpd="sng">
            <a:solidFill>
              <a:srgbClr val="F28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13E0786-14C1-E640-9408-0719E4884190}"/>
              </a:ext>
            </a:extLst>
          </p:cNvPr>
          <p:cNvSpPr txBox="1"/>
          <p:nvPr/>
        </p:nvSpPr>
        <p:spPr>
          <a:xfrm>
            <a:off x="550188" y="2216258"/>
            <a:ext cx="6145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8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dirty="0"/>
              <a:t>Contar durante mucho tiempo (horas) es rutinario y aburrido. Es fácil perder la concentración. Hay que estar conscientes de esto y hacer pausas de descanso si se aprecia que se pueden estar cometiendo errores por este motivo.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B1BD15CA-0514-6E4D-82B3-9F9F49AF6FBB}"/>
              </a:ext>
            </a:extLst>
          </p:cNvPr>
          <p:cNvSpPr/>
          <p:nvPr/>
        </p:nvSpPr>
        <p:spPr>
          <a:xfrm>
            <a:off x="4270954" y="4717987"/>
            <a:ext cx="4928190" cy="1084099"/>
          </a:xfrm>
          <a:prstGeom prst="rect">
            <a:avLst/>
          </a:prstGeom>
          <a:solidFill>
            <a:srgbClr val="C44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Google Shape;178;p6">
            <a:extLst>
              <a:ext uri="{FF2B5EF4-FFF2-40B4-BE49-F238E27FC236}">
                <a16:creationId xmlns:a16="http://schemas.microsoft.com/office/drawing/2014/main" xmlns="" id="{13855E77-327F-5949-B664-5E30F6B8902F}"/>
              </a:ext>
            </a:extLst>
          </p:cNvPr>
          <p:cNvSpPr txBox="1"/>
          <p:nvPr/>
        </p:nvSpPr>
        <p:spPr>
          <a:xfrm>
            <a:off x="350196" y="3710205"/>
            <a:ext cx="561665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40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. ENTREGA </a:t>
            </a:r>
            <a:r>
              <a:rPr lang="en-US" sz="24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DATOS</a:t>
            </a:r>
            <a:endParaRPr sz="240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1;p3">
            <a:extLst>
              <a:ext uri="{FF2B5EF4-FFF2-40B4-BE49-F238E27FC236}">
                <a16:creationId xmlns:a16="http://schemas.microsoft.com/office/drawing/2014/main" xmlns="" id="{2554AE84-04E7-634F-AE53-3C8C121933B2}"/>
              </a:ext>
            </a:extLst>
          </p:cNvPr>
          <p:cNvSpPr/>
          <p:nvPr/>
        </p:nvSpPr>
        <p:spPr>
          <a:xfrm>
            <a:off x="432338" y="4089289"/>
            <a:ext cx="6425662" cy="2288263"/>
          </a:xfrm>
          <a:prstGeom prst="roundRect">
            <a:avLst>
              <a:gd name="adj" fmla="val 8910"/>
            </a:avLst>
          </a:prstGeom>
          <a:solidFill>
            <a:schemeClr val="bg1"/>
          </a:solidFill>
          <a:ln w="19050" cap="flat" cmpd="sng">
            <a:solidFill>
              <a:srgbClr val="C44E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C2E7330-3D3F-FD44-B4E5-733438D09710}"/>
              </a:ext>
            </a:extLst>
          </p:cNvPr>
          <p:cNvSpPr txBox="1"/>
          <p:nvPr/>
        </p:nvSpPr>
        <p:spPr>
          <a:xfrm>
            <a:off x="557937" y="4269248"/>
            <a:ext cx="6145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8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900"/>
              </a:spcBef>
            </a:pPr>
            <a:r>
              <a:rPr lang="es-CL" dirty="0"/>
              <a:t>Si se utiliza un capturador, puede que éste haya transmitido la información de forma inalámbrica; en caso contrario, habrá que descargar los datos.</a:t>
            </a:r>
          </a:p>
          <a:p>
            <a:pPr>
              <a:spcBef>
                <a:spcPts val="900"/>
              </a:spcBef>
            </a:pPr>
            <a:r>
              <a:rPr lang="es-CL" dirty="0"/>
              <a:t>Si se usa una planilla impresa, se tiene que entregar para que se digiten los antecedentes. </a:t>
            </a:r>
          </a:p>
          <a:p>
            <a:pPr>
              <a:spcBef>
                <a:spcPts val="900"/>
              </a:spcBef>
            </a:pPr>
            <a:r>
              <a:rPr lang="es-CL" dirty="0"/>
              <a:t>En ambos casos debe quedar registro de la entrega, así como del área cubierta en caso de cualquier consulta posterior.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xmlns="" id="{133DDE14-5038-C54F-B94B-68E92A0C4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92350" y="1348352"/>
            <a:ext cx="912554" cy="87745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07DD9781-1014-8D46-9A30-1EA2896CC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43240" y="3876257"/>
            <a:ext cx="641337" cy="13971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844CE11-2A4E-2D4E-A69B-70083ADE9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526" y="2354897"/>
            <a:ext cx="647700" cy="635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C877485-0DEA-6D4C-ACD1-5EE724623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576" y="4958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</TotalTime>
  <Words>1075</Words>
  <Application>Microsoft Macintosh PowerPoint</Application>
  <PresentationFormat>Personalizado</PresentationFormat>
  <Paragraphs>140</Paragraphs>
  <Slides>16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Toledo</dc:creator>
  <cp:keywords/>
  <dc:description/>
  <cp:lastModifiedBy>Marcela</cp:lastModifiedBy>
  <cp:revision>79</cp:revision>
  <dcterms:modified xsi:type="dcterms:W3CDTF">2021-02-19T22:54:41Z</dcterms:modified>
  <cp:category/>
</cp:coreProperties>
</file>