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95" r:id="rId4"/>
    <p:sldId id="307" r:id="rId5"/>
    <p:sldId id="297" r:id="rId6"/>
    <p:sldId id="282" r:id="rId7"/>
    <p:sldId id="293" r:id="rId8"/>
    <p:sldId id="298" r:id="rId9"/>
    <p:sldId id="308" r:id="rId10"/>
    <p:sldId id="309" r:id="rId11"/>
    <p:sldId id="306" r:id="rId12"/>
    <p:sldId id="289" r:id="rId13"/>
    <p:sldId id="274" r:id="rId14"/>
    <p:sldId id="290" r:id="rId15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501"/>
    <a:srgbClr val="ED6B00"/>
    <a:srgbClr val="EEEEEE"/>
    <a:srgbClr val="FCAA4C"/>
    <a:srgbClr val="FFB375"/>
    <a:srgbClr val="D1943C"/>
    <a:srgbClr val="D9BF62"/>
    <a:srgbClr val="F7E3D1"/>
    <a:srgbClr val="F9EBDE"/>
    <a:srgbClr val="E4A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8138" autoAdjust="0"/>
  </p:normalViewPr>
  <p:slideViewPr>
    <p:cSldViewPr snapToGrid="0">
      <p:cViewPr varScale="1">
        <p:scale>
          <a:sx n="102" d="100"/>
          <a:sy n="102" d="100"/>
        </p:scale>
        <p:origin x="1578" y="96"/>
      </p:cViewPr>
      <p:guideLst>
        <p:guide orient="horz" pos="2381"/>
        <p:guide pos="3061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95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64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4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25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60" r:id="rId5"/>
    <p:sldLayoutId id="2147483661" r:id="rId6"/>
    <p:sldLayoutId id="2147483662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2.svg"/><Relationship Id="rId3" Type="http://schemas.openxmlformats.org/officeDocument/2006/relationships/image" Target="../media/image26.png"/><Relationship Id="rId7" Type="http://schemas.openxmlformats.org/officeDocument/2006/relationships/image" Target="../media/image6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porta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89" y="2988218"/>
            <a:ext cx="4900284" cy="3431129"/>
          </a:xfrm>
          <a:prstGeom prst="rect">
            <a:avLst/>
          </a:prstGeom>
        </p:spPr>
      </p:pic>
      <p:sp>
        <p:nvSpPr>
          <p:cNvPr id="14" name="Google Shape;61;p13"/>
          <p:cNvSpPr txBox="1">
            <a:spLocks/>
          </p:cNvSpPr>
          <p:nvPr/>
        </p:nvSpPr>
        <p:spPr>
          <a:xfrm>
            <a:off x="365424" y="2162898"/>
            <a:ext cx="4749501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OPERACIONES DE ALMACENAMIENTO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53;p13"/>
          <p:cNvSpPr/>
          <p:nvPr/>
        </p:nvSpPr>
        <p:spPr>
          <a:xfrm>
            <a:off x="459183" y="2202874"/>
            <a:ext cx="4705017" cy="3457262"/>
          </a:xfrm>
          <a:prstGeom prst="roundRect">
            <a:avLst>
              <a:gd name="adj" fmla="val 4005"/>
            </a:avLst>
          </a:prstGeom>
          <a:solidFill>
            <a:srgbClr val="F7E3D1"/>
          </a:solidFill>
          <a:ln w="12700" cap="flat">
            <a:noFill/>
            <a:miter lim="400000"/>
          </a:ln>
          <a:effectLst/>
        </p:spPr>
        <p:txBody>
          <a:bodyPr wrap="square" lIns="45738" tIns="45738" rIns="45738" bIns="45738" numCol="1" anchor="ctr">
            <a:noAutofit/>
          </a:bodyPr>
          <a:lstStyle/>
          <a:p>
            <a:endParaRPr sz="1401"/>
          </a:p>
        </p:txBody>
      </p:sp>
      <p:sp>
        <p:nvSpPr>
          <p:cNvPr id="178" name="Google Shape;154;p13"/>
          <p:cNvSpPr txBox="1"/>
          <p:nvPr/>
        </p:nvSpPr>
        <p:spPr>
          <a:xfrm>
            <a:off x="1072378" y="4520868"/>
            <a:ext cx="7427566" cy="45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13" tIns="91413" rIns="91413" bIns="91413" numCol="1" anchor="ctr">
            <a:spAutoFit/>
          </a:bodyPr>
          <a:lstStyle/>
          <a:p>
            <a:r>
              <a:rPr sz="1401"/>
              <a:t>    </a:t>
            </a:r>
          </a:p>
        </p:txBody>
      </p:sp>
      <p:sp>
        <p:nvSpPr>
          <p:cNvPr id="180" name="Google Shape;155;p13"/>
          <p:cNvSpPr txBox="1"/>
          <p:nvPr/>
        </p:nvSpPr>
        <p:spPr>
          <a:xfrm>
            <a:off x="685440" y="2370633"/>
            <a:ext cx="4252503" cy="3046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94" tIns="45694" rIns="45694" bIns="45694">
            <a:spAutoFit/>
          </a:bodyPr>
          <a:lstStyle/>
          <a:p>
            <a:pPr marL="0" indent="0">
              <a:buNone/>
            </a:pPr>
            <a:r>
              <a:rPr lang="es-CL" sz="16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irst </a:t>
            </a:r>
            <a:r>
              <a:rPr lang="es-CL" sz="16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xpire </a:t>
            </a:r>
            <a:r>
              <a:rPr lang="es-CL" sz="16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irst </a:t>
            </a:r>
            <a:r>
              <a:rPr lang="es-CL" sz="16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 (el primero que expira es el primero que sale) O, en otras palabras, hay que sacar siempre el producto que tiene el vencimiento más cercano. </a:t>
            </a:r>
            <a:endParaRPr lang="es-CL" sz="16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Se debe aplicar a todos los productos que tienen fecha de vencimiento: alimentos, medicamentos, etc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0" indent="0">
              <a:buNone/>
            </a:pP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Suele coincidir con FIFO, pero no siempre es así (por ejemplo: si recibimos mercadería de más de un proveedor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).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5" name="Google Shape;269;p16"/>
          <p:cNvSpPr txBox="1"/>
          <p:nvPr/>
        </p:nvSpPr>
        <p:spPr>
          <a:xfrm>
            <a:off x="382997" y="1394978"/>
            <a:ext cx="8954269" cy="53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13" tIns="91413" rIns="91413" bIns="9141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801" dirty="0" smtClean="0">
                <a:solidFill>
                  <a:srgbClr val="ED6B00"/>
                </a:solidFill>
              </a:rPr>
              <a:t>FEFO</a:t>
            </a:r>
          </a:p>
        </p:txBody>
      </p:sp>
      <p:pic>
        <p:nvPicPr>
          <p:cNvPr id="10" name="Google Shape;156;p13" descr="Google Shape;156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2038" y="2054902"/>
            <a:ext cx="500588" cy="477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FEFO (First Expired First Out) - ManagementMania.com">
            <a:extLst>
              <a:ext uri="{FF2B5EF4-FFF2-40B4-BE49-F238E27FC236}">
                <a16:creationId xmlns:a16="http://schemas.microsoft.com/office/drawing/2014/main" xmlns="" id="{3C4CA6E6-43EF-4C6A-8017-2E40B2F4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64" y="2952750"/>
            <a:ext cx="3538171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331311" y="3625505"/>
              <a:ext cx="3434912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rgbClr val="A93501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REGISTRO DE </a:t>
              </a:r>
              <a:r>
                <a:rPr lang="es-ES" sz="2000" b="1" i="0" u="none" strike="noStrike" cap="none" dirty="0" smtClean="0">
                  <a:solidFill>
                    <a:srgbClr val="ED6B00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SALIDAS</a:t>
              </a:r>
              <a:endParaRPr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>
                <a:lnSpc>
                  <a:spcPct val="115000"/>
                </a:lnSpc>
              </a:pPr>
              <a:r>
                <a:rPr lang="es-CL" sz="1600" dirty="0">
                  <a:latin typeface="Calibri" charset="0"/>
                  <a:ea typeface="Calibri" charset="0"/>
                  <a:cs typeface="Calibri" charset="0"/>
                </a:rPr>
                <a:t>Para revisar los temas trabajados  durante el desarrollo de la actividad, los invito a desarrollar Actividad 7 Cuánto Aprendimos. Descarga el archivo y sigue las instrucciones señaladas. </a:t>
              </a:r>
            </a:p>
            <a:p>
              <a:pPr>
                <a:lnSpc>
                  <a:spcPct val="115000"/>
                </a:lnSpc>
              </a:pPr>
              <a:r>
                <a:rPr lang="en-US" sz="1600" b="1" i="0" u="none" strike="noStrike" cap="none" dirty="0" smtClean="0">
                  <a:solidFill>
                    <a:srgbClr val="ED6B00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¡</a:t>
              </a:r>
              <a:r>
                <a:rPr lang="en-US" sz="1600" b="1" i="0" u="none" strike="noStrike" cap="none" dirty="0" err="1">
                  <a:solidFill>
                    <a:srgbClr val="ED6B00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Atentos</a:t>
              </a:r>
              <a:r>
                <a:rPr lang="en-US" sz="1600" b="1" i="0" u="none" strike="noStrike" cap="none" dirty="0">
                  <a:solidFill>
                    <a:srgbClr val="ED6B00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0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715213"/>
            <a:ext cx="2812026" cy="318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3" y="5063613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5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1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375975" y="2509020"/>
            <a:ext cx="8839201" cy="309941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 txBox="1"/>
          <p:nvPr/>
        </p:nvSpPr>
        <p:spPr>
          <a:xfrm>
            <a:off x="958646" y="3226249"/>
            <a:ext cx="6797129" cy="163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A9350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REGISTRO DE </a:t>
            </a:r>
            <a:r>
              <a:rPr lang="en-US" sz="20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SALIDAS</a:t>
            </a:r>
            <a:endParaRPr lang="en-US" sz="2000" dirty="0">
              <a:solidFill>
                <a:srgbClr val="ED6B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Ahora realizaremos una actividad práctica. Utiliza el  archivo “Actividad Practica 7” y sigue las instrucciones señaladas.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21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Éxito!</a:t>
            </a:r>
            <a:endParaRPr lang="es-CL" sz="2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Google Shape;168;p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5" y="3978569"/>
            <a:ext cx="6899892" cy="39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rupo 17"/>
          <p:cNvGrpSpPr/>
          <p:nvPr/>
        </p:nvGrpSpPr>
        <p:grpSpPr>
          <a:xfrm>
            <a:off x="-4655" y="4568183"/>
            <a:ext cx="5870763" cy="783005"/>
            <a:chOff x="-4655" y="4354713"/>
            <a:chExt cx="5870763" cy="783005"/>
          </a:xfrm>
        </p:grpSpPr>
        <p:sp>
          <p:nvSpPr>
            <p:cNvPr id="33" name="Google Shape;406;p19"/>
            <p:cNvSpPr txBox="1"/>
            <p:nvPr/>
          </p:nvSpPr>
          <p:spPr>
            <a:xfrm>
              <a:off x="1284454" y="4468470"/>
              <a:ext cx="4581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Trabajar en equipo,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cuidando la integridad física y emocional de todos y todas.</a:t>
              </a:r>
              <a:endParaRPr sz="1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4" name="Google Shape;422;p19"/>
            <p:cNvSpPr/>
            <p:nvPr/>
          </p:nvSpPr>
          <p:spPr>
            <a:xfrm rot="5400000">
              <a:off x="171526" y="417853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rupo 16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36" name="Google Shape;41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Intentar siempre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dar lo mejor de ti, 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buscando ser eficiente al cumplir los objetivos.</a:t>
              </a:r>
              <a:endParaRPr sz="1600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Google Shape;419;p19"/>
            <p:cNvSpPr/>
            <p:nvPr/>
          </p:nvSpPr>
          <p:spPr>
            <a:xfrm rot="5400000">
              <a:off x="171526" y="3285661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rupo 14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40" name="Google Shape;404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Usar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EPP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adecuados cuando corresponda.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" name="Google Shape;412;p19"/>
            <p:cNvSpPr/>
            <p:nvPr/>
          </p:nvSpPr>
          <p:spPr>
            <a:xfrm rot="5400000">
              <a:off x="171526" y="161265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rupo 15"/>
          <p:cNvGrpSpPr/>
          <p:nvPr/>
        </p:nvGrpSpPr>
        <p:grpSpPr>
          <a:xfrm>
            <a:off x="-4655" y="2826713"/>
            <a:ext cx="6103238" cy="783005"/>
            <a:chOff x="-4655" y="2568971"/>
            <a:chExt cx="6103238" cy="783005"/>
          </a:xfrm>
        </p:grpSpPr>
        <p:sp>
          <p:nvSpPr>
            <p:cNvPr id="43" name="Google Shape;405;p19"/>
            <p:cNvSpPr txBox="1"/>
            <p:nvPr/>
          </p:nvSpPr>
          <p:spPr>
            <a:xfrm>
              <a:off x="1284454" y="2659480"/>
              <a:ext cx="48141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 cuidadosamente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equipos, herramientas y artículos de escritorio.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4" name="Google Shape;416;p19"/>
            <p:cNvSpPr/>
            <p:nvPr/>
          </p:nvSpPr>
          <p:spPr>
            <a:xfrm rot="5400000">
              <a:off x="171526" y="239279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rupo 18"/>
          <p:cNvGrpSpPr/>
          <p:nvPr/>
        </p:nvGrpSpPr>
        <p:grpSpPr>
          <a:xfrm>
            <a:off x="-4655" y="5438917"/>
            <a:ext cx="6467449" cy="783005"/>
            <a:chOff x="-4655" y="5100793"/>
            <a:chExt cx="6467449" cy="783005"/>
          </a:xfrm>
        </p:grpSpPr>
        <p:sp>
          <p:nvSpPr>
            <p:cNvPr id="46" name="Google Shape;406;p19"/>
            <p:cNvSpPr txBox="1"/>
            <p:nvPr/>
          </p:nvSpPr>
          <p:spPr>
            <a:xfrm>
              <a:off x="1284454" y="5224717"/>
              <a:ext cx="517834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fontAlgn="base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 finalizar cada actividad,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ordenar y limpiar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el área de trabajo, reciclando al máximo los residuos.</a:t>
              </a:r>
            </a:p>
          </p:txBody>
        </p:sp>
        <p:sp>
          <p:nvSpPr>
            <p:cNvPr id="47" name="Google Shape;428;p19"/>
            <p:cNvSpPr/>
            <p:nvPr/>
          </p:nvSpPr>
          <p:spPr>
            <a:xfrm rot="5400000">
              <a:off x="171526" y="492461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  <p:pic>
        <p:nvPicPr>
          <p:cNvPr id="49" name="Gráfico 7">
            <a:extLst>
              <a:ext uri="{FF2B5EF4-FFF2-40B4-BE49-F238E27FC236}">
                <a16:creationId xmlns="" xmlns:a16="http://schemas.microsoft.com/office/drawing/2014/main" id="{E037E07D-16CC-164A-8D99-3F40A1F0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039" y="2952090"/>
            <a:ext cx="522086" cy="522086"/>
          </a:xfrm>
          <a:prstGeom prst="rect">
            <a:avLst/>
          </a:prstGeom>
        </p:spPr>
      </p:pic>
      <p:pic>
        <p:nvPicPr>
          <p:cNvPr id="50" name="Gráfico 22">
            <a:extLst>
              <a:ext uri="{FF2B5EF4-FFF2-40B4-BE49-F238E27FC236}">
                <a16:creationId xmlns="" xmlns:a16="http://schemas.microsoft.com/office/drawing/2014/main" id="{64CD2677-2D0C-B94D-ADC4-3F031D1A6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941" y="2130681"/>
            <a:ext cx="502282" cy="502282"/>
          </a:xfrm>
          <a:prstGeom prst="rect">
            <a:avLst/>
          </a:prstGeom>
        </p:spPr>
      </p:pic>
      <p:pic>
        <p:nvPicPr>
          <p:cNvPr id="51" name="Gráfico 24">
            <a:extLst>
              <a:ext uri="{FF2B5EF4-FFF2-40B4-BE49-F238E27FC236}">
                <a16:creationId xmlns="" xmlns:a16="http://schemas.microsoft.com/office/drawing/2014/main" id="{3959CE6B-130C-7241-9D75-077AA7325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3358" y="5579402"/>
            <a:ext cx="507448" cy="507448"/>
          </a:xfrm>
          <a:prstGeom prst="rect">
            <a:avLst/>
          </a:prstGeom>
        </p:spPr>
      </p:pic>
      <p:pic>
        <p:nvPicPr>
          <p:cNvPr id="52" name="Gráfico 26">
            <a:extLst>
              <a:ext uri="{FF2B5EF4-FFF2-40B4-BE49-F238E27FC236}">
                <a16:creationId xmlns="" xmlns:a16="http://schemas.microsoft.com/office/drawing/2014/main" id="{F0FF436F-38C0-4143-8844-E4CC93DAD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597" y="4705564"/>
            <a:ext cx="486970" cy="486970"/>
          </a:xfrm>
          <a:prstGeom prst="rect">
            <a:avLst/>
          </a:prstGeom>
        </p:spPr>
      </p:pic>
      <p:pic>
        <p:nvPicPr>
          <p:cNvPr id="53" name="Gráfico 28">
            <a:extLst>
              <a:ext uri="{FF2B5EF4-FFF2-40B4-BE49-F238E27FC236}">
                <a16:creationId xmlns="" xmlns:a16="http://schemas.microsoft.com/office/drawing/2014/main" id="{969FBDF0-CAFE-454E-88B0-E7A2F013C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5340" y="3862484"/>
            <a:ext cx="483485" cy="48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50;p21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1" y="2890682"/>
            <a:ext cx="2963594" cy="4629223"/>
          </a:xfrm>
          <a:prstGeom prst="rect">
            <a:avLst/>
          </a:prstGeom>
        </p:spPr>
      </p:pic>
      <p:sp>
        <p:nvSpPr>
          <p:cNvPr id="17" name="Google Shape;445;p20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>
                <a:solidFill>
                  <a:srgbClr val="A9350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REGISTRO DE </a:t>
            </a:r>
            <a:r>
              <a:rPr lang="en-US" sz="2000" b="1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SALIDAS</a:t>
            </a:r>
            <a:endParaRPr lang="en-US" sz="2000">
              <a:solidFill>
                <a:srgbClr val="ED6B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la Autoevaluación y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entregar el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Ticket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 smtClean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24" y="4011561"/>
            <a:ext cx="673176" cy="6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s-ES" sz="1500" b="1" dirty="0">
                <a:latin typeface="Calibri"/>
                <a:ea typeface="Calibri"/>
                <a:cs typeface="Calibri"/>
                <a:sym typeface="Calibri"/>
              </a:rPr>
              <a:t>7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7;p2"/>
          <p:cNvSpPr txBox="1"/>
          <p:nvPr/>
        </p:nvSpPr>
        <p:spPr>
          <a:xfrm>
            <a:off x="365423" y="2116838"/>
            <a:ext cx="7933241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ES" sz="36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REGISTRO DE SALIDA</a:t>
            </a:r>
            <a:endParaRPr sz="36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OPERACIONES DE ALMACENAMIENTO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05" y="2649936"/>
            <a:ext cx="4988052" cy="47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9;p3"/>
          <p:cNvSpPr txBox="1"/>
          <p:nvPr/>
        </p:nvSpPr>
        <p:spPr>
          <a:xfrm>
            <a:off x="462115" y="24994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2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" dirty="0">
                <a:latin typeface="Calibri" panose="020F0502020204030204" pitchFamily="34" charset="0"/>
              </a:rPr>
              <a:t>Controlar las operaciones de almacenamiento y manejo de existencias de acuerdo a métodos establecidos, detectando el estado cualitativo y cuantitativo de los productos, signando ubicaciones y sistemas de localización inmediata, de manera manual y digital</a:t>
            </a:r>
            <a:r>
              <a:rPr lang="es-CL" dirty="0" smtClean="0">
                <a:latin typeface="Calibri" charset="0"/>
                <a:ea typeface="Calibri" charset="0"/>
                <a:cs typeface="Calibri" charset="0"/>
                <a:sym typeface="Calibri"/>
              </a:rPr>
              <a:t>.</a:t>
            </a:r>
            <a:endParaRPr lang="es-CL" dirty="0">
              <a:latin typeface="Calibri" charset="0"/>
              <a:ea typeface="Calibri" charset="0"/>
              <a:cs typeface="Calibri" charset="0"/>
            </a:endParaRPr>
          </a:p>
          <a:p>
            <a:endParaRPr lang="es-C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</a:t>
            </a: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Genérico</a:t>
            </a:r>
          </a:p>
          <a:p>
            <a:pPr lvl="0"/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mr-I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 - B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Google Shape;101;p3"/>
          <p:cNvSpPr/>
          <p:nvPr/>
        </p:nvSpPr>
        <p:spPr>
          <a:xfrm>
            <a:off x="252573" y="1472659"/>
            <a:ext cx="2980513" cy="4695665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6;p3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2" y="1203013"/>
            <a:ext cx="702376" cy="669708"/>
          </a:xfrm>
          <a:prstGeom prst="rect">
            <a:avLst/>
          </a:prstGeom>
        </p:spPr>
      </p:pic>
      <p:sp>
        <p:nvSpPr>
          <p:cNvPr id="29" name="Google Shape;101;p3"/>
          <p:cNvSpPr/>
          <p:nvPr/>
        </p:nvSpPr>
        <p:spPr>
          <a:xfrm>
            <a:off x="3362219" y="1472660"/>
            <a:ext cx="2980513" cy="4695664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99;p3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600"/>
            </a:pP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dirty="0">
                <a:latin typeface="Calibri" panose="020F0502020204030204" pitchFamily="34" charset="0"/>
              </a:rPr>
              <a:t>Revisa las salidas de productos, confirmando el despacho a través de registros apropiados a los procedimientos y con la normativa </a:t>
            </a:r>
            <a:r>
              <a:rPr lang="es-ES" dirty="0" smtClean="0">
                <a:latin typeface="Calibri" panose="020F0502020204030204" pitchFamily="34" charset="0"/>
              </a:rPr>
              <a:t>vigente</a:t>
            </a:r>
            <a:r>
              <a:rPr lang="es-C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Google Shape;96;p3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6" y="1203013"/>
            <a:ext cx="702376" cy="669708"/>
          </a:xfrm>
          <a:prstGeom prst="rect">
            <a:avLst/>
          </a:prstGeom>
        </p:spPr>
      </p:pic>
      <p:sp>
        <p:nvSpPr>
          <p:cNvPr id="37" name="Google Shape;101;p3"/>
          <p:cNvSpPr/>
          <p:nvPr/>
        </p:nvSpPr>
        <p:spPr>
          <a:xfrm>
            <a:off x="6473043" y="1472660"/>
            <a:ext cx="2980513" cy="4695664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9;p3"/>
          <p:cNvSpPr txBox="1"/>
          <p:nvPr/>
        </p:nvSpPr>
        <p:spPr>
          <a:xfrm>
            <a:off x="6656439" y="2499449"/>
            <a:ext cx="2684206" cy="24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ctr"/>
            <a:r>
              <a:rPr lang="es-CL" b="1" dirty="0" smtClean="0">
                <a:latin typeface="Calibri"/>
                <a:ea typeface="Calibri"/>
                <a:cs typeface="Calibri"/>
                <a:sym typeface="Calibri"/>
              </a:rPr>
              <a:t>1.3 </a:t>
            </a:r>
            <a:r>
              <a:rPr lang="es-ES" dirty="0">
                <a:latin typeface="Calibri" panose="020F0502020204030204" pitchFamily="34" charset="0"/>
              </a:rPr>
              <a:t>Registra oportunamente en los documentos de respaldo establecidos las salidas de productos, según indicaciones de jefatura y la normativa </a:t>
            </a:r>
            <a:r>
              <a:rPr lang="es-ES" dirty="0" smtClean="0">
                <a:latin typeface="Calibri" panose="020F0502020204030204" pitchFamily="34" charset="0"/>
              </a:rPr>
              <a:t>vigente.</a:t>
            </a: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b="1" dirty="0" smtClean="0">
                <a:latin typeface="Calibri"/>
                <a:ea typeface="Calibri"/>
                <a:cs typeface="Calibri"/>
                <a:sym typeface="Calibri"/>
              </a:rPr>
              <a:t>2.3 </a:t>
            </a:r>
            <a:r>
              <a:rPr lang="es-ES" dirty="0">
                <a:latin typeface="Calibri" panose="020F0502020204030204" pitchFamily="34" charset="0"/>
              </a:rPr>
              <a:t>Ingresa las salidas de productos al sistema de clasificación, codificación y/o archivo establecido por la legislación vigente.</a:t>
            </a: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" name="Google Shape;96;p3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1203013"/>
            <a:ext cx="702376" cy="669708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297" y="3757726"/>
            <a:ext cx="3025211" cy="408238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864" y="4595765"/>
            <a:ext cx="3103843" cy="24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2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38;p12"/>
          <p:cNvSpPr txBox="1"/>
          <p:nvPr/>
        </p:nvSpPr>
        <p:spPr>
          <a:xfrm>
            <a:off x="443015" y="6884691"/>
            <a:ext cx="266469" cy="354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7" tIns="91437" rIns="91437" bIns="91437">
            <a:spAutoFit/>
          </a:bodyPr>
          <a:lstStyle>
            <a:lvl1pPr algn="r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4</a:t>
            </a:r>
          </a:p>
        </p:txBody>
      </p:sp>
      <p:grpSp>
        <p:nvGrpSpPr>
          <p:cNvPr id="172" name="Google Shape;139;p12"/>
          <p:cNvGrpSpPr/>
          <p:nvPr/>
        </p:nvGrpSpPr>
        <p:grpSpPr>
          <a:xfrm>
            <a:off x="387050" y="3650234"/>
            <a:ext cx="4847945" cy="809744"/>
            <a:chOff x="-2" y="-167526"/>
            <a:chExt cx="4845906" cy="809404"/>
          </a:xfrm>
        </p:grpSpPr>
        <p:grpSp>
          <p:nvGrpSpPr>
            <p:cNvPr id="167" name="Google Shape;140;p12"/>
            <p:cNvGrpSpPr/>
            <p:nvPr/>
          </p:nvGrpSpPr>
          <p:grpSpPr>
            <a:xfrm>
              <a:off x="188100" y="-167526"/>
              <a:ext cx="4657804" cy="809404"/>
              <a:chOff x="0" y="-167526"/>
              <a:chExt cx="4657803" cy="809403"/>
            </a:xfrm>
          </p:grpSpPr>
          <p:sp>
            <p:nvSpPr>
              <p:cNvPr id="165" name="Google Shape;141;p12"/>
              <p:cNvSpPr/>
              <p:nvPr/>
            </p:nvSpPr>
            <p:spPr>
              <a:xfrm>
                <a:off x="0" y="-167526"/>
                <a:ext cx="4657803" cy="779285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rgbClr val="585858"/>
                </a:solidFill>
                <a:prstDash val="solid"/>
                <a:round/>
              </a:ln>
              <a:effectLst/>
            </p:spPr>
            <p:txBody>
              <a:bodyPr wrap="square" lIns="45738" tIns="45738" rIns="45738" bIns="45738" numCol="1" anchor="ctr">
                <a:noAutofit/>
              </a:bodyPr>
              <a:lstStyle/>
              <a:p>
                <a:endParaRPr sz="1401"/>
              </a:p>
            </p:txBody>
          </p:sp>
          <p:sp>
            <p:nvSpPr>
              <p:cNvPr id="166" name="Google Shape;142;p12"/>
              <p:cNvSpPr txBox="1"/>
              <p:nvPr/>
            </p:nvSpPr>
            <p:spPr>
              <a:xfrm>
                <a:off x="47898" y="241723"/>
                <a:ext cx="4562006" cy="400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7" tIns="91437" rIns="91437" bIns="91437" numCol="1" anchor="ctr">
                <a:spAutoFit/>
              </a:bodyPr>
              <a:lstStyle/>
              <a:p>
                <a:r>
                  <a:rPr sz="1401"/>
                  <a:t>    </a:t>
                </a:r>
              </a:p>
            </p:txBody>
          </p:sp>
        </p:grpSp>
        <p:grpSp>
          <p:nvGrpSpPr>
            <p:cNvPr id="170" name="Google Shape;143;p12"/>
            <p:cNvGrpSpPr/>
            <p:nvPr/>
          </p:nvGrpSpPr>
          <p:grpSpPr>
            <a:xfrm>
              <a:off x="-2" y="-83074"/>
              <a:ext cx="391115" cy="615598"/>
              <a:chOff x="-1" y="-252053"/>
              <a:chExt cx="391113" cy="615596"/>
            </a:xfrm>
          </p:grpSpPr>
          <p:sp>
            <p:nvSpPr>
              <p:cNvPr id="168" name="Google Shape;144;p12"/>
              <p:cNvSpPr/>
              <p:nvPr/>
            </p:nvSpPr>
            <p:spPr>
              <a:xfrm>
                <a:off x="-1" y="-136746"/>
                <a:ext cx="391113" cy="385803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38" tIns="45738" rIns="45738" bIns="45738" numCol="1" anchor="ctr">
                <a:noAutofit/>
              </a:bodyPr>
              <a:lstStyle/>
              <a:p>
                <a:endParaRPr sz="1401"/>
              </a:p>
            </p:txBody>
          </p:sp>
          <p:sp>
            <p:nvSpPr>
              <p:cNvPr id="169" name="Google Shape;145;p12"/>
              <p:cNvSpPr txBox="1"/>
              <p:nvPr/>
            </p:nvSpPr>
            <p:spPr>
              <a:xfrm>
                <a:off x="9902" y="-252053"/>
                <a:ext cx="312203" cy="615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7" tIns="91437" rIns="91437" bIns="91437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2801"/>
                  <a:t>2</a:t>
                </a:r>
              </a:p>
            </p:txBody>
          </p:sp>
        </p:grpSp>
        <p:sp>
          <p:nvSpPr>
            <p:cNvPr id="171" name="Google Shape;146;p12"/>
            <p:cNvSpPr txBox="1"/>
            <p:nvPr/>
          </p:nvSpPr>
          <p:spPr>
            <a:xfrm>
              <a:off x="562798" y="-6730"/>
              <a:ext cx="4117502" cy="43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7" tIns="91437" rIns="91437" bIns="91437" numCol="1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1"/>
              <a:r>
                <a:rPr lang="es-ES" sz="1600" dirty="0">
                  <a:latin typeface="Calibri" charset="0"/>
                  <a:ea typeface="Calibri" charset="0"/>
                  <a:cs typeface="Calibri" charset="0"/>
                </a:rPr>
                <a:t>Revisamos el proceso de </a:t>
              </a:r>
              <a:r>
                <a:rPr lang="es-ES" sz="1600" dirty="0" smtClean="0">
                  <a:latin typeface="Calibri" charset="0"/>
                  <a:ea typeface="Calibri" charset="0"/>
                  <a:cs typeface="Calibri" charset="0"/>
                </a:rPr>
                <a:t>Despacho</a:t>
              </a:r>
              <a:r>
                <a:rPr lang="es-CL" sz="1600" dirty="0" smtClean="0">
                  <a:latin typeface="Calibri" charset="0"/>
                  <a:ea typeface="Calibri" charset="0"/>
                  <a:cs typeface="Calibri" charset="0"/>
                </a:rPr>
                <a:t>.</a:t>
              </a:r>
              <a:endParaRPr lang="es-CL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75" name="Google Shape;148;p12"/>
          <p:cNvGrpSpPr/>
          <p:nvPr/>
        </p:nvGrpSpPr>
        <p:grpSpPr>
          <a:xfrm>
            <a:off x="564650" y="2844336"/>
            <a:ext cx="4659764" cy="639762"/>
            <a:chOff x="0" y="0"/>
            <a:chExt cx="4657803" cy="883654"/>
          </a:xfrm>
        </p:grpSpPr>
        <p:sp>
          <p:nvSpPr>
            <p:cNvPr id="173" name="Google Shape;149;p12"/>
            <p:cNvSpPr/>
            <p:nvPr/>
          </p:nvSpPr>
          <p:spPr>
            <a:xfrm>
              <a:off x="0" y="0"/>
              <a:ext cx="4657803" cy="883654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38" tIns="45738" rIns="45738" bIns="45738" numCol="1" anchor="ctr">
              <a:noAutofit/>
            </a:bodyPr>
            <a:lstStyle/>
            <a:p>
              <a:endParaRPr sz="1401"/>
            </a:p>
          </p:txBody>
        </p:sp>
        <p:sp>
          <p:nvSpPr>
            <p:cNvPr id="174" name="Google Shape;150;p12"/>
            <p:cNvSpPr txBox="1"/>
            <p:nvPr/>
          </p:nvSpPr>
          <p:spPr>
            <a:xfrm>
              <a:off x="47898" y="241723"/>
              <a:ext cx="4562006" cy="400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7" tIns="91437" rIns="91437" bIns="91437" numCol="1" anchor="ctr">
              <a:spAutoFit/>
            </a:bodyPr>
            <a:lstStyle/>
            <a:p>
              <a:r>
                <a:rPr sz="1401"/>
                <a:t>    </a:t>
              </a:r>
            </a:p>
          </p:txBody>
        </p:sp>
      </p:grpSp>
      <p:grpSp>
        <p:nvGrpSpPr>
          <p:cNvPr id="178" name="Google Shape;151;p12"/>
          <p:cNvGrpSpPr/>
          <p:nvPr/>
        </p:nvGrpSpPr>
        <p:grpSpPr>
          <a:xfrm>
            <a:off x="376470" y="2860668"/>
            <a:ext cx="376362" cy="615858"/>
            <a:chOff x="0" y="-39739"/>
            <a:chExt cx="376203" cy="615596"/>
          </a:xfrm>
        </p:grpSpPr>
        <p:sp>
          <p:nvSpPr>
            <p:cNvPr id="176" name="Google Shape;152;p12"/>
            <p:cNvSpPr/>
            <p:nvPr/>
          </p:nvSpPr>
          <p:spPr>
            <a:xfrm>
              <a:off x="0" y="84708"/>
              <a:ext cx="376203" cy="385803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38" tIns="45738" rIns="45738" bIns="45738" numCol="1" anchor="ctr">
              <a:noAutofit/>
            </a:bodyPr>
            <a:lstStyle/>
            <a:p>
              <a:endParaRPr sz="1401"/>
            </a:p>
          </p:txBody>
        </p:sp>
        <p:sp>
          <p:nvSpPr>
            <p:cNvPr id="177" name="Google Shape;153;p12"/>
            <p:cNvSpPr txBox="1"/>
            <p:nvPr/>
          </p:nvSpPr>
          <p:spPr>
            <a:xfrm>
              <a:off x="9524" y="-39739"/>
              <a:ext cx="300303" cy="6155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7" tIns="91437" rIns="91437" bIns="91437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801"/>
                <a:t>1</a:t>
              </a:r>
            </a:p>
          </p:txBody>
        </p:sp>
      </p:grpSp>
      <p:sp>
        <p:nvSpPr>
          <p:cNvPr id="179" name="Google Shape;154;p12"/>
          <p:cNvSpPr txBox="1"/>
          <p:nvPr/>
        </p:nvSpPr>
        <p:spPr>
          <a:xfrm>
            <a:off x="944754" y="2797048"/>
            <a:ext cx="3962195" cy="734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7" tIns="91437" rIns="91437" bIns="91437" numCol="1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1">
              <a:lnSpc>
                <a:spcPct val="115000"/>
              </a:lnSpc>
              <a:defRPr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Conocimos qué es el proceso de Picking y las diversas formas en que se puede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realizar.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1" name="Google Shape;155;p12"/>
          <p:cNvSpPr/>
          <p:nvPr/>
        </p:nvSpPr>
        <p:spPr>
          <a:xfrm>
            <a:off x="5029068" y="3631684"/>
            <a:ext cx="696832" cy="69683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38" rIns="4573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401"/>
          </a:p>
        </p:txBody>
      </p:sp>
      <p:sp>
        <p:nvSpPr>
          <p:cNvPr id="182" name="Google Shape;156;p12"/>
          <p:cNvSpPr txBox="1"/>
          <p:nvPr/>
        </p:nvSpPr>
        <p:spPr>
          <a:xfrm>
            <a:off x="376471" y="1265896"/>
            <a:ext cx="8954265" cy="536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7" tIns="91437" rIns="91437" bIns="91437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801"/>
              <a:t>¿QUÉ APRENDIMOS LA ACTIVIDAD ANTERIOR?</a:t>
            </a:r>
          </a:p>
        </p:txBody>
      </p:sp>
      <p:sp>
        <p:nvSpPr>
          <p:cNvPr id="183" name="Google Shape;157;p12"/>
          <p:cNvSpPr txBox="1"/>
          <p:nvPr/>
        </p:nvSpPr>
        <p:spPr>
          <a:xfrm>
            <a:off x="575230" y="2249794"/>
            <a:ext cx="4780412" cy="434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7" tIns="91437" rIns="91437" bIns="91437" anchor="ctr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" sz="1801" dirty="0" smtClean="0"/>
              <a:t>PICKING Y DESPACHO</a:t>
            </a:r>
            <a:endParaRPr sz="1801" dirty="0"/>
          </a:p>
        </p:txBody>
      </p:sp>
      <p:sp>
        <p:nvSpPr>
          <p:cNvPr id="185" name="Google Shape;161;p12"/>
          <p:cNvSpPr/>
          <p:nvPr/>
        </p:nvSpPr>
        <p:spPr>
          <a:xfrm>
            <a:off x="583355" y="4617925"/>
            <a:ext cx="4659763" cy="714326"/>
          </a:xfrm>
          <a:prstGeom prst="roundRect">
            <a:avLst>
              <a:gd name="adj" fmla="val 16667"/>
            </a:avLst>
          </a:prstGeom>
          <a:noFill/>
          <a:ln w="9525" cap="flat">
            <a:solidFill>
              <a:srgbClr val="585858"/>
            </a:solidFill>
            <a:prstDash val="solid"/>
            <a:round/>
          </a:ln>
          <a:effectLst/>
        </p:spPr>
        <p:txBody>
          <a:bodyPr wrap="square" lIns="45738" tIns="45738" rIns="45738" bIns="45738" numCol="1" anchor="ctr">
            <a:noAutofit/>
          </a:bodyPr>
          <a:lstStyle/>
          <a:p>
            <a:endParaRPr sz="1401"/>
          </a:p>
        </p:txBody>
      </p:sp>
      <p:sp>
        <p:nvSpPr>
          <p:cNvPr id="186" name="Google Shape;162;p12"/>
          <p:cNvSpPr txBox="1"/>
          <p:nvPr/>
        </p:nvSpPr>
        <p:spPr>
          <a:xfrm>
            <a:off x="631273" y="5033150"/>
            <a:ext cx="4563926" cy="400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7" tIns="91437" rIns="91437" bIns="91437" numCol="1" anchor="ctr">
            <a:spAutoFit/>
          </a:bodyPr>
          <a:lstStyle/>
          <a:p>
            <a:r>
              <a:rPr sz="1401"/>
              <a:t>    </a:t>
            </a:r>
          </a:p>
        </p:txBody>
      </p:sp>
      <p:sp>
        <p:nvSpPr>
          <p:cNvPr id="36" name="Google Shape;161;p12"/>
          <p:cNvSpPr/>
          <p:nvPr/>
        </p:nvSpPr>
        <p:spPr>
          <a:xfrm>
            <a:off x="583355" y="5483933"/>
            <a:ext cx="4659763" cy="659245"/>
          </a:xfrm>
          <a:prstGeom prst="roundRect">
            <a:avLst>
              <a:gd name="adj" fmla="val 16667"/>
            </a:avLst>
          </a:prstGeom>
          <a:noFill/>
          <a:ln w="9525" cap="flat">
            <a:solidFill>
              <a:srgbClr val="585858"/>
            </a:solidFill>
            <a:prstDash val="solid"/>
            <a:round/>
          </a:ln>
          <a:effectLst/>
        </p:spPr>
        <p:txBody>
          <a:bodyPr wrap="square" lIns="45738" tIns="45738" rIns="45738" bIns="45738" numCol="1" anchor="ctr">
            <a:noAutofit/>
          </a:bodyPr>
          <a:lstStyle/>
          <a:p>
            <a:endParaRPr sz="1401"/>
          </a:p>
        </p:txBody>
      </p:sp>
      <p:sp>
        <p:nvSpPr>
          <p:cNvPr id="188" name="Google Shape;164;p12"/>
          <p:cNvSpPr/>
          <p:nvPr/>
        </p:nvSpPr>
        <p:spPr>
          <a:xfrm>
            <a:off x="395175" y="4790100"/>
            <a:ext cx="376362" cy="385966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 w="12700" cap="flat">
            <a:noFill/>
            <a:miter lim="400000"/>
          </a:ln>
          <a:effectLst/>
        </p:spPr>
        <p:txBody>
          <a:bodyPr wrap="square" lIns="45738" tIns="45738" rIns="45738" bIns="45738" numCol="1" anchor="ctr">
            <a:noAutofit/>
          </a:bodyPr>
          <a:lstStyle/>
          <a:p>
            <a:endParaRPr sz="1401"/>
          </a:p>
        </p:txBody>
      </p:sp>
      <p:sp>
        <p:nvSpPr>
          <p:cNvPr id="189" name="Google Shape;165;p12"/>
          <p:cNvSpPr txBox="1"/>
          <p:nvPr/>
        </p:nvSpPr>
        <p:spPr>
          <a:xfrm>
            <a:off x="404703" y="4665600"/>
            <a:ext cx="300430" cy="615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7" tIns="91437" rIns="91437" bIns="91437" numCol="1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801"/>
              <a:t>3</a:t>
            </a:r>
          </a:p>
        </p:txBody>
      </p:sp>
      <p:sp>
        <p:nvSpPr>
          <p:cNvPr id="37" name="Google Shape;164;p12"/>
          <p:cNvSpPr/>
          <p:nvPr/>
        </p:nvSpPr>
        <p:spPr>
          <a:xfrm>
            <a:off x="395175" y="5620572"/>
            <a:ext cx="376362" cy="385966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 w="12700" cap="flat">
            <a:noFill/>
            <a:miter lim="400000"/>
          </a:ln>
          <a:effectLst/>
        </p:spPr>
        <p:txBody>
          <a:bodyPr wrap="square" lIns="45738" tIns="45738" rIns="45738" bIns="45738" numCol="1" anchor="ctr">
            <a:noAutofit/>
          </a:bodyPr>
          <a:lstStyle/>
          <a:p>
            <a:endParaRPr sz="1401"/>
          </a:p>
        </p:txBody>
      </p:sp>
      <p:sp>
        <p:nvSpPr>
          <p:cNvPr id="38" name="Google Shape;165;p12"/>
          <p:cNvSpPr txBox="1"/>
          <p:nvPr/>
        </p:nvSpPr>
        <p:spPr>
          <a:xfrm>
            <a:off x="404703" y="5505627"/>
            <a:ext cx="300430" cy="615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7" tIns="91437" rIns="91437" bIns="91437" numCol="1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" sz="2801" dirty="0" smtClean="0"/>
              <a:t>4</a:t>
            </a:r>
            <a:endParaRPr sz="2801" dirty="0"/>
          </a:p>
        </p:txBody>
      </p:sp>
      <p:sp>
        <p:nvSpPr>
          <p:cNvPr id="191" name="Google Shape;166;p12"/>
          <p:cNvSpPr txBox="1"/>
          <p:nvPr/>
        </p:nvSpPr>
        <p:spPr>
          <a:xfrm>
            <a:off x="958212" y="4638594"/>
            <a:ext cx="3962195" cy="677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7" tIns="91437" rIns="91437" bIns="91437" numCol="1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1"/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Identificamos la Logística Inversa y su importancia para el medio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ambiente.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Google Shape;166;p12"/>
          <p:cNvSpPr txBox="1"/>
          <p:nvPr/>
        </p:nvSpPr>
        <p:spPr>
          <a:xfrm>
            <a:off x="958212" y="5475002"/>
            <a:ext cx="3962195" cy="677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7" tIns="91437" rIns="91437" bIns="91437" numCol="1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1"/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Identificamos aspectos relevantes de la Ley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20.920.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93" name="Google Shape;167;p12" descr="Google Shape;167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2904" y="2514208"/>
            <a:ext cx="4830358" cy="457640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944" y="1220612"/>
            <a:ext cx="4702375" cy="15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sz="1401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sz="1401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sz="1401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634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4063852" y="3185653"/>
            <a:ext cx="5081308" cy="1980707"/>
          </a:xfrm>
          <a:prstGeom prst="roundRect">
            <a:avLst>
              <a:gd name="adj" fmla="val 674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4430012" y="3414217"/>
            <a:ext cx="456624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Conocer y realizar el proceso de Salida de Producto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895220" y="3402395"/>
            <a:ext cx="375438" cy="362157"/>
            <a:chOff x="8933845" y="4263226"/>
            <a:chExt cx="376200" cy="385800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4263226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4263226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3895220" y="3904306"/>
            <a:ext cx="375438" cy="362157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3904726" y="3904306"/>
            <a:ext cx="299692" cy="36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SzPts val="2000"/>
            </a:pPr>
            <a:r>
              <a:rPr lang="en-US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REGISTRO </a:t>
            </a:r>
            <a:r>
              <a:rPr lang="en-US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SALIDA</a:t>
            </a:r>
            <a:endParaRPr sz="200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17018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5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3" y="2382979"/>
            <a:ext cx="2950556" cy="4313787"/>
          </a:xfrm>
          <a:prstGeom prst="rect">
            <a:avLst/>
          </a:prstGeom>
        </p:spPr>
      </p:pic>
      <p:sp>
        <p:nvSpPr>
          <p:cNvPr id="20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55;p5"/>
          <p:cNvSpPr txBox="1"/>
          <p:nvPr/>
        </p:nvSpPr>
        <p:spPr>
          <a:xfrm>
            <a:off x="4430012" y="3904306"/>
            <a:ext cx="4734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Identificar el proceso de Rotación y sus componentes: </a:t>
            </a:r>
          </a:p>
          <a:p>
            <a:pPr marL="285750" lvl="1" indent="-285750">
              <a:buFont typeface="Arial" charset="0"/>
              <a:buChar char="•"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FIFO</a:t>
            </a:r>
          </a:p>
          <a:p>
            <a:pPr marL="285750" lvl="1" indent="-285750">
              <a:buFont typeface="Arial" charset="0"/>
              <a:buChar char="•"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LIFO</a:t>
            </a:r>
          </a:p>
          <a:p>
            <a:pPr marL="285750" lvl="1" indent="-285750">
              <a:buFont typeface="Arial" charset="0"/>
              <a:buChar char="•"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FEFO</a:t>
            </a:r>
          </a:p>
        </p:txBody>
      </p:sp>
    </p:spTree>
    <p:extLst>
      <p:ext uri="{BB962C8B-B14F-4D97-AF65-F5344CB8AC3E}">
        <p14:creationId xmlns:p14="http://schemas.microsoft.com/office/powerpoint/2010/main" val="8400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452175" y="2161174"/>
            <a:ext cx="8568535" cy="1413787"/>
          </a:xfrm>
          <a:prstGeom prst="roundRect">
            <a:avLst>
              <a:gd name="adj" fmla="val 6535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799413" y="2423399"/>
            <a:ext cx="79952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Hemos hablado últimamente sobre el ingreso de mercadería, pero nos falta agregar la salida de ésta.</a:t>
            </a:r>
          </a:p>
          <a:p>
            <a:pPr marL="0" indent="0">
              <a:buNone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Practicaremos cómo hacerlo en una Tarjeta de Inventario. ¿Recuerdas cómo llenarla?</a:t>
            </a: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SALIDA DE PRODUCTOS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73;p6"/>
          <p:cNvSpPr/>
          <p:nvPr/>
        </p:nvSpPr>
        <p:spPr>
          <a:xfrm>
            <a:off x="452175" y="3791671"/>
            <a:ext cx="8568535" cy="1255818"/>
          </a:xfrm>
          <a:prstGeom prst="roundRect">
            <a:avLst>
              <a:gd name="adj" fmla="val 6535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8;p6"/>
          <p:cNvSpPr txBox="1"/>
          <p:nvPr/>
        </p:nvSpPr>
        <p:spPr>
          <a:xfrm>
            <a:off x="799413" y="4116483"/>
            <a:ext cx="4037529" cy="61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TARJETA DE CONTROL DE INVENTARIO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79" y="4559598"/>
            <a:ext cx="4876800" cy="243230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7A02E47-D787-4896-A47C-E4562A6B6FDD}"/>
              </a:ext>
            </a:extLst>
          </p:cNvPr>
          <p:cNvSpPr/>
          <p:nvPr/>
        </p:nvSpPr>
        <p:spPr>
          <a:xfrm>
            <a:off x="6256618" y="4494066"/>
            <a:ext cx="2486025" cy="2552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7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53;p13"/>
          <p:cNvSpPr/>
          <p:nvPr/>
        </p:nvSpPr>
        <p:spPr>
          <a:xfrm>
            <a:off x="454661" y="2067352"/>
            <a:ext cx="8656087" cy="1471254"/>
          </a:xfrm>
          <a:prstGeom prst="roundRect">
            <a:avLst>
              <a:gd name="adj" fmla="val 10044"/>
            </a:avLst>
          </a:prstGeom>
          <a:solidFill>
            <a:srgbClr val="F7E3D1"/>
          </a:solidFill>
          <a:ln w="12700" cap="flat">
            <a:noFill/>
            <a:miter lim="400000"/>
          </a:ln>
          <a:effectLst/>
        </p:spPr>
        <p:txBody>
          <a:bodyPr wrap="square" lIns="45738" tIns="45738" rIns="45738" bIns="45738" numCol="1" anchor="ctr">
            <a:noAutofit/>
          </a:bodyPr>
          <a:lstStyle/>
          <a:p>
            <a:endParaRPr sz="1401"/>
          </a:p>
        </p:txBody>
      </p:sp>
      <p:sp>
        <p:nvSpPr>
          <p:cNvPr id="180" name="Google Shape;155;p13"/>
          <p:cNvSpPr txBox="1"/>
          <p:nvPr/>
        </p:nvSpPr>
        <p:spPr>
          <a:xfrm>
            <a:off x="733081" y="2218989"/>
            <a:ext cx="8011908" cy="1077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94" tIns="45694" rIns="45694" bIns="45694">
            <a:spAutoFit/>
          </a:bodyPr>
          <a:lstStyle/>
          <a:p>
            <a:pPr marL="0" indent="0">
              <a:buNone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Hasta el momento hemos hablado del costo al que salen las unidades que se despachan. Pero cuando estamos en el almacén y vamos a una ubicación, probablemente haya varias unidades compradas en distintos momentos. ¿Cuál sacar? Para eso existen básicamente 3 métodos para tomar la decisión: FIFO, LIFO y FEFO.</a:t>
            </a:r>
          </a:p>
        </p:txBody>
      </p:sp>
      <p:sp>
        <p:nvSpPr>
          <p:cNvPr id="185" name="Google Shape;269;p16"/>
          <p:cNvSpPr txBox="1"/>
          <p:nvPr/>
        </p:nvSpPr>
        <p:spPr>
          <a:xfrm>
            <a:off x="382997" y="1394978"/>
            <a:ext cx="8954269" cy="53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13" tIns="91413" rIns="91413" bIns="9141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801" dirty="0" smtClean="0">
                <a:solidFill>
                  <a:srgbClr val="ED6B00"/>
                </a:solidFill>
              </a:rPr>
              <a:t>ROTACIÓN DE INVENTARIOS</a:t>
            </a:r>
            <a:endParaRPr sz="2801" dirty="0">
              <a:solidFill>
                <a:srgbClr val="A9350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04" y="3296154"/>
            <a:ext cx="4832062" cy="37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53;p13"/>
          <p:cNvSpPr/>
          <p:nvPr/>
        </p:nvSpPr>
        <p:spPr>
          <a:xfrm>
            <a:off x="459183" y="2202873"/>
            <a:ext cx="4705017" cy="3512127"/>
          </a:xfrm>
          <a:prstGeom prst="roundRect">
            <a:avLst>
              <a:gd name="adj" fmla="val 5557"/>
            </a:avLst>
          </a:prstGeom>
          <a:solidFill>
            <a:srgbClr val="F7E3D1"/>
          </a:solidFill>
          <a:ln w="12700" cap="flat">
            <a:noFill/>
            <a:miter lim="400000"/>
          </a:ln>
          <a:effectLst/>
        </p:spPr>
        <p:txBody>
          <a:bodyPr wrap="square" lIns="45738" tIns="45738" rIns="45738" bIns="45738" numCol="1" anchor="ctr">
            <a:noAutofit/>
          </a:bodyPr>
          <a:lstStyle/>
          <a:p>
            <a:endParaRPr sz="1401"/>
          </a:p>
        </p:txBody>
      </p:sp>
      <p:sp>
        <p:nvSpPr>
          <p:cNvPr id="178" name="Google Shape;154;p13"/>
          <p:cNvSpPr txBox="1"/>
          <p:nvPr/>
        </p:nvSpPr>
        <p:spPr>
          <a:xfrm>
            <a:off x="1072378" y="4520868"/>
            <a:ext cx="7427566" cy="45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13" tIns="91413" rIns="91413" bIns="91413" numCol="1" anchor="ctr">
            <a:spAutoFit/>
          </a:bodyPr>
          <a:lstStyle/>
          <a:p>
            <a:r>
              <a:rPr sz="1401"/>
              <a:t>    </a:t>
            </a:r>
          </a:p>
        </p:txBody>
      </p:sp>
      <p:sp>
        <p:nvSpPr>
          <p:cNvPr id="180" name="Google Shape;155;p13"/>
          <p:cNvSpPr txBox="1"/>
          <p:nvPr/>
        </p:nvSpPr>
        <p:spPr>
          <a:xfrm>
            <a:off x="685440" y="2370633"/>
            <a:ext cx="4252503" cy="3046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94" tIns="45694" rIns="45694" bIns="45694">
            <a:spAutoFit/>
          </a:bodyPr>
          <a:lstStyle/>
          <a:p>
            <a:pPr marL="0" indent="0">
              <a:buNone/>
            </a:pPr>
            <a:r>
              <a:rPr lang="es-CL" sz="16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irst </a:t>
            </a:r>
            <a:r>
              <a:rPr lang="es-CL" sz="16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n </a:t>
            </a:r>
            <a:r>
              <a:rPr lang="es-CL" sz="16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irst </a:t>
            </a:r>
            <a:r>
              <a:rPr lang="es-CL" sz="16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 (el primero que entra es el primero que sale) O, en otras palabras, hay que sacar siempre el producto más antiguo, el que llegó antes al almacén. </a:t>
            </a:r>
          </a:p>
          <a:p>
            <a:pPr marL="0" indent="0">
              <a:buNone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Suele ser la política utilizada por los almacenes, preocupados de que no quede mercadería estancada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s-CL" sz="16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Ejemplo: rack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dinámico (tiene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inclinación y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rodillos). Se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carga por un lado y descarga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por el otro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. Eso garantiza que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de cada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línea se está sacando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la unidad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más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antigua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185" name="Google Shape;269;p16"/>
          <p:cNvSpPr txBox="1"/>
          <p:nvPr/>
        </p:nvSpPr>
        <p:spPr>
          <a:xfrm>
            <a:off x="382997" y="1394978"/>
            <a:ext cx="8954269" cy="53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13" tIns="91413" rIns="91413" bIns="9141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801" dirty="0" smtClean="0">
                <a:solidFill>
                  <a:srgbClr val="ED6B00"/>
                </a:solidFill>
              </a:rPr>
              <a:t>FIFO</a:t>
            </a:r>
          </a:p>
        </p:txBody>
      </p:sp>
      <p:pic>
        <p:nvPicPr>
          <p:cNvPr id="10" name="Google Shape;156;p13" descr="Google Shape;156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2038" y="2054902"/>
            <a:ext cx="500588" cy="477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E08954D-6405-4F32-B84B-0A0E9E51C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881" y="3342087"/>
            <a:ext cx="4261850" cy="19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7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53;p13"/>
          <p:cNvSpPr/>
          <p:nvPr/>
        </p:nvSpPr>
        <p:spPr>
          <a:xfrm>
            <a:off x="459183" y="2202874"/>
            <a:ext cx="4705017" cy="4124774"/>
          </a:xfrm>
          <a:prstGeom prst="roundRect">
            <a:avLst>
              <a:gd name="adj" fmla="val 4005"/>
            </a:avLst>
          </a:prstGeom>
          <a:solidFill>
            <a:srgbClr val="F7E3D1"/>
          </a:solidFill>
          <a:ln w="12700" cap="flat">
            <a:noFill/>
            <a:miter lim="400000"/>
          </a:ln>
          <a:effectLst/>
        </p:spPr>
        <p:txBody>
          <a:bodyPr wrap="square" lIns="45738" tIns="45738" rIns="45738" bIns="45738" numCol="1" anchor="ctr">
            <a:noAutofit/>
          </a:bodyPr>
          <a:lstStyle/>
          <a:p>
            <a:endParaRPr sz="1401"/>
          </a:p>
        </p:txBody>
      </p:sp>
      <p:sp>
        <p:nvSpPr>
          <p:cNvPr id="178" name="Google Shape;154;p13"/>
          <p:cNvSpPr txBox="1"/>
          <p:nvPr/>
        </p:nvSpPr>
        <p:spPr>
          <a:xfrm>
            <a:off x="1072378" y="4520868"/>
            <a:ext cx="7427566" cy="45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13" tIns="91413" rIns="91413" bIns="91413" numCol="1" anchor="ctr">
            <a:spAutoFit/>
          </a:bodyPr>
          <a:lstStyle/>
          <a:p>
            <a:r>
              <a:rPr sz="1401"/>
              <a:t>    </a:t>
            </a:r>
          </a:p>
        </p:txBody>
      </p:sp>
      <p:sp>
        <p:nvSpPr>
          <p:cNvPr id="180" name="Google Shape;155;p13"/>
          <p:cNvSpPr txBox="1"/>
          <p:nvPr/>
        </p:nvSpPr>
        <p:spPr>
          <a:xfrm>
            <a:off x="685440" y="2370633"/>
            <a:ext cx="4252503" cy="3785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94" tIns="45694" rIns="45694" bIns="45694">
            <a:spAutoFit/>
          </a:bodyPr>
          <a:lstStyle/>
          <a:p>
            <a:pPr marL="0" indent="0">
              <a:buNone/>
            </a:pPr>
            <a:r>
              <a:rPr lang="es-CL" sz="16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ast </a:t>
            </a:r>
            <a:r>
              <a:rPr lang="es-CL" sz="16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n </a:t>
            </a:r>
            <a:r>
              <a:rPr lang="es-CL" sz="16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irst </a:t>
            </a:r>
            <a:r>
              <a:rPr lang="es-CL" sz="1600" b="1" dirty="0">
                <a:solidFill>
                  <a:srgbClr val="ED6B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s-CL" sz="1600" b="1" dirty="0"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 (el último que entra es el primero que sale) O, en otras palabras, hay que sacar siempre el producto más nuevo, el que llegó último al almacén. </a:t>
            </a:r>
          </a:p>
          <a:p>
            <a:pPr marL="0" indent="0">
              <a:buNone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Usada cuando hay cross-docking (el producto se recibe y se despacha antes de 24 horas, no se almacena). También en caso especiales, como una exportación de productos con corta vida a lugares lejanos, en que el viaje por barco consumirá tiempo de vida del producto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0" indent="0">
              <a:buNone/>
            </a:pP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Ejemplo: rack penetrable, con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acceso solamente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por un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pasillo.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Cada vez que se retira un pallet, es el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último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que ingresó en cada 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pasillo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185" name="Google Shape;269;p16"/>
          <p:cNvSpPr txBox="1"/>
          <p:nvPr/>
        </p:nvSpPr>
        <p:spPr>
          <a:xfrm>
            <a:off x="382997" y="1394978"/>
            <a:ext cx="8954269" cy="53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13" tIns="91413" rIns="91413" bIns="9141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801" dirty="0" smtClean="0">
                <a:solidFill>
                  <a:srgbClr val="ED6B00"/>
                </a:solidFill>
              </a:rPr>
              <a:t>LIFO</a:t>
            </a:r>
          </a:p>
        </p:txBody>
      </p:sp>
      <p:pic>
        <p:nvPicPr>
          <p:cNvPr id="10" name="Google Shape;156;p13" descr="Google Shape;156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2038" y="2054902"/>
            <a:ext cx="500588" cy="477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2" descr="Rack Drive in | Racks para Pallets | AR Racking Chile">
            <a:extLst>
              <a:ext uri="{FF2B5EF4-FFF2-40B4-BE49-F238E27FC236}">
                <a16:creationId xmlns:a16="http://schemas.microsoft.com/office/drawing/2014/main" xmlns="" id="{46801310-3B56-48BD-9F16-1BB656AD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38" y="3001369"/>
            <a:ext cx="35718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844</Words>
  <Application>Microsoft Office PowerPoint</Application>
  <PresentationFormat>Personalizado</PresentationFormat>
  <Paragraphs>112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91</cp:revision>
  <cp:lastPrinted>2021-02-17T18:37:48Z</cp:lastPrinted>
  <dcterms:modified xsi:type="dcterms:W3CDTF">2021-02-21T02:51:33Z</dcterms:modified>
</cp:coreProperties>
</file>