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7" r:id="rId3"/>
    <p:sldId id="258" r:id="rId4"/>
    <p:sldId id="291" r:id="rId5"/>
    <p:sldId id="260" r:id="rId6"/>
    <p:sldId id="26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73" r:id="rId15"/>
    <p:sldId id="280" r:id="rId16"/>
    <p:sldId id="289" r:id="rId17"/>
    <p:sldId id="274" r:id="rId18"/>
    <p:sldId id="290" r:id="rId19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Y5pWMYHGHDWxF7ajhTTfqhk8a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ison Ahumad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943C"/>
    <a:srgbClr val="D9BF62"/>
    <a:srgbClr val="A93501"/>
    <a:srgbClr val="ED6B00"/>
    <a:srgbClr val="F7E3D1"/>
    <a:srgbClr val="FFB375"/>
    <a:srgbClr val="F9EBDE"/>
    <a:srgbClr val="EEEEEE"/>
    <a:srgbClr val="E4AF81"/>
    <a:srgbClr val="F3E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98138" autoAdjust="0"/>
  </p:normalViewPr>
  <p:slideViewPr>
    <p:cSldViewPr snapToGrid="0">
      <p:cViewPr varScale="1">
        <p:scale>
          <a:sx n="102" d="100"/>
          <a:sy n="102" d="100"/>
        </p:scale>
        <p:origin x="1524" y="96"/>
      </p:cViewPr>
      <p:guideLst>
        <p:guide orient="horz" pos="2381"/>
        <p:guide pos="3061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360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868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291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333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431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3870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431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74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74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988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418596"/>
            <a:ext cx="2897433" cy="680400"/>
          </a:xfrm>
          <a:prstGeom prst="rect">
            <a:avLst/>
          </a:prstGeom>
        </p:spPr>
      </p:pic>
      <p:sp>
        <p:nvSpPr>
          <p:cNvPr id="19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3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527725" y="6464000"/>
            <a:ext cx="747675" cy="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FFB3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-2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6462797"/>
            <a:ext cx="690482" cy="6804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418596"/>
            <a:ext cx="2897433" cy="680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/>
          <p:nvPr/>
        </p:nvSpPr>
        <p:spPr>
          <a:xfrm rot="10800000" flipH="1">
            <a:off x="180975" y="832250"/>
            <a:ext cx="9358200" cy="12369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8D837FA-7D10-4FEB-9DD5-99DA87700FA3}" type="slidenum">
              <a:rPr lang="es-E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r>
              <a:rPr lang="es-ES" sz="1100" b="0" i="0" u="none" strike="noStrike" cap="none" baseline="0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8|</a:t>
            </a:r>
            <a:r>
              <a:rPr lang="en-US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Operaciones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Almacenamiento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8|</a:t>
            </a:r>
            <a:r>
              <a:rPr lang="en-US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Operaciones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Almacenamiento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8D837FA-7D10-4FEB-9DD5-99DA87700FA3}" type="slidenum">
              <a:rPr lang="es-E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r>
              <a:rPr lang="es-ES" sz="1100" b="0" i="0" u="none" strike="noStrike" cap="none" baseline="0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8|</a:t>
            </a:r>
            <a:r>
              <a:rPr lang="en-US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Operaciones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Almacenamiento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8D837FA-7D10-4FEB-9DD5-99DA87700FA3}" type="slidenum">
              <a:rPr lang="es-E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r>
              <a:rPr lang="es-ES" sz="1100" b="0" i="0" u="none" strike="noStrike" cap="none" baseline="0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8|</a:t>
            </a:r>
            <a:r>
              <a:rPr lang="en-US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Operaciones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Almacenamiento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8D837FA-7D10-4FEB-9DD5-99DA87700FA3}" type="slidenum">
              <a:rPr lang="es-E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r>
              <a:rPr lang="es-ES" sz="1100" b="0" i="0" u="none" strike="noStrike" cap="none" baseline="0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1;p6"/>
          <p:cNvSpPr/>
          <p:nvPr userDrawn="1"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8D837FA-7D10-4FEB-9DD5-99DA87700FA3}" type="slidenum">
              <a:rPr lang="es-E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r>
              <a:rPr lang="es-ES" sz="1100" b="0" i="0" u="none" strike="noStrike" cap="none" baseline="0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12.svg"/><Relationship Id="rId3" Type="http://schemas.openxmlformats.org/officeDocument/2006/relationships/image" Target="../media/image21.png"/><Relationship Id="rId7" Type="http://schemas.openxmlformats.org/officeDocument/2006/relationships/image" Target="../media/image6.sv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8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documentos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utilizarán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inclusiva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términos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estudiante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docente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compañero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palabras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equivalentes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respectivos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plurales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con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ellas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referencia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tanto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hombres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n-US" sz="12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</a:t>
            </a:r>
            <a:r>
              <a:rPr lang="en-US" sz="12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4° </a:t>
            </a:r>
            <a:r>
              <a:rPr lang="en-US" sz="12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endParaRPr sz="12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 descr="portad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989" y="2988218"/>
            <a:ext cx="4900284" cy="3431129"/>
          </a:xfrm>
          <a:prstGeom prst="rect">
            <a:avLst/>
          </a:prstGeom>
        </p:spPr>
      </p:pic>
      <p:sp>
        <p:nvSpPr>
          <p:cNvPr id="14" name="Google Shape;61;p13"/>
          <p:cNvSpPr txBox="1">
            <a:spLocks/>
          </p:cNvSpPr>
          <p:nvPr/>
        </p:nvSpPr>
        <p:spPr>
          <a:xfrm>
            <a:off x="365424" y="2162898"/>
            <a:ext cx="4749501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_tradnl" sz="3600" b="1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OPERACIONES DE ALMACENAMIENTO</a:t>
            </a:r>
            <a:endParaRPr lang="x-none" sz="3600" b="1" dirty="0">
              <a:solidFill>
                <a:srgbClr val="ED6B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865948" y="2605549"/>
            <a:ext cx="7732366" cy="2414314"/>
          </a:xfrm>
          <a:prstGeom prst="roundRect">
            <a:avLst>
              <a:gd name="adj" fmla="val 9861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1255625" y="2867773"/>
            <a:ext cx="6964150" cy="1799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s-ES_trad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2.- Inventario Cíclico o </a:t>
            </a:r>
            <a:r>
              <a:rPr lang="es-ES_tradnl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Rotativo</a:t>
            </a:r>
          </a:p>
          <a:p>
            <a:pPr>
              <a:lnSpc>
                <a:spcPct val="14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Se divide la totalidad de las ubicaciones en partes que serán contadas de forma separada hasta completarlos todos: pueden ser almacenes (si hay varios), pasillos, u otros. Así, por ejemplo, si hay 4 almacenes, se puede contar uno cada fin de mes o cada 3 meses.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_tradnl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TIPOS DE </a:t>
            </a:r>
            <a:r>
              <a:rPr lang="es-ES_tradnl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DE INVENTARIO</a:t>
            </a:r>
            <a:endParaRPr lang="pt-BR"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04" y="2368525"/>
            <a:ext cx="500374" cy="477100"/>
          </a:xfrm>
          <a:prstGeom prst="rect">
            <a:avLst/>
          </a:prstGeom>
        </p:spPr>
      </p:pic>
      <p:sp>
        <p:nvSpPr>
          <p:cNvPr id="6" name="Google Shape;173;p6"/>
          <p:cNvSpPr/>
          <p:nvPr/>
        </p:nvSpPr>
        <p:spPr>
          <a:xfrm>
            <a:off x="1044834" y="7903071"/>
            <a:ext cx="7629008" cy="1120878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74;p6"/>
          <p:cNvSpPr txBox="1"/>
          <p:nvPr/>
        </p:nvSpPr>
        <p:spPr>
          <a:xfrm>
            <a:off x="1680439" y="8165295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Cuadro preguntas</a:t>
            </a:r>
            <a:endParaRPr lang="es-C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66" y="7661801"/>
            <a:ext cx="482540" cy="482540"/>
          </a:xfrm>
          <a:prstGeom prst="rect">
            <a:avLst/>
          </a:prstGeom>
        </p:spPr>
      </p:pic>
      <p:pic>
        <p:nvPicPr>
          <p:cNvPr id="3" name="Imagen 2" descr="grafic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506" y="4586602"/>
            <a:ext cx="2145664" cy="21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865948" y="2456147"/>
            <a:ext cx="7732366" cy="3400359"/>
          </a:xfrm>
          <a:prstGeom prst="roundRect">
            <a:avLst>
              <a:gd name="adj" fmla="val 9861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1255625" y="2718372"/>
            <a:ext cx="6964150" cy="2833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s-ES_trad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3.- Inventario </a:t>
            </a:r>
            <a:r>
              <a:rPr lang="es-ES_tradnl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Selectivo</a:t>
            </a:r>
          </a:p>
          <a:p>
            <a:pPr>
              <a:lnSpc>
                <a:spcPct val="14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Se escoge algunos productos para inventariar (de manera puntual o periódicamente)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Los productos de más 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venta</a:t>
            </a: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Los más caros</a:t>
            </a:r>
          </a:p>
          <a:p>
            <a:pPr>
              <a:lnSpc>
                <a:spcPct val="140000"/>
              </a:lnSpc>
            </a:pP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Aquellos que la ley obliga a tener controlados (por ejemplo: medicamentos psicotrópicos).</a:t>
            </a:r>
          </a:p>
        </p:txBody>
      </p:sp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_tradnl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TIPOS DE </a:t>
            </a:r>
            <a:r>
              <a:rPr lang="es-ES_tradnl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DE INVENTARIO</a:t>
            </a:r>
            <a:endParaRPr lang="pt-BR"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04" y="2219124"/>
            <a:ext cx="500374" cy="477100"/>
          </a:xfrm>
          <a:prstGeom prst="rect">
            <a:avLst/>
          </a:prstGeom>
        </p:spPr>
      </p:pic>
      <p:sp>
        <p:nvSpPr>
          <p:cNvPr id="6" name="Google Shape;173;p6"/>
          <p:cNvSpPr/>
          <p:nvPr/>
        </p:nvSpPr>
        <p:spPr>
          <a:xfrm>
            <a:off x="1044834" y="7903071"/>
            <a:ext cx="7629008" cy="1120878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74;p6"/>
          <p:cNvSpPr txBox="1"/>
          <p:nvPr/>
        </p:nvSpPr>
        <p:spPr>
          <a:xfrm>
            <a:off x="1680439" y="8165295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Cuadro preguntas</a:t>
            </a:r>
            <a:endParaRPr lang="es-C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66" y="7661801"/>
            <a:ext cx="482540" cy="482540"/>
          </a:xfrm>
          <a:prstGeom prst="rect">
            <a:avLst/>
          </a:prstGeom>
        </p:spPr>
      </p:pic>
      <p:pic>
        <p:nvPicPr>
          <p:cNvPr id="3" name="Imagen 2" descr="teclad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723" y="5683037"/>
            <a:ext cx="2079230" cy="187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7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865948" y="2605548"/>
            <a:ext cx="7732366" cy="3041798"/>
          </a:xfrm>
          <a:prstGeom prst="roundRect">
            <a:avLst>
              <a:gd name="adj" fmla="val 9861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1255625" y="2867773"/>
            <a:ext cx="6964150" cy="2488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Como su nombre lo indica, se toma sin previo aviso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Puede tratarse de una unidad auditora externa que realiza una Toma de Inventario a ciertos 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productos</a:t>
            </a: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Hay ciertos </a:t>
            </a:r>
            <a:r>
              <a:rPr lang="es-ES_tradnl" sz="1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softwares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de almacén que al iniciar cada jornada muestran unos pocos productos para contar y exigen el ingreso de las cantidades para que el almacén opere normalmente. El resultado de la comparación entre lo que debería haber y lo que se contó le llega a un Gerente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_tradnl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INVENTARIO </a:t>
            </a:r>
            <a:r>
              <a:rPr lang="es-ES_tradnl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SORPRESIVO</a:t>
            </a:r>
            <a:endParaRPr lang="pt-BR"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04" y="2368525"/>
            <a:ext cx="500374" cy="477100"/>
          </a:xfrm>
          <a:prstGeom prst="rect">
            <a:avLst/>
          </a:prstGeom>
        </p:spPr>
      </p:pic>
      <p:sp>
        <p:nvSpPr>
          <p:cNvPr id="6" name="Google Shape;173;p6"/>
          <p:cNvSpPr/>
          <p:nvPr/>
        </p:nvSpPr>
        <p:spPr>
          <a:xfrm>
            <a:off x="1044834" y="7903071"/>
            <a:ext cx="7629008" cy="1120878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74;p6"/>
          <p:cNvSpPr txBox="1"/>
          <p:nvPr/>
        </p:nvSpPr>
        <p:spPr>
          <a:xfrm>
            <a:off x="1680439" y="8165295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Cuadro preguntas</a:t>
            </a:r>
            <a:endParaRPr lang="es-C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66" y="7661801"/>
            <a:ext cx="482540" cy="4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1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865948" y="2321686"/>
            <a:ext cx="7732366" cy="4625445"/>
          </a:xfrm>
          <a:prstGeom prst="roundRect">
            <a:avLst>
              <a:gd name="adj" fmla="val 6308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1255625" y="2583912"/>
            <a:ext cx="6964150" cy="421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Estos tipos de inventarios no son excluyentes. Pueden combinarse entre sí, dependiendo de los objetivos buscados con cada uno.</a:t>
            </a:r>
          </a:p>
          <a:p>
            <a:pPr>
              <a:lnSpc>
                <a:spcPct val="140000"/>
              </a:lnSpc>
            </a:pP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Sugerencia: si en el futuro les corresponde hacerse cargo de un Almacén (asumir, por ejemplo como jefe o jefa de éste), es muy conveniente realizar al comienzo una Toma de Inventario.</a:t>
            </a:r>
          </a:p>
          <a:p>
            <a:pPr>
              <a:lnSpc>
                <a:spcPct val="140000"/>
              </a:lnSpc>
            </a:pP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Si, por ejemplo, asumen en mayo y se Toma Inventario a fin de año, TODAS las diferencias que aparezcan les pueden ser asignadas como SU responsabilidad (aunque vengan desde antes de asumir ustedes). Al Tomar Inventario y ajustar las existencias a la realidad cuando ustedes se incorporan, al siguiente inventario las diferencias serán solo del periodo de su gestión.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_tradnl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COMENTARIOS </a:t>
            </a:r>
            <a:r>
              <a:rPr lang="es-ES_tradnl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FINALES</a:t>
            </a:r>
            <a:endParaRPr lang="pt-BR"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04" y="2084664"/>
            <a:ext cx="500374" cy="477100"/>
          </a:xfrm>
          <a:prstGeom prst="rect">
            <a:avLst/>
          </a:prstGeom>
        </p:spPr>
      </p:pic>
      <p:sp>
        <p:nvSpPr>
          <p:cNvPr id="6" name="Google Shape;173;p6"/>
          <p:cNvSpPr/>
          <p:nvPr/>
        </p:nvSpPr>
        <p:spPr>
          <a:xfrm>
            <a:off x="1044834" y="7903071"/>
            <a:ext cx="7629008" cy="1120878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74;p6"/>
          <p:cNvSpPr txBox="1"/>
          <p:nvPr/>
        </p:nvSpPr>
        <p:spPr>
          <a:xfrm>
            <a:off x="1680439" y="8165295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Cuadro preguntas</a:t>
            </a:r>
            <a:endParaRPr lang="es-C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66" y="7661801"/>
            <a:ext cx="482540" cy="4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7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18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390" name="Google Shape;390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>
              <a:off x="5331311" y="3625505"/>
              <a:ext cx="3434912" cy="4380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pt-BR" sz="2000" dirty="0">
                  <a:solidFill>
                    <a:srgbClr val="A93501"/>
                  </a:solidFill>
                  <a:latin typeface="Calibri"/>
                  <a:ea typeface="Calibri"/>
                  <a:cs typeface="Calibri"/>
                  <a:sym typeface="Calibri"/>
                </a:rPr>
                <a:t>REVISIÓN DE QUÉ MERCADERÍA NO </a:t>
              </a:r>
            </a:p>
            <a:p>
              <a:pPr lvl="0">
                <a:lnSpc>
                  <a:spcPct val="115000"/>
                </a:lnSpc>
              </a:pPr>
              <a:r>
                <a:rPr lang="pt-BR" sz="2000" dirty="0">
                  <a:solidFill>
                    <a:srgbClr val="A93501"/>
                  </a:solidFill>
                  <a:latin typeface="Calibri"/>
                  <a:ea typeface="Calibri"/>
                  <a:cs typeface="Calibri"/>
                  <a:sym typeface="Calibri"/>
                </a:rPr>
                <a:t>CONTAR</a:t>
              </a:r>
              <a:r>
                <a:rPr lang="en-US" sz="2000" dirty="0" smtClean="0">
                  <a:solidFill>
                    <a:srgbClr val="A9350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ES" sz="2000" b="1" dirty="0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EN UNA TOMA DE INVENTARIO</a:t>
              </a:r>
              <a:endParaRPr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Ahora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realizaremos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una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actividad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que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resume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todo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lo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que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hemos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visto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! </a:t>
              </a:r>
              <a:r>
                <a:rPr lang="en-US" sz="1600" b="1" i="0" u="none" strike="noStrike" cap="none" dirty="0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b="1" i="0" u="none" strike="noStrike" cap="none" dirty="0" err="1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Atentos</a:t>
              </a:r>
              <a:r>
                <a:rPr lang="en-US" sz="1600" b="1" i="0" u="none" strike="noStrike" cap="none" dirty="0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  <a:endParaRPr sz="16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158;p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59;p5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Calibri"/>
                <a:cs typeface="Calibri"/>
                <a:sym typeface="Calibri"/>
              </a:rPr>
              <a:t>REVISEMOS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8;p5"/>
          <p:cNvSpPr txBox="1"/>
          <p:nvPr/>
        </p:nvSpPr>
        <p:spPr>
          <a:xfrm>
            <a:off x="4201500" y="120941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 smtClean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6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" y="2715213"/>
            <a:ext cx="2812026" cy="31825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23" y="5063613"/>
            <a:ext cx="1705019" cy="12722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44" y="5389023"/>
            <a:ext cx="1651873" cy="8845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pt-BR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¡AHORA REVISEMOS </a:t>
            </a:r>
            <a:r>
              <a:rPr lang="pt-BR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CUÁNTO APRENDIMOS!</a:t>
            </a:r>
            <a:endParaRPr lang="pt-BR"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73;p6"/>
          <p:cNvSpPr/>
          <p:nvPr/>
        </p:nvSpPr>
        <p:spPr>
          <a:xfrm>
            <a:off x="865948" y="2028336"/>
            <a:ext cx="7732366" cy="3123282"/>
          </a:xfrm>
          <a:prstGeom prst="roundRect">
            <a:avLst>
              <a:gd name="adj" fmla="val 9861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74;p6"/>
          <p:cNvSpPr txBox="1"/>
          <p:nvPr/>
        </p:nvSpPr>
        <p:spPr>
          <a:xfrm>
            <a:off x="1255625" y="2290561"/>
            <a:ext cx="696415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Ordena en la secuencia correcta los siguientes pasos de una Toma de Inventario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es-ES_tradnl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Ordenar el almacén para el 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conteo</a:t>
            </a: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Ajustar los sistemas de información para llevarlos a la 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realidad</a:t>
            </a: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Definir una fecha que no afecte a la 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organización</a:t>
            </a: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Contar</a:t>
            </a: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Determinar cómo se tomará inventario y qué recursos se necesitan: personas, equipos, etc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Comparar lo contado con lo que existe en los sistemas e investigar las diferencias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04" y="1791313"/>
            <a:ext cx="500374" cy="477100"/>
          </a:xfrm>
          <a:prstGeom prst="rect">
            <a:avLst/>
          </a:prstGeom>
        </p:spPr>
      </p:pic>
      <p:sp>
        <p:nvSpPr>
          <p:cNvPr id="7" name="Google Shape;174;p6"/>
          <p:cNvSpPr txBox="1"/>
          <p:nvPr/>
        </p:nvSpPr>
        <p:spPr>
          <a:xfrm>
            <a:off x="3116374" y="6100161"/>
            <a:ext cx="3485927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Respuesta: C - E - A - D - F - B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8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0"/>
          <p:cNvSpPr/>
          <p:nvPr/>
        </p:nvSpPr>
        <p:spPr>
          <a:xfrm>
            <a:off x="375975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0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2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0"/>
          <p:cNvSpPr txBox="1"/>
          <p:nvPr/>
        </p:nvSpPr>
        <p:spPr>
          <a:xfrm>
            <a:off x="958647" y="3641405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2000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REVISIÓN DE QUÉ MERCADERÍA NO </a:t>
            </a:r>
          </a:p>
          <a:p>
            <a:pPr lvl="0">
              <a:lnSpc>
                <a:spcPct val="115000"/>
              </a:lnSpc>
            </a:pPr>
            <a:r>
              <a:rPr lang="pt-BR" sz="2000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CONTAR </a:t>
            </a:r>
            <a:r>
              <a:rPr lang="pt-BR" sz="20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EN UNA TOMA DE INVENTARIO</a:t>
            </a:r>
            <a:endParaRPr lang="pt-BR" sz="16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Ahora realizaremos una </a:t>
            </a:r>
            <a:r>
              <a:rPr lang="es-CL" sz="1600" b="1" dirty="0">
                <a:solidFill>
                  <a:srgbClr val="ED6B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Actividad Práctica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Utiliza el archivo </a:t>
            </a:r>
            <a:r>
              <a:rPr lang="es-ES_tradnl" sz="1600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Actividad </a:t>
            </a:r>
            <a:r>
              <a:rPr lang="es-ES_tradnl" sz="1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4_Qué Mercadería No Contar en una Toma de </a:t>
            </a:r>
            <a:r>
              <a:rPr lang="es-ES_tradnl" sz="1600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Inventario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y sigue las instrucciones señaladas. </a:t>
            </a:r>
          </a:p>
          <a:p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¡¡Éxito!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Google Shape;168;p5"/>
          <p:cNvSpPr txBox="1"/>
          <p:nvPr/>
        </p:nvSpPr>
        <p:spPr>
          <a:xfrm>
            <a:off x="3670560" y="120941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 smtClean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6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56" y="3978569"/>
            <a:ext cx="6899892" cy="3974395"/>
          </a:xfrm>
          <a:prstGeom prst="rect">
            <a:avLst/>
          </a:prstGeom>
        </p:spPr>
      </p:pic>
      <p:sp>
        <p:nvSpPr>
          <p:cNvPr id="14" name="Google Shape;97;p3"/>
          <p:cNvSpPr txBox="1"/>
          <p:nvPr/>
        </p:nvSpPr>
        <p:spPr>
          <a:xfrm>
            <a:off x="2686559" y="6881800"/>
            <a:ext cx="1639637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138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401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 TRABAJAR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402;p19"/>
          <p:cNvSpPr txBox="1"/>
          <p:nvPr/>
        </p:nvSpPr>
        <p:spPr>
          <a:xfrm>
            <a:off x="375977" y="1392244"/>
            <a:ext cx="7017881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" name="Grupo 17"/>
          <p:cNvGrpSpPr/>
          <p:nvPr/>
        </p:nvGrpSpPr>
        <p:grpSpPr>
          <a:xfrm>
            <a:off x="-4655" y="4568183"/>
            <a:ext cx="5870763" cy="783005"/>
            <a:chOff x="-4655" y="4354713"/>
            <a:chExt cx="5870763" cy="783005"/>
          </a:xfrm>
        </p:grpSpPr>
        <p:sp>
          <p:nvSpPr>
            <p:cNvPr id="33" name="Google Shape;406;p19"/>
            <p:cNvSpPr txBox="1"/>
            <p:nvPr/>
          </p:nvSpPr>
          <p:spPr>
            <a:xfrm>
              <a:off x="1284454" y="4468470"/>
              <a:ext cx="458165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Trabajar en equipo, 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cuidando la integridad física y emocional de todos y todas.</a:t>
              </a:r>
              <a:endParaRPr sz="16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34" name="Google Shape;422;p19"/>
            <p:cNvSpPr/>
            <p:nvPr/>
          </p:nvSpPr>
          <p:spPr>
            <a:xfrm rot="5400000">
              <a:off x="171526" y="4178532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rupo 16"/>
          <p:cNvGrpSpPr/>
          <p:nvPr/>
        </p:nvGrpSpPr>
        <p:grpSpPr>
          <a:xfrm>
            <a:off x="-4655" y="3697448"/>
            <a:ext cx="6661094" cy="783005"/>
            <a:chOff x="-4655" y="3461842"/>
            <a:chExt cx="6661094" cy="783005"/>
          </a:xfrm>
        </p:grpSpPr>
        <p:sp>
          <p:nvSpPr>
            <p:cNvPr id="36" name="Google Shape;414;p19"/>
            <p:cNvSpPr txBox="1"/>
            <p:nvPr/>
          </p:nvSpPr>
          <p:spPr>
            <a:xfrm>
              <a:off x="1284454" y="3556270"/>
              <a:ext cx="537198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Intentar siempre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dar lo mejor de ti, 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buscando ser eficiente al cumplir los objetivos.</a:t>
              </a:r>
              <a:endParaRPr sz="1600" dirty="0">
                <a:solidFill>
                  <a:srgbClr val="ED6B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Google Shape;419;p19"/>
            <p:cNvSpPr/>
            <p:nvPr/>
          </p:nvSpPr>
          <p:spPr>
            <a:xfrm rot="5400000">
              <a:off x="171526" y="3285661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rupo 14"/>
          <p:cNvGrpSpPr/>
          <p:nvPr/>
        </p:nvGrpSpPr>
        <p:grpSpPr>
          <a:xfrm>
            <a:off x="-4655" y="1955978"/>
            <a:ext cx="9223735" cy="783005"/>
            <a:chOff x="-4655" y="1788831"/>
            <a:chExt cx="9223735" cy="783005"/>
          </a:xfrm>
        </p:grpSpPr>
        <p:sp>
          <p:nvSpPr>
            <p:cNvPr id="40" name="Google Shape;404;p19"/>
            <p:cNvSpPr txBox="1"/>
            <p:nvPr/>
          </p:nvSpPr>
          <p:spPr>
            <a:xfrm>
              <a:off x="1284454" y="2011076"/>
              <a:ext cx="7934626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Usar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EPP 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adecuados cuando corresponda.</a:t>
              </a:r>
              <a:endParaRPr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41" name="Google Shape;412;p19"/>
            <p:cNvSpPr/>
            <p:nvPr/>
          </p:nvSpPr>
          <p:spPr>
            <a:xfrm rot="5400000">
              <a:off x="171526" y="1612650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rupo 15"/>
          <p:cNvGrpSpPr/>
          <p:nvPr/>
        </p:nvGrpSpPr>
        <p:grpSpPr>
          <a:xfrm>
            <a:off x="-4655" y="2826713"/>
            <a:ext cx="6103238" cy="783005"/>
            <a:chOff x="-4655" y="2568971"/>
            <a:chExt cx="6103238" cy="783005"/>
          </a:xfrm>
        </p:grpSpPr>
        <p:sp>
          <p:nvSpPr>
            <p:cNvPr id="43" name="Google Shape;405;p19"/>
            <p:cNvSpPr txBox="1"/>
            <p:nvPr/>
          </p:nvSpPr>
          <p:spPr>
            <a:xfrm>
              <a:off x="1284454" y="2659480"/>
              <a:ext cx="48141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Utilizar cuidadosamente 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equipos, herramientas y artículos de escritorio.</a:t>
              </a:r>
              <a:endParaRPr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44" name="Google Shape;416;p19"/>
            <p:cNvSpPr/>
            <p:nvPr/>
          </p:nvSpPr>
          <p:spPr>
            <a:xfrm rot="5400000">
              <a:off x="171526" y="2392790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" name="Grupo 18"/>
          <p:cNvGrpSpPr/>
          <p:nvPr/>
        </p:nvGrpSpPr>
        <p:grpSpPr>
          <a:xfrm>
            <a:off x="-4655" y="5438917"/>
            <a:ext cx="6467449" cy="783005"/>
            <a:chOff x="-4655" y="5100793"/>
            <a:chExt cx="6467449" cy="783005"/>
          </a:xfrm>
        </p:grpSpPr>
        <p:sp>
          <p:nvSpPr>
            <p:cNvPr id="46" name="Google Shape;406;p19"/>
            <p:cNvSpPr txBox="1"/>
            <p:nvPr/>
          </p:nvSpPr>
          <p:spPr>
            <a:xfrm>
              <a:off x="1284454" y="5224717"/>
              <a:ext cx="5178340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fontAlgn="base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 finalizar cada actividad,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ordenar y limpiar 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el área de trabajo, reciclando al máximo los residuos.</a:t>
              </a:r>
            </a:p>
          </p:txBody>
        </p:sp>
        <p:sp>
          <p:nvSpPr>
            <p:cNvPr id="47" name="Google Shape;428;p19"/>
            <p:cNvSpPr/>
            <p:nvPr/>
          </p:nvSpPr>
          <p:spPr>
            <a:xfrm rot="5400000">
              <a:off x="171526" y="4924612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8" name="Imagen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333" y="1565094"/>
            <a:ext cx="3816532" cy="6006178"/>
          </a:xfrm>
          <a:prstGeom prst="rect">
            <a:avLst/>
          </a:prstGeom>
        </p:spPr>
      </p:pic>
      <p:pic>
        <p:nvPicPr>
          <p:cNvPr id="49" name="Gráfico 7">
            <a:extLst>
              <a:ext uri="{FF2B5EF4-FFF2-40B4-BE49-F238E27FC236}">
                <a16:creationId xmlns:a16="http://schemas.microsoft.com/office/drawing/2014/main" xmlns="" id="{E037E07D-16CC-164A-8D99-3F40A1F0F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46039" y="2952090"/>
            <a:ext cx="522086" cy="522086"/>
          </a:xfrm>
          <a:prstGeom prst="rect">
            <a:avLst/>
          </a:prstGeom>
        </p:spPr>
      </p:pic>
      <p:pic>
        <p:nvPicPr>
          <p:cNvPr id="50" name="Gráfico 22">
            <a:extLst>
              <a:ext uri="{FF2B5EF4-FFF2-40B4-BE49-F238E27FC236}">
                <a16:creationId xmlns:a16="http://schemas.microsoft.com/office/drawing/2014/main" xmlns="" id="{64CD2677-2D0C-B94D-ADC4-3F031D1A65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55941" y="2130681"/>
            <a:ext cx="502282" cy="502282"/>
          </a:xfrm>
          <a:prstGeom prst="rect">
            <a:avLst/>
          </a:prstGeom>
        </p:spPr>
      </p:pic>
      <p:pic>
        <p:nvPicPr>
          <p:cNvPr id="51" name="Gráfico 24">
            <a:extLst>
              <a:ext uri="{FF2B5EF4-FFF2-40B4-BE49-F238E27FC236}">
                <a16:creationId xmlns:a16="http://schemas.microsoft.com/office/drawing/2014/main" xmlns="" id="{3959CE6B-130C-7241-9D75-077AA73254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53358" y="5579402"/>
            <a:ext cx="507448" cy="507448"/>
          </a:xfrm>
          <a:prstGeom prst="rect">
            <a:avLst/>
          </a:prstGeom>
        </p:spPr>
      </p:pic>
      <p:pic>
        <p:nvPicPr>
          <p:cNvPr id="52" name="Gráfico 26">
            <a:extLst>
              <a:ext uri="{FF2B5EF4-FFF2-40B4-BE49-F238E27FC236}">
                <a16:creationId xmlns:a16="http://schemas.microsoft.com/office/drawing/2014/main" xmlns="" id="{F0FF436F-38C0-4143-8844-E4CC93DADE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63597" y="4705564"/>
            <a:ext cx="486970" cy="486970"/>
          </a:xfrm>
          <a:prstGeom prst="rect">
            <a:avLst/>
          </a:prstGeom>
        </p:spPr>
      </p:pic>
      <p:pic>
        <p:nvPicPr>
          <p:cNvPr id="53" name="Gráfico 28">
            <a:extLst>
              <a:ext uri="{FF2B5EF4-FFF2-40B4-BE49-F238E27FC236}">
                <a16:creationId xmlns:a16="http://schemas.microsoft.com/office/drawing/2014/main" xmlns="" id="{969FBDF0-CAFE-454E-88B0-E7A2F013C9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65340" y="3862484"/>
            <a:ext cx="483485" cy="483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450;p21"/>
          <p:cNvSpPr/>
          <p:nvPr/>
        </p:nvSpPr>
        <p:spPr>
          <a:xfrm>
            <a:off x="431624" y="2372800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453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455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56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531" y="2890682"/>
            <a:ext cx="2963594" cy="4629223"/>
          </a:xfrm>
          <a:prstGeom prst="rect">
            <a:avLst/>
          </a:prstGeom>
        </p:spPr>
      </p:pic>
      <p:sp>
        <p:nvSpPr>
          <p:cNvPr id="17" name="Google Shape;445;p20"/>
          <p:cNvSpPr txBox="1"/>
          <p:nvPr/>
        </p:nvSpPr>
        <p:spPr>
          <a:xfrm>
            <a:off x="958647" y="3641405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2000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REVISIÓN DE QUÉ MERCADERÍA NO </a:t>
            </a:r>
          </a:p>
          <a:p>
            <a:pPr lvl="0">
              <a:lnSpc>
                <a:spcPct val="115000"/>
              </a:lnSpc>
            </a:pPr>
            <a:r>
              <a:rPr lang="pt-BR" sz="200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CONTAR </a:t>
            </a:r>
            <a:r>
              <a:rPr lang="pt-BR" sz="20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EN UNA TOMA DE INVENTARIO</a:t>
            </a:r>
            <a:endParaRPr lang="pt-BR" sz="160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¡No olvides contestar </a:t>
            </a:r>
            <a:r>
              <a:rPr lang="es-CL" sz="1600" dirty="0" smtClean="0">
                <a:latin typeface="Calibri"/>
                <a:ea typeface="Calibri"/>
                <a:cs typeface="Calibri"/>
                <a:sym typeface="Calibri"/>
              </a:rPr>
              <a:t>la Autoevaluación y </a:t>
            </a: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entregar el </a:t>
            </a:r>
            <a:r>
              <a:rPr lang="es-CL" sz="1600" dirty="0" smtClean="0">
                <a:latin typeface="Calibri"/>
                <a:ea typeface="Calibri"/>
                <a:cs typeface="Calibri"/>
                <a:sym typeface="Calibri"/>
              </a:rPr>
              <a:t>Ticket </a:t>
            </a: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s-CL" sz="1600" dirty="0" smtClean="0">
                <a:latin typeface="Calibri"/>
                <a:ea typeface="Calibri"/>
                <a:cs typeface="Calibri"/>
                <a:sym typeface="Calibri"/>
              </a:rPr>
              <a:t>Salida!</a:t>
            </a:r>
          </a:p>
          <a:p>
            <a:pPr lvl="0">
              <a:lnSpc>
                <a:spcPct val="115000"/>
              </a:lnSpc>
            </a:pPr>
            <a:endParaRPr lang="es-CL" sz="1600" dirty="0"/>
          </a:p>
          <a:p>
            <a:pPr lvl="0">
              <a:lnSpc>
                <a:spcPct val="115000"/>
              </a:lnSpc>
            </a:pPr>
            <a:r>
              <a:rPr lang="es-CL" sz="21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lang="es-CL" sz="2100" b="1" dirty="0" smtClean="0">
              <a:solidFill>
                <a:srgbClr val="ED6B00"/>
              </a:solidFill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624" y="4011561"/>
            <a:ext cx="673176" cy="60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1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3;p2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</a:t>
            </a:r>
            <a:r>
              <a:rPr lang="en-US" sz="15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n 4" descr="logisticaM1A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776" y="3265488"/>
            <a:ext cx="4250711" cy="4070086"/>
          </a:xfrm>
          <a:prstGeom prst="rect">
            <a:avLst/>
          </a:prstGeom>
        </p:spPr>
      </p:pic>
      <p:sp>
        <p:nvSpPr>
          <p:cNvPr id="6" name="Google Shape;87;p2"/>
          <p:cNvSpPr txBox="1"/>
          <p:nvPr/>
        </p:nvSpPr>
        <p:spPr>
          <a:xfrm>
            <a:off x="365423" y="2116838"/>
            <a:ext cx="7933241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6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REVISIÓN DE QUÉ MERCADERÍA NO CONTAR EN UNA TOMA DE INVENTARIO</a:t>
            </a:r>
            <a:endParaRPr sz="36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1 </a:t>
            </a:r>
            <a:r>
              <a:rPr lang="en-US" sz="12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OPERACIONES DE ALMACENAMIENTO</a:t>
            </a:r>
            <a:endParaRPr sz="12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268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101;p3"/>
          <p:cNvSpPr/>
          <p:nvPr/>
        </p:nvSpPr>
        <p:spPr>
          <a:xfrm>
            <a:off x="564075" y="4187749"/>
            <a:ext cx="4657800" cy="1145856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103;p3"/>
          <p:cNvSpPr/>
          <p:nvPr/>
        </p:nvSpPr>
        <p:spPr>
          <a:xfrm>
            <a:off x="386551" y="4567777"/>
            <a:ext cx="391110" cy="385800"/>
          </a:xfrm>
          <a:prstGeom prst="roundRect">
            <a:avLst>
              <a:gd name="adj" fmla="val 16667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104;p3"/>
          <p:cNvSpPr txBox="1"/>
          <p:nvPr/>
        </p:nvSpPr>
        <p:spPr>
          <a:xfrm>
            <a:off x="396454" y="4470910"/>
            <a:ext cx="312202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99;p3"/>
          <p:cNvSpPr txBox="1"/>
          <p:nvPr/>
        </p:nvSpPr>
        <p:spPr>
          <a:xfrm>
            <a:off x="949350" y="4431817"/>
            <a:ext cx="4117499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40000"/>
              </a:lnSpc>
              <a:buSzPts val="1600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Conocimos el proceso de Rotación y los tipos que 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existen:</a:t>
            </a:r>
          </a:p>
          <a:p>
            <a:pPr lvl="0">
              <a:lnSpc>
                <a:spcPct val="140000"/>
              </a:lnSpc>
              <a:buSzPts val="1600"/>
            </a:pP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FIFO </a:t>
            </a:r>
            <a:r>
              <a:rPr lang="es-E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LIFO - FEFO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564075" y="2843142"/>
            <a:ext cx="4657800" cy="1145856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375975" y="3223170"/>
            <a:ext cx="376200" cy="385800"/>
          </a:xfrm>
          <a:prstGeom prst="roundRect">
            <a:avLst>
              <a:gd name="adj" fmla="val 16667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380117" y="3094013"/>
            <a:ext cx="384049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2800"/>
            </a:pPr>
            <a:r>
              <a:rPr lang="es-ES" sz="2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99" name="Google Shape;99;p3"/>
          <p:cNvSpPr txBox="1"/>
          <p:nvPr/>
        </p:nvSpPr>
        <p:spPr>
          <a:xfrm>
            <a:off x="938775" y="3087210"/>
            <a:ext cx="3960526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40000"/>
              </a:lnSpc>
              <a:buSzPts val="1600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Revisamos el proceso Salida de Productos</a:t>
            </a:r>
            <a:endParaRPr sz="1600" b="1" i="0" u="none" strike="noStrike" cap="none" dirty="0">
              <a:solidFill>
                <a:srgbClr val="76384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="" xmlns:a16="http://schemas.microsoft.com/office/drawing/2014/main" id="{97F78E1C-2545-824E-8231-C7C3CD4E3C3F}"/>
              </a:ext>
            </a:extLst>
          </p:cNvPr>
          <p:cNvSpPr/>
          <p:nvPr/>
        </p:nvSpPr>
        <p:spPr>
          <a:xfrm>
            <a:off x="5026616" y="3630160"/>
            <a:ext cx="696535" cy="696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5" name="Google Shape;95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"/>
          <p:cNvSpPr txBox="1"/>
          <p:nvPr/>
        </p:nvSpPr>
        <p:spPr>
          <a:xfrm>
            <a:off x="574651" y="2261129"/>
            <a:ext cx="47784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  <a:buSzPts val="1800"/>
            </a:pPr>
            <a:r>
              <a:rPr lang="en-US" sz="1800" b="1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REGISTRO DE SALIDAS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70;p14">
            <a:extLst>
              <a:ext uri="{FF2B5EF4-FFF2-40B4-BE49-F238E27FC236}">
                <a16:creationId xmlns:a16="http://schemas.microsoft.com/office/drawing/2014/main" xmlns="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RECORDEMOS</a:t>
            </a:r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18" y="2513152"/>
            <a:ext cx="4828328" cy="4574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653" y="3333134"/>
            <a:ext cx="4585614" cy="4344525"/>
          </a:xfrm>
          <a:prstGeom prst="rect">
            <a:avLst/>
          </a:prstGeom>
        </p:spPr>
      </p:pic>
      <p:sp>
        <p:nvSpPr>
          <p:cNvPr id="32" name="Google Shape;101;p3"/>
          <p:cNvSpPr/>
          <p:nvPr/>
        </p:nvSpPr>
        <p:spPr>
          <a:xfrm flipH="1">
            <a:off x="314031" y="3190135"/>
            <a:ext cx="4906689" cy="1681056"/>
          </a:xfrm>
          <a:prstGeom prst="roundRect">
            <a:avLst>
              <a:gd name="adj" fmla="val 9762"/>
            </a:avLst>
          </a:prstGeom>
          <a:solidFill>
            <a:srgbClr val="F7E3D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Triángulo isósceles 32"/>
          <p:cNvSpPr/>
          <p:nvPr/>
        </p:nvSpPr>
        <p:spPr>
          <a:xfrm rot="7028957" flipH="1">
            <a:off x="5231245" y="4088698"/>
            <a:ext cx="527972" cy="1158511"/>
          </a:xfrm>
          <a:prstGeom prst="triangle">
            <a:avLst/>
          </a:prstGeom>
          <a:solidFill>
            <a:srgbClr val="F7E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Google Shape;95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70;p14">
            <a:extLst>
              <a:ext uri="{FF2B5EF4-FFF2-40B4-BE49-F238E27FC236}">
                <a16:creationId xmlns:a16="http://schemas.microsoft.com/office/drawing/2014/main" xmlns="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RECORDEMOS</a:t>
            </a:r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38" name="Google Shape;99;p3"/>
          <p:cNvSpPr txBox="1"/>
          <p:nvPr/>
        </p:nvSpPr>
        <p:spPr>
          <a:xfrm>
            <a:off x="407624" y="3072018"/>
            <a:ext cx="4750385" cy="191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40000"/>
              </a:lnSpc>
              <a:buSzPts val="1600"/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Para revisar los aprendizajes trabajados </a:t>
            </a:r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la </a:t>
            </a: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actividad anterior,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te invitamos a reunirte en grupo y realizar algunos ejercicios prácticos.</a:t>
            </a:r>
            <a:endParaRPr lang="es-ES" sz="1600" b="1" dirty="0">
              <a:solidFill>
                <a:srgbClr val="FF66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9" name="Google Shape;318;p12"/>
          <p:cNvSpPr txBox="1"/>
          <p:nvPr/>
        </p:nvSpPr>
        <p:spPr>
          <a:xfrm>
            <a:off x="856788" y="5924237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s-CL" sz="21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Muy bien!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err="1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2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invitamos</a:t>
            </a:r>
            <a:r>
              <a:rPr lang="en-US" sz="2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100" b="0" i="0" u="none" strike="noStrike" cap="none" dirty="0" err="1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profundizar</a:t>
            </a:r>
            <a:r>
              <a:rPr lang="en-US" sz="2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revisando</a:t>
            </a:r>
            <a:endParaRPr dirty="0">
              <a:solidFill>
                <a:srgbClr val="ED6B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100" i="0" u="none" strike="noStrike" cap="none" dirty="0" err="1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sz="2100" i="0" u="none" strike="noStrike" cap="none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i="0" u="none" strike="noStrike" cap="none" dirty="0" err="1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r>
              <a:rPr lang="en-US" sz="2100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rgbClr val="A935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4079445" y="2914345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C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término de la actividad estarás </a:t>
            </a:r>
            <a:r>
              <a:rPr lang="es-CL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condiciones </a:t>
            </a:r>
            <a:r>
              <a:rPr lang="es-CL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de:</a:t>
            </a:r>
            <a:endParaRPr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¿CUÁL ES EL TEMA DE HOY?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/>
          <p:nvPr/>
        </p:nvSpPr>
        <p:spPr>
          <a:xfrm>
            <a:off x="4063852" y="3468685"/>
            <a:ext cx="5081308" cy="181280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5"/>
          <p:cNvSpPr txBox="1"/>
          <p:nvPr/>
        </p:nvSpPr>
        <p:spPr>
          <a:xfrm>
            <a:off x="4220751" y="3713388"/>
            <a:ext cx="4595026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Conocer el proceso de Toma de Inventario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/>
              <a:buChar char="•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Explicar en qué 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consiste</a:t>
            </a: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/>
              <a:buChar char="•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Determinar para qué 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sirve</a:t>
            </a: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/>
              <a:buChar char="•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Explicar cómo 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ejecutarlo</a:t>
            </a: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/>
              <a:buChar char="•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Identificar los tipos de Toma de Inventario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2" name="Google Shape;162;p5"/>
          <p:cNvSpPr/>
          <p:nvPr/>
        </p:nvSpPr>
        <p:spPr>
          <a:xfrm>
            <a:off x="8910097" y="4182187"/>
            <a:ext cx="399948" cy="385800"/>
          </a:xfrm>
          <a:prstGeom prst="roundRect">
            <a:avLst>
              <a:gd name="adj" fmla="val 16667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5"/>
          <p:cNvSpPr txBox="1"/>
          <p:nvPr/>
        </p:nvSpPr>
        <p:spPr>
          <a:xfrm>
            <a:off x="8920223" y="4182187"/>
            <a:ext cx="319257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4079445" y="2520225"/>
            <a:ext cx="4997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90000"/>
              </a:lnSpc>
              <a:buSzPts val="2000"/>
            </a:pPr>
            <a:r>
              <a:rPr lang="pt-BR" sz="2000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REVISIÓN DE QUÉ MERCADERÍA NO </a:t>
            </a:r>
            <a:endParaRPr lang="pt-BR" sz="2000" dirty="0" smtClean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buSzPts val="2000"/>
            </a:pPr>
            <a:r>
              <a:rPr lang="pt-BR" sz="2000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CONTAR </a:t>
            </a:r>
            <a:r>
              <a:rPr lang="pt-BR" sz="20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pt-BR" sz="20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UNA TOMA DE INVENTARIO</a:t>
            </a:r>
            <a:endParaRPr sz="20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4063852" y="120941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 smtClean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6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8" y="2067764"/>
            <a:ext cx="3132534" cy="45798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969306" y="2605549"/>
            <a:ext cx="7629008" cy="2787816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1255625" y="2867773"/>
            <a:ext cx="6964150" cy="214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Tomar Inventario implica contar lo que hay físicamente en el Almacén y contrastarlo con lo que dicen los sistema de información (tarjetas de inventario, software) para realizar posteriormente ajustes en los sistemas de información y llevar sus registros a la realidad. Es importante, porque todos consultan los sistemas de información para saber cuánto hay (lo miran los vendedores al ofrecer, y el personal de abastecimiento para reponer).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pt-BR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TOMA </a:t>
            </a:r>
            <a:r>
              <a:rPr lang="pt-BR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DE INVENTARIO</a:t>
            </a:r>
            <a:endParaRPr lang="pt-BR"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04" y="2368525"/>
            <a:ext cx="500374" cy="477100"/>
          </a:xfrm>
          <a:prstGeom prst="rect">
            <a:avLst/>
          </a:prstGeom>
        </p:spPr>
      </p:pic>
      <p:sp>
        <p:nvSpPr>
          <p:cNvPr id="6" name="Google Shape;173;p6"/>
          <p:cNvSpPr/>
          <p:nvPr/>
        </p:nvSpPr>
        <p:spPr>
          <a:xfrm>
            <a:off x="1044834" y="7903071"/>
            <a:ext cx="7629008" cy="1120878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74;p6"/>
          <p:cNvSpPr txBox="1"/>
          <p:nvPr/>
        </p:nvSpPr>
        <p:spPr>
          <a:xfrm>
            <a:off x="1680439" y="8165295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Cuadro preguntas</a:t>
            </a:r>
            <a:endParaRPr lang="es-C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66" y="7661801"/>
            <a:ext cx="482540" cy="482540"/>
          </a:xfrm>
          <a:prstGeom prst="rect">
            <a:avLst/>
          </a:prstGeom>
        </p:spPr>
      </p:pic>
      <p:grpSp>
        <p:nvGrpSpPr>
          <p:cNvPr id="5" name="Agrupar 4"/>
          <p:cNvGrpSpPr/>
          <p:nvPr/>
        </p:nvGrpSpPr>
        <p:grpSpPr>
          <a:xfrm>
            <a:off x="6602308" y="4640972"/>
            <a:ext cx="2878917" cy="2888823"/>
            <a:chOff x="6602308" y="4670852"/>
            <a:chExt cx="2878917" cy="2888823"/>
          </a:xfrm>
        </p:grpSpPr>
        <p:sp>
          <p:nvSpPr>
            <p:cNvPr id="15" name="Freeform 142"/>
            <p:cNvSpPr>
              <a:spLocks/>
            </p:cNvSpPr>
            <p:nvPr/>
          </p:nvSpPr>
          <p:spPr bwMode="auto">
            <a:xfrm>
              <a:off x="6602308" y="5478323"/>
              <a:ext cx="999573" cy="1267163"/>
            </a:xfrm>
            <a:custGeom>
              <a:avLst/>
              <a:gdLst>
                <a:gd name="T0" fmla="*/ 1864 w 1864"/>
                <a:gd name="T1" fmla="*/ 2363 h 2363"/>
                <a:gd name="T2" fmla="*/ 0 w 1864"/>
                <a:gd name="T3" fmla="*/ 1286 h 2363"/>
                <a:gd name="T4" fmla="*/ 0 w 1864"/>
                <a:gd name="T5" fmla="*/ 0 h 2363"/>
                <a:gd name="T6" fmla="*/ 1864 w 1864"/>
                <a:gd name="T7" fmla="*/ 1077 h 2363"/>
                <a:gd name="T8" fmla="*/ 1864 w 1864"/>
                <a:gd name="T9" fmla="*/ 2363 h 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4" h="2363">
                  <a:moveTo>
                    <a:pt x="1864" y="2363"/>
                  </a:moveTo>
                  <a:lnTo>
                    <a:pt x="0" y="1286"/>
                  </a:lnTo>
                  <a:lnTo>
                    <a:pt x="0" y="0"/>
                  </a:lnTo>
                  <a:lnTo>
                    <a:pt x="1864" y="1077"/>
                  </a:lnTo>
                  <a:lnTo>
                    <a:pt x="1864" y="2363"/>
                  </a:lnTo>
                  <a:close/>
                </a:path>
              </a:pathLst>
            </a:custGeom>
            <a:solidFill>
              <a:srgbClr val="FFD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43"/>
            <p:cNvSpPr>
              <a:spLocks/>
            </p:cNvSpPr>
            <p:nvPr/>
          </p:nvSpPr>
          <p:spPr bwMode="auto">
            <a:xfrm>
              <a:off x="6993772" y="5704621"/>
              <a:ext cx="216646" cy="815103"/>
            </a:xfrm>
            <a:custGeom>
              <a:avLst/>
              <a:gdLst>
                <a:gd name="T0" fmla="*/ 404 w 404"/>
                <a:gd name="T1" fmla="*/ 1520 h 1520"/>
                <a:gd name="T2" fmla="*/ 0 w 404"/>
                <a:gd name="T3" fmla="*/ 1287 h 1520"/>
                <a:gd name="T4" fmla="*/ 0 w 404"/>
                <a:gd name="T5" fmla="*/ 0 h 1520"/>
                <a:gd name="T6" fmla="*/ 404 w 404"/>
                <a:gd name="T7" fmla="*/ 234 h 1520"/>
                <a:gd name="T8" fmla="*/ 404 w 404"/>
                <a:gd name="T9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520">
                  <a:moveTo>
                    <a:pt x="404" y="1520"/>
                  </a:moveTo>
                  <a:lnTo>
                    <a:pt x="0" y="1287"/>
                  </a:lnTo>
                  <a:lnTo>
                    <a:pt x="0" y="0"/>
                  </a:lnTo>
                  <a:lnTo>
                    <a:pt x="404" y="234"/>
                  </a:lnTo>
                  <a:lnTo>
                    <a:pt x="404" y="1520"/>
                  </a:lnTo>
                  <a:close/>
                </a:path>
              </a:pathLst>
            </a:custGeom>
            <a:solidFill>
              <a:srgbClr val="EDE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44"/>
            <p:cNvSpPr>
              <a:spLocks/>
            </p:cNvSpPr>
            <p:nvPr/>
          </p:nvSpPr>
          <p:spPr bwMode="auto">
            <a:xfrm>
              <a:off x="7600809" y="5478323"/>
              <a:ext cx="1000646" cy="1267163"/>
            </a:xfrm>
            <a:custGeom>
              <a:avLst/>
              <a:gdLst>
                <a:gd name="T0" fmla="*/ 0 w 1866"/>
                <a:gd name="T1" fmla="*/ 2363 h 2363"/>
                <a:gd name="T2" fmla="*/ 1866 w 1866"/>
                <a:gd name="T3" fmla="*/ 1286 h 2363"/>
                <a:gd name="T4" fmla="*/ 1866 w 1866"/>
                <a:gd name="T5" fmla="*/ 0 h 2363"/>
                <a:gd name="T6" fmla="*/ 0 w 1866"/>
                <a:gd name="T7" fmla="*/ 1077 h 2363"/>
                <a:gd name="T8" fmla="*/ 0 w 1866"/>
                <a:gd name="T9" fmla="*/ 2363 h 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2363">
                  <a:moveTo>
                    <a:pt x="0" y="2363"/>
                  </a:moveTo>
                  <a:lnTo>
                    <a:pt x="1866" y="1286"/>
                  </a:lnTo>
                  <a:lnTo>
                    <a:pt x="1866" y="0"/>
                  </a:lnTo>
                  <a:lnTo>
                    <a:pt x="0" y="1077"/>
                  </a:lnTo>
                  <a:lnTo>
                    <a:pt x="0" y="2363"/>
                  </a:lnTo>
                  <a:close/>
                </a:path>
              </a:pathLst>
            </a:custGeom>
            <a:solidFill>
              <a:srgbClr val="FFBF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45"/>
            <p:cNvSpPr>
              <a:spLocks/>
            </p:cNvSpPr>
            <p:nvPr/>
          </p:nvSpPr>
          <p:spPr bwMode="auto">
            <a:xfrm>
              <a:off x="7993345" y="5704621"/>
              <a:ext cx="216646" cy="815103"/>
            </a:xfrm>
            <a:custGeom>
              <a:avLst/>
              <a:gdLst>
                <a:gd name="T0" fmla="*/ 0 w 404"/>
                <a:gd name="T1" fmla="*/ 1520 h 1520"/>
                <a:gd name="T2" fmla="*/ 404 w 404"/>
                <a:gd name="T3" fmla="*/ 1287 h 1520"/>
                <a:gd name="T4" fmla="*/ 404 w 404"/>
                <a:gd name="T5" fmla="*/ 0 h 1520"/>
                <a:gd name="T6" fmla="*/ 0 w 404"/>
                <a:gd name="T7" fmla="*/ 234 h 1520"/>
                <a:gd name="T8" fmla="*/ 0 w 404"/>
                <a:gd name="T9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520">
                  <a:moveTo>
                    <a:pt x="0" y="1520"/>
                  </a:moveTo>
                  <a:lnTo>
                    <a:pt x="404" y="1287"/>
                  </a:lnTo>
                  <a:lnTo>
                    <a:pt x="404" y="0"/>
                  </a:lnTo>
                  <a:lnTo>
                    <a:pt x="0" y="234"/>
                  </a:lnTo>
                  <a:lnTo>
                    <a:pt x="0" y="1520"/>
                  </a:lnTo>
                  <a:close/>
                </a:path>
              </a:pathLst>
            </a:custGeom>
            <a:solidFill>
              <a:srgbClr val="E6D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46"/>
            <p:cNvSpPr>
              <a:spLocks/>
            </p:cNvSpPr>
            <p:nvPr/>
          </p:nvSpPr>
          <p:spPr bwMode="auto">
            <a:xfrm>
              <a:off x="6602308" y="4900779"/>
              <a:ext cx="2000219" cy="1155087"/>
            </a:xfrm>
            <a:custGeom>
              <a:avLst/>
              <a:gdLst>
                <a:gd name="T0" fmla="*/ 3730 w 3730"/>
                <a:gd name="T1" fmla="*/ 1077 h 2154"/>
                <a:gd name="T2" fmla="*/ 1864 w 3730"/>
                <a:gd name="T3" fmla="*/ 2154 h 2154"/>
                <a:gd name="T4" fmla="*/ 0 w 3730"/>
                <a:gd name="T5" fmla="*/ 1077 h 2154"/>
                <a:gd name="T6" fmla="*/ 1864 w 3730"/>
                <a:gd name="T7" fmla="*/ 0 h 2154"/>
                <a:gd name="T8" fmla="*/ 3730 w 3730"/>
                <a:gd name="T9" fmla="*/ 1077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0" h="2154">
                  <a:moveTo>
                    <a:pt x="3730" y="1077"/>
                  </a:moveTo>
                  <a:lnTo>
                    <a:pt x="1864" y="2154"/>
                  </a:lnTo>
                  <a:lnTo>
                    <a:pt x="0" y="1077"/>
                  </a:lnTo>
                  <a:lnTo>
                    <a:pt x="1864" y="0"/>
                  </a:lnTo>
                  <a:lnTo>
                    <a:pt x="3730" y="1077"/>
                  </a:lnTo>
                  <a:close/>
                </a:path>
              </a:pathLst>
            </a:custGeom>
            <a:solidFill>
              <a:srgbClr val="D9BF6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47"/>
            <p:cNvSpPr>
              <a:spLocks/>
            </p:cNvSpPr>
            <p:nvPr/>
          </p:nvSpPr>
          <p:spPr bwMode="auto">
            <a:xfrm>
              <a:off x="6993772" y="5127077"/>
              <a:ext cx="1216219" cy="703026"/>
            </a:xfrm>
            <a:custGeom>
              <a:avLst/>
              <a:gdLst>
                <a:gd name="T0" fmla="*/ 2268 w 2268"/>
                <a:gd name="T1" fmla="*/ 1077 h 1311"/>
                <a:gd name="T2" fmla="*/ 1866 w 2268"/>
                <a:gd name="T3" fmla="*/ 1311 h 1311"/>
                <a:gd name="T4" fmla="*/ 0 w 2268"/>
                <a:gd name="T5" fmla="*/ 234 h 1311"/>
                <a:gd name="T6" fmla="*/ 404 w 2268"/>
                <a:gd name="T7" fmla="*/ 0 h 1311"/>
                <a:gd name="T8" fmla="*/ 2268 w 2268"/>
                <a:gd name="T9" fmla="*/ 1077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8" h="1311">
                  <a:moveTo>
                    <a:pt x="2268" y="1077"/>
                  </a:moveTo>
                  <a:lnTo>
                    <a:pt x="1866" y="1311"/>
                  </a:lnTo>
                  <a:lnTo>
                    <a:pt x="0" y="234"/>
                  </a:lnTo>
                  <a:lnTo>
                    <a:pt x="404" y="0"/>
                  </a:lnTo>
                  <a:lnTo>
                    <a:pt x="2268" y="1077"/>
                  </a:lnTo>
                  <a:close/>
                </a:path>
              </a:pathLst>
            </a:custGeom>
            <a:solidFill>
              <a:srgbClr val="F5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48"/>
            <p:cNvSpPr>
              <a:spLocks/>
            </p:cNvSpPr>
            <p:nvPr/>
          </p:nvSpPr>
          <p:spPr bwMode="auto">
            <a:xfrm>
              <a:off x="6993772" y="5127077"/>
              <a:ext cx="1216219" cy="703026"/>
            </a:xfrm>
            <a:custGeom>
              <a:avLst/>
              <a:gdLst>
                <a:gd name="T0" fmla="*/ 1866 w 2268"/>
                <a:gd name="T1" fmla="*/ 0 h 1311"/>
                <a:gd name="T2" fmla="*/ 2268 w 2268"/>
                <a:gd name="T3" fmla="*/ 234 h 1311"/>
                <a:gd name="T4" fmla="*/ 404 w 2268"/>
                <a:gd name="T5" fmla="*/ 1311 h 1311"/>
                <a:gd name="T6" fmla="*/ 0 w 2268"/>
                <a:gd name="T7" fmla="*/ 1077 h 1311"/>
                <a:gd name="T8" fmla="*/ 1866 w 2268"/>
                <a:gd name="T9" fmla="*/ 0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8" h="1311">
                  <a:moveTo>
                    <a:pt x="1866" y="0"/>
                  </a:moveTo>
                  <a:lnTo>
                    <a:pt x="2268" y="234"/>
                  </a:lnTo>
                  <a:lnTo>
                    <a:pt x="404" y="1311"/>
                  </a:lnTo>
                  <a:lnTo>
                    <a:pt x="0" y="1077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F5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42"/>
            <p:cNvSpPr>
              <a:spLocks/>
            </p:cNvSpPr>
            <p:nvPr/>
          </p:nvSpPr>
          <p:spPr bwMode="auto">
            <a:xfrm>
              <a:off x="7481006" y="6292512"/>
              <a:ext cx="999573" cy="1267163"/>
            </a:xfrm>
            <a:custGeom>
              <a:avLst/>
              <a:gdLst>
                <a:gd name="T0" fmla="*/ 1864 w 1864"/>
                <a:gd name="T1" fmla="*/ 2363 h 2363"/>
                <a:gd name="T2" fmla="*/ 0 w 1864"/>
                <a:gd name="T3" fmla="*/ 1286 h 2363"/>
                <a:gd name="T4" fmla="*/ 0 w 1864"/>
                <a:gd name="T5" fmla="*/ 0 h 2363"/>
                <a:gd name="T6" fmla="*/ 1864 w 1864"/>
                <a:gd name="T7" fmla="*/ 1077 h 2363"/>
                <a:gd name="T8" fmla="*/ 1864 w 1864"/>
                <a:gd name="T9" fmla="*/ 2363 h 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4" h="2363">
                  <a:moveTo>
                    <a:pt x="1864" y="2363"/>
                  </a:moveTo>
                  <a:lnTo>
                    <a:pt x="0" y="1286"/>
                  </a:lnTo>
                  <a:lnTo>
                    <a:pt x="0" y="0"/>
                  </a:lnTo>
                  <a:lnTo>
                    <a:pt x="1864" y="1077"/>
                  </a:lnTo>
                  <a:lnTo>
                    <a:pt x="1864" y="2363"/>
                  </a:lnTo>
                  <a:close/>
                </a:path>
              </a:pathLst>
            </a:custGeom>
            <a:solidFill>
              <a:srgbClr val="FFD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43"/>
            <p:cNvSpPr>
              <a:spLocks/>
            </p:cNvSpPr>
            <p:nvPr/>
          </p:nvSpPr>
          <p:spPr bwMode="auto">
            <a:xfrm>
              <a:off x="7872470" y="6518810"/>
              <a:ext cx="216646" cy="815103"/>
            </a:xfrm>
            <a:custGeom>
              <a:avLst/>
              <a:gdLst>
                <a:gd name="T0" fmla="*/ 404 w 404"/>
                <a:gd name="T1" fmla="*/ 1520 h 1520"/>
                <a:gd name="T2" fmla="*/ 0 w 404"/>
                <a:gd name="T3" fmla="*/ 1287 h 1520"/>
                <a:gd name="T4" fmla="*/ 0 w 404"/>
                <a:gd name="T5" fmla="*/ 0 h 1520"/>
                <a:gd name="T6" fmla="*/ 404 w 404"/>
                <a:gd name="T7" fmla="*/ 234 h 1520"/>
                <a:gd name="T8" fmla="*/ 404 w 404"/>
                <a:gd name="T9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520">
                  <a:moveTo>
                    <a:pt x="404" y="1520"/>
                  </a:moveTo>
                  <a:lnTo>
                    <a:pt x="0" y="1287"/>
                  </a:lnTo>
                  <a:lnTo>
                    <a:pt x="0" y="0"/>
                  </a:lnTo>
                  <a:lnTo>
                    <a:pt x="404" y="234"/>
                  </a:lnTo>
                  <a:lnTo>
                    <a:pt x="404" y="1520"/>
                  </a:lnTo>
                  <a:close/>
                </a:path>
              </a:pathLst>
            </a:custGeom>
            <a:solidFill>
              <a:srgbClr val="EDE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144"/>
            <p:cNvSpPr>
              <a:spLocks/>
            </p:cNvSpPr>
            <p:nvPr/>
          </p:nvSpPr>
          <p:spPr bwMode="auto">
            <a:xfrm>
              <a:off x="8479507" y="6292512"/>
              <a:ext cx="1000646" cy="1267163"/>
            </a:xfrm>
            <a:custGeom>
              <a:avLst/>
              <a:gdLst>
                <a:gd name="T0" fmla="*/ 0 w 1866"/>
                <a:gd name="T1" fmla="*/ 2363 h 2363"/>
                <a:gd name="T2" fmla="*/ 1866 w 1866"/>
                <a:gd name="T3" fmla="*/ 1286 h 2363"/>
                <a:gd name="T4" fmla="*/ 1866 w 1866"/>
                <a:gd name="T5" fmla="*/ 0 h 2363"/>
                <a:gd name="T6" fmla="*/ 0 w 1866"/>
                <a:gd name="T7" fmla="*/ 1077 h 2363"/>
                <a:gd name="T8" fmla="*/ 0 w 1866"/>
                <a:gd name="T9" fmla="*/ 2363 h 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2363">
                  <a:moveTo>
                    <a:pt x="0" y="2363"/>
                  </a:moveTo>
                  <a:lnTo>
                    <a:pt x="1866" y="1286"/>
                  </a:lnTo>
                  <a:lnTo>
                    <a:pt x="1866" y="0"/>
                  </a:lnTo>
                  <a:lnTo>
                    <a:pt x="0" y="1077"/>
                  </a:lnTo>
                  <a:lnTo>
                    <a:pt x="0" y="2363"/>
                  </a:lnTo>
                  <a:close/>
                </a:path>
              </a:pathLst>
            </a:custGeom>
            <a:solidFill>
              <a:srgbClr val="D1943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145"/>
            <p:cNvSpPr>
              <a:spLocks/>
            </p:cNvSpPr>
            <p:nvPr/>
          </p:nvSpPr>
          <p:spPr bwMode="auto">
            <a:xfrm>
              <a:off x="8872043" y="6518810"/>
              <a:ext cx="216646" cy="815103"/>
            </a:xfrm>
            <a:custGeom>
              <a:avLst/>
              <a:gdLst>
                <a:gd name="T0" fmla="*/ 0 w 404"/>
                <a:gd name="T1" fmla="*/ 1520 h 1520"/>
                <a:gd name="T2" fmla="*/ 404 w 404"/>
                <a:gd name="T3" fmla="*/ 1287 h 1520"/>
                <a:gd name="T4" fmla="*/ 404 w 404"/>
                <a:gd name="T5" fmla="*/ 0 h 1520"/>
                <a:gd name="T6" fmla="*/ 0 w 404"/>
                <a:gd name="T7" fmla="*/ 234 h 1520"/>
                <a:gd name="T8" fmla="*/ 0 w 404"/>
                <a:gd name="T9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520">
                  <a:moveTo>
                    <a:pt x="0" y="1520"/>
                  </a:moveTo>
                  <a:lnTo>
                    <a:pt x="404" y="1287"/>
                  </a:lnTo>
                  <a:lnTo>
                    <a:pt x="404" y="0"/>
                  </a:lnTo>
                  <a:lnTo>
                    <a:pt x="0" y="234"/>
                  </a:lnTo>
                  <a:lnTo>
                    <a:pt x="0" y="1520"/>
                  </a:lnTo>
                  <a:close/>
                </a:path>
              </a:pathLst>
            </a:custGeom>
            <a:solidFill>
              <a:srgbClr val="E6D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146"/>
            <p:cNvSpPr>
              <a:spLocks/>
            </p:cNvSpPr>
            <p:nvPr/>
          </p:nvSpPr>
          <p:spPr bwMode="auto">
            <a:xfrm>
              <a:off x="7481006" y="5714968"/>
              <a:ext cx="2000219" cy="1155087"/>
            </a:xfrm>
            <a:custGeom>
              <a:avLst/>
              <a:gdLst>
                <a:gd name="T0" fmla="*/ 3730 w 3730"/>
                <a:gd name="T1" fmla="*/ 1077 h 2154"/>
                <a:gd name="T2" fmla="*/ 1864 w 3730"/>
                <a:gd name="T3" fmla="*/ 2154 h 2154"/>
                <a:gd name="T4" fmla="*/ 0 w 3730"/>
                <a:gd name="T5" fmla="*/ 1077 h 2154"/>
                <a:gd name="T6" fmla="*/ 1864 w 3730"/>
                <a:gd name="T7" fmla="*/ 0 h 2154"/>
                <a:gd name="T8" fmla="*/ 3730 w 3730"/>
                <a:gd name="T9" fmla="*/ 1077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0" h="2154">
                  <a:moveTo>
                    <a:pt x="3730" y="1077"/>
                  </a:moveTo>
                  <a:lnTo>
                    <a:pt x="1864" y="2154"/>
                  </a:lnTo>
                  <a:lnTo>
                    <a:pt x="0" y="1077"/>
                  </a:lnTo>
                  <a:lnTo>
                    <a:pt x="1864" y="0"/>
                  </a:lnTo>
                  <a:lnTo>
                    <a:pt x="3730" y="1077"/>
                  </a:lnTo>
                  <a:close/>
                </a:path>
              </a:pathLst>
            </a:custGeom>
            <a:solidFill>
              <a:srgbClr val="D9BF6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147"/>
            <p:cNvSpPr>
              <a:spLocks/>
            </p:cNvSpPr>
            <p:nvPr/>
          </p:nvSpPr>
          <p:spPr bwMode="auto">
            <a:xfrm>
              <a:off x="7872470" y="5941266"/>
              <a:ext cx="1216219" cy="703026"/>
            </a:xfrm>
            <a:custGeom>
              <a:avLst/>
              <a:gdLst>
                <a:gd name="T0" fmla="*/ 2268 w 2268"/>
                <a:gd name="T1" fmla="*/ 1077 h 1311"/>
                <a:gd name="T2" fmla="*/ 1866 w 2268"/>
                <a:gd name="T3" fmla="*/ 1311 h 1311"/>
                <a:gd name="T4" fmla="*/ 0 w 2268"/>
                <a:gd name="T5" fmla="*/ 234 h 1311"/>
                <a:gd name="T6" fmla="*/ 404 w 2268"/>
                <a:gd name="T7" fmla="*/ 0 h 1311"/>
                <a:gd name="T8" fmla="*/ 2268 w 2268"/>
                <a:gd name="T9" fmla="*/ 1077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8" h="1311">
                  <a:moveTo>
                    <a:pt x="2268" y="1077"/>
                  </a:moveTo>
                  <a:lnTo>
                    <a:pt x="1866" y="1311"/>
                  </a:lnTo>
                  <a:lnTo>
                    <a:pt x="0" y="234"/>
                  </a:lnTo>
                  <a:lnTo>
                    <a:pt x="404" y="0"/>
                  </a:lnTo>
                  <a:lnTo>
                    <a:pt x="2268" y="1077"/>
                  </a:lnTo>
                  <a:close/>
                </a:path>
              </a:pathLst>
            </a:custGeom>
            <a:solidFill>
              <a:srgbClr val="F5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148"/>
            <p:cNvSpPr>
              <a:spLocks/>
            </p:cNvSpPr>
            <p:nvPr/>
          </p:nvSpPr>
          <p:spPr bwMode="auto">
            <a:xfrm>
              <a:off x="7872470" y="5941266"/>
              <a:ext cx="1216219" cy="703026"/>
            </a:xfrm>
            <a:custGeom>
              <a:avLst/>
              <a:gdLst>
                <a:gd name="T0" fmla="*/ 1866 w 2268"/>
                <a:gd name="T1" fmla="*/ 0 h 1311"/>
                <a:gd name="T2" fmla="*/ 2268 w 2268"/>
                <a:gd name="T3" fmla="*/ 234 h 1311"/>
                <a:gd name="T4" fmla="*/ 404 w 2268"/>
                <a:gd name="T5" fmla="*/ 1311 h 1311"/>
                <a:gd name="T6" fmla="*/ 0 w 2268"/>
                <a:gd name="T7" fmla="*/ 1077 h 1311"/>
                <a:gd name="T8" fmla="*/ 1866 w 2268"/>
                <a:gd name="T9" fmla="*/ 0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8" h="1311">
                  <a:moveTo>
                    <a:pt x="1866" y="0"/>
                  </a:moveTo>
                  <a:lnTo>
                    <a:pt x="2268" y="234"/>
                  </a:lnTo>
                  <a:lnTo>
                    <a:pt x="404" y="1311"/>
                  </a:lnTo>
                  <a:lnTo>
                    <a:pt x="0" y="1077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F5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142"/>
            <p:cNvSpPr>
              <a:spLocks/>
            </p:cNvSpPr>
            <p:nvPr/>
          </p:nvSpPr>
          <p:spPr bwMode="auto">
            <a:xfrm>
              <a:off x="6972211" y="5248396"/>
              <a:ext cx="999573" cy="1267163"/>
            </a:xfrm>
            <a:custGeom>
              <a:avLst/>
              <a:gdLst>
                <a:gd name="T0" fmla="*/ 1864 w 1864"/>
                <a:gd name="T1" fmla="*/ 2363 h 2363"/>
                <a:gd name="T2" fmla="*/ 0 w 1864"/>
                <a:gd name="T3" fmla="*/ 1286 h 2363"/>
                <a:gd name="T4" fmla="*/ 0 w 1864"/>
                <a:gd name="T5" fmla="*/ 0 h 2363"/>
                <a:gd name="T6" fmla="*/ 1864 w 1864"/>
                <a:gd name="T7" fmla="*/ 1077 h 2363"/>
                <a:gd name="T8" fmla="*/ 1864 w 1864"/>
                <a:gd name="T9" fmla="*/ 2363 h 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4" h="2363">
                  <a:moveTo>
                    <a:pt x="1864" y="2363"/>
                  </a:moveTo>
                  <a:lnTo>
                    <a:pt x="0" y="1286"/>
                  </a:lnTo>
                  <a:lnTo>
                    <a:pt x="0" y="0"/>
                  </a:lnTo>
                  <a:lnTo>
                    <a:pt x="1864" y="1077"/>
                  </a:lnTo>
                  <a:lnTo>
                    <a:pt x="1864" y="2363"/>
                  </a:lnTo>
                  <a:close/>
                </a:path>
              </a:pathLst>
            </a:custGeom>
            <a:solidFill>
              <a:srgbClr val="FFD9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143"/>
            <p:cNvSpPr>
              <a:spLocks/>
            </p:cNvSpPr>
            <p:nvPr/>
          </p:nvSpPr>
          <p:spPr bwMode="auto">
            <a:xfrm>
              <a:off x="7363675" y="5474694"/>
              <a:ext cx="216646" cy="815103"/>
            </a:xfrm>
            <a:custGeom>
              <a:avLst/>
              <a:gdLst>
                <a:gd name="T0" fmla="*/ 404 w 404"/>
                <a:gd name="T1" fmla="*/ 1520 h 1520"/>
                <a:gd name="T2" fmla="*/ 0 w 404"/>
                <a:gd name="T3" fmla="*/ 1287 h 1520"/>
                <a:gd name="T4" fmla="*/ 0 w 404"/>
                <a:gd name="T5" fmla="*/ 0 h 1520"/>
                <a:gd name="T6" fmla="*/ 404 w 404"/>
                <a:gd name="T7" fmla="*/ 234 h 1520"/>
                <a:gd name="T8" fmla="*/ 404 w 404"/>
                <a:gd name="T9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520">
                  <a:moveTo>
                    <a:pt x="404" y="1520"/>
                  </a:moveTo>
                  <a:lnTo>
                    <a:pt x="0" y="1287"/>
                  </a:lnTo>
                  <a:lnTo>
                    <a:pt x="0" y="0"/>
                  </a:lnTo>
                  <a:lnTo>
                    <a:pt x="404" y="234"/>
                  </a:lnTo>
                  <a:lnTo>
                    <a:pt x="404" y="1520"/>
                  </a:lnTo>
                  <a:close/>
                </a:path>
              </a:pathLst>
            </a:custGeom>
            <a:solidFill>
              <a:srgbClr val="EDE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144"/>
            <p:cNvSpPr>
              <a:spLocks/>
            </p:cNvSpPr>
            <p:nvPr/>
          </p:nvSpPr>
          <p:spPr bwMode="auto">
            <a:xfrm>
              <a:off x="7970712" y="5248396"/>
              <a:ext cx="1000646" cy="1267163"/>
            </a:xfrm>
            <a:custGeom>
              <a:avLst/>
              <a:gdLst>
                <a:gd name="T0" fmla="*/ 0 w 1866"/>
                <a:gd name="T1" fmla="*/ 2363 h 2363"/>
                <a:gd name="T2" fmla="*/ 1866 w 1866"/>
                <a:gd name="T3" fmla="*/ 1286 h 2363"/>
                <a:gd name="T4" fmla="*/ 1866 w 1866"/>
                <a:gd name="T5" fmla="*/ 0 h 2363"/>
                <a:gd name="T6" fmla="*/ 0 w 1866"/>
                <a:gd name="T7" fmla="*/ 1077 h 2363"/>
                <a:gd name="T8" fmla="*/ 0 w 1866"/>
                <a:gd name="T9" fmla="*/ 2363 h 2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2363">
                  <a:moveTo>
                    <a:pt x="0" y="2363"/>
                  </a:moveTo>
                  <a:lnTo>
                    <a:pt x="1866" y="1286"/>
                  </a:lnTo>
                  <a:lnTo>
                    <a:pt x="1866" y="0"/>
                  </a:lnTo>
                  <a:lnTo>
                    <a:pt x="0" y="1077"/>
                  </a:lnTo>
                  <a:lnTo>
                    <a:pt x="0" y="2363"/>
                  </a:lnTo>
                  <a:close/>
                </a:path>
              </a:pathLst>
            </a:custGeom>
            <a:solidFill>
              <a:srgbClr val="D1943C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145"/>
            <p:cNvSpPr>
              <a:spLocks/>
            </p:cNvSpPr>
            <p:nvPr/>
          </p:nvSpPr>
          <p:spPr bwMode="auto">
            <a:xfrm>
              <a:off x="8363248" y="5474694"/>
              <a:ext cx="216646" cy="815103"/>
            </a:xfrm>
            <a:custGeom>
              <a:avLst/>
              <a:gdLst>
                <a:gd name="T0" fmla="*/ 0 w 404"/>
                <a:gd name="T1" fmla="*/ 1520 h 1520"/>
                <a:gd name="T2" fmla="*/ 404 w 404"/>
                <a:gd name="T3" fmla="*/ 1287 h 1520"/>
                <a:gd name="T4" fmla="*/ 404 w 404"/>
                <a:gd name="T5" fmla="*/ 0 h 1520"/>
                <a:gd name="T6" fmla="*/ 0 w 404"/>
                <a:gd name="T7" fmla="*/ 234 h 1520"/>
                <a:gd name="T8" fmla="*/ 0 w 404"/>
                <a:gd name="T9" fmla="*/ 1520 h 1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1520">
                  <a:moveTo>
                    <a:pt x="0" y="1520"/>
                  </a:moveTo>
                  <a:lnTo>
                    <a:pt x="404" y="1287"/>
                  </a:lnTo>
                  <a:lnTo>
                    <a:pt x="404" y="0"/>
                  </a:lnTo>
                  <a:lnTo>
                    <a:pt x="0" y="234"/>
                  </a:lnTo>
                  <a:lnTo>
                    <a:pt x="0" y="1520"/>
                  </a:lnTo>
                  <a:close/>
                </a:path>
              </a:pathLst>
            </a:custGeom>
            <a:solidFill>
              <a:srgbClr val="E6D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146"/>
            <p:cNvSpPr>
              <a:spLocks/>
            </p:cNvSpPr>
            <p:nvPr/>
          </p:nvSpPr>
          <p:spPr bwMode="auto">
            <a:xfrm>
              <a:off x="6972211" y="4670852"/>
              <a:ext cx="2000219" cy="1155087"/>
            </a:xfrm>
            <a:custGeom>
              <a:avLst/>
              <a:gdLst>
                <a:gd name="T0" fmla="*/ 3730 w 3730"/>
                <a:gd name="T1" fmla="*/ 1077 h 2154"/>
                <a:gd name="T2" fmla="*/ 1864 w 3730"/>
                <a:gd name="T3" fmla="*/ 2154 h 2154"/>
                <a:gd name="T4" fmla="*/ 0 w 3730"/>
                <a:gd name="T5" fmla="*/ 1077 h 2154"/>
                <a:gd name="T6" fmla="*/ 1864 w 3730"/>
                <a:gd name="T7" fmla="*/ 0 h 2154"/>
                <a:gd name="T8" fmla="*/ 3730 w 3730"/>
                <a:gd name="T9" fmla="*/ 1077 h 2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0" h="2154">
                  <a:moveTo>
                    <a:pt x="3730" y="1077"/>
                  </a:moveTo>
                  <a:lnTo>
                    <a:pt x="1864" y="2154"/>
                  </a:lnTo>
                  <a:lnTo>
                    <a:pt x="0" y="1077"/>
                  </a:lnTo>
                  <a:lnTo>
                    <a:pt x="1864" y="0"/>
                  </a:lnTo>
                  <a:lnTo>
                    <a:pt x="3730" y="1077"/>
                  </a:lnTo>
                  <a:close/>
                </a:path>
              </a:pathLst>
            </a:custGeom>
            <a:solidFill>
              <a:srgbClr val="D9BF6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147"/>
            <p:cNvSpPr>
              <a:spLocks/>
            </p:cNvSpPr>
            <p:nvPr/>
          </p:nvSpPr>
          <p:spPr bwMode="auto">
            <a:xfrm>
              <a:off x="7363675" y="4897150"/>
              <a:ext cx="1216219" cy="703026"/>
            </a:xfrm>
            <a:custGeom>
              <a:avLst/>
              <a:gdLst>
                <a:gd name="T0" fmla="*/ 2268 w 2268"/>
                <a:gd name="T1" fmla="*/ 1077 h 1311"/>
                <a:gd name="T2" fmla="*/ 1866 w 2268"/>
                <a:gd name="T3" fmla="*/ 1311 h 1311"/>
                <a:gd name="T4" fmla="*/ 0 w 2268"/>
                <a:gd name="T5" fmla="*/ 234 h 1311"/>
                <a:gd name="T6" fmla="*/ 404 w 2268"/>
                <a:gd name="T7" fmla="*/ 0 h 1311"/>
                <a:gd name="T8" fmla="*/ 2268 w 2268"/>
                <a:gd name="T9" fmla="*/ 1077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8" h="1311">
                  <a:moveTo>
                    <a:pt x="2268" y="1077"/>
                  </a:moveTo>
                  <a:lnTo>
                    <a:pt x="1866" y="1311"/>
                  </a:lnTo>
                  <a:lnTo>
                    <a:pt x="0" y="234"/>
                  </a:lnTo>
                  <a:lnTo>
                    <a:pt x="404" y="0"/>
                  </a:lnTo>
                  <a:lnTo>
                    <a:pt x="2268" y="1077"/>
                  </a:lnTo>
                  <a:close/>
                </a:path>
              </a:pathLst>
            </a:custGeom>
            <a:solidFill>
              <a:srgbClr val="F5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148"/>
            <p:cNvSpPr>
              <a:spLocks/>
            </p:cNvSpPr>
            <p:nvPr/>
          </p:nvSpPr>
          <p:spPr bwMode="auto">
            <a:xfrm>
              <a:off x="7363675" y="4897150"/>
              <a:ext cx="1216219" cy="703026"/>
            </a:xfrm>
            <a:custGeom>
              <a:avLst/>
              <a:gdLst>
                <a:gd name="T0" fmla="*/ 1866 w 2268"/>
                <a:gd name="T1" fmla="*/ 0 h 1311"/>
                <a:gd name="T2" fmla="*/ 2268 w 2268"/>
                <a:gd name="T3" fmla="*/ 234 h 1311"/>
                <a:gd name="T4" fmla="*/ 404 w 2268"/>
                <a:gd name="T5" fmla="*/ 1311 h 1311"/>
                <a:gd name="T6" fmla="*/ 0 w 2268"/>
                <a:gd name="T7" fmla="*/ 1077 h 1311"/>
                <a:gd name="T8" fmla="*/ 1866 w 2268"/>
                <a:gd name="T9" fmla="*/ 0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8" h="1311">
                  <a:moveTo>
                    <a:pt x="1866" y="0"/>
                  </a:moveTo>
                  <a:lnTo>
                    <a:pt x="2268" y="234"/>
                  </a:lnTo>
                  <a:lnTo>
                    <a:pt x="404" y="1311"/>
                  </a:lnTo>
                  <a:lnTo>
                    <a:pt x="0" y="1077"/>
                  </a:lnTo>
                  <a:lnTo>
                    <a:pt x="1866" y="0"/>
                  </a:lnTo>
                  <a:close/>
                </a:path>
              </a:pathLst>
            </a:custGeom>
            <a:solidFill>
              <a:srgbClr val="F5E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865948" y="2605548"/>
            <a:ext cx="7732366" cy="4042783"/>
          </a:xfrm>
          <a:prstGeom prst="roundRect">
            <a:avLst>
              <a:gd name="adj" fmla="val 6535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1255625" y="2867773"/>
            <a:ext cx="6964150" cy="352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Definir una fecha que no afecte (o afecte lo menos posible) a la organización, dado que el Almacén estará “cerrado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 (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dedicado a Tomar 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Inventario. Informar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esta fecha al resto de la organización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Determinar cómo se tomará inventario (usualmente hay un proceso que ya existe y se repite) y qué recursos se necesitan: personas, equipos, etc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Ordenar el almacén para el 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conteo.</a:t>
            </a: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Contar.</a:t>
            </a: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Comparar lo contado con lo que existe en los sistemas e investigar las diferencias (si son muchas, las principales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40000"/>
              </a:lnSpc>
              <a:buFont typeface="+mj-lt"/>
              <a:buAutoNum type="arabicPeriod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Ajustar los sistemas de información para llevarlos a la 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realidad.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_tradnl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PASOS DE UNA </a:t>
            </a:r>
            <a:r>
              <a:rPr lang="es-ES_tradnl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DE INVENTARIO</a:t>
            </a:r>
            <a:endParaRPr lang="pt-BR"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04" y="2368525"/>
            <a:ext cx="500374" cy="477100"/>
          </a:xfrm>
          <a:prstGeom prst="rect">
            <a:avLst/>
          </a:prstGeom>
        </p:spPr>
      </p:pic>
      <p:sp>
        <p:nvSpPr>
          <p:cNvPr id="6" name="Google Shape;173;p6"/>
          <p:cNvSpPr/>
          <p:nvPr/>
        </p:nvSpPr>
        <p:spPr>
          <a:xfrm>
            <a:off x="1044834" y="7903071"/>
            <a:ext cx="7629008" cy="1120878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74;p6"/>
          <p:cNvSpPr txBox="1"/>
          <p:nvPr/>
        </p:nvSpPr>
        <p:spPr>
          <a:xfrm>
            <a:off x="1680439" y="8165295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Cuadro preguntas</a:t>
            </a:r>
            <a:endParaRPr lang="es-C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66" y="7661801"/>
            <a:ext cx="482540" cy="4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9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865948" y="2605548"/>
            <a:ext cx="7732366" cy="2115513"/>
          </a:xfrm>
          <a:prstGeom prst="roundRect">
            <a:avLst>
              <a:gd name="adj" fmla="val 9861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1255625" y="2867773"/>
            <a:ext cx="6964150" cy="145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Dependiendo de las condiciones de cada establecimiento, se sugiere hacer que los estudiantes realicen una breve Toma de Inventario: en la biblioteca, en un taller, en la sala de clases, en el establecimiento general (contando algún producto en particular: los extintores, por ejemplo).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_tradnl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APLICACIÓN </a:t>
            </a:r>
            <a:r>
              <a:rPr lang="es-ES_tradnl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SUGERIDA</a:t>
            </a:r>
            <a:endParaRPr lang="pt-BR"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04" y="2368525"/>
            <a:ext cx="500374" cy="477100"/>
          </a:xfrm>
          <a:prstGeom prst="rect">
            <a:avLst/>
          </a:prstGeom>
        </p:spPr>
      </p:pic>
      <p:sp>
        <p:nvSpPr>
          <p:cNvPr id="6" name="Google Shape;173;p6"/>
          <p:cNvSpPr/>
          <p:nvPr/>
        </p:nvSpPr>
        <p:spPr>
          <a:xfrm>
            <a:off x="1044834" y="7903071"/>
            <a:ext cx="7629008" cy="1120878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74;p6"/>
          <p:cNvSpPr txBox="1"/>
          <p:nvPr/>
        </p:nvSpPr>
        <p:spPr>
          <a:xfrm>
            <a:off x="1680439" y="8165295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Cuadro preguntas</a:t>
            </a:r>
            <a:endParaRPr lang="es-C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66" y="7661801"/>
            <a:ext cx="482540" cy="4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865948" y="2351567"/>
            <a:ext cx="7732366" cy="2205153"/>
          </a:xfrm>
          <a:prstGeom prst="roundRect">
            <a:avLst>
              <a:gd name="adj" fmla="val 9861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1255625" y="2613792"/>
            <a:ext cx="6964150" cy="145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s-ES_tradnl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1.- Inventario General</a:t>
            </a:r>
          </a:p>
          <a:p>
            <a:pPr>
              <a:lnSpc>
                <a:spcPct val="140000"/>
              </a:lnSpc>
            </a:pP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Se cuenta la totalidad de las ubicaciones y los productos de una sola vez. Las grandes empresas suelen hacerlo una vez al año (muchas veces supervisadas por auditores internos y/o externos).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_tradnl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TIPOS DE </a:t>
            </a:r>
            <a:r>
              <a:rPr lang="es-ES_tradnl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DE INVENTARIO</a:t>
            </a:r>
            <a:endParaRPr lang="pt-BR"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04" y="2114544"/>
            <a:ext cx="500374" cy="477100"/>
          </a:xfrm>
          <a:prstGeom prst="rect">
            <a:avLst/>
          </a:prstGeom>
        </p:spPr>
      </p:pic>
      <p:sp>
        <p:nvSpPr>
          <p:cNvPr id="6" name="Google Shape;173;p6"/>
          <p:cNvSpPr/>
          <p:nvPr/>
        </p:nvSpPr>
        <p:spPr>
          <a:xfrm>
            <a:off x="1044834" y="7903071"/>
            <a:ext cx="7629008" cy="1120878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74;p6"/>
          <p:cNvSpPr txBox="1"/>
          <p:nvPr/>
        </p:nvSpPr>
        <p:spPr>
          <a:xfrm>
            <a:off x="1680439" y="8165295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Cuadro preguntas</a:t>
            </a:r>
            <a:endParaRPr lang="es-C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66" y="7661801"/>
            <a:ext cx="482540" cy="482540"/>
          </a:xfrm>
          <a:prstGeom prst="rect">
            <a:avLst/>
          </a:prstGeom>
        </p:spPr>
      </p:pic>
      <p:pic>
        <p:nvPicPr>
          <p:cNvPr id="3" name="Imagen 2" descr="100porcient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88" y="4422260"/>
            <a:ext cx="16891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5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</TotalTime>
  <Words>1137</Words>
  <Application>Microsoft Office PowerPoint</Application>
  <PresentationFormat>Personalizado</PresentationFormat>
  <Paragraphs>149</Paragraphs>
  <Slides>18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Roboto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Toledo</cp:lastModifiedBy>
  <cp:revision>68</cp:revision>
  <dcterms:modified xsi:type="dcterms:W3CDTF">2021-02-21T03:01:06Z</dcterms:modified>
</cp:coreProperties>
</file>