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96" r:id="rId4"/>
    <p:sldId id="258" r:id="rId5"/>
    <p:sldId id="278" r:id="rId6"/>
    <p:sldId id="260" r:id="rId7"/>
    <p:sldId id="289" r:id="rId8"/>
    <p:sldId id="294" r:id="rId9"/>
    <p:sldId id="300" r:id="rId10"/>
    <p:sldId id="301" r:id="rId11"/>
    <p:sldId id="297" r:id="rId12"/>
    <p:sldId id="298" r:id="rId13"/>
    <p:sldId id="302" r:id="rId14"/>
    <p:sldId id="273" r:id="rId15"/>
    <p:sldId id="275" r:id="rId16"/>
    <p:sldId id="276" r:id="rId17"/>
    <p:sldId id="295" r:id="rId18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4761">
          <p15:clr>
            <a:srgbClr val="A4A3A4"/>
          </p15:clr>
        </p15:guide>
        <p15:guide id="4" pos="4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00"/>
    <a:srgbClr val="A93501"/>
    <a:srgbClr val="F7E3D1"/>
    <a:srgbClr val="FFB375"/>
    <a:srgbClr val="F9EBDE"/>
    <a:srgbClr val="EEEEEE"/>
    <a:srgbClr val="E4AF81"/>
    <a:srgbClr val="F3E5D8"/>
    <a:srgbClr val="F2E4D7"/>
    <a:srgbClr val="F5E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8" autoAdjust="0"/>
    <p:restoredTop sz="94679"/>
  </p:normalViewPr>
  <p:slideViewPr>
    <p:cSldViewPr snapToGrid="0">
      <p:cViewPr>
        <p:scale>
          <a:sx n="100" d="100"/>
          <a:sy n="100" d="100"/>
        </p:scale>
        <p:origin x="496" y="216"/>
      </p:cViewPr>
      <p:guideLst>
        <p:guide orient="horz" pos="2381"/>
        <p:guide pos="3061"/>
        <p:guide orient="horz" pos="4761"/>
        <p:guide pos="4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29" Type="http://customschemas.google.com/relationships/presentationmetadata" Target="metadata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sp>
        <p:nvSpPr>
          <p:cNvPr id="19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2797"/>
            <a:ext cx="690482" cy="680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23"/>
          <p:cNvSpPr/>
          <p:nvPr userDrawn="1"/>
        </p:nvSpPr>
        <p:spPr>
          <a:xfrm>
            <a:off x="259789" y="1739619"/>
            <a:ext cx="9240327" cy="5608419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Arial"/>
              </a:rPr>
              <a:t>Operaciones de </a:t>
            </a:r>
            <a:r>
              <a:rPr lang="es-C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_tradnl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</a:t>
            </a:r>
            <a:r>
              <a:rPr lang="es-ES_tradnl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lang="es-ES_tradnl"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Arial"/>
              </a:rPr>
              <a:t>Operaciones de </a:t>
            </a:r>
            <a:r>
              <a:rPr lang="es-C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  <p:sp>
        <p:nvSpPr>
          <p:cNvPr id="14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2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_tradnl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</a:t>
            </a:r>
            <a:r>
              <a:rPr lang="es-ES_tradnl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lang="es-ES_tradnl"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Arial"/>
              </a:rPr>
              <a:t>Operaciones de </a:t>
            </a:r>
            <a:r>
              <a:rPr lang="es-C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  <p:sp>
        <p:nvSpPr>
          <p:cNvPr id="14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_tradnl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</a:t>
            </a:r>
            <a:r>
              <a:rPr lang="es-ES_tradnl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lang="es-ES_tradnl"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Arial"/>
              </a:rPr>
              <a:t>Operaciones de </a:t>
            </a:r>
            <a:r>
              <a:rPr lang="es-C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_tradnl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</a:t>
            </a:r>
            <a:r>
              <a:rPr lang="es-ES_tradnl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lang="es-ES_tradnl"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4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svg"/><Relationship Id="rId12" Type="http://schemas.openxmlformats.org/officeDocument/2006/relationships/image" Target="../media/image36.png"/><Relationship Id="rId13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.svg"/><Relationship Id="rId6" Type="http://schemas.openxmlformats.org/officeDocument/2006/relationships/image" Target="../media/image33.png"/><Relationship Id="rId7" Type="http://schemas.openxmlformats.org/officeDocument/2006/relationships/image" Target="../media/image6.svg"/><Relationship Id="rId8" Type="http://schemas.openxmlformats.org/officeDocument/2006/relationships/image" Target="../media/image34.png"/><Relationship Id="rId9" Type="http://schemas.openxmlformats.org/officeDocument/2006/relationships/image" Target="../media/image8.svg"/><Relationship Id="rId10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compañero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palabras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equivalentes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respectivos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plurales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hombres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NIVEL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340024" y="2131950"/>
            <a:ext cx="4749501" cy="1583224"/>
            <a:chOff x="340024" y="2131950"/>
            <a:chExt cx="4749501" cy="1583224"/>
          </a:xfrm>
        </p:grpSpPr>
        <p:sp>
          <p:nvSpPr>
            <p:cNvPr id="76" name="Google Shape;76;p1"/>
            <p:cNvSpPr txBox="1"/>
            <p:nvPr/>
          </p:nvSpPr>
          <p:spPr>
            <a:xfrm>
              <a:off x="349550" y="2131950"/>
              <a:ext cx="1444325" cy="178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MÓDULO 1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1;p13"/>
            <p:cNvSpPr txBox="1">
              <a:spLocks/>
            </p:cNvSpPr>
            <p:nvPr/>
          </p:nvSpPr>
          <p:spPr>
            <a:xfrm>
              <a:off x="340024" y="2357974"/>
              <a:ext cx="4749501" cy="13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s-ES_tradnl" sz="3400" b="1" spc="-20" dirty="0" smtClean="0">
                  <a:solidFill>
                    <a:srgbClr val="ED6B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OPERACIONES DE </a:t>
              </a:r>
              <a:endParaRPr lang="es-CL" sz="3400" b="1" spc="-20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s-CL" sz="3400" b="1" spc="-20" dirty="0" smtClean="0">
                  <a:solidFill>
                    <a:srgbClr val="ED6B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AL</a:t>
              </a:r>
              <a:r>
                <a:rPr lang="es-ES_tradnl" sz="3400" b="1" spc="-20" dirty="0" smtClean="0">
                  <a:solidFill>
                    <a:srgbClr val="ED6B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MACENAMIENTO</a:t>
              </a:r>
              <a:endParaRPr lang="x-none" sz="3400" b="1" spc="-20" dirty="0" smtClean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>
                <a:lnSpc>
                  <a:spcPct val="90000"/>
                </a:lnSpc>
              </a:pPr>
              <a:endParaRPr lang="x-none" sz="34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82" y="2374900"/>
            <a:ext cx="5445385" cy="375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5"/>
          <p:cNvGrpSpPr/>
          <p:nvPr/>
        </p:nvGrpSpPr>
        <p:grpSpPr>
          <a:xfrm flipH="1">
            <a:off x="203186" y="2428037"/>
            <a:ext cx="6227884" cy="3088381"/>
            <a:chOff x="3816593" y="2843142"/>
            <a:chExt cx="5348026" cy="2567589"/>
          </a:xfrm>
        </p:grpSpPr>
        <p:sp>
          <p:nvSpPr>
            <p:cNvPr id="15" name="Google Shape;101;p3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name="adj" fmla="val 16667"/>
              </a:avLst>
            </a:prstGeom>
            <a:solidFill>
              <a:srgbClr val="F7E3D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Triángulo isósceles 14"/>
            <p:cNvSpPr/>
            <p:nvPr/>
          </p:nvSpPr>
          <p:spPr>
            <a:xfrm rot="14571043">
              <a:off x="4111561" y="4473675"/>
              <a:ext cx="432619" cy="1022555"/>
            </a:xfrm>
            <a:prstGeom prst="triangle">
              <a:avLst/>
            </a:prstGeom>
            <a:solidFill>
              <a:srgbClr val="F7E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24" name="Imagen 23" descr="JuguemosCPrevi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41" y="3546109"/>
            <a:ext cx="3908932" cy="4094839"/>
          </a:xfrm>
          <a:prstGeom prst="rect">
            <a:avLst/>
          </a:prstGeom>
        </p:spPr>
      </p:pic>
      <p:sp>
        <p:nvSpPr>
          <p:cNvPr id="5" name="Google Shape;178;p6"/>
          <p:cNvSpPr txBox="1"/>
          <p:nvPr/>
        </p:nvSpPr>
        <p:spPr>
          <a:xfrm>
            <a:off x="437617" y="1327447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2800" b="1" dirty="0" smtClean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DESPACHO</a:t>
            </a:r>
            <a:endParaRPr lang="es-CL" sz="2600" b="1" dirty="0">
              <a:solidFill>
                <a:srgbClr val="ED6B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1D0CEC21-F5CC-4015-A07A-56DFEBFB4E25}"/>
              </a:ext>
            </a:extLst>
          </p:cNvPr>
          <p:cNvSpPr txBox="1">
            <a:spLocks/>
          </p:cNvSpPr>
          <p:nvPr/>
        </p:nvSpPr>
        <p:spPr>
          <a:xfrm>
            <a:off x="540466" y="2773664"/>
            <a:ext cx="4749542" cy="2397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Puesto que se le está entregando la mercadería al transportista (chofer y/o peonetas), hay que revisar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0" indent="0">
              <a:buNone/>
            </a:pPr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es-CL" sz="1600" b="1" dirty="0" smtClean="0">
                <a:latin typeface="Calibri" charset="0"/>
                <a:ea typeface="Calibri" charset="0"/>
                <a:cs typeface="Calibri" charset="0"/>
              </a:rPr>
              <a:t>documentación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tanto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la que se entregará al cliente final como la que lleva el transportista (a veces es un resumen de toda la carga, si va a varios lugares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es-CL" sz="1600" b="1" dirty="0" smtClean="0">
                <a:latin typeface="Calibri" charset="0"/>
                <a:ea typeface="Calibri" charset="0"/>
                <a:cs typeface="Calibri" charset="0"/>
              </a:rPr>
              <a:t>mercadería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que las cantidades y calidades correspondan a lo señalado en la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documentación. 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0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450317" y="2656712"/>
            <a:ext cx="8541283" cy="4078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/>
          <p:cNvSpPr/>
          <p:nvPr/>
        </p:nvSpPr>
        <p:spPr>
          <a:xfrm>
            <a:off x="450317" y="3221891"/>
            <a:ext cx="5493283" cy="4078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ángulo redondeado 15"/>
          <p:cNvSpPr/>
          <p:nvPr/>
        </p:nvSpPr>
        <p:spPr>
          <a:xfrm>
            <a:off x="450317" y="3799710"/>
            <a:ext cx="5493283" cy="4078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redondeado 16"/>
          <p:cNvSpPr/>
          <p:nvPr/>
        </p:nvSpPr>
        <p:spPr>
          <a:xfrm>
            <a:off x="450317" y="4364889"/>
            <a:ext cx="5493283" cy="4078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DAA262E-5CF0-48FC-A16C-C449042213AE}"/>
              </a:ext>
            </a:extLst>
          </p:cNvPr>
          <p:cNvSpPr txBox="1">
            <a:spLocks/>
          </p:cNvSpPr>
          <p:nvPr/>
        </p:nvSpPr>
        <p:spPr>
          <a:xfrm>
            <a:off x="1670050" y="4606925"/>
            <a:ext cx="8153400" cy="47561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L" dirty="0"/>
          </a:p>
        </p:txBody>
      </p:sp>
      <p:sp>
        <p:nvSpPr>
          <p:cNvPr id="5" name="Google Shape;178;p6"/>
          <p:cNvSpPr txBox="1"/>
          <p:nvPr/>
        </p:nvSpPr>
        <p:spPr>
          <a:xfrm>
            <a:off x="475717" y="1263947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26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¿SE ACABÓ?</a:t>
            </a:r>
            <a:endParaRPr lang="es-CL" sz="26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E8F15784-B148-44B0-B1D4-5A2D5D6EBFD2}"/>
              </a:ext>
            </a:extLst>
          </p:cNvPr>
          <p:cNvSpPr txBox="1">
            <a:spLocks/>
          </p:cNvSpPr>
          <p:nvPr/>
        </p:nvSpPr>
        <p:spPr>
          <a:xfrm>
            <a:off x="4730750" y="1876426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L" sz="26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9944F60F-F87D-4A92-84F5-15CB114E475C}"/>
              </a:ext>
            </a:extLst>
          </p:cNvPr>
          <p:cNvSpPr txBox="1">
            <a:spLocks/>
          </p:cNvSpPr>
          <p:nvPr/>
        </p:nvSpPr>
        <p:spPr>
          <a:xfrm>
            <a:off x="400050" y="1896328"/>
            <a:ext cx="8718550" cy="664282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s-CL" sz="1800" dirty="0">
                <a:latin typeface="Calibri" charset="0"/>
                <a:ea typeface="Calibri" charset="0"/>
                <a:cs typeface="Calibri" charset="0"/>
              </a:rPr>
              <a:t>Se suele pensar que el despacho termina cuando el vehículo se va conforme, pero éste tiene que regresar y rendir cuentas</a:t>
            </a:r>
            <a:r>
              <a:rPr lang="es-CL" sz="1800" dirty="0" smtClean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0" indent="0">
              <a:buNone/>
            </a:pPr>
            <a:endParaRPr lang="es-CL" sz="1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800" dirty="0">
                <a:latin typeface="Calibri" charset="0"/>
                <a:ea typeface="Calibri" charset="0"/>
                <a:cs typeface="Calibri" charset="0"/>
              </a:rPr>
              <a:t>Con los documentos timbrados y firmados conformes con la recepción de los </a:t>
            </a:r>
            <a:r>
              <a:rPr lang="es-CL" sz="1800" dirty="0" smtClean="0">
                <a:latin typeface="Calibri" charset="0"/>
                <a:ea typeface="Calibri" charset="0"/>
                <a:cs typeface="Calibri" charset="0"/>
              </a:rPr>
              <a:t>clientes.</a:t>
            </a:r>
          </a:p>
          <a:p>
            <a:pPr marL="285750" indent="-285750">
              <a:buFont typeface="Arial" charset="0"/>
              <a:buChar char="•"/>
            </a:pPr>
            <a:endParaRPr lang="es-CL" sz="1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800" dirty="0">
                <a:latin typeface="Calibri" charset="0"/>
                <a:ea typeface="Calibri" charset="0"/>
                <a:cs typeface="Calibri" charset="0"/>
              </a:rPr>
              <a:t>Con los productos devueltos si no se </a:t>
            </a:r>
            <a:r>
              <a:rPr lang="es-CL" sz="1800" dirty="0" smtClean="0">
                <a:latin typeface="Calibri" charset="0"/>
                <a:ea typeface="Calibri" charset="0"/>
                <a:cs typeface="Calibri" charset="0"/>
              </a:rPr>
              <a:t>entregaron.</a:t>
            </a:r>
          </a:p>
          <a:p>
            <a:pPr marL="285750" indent="-285750">
              <a:buFont typeface="Arial" charset="0"/>
              <a:buChar char="•"/>
            </a:pPr>
            <a:endParaRPr lang="es-CL" sz="1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800" dirty="0">
                <a:latin typeface="Calibri" charset="0"/>
                <a:ea typeface="Calibri" charset="0"/>
                <a:cs typeface="Calibri" charset="0"/>
              </a:rPr>
              <a:t>Con las devoluciones de clientes (si procede</a:t>
            </a:r>
            <a:r>
              <a:rPr lang="es-CL" sz="1800" dirty="0" smtClean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marL="285750" indent="-285750">
              <a:buFont typeface="Arial" charset="0"/>
              <a:buChar char="•"/>
            </a:pPr>
            <a:endParaRPr lang="es-CL" sz="1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800" dirty="0">
                <a:latin typeface="Calibri" charset="0"/>
                <a:ea typeface="Calibri" charset="0"/>
                <a:cs typeface="Calibri" charset="0"/>
              </a:rPr>
              <a:t>Con pallets, envases y/o embalajes, entre </a:t>
            </a:r>
            <a:r>
              <a:rPr lang="es-CL" sz="1800" dirty="0" smtClean="0">
                <a:latin typeface="Calibri" charset="0"/>
                <a:ea typeface="Calibri" charset="0"/>
                <a:cs typeface="Calibri" charset="0"/>
              </a:rPr>
              <a:t>otros.</a:t>
            </a:r>
          </a:p>
          <a:p>
            <a:endParaRPr lang="es-CL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450317" y="5213437"/>
            <a:ext cx="4972583" cy="53648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671404" y="5246545"/>
            <a:ext cx="4530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>
                <a:latin typeface="Calibri" charset="0"/>
                <a:ea typeface="Calibri" charset="0"/>
                <a:cs typeface="Calibri" charset="0"/>
              </a:rPr>
              <a:t> Todo esto constituye la Logística Inversa</a:t>
            </a:r>
            <a:endParaRPr lang="es-ES_tradnl" sz="20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87" y="2444038"/>
            <a:ext cx="388626" cy="3705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87" y="3103278"/>
            <a:ext cx="388626" cy="37055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87" y="3659430"/>
            <a:ext cx="388626" cy="37055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87" y="4242644"/>
            <a:ext cx="388626" cy="3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4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8;p6"/>
          <p:cNvSpPr txBox="1"/>
          <p:nvPr/>
        </p:nvSpPr>
        <p:spPr>
          <a:xfrm>
            <a:off x="475717" y="1263947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2800" b="1" dirty="0" smtClean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LOGÍSTICA INVERSA YLEY </a:t>
            </a:r>
            <a:r>
              <a:rPr lang="es-CL" sz="28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20.920</a:t>
            </a:r>
            <a:endParaRPr lang="es-CL" sz="2600" b="1" dirty="0">
              <a:solidFill>
                <a:srgbClr val="ED6B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9944F60F-F87D-4A92-84F5-15CB114E475C}"/>
              </a:ext>
            </a:extLst>
          </p:cNvPr>
          <p:cNvSpPr txBox="1">
            <a:spLocks/>
          </p:cNvSpPr>
          <p:nvPr/>
        </p:nvSpPr>
        <p:spPr>
          <a:xfrm>
            <a:off x="475717" y="2229833"/>
            <a:ext cx="8396820" cy="373668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800" b="1" dirty="0">
                <a:latin typeface="Calibri" charset="0"/>
                <a:ea typeface="Calibri" charset="0"/>
                <a:cs typeface="Calibri" charset="0"/>
              </a:rPr>
              <a:t>La Ley 20.920 (Ley de Reciclaje) impulsará la Logística Inversa.</a:t>
            </a:r>
          </a:p>
          <a:p>
            <a:pPr algn="just"/>
            <a:endParaRPr lang="es-CL" sz="18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2" descr="Resultado de imagen para ley 20920">
            <a:extLst>
              <a:ext uri="{FF2B5EF4-FFF2-40B4-BE49-F238E27FC236}">
                <a16:creationId xmlns="" xmlns:a16="http://schemas.microsoft.com/office/drawing/2014/main" id="{386C811D-9163-41C2-9590-3A879049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717" y="2603501"/>
            <a:ext cx="7780337" cy="396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999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8;p6"/>
          <p:cNvSpPr txBox="1"/>
          <p:nvPr/>
        </p:nvSpPr>
        <p:spPr>
          <a:xfrm>
            <a:off x="437617" y="1327447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2800" b="1" dirty="0" smtClean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LEY 20.920</a:t>
            </a:r>
            <a:endParaRPr lang="es-CL" sz="2600" b="1" dirty="0">
              <a:solidFill>
                <a:srgbClr val="ED6B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1D0CEC21-F5CC-4015-A07A-56DFEBFB4E25}"/>
              </a:ext>
            </a:extLst>
          </p:cNvPr>
          <p:cNvSpPr txBox="1">
            <a:spLocks/>
          </p:cNvSpPr>
          <p:nvPr/>
        </p:nvSpPr>
        <p:spPr>
          <a:xfrm>
            <a:off x="437616" y="2227564"/>
            <a:ext cx="8071384" cy="2397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altLang="es-CL" sz="1600" b="1" dirty="0" smtClean="0">
                <a:latin typeface="Calibri" charset="0"/>
                <a:ea typeface="Calibri" charset="0"/>
                <a:cs typeface="Calibri" charset="0"/>
              </a:rPr>
              <a:t>1. Busca</a:t>
            </a:r>
            <a:r>
              <a:rPr lang="es-CL" altLang="es-CL" sz="1600" b="1" dirty="0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marL="285750" lvl="1" indent="-285750">
              <a:buFont typeface="Arial" charset="0"/>
              <a:buChar char="•"/>
            </a:pPr>
            <a:r>
              <a:rPr lang="es-CL" altLang="es-CL" sz="1600" dirty="0">
                <a:latin typeface="Calibri" charset="0"/>
                <a:ea typeface="Calibri" charset="0"/>
                <a:cs typeface="Calibri" charset="0"/>
              </a:rPr>
              <a:t>Reducir drásticamente lo que va a la basura</a:t>
            </a:r>
          </a:p>
          <a:p>
            <a:pPr marL="285750" lvl="1" indent="-285750">
              <a:buFont typeface="Arial" charset="0"/>
              <a:buChar char="•"/>
            </a:pPr>
            <a:r>
              <a:rPr lang="es-CL" altLang="es-CL" sz="1600" dirty="0">
                <a:latin typeface="Calibri" charset="0"/>
                <a:ea typeface="Calibri" charset="0"/>
                <a:cs typeface="Calibri" charset="0"/>
              </a:rPr>
              <a:t>Agregarle valor a lo </a:t>
            </a:r>
            <a:r>
              <a:rPr lang="es-CL" altLang="es-CL" sz="1600" dirty="0" smtClean="0">
                <a:latin typeface="Calibri" charset="0"/>
                <a:ea typeface="Calibri" charset="0"/>
                <a:cs typeface="Calibri" charset="0"/>
              </a:rPr>
              <a:t>recuperado</a:t>
            </a:r>
          </a:p>
          <a:p>
            <a:pPr lvl="1"/>
            <a:endParaRPr lang="es-CL" altLang="es-CL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s-CL" altLang="es-CL" sz="1600" b="1" dirty="0" smtClean="0">
                <a:latin typeface="Calibri" charset="0"/>
                <a:ea typeface="Calibri" charset="0"/>
                <a:cs typeface="Calibri" charset="0"/>
              </a:rPr>
              <a:t>2. La </a:t>
            </a:r>
            <a:r>
              <a:rPr lang="es-CL" altLang="es-CL" sz="1600" b="1" dirty="0">
                <a:latin typeface="Calibri" charset="0"/>
                <a:ea typeface="Calibri" charset="0"/>
                <a:cs typeface="Calibri" charset="0"/>
              </a:rPr>
              <a:t>responsabilidad cae sobre el </a:t>
            </a:r>
            <a:r>
              <a:rPr lang="es-CL" altLang="es-CL" sz="1600" b="1" dirty="0" smtClean="0">
                <a:latin typeface="Calibri" charset="0"/>
                <a:ea typeface="Calibri" charset="0"/>
                <a:cs typeface="Calibri" charset="0"/>
              </a:rPr>
              <a:t>Productor/Importador</a:t>
            </a:r>
          </a:p>
          <a:p>
            <a:endParaRPr lang="es-CL" altLang="es-CL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s-CL" altLang="es-CL" sz="1600" b="1" dirty="0" smtClean="0">
                <a:latin typeface="Calibri" charset="0"/>
                <a:ea typeface="Calibri" charset="0"/>
                <a:cs typeface="Calibri" charset="0"/>
              </a:rPr>
              <a:t>3. Hay </a:t>
            </a:r>
            <a:r>
              <a:rPr lang="es-CL" altLang="es-CL" sz="1600" b="1" dirty="0">
                <a:latin typeface="Calibri" charset="0"/>
                <a:ea typeface="Calibri" charset="0"/>
                <a:cs typeface="Calibri" charset="0"/>
              </a:rPr>
              <a:t>6 productos prioritarios:</a:t>
            </a:r>
          </a:p>
          <a:p>
            <a:pPr marL="285750" lvl="1" indent="-285750">
              <a:buFont typeface="Arial" charset="0"/>
              <a:buChar char="•"/>
            </a:pPr>
            <a:r>
              <a:rPr lang="es-CL" altLang="es-CL" sz="1600" dirty="0">
                <a:latin typeface="Calibri" charset="0"/>
                <a:ea typeface="Calibri" charset="0"/>
                <a:cs typeface="Calibri" charset="0"/>
              </a:rPr>
              <a:t>Aceites lubricantes</a:t>
            </a:r>
          </a:p>
          <a:p>
            <a:pPr marL="285750" lvl="1" indent="-285750">
              <a:buFont typeface="Arial" charset="0"/>
              <a:buChar char="•"/>
            </a:pPr>
            <a:r>
              <a:rPr lang="es-CL" altLang="es-CL" sz="1600" dirty="0">
                <a:latin typeface="Calibri" charset="0"/>
                <a:ea typeface="Calibri" charset="0"/>
                <a:cs typeface="Calibri" charset="0"/>
              </a:rPr>
              <a:t>Aparatos eléctricos y electrónicos</a:t>
            </a:r>
          </a:p>
          <a:p>
            <a:pPr marL="285750" lvl="1" indent="-285750">
              <a:buFont typeface="Arial" charset="0"/>
              <a:buChar char="•"/>
            </a:pPr>
            <a:r>
              <a:rPr lang="es-CL" altLang="es-CL" sz="1600" dirty="0">
                <a:latin typeface="Calibri" charset="0"/>
                <a:ea typeface="Calibri" charset="0"/>
                <a:cs typeface="Calibri" charset="0"/>
              </a:rPr>
              <a:t>Baterías</a:t>
            </a:r>
          </a:p>
          <a:p>
            <a:pPr marL="285750" lvl="1" indent="-285750">
              <a:buFont typeface="Arial" charset="0"/>
              <a:buChar char="•"/>
            </a:pPr>
            <a:r>
              <a:rPr lang="es-CL" altLang="es-CL" sz="1600" dirty="0">
                <a:latin typeface="Calibri" charset="0"/>
                <a:ea typeface="Calibri" charset="0"/>
                <a:cs typeface="Calibri" charset="0"/>
              </a:rPr>
              <a:t>Pilas</a:t>
            </a:r>
          </a:p>
          <a:p>
            <a:pPr marL="285750" lvl="1" indent="-285750">
              <a:buFont typeface="Arial" charset="0"/>
              <a:buChar char="•"/>
            </a:pPr>
            <a:r>
              <a:rPr lang="es-CL" altLang="es-CL" sz="1600" dirty="0">
                <a:latin typeface="Calibri" charset="0"/>
                <a:ea typeface="Calibri" charset="0"/>
                <a:cs typeface="Calibri" charset="0"/>
              </a:rPr>
              <a:t>Neumáticos </a:t>
            </a:r>
          </a:p>
          <a:p>
            <a:pPr marL="285750" lvl="1" indent="-285750">
              <a:buFont typeface="Arial" charset="0"/>
              <a:buChar char="•"/>
            </a:pPr>
            <a:r>
              <a:rPr lang="es-CL" altLang="es-CL" sz="1600" dirty="0">
                <a:latin typeface="Calibri" charset="0"/>
                <a:ea typeface="Calibri" charset="0"/>
                <a:cs typeface="Calibri" charset="0"/>
              </a:rPr>
              <a:t>Envases y Embalajes(*): cartón para líquidos, papel y cartón, metal, plástico, vidrio (metas a partir del año 2023)</a:t>
            </a:r>
          </a:p>
          <a:p>
            <a:pPr lvl="1"/>
            <a:endParaRPr lang="es-CL" alt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s-CL" altLang="es-CL" sz="12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(*) Envase: lo que contiene directamente el producto (botella, frasco, pote, etc.)</a:t>
            </a:r>
          </a:p>
          <a:p>
            <a:pPr marL="0" indent="0">
              <a:buNone/>
            </a:pPr>
            <a:r>
              <a:rPr lang="es-CL" altLang="es-CL" sz="12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    Embalaje: lo que permite transportar y almacenar envases de manera eficiente (pallets, cajas, zunchos, stretch film, ...)</a:t>
            </a:r>
            <a:endParaRPr lang="es-CL" altLang="es-CL" sz="1200" i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2" y="1283562"/>
            <a:ext cx="3513138" cy="36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"/>
          <p:cNvSpPr/>
          <p:nvPr/>
        </p:nvSpPr>
        <p:spPr>
          <a:xfrm>
            <a:off x="3175000" y="2222501"/>
            <a:ext cx="5859948" cy="3385938"/>
          </a:xfrm>
          <a:prstGeom prst="roundRect">
            <a:avLst>
              <a:gd name="adj" fmla="val 879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 txBox="1"/>
          <p:nvPr/>
        </p:nvSpPr>
        <p:spPr>
          <a:xfrm>
            <a:off x="3673166" y="2446400"/>
            <a:ext cx="4888177" cy="3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000"/>
            </a:pPr>
            <a:r>
              <a:rPr lang="es-CL" sz="2400" b="1" dirty="0" smtClean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PICKING </a:t>
            </a:r>
            <a:r>
              <a:rPr lang="es-CL" sz="24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Y DESPACHO</a:t>
            </a:r>
          </a:p>
          <a:p>
            <a:pPr>
              <a:lnSpc>
                <a:spcPct val="80000"/>
              </a:lnSpc>
              <a:buSzPts val="2000"/>
            </a:pPr>
            <a:endParaRPr lang="es-CL" sz="2400" b="1" dirty="0">
              <a:solidFill>
                <a:srgbClr val="ED6B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s-CL" sz="1800" dirty="0">
                <a:latin typeface="Calibri" charset="0"/>
                <a:ea typeface="Calibri" charset="0"/>
                <a:cs typeface="Calibri" charset="0"/>
              </a:rPr>
              <a:t>Para revisar los temas trabajados desarrollo de la presentación, te invitamos a realizar la </a:t>
            </a:r>
            <a:r>
              <a:rPr lang="es-CL" sz="1800" b="1" dirty="0">
                <a:latin typeface="Calibri" charset="0"/>
                <a:ea typeface="Calibri" charset="0"/>
                <a:cs typeface="Calibri" charset="0"/>
              </a:rPr>
              <a:t>Actividad 6 Cuánto Aprendimos</a:t>
            </a:r>
            <a:r>
              <a:rPr lang="es-CL" sz="1800" dirty="0">
                <a:latin typeface="Calibri" charset="0"/>
                <a:ea typeface="Calibri" charset="0"/>
                <a:cs typeface="Calibri" charset="0"/>
              </a:rPr>
              <a:t>. Descarga el archivo  y sigue las instrucciones. </a:t>
            </a:r>
            <a:endParaRPr lang="es-CL" sz="1800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s-CL" sz="1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s-CL" sz="1800" b="1" dirty="0">
                <a:latin typeface="Calibri" charset="0"/>
                <a:ea typeface="Calibri" charset="0"/>
                <a:cs typeface="Calibri" charset="0"/>
              </a:rPr>
              <a:t>¡Muy bien!, </a:t>
            </a:r>
            <a:r>
              <a:rPr lang="es-CL" sz="1800" dirty="0">
                <a:latin typeface="Calibri" charset="0"/>
                <a:ea typeface="Calibri" charset="0"/>
                <a:cs typeface="Calibri" charset="0"/>
              </a:rPr>
              <a:t>ahora sigamos practicando….</a:t>
            </a:r>
          </a:p>
          <a:p>
            <a:pPr marL="0" indent="0">
              <a:buNone/>
            </a:pPr>
            <a:endParaRPr lang="es-CL" sz="1800" dirty="0">
              <a:latin typeface="Calibri" charset="0"/>
              <a:ea typeface="Calibri" charset="0"/>
              <a:cs typeface="Calibri" charset="0"/>
            </a:endParaRPr>
          </a:p>
          <a:p>
            <a:pPr>
              <a:buSzPts val="2000"/>
            </a:pPr>
            <a:endParaRPr lang="es-CL" sz="1800" b="1" dirty="0">
              <a:solidFill>
                <a:srgbClr val="ED6B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  <a:p>
            <a:pPr>
              <a:lnSpc>
                <a:spcPct val="60000"/>
              </a:lnSpc>
            </a:pPr>
            <a:endParaRPr lang="es-CL" sz="1800" dirty="0">
              <a:solidFill>
                <a:schemeClr val="tx1">
                  <a:lumMod val="85000"/>
                  <a:lumOff val="1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s-CL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Google Shape;158;p5"/>
          <p:cNvSpPr txBox="1"/>
          <p:nvPr/>
        </p:nvSpPr>
        <p:spPr>
          <a:xfrm>
            <a:off x="375975" y="14245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8;p5"/>
          <p:cNvSpPr txBox="1"/>
          <p:nvPr/>
        </p:nvSpPr>
        <p:spPr>
          <a:xfrm>
            <a:off x="4226900" y="1298318"/>
            <a:ext cx="9928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_tradnl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715213"/>
            <a:ext cx="2812026" cy="3182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23" y="5063613"/>
            <a:ext cx="1705019" cy="1272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sp>
        <p:nvSpPr>
          <p:cNvPr id="15" name="Marcador de contenido 2"/>
          <p:cNvSpPr txBox="1">
            <a:spLocks/>
          </p:cNvSpPr>
          <p:nvPr/>
        </p:nvSpPr>
        <p:spPr>
          <a:xfrm>
            <a:off x="6718300" y="177189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es-CL" sz="1600" dirty="0">
              <a:latin typeface="Calibri"/>
              <a:cs typeface="Calibri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1517602" y="1875366"/>
            <a:ext cx="7886700" cy="133667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CL" sz="1600" dirty="0">
              <a:latin typeface="Calibri"/>
              <a:cs typeface="Calibri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594350" y="558799"/>
            <a:ext cx="7886700" cy="320357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L" sz="1600" dirty="0">
              <a:latin typeface="Calibri"/>
              <a:cs typeface="Calibri"/>
            </a:endParaRPr>
          </a:p>
        </p:txBody>
      </p:sp>
      <p:sp>
        <p:nvSpPr>
          <p:cNvPr id="16" name="Google Shape;167;p5"/>
          <p:cNvSpPr txBox="1"/>
          <p:nvPr/>
        </p:nvSpPr>
        <p:spPr>
          <a:xfrm>
            <a:off x="183817" y="1885225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2000"/>
            </a:pPr>
            <a:endParaRPr lang="es-CL" sz="24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34"/>
          <a:stretch/>
        </p:blipFill>
        <p:spPr>
          <a:xfrm>
            <a:off x="2716056" y="3689939"/>
            <a:ext cx="6899892" cy="386973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443663" y="1411566"/>
            <a:ext cx="48577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es-CL" sz="1600" b="1" dirty="0">
              <a:latin typeface="Calibri"/>
              <a:cs typeface="Calibri"/>
            </a:endParaRPr>
          </a:p>
        </p:txBody>
      </p:sp>
      <p:sp>
        <p:nvSpPr>
          <p:cNvPr id="11" name="Google Shape;168;p5"/>
          <p:cNvSpPr txBox="1"/>
          <p:nvPr/>
        </p:nvSpPr>
        <p:spPr>
          <a:xfrm>
            <a:off x="3655400" y="1298318"/>
            <a:ext cx="9928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_tradnl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46002" y="2771327"/>
            <a:ext cx="7510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2000"/>
            </a:pPr>
            <a:r>
              <a:rPr lang="es-CL" sz="24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PICKING Y DESPACHO</a:t>
            </a:r>
            <a:endParaRPr lang="es-CL" sz="24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1062" y="3367330"/>
            <a:ext cx="5189537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s-CL" sz="1800" dirty="0">
                <a:latin typeface="Calibri" charset="0"/>
                <a:ea typeface="Calibri" charset="0"/>
                <a:cs typeface="Calibri" charset="0"/>
              </a:rPr>
              <a:t>Ahora realizaremos una actividad práctica. Utiliza el  archivo </a:t>
            </a:r>
            <a:r>
              <a:rPr lang="es-CL" sz="1800" b="1" dirty="0">
                <a:latin typeface="Calibri" charset="0"/>
                <a:ea typeface="Calibri" charset="0"/>
                <a:cs typeface="Calibri" charset="0"/>
              </a:rPr>
              <a:t>“Actividad Practica 6” </a:t>
            </a:r>
            <a:r>
              <a:rPr lang="es-CL" sz="1800" dirty="0">
                <a:latin typeface="Calibri" charset="0"/>
                <a:ea typeface="Calibri" charset="0"/>
                <a:cs typeface="Calibri" charset="0"/>
              </a:rPr>
              <a:t>y sigue las instrucciones </a:t>
            </a:r>
            <a:r>
              <a:rPr lang="es-CL" sz="1800" dirty="0" smtClean="0">
                <a:latin typeface="Calibri" charset="0"/>
                <a:ea typeface="Calibri" charset="0"/>
                <a:cs typeface="Calibri" charset="0"/>
              </a:rPr>
              <a:t>señaladas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1800" b="1" dirty="0">
              <a:latin typeface="Calibri" charset="0"/>
              <a:ea typeface="Calibri" charset="0"/>
              <a:cs typeface="Calibri" charset="0"/>
            </a:endParaRPr>
          </a:p>
          <a:p>
            <a:pPr lvl="0">
              <a:lnSpc>
                <a:spcPct val="90000"/>
              </a:lnSpc>
            </a:pPr>
            <a:r>
              <a:rPr lang="es-CL" sz="2000" b="1" dirty="0" smtClean="0">
                <a:solidFill>
                  <a:srgbClr val="ED6B00"/>
                </a:solidFill>
                <a:latin typeface="Calibri"/>
                <a:cs typeface="Calibri"/>
              </a:rPr>
              <a:t>¡Éxito!</a:t>
            </a:r>
            <a:endParaRPr lang="es-CL" sz="2000" b="1" dirty="0">
              <a:solidFill>
                <a:srgbClr val="ED6B00"/>
              </a:solidFill>
              <a:latin typeface="Calibri"/>
              <a:cs typeface="Calibri"/>
            </a:endParaRPr>
          </a:p>
          <a:p>
            <a:pPr lvl="0">
              <a:lnSpc>
                <a:spcPct val="90000"/>
              </a:lnSpc>
            </a:pPr>
            <a:endParaRPr lang="es-CL" sz="1600" dirty="0">
              <a:latin typeface="Calibri"/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92863" y="1893997"/>
            <a:ext cx="48577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431624" y="2372800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31" y="2890682"/>
            <a:ext cx="2963594" cy="4629223"/>
          </a:xfrm>
          <a:prstGeom prst="rect">
            <a:avLst/>
          </a:prstGeom>
        </p:spPr>
      </p:pic>
      <p:sp>
        <p:nvSpPr>
          <p:cNvPr id="10" name="Google Shape;445;p20"/>
          <p:cNvSpPr txBox="1"/>
          <p:nvPr/>
        </p:nvSpPr>
        <p:spPr>
          <a:xfrm>
            <a:off x="958647" y="3641405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2000"/>
            </a:pPr>
            <a:r>
              <a:rPr lang="es-CL" sz="24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PICKING Y DESPACHO</a:t>
            </a:r>
            <a:endParaRPr lang="es-CL" sz="24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la Autoevaluación y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entregar el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Ticket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 smtClean="0">
              <a:solidFill>
                <a:srgbClr val="ED6B00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24" y="4062361"/>
            <a:ext cx="673176" cy="603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 TRABAJAR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-4655" y="4568183"/>
            <a:ext cx="5870763" cy="783005"/>
            <a:chOff x="-4655" y="4354713"/>
            <a:chExt cx="5870763" cy="783005"/>
          </a:xfrm>
        </p:grpSpPr>
        <p:sp>
          <p:nvSpPr>
            <p:cNvPr id="406" name="Google Shape;406;p19"/>
            <p:cNvSpPr txBox="1"/>
            <p:nvPr/>
          </p:nvSpPr>
          <p:spPr>
            <a:xfrm>
              <a:off x="1284454" y="4468470"/>
              <a:ext cx="4581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Trabajar en equipo,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cuidando la integridad física y emocional de todos y todas.</a:t>
              </a:r>
              <a:endParaRPr sz="1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22" name="Google Shape;422;p19"/>
            <p:cNvSpPr/>
            <p:nvPr/>
          </p:nvSpPr>
          <p:spPr>
            <a:xfrm rot="5400000">
              <a:off x="171526" y="417853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414" name="Google Shape;414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Intentar siempre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dar lo mejor de ti, 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buscando ser eficiente al cumplir los objetivos.</a:t>
              </a:r>
              <a:endParaRPr sz="1600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 rot="5400000">
              <a:off x="171526" y="3285661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404" name="Google Shape;404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Usar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EPP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adecuados cuando corresponda.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 rot="5400000">
              <a:off x="171526" y="161265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-4655" y="2826713"/>
            <a:ext cx="6103238" cy="783005"/>
            <a:chOff x="-4655" y="2568971"/>
            <a:chExt cx="6103238" cy="783005"/>
          </a:xfrm>
        </p:grpSpPr>
        <p:sp>
          <p:nvSpPr>
            <p:cNvPr id="405" name="Google Shape;405;p19"/>
            <p:cNvSpPr txBox="1"/>
            <p:nvPr/>
          </p:nvSpPr>
          <p:spPr>
            <a:xfrm>
              <a:off x="1284454" y="2659480"/>
              <a:ext cx="48141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 cuidadosamente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equipos, herramientas y artículos de escritorio.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16" name="Google Shape;416;p19"/>
            <p:cNvSpPr/>
            <p:nvPr/>
          </p:nvSpPr>
          <p:spPr>
            <a:xfrm rot="5400000">
              <a:off x="171526" y="239279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4655" y="5438917"/>
            <a:ext cx="6467449" cy="783005"/>
            <a:chOff x="-4655" y="5100793"/>
            <a:chExt cx="6467449" cy="783005"/>
          </a:xfrm>
        </p:grpSpPr>
        <p:sp>
          <p:nvSpPr>
            <p:cNvPr id="38" name="Google Shape;406;p19"/>
            <p:cNvSpPr txBox="1"/>
            <p:nvPr/>
          </p:nvSpPr>
          <p:spPr>
            <a:xfrm>
              <a:off x="1284454" y="5224717"/>
              <a:ext cx="517834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fontAlgn="base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 finalizar cada actividad,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ordenar y limpiar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el área de trabajo, reciclando al máximo los residuos.</a:t>
              </a:r>
            </a:p>
          </p:txBody>
        </p:sp>
        <p:sp>
          <p:nvSpPr>
            <p:cNvPr id="428" name="Google Shape;428;p19"/>
            <p:cNvSpPr/>
            <p:nvPr/>
          </p:nvSpPr>
          <p:spPr>
            <a:xfrm rot="5400000">
              <a:off x="171526" y="492461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3" y="1565094"/>
            <a:ext cx="3816532" cy="600617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E037E07D-16CC-164A-8D99-3F40A1F0F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6039" y="2952090"/>
            <a:ext cx="522086" cy="522086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xmlns="" id="{64CD2677-2D0C-B94D-ADC4-3F031D1A6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5941" y="2130681"/>
            <a:ext cx="502282" cy="502282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xmlns="" id="{3959CE6B-130C-7241-9D75-077AA7325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3358" y="5579402"/>
            <a:ext cx="507448" cy="507448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xmlns="" id="{F0FF436F-38C0-4143-8844-E4CC93DAD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597" y="4705564"/>
            <a:ext cx="486970" cy="48697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xmlns="" id="{969FBDF0-CAFE-454E-88B0-E7A2F013C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65340" y="3862484"/>
            <a:ext cx="483485" cy="4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6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dirty="0">
                <a:latin typeface="Calibri"/>
                <a:ea typeface="Calibri"/>
                <a:cs typeface="Calibri"/>
                <a:sym typeface="Calibri"/>
              </a:rPr>
              <a:t>6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s-ES_tradnl" sz="1200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OPERACIONES DE </a:t>
            </a:r>
            <a:r>
              <a:rPr lang="es-CL" sz="1200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200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200" dirty="0">
              <a:solidFill>
                <a:srgbClr val="ED6B00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4764" y="2239456"/>
            <a:ext cx="38362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3000" b="1" spc="-30" dirty="0" smtClean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PICKING Y DESPACHO</a:t>
            </a:r>
            <a:endParaRPr lang="es-ES_tradnl" sz="2800" b="1" spc="-30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82" y="2493371"/>
            <a:ext cx="6502400" cy="459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3"/>
          <p:cNvSpPr txBox="1"/>
          <p:nvPr/>
        </p:nvSpPr>
        <p:spPr>
          <a:xfrm>
            <a:off x="462115" y="24994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</a:t>
            </a: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</a:rPr>
              <a:t>Controlar </a:t>
            </a:r>
            <a:r>
              <a:rPr lang="es-ES" dirty="0">
                <a:latin typeface="Calibri" panose="020F0502020204030204" pitchFamily="34" charset="0"/>
              </a:rPr>
              <a:t>las operaciones de almacenamiento y manejo de existencias de acuerdo a métodos establecidos, detectando el estado cualitativo y cuantitativo de los productos, signando ubicaciones y sistemas de localización inmediata, de manera manual y </a:t>
            </a:r>
            <a:r>
              <a:rPr lang="es-ES" dirty="0" smtClean="0">
                <a:latin typeface="Calibri" panose="020F0502020204030204" pitchFamily="34" charset="0"/>
              </a:rPr>
              <a:t>digital.</a:t>
            </a:r>
            <a:endParaRPr lang="es-ES" dirty="0">
              <a:latin typeface="Calibri" panose="020F0502020204030204" pitchFamily="34" charset="0"/>
            </a:endParaRPr>
          </a:p>
          <a:p>
            <a:endParaRPr lang="es-C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</a:t>
            </a: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Genérico</a:t>
            </a:r>
          </a:p>
          <a:p>
            <a:pPr lvl="0"/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es-C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H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Google Shape;101;p3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6;p3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22" y="1203013"/>
            <a:ext cx="702376" cy="669708"/>
          </a:xfrm>
          <a:prstGeom prst="rect">
            <a:avLst/>
          </a:prstGeom>
        </p:spPr>
      </p:pic>
      <p:sp>
        <p:nvSpPr>
          <p:cNvPr id="6" name="Google Shape;101;p3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9;p3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ctr"/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" dirty="0">
                <a:latin typeface="Calibri" panose="020F0502020204030204" pitchFamily="34" charset="0"/>
              </a:rPr>
              <a:t>Revisa las salidas de productos, confirmando el despacho a través de registros apropiados a los procedimientos y con la normativa vigente.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8" name="Google Shape;96;p3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06" y="1203013"/>
            <a:ext cx="702376" cy="669708"/>
          </a:xfrm>
          <a:prstGeom prst="rect">
            <a:avLst/>
          </a:prstGeom>
        </p:spPr>
      </p:pic>
      <p:sp>
        <p:nvSpPr>
          <p:cNvPr id="10" name="Google Shape;101;p3"/>
          <p:cNvSpPr/>
          <p:nvPr/>
        </p:nvSpPr>
        <p:spPr>
          <a:xfrm>
            <a:off x="6473043" y="1472660"/>
            <a:ext cx="2980513" cy="4543827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9;p3"/>
          <p:cNvSpPr txBox="1"/>
          <p:nvPr/>
        </p:nvSpPr>
        <p:spPr>
          <a:xfrm>
            <a:off x="6656439" y="2499450"/>
            <a:ext cx="2684206" cy="23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ctr"/>
            <a:r>
              <a:rPr lang="es-ES" b="1" dirty="0" smtClean="0">
                <a:latin typeface="Calibri" panose="020F0502020204030204" pitchFamily="34" charset="0"/>
              </a:rPr>
              <a:t>2.1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</a:rPr>
              <a:t>Coteja la información de los documentos que respaldan la salida de productos con el despacho de mercaderías, según la normativa vigente.</a:t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>Prepara pedido de mercaderías a despachar considerando características y estándares de calidad, de acuerdo a protocolos y normativa vigente. </a:t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> </a:t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" name="Google Shape;96;p3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52" y="1203013"/>
            <a:ext cx="702376" cy="6697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280" y="4559300"/>
            <a:ext cx="2884526" cy="229200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8297" y="3757726"/>
            <a:ext cx="3025211" cy="40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2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371451" y="22103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REPOSICIÓN DE PRODUCTOS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375975" y="2717800"/>
            <a:ext cx="4916254" cy="615663"/>
            <a:chOff x="375975" y="2908300"/>
            <a:chExt cx="4916254" cy="615663"/>
          </a:xfrm>
        </p:grpSpPr>
        <p:sp>
          <p:nvSpPr>
            <p:cNvPr id="46" name="Google Shape;101;p3"/>
            <p:cNvSpPr/>
            <p:nvPr/>
          </p:nvSpPr>
          <p:spPr>
            <a:xfrm>
              <a:off x="564075" y="2908300"/>
              <a:ext cx="4680737" cy="61566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" name="Agrupar 1"/>
            <p:cNvGrpSpPr/>
            <p:nvPr/>
          </p:nvGrpSpPr>
          <p:grpSpPr>
            <a:xfrm>
              <a:off x="375975" y="2973543"/>
              <a:ext cx="4916254" cy="538200"/>
              <a:chOff x="375975" y="2973543"/>
              <a:chExt cx="4916254" cy="538200"/>
            </a:xfrm>
          </p:grpSpPr>
          <p:grpSp>
            <p:nvGrpSpPr>
              <p:cNvPr id="6" name="Agrupar 5"/>
              <p:cNvGrpSpPr/>
              <p:nvPr/>
            </p:nvGrpSpPr>
            <p:grpSpPr>
              <a:xfrm>
                <a:off x="375975" y="3057681"/>
                <a:ext cx="338580" cy="355793"/>
                <a:chOff x="375975" y="3425981"/>
                <a:chExt cx="338580" cy="355793"/>
              </a:xfrm>
            </p:grpSpPr>
            <p:sp>
              <p:nvSpPr>
                <p:cNvPr id="49" name="Google Shape;103;p3"/>
                <p:cNvSpPr/>
                <p:nvPr/>
              </p:nvSpPr>
              <p:spPr>
                <a:xfrm>
                  <a:off x="375975" y="3434554"/>
                  <a:ext cx="338580" cy="34722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D6B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104;p3"/>
                <p:cNvSpPr txBox="1"/>
                <p:nvPr/>
              </p:nvSpPr>
              <p:spPr>
                <a:xfrm>
                  <a:off x="384548" y="3425981"/>
                  <a:ext cx="270270" cy="347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rPr lang="en-US" sz="2600" b="1" i="0" u="none" strike="noStrike" cap="none" dirty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 sz="26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" name="Google Shape;99;p3"/>
              <p:cNvSpPr txBox="1"/>
              <p:nvPr/>
            </p:nvSpPr>
            <p:spPr>
              <a:xfrm>
                <a:off x="786375" y="2973543"/>
                <a:ext cx="4505854" cy="53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s-CL" sz="1600" dirty="0">
                    <a:latin typeface="Calibri" charset="0"/>
                    <a:ea typeface="Calibri" charset="0"/>
                    <a:cs typeface="Calibri" charset="0"/>
                  </a:rPr>
                  <a:t>Conocimos los aspectos relevantes de la </a:t>
                </a:r>
                <a:r>
                  <a:rPr lang="es-CL" sz="1600" dirty="0" smtClean="0">
                    <a:latin typeface="Calibri" charset="0"/>
                    <a:ea typeface="Calibri" charset="0"/>
                    <a:cs typeface="Calibri" charset="0"/>
                  </a:rPr>
                  <a:t>reposición </a:t>
                </a:r>
                <a:r>
                  <a:rPr lang="es-CL" sz="1600" dirty="0">
                    <a:latin typeface="Calibri" charset="0"/>
                    <a:ea typeface="Calibri" charset="0"/>
                    <a:cs typeface="Calibri" charset="0"/>
                  </a:rPr>
                  <a:t>de productos y de proveedores y sus características </a:t>
                </a:r>
                <a:endParaRPr lang="es-CL" sz="16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sp>
        <p:nvSpPr>
          <p:cNvPr id="97" name="Marcador de contenido 2"/>
          <p:cNvSpPr txBox="1">
            <a:spLocks/>
          </p:cNvSpPr>
          <p:nvPr/>
        </p:nvSpPr>
        <p:spPr>
          <a:xfrm>
            <a:off x="3100783" y="2088092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400" dirty="0" smtClean="0"/>
          </a:p>
        </p:txBody>
      </p:sp>
      <p:sp>
        <p:nvSpPr>
          <p:cNvPr id="28" name="Marcador de contenido 2"/>
          <p:cNvSpPr txBox="1">
            <a:spLocks/>
          </p:cNvSpPr>
          <p:nvPr/>
        </p:nvSpPr>
        <p:spPr>
          <a:xfrm>
            <a:off x="5662613" y="1727200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L" sz="1700" dirty="0">
              <a:latin typeface="Calibri"/>
              <a:cs typeface="Calibri"/>
            </a:endParaRPr>
          </a:p>
          <a:p>
            <a:endParaRPr lang="es-CL" sz="1700" dirty="0">
              <a:latin typeface="Calibri"/>
              <a:cs typeface="Calibri"/>
            </a:endParaRPr>
          </a:p>
        </p:txBody>
      </p:sp>
      <p:grpSp>
        <p:nvGrpSpPr>
          <p:cNvPr id="39" name="Agrupar 38"/>
          <p:cNvGrpSpPr/>
          <p:nvPr/>
        </p:nvGrpSpPr>
        <p:grpSpPr>
          <a:xfrm>
            <a:off x="375975" y="3539311"/>
            <a:ext cx="4868837" cy="615663"/>
            <a:chOff x="375975" y="2908300"/>
            <a:chExt cx="4868837" cy="615663"/>
          </a:xfrm>
        </p:grpSpPr>
        <p:sp>
          <p:nvSpPr>
            <p:cNvPr id="40" name="Google Shape;101;p3"/>
            <p:cNvSpPr/>
            <p:nvPr/>
          </p:nvSpPr>
          <p:spPr>
            <a:xfrm>
              <a:off x="564075" y="2908300"/>
              <a:ext cx="4680737" cy="61566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" name="Agrupar 40"/>
            <p:cNvGrpSpPr/>
            <p:nvPr/>
          </p:nvGrpSpPr>
          <p:grpSpPr>
            <a:xfrm>
              <a:off x="375975" y="2973543"/>
              <a:ext cx="4617354" cy="538200"/>
              <a:chOff x="375975" y="2973543"/>
              <a:chExt cx="4617354" cy="538200"/>
            </a:xfrm>
          </p:grpSpPr>
          <p:grpSp>
            <p:nvGrpSpPr>
              <p:cNvPr id="42" name="Agrupar 41"/>
              <p:cNvGrpSpPr/>
              <p:nvPr/>
            </p:nvGrpSpPr>
            <p:grpSpPr>
              <a:xfrm>
                <a:off x="375975" y="3057681"/>
                <a:ext cx="338580" cy="355793"/>
                <a:chOff x="375975" y="3425981"/>
                <a:chExt cx="338580" cy="355793"/>
              </a:xfrm>
            </p:grpSpPr>
            <p:sp>
              <p:nvSpPr>
                <p:cNvPr id="44" name="Google Shape;103;p3"/>
                <p:cNvSpPr/>
                <p:nvPr/>
              </p:nvSpPr>
              <p:spPr>
                <a:xfrm>
                  <a:off x="375975" y="3434554"/>
                  <a:ext cx="338580" cy="34722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D6B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104;p3"/>
                <p:cNvSpPr txBox="1"/>
                <p:nvPr/>
              </p:nvSpPr>
              <p:spPr>
                <a:xfrm>
                  <a:off x="384548" y="3425981"/>
                  <a:ext cx="270270" cy="347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rPr lang="en-US" sz="2600" b="1" i="0" u="none" strike="noStrike" cap="none" dirty="0" smtClean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 sz="26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" name="Google Shape;99;p3"/>
              <p:cNvSpPr txBox="1"/>
              <p:nvPr/>
            </p:nvSpPr>
            <p:spPr>
              <a:xfrm>
                <a:off x="799074" y="2973543"/>
                <a:ext cx="4194255" cy="53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s-ES" sz="1600" dirty="0">
                    <a:latin typeface="Calibri" charset="0"/>
                    <a:ea typeface="Calibri" charset="0"/>
                    <a:cs typeface="Calibri" charset="0"/>
                  </a:rPr>
                  <a:t>Conocimos el concepto de Stock de inventario</a:t>
                </a:r>
                <a:endParaRPr lang="es-ES" sz="16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grpSp>
        <p:nvGrpSpPr>
          <p:cNvPr id="47" name="Agrupar 46"/>
          <p:cNvGrpSpPr/>
          <p:nvPr/>
        </p:nvGrpSpPr>
        <p:grpSpPr>
          <a:xfrm>
            <a:off x="375975" y="4360822"/>
            <a:ext cx="4868837" cy="615663"/>
            <a:chOff x="375975" y="2908300"/>
            <a:chExt cx="4868837" cy="615663"/>
          </a:xfrm>
        </p:grpSpPr>
        <p:sp>
          <p:nvSpPr>
            <p:cNvPr id="51" name="Google Shape;101;p3"/>
            <p:cNvSpPr/>
            <p:nvPr/>
          </p:nvSpPr>
          <p:spPr>
            <a:xfrm>
              <a:off x="564075" y="2908300"/>
              <a:ext cx="4680737" cy="61566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" name="Agrupar 51"/>
            <p:cNvGrpSpPr/>
            <p:nvPr/>
          </p:nvGrpSpPr>
          <p:grpSpPr>
            <a:xfrm>
              <a:off x="375975" y="2973543"/>
              <a:ext cx="4370926" cy="538200"/>
              <a:chOff x="375975" y="2973543"/>
              <a:chExt cx="4370926" cy="538200"/>
            </a:xfrm>
          </p:grpSpPr>
          <p:grpSp>
            <p:nvGrpSpPr>
              <p:cNvPr id="54" name="Agrupar 53"/>
              <p:cNvGrpSpPr/>
              <p:nvPr/>
            </p:nvGrpSpPr>
            <p:grpSpPr>
              <a:xfrm>
                <a:off x="375975" y="3057681"/>
                <a:ext cx="338580" cy="355793"/>
                <a:chOff x="375975" y="3425981"/>
                <a:chExt cx="338580" cy="355793"/>
              </a:xfrm>
            </p:grpSpPr>
            <p:sp>
              <p:nvSpPr>
                <p:cNvPr id="56" name="Google Shape;103;p3"/>
                <p:cNvSpPr/>
                <p:nvPr/>
              </p:nvSpPr>
              <p:spPr>
                <a:xfrm>
                  <a:off x="375975" y="3434554"/>
                  <a:ext cx="338580" cy="34722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D6B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104;p3"/>
                <p:cNvSpPr txBox="1"/>
                <p:nvPr/>
              </p:nvSpPr>
              <p:spPr>
                <a:xfrm>
                  <a:off x="384548" y="3425981"/>
                  <a:ext cx="270270" cy="347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rPr lang="en-US" sz="2600" b="1" i="0" u="none" strike="noStrike" cap="none" dirty="0" smtClean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</a:t>
                  </a:r>
                  <a:endParaRPr sz="26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5" name="Google Shape;99;p3"/>
              <p:cNvSpPr txBox="1"/>
              <p:nvPr/>
            </p:nvSpPr>
            <p:spPr>
              <a:xfrm>
                <a:off x="786375" y="2973543"/>
                <a:ext cx="3960526" cy="53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s-ES" sz="1600" dirty="0">
                    <a:latin typeface="Calibri" charset="0"/>
                    <a:ea typeface="Calibri" charset="0"/>
                    <a:cs typeface="Calibri" charset="0"/>
                  </a:rPr>
                  <a:t>Aprendimos aspectos y variables sobre el Consumo de un producto</a:t>
                </a:r>
                <a:endParaRPr lang="es-CL" sz="16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sp>
        <p:nvSpPr>
          <p:cNvPr id="75" name="Elipse 74">
            <a:extLst>
              <a:ext uri="{FF2B5EF4-FFF2-40B4-BE49-F238E27FC236}">
                <a16:creationId xmlns=""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2513152"/>
            <a:ext cx="4828328" cy="4574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1;p3"/>
          <p:cNvSpPr/>
          <p:nvPr/>
        </p:nvSpPr>
        <p:spPr>
          <a:xfrm flipH="1">
            <a:off x="389445" y="3084186"/>
            <a:ext cx="4804580" cy="1917290"/>
          </a:xfrm>
          <a:prstGeom prst="roundRect">
            <a:avLst>
              <a:gd name="adj" fmla="val 9768"/>
            </a:avLst>
          </a:prstGeom>
          <a:solidFill>
            <a:srgbClr val="F7E3D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riángulo isósceles 14"/>
          <p:cNvSpPr/>
          <p:nvPr/>
        </p:nvSpPr>
        <p:spPr>
          <a:xfrm rot="7028957" flipH="1">
            <a:off x="5156664" y="4502372"/>
            <a:ext cx="432619" cy="1022555"/>
          </a:xfrm>
          <a:prstGeom prst="triangle">
            <a:avLst/>
          </a:prstGeom>
          <a:solidFill>
            <a:srgbClr val="F7E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99;p3"/>
          <p:cNvSpPr txBox="1"/>
          <p:nvPr/>
        </p:nvSpPr>
        <p:spPr>
          <a:xfrm>
            <a:off x="763663" y="3084186"/>
            <a:ext cx="4146735" cy="191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es-ES" sz="1800" dirty="0">
                <a:latin typeface="Calibri" charset="0"/>
                <a:ea typeface="Calibri" charset="0"/>
                <a:cs typeface="Calibri" charset="0"/>
              </a:rPr>
              <a:t>Para revisar los aprendizajes trabajados en actividad anterior,  te invitamos a realizar </a:t>
            </a:r>
            <a:r>
              <a:rPr lang="es-ES" sz="1800" dirty="0" smtClean="0"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es-ES" sz="1800" b="1" dirty="0" smtClean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Actividad </a:t>
            </a:r>
            <a:r>
              <a:rPr lang="es-ES" sz="18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6 de Conocimientos Previos.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/>
          <a:stretch/>
        </p:blipFill>
        <p:spPr>
          <a:xfrm>
            <a:off x="5587696" y="3333134"/>
            <a:ext cx="4133592" cy="4344525"/>
          </a:xfrm>
          <a:prstGeom prst="rect">
            <a:avLst/>
          </a:prstGeom>
        </p:spPr>
      </p:pic>
      <p:sp>
        <p:nvSpPr>
          <p:cNvPr id="8" name="Google Shape;318;p12"/>
          <p:cNvSpPr txBox="1"/>
          <p:nvPr/>
        </p:nvSpPr>
        <p:spPr>
          <a:xfrm>
            <a:off x="930954" y="5681994"/>
            <a:ext cx="419984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21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Muy bien!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Ahora te invitamos </a:t>
            </a:r>
            <a:r>
              <a:rPr lang="en-US" sz="18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8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seguir profundizando a través de la </a:t>
            </a:r>
            <a:r>
              <a:rPr lang="en-US" sz="180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 presentation</a:t>
            </a:r>
            <a:r>
              <a:rPr lang="en-US" sz="1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rgbClr val="A935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0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EL TEMA DE HOY?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273217" y="2469425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2000"/>
            </a:pPr>
            <a:r>
              <a:rPr lang="es-CL" sz="24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PICKING Y DESPACHO</a:t>
            </a:r>
            <a:endParaRPr lang="es-CL" sz="24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063852" y="1209418"/>
            <a:ext cx="1016148" cy="53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08063" y="1899677"/>
            <a:ext cx="4857750" cy="3744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SzPts val="2000"/>
            </a:pPr>
            <a:endParaRPr lang="pt-BR" sz="2000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961563" y="1970417"/>
            <a:ext cx="485775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ts val="12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ts val="12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63038C48-E848-414C-8267-9BB7D4DC50DA}"/>
              </a:ext>
            </a:extLst>
          </p:cNvPr>
          <p:cNvSpPr txBox="1">
            <a:spLocks/>
          </p:cNvSpPr>
          <p:nvPr/>
        </p:nvSpPr>
        <p:spPr>
          <a:xfrm>
            <a:off x="5219701" y="219075"/>
            <a:ext cx="8277224" cy="130968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2000"/>
            </a:pPr>
            <a:r>
              <a:rPr lang="es-CL" sz="3600" dirty="0" smtClean="0"/>
              <a:t/>
            </a:r>
            <a:br>
              <a:rPr lang="es-CL" sz="3600" dirty="0" smtClean="0"/>
            </a:br>
            <a:endParaRPr lang="es-CL" sz="24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152;p5"/>
          <p:cNvSpPr/>
          <p:nvPr/>
        </p:nvSpPr>
        <p:spPr>
          <a:xfrm>
            <a:off x="1816101" y="3010712"/>
            <a:ext cx="7288050" cy="32249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73216" y="3341112"/>
            <a:ext cx="4553283" cy="277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1900"/>
              </a:lnSpc>
              <a:buNone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Al terminar la actividad estarás en condiciones de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buNone/>
            </a:pPr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lnSpc>
                <a:spcPts val="1900"/>
              </a:lnSpc>
              <a:buFont typeface="Arial" charset="0"/>
              <a:buChar char="•"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Definir el proceso de Picking y Despacho; y las diversas formas en que se puede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realizar.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lnSpc>
                <a:spcPts val="1900"/>
              </a:lnSpc>
              <a:buFont typeface="Arial" charset="0"/>
              <a:buChar char="•"/>
            </a:pPr>
            <a:r>
              <a:rPr lang="es-ES" sz="1600" dirty="0">
                <a:latin typeface="Calibri" charset="0"/>
                <a:ea typeface="Calibri" charset="0"/>
                <a:cs typeface="Calibri" charset="0"/>
              </a:rPr>
              <a:t> Realizar las secuencia de pasos para realizar un </a:t>
            </a:r>
            <a:r>
              <a:rPr lang="es-ES" sz="1600" dirty="0" smtClean="0">
                <a:latin typeface="Calibri" charset="0"/>
                <a:ea typeface="Calibri" charset="0"/>
                <a:cs typeface="Calibri" charset="0"/>
              </a:rPr>
              <a:t>Despacho.</a:t>
            </a:r>
            <a:endParaRPr lang="es-ES" sz="16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lnSpc>
                <a:spcPts val="1900"/>
              </a:lnSpc>
              <a:buFont typeface="Arial" charset="0"/>
              <a:buChar char="•"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Identificar la Logística Inversa y su importancia para el impacto en el medio ambiente de la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Logística.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lnSpc>
                <a:spcPts val="1900"/>
              </a:lnSpc>
              <a:buFont typeface="Arial" charset="0"/>
              <a:buChar char="•"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Reconocer aspectos relevantes de la Ley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20.920.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0" y="2080552"/>
            <a:ext cx="3173162" cy="4639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8;p6"/>
          <p:cNvSpPr txBox="1"/>
          <p:nvPr/>
        </p:nvSpPr>
        <p:spPr>
          <a:xfrm>
            <a:off x="475717" y="1263947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26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PICKING Y DESPACHO</a:t>
            </a:r>
            <a:endParaRPr lang="es-CL" sz="26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E8F15784-B148-44B0-B1D4-5A2D5D6EBFD2}"/>
              </a:ext>
            </a:extLst>
          </p:cNvPr>
          <p:cNvSpPr txBox="1">
            <a:spLocks/>
          </p:cNvSpPr>
          <p:nvPr/>
        </p:nvSpPr>
        <p:spPr>
          <a:xfrm>
            <a:off x="4730750" y="1876426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L" sz="26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9944F60F-F87D-4A92-84F5-15CB114E475C}"/>
              </a:ext>
            </a:extLst>
          </p:cNvPr>
          <p:cNvSpPr txBox="1">
            <a:spLocks/>
          </p:cNvSpPr>
          <p:nvPr/>
        </p:nvSpPr>
        <p:spPr>
          <a:xfrm>
            <a:off x="400050" y="2324101"/>
            <a:ext cx="8718550" cy="2282824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800" dirty="0">
                <a:latin typeface="Calibri" charset="0"/>
                <a:ea typeface="Calibri" charset="0"/>
                <a:cs typeface="Calibri" charset="0"/>
              </a:rPr>
              <a:t>Cuando se recibe la solicitud de un cliente en el Almacén, para atender a este requerimiento, el proceso se suele dividir en 2 partes</a:t>
            </a:r>
            <a:r>
              <a:rPr lang="es-CL" sz="1800" dirty="0" smtClean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endParaRPr lang="es-CL" sz="1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800" dirty="0">
                <a:latin typeface="Calibri" charset="0"/>
                <a:ea typeface="Calibri" charset="0"/>
                <a:cs typeface="Calibri" charset="0"/>
              </a:rPr>
              <a:t>Preparación del Pedido (picking); en que un operario (pickeador) busca lo solicitado y lo deja listo para ser </a:t>
            </a:r>
            <a:r>
              <a:rPr lang="es-CL" sz="1800" dirty="0" smtClean="0">
                <a:latin typeface="Calibri" charset="0"/>
                <a:ea typeface="Calibri" charset="0"/>
                <a:cs typeface="Calibri" charset="0"/>
              </a:rPr>
              <a:t>despachado.</a:t>
            </a:r>
          </a:p>
          <a:p>
            <a:pPr marL="285750" indent="-285750">
              <a:buFont typeface="Arial" charset="0"/>
              <a:buChar char="•"/>
            </a:pPr>
            <a:endParaRPr lang="es-CL" sz="1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800" dirty="0">
                <a:latin typeface="Calibri" charset="0"/>
                <a:ea typeface="Calibri" charset="0"/>
                <a:cs typeface="Calibri" charset="0"/>
              </a:rPr>
              <a:t>Despacho; otro operario (despachador) revisa que el pedido esté correcto antes de entregárselo al vehículo que lo llevará al </a:t>
            </a:r>
            <a:r>
              <a:rPr lang="es-CL" sz="1800" dirty="0" smtClean="0">
                <a:latin typeface="Calibri" charset="0"/>
                <a:ea typeface="Calibri" charset="0"/>
                <a:cs typeface="Calibri" charset="0"/>
              </a:rPr>
              <a:t>cliente.</a:t>
            </a:r>
            <a:endParaRPr lang="es-CL" sz="18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825500" y="5016501"/>
            <a:ext cx="1651000" cy="1244600"/>
            <a:chOff x="1282700" y="5016501"/>
            <a:chExt cx="1651000" cy="1244600"/>
          </a:xfrm>
        </p:grpSpPr>
        <p:sp>
          <p:nvSpPr>
            <p:cNvPr id="2" name="Rectángulo redondeado 1"/>
            <p:cNvSpPr/>
            <p:nvPr/>
          </p:nvSpPr>
          <p:spPr>
            <a:xfrm>
              <a:off x="1282700" y="5016501"/>
              <a:ext cx="1651000" cy="12446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1304925" y="5484912"/>
              <a:ext cx="15748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3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RECEPCIÓN</a:t>
              </a:r>
              <a:endParaRPr lang="es-ES_tradnl" sz="13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2792412" y="5016501"/>
            <a:ext cx="1651000" cy="1244600"/>
            <a:chOff x="1282700" y="5016501"/>
            <a:chExt cx="1651000" cy="1244600"/>
          </a:xfrm>
        </p:grpSpPr>
        <p:sp>
          <p:nvSpPr>
            <p:cNvPr id="13" name="Rectángulo redondeado 12"/>
            <p:cNvSpPr/>
            <p:nvPr/>
          </p:nvSpPr>
          <p:spPr>
            <a:xfrm>
              <a:off x="1282700" y="5016501"/>
              <a:ext cx="1651000" cy="12446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304925" y="5484912"/>
              <a:ext cx="15748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3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ALMACENAMIENTO</a:t>
              </a:r>
              <a:endParaRPr lang="es-ES_tradnl" sz="13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4759325" y="5016501"/>
            <a:ext cx="1651000" cy="1244600"/>
            <a:chOff x="1282700" y="5016501"/>
            <a:chExt cx="1651000" cy="1244600"/>
          </a:xfrm>
        </p:grpSpPr>
        <p:sp>
          <p:nvSpPr>
            <p:cNvPr id="16" name="Rectángulo redondeado 15"/>
            <p:cNvSpPr/>
            <p:nvPr/>
          </p:nvSpPr>
          <p:spPr>
            <a:xfrm>
              <a:off x="1282700" y="5016501"/>
              <a:ext cx="1651000" cy="12446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304925" y="5357912"/>
              <a:ext cx="1574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3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PREPARACIÓN</a:t>
              </a:r>
            </a:p>
            <a:p>
              <a:pPr algn="ctr"/>
              <a:r>
                <a:rPr lang="es-ES_tradnl" sz="13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DE PEDIDOS</a:t>
              </a:r>
              <a:endParaRPr lang="es-ES_tradnl" sz="13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6726238" y="5016501"/>
            <a:ext cx="1651000" cy="1244600"/>
            <a:chOff x="1282700" y="5016501"/>
            <a:chExt cx="1651000" cy="1244600"/>
          </a:xfrm>
        </p:grpSpPr>
        <p:sp>
          <p:nvSpPr>
            <p:cNvPr id="19" name="Rectángulo redondeado 18"/>
            <p:cNvSpPr/>
            <p:nvPr/>
          </p:nvSpPr>
          <p:spPr>
            <a:xfrm>
              <a:off x="1282700" y="5016501"/>
              <a:ext cx="1651000" cy="12446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304925" y="5484912"/>
              <a:ext cx="15748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3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DESPACHO</a:t>
              </a:r>
              <a:endParaRPr lang="es-ES_tradnl" sz="13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7" name="Pentágono 6"/>
          <p:cNvSpPr/>
          <p:nvPr/>
        </p:nvSpPr>
        <p:spPr>
          <a:xfrm>
            <a:off x="6356350" y="5484912"/>
            <a:ext cx="552450" cy="307777"/>
          </a:xfrm>
          <a:prstGeom prst="homePlate">
            <a:avLst/>
          </a:prstGeom>
          <a:solidFill>
            <a:srgbClr val="ED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Pentágono 21"/>
          <p:cNvSpPr/>
          <p:nvPr/>
        </p:nvSpPr>
        <p:spPr>
          <a:xfrm>
            <a:off x="4380707" y="5484912"/>
            <a:ext cx="552450" cy="307777"/>
          </a:xfrm>
          <a:prstGeom prst="homePlate">
            <a:avLst/>
          </a:prstGeom>
          <a:solidFill>
            <a:srgbClr val="ED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Pentágono 22"/>
          <p:cNvSpPr/>
          <p:nvPr/>
        </p:nvSpPr>
        <p:spPr>
          <a:xfrm>
            <a:off x="2386806" y="5484912"/>
            <a:ext cx="552450" cy="307777"/>
          </a:xfrm>
          <a:prstGeom prst="homePlate">
            <a:avLst/>
          </a:prstGeom>
          <a:solidFill>
            <a:srgbClr val="ED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159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8;p6"/>
          <p:cNvSpPr txBox="1"/>
          <p:nvPr/>
        </p:nvSpPr>
        <p:spPr>
          <a:xfrm>
            <a:off x="437617" y="1327447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2800" b="1" dirty="0" smtClean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PICKING</a:t>
            </a:r>
            <a:endParaRPr lang="es-CL" sz="2600" b="1" dirty="0">
              <a:solidFill>
                <a:srgbClr val="ED6B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1D0CEC21-F5CC-4015-A07A-56DFEBFB4E25}"/>
              </a:ext>
            </a:extLst>
          </p:cNvPr>
          <p:cNvSpPr txBox="1">
            <a:spLocks/>
          </p:cNvSpPr>
          <p:nvPr/>
        </p:nvSpPr>
        <p:spPr>
          <a:xfrm>
            <a:off x="437617" y="2314575"/>
            <a:ext cx="3568700" cy="456247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Hay varias formas en que esto se puede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hacer. El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operador recorre todo el Almacén recogiendo lo solicitado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Manual (</a:t>
            </a:r>
            <a:r>
              <a:rPr lang="es-CL" sz="1600" b="1" dirty="0" smtClean="0">
                <a:latin typeface="Calibri" charset="0"/>
                <a:ea typeface="Calibri" charset="0"/>
                <a:cs typeface="Calibri" charset="0"/>
              </a:rPr>
              <a:t>tradicional)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Va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solamente con papel y lápiz (a veces sin nada), en que el papel le indica dónde están ubicados los productos (si es que no lo sabe de memoria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).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Pick to </a:t>
            </a:r>
            <a:r>
              <a:rPr lang="es-CL" sz="1600" b="1" dirty="0" smtClean="0">
                <a:latin typeface="Calibri" charset="0"/>
                <a:ea typeface="Calibri" charset="0"/>
                <a:cs typeface="Calibri" charset="0"/>
              </a:rPr>
              <a:t>light (1)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 Las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ubicaciones de los productos se iluminan informándole al pickeador dónde debe ir a buscar lo que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necesita.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Voice </a:t>
            </a:r>
            <a:r>
              <a:rPr lang="es-CL" sz="1600" b="1" dirty="0" smtClean="0">
                <a:latin typeface="Calibri" charset="0"/>
                <a:ea typeface="Calibri" charset="0"/>
                <a:cs typeface="Calibri" charset="0"/>
              </a:rPr>
              <a:t>Picking (2)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El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pickeador va con un micrófono y un audífono recibiendo instrucciones de un computador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central.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238748" y="2314575"/>
            <a:ext cx="3529013" cy="235267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redondeado 16"/>
          <p:cNvSpPr/>
          <p:nvPr/>
        </p:nvSpPr>
        <p:spPr>
          <a:xfrm>
            <a:off x="5238748" y="4829057"/>
            <a:ext cx="3529013" cy="235120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v</a:t>
            </a:r>
            <a:endParaRPr lang="es-ES_tradnl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4857748" y="3109912"/>
            <a:ext cx="762000" cy="762000"/>
            <a:chOff x="4857748" y="3109912"/>
            <a:chExt cx="762000" cy="762000"/>
          </a:xfrm>
        </p:grpSpPr>
        <p:sp>
          <p:nvSpPr>
            <p:cNvPr id="18" name="Elipse 17"/>
            <p:cNvSpPr/>
            <p:nvPr/>
          </p:nvSpPr>
          <p:spPr>
            <a:xfrm>
              <a:off x="4857748" y="3109912"/>
              <a:ext cx="762000" cy="76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952998" y="3244690"/>
              <a:ext cx="5715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600" b="1" dirty="0" smtClean="0">
                  <a:solidFill>
                    <a:schemeClr val="accent1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s-ES_tradnl" sz="26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4857748" y="5623659"/>
            <a:ext cx="762000" cy="762000"/>
            <a:chOff x="4857748" y="3109912"/>
            <a:chExt cx="762000" cy="762000"/>
          </a:xfrm>
        </p:grpSpPr>
        <p:sp>
          <p:nvSpPr>
            <p:cNvPr id="22" name="Elipse 21"/>
            <p:cNvSpPr/>
            <p:nvPr/>
          </p:nvSpPr>
          <p:spPr>
            <a:xfrm>
              <a:off x="4857748" y="3109912"/>
              <a:ext cx="762000" cy="76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4952998" y="3244690"/>
              <a:ext cx="5715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600" b="1" dirty="0" smtClean="0">
                  <a:solidFill>
                    <a:schemeClr val="accent1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2</a:t>
              </a:r>
              <a:endParaRPr lang="es-ES_tradnl" sz="26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64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8;p6"/>
          <p:cNvSpPr txBox="1"/>
          <p:nvPr/>
        </p:nvSpPr>
        <p:spPr>
          <a:xfrm>
            <a:off x="437617" y="1327447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2800" b="1" dirty="0" smtClean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PICKING</a:t>
            </a:r>
            <a:endParaRPr lang="es-CL" sz="2600" b="1" dirty="0">
              <a:solidFill>
                <a:srgbClr val="ED6B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1D0CEC21-F5CC-4015-A07A-56DFEBFB4E25}"/>
              </a:ext>
            </a:extLst>
          </p:cNvPr>
          <p:cNvSpPr txBox="1">
            <a:spLocks/>
          </p:cNvSpPr>
          <p:nvPr/>
        </p:nvSpPr>
        <p:spPr>
          <a:xfrm>
            <a:off x="437617" y="2314575"/>
            <a:ext cx="3568700" cy="456247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El operador recorre un sector acotado donde están los productos que se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despacharán.</a:t>
            </a:r>
          </a:p>
          <a:p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El operador está en una ubicación fija, y los productos le llegan a dicha ubicación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s-CL" sz="1600" b="1" dirty="0" smtClean="0">
                <a:latin typeface="Calibri" charset="0"/>
                <a:ea typeface="Calibri" charset="0"/>
                <a:cs typeface="Calibri" charset="0"/>
              </a:rPr>
              <a:t>(3)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través de correas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transportadoras.</a:t>
            </a:r>
          </a:p>
          <a:p>
            <a:pPr lvl="1"/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s-CL" sz="1600" b="1" dirty="0" smtClean="0">
                <a:latin typeface="Calibri" charset="0"/>
                <a:ea typeface="Calibri" charset="0"/>
                <a:cs typeface="Calibri" charset="0"/>
              </a:rPr>
              <a:t>(4)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través de robots (usados por Alibaba y Amazon, pero también están presentes en Chile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).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238748" y="2314575"/>
            <a:ext cx="3529013" cy="2352675"/>
          </a:xfrm>
          <a:prstGeom prst="roundRect">
            <a:avLst/>
          </a:prstGeom>
          <a:blipFill dpi="0" rotWithShape="1">
            <a:blip r:embed="rId2"/>
            <a:srcRect/>
            <a:stretch>
              <a:fillRect l="-9000" t="1000" r="-2000" b="1000"/>
            </a:stretch>
          </a:blipFill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redondeado 16"/>
          <p:cNvSpPr/>
          <p:nvPr/>
        </p:nvSpPr>
        <p:spPr>
          <a:xfrm>
            <a:off x="5238748" y="4829057"/>
            <a:ext cx="3529013" cy="235120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v</a:t>
            </a:r>
            <a:endParaRPr lang="es-ES_tradnl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4857748" y="3109912"/>
            <a:ext cx="762000" cy="762000"/>
            <a:chOff x="4857748" y="3109912"/>
            <a:chExt cx="762000" cy="762000"/>
          </a:xfrm>
        </p:grpSpPr>
        <p:sp>
          <p:nvSpPr>
            <p:cNvPr id="18" name="Elipse 17"/>
            <p:cNvSpPr/>
            <p:nvPr/>
          </p:nvSpPr>
          <p:spPr>
            <a:xfrm>
              <a:off x="4857748" y="3109912"/>
              <a:ext cx="762000" cy="76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952998" y="3244690"/>
              <a:ext cx="5715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600" b="1" dirty="0" smtClean="0">
                  <a:solidFill>
                    <a:schemeClr val="accent1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3</a:t>
              </a:r>
              <a:endParaRPr lang="es-ES_tradnl" sz="26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4857748" y="5623659"/>
            <a:ext cx="762000" cy="762000"/>
            <a:chOff x="4857748" y="3109912"/>
            <a:chExt cx="762000" cy="762000"/>
          </a:xfrm>
        </p:grpSpPr>
        <p:sp>
          <p:nvSpPr>
            <p:cNvPr id="22" name="Elipse 21"/>
            <p:cNvSpPr/>
            <p:nvPr/>
          </p:nvSpPr>
          <p:spPr>
            <a:xfrm>
              <a:off x="4857748" y="3109912"/>
              <a:ext cx="762000" cy="76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4952998" y="3244690"/>
              <a:ext cx="5715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600" b="1" dirty="0" smtClean="0">
                  <a:solidFill>
                    <a:schemeClr val="accent1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4</a:t>
              </a:r>
              <a:endParaRPr lang="es-ES_tradnl" sz="26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64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2759</TotalTime>
  <Words>1051</Words>
  <Application>Microsoft Macintosh PowerPoint</Application>
  <PresentationFormat>Personalizado</PresentationFormat>
  <Paragraphs>157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Calibri</vt:lpstr>
      <vt:lpstr>Roboto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Fca Garrido</cp:lastModifiedBy>
  <cp:revision>197</cp:revision>
  <cp:lastPrinted>2021-02-19T02:05:41Z</cp:lastPrinted>
  <dcterms:modified xsi:type="dcterms:W3CDTF">2021-02-19T06:04:10Z</dcterms:modified>
</cp:coreProperties>
</file>