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7" r:id="rId3"/>
    <p:sldId id="292" r:id="rId4"/>
    <p:sldId id="258" r:id="rId5"/>
    <p:sldId id="291" r:id="rId6"/>
    <p:sldId id="293" r:id="rId7"/>
    <p:sldId id="261" r:id="rId8"/>
    <p:sldId id="298" r:id="rId9"/>
    <p:sldId id="299" r:id="rId10"/>
    <p:sldId id="300" r:id="rId11"/>
    <p:sldId id="301" r:id="rId12"/>
    <p:sldId id="302" r:id="rId13"/>
    <p:sldId id="303" r:id="rId14"/>
    <p:sldId id="304" r:id="rId15"/>
    <p:sldId id="305" r:id="rId16"/>
    <p:sldId id="306" r:id="rId17"/>
    <p:sldId id="273" r:id="rId18"/>
    <p:sldId id="289" r:id="rId19"/>
    <p:sldId id="274" r:id="rId20"/>
    <p:sldId id="290" r:id="rId21"/>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381">
          <p15:clr>
            <a:srgbClr val="A4A3A4"/>
          </p15:clr>
        </p15:guide>
        <p15:guide id="2" pos="3061">
          <p15:clr>
            <a:srgbClr val="A4A3A4"/>
          </p15:clr>
        </p15:guide>
      </p15:sldGuideLst>
    </p:ext>
    <p:ext uri="{2D200454-40CA-4A62-9FC3-DE9A4176ACB9}">
      <p15:notes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942"/>
    <a:srgbClr val="D1943C"/>
    <a:srgbClr val="D9BF62"/>
    <a:srgbClr val="A93501"/>
    <a:srgbClr val="ED6B00"/>
    <a:srgbClr val="F7E3D1"/>
    <a:srgbClr val="FFB375"/>
    <a:srgbClr val="F9EBDE"/>
    <a:srgbClr val="EEEEEE"/>
    <a:srgbClr val="E4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8982" autoAdjust="0"/>
  </p:normalViewPr>
  <p:slideViewPr>
    <p:cSldViewPr snapToGrid="0">
      <p:cViewPr varScale="1">
        <p:scale>
          <a:sx n="94" d="100"/>
          <a:sy n="94" d="100"/>
        </p:scale>
        <p:origin x="-240" y="-112"/>
      </p:cViewPr>
      <p:guideLst>
        <p:guide orient="horz"/>
        <p:guide pos="3061"/>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33" Type="http://schemas.openxmlformats.org/officeDocument/2006/relationships/theme" Target="theme/theme1.xml"/><Relationship Id="rId34" Type="http://schemas.openxmlformats.org/officeDocument/2006/relationships/tableStyles" Target="tableStyles.xml"/><Relationship Id="rId29" Type="http://customschemas.google.com/relationships/presentationmetadata" Target="metadata"/><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9938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pic>
        <p:nvPicPr>
          <p:cNvPr id="25" name="Imagen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19"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13" name="Google Shape;13;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8" name="Imagen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‹Nr.›</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5|</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5|</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
        <p:nvSpPr>
          <p:cNvPr id="14"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‹Nr.›</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5|</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21"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‹Nr.›</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ES_tradnl" sz="1200" b="0" i="0" u="none" strike="noStrike" cap="none" dirty="0" smtClean="0">
                <a:solidFill>
                  <a:srgbClr val="000000"/>
                </a:solidFill>
                <a:latin typeface="Calibri"/>
                <a:ea typeface="Calibri"/>
                <a:cs typeface="Calibri"/>
                <a:sym typeface="Calibri"/>
              </a:rPr>
              <a:t>Actividad 5|</a:t>
            </a:r>
            <a:r>
              <a:rPr lang="es-ES_tradnl" sz="1600" b="0" i="0" u="none" strike="noStrike" cap="none" dirty="0" smtClean="0">
                <a:solidFill>
                  <a:srgbClr val="ED6B00"/>
                </a:solidFill>
                <a:latin typeface="Calibri"/>
                <a:ea typeface="Calibri"/>
                <a:cs typeface="Calibri"/>
                <a:sym typeface="Calibri"/>
              </a:rPr>
              <a:t>3</a:t>
            </a:r>
            <a:endParaRPr lang="es-ES_tradnl" sz="1600" b="0" i="0" u="none" strike="noStrike" cap="none" dirty="0">
              <a:solidFill>
                <a:srgbClr val="ED6B00"/>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smtClean="0">
                <a:solidFill>
                  <a:srgbClr val="FFFFFF"/>
                </a:solidFill>
                <a:latin typeface="Calibri"/>
                <a:ea typeface="Calibri"/>
                <a:cs typeface="Calibri"/>
                <a:sym typeface="Calibri"/>
              </a:rPr>
              <a:t>Operaciones</a:t>
            </a:r>
            <a:r>
              <a:rPr lang="en-US" sz="1400" b="0" i="0" u="none" strike="noStrike" cap="none" dirty="0" smtClean="0">
                <a:solidFill>
                  <a:srgbClr val="FFFFFF"/>
                </a:solidFill>
                <a:latin typeface="Calibri"/>
                <a:ea typeface="Calibri"/>
                <a:cs typeface="Calibri"/>
                <a:sym typeface="Calibri"/>
              </a:rPr>
              <a:t> de </a:t>
            </a:r>
            <a:r>
              <a:rPr lang="en-US" sz="1400" b="0" i="0" u="none" strike="noStrike" cap="none" dirty="0" err="1" smtClean="0">
                <a:solidFill>
                  <a:srgbClr val="FFFFFF"/>
                </a:solidFill>
                <a:latin typeface="Calibri"/>
                <a:ea typeface="Calibri"/>
                <a:cs typeface="Calibri"/>
                <a:sym typeface="Calibri"/>
              </a:rPr>
              <a:t>Almacenamiento</a:t>
            </a:r>
            <a:endParaRPr sz="1400" b="0" i="0" u="none" strike="noStrike" cap="none" dirty="0">
              <a:solidFill>
                <a:srgbClr val="FFFFFF"/>
              </a:solidFill>
              <a:latin typeface="Calibri"/>
              <a:ea typeface="Calibri"/>
              <a:cs typeface="Calibri"/>
              <a:sym typeface="Calibri"/>
            </a:endParaRPr>
          </a:p>
        </p:txBody>
      </p:sp>
      <p:sp>
        <p:nvSpPr>
          <p:cNvPr id="14"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‹Nr.›</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8D837FA-7D10-4FEB-9DD5-99DA87700FA3}" type="slidenum">
              <a:rPr lang="es-ES" sz="1100" b="0" i="0" u="none" strike="noStrike" cap="none" smtClean="0">
                <a:solidFill>
                  <a:srgbClr val="000000"/>
                </a:solidFill>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‹Nr.›</a:t>
            </a:fld>
            <a:r>
              <a:rPr lang="es-ES" sz="1100" b="0" i="0" u="none" strike="noStrike" cap="none" baseline="0"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ADMINISTRACIÓN LOGÍSTICA </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1" Type="http://schemas.openxmlformats.org/officeDocument/2006/relationships/image" Target="../media/image10.svg"/><Relationship Id="rId12" Type="http://schemas.openxmlformats.org/officeDocument/2006/relationships/image" Target="../media/image37.png"/><Relationship Id="rId13" Type="http://schemas.openxmlformats.org/officeDocument/2006/relationships/image" Target="../media/image12.sv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svg"/><Relationship Id="rId6" Type="http://schemas.openxmlformats.org/officeDocument/2006/relationships/image" Target="../media/image34.png"/><Relationship Id="rId7" Type="http://schemas.openxmlformats.org/officeDocument/2006/relationships/image" Target="../media/image6.svg"/><Relationship Id="rId8" Type="http://schemas.openxmlformats.org/officeDocument/2006/relationships/image" Target="../media/image35.png"/><Relationship Id="rId9" Type="http://schemas.openxmlformats.org/officeDocument/2006/relationships/image" Target="../media/image8.svg"/><Relationship Id="rId10"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1.sv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76"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LOGÍSTICA </a:t>
            </a:r>
            <a:r>
              <a:rPr lang="en-US" sz="1200" b="0" i="0" u="none" strike="noStrike" cap="none" dirty="0">
                <a:solidFill>
                  <a:srgbClr val="ED6B00"/>
                </a:solidFill>
                <a:latin typeface="Calibri"/>
                <a:ea typeface="Calibri"/>
                <a:cs typeface="Calibri"/>
                <a:sym typeface="Calibri"/>
              </a:rPr>
              <a:t>| 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pic>
        <p:nvPicPr>
          <p:cNvPr id="2" name="Imagen 1" descr="porta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989" y="2988218"/>
            <a:ext cx="4900284" cy="3431129"/>
          </a:xfrm>
          <a:prstGeom prst="rect">
            <a:avLst/>
          </a:prstGeom>
        </p:spPr>
      </p:pic>
      <p:sp>
        <p:nvSpPr>
          <p:cNvPr id="14" name="Google Shape;61;p13"/>
          <p:cNvSpPr txBox="1">
            <a:spLocks/>
          </p:cNvSpPr>
          <p:nvPr/>
        </p:nvSpPr>
        <p:spPr>
          <a:xfrm>
            <a:off x="365424" y="2162898"/>
            <a:ext cx="4749501" cy="1357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_tradnl" sz="3600" b="1" dirty="0">
                <a:solidFill>
                  <a:srgbClr val="ED6B00"/>
                </a:solidFill>
                <a:latin typeface="Calibri" panose="020F0502020204030204" pitchFamily="34" charset="0"/>
                <a:ea typeface="Roboto"/>
                <a:cs typeface="Calibri" panose="020F0502020204030204" pitchFamily="34" charset="0"/>
                <a:sym typeface="Roboto"/>
              </a:rPr>
              <a:t>OPERACIONES DE ALMACENAMIENTO</a:t>
            </a: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376952"/>
            <a:ext cx="6096121" cy="3744993"/>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468108"/>
            <a:ext cx="5455890" cy="3407047"/>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Para estandarizar la mercadería solicitada, de modo que quede claro lo que se está pidiendo, las empresas tienen una </a:t>
            </a:r>
            <a:r>
              <a:rPr lang="es-ES_tradnl" sz="1800" b="1" dirty="0">
                <a:solidFill>
                  <a:srgbClr val="FF6600"/>
                </a:solidFill>
                <a:latin typeface="Calibri" panose="020F0502020204030204" pitchFamily="34" charset="0"/>
                <a:cs typeface="Calibri" panose="020F0502020204030204" pitchFamily="34" charset="0"/>
              </a:rPr>
              <a:t>ficha por cada producto, </a:t>
            </a:r>
            <a:r>
              <a:rPr lang="es-ES_tradnl" sz="1800" dirty="0">
                <a:latin typeface="Calibri" panose="020F0502020204030204" pitchFamily="34" charset="0"/>
                <a:cs typeface="Calibri" panose="020F0502020204030204" pitchFamily="34" charset="0"/>
              </a:rPr>
              <a:t>en donde están los datos de éste: </a:t>
            </a:r>
            <a:r>
              <a:rPr lang="es-ES_tradnl" sz="1800" b="1" dirty="0">
                <a:latin typeface="Calibri" panose="020F0502020204030204" pitchFamily="34" charset="0"/>
                <a:cs typeface="Calibri" panose="020F0502020204030204" pitchFamily="34" charset="0"/>
              </a:rPr>
              <a:t>descripción, historial de compra y ventas </a:t>
            </a:r>
            <a:r>
              <a:rPr lang="es-ES_tradnl" sz="1800" dirty="0">
                <a:latin typeface="Calibri" panose="020F0502020204030204" pitchFamily="34" charset="0"/>
                <a:cs typeface="Calibri" panose="020F0502020204030204" pitchFamily="34" charset="0"/>
              </a:rPr>
              <a:t>(incluidos los costos), entre otros. Cada producto es identificado con un </a:t>
            </a:r>
            <a:r>
              <a:rPr lang="es-ES_tradnl" sz="1800" b="1" dirty="0">
                <a:latin typeface="Calibri" panose="020F0502020204030204" pitchFamily="34" charset="0"/>
                <a:cs typeface="Calibri" panose="020F0502020204030204" pitchFamily="34" charset="0"/>
              </a:rPr>
              <a:t>código</a:t>
            </a:r>
            <a:r>
              <a:rPr lang="es-ES_tradnl" sz="1800" dirty="0">
                <a:latin typeface="Calibri" panose="020F0502020204030204" pitchFamily="34" charset="0"/>
                <a:cs typeface="Calibri" panose="020F0502020204030204" pitchFamily="34" charset="0"/>
              </a:rPr>
              <a:t>, de modo que cuando se necesita adquirir más de cualquier producto se hace referencia a dicho código (el cual usa una nomenclatura interna que no necesariamente es el código del proveedor).</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3. MAESTRO </a:t>
            </a:r>
            <a:r>
              <a:rPr lang="pt-BR" sz="2800" dirty="0" smtClean="0">
                <a:solidFill>
                  <a:srgbClr val="7C4942"/>
                </a:solidFill>
                <a:latin typeface="Calibri"/>
                <a:ea typeface="Calibri"/>
                <a:cs typeface="Calibri"/>
                <a:sym typeface="Calibri"/>
              </a:rPr>
              <a:t>DE PRODUCTOS</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08952"/>
            <a:ext cx="500374" cy="477100"/>
          </a:xfrm>
          <a:prstGeom prst="rect">
            <a:avLst/>
          </a:prstGeom>
        </p:spPr>
      </p:pic>
      <p:pic>
        <p:nvPicPr>
          <p:cNvPr id="3" name="Imagen 2" descr="Ilust-ppt-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478" y="3667460"/>
            <a:ext cx="3794258" cy="4120540"/>
          </a:xfrm>
          <a:prstGeom prst="rect">
            <a:avLst/>
          </a:prstGeom>
        </p:spPr>
      </p:pic>
    </p:spTree>
    <p:extLst>
      <p:ext uri="{BB962C8B-B14F-4D97-AF65-F5344CB8AC3E}">
        <p14:creationId xmlns:p14="http://schemas.microsoft.com/office/powerpoint/2010/main" val="43805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376953"/>
            <a:ext cx="6096121" cy="1119264"/>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468108"/>
            <a:ext cx="5455890" cy="747857"/>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Evidentemente no tiene sentido comprar algo si disponemos de suficiente stock. </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4. ¿CUÁNTO TENEMOS </a:t>
            </a:r>
            <a:r>
              <a:rPr lang="pt-BR" sz="2800" dirty="0" smtClean="0">
                <a:solidFill>
                  <a:srgbClr val="7C4942"/>
                </a:solidFill>
                <a:latin typeface="Calibri"/>
                <a:ea typeface="Calibri"/>
                <a:cs typeface="Calibri"/>
                <a:sym typeface="Calibri"/>
              </a:rPr>
              <a:t>EN EL ALMACÉN?</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08952"/>
            <a:ext cx="500374" cy="477100"/>
          </a:xfrm>
          <a:prstGeom prst="rect">
            <a:avLst/>
          </a:prstGeom>
        </p:spPr>
      </p:pic>
      <p:pic>
        <p:nvPicPr>
          <p:cNvPr id="7" name="Imagen 6">
            <a:extLst>
              <a:ext uri="{FF2B5EF4-FFF2-40B4-BE49-F238E27FC236}">
                <a16:creationId xmlns="" xmlns:a16="http://schemas.microsoft.com/office/drawing/2014/main" id="{5F43510D-27F7-AE47-AB2E-62C225D01093}"/>
              </a:ext>
            </a:extLst>
          </p:cNvPr>
          <p:cNvPicPr>
            <a:picLocks noChangeAspect="1"/>
          </p:cNvPicPr>
          <p:nvPr/>
        </p:nvPicPr>
        <p:blipFill>
          <a:blip r:embed="rId4"/>
          <a:stretch>
            <a:fillRect/>
          </a:stretch>
        </p:blipFill>
        <p:spPr>
          <a:xfrm>
            <a:off x="-139951" y="3173159"/>
            <a:ext cx="4421219" cy="3059005"/>
          </a:xfrm>
          <a:prstGeom prst="rect">
            <a:avLst/>
          </a:prstGeom>
        </p:spPr>
      </p:pic>
      <p:pic>
        <p:nvPicPr>
          <p:cNvPr id="8" name="Imagen 7">
            <a:extLst>
              <a:ext uri="{FF2B5EF4-FFF2-40B4-BE49-F238E27FC236}">
                <a16:creationId xmlns="" xmlns:a16="http://schemas.microsoft.com/office/drawing/2014/main" id="{A47AC314-E8D1-A44F-8073-E5E03C01CB18}"/>
              </a:ext>
            </a:extLst>
          </p:cNvPr>
          <p:cNvPicPr>
            <a:picLocks noChangeAspect="1"/>
          </p:cNvPicPr>
          <p:nvPr/>
        </p:nvPicPr>
        <p:blipFill>
          <a:blip r:embed="rId5"/>
          <a:stretch>
            <a:fillRect/>
          </a:stretch>
        </p:blipFill>
        <p:spPr>
          <a:xfrm>
            <a:off x="6838682" y="2529917"/>
            <a:ext cx="2694802" cy="5072568"/>
          </a:xfrm>
          <a:prstGeom prst="rect">
            <a:avLst/>
          </a:prstGeom>
        </p:spPr>
      </p:pic>
    </p:spTree>
    <p:extLst>
      <p:ext uri="{BB962C8B-B14F-4D97-AF65-F5344CB8AC3E}">
        <p14:creationId xmlns:p14="http://schemas.microsoft.com/office/powerpoint/2010/main" val="1455651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3" name="Rectángulo redondeado 2"/>
          <p:cNvSpPr/>
          <p:nvPr/>
        </p:nvSpPr>
        <p:spPr>
          <a:xfrm>
            <a:off x="1955114" y="4480863"/>
            <a:ext cx="5722628" cy="234032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3" name="Google Shape;173;p6"/>
          <p:cNvSpPr/>
          <p:nvPr/>
        </p:nvSpPr>
        <p:spPr>
          <a:xfrm>
            <a:off x="595758" y="2048735"/>
            <a:ext cx="8480530" cy="2118183"/>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139892"/>
            <a:ext cx="7647594" cy="1856878"/>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La </a:t>
            </a:r>
            <a:r>
              <a:rPr lang="es-ES_tradnl" sz="1600" b="1" dirty="0">
                <a:solidFill>
                  <a:srgbClr val="FF6600"/>
                </a:solidFill>
                <a:latin typeface="Calibri" panose="020F0502020204030204" pitchFamily="34" charset="0"/>
                <a:cs typeface="Calibri" panose="020F0502020204030204" pitchFamily="34" charset="0"/>
              </a:rPr>
              <a:t>frecuencia de las visitas del vendedor </a:t>
            </a:r>
            <a:r>
              <a:rPr lang="es-ES_tradnl" sz="1600" dirty="0">
                <a:latin typeface="Calibri" panose="020F0502020204030204" pitchFamily="34" charset="0"/>
                <a:cs typeface="Calibri" panose="020F0502020204030204" pitchFamily="34" charset="0"/>
              </a:rPr>
              <a:t>(si no podemos pedir cuando queramos), así como </a:t>
            </a:r>
            <a:r>
              <a:rPr lang="es-ES_tradnl" sz="1600" b="1" dirty="0">
                <a:solidFill>
                  <a:srgbClr val="FF6600"/>
                </a:solidFill>
                <a:latin typeface="Calibri" panose="020F0502020204030204" pitchFamily="34" charset="0"/>
                <a:cs typeface="Calibri" panose="020F0502020204030204" pitchFamily="34" charset="0"/>
              </a:rPr>
              <a:t>el tiempo que demora el proveedor </a:t>
            </a:r>
            <a:r>
              <a:rPr lang="es-ES_tradnl" sz="1600" dirty="0">
                <a:latin typeface="Calibri" panose="020F0502020204030204" pitchFamily="34" charset="0"/>
                <a:cs typeface="Calibri" panose="020F0502020204030204" pitchFamily="34" charset="0"/>
              </a:rPr>
              <a:t>desde que le hacemos un pedido hasta que lo recibimos (el llamado </a:t>
            </a:r>
            <a:r>
              <a:rPr lang="es-ES_tradnl" sz="1600" b="1" i="1" dirty="0">
                <a:latin typeface="Calibri" panose="020F0502020204030204" pitchFamily="34" charset="0"/>
                <a:cs typeface="Calibri" panose="020F0502020204030204" pitchFamily="34" charset="0"/>
              </a:rPr>
              <a:t>LEAD TIME)</a:t>
            </a:r>
            <a:r>
              <a:rPr lang="es-ES_tradnl" sz="1600" dirty="0">
                <a:latin typeface="Calibri" panose="020F0502020204030204" pitchFamily="34" charset="0"/>
                <a:cs typeface="Calibri" panose="020F0502020204030204" pitchFamily="34" charset="0"/>
              </a:rPr>
              <a:t>, también son variables a considerar. Ejemplo: si el proveedor es nacional, puede tardar una semana en responder a un pedido, pero si vamos a realizar una importación vía marítima, ésta puede tardar 2 a 3 meses (dependiendo de qué parte del mundo provenga).</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5. CONDICIONES DE ENTREGA </a:t>
            </a:r>
            <a:r>
              <a:rPr lang="pt-BR" sz="2800" dirty="0" smtClean="0">
                <a:solidFill>
                  <a:srgbClr val="7C4942"/>
                </a:solidFill>
                <a:latin typeface="Calibri"/>
                <a:ea typeface="Calibri"/>
                <a:cs typeface="Calibri"/>
                <a:sym typeface="Calibri"/>
              </a:rPr>
              <a:t>DEL PROVEEDOR</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976" y="1652303"/>
            <a:ext cx="500374" cy="477100"/>
          </a:xfrm>
          <a:prstGeom prst="rect">
            <a:avLst/>
          </a:prstGeom>
        </p:spPr>
      </p:pic>
      <p:pic>
        <p:nvPicPr>
          <p:cNvPr id="9" name="Imagen 8"/>
          <p:cNvPicPr>
            <a:picLocks noChangeAspect="1"/>
          </p:cNvPicPr>
          <p:nvPr/>
        </p:nvPicPr>
        <p:blipFill>
          <a:blip r:embed="rId4"/>
          <a:stretch>
            <a:fillRect/>
          </a:stretch>
        </p:blipFill>
        <p:spPr>
          <a:xfrm>
            <a:off x="2097863" y="4609636"/>
            <a:ext cx="5522796" cy="2110753"/>
          </a:xfrm>
          <a:prstGeom prst="rect">
            <a:avLst/>
          </a:prstGeom>
        </p:spPr>
      </p:pic>
    </p:spTree>
    <p:extLst>
      <p:ext uri="{BB962C8B-B14F-4D97-AF65-F5344CB8AC3E}">
        <p14:creationId xmlns:p14="http://schemas.microsoft.com/office/powerpoint/2010/main" val="2366527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0" name="Rectángulo redondeado 9"/>
          <p:cNvSpPr/>
          <p:nvPr/>
        </p:nvSpPr>
        <p:spPr>
          <a:xfrm>
            <a:off x="2364390" y="1355675"/>
            <a:ext cx="5127829" cy="278270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3" name="Google Shape;173;p6"/>
          <p:cNvSpPr/>
          <p:nvPr/>
        </p:nvSpPr>
        <p:spPr>
          <a:xfrm>
            <a:off x="595758" y="4417599"/>
            <a:ext cx="8480530" cy="2118183"/>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4508756"/>
            <a:ext cx="7647594" cy="1856878"/>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Así, supongamos que vendemos 1.000 litros de leche a la semana, la cual importamos desde Nueva Zelanda. Si el viaje por mar desde dicho país al nuestro tarda 8 semanas, el stock mínimo que debemos tener al realizar un pedido es de 8.000 litros. Si encontramos en Chile un distribuidor de la misma marca de leche, quien demora una semana en despacharnos, el stock mínimo para poner una Orden de Compra (de modo que no haya quiebre de stock) se reduce a sólo 1.000 litros. </a:t>
            </a:r>
          </a:p>
        </p:txBody>
      </p:sp>
      <p:pic>
        <p:nvPicPr>
          <p:cNvPr id="8" name="Imagen 7"/>
          <p:cNvPicPr>
            <a:picLocks noChangeAspect="1"/>
          </p:cNvPicPr>
          <p:nvPr/>
        </p:nvPicPr>
        <p:blipFill>
          <a:blip r:embed="rId3"/>
          <a:stretch>
            <a:fillRect/>
          </a:stretch>
        </p:blipFill>
        <p:spPr>
          <a:xfrm>
            <a:off x="2976937" y="1726701"/>
            <a:ext cx="3930285" cy="2020007"/>
          </a:xfrm>
          <a:prstGeom prst="rect">
            <a:avLst/>
          </a:prstGeom>
        </p:spPr>
      </p:pic>
    </p:spTree>
    <p:extLst>
      <p:ext uri="{BB962C8B-B14F-4D97-AF65-F5344CB8AC3E}">
        <p14:creationId xmlns:p14="http://schemas.microsoft.com/office/powerpoint/2010/main" val="516773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8" name="Google Shape;173;p6"/>
          <p:cNvSpPr/>
          <p:nvPr/>
        </p:nvSpPr>
        <p:spPr>
          <a:xfrm>
            <a:off x="595758" y="4403330"/>
            <a:ext cx="6096121" cy="933750"/>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a:off x="595758" y="2376953"/>
            <a:ext cx="6096121" cy="1632994"/>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468108"/>
            <a:ext cx="5455890" cy="2742249"/>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Finalmente, hay ciertos productos que requieren un </a:t>
            </a:r>
            <a:r>
              <a:rPr lang="es-ES_tradnl" sz="1800" b="1" dirty="0">
                <a:solidFill>
                  <a:srgbClr val="FF6600"/>
                </a:solidFill>
                <a:latin typeface="Calibri" panose="020F0502020204030204" pitchFamily="34" charset="0"/>
                <a:cs typeface="Calibri" panose="020F0502020204030204" pitchFamily="34" charset="0"/>
              </a:rPr>
              <a:t>tiempo extra </a:t>
            </a:r>
            <a:r>
              <a:rPr lang="es-ES_tradnl" sz="1800" dirty="0">
                <a:latin typeface="Calibri" panose="020F0502020204030204" pitchFamily="34" charset="0"/>
                <a:cs typeface="Calibri" panose="020F0502020204030204" pitchFamily="34" charset="0"/>
              </a:rPr>
              <a:t>por requerir de análisis o autorizaciones, ya sea internas (un Departamento de Control de Calidad) o externas (una resolución sanitaria). </a:t>
            </a:r>
            <a:endParaRPr lang="es-ES_tradnl" sz="1800" dirty="0" smtClean="0">
              <a:latin typeface="Calibri" panose="020F0502020204030204" pitchFamily="34" charset="0"/>
              <a:cs typeface="Calibri" panose="020F0502020204030204" pitchFamily="34" charset="0"/>
            </a:endParaRPr>
          </a:p>
          <a:p>
            <a:pPr>
              <a:lnSpc>
                <a:spcPct val="120000"/>
              </a:lnSpc>
            </a:pPr>
            <a:endParaRPr lang="es-ES_tradnl" sz="1800" dirty="0">
              <a:latin typeface="Calibri" panose="020F0502020204030204" pitchFamily="34" charset="0"/>
              <a:cs typeface="Calibri" panose="020F0502020204030204" pitchFamily="34" charset="0"/>
            </a:endParaRPr>
          </a:p>
          <a:p>
            <a:pPr>
              <a:lnSpc>
                <a:spcPct val="120000"/>
              </a:lnSpc>
            </a:pPr>
            <a:endParaRPr lang="es-ES_tradnl" sz="1800" dirty="0">
              <a:latin typeface="Calibri" panose="020F0502020204030204" pitchFamily="34" charset="0"/>
              <a:cs typeface="Calibri" panose="020F0502020204030204" pitchFamily="34" charset="0"/>
            </a:endParaRPr>
          </a:p>
          <a:p>
            <a:pPr>
              <a:lnSpc>
                <a:spcPct val="120000"/>
              </a:lnSpc>
            </a:pPr>
            <a:r>
              <a:rPr lang="es-ES_tradnl" sz="1800" dirty="0">
                <a:latin typeface="Calibri" panose="020F0502020204030204" pitchFamily="34" charset="0"/>
                <a:cs typeface="Calibri" panose="020F0502020204030204" pitchFamily="34" charset="0"/>
              </a:rPr>
              <a:t>De modo que no pueden ser utilizados (vendidos o consumidos) sin contar con este visto bueno.</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6. TIEMPOS </a:t>
            </a:r>
            <a:r>
              <a:rPr lang="pt-BR" sz="2800" dirty="0" smtClean="0">
                <a:solidFill>
                  <a:srgbClr val="7C4942"/>
                </a:solidFill>
                <a:latin typeface="Calibri"/>
                <a:ea typeface="Calibri"/>
                <a:cs typeface="Calibri"/>
                <a:sym typeface="Calibri"/>
              </a:rPr>
              <a:t>ADICIONALES ESPECIALES</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08952"/>
            <a:ext cx="500374" cy="477100"/>
          </a:xfrm>
          <a:prstGeom prst="rect">
            <a:avLst/>
          </a:prstGeom>
        </p:spPr>
      </p:pic>
      <p:pic>
        <p:nvPicPr>
          <p:cNvPr id="2" name="Imagen 1" descr="Ilust-ppt-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76" y="3852974"/>
            <a:ext cx="3757987" cy="3977837"/>
          </a:xfrm>
          <a:prstGeom prst="rect">
            <a:avLst/>
          </a:prstGeom>
        </p:spPr>
      </p:pic>
    </p:spTree>
    <p:extLst>
      <p:ext uri="{BB962C8B-B14F-4D97-AF65-F5344CB8AC3E}">
        <p14:creationId xmlns:p14="http://schemas.microsoft.com/office/powerpoint/2010/main" val="3695335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376953"/>
            <a:ext cx="6096121" cy="2746074"/>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468108"/>
            <a:ext cx="5455890" cy="2409851"/>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Las </a:t>
            </a:r>
            <a:r>
              <a:rPr lang="es-ES_tradnl" sz="1800" b="1" dirty="0">
                <a:latin typeface="Calibri" panose="020F0502020204030204" pitchFamily="34" charset="0"/>
                <a:cs typeface="Calibri" panose="020F0502020204030204" pitchFamily="34" charset="0"/>
              </a:rPr>
              <a:t>personas a cargo de las </a:t>
            </a:r>
            <a:r>
              <a:rPr lang="es-ES_tradnl" sz="1800" b="1" dirty="0" smtClean="0">
                <a:latin typeface="Calibri" panose="020F0502020204030204" pitchFamily="34" charset="0"/>
                <a:cs typeface="Calibri" panose="020F0502020204030204" pitchFamily="34" charset="0"/>
              </a:rPr>
              <a:t>compras</a:t>
            </a:r>
            <a:r>
              <a:rPr lang="es-ES_tradnl" sz="1800" dirty="0" smtClean="0">
                <a:latin typeface="Calibri" panose="020F0502020204030204" pitchFamily="34" charset="0"/>
                <a:cs typeface="Calibri" panose="020F0502020204030204" pitchFamily="34" charset="0"/>
              </a:rPr>
              <a:t> </a:t>
            </a:r>
            <a:r>
              <a:rPr lang="es-ES_tradnl" sz="1800" dirty="0">
                <a:latin typeface="Calibri" panose="020F0502020204030204" pitchFamily="34" charset="0"/>
                <a:cs typeface="Calibri" panose="020F0502020204030204" pitchFamily="34" charset="0"/>
              </a:rPr>
              <a:t>en una empresa están expuestas a ser tentadas para tomar decisiones que favorezcan a un Proveedor en vez de a la organización para la que trabajan: invitaciones, regalos o directamente dinero. Al final, todo esto está incorporado en el precio que paga la empresa al proveedor.</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7. ÉTICA </a:t>
            </a:r>
            <a:r>
              <a:rPr lang="pt-BR" sz="2800" dirty="0" smtClean="0">
                <a:solidFill>
                  <a:srgbClr val="7C4942"/>
                </a:solidFill>
                <a:latin typeface="Calibri"/>
                <a:ea typeface="Calibri"/>
                <a:cs typeface="Calibri"/>
                <a:sym typeface="Calibri"/>
              </a:rPr>
              <a:t>EN EL TRABAJO</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08952"/>
            <a:ext cx="500374" cy="477100"/>
          </a:xfrm>
          <a:prstGeom prst="rect">
            <a:avLst/>
          </a:prstGeom>
        </p:spPr>
      </p:pic>
      <p:pic>
        <p:nvPicPr>
          <p:cNvPr id="3" name="Imagen 2" descr="Ilust-ppt-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193" y="3753080"/>
            <a:ext cx="3215503" cy="3935027"/>
          </a:xfrm>
          <a:prstGeom prst="rect">
            <a:avLst/>
          </a:prstGeom>
        </p:spPr>
      </p:pic>
    </p:spTree>
    <p:extLst>
      <p:ext uri="{BB962C8B-B14F-4D97-AF65-F5344CB8AC3E}">
        <p14:creationId xmlns:p14="http://schemas.microsoft.com/office/powerpoint/2010/main" val="2132875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328230" y="2662353"/>
            <a:ext cx="2854178" cy="3274074"/>
          </a:xfrm>
          <a:prstGeom prst="roundRect">
            <a:avLst>
              <a:gd name="adj" fmla="val 16792"/>
            </a:avLst>
          </a:prstGeom>
          <a:solidFill>
            <a:srgbClr val="FF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bg1"/>
                </a:solidFill>
                <a:latin typeface="Arial"/>
                <a:ea typeface="Arial"/>
                <a:cs typeface="Arial"/>
                <a:sym typeface="Arial"/>
              </a:rPr>
              <a:t>    </a:t>
            </a:r>
            <a:endParaRPr sz="1400" b="0" i="0" u="none" strike="noStrike" cap="none">
              <a:solidFill>
                <a:schemeClr val="bg1"/>
              </a:solidFill>
              <a:latin typeface="Arial"/>
              <a:ea typeface="Arial"/>
              <a:cs typeface="Arial"/>
              <a:sym typeface="Arial"/>
            </a:endParaRPr>
          </a:p>
        </p:txBody>
      </p:sp>
      <p:sp>
        <p:nvSpPr>
          <p:cNvPr id="174" name="Google Shape;174;p6"/>
          <p:cNvSpPr txBox="1"/>
          <p:nvPr/>
        </p:nvSpPr>
        <p:spPr>
          <a:xfrm>
            <a:off x="444002" y="2753508"/>
            <a:ext cx="2595697" cy="2152344"/>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solidFill>
                  <a:srgbClr val="FFFFFF"/>
                </a:solidFill>
                <a:latin typeface="Calibri" panose="020F0502020204030204" pitchFamily="34" charset="0"/>
                <a:cs typeface="Calibri" panose="020F0502020204030204" pitchFamily="34" charset="0"/>
              </a:rPr>
              <a:t>La Ley 20.285 de 2006</a:t>
            </a:r>
            <a:r>
              <a:rPr lang="es-ES_tradnl" sz="1600" b="1" dirty="0">
                <a:solidFill>
                  <a:srgbClr val="FFFFFF"/>
                </a:solidFill>
                <a:latin typeface="Calibri" panose="020F0502020204030204" pitchFamily="34" charset="0"/>
                <a:cs typeface="Calibri" panose="020F0502020204030204" pitchFamily="34" charset="0"/>
              </a:rPr>
              <a:t>; Ley de Transparencia, </a:t>
            </a:r>
            <a:r>
              <a:rPr lang="es-ES_tradnl" sz="1600" dirty="0">
                <a:solidFill>
                  <a:srgbClr val="FFFFFF"/>
                </a:solidFill>
                <a:latin typeface="Calibri" panose="020F0502020204030204" pitchFamily="34" charset="0"/>
                <a:cs typeface="Calibri" panose="020F0502020204030204" pitchFamily="34" charset="0"/>
              </a:rPr>
              <a:t>orientada a la Administración Pública, y que hoy permite pedir casi cualquier información a las empresas u organismos </a:t>
            </a:r>
            <a:r>
              <a:rPr lang="es-ES_tradnl" sz="1600" dirty="0" smtClean="0">
                <a:solidFill>
                  <a:srgbClr val="FFFFFF"/>
                </a:solidFill>
                <a:latin typeface="Calibri" panose="020F0502020204030204" pitchFamily="34" charset="0"/>
                <a:cs typeface="Calibri" panose="020F0502020204030204" pitchFamily="34" charset="0"/>
              </a:rPr>
              <a:t>públicos.</a:t>
            </a:r>
            <a:endParaRPr lang="es-ES_tradnl" sz="1600" dirty="0">
              <a:solidFill>
                <a:srgbClr val="FFFFFF"/>
              </a:solidFill>
              <a:latin typeface="Calibri" panose="020F0502020204030204" pitchFamily="34" charset="0"/>
              <a:cs typeface="Calibri" panose="020F0502020204030204" pitchFamily="34" charset="0"/>
            </a:endParaRPr>
          </a:p>
        </p:txBody>
      </p:sp>
      <p:sp>
        <p:nvSpPr>
          <p:cNvPr id="178" name="Google Shape;178;p6"/>
          <p:cNvSpPr txBox="1"/>
          <p:nvPr/>
        </p:nvSpPr>
        <p:spPr>
          <a:xfrm>
            <a:off x="452175" y="1369946"/>
            <a:ext cx="9152136" cy="327799"/>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8. LEGISLACIÓN </a:t>
            </a:r>
            <a:r>
              <a:rPr lang="pt-BR" sz="2800" dirty="0" smtClean="0">
                <a:solidFill>
                  <a:srgbClr val="7C4942"/>
                </a:solidFill>
                <a:latin typeface="Calibri"/>
                <a:ea typeface="Calibri"/>
                <a:cs typeface="Calibri"/>
                <a:sym typeface="Calibri"/>
              </a:rPr>
              <a:t>PARA CONTROLAR </a:t>
            </a:r>
          </a:p>
          <a:p>
            <a:pPr lvl="0">
              <a:lnSpc>
                <a:spcPct val="80000"/>
              </a:lnSpc>
            </a:pPr>
            <a:r>
              <a:rPr lang="pt-BR" sz="2800" dirty="0" smtClean="0">
                <a:solidFill>
                  <a:srgbClr val="7C4942"/>
                </a:solidFill>
                <a:latin typeface="Calibri"/>
                <a:ea typeface="Calibri"/>
                <a:cs typeface="Calibri"/>
                <a:sym typeface="Calibri"/>
              </a:rPr>
              <a:t>CONDUCTAS POCO ÉTICAS</a:t>
            </a:r>
            <a:endParaRPr lang="pt-BR" sz="3100" i="0" u="none" strike="noStrike" cap="none" dirty="0">
              <a:solidFill>
                <a:srgbClr val="7C4942"/>
              </a:solidFill>
              <a:latin typeface="Calibri"/>
              <a:ea typeface="Calibri"/>
              <a:cs typeface="Calibri"/>
              <a:sym typeface="Calibri"/>
            </a:endParaRPr>
          </a:p>
        </p:txBody>
      </p:sp>
      <p:sp>
        <p:nvSpPr>
          <p:cNvPr id="7" name="Google Shape;173;p6"/>
          <p:cNvSpPr/>
          <p:nvPr/>
        </p:nvSpPr>
        <p:spPr>
          <a:xfrm>
            <a:off x="3467826" y="2662353"/>
            <a:ext cx="2854178" cy="3274074"/>
          </a:xfrm>
          <a:prstGeom prst="roundRect">
            <a:avLst>
              <a:gd name="adj" fmla="val 16792"/>
            </a:avLst>
          </a:prstGeom>
          <a:solidFill>
            <a:srgbClr val="E4AF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174;p6"/>
          <p:cNvSpPr txBox="1"/>
          <p:nvPr/>
        </p:nvSpPr>
        <p:spPr>
          <a:xfrm>
            <a:off x="3583598" y="2753508"/>
            <a:ext cx="2595697" cy="3038740"/>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La Ley 20.393 de 2009; </a:t>
            </a:r>
            <a:r>
              <a:rPr lang="es-ES_tradnl" sz="1600" b="1" dirty="0">
                <a:latin typeface="Calibri" panose="020F0502020204030204" pitchFamily="34" charset="0"/>
                <a:cs typeface="Calibri" panose="020F0502020204030204" pitchFamily="34" charset="0"/>
              </a:rPr>
              <a:t>Ley de Responsabilidad Penal de las Empresas, </a:t>
            </a:r>
            <a:r>
              <a:rPr lang="es-ES_tradnl" sz="1600" dirty="0">
                <a:latin typeface="Calibri" panose="020F0502020204030204" pitchFamily="34" charset="0"/>
                <a:cs typeface="Calibri" panose="020F0502020204030204" pitchFamily="34" charset="0"/>
              </a:rPr>
              <a:t>que señala que éstas pueden ser condenadas por ciertos delitos que cometen sus empleados: lavado de activos, cohecho y financiamiento de terrorismo.</a:t>
            </a:r>
          </a:p>
        </p:txBody>
      </p:sp>
      <p:sp>
        <p:nvSpPr>
          <p:cNvPr id="9" name="Google Shape;173;p6"/>
          <p:cNvSpPr/>
          <p:nvPr/>
        </p:nvSpPr>
        <p:spPr>
          <a:xfrm>
            <a:off x="6578882" y="2662353"/>
            <a:ext cx="2854178" cy="3274074"/>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74;p6"/>
          <p:cNvSpPr txBox="1"/>
          <p:nvPr/>
        </p:nvSpPr>
        <p:spPr>
          <a:xfrm>
            <a:off x="6694654" y="2753508"/>
            <a:ext cx="2595697" cy="2152344"/>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La Ley 21.121 de 2018; </a:t>
            </a:r>
            <a:r>
              <a:rPr lang="es-ES_tradnl" sz="1600" b="1" dirty="0">
                <a:latin typeface="Calibri" panose="020F0502020204030204" pitchFamily="34" charset="0"/>
                <a:cs typeface="Calibri" panose="020F0502020204030204" pitchFamily="34" charset="0"/>
              </a:rPr>
              <a:t>Ley Anticorrupción, </a:t>
            </a:r>
            <a:r>
              <a:rPr lang="es-ES_tradnl" sz="1600" dirty="0">
                <a:latin typeface="Calibri" panose="020F0502020204030204" pitchFamily="34" charset="0"/>
                <a:cs typeface="Calibri" panose="020F0502020204030204" pitchFamily="34" charset="0"/>
              </a:rPr>
              <a:t>que sanciona el cohecho y el soborno, la negociación incompatible, la corrupción entre particulares, y la administración desleal.</a:t>
            </a:r>
          </a:p>
        </p:txBody>
      </p:sp>
    </p:spTree>
    <p:extLst>
      <p:ext uri="{BB962C8B-B14F-4D97-AF65-F5344CB8AC3E}">
        <p14:creationId xmlns:p14="http://schemas.microsoft.com/office/powerpoint/2010/main" val="2012056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18"/>
          <p:cNvGrpSpPr/>
          <p:nvPr/>
        </p:nvGrpSpPr>
        <p:grpSpPr>
          <a:xfrm>
            <a:off x="2035277" y="2126271"/>
            <a:ext cx="6999671" cy="3910054"/>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331311" y="3611096"/>
              <a:ext cx="3434912"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ES_tradnl" sz="2000" dirty="0" smtClean="0">
                  <a:solidFill>
                    <a:srgbClr val="A93501"/>
                  </a:solidFill>
                  <a:latin typeface="Calibri"/>
                  <a:ea typeface="Calibri"/>
                  <a:cs typeface="Calibri"/>
                  <a:sym typeface="Calibri"/>
                </a:rPr>
                <a:t>REPOSICIÓN </a:t>
              </a:r>
              <a:r>
                <a:rPr lang="es-ES_tradnl" sz="2000" b="1" dirty="0" smtClean="0">
                  <a:solidFill>
                    <a:srgbClr val="ED6B00"/>
                  </a:solidFill>
                  <a:latin typeface="Calibri"/>
                  <a:ea typeface="Calibri"/>
                  <a:cs typeface="Calibri"/>
                  <a:sym typeface="Calibri"/>
                </a:rPr>
                <a:t>DE PRODUCTOS</a:t>
              </a:r>
              <a:endParaRPr sz="1600" b="0" i="0" u="none" strike="noStrike" cap="none" dirty="0">
                <a:solidFill>
                  <a:srgbClr val="000000"/>
                </a:solidFill>
                <a:latin typeface="Calibri"/>
                <a:ea typeface="Calibri"/>
                <a:cs typeface="Calibri"/>
                <a:sym typeface="Calibri"/>
              </a:endParaRPr>
            </a:p>
            <a:p>
              <a:pPr lvl="0">
                <a:lnSpc>
                  <a:spcPct val="115000"/>
                </a:lnSpc>
              </a:pPr>
              <a:r>
                <a:rPr lang="es-ES_tradnl" sz="1600" dirty="0">
                  <a:latin typeface="Calibri"/>
                  <a:ea typeface="Calibri"/>
                  <a:cs typeface="Calibri"/>
                  <a:sym typeface="Calibri"/>
                </a:rPr>
                <a:t>Para revisar los temas trabajados durante el desarrollo de la actividad, te invitamos a responder las siguientes interrogantes</a:t>
              </a:r>
              <a:r>
                <a:rPr lang="es-ES_tradnl" sz="1600" dirty="0" smtClean="0">
                  <a:latin typeface="Calibri"/>
                  <a:ea typeface="Calibri"/>
                  <a:cs typeface="Calibri"/>
                  <a:sym typeface="Calibri"/>
                </a:rPr>
                <a:t>:</a:t>
              </a:r>
            </a:p>
            <a:p>
              <a:pPr lvl="0">
                <a:lnSpc>
                  <a:spcPct val="115000"/>
                </a:lnSpc>
              </a:pPr>
              <a:endParaRPr lang="es-ES_tradnl" sz="1600" dirty="0">
                <a:latin typeface="Calibri"/>
                <a:ea typeface="Calibri"/>
                <a:cs typeface="Calibri"/>
                <a:sym typeface="Calibri"/>
              </a:endParaRPr>
            </a:p>
            <a:p>
              <a:pPr marL="285750" lvl="0" indent="-285750">
                <a:lnSpc>
                  <a:spcPct val="115000"/>
                </a:lnSpc>
                <a:buFont typeface="Arial"/>
                <a:buChar char="•"/>
              </a:pPr>
              <a:r>
                <a:rPr lang="es-ES_tradnl" sz="1600" b="1" dirty="0">
                  <a:latin typeface="Calibri"/>
                  <a:ea typeface="Calibri"/>
                  <a:cs typeface="Calibri"/>
                  <a:sym typeface="Calibri"/>
                </a:rPr>
                <a:t>¿Qué debemos tener en cuenta al momento de calcular cuánto pedir de un producto?</a:t>
              </a:r>
            </a:p>
            <a:p>
              <a:pPr marL="285750" lvl="0" indent="-285750">
                <a:lnSpc>
                  <a:spcPct val="115000"/>
                </a:lnSpc>
                <a:buFont typeface="Arial"/>
                <a:buChar char="•"/>
              </a:pPr>
              <a:r>
                <a:rPr lang="es-ES_tradnl" sz="1600" b="1" dirty="0">
                  <a:latin typeface="Calibri"/>
                  <a:ea typeface="Calibri"/>
                  <a:cs typeface="Calibri"/>
                  <a:sym typeface="Calibri"/>
                </a:rPr>
                <a:t>¿Qué consecuencias tiene que un comprador piense en sí mismo antes que en la organización para la que trabaja?</a:t>
              </a:r>
            </a:p>
            <a:p>
              <a:pPr marL="0" marR="0" lvl="0" indent="0" algn="l" rtl="0">
                <a:lnSpc>
                  <a:spcPct val="115000"/>
                </a:lnSpc>
                <a:spcBef>
                  <a:spcPts val="0"/>
                </a:spcBef>
                <a:spcAft>
                  <a:spcPts val="0"/>
                </a:spcAft>
                <a:buNone/>
              </a:pPr>
              <a:endParaRPr lang="en-US" sz="1600" b="1" i="0" u="none" strike="noStrike" cap="none" dirty="0" smtClean="0">
                <a:solidFill>
                  <a:srgbClr val="ED6B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1" i="0" u="none" strike="noStrike" cap="none" dirty="0" smtClean="0">
                  <a:solidFill>
                    <a:srgbClr val="ED6B00"/>
                  </a:solidFill>
                  <a:latin typeface="Calibri"/>
                  <a:ea typeface="Calibri"/>
                  <a:cs typeface="Calibri"/>
                  <a:sym typeface="Calibri"/>
                </a:rPr>
                <a:t>¡MUY BIEN! </a:t>
              </a:r>
              <a:r>
                <a:rPr lang="en-US" sz="1600" i="0" u="none" strike="noStrike" cap="none" dirty="0" err="1" smtClean="0">
                  <a:solidFill>
                    <a:schemeClr val="tx1"/>
                  </a:solidFill>
                  <a:latin typeface="Calibri"/>
                  <a:ea typeface="Calibri"/>
                  <a:cs typeface="Calibri"/>
                  <a:sym typeface="Calibri"/>
                </a:rPr>
                <a:t>Ahora</a:t>
              </a:r>
              <a:r>
                <a:rPr lang="en-US" sz="1600" i="0" u="none" strike="noStrike" cap="none" dirty="0" smtClean="0">
                  <a:solidFill>
                    <a:schemeClr val="tx1"/>
                  </a:solidFill>
                  <a:latin typeface="Calibri"/>
                  <a:ea typeface="Calibri"/>
                  <a:cs typeface="Calibri"/>
                  <a:sym typeface="Calibri"/>
                </a:rPr>
                <a:t> </a:t>
              </a:r>
              <a:r>
                <a:rPr lang="en-US" sz="1600" i="0" u="none" strike="noStrike" cap="none" dirty="0" err="1" smtClean="0">
                  <a:solidFill>
                    <a:schemeClr val="tx1"/>
                  </a:solidFill>
                  <a:latin typeface="Calibri"/>
                  <a:ea typeface="Calibri"/>
                  <a:cs typeface="Calibri"/>
                  <a:sym typeface="Calibri"/>
                </a:rPr>
                <a:t>sigamos</a:t>
              </a:r>
              <a:r>
                <a:rPr lang="en-US" sz="1600" i="0" u="none" strike="noStrike" cap="none" dirty="0" smtClean="0">
                  <a:solidFill>
                    <a:schemeClr val="tx1"/>
                  </a:solidFill>
                  <a:latin typeface="Calibri"/>
                  <a:ea typeface="Calibri"/>
                  <a:cs typeface="Calibri"/>
                  <a:sym typeface="Calibri"/>
                </a:rPr>
                <a:t> </a:t>
              </a:r>
              <a:r>
                <a:rPr lang="en-US" sz="1600" i="0" u="none" strike="noStrike" cap="none" dirty="0" err="1" smtClean="0">
                  <a:solidFill>
                    <a:schemeClr val="tx1"/>
                  </a:solidFill>
                  <a:latin typeface="Calibri"/>
                  <a:ea typeface="Calibri"/>
                  <a:cs typeface="Calibri"/>
                  <a:sym typeface="Calibri"/>
                </a:rPr>
                <a:t>practicando</a:t>
              </a:r>
              <a:r>
                <a:rPr lang="en-US" sz="1600" i="0" u="none" strike="noStrike" cap="none" dirty="0" smtClean="0">
                  <a:solidFill>
                    <a:schemeClr val="tx1"/>
                  </a:solidFill>
                  <a:latin typeface="Calibri"/>
                  <a:ea typeface="Calibri"/>
                  <a:cs typeface="Calibri"/>
                  <a:sym typeface="Calibri"/>
                </a:rPr>
                <a:t>.</a:t>
              </a:r>
              <a:endParaRPr sz="1600" i="0" u="none" strike="noStrike" cap="none" dirty="0">
                <a:solidFill>
                  <a:schemeClr val="tx1"/>
                </a:solidFill>
                <a:latin typeface="Calibri"/>
                <a:ea typeface="Calibri"/>
                <a:cs typeface="Calibri"/>
                <a:sym typeface="Calibri"/>
              </a:endParaRPr>
            </a:p>
          </p:txBody>
        </p:sp>
      </p:grpSp>
      <p:sp>
        <p:nvSpPr>
          <p:cNvPr id="10"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smtClean="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smtClean="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0150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a:solidFill>
                  <a:srgbClr val="FFB375"/>
                </a:solidFill>
                <a:latin typeface="Calibri"/>
                <a:ea typeface="Calibri"/>
                <a:cs typeface="Calibri"/>
                <a:sym typeface="Calibri"/>
              </a:rPr>
              <a:t>5</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563072"/>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888482"/>
            <a:ext cx="1651873" cy="8845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45"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pt-BR" sz="2000" dirty="0" smtClean="0">
                <a:solidFill>
                  <a:srgbClr val="A93501"/>
                </a:solidFill>
                <a:latin typeface="Calibri"/>
                <a:ea typeface="Calibri"/>
                <a:cs typeface="Calibri"/>
                <a:sym typeface="Calibri"/>
              </a:rPr>
              <a:t>REPOSICIÓN </a:t>
            </a:r>
            <a:r>
              <a:rPr lang="pt-BR" sz="2000" b="1" dirty="0" smtClean="0">
                <a:solidFill>
                  <a:srgbClr val="ED6B00"/>
                </a:solidFill>
                <a:latin typeface="Calibri"/>
                <a:ea typeface="Calibri"/>
                <a:cs typeface="Calibri"/>
                <a:sym typeface="Calibri"/>
              </a:rPr>
              <a:t>DE PRODUCTOS</a:t>
            </a:r>
            <a:endParaRPr lang="pt-BR" sz="1600" dirty="0">
              <a:latin typeface="Calibri"/>
              <a:ea typeface="Calibri"/>
              <a:cs typeface="Calibri"/>
              <a:sym typeface="Calibri"/>
            </a:endParaRPr>
          </a:p>
          <a:p>
            <a:pPr lvl="0">
              <a:lnSpc>
                <a:spcPct val="115000"/>
              </a:lnSpc>
            </a:pPr>
            <a:endParaRPr sz="1600" b="0" i="0" u="none" strike="noStrike" cap="none" dirty="0">
              <a:solidFill>
                <a:srgbClr val="000000"/>
              </a:solidFill>
              <a:latin typeface="Calibri"/>
              <a:ea typeface="Calibri"/>
              <a:cs typeface="Calibri"/>
              <a:sym typeface="Calibri"/>
            </a:endParaRPr>
          </a:p>
          <a:p>
            <a:r>
              <a:rPr lang="es-ES_tradnl" sz="1600" dirty="0">
                <a:latin typeface="Calibri" panose="020F0502020204030204" pitchFamily="34" charset="0"/>
                <a:cs typeface="Calibri" panose="020F0502020204030204" pitchFamily="34" charset="0"/>
              </a:rPr>
              <a:t>Ahora realizaremos una actividad práctica. Utiliza el  archivo </a:t>
            </a:r>
            <a:r>
              <a:rPr lang="es-ES_tradnl" sz="1600" b="1" dirty="0">
                <a:solidFill>
                  <a:srgbClr val="FF6600"/>
                </a:solidFill>
                <a:latin typeface="Calibri" panose="020F0502020204030204" pitchFamily="34" charset="0"/>
                <a:cs typeface="Calibri" panose="020F0502020204030204" pitchFamily="34" charset="0"/>
              </a:rPr>
              <a:t>“Actividad Practica 5_”</a:t>
            </a:r>
            <a:r>
              <a:rPr lang="es-ES_tradnl" sz="1600" dirty="0">
                <a:latin typeface="Calibri" panose="020F0502020204030204" pitchFamily="34" charset="0"/>
                <a:cs typeface="Calibri" panose="020F0502020204030204" pitchFamily="34" charset="0"/>
              </a:rPr>
              <a:t> y sigue las instrucciones señaladas. </a:t>
            </a:r>
          </a:p>
          <a:p>
            <a:endParaRPr lang="es-ES_tradnl" sz="1600" dirty="0">
              <a:latin typeface="Calibri" panose="020F0502020204030204" pitchFamily="34" charset="0"/>
              <a:cs typeface="Calibri" panose="020F0502020204030204" pitchFamily="34" charset="0"/>
            </a:endParaRPr>
          </a:p>
          <a:p>
            <a:r>
              <a:rPr lang="es-ES_tradnl" sz="1600" b="1" dirty="0" smtClean="0">
                <a:solidFill>
                  <a:srgbClr val="FF6600"/>
                </a:solidFill>
                <a:latin typeface="Calibri" panose="020F0502020204030204" pitchFamily="34" charset="0"/>
                <a:cs typeface="Calibri" panose="020F0502020204030204" pitchFamily="34" charset="0"/>
              </a:rPr>
              <a:t>¡Éxito!</a:t>
            </a:r>
            <a:endParaRPr lang="es-ES_tradnl" sz="1600" b="1" dirty="0">
              <a:solidFill>
                <a:srgbClr val="FF6600"/>
              </a:solidFill>
              <a:latin typeface="Calibri" panose="020F0502020204030204" pitchFamily="34" charset="0"/>
              <a:cs typeface="Calibri" panose="020F0502020204030204" pitchFamily="34" charset="0"/>
            </a:endParaRPr>
          </a:p>
        </p:txBody>
      </p:sp>
      <p:sp>
        <p:nvSpPr>
          <p:cNvPr id="10" name="Google Shape;168;p5"/>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dirty="0">
                <a:solidFill>
                  <a:srgbClr val="FFB375"/>
                </a:solidFill>
                <a:latin typeface="Calibri"/>
                <a:ea typeface="Calibri"/>
                <a:cs typeface="Calibri"/>
                <a:sym typeface="Calibri"/>
              </a:rPr>
              <a:t>5</a:t>
            </a:r>
            <a:endParaRPr sz="6000" b="0" i="0" u="none" strike="noStrike" cap="none" dirty="0">
              <a:solidFill>
                <a:srgbClr val="FFB375"/>
              </a:solidFill>
              <a:latin typeface="Calibri"/>
              <a:ea typeface="Calibri"/>
              <a:cs typeface="Calibri"/>
              <a:sym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056" y="3978569"/>
            <a:ext cx="6899892" cy="3974395"/>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4191381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30"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1"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grpSp>
        <p:nvGrpSpPr>
          <p:cNvPr id="32" name="Grupo 17"/>
          <p:cNvGrpSpPr/>
          <p:nvPr/>
        </p:nvGrpSpPr>
        <p:grpSpPr>
          <a:xfrm>
            <a:off x="-4655" y="4568183"/>
            <a:ext cx="5870763" cy="783005"/>
            <a:chOff x="-4655" y="4354713"/>
            <a:chExt cx="5870763" cy="783005"/>
          </a:xfrm>
        </p:grpSpPr>
        <p:sp>
          <p:nvSpPr>
            <p:cNvPr id="33" name="Google Shape;406;p19"/>
            <p:cNvSpPr txBox="1"/>
            <p:nvPr/>
          </p:nvSpPr>
          <p:spPr>
            <a:xfrm>
              <a:off x="1284454" y="4468470"/>
              <a:ext cx="4581654"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Trabajar en equipo, </a:t>
              </a:r>
              <a:r>
                <a:rPr lang="es-CL" sz="1600" dirty="0">
                  <a:latin typeface="Calibri" panose="020F0502020204030204" pitchFamily="34" charset="0"/>
                  <a:cs typeface="Calibri" panose="020F0502020204030204" pitchFamily="34" charset="0"/>
                </a:rPr>
                <a:t>cuidando la integridad física y emocional de todos y todas.</a:t>
              </a:r>
              <a:endParaRPr sz="16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 name="Google Shape;422;p19"/>
            <p:cNvSpPr/>
            <p:nvPr/>
          </p:nvSpPr>
          <p:spPr>
            <a:xfrm rot="5400000">
              <a:off x="171526" y="4178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5" name="Grupo 16"/>
          <p:cNvGrpSpPr/>
          <p:nvPr/>
        </p:nvGrpSpPr>
        <p:grpSpPr>
          <a:xfrm>
            <a:off x="-4655" y="3697448"/>
            <a:ext cx="6661094" cy="783005"/>
            <a:chOff x="-4655" y="3461842"/>
            <a:chExt cx="6661094" cy="783005"/>
          </a:xfrm>
        </p:grpSpPr>
        <p:sp>
          <p:nvSpPr>
            <p:cNvPr id="36" name="Google Shape;414;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Intentar siempre </a:t>
              </a:r>
              <a:r>
                <a:rPr lang="es-CL" sz="1600" b="1" dirty="0">
                  <a:solidFill>
                    <a:srgbClr val="ED6B00"/>
                  </a:solidFill>
                  <a:latin typeface="Calibri" panose="020F0502020204030204" pitchFamily="34" charset="0"/>
                  <a:cs typeface="Calibri" panose="020F0502020204030204" pitchFamily="34" charset="0"/>
                </a:rPr>
                <a:t>dar lo mejor de ti, </a:t>
              </a:r>
              <a:r>
                <a:rPr lang="es-CL" sz="1600" dirty="0">
                  <a:latin typeface="Calibri" panose="020F0502020204030204" pitchFamily="34" charset="0"/>
                  <a:cs typeface="Calibri" panose="020F0502020204030204" pitchFamily="34" charset="0"/>
                </a:rPr>
                <a:t>buscando ser eficiente al cumplir los objetivos.</a:t>
              </a:r>
              <a:endParaRPr sz="1600" dirty="0">
                <a:solidFill>
                  <a:srgbClr val="ED6B00"/>
                </a:solidFill>
                <a:latin typeface="Calibri" panose="020F0502020204030204" pitchFamily="34" charset="0"/>
                <a:cs typeface="Calibri" panose="020F0502020204030204" pitchFamily="34" charset="0"/>
              </a:endParaRPr>
            </a:p>
          </p:txBody>
        </p:sp>
        <p:sp>
          <p:nvSpPr>
            <p:cNvPr id="37" name="Google Shape;419;p19"/>
            <p:cNvSpPr/>
            <p:nvPr/>
          </p:nvSpPr>
          <p:spPr>
            <a:xfrm rot="5400000">
              <a:off x="171526" y="3285661"/>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9" name="Grupo 14"/>
          <p:cNvGrpSpPr/>
          <p:nvPr/>
        </p:nvGrpSpPr>
        <p:grpSpPr>
          <a:xfrm>
            <a:off x="-4655" y="1955978"/>
            <a:ext cx="9223735" cy="783005"/>
            <a:chOff x="-4655" y="1788831"/>
            <a:chExt cx="9223735" cy="783005"/>
          </a:xfrm>
        </p:grpSpPr>
        <p:sp>
          <p:nvSpPr>
            <p:cNvPr id="40" name="Google Shape;404;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panose="020F0502020204030204" pitchFamily="34" charset="0"/>
                  <a:cs typeface="Calibri" panose="020F0502020204030204" pitchFamily="34" charset="0"/>
                </a:rPr>
                <a:t>Usar </a:t>
              </a:r>
              <a:r>
                <a:rPr lang="es-CL" sz="1600" b="1" dirty="0">
                  <a:solidFill>
                    <a:srgbClr val="ED6B00"/>
                  </a:solidFill>
                  <a:latin typeface="Calibri" panose="020F0502020204030204" pitchFamily="34" charset="0"/>
                  <a:cs typeface="Calibri" panose="020F0502020204030204" pitchFamily="34" charset="0"/>
                </a:rPr>
                <a:t>EPP </a:t>
              </a:r>
              <a:r>
                <a:rPr lang="es-CL" sz="1600" dirty="0">
                  <a:latin typeface="Calibri" panose="020F0502020204030204" pitchFamily="34" charset="0"/>
                  <a:cs typeface="Calibri" panose="020F0502020204030204" pitchFamily="34" charset="0"/>
                </a:rPr>
                <a:t>adecuados cuando corresponda.</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 name="Google Shape;412;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2" name="Grupo 15"/>
          <p:cNvGrpSpPr/>
          <p:nvPr/>
        </p:nvGrpSpPr>
        <p:grpSpPr>
          <a:xfrm>
            <a:off x="-4655" y="2826713"/>
            <a:ext cx="6103238" cy="783005"/>
            <a:chOff x="-4655" y="2568971"/>
            <a:chExt cx="6103238" cy="783005"/>
          </a:xfrm>
        </p:grpSpPr>
        <p:sp>
          <p:nvSpPr>
            <p:cNvPr id="43" name="Google Shape;405;p19"/>
            <p:cNvSpPr txBox="1"/>
            <p:nvPr/>
          </p:nvSpPr>
          <p:spPr>
            <a:xfrm>
              <a:off x="1284454" y="2659480"/>
              <a:ext cx="4814129" cy="584735"/>
            </a:xfrm>
            <a:prstGeom prst="rect">
              <a:avLst/>
            </a:prstGeom>
            <a:noFill/>
            <a:ln>
              <a:noFill/>
            </a:ln>
          </p:spPr>
          <p:txBody>
            <a:bodyPr spcFirstLastPara="1" wrap="square" lIns="91425" tIns="45700" rIns="91425" bIns="45700" anchor="t" anchorCtr="0">
              <a:spAutoFit/>
            </a:bodyPr>
            <a:lstStyle/>
            <a:p>
              <a:pPr lvl="0"/>
              <a:r>
                <a:rPr lang="es-CL" sz="1600" b="1" dirty="0">
                  <a:solidFill>
                    <a:srgbClr val="ED6B00"/>
                  </a:solidFill>
                  <a:latin typeface="Calibri" panose="020F0502020204030204" pitchFamily="34" charset="0"/>
                  <a:cs typeface="Calibri" panose="020F0502020204030204" pitchFamily="34" charset="0"/>
                </a:rPr>
                <a:t>Utilizar cuidadosamente </a:t>
              </a:r>
              <a:r>
                <a:rPr lang="es-CL" sz="1600" dirty="0">
                  <a:latin typeface="Calibri" panose="020F0502020204030204" pitchFamily="34" charset="0"/>
                  <a:cs typeface="Calibri" panose="020F0502020204030204" pitchFamily="34" charset="0"/>
                </a:rPr>
                <a:t>equipos, herramientas y artículos de escritorio.</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 name="Google Shape;416;p19"/>
            <p:cNvSpPr/>
            <p:nvPr/>
          </p:nvSpPr>
          <p:spPr>
            <a:xfrm rot="5400000">
              <a:off x="171526" y="239279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5" name="Grupo 18"/>
          <p:cNvGrpSpPr/>
          <p:nvPr/>
        </p:nvGrpSpPr>
        <p:grpSpPr>
          <a:xfrm>
            <a:off x="-4655" y="5438917"/>
            <a:ext cx="6467449" cy="783005"/>
            <a:chOff x="-4655" y="5100793"/>
            <a:chExt cx="6467449" cy="783005"/>
          </a:xfrm>
        </p:grpSpPr>
        <p:sp>
          <p:nvSpPr>
            <p:cNvPr id="46" name="Google Shape;406;p19"/>
            <p:cNvSpPr txBox="1"/>
            <p:nvPr/>
          </p:nvSpPr>
          <p:spPr>
            <a:xfrm>
              <a:off x="1284454" y="5224717"/>
              <a:ext cx="5178340"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Al finalizar cada actividad, </a:t>
              </a:r>
              <a:r>
                <a:rPr lang="es-CL" sz="1600" b="1" dirty="0">
                  <a:solidFill>
                    <a:srgbClr val="ED6B00"/>
                  </a:solidFill>
                  <a:latin typeface="Calibri" panose="020F0502020204030204" pitchFamily="34" charset="0"/>
                  <a:cs typeface="Calibri" panose="020F0502020204030204" pitchFamily="34" charset="0"/>
                </a:rPr>
                <a:t>ordenar y limpiar </a:t>
              </a:r>
              <a:r>
                <a:rPr lang="es-CL" sz="1600" dirty="0">
                  <a:latin typeface="Calibri" panose="020F0502020204030204" pitchFamily="34" charset="0"/>
                  <a:cs typeface="Calibri" panose="020F0502020204030204" pitchFamily="34" charset="0"/>
                </a:rPr>
                <a:t>el área de trabajo, reciclando al máximo los residuos.</a:t>
              </a:r>
            </a:p>
          </p:txBody>
        </p:sp>
        <p:sp>
          <p:nvSpPr>
            <p:cNvPr id="47" name="Google Shape;428;p19"/>
            <p:cNvSpPr/>
            <p:nvPr/>
          </p:nvSpPr>
          <p:spPr>
            <a:xfrm rot="5400000">
              <a:off x="171526" y="492461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8" name="Imagen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pic>
        <p:nvPicPr>
          <p:cNvPr id="49" name="Gráfico 7">
            <a:extLst>
              <a:ext uri="{FF2B5EF4-FFF2-40B4-BE49-F238E27FC236}">
                <a16:creationId xmlns:a16="http://schemas.microsoft.com/office/drawing/2014/main" xmlns="" id="{E037E07D-16CC-164A-8D99-3F40A1F0F0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039" y="2952090"/>
            <a:ext cx="522086" cy="522086"/>
          </a:xfrm>
          <a:prstGeom prst="rect">
            <a:avLst/>
          </a:prstGeom>
        </p:spPr>
      </p:pic>
      <p:pic>
        <p:nvPicPr>
          <p:cNvPr id="50" name="Gráfico 22">
            <a:extLst>
              <a:ext uri="{FF2B5EF4-FFF2-40B4-BE49-F238E27FC236}">
                <a16:creationId xmlns:a16="http://schemas.microsoft.com/office/drawing/2014/main" xmlns="" id="{64CD2677-2D0C-B94D-ADC4-3F031D1A65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5941" y="2130681"/>
            <a:ext cx="502282" cy="502282"/>
          </a:xfrm>
          <a:prstGeom prst="rect">
            <a:avLst/>
          </a:prstGeom>
        </p:spPr>
      </p:pic>
      <p:pic>
        <p:nvPicPr>
          <p:cNvPr id="51" name="Gráfico 24">
            <a:extLst>
              <a:ext uri="{FF2B5EF4-FFF2-40B4-BE49-F238E27FC236}">
                <a16:creationId xmlns:a16="http://schemas.microsoft.com/office/drawing/2014/main" xmlns="" id="{3959CE6B-130C-7241-9D75-077AA732547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3358" y="5579402"/>
            <a:ext cx="507448" cy="507448"/>
          </a:xfrm>
          <a:prstGeom prst="rect">
            <a:avLst/>
          </a:prstGeom>
        </p:spPr>
      </p:pic>
      <p:pic>
        <p:nvPicPr>
          <p:cNvPr id="52" name="Gráfico 26">
            <a:extLst>
              <a:ext uri="{FF2B5EF4-FFF2-40B4-BE49-F238E27FC236}">
                <a16:creationId xmlns:a16="http://schemas.microsoft.com/office/drawing/2014/main" xmlns="" id="{F0FF436F-38C0-4143-8844-E4CC93DADE5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63597" y="4705564"/>
            <a:ext cx="486970" cy="486970"/>
          </a:xfrm>
          <a:prstGeom prst="rect">
            <a:avLst/>
          </a:prstGeom>
        </p:spPr>
      </p:pic>
      <p:pic>
        <p:nvPicPr>
          <p:cNvPr id="53" name="Gráfico 28">
            <a:extLst>
              <a:ext uri="{FF2B5EF4-FFF2-40B4-BE49-F238E27FC236}">
                <a16:creationId xmlns:a16="http://schemas.microsoft.com/office/drawing/2014/main" xmlns="" id="{969FBDF0-CAFE-454E-88B0-E7A2F013C99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65340" y="3862484"/>
            <a:ext cx="483485" cy="483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5</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6" name="Google Shape;87;p2"/>
          <p:cNvSpPr txBox="1"/>
          <p:nvPr/>
        </p:nvSpPr>
        <p:spPr>
          <a:xfrm>
            <a:off x="365423" y="2116838"/>
            <a:ext cx="7933241" cy="1357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ES_tradnl" sz="3600" b="1" i="0" u="none" strike="noStrike" cap="none" dirty="0" smtClean="0">
                <a:solidFill>
                  <a:srgbClr val="ED6B00"/>
                </a:solidFill>
                <a:latin typeface="Calibri"/>
                <a:ea typeface="Calibri"/>
                <a:cs typeface="Calibri"/>
                <a:sym typeface="Calibri"/>
              </a:rPr>
              <a:t>REPOSICIÓN DE PRODUCTOS</a:t>
            </a:r>
            <a:endParaRPr sz="3600" b="1" i="0" u="none" strike="noStrike" cap="none" dirty="0">
              <a:solidFill>
                <a:srgbClr val="ED6B00"/>
              </a:solidFill>
              <a:latin typeface="Calibri"/>
              <a:ea typeface="Calibri"/>
              <a:cs typeface="Calibri"/>
              <a:sym typeface="Calibri"/>
            </a:endParaRPr>
          </a:p>
        </p:txBody>
      </p:sp>
      <p:sp>
        <p:nvSpPr>
          <p:cNvPr id="7"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MÓDULO 1 </a:t>
            </a:r>
            <a:r>
              <a:rPr lang="en-US" sz="1200" b="0" i="0" u="none" strike="noStrike" cap="none" dirty="0" smtClean="0">
                <a:solidFill>
                  <a:srgbClr val="ED6B00"/>
                </a:solidFill>
                <a:latin typeface="Calibri"/>
                <a:ea typeface="Calibri"/>
                <a:cs typeface="Calibri"/>
                <a:sym typeface="Calibri"/>
              </a:rPr>
              <a:t>| OPERACIONES DE ALMACENAMIENTO</a:t>
            </a:r>
            <a:endParaRPr sz="1200" b="0" i="0" u="none" strike="noStrike" cap="none" dirty="0">
              <a:solidFill>
                <a:srgbClr val="ED6B00"/>
              </a:solidFill>
              <a:latin typeface="Calibri"/>
              <a:ea typeface="Calibri"/>
              <a:cs typeface="Calibri"/>
              <a:sym typeface="Calibri"/>
            </a:endParaRPr>
          </a:p>
        </p:txBody>
      </p:sp>
      <p:pic>
        <p:nvPicPr>
          <p:cNvPr id="3" name="Imagen 2" descr="Portadilla A2 M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45" y="2917286"/>
            <a:ext cx="6637220" cy="4461964"/>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1"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2"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15"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7" name="Google Shape;445;p20"/>
          <p:cNvSpPr txBox="1"/>
          <p:nvPr/>
        </p:nvSpPr>
        <p:spPr>
          <a:xfrm>
            <a:off x="958647" y="36414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pt-BR" sz="2000" dirty="0" smtClean="0">
                <a:solidFill>
                  <a:srgbClr val="A93501"/>
                </a:solidFill>
                <a:latin typeface="Calibri"/>
                <a:ea typeface="Calibri"/>
                <a:cs typeface="Calibri"/>
                <a:sym typeface="Calibri"/>
              </a:rPr>
              <a:t>REPOSICIÓN </a:t>
            </a:r>
            <a:r>
              <a:rPr lang="es-ES_tradnl" sz="2000" b="1" dirty="0" smtClean="0">
                <a:solidFill>
                  <a:srgbClr val="ED6B00"/>
                </a:solidFill>
                <a:latin typeface="Calibri"/>
                <a:ea typeface="Calibri"/>
                <a:cs typeface="Calibri"/>
                <a:sym typeface="Calibri"/>
              </a:rPr>
              <a:t>DE PRODUCTOS </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a:t>
            </a:r>
            <a:r>
              <a:rPr lang="es-CL" sz="1600" dirty="0" smtClean="0">
                <a:latin typeface="Calibri"/>
                <a:ea typeface="Calibri"/>
                <a:cs typeface="Calibri"/>
                <a:sym typeface="Calibri"/>
              </a:rPr>
              <a:t>la Autoevaluación y </a:t>
            </a:r>
            <a:r>
              <a:rPr lang="es-CL" sz="1600" dirty="0">
                <a:latin typeface="Calibri"/>
                <a:ea typeface="Calibri"/>
                <a:cs typeface="Calibri"/>
                <a:sym typeface="Calibri"/>
              </a:rPr>
              <a:t>entregar el </a:t>
            </a:r>
            <a:r>
              <a:rPr lang="es-CL" sz="1600" dirty="0" smtClean="0">
                <a:latin typeface="Calibri"/>
                <a:ea typeface="Calibri"/>
                <a:cs typeface="Calibri"/>
                <a:sym typeface="Calibri"/>
              </a:rPr>
              <a:t>Ticket </a:t>
            </a:r>
            <a:r>
              <a:rPr lang="es-CL" sz="1600" dirty="0">
                <a:latin typeface="Calibri"/>
                <a:ea typeface="Calibri"/>
                <a:cs typeface="Calibri"/>
                <a:sym typeface="Calibri"/>
              </a:rPr>
              <a:t>de </a:t>
            </a:r>
            <a:r>
              <a:rPr lang="es-CL" sz="1600" dirty="0" smtClean="0">
                <a:latin typeface="Calibri"/>
                <a:ea typeface="Calibri"/>
                <a:cs typeface="Calibri"/>
                <a:sym typeface="Calibri"/>
              </a:rPr>
              <a:t>Salida!</a:t>
            </a:r>
          </a:p>
          <a:p>
            <a:pPr lvl="0">
              <a:lnSpc>
                <a:spcPct val="115000"/>
              </a:lnSpc>
            </a:pPr>
            <a:endParaRPr lang="es-CL" sz="1600" dirty="0"/>
          </a:p>
          <a:p>
            <a:pPr lvl="0">
              <a:lnSpc>
                <a:spcPct val="115000"/>
              </a:lnSpc>
            </a:pPr>
            <a:r>
              <a:rPr lang="es-CL" sz="2100" b="1" dirty="0" smtClean="0">
                <a:solidFill>
                  <a:srgbClr val="ED6B00"/>
                </a:solidFill>
                <a:latin typeface="Calibri"/>
                <a:ea typeface="Calibri"/>
                <a:cs typeface="Calibri"/>
                <a:sym typeface="Calibri"/>
              </a:rPr>
              <a:t>¡Hasta la próxima! </a:t>
            </a:r>
            <a:endParaRPr lang="es-CL" sz="2100" b="1" dirty="0" smtClean="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Tree>
    <p:extLst>
      <p:ext uri="{BB962C8B-B14F-4D97-AF65-F5344CB8AC3E}">
        <p14:creationId xmlns:p14="http://schemas.microsoft.com/office/powerpoint/2010/main" val="2000218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r>
              <a:rPr lang="es-ES_tradnl" dirty="0" smtClean="0">
                <a:latin typeface="Calibri" panose="020F0502020204030204" pitchFamily="34" charset="0"/>
                <a:cs typeface="Calibri" panose="020F0502020204030204" pitchFamily="34" charset="0"/>
              </a:rPr>
              <a:t>Controlar la entrada y salida de productos, revisando el stock disponible y confirmando la recepción y despacho de manera computacional y/o manual, utilizando  instrumentos de registro apropiados y la normativa vigente.</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6"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29"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lvl="0">
              <a:buSzPts val="1600"/>
            </a:pPr>
            <a:r>
              <a:rPr lang="es-CL" b="1" dirty="0">
                <a:solidFill>
                  <a:schemeClr val="tx1"/>
                </a:solidFill>
                <a:latin typeface="Calibri" panose="020F0502020204030204" pitchFamily="34" charset="0"/>
                <a:cs typeface="Calibri" panose="020F0502020204030204" pitchFamily="34" charset="0"/>
              </a:rPr>
              <a:t>1</a:t>
            </a:r>
            <a:r>
              <a:rPr lang="es-CL" b="1" dirty="0" smtClean="0">
                <a:solidFill>
                  <a:schemeClr val="tx1"/>
                </a:solidFill>
                <a:latin typeface="Calibri" panose="020F0502020204030204" pitchFamily="34" charset="0"/>
                <a:cs typeface="Calibri" panose="020F0502020204030204" pitchFamily="34" charset="0"/>
              </a:rPr>
              <a:t> </a:t>
            </a:r>
            <a:r>
              <a:rPr lang="es-ES_tradnl" dirty="0">
                <a:latin typeface="Calibri" panose="020F0502020204030204" pitchFamily="34" charset="0"/>
                <a:cs typeface="Calibri" panose="020F0502020204030204" pitchFamily="34" charset="0"/>
              </a:rPr>
              <a:t>Revisa las entradas de productos, confirmando la recepción de estos a través del uso de registros pertinentes y cumpliendo con la normativa vigente</a:t>
            </a:r>
          </a:p>
        </p:txBody>
      </p:sp>
      <p:sp>
        <p:nvSpPr>
          <p:cNvPr id="33"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37" name="Google Shape;101;p3"/>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99;p3"/>
          <p:cNvSpPr txBox="1"/>
          <p:nvPr/>
        </p:nvSpPr>
        <p:spPr>
          <a:xfrm>
            <a:off x="6656439" y="2499449"/>
            <a:ext cx="2684206" cy="3957251"/>
          </a:xfrm>
          <a:prstGeom prst="rect">
            <a:avLst/>
          </a:prstGeom>
          <a:noFill/>
          <a:ln>
            <a:noFill/>
          </a:ln>
        </p:spPr>
        <p:txBody>
          <a:bodyPr spcFirstLastPara="1" wrap="square" lIns="91425" tIns="91425" rIns="91425" bIns="91425" anchor="t" anchorCtr="0">
            <a:noAutofit/>
          </a:bodyPr>
          <a:lstStyle/>
          <a:p>
            <a:pPr fontAlgn="ctr"/>
            <a:r>
              <a:rPr lang="es-ES_tradnl" b="1" dirty="0" smtClean="0">
                <a:latin typeface="Calibri" panose="020F0502020204030204" pitchFamily="34" charset="0"/>
              </a:rPr>
              <a:t>1.4 </a:t>
            </a:r>
            <a:r>
              <a:rPr lang="es-ES" dirty="0" smtClean="0">
                <a:latin typeface="Calibri" panose="020F0502020204030204" pitchFamily="34" charset="0"/>
              </a:rPr>
              <a:t>Planifica </a:t>
            </a:r>
            <a:r>
              <a:rPr lang="es-ES" dirty="0">
                <a:latin typeface="Calibri" panose="020F0502020204030204" pitchFamily="34" charset="0"/>
              </a:rPr>
              <a:t>la reposición de productos de acuerdo a los datos obtenidos a partir de los sistemas de información y según instrucciones de superiores.</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Calcula la reposición de productos, de acuerdo a los datos obtenidos de los sistemas de información e instrucciones señaladas. </a:t>
            </a:r>
            <a:br>
              <a:rPr lang="es-ES" dirty="0">
                <a:latin typeface="Calibri" panose="020F0502020204030204" pitchFamily="34" charset="0"/>
              </a:rPr>
            </a:br>
            <a:r>
              <a:rPr lang="es-ES_tradnl" dirty="0">
                <a:latin typeface="Calibri" panose="020F0502020204030204" pitchFamily="34" charset="0"/>
              </a:rPr>
              <a:t/>
            </a:r>
            <a:br>
              <a:rPr lang="es-ES_tradnl"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9"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44" name="Imagen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480835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1" name="Google Shape;101;p3"/>
          <p:cNvSpPr/>
          <p:nvPr/>
        </p:nvSpPr>
        <p:spPr>
          <a:xfrm>
            <a:off x="564075" y="4187749"/>
            <a:ext cx="4657800" cy="114585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4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 name="Google Shape;103;p3"/>
          <p:cNvSpPr/>
          <p:nvPr/>
        </p:nvSpPr>
        <p:spPr>
          <a:xfrm>
            <a:off x="386551" y="4567777"/>
            <a:ext cx="39111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104;p3"/>
          <p:cNvSpPr txBox="1"/>
          <p:nvPr/>
        </p:nvSpPr>
        <p:spPr>
          <a:xfrm>
            <a:off x="396454" y="4470910"/>
            <a:ext cx="312202"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4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sp>
        <p:nvSpPr>
          <p:cNvPr id="49" name="Google Shape;99;p3"/>
          <p:cNvSpPr txBox="1"/>
          <p:nvPr/>
        </p:nvSpPr>
        <p:spPr>
          <a:xfrm>
            <a:off x="949350" y="4431817"/>
            <a:ext cx="4117499" cy="538200"/>
          </a:xfrm>
          <a:prstGeom prst="rect">
            <a:avLst/>
          </a:prstGeom>
          <a:noFill/>
          <a:ln>
            <a:noFill/>
          </a:ln>
        </p:spPr>
        <p:txBody>
          <a:bodyPr spcFirstLastPara="1" wrap="square" lIns="91425" tIns="91425" rIns="91425" bIns="91425" anchor="ctr" anchorCtr="0">
            <a:noAutofit/>
          </a:bodyPr>
          <a:lstStyle/>
          <a:p>
            <a:pPr lvl="0">
              <a:lnSpc>
                <a:spcPct val="140000"/>
              </a:lnSpc>
              <a:buSzPts val="1600"/>
            </a:pPr>
            <a:r>
              <a:rPr lang="pt-BR" sz="1600" dirty="0">
                <a:latin typeface="Calibri" panose="020F0502020204030204" pitchFamily="34" charset="0"/>
                <a:cs typeface="Calibri" panose="020F0502020204030204" pitchFamily="34" charset="0"/>
              </a:rPr>
              <a:t>Realizamos cálculos de </a:t>
            </a:r>
            <a:r>
              <a:rPr lang="pt-BR" sz="1600" dirty="0" err="1">
                <a:latin typeface="Calibri" panose="020F0502020204030204" pitchFamily="34" charset="0"/>
                <a:cs typeface="Calibri" panose="020F0502020204030204" pitchFamily="34" charset="0"/>
              </a:rPr>
              <a:t>costo</a:t>
            </a:r>
            <a:r>
              <a:rPr lang="pt-BR" sz="1600" dirty="0">
                <a:latin typeface="Calibri" panose="020F0502020204030204" pitchFamily="34" charset="0"/>
                <a:cs typeface="Calibri" panose="020F0502020204030204" pitchFamily="34" charset="0"/>
              </a:rPr>
              <a:t> </a:t>
            </a:r>
            <a:r>
              <a:rPr lang="pt-BR" sz="1600" dirty="0" err="1">
                <a:latin typeface="Calibri" panose="020F0502020204030204" pitchFamily="34" charset="0"/>
                <a:cs typeface="Calibri" panose="020F0502020204030204" pitchFamily="34" charset="0"/>
              </a:rPr>
              <a:t>promedio</a:t>
            </a:r>
            <a:r>
              <a:rPr lang="pt-BR" sz="1600" dirty="0">
                <a:latin typeface="Calibri" panose="020F0502020204030204" pitchFamily="34" charset="0"/>
                <a:cs typeface="Calibri" panose="020F0502020204030204" pitchFamily="34" charset="0"/>
              </a:rPr>
              <a:t> ponderado. </a:t>
            </a:r>
          </a:p>
        </p:txBody>
      </p:sp>
      <p:sp>
        <p:nvSpPr>
          <p:cNvPr id="101" name="Google Shape;101;p3"/>
          <p:cNvSpPr/>
          <p:nvPr/>
        </p:nvSpPr>
        <p:spPr>
          <a:xfrm>
            <a:off x="564075" y="2843142"/>
            <a:ext cx="4657800" cy="114585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4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375975" y="322317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380117" y="3094013"/>
            <a:ext cx="384049" cy="385800"/>
          </a:xfrm>
          <a:prstGeom prst="rect">
            <a:avLst/>
          </a:prstGeom>
          <a:noFill/>
          <a:ln>
            <a:noFill/>
          </a:ln>
        </p:spPr>
        <p:txBody>
          <a:bodyPr spcFirstLastPara="1" wrap="square" lIns="91425" tIns="91425" rIns="91425" bIns="91425" anchor="t" anchorCtr="0">
            <a:noAutofit/>
          </a:bodyPr>
          <a:lstStyle/>
          <a:p>
            <a:pPr lvl="0">
              <a:buSzPts val="2800"/>
            </a:pPr>
            <a:r>
              <a:rPr lang="es-ES" sz="2800" b="1" dirty="0">
                <a:solidFill>
                  <a:srgbClr val="FFFFFF"/>
                </a:solidFill>
                <a:latin typeface="Calibri"/>
                <a:ea typeface="Calibri"/>
                <a:cs typeface="Calibri"/>
                <a:sym typeface="Calibri"/>
              </a:rPr>
              <a:t>1</a:t>
            </a:r>
          </a:p>
        </p:txBody>
      </p:sp>
      <p:sp>
        <p:nvSpPr>
          <p:cNvPr id="99" name="Google Shape;99;p3"/>
          <p:cNvSpPr txBox="1"/>
          <p:nvPr/>
        </p:nvSpPr>
        <p:spPr>
          <a:xfrm>
            <a:off x="938775" y="3087210"/>
            <a:ext cx="3960526" cy="538200"/>
          </a:xfrm>
          <a:prstGeom prst="rect">
            <a:avLst/>
          </a:prstGeom>
          <a:noFill/>
          <a:ln>
            <a:noFill/>
          </a:ln>
        </p:spPr>
        <p:txBody>
          <a:bodyPr spcFirstLastPara="1" wrap="square" lIns="91425" tIns="91425" rIns="91425" bIns="91425" anchor="ctr" anchorCtr="0">
            <a:noAutofit/>
          </a:bodyPr>
          <a:lstStyle/>
          <a:p>
            <a:pPr lvl="0">
              <a:lnSpc>
                <a:spcPct val="140000"/>
              </a:lnSpc>
              <a:buSzPts val="1600"/>
            </a:pPr>
            <a:r>
              <a:rPr lang="es-ES_tradnl" sz="1600" dirty="0">
                <a:latin typeface="Calibri" panose="020F0502020204030204" pitchFamily="34" charset="0"/>
                <a:cs typeface="Calibri" panose="020F0502020204030204" pitchFamily="34" charset="0"/>
              </a:rPr>
              <a:t>Completamos Tarjetas de inventario o </a:t>
            </a:r>
            <a:r>
              <a:rPr lang="es-ES_tradnl" sz="1600" dirty="0" smtClean="0">
                <a:latin typeface="Calibri" panose="020F0502020204030204" pitchFamily="34" charset="0"/>
                <a:cs typeface="Calibri" panose="020F0502020204030204" pitchFamily="34" charset="0"/>
              </a:rPr>
              <a:t>existencias.</a:t>
            </a:r>
            <a:endParaRPr lang="es-ES_tradnl" sz="1600" dirty="0">
              <a:latin typeface="Calibri" panose="020F0502020204030204" pitchFamily="34" charset="0"/>
              <a:cs typeface="Calibri" panose="020F0502020204030204" pitchFamily="34" charset="0"/>
            </a:endParaRPr>
          </a:p>
        </p:txBody>
      </p:sp>
      <p:sp>
        <p:nvSpPr>
          <p:cNvPr id="44" name="Elipse 43">
            <a:extLst>
              <a:ext uri="{FF2B5EF4-FFF2-40B4-BE49-F238E27FC236}">
                <a16:creationId xmlns="" xmlns:a16="http://schemas.microsoft.com/office/drawing/2014/main" id="{97F78E1C-2545-824E-8231-C7C3CD4E3C3F}"/>
              </a:ext>
            </a:extLst>
          </p:cNvPr>
          <p:cNvSpPr/>
          <p:nvPr/>
        </p:nvSpPr>
        <p:spPr>
          <a:xfrm>
            <a:off x="5026616" y="3630160"/>
            <a:ext cx="696535" cy="696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96" name="Google Shape;96;p3"/>
          <p:cNvSpPr txBox="1"/>
          <p:nvPr/>
        </p:nvSpPr>
        <p:spPr>
          <a:xfrm>
            <a:off x="574651" y="22611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smtClean="0">
                <a:solidFill>
                  <a:srgbClr val="ED6B00"/>
                </a:solidFill>
                <a:latin typeface="Calibri"/>
                <a:ea typeface="Calibri"/>
                <a:cs typeface="Calibri"/>
                <a:sym typeface="Calibri"/>
              </a:rPr>
              <a:t>INGRESANDO DOCUMENTOS EN UN SISTEMA DE INFORMACIÓN</a:t>
            </a:r>
            <a:endParaRPr sz="1800" b="0" i="0" u="none" strike="noStrike" cap="none" dirty="0">
              <a:solidFill>
                <a:srgbClr val="ED6B00"/>
              </a:solidFill>
              <a:latin typeface="Calibri"/>
              <a:ea typeface="Calibri"/>
              <a:cs typeface="Calibri"/>
              <a:sym typeface="Calibri"/>
            </a:endParaRPr>
          </a:p>
        </p:txBody>
      </p:sp>
      <p:sp>
        <p:nvSpPr>
          <p:cNvPr id="34"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35" name="Imagen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1" name="Imagen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653" y="3333134"/>
            <a:ext cx="4585614" cy="4344525"/>
          </a:xfrm>
          <a:prstGeom prst="rect">
            <a:avLst/>
          </a:prstGeom>
        </p:spPr>
      </p:pic>
      <p:sp>
        <p:nvSpPr>
          <p:cNvPr id="32" name="Google Shape;101;p3"/>
          <p:cNvSpPr/>
          <p:nvPr/>
        </p:nvSpPr>
        <p:spPr>
          <a:xfrm flipH="1">
            <a:off x="314031" y="3190135"/>
            <a:ext cx="4906689" cy="1681056"/>
          </a:xfrm>
          <a:prstGeom prst="roundRect">
            <a:avLst>
              <a:gd name="adj" fmla="val 9762"/>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3" name="Triángulo isósceles 32"/>
          <p:cNvSpPr/>
          <p:nvPr/>
        </p:nvSpPr>
        <p:spPr>
          <a:xfrm rot="7028957" flipH="1">
            <a:off x="5231245" y="4088698"/>
            <a:ext cx="527972" cy="1158511"/>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7"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38" name="Google Shape;99;p3"/>
          <p:cNvSpPr txBox="1"/>
          <p:nvPr/>
        </p:nvSpPr>
        <p:spPr>
          <a:xfrm>
            <a:off x="407624" y="3008526"/>
            <a:ext cx="4750385" cy="1917290"/>
          </a:xfrm>
          <a:prstGeom prst="rect">
            <a:avLst/>
          </a:prstGeom>
          <a:noFill/>
          <a:ln>
            <a:noFill/>
          </a:ln>
        </p:spPr>
        <p:txBody>
          <a:bodyPr spcFirstLastPara="1" wrap="square" lIns="91425" tIns="91425" rIns="91425" bIns="91425" anchor="ctr" anchorCtr="0">
            <a:noAutofit/>
          </a:bodyPr>
          <a:lstStyle/>
          <a:p>
            <a:pPr lvl="0">
              <a:lnSpc>
                <a:spcPct val="140000"/>
              </a:lnSpc>
              <a:buSzPts val="1600"/>
            </a:pPr>
            <a:r>
              <a:rPr lang="es-ES_tradnl" sz="1600" dirty="0">
                <a:latin typeface="Calibri" panose="020F0502020204030204" pitchFamily="34" charset="0"/>
                <a:cs typeface="Calibri" panose="020F0502020204030204" pitchFamily="34" charset="0"/>
              </a:rPr>
              <a:t>Para revisar los aprendizajes trabajados en actividad anterior, te invitamos a reunirte en grupos y jugar a través de la aplicación </a:t>
            </a:r>
            <a:r>
              <a:rPr lang="es-ES_tradnl" sz="1600" b="1" dirty="0" err="1">
                <a:latin typeface="Calibri" panose="020F0502020204030204" pitchFamily="34" charset="0"/>
                <a:cs typeface="Calibri" panose="020F0502020204030204" pitchFamily="34" charset="0"/>
              </a:rPr>
              <a:t>Kahoot</a:t>
            </a:r>
            <a:r>
              <a:rPr lang="es-ES_tradnl" sz="1600" b="1" dirty="0">
                <a:latin typeface="Calibri" panose="020F0502020204030204" pitchFamily="34" charset="0"/>
                <a:cs typeface="Calibri" panose="020F0502020204030204" pitchFamily="34" charset="0"/>
              </a:rPr>
              <a:t>. </a:t>
            </a:r>
          </a:p>
        </p:txBody>
      </p:sp>
      <p:sp>
        <p:nvSpPr>
          <p:cNvPr id="39" name="Google Shape;318;p12"/>
          <p:cNvSpPr txBox="1"/>
          <p:nvPr/>
        </p:nvSpPr>
        <p:spPr>
          <a:xfrm>
            <a:off x="856788" y="592423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smtClean="0">
                <a:solidFill>
                  <a:srgbClr val="ED6B00"/>
                </a:solidFill>
                <a:latin typeface="Calibri"/>
                <a:ea typeface="Calibri"/>
                <a:cs typeface="Calibri"/>
                <a:sym typeface="Calibri"/>
              </a:rPr>
              <a:t>¡</a:t>
            </a:r>
            <a:r>
              <a:rPr lang="es-CL" sz="2100" b="1" i="0" u="none" strike="noStrike" cap="none" dirty="0" smtClean="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smtClean="0">
                <a:solidFill>
                  <a:srgbClr val="ED6B00"/>
                </a:solidFill>
                <a:latin typeface="Calibri"/>
                <a:ea typeface="Calibri"/>
                <a:cs typeface="Calibri"/>
                <a:sym typeface="Calibri"/>
              </a:rPr>
              <a:t>Te</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invitamos</a:t>
            </a:r>
            <a:r>
              <a:rPr lang="en-US" sz="2100" b="0" i="0" u="none" strike="noStrike" cap="none" dirty="0" smtClean="0">
                <a:solidFill>
                  <a:srgbClr val="ED6B00"/>
                </a:solidFill>
                <a:latin typeface="Calibri"/>
                <a:ea typeface="Calibri"/>
                <a:cs typeface="Calibri"/>
                <a:sym typeface="Calibri"/>
              </a:rPr>
              <a:t> a </a:t>
            </a:r>
            <a:r>
              <a:rPr lang="en-US" sz="2100" b="0" i="0" u="none" strike="noStrike" cap="none" dirty="0" err="1" smtClean="0">
                <a:solidFill>
                  <a:srgbClr val="ED6B00"/>
                </a:solidFill>
                <a:latin typeface="Calibri"/>
                <a:ea typeface="Calibri"/>
                <a:cs typeface="Calibri"/>
                <a:sym typeface="Calibri"/>
              </a:rPr>
              <a:t>profundizar</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smtClean="0">
                <a:solidFill>
                  <a:srgbClr val="ED6B00"/>
                </a:solidFill>
                <a:latin typeface="Calibri"/>
                <a:ea typeface="Calibri"/>
                <a:cs typeface="Calibri"/>
                <a:sym typeface="Calibri"/>
              </a:rPr>
              <a:t>la </a:t>
            </a:r>
            <a:r>
              <a:rPr lang="en-US" sz="2100" i="0" u="none" strike="noStrike" cap="none" dirty="0" err="1" smtClean="0">
                <a:solidFill>
                  <a:srgbClr val="A93501"/>
                </a:solidFill>
                <a:latin typeface="Calibri"/>
                <a:ea typeface="Calibri"/>
                <a:cs typeface="Calibri"/>
                <a:sym typeface="Calibri"/>
              </a:rPr>
              <a:t>siguiente</a:t>
            </a:r>
            <a:r>
              <a:rPr lang="en-US" sz="2100" i="0" u="none" strike="noStrike" cap="none" dirty="0" smtClean="0">
                <a:solidFill>
                  <a:srgbClr val="A93501"/>
                </a:solidFill>
                <a:latin typeface="Calibri"/>
                <a:ea typeface="Calibri"/>
                <a:cs typeface="Calibri"/>
                <a:sym typeface="Calibri"/>
              </a:rPr>
              <a:t> </a:t>
            </a:r>
            <a:r>
              <a:rPr lang="en-US" sz="2100" i="0" u="none" strike="noStrike" cap="none" dirty="0" err="1" smtClean="0">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spTree>
    <p:extLst>
      <p:ext uri="{BB962C8B-B14F-4D97-AF65-F5344CB8AC3E}">
        <p14:creationId xmlns:p14="http://schemas.microsoft.com/office/powerpoint/2010/main" val="1087189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063852" y="2664933"/>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en condiciones de:</a:t>
            </a:r>
            <a:endParaRPr b="1" dirty="0">
              <a:solidFill>
                <a:schemeClr val="tx1"/>
              </a:solidFill>
              <a:latin typeface="Calibri" panose="020F0502020204030204" pitchFamily="34" charset="0"/>
              <a:cs typeface="Calibri" panose="020F0502020204030204" pitchFamily="34" charset="0"/>
            </a:endParaRPr>
          </a:p>
        </p:txBody>
      </p:sp>
      <p:sp>
        <p:nvSpPr>
          <p:cNvPr id="152" name="Google Shape;152;p5"/>
          <p:cNvSpPr/>
          <p:nvPr/>
        </p:nvSpPr>
        <p:spPr>
          <a:xfrm>
            <a:off x="4063852" y="3185652"/>
            <a:ext cx="5081308" cy="3644189"/>
          </a:xfrm>
          <a:prstGeom prst="roundRect">
            <a:avLst>
              <a:gd name="adj" fmla="val 674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5" name="Google Shape;155;p5"/>
          <p:cNvSpPr txBox="1"/>
          <p:nvPr/>
        </p:nvSpPr>
        <p:spPr>
          <a:xfrm>
            <a:off x="4578914" y="3360513"/>
            <a:ext cx="4357300" cy="3293169"/>
          </a:xfrm>
          <a:prstGeom prst="rect">
            <a:avLst/>
          </a:prstGeom>
          <a:noFill/>
          <a:ln>
            <a:noFill/>
          </a:ln>
        </p:spPr>
        <p:txBody>
          <a:bodyPr spcFirstLastPara="1" wrap="square" lIns="91425" tIns="45700" rIns="91425" bIns="45700" anchor="t" anchorCtr="0">
            <a:spAutoFit/>
          </a:bodyPr>
          <a:lstStyle/>
          <a:p>
            <a:pPr lvl="0"/>
            <a:r>
              <a:rPr lang="es-ES_tradnl" sz="1600" dirty="0">
                <a:latin typeface="Calibri" panose="020F0502020204030204" pitchFamily="34" charset="0"/>
                <a:cs typeface="Calibri" panose="020F0502020204030204" pitchFamily="34" charset="0"/>
              </a:rPr>
              <a:t>Identificar los aspectos relevantes asociados a la </a:t>
            </a:r>
            <a:r>
              <a:rPr lang="es-ES_tradnl" sz="1600" dirty="0" smtClean="0">
                <a:latin typeface="Calibri" panose="020F0502020204030204" pitchFamily="34" charset="0"/>
                <a:cs typeface="Calibri" panose="020F0502020204030204" pitchFamily="34" charset="0"/>
              </a:rPr>
              <a:t>Reposición</a:t>
            </a:r>
          </a:p>
          <a:p>
            <a:pPr lvl="0"/>
            <a:endParaRPr lang="es-ES_tradnl" sz="1600" dirty="0" smtClean="0">
              <a:latin typeface="Calibri" panose="020F0502020204030204" pitchFamily="34" charset="0"/>
              <a:cs typeface="Calibri" panose="020F0502020204030204" pitchFamily="34" charset="0"/>
            </a:endParaRP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Reconocer aspectos relevantes de las características que poseen los </a:t>
            </a:r>
            <a:r>
              <a:rPr lang="es-ES_tradnl" sz="1600" dirty="0" smtClean="0">
                <a:latin typeface="Calibri" panose="020F0502020204030204" pitchFamily="34" charset="0"/>
                <a:cs typeface="Calibri" panose="020F0502020204030204" pitchFamily="34" charset="0"/>
              </a:rPr>
              <a:t>Proveedores</a:t>
            </a:r>
          </a:p>
          <a:p>
            <a:pPr lvl="0"/>
            <a:endParaRPr lang="es-ES_tradnl" sz="1600" dirty="0" smtClean="0">
              <a:latin typeface="Calibri" panose="020F0502020204030204" pitchFamily="34" charset="0"/>
              <a:cs typeface="Calibri" panose="020F0502020204030204" pitchFamily="34" charset="0"/>
            </a:endParaRP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Identificar el concepto de Stock de </a:t>
            </a:r>
            <a:r>
              <a:rPr lang="es-ES_tradnl" sz="1600" dirty="0" smtClean="0">
                <a:latin typeface="Calibri" panose="020F0502020204030204" pitchFamily="34" charset="0"/>
                <a:cs typeface="Calibri" panose="020F0502020204030204" pitchFamily="34" charset="0"/>
              </a:rPr>
              <a:t>inventario</a:t>
            </a:r>
          </a:p>
          <a:p>
            <a:pPr lvl="0"/>
            <a:endParaRPr lang="es-ES_tradnl" sz="1600" dirty="0" smtClean="0">
              <a:latin typeface="Calibri" panose="020F0502020204030204" pitchFamily="34" charset="0"/>
              <a:cs typeface="Calibri" panose="020F0502020204030204" pitchFamily="34" charset="0"/>
            </a:endParaRPr>
          </a:p>
          <a:p>
            <a:pPr lvl="0"/>
            <a:endParaRPr lang="es-ES_tradnl" sz="1600" dirty="0">
              <a:latin typeface="Calibri" panose="020F0502020204030204" pitchFamily="34" charset="0"/>
              <a:cs typeface="Calibri" panose="020F0502020204030204" pitchFamily="34" charset="0"/>
            </a:endParaRPr>
          </a:p>
          <a:p>
            <a:pPr lvl="0"/>
            <a:r>
              <a:rPr lang="es-ES_tradnl" sz="1600" dirty="0">
                <a:latin typeface="Calibri" panose="020F0502020204030204" pitchFamily="34" charset="0"/>
                <a:cs typeface="Calibri" panose="020F0502020204030204" pitchFamily="34" charset="0"/>
              </a:rPr>
              <a:t>Identificar aspectos y variables sobre el Consumo de un producto.</a:t>
            </a:r>
          </a:p>
        </p:txBody>
      </p:sp>
      <p:grpSp>
        <p:nvGrpSpPr>
          <p:cNvPr id="3" name="Grupo 2"/>
          <p:cNvGrpSpPr/>
          <p:nvPr/>
        </p:nvGrpSpPr>
        <p:grpSpPr>
          <a:xfrm>
            <a:off x="3895220" y="3503051"/>
            <a:ext cx="375438" cy="362157"/>
            <a:chOff x="8933845" y="4538850"/>
            <a:chExt cx="376200" cy="385800"/>
          </a:xfrm>
        </p:grpSpPr>
        <p:sp>
          <p:nvSpPr>
            <p:cNvPr id="162"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4" name="Grupo 3"/>
          <p:cNvGrpSpPr/>
          <p:nvPr/>
        </p:nvGrpSpPr>
        <p:grpSpPr>
          <a:xfrm>
            <a:off x="3895220" y="4456754"/>
            <a:ext cx="375438" cy="362157"/>
            <a:chOff x="8933845" y="6093269"/>
            <a:chExt cx="376200" cy="385800"/>
          </a:xfrm>
        </p:grpSpPr>
        <p:sp>
          <p:nvSpPr>
            <p:cNvPr id="164"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167" name="Google Shape;167;p5"/>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A93501"/>
                </a:solidFill>
                <a:latin typeface="Calibri"/>
                <a:ea typeface="Calibri"/>
                <a:cs typeface="Calibri"/>
                <a:sym typeface="Calibri"/>
              </a:rPr>
              <a:t>REPOSICIÓN </a:t>
            </a:r>
            <a:r>
              <a:rPr lang="en-US" sz="2000" b="1" i="0" u="none" strike="noStrike" cap="none" dirty="0" smtClean="0">
                <a:solidFill>
                  <a:srgbClr val="ED6B00"/>
                </a:solidFill>
                <a:latin typeface="Calibri"/>
                <a:ea typeface="Calibri"/>
                <a:cs typeface="Calibri"/>
                <a:sym typeface="Calibri"/>
              </a:rPr>
              <a:t>DE PRODUCTOS</a:t>
            </a:r>
            <a:endParaRPr sz="2000" b="1" i="0" u="none" strike="noStrike" cap="none" dirty="0">
              <a:solidFill>
                <a:srgbClr val="ED6B00"/>
              </a:solidFill>
              <a:latin typeface="Calibri"/>
              <a:ea typeface="Calibri"/>
              <a:cs typeface="Calibri"/>
              <a:sym typeface="Calibri"/>
            </a:endParaRPr>
          </a:p>
        </p:txBody>
      </p:sp>
      <p:sp>
        <p:nvSpPr>
          <p:cNvPr id="168" name="Google Shape;168;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dirty="0">
                <a:solidFill>
                  <a:srgbClr val="FFB375"/>
                </a:solidFill>
                <a:latin typeface="Calibri"/>
                <a:ea typeface="Calibri"/>
                <a:cs typeface="Calibri"/>
                <a:sym typeface="Calibri"/>
              </a:rPr>
              <a:t>5</a:t>
            </a:r>
            <a:endParaRPr sz="5000" b="0" i="0" u="none" strike="noStrike" cap="none" dirty="0">
              <a:solidFill>
                <a:srgbClr val="FFB375"/>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sp>
        <p:nvSpPr>
          <p:cNvPr id="20"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ED6B00"/>
                </a:solidFill>
                <a:latin typeface="Calibri"/>
                <a:ea typeface="Calibri"/>
                <a:cs typeface="Calibri"/>
                <a:sym typeface="Calibri"/>
              </a:rPr>
              <a:t>MENÚ DE LA ACTIVIDAD</a:t>
            </a:r>
            <a:endParaRPr lang="en-US" sz="3100" b="1" dirty="0">
              <a:solidFill>
                <a:srgbClr val="ED6B00"/>
              </a:solidFill>
              <a:latin typeface="Calibri"/>
              <a:ea typeface="Calibri"/>
              <a:cs typeface="Calibri"/>
              <a:sym typeface="Calibri"/>
            </a:endParaRPr>
          </a:p>
        </p:txBody>
      </p:sp>
      <p:grpSp>
        <p:nvGrpSpPr>
          <p:cNvPr id="16" name="Grupo 3"/>
          <p:cNvGrpSpPr/>
          <p:nvPr/>
        </p:nvGrpSpPr>
        <p:grpSpPr>
          <a:xfrm>
            <a:off x="3895220" y="5310475"/>
            <a:ext cx="375438" cy="362157"/>
            <a:chOff x="8933845" y="6093269"/>
            <a:chExt cx="376200" cy="385800"/>
          </a:xfrm>
        </p:grpSpPr>
        <p:sp>
          <p:nvSpPr>
            <p:cNvPr id="17"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nvGrpSpPr>
          <p:cNvPr id="19" name="Grupo 3"/>
          <p:cNvGrpSpPr/>
          <p:nvPr/>
        </p:nvGrpSpPr>
        <p:grpSpPr>
          <a:xfrm>
            <a:off x="3895220" y="6147745"/>
            <a:ext cx="375438" cy="362157"/>
            <a:chOff x="8933845" y="6093269"/>
            <a:chExt cx="376200" cy="385800"/>
          </a:xfrm>
        </p:grpSpPr>
        <p:sp>
          <p:nvSpPr>
            <p:cNvPr id="22"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35570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434031"/>
            <a:ext cx="6096121" cy="4151530"/>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602178"/>
            <a:ext cx="5126654" cy="3739446"/>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Los productos que se reciben, también se </a:t>
            </a:r>
            <a:r>
              <a:rPr lang="es-ES_tradnl" sz="1800" dirty="0" smtClean="0">
                <a:latin typeface="Calibri" panose="020F0502020204030204" pitchFamily="34" charset="0"/>
                <a:cs typeface="Calibri" panose="020F0502020204030204" pitchFamily="34" charset="0"/>
              </a:rPr>
              <a:t>despachan.</a:t>
            </a:r>
          </a:p>
          <a:p>
            <a:pPr>
              <a:lnSpc>
                <a:spcPct val="120000"/>
              </a:lnSpc>
            </a:pPr>
            <a:endParaRPr lang="es-ES_tradnl" sz="1800" dirty="0">
              <a:latin typeface="Calibri" panose="020F0502020204030204" pitchFamily="34" charset="0"/>
              <a:cs typeface="Calibri" panose="020F0502020204030204" pitchFamily="34" charset="0"/>
            </a:endParaRPr>
          </a:p>
          <a:p>
            <a:pPr>
              <a:lnSpc>
                <a:spcPct val="120000"/>
              </a:lnSpc>
            </a:pPr>
            <a:r>
              <a:rPr lang="es-ES_tradnl" sz="1800" dirty="0">
                <a:latin typeface="Calibri" panose="020F0502020204030204" pitchFamily="34" charset="0"/>
                <a:cs typeface="Calibri" panose="020F0502020204030204" pitchFamily="34" charset="0"/>
              </a:rPr>
              <a:t>Saber </a:t>
            </a:r>
            <a:r>
              <a:rPr lang="es-ES_tradnl" sz="1800" b="1" dirty="0">
                <a:solidFill>
                  <a:srgbClr val="FF6600"/>
                </a:solidFill>
                <a:latin typeface="Calibri" panose="020F0502020204030204" pitchFamily="34" charset="0"/>
                <a:cs typeface="Calibri" panose="020F0502020204030204" pitchFamily="34" charset="0"/>
              </a:rPr>
              <a:t>cuándo</a:t>
            </a:r>
            <a:r>
              <a:rPr lang="es-ES_tradnl" sz="1800" dirty="0">
                <a:solidFill>
                  <a:srgbClr val="FF6600"/>
                </a:solidFill>
                <a:latin typeface="Calibri" panose="020F0502020204030204" pitchFamily="34" charset="0"/>
                <a:cs typeface="Calibri" panose="020F0502020204030204" pitchFamily="34" charset="0"/>
              </a:rPr>
              <a:t> </a:t>
            </a:r>
            <a:r>
              <a:rPr lang="es-ES_tradnl" sz="1800" dirty="0">
                <a:latin typeface="Calibri" panose="020F0502020204030204" pitchFamily="34" charset="0"/>
                <a:cs typeface="Calibri" panose="020F0502020204030204" pitchFamily="34" charset="0"/>
              </a:rPr>
              <a:t>comprar un producto para reponerlo, a </a:t>
            </a:r>
            <a:r>
              <a:rPr lang="es-ES_tradnl" sz="1800" b="1" dirty="0">
                <a:solidFill>
                  <a:srgbClr val="FF6600"/>
                </a:solidFill>
                <a:latin typeface="Calibri" panose="020F0502020204030204" pitchFamily="34" charset="0"/>
                <a:cs typeface="Calibri" panose="020F0502020204030204" pitchFamily="34" charset="0"/>
              </a:rPr>
              <a:t>quién</a:t>
            </a:r>
            <a:r>
              <a:rPr lang="es-ES_tradnl" sz="1800" dirty="0">
                <a:solidFill>
                  <a:srgbClr val="FF6600"/>
                </a:solidFill>
                <a:latin typeface="Calibri" panose="020F0502020204030204" pitchFamily="34" charset="0"/>
                <a:cs typeface="Calibri" panose="020F0502020204030204" pitchFamily="34" charset="0"/>
              </a:rPr>
              <a:t> </a:t>
            </a:r>
            <a:r>
              <a:rPr lang="es-ES_tradnl" sz="1800" dirty="0">
                <a:latin typeface="Calibri" panose="020F0502020204030204" pitchFamily="34" charset="0"/>
                <a:cs typeface="Calibri" panose="020F0502020204030204" pitchFamily="34" charset="0"/>
              </a:rPr>
              <a:t>(qué proveedor) y </a:t>
            </a:r>
            <a:r>
              <a:rPr lang="es-ES_tradnl" sz="1800" b="1" dirty="0">
                <a:solidFill>
                  <a:srgbClr val="FF6600"/>
                </a:solidFill>
                <a:latin typeface="Calibri" panose="020F0502020204030204" pitchFamily="34" charset="0"/>
                <a:cs typeface="Calibri" panose="020F0502020204030204" pitchFamily="34" charset="0"/>
              </a:rPr>
              <a:t>qué cantidad, </a:t>
            </a:r>
            <a:r>
              <a:rPr lang="es-ES_tradnl" sz="1800" dirty="0">
                <a:latin typeface="Calibri" panose="020F0502020204030204" pitchFamily="34" charset="0"/>
                <a:cs typeface="Calibri" panose="020F0502020204030204" pitchFamily="34" charset="0"/>
              </a:rPr>
              <a:t>es muy importante: ni mucho para no tener en exceso, ni muy poco para que no haya quiebre de stock. Esto último es difícil de determinar, porque existe incertidumbre (no existe certeza respecto a lo que sucederá; por ejemplo: cuántas unidades se necesitarán exactamente) </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REPOSICIÓN</a:t>
            </a:r>
            <a:endParaRPr lang="pt-BR" sz="3100" b="0" i="0" u="none" strike="noStrike" cap="none" dirty="0">
              <a:solidFill>
                <a:srgbClr val="A93501"/>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66033"/>
            <a:ext cx="500374" cy="477100"/>
          </a:xfrm>
          <a:prstGeom prst="rect">
            <a:avLst/>
          </a:prstGeom>
        </p:spPr>
      </p:pic>
      <p:pic>
        <p:nvPicPr>
          <p:cNvPr id="4" name="Imagen 3" descr="Ilust-ppt-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534278" y="3590699"/>
            <a:ext cx="4065668" cy="39689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434032"/>
            <a:ext cx="6096121" cy="1658424"/>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539458"/>
            <a:ext cx="5126654" cy="1412654"/>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En muchas Pymes (pequeñas y medianas empresas) el </a:t>
            </a:r>
            <a:r>
              <a:rPr lang="es-ES_tradnl" sz="1800" b="1" dirty="0">
                <a:latin typeface="Calibri" panose="020F0502020204030204" pitchFamily="34" charset="0"/>
                <a:cs typeface="Calibri" panose="020F0502020204030204" pitchFamily="34" charset="0"/>
              </a:rPr>
              <a:t>dueño o encargado de compras </a:t>
            </a:r>
            <a:r>
              <a:rPr lang="es-ES_tradnl" sz="1800" dirty="0">
                <a:latin typeface="Calibri" panose="020F0502020204030204" pitchFamily="34" charset="0"/>
                <a:cs typeface="Calibri" panose="020F0502020204030204" pitchFamily="34" charset="0"/>
              </a:rPr>
              <a:t>ha definido el criterio para comprar (ejemplo: al llegar a 1 mes de stock, se compra pensando en llegar a 3 meses).</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1. MODELOS </a:t>
            </a:r>
            <a:r>
              <a:rPr lang="pt-BR" sz="2800" dirty="0" smtClean="0">
                <a:solidFill>
                  <a:srgbClr val="7C4942"/>
                </a:solidFill>
                <a:latin typeface="Calibri"/>
                <a:ea typeface="Calibri"/>
                <a:cs typeface="Calibri"/>
                <a:sym typeface="Calibri"/>
              </a:rPr>
              <a:t>MATEMÁTICOS</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66033"/>
            <a:ext cx="500374" cy="477100"/>
          </a:xfrm>
          <a:prstGeom prst="rect">
            <a:avLst/>
          </a:prstGeom>
        </p:spPr>
      </p:pic>
      <p:sp>
        <p:nvSpPr>
          <p:cNvPr id="7" name="Google Shape;173;p6"/>
          <p:cNvSpPr/>
          <p:nvPr/>
        </p:nvSpPr>
        <p:spPr>
          <a:xfrm>
            <a:off x="595758" y="4284260"/>
            <a:ext cx="6096121" cy="2316979"/>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174;p6"/>
          <p:cNvSpPr txBox="1"/>
          <p:nvPr/>
        </p:nvSpPr>
        <p:spPr>
          <a:xfrm>
            <a:off x="972026" y="4374007"/>
            <a:ext cx="5126654" cy="2077452"/>
          </a:xfrm>
          <a:prstGeom prst="rect">
            <a:avLst/>
          </a:prstGeom>
          <a:noFill/>
          <a:ln>
            <a:noFill/>
          </a:ln>
        </p:spPr>
        <p:txBody>
          <a:bodyPr spcFirstLastPara="1" wrap="square" lIns="91425" tIns="45700" rIns="91425" bIns="45700" anchor="t" anchorCtr="0">
            <a:spAutoFit/>
          </a:bodyPr>
          <a:lstStyle/>
          <a:p>
            <a:pPr>
              <a:lnSpc>
                <a:spcPct val="120000"/>
              </a:lnSpc>
            </a:pPr>
            <a:r>
              <a:rPr lang="es-ES_tradnl" sz="1800" dirty="0">
                <a:latin typeface="Calibri" panose="020F0502020204030204" pitchFamily="34" charset="0"/>
                <a:cs typeface="Calibri" panose="020F0502020204030204" pitchFamily="34" charset="0"/>
              </a:rPr>
              <a:t>Sin embargo, cada vez más se están utilizando modelos matemáticos para determinar cuánto comprar. El primero y más clásico de todos (cumplió ya un siglo de vida) es el llamado </a:t>
            </a:r>
            <a:r>
              <a:rPr lang="es-ES_tradnl" sz="1800" b="1" dirty="0">
                <a:solidFill>
                  <a:srgbClr val="FF6600"/>
                </a:solidFill>
                <a:latin typeface="Calibri" panose="020F0502020204030204" pitchFamily="34" charset="0"/>
                <a:cs typeface="Calibri" panose="020F0502020204030204" pitchFamily="34" charset="0"/>
              </a:rPr>
              <a:t>EOQ</a:t>
            </a:r>
            <a:r>
              <a:rPr lang="es-ES_tradnl" sz="1800" dirty="0">
                <a:solidFill>
                  <a:srgbClr val="FF6600"/>
                </a:solidFill>
                <a:latin typeface="Calibri" panose="020F0502020204030204" pitchFamily="34" charset="0"/>
                <a:cs typeface="Calibri" panose="020F0502020204030204" pitchFamily="34" charset="0"/>
              </a:rPr>
              <a:t> </a:t>
            </a:r>
            <a:r>
              <a:rPr lang="es-ES_tradnl" sz="1800" dirty="0">
                <a:latin typeface="Calibri" panose="020F0502020204030204" pitchFamily="34" charset="0"/>
                <a:cs typeface="Calibri" panose="020F0502020204030204" pitchFamily="34" charset="0"/>
              </a:rPr>
              <a:t>por sus siglas en inglés: </a:t>
            </a:r>
            <a:r>
              <a:rPr lang="es-ES_tradnl" sz="1800" b="1" i="1" dirty="0" err="1">
                <a:latin typeface="Calibri" panose="020F0502020204030204" pitchFamily="34" charset="0"/>
                <a:cs typeface="Calibri" panose="020F0502020204030204" pitchFamily="34" charset="0"/>
              </a:rPr>
              <a:t>Economic</a:t>
            </a:r>
            <a:r>
              <a:rPr lang="es-ES_tradnl" sz="1800" b="1" i="1" dirty="0">
                <a:latin typeface="Calibri" panose="020F0502020204030204" pitchFamily="34" charset="0"/>
                <a:cs typeface="Calibri" panose="020F0502020204030204" pitchFamily="34" charset="0"/>
              </a:rPr>
              <a:t> </a:t>
            </a:r>
            <a:r>
              <a:rPr lang="es-ES_tradnl" sz="1800" b="1" i="1" dirty="0" err="1">
                <a:latin typeface="Calibri" panose="020F0502020204030204" pitchFamily="34" charset="0"/>
                <a:cs typeface="Calibri" panose="020F0502020204030204" pitchFamily="34" charset="0"/>
              </a:rPr>
              <a:t>Order</a:t>
            </a:r>
            <a:r>
              <a:rPr lang="es-ES_tradnl" sz="1800" b="1" i="1" dirty="0">
                <a:latin typeface="Calibri" panose="020F0502020204030204" pitchFamily="34" charset="0"/>
                <a:cs typeface="Calibri" panose="020F0502020204030204" pitchFamily="34" charset="0"/>
              </a:rPr>
              <a:t> </a:t>
            </a:r>
            <a:r>
              <a:rPr lang="es-ES_tradnl" sz="1800" b="1" i="1" dirty="0" err="1">
                <a:latin typeface="Calibri" panose="020F0502020204030204" pitchFamily="34" charset="0"/>
                <a:cs typeface="Calibri" panose="020F0502020204030204" pitchFamily="34" charset="0"/>
              </a:rPr>
              <a:t>Quantity</a:t>
            </a:r>
            <a:r>
              <a:rPr lang="es-ES_tradnl" sz="1800" b="1" i="1" dirty="0">
                <a:latin typeface="Calibri" panose="020F0502020204030204" pitchFamily="34" charset="0"/>
                <a:cs typeface="Calibri" panose="020F0502020204030204" pitchFamily="34" charset="0"/>
              </a:rPr>
              <a:t> </a:t>
            </a:r>
            <a:r>
              <a:rPr lang="es-ES_tradnl" sz="1800" dirty="0">
                <a:latin typeface="Calibri" panose="020F0502020204030204" pitchFamily="34" charset="0"/>
                <a:cs typeface="Calibri" panose="020F0502020204030204" pitchFamily="34" charset="0"/>
              </a:rPr>
              <a:t>(cantidad económica de pedido, o lote económico de compra).</a:t>
            </a:r>
          </a:p>
        </p:txBody>
      </p:sp>
      <p:pic>
        <p:nvPicPr>
          <p:cNvPr id="9" name="Gráfico 6">
            <a:extLst>
              <a:ext uri="{FF2B5EF4-FFF2-40B4-BE49-F238E27FC236}">
                <a16:creationId xmlns:a16="http://schemas.microsoft.com/office/drawing/2014/main" xmlns="" xmlns:lc="http://schemas.openxmlformats.org/drawingml/2006/lockedCanvas" id="{FC61AAF6-FE0F-4995-B817-1BE52DF24ACF}"/>
              </a:ext>
            </a:extLst>
          </p:cNvPr>
          <p:cNvPicPr>
            <a:picLocks noChangeAspect="1"/>
          </p:cNvPicPr>
          <p:nvPr/>
        </p:nvPicPr>
        <p:blipFill>
          <a:blip r:embed="rId4">
            <a:extLst>
              <a:ext uri="{96DAC541-7B7A-43D3-8B79-37D633B846F1}">
                <asvg:svgBlip xmlns:asvg="http://schemas.microsoft.com/office/drawing/2016/SVG/main" xmlns="" xmlns:lc="http://schemas.openxmlformats.org/drawingml/2006/lockedCanvas" r:embed="rId5"/>
              </a:ext>
            </a:extLst>
          </a:blip>
          <a:stretch>
            <a:fillRect/>
          </a:stretch>
        </p:blipFill>
        <p:spPr>
          <a:xfrm flipH="1">
            <a:off x="6898463" y="3365699"/>
            <a:ext cx="2696377" cy="4381613"/>
          </a:xfrm>
          <a:prstGeom prst="rect">
            <a:avLst/>
          </a:prstGeom>
        </p:spPr>
      </p:pic>
    </p:spTree>
    <p:extLst>
      <p:ext uri="{BB962C8B-B14F-4D97-AF65-F5344CB8AC3E}">
        <p14:creationId xmlns:p14="http://schemas.microsoft.com/office/powerpoint/2010/main" val="886680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p:nvPr/>
        </p:nvSpPr>
        <p:spPr>
          <a:xfrm>
            <a:off x="595758" y="2376952"/>
            <a:ext cx="6096121" cy="1789968"/>
          </a:xfrm>
          <a:prstGeom prst="roundRect">
            <a:avLst>
              <a:gd name="adj" fmla="val 16792"/>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4" name="Google Shape;174;p6"/>
          <p:cNvSpPr txBox="1"/>
          <p:nvPr/>
        </p:nvSpPr>
        <p:spPr>
          <a:xfrm>
            <a:off x="972026" y="2468108"/>
            <a:ext cx="5455890" cy="1561413"/>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Se requiere saber </a:t>
            </a:r>
            <a:r>
              <a:rPr lang="es-ES_tradnl" sz="1600" b="1" dirty="0">
                <a:solidFill>
                  <a:srgbClr val="FF6600"/>
                </a:solidFill>
                <a:latin typeface="Calibri" panose="020F0502020204030204" pitchFamily="34" charset="0"/>
                <a:cs typeface="Calibri" panose="020F0502020204030204" pitchFamily="34" charset="0"/>
              </a:rPr>
              <a:t>cuánto</a:t>
            </a:r>
            <a:r>
              <a:rPr lang="es-ES_tradnl" sz="1600" dirty="0">
                <a:solidFill>
                  <a:srgbClr val="FF6600"/>
                </a:solidFill>
                <a:latin typeface="Calibri" panose="020F0502020204030204" pitchFamily="34" charset="0"/>
                <a:cs typeface="Calibri" panose="020F0502020204030204" pitchFamily="34" charset="0"/>
              </a:rPr>
              <a:t> </a:t>
            </a:r>
            <a:r>
              <a:rPr lang="es-ES_tradnl" sz="1600" dirty="0">
                <a:latin typeface="Calibri" panose="020F0502020204030204" pitchFamily="34" charset="0"/>
                <a:cs typeface="Calibri" panose="020F0502020204030204" pitchFamily="34" charset="0"/>
              </a:rPr>
              <a:t>es lo que se necesitará de cada producto, ya sea para la venta externa como para el consumo interno.</a:t>
            </a:r>
          </a:p>
          <a:p>
            <a:pPr>
              <a:lnSpc>
                <a:spcPct val="120000"/>
              </a:lnSpc>
            </a:pPr>
            <a:r>
              <a:rPr lang="es-ES_tradnl" sz="1600" dirty="0">
                <a:latin typeface="Calibri" panose="020F0502020204030204" pitchFamily="34" charset="0"/>
                <a:cs typeface="Calibri" panose="020F0502020204030204" pitchFamily="34" charset="0"/>
              </a:rPr>
              <a:t>Para esto se suele acudir a la historia: las salidas diarias, semanales, mensuales.</a:t>
            </a:r>
          </a:p>
        </p:txBody>
      </p:sp>
      <p:sp>
        <p:nvSpPr>
          <p:cNvPr id="178" name="Google Shape;178;p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pt-BR" sz="2800" b="1" dirty="0" smtClean="0">
                <a:solidFill>
                  <a:srgbClr val="ED6B00"/>
                </a:solidFill>
                <a:latin typeface="Calibri"/>
                <a:ea typeface="Calibri"/>
                <a:cs typeface="Calibri"/>
                <a:sym typeface="Calibri"/>
              </a:rPr>
              <a:t>2. ¿QUÉ NECESIDADES </a:t>
            </a:r>
            <a:r>
              <a:rPr lang="pt-BR" sz="2800" dirty="0" smtClean="0">
                <a:solidFill>
                  <a:srgbClr val="7C4942"/>
                </a:solidFill>
                <a:latin typeface="Calibri"/>
                <a:ea typeface="Calibri"/>
                <a:cs typeface="Calibri"/>
                <a:sym typeface="Calibri"/>
              </a:rPr>
              <a:t>TENEMOS?</a:t>
            </a:r>
            <a:endParaRPr lang="pt-BR" sz="3100" i="0" u="none" strike="noStrike" cap="none" dirty="0">
              <a:solidFill>
                <a:srgbClr val="7C4942"/>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467" y="2108952"/>
            <a:ext cx="500374" cy="477100"/>
          </a:xfrm>
          <a:prstGeom prst="rect">
            <a:avLst/>
          </a:prstGeom>
        </p:spPr>
      </p:pic>
      <p:sp>
        <p:nvSpPr>
          <p:cNvPr id="7" name="Google Shape;173;p6"/>
          <p:cNvSpPr/>
          <p:nvPr/>
        </p:nvSpPr>
        <p:spPr>
          <a:xfrm>
            <a:off x="595758" y="4346806"/>
            <a:ext cx="7681360" cy="2360220"/>
          </a:xfrm>
          <a:prstGeom prst="roundRect">
            <a:avLst>
              <a:gd name="adj" fmla="val 16792"/>
            </a:avLst>
          </a:prstGeom>
          <a:solidFill>
            <a:schemeClr val="bg1">
              <a:lumMod val="9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174;p6"/>
          <p:cNvSpPr txBox="1"/>
          <p:nvPr/>
        </p:nvSpPr>
        <p:spPr>
          <a:xfrm>
            <a:off x="972026" y="4436553"/>
            <a:ext cx="5440212" cy="2152344"/>
          </a:xfrm>
          <a:prstGeom prst="rect">
            <a:avLst/>
          </a:prstGeom>
          <a:noFill/>
          <a:ln>
            <a:noFill/>
          </a:ln>
        </p:spPr>
        <p:txBody>
          <a:bodyPr spcFirstLastPara="1" wrap="square" lIns="91425" tIns="45700" rIns="91425" bIns="45700" anchor="t" anchorCtr="0">
            <a:spAutoFit/>
          </a:bodyPr>
          <a:lstStyle/>
          <a:p>
            <a:pPr>
              <a:lnSpc>
                <a:spcPct val="120000"/>
              </a:lnSpc>
            </a:pPr>
            <a:r>
              <a:rPr lang="es-ES_tradnl" sz="1600" dirty="0">
                <a:latin typeface="Calibri" panose="020F0502020204030204" pitchFamily="34" charset="0"/>
                <a:cs typeface="Calibri" panose="020F0502020204030204" pitchFamily="34" charset="0"/>
              </a:rPr>
              <a:t>Es importante tener presente si existe </a:t>
            </a:r>
            <a:r>
              <a:rPr lang="es-ES_tradnl" sz="1600" b="1" dirty="0">
                <a:latin typeface="Calibri" panose="020F0502020204030204" pitchFamily="34" charset="0"/>
                <a:cs typeface="Calibri" panose="020F0502020204030204" pitchFamily="34" charset="0"/>
              </a:rPr>
              <a:t>estacionalidad</a:t>
            </a:r>
            <a:r>
              <a:rPr lang="es-ES_tradnl" sz="1600" dirty="0">
                <a:latin typeface="Calibri" panose="020F0502020204030204" pitchFamily="34" charset="0"/>
                <a:cs typeface="Calibri" panose="020F0502020204030204" pitchFamily="34" charset="0"/>
              </a:rPr>
              <a:t> y si ha habido un cambio en el </a:t>
            </a:r>
            <a:r>
              <a:rPr lang="es-ES_tradnl" sz="1600" b="1" dirty="0">
                <a:latin typeface="Calibri" panose="020F0502020204030204" pitchFamily="34" charset="0"/>
                <a:cs typeface="Calibri" panose="020F0502020204030204" pitchFamily="34" charset="0"/>
              </a:rPr>
              <a:t>comportamiento de consumo </a:t>
            </a:r>
            <a:r>
              <a:rPr lang="es-ES_tradnl" sz="1600" dirty="0">
                <a:latin typeface="Calibri" panose="020F0502020204030204" pitchFamily="34" charset="0"/>
                <a:cs typeface="Calibri" panose="020F0502020204030204" pitchFamily="34" charset="0"/>
              </a:rPr>
              <a:t>por alguna razón especial (por ejemplo: se dispara la venta por una liquidación)</a:t>
            </a:r>
            <a:r>
              <a:rPr lang="es-ES_tradnl" sz="1600" dirty="0" smtClean="0">
                <a:latin typeface="Calibri" panose="020F0502020204030204" pitchFamily="34" charset="0"/>
                <a:cs typeface="Calibri" panose="020F0502020204030204" pitchFamily="34" charset="0"/>
              </a:rPr>
              <a:t>.</a:t>
            </a:r>
          </a:p>
          <a:p>
            <a:pPr>
              <a:lnSpc>
                <a:spcPct val="120000"/>
              </a:lnSpc>
            </a:pPr>
            <a:r>
              <a:rPr lang="es-ES_tradnl" sz="1600" dirty="0">
                <a:latin typeface="Calibri" panose="020F0502020204030204" pitchFamily="34" charset="0"/>
                <a:cs typeface="Calibri" panose="020F0502020204030204" pitchFamily="34" charset="0"/>
              </a:rPr>
              <a:t>También mantener </a:t>
            </a:r>
            <a:r>
              <a:rPr lang="es-ES_tradnl" sz="1600" b="1" dirty="0">
                <a:latin typeface="Calibri" panose="020F0502020204030204" pitchFamily="34" charset="0"/>
                <a:cs typeface="Calibri" panose="020F0502020204030204" pitchFamily="34" charset="0"/>
              </a:rPr>
              <a:t>una buena comunicación con el área de Producción y/o Comercial</a:t>
            </a:r>
            <a:r>
              <a:rPr lang="es-ES_tradnl" sz="1600" dirty="0">
                <a:latin typeface="Calibri" panose="020F0502020204030204" pitchFamily="34" charset="0"/>
                <a:cs typeface="Calibri" panose="020F0502020204030204" pitchFamily="34" charset="0"/>
              </a:rPr>
              <a:t> para saber si habrá razones para un aumento o disminución del consumo histórico</a:t>
            </a:r>
            <a:r>
              <a:rPr lang="es-ES_tradnl" sz="1600" dirty="0" smtClean="0">
                <a:latin typeface="Calibri" panose="020F0502020204030204" pitchFamily="34" charset="0"/>
                <a:cs typeface="Calibri" panose="020F0502020204030204" pitchFamily="34" charset="0"/>
              </a:rPr>
              <a:t>.</a:t>
            </a:r>
            <a:endParaRPr lang="es-ES_tradnl" sz="1600" dirty="0">
              <a:latin typeface="Calibri" panose="020F0502020204030204" pitchFamily="34" charset="0"/>
              <a:cs typeface="Calibri" panose="020F0502020204030204" pitchFamily="34" charset="0"/>
            </a:endParaRPr>
          </a:p>
        </p:txBody>
      </p:sp>
      <p:pic>
        <p:nvPicPr>
          <p:cNvPr id="2" name="Imagen 1" descr="Ilust-ppt-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454" y="3575020"/>
            <a:ext cx="2715030" cy="4235534"/>
          </a:xfrm>
          <a:prstGeom prst="rect">
            <a:avLst/>
          </a:prstGeom>
        </p:spPr>
      </p:pic>
    </p:spTree>
    <p:extLst>
      <p:ext uri="{BB962C8B-B14F-4D97-AF65-F5344CB8AC3E}">
        <p14:creationId xmlns:p14="http://schemas.microsoft.com/office/powerpoint/2010/main" val="1792422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TotalTime>
  <Words>1372</Words>
  <Application>Microsoft Macintosh PowerPoint</Application>
  <PresentationFormat>Personalizado</PresentationFormat>
  <Paragraphs>140</Paragraphs>
  <Slides>20</Slides>
  <Notes>18</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Marcela</cp:lastModifiedBy>
  <cp:revision>87</cp:revision>
  <dcterms:modified xsi:type="dcterms:W3CDTF">2021-02-19T01:54:06Z</dcterms:modified>
</cp:coreProperties>
</file>