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7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17051992"/>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22" name="Google Shape;16;p2" descr="Google Shape;16;p2"/>
          <p:cNvPicPr>
            <a:picLocks noChangeAspect="1"/>
          </p:cNvPicPr>
          <p:nvPr/>
        </p:nvPicPr>
        <p:blipFill>
          <a:blip r:embed="rId2">
            <a:extLst/>
          </a:blip>
          <a:stretch>
            <a:fillRect/>
          </a:stretch>
        </p:blipFill>
        <p:spPr>
          <a:xfrm>
            <a:off x="433440" y="402973"/>
            <a:ext cx="2963960" cy="696024"/>
          </a:xfrm>
          <a:prstGeom prst="rect">
            <a:avLst/>
          </a:prstGeom>
          <a:ln w="12700">
            <a:miter lim="400000"/>
          </a:ln>
        </p:spPr>
      </p:pic>
      <p:grpSp>
        <p:nvGrpSpPr>
          <p:cNvPr id="25" name="Google Shape;17;p2"/>
          <p:cNvGrpSpPr/>
          <p:nvPr/>
        </p:nvGrpSpPr>
        <p:grpSpPr>
          <a:xfrm>
            <a:off x="242853" y="1756546"/>
            <a:ext cx="9346505" cy="5675929"/>
            <a:chOff x="0" y="0"/>
            <a:chExt cx="9346503" cy="5675927"/>
          </a:xfrm>
        </p:grpSpPr>
        <p:sp>
          <p:nvSpPr>
            <p:cNvPr id="23" name="Google Shape;18;p2"/>
            <p:cNvSpPr/>
            <p:nvPr/>
          </p:nvSpPr>
          <p:spPr>
            <a:xfrm>
              <a:off x="0" y="-1"/>
              <a:ext cx="9346505"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 name="Google Shape;19;p2"/>
            <p:cNvSpPr txBox="1"/>
            <p:nvPr/>
          </p:nvSpPr>
          <p:spPr>
            <a:xfrm>
              <a:off x="1" y="2647845"/>
              <a:ext cx="9091322"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26" name="Google Shape;20;p2" descr="Google Shape;20;p2"/>
          <p:cNvPicPr>
            <a:picLocks noChangeAspect="1"/>
          </p:cNvPicPr>
          <p:nvPr/>
        </p:nvPicPr>
        <p:blipFill>
          <a:blip r:embed="rId3">
            <a:extLst/>
          </a:blip>
          <a:stretch>
            <a:fillRect/>
          </a:stretch>
        </p:blipFill>
        <p:spPr>
          <a:xfrm>
            <a:off x="8521706" y="6387272"/>
            <a:ext cx="830662" cy="756003"/>
          </a:xfrm>
          <a:prstGeom prst="rect">
            <a:avLst/>
          </a:prstGeom>
          <a:ln w="12700">
            <a:miter lim="400000"/>
          </a:ln>
        </p:spPr>
      </p:pic>
      <p:sp>
        <p:nvSpPr>
          <p:cNvPr id="27" name="Google Shape;21;p2"/>
          <p:cNvSpPr/>
          <p:nvPr/>
        </p:nvSpPr>
        <p:spPr>
          <a:xfrm>
            <a:off x="436350" y="6464001"/>
            <a:ext cx="7891862" cy="680477"/>
          </a:xfrm>
          <a:prstGeom prst="roundRect">
            <a:avLst>
              <a:gd name="adj" fmla="val 19335"/>
            </a:avLst>
          </a:prstGeom>
          <a:solidFill>
            <a:srgbClr val="FFB375"/>
          </a:solidFill>
          <a:ln w="12700">
            <a:miter lim="400000"/>
          </a:ln>
        </p:spPr>
        <p:txBody>
          <a:bodyPr lIns="45719" rIns="45719" anchor="ctr"/>
          <a:lstStyle/>
          <a:p>
            <a:pPr algn="ctr">
              <a:defRPr baseline="-25000">
                <a:solidFill>
                  <a:srgbClr val="FFFFFF"/>
                </a:solidFill>
              </a:defRPr>
            </a:pPr>
            <a:endParaRPr/>
          </a:p>
        </p:txBody>
      </p:sp>
      <p:pic>
        <p:nvPicPr>
          <p:cNvPr id="28" name="Google Shape;22;p2" descr="Google Shape;22;p2"/>
          <p:cNvPicPr>
            <a:picLocks noChangeAspect="1"/>
          </p:cNvPicPr>
          <p:nvPr/>
        </p:nvPicPr>
        <p:blipFill>
          <a:blip r:embed="rId4">
            <a:extLst/>
          </a:blip>
          <a:stretch>
            <a:fillRect/>
          </a:stretch>
        </p:blipFill>
        <p:spPr>
          <a:xfrm>
            <a:off x="433440" y="6462795"/>
            <a:ext cx="690485" cy="680478"/>
          </a:xfrm>
          <a:prstGeom prst="rect">
            <a:avLst/>
          </a:prstGeom>
          <a:ln w="12700">
            <a:miter lim="400000"/>
          </a:ln>
        </p:spPr>
      </p:pic>
      <p:pic>
        <p:nvPicPr>
          <p:cNvPr id="29" name="Google Shape;23;p2" descr="Google Shape;23;p2"/>
          <p:cNvPicPr>
            <a:picLocks noChangeAspect="1"/>
          </p:cNvPicPr>
          <p:nvPr/>
        </p:nvPicPr>
        <p:blipFill>
          <a:blip r:embed="rId5">
            <a:extLst/>
          </a:blip>
          <a:stretch>
            <a:fillRect/>
          </a:stretch>
        </p:blipFill>
        <p:spPr>
          <a:xfrm>
            <a:off x="8272364" y="1222172"/>
            <a:ext cx="1080003" cy="241875"/>
          </a:xfrm>
          <a:prstGeom prst="rect">
            <a:avLst/>
          </a:prstGeom>
          <a:ln w="12700">
            <a:miter lim="400000"/>
          </a:ln>
        </p:spPr>
      </p:pic>
      <p:pic>
        <p:nvPicPr>
          <p:cNvPr id="30" name="Google Shape;24;p2" descr="Google Shape;24;p2"/>
          <p:cNvPicPr>
            <a:picLocks noChangeAspect="1"/>
          </p:cNvPicPr>
          <p:nvPr/>
        </p:nvPicPr>
        <p:blipFill>
          <a:blip r:embed="rId6">
            <a:extLst/>
          </a:blip>
          <a:stretch>
            <a:fillRect/>
          </a:stretch>
        </p:blipFill>
        <p:spPr>
          <a:xfrm>
            <a:off x="8272364" y="418596"/>
            <a:ext cx="1080003" cy="664778"/>
          </a:xfrm>
          <a:prstGeom prst="rect">
            <a:avLst/>
          </a:prstGeom>
          <a:ln w="12700">
            <a:miter lim="400000"/>
          </a:ln>
        </p:spPr>
      </p:pic>
      <p:sp>
        <p:nvSpPr>
          <p:cNvPr id="31" name="Slide Number"/>
          <p:cNvSpPr txBox="1">
            <a:spLocks noGrp="1"/>
          </p:cNvSpPr>
          <p:nvPr>
            <p:ph type="sldNum" sz="quarter" idx="2"/>
          </p:nvPr>
        </p:nvSpPr>
        <p:spPr>
          <a:xfrm>
            <a:off x="6689159" y="6871649"/>
            <a:ext cx="273617" cy="264215"/>
          </a:xfrm>
          <a:prstGeom prst="rect">
            <a:avLst/>
          </a:prstGeom>
        </p:spPr>
        <p:txBody>
          <a:bodyPr lIns="45699" tIns="45699" rIns="45699" bIns="45699" anchor="ctr"/>
          <a:lstStyle>
            <a:lvl1pPr>
              <a:defRPr sz="1200">
                <a:latin typeface="+mn-lt"/>
                <a:ea typeface="+mn-ea"/>
                <a:cs typeface="+mn-cs"/>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grpSp>
        <p:nvGrpSpPr>
          <p:cNvPr id="40" name="Google Shape;6;p1"/>
          <p:cNvGrpSpPr/>
          <p:nvPr/>
        </p:nvGrpSpPr>
        <p:grpSpPr>
          <a:xfrm>
            <a:off x="242853" y="1756546"/>
            <a:ext cx="9346505" cy="5675929"/>
            <a:chOff x="0" y="0"/>
            <a:chExt cx="9346503" cy="5675927"/>
          </a:xfrm>
        </p:grpSpPr>
        <p:sp>
          <p:nvSpPr>
            <p:cNvPr id="38" name="Google Shape;7;p1"/>
            <p:cNvSpPr/>
            <p:nvPr/>
          </p:nvSpPr>
          <p:spPr>
            <a:xfrm>
              <a:off x="0" y="-1"/>
              <a:ext cx="9346505"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9" tIns="45719" rIns="45719" bIns="45719" numCol="1" anchor="ctr">
              <a:noAutofit/>
            </a:bodyPr>
            <a:lstStyle/>
            <a:p>
              <a:endParaRPr/>
            </a:p>
          </p:txBody>
        </p:sp>
        <p:sp>
          <p:nvSpPr>
            <p:cNvPr id="39" name="Google Shape;8;p1"/>
            <p:cNvSpPr txBox="1"/>
            <p:nvPr/>
          </p:nvSpPr>
          <p:spPr>
            <a:xfrm>
              <a:off x="1" y="2647845"/>
              <a:ext cx="9091322"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41" name="Google Shape;9;p1" descr="Google Shape;9;p1"/>
          <p:cNvPicPr>
            <a:picLocks noChangeAspect="1"/>
          </p:cNvPicPr>
          <p:nvPr/>
        </p:nvPicPr>
        <p:blipFill>
          <a:blip r:embed="rId2">
            <a:extLst/>
          </a:blip>
          <a:stretch>
            <a:fillRect/>
          </a:stretch>
        </p:blipFill>
        <p:spPr>
          <a:xfrm>
            <a:off x="8272364" y="1222172"/>
            <a:ext cx="1080003" cy="241875"/>
          </a:xfrm>
          <a:prstGeom prst="rect">
            <a:avLst/>
          </a:prstGeom>
          <a:ln w="12700">
            <a:miter lim="400000"/>
          </a:ln>
        </p:spPr>
      </p:pic>
      <p:pic>
        <p:nvPicPr>
          <p:cNvPr id="42" name="Google Shape;10;p1" descr="Google Shape;10;p1"/>
          <p:cNvPicPr>
            <a:picLocks noChangeAspect="1"/>
          </p:cNvPicPr>
          <p:nvPr/>
        </p:nvPicPr>
        <p:blipFill>
          <a:blip r:embed="rId3">
            <a:extLst/>
          </a:blip>
          <a:stretch>
            <a:fillRect/>
          </a:stretch>
        </p:blipFill>
        <p:spPr>
          <a:xfrm>
            <a:off x="8272364" y="418596"/>
            <a:ext cx="1080003" cy="664778"/>
          </a:xfrm>
          <a:prstGeom prst="rect">
            <a:avLst/>
          </a:prstGeom>
          <a:ln w="12700">
            <a:miter lim="400000"/>
          </a:ln>
        </p:spPr>
      </p:pic>
      <p:pic>
        <p:nvPicPr>
          <p:cNvPr id="43" name="Google Shape;11;p1" descr="Google Shape;11;p1"/>
          <p:cNvPicPr>
            <a:picLocks noChangeAspect="1"/>
          </p:cNvPicPr>
          <p:nvPr/>
        </p:nvPicPr>
        <p:blipFill>
          <a:blip r:embed="rId4">
            <a:extLst/>
          </a:blip>
          <a:stretch>
            <a:fillRect/>
          </a:stretch>
        </p:blipFill>
        <p:spPr>
          <a:xfrm>
            <a:off x="433440" y="418596"/>
            <a:ext cx="2897435" cy="680400"/>
          </a:xfrm>
          <a:prstGeom prst="rect">
            <a:avLst/>
          </a:prstGeom>
          <a:ln w="12700">
            <a:miter lim="400000"/>
          </a:ln>
        </p:spPr>
      </p:pic>
      <p:sp>
        <p:nvSpPr>
          <p:cNvPr id="44" name="Slide Number"/>
          <p:cNvSpPr txBox="1">
            <a:spLocks noGrp="1"/>
          </p:cNvSpPr>
          <p:nvPr>
            <p:ph type="sldNum" sz="quarter" idx="2"/>
          </p:nvPr>
        </p:nvSpPr>
        <p:spPr>
          <a:xfrm>
            <a:off x="6689159" y="6871649"/>
            <a:ext cx="273617" cy="264215"/>
          </a:xfrm>
          <a:prstGeom prst="rect">
            <a:avLst/>
          </a:prstGeom>
        </p:spPr>
        <p:txBody>
          <a:bodyPr lIns="45699" tIns="45699" rIns="45699" bIns="45699" anchor="ctr"/>
          <a:lstStyle>
            <a:lvl1pPr>
              <a:defRPr sz="1200">
                <a:latin typeface="+mn-lt"/>
                <a:ea typeface="+mn-ea"/>
                <a:cs typeface="+mn-cs"/>
                <a:sym typeface="Aria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51" name="Google Shape;29;p4"/>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54" name="Google Shape;30;p4"/>
          <p:cNvGrpSpPr/>
          <p:nvPr/>
        </p:nvGrpSpPr>
        <p:grpSpPr>
          <a:xfrm>
            <a:off x="8091898" y="451665"/>
            <a:ext cx="662106" cy="380238"/>
            <a:chOff x="0" y="0"/>
            <a:chExt cx="662105" cy="380237"/>
          </a:xfrm>
        </p:grpSpPr>
        <p:sp>
          <p:nvSpPr>
            <p:cNvPr id="52" name="Google Shape;31;p4"/>
            <p:cNvSpPr/>
            <p:nvPr/>
          </p:nvSpPr>
          <p:spPr>
            <a:xfrm>
              <a:off x="-1" y="327735"/>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3" name="Google Shape;32;p4"/>
            <p:cNvSpPr txBox="1"/>
            <p:nvPr/>
          </p:nvSpPr>
          <p:spPr>
            <a:xfrm>
              <a:off x="-1" y="-1"/>
              <a:ext cx="66210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57" name="Google Shape;33;p4"/>
          <p:cNvGrpSpPr/>
          <p:nvPr/>
        </p:nvGrpSpPr>
        <p:grpSpPr>
          <a:xfrm>
            <a:off x="8753996" y="451665"/>
            <a:ext cx="785405" cy="380238"/>
            <a:chOff x="0" y="0"/>
            <a:chExt cx="785403" cy="380237"/>
          </a:xfrm>
        </p:grpSpPr>
        <p:sp>
          <p:nvSpPr>
            <p:cNvPr id="55" name="Google Shape;34;p4"/>
            <p:cNvSpPr/>
            <p:nvPr/>
          </p:nvSpPr>
          <p:spPr>
            <a:xfrm>
              <a:off x="-1" y="327735"/>
              <a:ext cx="785405"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56" name="Google Shape;35;p4"/>
            <p:cNvSpPr txBox="1"/>
            <p:nvPr/>
          </p:nvSpPr>
          <p:spPr>
            <a:xfrm>
              <a:off x="-1" y="-1"/>
              <a:ext cx="785405"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58" name="Google Shape;36;p4"/>
          <p:cNvSpPr txBox="1"/>
          <p:nvPr/>
        </p:nvSpPr>
        <p:spPr>
          <a:xfrm>
            <a:off x="375975" y="6881800"/>
            <a:ext cx="6786599"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59" name="Google Shape;37;p4"/>
          <p:cNvSpPr txBox="1"/>
          <p:nvPr/>
        </p:nvSpPr>
        <p:spPr>
          <a:xfrm>
            <a:off x="442650" y="350323"/>
            <a:ext cx="7441801"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60" name="Google Shape;38;p4"/>
          <p:cNvSpPr txBox="1"/>
          <p:nvPr/>
        </p:nvSpPr>
        <p:spPr>
          <a:xfrm>
            <a:off x="8443617" y="271141"/>
            <a:ext cx="1166703" cy="391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17|</a:t>
            </a:r>
            <a:r>
              <a:rPr sz="1600">
                <a:solidFill>
                  <a:srgbClr val="ED6B00"/>
                </a:solidFill>
              </a:rPr>
              <a:t>3</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BODY 2">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54;p6"/>
          <p:cNvSpPr/>
          <p:nvPr/>
        </p:nvSpPr>
        <p:spPr>
          <a:xfrm rot="10800000" flipH="1">
            <a:off x="181647" y="822025"/>
            <a:ext cx="9356704"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sp>
        <p:nvSpPr>
          <p:cNvPr id="76" name="Google Shape;55;p6"/>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79" name="Google Shape;56;p6"/>
          <p:cNvGrpSpPr/>
          <p:nvPr/>
        </p:nvGrpSpPr>
        <p:grpSpPr>
          <a:xfrm>
            <a:off x="8091898" y="451665"/>
            <a:ext cx="662106" cy="380238"/>
            <a:chOff x="0" y="0"/>
            <a:chExt cx="662105" cy="380237"/>
          </a:xfrm>
        </p:grpSpPr>
        <p:sp>
          <p:nvSpPr>
            <p:cNvPr id="77" name="Google Shape;57;p6"/>
            <p:cNvSpPr/>
            <p:nvPr/>
          </p:nvSpPr>
          <p:spPr>
            <a:xfrm>
              <a:off x="-1" y="327735"/>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78" name="Google Shape;58;p6"/>
            <p:cNvSpPr txBox="1"/>
            <p:nvPr/>
          </p:nvSpPr>
          <p:spPr>
            <a:xfrm>
              <a:off x="-1" y="-1"/>
              <a:ext cx="66210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82" name="Google Shape;59;p6"/>
          <p:cNvGrpSpPr/>
          <p:nvPr/>
        </p:nvGrpSpPr>
        <p:grpSpPr>
          <a:xfrm>
            <a:off x="8753996" y="451665"/>
            <a:ext cx="785405" cy="380238"/>
            <a:chOff x="0" y="0"/>
            <a:chExt cx="785403" cy="380237"/>
          </a:xfrm>
        </p:grpSpPr>
        <p:sp>
          <p:nvSpPr>
            <p:cNvPr id="80" name="Google Shape;60;p6"/>
            <p:cNvSpPr/>
            <p:nvPr/>
          </p:nvSpPr>
          <p:spPr>
            <a:xfrm>
              <a:off x="-1" y="327735"/>
              <a:ext cx="785405"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1" name="Google Shape;61;p6"/>
            <p:cNvSpPr txBox="1"/>
            <p:nvPr/>
          </p:nvSpPr>
          <p:spPr>
            <a:xfrm>
              <a:off x="-1" y="-1"/>
              <a:ext cx="785405"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83" name="Google Shape;62;p6"/>
          <p:cNvSpPr txBox="1"/>
          <p:nvPr/>
        </p:nvSpPr>
        <p:spPr>
          <a:xfrm>
            <a:off x="375975" y="6881800"/>
            <a:ext cx="6786599"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84" name="Google Shape;64;p6"/>
          <p:cNvSpPr txBox="1"/>
          <p:nvPr/>
        </p:nvSpPr>
        <p:spPr>
          <a:xfrm>
            <a:off x="8443617" y="271141"/>
            <a:ext cx="1166703" cy="391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17|</a:t>
            </a:r>
            <a:r>
              <a:rPr sz="1600">
                <a:solidFill>
                  <a:srgbClr val="ED6B00"/>
                </a:solidFill>
              </a:rPr>
              <a:t>3</a:t>
            </a:r>
          </a:p>
        </p:txBody>
      </p:sp>
      <p:sp>
        <p:nvSpPr>
          <p:cNvPr id="85" name="Google Shape;37;p4"/>
          <p:cNvSpPr txBox="1"/>
          <p:nvPr/>
        </p:nvSpPr>
        <p:spPr>
          <a:xfrm>
            <a:off x="442650" y="350323"/>
            <a:ext cx="7441801"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67;p7"/>
          <p:cNvSpPr/>
          <p:nvPr/>
        </p:nvSpPr>
        <p:spPr>
          <a:xfrm rot="10800000" flipH="1">
            <a:off x="181647" y="822025"/>
            <a:ext cx="9356704"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9" rIns="45719" anchor="ctr"/>
          <a:lstStyle/>
          <a:p>
            <a:endParaRPr/>
          </a:p>
        </p:txBody>
      </p:sp>
      <p:sp>
        <p:nvSpPr>
          <p:cNvPr id="94" name="Google Shape;68;p7"/>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97" name="Google Shape;69;p7"/>
          <p:cNvGrpSpPr/>
          <p:nvPr/>
        </p:nvGrpSpPr>
        <p:grpSpPr>
          <a:xfrm>
            <a:off x="8091898" y="451665"/>
            <a:ext cx="662106" cy="380238"/>
            <a:chOff x="0" y="0"/>
            <a:chExt cx="662105" cy="380237"/>
          </a:xfrm>
        </p:grpSpPr>
        <p:sp>
          <p:nvSpPr>
            <p:cNvPr id="95" name="Google Shape;70;p7"/>
            <p:cNvSpPr/>
            <p:nvPr/>
          </p:nvSpPr>
          <p:spPr>
            <a:xfrm>
              <a:off x="-1" y="327735"/>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96" name="Google Shape;71;p7"/>
            <p:cNvSpPr txBox="1"/>
            <p:nvPr/>
          </p:nvSpPr>
          <p:spPr>
            <a:xfrm>
              <a:off x="-1" y="-1"/>
              <a:ext cx="66210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100" name="Google Shape;72;p7"/>
          <p:cNvGrpSpPr/>
          <p:nvPr/>
        </p:nvGrpSpPr>
        <p:grpSpPr>
          <a:xfrm>
            <a:off x="8753996" y="451665"/>
            <a:ext cx="785405" cy="380238"/>
            <a:chOff x="0" y="0"/>
            <a:chExt cx="785403" cy="380237"/>
          </a:xfrm>
        </p:grpSpPr>
        <p:sp>
          <p:nvSpPr>
            <p:cNvPr id="98" name="Google Shape;73;p7"/>
            <p:cNvSpPr/>
            <p:nvPr/>
          </p:nvSpPr>
          <p:spPr>
            <a:xfrm>
              <a:off x="-1" y="327735"/>
              <a:ext cx="785405"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99" name="Google Shape;74;p7"/>
            <p:cNvSpPr txBox="1"/>
            <p:nvPr/>
          </p:nvSpPr>
          <p:spPr>
            <a:xfrm>
              <a:off x="-1" y="-1"/>
              <a:ext cx="785405"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101" name="Google Shape;75;p7"/>
          <p:cNvSpPr txBox="1"/>
          <p:nvPr/>
        </p:nvSpPr>
        <p:spPr>
          <a:xfrm>
            <a:off x="375975" y="6881800"/>
            <a:ext cx="6786599"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02" name="Google Shape;76;p7"/>
          <p:cNvSpPr txBox="1"/>
          <p:nvPr/>
        </p:nvSpPr>
        <p:spPr>
          <a:xfrm>
            <a:off x="442650" y="350323"/>
            <a:ext cx="7441801"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103" name="Google Shape;77;p7"/>
          <p:cNvSpPr txBox="1"/>
          <p:nvPr/>
        </p:nvSpPr>
        <p:spPr>
          <a:xfrm>
            <a:off x="8443617" y="271141"/>
            <a:ext cx="1166703" cy="391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17|</a:t>
            </a:r>
            <a:r>
              <a:rPr sz="1600">
                <a:solidFill>
                  <a:srgbClr val="ED6B00"/>
                </a:solidFill>
              </a:rPr>
              <a:t>3</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8"/>
          <p:cNvSpPr/>
          <p:nvPr/>
        </p:nvSpPr>
        <p:spPr>
          <a:xfrm rot="10800000" flipH="1">
            <a:off x="181647" y="822025"/>
            <a:ext cx="9356704"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grpSp>
        <p:nvGrpSpPr>
          <p:cNvPr id="114" name="Google Shape;81;p8"/>
          <p:cNvGrpSpPr/>
          <p:nvPr/>
        </p:nvGrpSpPr>
        <p:grpSpPr>
          <a:xfrm>
            <a:off x="8091898" y="451665"/>
            <a:ext cx="662106" cy="380238"/>
            <a:chOff x="0" y="0"/>
            <a:chExt cx="662105" cy="380237"/>
          </a:xfrm>
        </p:grpSpPr>
        <p:sp>
          <p:nvSpPr>
            <p:cNvPr id="112" name="Google Shape;82;p8"/>
            <p:cNvSpPr/>
            <p:nvPr/>
          </p:nvSpPr>
          <p:spPr>
            <a:xfrm>
              <a:off x="-1" y="327735"/>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113" name="Google Shape;83;p8"/>
            <p:cNvSpPr txBox="1"/>
            <p:nvPr/>
          </p:nvSpPr>
          <p:spPr>
            <a:xfrm>
              <a:off x="-1" y="-1"/>
              <a:ext cx="66210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117" name="Google Shape;84;p8"/>
          <p:cNvGrpSpPr/>
          <p:nvPr/>
        </p:nvGrpSpPr>
        <p:grpSpPr>
          <a:xfrm>
            <a:off x="8753996" y="451665"/>
            <a:ext cx="785405" cy="380238"/>
            <a:chOff x="0" y="0"/>
            <a:chExt cx="785403" cy="380237"/>
          </a:xfrm>
        </p:grpSpPr>
        <p:sp>
          <p:nvSpPr>
            <p:cNvPr id="115" name="Google Shape;85;p8"/>
            <p:cNvSpPr/>
            <p:nvPr/>
          </p:nvSpPr>
          <p:spPr>
            <a:xfrm>
              <a:off x="-1" y="327735"/>
              <a:ext cx="785405"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116" name="Google Shape;86;p8"/>
            <p:cNvSpPr txBox="1"/>
            <p:nvPr/>
          </p:nvSpPr>
          <p:spPr>
            <a:xfrm>
              <a:off x="-1" y="-1"/>
              <a:ext cx="785405"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119" name="Google Shape;88;p8"/>
          <p:cNvSpPr txBox="1"/>
          <p:nvPr/>
        </p:nvSpPr>
        <p:spPr>
          <a:xfrm>
            <a:off x="375975" y="6881800"/>
            <a:ext cx="6786599"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20" name="Google Shape;89;p8"/>
          <p:cNvSpPr txBox="1"/>
          <p:nvPr/>
        </p:nvSpPr>
        <p:spPr>
          <a:xfrm>
            <a:off x="8170650" y="288449"/>
            <a:ext cx="1166703"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b="1">
                <a:latin typeface="Calibri"/>
                <a:ea typeface="Calibri"/>
                <a:cs typeface="Calibri"/>
                <a:sym typeface="Calibri"/>
              </a:defRPr>
            </a:lvl1pPr>
          </a:lstStyle>
          <a:p>
            <a:r>
              <a:t>¡Atención!</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3"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41;p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9" rIns="45719" anchor="ctr"/>
          <a:lstStyle/>
          <a:p>
            <a:endParaRPr/>
          </a:p>
        </p:txBody>
      </p:sp>
      <p:sp>
        <p:nvSpPr>
          <p:cNvPr id="3" name="Google Shape;42;p5"/>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 name="Google Shape;43;p5"/>
          <p:cNvGrpSpPr/>
          <p:nvPr/>
        </p:nvGrpSpPr>
        <p:grpSpPr>
          <a:xfrm>
            <a:off x="8091898" y="451665"/>
            <a:ext cx="662106" cy="380238"/>
            <a:chOff x="0" y="0"/>
            <a:chExt cx="662105" cy="380237"/>
          </a:xfrm>
        </p:grpSpPr>
        <p:sp>
          <p:nvSpPr>
            <p:cNvPr id="4" name="Google Shape;44;p5"/>
            <p:cNvSpPr/>
            <p:nvPr/>
          </p:nvSpPr>
          <p:spPr>
            <a:xfrm>
              <a:off x="-1" y="327735"/>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 name="Google Shape;45;p5"/>
            <p:cNvSpPr txBox="1"/>
            <p:nvPr/>
          </p:nvSpPr>
          <p:spPr>
            <a:xfrm>
              <a:off x="-1" y="-1"/>
              <a:ext cx="66210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9" name="Google Shape;46;p5"/>
          <p:cNvGrpSpPr/>
          <p:nvPr/>
        </p:nvGrpSpPr>
        <p:grpSpPr>
          <a:xfrm>
            <a:off x="8753996" y="451665"/>
            <a:ext cx="785405" cy="380238"/>
            <a:chOff x="0" y="0"/>
            <a:chExt cx="785403" cy="380237"/>
          </a:xfrm>
        </p:grpSpPr>
        <p:sp>
          <p:nvSpPr>
            <p:cNvPr id="7" name="Google Shape;47;p5"/>
            <p:cNvSpPr/>
            <p:nvPr/>
          </p:nvSpPr>
          <p:spPr>
            <a:xfrm>
              <a:off x="-1" y="327735"/>
              <a:ext cx="785405"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 name="Google Shape;48;p5"/>
            <p:cNvSpPr txBox="1"/>
            <p:nvPr/>
          </p:nvSpPr>
          <p:spPr>
            <a:xfrm>
              <a:off x="-1" y="-1"/>
              <a:ext cx="785405"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10" name="Google Shape;49;p5"/>
          <p:cNvSpPr txBox="1"/>
          <p:nvPr/>
        </p:nvSpPr>
        <p:spPr>
          <a:xfrm>
            <a:off x="375975" y="6881800"/>
            <a:ext cx="6786599"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1" name="Google Shape;50;p5"/>
          <p:cNvSpPr txBox="1"/>
          <p:nvPr/>
        </p:nvSpPr>
        <p:spPr>
          <a:xfrm>
            <a:off x="8443617" y="271141"/>
            <a:ext cx="1166703" cy="391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17|</a:t>
            </a:r>
            <a:r>
              <a:rPr sz="1600">
                <a:solidFill>
                  <a:srgbClr val="ED6B00"/>
                </a:solidFill>
              </a:rPr>
              <a:t>3</a:t>
            </a:r>
          </a:p>
        </p:txBody>
      </p:sp>
      <p:sp>
        <p:nvSpPr>
          <p:cNvPr id="12" name="Google Shape;37;p4"/>
          <p:cNvSpPr txBox="1"/>
          <p:nvPr/>
        </p:nvSpPr>
        <p:spPr>
          <a:xfrm>
            <a:off x="442650" y="350323"/>
            <a:ext cx="7441801"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13" name="Title Text"/>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lstStyle/>
          <a:p>
            <a:r>
              <a:t>Title Text</a:t>
            </a:r>
          </a:p>
        </p:txBody>
      </p:sp>
      <p:sp>
        <p:nvSpPr>
          <p:cNvPr id="14" name="Body Level One…"/>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371737" y="6881800"/>
            <a:ext cx="337110" cy="317068"/>
          </a:xfrm>
          <a:prstGeom prst="rect">
            <a:avLst/>
          </a:prstGeom>
          <a:ln w="12700">
            <a:miter lim="400000"/>
          </a:ln>
        </p:spPr>
        <p:txBody>
          <a:bodyPr wrap="none" lIns="91399" tIns="91399" rIns="91399" bIns="91399">
            <a:spAutoFit/>
          </a:bodyPr>
          <a:lstStyle>
            <a:lvl1pPr algn="r">
              <a:defRPr sz="1100">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9pPr>
    </p:titleStyle>
    <p:bodyStyle>
      <a:lvl1pPr marL="22860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1pPr>
      <a:lvl2pPr marL="228600" marR="0" indent="457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2pPr>
      <a:lvl3pPr marL="228600" marR="0" indent="914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3pPr>
      <a:lvl4pPr marL="228600" marR="0" indent="1371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4pPr>
      <a:lvl5pPr marL="228600" marR="0" indent="18288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5pPr>
      <a:lvl6pPr marL="228600" marR="0" indent="22860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6pPr>
      <a:lvl7pPr marL="228600" marR="0" indent="2743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7pPr>
      <a:lvl8pPr marL="228600" marR="0" indent="3200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8pPr>
      <a:lvl9pPr marL="228600" marR="0" indent="3657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95;p9"/>
          <p:cNvSpPr txBox="1"/>
          <p:nvPr/>
        </p:nvSpPr>
        <p:spPr>
          <a:xfrm>
            <a:off x="1176618" y="6563127"/>
            <a:ext cx="7012135" cy="482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31" name="Google Shape;96;p9"/>
          <p:cNvSpPr txBox="1"/>
          <p:nvPr/>
        </p:nvSpPr>
        <p:spPr>
          <a:xfrm>
            <a:off x="374947" y="2049136"/>
            <a:ext cx="1444330" cy="369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sz="1500" b="1">
                <a:latin typeface="Calibri"/>
                <a:ea typeface="Calibri"/>
                <a:cs typeface="Calibri"/>
                <a:sym typeface="Calibri"/>
              </a:defRPr>
            </a:lvl1pPr>
          </a:lstStyle>
          <a:p>
            <a:r>
              <a:t>MÓDULO 6</a:t>
            </a:r>
          </a:p>
        </p:txBody>
      </p:sp>
      <p:sp>
        <p:nvSpPr>
          <p:cNvPr id="132" name="Google Shape;97;p9"/>
          <p:cNvSpPr txBox="1"/>
          <p:nvPr/>
        </p:nvSpPr>
        <p:spPr>
          <a:xfrm>
            <a:off x="1139097" y="834800"/>
            <a:ext cx="4156806" cy="339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200" b="1">
                <a:solidFill>
                  <a:srgbClr val="ED6B00"/>
                </a:solidFill>
                <a:latin typeface="Calibri"/>
                <a:ea typeface="Calibri"/>
                <a:cs typeface="Calibri"/>
                <a:sym typeface="Calibri"/>
              </a:defRPr>
            </a:pPr>
            <a:r>
              <a:t>PLAN COMÚN </a:t>
            </a:r>
            <a:r>
              <a:rPr b="0"/>
              <a:t>| NIVEL 3° MEDIO</a:t>
            </a:r>
          </a:p>
        </p:txBody>
      </p:sp>
      <p:sp>
        <p:nvSpPr>
          <p:cNvPr id="133" name="Google Shape;98;p9"/>
          <p:cNvSpPr txBox="1"/>
          <p:nvPr/>
        </p:nvSpPr>
        <p:spPr>
          <a:xfrm>
            <a:off x="356079" y="2325392"/>
            <a:ext cx="4885326" cy="2317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defRPr sz="3600" b="1">
                <a:solidFill>
                  <a:srgbClr val="ED6B00"/>
                </a:solidFill>
                <a:latin typeface="Calibri"/>
                <a:ea typeface="Calibri"/>
                <a:cs typeface="Calibri"/>
                <a:sym typeface="Calibri"/>
              </a:defRPr>
            </a:pPr>
            <a:r>
              <a:t>APLICACIONES</a:t>
            </a:r>
          </a:p>
          <a:p>
            <a:pPr>
              <a:defRPr sz="3600" b="1">
                <a:solidFill>
                  <a:srgbClr val="ED6B00"/>
                </a:solidFill>
                <a:latin typeface="Calibri"/>
                <a:ea typeface="Calibri"/>
                <a:cs typeface="Calibri"/>
                <a:sym typeface="Calibri"/>
              </a:defRPr>
            </a:pPr>
            <a:r>
              <a:t>INFORMÁTICAS </a:t>
            </a:r>
          </a:p>
          <a:p>
            <a:pPr>
              <a:defRPr sz="3600" b="1">
                <a:solidFill>
                  <a:srgbClr val="ED6B00"/>
                </a:solidFill>
                <a:latin typeface="Calibri"/>
                <a:ea typeface="Calibri"/>
                <a:cs typeface="Calibri"/>
                <a:sym typeface="Calibri"/>
              </a:defRPr>
            </a:pPr>
            <a:r>
              <a:t>PARA LA GESTIÓN </a:t>
            </a:r>
          </a:p>
          <a:p>
            <a:pPr>
              <a:defRPr sz="3600" b="1">
                <a:solidFill>
                  <a:srgbClr val="ED6B00"/>
                </a:solidFill>
                <a:latin typeface="Calibri"/>
                <a:ea typeface="Calibri"/>
                <a:cs typeface="Calibri"/>
                <a:sym typeface="Calibri"/>
              </a:defRPr>
            </a:pPr>
            <a:r>
              <a:t>ADMINISTRATIVA</a:t>
            </a:r>
          </a:p>
        </p:txBody>
      </p:sp>
      <p:pic>
        <p:nvPicPr>
          <p:cNvPr id="134" name="Google Shape;99;p9" descr="Google Shape;99;p9"/>
          <p:cNvPicPr>
            <a:picLocks noChangeAspect="1"/>
          </p:cNvPicPr>
          <p:nvPr/>
        </p:nvPicPr>
        <p:blipFill>
          <a:blip r:embed="rId2">
            <a:extLst/>
          </a:blip>
          <a:stretch>
            <a:fillRect/>
          </a:stretch>
        </p:blipFill>
        <p:spPr>
          <a:xfrm>
            <a:off x="3814336" y="1444119"/>
            <a:ext cx="4864398" cy="630078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255;p18"/>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grpSp>
        <p:nvGrpSpPr>
          <p:cNvPr id="267" name="Google Shape;256;p18"/>
          <p:cNvGrpSpPr/>
          <p:nvPr/>
        </p:nvGrpSpPr>
        <p:grpSpPr>
          <a:xfrm>
            <a:off x="2035274" y="2911881"/>
            <a:ext cx="6999677" cy="2696563"/>
            <a:chOff x="0" y="0"/>
            <a:chExt cx="6999676" cy="2696561"/>
          </a:xfrm>
        </p:grpSpPr>
        <p:grpSp>
          <p:nvGrpSpPr>
            <p:cNvPr id="265" name="Google Shape;257;p18"/>
            <p:cNvGrpSpPr/>
            <p:nvPr/>
          </p:nvGrpSpPr>
          <p:grpSpPr>
            <a:xfrm>
              <a:off x="0" y="0"/>
              <a:ext cx="6999677" cy="2696562"/>
              <a:chOff x="0" y="0"/>
              <a:chExt cx="6999676" cy="2696561"/>
            </a:xfrm>
          </p:grpSpPr>
          <p:sp>
            <p:nvSpPr>
              <p:cNvPr id="263" name="Google Shape;258;p18"/>
              <p:cNvSpPr/>
              <p:nvPr/>
            </p:nvSpPr>
            <p:spPr>
              <a:xfrm>
                <a:off x="0" y="0"/>
                <a:ext cx="6999677" cy="2696562"/>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64" name="Google Shape;259;p18"/>
              <p:cNvSpPr txBox="1"/>
              <p:nvPr/>
            </p:nvSpPr>
            <p:spPr>
              <a:xfrm>
                <a:off x="136397" y="1158161"/>
                <a:ext cx="6726881"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66" name="Google Shape;260;p18"/>
            <p:cNvSpPr txBox="1"/>
            <p:nvPr/>
          </p:nvSpPr>
          <p:spPr>
            <a:xfrm>
              <a:off x="1276694" y="335403"/>
              <a:ext cx="5161937" cy="1966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pPr>
                <a:defRPr sz="2000">
                  <a:solidFill>
                    <a:srgbClr val="A93501"/>
                  </a:solidFill>
                  <a:latin typeface="Calibri"/>
                  <a:ea typeface="Calibri"/>
                  <a:cs typeface="Calibri"/>
                  <a:sym typeface="Calibri"/>
                </a:defRPr>
              </a:pPr>
              <a:r>
                <a:t>DASHBOARD</a:t>
              </a:r>
              <a:r>
                <a:rPr>
                  <a:solidFill>
                    <a:srgbClr val="000000"/>
                  </a:solidFill>
                </a:rPr>
                <a:t> </a:t>
              </a:r>
              <a:r>
                <a:rPr b="1">
                  <a:solidFill>
                    <a:srgbClr val="ED6B00"/>
                  </a:solidFill>
                </a:rPr>
                <a:t>EN POWERPOINT</a:t>
              </a:r>
            </a:p>
            <a:p>
              <a:pPr>
                <a:defRPr sz="1600">
                  <a:latin typeface="Calibri"/>
                  <a:ea typeface="Calibri"/>
                  <a:cs typeface="Calibri"/>
                  <a:sym typeface="Calibri"/>
                </a:defRPr>
              </a:pPr>
              <a:r>
                <a:t>Para revisar los temas trabajados, durante el desarrollo de la presentación, te invitamos a continuar con el desarrollo de la actividad, incluyendo conexiones de la planilla Excel</a:t>
              </a:r>
            </a:p>
            <a:p>
              <a:pPr>
                <a:defRPr sz="1600">
                  <a:latin typeface="Calibri"/>
                  <a:ea typeface="Calibri"/>
                  <a:cs typeface="Calibri"/>
                  <a:sym typeface="Calibri"/>
                </a:defRPr>
              </a:pPr>
              <a:endParaRPr/>
            </a:p>
            <a:p>
              <a:pPr>
                <a:defRPr sz="1600">
                  <a:latin typeface="Calibri"/>
                  <a:ea typeface="Calibri"/>
                  <a:cs typeface="Calibri"/>
                  <a:sym typeface="Calibri"/>
                </a:defRPr>
              </a:pPr>
              <a:r>
                <a:t>Abre el archivo “ActividadGuiada17.docx” entregado por su docente.</a:t>
              </a:r>
            </a:p>
          </p:txBody>
        </p:sp>
      </p:grpSp>
      <p:sp>
        <p:nvSpPr>
          <p:cNvPr id="268" name="Google Shape;261;p18"/>
          <p:cNvSpPr txBox="1"/>
          <p:nvPr/>
        </p:nvSpPr>
        <p:spPr>
          <a:xfrm>
            <a:off x="382497" y="1450787"/>
            <a:ext cx="394485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269" name="Google Shape;262;p18"/>
          <p:cNvSpPr txBox="1"/>
          <p:nvPr/>
        </p:nvSpPr>
        <p:spPr>
          <a:xfrm>
            <a:off x="366450" y="1120628"/>
            <a:ext cx="4700400"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t>REVISEMOS</a:t>
            </a:r>
          </a:p>
        </p:txBody>
      </p:sp>
      <p:pic>
        <p:nvPicPr>
          <p:cNvPr id="270" name="Google Shape;263;p18" descr="Google Shape;263;p18"/>
          <p:cNvPicPr>
            <a:picLocks noChangeAspect="1"/>
          </p:cNvPicPr>
          <p:nvPr/>
        </p:nvPicPr>
        <p:blipFill>
          <a:blip r:embed="rId2">
            <a:extLst/>
          </a:blip>
          <a:stretch>
            <a:fillRect/>
          </a:stretch>
        </p:blipFill>
        <p:spPr>
          <a:xfrm>
            <a:off x="530942" y="2715211"/>
            <a:ext cx="2812028" cy="3182574"/>
          </a:xfrm>
          <a:prstGeom prst="rect">
            <a:avLst/>
          </a:prstGeom>
          <a:ln w="12700">
            <a:miter lim="400000"/>
          </a:ln>
        </p:spPr>
      </p:pic>
      <p:pic>
        <p:nvPicPr>
          <p:cNvPr id="271" name="Google Shape;264;p18" descr="Google Shape;264;p18"/>
          <p:cNvPicPr>
            <a:picLocks noChangeAspect="1"/>
          </p:cNvPicPr>
          <p:nvPr/>
        </p:nvPicPr>
        <p:blipFill>
          <a:blip r:embed="rId3">
            <a:extLst/>
          </a:blip>
          <a:stretch>
            <a:fillRect/>
          </a:stretch>
        </p:blipFill>
        <p:spPr>
          <a:xfrm>
            <a:off x="7228123" y="5063613"/>
            <a:ext cx="1705022" cy="1272247"/>
          </a:xfrm>
          <a:prstGeom prst="rect">
            <a:avLst/>
          </a:prstGeom>
          <a:ln w="12700">
            <a:miter lim="400000"/>
          </a:ln>
        </p:spPr>
      </p:pic>
      <p:pic>
        <p:nvPicPr>
          <p:cNvPr id="272" name="Google Shape;265;p18" descr="Google Shape;265;p18"/>
          <p:cNvPicPr>
            <a:picLocks noChangeAspect="1"/>
          </p:cNvPicPr>
          <p:nvPr/>
        </p:nvPicPr>
        <p:blipFill>
          <a:blip r:embed="rId4">
            <a:extLst/>
          </a:blip>
          <a:stretch>
            <a:fillRect/>
          </a:stretch>
        </p:blipFill>
        <p:spPr>
          <a:xfrm>
            <a:off x="5474444" y="5389021"/>
            <a:ext cx="1651876" cy="884518"/>
          </a:xfrm>
          <a:prstGeom prst="rect">
            <a:avLst/>
          </a:prstGeom>
          <a:ln w="12700">
            <a:miter lim="400000"/>
          </a:ln>
        </p:spPr>
      </p:pic>
      <p:sp>
        <p:nvSpPr>
          <p:cNvPr id="273" name="Google Shape;266;p18"/>
          <p:cNvSpPr txBox="1"/>
          <p:nvPr/>
        </p:nvSpPr>
        <p:spPr>
          <a:xfrm>
            <a:off x="4171741" y="1303843"/>
            <a:ext cx="895953" cy="83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gn="r">
              <a:lnSpc>
                <a:spcPct val="90000"/>
              </a:lnSpc>
              <a:defRPr sz="5000">
                <a:solidFill>
                  <a:srgbClr val="FFB375"/>
                </a:solidFill>
                <a:latin typeface="Calibri"/>
                <a:ea typeface="Calibri"/>
                <a:cs typeface="Calibri"/>
                <a:sym typeface="Calibri"/>
              </a:defRPr>
            </a:lvl1pPr>
          </a:lstStyle>
          <a:p>
            <a:r>
              <a:t>17</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Google Shape;271;p19"/>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grpSp>
        <p:nvGrpSpPr>
          <p:cNvPr id="278" name="Google Shape;272;p19"/>
          <p:cNvGrpSpPr/>
          <p:nvPr/>
        </p:nvGrpSpPr>
        <p:grpSpPr>
          <a:xfrm>
            <a:off x="2035275" y="1996437"/>
            <a:ext cx="7002048" cy="4526287"/>
            <a:chOff x="0" y="0"/>
            <a:chExt cx="7002047" cy="4526286"/>
          </a:xfrm>
        </p:grpSpPr>
        <p:sp>
          <p:nvSpPr>
            <p:cNvPr id="276" name="Google Shape;273;p19"/>
            <p:cNvSpPr/>
            <p:nvPr/>
          </p:nvSpPr>
          <p:spPr>
            <a:xfrm>
              <a:off x="0" y="0"/>
              <a:ext cx="7002048" cy="4526287"/>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77" name="Google Shape;274;p19"/>
            <p:cNvSpPr txBox="1"/>
            <p:nvPr/>
          </p:nvSpPr>
          <p:spPr>
            <a:xfrm>
              <a:off x="225717" y="2073023"/>
              <a:ext cx="6550613"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79" name="Google Shape;275;p19"/>
          <p:cNvSpPr txBox="1"/>
          <p:nvPr/>
        </p:nvSpPr>
        <p:spPr>
          <a:xfrm>
            <a:off x="375972" y="1265389"/>
            <a:ext cx="8950506"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ASÍ SE VE EL DASHBOARD </a:t>
            </a:r>
            <a:r>
              <a:rPr b="0">
                <a:solidFill>
                  <a:srgbClr val="535353"/>
                </a:solidFill>
              </a:rPr>
              <a:t>EN POWERPOINT </a:t>
            </a:r>
          </a:p>
        </p:txBody>
      </p:sp>
      <p:pic>
        <p:nvPicPr>
          <p:cNvPr id="280" name="Google Shape;276;p19" descr="Google Shape;276;p19"/>
          <p:cNvPicPr>
            <a:picLocks noChangeAspect="1"/>
          </p:cNvPicPr>
          <p:nvPr/>
        </p:nvPicPr>
        <p:blipFill>
          <a:blip r:embed="rId2">
            <a:extLst/>
          </a:blip>
          <a:stretch>
            <a:fillRect/>
          </a:stretch>
        </p:blipFill>
        <p:spPr>
          <a:xfrm flipH="1">
            <a:off x="924252" y="2834582"/>
            <a:ext cx="2222047" cy="3688139"/>
          </a:xfrm>
          <a:prstGeom prst="rect">
            <a:avLst/>
          </a:prstGeom>
          <a:ln w="12700">
            <a:miter lim="400000"/>
          </a:ln>
        </p:spPr>
      </p:pic>
      <p:pic>
        <p:nvPicPr>
          <p:cNvPr id="281" name="Google Shape;277;p19" descr="Google Shape;277;p19"/>
          <p:cNvPicPr>
            <a:picLocks noChangeAspect="1"/>
          </p:cNvPicPr>
          <p:nvPr/>
        </p:nvPicPr>
        <p:blipFill>
          <a:blip r:embed="rId3">
            <a:extLst/>
          </a:blip>
          <a:stretch>
            <a:fillRect/>
          </a:stretch>
        </p:blipFill>
        <p:spPr>
          <a:xfrm>
            <a:off x="2989009" y="2605827"/>
            <a:ext cx="5767137" cy="321969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282;p20"/>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grpSp>
        <p:nvGrpSpPr>
          <p:cNvPr id="286" name="Google Shape;283;p20"/>
          <p:cNvGrpSpPr/>
          <p:nvPr/>
        </p:nvGrpSpPr>
        <p:grpSpPr>
          <a:xfrm>
            <a:off x="836085" y="1979790"/>
            <a:ext cx="8417391" cy="4526287"/>
            <a:chOff x="0" y="0"/>
            <a:chExt cx="8417390" cy="4526286"/>
          </a:xfrm>
        </p:grpSpPr>
        <p:sp>
          <p:nvSpPr>
            <p:cNvPr id="284" name="Google Shape;284;p20"/>
            <p:cNvSpPr/>
            <p:nvPr/>
          </p:nvSpPr>
          <p:spPr>
            <a:xfrm>
              <a:off x="0" y="0"/>
              <a:ext cx="8417391" cy="4526287"/>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85" name="Google Shape;285;p20"/>
            <p:cNvSpPr txBox="1"/>
            <p:nvPr/>
          </p:nvSpPr>
          <p:spPr>
            <a:xfrm>
              <a:off x="225717" y="2073023"/>
              <a:ext cx="7965956"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87" name="Google Shape;286;p20"/>
          <p:cNvSpPr txBox="1"/>
          <p:nvPr/>
        </p:nvSpPr>
        <p:spPr>
          <a:xfrm>
            <a:off x="694943" y="1320399"/>
            <a:ext cx="228166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ACTIVAR </a:t>
            </a:r>
            <a:r>
              <a:rPr b="0">
                <a:solidFill>
                  <a:srgbClr val="A93501"/>
                </a:solidFill>
              </a:rPr>
              <a:t>OLE</a:t>
            </a:r>
          </a:p>
        </p:txBody>
      </p:sp>
      <p:pic>
        <p:nvPicPr>
          <p:cNvPr id="288" name="Google Shape;287;p20" descr="Google Shape;287;p20"/>
          <p:cNvPicPr>
            <a:picLocks noChangeAspect="1"/>
          </p:cNvPicPr>
          <p:nvPr/>
        </p:nvPicPr>
        <p:blipFill>
          <a:blip r:embed="rId2">
            <a:extLst/>
          </a:blip>
          <a:srcRect t="18290" r="15898" b="6480"/>
          <a:stretch>
            <a:fillRect/>
          </a:stretch>
        </p:blipFill>
        <p:spPr>
          <a:xfrm>
            <a:off x="3374283" y="2454385"/>
            <a:ext cx="5401664" cy="2716627"/>
          </a:xfrm>
          <a:prstGeom prst="rect">
            <a:avLst/>
          </a:prstGeom>
          <a:ln w="12700">
            <a:miter lim="400000"/>
          </a:ln>
        </p:spPr>
      </p:pic>
      <p:pic>
        <p:nvPicPr>
          <p:cNvPr id="289" name="Google Shape;288;p20" descr="Google Shape;288;p20"/>
          <p:cNvPicPr>
            <a:picLocks noChangeAspect="1"/>
          </p:cNvPicPr>
          <p:nvPr/>
        </p:nvPicPr>
        <p:blipFill>
          <a:blip r:embed="rId3">
            <a:extLst/>
          </a:blip>
          <a:stretch>
            <a:fillRect/>
          </a:stretch>
        </p:blipFill>
        <p:spPr>
          <a:xfrm flipH="1">
            <a:off x="466790" y="3615890"/>
            <a:ext cx="2646123" cy="2890185"/>
          </a:xfrm>
          <a:prstGeom prst="rect">
            <a:avLst/>
          </a:prstGeom>
          <a:ln w="12700">
            <a:miter lim="400000"/>
          </a:ln>
        </p:spPr>
      </p:pic>
      <p:grpSp>
        <p:nvGrpSpPr>
          <p:cNvPr id="294" name="Google Shape;289;p20"/>
          <p:cNvGrpSpPr/>
          <p:nvPr/>
        </p:nvGrpSpPr>
        <p:grpSpPr>
          <a:xfrm>
            <a:off x="2800785" y="5474248"/>
            <a:ext cx="4746897" cy="1332864"/>
            <a:chOff x="8076" y="12799"/>
            <a:chExt cx="4746895" cy="1332863"/>
          </a:xfrm>
        </p:grpSpPr>
        <p:grpSp>
          <p:nvGrpSpPr>
            <p:cNvPr id="292" name="Google Shape;290;p20"/>
            <p:cNvGrpSpPr/>
            <p:nvPr/>
          </p:nvGrpSpPr>
          <p:grpSpPr>
            <a:xfrm>
              <a:off x="779771" y="12799"/>
              <a:ext cx="3975201" cy="1332864"/>
              <a:chOff x="0" y="0"/>
              <a:chExt cx="3975200" cy="1332863"/>
            </a:xfrm>
          </p:grpSpPr>
          <p:sp>
            <p:nvSpPr>
              <p:cNvPr id="290" name="Google Shape;291;p20"/>
              <p:cNvSpPr/>
              <p:nvPr/>
            </p:nvSpPr>
            <p:spPr>
              <a:xfrm>
                <a:off x="0" y="0"/>
                <a:ext cx="3975201" cy="1332864"/>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91" name="Google Shape;292;p20"/>
              <p:cNvSpPr txBox="1"/>
              <p:nvPr/>
            </p:nvSpPr>
            <p:spPr>
              <a:xfrm>
                <a:off x="65065" y="476311"/>
                <a:ext cx="3845070"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93" name="Google Shape;293;p20"/>
            <p:cNvSpPr/>
            <p:nvPr/>
          </p:nvSpPr>
          <p:spPr>
            <a:xfrm rot="17152954">
              <a:off x="339953" y="-143385"/>
              <a:ext cx="381547" cy="978229"/>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95" name="Google Shape;294;p20"/>
          <p:cNvSpPr txBox="1"/>
          <p:nvPr/>
        </p:nvSpPr>
        <p:spPr>
          <a:xfrm>
            <a:off x="3746001" y="5588634"/>
            <a:ext cx="3659152" cy="99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a:pPr>
            <a:r>
              <a:t>Selecciona el objeto Dashboard de la diapositiva</a:t>
            </a:r>
          </a:p>
          <a:p>
            <a:pPr>
              <a:defRPr sz="1600"/>
            </a:pPr>
            <a:r>
              <a:t>Selecciona el Menú Animaciones y elije la opción “Verbos de acción OLE”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99;p21"/>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grpSp>
        <p:nvGrpSpPr>
          <p:cNvPr id="300" name="Google Shape;300;p21"/>
          <p:cNvGrpSpPr/>
          <p:nvPr/>
        </p:nvGrpSpPr>
        <p:grpSpPr>
          <a:xfrm>
            <a:off x="1031547" y="3779835"/>
            <a:ext cx="2627139" cy="2782585"/>
            <a:chOff x="0" y="0"/>
            <a:chExt cx="2627138" cy="2782583"/>
          </a:xfrm>
        </p:grpSpPr>
        <p:sp>
          <p:nvSpPr>
            <p:cNvPr id="298" name="Google Shape;301;p21"/>
            <p:cNvSpPr/>
            <p:nvPr/>
          </p:nvSpPr>
          <p:spPr>
            <a:xfrm>
              <a:off x="0" y="0"/>
              <a:ext cx="2627139" cy="2782584"/>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99" name="Google Shape;302;p21"/>
            <p:cNvSpPr txBox="1"/>
            <p:nvPr/>
          </p:nvSpPr>
          <p:spPr>
            <a:xfrm>
              <a:off x="129208" y="1201173"/>
              <a:ext cx="2368723"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301" name="Google Shape;303;p21" descr="Google Shape;303;p21"/>
          <p:cNvPicPr>
            <a:picLocks noChangeAspect="1"/>
          </p:cNvPicPr>
          <p:nvPr/>
        </p:nvPicPr>
        <p:blipFill>
          <a:blip r:embed="rId2">
            <a:extLst/>
          </a:blip>
          <a:stretch>
            <a:fillRect/>
          </a:stretch>
        </p:blipFill>
        <p:spPr>
          <a:xfrm>
            <a:off x="3378105" y="3753589"/>
            <a:ext cx="500377" cy="477103"/>
          </a:xfrm>
          <a:prstGeom prst="rect">
            <a:avLst/>
          </a:prstGeom>
          <a:ln w="12700">
            <a:miter lim="400000"/>
          </a:ln>
        </p:spPr>
      </p:pic>
      <p:sp>
        <p:nvSpPr>
          <p:cNvPr id="302" name="Google Shape;304;p21"/>
          <p:cNvSpPr txBox="1"/>
          <p:nvPr/>
        </p:nvSpPr>
        <p:spPr>
          <a:xfrm>
            <a:off x="951729" y="2106326"/>
            <a:ext cx="3530093" cy="1423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a:latin typeface="Calibri"/>
                <a:ea typeface="Calibri"/>
                <a:cs typeface="Calibri"/>
                <a:sym typeface="Calibri"/>
              </a:defRPr>
            </a:pPr>
            <a:r>
              <a:t>Al dar clic en “Verbos de acción OLE” aparece un menú, selecciona “”Editar”, que s lo que se quiere realizar con el archivo Excel</a:t>
            </a:r>
          </a:p>
          <a:p>
            <a:pPr>
              <a:defRPr>
                <a:latin typeface="Calibri"/>
                <a:ea typeface="Calibri"/>
                <a:cs typeface="Calibri"/>
                <a:sym typeface="Calibri"/>
              </a:defRPr>
            </a:pPr>
            <a:endParaRPr/>
          </a:p>
          <a:p>
            <a:pPr>
              <a:defRPr>
                <a:latin typeface="Calibri"/>
                <a:ea typeface="Calibri"/>
                <a:cs typeface="Calibri"/>
                <a:sym typeface="Calibri"/>
              </a:defRPr>
            </a:pPr>
            <a:r>
              <a:t>Notarás que se agrega un número 1 de la animación</a:t>
            </a:r>
          </a:p>
        </p:txBody>
      </p:sp>
      <p:sp>
        <p:nvSpPr>
          <p:cNvPr id="303" name="Google Shape;305;p21"/>
          <p:cNvSpPr txBox="1"/>
          <p:nvPr/>
        </p:nvSpPr>
        <p:spPr>
          <a:xfrm>
            <a:off x="5723156" y="2087968"/>
            <a:ext cx="3290608" cy="737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latin typeface="Calibri"/>
                <a:ea typeface="Calibri"/>
                <a:cs typeface="Calibri"/>
                <a:sym typeface="Calibri"/>
              </a:defRPr>
            </a:lvl1pPr>
          </a:lstStyle>
          <a:p>
            <a:r>
              <a:t>Entonces al presionar este objeto con la presentación activa, permite editar el archivo Excel.</a:t>
            </a:r>
          </a:p>
        </p:txBody>
      </p:sp>
      <p:pic>
        <p:nvPicPr>
          <p:cNvPr id="304" name="Google Shape;307;p21" descr="Google Shape;307;p21"/>
          <p:cNvPicPr>
            <a:picLocks noChangeAspect="1"/>
          </p:cNvPicPr>
          <p:nvPr/>
        </p:nvPicPr>
        <p:blipFill>
          <a:blip r:embed="rId3">
            <a:extLst/>
          </a:blip>
          <a:stretch>
            <a:fillRect/>
          </a:stretch>
        </p:blipFill>
        <p:spPr>
          <a:xfrm>
            <a:off x="1500493" y="4018583"/>
            <a:ext cx="1689244" cy="2380978"/>
          </a:xfrm>
          <a:prstGeom prst="rect">
            <a:avLst/>
          </a:prstGeom>
          <a:ln w="12700">
            <a:miter lim="400000"/>
          </a:ln>
        </p:spPr>
      </p:pic>
      <p:grpSp>
        <p:nvGrpSpPr>
          <p:cNvPr id="307" name="Google Shape;308;p21"/>
          <p:cNvGrpSpPr/>
          <p:nvPr/>
        </p:nvGrpSpPr>
        <p:grpSpPr>
          <a:xfrm>
            <a:off x="5882516" y="3810830"/>
            <a:ext cx="2627141" cy="2782585"/>
            <a:chOff x="0" y="0"/>
            <a:chExt cx="2627140" cy="2782583"/>
          </a:xfrm>
        </p:grpSpPr>
        <p:sp>
          <p:nvSpPr>
            <p:cNvPr id="305" name="Google Shape;309;p21"/>
            <p:cNvSpPr/>
            <p:nvPr/>
          </p:nvSpPr>
          <p:spPr>
            <a:xfrm>
              <a:off x="0" y="0"/>
              <a:ext cx="2627141" cy="2782584"/>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306" name="Google Shape;310;p21"/>
            <p:cNvSpPr txBox="1"/>
            <p:nvPr/>
          </p:nvSpPr>
          <p:spPr>
            <a:xfrm>
              <a:off x="129208" y="1201173"/>
              <a:ext cx="236872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308" name="Google Shape;311;p21" descr="Google Shape;311;p21"/>
          <p:cNvPicPr>
            <a:picLocks noChangeAspect="1"/>
          </p:cNvPicPr>
          <p:nvPr/>
        </p:nvPicPr>
        <p:blipFill>
          <a:blip r:embed="rId2">
            <a:extLst/>
          </a:blip>
          <a:stretch>
            <a:fillRect/>
          </a:stretch>
        </p:blipFill>
        <p:spPr>
          <a:xfrm>
            <a:off x="8229072" y="3784584"/>
            <a:ext cx="500377" cy="477103"/>
          </a:xfrm>
          <a:prstGeom prst="rect">
            <a:avLst/>
          </a:prstGeom>
          <a:ln w="12700">
            <a:miter lim="400000"/>
          </a:ln>
        </p:spPr>
      </p:pic>
      <p:pic>
        <p:nvPicPr>
          <p:cNvPr id="309" name="Google Shape;312;p21" descr="Google Shape;312;p21"/>
          <p:cNvPicPr>
            <a:picLocks noChangeAspect="1"/>
          </p:cNvPicPr>
          <p:nvPr/>
        </p:nvPicPr>
        <p:blipFill>
          <a:blip r:embed="rId4">
            <a:extLst/>
          </a:blip>
          <a:stretch>
            <a:fillRect/>
          </a:stretch>
        </p:blipFill>
        <p:spPr>
          <a:xfrm>
            <a:off x="6362646" y="4375634"/>
            <a:ext cx="1666878" cy="1666878"/>
          </a:xfrm>
          <a:prstGeom prst="rect">
            <a:avLst/>
          </a:prstGeom>
          <a:ln w="12700">
            <a:miter lim="400000"/>
          </a:ln>
        </p:spPr>
      </p:pic>
      <p:sp>
        <p:nvSpPr>
          <p:cNvPr id="310" name="Google Shape;286;p20"/>
          <p:cNvSpPr txBox="1"/>
          <p:nvPr/>
        </p:nvSpPr>
        <p:spPr>
          <a:xfrm>
            <a:off x="694943" y="1320399"/>
            <a:ext cx="228166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ACTIVAR </a:t>
            </a:r>
            <a:r>
              <a:rPr b="0">
                <a:solidFill>
                  <a:srgbClr val="A93501"/>
                </a:solidFill>
              </a:rPr>
              <a:t>OLE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Google Shape;317;p22"/>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313" name="Google Shape;318;p22"/>
          <p:cNvSpPr txBox="1"/>
          <p:nvPr/>
        </p:nvSpPr>
        <p:spPr>
          <a:xfrm>
            <a:off x="452172" y="1269909"/>
            <a:ext cx="8950506"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SIGAMOS </a:t>
            </a:r>
            <a:r>
              <a:rPr b="0">
                <a:solidFill>
                  <a:srgbClr val="A93501"/>
                </a:solidFill>
              </a:rPr>
              <a:t>PRACTICANDO</a:t>
            </a:r>
          </a:p>
        </p:txBody>
      </p:sp>
      <p:sp>
        <p:nvSpPr>
          <p:cNvPr id="314" name="Google Shape;319;p22"/>
          <p:cNvSpPr/>
          <p:nvPr/>
        </p:nvSpPr>
        <p:spPr>
          <a:xfrm flipH="1">
            <a:off x="9402674" y="1920305"/>
            <a:ext cx="26461" cy="2956211"/>
          </a:xfrm>
          <a:prstGeom prst="line">
            <a:avLst/>
          </a:prstGeom>
          <a:ln w="12700" cap="rnd">
            <a:solidFill>
              <a:srgbClr val="000000"/>
            </a:solidFill>
          </a:ln>
        </p:spPr>
        <p:txBody>
          <a:bodyPr lIns="45719" rIns="45719"/>
          <a:lstStyle/>
          <a:p>
            <a:endParaRPr/>
          </a:p>
        </p:txBody>
      </p:sp>
      <p:sp>
        <p:nvSpPr>
          <p:cNvPr id="315" name="Google Shape;320;p22"/>
          <p:cNvSpPr/>
          <p:nvPr/>
        </p:nvSpPr>
        <p:spPr>
          <a:xfrm>
            <a:off x="7596481" y="1920306"/>
            <a:ext cx="192787" cy="29562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997"/>
                </a:lnTo>
                <a:lnTo>
                  <a:pt x="21600" y="11110"/>
                </a:lnTo>
                <a:lnTo>
                  <a:pt x="0" y="12213"/>
                </a:lnTo>
                <a:lnTo>
                  <a:pt x="0" y="21600"/>
                </a:lnTo>
              </a:path>
            </a:pathLst>
          </a:custGeom>
          <a:ln w="12700" cap="rnd">
            <a:solidFill>
              <a:srgbClr val="000000"/>
            </a:solidFill>
          </a:ln>
        </p:spPr>
        <p:txBody>
          <a:bodyPr lIns="45719" rIns="45719"/>
          <a:lstStyle/>
          <a:p>
            <a:endParaRPr/>
          </a:p>
        </p:txBody>
      </p:sp>
      <p:sp>
        <p:nvSpPr>
          <p:cNvPr id="316" name="Google Shape;321;p22"/>
          <p:cNvSpPr/>
          <p:nvPr/>
        </p:nvSpPr>
        <p:spPr>
          <a:xfrm>
            <a:off x="5782886" y="1920305"/>
            <a:ext cx="178578" cy="29562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ln w="12700" cap="rnd">
            <a:solidFill>
              <a:srgbClr val="000000"/>
            </a:solidFill>
          </a:ln>
        </p:spPr>
        <p:txBody>
          <a:bodyPr lIns="45719" rIns="45719"/>
          <a:lstStyle/>
          <a:p>
            <a:endParaRPr/>
          </a:p>
        </p:txBody>
      </p:sp>
      <p:sp>
        <p:nvSpPr>
          <p:cNvPr id="317" name="Google Shape;322;p22"/>
          <p:cNvSpPr/>
          <p:nvPr/>
        </p:nvSpPr>
        <p:spPr>
          <a:xfrm>
            <a:off x="3978300" y="1920305"/>
            <a:ext cx="158394" cy="29562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ln w="12700" cap="rnd">
            <a:solidFill>
              <a:srgbClr val="000000"/>
            </a:solidFill>
          </a:ln>
        </p:spPr>
        <p:txBody>
          <a:bodyPr lIns="45719" rIns="45719"/>
          <a:lstStyle/>
          <a:p>
            <a:endParaRPr/>
          </a:p>
        </p:txBody>
      </p:sp>
      <p:sp>
        <p:nvSpPr>
          <p:cNvPr id="318" name="Google Shape;323;p22"/>
          <p:cNvSpPr/>
          <p:nvPr/>
        </p:nvSpPr>
        <p:spPr>
          <a:xfrm>
            <a:off x="2112616" y="1920305"/>
            <a:ext cx="194760" cy="29562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ln w="12700" cap="rnd">
            <a:solidFill>
              <a:srgbClr val="000000"/>
            </a:solidFill>
          </a:ln>
        </p:spPr>
        <p:txBody>
          <a:bodyPr lIns="45719" rIns="45719"/>
          <a:lstStyle/>
          <a:p>
            <a:endParaRPr/>
          </a:p>
        </p:txBody>
      </p:sp>
      <p:sp>
        <p:nvSpPr>
          <p:cNvPr id="319" name="Google Shape;324;p22"/>
          <p:cNvSpPr/>
          <p:nvPr/>
        </p:nvSpPr>
        <p:spPr>
          <a:xfrm>
            <a:off x="290121" y="1920305"/>
            <a:ext cx="1008" cy="2956211"/>
          </a:xfrm>
          <a:prstGeom prst="line">
            <a:avLst/>
          </a:prstGeom>
          <a:ln w="12700" cap="rnd">
            <a:solidFill>
              <a:srgbClr val="000000"/>
            </a:solidFill>
          </a:ln>
        </p:spPr>
        <p:txBody>
          <a:bodyPr lIns="45719" rIns="45719"/>
          <a:lstStyle/>
          <a:p>
            <a:endParaRPr/>
          </a:p>
        </p:txBody>
      </p:sp>
      <p:sp>
        <p:nvSpPr>
          <p:cNvPr id="320" name="Google Shape;325;p22"/>
          <p:cNvSpPr txBox="1"/>
          <p:nvPr/>
        </p:nvSpPr>
        <p:spPr>
          <a:xfrm>
            <a:off x="8449949" y="1842834"/>
            <a:ext cx="218680" cy="405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200">
                <a:solidFill>
                  <a:srgbClr val="B99F2F"/>
                </a:solidFill>
                <a:latin typeface="Calibri"/>
                <a:ea typeface="Calibri"/>
                <a:cs typeface="Calibri"/>
                <a:sym typeface="Calibri"/>
              </a:defRPr>
            </a:lvl1pPr>
          </a:lstStyle>
          <a:p>
            <a:r>
              <a:t>5</a:t>
            </a:r>
          </a:p>
        </p:txBody>
      </p:sp>
      <p:sp>
        <p:nvSpPr>
          <p:cNvPr id="321" name="Google Shape;326;p22"/>
          <p:cNvSpPr txBox="1"/>
          <p:nvPr/>
        </p:nvSpPr>
        <p:spPr>
          <a:xfrm>
            <a:off x="6553681" y="1842834"/>
            <a:ext cx="218680" cy="405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200">
                <a:solidFill>
                  <a:srgbClr val="ED6B00"/>
                </a:solidFill>
                <a:latin typeface="Calibri"/>
                <a:ea typeface="Calibri"/>
                <a:cs typeface="Calibri"/>
                <a:sym typeface="Calibri"/>
              </a:defRPr>
            </a:lvl1pPr>
          </a:lstStyle>
          <a:p>
            <a:r>
              <a:t>4</a:t>
            </a:r>
          </a:p>
        </p:txBody>
      </p:sp>
      <p:sp>
        <p:nvSpPr>
          <p:cNvPr id="322" name="Google Shape;327;p22"/>
          <p:cNvSpPr txBox="1"/>
          <p:nvPr/>
        </p:nvSpPr>
        <p:spPr>
          <a:xfrm>
            <a:off x="4797376" y="1842834"/>
            <a:ext cx="218680" cy="405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200">
                <a:solidFill>
                  <a:srgbClr val="C64033"/>
                </a:solidFill>
                <a:latin typeface="Calibri"/>
                <a:ea typeface="Calibri"/>
                <a:cs typeface="Calibri"/>
                <a:sym typeface="Calibri"/>
              </a:defRPr>
            </a:lvl1pPr>
          </a:lstStyle>
          <a:p>
            <a:r>
              <a:t>3</a:t>
            </a:r>
          </a:p>
        </p:txBody>
      </p:sp>
      <p:sp>
        <p:nvSpPr>
          <p:cNvPr id="323" name="Google Shape;328;p22"/>
          <p:cNvSpPr txBox="1"/>
          <p:nvPr/>
        </p:nvSpPr>
        <p:spPr>
          <a:xfrm>
            <a:off x="2925734" y="1848324"/>
            <a:ext cx="218680" cy="405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200">
                <a:solidFill>
                  <a:schemeClr val="accent2"/>
                </a:solidFill>
                <a:latin typeface="Calibri"/>
                <a:ea typeface="Calibri"/>
                <a:cs typeface="Calibri"/>
                <a:sym typeface="Calibri"/>
              </a:defRPr>
            </a:lvl1pPr>
          </a:lstStyle>
          <a:p>
            <a:r>
              <a:t>2</a:t>
            </a:r>
          </a:p>
        </p:txBody>
      </p:sp>
      <p:sp>
        <p:nvSpPr>
          <p:cNvPr id="324" name="Google Shape;329;p22"/>
          <p:cNvSpPr txBox="1"/>
          <p:nvPr/>
        </p:nvSpPr>
        <p:spPr>
          <a:xfrm>
            <a:off x="1027056" y="1848324"/>
            <a:ext cx="218680" cy="405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200">
                <a:solidFill>
                  <a:schemeClr val="accent1"/>
                </a:solidFill>
                <a:latin typeface="Calibri"/>
                <a:ea typeface="Calibri"/>
                <a:cs typeface="Calibri"/>
                <a:sym typeface="Calibri"/>
              </a:defRPr>
            </a:lvl1pPr>
          </a:lstStyle>
          <a:p>
            <a:r>
              <a:t>1</a:t>
            </a:r>
          </a:p>
        </p:txBody>
      </p:sp>
      <p:sp>
        <p:nvSpPr>
          <p:cNvPr id="325" name="Google Shape;330;p22"/>
          <p:cNvSpPr txBox="1"/>
          <p:nvPr/>
        </p:nvSpPr>
        <p:spPr>
          <a:xfrm>
            <a:off x="593265" y="2341945"/>
            <a:ext cx="1246827" cy="50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latin typeface="Calibri"/>
                <a:ea typeface="Calibri"/>
                <a:cs typeface="Calibri"/>
                <a:sym typeface="Calibri"/>
              </a:defRPr>
            </a:lvl1pPr>
          </a:lstStyle>
          <a:p>
            <a:r>
              <a:t>Cierra el archivo Excel.</a:t>
            </a:r>
          </a:p>
        </p:txBody>
      </p:sp>
      <p:sp>
        <p:nvSpPr>
          <p:cNvPr id="326" name="Google Shape;331;p22"/>
          <p:cNvSpPr txBox="1"/>
          <p:nvPr/>
        </p:nvSpPr>
        <p:spPr>
          <a:xfrm>
            <a:off x="2493846" y="2341946"/>
            <a:ext cx="1246830" cy="1195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latin typeface="Calibri"/>
                <a:ea typeface="Calibri"/>
                <a:cs typeface="Calibri"/>
                <a:sym typeface="Calibri"/>
              </a:defRPr>
            </a:lvl1pPr>
          </a:lstStyle>
          <a:p>
            <a:r>
              <a:t>Inserta un botón rectangular sobre el Dashboard</a:t>
            </a:r>
          </a:p>
        </p:txBody>
      </p:sp>
      <p:sp>
        <p:nvSpPr>
          <p:cNvPr id="327" name="Google Shape;332;p22"/>
          <p:cNvSpPr txBox="1"/>
          <p:nvPr/>
        </p:nvSpPr>
        <p:spPr>
          <a:xfrm>
            <a:off x="4251743" y="2341945"/>
            <a:ext cx="1246829" cy="50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latin typeface="Calibri"/>
                <a:ea typeface="Calibri"/>
                <a:cs typeface="Calibri"/>
                <a:sym typeface="Calibri"/>
              </a:defRPr>
            </a:lvl1pPr>
          </a:lstStyle>
          <a:p>
            <a:r>
              <a:t>Selecciona el dashboard</a:t>
            </a:r>
          </a:p>
        </p:txBody>
      </p:sp>
      <p:sp>
        <p:nvSpPr>
          <p:cNvPr id="328" name="Google Shape;333;p22"/>
          <p:cNvSpPr txBox="1"/>
          <p:nvPr/>
        </p:nvSpPr>
        <p:spPr>
          <a:xfrm>
            <a:off x="6098078" y="2335278"/>
            <a:ext cx="1246829" cy="233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latin typeface="Calibri"/>
                <a:ea typeface="Calibri"/>
                <a:cs typeface="Calibri"/>
                <a:sym typeface="Calibri"/>
              </a:defRPr>
            </a:lvl1pPr>
          </a:lstStyle>
          <a:p>
            <a:r>
              <a:t>Selecciona menú “animaciones”- Botón Desencadenar- y seleccionas el objeto insertado, en este caso el rectángulo.</a:t>
            </a:r>
          </a:p>
        </p:txBody>
      </p:sp>
      <p:sp>
        <p:nvSpPr>
          <p:cNvPr id="329" name="Google Shape;334;p22"/>
          <p:cNvSpPr txBox="1"/>
          <p:nvPr/>
        </p:nvSpPr>
        <p:spPr>
          <a:xfrm>
            <a:off x="7930729" y="2341946"/>
            <a:ext cx="1246830" cy="1423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latin typeface="Calibri"/>
                <a:ea typeface="Calibri"/>
                <a:cs typeface="Calibri"/>
                <a:sym typeface="Calibri"/>
              </a:defRPr>
            </a:lvl1pPr>
          </a:lstStyle>
          <a:p>
            <a:r>
              <a:t>Activas la presentación y verás que se abre el archivo Excel para editar</a:t>
            </a:r>
          </a:p>
        </p:txBody>
      </p:sp>
      <p:pic>
        <p:nvPicPr>
          <p:cNvPr id="330" name="Google Shape;335;p22" descr="Google Shape;335;p22"/>
          <p:cNvPicPr>
            <a:picLocks noChangeAspect="1"/>
          </p:cNvPicPr>
          <p:nvPr/>
        </p:nvPicPr>
        <p:blipFill>
          <a:blip r:embed="rId2">
            <a:extLst/>
          </a:blip>
          <a:srcRect l="20491" t="4878" r="8850" b="50000"/>
          <a:stretch>
            <a:fillRect/>
          </a:stretch>
        </p:blipFill>
        <p:spPr>
          <a:xfrm>
            <a:off x="2372066" y="4760312"/>
            <a:ext cx="5005993" cy="179739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Google Shape;340;p23"/>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333" name="Google Shape;341;p23"/>
          <p:cNvSpPr txBox="1"/>
          <p:nvPr/>
        </p:nvSpPr>
        <p:spPr>
          <a:xfrm>
            <a:off x="366450" y="1110795"/>
            <a:ext cx="4700400"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t>ANTES DE COMENZAR A TRABAJAR</a:t>
            </a:r>
          </a:p>
        </p:txBody>
      </p:sp>
      <p:sp>
        <p:nvSpPr>
          <p:cNvPr id="334" name="Google Shape;342;p23"/>
          <p:cNvSpPr txBox="1"/>
          <p:nvPr/>
        </p:nvSpPr>
        <p:spPr>
          <a:xfrm>
            <a:off x="363277" y="1347409"/>
            <a:ext cx="7017881"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339" name="Google Shape;343;p23"/>
          <p:cNvGrpSpPr/>
          <p:nvPr/>
        </p:nvGrpSpPr>
        <p:grpSpPr>
          <a:xfrm>
            <a:off x="-4659" y="4568178"/>
            <a:ext cx="9109189" cy="783013"/>
            <a:chOff x="0" y="0"/>
            <a:chExt cx="9109188" cy="783012"/>
          </a:xfrm>
        </p:grpSpPr>
        <p:sp>
          <p:nvSpPr>
            <p:cNvPr id="335" name="Google Shape;344;p23"/>
            <p:cNvSpPr txBox="1"/>
            <p:nvPr/>
          </p:nvSpPr>
          <p:spPr>
            <a:xfrm>
              <a:off x="1334835" y="222248"/>
              <a:ext cx="7774354"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338" name="Google Shape;345;p23"/>
            <p:cNvGrpSpPr/>
            <p:nvPr/>
          </p:nvGrpSpPr>
          <p:grpSpPr>
            <a:xfrm>
              <a:off x="0" y="-1"/>
              <a:ext cx="1135373" cy="783014"/>
              <a:chOff x="0" y="0"/>
              <a:chExt cx="1135372" cy="783012"/>
            </a:xfrm>
          </p:grpSpPr>
          <p:sp>
            <p:nvSpPr>
              <p:cNvPr id="336" name="Google Shape;346;p23"/>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37" name="Google Shape;347;p23" descr="Google Shape;347;p23"/>
              <p:cNvPicPr>
                <a:picLocks noChangeAspect="1"/>
              </p:cNvPicPr>
              <p:nvPr/>
            </p:nvPicPr>
            <p:blipFill>
              <a:blip r:embed="rId2">
                <a:extLst/>
              </a:blip>
              <a:stretch>
                <a:fillRect/>
              </a:stretch>
            </p:blipFill>
            <p:spPr>
              <a:xfrm>
                <a:off x="286451" y="103503"/>
                <a:ext cx="683391" cy="576006"/>
              </a:xfrm>
              <a:prstGeom prst="rect">
                <a:avLst/>
              </a:prstGeom>
              <a:ln w="12700" cap="flat">
                <a:noFill/>
                <a:miter lim="400000"/>
              </a:ln>
              <a:effectLst/>
            </p:spPr>
          </p:pic>
        </p:grpSp>
      </p:grpSp>
      <p:grpSp>
        <p:nvGrpSpPr>
          <p:cNvPr id="344" name="Google Shape;348;p23"/>
          <p:cNvGrpSpPr/>
          <p:nvPr/>
        </p:nvGrpSpPr>
        <p:grpSpPr>
          <a:xfrm>
            <a:off x="-4659" y="3697442"/>
            <a:ext cx="6615376" cy="783013"/>
            <a:chOff x="0" y="0"/>
            <a:chExt cx="6615375" cy="783012"/>
          </a:xfrm>
        </p:grpSpPr>
        <p:sp>
          <p:nvSpPr>
            <p:cNvPr id="340" name="Google Shape;349;p23"/>
            <p:cNvSpPr txBox="1"/>
            <p:nvPr/>
          </p:nvSpPr>
          <p:spPr>
            <a:xfrm>
              <a:off x="1334837" y="94431"/>
              <a:ext cx="5280539"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343" name="Google Shape;350;p23"/>
            <p:cNvGrpSpPr/>
            <p:nvPr/>
          </p:nvGrpSpPr>
          <p:grpSpPr>
            <a:xfrm>
              <a:off x="0" y="-1"/>
              <a:ext cx="1135374" cy="783014"/>
              <a:chOff x="0" y="0"/>
              <a:chExt cx="1135373" cy="783012"/>
            </a:xfrm>
          </p:grpSpPr>
          <p:sp>
            <p:nvSpPr>
              <p:cNvPr id="341" name="Google Shape;351;p23"/>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42" name="Google Shape;352;p23" descr="Google Shape;352;p23"/>
              <p:cNvPicPr>
                <a:picLocks noChangeAspect="1"/>
              </p:cNvPicPr>
              <p:nvPr/>
            </p:nvPicPr>
            <p:blipFill>
              <a:blip r:embed="rId3">
                <a:extLst/>
              </a:blip>
              <a:stretch>
                <a:fillRect/>
              </a:stretch>
            </p:blipFill>
            <p:spPr>
              <a:xfrm>
                <a:off x="286452" y="103503"/>
                <a:ext cx="683391" cy="576006"/>
              </a:xfrm>
              <a:prstGeom prst="rect">
                <a:avLst/>
              </a:prstGeom>
              <a:ln w="12700" cap="flat">
                <a:noFill/>
                <a:miter lim="400000"/>
              </a:ln>
              <a:effectLst/>
            </p:spPr>
          </p:pic>
        </p:grpSp>
      </p:grpSp>
      <p:grpSp>
        <p:nvGrpSpPr>
          <p:cNvPr id="349" name="Google Shape;353;p23"/>
          <p:cNvGrpSpPr/>
          <p:nvPr/>
        </p:nvGrpSpPr>
        <p:grpSpPr>
          <a:xfrm>
            <a:off x="-4660" y="1955973"/>
            <a:ext cx="9178019" cy="783014"/>
            <a:chOff x="0" y="0"/>
            <a:chExt cx="9178017" cy="783012"/>
          </a:xfrm>
        </p:grpSpPr>
        <p:sp>
          <p:nvSpPr>
            <p:cNvPr id="345" name="Google Shape;354;p23"/>
            <p:cNvSpPr txBox="1"/>
            <p:nvPr/>
          </p:nvSpPr>
          <p:spPr>
            <a:xfrm>
              <a:off x="1334836" y="222248"/>
              <a:ext cx="7843182"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348" name="Google Shape;355;p23"/>
            <p:cNvGrpSpPr/>
            <p:nvPr/>
          </p:nvGrpSpPr>
          <p:grpSpPr>
            <a:xfrm>
              <a:off x="-1" y="-1"/>
              <a:ext cx="1135374" cy="783014"/>
              <a:chOff x="0" y="0"/>
              <a:chExt cx="1135372" cy="783012"/>
            </a:xfrm>
          </p:grpSpPr>
          <p:sp>
            <p:nvSpPr>
              <p:cNvPr id="346" name="Google Shape;356;p23"/>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47" name="Google Shape;357;p23" descr="Google Shape;357;p23"/>
              <p:cNvPicPr>
                <a:picLocks noChangeAspect="1"/>
              </p:cNvPicPr>
              <p:nvPr/>
            </p:nvPicPr>
            <p:blipFill>
              <a:blip r:embed="rId4">
                <a:extLst/>
              </a:blip>
              <a:stretch>
                <a:fillRect/>
              </a:stretch>
            </p:blipFill>
            <p:spPr>
              <a:xfrm>
                <a:off x="262215" y="83075"/>
                <a:ext cx="731865" cy="616862"/>
              </a:xfrm>
              <a:prstGeom prst="rect">
                <a:avLst/>
              </a:prstGeom>
              <a:ln w="12700" cap="flat">
                <a:noFill/>
                <a:miter lim="400000"/>
              </a:ln>
              <a:effectLst/>
            </p:spPr>
          </p:pic>
        </p:grpSp>
      </p:grpSp>
      <p:grpSp>
        <p:nvGrpSpPr>
          <p:cNvPr id="354" name="Google Shape;358;p23"/>
          <p:cNvGrpSpPr/>
          <p:nvPr/>
        </p:nvGrpSpPr>
        <p:grpSpPr>
          <a:xfrm>
            <a:off x="-4661" y="2826708"/>
            <a:ext cx="8912548" cy="783013"/>
            <a:chOff x="0" y="0"/>
            <a:chExt cx="8912546" cy="783012"/>
          </a:xfrm>
        </p:grpSpPr>
        <p:sp>
          <p:nvSpPr>
            <p:cNvPr id="350" name="Google Shape;359;p23"/>
            <p:cNvSpPr txBox="1"/>
            <p:nvPr/>
          </p:nvSpPr>
          <p:spPr>
            <a:xfrm>
              <a:off x="1334836" y="222248"/>
              <a:ext cx="7577711"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353" name="Google Shape;360;p23"/>
            <p:cNvGrpSpPr/>
            <p:nvPr/>
          </p:nvGrpSpPr>
          <p:grpSpPr>
            <a:xfrm>
              <a:off x="-1" y="-1"/>
              <a:ext cx="1135375" cy="783014"/>
              <a:chOff x="0" y="0"/>
              <a:chExt cx="1135373" cy="783012"/>
            </a:xfrm>
          </p:grpSpPr>
          <p:sp>
            <p:nvSpPr>
              <p:cNvPr id="351" name="Google Shape;361;p23"/>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52" name="Google Shape;362;p23" descr="Google Shape;362;p23"/>
              <p:cNvPicPr>
                <a:picLocks noChangeAspect="1"/>
              </p:cNvPicPr>
              <p:nvPr/>
            </p:nvPicPr>
            <p:blipFill>
              <a:blip r:embed="rId5">
                <a:extLst/>
              </a:blip>
              <a:stretch>
                <a:fillRect/>
              </a:stretch>
            </p:blipFill>
            <p:spPr>
              <a:xfrm>
                <a:off x="286452" y="103503"/>
                <a:ext cx="683391" cy="576006"/>
              </a:xfrm>
              <a:prstGeom prst="rect">
                <a:avLst/>
              </a:prstGeom>
              <a:ln w="12700" cap="flat">
                <a:noFill/>
                <a:miter lim="400000"/>
              </a:ln>
              <a:effectLst/>
            </p:spPr>
          </p:pic>
        </p:grpSp>
      </p:grpSp>
      <p:grpSp>
        <p:nvGrpSpPr>
          <p:cNvPr id="359" name="Google Shape;363;p23"/>
          <p:cNvGrpSpPr/>
          <p:nvPr/>
        </p:nvGrpSpPr>
        <p:grpSpPr>
          <a:xfrm>
            <a:off x="-4659" y="5438911"/>
            <a:ext cx="6861181" cy="783013"/>
            <a:chOff x="0" y="0"/>
            <a:chExt cx="6861180" cy="783012"/>
          </a:xfrm>
        </p:grpSpPr>
        <p:sp>
          <p:nvSpPr>
            <p:cNvPr id="355" name="Google Shape;364;p23"/>
            <p:cNvSpPr txBox="1"/>
            <p:nvPr/>
          </p:nvSpPr>
          <p:spPr>
            <a:xfrm>
              <a:off x="1334835" y="123927"/>
              <a:ext cx="5526346"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358" name="Google Shape;365;p23"/>
            <p:cNvGrpSpPr/>
            <p:nvPr/>
          </p:nvGrpSpPr>
          <p:grpSpPr>
            <a:xfrm>
              <a:off x="0" y="-1"/>
              <a:ext cx="1135374" cy="783014"/>
              <a:chOff x="0" y="0"/>
              <a:chExt cx="1135373" cy="783012"/>
            </a:xfrm>
          </p:grpSpPr>
          <p:sp>
            <p:nvSpPr>
              <p:cNvPr id="356" name="Google Shape;366;p23"/>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57" name="Google Shape;367;p23" descr="Google Shape;367;p23"/>
              <p:cNvPicPr>
                <a:picLocks noChangeAspect="1"/>
              </p:cNvPicPr>
              <p:nvPr/>
            </p:nvPicPr>
            <p:blipFill>
              <a:blip r:embed="rId6">
                <a:extLst/>
              </a:blip>
              <a:stretch>
                <a:fillRect/>
              </a:stretch>
            </p:blipFill>
            <p:spPr>
              <a:xfrm>
                <a:off x="286451" y="103503"/>
                <a:ext cx="683394" cy="576006"/>
              </a:xfrm>
              <a:prstGeom prst="rect">
                <a:avLst/>
              </a:prstGeom>
              <a:ln w="12700" cap="flat">
                <a:noFill/>
                <a:miter lim="400000"/>
              </a:ln>
              <a:effectLst/>
            </p:spPr>
          </p:pic>
        </p:grpSp>
      </p:grpSp>
      <p:pic>
        <p:nvPicPr>
          <p:cNvPr id="360" name="Google Shape;368;p23" descr="Google Shape;368;p23"/>
          <p:cNvPicPr>
            <a:picLocks noChangeAspect="1"/>
          </p:cNvPicPr>
          <p:nvPr/>
        </p:nvPicPr>
        <p:blipFill>
          <a:blip r:embed="rId7">
            <a:extLst/>
          </a:blip>
          <a:stretch>
            <a:fillRect/>
          </a:stretch>
        </p:blipFill>
        <p:spPr>
          <a:xfrm>
            <a:off x="5639332" y="1565094"/>
            <a:ext cx="3816536" cy="600617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Google Shape;373;p24"/>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grpSp>
        <p:nvGrpSpPr>
          <p:cNvPr id="365" name="Google Shape;374;p24"/>
          <p:cNvGrpSpPr/>
          <p:nvPr/>
        </p:nvGrpSpPr>
        <p:grpSpPr>
          <a:xfrm>
            <a:off x="431620" y="2285848"/>
            <a:ext cx="8839208" cy="3238197"/>
            <a:chOff x="0" y="0"/>
            <a:chExt cx="8839206" cy="3238195"/>
          </a:xfrm>
        </p:grpSpPr>
        <p:sp>
          <p:nvSpPr>
            <p:cNvPr id="363" name="Google Shape;375;p24"/>
            <p:cNvSpPr/>
            <p:nvPr/>
          </p:nvSpPr>
          <p:spPr>
            <a:xfrm>
              <a:off x="0" y="0"/>
              <a:ext cx="8839207" cy="3238196"/>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64" name="Google Shape;376;p24"/>
            <p:cNvSpPr txBox="1"/>
            <p:nvPr/>
          </p:nvSpPr>
          <p:spPr>
            <a:xfrm>
              <a:off x="162839" y="1428979"/>
              <a:ext cx="8513530"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66" name="Google Shape;377;p24"/>
          <p:cNvSpPr txBox="1"/>
          <p:nvPr/>
        </p:nvSpPr>
        <p:spPr>
          <a:xfrm>
            <a:off x="375972" y="1405064"/>
            <a:ext cx="3456716"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sp>
        <p:nvSpPr>
          <p:cNvPr id="367" name="Google Shape;378;p24"/>
          <p:cNvSpPr/>
          <p:nvPr/>
        </p:nvSpPr>
        <p:spPr>
          <a:xfrm>
            <a:off x="5279923" y="7354529"/>
            <a:ext cx="2723538"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68" name="Google Shape;379;p24"/>
          <p:cNvSpPr txBox="1"/>
          <p:nvPr/>
        </p:nvSpPr>
        <p:spPr>
          <a:xfrm>
            <a:off x="366450" y="1110795"/>
            <a:ext cx="4700400"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t>¡PRACTIQUEMOS!</a:t>
            </a:r>
          </a:p>
        </p:txBody>
      </p:sp>
      <p:sp>
        <p:nvSpPr>
          <p:cNvPr id="369" name="Google Shape;380;p24"/>
          <p:cNvSpPr txBox="1"/>
          <p:nvPr/>
        </p:nvSpPr>
        <p:spPr>
          <a:xfrm>
            <a:off x="3645160" y="1151510"/>
            <a:ext cx="982479" cy="94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gn="r">
              <a:lnSpc>
                <a:spcPct val="90000"/>
              </a:lnSpc>
              <a:defRPr sz="6000">
                <a:solidFill>
                  <a:srgbClr val="FFB375"/>
                </a:solidFill>
                <a:latin typeface="Calibri"/>
                <a:ea typeface="Calibri"/>
                <a:cs typeface="Calibri"/>
                <a:sym typeface="Calibri"/>
              </a:defRPr>
            </a:lvl1pPr>
          </a:lstStyle>
          <a:p>
            <a:r>
              <a:t>17</a:t>
            </a:r>
          </a:p>
        </p:txBody>
      </p:sp>
      <p:pic>
        <p:nvPicPr>
          <p:cNvPr id="370" name="Google Shape;381;p24" descr="Google Shape;381;p24"/>
          <p:cNvPicPr>
            <a:picLocks noChangeAspect="1"/>
          </p:cNvPicPr>
          <p:nvPr/>
        </p:nvPicPr>
        <p:blipFill>
          <a:blip r:embed="rId2">
            <a:extLst/>
          </a:blip>
          <a:stretch>
            <a:fillRect/>
          </a:stretch>
        </p:blipFill>
        <p:spPr>
          <a:xfrm>
            <a:off x="2716053" y="3978569"/>
            <a:ext cx="6899896" cy="3974398"/>
          </a:xfrm>
          <a:prstGeom prst="rect">
            <a:avLst/>
          </a:prstGeom>
          <a:ln w="12700">
            <a:miter lim="400000"/>
          </a:ln>
        </p:spPr>
      </p:pic>
      <p:sp>
        <p:nvSpPr>
          <p:cNvPr id="372" name="Google Shape;383;p24"/>
          <p:cNvSpPr txBox="1"/>
          <p:nvPr/>
        </p:nvSpPr>
        <p:spPr>
          <a:xfrm>
            <a:off x="958645" y="2864435"/>
            <a:ext cx="5107861" cy="2462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defRPr sz="2000">
                <a:solidFill>
                  <a:srgbClr val="A93501"/>
                </a:solidFill>
                <a:latin typeface="Calibri"/>
                <a:ea typeface="Calibri"/>
                <a:cs typeface="Calibri"/>
                <a:sym typeface="Calibri"/>
              </a:defRPr>
            </a:pPr>
            <a:r>
              <a:t>DASHBOARD EN </a:t>
            </a:r>
            <a:r>
              <a:rPr b="1">
                <a:solidFill>
                  <a:srgbClr val="ED6B00"/>
                </a:solidFill>
              </a:rPr>
              <a:t>POWERPOINT</a:t>
            </a:r>
          </a:p>
          <a:p>
            <a:pPr>
              <a:lnSpc>
                <a:spcPct val="115000"/>
              </a:lnSpc>
              <a:defRPr sz="2000" b="1">
                <a:solidFill>
                  <a:srgbClr val="ED6B00"/>
                </a:solidFill>
                <a:latin typeface="Calibri"/>
                <a:ea typeface="Calibri"/>
                <a:cs typeface="Calibri"/>
                <a:sym typeface="Calibri"/>
              </a:defRPr>
            </a:pPr>
            <a:endParaRPr b="1">
              <a:solidFill>
                <a:srgbClr val="ED6B00"/>
              </a:solidFill>
            </a:endParaRPr>
          </a:p>
          <a:p>
            <a:pPr>
              <a:lnSpc>
                <a:spcPct val="90000"/>
              </a:lnSpc>
              <a:defRPr sz="1600">
                <a:latin typeface="Calibri"/>
                <a:ea typeface="Calibri"/>
                <a:cs typeface="Calibri"/>
                <a:sym typeface="Calibri"/>
              </a:defRPr>
            </a:pPr>
            <a:r>
              <a:t>Ahora realizaremos una actividad práctica. Descarga el archivo </a:t>
            </a:r>
            <a:r>
              <a:rPr>
                <a:solidFill>
                  <a:srgbClr val="ED6B00"/>
                </a:solidFill>
              </a:rPr>
              <a:t>“</a:t>
            </a:r>
            <a:r>
              <a:rPr b="1">
                <a:solidFill>
                  <a:srgbClr val="ED6B00"/>
                </a:solidFill>
              </a:rPr>
              <a:t>Actividad 17_DashBoard</a:t>
            </a:r>
            <a:r>
              <a:rPr>
                <a:solidFill>
                  <a:srgbClr val="ED6B00"/>
                </a:solidFill>
              </a:rPr>
              <a:t>”</a:t>
            </a:r>
            <a:r>
              <a:t>,  sigue las instrucciones señaladas. </a:t>
            </a:r>
            <a:endParaRPr sz="1000">
              <a:latin typeface="Helvetica Neue"/>
              <a:ea typeface="Helvetica Neue"/>
              <a:cs typeface="Helvetica Neue"/>
              <a:sym typeface="Helvetica Neue"/>
            </a:endParaRPr>
          </a:p>
          <a:p>
            <a:pPr>
              <a:defRPr sz="1000">
                <a:latin typeface="Helvetica Neue"/>
                <a:ea typeface="Helvetica Neue"/>
                <a:cs typeface="Helvetica Neue"/>
                <a:sym typeface="Helvetica Neue"/>
              </a:defRPr>
            </a:pPr>
            <a:endParaRPr sz="1000">
              <a:latin typeface="Helvetica Neue"/>
              <a:ea typeface="Helvetica Neue"/>
              <a:cs typeface="Helvetica Neue"/>
              <a:sym typeface="Helvetica Neue"/>
            </a:endParaRPr>
          </a:p>
          <a:p>
            <a:pPr>
              <a:defRPr sz="2100" b="1">
                <a:solidFill>
                  <a:srgbClr val="ED6B00"/>
                </a:solidFill>
                <a:latin typeface="Calibri"/>
                <a:ea typeface="Calibri"/>
                <a:cs typeface="Calibri"/>
                <a:sym typeface="Calibri"/>
              </a:defRPr>
            </a:pPr>
            <a:r>
              <a:t>¡Éxito! </a:t>
            </a:r>
            <a:r>
              <a:rPr sz="1600" b="0">
                <a:solidFill>
                  <a:srgbClr val="000000"/>
                </a:solidFill>
                <a:latin typeface="+mn-lt"/>
                <a:ea typeface="+mn-ea"/>
                <a:cs typeface="+mn-cs"/>
                <a:sym typeface="Arial"/>
              </a:rPr>
              <a:t> </a:t>
            </a:r>
          </a:p>
          <a:p>
            <a:pPr>
              <a:defRPr sz="2100" b="1">
                <a:solidFill>
                  <a:srgbClr val="ED6B00"/>
                </a:solidFill>
                <a:latin typeface="Calibri"/>
                <a:ea typeface="Calibri"/>
                <a:cs typeface="Calibri"/>
                <a:sym typeface="Calibri"/>
              </a:defRPr>
            </a:pPr>
            <a:r>
              <a:rPr sz="1600" b="0">
                <a:solidFill>
                  <a:srgbClr val="000000"/>
                </a:solidFill>
                <a:latin typeface="+mn-lt"/>
                <a:ea typeface="+mn-ea"/>
                <a:cs typeface="+mn-cs"/>
                <a:sym typeface="Arial"/>
              </a:rPr>
              <a:t/>
            </a:r>
            <a:br>
              <a:rPr sz="1600" b="0">
                <a:solidFill>
                  <a:srgbClr val="000000"/>
                </a:solidFill>
                <a:latin typeface="+mn-lt"/>
                <a:ea typeface="+mn-ea"/>
                <a:cs typeface="+mn-cs"/>
                <a:sym typeface="Arial"/>
              </a:rPr>
            </a:br>
            <a:endParaRPr sz="1600" b="0">
              <a:solidFill>
                <a:srgbClr val="000000"/>
              </a:solidFill>
              <a:latin typeface="+mn-lt"/>
              <a:ea typeface="+mn-ea"/>
              <a:cs typeface="+mn-cs"/>
              <a:sym typeface="Arial"/>
            </a:endParaRPr>
          </a:p>
        </p:txBody>
      </p:sp>
      <p:sp>
        <p:nvSpPr>
          <p:cNvPr id="13" name="Google Shape;387;p31"/>
          <p:cNvSpPr txBox="1"/>
          <p:nvPr/>
        </p:nvSpPr>
        <p:spPr>
          <a:xfrm>
            <a:off x="2708222" y="6881803"/>
            <a:ext cx="1639637" cy="353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defRPr sz="1100">
                <a:latin typeface="Calibri"/>
                <a:ea typeface="Calibri"/>
                <a:cs typeface="Calibri"/>
                <a:sym typeface="Calibri"/>
              </a:defRPr>
            </a:lvl1pPr>
          </a:lstStyle>
          <a:p>
            <a:r>
              <a:rPr dirty="0" err="1" smtClean="0"/>
              <a:t>ción</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Google Shape;388;p25"/>
          <p:cNvSpPr txBox="1">
            <a:spLocks noGrp="1"/>
          </p:cNvSpPr>
          <p:nvPr>
            <p:ph type="sldNum" sz="quarter" idx="4294967295"/>
          </p:nvPr>
        </p:nvSpPr>
        <p:spPr>
          <a:xfrm>
            <a:off x="371683" y="6881800"/>
            <a:ext cx="337111"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grpSp>
        <p:nvGrpSpPr>
          <p:cNvPr id="377" name="Google Shape;389;p25"/>
          <p:cNvGrpSpPr/>
          <p:nvPr/>
        </p:nvGrpSpPr>
        <p:grpSpPr>
          <a:xfrm>
            <a:off x="431620" y="2285848"/>
            <a:ext cx="8839208" cy="3238197"/>
            <a:chOff x="0" y="0"/>
            <a:chExt cx="8839206" cy="3238195"/>
          </a:xfrm>
        </p:grpSpPr>
        <p:sp>
          <p:nvSpPr>
            <p:cNvPr id="375" name="Google Shape;390;p25"/>
            <p:cNvSpPr/>
            <p:nvPr/>
          </p:nvSpPr>
          <p:spPr>
            <a:xfrm>
              <a:off x="0" y="0"/>
              <a:ext cx="8839207" cy="3238196"/>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76" name="Google Shape;391;p25"/>
            <p:cNvSpPr txBox="1"/>
            <p:nvPr/>
          </p:nvSpPr>
          <p:spPr>
            <a:xfrm>
              <a:off x="162839" y="1428979"/>
              <a:ext cx="8513530"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78" name="Google Shape;392;p25"/>
          <p:cNvSpPr/>
          <p:nvPr/>
        </p:nvSpPr>
        <p:spPr>
          <a:xfrm>
            <a:off x="5279923" y="7354529"/>
            <a:ext cx="2723538"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79" name="Google Shape;393;p25"/>
          <p:cNvSpPr txBox="1"/>
          <p:nvPr/>
        </p:nvSpPr>
        <p:spPr>
          <a:xfrm>
            <a:off x="375972" y="1379665"/>
            <a:ext cx="8950506"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380" name="Google Shape;394;p25"/>
          <p:cNvSpPr txBox="1"/>
          <p:nvPr/>
        </p:nvSpPr>
        <p:spPr>
          <a:xfrm>
            <a:off x="366450" y="1110795"/>
            <a:ext cx="4700400"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t>ANTES DE TERMINAR:</a:t>
            </a:r>
          </a:p>
        </p:txBody>
      </p:sp>
      <p:pic>
        <p:nvPicPr>
          <p:cNvPr id="381" name="Google Shape;395;p25" descr="Google Shape;395;p25"/>
          <p:cNvPicPr>
            <a:picLocks noChangeAspect="1"/>
          </p:cNvPicPr>
          <p:nvPr/>
        </p:nvPicPr>
        <p:blipFill>
          <a:blip r:embed="rId2">
            <a:extLst/>
          </a:blip>
          <a:stretch>
            <a:fillRect/>
          </a:stretch>
        </p:blipFill>
        <p:spPr>
          <a:xfrm>
            <a:off x="5830530" y="2890682"/>
            <a:ext cx="2963597" cy="4629223"/>
          </a:xfrm>
          <a:prstGeom prst="rect">
            <a:avLst/>
          </a:prstGeom>
          <a:ln w="12700">
            <a:miter lim="400000"/>
          </a:ln>
        </p:spPr>
      </p:pic>
      <p:sp>
        <p:nvSpPr>
          <p:cNvPr id="382" name="Google Shape;396;p25"/>
          <p:cNvSpPr txBox="1"/>
          <p:nvPr/>
        </p:nvSpPr>
        <p:spPr>
          <a:xfrm>
            <a:off x="958645" y="2828691"/>
            <a:ext cx="5107861" cy="2694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115000"/>
              </a:lnSpc>
              <a:defRPr sz="2000">
                <a:solidFill>
                  <a:srgbClr val="A93501"/>
                </a:solidFill>
                <a:latin typeface="Calibri"/>
                <a:ea typeface="Calibri"/>
                <a:cs typeface="Calibri"/>
                <a:sym typeface="Calibri"/>
              </a:defRPr>
            </a:pPr>
            <a:r>
              <a:t>NOMBRE DE </a:t>
            </a:r>
            <a:r>
              <a:rPr b="1">
                <a:solidFill>
                  <a:srgbClr val="ED6B00"/>
                </a:solidFill>
              </a:rPr>
              <a:t>LA ACTIVIDAD</a:t>
            </a:r>
          </a:p>
          <a:p>
            <a:pPr>
              <a:lnSpc>
                <a:spcPct val="115000"/>
              </a:lnSpc>
              <a:defRPr sz="2000" b="1">
                <a:solidFill>
                  <a:srgbClr val="ED6B00"/>
                </a:solidFill>
                <a:latin typeface="Calibri"/>
                <a:ea typeface="Calibri"/>
                <a:cs typeface="Calibri"/>
                <a:sym typeface="Calibri"/>
              </a:defRPr>
            </a:pPr>
            <a:endParaRPr b="1">
              <a:solidFill>
                <a:srgbClr val="ED6B00"/>
              </a:solidFill>
            </a:endParaRPr>
          </a:p>
          <a:p>
            <a:pPr>
              <a:lnSpc>
                <a:spcPct val="115000"/>
              </a:lnSpc>
              <a:defRPr sz="1600">
                <a:latin typeface="Calibri"/>
                <a:ea typeface="Calibri"/>
                <a:cs typeface="Calibri"/>
                <a:sym typeface="Calibri"/>
              </a:defRPr>
            </a:pPr>
            <a:r>
              <a:t>¡No olvides contestar la Autoevaluación y entregar el Ticket de Salida!</a:t>
            </a:r>
          </a:p>
          <a:p>
            <a:pPr>
              <a:lnSpc>
                <a:spcPct val="115000"/>
              </a:lnSpc>
              <a:defRPr sz="1600">
                <a:latin typeface="Calibri"/>
                <a:ea typeface="Calibri"/>
                <a:cs typeface="Calibri"/>
                <a:sym typeface="Calibri"/>
              </a:defRPr>
            </a:pPr>
            <a:endParaRPr/>
          </a:p>
          <a:p>
            <a:pPr>
              <a:lnSpc>
                <a:spcPct val="115000"/>
              </a:lnSpc>
              <a:defRPr sz="2100" b="1">
                <a:solidFill>
                  <a:srgbClr val="ED6B00"/>
                </a:solidFill>
                <a:latin typeface="Calibri"/>
                <a:ea typeface="Calibri"/>
                <a:cs typeface="Calibri"/>
                <a:sym typeface="Calibri"/>
              </a:defRPr>
            </a:pPr>
            <a:r>
              <a:t>¡Hasta la próxima! </a:t>
            </a:r>
          </a:p>
          <a:p>
            <a:pPr>
              <a:defRPr sz="2100" b="1">
                <a:solidFill>
                  <a:srgbClr val="ED6B00"/>
                </a:solidFill>
              </a:defRPr>
            </a:pPr>
            <a:r>
              <a:t/>
            </a:r>
            <a:br/>
            <a:endParaRPr/>
          </a:p>
        </p:txBody>
      </p:sp>
      <p:pic>
        <p:nvPicPr>
          <p:cNvPr id="383" name="Google Shape;397;p25" descr="Google Shape;397;p25"/>
          <p:cNvPicPr>
            <a:picLocks noChangeAspect="1"/>
          </p:cNvPicPr>
          <p:nvPr/>
        </p:nvPicPr>
        <p:blipFill>
          <a:blip r:embed="rId3">
            <a:extLst/>
          </a:blip>
          <a:stretch>
            <a:fillRect/>
          </a:stretch>
        </p:blipFill>
        <p:spPr>
          <a:xfrm>
            <a:off x="3210792" y="4159041"/>
            <a:ext cx="673177" cy="60372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104;p10"/>
          <p:cNvSpPr txBox="1"/>
          <p:nvPr/>
        </p:nvSpPr>
        <p:spPr>
          <a:xfrm>
            <a:off x="365422" y="2049136"/>
            <a:ext cx="1444330" cy="369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sz="1500" b="1">
                <a:latin typeface="Calibri"/>
                <a:ea typeface="Calibri"/>
                <a:cs typeface="Calibri"/>
                <a:sym typeface="Calibri"/>
              </a:defRPr>
            </a:lvl1pPr>
          </a:lstStyle>
          <a:p>
            <a:r>
              <a:t>ACTIVIDAD 17</a:t>
            </a:r>
          </a:p>
        </p:txBody>
      </p:sp>
      <p:sp>
        <p:nvSpPr>
          <p:cNvPr id="137" name="Google Shape;105;p10"/>
          <p:cNvSpPr txBox="1"/>
          <p:nvPr/>
        </p:nvSpPr>
        <p:spPr>
          <a:xfrm>
            <a:off x="329482" y="2304223"/>
            <a:ext cx="4156056" cy="119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defRPr sz="3600" b="1">
                <a:solidFill>
                  <a:srgbClr val="ED6B00"/>
                </a:solidFill>
                <a:latin typeface="Calibri"/>
                <a:ea typeface="Calibri"/>
                <a:cs typeface="Calibri"/>
                <a:sym typeface="Calibri"/>
              </a:defRPr>
            </a:pPr>
            <a:r>
              <a:t>DASHBOARD </a:t>
            </a:r>
          </a:p>
          <a:p>
            <a:pPr>
              <a:defRPr sz="3600" b="1">
                <a:solidFill>
                  <a:srgbClr val="ED6B00"/>
                </a:solidFill>
                <a:latin typeface="Calibri"/>
                <a:ea typeface="Calibri"/>
                <a:cs typeface="Calibri"/>
                <a:sym typeface="Calibri"/>
              </a:defRPr>
            </a:pPr>
            <a:r>
              <a:t>EN POWERPOINT</a:t>
            </a:r>
          </a:p>
        </p:txBody>
      </p:sp>
      <p:pic>
        <p:nvPicPr>
          <p:cNvPr id="138" name="Google Shape;106;p10" descr="Google Shape;106;p10"/>
          <p:cNvPicPr>
            <a:picLocks noChangeAspect="1"/>
          </p:cNvPicPr>
          <p:nvPr/>
        </p:nvPicPr>
        <p:blipFill>
          <a:blip r:embed="rId2">
            <a:extLst/>
          </a:blip>
          <a:stretch>
            <a:fillRect/>
          </a:stretch>
        </p:blipFill>
        <p:spPr>
          <a:xfrm>
            <a:off x="2133325" y="3276231"/>
            <a:ext cx="5829850" cy="4280435"/>
          </a:xfrm>
          <a:prstGeom prst="rect">
            <a:avLst/>
          </a:prstGeom>
          <a:ln w="12700">
            <a:miter lim="400000"/>
          </a:ln>
        </p:spPr>
      </p:pic>
      <p:sp>
        <p:nvSpPr>
          <p:cNvPr id="139" name="Google Shape;107;p10"/>
          <p:cNvSpPr txBox="1"/>
          <p:nvPr/>
        </p:nvSpPr>
        <p:spPr>
          <a:xfrm>
            <a:off x="1139097" y="834800"/>
            <a:ext cx="5395057" cy="339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200" b="1">
                <a:solidFill>
                  <a:srgbClr val="ED6B00"/>
                </a:solidFill>
                <a:latin typeface="Calibri"/>
                <a:ea typeface="Calibri"/>
                <a:cs typeface="Calibri"/>
                <a:sym typeface="Calibri"/>
              </a:defRPr>
            </a:pPr>
            <a:r>
              <a:t>MÓDULO 6 </a:t>
            </a:r>
            <a:r>
              <a:rPr b="0"/>
              <a:t>| APLICACIONES INFORMÁTICAS PARA LA GESTIÓN ADMINISTRATIVA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99;p3"/>
          <p:cNvSpPr txBox="1"/>
          <p:nvPr/>
        </p:nvSpPr>
        <p:spPr>
          <a:xfrm>
            <a:off x="461889" y="2498489"/>
            <a:ext cx="2758870" cy="2736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lnSpc>
                <a:spcPct val="115000"/>
              </a:lnSpc>
              <a:defRPr sz="1300" b="1">
                <a:latin typeface="Calibri"/>
                <a:ea typeface="Calibri"/>
                <a:cs typeface="Calibri"/>
                <a:sym typeface="Calibri"/>
              </a:defRPr>
            </a:pPr>
            <a:r>
              <a:t>OA 6</a:t>
            </a:r>
          </a:p>
          <a:p>
            <a:pPr>
              <a:defRPr>
                <a:latin typeface="Calibri"/>
                <a:ea typeface="Calibri"/>
                <a:cs typeface="Calibri"/>
                <a:sym typeface="Calibri"/>
              </a:defRPr>
            </a:pPr>
            <a:r>
              <a:t>Utilizar los equipos y herramientas tecnológicas en la gestión administrativa, considerando un uso eficiente de la energía, de los materiales y los insumos.</a:t>
            </a:r>
          </a:p>
          <a:p>
            <a:pPr>
              <a:defRPr sz="1300">
                <a:latin typeface="Calibri"/>
                <a:ea typeface="Calibri"/>
                <a:cs typeface="Calibri"/>
                <a:sym typeface="Calibri"/>
              </a:defRPr>
            </a:pPr>
            <a:endParaRPr/>
          </a:p>
          <a:p>
            <a:pPr>
              <a:defRPr sz="1300" b="1">
                <a:latin typeface="Calibri"/>
                <a:ea typeface="Calibri"/>
                <a:cs typeface="Calibri"/>
                <a:sym typeface="Calibri"/>
              </a:defRPr>
            </a:pPr>
            <a:r>
              <a:t>OA Genérico</a:t>
            </a:r>
          </a:p>
          <a:p>
            <a:pPr>
              <a:defRPr sz="1300">
                <a:latin typeface="Calibri"/>
                <a:ea typeface="Calibri"/>
                <a:cs typeface="Calibri"/>
                <a:sym typeface="Calibri"/>
              </a:defRPr>
            </a:pPr>
            <a:r>
              <a:t>B - C - H</a:t>
            </a:r>
          </a:p>
          <a:p>
            <a:pPr>
              <a:defRPr sz="1300">
                <a:latin typeface="Calibri"/>
                <a:ea typeface="Calibri"/>
                <a:cs typeface="Calibri"/>
                <a:sym typeface="Calibri"/>
              </a:defRPr>
            </a:pPr>
            <a:endParaRPr/>
          </a:p>
          <a:p>
            <a:pPr>
              <a:defRPr sz="1300"/>
            </a:pPr>
            <a:r>
              <a:rPr>
                <a:latin typeface="Calibri"/>
                <a:ea typeface="Calibri"/>
                <a:cs typeface="Calibri"/>
                <a:sym typeface="Calibri"/>
              </a:rPr>
              <a:t/>
            </a:r>
            <a:br>
              <a:rPr>
                <a:latin typeface="Calibri"/>
                <a:ea typeface="Calibri"/>
                <a:cs typeface="Calibri"/>
                <a:sym typeface="Calibri"/>
              </a:rPr>
            </a:br>
            <a:endParaRPr>
              <a:latin typeface="Calibri"/>
              <a:ea typeface="Calibri"/>
              <a:cs typeface="Calibri"/>
              <a:sym typeface="Calibri"/>
            </a:endParaRPr>
          </a:p>
        </p:txBody>
      </p:sp>
      <p:grpSp>
        <p:nvGrpSpPr>
          <p:cNvPr id="144" name="Google Shape;101;p3"/>
          <p:cNvGrpSpPr/>
          <p:nvPr/>
        </p:nvGrpSpPr>
        <p:grpSpPr>
          <a:xfrm>
            <a:off x="252449" y="1472202"/>
            <a:ext cx="2979055" cy="4541603"/>
            <a:chOff x="0" y="0"/>
            <a:chExt cx="2979053" cy="4541601"/>
          </a:xfrm>
        </p:grpSpPr>
        <p:sp>
          <p:nvSpPr>
            <p:cNvPr id="142" name="Rounded Rectangle"/>
            <p:cNvSpPr/>
            <p:nvPr/>
          </p:nvSpPr>
          <p:spPr>
            <a:xfrm>
              <a:off x="0" y="0"/>
              <a:ext cx="2979054" cy="4541602"/>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43" name="Text"/>
            <p:cNvSpPr txBox="1"/>
            <p:nvPr/>
          </p:nvSpPr>
          <p:spPr>
            <a:xfrm>
              <a:off x="78229" y="2086871"/>
              <a:ext cx="2822595" cy="367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45" name="Google Shape;96;p3"/>
          <p:cNvSpPr txBox="1"/>
          <p:nvPr/>
        </p:nvSpPr>
        <p:spPr>
          <a:xfrm>
            <a:off x="358496" y="2044012"/>
            <a:ext cx="2766961"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OBJETIVO DE APRENDIZAJE</a:t>
            </a:r>
          </a:p>
        </p:txBody>
      </p:sp>
      <p:pic>
        <p:nvPicPr>
          <p:cNvPr id="146" name="Imagen 27" descr="Imagen 27"/>
          <p:cNvPicPr>
            <a:picLocks noChangeAspect="1"/>
          </p:cNvPicPr>
          <p:nvPr/>
        </p:nvPicPr>
        <p:blipFill>
          <a:blip r:embed="rId2">
            <a:extLst/>
          </a:blip>
          <a:stretch>
            <a:fillRect/>
          </a:stretch>
        </p:blipFill>
        <p:spPr>
          <a:xfrm>
            <a:off x="1409431" y="1202688"/>
            <a:ext cx="702033" cy="669381"/>
          </a:xfrm>
          <a:prstGeom prst="rect">
            <a:avLst/>
          </a:prstGeom>
          <a:ln w="12700">
            <a:miter lim="400000"/>
          </a:ln>
        </p:spPr>
      </p:pic>
      <p:grpSp>
        <p:nvGrpSpPr>
          <p:cNvPr id="149" name="Google Shape;101;p3"/>
          <p:cNvGrpSpPr/>
          <p:nvPr/>
        </p:nvGrpSpPr>
        <p:grpSpPr>
          <a:xfrm>
            <a:off x="3360572" y="1472204"/>
            <a:ext cx="2979054" cy="4541602"/>
            <a:chOff x="0" y="0"/>
            <a:chExt cx="2979053" cy="4541601"/>
          </a:xfrm>
        </p:grpSpPr>
        <p:sp>
          <p:nvSpPr>
            <p:cNvPr id="147" name="Rounded Rectangle"/>
            <p:cNvSpPr/>
            <p:nvPr/>
          </p:nvSpPr>
          <p:spPr>
            <a:xfrm>
              <a:off x="0" y="0"/>
              <a:ext cx="2979054" cy="4541602"/>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48" name="Text"/>
            <p:cNvSpPr txBox="1"/>
            <p:nvPr/>
          </p:nvSpPr>
          <p:spPr>
            <a:xfrm>
              <a:off x="78229" y="2086871"/>
              <a:ext cx="2822595" cy="36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50" name="Google Shape;99;p3"/>
          <p:cNvSpPr txBox="1"/>
          <p:nvPr/>
        </p:nvSpPr>
        <p:spPr>
          <a:xfrm>
            <a:off x="3559890" y="2498488"/>
            <a:ext cx="2779735" cy="1286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defRPr sz="1300" b="1">
                <a:latin typeface="Calibri"/>
                <a:ea typeface="Calibri"/>
                <a:cs typeface="Calibri"/>
                <a:sym typeface="Calibri"/>
              </a:defRPr>
            </a:pPr>
            <a:r>
              <a:t>3. </a:t>
            </a:r>
            <a:r>
              <a:rPr sz="1400" b="0"/>
              <a:t>Maneja a nivel intermedio software de propósito general para desarrollar las tareas administrativas con eficiencia y eficacia.</a:t>
            </a:r>
          </a:p>
        </p:txBody>
      </p:sp>
      <p:sp>
        <p:nvSpPr>
          <p:cNvPr id="151" name="Google Shape;96;p3"/>
          <p:cNvSpPr txBox="1"/>
          <p:nvPr/>
        </p:nvSpPr>
        <p:spPr>
          <a:xfrm>
            <a:off x="3559890" y="2044012"/>
            <a:ext cx="2607907"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APRENDIZAJE ESPERADO</a:t>
            </a:r>
          </a:p>
        </p:txBody>
      </p:sp>
      <p:pic>
        <p:nvPicPr>
          <p:cNvPr id="152" name="Imagen 35" descr="Imagen 35"/>
          <p:cNvPicPr>
            <a:picLocks noChangeAspect="1"/>
          </p:cNvPicPr>
          <p:nvPr/>
        </p:nvPicPr>
        <p:blipFill>
          <a:blip r:embed="rId3">
            <a:extLst/>
          </a:blip>
          <a:stretch>
            <a:fillRect/>
          </a:stretch>
        </p:blipFill>
        <p:spPr>
          <a:xfrm>
            <a:off x="4537681" y="1202688"/>
            <a:ext cx="702033" cy="669381"/>
          </a:xfrm>
          <a:prstGeom prst="rect">
            <a:avLst/>
          </a:prstGeom>
          <a:ln w="12700">
            <a:miter lim="400000"/>
          </a:ln>
        </p:spPr>
      </p:pic>
      <p:grpSp>
        <p:nvGrpSpPr>
          <p:cNvPr id="155" name="Google Shape;101;p3"/>
          <p:cNvGrpSpPr/>
          <p:nvPr/>
        </p:nvGrpSpPr>
        <p:grpSpPr>
          <a:xfrm>
            <a:off x="6469872" y="1472202"/>
            <a:ext cx="2979054" cy="5660806"/>
            <a:chOff x="0" y="0"/>
            <a:chExt cx="2979053" cy="5660804"/>
          </a:xfrm>
        </p:grpSpPr>
        <p:sp>
          <p:nvSpPr>
            <p:cNvPr id="153" name="Rounded Rectangle"/>
            <p:cNvSpPr/>
            <p:nvPr/>
          </p:nvSpPr>
          <p:spPr>
            <a:xfrm>
              <a:off x="0" y="0"/>
              <a:ext cx="2979054" cy="5660805"/>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54" name="Text"/>
            <p:cNvSpPr txBox="1"/>
            <p:nvPr/>
          </p:nvSpPr>
          <p:spPr>
            <a:xfrm>
              <a:off x="78229" y="2646473"/>
              <a:ext cx="2822595" cy="36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56" name="Google Shape;99;p3"/>
          <p:cNvSpPr txBox="1"/>
          <p:nvPr/>
        </p:nvSpPr>
        <p:spPr>
          <a:xfrm>
            <a:off x="6653177" y="2498489"/>
            <a:ext cx="2779735" cy="1057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defRPr sz="1300" b="1">
                <a:latin typeface="Calibri"/>
                <a:ea typeface="Calibri"/>
                <a:cs typeface="Calibri"/>
                <a:sym typeface="Calibri"/>
              </a:defRPr>
            </a:pPr>
            <a:r>
              <a:t>3.3</a:t>
            </a:r>
            <a:r>
              <a:rPr b="0"/>
              <a:t>. </a:t>
            </a:r>
            <a:r>
              <a:rPr sz="1400" b="0"/>
              <a:t>Crea presentaciones dinámicas con el programa PowerPoint, para apoyar la entrega de información.</a:t>
            </a:r>
            <a:br>
              <a:rPr sz="1400" b="0"/>
            </a:br>
            <a:endParaRPr sz="1400" b="0"/>
          </a:p>
        </p:txBody>
      </p:sp>
      <p:sp>
        <p:nvSpPr>
          <p:cNvPr id="157" name="Google Shape;96;p3"/>
          <p:cNvSpPr txBox="1"/>
          <p:nvPr/>
        </p:nvSpPr>
        <p:spPr>
          <a:xfrm>
            <a:off x="6551304" y="2044012"/>
            <a:ext cx="2860859"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CRITERIOS DE EVALUACIÓN</a:t>
            </a:r>
          </a:p>
        </p:txBody>
      </p:sp>
      <p:pic>
        <p:nvPicPr>
          <p:cNvPr id="158" name="Imagen 39" descr="Imagen 39"/>
          <p:cNvPicPr>
            <a:picLocks noChangeAspect="1"/>
          </p:cNvPicPr>
          <p:nvPr/>
        </p:nvPicPr>
        <p:blipFill>
          <a:blip r:embed="rId4">
            <a:extLst/>
          </a:blip>
          <a:stretch>
            <a:fillRect/>
          </a:stretch>
        </p:blipFill>
        <p:spPr>
          <a:xfrm>
            <a:off x="7645803" y="1202688"/>
            <a:ext cx="702033" cy="669381"/>
          </a:xfrm>
          <a:prstGeom prst="rect">
            <a:avLst/>
          </a:prstGeom>
          <a:ln w="12700">
            <a:miter lim="400000"/>
          </a:ln>
        </p:spPr>
      </p:pic>
      <p:pic>
        <p:nvPicPr>
          <p:cNvPr id="159" name="Imagen 40" descr="Imagen 40"/>
          <p:cNvPicPr>
            <a:picLocks noChangeAspect="1"/>
          </p:cNvPicPr>
          <p:nvPr/>
        </p:nvPicPr>
        <p:blipFill>
          <a:blip r:embed="rId5">
            <a:extLst/>
          </a:blip>
          <a:stretch>
            <a:fillRect/>
          </a:stretch>
        </p:blipFill>
        <p:spPr>
          <a:xfrm flipH="1">
            <a:off x="511614" y="4446618"/>
            <a:ext cx="3102323" cy="2465063"/>
          </a:xfrm>
          <a:prstGeom prst="rect">
            <a:avLst/>
          </a:prstGeom>
          <a:ln w="12700">
            <a:miter lim="400000"/>
          </a:ln>
        </p:spPr>
      </p:pic>
      <p:pic>
        <p:nvPicPr>
          <p:cNvPr id="160" name="Imagen 43" descr="Imagen 43"/>
          <p:cNvPicPr>
            <a:picLocks noChangeAspect="1"/>
          </p:cNvPicPr>
          <p:nvPr/>
        </p:nvPicPr>
        <p:blipFill>
          <a:blip r:embed="rId6">
            <a:extLst/>
          </a:blip>
          <a:stretch>
            <a:fillRect/>
          </a:stretch>
        </p:blipFill>
        <p:spPr>
          <a:xfrm flipH="1">
            <a:off x="3586539" y="3756150"/>
            <a:ext cx="3023730" cy="4080384"/>
          </a:xfrm>
          <a:prstGeom prst="rect">
            <a:avLst/>
          </a:prstGeom>
          <a:ln w="12700">
            <a:miter lim="400000"/>
          </a:ln>
        </p:spPr>
      </p:pic>
      <p:sp>
        <p:nvSpPr>
          <p:cNvPr id="22" name="Google Shape;137;p12"/>
          <p:cNvSpPr txBox="1">
            <a:spLocks noGrp="1"/>
          </p:cNvSpPr>
          <p:nvPr>
            <p:ph type="sldNum" sz="quarter" idx="4294967295"/>
          </p:nvPr>
        </p:nvSpPr>
        <p:spPr>
          <a:xfrm>
            <a:off x="452076" y="6881800"/>
            <a:ext cx="256718" cy="35386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s-CL" dirty="0" smtClean="0"/>
              <a:t>3</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137;p12"/>
          <p:cNvSpPr txBox="1">
            <a:spLocks noGrp="1"/>
          </p:cNvSpPr>
          <p:nvPr>
            <p:ph type="sldNum" sz="quarter" idx="4294967295"/>
          </p:nvPr>
        </p:nvSpPr>
        <p:spPr>
          <a:xfrm>
            <a:off x="442488" y="6881800"/>
            <a:ext cx="266306"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dirty="0"/>
          </a:p>
        </p:txBody>
      </p:sp>
      <p:grpSp>
        <p:nvGrpSpPr>
          <p:cNvPr id="170" name="Google Shape;138;p12"/>
          <p:cNvGrpSpPr/>
          <p:nvPr/>
        </p:nvGrpSpPr>
        <p:grpSpPr>
          <a:xfrm>
            <a:off x="386547" y="3816227"/>
            <a:ext cx="4845909" cy="883657"/>
            <a:chOff x="0" y="0"/>
            <a:chExt cx="4845908" cy="883656"/>
          </a:xfrm>
        </p:grpSpPr>
        <p:grpSp>
          <p:nvGrpSpPr>
            <p:cNvPr id="165" name="Google Shape;139;p12"/>
            <p:cNvGrpSpPr/>
            <p:nvPr/>
          </p:nvGrpSpPr>
          <p:grpSpPr>
            <a:xfrm>
              <a:off x="188100" y="0"/>
              <a:ext cx="4657809" cy="883657"/>
              <a:chOff x="0" y="0"/>
              <a:chExt cx="4657808" cy="883656"/>
            </a:xfrm>
          </p:grpSpPr>
          <p:sp>
            <p:nvSpPr>
              <p:cNvPr id="163" name="Google Shape;140;p12"/>
              <p:cNvSpPr/>
              <p:nvPr/>
            </p:nvSpPr>
            <p:spPr>
              <a:xfrm>
                <a:off x="0" y="0"/>
                <a:ext cx="4657809" cy="883657"/>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64" name="Google Shape;141;p12"/>
              <p:cNvSpPr txBox="1"/>
              <p:nvPr/>
            </p:nvSpPr>
            <p:spPr>
              <a:xfrm>
                <a:off x="47899" y="251708"/>
                <a:ext cx="4562010"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grpSp>
          <p:nvGrpSpPr>
            <p:cNvPr id="168" name="Google Shape;142;p12"/>
            <p:cNvGrpSpPr/>
            <p:nvPr/>
          </p:nvGrpSpPr>
          <p:grpSpPr>
            <a:xfrm>
              <a:off x="-1" y="168979"/>
              <a:ext cx="391117" cy="536119"/>
              <a:chOff x="0" y="0"/>
              <a:chExt cx="391115" cy="536117"/>
            </a:xfrm>
          </p:grpSpPr>
          <p:sp>
            <p:nvSpPr>
              <p:cNvPr id="166" name="Google Shape;143;p12"/>
              <p:cNvSpPr/>
              <p:nvPr/>
            </p:nvSpPr>
            <p:spPr>
              <a:xfrm>
                <a:off x="0" y="84708"/>
                <a:ext cx="391116" cy="385806"/>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67" name="Google Shape;144;p12"/>
              <p:cNvSpPr txBox="1"/>
              <p:nvPr/>
            </p:nvSpPr>
            <p:spPr>
              <a:xfrm>
                <a:off x="9903" y="-1"/>
                <a:ext cx="312204" cy="5361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169" name="Google Shape;145;p12"/>
            <p:cNvSpPr txBox="1"/>
            <p:nvPr/>
          </p:nvSpPr>
          <p:spPr>
            <a:xfrm>
              <a:off x="562800" y="129281"/>
              <a:ext cx="4117503" cy="6250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lnSpc>
                  <a:spcPct val="90000"/>
                </a:lnSpc>
                <a:defRPr sz="1600">
                  <a:latin typeface="Calibri"/>
                  <a:ea typeface="Calibri"/>
                  <a:cs typeface="Calibri"/>
                  <a:sym typeface="Calibri"/>
                </a:defRPr>
              </a:lvl1pPr>
            </a:lstStyle>
            <a:p>
              <a:r>
                <a:t>Aplicamos Transiciones y Animaciones en Presentación de PowerPoint</a:t>
              </a:r>
            </a:p>
          </p:txBody>
        </p:sp>
      </p:grpSp>
      <p:grpSp>
        <p:nvGrpSpPr>
          <p:cNvPr id="178" name="Google Shape;146;p12"/>
          <p:cNvGrpSpPr/>
          <p:nvPr/>
        </p:nvGrpSpPr>
        <p:grpSpPr>
          <a:xfrm>
            <a:off x="375973" y="2843140"/>
            <a:ext cx="4845907" cy="883656"/>
            <a:chOff x="0" y="0"/>
            <a:chExt cx="4845906" cy="883654"/>
          </a:xfrm>
        </p:grpSpPr>
        <p:grpSp>
          <p:nvGrpSpPr>
            <p:cNvPr id="173" name="Google Shape;147;p12"/>
            <p:cNvGrpSpPr/>
            <p:nvPr/>
          </p:nvGrpSpPr>
          <p:grpSpPr>
            <a:xfrm>
              <a:off x="188099" y="0"/>
              <a:ext cx="4657808" cy="883655"/>
              <a:chOff x="0" y="0"/>
              <a:chExt cx="4657807" cy="883654"/>
            </a:xfrm>
          </p:grpSpPr>
          <p:sp>
            <p:nvSpPr>
              <p:cNvPr id="171" name="Google Shape;148;p12"/>
              <p:cNvSpPr/>
              <p:nvPr/>
            </p:nvSpPr>
            <p:spPr>
              <a:xfrm>
                <a:off x="0" y="0"/>
                <a:ext cx="4657808" cy="883655"/>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72" name="Google Shape;149;p12"/>
              <p:cNvSpPr txBox="1"/>
              <p:nvPr/>
            </p:nvSpPr>
            <p:spPr>
              <a:xfrm>
                <a:off x="47899" y="251708"/>
                <a:ext cx="4562010"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grpSp>
          <p:nvGrpSpPr>
            <p:cNvPr id="176" name="Google Shape;150;p12"/>
            <p:cNvGrpSpPr/>
            <p:nvPr/>
          </p:nvGrpSpPr>
          <p:grpSpPr>
            <a:xfrm>
              <a:off x="-1" y="168979"/>
              <a:ext cx="376206" cy="536119"/>
              <a:chOff x="0" y="0"/>
              <a:chExt cx="376204" cy="536117"/>
            </a:xfrm>
          </p:grpSpPr>
          <p:sp>
            <p:nvSpPr>
              <p:cNvPr id="174" name="Google Shape;151;p12"/>
              <p:cNvSpPr/>
              <p:nvPr/>
            </p:nvSpPr>
            <p:spPr>
              <a:xfrm>
                <a:off x="0" y="84708"/>
                <a:ext cx="376205" cy="385806"/>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75" name="Google Shape;152;p12"/>
              <p:cNvSpPr txBox="1"/>
              <p:nvPr/>
            </p:nvSpPr>
            <p:spPr>
              <a:xfrm>
                <a:off x="9524" y="0"/>
                <a:ext cx="300305"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77" name="Google Shape;153;p12"/>
            <p:cNvSpPr txBox="1"/>
            <p:nvPr/>
          </p:nvSpPr>
          <p:spPr>
            <a:xfrm>
              <a:off x="562800" y="129281"/>
              <a:ext cx="3960529" cy="6250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lnSpc>
                  <a:spcPct val="90000"/>
                </a:lnSpc>
                <a:defRPr sz="1600">
                  <a:latin typeface="Calibri"/>
                  <a:ea typeface="Calibri"/>
                  <a:cs typeface="Calibri"/>
                  <a:sym typeface="Calibri"/>
                </a:defRPr>
              </a:lvl1pPr>
            </a:lstStyle>
            <a:p>
              <a:r>
                <a:t>Elaboramos una presentación de PowerPoint utilizando herramientas básicas</a:t>
              </a:r>
            </a:p>
          </p:txBody>
        </p:sp>
      </p:grpSp>
      <p:sp>
        <p:nvSpPr>
          <p:cNvPr id="179" name="Google Shape;154;p12"/>
          <p:cNvSpPr/>
          <p:nvPr/>
        </p:nvSpPr>
        <p:spPr>
          <a:xfrm>
            <a:off x="5026616" y="3630159"/>
            <a:ext cx="696541" cy="696539"/>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0" name="Google Shape;155;p12"/>
          <p:cNvSpPr txBox="1"/>
          <p:nvPr/>
        </p:nvSpPr>
        <p:spPr>
          <a:xfrm>
            <a:off x="382497" y="1404441"/>
            <a:ext cx="8950506"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181" name="Google Shape;156;p12"/>
          <p:cNvSpPr txBox="1"/>
          <p:nvPr/>
        </p:nvSpPr>
        <p:spPr>
          <a:xfrm>
            <a:off x="574648" y="2248913"/>
            <a:ext cx="4778406" cy="43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90000"/>
              </a:lnSpc>
              <a:defRPr sz="1800" b="1">
                <a:solidFill>
                  <a:srgbClr val="ED6B00"/>
                </a:solidFill>
                <a:latin typeface="Calibri"/>
                <a:ea typeface="Calibri"/>
                <a:cs typeface="Calibri"/>
                <a:sym typeface="Calibri"/>
              </a:defRPr>
            </a:lvl1pPr>
          </a:lstStyle>
          <a:p>
            <a:r>
              <a:rPr lang="es-CL" dirty="0" smtClean="0"/>
              <a:t>PRESENTACIÓN POWERPOINT</a:t>
            </a:r>
            <a:r>
              <a:rPr dirty="0" smtClean="0"/>
              <a:t>:</a:t>
            </a:r>
            <a:endParaRPr dirty="0"/>
          </a:p>
        </p:txBody>
      </p:sp>
      <p:sp>
        <p:nvSpPr>
          <p:cNvPr id="182" name="Google Shape;157;p12"/>
          <p:cNvSpPr txBox="1"/>
          <p:nvPr/>
        </p:nvSpPr>
        <p:spPr>
          <a:xfrm>
            <a:off x="366450" y="1110795"/>
            <a:ext cx="4700400"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t>RECORDEMOS</a:t>
            </a:r>
          </a:p>
        </p:txBody>
      </p:sp>
      <p:pic>
        <p:nvPicPr>
          <p:cNvPr id="183" name="Google Shape;158;p12" descr="Google Shape;158;p12"/>
          <p:cNvPicPr>
            <a:picLocks noChangeAspect="1"/>
          </p:cNvPicPr>
          <p:nvPr/>
        </p:nvPicPr>
        <p:blipFill>
          <a:blip r:embed="rId2">
            <a:extLst/>
          </a:blip>
          <a:stretch>
            <a:fillRect/>
          </a:stretch>
        </p:blipFill>
        <p:spPr>
          <a:xfrm>
            <a:off x="4870517" y="2513152"/>
            <a:ext cx="4828329" cy="457447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Google Shape;163;p13"/>
          <p:cNvSpPr txBox="1">
            <a:spLocks noGrp="1"/>
          </p:cNvSpPr>
          <p:nvPr>
            <p:ph type="sldNum" sz="quarter" idx="4294967295"/>
          </p:nvPr>
        </p:nvSpPr>
        <p:spPr>
          <a:xfrm>
            <a:off x="442488" y="6881800"/>
            <a:ext cx="266306"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pSp>
        <p:nvGrpSpPr>
          <p:cNvPr id="190" name="Google Shape;164;p13"/>
          <p:cNvGrpSpPr/>
          <p:nvPr/>
        </p:nvGrpSpPr>
        <p:grpSpPr>
          <a:xfrm>
            <a:off x="570089" y="2676577"/>
            <a:ext cx="4572668" cy="2178089"/>
            <a:chOff x="0" y="0"/>
            <a:chExt cx="4572667" cy="2178087"/>
          </a:xfrm>
        </p:grpSpPr>
        <p:grpSp>
          <p:nvGrpSpPr>
            <p:cNvPr id="188" name="Google Shape;165;p13"/>
            <p:cNvGrpSpPr/>
            <p:nvPr/>
          </p:nvGrpSpPr>
          <p:grpSpPr>
            <a:xfrm>
              <a:off x="0" y="0"/>
              <a:ext cx="3951207" cy="2178088"/>
              <a:chOff x="0" y="0"/>
              <a:chExt cx="3951206" cy="2178087"/>
            </a:xfrm>
          </p:grpSpPr>
          <p:sp>
            <p:nvSpPr>
              <p:cNvPr id="186" name="Google Shape;166;p13"/>
              <p:cNvSpPr/>
              <p:nvPr/>
            </p:nvSpPr>
            <p:spPr>
              <a:xfrm flipH="1">
                <a:off x="0" y="0"/>
                <a:ext cx="3951207" cy="2178088"/>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187" name="Google Shape;167;p13"/>
              <p:cNvSpPr txBox="1"/>
              <p:nvPr/>
            </p:nvSpPr>
            <p:spPr>
              <a:xfrm>
                <a:off x="106323" y="898927"/>
                <a:ext cx="3738559"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189" name="Google Shape;168;p13"/>
            <p:cNvSpPr/>
            <p:nvPr/>
          </p:nvSpPr>
          <p:spPr>
            <a:xfrm rot="7028958" flipH="1">
              <a:off x="3919509" y="1383180"/>
              <a:ext cx="366995" cy="867434"/>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91" name="Google Shape;169;p13"/>
          <p:cNvSpPr txBox="1"/>
          <p:nvPr/>
        </p:nvSpPr>
        <p:spPr>
          <a:xfrm>
            <a:off x="375972" y="1265365"/>
            <a:ext cx="8950506"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sp>
        <p:nvSpPr>
          <p:cNvPr id="192" name="Google Shape;170;p13"/>
          <p:cNvSpPr txBox="1"/>
          <p:nvPr/>
        </p:nvSpPr>
        <p:spPr>
          <a:xfrm>
            <a:off x="670520" y="2898730"/>
            <a:ext cx="3723028" cy="166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defRPr sz="1600">
                <a:latin typeface="Calibri"/>
                <a:ea typeface="Calibri"/>
                <a:cs typeface="Calibri"/>
                <a:sym typeface="Calibri"/>
              </a:defRPr>
            </a:pPr>
            <a:r>
              <a:t>Para recordar  los aprendizajes trabajados en la actividad anterior, te invite a desarrolla la </a:t>
            </a:r>
            <a:r>
              <a:rPr b="1">
                <a:solidFill>
                  <a:srgbClr val="ED6B00"/>
                </a:solidFill>
              </a:rPr>
              <a:t>Actividad 17 de Conocimientos Previos</a:t>
            </a:r>
            <a:r>
              <a:rPr b="1"/>
              <a:t>. </a:t>
            </a:r>
            <a:r>
              <a:t> Que consiste en elaborar una presentación en PowerPoint mostrando tu ciudad. </a:t>
            </a:r>
          </a:p>
        </p:txBody>
      </p:sp>
      <p:sp>
        <p:nvSpPr>
          <p:cNvPr id="193" name="Google Shape;171;p13"/>
          <p:cNvSpPr txBox="1"/>
          <p:nvPr/>
        </p:nvSpPr>
        <p:spPr>
          <a:xfrm>
            <a:off x="755185" y="5257339"/>
            <a:ext cx="4995619" cy="111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defRPr sz="2100" b="1">
                <a:solidFill>
                  <a:srgbClr val="ED6B00"/>
                </a:solidFill>
                <a:latin typeface="Calibri"/>
                <a:ea typeface="Calibri"/>
                <a:cs typeface="Calibri"/>
                <a:sym typeface="Calibri"/>
              </a:defRPr>
            </a:pPr>
            <a:r>
              <a:t>¡Muy bien!</a:t>
            </a: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pic>
        <p:nvPicPr>
          <p:cNvPr id="194" name="Google Shape;172;p13" descr="Google Shape;172;p13"/>
          <p:cNvPicPr>
            <a:picLocks noChangeAspect="1"/>
          </p:cNvPicPr>
          <p:nvPr/>
        </p:nvPicPr>
        <p:blipFill>
          <a:blip r:embed="rId2">
            <a:extLst/>
          </a:blip>
          <a:stretch>
            <a:fillRect/>
          </a:stretch>
        </p:blipFill>
        <p:spPr>
          <a:xfrm>
            <a:off x="5135674" y="3333134"/>
            <a:ext cx="4585616" cy="4344528"/>
          </a:xfrm>
          <a:prstGeom prst="rect">
            <a:avLst/>
          </a:prstGeom>
          <a:ln w="12700">
            <a:miter lim="400000"/>
          </a:ln>
        </p:spPr>
      </p:pic>
      <p:sp>
        <p:nvSpPr>
          <p:cNvPr id="195" name="Google Shape;173;p13"/>
          <p:cNvSpPr txBox="1"/>
          <p:nvPr/>
        </p:nvSpPr>
        <p:spPr>
          <a:xfrm>
            <a:off x="5380702" y="2403753"/>
            <a:ext cx="3723026" cy="899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sz="1600" b="1">
                <a:latin typeface="Calibri"/>
                <a:ea typeface="Calibri"/>
                <a:cs typeface="Calibri"/>
                <a:sym typeface="Calibri"/>
              </a:defRPr>
            </a:lvl1pPr>
          </a:lstStyle>
          <a:p>
            <a:r>
              <a:t>Recuerda aplicar diseños, animaciones y Transiciones para que la presentación sea más llamativa.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Google Shape;178;p14"/>
          <p:cNvSpPr txBox="1">
            <a:spLocks noGrp="1"/>
          </p:cNvSpPr>
          <p:nvPr>
            <p:ph type="sldNum" sz="quarter" idx="4294967295"/>
          </p:nvPr>
        </p:nvSpPr>
        <p:spPr>
          <a:xfrm>
            <a:off x="442488" y="6881800"/>
            <a:ext cx="266306"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98" name="Google Shape;179;p14"/>
          <p:cNvSpPr txBox="1"/>
          <p:nvPr/>
        </p:nvSpPr>
        <p:spPr>
          <a:xfrm>
            <a:off x="4109576" y="2664933"/>
            <a:ext cx="484095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latin typeface="Calibri"/>
                <a:ea typeface="Calibri"/>
                <a:cs typeface="Calibri"/>
                <a:sym typeface="Calibri"/>
              </a:defRPr>
            </a:lvl1pPr>
          </a:lstStyle>
          <a:p>
            <a:r>
              <a:t>Al término de la actividad estarás en condiciones de:</a:t>
            </a:r>
          </a:p>
        </p:txBody>
      </p:sp>
      <p:grpSp>
        <p:nvGrpSpPr>
          <p:cNvPr id="201" name="Google Shape;180;p14"/>
          <p:cNvGrpSpPr/>
          <p:nvPr/>
        </p:nvGrpSpPr>
        <p:grpSpPr>
          <a:xfrm>
            <a:off x="4063851" y="3185652"/>
            <a:ext cx="5081314" cy="3106996"/>
            <a:chOff x="0" y="0"/>
            <a:chExt cx="5081313" cy="3106994"/>
          </a:xfrm>
        </p:grpSpPr>
        <p:sp>
          <p:nvSpPr>
            <p:cNvPr id="199" name="Google Shape;181;p14"/>
            <p:cNvSpPr/>
            <p:nvPr/>
          </p:nvSpPr>
          <p:spPr>
            <a:xfrm>
              <a:off x="0" y="-1"/>
              <a:ext cx="5081314" cy="3106996"/>
            </a:xfrm>
            <a:prstGeom prst="roundRect">
              <a:avLst>
                <a:gd name="adj" fmla="val 6741"/>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00" name="Google Shape;182;p14"/>
            <p:cNvSpPr txBox="1"/>
            <p:nvPr/>
          </p:nvSpPr>
          <p:spPr>
            <a:xfrm>
              <a:off x="66106" y="1363379"/>
              <a:ext cx="4949101"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02" name="Google Shape;183;p14"/>
          <p:cNvSpPr txBox="1"/>
          <p:nvPr/>
        </p:nvSpPr>
        <p:spPr>
          <a:xfrm>
            <a:off x="4624637" y="3701231"/>
            <a:ext cx="392302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Mostrar en PowerPoint lo realizado en Excel</a:t>
            </a:r>
          </a:p>
        </p:txBody>
      </p:sp>
      <p:grpSp>
        <p:nvGrpSpPr>
          <p:cNvPr id="205" name="Google Shape;184;p14"/>
          <p:cNvGrpSpPr/>
          <p:nvPr/>
        </p:nvGrpSpPr>
        <p:grpSpPr>
          <a:xfrm>
            <a:off x="3895218" y="3674276"/>
            <a:ext cx="375444" cy="536119"/>
            <a:chOff x="0" y="0"/>
            <a:chExt cx="375442" cy="536117"/>
          </a:xfrm>
        </p:grpSpPr>
        <p:sp>
          <p:nvSpPr>
            <p:cNvPr id="203" name="Google Shape;185;p14"/>
            <p:cNvSpPr/>
            <p:nvPr/>
          </p:nvSpPr>
          <p:spPr>
            <a:xfrm>
              <a:off x="0" y="87005"/>
              <a:ext cx="375443" cy="362162"/>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04" name="Google Shape;186;p14"/>
            <p:cNvSpPr txBox="1"/>
            <p:nvPr/>
          </p:nvSpPr>
          <p:spPr>
            <a:xfrm>
              <a:off x="9505" y="0"/>
              <a:ext cx="299696"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206" name="Google Shape;187;p14"/>
          <p:cNvSpPr txBox="1"/>
          <p:nvPr/>
        </p:nvSpPr>
        <p:spPr>
          <a:xfrm>
            <a:off x="4655558" y="5039252"/>
            <a:ext cx="3892106"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Activar OLE</a:t>
            </a:r>
          </a:p>
        </p:txBody>
      </p:sp>
      <p:grpSp>
        <p:nvGrpSpPr>
          <p:cNvPr id="209" name="Google Shape;188;p14"/>
          <p:cNvGrpSpPr/>
          <p:nvPr/>
        </p:nvGrpSpPr>
        <p:grpSpPr>
          <a:xfrm>
            <a:off x="3886737" y="4903980"/>
            <a:ext cx="375444" cy="536119"/>
            <a:chOff x="0" y="0"/>
            <a:chExt cx="375443" cy="536117"/>
          </a:xfrm>
        </p:grpSpPr>
        <p:sp>
          <p:nvSpPr>
            <p:cNvPr id="207" name="Google Shape;189;p14"/>
            <p:cNvSpPr/>
            <p:nvPr/>
          </p:nvSpPr>
          <p:spPr>
            <a:xfrm>
              <a:off x="-1" y="87005"/>
              <a:ext cx="375445" cy="362162"/>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08" name="Google Shape;190;p14"/>
            <p:cNvSpPr txBox="1"/>
            <p:nvPr/>
          </p:nvSpPr>
          <p:spPr>
            <a:xfrm>
              <a:off x="9506" y="0"/>
              <a:ext cx="299694"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10" name="Google Shape;191;p14"/>
          <p:cNvSpPr txBox="1"/>
          <p:nvPr/>
        </p:nvSpPr>
        <p:spPr>
          <a:xfrm>
            <a:off x="375972" y="1760907"/>
            <a:ext cx="4997505" cy="431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2000">
                <a:solidFill>
                  <a:srgbClr val="A93501"/>
                </a:solidFill>
                <a:latin typeface="Calibri"/>
                <a:ea typeface="Calibri"/>
                <a:cs typeface="Calibri"/>
                <a:sym typeface="Calibri"/>
              </a:defRPr>
            </a:pPr>
            <a:r>
              <a:t>DASHBOARD EN </a:t>
            </a:r>
            <a:r>
              <a:rPr b="1">
                <a:solidFill>
                  <a:srgbClr val="ED6B00"/>
                </a:solidFill>
              </a:rPr>
              <a:t>POWERPOINT</a:t>
            </a:r>
          </a:p>
        </p:txBody>
      </p:sp>
      <p:pic>
        <p:nvPicPr>
          <p:cNvPr id="211" name="Google Shape;192;p14" descr="Google Shape;192;p14"/>
          <p:cNvPicPr>
            <a:picLocks noChangeAspect="1"/>
          </p:cNvPicPr>
          <p:nvPr/>
        </p:nvPicPr>
        <p:blipFill>
          <a:blip r:embed="rId2">
            <a:extLst/>
          </a:blip>
          <a:stretch>
            <a:fillRect/>
          </a:stretch>
        </p:blipFill>
        <p:spPr>
          <a:xfrm>
            <a:off x="678383" y="2382977"/>
            <a:ext cx="2950556" cy="4313791"/>
          </a:xfrm>
          <a:prstGeom prst="rect">
            <a:avLst/>
          </a:prstGeom>
          <a:ln w="12700">
            <a:miter lim="400000"/>
          </a:ln>
        </p:spPr>
      </p:pic>
      <p:sp>
        <p:nvSpPr>
          <p:cNvPr id="212" name="Google Shape;193;p14"/>
          <p:cNvSpPr txBox="1"/>
          <p:nvPr/>
        </p:nvSpPr>
        <p:spPr>
          <a:xfrm>
            <a:off x="375975" y="1265365"/>
            <a:ext cx="4107535"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MENÚ DE HOY 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Google Shape;198;p15"/>
          <p:cNvSpPr txBox="1">
            <a:spLocks noGrp="1"/>
          </p:cNvSpPr>
          <p:nvPr>
            <p:ph type="sldNum" sz="quarter" idx="4294967295"/>
          </p:nvPr>
        </p:nvSpPr>
        <p:spPr>
          <a:xfrm>
            <a:off x="442488" y="6881800"/>
            <a:ext cx="266306"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15" name="Google Shape;199;p15"/>
          <p:cNvSpPr txBox="1"/>
          <p:nvPr/>
        </p:nvSpPr>
        <p:spPr>
          <a:xfrm>
            <a:off x="585699" y="1315057"/>
            <a:ext cx="7911001"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MOSTRAR EN POWERPOINT </a:t>
            </a:r>
            <a:r>
              <a:rPr b="0">
                <a:solidFill>
                  <a:srgbClr val="5F737C"/>
                </a:solidFill>
              </a:rPr>
              <a:t>LO REALIZADO EN EXCEL</a:t>
            </a:r>
          </a:p>
        </p:txBody>
      </p:sp>
      <p:grpSp>
        <p:nvGrpSpPr>
          <p:cNvPr id="218" name="Google Shape;200;p15"/>
          <p:cNvGrpSpPr/>
          <p:nvPr/>
        </p:nvGrpSpPr>
        <p:grpSpPr>
          <a:xfrm>
            <a:off x="5685702" y="4215365"/>
            <a:ext cx="3121163" cy="2345861"/>
            <a:chOff x="0" y="0"/>
            <a:chExt cx="3121162" cy="2345859"/>
          </a:xfrm>
        </p:grpSpPr>
        <p:sp>
          <p:nvSpPr>
            <p:cNvPr id="216" name="Google Shape;201;p15"/>
            <p:cNvSpPr/>
            <p:nvPr/>
          </p:nvSpPr>
          <p:spPr>
            <a:xfrm>
              <a:off x="0" y="0"/>
              <a:ext cx="3121163" cy="2345860"/>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17" name="Google Shape;202;p15"/>
            <p:cNvSpPr txBox="1"/>
            <p:nvPr/>
          </p:nvSpPr>
          <p:spPr>
            <a:xfrm>
              <a:off x="115373" y="982811"/>
              <a:ext cx="2890416"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19" name="Google Shape;203;p15"/>
          <p:cNvSpPr txBox="1"/>
          <p:nvPr/>
        </p:nvSpPr>
        <p:spPr>
          <a:xfrm>
            <a:off x="618866" y="2184039"/>
            <a:ext cx="3530095" cy="1652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solidFill>
                  <a:srgbClr val="1E1E1E"/>
                </a:solidFill>
                <a:latin typeface="Calibri"/>
                <a:ea typeface="Calibri"/>
                <a:cs typeface="Calibri"/>
                <a:sym typeface="Calibri"/>
              </a:defRPr>
            </a:lvl1pPr>
          </a:lstStyle>
          <a:p>
            <a:r>
              <a:t>Podemos mostrar en PowerPoint Tablas y/o Gráficos desarrollados en Microsoft Excel, esto lo podemos hacer únicamente copiando desde la Planilla y pegando en PowerPoint. Sin embargo, al momento de actualizar los datos en Excel, estos no se actualizan en la Presentación.</a:t>
            </a:r>
          </a:p>
        </p:txBody>
      </p:sp>
      <p:sp>
        <p:nvSpPr>
          <p:cNvPr id="220" name="Google Shape;204;p15"/>
          <p:cNvSpPr txBox="1"/>
          <p:nvPr/>
        </p:nvSpPr>
        <p:spPr>
          <a:xfrm>
            <a:off x="5203125" y="2215152"/>
            <a:ext cx="4086314" cy="1423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a:solidFill>
                  <a:srgbClr val="1E1E1E"/>
                </a:solidFill>
                <a:latin typeface="Calibri"/>
                <a:ea typeface="Calibri"/>
                <a:cs typeface="Calibri"/>
                <a:sym typeface="Calibri"/>
              </a:defRPr>
            </a:pPr>
            <a:r>
              <a:t>Por lo anterior es que realizaremos un Vínculo desde las planillas de cálculo con las presentaciones, así las modificaciones que realices en la Planilla de Cálculo, automáticamente se reflejan en la presentación de PowerPoint.</a:t>
            </a:r>
            <a:br/>
            <a:endParaRPr/>
          </a:p>
        </p:txBody>
      </p:sp>
      <p:pic>
        <p:nvPicPr>
          <p:cNvPr id="221" name="Google Shape;205;p15" descr="Google Shape;205;p15"/>
          <p:cNvPicPr>
            <a:picLocks noChangeAspect="1"/>
          </p:cNvPicPr>
          <p:nvPr/>
        </p:nvPicPr>
        <p:blipFill>
          <a:blip r:embed="rId2">
            <a:extLst/>
          </a:blip>
          <a:stretch>
            <a:fillRect/>
          </a:stretch>
        </p:blipFill>
        <p:spPr>
          <a:xfrm>
            <a:off x="4170345" y="5199088"/>
            <a:ext cx="1409247" cy="378411"/>
          </a:xfrm>
          <a:prstGeom prst="rect">
            <a:avLst/>
          </a:prstGeom>
          <a:ln w="12700">
            <a:miter lim="400000"/>
          </a:ln>
        </p:spPr>
      </p:pic>
      <p:pic>
        <p:nvPicPr>
          <p:cNvPr id="222" name="Google Shape;206;p15" descr="Google Shape;206;p15"/>
          <p:cNvPicPr>
            <a:picLocks noChangeAspect="1"/>
          </p:cNvPicPr>
          <p:nvPr/>
        </p:nvPicPr>
        <p:blipFill>
          <a:blip r:embed="rId3">
            <a:extLst/>
          </a:blip>
          <a:stretch>
            <a:fillRect/>
          </a:stretch>
        </p:blipFill>
        <p:spPr>
          <a:xfrm>
            <a:off x="8376446" y="3849123"/>
            <a:ext cx="500377" cy="477103"/>
          </a:xfrm>
          <a:prstGeom prst="rect">
            <a:avLst/>
          </a:prstGeom>
          <a:ln w="12700">
            <a:miter lim="400000"/>
          </a:ln>
        </p:spPr>
      </p:pic>
      <p:grpSp>
        <p:nvGrpSpPr>
          <p:cNvPr id="225" name="Google Shape;207;p15"/>
          <p:cNvGrpSpPr/>
          <p:nvPr/>
        </p:nvGrpSpPr>
        <p:grpSpPr>
          <a:xfrm>
            <a:off x="823332" y="4003697"/>
            <a:ext cx="3121164" cy="2345861"/>
            <a:chOff x="0" y="0"/>
            <a:chExt cx="3121162" cy="2345859"/>
          </a:xfrm>
        </p:grpSpPr>
        <p:sp>
          <p:nvSpPr>
            <p:cNvPr id="223" name="Google Shape;208;p15"/>
            <p:cNvSpPr/>
            <p:nvPr/>
          </p:nvSpPr>
          <p:spPr>
            <a:xfrm>
              <a:off x="0" y="0"/>
              <a:ext cx="3121163" cy="2345860"/>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24" name="Google Shape;209;p15"/>
            <p:cNvSpPr txBox="1"/>
            <p:nvPr/>
          </p:nvSpPr>
          <p:spPr>
            <a:xfrm>
              <a:off x="115373" y="982811"/>
              <a:ext cx="289041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226" name="Google Shape;210;p15" descr="Google Shape;210;p15"/>
          <p:cNvPicPr>
            <a:picLocks noChangeAspect="1"/>
          </p:cNvPicPr>
          <p:nvPr/>
        </p:nvPicPr>
        <p:blipFill>
          <a:blip r:embed="rId4">
            <a:extLst/>
          </a:blip>
          <a:stretch>
            <a:fillRect/>
          </a:stretch>
        </p:blipFill>
        <p:spPr>
          <a:xfrm>
            <a:off x="1128887" y="4137395"/>
            <a:ext cx="2510053" cy="2078463"/>
          </a:xfrm>
          <a:prstGeom prst="rect">
            <a:avLst/>
          </a:prstGeom>
          <a:ln w="12700">
            <a:miter lim="400000"/>
          </a:ln>
        </p:spPr>
      </p:pic>
      <p:pic>
        <p:nvPicPr>
          <p:cNvPr id="227" name="Google Shape;211;p15" descr="Google Shape;211;p15"/>
          <p:cNvPicPr>
            <a:picLocks noChangeAspect="1"/>
          </p:cNvPicPr>
          <p:nvPr/>
        </p:nvPicPr>
        <p:blipFill>
          <a:blip r:embed="rId5">
            <a:extLst/>
          </a:blip>
          <a:stretch>
            <a:fillRect/>
          </a:stretch>
        </p:blipFill>
        <p:spPr>
          <a:xfrm>
            <a:off x="6111842" y="4409333"/>
            <a:ext cx="2268883" cy="1957921"/>
          </a:xfrm>
          <a:prstGeom prst="rect">
            <a:avLst/>
          </a:prstGeom>
          <a:ln w="12700">
            <a:miter lim="400000"/>
          </a:ln>
        </p:spPr>
      </p:pic>
      <p:pic>
        <p:nvPicPr>
          <p:cNvPr id="228" name="Google Shape;212;p15" descr="Google Shape;212;p15"/>
          <p:cNvPicPr>
            <a:picLocks noChangeAspect="1"/>
          </p:cNvPicPr>
          <p:nvPr/>
        </p:nvPicPr>
        <p:blipFill>
          <a:blip r:embed="rId3">
            <a:extLst/>
          </a:blip>
          <a:stretch>
            <a:fillRect/>
          </a:stretch>
        </p:blipFill>
        <p:spPr>
          <a:xfrm>
            <a:off x="3660513" y="3849123"/>
            <a:ext cx="500375" cy="47710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Google Shape;217;p16"/>
          <p:cNvSpPr txBox="1">
            <a:spLocks noGrp="1"/>
          </p:cNvSpPr>
          <p:nvPr>
            <p:ph type="sldNum" sz="quarter" idx="4294967295"/>
          </p:nvPr>
        </p:nvSpPr>
        <p:spPr>
          <a:xfrm>
            <a:off x="442488" y="6881800"/>
            <a:ext cx="266306"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pSp>
        <p:nvGrpSpPr>
          <p:cNvPr id="233" name="Google Shape;218;p16"/>
          <p:cNvGrpSpPr/>
          <p:nvPr/>
        </p:nvGrpSpPr>
        <p:grpSpPr>
          <a:xfrm>
            <a:off x="823332" y="4216558"/>
            <a:ext cx="3121163" cy="2345861"/>
            <a:chOff x="0" y="0"/>
            <a:chExt cx="3121162" cy="2345859"/>
          </a:xfrm>
        </p:grpSpPr>
        <p:sp>
          <p:nvSpPr>
            <p:cNvPr id="231" name="Google Shape;219;p16"/>
            <p:cNvSpPr/>
            <p:nvPr/>
          </p:nvSpPr>
          <p:spPr>
            <a:xfrm>
              <a:off x="0" y="0"/>
              <a:ext cx="3121163" cy="2345860"/>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32" name="Google Shape;220;p16"/>
            <p:cNvSpPr txBox="1"/>
            <p:nvPr/>
          </p:nvSpPr>
          <p:spPr>
            <a:xfrm>
              <a:off x="115373" y="982811"/>
              <a:ext cx="2890416"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34" name="Google Shape;221;p16"/>
          <p:cNvSpPr txBox="1"/>
          <p:nvPr/>
        </p:nvSpPr>
        <p:spPr>
          <a:xfrm>
            <a:off x="382497" y="1299503"/>
            <a:ext cx="8950506"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VINCULAR EXCEL </a:t>
            </a:r>
            <a:r>
              <a:rPr b="0">
                <a:solidFill>
                  <a:srgbClr val="5F737C"/>
                </a:solidFill>
              </a:rPr>
              <a:t>CON POWERPOINT</a:t>
            </a:r>
          </a:p>
        </p:txBody>
      </p:sp>
      <p:pic>
        <p:nvPicPr>
          <p:cNvPr id="235" name="Google Shape;222;p16" descr="Google Shape;222;p16"/>
          <p:cNvPicPr>
            <a:picLocks noChangeAspect="1"/>
          </p:cNvPicPr>
          <p:nvPr/>
        </p:nvPicPr>
        <p:blipFill>
          <a:blip r:embed="rId2">
            <a:extLst/>
          </a:blip>
          <a:stretch>
            <a:fillRect/>
          </a:stretch>
        </p:blipFill>
        <p:spPr>
          <a:xfrm>
            <a:off x="3609194" y="3999922"/>
            <a:ext cx="500377" cy="477103"/>
          </a:xfrm>
          <a:prstGeom prst="rect">
            <a:avLst/>
          </a:prstGeom>
          <a:ln w="12700">
            <a:miter lim="400000"/>
          </a:ln>
        </p:spPr>
      </p:pic>
      <p:grpSp>
        <p:nvGrpSpPr>
          <p:cNvPr id="238" name="Google Shape;223;p16"/>
          <p:cNvGrpSpPr/>
          <p:nvPr/>
        </p:nvGrpSpPr>
        <p:grpSpPr>
          <a:xfrm>
            <a:off x="5685702" y="4215365"/>
            <a:ext cx="3121163" cy="2345861"/>
            <a:chOff x="0" y="0"/>
            <a:chExt cx="3121162" cy="2345859"/>
          </a:xfrm>
        </p:grpSpPr>
        <p:sp>
          <p:nvSpPr>
            <p:cNvPr id="236" name="Google Shape;224;p16"/>
            <p:cNvSpPr/>
            <p:nvPr/>
          </p:nvSpPr>
          <p:spPr>
            <a:xfrm>
              <a:off x="0" y="0"/>
              <a:ext cx="3121163" cy="2345860"/>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37" name="Google Shape;225;p16"/>
            <p:cNvSpPr txBox="1"/>
            <p:nvPr/>
          </p:nvSpPr>
          <p:spPr>
            <a:xfrm>
              <a:off x="115373" y="982811"/>
              <a:ext cx="2890416"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39" name="Google Shape;226;p16"/>
          <p:cNvSpPr txBox="1"/>
          <p:nvPr/>
        </p:nvSpPr>
        <p:spPr>
          <a:xfrm>
            <a:off x="618868" y="2184039"/>
            <a:ext cx="3530092" cy="1652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a:solidFill>
                  <a:srgbClr val="1E1E1E"/>
                </a:solidFill>
                <a:latin typeface="Calibri"/>
                <a:ea typeface="Calibri"/>
                <a:cs typeface="Calibri"/>
                <a:sym typeface="Calibri"/>
              </a:defRPr>
            </a:lvl1pPr>
          </a:lstStyle>
          <a:p>
            <a:r>
              <a:t>Los datos que serán presentados en la diapositiva, estarán vinculados desde una planilla Excel. Considerando que este vínculo sirve para que en la presentación de Powerpoint exista actualización de los datos en caso que se realice alguna modificación en Excel.</a:t>
            </a:r>
          </a:p>
        </p:txBody>
      </p:sp>
      <p:sp>
        <p:nvSpPr>
          <p:cNvPr id="240" name="Google Shape;227;p16"/>
          <p:cNvSpPr txBox="1"/>
          <p:nvPr/>
        </p:nvSpPr>
        <p:spPr>
          <a:xfrm>
            <a:off x="5600979" y="2215152"/>
            <a:ext cx="3290608" cy="1195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a:solidFill>
                  <a:srgbClr val="1E1E1E"/>
                </a:solidFill>
                <a:latin typeface="Calibri"/>
                <a:ea typeface="Calibri"/>
                <a:cs typeface="Calibri"/>
                <a:sym typeface="Calibri"/>
              </a:defRPr>
            </a:pPr>
            <a:r>
              <a:t>Se ha de considerar que debemos tener el archivo Excel con las tablas y gráficos hechos, utilizaremos el archivo “</a:t>
            </a:r>
            <a:r>
              <a:rPr b="1"/>
              <a:t>DashboardParaPowerpoint.xlsx</a:t>
            </a:r>
            <a:r>
              <a:t>” entregado por el docente.</a:t>
            </a:r>
          </a:p>
        </p:txBody>
      </p:sp>
      <p:pic>
        <p:nvPicPr>
          <p:cNvPr id="241" name="Google Shape;228;p16" descr="Google Shape;228;p16"/>
          <p:cNvPicPr>
            <a:picLocks noChangeAspect="1"/>
          </p:cNvPicPr>
          <p:nvPr/>
        </p:nvPicPr>
        <p:blipFill>
          <a:blip r:embed="rId3">
            <a:extLst/>
          </a:blip>
          <a:stretch>
            <a:fillRect/>
          </a:stretch>
        </p:blipFill>
        <p:spPr>
          <a:xfrm>
            <a:off x="4105635" y="5199088"/>
            <a:ext cx="1409248" cy="378411"/>
          </a:xfrm>
          <a:prstGeom prst="rect">
            <a:avLst/>
          </a:prstGeom>
          <a:ln w="12700">
            <a:miter lim="400000"/>
          </a:ln>
        </p:spPr>
      </p:pic>
      <p:pic>
        <p:nvPicPr>
          <p:cNvPr id="242" name="Google Shape;229;p16" descr="Google Shape;229;p16"/>
          <p:cNvPicPr>
            <a:picLocks noChangeAspect="1"/>
          </p:cNvPicPr>
          <p:nvPr/>
        </p:nvPicPr>
        <p:blipFill>
          <a:blip r:embed="rId2">
            <a:extLst/>
          </a:blip>
          <a:stretch>
            <a:fillRect/>
          </a:stretch>
        </p:blipFill>
        <p:spPr>
          <a:xfrm>
            <a:off x="8461113" y="4018583"/>
            <a:ext cx="500375" cy="477102"/>
          </a:xfrm>
          <a:prstGeom prst="rect">
            <a:avLst/>
          </a:prstGeom>
          <a:ln w="12700">
            <a:miter lim="400000"/>
          </a:ln>
        </p:spPr>
      </p:pic>
      <p:pic>
        <p:nvPicPr>
          <p:cNvPr id="243" name="Google Shape;230;p16" descr="Google Shape;230;p16"/>
          <p:cNvPicPr>
            <a:picLocks noChangeAspect="1"/>
          </p:cNvPicPr>
          <p:nvPr/>
        </p:nvPicPr>
        <p:blipFill>
          <a:blip r:embed="rId4">
            <a:extLst/>
          </a:blip>
          <a:stretch>
            <a:fillRect/>
          </a:stretch>
        </p:blipFill>
        <p:spPr>
          <a:xfrm>
            <a:off x="913401" y="4880609"/>
            <a:ext cx="2867171" cy="1142209"/>
          </a:xfrm>
          <a:prstGeom prst="rect">
            <a:avLst/>
          </a:prstGeom>
          <a:ln w="12700">
            <a:miter lim="400000"/>
          </a:ln>
        </p:spPr>
      </p:pic>
      <p:pic>
        <p:nvPicPr>
          <p:cNvPr id="244" name="Google Shape;231;p16" descr="Google Shape;231;p16"/>
          <p:cNvPicPr>
            <a:picLocks noChangeAspect="1"/>
          </p:cNvPicPr>
          <p:nvPr/>
        </p:nvPicPr>
        <p:blipFill>
          <a:blip r:embed="rId5">
            <a:extLst/>
          </a:blip>
          <a:stretch>
            <a:fillRect/>
          </a:stretch>
        </p:blipFill>
        <p:spPr>
          <a:xfrm>
            <a:off x="5975119" y="4674368"/>
            <a:ext cx="2561947" cy="14444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Google Shape;236;p17"/>
          <p:cNvSpPr txBox="1">
            <a:spLocks noGrp="1"/>
          </p:cNvSpPr>
          <p:nvPr>
            <p:ph type="sldNum" sz="quarter" idx="4294967295"/>
          </p:nvPr>
        </p:nvSpPr>
        <p:spPr>
          <a:xfrm>
            <a:off x="442488" y="6881800"/>
            <a:ext cx="266306" cy="3170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pSp>
        <p:nvGrpSpPr>
          <p:cNvPr id="249" name="Google Shape;237;p17"/>
          <p:cNvGrpSpPr/>
          <p:nvPr/>
        </p:nvGrpSpPr>
        <p:grpSpPr>
          <a:xfrm>
            <a:off x="354043" y="3725767"/>
            <a:ext cx="3568845" cy="2682340"/>
            <a:chOff x="0" y="0"/>
            <a:chExt cx="3568843" cy="2682338"/>
          </a:xfrm>
        </p:grpSpPr>
        <p:sp>
          <p:nvSpPr>
            <p:cNvPr id="247" name="Google Shape;238;p17"/>
            <p:cNvSpPr/>
            <p:nvPr/>
          </p:nvSpPr>
          <p:spPr>
            <a:xfrm>
              <a:off x="0" y="0"/>
              <a:ext cx="3568844" cy="2682339"/>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48" name="Google Shape;239;p17"/>
            <p:cNvSpPr txBox="1"/>
            <p:nvPr/>
          </p:nvSpPr>
          <p:spPr>
            <a:xfrm>
              <a:off x="131921" y="1151052"/>
              <a:ext cx="3305000"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50" name="Google Shape;240;p17"/>
          <p:cNvSpPr txBox="1"/>
          <p:nvPr/>
        </p:nvSpPr>
        <p:spPr>
          <a:xfrm>
            <a:off x="452172" y="1269909"/>
            <a:ext cx="8950506"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INSERTA UNA </a:t>
            </a:r>
            <a:r>
              <a:rPr b="0">
                <a:solidFill>
                  <a:srgbClr val="A93501"/>
                </a:solidFill>
              </a:rPr>
              <a:t>NUEVA DIAPOSITIVA</a:t>
            </a:r>
          </a:p>
        </p:txBody>
      </p:sp>
      <p:grpSp>
        <p:nvGrpSpPr>
          <p:cNvPr id="253" name="Google Shape;241;p17"/>
          <p:cNvGrpSpPr/>
          <p:nvPr/>
        </p:nvGrpSpPr>
        <p:grpSpPr>
          <a:xfrm>
            <a:off x="4933146" y="3597266"/>
            <a:ext cx="3910793" cy="2939345"/>
            <a:chOff x="0" y="0"/>
            <a:chExt cx="3910791" cy="2939344"/>
          </a:xfrm>
        </p:grpSpPr>
        <p:sp>
          <p:nvSpPr>
            <p:cNvPr id="251" name="Google Shape;242;p17"/>
            <p:cNvSpPr/>
            <p:nvPr/>
          </p:nvSpPr>
          <p:spPr>
            <a:xfrm>
              <a:off x="0" y="0"/>
              <a:ext cx="3910792" cy="2939345"/>
            </a:xfrm>
            <a:prstGeom prst="roundRect">
              <a:avLst>
                <a:gd name="adj" fmla="val 16792"/>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52" name="Google Shape;243;p17"/>
            <p:cNvSpPr txBox="1"/>
            <p:nvPr/>
          </p:nvSpPr>
          <p:spPr>
            <a:xfrm>
              <a:off x="144562" y="1279554"/>
              <a:ext cx="362166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54" name="Google Shape;244;p17"/>
          <p:cNvSpPr txBox="1"/>
          <p:nvPr/>
        </p:nvSpPr>
        <p:spPr>
          <a:xfrm>
            <a:off x="542751" y="2124855"/>
            <a:ext cx="2680848" cy="89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r>
              <a:t>De la hoja “</a:t>
            </a:r>
            <a:r>
              <a:rPr b="1"/>
              <a:t>TablasDinamicas” </a:t>
            </a:r>
            <a:r>
              <a:t>del archivo Excel, selecciona la primera tabla, presiona clic derecho y elige “copiar</a:t>
            </a:r>
          </a:p>
        </p:txBody>
      </p:sp>
      <p:sp>
        <p:nvSpPr>
          <p:cNvPr id="255" name="Google Shape;245;p17"/>
          <p:cNvSpPr txBox="1"/>
          <p:nvPr/>
        </p:nvSpPr>
        <p:spPr>
          <a:xfrm>
            <a:off x="4912762" y="2049260"/>
            <a:ext cx="3304587" cy="1304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r>
              <a:t>Vas a la diapositiva de PowerPoint y seleccionas Copiado Especial- vínculo con objeto de hoja Excel.</a:t>
            </a:r>
          </a:p>
          <a:p>
            <a:r>
              <a:t>Queda vinculada entonces la tabla y los cambios que se realicen en el Excel, se verán reflejados en PowerPoint.</a:t>
            </a:r>
          </a:p>
        </p:txBody>
      </p:sp>
      <p:pic>
        <p:nvPicPr>
          <p:cNvPr id="256" name="Google Shape;246;p17" descr="Google Shape;246;p17"/>
          <p:cNvPicPr>
            <a:picLocks noChangeAspect="1"/>
          </p:cNvPicPr>
          <p:nvPr/>
        </p:nvPicPr>
        <p:blipFill>
          <a:blip r:embed="rId2">
            <a:extLst/>
          </a:blip>
          <a:srcRect t="26495" r="61846" b="27203"/>
          <a:stretch>
            <a:fillRect/>
          </a:stretch>
        </p:blipFill>
        <p:spPr>
          <a:xfrm>
            <a:off x="657524" y="4056491"/>
            <a:ext cx="2962050" cy="2020960"/>
          </a:xfrm>
          <a:prstGeom prst="rect">
            <a:avLst/>
          </a:prstGeom>
          <a:ln w="12700">
            <a:miter lim="400000"/>
          </a:ln>
        </p:spPr>
      </p:pic>
      <p:pic>
        <p:nvPicPr>
          <p:cNvPr id="257" name="Google Shape;247;p17" descr="Google Shape;247;p17"/>
          <p:cNvPicPr>
            <a:picLocks noChangeAspect="1"/>
          </p:cNvPicPr>
          <p:nvPr/>
        </p:nvPicPr>
        <p:blipFill>
          <a:blip r:embed="rId3">
            <a:extLst/>
          </a:blip>
          <a:stretch>
            <a:fillRect/>
          </a:stretch>
        </p:blipFill>
        <p:spPr>
          <a:xfrm>
            <a:off x="5236247" y="3910024"/>
            <a:ext cx="3304588" cy="1873558"/>
          </a:xfrm>
          <a:prstGeom prst="rect">
            <a:avLst/>
          </a:prstGeom>
          <a:ln w="12700">
            <a:miter lim="400000"/>
          </a:ln>
        </p:spPr>
      </p:pic>
      <p:pic>
        <p:nvPicPr>
          <p:cNvPr id="258" name="Google Shape;248;p17" descr="Google Shape;248;p17"/>
          <p:cNvPicPr>
            <a:picLocks noChangeAspect="1"/>
          </p:cNvPicPr>
          <p:nvPr/>
        </p:nvPicPr>
        <p:blipFill>
          <a:blip r:embed="rId4">
            <a:extLst/>
          </a:blip>
          <a:stretch>
            <a:fillRect/>
          </a:stretch>
        </p:blipFill>
        <p:spPr>
          <a:xfrm rot="5400000">
            <a:off x="1648966" y="3241344"/>
            <a:ext cx="468420" cy="266358"/>
          </a:xfrm>
          <a:prstGeom prst="rect">
            <a:avLst/>
          </a:prstGeom>
          <a:ln w="12700">
            <a:miter lim="400000"/>
          </a:ln>
        </p:spPr>
      </p:pic>
      <p:pic>
        <p:nvPicPr>
          <p:cNvPr id="259" name="Google Shape;249;p17" descr="Google Shape;249;p17"/>
          <p:cNvPicPr>
            <a:picLocks noChangeAspect="1"/>
          </p:cNvPicPr>
          <p:nvPr/>
        </p:nvPicPr>
        <p:blipFill>
          <a:blip r:embed="rId4">
            <a:extLst/>
          </a:blip>
          <a:stretch>
            <a:fillRect/>
          </a:stretch>
        </p:blipFill>
        <p:spPr>
          <a:xfrm rot="5400000">
            <a:off x="7651832" y="3241344"/>
            <a:ext cx="468421" cy="266358"/>
          </a:xfrm>
          <a:prstGeom prst="rect">
            <a:avLst/>
          </a:prstGeom>
          <a:ln w="12700">
            <a:miter lim="400000"/>
          </a:ln>
        </p:spPr>
      </p:pic>
      <p:sp>
        <p:nvSpPr>
          <p:cNvPr id="260" name="Google Shape;250;p17"/>
          <p:cNvSpPr txBox="1"/>
          <p:nvPr/>
        </p:nvSpPr>
        <p:spPr>
          <a:xfrm>
            <a:off x="5236249" y="5917148"/>
            <a:ext cx="3304586" cy="623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70000"/>
              </a:lnSpc>
              <a:defRPr sz="1500" b="1">
                <a:latin typeface="Calibri"/>
                <a:ea typeface="Calibri"/>
                <a:cs typeface="Calibri"/>
                <a:sym typeface="Calibri"/>
              </a:defRPr>
            </a:lvl1pPr>
          </a:lstStyle>
          <a:p>
            <a:r>
              <a:t>Así queda vinculada la Tabla Dinámica y los cambios que se realicen en el Excel, se verán reflejados en PowerPoint.</a:t>
            </a:r>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Personalizado</PresentationFormat>
  <Paragraphs>143</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Helvetica Neue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1</cp:revision>
  <dcterms:modified xsi:type="dcterms:W3CDTF">2021-01-07T03:45:24Z</dcterms:modified>
</cp:coreProperties>
</file>