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9602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1;p2" descr="Google Shape;21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40" y="418596"/>
            <a:ext cx="2897435" cy="680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oogle Shape;22;p2"/>
          <p:cNvGrpSpPr/>
          <p:nvPr/>
        </p:nvGrpSpPr>
        <p:grpSpPr>
          <a:xfrm>
            <a:off x="242853" y="1756547"/>
            <a:ext cx="9346505" cy="5675930"/>
            <a:chOff x="0" y="0"/>
            <a:chExt cx="9346503" cy="5675928"/>
          </a:xfrm>
        </p:grpSpPr>
        <p:sp>
          <p:nvSpPr>
            <p:cNvPr id="23" name="Google Shape;23;p2"/>
            <p:cNvSpPr/>
            <p:nvPr/>
          </p:nvSpPr>
          <p:spPr>
            <a:xfrm>
              <a:off x="0" y="-1"/>
              <a:ext cx="9346505" cy="567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1" y="2647845"/>
              <a:ext cx="9091322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</a:t>
              </a:r>
            </a:p>
          </p:txBody>
        </p:sp>
      </p:grpSp>
      <p:pic>
        <p:nvPicPr>
          <p:cNvPr id="26" name="Google Shape;25;p2" descr="Google Shape;25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706" y="6387272"/>
            <a:ext cx="830662" cy="75600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Google Shape;26;p2"/>
          <p:cNvSpPr/>
          <p:nvPr/>
        </p:nvSpPr>
        <p:spPr>
          <a:xfrm>
            <a:off x="436350" y="6464001"/>
            <a:ext cx="7891862" cy="680477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aseline="-25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" name="Google Shape;27;p2" descr="Google Shape;27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440" y="6462795"/>
            <a:ext cx="690485" cy="680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28;p2" descr="Google Shape;28;p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2364" y="1222172"/>
            <a:ext cx="1080003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29;p2" descr="Google Shape;29;p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72364" y="418596"/>
            <a:ext cx="1080003" cy="66477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89209" y="6871674"/>
            <a:ext cx="273567" cy="264165"/>
          </a:xfrm>
          <a:prstGeom prst="rect">
            <a:avLst/>
          </a:prstGeom>
        </p:spPr>
        <p:txBody>
          <a:bodyPr lIns="45675" tIns="45675" rIns="45675" bIns="45675" anchor="ctr"/>
          <a:lstStyle>
            <a:lvl1pPr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32;p3"/>
          <p:cNvGrpSpPr/>
          <p:nvPr/>
        </p:nvGrpSpPr>
        <p:grpSpPr>
          <a:xfrm>
            <a:off x="242853" y="1756547"/>
            <a:ext cx="9346505" cy="5675930"/>
            <a:chOff x="0" y="0"/>
            <a:chExt cx="9346503" cy="5675928"/>
          </a:xfrm>
        </p:grpSpPr>
        <p:sp>
          <p:nvSpPr>
            <p:cNvPr id="38" name="Google Shape;33;p3"/>
            <p:cNvSpPr/>
            <p:nvPr/>
          </p:nvSpPr>
          <p:spPr>
            <a:xfrm>
              <a:off x="0" y="-1"/>
              <a:ext cx="9346505" cy="567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Google Shape;34;p3"/>
            <p:cNvSpPr txBox="1"/>
            <p:nvPr/>
          </p:nvSpPr>
          <p:spPr>
            <a:xfrm>
              <a:off x="1" y="2647845"/>
              <a:ext cx="9091322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</a:t>
              </a:r>
            </a:p>
          </p:txBody>
        </p:sp>
      </p:grpSp>
      <p:pic>
        <p:nvPicPr>
          <p:cNvPr id="41" name="Google Shape;35;p3" descr="Google Shape;35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40" y="418596"/>
            <a:ext cx="2897435" cy="68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Google Shape;36;p3" descr="Google Shape;36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2364" y="1222172"/>
            <a:ext cx="1080003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Google Shape;37;p3" descr="Google Shape;37;p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2364" y="418596"/>
            <a:ext cx="1080003" cy="66477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89209" y="6871674"/>
            <a:ext cx="273567" cy="264165"/>
          </a:xfrm>
          <a:prstGeom prst="rect">
            <a:avLst/>
          </a:prstGeom>
        </p:spPr>
        <p:txBody>
          <a:bodyPr lIns="45675" tIns="45675" rIns="45675" bIns="45675" anchor="ctr"/>
          <a:lstStyle>
            <a:lvl1pPr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0;p4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54" name="Google Shape;41;p4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52" name="Google Shape;42;p4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3" name="Google Shape;43;p4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57" name="Google Shape;44;p4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55" name="Google Shape;45;p4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6" name="Google Shape;46;p4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58" name="Google Shape;47;p4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59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Aplicaciones Informáticas para la Gestion Administrativa</a:t>
            </a:r>
          </a:p>
        </p:txBody>
      </p:sp>
      <p:sp>
        <p:nvSpPr>
          <p:cNvPr id="60" name="Google Shape;49;p4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15|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54;p6"/>
          <p:cNvSpPr/>
          <p:nvPr/>
        </p:nvSpPr>
        <p:spPr>
          <a:xfrm rot="10800000" flipH="1">
            <a:off x="181647" y="822025"/>
            <a:ext cx="9356704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" name="Google Shape;55;p6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79" name="Google Shape;56;p6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77" name="Google Shape;57;p6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78" name="Google Shape;58;p6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82" name="Google Shape;59;p6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80" name="Google Shape;60;p6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81" name="Google Shape;61;p6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83" name="Google Shape;62;p6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84" name="Google Shape;64;p6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15|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85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Aplicaciones Informáticas para la Gestion Administrativa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67;p7"/>
          <p:cNvSpPr/>
          <p:nvPr/>
        </p:nvSpPr>
        <p:spPr>
          <a:xfrm rot="10800000" flipH="1">
            <a:off x="181647" y="822025"/>
            <a:ext cx="9356704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Google Shape;68;p7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97" name="Google Shape;69;p7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95" name="Google Shape;70;p7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96" name="Google Shape;71;p7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100" name="Google Shape;72;p7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98" name="Google Shape;73;p7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99" name="Google Shape;74;p7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01" name="Google Shape;75;p7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102" name="Google Shape;77;p7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15|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103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Aplicaciones Informáticas para la Gestion Administrativa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80;p8"/>
          <p:cNvSpPr/>
          <p:nvPr/>
        </p:nvSpPr>
        <p:spPr>
          <a:xfrm rot="10800000" flipH="1">
            <a:off x="181647" y="822025"/>
            <a:ext cx="9356704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14" name="Google Shape;81;p8"/>
          <p:cNvGrpSpPr/>
          <p:nvPr/>
        </p:nvGrpSpPr>
        <p:grpSpPr>
          <a:xfrm>
            <a:off x="8080879" y="451665"/>
            <a:ext cx="662106" cy="380238"/>
            <a:chOff x="0" y="0"/>
            <a:chExt cx="662105" cy="380236"/>
          </a:xfrm>
        </p:grpSpPr>
        <p:sp>
          <p:nvSpPr>
            <p:cNvPr id="112" name="Google Shape;82;p8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113" name="Google Shape;83;p8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117" name="Google Shape;84;p8"/>
          <p:cNvGrpSpPr/>
          <p:nvPr/>
        </p:nvGrpSpPr>
        <p:grpSpPr>
          <a:xfrm>
            <a:off x="8742980" y="451665"/>
            <a:ext cx="785406" cy="380238"/>
            <a:chOff x="0" y="0"/>
            <a:chExt cx="785405" cy="380236"/>
          </a:xfrm>
        </p:grpSpPr>
        <p:sp>
          <p:nvSpPr>
            <p:cNvPr id="115" name="Google Shape;85;p8"/>
            <p:cNvSpPr/>
            <p:nvPr/>
          </p:nvSpPr>
          <p:spPr>
            <a:xfrm>
              <a:off x="-1" y="327734"/>
              <a:ext cx="785407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116" name="Google Shape;86;p8"/>
            <p:cNvSpPr txBox="1"/>
            <p:nvPr/>
          </p:nvSpPr>
          <p:spPr>
            <a:xfrm>
              <a:off x="-1" y="-1"/>
              <a:ext cx="7854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18" name="Google Shape;87;p8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119" name="Google Shape;88;p8"/>
          <p:cNvSpPr txBox="1"/>
          <p:nvPr/>
        </p:nvSpPr>
        <p:spPr>
          <a:xfrm>
            <a:off x="8170650" y="288449"/>
            <a:ext cx="1166703" cy="37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Google Shape;7;p1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6" name="Google Shape;8;p1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4" name="Google Shape;9;p1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" name="Google Shape;10;p1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9" name="Google Shape;11;p1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7" name="Google Shape;12;p1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8" name="Google Shape;13;p1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0" name="Google Shape;14;p1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11" name="Google Shape;15;p1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15|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12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Aplicaciones Informáticas para la Gestion Administrativa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 anchor="ctr"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ln w="12700">
            <a:miter lim="400000"/>
          </a:ln>
        </p:spPr>
        <p:txBody>
          <a:bodyPr wrap="none" lIns="91375" tIns="91375" rIns="91375" bIns="91375">
            <a:spAutoFit/>
          </a:bodyPr>
          <a:lstStyle>
            <a:lvl1pPr algn="r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22860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22860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2860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860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2860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2860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22860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22860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nr41Tz28U&amp;ab_channel=ConsultaconMa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95;p9"/>
          <p:cNvSpPr txBox="1"/>
          <p:nvPr/>
        </p:nvSpPr>
        <p:spPr>
          <a:xfrm>
            <a:off x="1176618" y="6563127"/>
            <a:ext cx="7012135" cy="48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 lvl="1" algn="just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</a:p>
        </p:txBody>
      </p:sp>
      <p:sp>
        <p:nvSpPr>
          <p:cNvPr id="131" name="Google Shape;96;p9"/>
          <p:cNvSpPr txBox="1"/>
          <p:nvPr/>
        </p:nvSpPr>
        <p:spPr>
          <a:xfrm>
            <a:off x="374947" y="2049160"/>
            <a:ext cx="1444330" cy="36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MÓDULO 6</a:t>
            </a:r>
          </a:p>
        </p:txBody>
      </p:sp>
      <p:sp>
        <p:nvSpPr>
          <p:cNvPr id="132" name="Google Shape;97;p9"/>
          <p:cNvSpPr txBox="1"/>
          <p:nvPr/>
        </p:nvSpPr>
        <p:spPr>
          <a:xfrm>
            <a:off x="1139097" y="834800"/>
            <a:ext cx="4156806" cy="3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2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PLAN COMÚN </a:t>
            </a:r>
            <a:r>
              <a:rPr b="0"/>
              <a:t>| NIVEL 3° MEDIO</a:t>
            </a:r>
          </a:p>
        </p:txBody>
      </p:sp>
      <p:sp>
        <p:nvSpPr>
          <p:cNvPr id="133" name="Google Shape;98;p9"/>
          <p:cNvSpPr txBox="1"/>
          <p:nvPr/>
        </p:nvSpPr>
        <p:spPr>
          <a:xfrm>
            <a:off x="328939" y="2362487"/>
            <a:ext cx="3883730" cy="217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APLICACIONES</a:t>
            </a:r>
          </a:p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INFORMÁTICAS </a:t>
            </a:r>
          </a:p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PARA LA GESTIÓN </a:t>
            </a:r>
          </a:p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ADMINISTRATIVA </a:t>
            </a:r>
          </a:p>
        </p:txBody>
      </p:sp>
      <p:pic>
        <p:nvPicPr>
          <p:cNvPr id="134" name="Google Shape;99;p9" descr="Google Shape;99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7685" y="1979146"/>
            <a:ext cx="5191179" cy="4745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49;p1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258" name="Google Shape;250;p18"/>
          <p:cNvGrpSpPr/>
          <p:nvPr/>
        </p:nvGrpSpPr>
        <p:grpSpPr>
          <a:xfrm>
            <a:off x="466023" y="2144732"/>
            <a:ext cx="8605503" cy="2052134"/>
            <a:chOff x="0" y="0"/>
            <a:chExt cx="8605502" cy="2052133"/>
          </a:xfrm>
        </p:grpSpPr>
        <p:sp>
          <p:nvSpPr>
            <p:cNvPr id="256" name="Google Shape;251;p18"/>
            <p:cNvSpPr/>
            <p:nvPr/>
          </p:nvSpPr>
          <p:spPr>
            <a:xfrm>
              <a:off x="0" y="0"/>
              <a:ext cx="8605503" cy="2052134"/>
            </a:xfrm>
            <a:prstGeom prst="roundRect">
              <a:avLst>
                <a:gd name="adj" fmla="val 9822"/>
              </a:avLst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7" name="Google Shape;252;p18"/>
            <p:cNvSpPr txBox="1"/>
            <p:nvPr/>
          </p:nvSpPr>
          <p:spPr>
            <a:xfrm>
              <a:off x="59033" y="835948"/>
              <a:ext cx="8487435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59" name="Google Shape;253;p18"/>
          <p:cNvSpPr txBox="1"/>
          <p:nvPr/>
        </p:nvSpPr>
        <p:spPr>
          <a:xfrm>
            <a:off x="648740" y="2473706"/>
            <a:ext cx="8237354" cy="160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6: </a:t>
            </a:r>
            <a:r>
              <a:rPr b="0"/>
              <a:t>Selecciona en la Segmentación de Datos los campos: Cliente, Mes Apertura y Producto.</a:t>
            </a:r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Tendrás un panel de los segmentos seleccionados.</a:t>
            </a:r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7: </a:t>
            </a:r>
            <a:r>
              <a:rPr b="0"/>
              <a:t>En el panel haz clic en el botón derecho y conecta los informes (las demás tablas dinámicas).</a:t>
            </a:r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8: </a:t>
            </a:r>
            <a:r>
              <a:rPr b="0"/>
              <a:t>Presiona los botones de control y observa los cambios que se visualizan en los gráficos dinámicos.</a:t>
            </a:r>
          </a:p>
        </p:txBody>
      </p:sp>
      <p:sp>
        <p:nvSpPr>
          <p:cNvPr id="260" name="Google Shape;254;p18"/>
          <p:cNvSpPr txBox="1"/>
          <p:nvPr/>
        </p:nvSpPr>
        <p:spPr>
          <a:xfrm>
            <a:off x="452172" y="1269909"/>
            <a:ext cx="8950506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¿CÓMO CREAR </a:t>
            </a:r>
            <a:r>
              <a:rPr b="0">
                <a:solidFill>
                  <a:srgbClr val="A93501"/>
                </a:solidFill>
              </a:rPr>
              <a:t>UN DASHBOARD?</a:t>
            </a:r>
          </a:p>
        </p:txBody>
      </p:sp>
      <p:pic>
        <p:nvPicPr>
          <p:cNvPr id="261" name="Google Shape;255;p18" descr="Google Shape;255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7597" y="4793639"/>
            <a:ext cx="1663572" cy="11056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Google Shape;256;p18"/>
          <p:cNvGrpSpPr/>
          <p:nvPr/>
        </p:nvGrpSpPr>
        <p:grpSpPr>
          <a:xfrm>
            <a:off x="4467597" y="4788741"/>
            <a:ext cx="1663577" cy="1085894"/>
            <a:chOff x="0" y="0"/>
            <a:chExt cx="1663575" cy="1085893"/>
          </a:xfrm>
        </p:grpSpPr>
        <p:sp>
          <p:nvSpPr>
            <p:cNvPr id="262" name="Google Shape;257;p18"/>
            <p:cNvSpPr/>
            <p:nvPr/>
          </p:nvSpPr>
          <p:spPr>
            <a:xfrm>
              <a:off x="0" y="0"/>
              <a:ext cx="1663576" cy="1085894"/>
            </a:xfrm>
            <a:prstGeom prst="roundRect">
              <a:avLst>
                <a:gd name="adj" fmla="val 7253"/>
              </a:avLst>
            </a:prstGeom>
            <a:noFill/>
            <a:ln w="793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3" name="Google Shape;258;p18"/>
            <p:cNvSpPr txBox="1"/>
            <p:nvPr/>
          </p:nvSpPr>
          <p:spPr>
            <a:xfrm>
              <a:off x="62755" y="352828"/>
              <a:ext cx="1538064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265" name="Google Shape;259;p18" descr="Google Shape;259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706" y="4604041"/>
            <a:ext cx="3417817" cy="15347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Google Shape;260;p18"/>
          <p:cNvGrpSpPr/>
          <p:nvPr/>
        </p:nvGrpSpPr>
        <p:grpSpPr>
          <a:xfrm>
            <a:off x="574431" y="4593773"/>
            <a:ext cx="3405938" cy="1544993"/>
            <a:chOff x="0" y="0"/>
            <a:chExt cx="3405937" cy="1544992"/>
          </a:xfrm>
        </p:grpSpPr>
        <p:sp>
          <p:nvSpPr>
            <p:cNvPr id="266" name="Google Shape;261;p18"/>
            <p:cNvSpPr/>
            <p:nvPr/>
          </p:nvSpPr>
          <p:spPr>
            <a:xfrm>
              <a:off x="0" y="0"/>
              <a:ext cx="3405938" cy="1544993"/>
            </a:xfrm>
            <a:prstGeom prst="roundRect">
              <a:avLst>
                <a:gd name="adj" fmla="val 7253"/>
              </a:avLst>
            </a:prstGeom>
            <a:noFill/>
            <a:ln w="793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Google Shape;262;p18"/>
            <p:cNvSpPr txBox="1"/>
            <p:nvPr/>
          </p:nvSpPr>
          <p:spPr>
            <a:xfrm>
              <a:off x="72507" y="582377"/>
              <a:ext cx="3260923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69" name="Google Shape;263;p18"/>
          <p:cNvSpPr txBox="1"/>
          <p:nvPr/>
        </p:nvSpPr>
        <p:spPr>
          <a:xfrm>
            <a:off x="5978759" y="6905659"/>
            <a:ext cx="3054164" cy="28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>
              <a:lnSpc>
                <a:spcPct val="110000"/>
              </a:lnSpc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¡¡¡Felicidades!!! Ya tienes tu DashBoard.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68;p19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276" name="Google Shape;269;p19"/>
          <p:cNvGrpSpPr/>
          <p:nvPr/>
        </p:nvGrpSpPr>
        <p:grpSpPr>
          <a:xfrm>
            <a:off x="2035274" y="2911881"/>
            <a:ext cx="6999680" cy="2696563"/>
            <a:chOff x="0" y="0"/>
            <a:chExt cx="6999678" cy="2696561"/>
          </a:xfrm>
        </p:grpSpPr>
        <p:grpSp>
          <p:nvGrpSpPr>
            <p:cNvPr id="274" name="Google Shape;270;p19"/>
            <p:cNvGrpSpPr/>
            <p:nvPr/>
          </p:nvGrpSpPr>
          <p:grpSpPr>
            <a:xfrm>
              <a:off x="0" y="0"/>
              <a:ext cx="6999679" cy="2696562"/>
              <a:chOff x="0" y="0"/>
              <a:chExt cx="6999678" cy="2696561"/>
            </a:xfrm>
          </p:grpSpPr>
          <p:sp>
            <p:nvSpPr>
              <p:cNvPr id="272" name="Google Shape;271;p19"/>
              <p:cNvSpPr/>
              <p:nvPr/>
            </p:nvSpPr>
            <p:spPr>
              <a:xfrm>
                <a:off x="0" y="0"/>
                <a:ext cx="6999679" cy="269656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2;p19"/>
              <p:cNvSpPr txBox="1"/>
              <p:nvPr/>
            </p:nvSpPr>
            <p:spPr>
              <a:xfrm>
                <a:off x="136396" y="1158161"/>
                <a:ext cx="6726885" cy="380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sp>
          <p:nvSpPr>
            <p:cNvPr id="275" name="Google Shape;273;p19"/>
            <p:cNvSpPr txBox="1"/>
            <p:nvPr/>
          </p:nvSpPr>
          <p:spPr>
            <a:xfrm>
              <a:off x="1307690" y="692658"/>
              <a:ext cx="5161939" cy="1252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pPr>
                <a:lnSpc>
                  <a:spcPct val="115000"/>
                </a:lnSpc>
                <a:defRPr sz="200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DASHBOARD </a:t>
              </a:r>
              <a:r>
                <a:rPr b="1">
                  <a:solidFill>
                    <a:srgbClr val="ED6B00"/>
                  </a:solidFill>
                </a:rPr>
                <a:t>(PANEL DECONTROL)</a:t>
              </a:r>
              <a:endParaRPr>
                <a:solidFill>
                  <a:srgbClr val="ED6B00"/>
                </a:solidFill>
              </a:endParaRPr>
            </a:p>
            <a:p>
              <a:pPr>
                <a:lnSpc>
                  <a:spcPct val="115000"/>
                </a:lnSpc>
                <a:defRPr>
                  <a:solidFill>
                    <a:srgbClr val="ED6B00"/>
                  </a:solidFill>
                </a:defRPr>
              </a:pPr>
              <a:endParaRPr>
                <a:solidFill>
                  <a:srgbClr val="ED6B00"/>
                </a:solidFill>
              </a:endParaRPr>
            </a:p>
            <a:p>
              <a: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¡Ahora realizaremos una actividad que resume todo lo que hemos visto! </a:t>
              </a:r>
              <a:r>
                <a:rPr b="1">
                  <a:solidFill>
                    <a:srgbClr val="ED6B00"/>
                  </a:solidFill>
                </a:rPr>
                <a:t>¡Atentos!</a:t>
              </a:r>
            </a:p>
          </p:txBody>
        </p:sp>
      </p:grpSp>
      <p:sp>
        <p:nvSpPr>
          <p:cNvPr id="277" name="Google Shape;274;p19"/>
          <p:cNvSpPr txBox="1"/>
          <p:nvPr/>
        </p:nvSpPr>
        <p:spPr>
          <a:xfrm>
            <a:off x="382497" y="1450787"/>
            <a:ext cx="3990213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¿CUÁNTO APRENDIMOS?</a:t>
            </a:r>
          </a:p>
        </p:txBody>
      </p:sp>
      <p:sp>
        <p:nvSpPr>
          <p:cNvPr id="278" name="Google Shape;275;p19"/>
          <p:cNvSpPr txBox="1"/>
          <p:nvPr/>
        </p:nvSpPr>
        <p:spPr>
          <a:xfrm>
            <a:off x="366449" y="1120652"/>
            <a:ext cx="1166704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</a:p>
        </p:txBody>
      </p:sp>
      <p:pic>
        <p:nvPicPr>
          <p:cNvPr id="279" name="Google Shape;276;p19" descr="Google Shape;276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942" y="2715211"/>
            <a:ext cx="2812028" cy="318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Google Shape;277;p19" descr="Google Shape;277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8123" y="5063613"/>
            <a:ext cx="1705022" cy="127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Google Shape;278;p19" descr="Google Shape;278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4444" y="5389021"/>
            <a:ext cx="1651876" cy="88451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Google Shape;279;p19"/>
          <p:cNvSpPr txBox="1"/>
          <p:nvPr/>
        </p:nvSpPr>
        <p:spPr>
          <a:xfrm>
            <a:off x="4137874" y="1252995"/>
            <a:ext cx="833690" cy="83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320323" y="1421888"/>
            <a:ext cx="4922770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¡VEAMOS EL SIGUIENTE VIDEO!</a:t>
            </a:r>
          </a:p>
        </p:txBody>
      </p:sp>
      <p:sp>
        <p:nvSpPr>
          <p:cNvPr id="286" name="Google Shape;286;p20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</a:p>
        </p:txBody>
      </p:sp>
      <p:grpSp>
        <p:nvGrpSpPr>
          <p:cNvPr id="289" name="Google Shape;287;p20"/>
          <p:cNvGrpSpPr/>
          <p:nvPr/>
        </p:nvGrpSpPr>
        <p:grpSpPr>
          <a:xfrm>
            <a:off x="375973" y="2370246"/>
            <a:ext cx="8839207" cy="3238196"/>
            <a:chOff x="0" y="0"/>
            <a:chExt cx="8839206" cy="3238195"/>
          </a:xfrm>
        </p:grpSpPr>
        <p:sp>
          <p:nvSpPr>
            <p:cNvPr id="287" name="Google Shape;288;p20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8" name="Google Shape;289;p20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290" name="Google Shape;290;p20" descr="Google Shape;290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5537" y="3658646"/>
            <a:ext cx="5237614" cy="427535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Google Shape;291;p20"/>
          <p:cNvSpPr txBox="1"/>
          <p:nvPr/>
        </p:nvSpPr>
        <p:spPr>
          <a:xfrm>
            <a:off x="838447" y="2900339"/>
            <a:ext cx="4704740" cy="67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DASHBOARD </a:t>
            </a:r>
            <a:r>
              <a:rPr b="1"/>
              <a:t>(PANEL DE CONTROL)</a:t>
            </a:r>
            <a:endParaRPr b="1"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defRPr sz="1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Cómo crear un DASHBOARD</a:t>
            </a:r>
          </a:p>
        </p:txBody>
      </p:sp>
      <p:sp>
        <p:nvSpPr>
          <p:cNvPr id="292" name="Google Shape;292;p20"/>
          <p:cNvSpPr txBox="1"/>
          <p:nvPr/>
        </p:nvSpPr>
        <p:spPr>
          <a:xfrm>
            <a:off x="4946162" y="1151701"/>
            <a:ext cx="996464" cy="94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6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7;p21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95" name="Google Shape;298;p21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COMENZAR A TRABAJAR</a:t>
            </a:r>
          </a:p>
        </p:txBody>
      </p:sp>
      <p:sp>
        <p:nvSpPr>
          <p:cNvPr id="296" name="Google Shape;299;p21"/>
          <p:cNvSpPr txBox="1"/>
          <p:nvPr/>
        </p:nvSpPr>
        <p:spPr>
          <a:xfrm>
            <a:off x="375977" y="1385510"/>
            <a:ext cx="7017881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TOMA LAS SIGUIENTES </a:t>
            </a:r>
            <a:r>
              <a:rPr b="1">
                <a:solidFill>
                  <a:srgbClr val="ED6B00"/>
                </a:solidFill>
              </a:rPr>
              <a:t>PRECAUCIONES</a:t>
            </a:r>
          </a:p>
        </p:txBody>
      </p:sp>
      <p:grpSp>
        <p:nvGrpSpPr>
          <p:cNvPr id="301" name="Google Shape;300;p21"/>
          <p:cNvGrpSpPr/>
          <p:nvPr/>
        </p:nvGrpSpPr>
        <p:grpSpPr>
          <a:xfrm>
            <a:off x="-4660" y="4568178"/>
            <a:ext cx="9109191" cy="783013"/>
            <a:chOff x="0" y="0"/>
            <a:chExt cx="9109189" cy="783012"/>
          </a:xfrm>
        </p:grpSpPr>
        <p:sp>
          <p:nvSpPr>
            <p:cNvPr id="297" name="Google Shape;301;p21"/>
            <p:cNvSpPr txBox="1"/>
            <p:nvPr/>
          </p:nvSpPr>
          <p:spPr>
            <a:xfrm>
              <a:off x="1334836" y="222249"/>
              <a:ext cx="7774354" cy="3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 </a:t>
              </a:r>
              <a:r>
                <a:rPr b="1">
                  <a:solidFill>
                    <a:srgbClr val="ED6B00"/>
                  </a:solidFill>
                </a:rPr>
                <a:t>riguroso</a:t>
              </a:r>
              <a:r>
                <a:t> y </a:t>
              </a:r>
              <a:r>
                <a:rPr b="1">
                  <a:solidFill>
                    <a:srgbClr val="ED6B00"/>
                  </a:solidFill>
                </a:rPr>
                <a:t>ordenado</a:t>
              </a:r>
              <a:r>
                <a:t> con los antecedentes que manejas.</a:t>
              </a:r>
            </a:p>
          </p:txBody>
        </p:sp>
        <p:grpSp>
          <p:nvGrpSpPr>
            <p:cNvPr id="300" name="Google Shape;302;p21"/>
            <p:cNvGrpSpPr/>
            <p:nvPr/>
          </p:nvGrpSpPr>
          <p:grpSpPr>
            <a:xfrm>
              <a:off x="-1" y="-1"/>
              <a:ext cx="1135374" cy="783014"/>
              <a:chOff x="0" y="0"/>
              <a:chExt cx="1135372" cy="783012"/>
            </a:xfrm>
          </p:grpSpPr>
          <p:sp>
            <p:nvSpPr>
              <p:cNvPr id="298" name="Google Shape;303;p2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99" name="Google Shape;304;p21" descr="Google Shape;304;p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86451" y="103503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06" name="Google Shape;305;p21"/>
          <p:cNvGrpSpPr/>
          <p:nvPr/>
        </p:nvGrpSpPr>
        <p:grpSpPr>
          <a:xfrm>
            <a:off x="-4657" y="3697442"/>
            <a:ext cx="6615374" cy="783013"/>
            <a:chOff x="0" y="0"/>
            <a:chExt cx="6615373" cy="783012"/>
          </a:xfrm>
        </p:grpSpPr>
        <p:sp>
          <p:nvSpPr>
            <p:cNvPr id="302" name="Google Shape;306;p21"/>
            <p:cNvSpPr txBox="1"/>
            <p:nvPr/>
          </p:nvSpPr>
          <p:spPr>
            <a:xfrm>
              <a:off x="1334835" y="94432"/>
              <a:ext cx="5280539" cy="554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Cuidado con los dispositivos externos, asegura la información instalando </a:t>
              </a:r>
              <a:r>
                <a:rPr b="1">
                  <a:solidFill>
                    <a:srgbClr val="ED6B00"/>
                  </a:solidFill>
                </a:rPr>
                <a:t>antivirus</a:t>
              </a:r>
              <a:r>
                <a:rPr>
                  <a:solidFill>
                    <a:srgbClr val="ED6B00"/>
                  </a:solidFill>
                </a:rPr>
                <a:t>.</a:t>
              </a:r>
            </a:p>
          </p:txBody>
        </p:sp>
        <p:grpSp>
          <p:nvGrpSpPr>
            <p:cNvPr id="305" name="Google Shape;307;p21"/>
            <p:cNvGrpSpPr/>
            <p:nvPr/>
          </p:nvGrpSpPr>
          <p:grpSpPr>
            <a:xfrm>
              <a:off x="-1" y="-1"/>
              <a:ext cx="1135375" cy="783014"/>
              <a:chOff x="0" y="0"/>
              <a:chExt cx="1135373" cy="783012"/>
            </a:xfrm>
          </p:grpSpPr>
          <p:sp>
            <p:nvSpPr>
              <p:cNvPr id="303" name="Google Shape;308;p2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04" name="Google Shape;309;p21" descr="Google Shape;309;p21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86452" y="103503"/>
                <a:ext cx="683390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11" name="Google Shape;310;p21"/>
          <p:cNvGrpSpPr/>
          <p:nvPr/>
        </p:nvGrpSpPr>
        <p:grpSpPr>
          <a:xfrm>
            <a:off x="-4660" y="1955973"/>
            <a:ext cx="9178019" cy="783013"/>
            <a:chOff x="0" y="0"/>
            <a:chExt cx="9178017" cy="783012"/>
          </a:xfrm>
        </p:grpSpPr>
        <p:sp>
          <p:nvSpPr>
            <p:cNvPr id="307" name="Google Shape;311;p21"/>
            <p:cNvSpPr txBox="1"/>
            <p:nvPr/>
          </p:nvSpPr>
          <p:spPr>
            <a:xfrm>
              <a:off x="1334836" y="222249"/>
              <a:ext cx="7843182" cy="3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Cuida </a:t>
              </a:r>
              <a:r>
                <a:rPr b="1">
                  <a:solidFill>
                    <a:srgbClr val="ED6B00"/>
                  </a:solidFill>
                </a:rPr>
                <a:t>tus claves </a:t>
              </a:r>
              <a:r>
                <a:t>de acceso.</a:t>
              </a:r>
            </a:p>
          </p:txBody>
        </p:sp>
        <p:grpSp>
          <p:nvGrpSpPr>
            <p:cNvPr id="310" name="Google Shape;312;p21"/>
            <p:cNvGrpSpPr/>
            <p:nvPr/>
          </p:nvGrpSpPr>
          <p:grpSpPr>
            <a:xfrm>
              <a:off x="-1" y="-1"/>
              <a:ext cx="1135374" cy="783014"/>
              <a:chOff x="0" y="0"/>
              <a:chExt cx="1135372" cy="783012"/>
            </a:xfrm>
          </p:grpSpPr>
          <p:sp>
            <p:nvSpPr>
              <p:cNvPr id="308" name="Google Shape;313;p2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09" name="Google Shape;314;p21" descr="Google Shape;314;p21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62215" y="83075"/>
                <a:ext cx="731865" cy="616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16" name="Google Shape;315;p21"/>
          <p:cNvGrpSpPr/>
          <p:nvPr/>
        </p:nvGrpSpPr>
        <p:grpSpPr>
          <a:xfrm>
            <a:off x="-4658" y="2826706"/>
            <a:ext cx="8912546" cy="783013"/>
            <a:chOff x="0" y="0"/>
            <a:chExt cx="8912546" cy="783012"/>
          </a:xfrm>
        </p:grpSpPr>
        <p:sp>
          <p:nvSpPr>
            <p:cNvPr id="312" name="Google Shape;316;p21"/>
            <p:cNvSpPr txBox="1"/>
            <p:nvPr/>
          </p:nvSpPr>
          <p:spPr>
            <a:xfrm>
              <a:off x="1334834" y="222249"/>
              <a:ext cx="7577713" cy="3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Resguarda la </a:t>
              </a:r>
              <a:r>
                <a:rPr b="1">
                  <a:solidFill>
                    <a:srgbClr val="ED6B00"/>
                  </a:solidFill>
                </a:rPr>
                <a:t>confidencialidad</a:t>
              </a:r>
              <a:r>
                <a:t> de la información.</a:t>
              </a:r>
            </a:p>
          </p:txBody>
        </p:sp>
        <p:grpSp>
          <p:nvGrpSpPr>
            <p:cNvPr id="315" name="Google Shape;317;p21"/>
            <p:cNvGrpSpPr/>
            <p:nvPr/>
          </p:nvGrpSpPr>
          <p:grpSpPr>
            <a:xfrm>
              <a:off x="-1" y="-1"/>
              <a:ext cx="1135375" cy="783014"/>
              <a:chOff x="0" y="0"/>
              <a:chExt cx="1135373" cy="783012"/>
            </a:xfrm>
          </p:grpSpPr>
          <p:sp>
            <p:nvSpPr>
              <p:cNvPr id="313" name="Google Shape;318;p2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14" name="Google Shape;319;p21" descr="Google Shape;319;p21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86452" y="103503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21" name="Google Shape;320;p21"/>
          <p:cNvGrpSpPr/>
          <p:nvPr/>
        </p:nvGrpSpPr>
        <p:grpSpPr>
          <a:xfrm>
            <a:off x="-4658" y="5438911"/>
            <a:ext cx="6861181" cy="783013"/>
            <a:chOff x="0" y="0"/>
            <a:chExt cx="6861179" cy="783012"/>
          </a:xfrm>
        </p:grpSpPr>
        <p:sp>
          <p:nvSpPr>
            <p:cNvPr id="317" name="Google Shape;321;p21"/>
            <p:cNvSpPr txBox="1"/>
            <p:nvPr/>
          </p:nvSpPr>
          <p:spPr>
            <a:xfrm>
              <a:off x="1334834" y="123928"/>
              <a:ext cx="5526346" cy="554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Realiza trabajo en equipo con </a:t>
              </a:r>
              <a:r>
                <a:rPr b="1">
                  <a:solidFill>
                    <a:srgbClr val="ED6B00"/>
                  </a:solidFill>
                </a:rPr>
                <a:t>respeto</a:t>
              </a:r>
              <a:r>
                <a:t> en tus opiniones, </a:t>
              </a:r>
            </a:p>
            <a:p>
              <a:pPr>
                <a:defRPr sz="1600" b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escucha</a:t>
              </a:r>
              <a:r>
                <a:rPr b="0">
                  <a:solidFill>
                    <a:srgbClr val="000000"/>
                  </a:solidFill>
                </a:rPr>
                <a:t> a los demás. </a:t>
              </a:r>
            </a:p>
          </p:txBody>
        </p:sp>
        <p:grpSp>
          <p:nvGrpSpPr>
            <p:cNvPr id="320" name="Google Shape;322;p21"/>
            <p:cNvGrpSpPr/>
            <p:nvPr/>
          </p:nvGrpSpPr>
          <p:grpSpPr>
            <a:xfrm>
              <a:off x="0" y="-1"/>
              <a:ext cx="1135374" cy="783014"/>
              <a:chOff x="0" y="0"/>
              <a:chExt cx="1135373" cy="783012"/>
            </a:xfrm>
          </p:grpSpPr>
          <p:sp>
            <p:nvSpPr>
              <p:cNvPr id="318" name="Google Shape;323;p2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19" name="Google Shape;324;p21" descr="Google Shape;324;p21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86451" y="103503"/>
                <a:ext cx="683394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22" name="Google Shape;325;p21" descr="Google Shape;325;p2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39332" y="1565094"/>
            <a:ext cx="3816536" cy="6006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30;p22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327" name="Google Shape;331;p22"/>
          <p:cNvGrpSpPr/>
          <p:nvPr/>
        </p:nvGrpSpPr>
        <p:grpSpPr>
          <a:xfrm>
            <a:off x="431622" y="2285848"/>
            <a:ext cx="8839207" cy="3238197"/>
            <a:chOff x="0" y="0"/>
            <a:chExt cx="8839206" cy="3238195"/>
          </a:xfrm>
        </p:grpSpPr>
        <p:sp>
          <p:nvSpPr>
            <p:cNvPr id="325" name="Google Shape;332;p22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26" name="Google Shape;333;p22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328" name="Google Shape;334;p22"/>
          <p:cNvSpPr txBox="1"/>
          <p:nvPr/>
        </p:nvSpPr>
        <p:spPr>
          <a:xfrm>
            <a:off x="375972" y="1366965"/>
            <a:ext cx="8950506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PRÁCTICA</a:t>
            </a:r>
          </a:p>
        </p:txBody>
      </p:sp>
      <p:sp>
        <p:nvSpPr>
          <p:cNvPr id="329" name="Google Shape;335;p22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Google Shape;336;p22"/>
          <p:cNvSpPr txBox="1"/>
          <p:nvPr/>
        </p:nvSpPr>
        <p:spPr>
          <a:xfrm>
            <a:off x="366450" y="1110819"/>
            <a:ext cx="1639636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¡PRACTIQUEMOS!</a:t>
            </a:r>
          </a:p>
        </p:txBody>
      </p:sp>
      <p:sp>
        <p:nvSpPr>
          <p:cNvPr id="331" name="Google Shape;337;p22"/>
          <p:cNvSpPr txBox="1"/>
          <p:nvPr/>
        </p:nvSpPr>
        <p:spPr>
          <a:xfrm>
            <a:off x="3670558" y="1070278"/>
            <a:ext cx="960059" cy="94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6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</a:t>
            </a:r>
          </a:p>
        </p:txBody>
      </p:sp>
      <p:pic>
        <p:nvPicPr>
          <p:cNvPr id="332" name="Google Shape;338;p22" descr="Google Shape;338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053" y="3978569"/>
            <a:ext cx="6899896" cy="397439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Google Shape;340;p22"/>
          <p:cNvSpPr txBox="1"/>
          <p:nvPr/>
        </p:nvSpPr>
        <p:spPr>
          <a:xfrm>
            <a:off x="958643" y="2976352"/>
            <a:ext cx="6356560" cy="223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DASHBOARD </a:t>
            </a:r>
            <a:r>
              <a:rPr b="1">
                <a:solidFill>
                  <a:srgbClr val="ED6B00"/>
                </a:solidFill>
              </a:rPr>
              <a:t>(PANEL DE CONTROL)</a:t>
            </a:r>
            <a:endParaRPr b="1">
              <a:solidFill>
                <a:srgbClr val="ED6B00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defRPr b="1">
                <a:solidFill>
                  <a:srgbClr val="ED6B00"/>
                </a:solidFill>
              </a:defRPr>
            </a:pPr>
            <a:endParaRPr b="1">
              <a:solidFill>
                <a:srgbClr val="ED6B00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 realizar la siguiente actividad, </a:t>
            </a:r>
            <a:r>
              <a:rPr b="1">
                <a:solidFill>
                  <a:srgbClr val="ED6B00"/>
                </a:solidFill>
              </a:rPr>
              <a:t>descarga </a:t>
            </a:r>
            <a:r>
              <a:t>el archivo </a:t>
            </a:r>
            <a:r>
              <a:rPr b="1">
                <a:solidFill>
                  <a:srgbClr val="ED6B00"/>
                </a:solidFill>
              </a:rPr>
              <a:t>Actividad Práctica </a:t>
            </a:r>
            <a:r>
              <a:t>y sigue las instrucciones señaladas.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¡Éxito! </a:t>
            </a:r>
            <a:r>
              <a:rPr sz="1600" b="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rPr>
              <a:t> </a:t>
            </a:r>
            <a:endParaRPr sz="1600"/>
          </a:p>
          <a:p>
            <a:pPr>
              <a:defRPr sz="1600"/>
            </a:pPr>
            <a:r>
              <a:t/>
            </a:r>
            <a:br/>
            <a:endParaRPr/>
          </a:p>
        </p:txBody>
      </p:sp>
      <p:sp>
        <p:nvSpPr>
          <p:cNvPr id="13" name="Google Shape;387;p31"/>
          <p:cNvSpPr txBox="1"/>
          <p:nvPr/>
        </p:nvSpPr>
        <p:spPr>
          <a:xfrm>
            <a:off x="2708222" y="6881803"/>
            <a:ext cx="1639637" cy="35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75" tIns="91375" rIns="91375" bIns="91375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 smtClean="0"/>
              <a:t>ción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45;p23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339" name="Google Shape;346;p23"/>
          <p:cNvGrpSpPr/>
          <p:nvPr/>
        </p:nvGrpSpPr>
        <p:grpSpPr>
          <a:xfrm>
            <a:off x="431622" y="2285848"/>
            <a:ext cx="8839207" cy="3238197"/>
            <a:chOff x="0" y="0"/>
            <a:chExt cx="8839206" cy="3238195"/>
          </a:xfrm>
        </p:grpSpPr>
        <p:sp>
          <p:nvSpPr>
            <p:cNvPr id="337" name="Google Shape;347;p23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8" name="Google Shape;348;p23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340" name="Google Shape;349;p23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Google Shape;350;p23"/>
          <p:cNvSpPr txBox="1"/>
          <p:nvPr/>
        </p:nvSpPr>
        <p:spPr>
          <a:xfrm>
            <a:off x="350572" y="1405090"/>
            <a:ext cx="2963598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TICKET DE SALIDA</a:t>
            </a:r>
          </a:p>
        </p:txBody>
      </p:sp>
      <p:sp>
        <p:nvSpPr>
          <p:cNvPr id="342" name="Google Shape;351;p23"/>
          <p:cNvSpPr txBox="1"/>
          <p:nvPr/>
        </p:nvSpPr>
        <p:spPr>
          <a:xfrm>
            <a:off x="366449" y="1110819"/>
            <a:ext cx="1882689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TERMINAR:</a:t>
            </a:r>
          </a:p>
        </p:txBody>
      </p:sp>
      <p:pic>
        <p:nvPicPr>
          <p:cNvPr id="343" name="Google Shape;352;p23" descr="Google Shape;352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0530" y="2890682"/>
            <a:ext cx="2963597" cy="4629223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Google Shape;353;p23"/>
          <p:cNvSpPr txBox="1"/>
          <p:nvPr/>
        </p:nvSpPr>
        <p:spPr>
          <a:xfrm>
            <a:off x="958645" y="2914438"/>
            <a:ext cx="6063481" cy="2523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DASHBOARD </a:t>
            </a:r>
            <a:r>
              <a:rPr b="1">
                <a:solidFill>
                  <a:srgbClr val="ED6B00"/>
                </a:solidFill>
              </a:rPr>
              <a:t>(PANEL DE CONTROL)</a:t>
            </a:r>
            <a:endParaRPr b="1">
              <a:solidFill>
                <a:srgbClr val="ED6B00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defRPr b="1">
                <a:solidFill>
                  <a:srgbClr val="ED6B00"/>
                </a:solidFill>
              </a:defRPr>
            </a:pPr>
            <a:endParaRPr b="1">
              <a:solidFill>
                <a:srgbClr val="ED6B00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¡No olvides contestar la Autoevaluación y entregar el 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Ticket de Salida!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ct val="115000"/>
              </a:lnSpc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¡Hasta la próxima! </a:t>
            </a:r>
          </a:p>
          <a:p>
            <a:pPr>
              <a:defRPr sz="2100" b="1">
                <a:solidFill>
                  <a:srgbClr val="ED6B00"/>
                </a:solidFill>
              </a:defRPr>
            </a:pPr>
            <a:r>
              <a:t/>
            </a:r>
            <a:br/>
            <a:endParaRPr/>
          </a:p>
        </p:txBody>
      </p:sp>
      <p:pic>
        <p:nvPicPr>
          <p:cNvPr id="345" name="Google Shape;354;p23" descr="Google Shape;354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0792" y="4159041"/>
            <a:ext cx="673177" cy="603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04;p10"/>
          <p:cNvSpPr txBox="1"/>
          <p:nvPr/>
        </p:nvSpPr>
        <p:spPr>
          <a:xfrm>
            <a:off x="365422" y="2049160"/>
            <a:ext cx="1444330" cy="36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15</a:t>
            </a:r>
          </a:p>
        </p:txBody>
      </p:sp>
      <p:sp>
        <p:nvSpPr>
          <p:cNvPr id="137" name="Google Shape;105;p10"/>
          <p:cNvSpPr txBox="1"/>
          <p:nvPr/>
        </p:nvSpPr>
        <p:spPr>
          <a:xfrm>
            <a:off x="1139098" y="834800"/>
            <a:ext cx="6047151" cy="3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2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 6 </a:t>
            </a:r>
            <a:r>
              <a:rPr b="0"/>
              <a:t>| APLICACIONES INFORMÁTICAS PARA LA GESTIÓN ADMINISTRATIVA</a:t>
            </a:r>
          </a:p>
        </p:txBody>
      </p:sp>
      <p:sp>
        <p:nvSpPr>
          <p:cNvPr id="138" name="Google Shape;106;p10"/>
          <p:cNvSpPr txBox="1"/>
          <p:nvPr/>
        </p:nvSpPr>
        <p:spPr>
          <a:xfrm>
            <a:off x="347986" y="2353366"/>
            <a:ext cx="8291922" cy="1635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34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DASHBOARD</a:t>
            </a:r>
          </a:p>
          <a:p>
            <a:pPr>
              <a:lnSpc>
                <a:spcPct val="90000"/>
              </a:lnSpc>
              <a:defRPr sz="34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(PANEL DE</a:t>
            </a:r>
          </a:p>
          <a:p>
            <a:pPr>
              <a:lnSpc>
                <a:spcPct val="90000"/>
              </a:lnSpc>
              <a:defRPr sz="34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CONTROL)</a:t>
            </a:r>
          </a:p>
        </p:txBody>
      </p:sp>
      <p:sp>
        <p:nvSpPr>
          <p:cNvPr id="139" name="Google Shape;107;p10"/>
          <p:cNvSpPr/>
          <p:nvPr/>
        </p:nvSpPr>
        <p:spPr>
          <a:xfrm>
            <a:off x="5754077" y="6978650"/>
            <a:ext cx="21159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0" name="Google Shape;108;p10" descr="Google Shape;108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650" y="1880329"/>
            <a:ext cx="8291925" cy="5663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99;p3"/>
          <p:cNvSpPr txBox="1"/>
          <p:nvPr/>
        </p:nvSpPr>
        <p:spPr>
          <a:xfrm>
            <a:off x="461889" y="2498489"/>
            <a:ext cx="2758870" cy="2965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>
            <a:spAutoFit/>
          </a:bodyPr>
          <a:lstStyle/>
          <a:p>
            <a:pPr>
              <a:lnSpc>
                <a:spcPct val="115000"/>
              </a:lnSpc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OA 6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6Utilizar los equipos y herramientas tecnológicas en la gestión administrativa, considerando un uso eficiente de la energía, de los materiales y los insumos.</a:t>
            </a:r>
          </a:p>
          <a:p>
            <a:pPr>
              <a:defRPr sz="13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OA Genérico</a:t>
            </a:r>
          </a:p>
          <a:p>
            <a:pPr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B - C - H</a:t>
            </a:r>
          </a:p>
          <a:p>
            <a:pPr>
              <a:defRPr sz="13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3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01;p3"/>
          <p:cNvGrpSpPr/>
          <p:nvPr/>
        </p:nvGrpSpPr>
        <p:grpSpPr>
          <a:xfrm>
            <a:off x="252449" y="1472202"/>
            <a:ext cx="2979055" cy="4541603"/>
            <a:chOff x="0" y="0"/>
            <a:chExt cx="2979053" cy="4541601"/>
          </a:xfrm>
        </p:grpSpPr>
        <p:sp>
          <p:nvSpPr>
            <p:cNvPr id="143" name="Rounded Rectangle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44" name="Text"/>
            <p:cNvSpPr txBox="1"/>
            <p:nvPr/>
          </p:nvSpPr>
          <p:spPr>
            <a:xfrm>
              <a:off x="78229" y="2086871"/>
              <a:ext cx="2822595" cy="367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80" tIns="91380" rIns="91380" bIns="91380" numCol="1" anchor="ctr">
              <a:spAutoFit/>
            </a:bodyPr>
            <a:lstStyle>
              <a:lvl1pPr>
                <a:defRPr sz="1300"/>
              </a:lvl1pPr>
            </a:lstStyle>
            <a:p>
              <a:r>
                <a:t>    </a:t>
              </a:r>
            </a:p>
          </p:txBody>
        </p:sp>
      </p:grpSp>
      <p:sp>
        <p:nvSpPr>
          <p:cNvPr id="146" name="Google Shape;96;p3"/>
          <p:cNvSpPr txBox="1"/>
          <p:nvPr/>
        </p:nvSpPr>
        <p:spPr>
          <a:xfrm>
            <a:off x="358496" y="2044012"/>
            <a:ext cx="2766961" cy="4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 anchor="ctr">
            <a:spAutoFit/>
          </a:bodyPr>
          <a:lstStyle>
            <a:lvl1pPr algn="ctr">
              <a:lnSpc>
                <a:spcPct val="90000"/>
              </a:lnSpc>
              <a:defRPr sz="17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147" name="Imagen 27" descr="Imagen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431" y="1202688"/>
            <a:ext cx="702033" cy="6693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oogle Shape;101;p3"/>
          <p:cNvGrpSpPr/>
          <p:nvPr/>
        </p:nvGrpSpPr>
        <p:grpSpPr>
          <a:xfrm>
            <a:off x="3360572" y="1472204"/>
            <a:ext cx="2979054" cy="4541602"/>
            <a:chOff x="0" y="0"/>
            <a:chExt cx="2979053" cy="4541601"/>
          </a:xfrm>
        </p:grpSpPr>
        <p:sp>
          <p:nvSpPr>
            <p:cNvPr id="148" name="Rounded Rectangle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49" name="Text"/>
            <p:cNvSpPr txBox="1"/>
            <p:nvPr/>
          </p:nvSpPr>
          <p:spPr>
            <a:xfrm>
              <a:off x="78229" y="2086871"/>
              <a:ext cx="2822595" cy="367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80" tIns="91380" rIns="91380" bIns="91380" numCol="1" anchor="ctr">
              <a:spAutoFit/>
            </a:bodyPr>
            <a:lstStyle>
              <a:lvl1pPr>
                <a:defRPr sz="1300"/>
              </a:lvl1pPr>
            </a:lstStyle>
            <a:p>
              <a:r>
                <a:t>    </a:t>
              </a:r>
            </a:p>
          </p:txBody>
        </p:sp>
      </p:grpSp>
      <p:sp>
        <p:nvSpPr>
          <p:cNvPr id="151" name="Google Shape;99;p3"/>
          <p:cNvSpPr txBox="1"/>
          <p:nvPr/>
        </p:nvSpPr>
        <p:spPr>
          <a:xfrm>
            <a:off x="3559890" y="2498488"/>
            <a:ext cx="2779735" cy="128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>
            <a:spAutoFit/>
          </a:bodyPr>
          <a:lstStyle/>
          <a:p>
            <a:pPr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3. </a:t>
            </a:r>
            <a:r>
              <a:rPr sz="1400" b="0"/>
              <a:t>Maneja a nivel intermedio software de propósito general para desarrollar las tareas administrativas con eficiencia y eficacia.</a:t>
            </a:r>
          </a:p>
        </p:txBody>
      </p:sp>
      <p:sp>
        <p:nvSpPr>
          <p:cNvPr id="152" name="Google Shape;96;p3"/>
          <p:cNvSpPr txBox="1"/>
          <p:nvPr/>
        </p:nvSpPr>
        <p:spPr>
          <a:xfrm>
            <a:off x="3559890" y="2044012"/>
            <a:ext cx="2607907" cy="4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 anchor="ctr">
            <a:spAutoFit/>
          </a:bodyPr>
          <a:lstStyle>
            <a:lvl1pPr algn="ctr">
              <a:lnSpc>
                <a:spcPct val="90000"/>
              </a:lnSpc>
              <a:defRPr sz="17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APRENDIZAJE ESPERADO</a:t>
            </a:r>
          </a:p>
        </p:txBody>
      </p:sp>
      <p:pic>
        <p:nvPicPr>
          <p:cNvPr id="153" name="Imagen 35" descr="Imagen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7681" y="1202688"/>
            <a:ext cx="702033" cy="6693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oogle Shape;101;p3"/>
          <p:cNvGrpSpPr/>
          <p:nvPr/>
        </p:nvGrpSpPr>
        <p:grpSpPr>
          <a:xfrm>
            <a:off x="6469872" y="1472202"/>
            <a:ext cx="2979054" cy="5660806"/>
            <a:chOff x="0" y="0"/>
            <a:chExt cx="2979053" cy="5660804"/>
          </a:xfrm>
        </p:grpSpPr>
        <p:sp>
          <p:nvSpPr>
            <p:cNvPr id="154" name="Rounded Rectangle"/>
            <p:cNvSpPr/>
            <p:nvPr/>
          </p:nvSpPr>
          <p:spPr>
            <a:xfrm>
              <a:off x="0" y="0"/>
              <a:ext cx="2979054" cy="5660805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55" name="Text"/>
            <p:cNvSpPr txBox="1"/>
            <p:nvPr/>
          </p:nvSpPr>
          <p:spPr>
            <a:xfrm>
              <a:off x="78229" y="2646473"/>
              <a:ext cx="2822595" cy="367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80" tIns="91380" rIns="91380" bIns="91380" numCol="1" anchor="ctr">
              <a:spAutoFit/>
            </a:bodyPr>
            <a:lstStyle>
              <a:lvl1pPr>
                <a:defRPr sz="1300"/>
              </a:lvl1pPr>
            </a:lstStyle>
            <a:p>
              <a:r>
                <a:t>    </a:t>
              </a:r>
            </a:p>
          </p:txBody>
        </p:sp>
      </p:grpSp>
      <p:sp>
        <p:nvSpPr>
          <p:cNvPr id="157" name="Google Shape;99;p3"/>
          <p:cNvSpPr txBox="1"/>
          <p:nvPr/>
        </p:nvSpPr>
        <p:spPr>
          <a:xfrm>
            <a:off x="6653177" y="2498489"/>
            <a:ext cx="2682892" cy="174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>
            <a:spAutoFit/>
          </a:bodyPr>
          <a:lstStyle/>
          <a:p>
            <a:pPr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3.2.</a:t>
            </a:r>
            <a:r>
              <a:rPr b="0"/>
              <a:t> </a:t>
            </a:r>
            <a:r>
              <a:rPr sz="1400" b="0"/>
              <a:t>Diseña informes, planillas de cálculo y bases de datos con el programa Excel, de acuerdo a requerimientos específicos de calidad y tiempo.</a:t>
            </a:r>
            <a:br>
              <a:rPr sz="1400" b="0"/>
            </a:br>
            <a:r>
              <a:rPr sz="1400" b="0"/>
              <a:t/>
            </a:r>
            <a:br>
              <a:rPr sz="1400" b="0"/>
            </a:br>
            <a:endParaRPr sz="1400" b="0"/>
          </a:p>
        </p:txBody>
      </p:sp>
      <p:sp>
        <p:nvSpPr>
          <p:cNvPr id="158" name="Google Shape;96;p3"/>
          <p:cNvSpPr txBox="1"/>
          <p:nvPr/>
        </p:nvSpPr>
        <p:spPr>
          <a:xfrm>
            <a:off x="6551304" y="2044012"/>
            <a:ext cx="2860859" cy="4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 anchor="ctr">
            <a:spAutoFit/>
          </a:bodyPr>
          <a:lstStyle>
            <a:lvl1pPr algn="ctr">
              <a:lnSpc>
                <a:spcPct val="90000"/>
              </a:lnSpc>
              <a:defRPr sz="17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CRITERIOS DE EVALUACIÓN</a:t>
            </a:r>
          </a:p>
        </p:txBody>
      </p:sp>
      <p:pic>
        <p:nvPicPr>
          <p:cNvPr id="159" name="Imagen 39" descr="Imagen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803" y="1202688"/>
            <a:ext cx="702033" cy="66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n 40" descr="Imagen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511614" y="4446618"/>
            <a:ext cx="3102323" cy="2465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n 43" descr="Imagen 4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3586539" y="3756150"/>
            <a:ext cx="3023730" cy="4080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39;p12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71" name="Google Shape;140;p12"/>
          <p:cNvGrpSpPr/>
          <p:nvPr/>
        </p:nvGrpSpPr>
        <p:grpSpPr>
          <a:xfrm>
            <a:off x="386547" y="3816227"/>
            <a:ext cx="4845909" cy="883657"/>
            <a:chOff x="0" y="0"/>
            <a:chExt cx="4845908" cy="883656"/>
          </a:xfrm>
        </p:grpSpPr>
        <p:grpSp>
          <p:nvGrpSpPr>
            <p:cNvPr id="166" name="Google Shape;141;p12"/>
            <p:cNvGrpSpPr/>
            <p:nvPr/>
          </p:nvGrpSpPr>
          <p:grpSpPr>
            <a:xfrm>
              <a:off x="188102" y="0"/>
              <a:ext cx="4657807" cy="883657"/>
              <a:chOff x="0" y="0"/>
              <a:chExt cx="4657806" cy="883656"/>
            </a:xfrm>
          </p:grpSpPr>
          <p:sp>
            <p:nvSpPr>
              <p:cNvPr id="164" name="Google Shape;142;p12"/>
              <p:cNvSpPr/>
              <p:nvPr/>
            </p:nvSpPr>
            <p:spPr>
              <a:xfrm>
                <a:off x="0" y="0"/>
                <a:ext cx="4657807" cy="883657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43;p12"/>
              <p:cNvSpPr txBox="1"/>
              <p:nvPr/>
            </p:nvSpPr>
            <p:spPr>
              <a:xfrm>
                <a:off x="47897" y="251708"/>
                <a:ext cx="4562011" cy="380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grpSp>
          <p:nvGrpSpPr>
            <p:cNvPr id="169" name="Google Shape;144;p12"/>
            <p:cNvGrpSpPr/>
            <p:nvPr/>
          </p:nvGrpSpPr>
          <p:grpSpPr>
            <a:xfrm>
              <a:off x="0" y="168978"/>
              <a:ext cx="391117" cy="536069"/>
              <a:chOff x="0" y="0"/>
              <a:chExt cx="391116" cy="536067"/>
            </a:xfrm>
          </p:grpSpPr>
          <p:sp>
            <p:nvSpPr>
              <p:cNvPr id="167" name="Google Shape;145;p12"/>
              <p:cNvSpPr/>
              <p:nvPr/>
            </p:nvSpPr>
            <p:spPr>
              <a:xfrm>
                <a:off x="0" y="84709"/>
                <a:ext cx="391117" cy="385806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46;p12"/>
              <p:cNvSpPr txBox="1"/>
              <p:nvPr/>
            </p:nvSpPr>
            <p:spPr>
              <a:xfrm>
                <a:off x="9903" y="-1"/>
                <a:ext cx="312205" cy="536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170" name="Google Shape;147;p12"/>
            <p:cNvSpPr txBox="1"/>
            <p:nvPr/>
          </p:nvSpPr>
          <p:spPr>
            <a:xfrm>
              <a:off x="562800" y="234100"/>
              <a:ext cx="4117505" cy="391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Generamos Tablas Dinámicas</a:t>
              </a:r>
            </a:p>
          </p:txBody>
        </p:sp>
      </p:grpSp>
      <p:grpSp>
        <p:nvGrpSpPr>
          <p:cNvPr id="179" name="Google Shape;148;p12"/>
          <p:cNvGrpSpPr/>
          <p:nvPr/>
        </p:nvGrpSpPr>
        <p:grpSpPr>
          <a:xfrm>
            <a:off x="375971" y="2843140"/>
            <a:ext cx="4845910" cy="883658"/>
            <a:chOff x="0" y="0"/>
            <a:chExt cx="4845908" cy="883657"/>
          </a:xfrm>
        </p:grpSpPr>
        <p:grpSp>
          <p:nvGrpSpPr>
            <p:cNvPr id="174" name="Google Shape;149;p12"/>
            <p:cNvGrpSpPr/>
            <p:nvPr/>
          </p:nvGrpSpPr>
          <p:grpSpPr>
            <a:xfrm>
              <a:off x="188100" y="0"/>
              <a:ext cx="4657809" cy="883658"/>
              <a:chOff x="0" y="0"/>
              <a:chExt cx="4657807" cy="883657"/>
            </a:xfrm>
          </p:grpSpPr>
          <p:sp>
            <p:nvSpPr>
              <p:cNvPr id="172" name="Google Shape;150;p12"/>
              <p:cNvSpPr/>
              <p:nvPr/>
            </p:nvSpPr>
            <p:spPr>
              <a:xfrm>
                <a:off x="-1" y="0"/>
                <a:ext cx="4657809" cy="883658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51;p12"/>
              <p:cNvSpPr txBox="1"/>
              <p:nvPr/>
            </p:nvSpPr>
            <p:spPr>
              <a:xfrm>
                <a:off x="47898" y="251708"/>
                <a:ext cx="4562010" cy="380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grpSp>
          <p:nvGrpSpPr>
            <p:cNvPr id="177" name="Google Shape;152;p12"/>
            <p:cNvGrpSpPr/>
            <p:nvPr/>
          </p:nvGrpSpPr>
          <p:grpSpPr>
            <a:xfrm>
              <a:off x="-1" y="168978"/>
              <a:ext cx="376206" cy="536069"/>
              <a:chOff x="0" y="0"/>
              <a:chExt cx="376204" cy="536067"/>
            </a:xfrm>
          </p:grpSpPr>
          <p:sp>
            <p:nvSpPr>
              <p:cNvPr id="175" name="Google Shape;153;p12"/>
              <p:cNvSpPr/>
              <p:nvPr/>
            </p:nvSpPr>
            <p:spPr>
              <a:xfrm>
                <a:off x="-1" y="84709"/>
                <a:ext cx="376206" cy="385806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54;p12"/>
              <p:cNvSpPr txBox="1"/>
              <p:nvPr/>
            </p:nvSpPr>
            <p:spPr>
              <a:xfrm>
                <a:off x="9524" y="-1"/>
                <a:ext cx="300305" cy="536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178" name="Google Shape;155;p12"/>
            <p:cNvSpPr txBox="1"/>
            <p:nvPr/>
          </p:nvSpPr>
          <p:spPr>
            <a:xfrm>
              <a:off x="562800" y="245823"/>
              <a:ext cx="3960532" cy="391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Aplicamos Filtro de datos</a:t>
              </a:r>
            </a:p>
          </p:txBody>
        </p:sp>
      </p:grpSp>
      <p:sp>
        <p:nvSpPr>
          <p:cNvPr id="180" name="Google Shape;156;p12"/>
          <p:cNvSpPr/>
          <p:nvPr/>
        </p:nvSpPr>
        <p:spPr>
          <a:xfrm>
            <a:off x="5026616" y="3630159"/>
            <a:ext cx="696541" cy="69653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Google Shape;157;p12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¿QUÉ APRENDIMOS LA ACTIVIDAD ANTERIOR?</a:t>
            </a:r>
          </a:p>
        </p:txBody>
      </p:sp>
      <p:sp>
        <p:nvSpPr>
          <p:cNvPr id="182" name="Google Shape;158;p12"/>
          <p:cNvSpPr txBox="1"/>
          <p:nvPr/>
        </p:nvSpPr>
        <p:spPr>
          <a:xfrm>
            <a:off x="574648" y="2253630"/>
            <a:ext cx="7654953" cy="424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FILTRO DE DATOS, TABLA Y GRÁFICO DINÁMICO:</a:t>
            </a:r>
          </a:p>
        </p:txBody>
      </p:sp>
      <p:sp>
        <p:nvSpPr>
          <p:cNvPr id="183" name="Google Shape;159;p12"/>
          <p:cNvSpPr txBox="1"/>
          <p:nvPr/>
        </p:nvSpPr>
        <p:spPr>
          <a:xfrm>
            <a:off x="366450" y="1022331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RECORDEMOS</a:t>
            </a:r>
          </a:p>
        </p:txBody>
      </p:sp>
      <p:grpSp>
        <p:nvGrpSpPr>
          <p:cNvPr id="191" name="Google Shape;160;p12"/>
          <p:cNvGrpSpPr/>
          <p:nvPr/>
        </p:nvGrpSpPr>
        <p:grpSpPr>
          <a:xfrm>
            <a:off x="394668" y="4789313"/>
            <a:ext cx="4845908" cy="883657"/>
            <a:chOff x="0" y="0"/>
            <a:chExt cx="4845906" cy="883656"/>
          </a:xfrm>
        </p:grpSpPr>
        <p:grpSp>
          <p:nvGrpSpPr>
            <p:cNvPr id="186" name="Google Shape;161;p12"/>
            <p:cNvGrpSpPr/>
            <p:nvPr/>
          </p:nvGrpSpPr>
          <p:grpSpPr>
            <a:xfrm>
              <a:off x="188101" y="0"/>
              <a:ext cx="4657806" cy="883657"/>
              <a:chOff x="0" y="0"/>
              <a:chExt cx="4657805" cy="883656"/>
            </a:xfrm>
          </p:grpSpPr>
          <p:sp>
            <p:nvSpPr>
              <p:cNvPr id="184" name="Google Shape;162;p12"/>
              <p:cNvSpPr/>
              <p:nvPr/>
            </p:nvSpPr>
            <p:spPr>
              <a:xfrm>
                <a:off x="0" y="0"/>
                <a:ext cx="4657806" cy="883657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63;p12"/>
              <p:cNvSpPr txBox="1"/>
              <p:nvPr/>
            </p:nvSpPr>
            <p:spPr>
              <a:xfrm>
                <a:off x="47897" y="251708"/>
                <a:ext cx="4562009" cy="380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grpSp>
          <p:nvGrpSpPr>
            <p:cNvPr id="189" name="Google Shape;164;p12"/>
            <p:cNvGrpSpPr/>
            <p:nvPr/>
          </p:nvGrpSpPr>
          <p:grpSpPr>
            <a:xfrm>
              <a:off x="0" y="168978"/>
              <a:ext cx="376205" cy="536069"/>
              <a:chOff x="0" y="0"/>
              <a:chExt cx="376204" cy="536067"/>
            </a:xfrm>
          </p:grpSpPr>
          <p:sp>
            <p:nvSpPr>
              <p:cNvPr id="187" name="Google Shape;165;p12"/>
              <p:cNvSpPr/>
              <p:nvPr/>
            </p:nvSpPr>
            <p:spPr>
              <a:xfrm>
                <a:off x="0" y="84709"/>
                <a:ext cx="376205" cy="385806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66;p12"/>
              <p:cNvSpPr txBox="1"/>
              <p:nvPr/>
            </p:nvSpPr>
            <p:spPr>
              <a:xfrm>
                <a:off x="9524" y="-1"/>
                <a:ext cx="300304" cy="536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sp>
          <p:nvSpPr>
            <p:cNvPr id="190" name="Google Shape;167;p12"/>
            <p:cNvSpPr txBox="1"/>
            <p:nvPr/>
          </p:nvSpPr>
          <p:spPr>
            <a:xfrm>
              <a:off x="562800" y="234100"/>
              <a:ext cx="4069149" cy="391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Insertamos Gráficos Dinámicos</a:t>
              </a:r>
            </a:p>
          </p:txBody>
        </p:sp>
      </p:grpSp>
      <p:pic>
        <p:nvPicPr>
          <p:cNvPr id="192" name="Google Shape;168;p12" descr="Google Shape;168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0517" y="2513152"/>
            <a:ext cx="4828329" cy="4574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73;p13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99" name="Google Shape;174;p13"/>
          <p:cNvGrpSpPr/>
          <p:nvPr/>
        </p:nvGrpSpPr>
        <p:grpSpPr>
          <a:xfrm>
            <a:off x="536224" y="2451742"/>
            <a:ext cx="5390403" cy="2567592"/>
            <a:chOff x="0" y="0"/>
            <a:chExt cx="5390402" cy="2567591"/>
          </a:xfrm>
        </p:grpSpPr>
        <p:grpSp>
          <p:nvGrpSpPr>
            <p:cNvPr id="197" name="Google Shape;175;p13"/>
            <p:cNvGrpSpPr/>
            <p:nvPr/>
          </p:nvGrpSpPr>
          <p:grpSpPr>
            <a:xfrm>
              <a:off x="0" y="0"/>
              <a:ext cx="4657806" cy="2272663"/>
              <a:chOff x="0" y="0"/>
              <a:chExt cx="4657805" cy="2272662"/>
            </a:xfrm>
          </p:grpSpPr>
          <p:sp>
            <p:nvSpPr>
              <p:cNvPr id="195" name="Google Shape;176;p13"/>
              <p:cNvSpPr/>
              <p:nvPr/>
            </p:nvSpPr>
            <p:spPr>
              <a:xfrm flipH="1">
                <a:off x="0" y="0"/>
                <a:ext cx="4657806" cy="2272663"/>
              </a:xfrm>
              <a:prstGeom prst="roundRect">
                <a:avLst>
                  <a:gd name="adj" fmla="val 13572"/>
                </a:avLst>
              </a:prstGeom>
              <a:solidFill>
                <a:srgbClr val="F7E3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77;p13"/>
              <p:cNvSpPr txBox="1"/>
              <p:nvPr/>
            </p:nvSpPr>
            <p:spPr>
              <a:xfrm>
                <a:off x="90339" y="946212"/>
                <a:ext cx="4477127" cy="380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sp>
          <p:nvSpPr>
            <p:cNvPr id="198" name="Google Shape;178;p13"/>
            <p:cNvSpPr/>
            <p:nvPr/>
          </p:nvSpPr>
          <p:spPr>
            <a:xfrm rot="7028958" flipH="1">
              <a:off x="4620440" y="1630533"/>
              <a:ext cx="432623" cy="1022558"/>
            </a:xfrm>
            <a:prstGeom prst="triangle">
              <a:avLst/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0" name="Google Shape;179;p13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DE CONOCIMIENTOS PREVIOS</a:t>
            </a:r>
          </a:p>
        </p:txBody>
      </p:sp>
      <p:sp>
        <p:nvSpPr>
          <p:cNvPr id="201" name="Google Shape;180;p13"/>
          <p:cNvSpPr txBox="1"/>
          <p:nvPr/>
        </p:nvSpPr>
        <p:spPr>
          <a:xfrm>
            <a:off x="657497" y="3144135"/>
            <a:ext cx="4585614" cy="96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 recordar los aprendizajes trabajados en la actividad anterior, te invito a realizar la </a:t>
            </a:r>
            <a:r>
              <a:rPr b="1">
                <a:solidFill>
                  <a:srgbClr val="ED6B00"/>
                </a:solidFill>
              </a:rPr>
              <a:t>actividad 15 </a:t>
            </a:r>
            <a:r>
              <a:t>de conocimientos previos. </a:t>
            </a:r>
          </a:p>
        </p:txBody>
      </p:sp>
      <p:sp>
        <p:nvSpPr>
          <p:cNvPr id="202" name="Google Shape;181;p13"/>
          <p:cNvSpPr txBox="1"/>
          <p:nvPr/>
        </p:nvSpPr>
        <p:spPr>
          <a:xfrm>
            <a:off x="856786" y="5416932"/>
            <a:ext cx="4995619" cy="111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¡Muy bien!</a:t>
            </a:r>
          </a:p>
          <a:p>
            <a:pPr>
              <a:defRPr sz="21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 invitamos a profundizar revisando</a:t>
            </a:r>
          </a:p>
          <a:p>
            <a:pPr>
              <a:defRPr sz="21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siguiente presentación</a:t>
            </a:r>
          </a:p>
        </p:txBody>
      </p:sp>
      <p:pic>
        <p:nvPicPr>
          <p:cNvPr id="203" name="Google Shape;182;p13" descr="Google Shape;182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674" y="3333134"/>
            <a:ext cx="4585616" cy="4344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87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06" name="Google Shape;188;p14"/>
          <p:cNvSpPr txBox="1"/>
          <p:nvPr/>
        </p:nvSpPr>
        <p:spPr>
          <a:xfrm>
            <a:off x="4109576" y="2664933"/>
            <a:ext cx="4840957" cy="3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sp>
        <p:nvSpPr>
          <p:cNvPr id="207" name="Google Shape;189;p14"/>
          <p:cNvSpPr txBox="1"/>
          <p:nvPr/>
        </p:nvSpPr>
        <p:spPr>
          <a:xfrm>
            <a:off x="375974" y="1760907"/>
            <a:ext cx="7513657" cy="431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DASHBOARD </a:t>
            </a:r>
            <a:r>
              <a:rPr b="1">
                <a:solidFill>
                  <a:srgbClr val="ED6B00"/>
                </a:solidFill>
              </a:rPr>
              <a:t>(PANEL DE CONTROL)</a:t>
            </a:r>
          </a:p>
        </p:txBody>
      </p:sp>
      <p:sp>
        <p:nvSpPr>
          <p:cNvPr id="208" name="Google Shape;190;p14"/>
          <p:cNvSpPr txBox="1"/>
          <p:nvPr/>
        </p:nvSpPr>
        <p:spPr>
          <a:xfrm>
            <a:off x="4029716" y="1067597"/>
            <a:ext cx="843116" cy="83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</a:t>
            </a:r>
          </a:p>
        </p:txBody>
      </p:sp>
      <p:pic>
        <p:nvPicPr>
          <p:cNvPr id="209" name="Google Shape;191;p14" descr="Google Shape;191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383" y="2382977"/>
            <a:ext cx="2950556" cy="431379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192;p14"/>
          <p:cNvSpPr txBox="1"/>
          <p:nvPr/>
        </p:nvSpPr>
        <p:spPr>
          <a:xfrm>
            <a:off x="375975" y="1265365"/>
            <a:ext cx="4107535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  <p:grpSp>
        <p:nvGrpSpPr>
          <p:cNvPr id="213" name="Google Shape;193;p14"/>
          <p:cNvGrpSpPr/>
          <p:nvPr/>
        </p:nvGrpSpPr>
        <p:grpSpPr>
          <a:xfrm>
            <a:off x="4063851" y="3185652"/>
            <a:ext cx="5081314" cy="1198784"/>
            <a:chOff x="0" y="0"/>
            <a:chExt cx="5081313" cy="1198782"/>
          </a:xfrm>
        </p:grpSpPr>
        <p:sp>
          <p:nvSpPr>
            <p:cNvPr id="211" name="Google Shape;194;p14"/>
            <p:cNvSpPr/>
            <p:nvPr/>
          </p:nvSpPr>
          <p:spPr>
            <a:xfrm>
              <a:off x="0" y="-1"/>
              <a:ext cx="5081314" cy="1198784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2" name="Google Shape;195;p14"/>
            <p:cNvSpPr txBox="1"/>
            <p:nvPr/>
          </p:nvSpPr>
          <p:spPr>
            <a:xfrm>
              <a:off x="28430" y="409272"/>
              <a:ext cx="5024454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         </a:t>
              </a:r>
            </a:p>
          </p:txBody>
        </p:sp>
      </p:grpSp>
      <p:grpSp>
        <p:nvGrpSpPr>
          <p:cNvPr id="216" name="Google Shape;196;p14"/>
          <p:cNvGrpSpPr/>
          <p:nvPr/>
        </p:nvGrpSpPr>
        <p:grpSpPr>
          <a:xfrm>
            <a:off x="3895218" y="3423642"/>
            <a:ext cx="375444" cy="536069"/>
            <a:chOff x="0" y="0"/>
            <a:chExt cx="375442" cy="536067"/>
          </a:xfrm>
        </p:grpSpPr>
        <p:sp>
          <p:nvSpPr>
            <p:cNvPr id="214" name="Google Shape;197;p14"/>
            <p:cNvSpPr/>
            <p:nvPr/>
          </p:nvSpPr>
          <p:spPr>
            <a:xfrm>
              <a:off x="0" y="87005"/>
              <a:ext cx="375443" cy="362162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Google Shape;198;p14"/>
            <p:cNvSpPr txBox="1"/>
            <p:nvPr/>
          </p:nvSpPr>
          <p:spPr>
            <a:xfrm>
              <a:off x="9505" y="0"/>
              <a:ext cx="299696" cy="536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17" name="Google Shape;199;p14"/>
          <p:cNvSpPr txBox="1"/>
          <p:nvPr/>
        </p:nvSpPr>
        <p:spPr>
          <a:xfrm>
            <a:off x="4624637" y="3545818"/>
            <a:ext cx="3923027" cy="3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Crear tu propio DashBoard en Excel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04;p15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222" name="Google Shape;205;p15"/>
          <p:cNvGrpSpPr/>
          <p:nvPr/>
        </p:nvGrpSpPr>
        <p:grpSpPr>
          <a:xfrm>
            <a:off x="969306" y="2349374"/>
            <a:ext cx="7629012" cy="2187461"/>
            <a:chOff x="0" y="0"/>
            <a:chExt cx="7629011" cy="2187460"/>
          </a:xfrm>
        </p:grpSpPr>
        <p:sp>
          <p:nvSpPr>
            <p:cNvPr id="220" name="Google Shape;206;p15"/>
            <p:cNvSpPr/>
            <p:nvPr/>
          </p:nvSpPr>
          <p:spPr>
            <a:xfrm>
              <a:off x="0" y="0"/>
              <a:ext cx="7629012" cy="2187461"/>
            </a:xfrm>
            <a:prstGeom prst="roundRect">
              <a:avLst>
                <a:gd name="adj" fmla="val 10096"/>
              </a:avLst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1" name="Google Shape;207;p15"/>
            <p:cNvSpPr txBox="1"/>
            <p:nvPr/>
          </p:nvSpPr>
          <p:spPr>
            <a:xfrm>
              <a:off x="64683" y="903612"/>
              <a:ext cx="7499645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23" name="Google Shape;208;p15"/>
          <p:cNvSpPr txBox="1"/>
          <p:nvPr/>
        </p:nvSpPr>
        <p:spPr>
          <a:xfrm>
            <a:off x="1357559" y="2566003"/>
            <a:ext cx="6873210" cy="157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/>
          <a:p>
            <a:pPr marL="285750" indent="-285750">
              <a:buClr>
                <a:srgbClr val="000000"/>
              </a:buClr>
              <a:buSzPts val="1600"/>
              <a:buFont typeface="Arial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Un DashBoard en Excel es como un panel similar a los utilizados por analistas de la bolsa de comercio. Es una herramienta potente que se utiliza para obtener información de los datos procesados o centralizar los KPIs que sirven para conocer lo que está sucediendo en el negocio.</a:t>
            </a:r>
          </a:p>
          <a:p>
            <a:pPr marL="82550" indent="19050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85750" indent="-285750">
              <a:buClr>
                <a:srgbClr val="000000"/>
              </a:buClr>
              <a:buSzPts val="1600"/>
              <a:buFont typeface="Arial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Veremos cómo crear un DashBoard en Excel.</a:t>
            </a:r>
          </a:p>
        </p:txBody>
      </p:sp>
      <p:sp>
        <p:nvSpPr>
          <p:cNvPr id="224" name="Google Shape;209;p15"/>
          <p:cNvSpPr txBox="1"/>
          <p:nvPr/>
        </p:nvSpPr>
        <p:spPr>
          <a:xfrm>
            <a:off x="357097" y="1414284"/>
            <a:ext cx="5492782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DASHBOARD </a:t>
            </a:r>
            <a:r>
              <a:rPr b="0">
                <a:solidFill>
                  <a:srgbClr val="A93501"/>
                </a:solidFill>
              </a:rPr>
              <a:t>(PANEL DE CONTROL)</a:t>
            </a:r>
          </a:p>
        </p:txBody>
      </p:sp>
      <p:pic>
        <p:nvPicPr>
          <p:cNvPr id="225" name="Google Shape;210;p15" descr="Google Shape;210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8004" y="2217853"/>
            <a:ext cx="500377" cy="4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Google Shape;211;p15"/>
          <p:cNvSpPr txBox="1"/>
          <p:nvPr/>
        </p:nvSpPr>
        <p:spPr>
          <a:xfrm>
            <a:off x="404549" y="1095252"/>
            <a:ext cx="1166704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DEFINICIÓN</a:t>
            </a:r>
          </a:p>
        </p:txBody>
      </p:sp>
      <p:pic>
        <p:nvPicPr>
          <p:cNvPr id="227" name="Google Shape;212;p15" descr="Google Shape;212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3988" y="4311791"/>
            <a:ext cx="3100431" cy="324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17;p1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30" name="Google Shape;218;p16"/>
          <p:cNvSpPr txBox="1"/>
          <p:nvPr/>
        </p:nvSpPr>
        <p:spPr>
          <a:xfrm>
            <a:off x="452172" y="1269909"/>
            <a:ext cx="8950506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¿CÓMO CREAR </a:t>
            </a:r>
            <a:r>
              <a:rPr b="0">
                <a:solidFill>
                  <a:srgbClr val="A93501"/>
                </a:solidFill>
              </a:rPr>
              <a:t>UN DASHBOARD?</a:t>
            </a:r>
          </a:p>
        </p:txBody>
      </p:sp>
      <p:grpSp>
        <p:nvGrpSpPr>
          <p:cNvPr id="233" name="Google Shape;219;p16"/>
          <p:cNvGrpSpPr/>
          <p:nvPr/>
        </p:nvGrpSpPr>
        <p:grpSpPr>
          <a:xfrm>
            <a:off x="466023" y="1953473"/>
            <a:ext cx="8718262" cy="2527713"/>
            <a:chOff x="0" y="0"/>
            <a:chExt cx="8718261" cy="2527711"/>
          </a:xfrm>
        </p:grpSpPr>
        <p:sp>
          <p:nvSpPr>
            <p:cNvPr id="231" name="Google Shape;220;p16"/>
            <p:cNvSpPr/>
            <p:nvPr/>
          </p:nvSpPr>
          <p:spPr>
            <a:xfrm>
              <a:off x="0" y="0"/>
              <a:ext cx="8718262" cy="2527712"/>
            </a:xfrm>
            <a:prstGeom prst="roundRect">
              <a:avLst>
                <a:gd name="adj" fmla="val 8473"/>
              </a:avLst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2" name="Google Shape;221;p16"/>
            <p:cNvSpPr txBox="1"/>
            <p:nvPr/>
          </p:nvSpPr>
          <p:spPr>
            <a:xfrm>
              <a:off x="62727" y="1073736"/>
              <a:ext cx="8592806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34" name="Google Shape;222;p16"/>
          <p:cNvSpPr txBox="1"/>
          <p:nvPr/>
        </p:nvSpPr>
        <p:spPr>
          <a:xfrm>
            <a:off x="535981" y="2182577"/>
            <a:ext cx="8605499" cy="210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Un DashBoard se crea a partir de una tabla Dinámica y sus Gráficos Dinámicos.</a:t>
            </a:r>
          </a:p>
          <a:p>
            <a:pPr marL="95250">
              <a:lnSpc>
                <a:spcPct val="110000"/>
              </a:lnSpc>
              <a:defRPr sz="15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1: </a:t>
            </a:r>
            <a:r>
              <a:rPr b="0"/>
              <a:t>Abre el archivo “EjercicioTablaDinamica.xlsx” entregado por su docente.</a:t>
            </a:r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2: </a:t>
            </a:r>
            <a:r>
              <a:rPr b="0"/>
              <a:t>Crea una TD con los montos de cada producto y año. Cada TD debe tener un gráfico dinámico. Ambos Gráficos Dinámicos deben quedar en una hoja aparte como se indica en la imagen de la izquierda</a:t>
            </a:r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3: </a:t>
            </a:r>
            <a:r>
              <a:rPr b="0"/>
              <a:t>Oculta los botones de control de los gráficos.</a:t>
            </a:r>
          </a:p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4: </a:t>
            </a:r>
            <a:r>
              <a:rPr b="0"/>
              <a:t>En el menú “Análisis de Gráfico Dinámico” selecciona “Insertar Escala de Tiempo”. Selecciona Insertar “Segmentación de Datos”.</a:t>
            </a:r>
          </a:p>
        </p:txBody>
      </p:sp>
      <p:pic>
        <p:nvPicPr>
          <p:cNvPr id="235" name="Google Shape;223;p16" descr="Google Shape;223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747" y="4658988"/>
            <a:ext cx="4104917" cy="19386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oogle Shape;224;p16"/>
          <p:cNvGrpSpPr/>
          <p:nvPr/>
        </p:nvGrpSpPr>
        <p:grpSpPr>
          <a:xfrm>
            <a:off x="452175" y="4617382"/>
            <a:ext cx="4148933" cy="2007589"/>
            <a:chOff x="0" y="0"/>
            <a:chExt cx="4148932" cy="2007587"/>
          </a:xfrm>
        </p:grpSpPr>
        <p:sp>
          <p:nvSpPr>
            <p:cNvPr id="236" name="Google Shape;225;p16"/>
            <p:cNvSpPr/>
            <p:nvPr/>
          </p:nvSpPr>
          <p:spPr>
            <a:xfrm>
              <a:off x="0" y="0"/>
              <a:ext cx="4148933" cy="2007588"/>
            </a:xfrm>
            <a:prstGeom prst="roundRect">
              <a:avLst>
                <a:gd name="adj" fmla="val 7253"/>
              </a:avLst>
            </a:prstGeom>
            <a:noFill/>
            <a:ln w="25400" cap="flat">
              <a:solidFill>
                <a:srgbClr val="ED6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7" name="Google Shape;226;p16"/>
            <p:cNvSpPr txBox="1"/>
            <p:nvPr/>
          </p:nvSpPr>
          <p:spPr>
            <a:xfrm>
              <a:off x="66458" y="813675"/>
              <a:ext cx="4016014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grpSp>
        <p:nvGrpSpPr>
          <p:cNvPr id="241" name="Google Shape;227;p16"/>
          <p:cNvGrpSpPr/>
          <p:nvPr/>
        </p:nvGrpSpPr>
        <p:grpSpPr>
          <a:xfrm>
            <a:off x="4860130" y="4222608"/>
            <a:ext cx="3402398" cy="2944009"/>
            <a:chOff x="0" y="0"/>
            <a:chExt cx="3402396" cy="2944008"/>
          </a:xfrm>
        </p:grpSpPr>
        <p:sp>
          <p:nvSpPr>
            <p:cNvPr id="239" name="Google Shape;228;p16"/>
            <p:cNvSpPr/>
            <p:nvPr/>
          </p:nvSpPr>
          <p:spPr>
            <a:xfrm>
              <a:off x="0" y="-1"/>
              <a:ext cx="3402397" cy="2944010"/>
            </a:xfrm>
            <a:prstGeom prst="roundRect">
              <a:avLst>
                <a:gd name="adj" fmla="val 7253"/>
              </a:avLst>
            </a:prstGeom>
            <a:solidFill>
              <a:srgbClr val="FFFFFF"/>
            </a:solidFill>
            <a:ln w="25400" cap="flat">
              <a:solidFill>
                <a:srgbClr val="ED6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0" name="Google Shape;229;p16"/>
            <p:cNvSpPr txBox="1"/>
            <p:nvPr/>
          </p:nvSpPr>
          <p:spPr>
            <a:xfrm>
              <a:off x="86351" y="1281885"/>
              <a:ext cx="3229693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242" name="Google Shape;230;p16" descr="Google Shape;230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4025" y="4404407"/>
            <a:ext cx="3057320" cy="2659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35;p1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247" name="Google Shape;236;p17"/>
          <p:cNvGrpSpPr/>
          <p:nvPr/>
        </p:nvGrpSpPr>
        <p:grpSpPr>
          <a:xfrm>
            <a:off x="466023" y="2144732"/>
            <a:ext cx="8605503" cy="1069961"/>
            <a:chOff x="0" y="0"/>
            <a:chExt cx="8605502" cy="1069959"/>
          </a:xfrm>
        </p:grpSpPr>
        <p:sp>
          <p:nvSpPr>
            <p:cNvPr id="245" name="Google Shape;237;p17"/>
            <p:cNvSpPr/>
            <p:nvPr/>
          </p:nvSpPr>
          <p:spPr>
            <a:xfrm>
              <a:off x="0" y="0"/>
              <a:ext cx="8605503" cy="1069960"/>
            </a:xfrm>
            <a:prstGeom prst="roundRect">
              <a:avLst>
                <a:gd name="adj" fmla="val 17396"/>
              </a:avLst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6" name="Google Shape;238;p17"/>
            <p:cNvSpPr txBox="1"/>
            <p:nvPr/>
          </p:nvSpPr>
          <p:spPr>
            <a:xfrm>
              <a:off x="54514" y="344861"/>
              <a:ext cx="8496474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48" name="Google Shape;239;p17"/>
          <p:cNvSpPr txBox="1"/>
          <p:nvPr/>
        </p:nvSpPr>
        <p:spPr>
          <a:xfrm>
            <a:off x="648740" y="2324830"/>
            <a:ext cx="8237354" cy="61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000000"/>
              </a:buClr>
              <a:buSzPts val="1500"/>
              <a:buFont typeface="Arial"/>
              <a:buChar char="•"/>
              <a:defRPr sz="1500" b="1">
                <a:latin typeface="Calibri"/>
                <a:ea typeface="Calibri"/>
                <a:cs typeface="Calibri"/>
                <a:sym typeface="Calibri"/>
              </a:defRPr>
            </a:pPr>
            <a:r>
              <a:t>PASO 5: </a:t>
            </a:r>
            <a:r>
              <a:rPr b="0"/>
              <a:t>Conecta ambas TD como informes, esto para notar los cambios en ambos Gráficos. Nota que puedes “Segmentar” (Filtrar) y sacar los filtros.</a:t>
            </a:r>
          </a:p>
        </p:txBody>
      </p:sp>
      <p:pic>
        <p:nvPicPr>
          <p:cNvPr id="249" name="Google Shape;240;p17" descr="Google Shape;240;p17"/>
          <p:cNvPicPr>
            <a:picLocks noChangeAspect="1"/>
          </p:cNvPicPr>
          <p:nvPr/>
        </p:nvPicPr>
        <p:blipFill>
          <a:blip r:embed="rId2">
            <a:extLst/>
          </a:blip>
          <a:srcRect t="19969" b="12716"/>
          <a:stretch>
            <a:fillRect/>
          </a:stretch>
        </p:blipFill>
        <p:spPr>
          <a:xfrm>
            <a:off x="608904" y="3524525"/>
            <a:ext cx="7886701" cy="29848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Google Shape;241;p17"/>
          <p:cNvGrpSpPr/>
          <p:nvPr/>
        </p:nvGrpSpPr>
        <p:grpSpPr>
          <a:xfrm>
            <a:off x="452175" y="3343275"/>
            <a:ext cx="8177480" cy="3343275"/>
            <a:chOff x="0" y="0"/>
            <a:chExt cx="8177479" cy="3343275"/>
          </a:xfrm>
        </p:grpSpPr>
        <p:sp>
          <p:nvSpPr>
            <p:cNvPr id="250" name="Google Shape;242;p17"/>
            <p:cNvSpPr/>
            <p:nvPr/>
          </p:nvSpPr>
          <p:spPr>
            <a:xfrm>
              <a:off x="0" y="0"/>
              <a:ext cx="8177480" cy="3343275"/>
            </a:xfrm>
            <a:prstGeom prst="roundRect">
              <a:avLst>
                <a:gd name="adj" fmla="val 7253"/>
              </a:avLst>
            </a:prstGeom>
            <a:noFill/>
            <a:ln w="25400" cap="flat">
              <a:solidFill>
                <a:srgbClr val="C640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1" name="Google Shape;243;p17"/>
            <p:cNvSpPr txBox="1"/>
            <p:nvPr/>
          </p:nvSpPr>
          <p:spPr>
            <a:xfrm>
              <a:off x="94833" y="1481518"/>
              <a:ext cx="7987812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53" name="Google Shape;244;p17"/>
          <p:cNvSpPr txBox="1"/>
          <p:nvPr/>
        </p:nvSpPr>
        <p:spPr>
          <a:xfrm>
            <a:off x="452172" y="1269909"/>
            <a:ext cx="8950506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¿CÓMO CREAR </a:t>
            </a:r>
            <a:r>
              <a:rPr b="0">
                <a:solidFill>
                  <a:srgbClr val="A93501"/>
                </a:solidFill>
              </a:rPr>
              <a:t>UN DASHBOARD?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Personalizado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Toledo</cp:lastModifiedBy>
  <cp:revision>1</cp:revision>
  <dcterms:modified xsi:type="dcterms:W3CDTF">2021-01-07T00:49:55Z</dcterms:modified>
</cp:coreProperties>
</file>