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7556500" cx="97155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jaIL01QptNp2qZgmiki8Ja28nt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customschemas.google.com/relationships/presentationmetadata" Target="meta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43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6;p2" id="21" name="Google Shape;2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25"/>
          <p:cNvGrpSpPr/>
          <p:nvPr/>
        </p:nvGrpSpPr>
        <p:grpSpPr>
          <a:xfrm>
            <a:off x="242850" y="1756544"/>
            <a:ext cx="9346509" cy="5675935"/>
            <a:chOff x="-1" y="-1"/>
            <a:chExt cx="9346508" cy="5675933"/>
          </a:xfrm>
        </p:grpSpPr>
        <p:sp>
          <p:nvSpPr>
            <p:cNvPr id="23" name="Google Shape;23;p25"/>
            <p:cNvSpPr/>
            <p:nvPr/>
          </p:nvSpPr>
          <p:spPr>
            <a:xfrm>
              <a:off x="-1" y="-1"/>
              <a:ext cx="9346508" cy="5675933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5"/>
            <p:cNvSpPr txBox="1"/>
            <p:nvPr/>
          </p:nvSpPr>
          <p:spPr>
            <a:xfrm>
              <a:off x="0" y="2647846"/>
              <a:ext cx="9091325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Google Shape;20;p2" id="25" name="Google Shape;2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7725" y="6464000"/>
            <a:ext cx="747679" cy="68047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5"/>
          <p:cNvSpPr/>
          <p:nvPr/>
        </p:nvSpPr>
        <p:spPr>
          <a:xfrm>
            <a:off x="436350" y="6464001"/>
            <a:ext cx="7891862" cy="680478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22;p2" id="27" name="Google Shape;2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0" y="6462795"/>
            <a:ext cx="690486" cy="680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3;p2" id="28" name="Google Shape;2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4" y="1222172"/>
            <a:ext cx="1080002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4;p2" id="29" name="Google Shape;2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4" y="418596"/>
            <a:ext cx="1080002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6689210" y="6871674"/>
            <a:ext cx="273566" cy="264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26"/>
          <p:cNvGrpSpPr/>
          <p:nvPr/>
        </p:nvGrpSpPr>
        <p:grpSpPr>
          <a:xfrm>
            <a:off x="242850" y="1756544"/>
            <a:ext cx="9346509" cy="5675935"/>
            <a:chOff x="-1" y="-1"/>
            <a:chExt cx="9346508" cy="5675933"/>
          </a:xfrm>
        </p:grpSpPr>
        <p:sp>
          <p:nvSpPr>
            <p:cNvPr id="33" name="Google Shape;33;p26"/>
            <p:cNvSpPr/>
            <p:nvPr/>
          </p:nvSpPr>
          <p:spPr>
            <a:xfrm>
              <a:off x="-1" y="-1"/>
              <a:ext cx="9346508" cy="5675933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6"/>
            <p:cNvSpPr txBox="1"/>
            <p:nvPr/>
          </p:nvSpPr>
          <p:spPr>
            <a:xfrm>
              <a:off x="0" y="2647846"/>
              <a:ext cx="9091325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Google Shape;9;p1" id="35" name="Google Shape;3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0;p1" id="36" name="Google Shape;3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4" y="1222172"/>
            <a:ext cx="1080002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1;p1" id="37" name="Google Shape;3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4" y="418596"/>
            <a:ext cx="1080002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6"/>
          <p:cNvSpPr txBox="1"/>
          <p:nvPr>
            <p:ph idx="12" type="sldNum"/>
          </p:nvPr>
        </p:nvSpPr>
        <p:spPr>
          <a:xfrm>
            <a:off x="6689210" y="6871674"/>
            <a:ext cx="273566" cy="264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/>
          <p:nvPr/>
        </p:nvSpPr>
        <p:spPr>
          <a:xfrm>
            <a:off x="180898" y="180900"/>
            <a:ext cx="7911003" cy="651002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41;p27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42" name="Google Shape;42;p27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7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4" name="Google Shape;44;p27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45" name="Google Shape;45;p27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7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47" name="Google Shape;47;p27"/>
          <p:cNvSpPr txBox="1"/>
          <p:nvPr/>
        </p:nvSpPr>
        <p:spPr>
          <a:xfrm>
            <a:off x="442650" y="350325"/>
            <a:ext cx="7441801" cy="3722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Aplicaciones Informáticas para la Gestión Administrativa</a:t>
            </a:r>
            <a:endParaRPr/>
          </a:p>
        </p:txBody>
      </p:sp>
      <p:sp>
        <p:nvSpPr>
          <p:cNvPr id="48" name="Google Shape;48;p27"/>
          <p:cNvSpPr txBox="1"/>
          <p:nvPr/>
        </p:nvSpPr>
        <p:spPr>
          <a:xfrm>
            <a:off x="8443617" y="271141"/>
            <a:ext cx="1166704" cy="391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12|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9" name="Google Shape;49;p27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50" name="Google Shape;50;p27"/>
          <p:cNvSpPr txBox="1"/>
          <p:nvPr>
            <p:ph idx="12" type="sldNum"/>
          </p:nvPr>
        </p:nvSpPr>
        <p:spPr>
          <a:xfrm>
            <a:off x="371788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 2">
  <p:cSld name="TITLE_AND_BODY 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371788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/>
          <p:nvPr/>
        </p:nvSpPr>
        <p:spPr>
          <a:xfrm flipH="1" rot="10800000">
            <a:off x="181647" y="822025"/>
            <a:ext cx="9356705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9"/>
          <p:cNvSpPr/>
          <p:nvPr/>
        </p:nvSpPr>
        <p:spPr>
          <a:xfrm>
            <a:off x="180896" y="180897"/>
            <a:ext cx="7911006" cy="651006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9"/>
          <p:cNvGrpSpPr/>
          <p:nvPr/>
        </p:nvGrpSpPr>
        <p:grpSpPr>
          <a:xfrm>
            <a:off x="8091896" y="451664"/>
            <a:ext cx="662110" cy="380241"/>
            <a:chOff x="0" y="-1"/>
            <a:chExt cx="662108" cy="380240"/>
          </a:xfrm>
        </p:grpSpPr>
        <p:sp>
          <p:nvSpPr>
            <p:cNvPr id="57" name="Google Shape;57;p29"/>
            <p:cNvSpPr/>
            <p:nvPr/>
          </p:nvSpPr>
          <p:spPr>
            <a:xfrm>
              <a:off x="0" y="327735"/>
              <a:ext cx="662108" cy="52504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9"/>
            <p:cNvSpPr txBox="1"/>
            <p:nvPr/>
          </p:nvSpPr>
          <p:spPr>
            <a:xfrm>
              <a:off x="0" y="-1"/>
              <a:ext cx="6621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59" name="Google Shape;59;p29"/>
          <p:cNvGrpSpPr/>
          <p:nvPr/>
        </p:nvGrpSpPr>
        <p:grpSpPr>
          <a:xfrm>
            <a:off x="8753995" y="451664"/>
            <a:ext cx="785410" cy="380241"/>
            <a:chOff x="0" y="-1"/>
            <a:chExt cx="785409" cy="380240"/>
          </a:xfrm>
        </p:grpSpPr>
        <p:sp>
          <p:nvSpPr>
            <p:cNvPr id="60" name="Google Shape;60;p29"/>
            <p:cNvSpPr/>
            <p:nvPr/>
          </p:nvSpPr>
          <p:spPr>
            <a:xfrm>
              <a:off x="0" y="327735"/>
              <a:ext cx="785409" cy="52504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9"/>
            <p:cNvSpPr txBox="1"/>
            <p:nvPr/>
          </p:nvSpPr>
          <p:spPr>
            <a:xfrm>
              <a:off x="0" y="-1"/>
              <a:ext cx="785409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62" name="Google Shape;62;p29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63" name="Google Shape;63;p29"/>
          <p:cNvSpPr txBox="1"/>
          <p:nvPr/>
        </p:nvSpPr>
        <p:spPr>
          <a:xfrm>
            <a:off x="8443617" y="271141"/>
            <a:ext cx="1166704" cy="391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12|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4" name="Google Shape;64;p29"/>
          <p:cNvSpPr txBox="1"/>
          <p:nvPr/>
        </p:nvSpPr>
        <p:spPr>
          <a:xfrm>
            <a:off x="442650" y="350325"/>
            <a:ext cx="7441801" cy="3722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Aplicaciones Informáticas para la Gestión Administrativa</a:t>
            </a:r>
            <a:endParaRPr/>
          </a:p>
        </p:txBody>
      </p:sp>
      <p:sp>
        <p:nvSpPr>
          <p:cNvPr id="65" name="Google Shape;65;p29"/>
          <p:cNvSpPr txBox="1"/>
          <p:nvPr>
            <p:ph idx="12" type="sldNum"/>
          </p:nvPr>
        </p:nvSpPr>
        <p:spPr>
          <a:xfrm>
            <a:off x="371788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showMasterSp="0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/>
          <p:nvPr/>
        </p:nvSpPr>
        <p:spPr>
          <a:xfrm flipH="1" rot="10800000">
            <a:off x="181647" y="822025"/>
            <a:ext cx="9356705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0"/>
          <p:cNvSpPr/>
          <p:nvPr/>
        </p:nvSpPr>
        <p:spPr>
          <a:xfrm>
            <a:off x="180896" y="180897"/>
            <a:ext cx="7911006" cy="651006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30"/>
          <p:cNvGrpSpPr/>
          <p:nvPr/>
        </p:nvGrpSpPr>
        <p:grpSpPr>
          <a:xfrm>
            <a:off x="8091896" y="451664"/>
            <a:ext cx="662110" cy="380241"/>
            <a:chOff x="0" y="-1"/>
            <a:chExt cx="662108" cy="380240"/>
          </a:xfrm>
        </p:grpSpPr>
        <p:sp>
          <p:nvSpPr>
            <p:cNvPr id="70" name="Google Shape;70;p30"/>
            <p:cNvSpPr/>
            <p:nvPr/>
          </p:nvSpPr>
          <p:spPr>
            <a:xfrm>
              <a:off x="0" y="327735"/>
              <a:ext cx="662108" cy="52504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0"/>
            <p:cNvSpPr txBox="1"/>
            <p:nvPr/>
          </p:nvSpPr>
          <p:spPr>
            <a:xfrm>
              <a:off x="0" y="-1"/>
              <a:ext cx="6621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72" name="Google Shape;72;p30"/>
          <p:cNvGrpSpPr/>
          <p:nvPr/>
        </p:nvGrpSpPr>
        <p:grpSpPr>
          <a:xfrm>
            <a:off x="8753995" y="451664"/>
            <a:ext cx="785410" cy="380241"/>
            <a:chOff x="0" y="-1"/>
            <a:chExt cx="785409" cy="380240"/>
          </a:xfrm>
        </p:grpSpPr>
        <p:sp>
          <p:nvSpPr>
            <p:cNvPr id="73" name="Google Shape;73;p30"/>
            <p:cNvSpPr/>
            <p:nvPr/>
          </p:nvSpPr>
          <p:spPr>
            <a:xfrm>
              <a:off x="0" y="327735"/>
              <a:ext cx="785409" cy="52504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0"/>
            <p:cNvSpPr txBox="1"/>
            <p:nvPr/>
          </p:nvSpPr>
          <p:spPr>
            <a:xfrm>
              <a:off x="0" y="-1"/>
              <a:ext cx="785409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75" name="Google Shape;75;p30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76" name="Google Shape;76;p30"/>
          <p:cNvSpPr txBox="1"/>
          <p:nvPr/>
        </p:nvSpPr>
        <p:spPr>
          <a:xfrm>
            <a:off x="8443617" y="271141"/>
            <a:ext cx="1166704" cy="391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12|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7" name="Google Shape;77;p30"/>
          <p:cNvSpPr txBox="1"/>
          <p:nvPr/>
        </p:nvSpPr>
        <p:spPr>
          <a:xfrm>
            <a:off x="442650" y="350325"/>
            <a:ext cx="7441801" cy="3722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Aplicaciones Informáticas para la Gestión Administrativa</a:t>
            </a:r>
            <a:endParaRPr/>
          </a:p>
        </p:txBody>
      </p:sp>
      <p:sp>
        <p:nvSpPr>
          <p:cNvPr id="78" name="Google Shape;78;p30"/>
          <p:cNvSpPr txBox="1"/>
          <p:nvPr>
            <p:ph idx="12" type="sldNum"/>
          </p:nvPr>
        </p:nvSpPr>
        <p:spPr>
          <a:xfrm>
            <a:off x="371788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 2" showMasterSp="0">
  <p:cSld name="1_One column text 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/>
          <p:nvPr/>
        </p:nvSpPr>
        <p:spPr>
          <a:xfrm flipH="1" rot="10800000">
            <a:off x="181648" y="822024"/>
            <a:ext cx="9356703" cy="65313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31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82" name="Google Shape;82;p31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1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84" name="Google Shape;84;p31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85" name="Google Shape;85;p31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1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87" name="Google Shape;87;p31"/>
          <p:cNvSpPr/>
          <p:nvPr/>
        </p:nvSpPr>
        <p:spPr>
          <a:xfrm>
            <a:off x="181649" y="180900"/>
            <a:ext cx="7909204" cy="651002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1"/>
          <p:cNvSpPr txBox="1"/>
          <p:nvPr/>
        </p:nvSpPr>
        <p:spPr>
          <a:xfrm>
            <a:off x="8170650" y="288449"/>
            <a:ext cx="1166702" cy="3722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89" name="Google Shape;89;p31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90" name="Google Shape;90;p31"/>
          <p:cNvSpPr txBox="1"/>
          <p:nvPr>
            <p:ph idx="12" type="sldNum"/>
          </p:nvPr>
        </p:nvSpPr>
        <p:spPr>
          <a:xfrm>
            <a:off x="371788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 2" showMasterSp="0">
  <p:cSld name="1_One column text 2 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2"/>
          <p:cNvSpPr/>
          <p:nvPr/>
        </p:nvSpPr>
        <p:spPr>
          <a:xfrm flipH="1" rot="10800000">
            <a:off x="181647" y="822025"/>
            <a:ext cx="9356705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32"/>
          <p:cNvGrpSpPr/>
          <p:nvPr/>
        </p:nvGrpSpPr>
        <p:grpSpPr>
          <a:xfrm>
            <a:off x="8090848" y="441790"/>
            <a:ext cx="662109" cy="380239"/>
            <a:chOff x="0" y="-1"/>
            <a:chExt cx="662108" cy="380238"/>
          </a:xfrm>
        </p:grpSpPr>
        <p:sp>
          <p:nvSpPr>
            <p:cNvPr id="94" name="Google Shape;94;p32"/>
            <p:cNvSpPr/>
            <p:nvPr/>
          </p:nvSpPr>
          <p:spPr>
            <a:xfrm>
              <a:off x="0" y="327733"/>
              <a:ext cx="662108" cy="52504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2"/>
            <p:cNvSpPr txBox="1"/>
            <p:nvPr/>
          </p:nvSpPr>
          <p:spPr>
            <a:xfrm>
              <a:off x="0" y="-1"/>
              <a:ext cx="6621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96" name="Google Shape;96;p32"/>
          <p:cNvGrpSpPr/>
          <p:nvPr/>
        </p:nvGrpSpPr>
        <p:grpSpPr>
          <a:xfrm>
            <a:off x="8752947" y="441790"/>
            <a:ext cx="785408" cy="380239"/>
            <a:chOff x="0" y="-1"/>
            <a:chExt cx="785407" cy="380238"/>
          </a:xfrm>
        </p:grpSpPr>
        <p:sp>
          <p:nvSpPr>
            <p:cNvPr id="97" name="Google Shape;97;p32"/>
            <p:cNvSpPr/>
            <p:nvPr/>
          </p:nvSpPr>
          <p:spPr>
            <a:xfrm>
              <a:off x="0" y="327733"/>
              <a:ext cx="785407" cy="52504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2"/>
            <p:cNvSpPr txBox="1"/>
            <p:nvPr/>
          </p:nvSpPr>
          <p:spPr>
            <a:xfrm>
              <a:off x="0" y="-1"/>
              <a:ext cx="785407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99" name="Google Shape;99;p32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100" name="Google Shape;100;p32"/>
          <p:cNvSpPr/>
          <p:nvPr/>
        </p:nvSpPr>
        <p:spPr>
          <a:xfrm>
            <a:off x="181649" y="180898"/>
            <a:ext cx="7909205" cy="651004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2"/>
          <p:cNvSpPr txBox="1"/>
          <p:nvPr>
            <p:ph idx="12" type="sldNum"/>
          </p:nvPr>
        </p:nvSpPr>
        <p:spPr>
          <a:xfrm>
            <a:off x="371788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3"/>
          <p:cNvGrpSpPr/>
          <p:nvPr/>
        </p:nvGrpSpPr>
        <p:grpSpPr>
          <a:xfrm>
            <a:off x="242850" y="1756544"/>
            <a:ext cx="9346509" cy="5675935"/>
            <a:chOff x="-1" y="-1"/>
            <a:chExt cx="9346508" cy="5675933"/>
          </a:xfrm>
        </p:grpSpPr>
        <p:sp>
          <p:nvSpPr>
            <p:cNvPr id="104" name="Google Shape;104;p33"/>
            <p:cNvSpPr/>
            <p:nvPr/>
          </p:nvSpPr>
          <p:spPr>
            <a:xfrm>
              <a:off x="-1" y="-1"/>
              <a:ext cx="9346508" cy="5675933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3"/>
            <p:cNvSpPr txBox="1"/>
            <p:nvPr/>
          </p:nvSpPr>
          <p:spPr>
            <a:xfrm>
              <a:off x="0" y="2647846"/>
              <a:ext cx="9091325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106" name="Google Shape;106;p33"/>
          <p:cNvSpPr/>
          <p:nvPr/>
        </p:nvSpPr>
        <p:spPr>
          <a:xfrm>
            <a:off x="180810" y="180824"/>
            <a:ext cx="7907125" cy="650728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Google Shape;107;p33"/>
          <p:cNvGrpSpPr/>
          <p:nvPr/>
        </p:nvGrpSpPr>
        <p:grpSpPr>
          <a:xfrm>
            <a:off x="8087934" y="463692"/>
            <a:ext cx="661779" cy="367860"/>
            <a:chOff x="0" y="0"/>
            <a:chExt cx="661777" cy="367859"/>
          </a:xfrm>
        </p:grpSpPr>
        <p:sp>
          <p:nvSpPr>
            <p:cNvPr id="108" name="Google Shape;108;p33"/>
            <p:cNvSpPr/>
            <p:nvPr/>
          </p:nvSpPr>
          <p:spPr>
            <a:xfrm>
              <a:off x="0" y="315380"/>
              <a:ext cx="661777" cy="52479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3"/>
            <p:cNvSpPr txBox="1"/>
            <p:nvPr/>
          </p:nvSpPr>
          <p:spPr>
            <a:xfrm>
              <a:off x="0" y="0"/>
              <a:ext cx="661777" cy="3678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110" name="Google Shape;110;p33"/>
          <p:cNvGrpSpPr/>
          <p:nvPr/>
        </p:nvGrpSpPr>
        <p:grpSpPr>
          <a:xfrm>
            <a:off x="8749710" y="463692"/>
            <a:ext cx="785017" cy="367860"/>
            <a:chOff x="0" y="0"/>
            <a:chExt cx="785016" cy="367859"/>
          </a:xfrm>
        </p:grpSpPr>
        <p:sp>
          <p:nvSpPr>
            <p:cNvPr id="111" name="Google Shape;111;p33"/>
            <p:cNvSpPr/>
            <p:nvPr/>
          </p:nvSpPr>
          <p:spPr>
            <a:xfrm>
              <a:off x="0" y="315380"/>
              <a:ext cx="785016" cy="52479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3"/>
            <p:cNvSpPr txBox="1"/>
            <p:nvPr/>
          </p:nvSpPr>
          <p:spPr>
            <a:xfrm>
              <a:off x="0" y="0"/>
              <a:ext cx="785016" cy="3678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113" name="Google Shape;113;p33"/>
          <p:cNvSpPr txBox="1"/>
          <p:nvPr/>
        </p:nvSpPr>
        <p:spPr>
          <a:xfrm>
            <a:off x="442433" y="350177"/>
            <a:ext cx="7438154" cy="349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Nombre del Módulo</a:t>
            </a:r>
            <a:endParaRPr/>
          </a:p>
        </p:txBody>
      </p:sp>
      <p:sp>
        <p:nvSpPr>
          <p:cNvPr id="114" name="Google Shape;114;p33"/>
          <p:cNvSpPr txBox="1"/>
          <p:nvPr/>
        </p:nvSpPr>
        <p:spPr>
          <a:xfrm>
            <a:off x="8439480" y="271028"/>
            <a:ext cx="1166130" cy="3693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5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5" name="Google Shape;115;p33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116" name="Google Shape;116;p33"/>
          <p:cNvSpPr txBox="1"/>
          <p:nvPr>
            <p:ph idx="12" type="sldNum"/>
          </p:nvPr>
        </p:nvSpPr>
        <p:spPr>
          <a:xfrm>
            <a:off x="371788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/>
          <p:nvPr/>
        </p:nvSpPr>
        <p:spPr>
          <a:xfrm flipH="1" rot="10800000">
            <a:off x="180974" y="832249"/>
            <a:ext cx="9358202" cy="12369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4"/>
          <p:cNvSpPr/>
          <p:nvPr/>
        </p:nvSpPr>
        <p:spPr>
          <a:xfrm>
            <a:off x="180896" y="180897"/>
            <a:ext cx="7911006" cy="651006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8;p24"/>
          <p:cNvGrpSpPr/>
          <p:nvPr/>
        </p:nvGrpSpPr>
        <p:grpSpPr>
          <a:xfrm>
            <a:off x="8091896" y="451664"/>
            <a:ext cx="662110" cy="380241"/>
            <a:chOff x="0" y="-1"/>
            <a:chExt cx="662108" cy="380240"/>
          </a:xfrm>
        </p:grpSpPr>
        <p:sp>
          <p:nvSpPr>
            <p:cNvPr id="9" name="Google Shape;9;p24"/>
            <p:cNvSpPr/>
            <p:nvPr/>
          </p:nvSpPr>
          <p:spPr>
            <a:xfrm>
              <a:off x="0" y="327735"/>
              <a:ext cx="662108" cy="52504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24"/>
            <p:cNvSpPr txBox="1"/>
            <p:nvPr/>
          </p:nvSpPr>
          <p:spPr>
            <a:xfrm>
              <a:off x="0" y="-1"/>
              <a:ext cx="662108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11" name="Google Shape;11;p24"/>
          <p:cNvGrpSpPr/>
          <p:nvPr/>
        </p:nvGrpSpPr>
        <p:grpSpPr>
          <a:xfrm>
            <a:off x="8753995" y="451664"/>
            <a:ext cx="785410" cy="380241"/>
            <a:chOff x="0" y="-1"/>
            <a:chExt cx="785409" cy="380240"/>
          </a:xfrm>
        </p:grpSpPr>
        <p:sp>
          <p:nvSpPr>
            <p:cNvPr id="12" name="Google Shape;12;p24"/>
            <p:cNvSpPr/>
            <p:nvPr/>
          </p:nvSpPr>
          <p:spPr>
            <a:xfrm>
              <a:off x="0" y="327735"/>
              <a:ext cx="785409" cy="52504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4"/>
            <p:cNvSpPr txBox="1"/>
            <p:nvPr/>
          </p:nvSpPr>
          <p:spPr>
            <a:xfrm>
              <a:off x="0" y="-1"/>
              <a:ext cx="785409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14" name="Google Shape;14;p24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/>
          </a:p>
        </p:txBody>
      </p:sp>
      <p:sp>
        <p:nvSpPr>
          <p:cNvPr id="15" name="Google Shape;15;p24"/>
          <p:cNvSpPr txBox="1"/>
          <p:nvPr/>
        </p:nvSpPr>
        <p:spPr>
          <a:xfrm>
            <a:off x="8443617" y="271141"/>
            <a:ext cx="1166704" cy="391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12|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" name="Google Shape;16;p24"/>
          <p:cNvSpPr txBox="1"/>
          <p:nvPr/>
        </p:nvSpPr>
        <p:spPr>
          <a:xfrm>
            <a:off x="442650" y="350322"/>
            <a:ext cx="7441801" cy="37211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Aplicaciones Informáticas para la Gestión Administrativa</a:t>
            </a:r>
            <a:endParaRPr/>
          </a:p>
        </p:txBody>
      </p:sp>
      <p:sp>
        <p:nvSpPr>
          <p:cNvPr id="17" name="Google Shape;17;p24"/>
          <p:cNvSpPr txBox="1"/>
          <p:nvPr>
            <p:ph type="title"/>
          </p:nvPr>
        </p:nvSpPr>
        <p:spPr>
          <a:xfrm>
            <a:off x="485775" y="101453"/>
            <a:ext cx="8743950" cy="1661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4"/>
          <p:cNvSpPr txBox="1"/>
          <p:nvPr>
            <p:ph idx="1" type="body"/>
          </p:nvPr>
        </p:nvSpPr>
        <p:spPr>
          <a:xfrm>
            <a:off x="485775" y="1763183"/>
            <a:ext cx="8743950" cy="5793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4"/>
          <p:cNvSpPr txBox="1"/>
          <p:nvPr>
            <p:ph idx="12" type="sldNum"/>
          </p:nvPr>
        </p:nvSpPr>
        <p:spPr>
          <a:xfrm>
            <a:off x="371788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Relationship Id="rId5" Type="http://schemas.openxmlformats.org/officeDocument/2006/relationships/image" Target="../media/image4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hyperlink" Target="https://www.microsoft.com/es-es/videoplayer/embed/RE2INZx?pid=ocpVideo0-innerdiv-oneplayer&amp;postJsllMsg=true&amp;maskLevel=20&amp;market=es-e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36.png"/><Relationship Id="rId5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46.png"/><Relationship Id="rId6" Type="http://schemas.openxmlformats.org/officeDocument/2006/relationships/image" Target="../media/image35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/>
          <p:nvPr/>
        </p:nvSpPr>
        <p:spPr>
          <a:xfrm>
            <a:off x="1176618" y="6563127"/>
            <a:ext cx="7012135" cy="482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/>
          </a:p>
        </p:txBody>
      </p:sp>
      <p:sp>
        <p:nvSpPr>
          <p:cNvPr id="122" name="Google Shape;122;p1"/>
          <p:cNvSpPr txBox="1"/>
          <p:nvPr/>
        </p:nvSpPr>
        <p:spPr>
          <a:xfrm>
            <a:off x="374946" y="2049159"/>
            <a:ext cx="1444332" cy="369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6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139097" y="834800"/>
            <a:ext cx="4156807" cy="33961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/>
          </a:p>
        </p:txBody>
      </p:sp>
      <p:sp>
        <p:nvSpPr>
          <p:cNvPr id="124" name="Google Shape;124;p1"/>
          <p:cNvSpPr txBox="1"/>
          <p:nvPr/>
        </p:nvSpPr>
        <p:spPr>
          <a:xfrm>
            <a:off x="365421" y="2303471"/>
            <a:ext cx="4749508" cy="21796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APLICACIONES INFORMÁTICAS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PARA LA GESTIÓN ADMINISTRATIVA</a:t>
            </a:r>
            <a:endParaRPr/>
          </a:p>
        </p:txBody>
      </p:sp>
      <p:pic>
        <p:nvPicPr>
          <p:cNvPr descr="Google Shape;86;p8" id="125" name="Google Shape;12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7361" y="1482887"/>
            <a:ext cx="5592684" cy="5241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0"/>
          <p:cNvSpPr txBox="1"/>
          <p:nvPr>
            <p:ph idx="4294967295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63" name="Google Shape;363;p10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INSTRUCCIONES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VALIDACIÓN DE DATOS</a:t>
            </a:r>
            <a:endParaRPr/>
          </a:p>
        </p:txBody>
      </p:sp>
      <p:pic>
        <p:nvPicPr>
          <p:cNvPr descr="Google Shape;324;p17" id="364" name="Google Shape;3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079" y="4413124"/>
            <a:ext cx="7658104" cy="227647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5" name="Google Shape;365;p10"/>
          <p:cNvSpPr/>
          <p:nvPr/>
        </p:nvSpPr>
        <p:spPr>
          <a:xfrm>
            <a:off x="7695296" y="2212587"/>
            <a:ext cx="93971" cy="166185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9997"/>
                </a:lnTo>
                <a:lnTo>
                  <a:pt x="21600" y="11110"/>
                </a:lnTo>
                <a:lnTo>
                  <a:pt x="0" y="12213"/>
                </a:lnTo>
                <a:lnTo>
                  <a:pt x="0" y="21600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0"/>
          <p:cNvSpPr/>
          <p:nvPr/>
        </p:nvSpPr>
        <p:spPr>
          <a:xfrm>
            <a:off x="5866736" y="2212587"/>
            <a:ext cx="94729" cy="16618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0" y="9996"/>
                  <a:pt x="0" y="9996"/>
                  <a:pt x="0" y="9996"/>
                </a:cubicBezTo>
                <a:cubicBezTo>
                  <a:pt x="0" y="9996"/>
                  <a:pt x="21600" y="11107"/>
                  <a:pt x="21600" y="11107"/>
                </a:cubicBezTo>
                <a:cubicBezTo>
                  <a:pt x="0" y="12218"/>
                  <a:pt x="0" y="12218"/>
                  <a:pt x="0" y="12218"/>
                </a:cubicBezTo>
                <a:cubicBezTo>
                  <a:pt x="0" y="12218"/>
                  <a:pt x="0" y="21600"/>
                  <a:pt x="0" y="21600"/>
                </a:cubicBez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0"/>
          <p:cNvSpPr/>
          <p:nvPr/>
        </p:nvSpPr>
        <p:spPr>
          <a:xfrm>
            <a:off x="4041966" y="2212587"/>
            <a:ext cx="94729" cy="16618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0" y="9996"/>
                  <a:pt x="0" y="9996"/>
                  <a:pt x="0" y="9996"/>
                </a:cubicBezTo>
                <a:cubicBezTo>
                  <a:pt x="0" y="9996"/>
                  <a:pt x="21600" y="11107"/>
                  <a:pt x="21600" y="11107"/>
                </a:cubicBezTo>
                <a:cubicBezTo>
                  <a:pt x="0" y="12218"/>
                  <a:pt x="0" y="12218"/>
                  <a:pt x="0" y="12218"/>
                </a:cubicBezTo>
                <a:cubicBezTo>
                  <a:pt x="0" y="12218"/>
                  <a:pt x="0" y="21600"/>
                  <a:pt x="0" y="21600"/>
                </a:cubicBez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0"/>
          <p:cNvSpPr/>
          <p:nvPr/>
        </p:nvSpPr>
        <p:spPr>
          <a:xfrm>
            <a:off x="2213405" y="2212586"/>
            <a:ext cx="93971" cy="166185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0" y="9996"/>
                  <a:pt x="0" y="9996"/>
                  <a:pt x="0" y="9996"/>
                </a:cubicBezTo>
                <a:cubicBezTo>
                  <a:pt x="0" y="9996"/>
                  <a:pt x="21600" y="11107"/>
                  <a:pt x="21600" y="11107"/>
                </a:cubicBezTo>
                <a:cubicBezTo>
                  <a:pt x="0" y="12218"/>
                  <a:pt x="0" y="12218"/>
                  <a:pt x="0" y="12218"/>
                </a:cubicBezTo>
                <a:cubicBezTo>
                  <a:pt x="0" y="12218"/>
                  <a:pt x="0" y="21600"/>
                  <a:pt x="0" y="21600"/>
                </a:cubicBez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0"/>
          <p:cNvSpPr txBox="1"/>
          <p:nvPr/>
        </p:nvSpPr>
        <p:spPr>
          <a:xfrm>
            <a:off x="8516104" y="2435075"/>
            <a:ext cx="211141" cy="405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9F2F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B99F2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370" name="Google Shape;370;p10"/>
          <p:cNvSpPr txBox="1"/>
          <p:nvPr/>
        </p:nvSpPr>
        <p:spPr>
          <a:xfrm>
            <a:off x="6655868" y="2435075"/>
            <a:ext cx="262736" cy="405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371" name="Google Shape;371;p10"/>
          <p:cNvSpPr txBox="1"/>
          <p:nvPr/>
        </p:nvSpPr>
        <p:spPr>
          <a:xfrm>
            <a:off x="4826148" y="2435075"/>
            <a:ext cx="653552" cy="405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033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C64033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72" name="Google Shape;372;p10"/>
          <p:cNvSpPr txBox="1"/>
          <p:nvPr/>
        </p:nvSpPr>
        <p:spPr>
          <a:xfrm>
            <a:off x="2993462" y="2435075"/>
            <a:ext cx="233762" cy="405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373" name="Google Shape;373;p10"/>
          <p:cNvSpPr txBox="1"/>
          <p:nvPr/>
        </p:nvSpPr>
        <p:spPr>
          <a:xfrm>
            <a:off x="891573" y="2435075"/>
            <a:ext cx="247849" cy="405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74" name="Google Shape;374;p10"/>
          <p:cNvSpPr txBox="1"/>
          <p:nvPr/>
        </p:nvSpPr>
        <p:spPr>
          <a:xfrm>
            <a:off x="563335" y="3026652"/>
            <a:ext cx="1246830" cy="737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tiene la tabla que se muestra en la imagen</a:t>
            </a:r>
            <a:endParaRPr/>
          </a:p>
        </p:txBody>
      </p:sp>
      <p:sp>
        <p:nvSpPr>
          <p:cNvPr id="375" name="Google Shape;375;p10"/>
          <p:cNvSpPr txBox="1"/>
          <p:nvPr/>
        </p:nvSpPr>
        <p:spPr>
          <a:xfrm>
            <a:off x="2430540" y="3026652"/>
            <a:ext cx="1444498" cy="1195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archivo contiene una hoja donde hay una lista de comunas a ser utilizadas.</a:t>
            </a:r>
            <a:endParaRPr/>
          </a:p>
        </p:txBody>
      </p:sp>
      <p:sp>
        <p:nvSpPr>
          <p:cNvPr id="376" name="Google Shape;376;p10"/>
          <p:cNvSpPr txBox="1"/>
          <p:nvPr/>
        </p:nvSpPr>
        <p:spPr>
          <a:xfrm>
            <a:off x="4252281" y="3026652"/>
            <a:ext cx="1380960" cy="737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comuna debe desplegarse de esa lista.</a:t>
            </a:r>
            <a:endParaRPr/>
          </a:p>
        </p:txBody>
      </p:sp>
      <p:sp>
        <p:nvSpPr>
          <p:cNvPr id="377" name="Google Shape;377;p10"/>
          <p:cNvSpPr txBox="1"/>
          <p:nvPr/>
        </p:nvSpPr>
        <p:spPr>
          <a:xfrm>
            <a:off x="6037648" y="3026652"/>
            <a:ext cx="1458894" cy="1195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fecha de ingreso debe ser solamente desde enero de 2020 en adelante</a:t>
            </a:r>
            <a:endParaRPr/>
          </a:p>
        </p:txBody>
      </p:sp>
      <p:sp>
        <p:nvSpPr>
          <p:cNvPr id="378" name="Google Shape;378;p10"/>
          <p:cNvSpPr txBox="1"/>
          <p:nvPr/>
        </p:nvSpPr>
        <p:spPr>
          <a:xfrm>
            <a:off x="7948807" y="3026652"/>
            <a:ext cx="1402970" cy="966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edad no puede ser un número negativo y tampoco decimal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"/>
          <p:cNvSpPr txBox="1"/>
          <p:nvPr>
            <p:ph idx="4294967295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84" name="Google Shape;384;p11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PASO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5" name="Google Shape;385;p11"/>
          <p:cNvSpPr txBox="1"/>
          <p:nvPr/>
        </p:nvSpPr>
        <p:spPr>
          <a:xfrm>
            <a:off x="452174" y="2173689"/>
            <a:ext cx="5219757" cy="431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COMUNA DEBE DESPLEGARSE  </a:t>
            </a: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ESA LISTA</a:t>
            </a:r>
            <a:endParaRPr/>
          </a:p>
        </p:txBody>
      </p:sp>
      <p:grpSp>
        <p:nvGrpSpPr>
          <p:cNvPr id="386" name="Google Shape;386;p11"/>
          <p:cNvGrpSpPr/>
          <p:nvPr/>
        </p:nvGrpSpPr>
        <p:grpSpPr>
          <a:xfrm>
            <a:off x="452172" y="2833890"/>
            <a:ext cx="4901710" cy="1174296"/>
            <a:chOff x="0" y="0"/>
            <a:chExt cx="4901709" cy="1174295"/>
          </a:xfrm>
        </p:grpSpPr>
        <p:sp>
          <p:nvSpPr>
            <p:cNvPr id="387" name="Google Shape;387;p11"/>
            <p:cNvSpPr/>
            <p:nvPr/>
          </p:nvSpPr>
          <p:spPr>
            <a:xfrm>
              <a:off x="0" y="0"/>
              <a:ext cx="4901709" cy="1174295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 txBox="1"/>
            <p:nvPr/>
          </p:nvSpPr>
          <p:spPr>
            <a:xfrm>
              <a:off x="57752" y="397027"/>
              <a:ext cx="4786203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89" name="Google Shape;389;p11"/>
          <p:cNvSpPr txBox="1"/>
          <p:nvPr/>
        </p:nvSpPr>
        <p:spPr>
          <a:xfrm>
            <a:off x="815701" y="3014603"/>
            <a:ext cx="4492450" cy="808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la celda D6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en Menú Datos - Validación de Datos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el menú selecciona “Lista”</a:t>
            </a:r>
            <a:endParaRPr/>
          </a:p>
        </p:txBody>
      </p:sp>
      <p:pic>
        <p:nvPicPr>
          <p:cNvPr descr="Google Shape;350;p18" id="390" name="Google Shape;39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9341" y="2761151"/>
            <a:ext cx="500378" cy="477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51;p18" id="391" name="Google Shape;391;p11"/>
          <p:cNvPicPr preferRelativeResize="0"/>
          <p:nvPr/>
        </p:nvPicPr>
        <p:blipFill rotWithShape="1">
          <a:blip r:embed="rId4">
            <a:alphaModFix/>
          </a:blip>
          <a:srcRect b="68005" l="33442" r="14588" t="796"/>
          <a:stretch/>
        </p:blipFill>
        <p:spPr>
          <a:xfrm>
            <a:off x="1146054" y="4637030"/>
            <a:ext cx="4575472" cy="154440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352;p18" id="392" name="Google Shape;392;p11"/>
          <p:cNvPicPr preferRelativeResize="0"/>
          <p:nvPr/>
        </p:nvPicPr>
        <p:blipFill rotWithShape="1">
          <a:blip r:embed="rId5">
            <a:alphaModFix/>
          </a:blip>
          <a:srcRect b="22808" l="29670" r="37868" t="32689"/>
          <a:stretch/>
        </p:blipFill>
        <p:spPr>
          <a:xfrm>
            <a:off x="6033639" y="4192706"/>
            <a:ext cx="2968054" cy="228780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393" name="Google Shape;393;p11"/>
          <p:cNvGrpSpPr/>
          <p:nvPr/>
        </p:nvGrpSpPr>
        <p:grpSpPr>
          <a:xfrm>
            <a:off x="958335" y="4368943"/>
            <a:ext cx="375447" cy="536071"/>
            <a:chOff x="0" y="-1"/>
            <a:chExt cx="375446" cy="536069"/>
          </a:xfrm>
        </p:grpSpPr>
        <p:sp>
          <p:nvSpPr>
            <p:cNvPr id="394" name="Google Shape;394;p11"/>
            <p:cNvSpPr/>
            <p:nvPr/>
          </p:nvSpPr>
          <p:spPr>
            <a:xfrm>
              <a:off x="0" y="87005"/>
              <a:ext cx="375446" cy="362164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 txBox="1"/>
            <p:nvPr/>
          </p:nvSpPr>
          <p:spPr>
            <a:xfrm>
              <a:off x="9506" y="-1"/>
              <a:ext cx="299696" cy="536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396" name="Google Shape;396;p11"/>
          <p:cNvGrpSpPr/>
          <p:nvPr/>
        </p:nvGrpSpPr>
        <p:grpSpPr>
          <a:xfrm>
            <a:off x="5888142" y="3944874"/>
            <a:ext cx="375447" cy="536071"/>
            <a:chOff x="0" y="-1"/>
            <a:chExt cx="375446" cy="536069"/>
          </a:xfrm>
        </p:grpSpPr>
        <p:sp>
          <p:nvSpPr>
            <p:cNvPr id="397" name="Google Shape;397;p11"/>
            <p:cNvSpPr/>
            <p:nvPr/>
          </p:nvSpPr>
          <p:spPr>
            <a:xfrm>
              <a:off x="0" y="87005"/>
              <a:ext cx="375446" cy="362164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 txBox="1"/>
            <p:nvPr/>
          </p:nvSpPr>
          <p:spPr>
            <a:xfrm>
              <a:off x="9506" y="-1"/>
              <a:ext cx="299696" cy="536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2"/>
          <p:cNvSpPr txBox="1"/>
          <p:nvPr>
            <p:ph idx="4294967295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04" name="Google Shape;404;p12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PASO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05" name="Google Shape;405;p12"/>
          <p:cNvSpPr txBox="1"/>
          <p:nvPr/>
        </p:nvSpPr>
        <p:spPr>
          <a:xfrm>
            <a:off x="452174" y="2173689"/>
            <a:ext cx="5219757" cy="431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COMUNA DEBE DESPLEGARSE  </a:t>
            </a: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ESA LISTA</a:t>
            </a:r>
            <a:endParaRPr/>
          </a:p>
        </p:txBody>
      </p:sp>
      <p:grpSp>
        <p:nvGrpSpPr>
          <p:cNvPr id="406" name="Google Shape;406;p12"/>
          <p:cNvGrpSpPr/>
          <p:nvPr/>
        </p:nvGrpSpPr>
        <p:grpSpPr>
          <a:xfrm>
            <a:off x="452172" y="2791076"/>
            <a:ext cx="4901710" cy="2907365"/>
            <a:chOff x="0" y="0"/>
            <a:chExt cx="4901709" cy="2907364"/>
          </a:xfrm>
        </p:grpSpPr>
        <p:sp>
          <p:nvSpPr>
            <p:cNvPr id="407" name="Google Shape;407;p12"/>
            <p:cNvSpPr/>
            <p:nvPr/>
          </p:nvSpPr>
          <p:spPr>
            <a:xfrm>
              <a:off x="0" y="0"/>
              <a:ext cx="4901709" cy="2907364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2"/>
            <p:cNvSpPr txBox="1"/>
            <p:nvPr/>
          </p:nvSpPr>
          <p:spPr>
            <a:xfrm>
              <a:off x="142989" y="1263562"/>
              <a:ext cx="4615730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09" name="Google Shape;409;p12"/>
          <p:cNvSpPr txBox="1"/>
          <p:nvPr/>
        </p:nvSpPr>
        <p:spPr>
          <a:xfrm>
            <a:off x="815702" y="2971791"/>
            <a:ext cx="4316508" cy="2586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4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origen, selecciona las celdas de la Hoja Comunas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4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la pestaña “Mensaje de error”, selecciona estado “Alto”, en título “Valor equivocado” y en el mensaje de error “Debe seleccionar una de las comunas de la Lista”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4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Presiona Aceptar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4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la celda D6 debe tener una flecha para desplegar las comunas.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 startAt="4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Puedes copiar las demás celdas de la columna</a:t>
            </a:r>
            <a:endParaRPr/>
          </a:p>
        </p:txBody>
      </p:sp>
      <p:pic>
        <p:nvPicPr>
          <p:cNvPr descr="Google Shape;370;p19" id="410" name="Google Shape;4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7424" y="2718336"/>
            <a:ext cx="500378" cy="477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71;p19" id="411" name="Google Shape;4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5741" y="2549237"/>
            <a:ext cx="3622348" cy="228779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372;p19" id="412" name="Google Shape;41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4325" y="5109266"/>
            <a:ext cx="3187953" cy="173136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413" name="Google Shape;413;p12"/>
          <p:cNvGrpSpPr/>
          <p:nvPr/>
        </p:nvGrpSpPr>
        <p:grpSpPr>
          <a:xfrm>
            <a:off x="9013073" y="2269174"/>
            <a:ext cx="375447" cy="536071"/>
            <a:chOff x="0" y="-1"/>
            <a:chExt cx="375446" cy="536069"/>
          </a:xfrm>
        </p:grpSpPr>
        <p:sp>
          <p:nvSpPr>
            <p:cNvPr id="414" name="Google Shape;414;p12"/>
            <p:cNvSpPr/>
            <p:nvPr/>
          </p:nvSpPr>
          <p:spPr>
            <a:xfrm>
              <a:off x="0" y="87006"/>
              <a:ext cx="375446" cy="362162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2"/>
            <p:cNvSpPr txBox="1"/>
            <p:nvPr/>
          </p:nvSpPr>
          <p:spPr>
            <a:xfrm>
              <a:off x="9506" y="-1"/>
              <a:ext cx="299696" cy="536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416" name="Google Shape;416;p12"/>
          <p:cNvGrpSpPr/>
          <p:nvPr/>
        </p:nvGrpSpPr>
        <p:grpSpPr>
          <a:xfrm>
            <a:off x="9098926" y="4919609"/>
            <a:ext cx="375447" cy="536071"/>
            <a:chOff x="0" y="-1"/>
            <a:chExt cx="375446" cy="536069"/>
          </a:xfrm>
        </p:grpSpPr>
        <p:sp>
          <p:nvSpPr>
            <p:cNvPr id="417" name="Google Shape;417;p12"/>
            <p:cNvSpPr/>
            <p:nvPr/>
          </p:nvSpPr>
          <p:spPr>
            <a:xfrm>
              <a:off x="0" y="87005"/>
              <a:ext cx="375446" cy="362164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2"/>
            <p:cNvSpPr txBox="1"/>
            <p:nvPr/>
          </p:nvSpPr>
          <p:spPr>
            <a:xfrm>
              <a:off x="9506" y="-1"/>
              <a:ext cx="299696" cy="536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3"/>
          <p:cNvSpPr txBox="1"/>
          <p:nvPr>
            <p:ph idx="4294967295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descr="Google Shape;384;p20" id="424" name="Google Shape;424;p13"/>
          <p:cNvPicPr preferRelativeResize="0"/>
          <p:nvPr/>
        </p:nvPicPr>
        <p:blipFill rotWithShape="1">
          <a:blip r:embed="rId3">
            <a:alphaModFix/>
          </a:blip>
          <a:srcRect b="31266" l="46230" r="22459" t="25288"/>
          <a:stretch/>
        </p:blipFill>
        <p:spPr>
          <a:xfrm>
            <a:off x="6243577" y="2747839"/>
            <a:ext cx="2518350" cy="196458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385;p20" id="425" name="Google Shape;42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4419" y="4802954"/>
            <a:ext cx="3382400" cy="262195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6" name="Google Shape;426;p13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PASO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27" name="Google Shape;427;p13"/>
          <p:cNvSpPr txBox="1"/>
          <p:nvPr/>
        </p:nvSpPr>
        <p:spPr>
          <a:xfrm>
            <a:off x="452171" y="2136899"/>
            <a:ext cx="8950508" cy="431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FECHA DE INGRESO DEBE SER SOLAMENTE </a:t>
            </a: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DESDE ENERO DE 2020 EN ADELANTE</a:t>
            </a:r>
            <a:endParaRPr/>
          </a:p>
        </p:txBody>
      </p:sp>
      <p:grpSp>
        <p:nvGrpSpPr>
          <p:cNvPr id="428" name="Google Shape;428;p13"/>
          <p:cNvGrpSpPr/>
          <p:nvPr/>
        </p:nvGrpSpPr>
        <p:grpSpPr>
          <a:xfrm>
            <a:off x="452172" y="2833890"/>
            <a:ext cx="4901710" cy="1878531"/>
            <a:chOff x="0" y="0"/>
            <a:chExt cx="4901709" cy="1878530"/>
          </a:xfrm>
        </p:grpSpPr>
        <p:sp>
          <p:nvSpPr>
            <p:cNvPr id="429" name="Google Shape;429;p13"/>
            <p:cNvSpPr/>
            <p:nvPr/>
          </p:nvSpPr>
          <p:spPr>
            <a:xfrm>
              <a:off x="0" y="0"/>
              <a:ext cx="4901709" cy="1878530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3"/>
            <p:cNvSpPr txBox="1"/>
            <p:nvPr/>
          </p:nvSpPr>
          <p:spPr>
            <a:xfrm>
              <a:off x="92388" y="749145"/>
              <a:ext cx="4716932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31" name="Google Shape;431;p13"/>
          <p:cNvSpPr txBox="1"/>
          <p:nvPr/>
        </p:nvSpPr>
        <p:spPr>
          <a:xfrm>
            <a:off x="104231" y="3014602"/>
            <a:ext cx="5203925" cy="157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la celda E6 y activa la validación de datos como el paso anterior.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la opción “Fecha”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datos deben ser mayor o iguales A  01-01-2020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Muestra un mensaje de error de “Advertencia”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Presiona Aceptar y copia celdas</a:t>
            </a:r>
            <a:endParaRPr/>
          </a:p>
        </p:txBody>
      </p:sp>
      <p:pic>
        <p:nvPicPr>
          <p:cNvPr descr="Google Shape;392;p20" id="432" name="Google Shape;43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9341" y="2761151"/>
            <a:ext cx="500378" cy="477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13"/>
          <p:cNvGrpSpPr/>
          <p:nvPr/>
        </p:nvGrpSpPr>
        <p:grpSpPr>
          <a:xfrm>
            <a:off x="8588620" y="2510083"/>
            <a:ext cx="375447" cy="536071"/>
            <a:chOff x="0" y="-1"/>
            <a:chExt cx="375446" cy="536069"/>
          </a:xfrm>
        </p:grpSpPr>
        <p:sp>
          <p:nvSpPr>
            <p:cNvPr id="434" name="Google Shape;434;p13"/>
            <p:cNvSpPr/>
            <p:nvPr/>
          </p:nvSpPr>
          <p:spPr>
            <a:xfrm>
              <a:off x="0" y="87005"/>
              <a:ext cx="375446" cy="362164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3"/>
            <p:cNvSpPr txBox="1"/>
            <p:nvPr/>
          </p:nvSpPr>
          <p:spPr>
            <a:xfrm>
              <a:off x="9506" y="-1"/>
              <a:ext cx="299696" cy="536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436" name="Google Shape;436;p13"/>
          <p:cNvGrpSpPr/>
          <p:nvPr/>
        </p:nvGrpSpPr>
        <p:grpSpPr>
          <a:xfrm>
            <a:off x="9027235" y="4534869"/>
            <a:ext cx="375447" cy="536071"/>
            <a:chOff x="0" y="-1"/>
            <a:chExt cx="375446" cy="536069"/>
          </a:xfrm>
        </p:grpSpPr>
        <p:sp>
          <p:nvSpPr>
            <p:cNvPr id="437" name="Google Shape;437;p13"/>
            <p:cNvSpPr/>
            <p:nvPr/>
          </p:nvSpPr>
          <p:spPr>
            <a:xfrm>
              <a:off x="0" y="87005"/>
              <a:ext cx="375446" cy="362164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3"/>
            <p:cNvSpPr txBox="1"/>
            <p:nvPr/>
          </p:nvSpPr>
          <p:spPr>
            <a:xfrm>
              <a:off x="9506" y="-1"/>
              <a:ext cx="299696" cy="536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4"/>
          <p:cNvSpPr txBox="1"/>
          <p:nvPr>
            <p:ph idx="4294967295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44" name="Google Shape;444;p14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PASO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45" name="Google Shape;445;p14"/>
          <p:cNvSpPr txBox="1"/>
          <p:nvPr/>
        </p:nvSpPr>
        <p:spPr>
          <a:xfrm>
            <a:off x="452171" y="2136899"/>
            <a:ext cx="8950508" cy="431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EDAD NO PUEDE SER UN </a:t>
            </a: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NÚMERO NEGATIVO Y TAMPOCO DECIMAL</a:t>
            </a:r>
            <a:endParaRPr/>
          </a:p>
        </p:txBody>
      </p:sp>
      <p:grpSp>
        <p:nvGrpSpPr>
          <p:cNvPr id="446" name="Google Shape;446;p14"/>
          <p:cNvGrpSpPr/>
          <p:nvPr/>
        </p:nvGrpSpPr>
        <p:grpSpPr>
          <a:xfrm>
            <a:off x="452172" y="2833890"/>
            <a:ext cx="4901710" cy="1878531"/>
            <a:chOff x="0" y="0"/>
            <a:chExt cx="4901709" cy="1878530"/>
          </a:xfrm>
        </p:grpSpPr>
        <p:sp>
          <p:nvSpPr>
            <p:cNvPr id="447" name="Google Shape;447;p14"/>
            <p:cNvSpPr/>
            <p:nvPr/>
          </p:nvSpPr>
          <p:spPr>
            <a:xfrm>
              <a:off x="0" y="0"/>
              <a:ext cx="4901709" cy="1878530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4"/>
            <p:cNvSpPr txBox="1"/>
            <p:nvPr/>
          </p:nvSpPr>
          <p:spPr>
            <a:xfrm>
              <a:off x="92388" y="749145"/>
              <a:ext cx="4716932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49" name="Google Shape;449;p14"/>
          <p:cNvSpPr txBox="1"/>
          <p:nvPr/>
        </p:nvSpPr>
        <p:spPr>
          <a:xfrm>
            <a:off x="628535" y="3014602"/>
            <a:ext cx="4335085" cy="157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la celda F6 y activa la validación de datos como el paso anterior.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Selecciona “Número entero”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 que cero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 un mensaje de Información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Presiona Aceptar y copia celdas</a:t>
            </a:r>
            <a:endParaRPr/>
          </a:p>
        </p:txBody>
      </p:sp>
      <p:pic>
        <p:nvPicPr>
          <p:cNvPr descr="Google Shape;410;p21" id="450" name="Google Shape;4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9341" y="2761151"/>
            <a:ext cx="500378" cy="477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11;p21" id="451" name="Google Shape;45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3725" y="2833890"/>
            <a:ext cx="3752763" cy="281016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"/>
          <p:cNvSpPr txBox="1"/>
          <p:nvPr>
            <p:ph idx="4294967295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457" name="Google Shape;457;p15"/>
          <p:cNvGrpSpPr/>
          <p:nvPr/>
        </p:nvGrpSpPr>
        <p:grpSpPr>
          <a:xfrm>
            <a:off x="5282927" y="2230151"/>
            <a:ext cx="4119755" cy="4535799"/>
            <a:chOff x="0" y="0"/>
            <a:chExt cx="4119754" cy="4535798"/>
          </a:xfrm>
        </p:grpSpPr>
        <p:sp>
          <p:nvSpPr>
            <p:cNvPr id="458" name="Google Shape;458;p15"/>
            <p:cNvSpPr/>
            <p:nvPr/>
          </p:nvSpPr>
          <p:spPr>
            <a:xfrm>
              <a:off x="0" y="0"/>
              <a:ext cx="4119754" cy="4535798"/>
            </a:xfrm>
            <a:prstGeom prst="roundRect">
              <a:avLst>
                <a:gd fmla="val 1094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5"/>
            <p:cNvSpPr txBox="1"/>
            <p:nvPr/>
          </p:nvSpPr>
          <p:spPr>
            <a:xfrm>
              <a:off x="132028" y="2077780"/>
              <a:ext cx="3855697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60" name="Google Shape;460;p15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FUNCIONES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BUSCARV y BUSCARH</a:t>
            </a:r>
            <a:endParaRPr/>
          </a:p>
        </p:txBody>
      </p:sp>
      <p:grpSp>
        <p:nvGrpSpPr>
          <p:cNvPr id="461" name="Google Shape;461;p15"/>
          <p:cNvGrpSpPr/>
          <p:nvPr/>
        </p:nvGrpSpPr>
        <p:grpSpPr>
          <a:xfrm>
            <a:off x="212442" y="2230151"/>
            <a:ext cx="4895590" cy="3951286"/>
            <a:chOff x="0" y="0"/>
            <a:chExt cx="4895589" cy="3951285"/>
          </a:xfrm>
        </p:grpSpPr>
        <p:sp>
          <p:nvSpPr>
            <p:cNvPr id="462" name="Google Shape;462;p15"/>
            <p:cNvSpPr/>
            <p:nvPr/>
          </p:nvSpPr>
          <p:spPr>
            <a:xfrm>
              <a:off x="0" y="0"/>
              <a:ext cx="4895589" cy="3951285"/>
            </a:xfrm>
            <a:prstGeom prst="roundRect">
              <a:avLst>
                <a:gd fmla="val 10942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5"/>
            <p:cNvSpPr txBox="1"/>
            <p:nvPr/>
          </p:nvSpPr>
          <p:spPr>
            <a:xfrm>
              <a:off x="126631" y="1785522"/>
              <a:ext cx="4642327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64" name="Google Shape;464;p15"/>
          <p:cNvSpPr txBox="1"/>
          <p:nvPr/>
        </p:nvSpPr>
        <p:spPr>
          <a:xfrm>
            <a:off x="433064" y="2355523"/>
            <a:ext cx="4629245" cy="3856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función de Búsqueda mayormente utilizada es BUSCARV, existe su par que es BUSCARH, pero es menos frecuente su uso, aunque su sintaxis y forma de resolver es similar. Depende de cómo estén escritos los datos, si están de manera vertical, se usa BUSCARV y si están de manera horizontal se utiliza BUSCARH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utilizan cuando se necesite encontrar elementos en una tabla o en un rango por fila o columna según corresponda.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 función posee 4 argumentos, los cuales son necesarios para obtener el resultado esperado. Considere que la búsqueda es de un valor contenido en una celda que está en un rango de datos (Matriz).</a:t>
            </a:r>
            <a:endParaRPr/>
          </a:p>
        </p:txBody>
      </p:sp>
      <p:sp>
        <p:nvSpPr>
          <p:cNvPr id="465" name="Google Shape;465;p15"/>
          <p:cNvSpPr txBox="1"/>
          <p:nvPr/>
        </p:nvSpPr>
        <p:spPr>
          <a:xfrm>
            <a:off x="5453295" y="2355523"/>
            <a:ext cx="3833896" cy="4364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valor que se busca, se conoce como valor_buscado (nosotros le llamaremos “llave”)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llave debe referirse a la primera columna de una matriz de datos, esto porque la función entrega datos desde la primera columna/fila seleccionada hacia la última marcada hacia la derecha/Abajo.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tercer argumento debe ser un número que indique la columna de la cual deseamos obtener el valor.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Opcionalmente, la función tiene dos tipos de búsqueda 1:Verdadero, que busca de manera aproximada (algo similar a la llave) y 0:Falso, que busca de manera idéntica, es decir la llave debe existir tal cual está escrita en la columna.</a:t>
            </a:r>
            <a:endParaRPr/>
          </a:p>
        </p:txBody>
      </p:sp>
      <p:pic>
        <p:nvPicPr>
          <p:cNvPr descr="Google Shape;426;p22" id="466" name="Google Shape;4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5647" y="2167731"/>
            <a:ext cx="454545" cy="433403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15"/>
          <p:cNvSpPr txBox="1"/>
          <p:nvPr/>
        </p:nvSpPr>
        <p:spPr>
          <a:xfrm>
            <a:off x="433064" y="6458165"/>
            <a:ext cx="5228333" cy="280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aún tienes dudas, veamos este video en el siguiente </a:t>
            </a:r>
            <a:r>
              <a:rPr b="1" i="0" lang="en-US" sz="14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6"/>
          <p:cNvSpPr txBox="1"/>
          <p:nvPr>
            <p:ph idx="4294967295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73" name="Google Shape;473;p16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EJEMPLOS FUNCIONES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BUSCARV y BUSCARH</a:t>
            </a:r>
            <a:endParaRPr/>
          </a:p>
        </p:txBody>
      </p:sp>
      <p:pic>
        <p:nvPicPr>
          <p:cNvPr descr="Google Shape;434;p23" id="474" name="Google Shape;474;p16"/>
          <p:cNvPicPr preferRelativeResize="0"/>
          <p:nvPr/>
        </p:nvPicPr>
        <p:blipFill rotWithShape="1">
          <a:blip r:embed="rId3">
            <a:alphaModFix/>
          </a:blip>
          <a:srcRect b="26670" l="0" r="46767" t="25714"/>
          <a:stretch/>
        </p:blipFill>
        <p:spPr>
          <a:xfrm>
            <a:off x="242250" y="2258891"/>
            <a:ext cx="5319775" cy="225594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435;p23" id="475" name="Google Shape;475;p16"/>
          <p:cNvPicPr preferRelativeResize="0"/>
          <p:nvPr/>
        </p:nvPicPr>
        <p:blipFill rotWithShape="1">
          <a:blip r:embed="rId4">
            <a:alphaModFix/>
          </a:blip>
          <a:srcRect b="29148" l="0" r="11692" t="25988"/>
          <a:stretch/>
        </p:blipFill>
        <p:spPr>
          <a:xfrm>
            <a:off x="1863189" y="4650828"/>
            <a:ext cx="7211345" cy="205959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7"/>
          <p:cNvSpPr txBox="1"/>
          <p:nvPr>
            <p:ph idx="4294967295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81" name="Google Shape;481;p17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PRACTICA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FORMA INDIVIDUAL</a:t>
            </a:r>
            <a:endParaRPr/>
          </a:p>
        </p:txBody>
      </p:sp>
      <p:grpSp>
        <p:nvGrpSpPr>
          <p:cNvPr id="482" name="Google Shape;482;p17"/>
          <p:cNvGrpSpPr/>
          <p:nvPr/>
        </p:nvGrpSpPr>
        <p:grpSpPr>
          <a:xfrm>
            <a:off x="212445" y="2230153"/>
            <a:ext cx="9190236" cy="828253"/>
            <a:chOff x="0" y="0"/>
            <a:chExt cx="9190234" cy="828251"/>
          </a:xfrm>
        </p:grpSpPr>
        <p:sp>
          <p:nvSpPr>
            <p:cNvPr id="483" name="Google Shape;483;p17"/>
            <p:cNvSpPr/>
            <p:nvPr/>
          </p:nvSpPr>
          <p:spPr>
            <a:xfrm>
              <a:off x="0" y="0"/>
              <a:ext cx="9190234" cy="828251"/>
            </a:xfrm>
            <a:prstGeom prst="roundRect">
              <a:avLst>
                <a:gd fmla="val 10942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 txBox="1"/>
            <p:nvPr/>
          </p:nvSpPr>
          <p:spPr>
            <a:xfrm>
              <a:off x="26542" y="224005"/>
              <a:ext cx="9137151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85" name="Google Shape;485;p17"/>
          <p:cNvSpPr txBox="1"/>
          <p:nvPr/>
        </p:nvSpPr>
        <p:spPr>
          <a:xfrm>
            <a:off x="433065" y="2355524"/>
            <a:ext cx="8775574" cy="554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Abre el archivo “EjemploBuscarVOtraHoja.xlsx”, entregado por su docente, aplique la función de búsqueda para que los datos salgan en la primera hoja, compara resultados con la imagen siguiente:</a:t>
            </a:r>
            <a:endParaRPr/>
          </a:p>
        </p:txBody>
      </p:sp>
      <p:pic>
        <p:nvPicPr>
          <p:cNvPr descr="Google Shape;446;p24" id="486" name="Google Shape;4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353" y="3183770"/>
            <a:ext cx="9121321" cy="162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8"/>
          <p:cNvSpPr txBox="1"/>
          <p:nvPr>
            <p:ph idx="4294967295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92" name="Google Shape;492;p18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BUSCAR CON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COINCIDENCIA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APROXIMADA</a:t>
            </a:r>
            <a:endParaRPr/>
          </a:p>
        </p:txBody>
      </p:sp>
      <p:grpSp>
        <p:nvGrpSpPr>
          <p:cNvPr id="493" name="Google Shape;493;p18"/>
          <p:cNvGrpSpPr/>
          <p:nvPr/>
        </p:nvGrpSpPr>
        <p:grpSpPr>
          <a:xfrm>
            <a:off x="452175" y="2234339"/>
            <a:ext cx="8815918" cy="1423269"/>
            <a:chOff x="0" y="0"/>
            <a:chExt cx="8815917" cy="1423268"/>
          </a:xfrm>
        </p:grpSpPr>
        <p:sp>
          <p:nvSpPr>
            <p:cNvPr id="494" name="Google Shape;494;p18"/>
            <p:cNvSpPr/>
            <p:nvPr/>
          </p:nvSpPr>
          <p:spPr>
            <a:xfrm>
              <a:off x="0" y="0"/>
              <a:ext cx="8815917" cy="1423268"/>
            </a:xfrm>
            <a:prstGeom prst="roundRect">
              <a:avLst>
                <a:gd fmla="val 10942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8"/>
            <p:cNvSpPr txBox="1"/>
            <p:nvPr/>
          </p:nvSpPr>
          <p:spPr>
            <a:xfrm>
              <a:off x="45610" y="521513"/>
              <a:ext cx="8724694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96" name="Google Shape;496;p18"/>
          <p:cNvSpPr txBox="1"/>
          <p:nvPr/>
        </p:nvSpPr>
        <p:spPr>
          <a:xfrm>
            <a:off x="590625" y="2422244"/>
            <a:ext cx="8555543" cy="1062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búsqueda aproximada se utiliza en base a dos condiciones, la primera es que la Tabla donde se va a buscar el valor_buscado (llave), esté ordenada de forma ascendente. Y la segunda es que no esté buscando un valor exacto o idéntico.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utiliza mayoritariamente en tablas con un desde y un hasta. </a:t>
            </a:r>
            <a:endParaRPr/>
          </a:p>
        </p:txBody>
      </p:sp>
      <p:pic>
        <p:nvPicPr>
          <p:cNvPr descr="Google Shape;457;p25" id="497" name="Google Shape;4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175" y="3760108"/>
            <a:ext cx="5268141" cy="28678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18"/>
          <p:cNvGrpSpPr/>
          <p:nvPr/>
        </p:nvGrpSpPr>
        <p:grpSpPr>
          <a:xfrm>
            <a:off x="5849004" y="3760108"/>
            <a:ext cx="3419090" cy="1728987"/>
            <a:chOff x="0" y="0"/>
            <a:chExt cx="3419088" cy="1728985"/>
          </a:xfrm>
        </p:grpSpPr>
        <p:sp>
          <p:nvSpPr>
            <p:cNvPr id="499" name="Google Shape;499;p18"/>
            <p:cNvSpPr/>
            <p:nvPr/>
          </p:nvSpPr>
          <p:spPr>
            <a:xfrm>
              <a:off x="0" y="0"/>
              <a:ext cx="3419088" cy="1728985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8"/>
            <p:cNvSpPr txBox="1"/>
            <p:nvPr/>
          </p:nvSpPr>
          <p:spPr>
            <a:xfrm>
              <a:off x="85033" y="674372"/>
              <a:ext cx="3249019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501" name="Google Shape;501;p18"/>
          <p:cNvSpPr txBox="1"/>
          <p:nvPr/>
        </p:nvSpPr>
        <p:spPr>
          <a:xfrm>
            <a:off x="5894730" y="3940821"/>
            <a:ext cx="3496538" cy="1316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Abre el archivo “EjercicioBusquedaAproximada.xlsx” entregado por su docente. Se debe calcular la asignación familiar de cada persona</a:t>
            </a:r>
            <a:endParaRPr/>
          </a:p>
        </p:txBody>
      </p:sp>
      <p:pic>
        <p:nvPicPr>
          <p:cNvPr descr="Google Shape;462;p25" id="502" name="Google Shape;50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7925" y="3687369"/>
            <a:ext cx="500378" cy="477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9"/>
          <p:cNvSpPr txBox="1"/>
          <p:nvPr>
            <p:ph idx="4294967295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08" name="Google Shape;508;p19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BUSCAR CON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COINCIDENCIA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APROXIMADA</a:t>
            </a:r>
            <a:endParaRPr/>
          </a:p>
        </p:txBody>
      </p:sp>
      <p:grpSp>
        <p:nvGrpSpPr>
          <p:cNvPr id="509" name="Google Shape;509;p19"/>
          <p:cNvGrpSpPr/>
          <p:nvPr/>
        </p:nvGrpSpPr>
        <p:grpSpPr>
          <a:xfrm>
            <a:off x="452175" y="2234339"/>
            <a:ext cx="8815918" cy="981831"/>
            <a:chOff x="0" y="0"/>
            <a:chExt cx="8815917" cy="981830"/>
          </a:xfrm>
        </p:grpSpPr>
        <p:sp>
          <p:nvSpPr>
            <p:cNvPr id="510" name="Google Shape;510;p19"/>
            <p:cNvSpPr/>
            <p:nvPr/>
          </p:nvSpPr>
          <p:spPr>
            <a:xfrm>
              <a:off x="0" y="0"/>
              <a:ext cx="8815917" cy="981830"/>
            </a:xfrm>
            <a:prstGeom prst="roundRect">
              <a:avLst>
                <a:gd fmla="val 10942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9"/>
            <p:cNvSpPr txBox="1"/>
            <p:nvPr/>
          </p:nvSpPr>
          <p:spPr>
            <a:xfrm>
              <a:off x="31464" y="300795"/>
              <a:ext cx="8752987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512" name="Google Shape;512;p19"/>
          <p:cNvSpPr txBox="1"/>
          <p:nvPr/>
        </p:nvSpPr>
        <p:spPr>
          <a:xfrm>
            <a:off x="590625" y="2422244"/>
            <a:ext cx="8555543" cy="554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Compara Resultados. Observa que para una búsqueda aproximada, la tabla o matriz está ordenada de manera ascendente, lo cual es necesario para que la búsqueda sea efectiva.</a:t>
            </a:r>
            <a:endParaRPr/>
          </a:p>
        </p:txBody>
      </p:sp>
      <p:pic>
        <p:nvPicPr>
          <p:cNvPr descr="Google Shape;473;p26" id="513" name="Google Shape;51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175" y="3404070"/>
            <a:ext cx="6912317" cy="3313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74;p26" id="514" name="Google Shape;51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160037" y="4070918"/>
            <a:ext cx="2255596" cy="3665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/>
          <p:nvPr/>
        </p:nvSpPr>
        <p:spPr>
          <a:xfrm>
            <a:off x="365421" y="2049159"/>
            <a:ext cx="1444332" cy="369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</a:t>
            </a:r>
            <a:endParaRPr/>
          </a:p>
        </p:txBody>
      </p:sp>
      <p:sp>
        <p:nvSpPr>
          <p:cNvPr id="131" name="Google Shape;131;p2"/>
          <p:cNvSpPr txBox="1"/>
          <p:nvPr/>
        </p:nvSpPr>
        <p:spPr>
          <a:xfrm>
            <a:off x="1139097" y="834800"/>
            <a:ext cx="5389524" cy="33961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6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APLICACIONES INFORMÁTICAS PARA LA GESTIÓN ADMINISTRATIVA</a:t>
            </a:r>
            <a:endParaRPr/>
          </a:p>
        </p:txBody>
      </p:sp>
      <p:sp>
        <p:nvSpPr>
          <p:cNvPr id="132" name="Google Shape;132;p2"/>
          <p:cNvSpPr txBox="1"/>
          <p:nvPr/>
        </p:nvSpPr>
        <p:spPr>
          <a:xfrm>
            <a:off x="352467" y="2332550"/>
            <a:ext cx="6340183" cy="1153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FUNCIONES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BÚSQUEDA</a:t>
            </a:r>
            <a:endParaRPr/>
          </a:p>
        </p:txBody>
      </p:sp>
      <p:pic>
        <p:nvPicPr>
          <p:cNvPr descr="Google Shape;94;p9" id="133" name="Google Shape;13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817" y="2186495"/>
            <a:ext cx="7840907" cy="6203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0"/>
          <p:cNvSpPr txBox="1"/>
          <p:nvPr>
            <p:ph idx="4294967295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520" name="Google Shape;520;p20"/>
          <p:cNvGrpSpPr/>
          <p:nvPr/>
        </p:nvGrpSpPr>
        <p:grpSpPr>
          <a:xfrm>
            <a:off x="2035272" y="2911880"/>
            <a:ext cx="7111101" cy="2985914"/>
            <a:chOff x="-1" y="0"/>
            <a:chExt cx="7111100" cy="2985912"/>
          </a:xfrm>
        </p:grpSpPr>
        <p:grpSp>
          <p:nvGrpSpPr>
            <p:cNvPr id="521" name="Google Shape;521;p20"/>
            <p:cNvGrpSpPr/>
            <p:nvPr/>
          </p:nvGrpSpPr>
          <p:grpSpPr>
            <a:xfrm>
              <a:off x="-1" y="0"/>
              <a:ext cx="6999682" cy="2985912"/>
              <a:chOff x="0" y="0"/>
              <a:chExt cx="6999680" cy="2985911"/>
            </a:xfrm>
          </p:grpSpPr>
          <p:sp>
            <p:nvSpPr>
              <p:cNvPr id="522" name="Google Shape;522;p20"/>
              <p:cNvSpPr/>
              <p:nvPr/>
            </p:nvSpPr>
            <p:spPr>
              <a:xfrm>
                <a:off x="0" y="0"/>
                <a:ext cx="6999680" cy="2985911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0"/>
              <p:cNvSpPr txBox="1"/>
              <p:nvPr/>
            </p:nvSpPr>
            <p:spPr>
              <a:xfrm>
                <a:off x="150520" y="1302835"/>
                <a:ext cx="6698637" cy="380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524" name="Google Shape;524;p20"/>
            <p:cNvSpPr txBox="1"/>
            <p:nvPr/>
          </p:nvSpPr>
          <p:spPr>
            <a:xfrm>
              <a:off x="1419113" y="2144213"/>
              <a:ext cx="5691986" cy="391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¡Muy Bien!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 te invitamos a seguir practicando. </a:t>
              </a:r>
              <a:endParaRPr/>
            </a:p>
          </p:txBody>
        </p:sp>
      </p:grpSp>
      <p:sp>
        <p:nvSpPr>
          <p:cNvPr id="525" name="Google Shape;525;p20"/>
          <p:cNvSpPr txBox="1"/>
          <p:nvPr/>
        </p:nvSpPr>
        <p:spPr>
          <a:xfrm>
            <a:off x="382496" y="1391749"/>
            <a:ext cx="8950508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/>
          </a:p>
        </p:txBody>
      </p:sp>
      <p:sp>
        <p:nvSpPr>
          <p:cNvPr id="526" name="Google Shape;526;p20"/>
          <p:cNvSpPr txBox="1"/>
          <p:nvPr/>
        </p:nvSpPr>
        <p:spPr>
          <a:xfrm>
            <a:off x="366450" y="1120652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/>
          </a:p>
        </p:txBody>
      </p:sp>
      <p:sp>
        <p:nvSpPr>
          <p:cNvPr id="527" name="Google Shape;527;p20"/>
          <p:cNvSpPr txBox="1"/>
          <p:nvPr/>
        </p:nvSpPr>
        <p:spPr>
          <a:xfrm>
            <a:off x="4150782" y="1120779"/>
            <a:ext cx="1001121" cy="94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  <p:pic>
        <p:nvPicPr>
          <p:cNvPr descr="Google Shape;488;p27" id="528" name="Google Shape;5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1"/>
            <a:ext cx="2812028" cy="3182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89;p27" id="529" name="Google Shape;52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220268"/>
            <a:ext cx="1705023" cy="127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90;p27" id="530" name="Google Shape;53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545678"/>
            <a:ext cx="1651877" cy="884518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20"/>
          <p:cNvSpPr txBox="1"/>
          <p:nvPr/>
        </p:nvSpPr>
        <p:spPr>
          <a:xfrm>
            <a:off x="3388688" y="3270501"/>
            <a:ext cx="5498737" cy="134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temas trabajados durante el desarrollo de la presentación, te invito a realizar la Actividad Cuanto Aprendimos. Descarga el archivo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“cuantoaprendimos12.xlsx”.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Y aplica funciones de búsqueda para completar los datos faltantes. </a:t>
            </a:r>
            <a:endParaRPr/>
          </a:p>
        </p:txBody>
      </p:sp>
      <p:sp>
        <p:nvSpPr>
          <p:cNvPr id="532" name="Google Shape;532;p20"/>
          <p:cNvSpPr txBox="1"/>
          <p:nvPr/>
        </p:nvSpPr>
        <p:spPr>
          <a:xfrm>
            <a:off x="3500108" y="3123725"/>
            <a:ext cx="2916748" cy="340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FUNCIONES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BÚSQUEDA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1"/>
          <p:cNvSpPr txBox="1"/>
          <p:nvPr>
            <p:ph idx="12" type="sldNum"/>
          </p:nvPr>
        </p:nvSpPr>
        <p:spPr>
          <a:xfrm>
            <a:off x="371788" y="6881800"/>
            <a:ext cx="337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8" name="Google Shape;538;p21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539" name="Google Shape;539;p21"/>
          <p:cNvSpPr txBox="1"/>
          <p:nvPr/>
        </p:nvSpPr>
        <p:spPr>
          <a:xfrm>
            <a:off x="375977" y="1283910"/>
            <a:ext cx="7017881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540" name="Google Shape;540;p21"/>
          <p:cNvGrpSpPr/>
          <p:nvPr/>
        </p:nvGrpSpPr>
        <p:grpSpPr>
          <a:xfrm>
            <a:off x="-4659" y="4568179"/>
            <a:ext cx="9109189" cy="783012"/>
            <a:chOff x="-3" y="-3"/>
            <a:chExt cx="9109187" cy="783011"/>
          </a:xfrm>
        </p:grpSpPr>
        <p:sp>
          <p:nvSpPr>
            <p:cNvPr id="541" name="Google Shape;541;p21"/>
            <p:cNvSpPr txBox="1"/>
            <p:nvPr/>
          </p:nvSpPr>
          <p:spPr>
            <a:xfrm>
              <a:off x="1334832" y="222245"/>
              <a:ext cx="7774352" cy="300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manejas.</a:t>
              </a:r>
              <a:endParaRPr/>
            </a:p>
          </p:txBody>
        </p:sp>
        <p:grpSp>
          <p:nvGrpSpPr>
            <p:cNvPr id="542" name="Google Shape;542;p21"/>
            <p:cNvGrpSpPr/>
            <p:nvPr/>
          </p:nvGrpSpPr>
          <p:grpSpPr>
            <a:xfrm>
              <a:off x="-3" y="-3"/>
              <a:ext cx="1135372" cy="783011"/>
              <a:chOff x="-1" y="-1"/>
              <a:chExt cx="1135370" cy="783010"/>
            </a:xfrm>
          </p:grpSpPr>
          <p:sp>
            <p:nvSpPr>
              <p:cNvPr id="543" name="Google Shape;543;p21"/>
              <p:cNvSpPr/>
              <p:nvPr/>
            </p:nvSpPr>
            <p:spPr>
              <a:xfrm rot="5400000">
                <a:off x="176179" y="-176181"/>
                <a:ext cx="783010" cy="1135370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n 3" id="544" name="Google Shape;544;p2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6450" y="103502"/>
                <a:ext cx="683389" cy="5760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45" name="Google Shape;545;p21"/>
          <p:cNvGrpSpPr/>
          <p:nvPr/>
        </p:nvGrpSpPr>
        <p:grpSpPr>
          <a:xfrm>
            <a:off x="-4659" y="3697443"/>
            <a:ext cx="6615376" cy="783012"/>
            <a:chOff x="-3" y="-3"/>
            <a:chExt cx="6615374" cy="783011"/>
          </a:xfrm>
        </p:grpSpPr>
        <p:sp>
          <p:nvSpPr>
            <p:cNvPr id="546" name="Google Shape;546;p21"/>
            <p:cNvSpPr txBox="1"/>
            <p:nvPr/>
          </p:nvSpPr>
          <p:spPr>
            <a:xfrm>
              <a:off x="1334834" y="94428"/>
              <a:ext cx="5280537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 asegura la información instalando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547" name="Google Shape;547;p21"/>
            <p:cNvGrpSpPr/>
            <p:nvPr/>
          </p:nvGrpSpPr>
          <p:grpSpPr>
            <a:xfrm>
              <a:off x="-3" y="-3"/>
              <a:ext cx="1135373" cy="783011"/>
              <a:chOff x="-1" y="-1"/>
              <a:chExt cx="1135372" cy="783010"/>
            </a:xfrm>
          </p:grpSpPr>
          <p:sp>
            <p:nvSpPr>
              <p:cNvPr id="548" name="Google Shape;548;p21"/>
              <p:cNvSpPr/>
              <p:nvPr/>
            </p:nvSpPr>
            <p:spPr>
              <a:xfrm rot="5400000">
                <a:off x="176180" y="-176182"/>
                <a:ext cx="783010" cy="1135372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n 4" id="549" name="Google Shape;549;p2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6451" y="103502"/>
                <a:ext cx="683389" cy="5760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50" name="Google Shape;550;p21"/>
          <p:cNvGrpSpPr/>
          <p:nvPr/>
        </p:nvGrpSpPr>
        <p:grpSpPr>
          <a:xfrm>
            <a:off x="-4659" y="1955974"/>
            <a:ext cx="9178017" cy="783012"/>
            <a:chOff x="-3" y="-3"/>
            <a:chExt cx="9178015" cy="783011"/>
          </a:xfrm>
        </p:grpSpPr>
        <p:sp>
          <p:nvSpPr>
            <p:cNvPr id="551" name="Google Shape;551;p21"/>
            <p:cNvSpPr txBox="1"/>
            <p:nvPr/>
          </p:nvSpPr>
          <p:spPr>
            <a:xfrm>
              <a:off x="1334833" y="222245"/>
              <a:ext cx="7843179" cy="300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/>
            </a:p>
          </p:txBody>
        </p:sp>
        <p:grpSp>
          <p:nvGrpSpPr>
            <p:cNvPr id="552" name="Google Shape;552;p21"/>
            <p:cNvGrpSpPr/>
            <p:nvPr/>
          </p:nvGrpSpPr>
          <p:grpSpPr>
            <a:xfrm>
              <a:off x="-3" y="-3"/>
              <a:ext cx="1135372" cy="783011"/>
              <a:chOff x="-1" y="-1"/>
              <a:chExt cx="1135370" cy="783010"/>
            </a:xfrm>
          </p:grpSpPr>
          <p:sp>
            <p:nvSpPr>
              <p:cNvPr id="553" name="Google Shape;553;p21"/>
              <p:cNvSpPr/>
              <p:nvPr/>
            </p:nvSpPr>
            <p:spPr>
              <a:xfrm rot="5400000">
                <a:off x="176179" y="-176181"/>
                <a:ext cx="783010" cy="1135370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n 5" id="554" name="Google Shape;554;p2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62214" y="83074"/>
                <a:ext cx="731862" cy="6168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55" name="Google Shape;555;p21"/>
          <p:cNvGrpSpPr/>
          <p:nvPr/>
        </p:nvGrpSpPr>
        <p:grpSpPr>
          <a:xfrm>
            <a:off x="-4660" y="2826708"/>
            <a:ext cx="8912548" cy="783012"/>
            <a:chOff x="-3" y="-3"/>
            <a:chExt cx="8912546" cy="783011"/>
          </a:xfrm>
        </p:grpSpPr>
        <p:sp>
          <p:nvSpPr>
            <p:cNvPr id="556" name="Google Shape;556;p21"/>
            <p:cNvSpPr txBox="1"/>
            <p:nvPr/>
          </p:nvSpPr>
          <p:spPr>
            <a:xfrm>
              <a:off x="1334833" y="222245"/>
              <a:ext cx="7577710" cy="300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/>
            </a:p>
          </p:txBody>
        </p:sp>
        <p:grpSp>
          <p:nvGrpSpPr>
            <p:cNvPr id="557" name="Google Shape;557;p21"/>
            <p:cNvGrpSpPr/>
            <p:nvPr/>
          </p:nvGrpSpPr>
          <p:grpSpPr>
            <a:xfrm>
              <a:off x="-3" y="-3"/>
              <a:ext cx="1135373" cy="783011"/>
              <a:chOff x="-1" y="-1"/>
              <a:chExt cx="1135372" cy="783010"/>
            </a:xfrm>
          </p:grpSpPr>
          <p:sp>
            <p:nvSpPr>
              <p:cNvPr id="558" name="Google Shape;558;p21"/>
              <p:cNvSpPr/>
              <p:nvPr/>
            </p:nvSpPr>
            <p:spPr>
              <a:xfrm rot="5400000">
                <a:off x="176180" y="-176182"/>
                <a:ext cx="783010" cy="1135372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n 6" id="559" name="Google Shape;559;p2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6451" y="103502"/>
                <a:ext cx="683389" cy="5760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60" name="Google Shape;560;p21"/>
          <p:cNvGrpSpPr/>
          <p:nvPr/>
        </p:nvGrpSpPr>
        <p:grpSpPr>
          <a:xfrm>
            <a:off x="-4659" y="5438912"/>
            <a:ext cx="6861181" cy="783012"/>
            <a:chOff x="-3" y="-3"/>
            <a:chExt cx="6861179" cy="783011"/>
          </a:xfrm>
        </p:grpSpPr>
        <p:sp>
          <p:nvSpPr>
            <p:cNvPr id="561" name="Google Shape;561;p21"/>
            <p:cNvSpPr txBox="1"/>
            <p:nvPr/>
          </p:nvSpPr>
          <p:spPr>
            <a:xfrm>
              <a:off x="1334832" y="123924"/>
              <a:ext cx="5526344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562" name="Google Shape;562;p21"/>
            <p:cNvGrpSpPr/>
            <p:nvPr/>
          </p:nvGrpSpPr>
          <p:grpSpPr>
            <a:xfrm>
              <a:off x="-3" y="-3"/>
              <a:ext cx="1135373" cy="783011"/>
              <a:chOff x="-1" y="-1"/>
              <a:chExt cx="1135372" cy="783010"/>
            </a:xfrm>
          </p:grpSpPr>
          <p:sp>
            <p:nvSpPr>
              <p:cNvPr id="563" name="Google Shape;563;p21"/>
              <p:cNvSpPr/>
              <p:nvPr/>
            </p:nvSpPr>
            <p:spPr>
              <a:xfrm rot="5400000">
                <a:off x="176180" y="-176182"/>
                <a:ext cx="783010" cy="1135372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n 8" id="564" name="Google Shape;564;p2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6450" y="103502"/>
                <a:ext cx="683392" cy="5760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Imagen 1" id="565" name="Google Shape;565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9332" y="1565094"/>
            <a:ext cx="3816535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2"/>
          <p:cNvSpPr txBox="1"/>
          <p:nvPr>
            <p:ph idx="4294967295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71" name="Google Shape;571;p22"/>
          <p:cNvSpPr txBox="1"/>
          <p:nvPr/>
        </p:nvSpPr>
        <p:spPr>
          <a:xfrm>
            <a:off x="320323" y="1350791"/>
            <a:ext cx="8950507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/>
          </a:p>
        </p:txBody>
      </p:sp>
      <p:grpSp>
        <p:nvGrpSpPr>
          <p:cNvPr id="572" name="Google Shape;572;p22"/>
          <p:cNvGrpSpPr/>
          <p:nvPr/>
        </p:nvGrpSpPr>
        <p:grpSpPr>
          <a:xfrm>
            <a:off x="375973" y="2370246"/>
            <a:ext cx="8839208" cy="3238198"/>
            <a:chOff x="0" y="0"/>
            <a:chExt cx="8839207" cy="3238197"/>
          </a:xfrm>
        </p:grpSpPr>
        <p:sp>
          <p:nvSpPr>
            <p:cNvPr id="573" name="Google Shape;573;p22"/>
            <p:cNvSpPr/>
            <p:nvPr/>
          </p:nvSpPr>
          <p:spPr>
            <a:xfrm>
              <a:off x="0" y="0"/>
              <a:ext cx="8839207" cy="3238197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2"/>
            <p:cNvSpPr txBox="1"/>
            <p:nvPr/>
          </p:nvSpPr>
          <p:spPr>
            <a:xfrm>
              <a:off x="162836" y="1428979"/>
              <a:ext cx="8513533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575" name="Google Shape;575;p22"/>
          <p:cNvSpPr/>
          <p:nvPr/>
        </p:nvSpPr>
        <p:spPr>
          <a:xfrm>
            <a:off x="5279923" y="7354529"/>
            <a:ext cx="2723539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2"/>
          <p:cNvSpPr txBox="1"/>
          <p:nvPr/>
        </p:nvSpPr>
        <p:spPr>
          <a:xfrm>
            <a:off x="366450" y="1110819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/>
          </a:p>
        </p:txBody>
      </p:sp>
      <p:sp>
        <p:nvSpPr>
          <p:cNvPr id="577" name="Google Shape;577;p22"/>
          <p:cNvSpPr txBox="1"/>
          <p:nvPr/>
        </p:nvSpPr>
        <p:spPr>
          <a:xfrm>
            <a:off x="958643" y="3143084"/>
            <a:ext cx="6075205" cy="1771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FUNCIONES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BÚSQUEDA</a:t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realizaremos una actividad práctica, descarga el archivo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“Actividad Práctica”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 y sigue las instrucciones señaladas.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2"/>
          <p:cNvSpPr txBox="1"/>
          <p:nvPr/>
        </p:nvSpPr>
        <p:spPr>
          <a:xfrm>
            <a:off x="3482463" y="1075528"/>
            <a:ext cx="1027565" cy="94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  <p:pic>
        <p:nvPicPr>
          <p:cNvPr descr="Google Shape;539;p29" id="579" name="Google Shape;57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3" y="3978569"/>
            <a:ext cx="6899896" cy="3974399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22"/>
          <p:cNvSpPr txBox="1"/>
          <p:nvPr/>
        </p:nvSpPr>
        <p:spPr>
          <a:xfrm>
            <a:off x="2708222" y="6881803"/>
            <a:ext cx="1639637" cy="353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ción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3"/>
          <p:cNvSpPr txBox="1"/>
          <p:nvPr>
            <p:ph idx="4294967295" type="sldNum"/>
          </p:nvPr>
        </p:nvSpPr>
        <p:spPr>
          <a:xfrm>
            <a:off x="371683" y="6881800"/>
            <a:ext cx="337061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586" name="Google Shape;586;p23"/>
          <p:cNvGrpSpPr/>
          <p:nvPr/>
        </p:nvGrpSpPr>
        <p:grpSpPr>
          <a:xfrm>
            <a:off x="431622" y="2372797"/>
            <a:ext cx="8839208" cy="3238201"/>
            <a:chOff x="0" y="0"/>
            <a:chExt cx="8839207" cy="3238199"/>
          </a:xfrm>
        </p:grpSpPr>
        <p:sp>
          <p:nvSpPr>
            <p:cNvPr id="587" name="Google Shape;587;p23"/>
            <p:cNvSpPr/>
            <p:nvPr/>
          </p:nvSpPr>
          <p:spPr>
            <a:xfrm>
              <a:off x="0" y="0"/>
              <a:ext cx="8839207" cy="3238199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3"/>
            <p:cNvSpPr txBox="1"/>
            <p:nvPr/>
          </p:nvSpPr>
          <p:spPr>
            <a:xfrm>
              <a:off x="162836" y="1428979"/>
              <a:ext cx="8513533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589" name="Google Shape;589;p23"/>
          <p:cNvSpPr/>
          <p:nvPr/>
        </p:nvSpPr>
        <p:spPr>
          <a:xfrm>
            <a:off x="5279923" y="7354529"/>
            <a:ext cx="2723539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3"/>
          <p:cNvSpPr txBox="1"/>
          <p:nvPr/>
        </p:nvSpPr>
        <p:spPr>
          <a:xfrm>
            <a:off x="375972" y="1334291"/>
            <a:ext cx="8950507" cy="536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sp>
        <p:nvSpPr>
          <p:cNvPr id="591" name="Google Shape;591;p23"/>
          <p:cNvSpPr txBox="1"/>
          <p:nvPr/>
        </p:nvSpPr>
        <p:spPr>
          <a:xfrm>
            <a:off x="366450" y="1110819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/>
          </a:p>
        </p:txBody>
      </p:sp>
      <p:pic>
        <p:nvPicPr>
          <p:cNvPr descr="Google Shape;552;p30" id="592" name="Google Shape;59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6376" y="2890682"/>
            <a:ext cx="2963594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23"/>
          <p:cNvSpPr txBox="1"/>
          <p:nvPr/>
        </p:nvSpPr>
        <p:spPr>
          <a:xfrm>
            <a:off x="958643" y="2878219"/>
            <a:ext cx="6004868" cy="2300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FUNCIONES 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BÚSQUEDA</a:t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Autoevalución y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b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554;p30" id="594" name="Google Shape;59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0622" y="4011560"/>
            <a:ext cx="673180" cy="6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idx="12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39" name="Google Shape;139;p3"/>
          <p:cNvSpPr txBox="1"/>
          <p:nvPr/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461889" y="2498489"/>
            <a:ext cx="2758870" cy="2736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los equipos y herramientas tecnológicas en la gestión administrativa, considerando un uso eficiente de la energía, de los materiales y los insumos.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 - C - 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b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3"/>
          <p:cNvGrpSpPr/>
          <p:nvPr/>
        </p:nvGrpSpPr>
        <p:grpSpPr>
          <a:xfrm>
            <a:off x="252449" y="1472202"/>
            <a:ext cx="2979056" cy="4541604"/>
            <a:chOff x="0" y="0"/>
            <a:chExt cx="2979054" cy="4541602"/>
          </a:xfrm>
        </p:grpSpPr>
        <p:sp>
          <p:nvSpPr>
            <p:cNvPr id="142" name="Google Shape;142;p3"/>
            <p:cNvSpPr/>
            <p:nvPr/>
          </p:nvSpPr>
          <p:spPr>
            <a:xfrm>
              <a:off x="0" y="0"/>
              <a:ext cx="2979054" cy="4541602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A7A7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78229" y="2086871"/>
              <a:ext cx="2822595" cy="367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44" name="Google Shape;144;p3"/>
          <p:cNvSpPr txBox="1"/>
          <p:nvPr/>
        </p:nvSpPr>
        <p:spPr>
          <a:xfrm>
            <a:off x="358496" y="2044012"/>
            <a:ext cx="2766961" cy="401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700"/>
              <a:buFont typeface="Calibri"/>
              <a:buNone/>
            </a:pPr>
            <a:r>
              <a:rPr b="1" i="0" lang="en-US" sz="1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/>
          </a:p>
        </p:txBody>
      </p:sp>
      <p:pic>
        <p:nvPicPr>
          <p:cNvPr descr="Imagen 27" id="145" name="Google Shape;14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9431" y="1202688"/>
            <a:ext cx="702033" cy="669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3"/>
          <p:cNvGrpSpPr/>
          <p:nvPr/>
        </p:nvGrpSpPr>
        <p:grpSpPr>
          <a:xfrm>
            <a:off x="3360572" y="1472204"/>
            <a:ext cx="2979055" cy="4541603"/>
            <a:chOff x="0" y="0"/>
            <a:chExt cx="2979054" cy="4541602"/>
          </a:xfrm>
        </p:grpSpPr>
        <p:sp>
          <p:nvSpPr>
            <p:cNvPr id="147" name="Google Shape;147;p3"/>
            <p:cNvSpPr/>
            <p:nvPr/>
          </p:nvSpPr>
          <p:spPr>
            <a:xfrm>
              <a:off x="0" y="0"/>
              <a:ext cx="2979054" cy="4541602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A7A7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78229" y="2086871"/>
              <a:ext cx="2822595" cy="3678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49" name="Google Shape;149;p3"/>
          <p:cNvSpPr txBox="1"/>
          <p:nvPr/>
        </p:nvSpPr>
        <p:spPr>
          <a:xfrm>
            <a:off x="3559890" y="2498488"/>
            <a:ext cx="2779735" cy="128652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Maneja a nivel intermedio software de propósito general para desarrollar las tareas administrativas con eficiencia y eficacia.</a:t>
            </a:r>
            <a:endParaRPr/>
          </a:p>
        </p:txBody>
      </p:sp>
      <p:sp>
        <p:nvSpPr>
          <p:cNvPr id="150" name="Google Shape;150;p3"/>
          <p:cNvSpPr txBox="1"/>
          <p:nvPr/>
        </p:nvSpPr>
        <p:spPr>
          <a:xfrm>
            <a:off x="3559890" y="2044012"/>
            <a:ext cx="2607907" cy="401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700"/>
              <a:buFont typeface="Calibri"/>
              <a:buNone/>
            </a:pPr>
            <a:r>
              <a:rPr b="1" i="0" lang="en-US" sz="1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/>
          </a:p>
        </p:txBody>
      </p:sp>
      <p:pic>
        <p:nvPicPr>
          <p:cNvPr descr="Imagen 35" id="151" name="Google Shape;15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7681" y="1202688"/>
            <a:ext cx="702033" cy="669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3"/>
          <p:cNvGrpSpPr/>
          <p:nvPr/>
        </p:nvGrpSpPr>
        <p:grpSpPr>
          <a:xfrm>
            <a:off x="6469872" y="1472202"/>
            <a:ext cx="2979055" cy="5660807"/>
            <a:chOff x="0" y="0"/>
            <a:chExt cx="2979054" cy="5660805"/>
          </a:xfrm>
        </p:grpSpPr>
        <p:sp>
          <p:nvSpPr>
            <p:cNvPr id="153" name="Google Shape;153;p3"/>
            <p:cNvSpPr/>
            <p:nvPr/>
          </p:nvSpPr>
          <p:spPr>
            <a:xfrm>
              <a:off x="0" y="0"/>
              <a:ext cx="2979054" cy="5660805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A7A7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78229" y="2646473"/>
              <a:ext cx="2822595" cy="3678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55" name="Google Shape;155;p3"/>
          <p:cNvSpPr txBox="1"/>
          <p:nvPr/>
        </p:nvSpPr>
        <p:spPr>
          <a:xfrm>
            <a:off x="6653177" y="2498489"/>
            <a:ext cx="2682892" cy="31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3.2.</a:t>
            </a: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Diseña informes, planillas de cálculo y bases de datos con el programa Excel, de acuerdo a requerimientos específicos de calidad y tiempo.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Maneja funciones de búsqueda y referencia que permitan encontrar valores en una planilla de cálculo y devolver datos relacionados para optimizar los resultados de la información. 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6551304" y="2044012"/>
            <a:ext cx="2860859" cy="401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700"/>
              <a:buFont typeface="Calibri"/>
              <a:buNone/>
            </a:pPr>
            <a:r>
              <a:rPr b="1" i="0" lang="en-US" sz="1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/>
          </a:p>
        </p:txBody>
      </p:sp>
      <p:pic>
        <p:nvPicPr>
          <p:cNvPr descr="Imagen 39" id="157" name="Google Shape;15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5803" y="1202688"/>
            <a:ext cx="702033" cy="669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0" id="158" name="Google Shape;15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614" y="4446618"/>
            <a:ext cx="3102323" cy="2465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3" id="159" name="Google Shape;15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3586539" y="3756150"/>
            <a:ext cx="3023730" cy="4080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/>
          <p:nvPr>
            <p:ph idx="4294967295" type="sldNum"/>
          </p:nvPr>
        </p:nvSpPr>
        <p:spPr>
          <a:xfrm>
            <a:off x="442488" y="6881800"/>
            <a:ext cx="266255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165" name="Google Shape;165;p4"/>
          <p:cNvGrpSpPr/>
          <p:nvPr/>
        </p:nvGrpSpPr>
        <p:grpSpPr>
          <a:xfrm>
            <a:off x="375973" y="3301272"/>
            <a:ext cx="1923891" cy="698299"/>
            <a:chOff x="0" y="0"/>
            <a:chExt cx="1923890" cy="698297"/>
          </a:xfrm>
        </p:grpSpPr>
        <p:grpSp>
          <p:nvGrpSpPr>
            <p:cNvPr id="166" name="Google Shape;166;p4"/>
            <p:cNvGrpSpPr/>
            <p:nvPr/>
          </p:nvGrpSpPr>
          <p:grpSpPr>
            <a:xfrm>
              <a:off x="188100" y="0"/>
              <a:ext cx="1735790" cy="698297"/>
              <a:chOff x="0" y="0"/>
              <a:chExt cx="1735789" cy="698296"/>
            </a:xfrm>
          </p:grpSpPr>
          <p:sp>
            <p:nvSpPr>
              <p:cNvPr id="167" name="Google Shape;167;p4"/>
              <p:cNvSpPr/>
              <p:nvPr/>
            </p:nvSpPr>
            <p:spPr>
              <a:xfrm>
                <a:off x="0" y="0"/>
                <a:ext cx="1735789" cy="698296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4"/>
              <p:cNvSpPr txBox="1"/>
              <p:nvPr/>
            </p:nvSpPr>
            <p:spPr>
              <a:xfrm>
                <a:off x="38849" y="159026"/>
                <a:ext cx="1658090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69" name="Google Shape;169;p4"/>
            <p:cNvGrpSpPr/>
            <p:nvPr/>
          </p:nvGrpSpPr>
          <p:grpSpPr>
            <a:xfrm>
              <a:off x="0" y="78975"/>
              <a:ext cx="376209" cy="536070"/>
              <a:chOff x="0" y="0"/>
              <a:chExt cx="376208" cy="536068"/>
            </a:xfrm>
          </p:grpSpPr>
          <p:sp>
            <p:nvSpPr>
              <p:cNvPr id="170" name="Google Shape;170;p4"/>
              <p:cNvSpPr/>
              <p:nvPr/>
            </p:nvSpPr>
            <p:spPr>
              <a:xfrm>
                <a:off x="0" y="81950"/>
                <a:ext cx="376208" cy="385811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4"/>
              <p:cNvSpPr txBox="1"/>
              <p:nvPr/>
            </p:nvSpPr>
            <p:spPr>
              <a:xfrm>
                <a:off x="9524" y="0"/>
                <a:ext cx="300307" cy="536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</p:grpSp>
        <p:sp>
          <p:nvSpPr>
            <p:cNvPr id="172" name="Google Shape;172;p4"/>
            <p:cNvSpPr txBox="1"/>
            <p:nvPr/>
          </p:nvSpPr>
          <p:spPr>
            <a:xfrm>
              <a:off x="455969" y="158577"/>
              <a:ext cx="1107699" cy="391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1143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Derecha</a:t>
              </a:r>
              <a:endParaRPr/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375973" y="2547169"/>
            <a:ext cx="1923891" cy="698299"/>
            <a:chOff x="0" y="0"/>
            <a:chExt cx="1923890" cy="698297"/>
          </a:xfrm>
        </p:grpSpPr>
        <p:grpSp>
          <p:nvGrpSpPr>
            <p:cNvPr id="174" name="Google Shape;174;p4"/>
            <p:cNvGrpSpPr/>
            <p:nvPr/>
          </p:nvGrpSpPr>
          <p:grpSpPr>
            <a:xfrm>
              <a:off x="188100" y="0"/>
              <a:ext cx="1735790" cy="698297"/>
              <a:chOff x="0" y="0"/>
              <a:chExt cx="1735789" cy="698296"/>
            </a:xfrm>
          </p:grpSpPr>
          <p:sp>
            <p:nvSpPr>
              <p:cNvPr id="175" name="Google Shape;175;p4"/>
              <p:cNvSpPr/>
              <p:nvPr/>
            </p:nvSpPr>
            <p:spPr>
              <a:xfrm>
                <a:off x="0" y="0"/>
                <a:ext cx="1735789" cy="698296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4"/>
              <p:cNvSpPr txBox="1"/>
              <p:nvPr/>
            </p:nvSpPr>
            <p:spPr>
              <a:xfrm>
                <a:off x="38849" y="159026"/>
                <a:ext cx="1658090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77" name="Google Shape;177;p4"/>
            <p:cNvGrpSpPr/>
            <p:nvPr/>
          </p:nvGrpSpPr>
          <p:grpSpPr>
            <a:xfrm>
              <a:off x="0" y="78975"/>
              <a:ext cx="376209" cy="536070"/>
              <a:chOff x="0" y="0"/>
              <a:chExt cx="376208" cy="536068"/>
            </a:xfrm>
          </p:grpSpPr>
          <p:sp>
            <p:nvSpPr>
              <p:cNvPr id="178" name="Google Shape;178;p4"/>
              <p:cNvSpPr/>
              <p:nvPr/>
            </p:nvSpPr>
            <p:spPr>
              <a:xfrm>
                <a:off x="0" y="81950"/>
                <a:ext cx="376208" cy="385811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4"/>
              <p:cNvSpPr txBox="1"/>
              <p:nvPr/>
            </p:nvSpPr>
            <p:spPr>
              <a:xfrm>
                <a:off x="9524" y="0"/>
                <a:ext cx="300307" cy="536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</p:grpSp>
        <p:sp>
          <p:nvSpPr>
            <p:cNvPr id="180" name="Google Shape;180;p4"/>
            <p:cNvSpPr txBox="1"/>
            <p:nvPr/>
          </p:nvSpPr>
          <p:spPr>
            <a:xfrm>
              <a:off x="458628" y="158577"/>
              <a:ext cx="1105039" cy="391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11430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Izquierda</a:t>
              </a:r>
              <a:endParaRPr/>
            </a:p>
          </p:txBody>
        </p:sp>
      </p:grpSp>
      <p:sp>
        <p:nvSpPr>
          <p:cNvPr id="181" name="Google Shape;181;p4"/>
          <p:cNvSpPr/>
          <p:nvPr/>
        </p:nvSpPr>
        <p:spPr>
          <a:xfrm>
            <a:off x="5026616" y="3630159"/>
            <a:ext cx="696543" cy="69654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375971" y="1303465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/>
          </a:p>
        </p:txBody>
      </p:sp>
      <p:sp>
        <p:nvSpPr>
          <p:cNvPr id="183" name="Google Shape;183;p4"/>
          <p:cNvSpPr txBox="1"/>
          <p:nvPr/>
        </p:nvSpPr>
        <p:spPr>
          <a:xfrm>
            <a:off x="493450" y="996519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/>
          </a:p>
        </p:txBody>
      </p:sp>
      <p:grpSp>
        <p:nvGrpSpPr>
          <p:cNvPr id="184" name="Google Shape;184;p4"/>
          <p:cNvGrpSpPr/>
          <p:nvPr/>
        </p:nvGrpSpPr>
        <p:grpSpPr>
          <a:xfrm>
            <a:off x="385498" y="4051236"/>
            <a:ext cx="1923891" cy="698299"/>
            <a:chOff x="0" y="0"/>
            <a:chExt cx="1923890" cy="698297"/>
          </a:xfrm>
        </p:grpSpPr>
        <p:grpSp>
          <p:nvGrpSpPr>
            <p:cNvPr id="185" name="Google Shape;185;p4"/>
            <p:cNvGrpSpPr/>
            <p:nvPr/>
          </p:nvGrpSpPr>
          <p:grpSpPr>
            <a:xfrm>
              <a:off x="188100" y="0"/>
              <a:ext cx="1735790" cy="698297"/>
              <a:chOff x="0" y="0"/>
              <a:chExt cx="1735789" cy="698296"/>
            </a:xfrm>
          </p:grpSpPr>
          <p:sp>
            <p:nvSpPr>
              <p:cNvPr id="186" name="Google Shape;186;p4"/>
              <p:cNvSpPr/>
              <p:nvPr/>
            </p:nvSpPr>
            <p:spPr>
              <a:xfrm>
                <a:off x="0" y="0"/>
                <a:ext cx="1735789" cy="698296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4"/>
              <p:cNvSpPr txBox="1"/>
              <p:nvPr/>
            </p:nvSpPr>
            <p:spPr>
              <a:xfrm>
                <a:off x="38849" y="159026"/>
                <a:ext cx="1658090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88" name="Google Shape;188;p4"/>
            <p:cNvGrpSpPr/>
            <p:nvPr/>
          </p:nvGrpSpPr>
          <p:grpSpPr>
            <a:xfrm>
              <a:off x="0" y="78975"/>
              <a:ext cx="376209" cy="536070"/>
              <a:chOff x="0" y="0"/>
              <a:chExt cx="376208" cy="536068"/>
            </a:xfrm>
          </p:grpSpPr>
          <p:sp>
            <p:nvSpPr>
              <p:cNvPr id="189" name="Google Shape;189;p4"/>
              <p:cNvSpPr/>
              <p:nvPr/>
            </p:nvSpPr>
            <p:spPr>
              <a:xfrm>
                <a:off x="0" y="81950"/>
                <a:ext cx="376208" cy="385811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4"/>
              <p:cNvSpPr txBox="1"/>
              <p:nvPr/>
            </p:nvSpPr>
            <p:spPr>
              <a:xfrm>
                <a:off x="9524" y="0"/>
                <a:ext cx="300307" cy="536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</p:grpSp>
        <p:sp>
          <p:nvSpPr>
            <p:cNvPr id="191" name="Google Shape;191;p4"/>
            <p:cNvSpPr txBox="1"/>
            <p:nvPr/>
          </p:nvSpPr>
          <p:spPr>
            <a:xfrm>
              <a:off x="447052" y="158577"/>
              <a:ext cx="1204072" cy="391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1143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Extrae</a:t>
              </a:r>
              <a:endParaRPr/>
            </a:p>
          </p:txBody>
        </p:sp>
      </p:grpSp>
      <p:grpSp>
        <p:nvGrpSpPr>
          <p:cNvPr id="192" name="Google Shape;192;p4"/>
          <p:cNvGrpSpPr/>
          <p:nvPr/>
        </p:nvGrpSpPr>
        <p:grpSpPr>
          <a:xfrm>
            <a:off x="375973" y="4808332"/>
            <a:ext cx="1933416" cy="698299"/>
            <a:chOff x="0" y="0"/>
            <a:chExt cx="1933415" cy="698297"/>
          </a:xfrm>
        </p:grpSpPr>
        <p:grpSp>
          <p:nvGrpSpPr>
            <p:cNvPr id="193" name="Google Shape;193;p4"/>
            <p:cNvGrpSpPr/>
            <p:nvPr/>
          </p:nvGrpSpPr>
          <p:grpSpPr>
            <a:xfrm>
              <a:off x="188100" y="0"/>
              <a:ext cx="1745315" cy="698297"/>
              <a:chOff x="0" y="0"/>
              <a:chExt cx="1745314" cy="698296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0" y="0"/>
                <a:ext cx="1745314" cy="698296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4"/>
              <p:cNvSpPr txBox="1"/>
              <p:nvPr/>
            </p:nvSpPr>
            <p:spPr>
              <a:xfrm>
                <a:off x="38849" y="159026"/>
                <a:ext cx="1667615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96" name="Google Shape;196;p4"/>
            <p:cNvGrpSpPr/>
            <p:nvPr/>
          </p:nvGrpSpPr>
          <p:grpSpPr>
            <a:xfrm>
              <a:off x="0" y="78975"/>
              <a:ext cx="376209" cy="536070"/>
              <a:chOff x="0" y="0"/>
              <a:chExt cx="376208" cy="536068"/>
            </a:xfrm>
          </p:grpSpPr>
          <p:sp>
            <p:nvSpPr>
              <p:cNvPr id="197" name="Google Shape;197;p4"/>
              <p:cNvSpPr/>
              <p:nvPr/>
            </p:nvSpPr>
            <p:spPr>
              <a:xfrm>
                <a:off x="0" y="81950"/>
                <a:ext cx="376208" cy="385811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4"/>
              <p:cNvSpPr txBox="1"/>
              <p:nvPr/>
            </p:nvSpPr>
            <p:spPr>
              <a:xfrm>
                <a:off x="9524" y="0"/>
                <a:ext cx="300307" cy="536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/>
              </a:p>
            </p:txBody>
          </p:sp>
        </p:grpSp>
        <p:sp>
          <p:nvSpPr>
            <p:cNvPr id="199" name="Google Shape;199;p4"/>
            <p:cNvSpPr txBox="1"/>
            <p:nvPr/>
          </p:nvSpPr>
          <p:spPr>
            <a:xfrm>
              <a:off x="447052" y="158577"/>
              <a:ext cx="1213597" cy="391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1143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Encontrar</a:t>
              </a:r>
              <a:endParaRPr/>
            </a:p>
          </p:txBody>
        </p:sp>
      </p:grpSp>
      <p:pic>
        <p:nvPicPr>
          <p:cNvPr descr="Google Shape;160;p11" id="200" name="Google Shape;2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6987" y="2291899"/>
            <a:ext cx="5061859" cy="479573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"/>
          <p:cNvSpPr txBox="1"/>
          <p:nvPr/>
        </p:nvSpPr>
        <p:spPr>
          <a:xfrm>
            <a:off x="574646" y="2064323"/>
            <a:ext cx="5169024" cy="424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UTILIZAMOS FUNCIONES DE TEXTO TALES COMO</a:t>
            </a:r>
            <a:endParaRPr/>
          </a:p>
        </p:txBody>
      </p:sp>
      <p:grpSp>
        <p:nvGrpSpPr>
          <p:cNvPr id="202" name="Google Shape;202;p4"/>
          <p:cNvGrpSpPr/>
          <p:nvPr/>
        </p:nvGrpSpPr>
        <p:grpSpPr>
          <a:xfrm>
            <a:off x="2578845" y="3281014"/>
            <a:ext cx="1923892" cy="698299"/>
            <a:chOff x="-1" y="0"/>
            <a:chExt cx="1923890" cy="698297"/>
          </a:xfrm>
        </p:grpSpPr>
        <p:grpSp>
          <p:nvGrpSpPr>
            <p:cNvPr id="203" name="Google Shape;203;p4"/>
            <p:cNvGrpSpPr/>
            <p:nvPr/>
          </p:nvGrpSpPr>
          <p:grpSpPr>
            <a:xfrm>
              <a:off x="188100" y="0"/>
              <a:ext cx="1735789" cy="698297"/>
              <a:chOff x="0" y="0"/>
              <a:chExt cx="1735788" cy="698296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0" y="0"/>
                <a:ext cx="1735788" cy="698296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4"/>
              <p:cNvSpPr txBox="1"/>
              <p:nvPr/>
            </p:nvSpPr>
            <p:spPr>
              <a:xfrm>
                <a:off x="38848" y="159026"/>
                <a:ext cx="1658089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206" name="Google Shape;206;p4"/>
            <p:cNvGrpSpPr/>
            <p:nvPr/>
          </p:nvGrpSpPr>
          <p:grpSpPr>
            <a:xfrm>
              <a:off x="-1" y="78975"/>
              <a:ext cx="376210" cy="536070"/>
              <a:chOff x="-1" y="0"/>
              <a:chExt cx="376209" cy="536068"/>
            </a:xfrm>
          </p:grpSpPr>
          <p:sp>
            <p:nvSpPr>
              <p:cNvPr id="207" name="Google Shape;207;p4"/>
              <p:cNvSpPr/>
              <p:nvPr/>
            </p:nvSpPr>
            <p:spPr>
              <a:xfrm>
                <a:off x="-1" y="81950"/>
                <a:ext cx="376209" cy="385811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4"/>
              <p:cNvSpPr txBox="1"/>
              <p:nvPr/>
            </p:nvSpPr>
            <p:spPr>
              <a:xfrm>
                <a:off x="9525" y="0"/>
                <a:ext cx="300305" cy="536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/>
              </a:p>
            </p:txBody>
          </p:sp>
        </p:grpSp>
        <p:sp>
          <p:nvSpPr>
            <p:cNvPr id="209" name="Google Shape;209;p4"/>
            <p:cNvSpPr txBox="1"/>
            <p:nvPr/>
          </p:nvSpPr>
          <p:spPr>
            <a:xfrm>
              <a:off x="455969" y="158577"/>
              <a:ext cx="1107698" cy="391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1143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Mayusc</a:t>
              </a:r>
              <a:endParaRPr/>
            </a:p>
          </p:txBody>
        </p:sp>
      </p:grpSp>
      <p:grpSp>
        <p:nvGrpSpPr>
          <p:cNvPr id="210" name="Google Shape;210;p4"/>
          <p:cNvGrpSpPr/>
          <p:nvPr/>
        </p:nvGrpSpPr>
        <p:grpSpPr>
          <a:xfrm>
            <a:off x="366448" y="5586167"/>
            <a:ext cx="1923891" cy="698299"/>
            <a:chOff x="0" y="0"/>
            <a:chExt cx="1923890" cy="698297"/>
          </a:xfrm>
        </p:grpSpPr>
        <p:grpSp>
          <p:nvGrpSpPr>
            <p:cNvPr id="211" name="Google Shape;211;p4"/>
            <p:cNvGrpSpPr/>
            <p:nvPr/>
          </p:nvGrpSpPr>
          <p:grpSpPr>
            <a:xfrm>
              <a:off x="188100" y="0"/>
              <a:ext cx="1735790" cy="698297"/>
              <a:chOff x="0" y="0"/>
              <a:chExt cx="1735789" cy="698296"/>
            </a:xfrm>
          </p:grpSpPr>
          <p:sp>
            <p:nvSpPr>
              <p:cNvPr id="212" name="Google Shape;212;p4"/>
              <p:cNvSpPr/>
              <p:nvPr/>
            </p:nvSpPr>
            <p:spPr>
              <a:xfrm>
                <a:off x="0" y="0"/>
                <a:ext cx="1735789" cy="698296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4"/>
              <p:cNvSpPr txBox="1"/>
              <p:nvPr/>
            </p:nvSpPr>
            <p:spPr>
              <a:xfrm>
                <a:off x="38849" y="159026"/>
                <a:ext cx="1658090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214" name="Google Shape;214;p4"/>
            <p:cNvGrpSpPr/>
            <p:nvPr/>
          </p:nvGrpSpPr>
          <p:grpSpPr>
            <a:xfrm>
              <a:off x="0" y="78975"/>
              <a:ext cx="376209" cy="536070"/>
              <a:chOff x="0" y="0"/>
              <a:chExt cx="376208" cy="536068"/>
            </a:xfrm>
          </p:grpSpPr>
          <p:sp>
            <p:nvSpPr>
              <p:cNvPr id="215" name="Google Shape;215;p4"/>
              <p:cNvSpPr/>
              <p:nvPr/>
            </p:nvSpPr>
            <p:spPr>
              <a:xfrm>
                <a:off x="0" y="81950"/>
                <a:ext cx="376208" cy="385811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4"/>
              <p:cNvSpPr txBox="1"/>
              <p:nvPr/>
            </p:nvSpPr>
            <p:spPr>
              <a:xfrm>
                <a:off x="9524" y="0"/>
                <a:ext cx="300307" cy="536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/>
              </a:p>
            </p:txBody>
          </p:sp>
        </p:grpSp>
        <p:sp>
          <p:nvSpPr>
            <p:cNvPr id="217" name="Google Shape;217;p4"/>
            <p:cNvSpPr txBox="1"/>
            <p:nvPr/>
          </p:nvSpPr>
          <p:spPr>
            <a:xfrm>
              <a:off x="458628" y="158577"/>
              <a:ext cx="1463305" cy="391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1143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Largo</a:t>
              </a:r>
              <a:endParaRPr/>
            </a:p>
          </p:txBody>
        </p:sp>
      </p:grpSp>
      <p:grpSp>
        <p:nvGrpSpPr>
          <p:cNvPr id="218" name="Google Shape;218;p4"/>
          <p:cNvGrpSpPr/>
          <p:nvPr/>
        </p:nvGrpSpPr>
        <p:grpSpPr>
          <a:xfrm>
            <a:off x="2588370" y="4030979"/>
            <a:ext cx="1923892" cy="698299"/>
            <a:chOff x="-1" y="0"/>
            <a:chExt cx="1923890" cy="698297"/>
          </a:xfrm>
        </p:grpSpPr>
        <p:grpSp>
          <p:nvGrpSpPr>
            <p:cNvPr id="219" name="Google Shape;219;p4"/>
            <p:cNvGrpSpPr/>
            <p:nvPr/>
          </p:nvGrpSpPr>
          <p:grpSpPr>
            <a:xfrm>
              <a:off x="188100" y="0"/>
              <a:ext cx="1735789" cy="698297"/>
              <a:chOff x="0" y="0"/>
              <a:chExt cx="1735788" cy="698296"/>
            </a:xfrm>
          </p:grpSpPr>
          <p:sp>
            <p:nvSpPr>
              <p:cNvPr id="220" name="Google Shape;220;p4"/>
              <p:cNvSpPr/>
              <p:nvPr/>
            </p:nvSpPr>
            <p:spPr>
              <a:xfrm>
                <a:off x="0" y="0"/>
                <a:ext cx="1735788" cy="698296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4"/>
              <p:cNvSpPr txBox="1"/>
              <p:nvPr/>
            </p:nvSpPr>
            <p:spPr>
              <a:xfrm>
                <a:off x="38848" y="159026"/>
                <a:ext cx="1658089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222" name="Google Shape;222;p4"/>
            <p:cNvGrpSpPr/>
            <p:nvPr/>
          </p:nvGrpSpPr>
          <p:grpSpPr>
            <a:xfrm>
              <a:off x="-1" y="78975"/>
              <a:ext cx="376210" cy="536070"/>
              <a:chOff x="-1" y="0"/>
              <a:chExt cx="376209" cy="536068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-1" y="81950"/>
                <a:ext cx="376209" cy="385811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4"/>
              <p:cNvSpPr txBox="1"/>
              <p:nvPr/>
            </p:nvSpPr>
            <p:spPr>
              <a:xfrm>
                <a:off x="9525" y="0"/>
                <a:ext cx="300305" cy="536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</a:t>
                </a:r>
                <a:endParaRPr/>
              </a:p>
            </p:txBody>
          </p:sp>
        </p:grpSp>
        <p:sp>
          <p:nvSpPr>
            <p:cNvPr id="225" name="Google Shape;225;p4"/>
            <p:cNvSpPr txBox="1"/>
            <p:nvPr/>
          </p:nvSpPr>
          <p:spPr>
            <a:xfrm>
              <a:off x="447052" y="158577"/>
              <a:ext cx="1204071" cy="391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1143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Minusc</a:t>
              </a: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578845" y="4788075"/>
            <a:ext cx="1933417" cy="698299"/>
            <a:chOff x="-1" y="0"/>
            <a:chExt cx="1933415" cy="698297"/>
          </a:xfrm>
        </p:grpSpPr>
        <p:grpSp>
          <p:nvGrpSpPr>
            <p:cNvPr id="227" name="Google Shape;227;p4"/>
            <p:cNvGrpSpPr/>
            <p:nvPr/>
          </p:nvGrpSpPr>
          <p:grpSpPr>
            <a:xfrm>
              <a:off x="188100" y="0"/>
              <a:ext cx="1745314" cy="698297"/>
              <a:chOff x="0" y="0"/>
              <a:chExt cx="1745313" cy="698296"/>
            </a:xfrm>
          </p:grpSpPr>
          <p:sp>
            <p:nvSpPr>
              <p:cNvPr id="228" name="Google Shape;228;p4"/>
              <p:cNvSpPr/>
              <p:nvPr/>
            </p:nvSpPr>
            <p:spPr>
              <a:xfrm>
                <a:off x="0" y="0"/>
                <a:ext cx="1745313" cy="698296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4"/>
              <p:cNvSpPr txBox="1"/>
              <p:nvPr/>
            </p:nvSpPr>
            <p:spPr>
              <a:xfrm>
                <a:off x="38848" y="159026"/>
                <a:ext cx="1667614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230" name="Google Shape;230;p4"/>
            <p:cNvGrpSpPr/>
            <p:nvPr/>
          </p:nvGrpSpPr>
          <p:grpSpPr>
            <a:xfrm>
              <a:off x="-1" y="78975"/>
              <a:ext cx="376210" cy="536070"/>
              <a:chOff x="-1" y="0"/>
              <a:chExt cx="376209" cy="536068"/>
            </a:xfrm>
          </p:grpSpPr>
          <p:sp>
            <p:nvSpPr>
              <p:cNvPr id="231" name="Google Shape;231;p4"/>
              <p:cNvSpPr/>
              <p:nvPr/>
            </p:nvSpPr>
            <p:spPr>
              <a:xfrm>
                <a:off x="-1" y="81950"/>
                <a:ext cx="376209" cy="385811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4"/>
              <p:cNvSpPr txBox="1"/>
              <p:nvPr/>
            </p:nvSpPr>
            <p:spPr>
              <a:xfrm>
                <a:off x="9525" y="0"/>
                <a:ext cx="300305" cy="536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/>
              </a:p>
            </p:txBody>
          </p:sp>
        </p:grpSp>
        <p:sp>
          <p:nvSpPr>
            <p:cNvPr id="233" name="Google Shape;233;p4"/>
            <p:cNvSpPr txBox="1"/>
            <p:nvPr/>
          </p:nvSpPr>
          <p:spPr>
            <a:xfrm>
              <a:off x="447052" y="158577"/>
              <a:ext cx="1352142" cy="391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1143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Nompropio</a:t>
              </a:r>
              <a:endParaRPr/>
            </a:p>
          </p:txBody>
        </p:sp>
      </p:grpSp>
      <p:grpSp>
        <p:nvGrpSpPr>
          <p:cNvPr id="234" name="Google Shape;234;p4"/>
          <p:cNvGrpSpPr/>
          <p:nvPr/>
        </p:nvGrpSpPr>
        <p:grpSpPr>
          <a:xfrm>
            <a:off x="2578846" y="5563823"/>
            <a:ext cx="1921939" cy="698299"/>
            <a:chOff x="0" y="0"/>
            <a:chExt cx="1921937" cy="698297"/>
          </a:xfrm>
        </p:grpSpPr>
        <p:grpSp>
          <p:nvGrpSpPr>
            <p:cNvPr id="235" name="Google Shape;235;p4"/>
            <p:cNvGrpSpPr/>
            <p:nvPr/>
          </p:nvGrpSpPr>
          <p:grpSpPr>
            <a:xfrm>
              <a:off x="188100" y="0"/>
              <a:ext cx="1733837" cy="698297"/>
              <a:chOff x="0" y="0"/>
              <a:chExt cx="1733836" cy="698296"/>
            </a:xfrm>
          </p:grpSpPr>
          <p:sp>
            <p:nvSpPr>
              <p:cNvPr id="236" name="Google Shape;236;p4"/>
              <p:cNvSpPr/>
              <p:nvPr/>
            </p:nvSpPr>
            <p:spPr>
              <a:xfrm>
                <a:off x="0" y="0"/>
                <a:ext cx="1733836" cy="698296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4"/>
              <p:cNvSpPr txBox="1"/>
              <p:nvPr/>
            </p:nvSpPr>
            <p:spPr>
              <a:xfrm>
                <a:off x="38849" y="159026"/>
                <a:ext cx="1656136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238" name="Google Shape;238;p4"/>
            <p:cNvGrpSpPr/>
            <p:nvPr/>
          </p:nvGrpSpPr>
          <p:grpSpPr>
            <a:xfrm>
              <a:off x="0" y="78975"/>
              <a:ext cx="376209" cy="536070"/>
              <a:chOff x="0" y="0"/>
              <a:chExt cx="376208" cy="536068"/>
            </a:xfrm>
          </p:grpSpPr>
          <p:sp>
            <p:nvSpPr>
              <p:cNvPr id="239" name="Google Shape;239;p4"/>
              <p:cNvSpPr/>
              <p:nvPr/>
            </p:nvSpPr>
            <p:spPr>
              <a:xfrm>
                <a:off x="0" y="81950"/>
                <a:ext cx="376208" cy="385811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4"/>
              <p:cNvSpPr txBox="1"/>
              <p:nvPr/>
            </p:nvSpPr>
            <p:spPr>
              <a:xfrm>
                <a:off x="9524" y="0"/>
                <a:ext cx="300307" cy="536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</a:t>
                </a:r>
                <a:endParaRPr/>
              </a:p>
            </p:txBody>
          </p:sp>
        </p:grpSp>
        <p:sp>
          <p:nvSpPr>
            <p:cNvPr id="241" name="Google Shape;241;p4"/>
            <p:cNvSpPr txBox="1"/>
            <p:nvPr/>
          </p:nvSpPr>
          <p:spPr>
            <a:xfrm>
              <a:off x="458628" y="31577"/>
              <a:ext cx="1463305" cy="6459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1143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Concatenar (&amp;=Unión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"/>
          <p:cNvSpPr txBox="1"/>
          <p:nvPr>
            <p:ph idx="4294967295" type="sldNum"/>
          </p:nvPr>
        </p:nvSpPr>
        <p:spPr>
          <a:xfrm>
            <a:off x="442488" y="6881800"/>
            <a:ext cx="266255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247" name="Google Shape;247;p5"/>
          <p:cNvGrpSpPr/>
          <p:nvPr/>
        </p:nvGrpSpPr>
        <p:grpSpPr>
          <a:xfrm>
            <a:off x="536221" y="2440016"/>
            <a:ext cx="5390410" cy="2790755"/>
            <a:chOff x="0" y="0"/>
            <a:chExt cx="5390408" cy="2790753"/>
          </a:xfrm>
        </p:grpSpPr>
        <p:grpSp>
          <p:nvGrpSpPr>
            <p:cNvPr id="248" name="Google Shape;248;p5"/>
            <p:cNvGrpSpPr/>
            <p:nvPr/>
          </p:nvGrpSpPr>
          <p:grpSpPr>
            <a:xfrm>
              <a:off x="0" y="0"/>
              <a:ext cx="4657811" cy="2790753"/>
              <a:chOff x="0" y="0"/>
              <a:chExt cx="4657810" cy="2790752"/>
            </a:xfrm>
          </p:grpSpPr>
          <p:sp>
            <p:nvSpPr>
              <p:cNvPr id="249" name="Google Shape;249;p5"/>
              <p:cNvSpPr/>
              <p:nvPr/>
            </p:nvSpPr>
            <p:spPr>
              <a:xfrm flipH="1">
                <a:off x="0" y="0"/>
                <a:ext cx="4657810" cy="2790752"/>
              </a:xfrm>
              <a:prstGeom prst="roundRect">
                <a:avLst>
                  <a:gd fmla="val 16667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5"/>
              <p:cNvSpPr txBox="1"/>
              <p:nvPr/>
            </p:nvSpPr>
            <p:spPr>
              <a:xfrm>
                <a:off x="136234" y="1205256"/>
                <a:ext cx="4385343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251" name="Google Shape;251;p5"/>
            <p:cNvSpPr/>
            <p:nvPr/>
          </p:nvSpPr>
          <p:spPr>
            <a:xfrm flipH="1" rot="7028958">
              <a:off x="4620444" y="1630534"/>
              <a:ext cx="432623" cy="1022560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5"/>
          <p:cNvSpPr txBox="1"/>
          <p:nvPr/>
        </p:nvSpPr>
        <p:spPr>
          <a:xfrm>
            <a:off x="382496" y="1367875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/>
          </a:p>
        </p:txBody>
      </p:sp>
      <p:sp>
        <p:nvSpPr>
          <p:cNvPr id="253" name="Google Shape;253;p5"/>
          <p:cNvSpPr txBox="1"/>
          <p:nvPr/>
        </p:nvSpPr>
        <p:spPr>
          <a:xfrm>
            <a:off x="366450" y="1110819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/>
          </a:p>
        </p:txBody>
      </p:sp>
      <p:sp>
        <p:nvSpPr>
          <p:cNvPr id="254" name="Google Shape;254;p5"/>
          <p:cNvSpPr txBox="1"/>
          <p:nvPr/>
        </p:nvSpPr>
        <p:spPr>
          <a:xfrm>
            <a:off x="856784" y="3046919"/>
            <a:ext cx="4210070" cy="1790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recordar los aprendizajes trabajados en la actividad anterior, te invitamos a realizar la actividad 12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Conocimientos Previos.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la que deberás unir con  una línea las funciones y los resultados correspondientes.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5"/>
          <p:cNvSpPr txBox="1"/>
          <p:nvPr/>
        </p:nvSpPr>
        <p:spPr>
          <a:xfrm>
            <a:off x="856785" y="5416932"/>
            <a:ext cx="4995621" cy="1114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siguiente presentación.</a:t>
            </a:r>
            <a:endParaRPr/>
          </a:p>
        </p:txBody>
      </p:sp>
      <p:pic>
        <p:nvPicPr>
          <p:cNvPr descr="Google Shape;216;p12" id="256" name="Google Shape;25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674" y="3333134"/>
            <a:ext cx="4585616" cy="434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/>
          <p:nvPr>
            <p:ph idx="4294967295" type="sldNum"/>
          </p:nvPr>
        </p:nvSpPr>
        <p:spPr>
          <a:xfrm>
            <a:off x="442488" y="6881800"/>
            <a:ext cx="266255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62" name="Google Shape;262;p6"/>
          <p:cNvSpPr txBox="1"/>
          <p:nvPr/>
        </p:nvSpPr>
        <p:spPr>
          <a:xfrm>
            <a:off x="375971" y="1265365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COMPARANDO RESULTADOS</a:t>
            </a:r>
            <a:endParaRPr/>
          </a:p>
        </p:txBody>
      </p:sp>
      <p:sp>
        <p:nvSpPr>
          <p:cNvPr id="263" name="Google Shape;263;p6"/>
          <p:cNvSpPr txBox="1"/>
          <p:nvPr/>
        </p:nvSpPr>
        <p:spPr>
          <a:xfrm>
            <a:off x="366450" y="1110819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/>
          </a:p>
        </p:txBody>
      </p:sp>
      <p:sp>
        <p:nvSpPr>
          <p:cNvPr id="264" name="Google Shape;264;p6"/>
          <p:cNvSpPr txBox="1"/>
          <p:nvPr/>
        </p:nvSpPr>
        <p:spPr>
          <a:xfrm>
            <a:off x="484454" y="6062962"/>
            <a:ext cx="8950508" cy="7362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 TE INVITAMOS A PROFUNDIZAR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REVISANDO LA </a:t>
            </a: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SIGUIENTE PRESENTACIÓN</a:t>
            </a:r>
            <a:endParaRPr/>
          </a:p>
        </p:txBody>
      </p:sp>
      <p:grpSp>
        <p:nvGrpSpPr>
          <p:cNvPr id="265" name="Google Shape;265;p6"/>
          <p:cNvGrpSpPr/>
          <p:nvPr/>
        </p:nvGrpSpPr>
        <p:grpSpPr>
          <a:xfrm>
            <a:off x="5059887" y="2640290"/>
            <a:ext cx="3404181" cy="2890193"/>
            <a:chOff x="-1" y="0"/>
            <a:chExt cx="3404179" cy="2890192"/>
          </a:xfrm>
        </p:grpSpPr>
        <p:grpSp>
          <p:nvGrpSpPr>
            <p:cNvPr id="266" name="Google Shape;266;p6"/>
            <p:cNvGrpSpPr/>
            <p:nvPr/>
          </p:nvGrpSpPr>
          <p:grpSpPr>
            <a:xfrm>
              <a:off x="-1" y="0"/>
              <a:ext cx="2861975" cy="2890192"/>
              <a:chOff x="-1" y="0"/>
              <a:chExt cx="2861974" cy="2890191"/>
            </a:xfrm>
          </p:grpSpPr>
          <p:sp>
            <p:nvSpPr>
              <p:cNvPr id="267" name="Google Shape;267;p6"/>
              <p:cNvSpPr/>
              <p:nvPr/>
            </p:nvSpPr>
            <p:spPr>
              <a:xfrm>
                <a:off x="-1" y="0"/>
                <a:ext cx="2861974" cy="2890191"/>
              </a:xfrm>
              <a:prstGeom prst="roundRect">
                <a:avLst>
                  <a:gd fmla="val 10157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6"/>
              <p:cNvSpPr txBox="1"/>
              <p:nvPr/>
            </p:nvSpPr>
            <p:spPr>
              <a:xfrm>
                <a:off x="85140" y="1254976"/>
                <a:ext cx="2691691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269" name="Google Shape;269;p6"/>
            <p:cNvSpPr/>
            <p:nvPr/>
          </p:nvSpPr>
          <p:spPr>
            <a:xfrm flipH="1" rot="7028958">
              <a:off x="2810635" y="2048298"/>
              <a:ext cx="333498" cy="788260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6"/>
          <p:cNvGrpSpPr/>
          <p:nvPr/>
        </p:nvGrpSpPr>
        <p:grpSpPr>
          <a:xfrm>
            <a:off x="5281195" y="2884434"/>
            <a:ext cx="2640667" cy="2380861"/>
            <a:chOff x="0" y="-1"/>
            <a:chExt cx="2640665" cy="2380859"/>
          </a:xfrm>
        </p:grpSpPr>
        <p:sp>
          <p:nvSpPr>
            <p:cNvPr id="271" name="Google Shape;271;p6"/>
            <p:cNvSpPr txBox="1"/>
            <p:nvPr/>
          </p:nvSpPr>
          <p:spPr>
            <a:xfrm>
              <a:off x="9523" y="-1"/>
              <a:ext cx="853486" cy="209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Resultado</a:t>
              </a:r>
              <a:endParaRPr/>
            </a:p>
          </p:txBody>
        </p:sp>
        <p:sp>
          <p:nvSpPr>
            <p:cNvPr id="272" name="Google Shape;272;p6"/>
            <p:cNvSpPr txBox="1"/>
            <p:nvPr/>
          </p:nvSpPr>
          <p:spPr>
            <a:xfrm>
              <a:off x="14286" y="271464"/>
              <a:ext cx="401444" cy="463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  <p:sp>
          <p:nvSpPr>
            <p:cNvPr id="273" name="Google Shape;273;p6"/>
            <p:cNvSpPr txBox="1"/>
            <p:nvPr/>
          </p:nvSpPr>
          <p:spPr>
            <a:xfrm>
              <a:off x="9523" y="542926"/>
              <a:ext cx="1041703" cy="20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Sandoval</a:t>
              </a:r>
              <a:endParaRPr/>
            </a:p>
          </p:txBody>
        </p:sp>
        <p:sp>
          <p:nvSpPr>
            <p:cNvPr id="274" name="Google Shape;274;p6"/>
            <p:cNvSpPr txBox="1"/>
            <p:nvPr/>
          </p:nvSpPr>
          <p:spPr>
            <a:xfrm>
              <a:off x="9524" y="814388"/>
              <a:ext cx="2631141" cy="20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JOSE SANDOVAL GUERRERO</a:t>
              </a:r>
              <a:endParaRPr/>
            </a:p>
          </p:txBody>
        </p:sp>
        <p:sp>
          <p:nvSpPr>
            <p:cNvPr id="275" name="Google Shape;275;p6"/>
            <p:cNvSpPr txBox="1"/>
            <p:nvPr/>
          </p:nvSpPr>
          <p:spPr>
            <a:xfrm>
              <a:off x="9524" y="1085851"/>
              <a:ext cx="1049342" cy="209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Guerrero</a:t>
              </a:r>
              <a:endParaRPr/>
            </a:p>
          </p:txBody>
        </p:sp>
        <p:sp>
          <p:nvSpPr>
            <p:cNvPr id="276" name="Google Shape;276;p6"/>
            <p:cNvSpPr txBox="1"/>
            <p:nvPr/>
          </p:nvSpPr>
          <p:spPr>
            <a:xfrm>
              <a:off x="9523" y="1357315"/>
              <a:ext cx="809829" cy="20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Sando</a:t>
              </a:r>
              <a:endParaRPr/>
            </a:p>
          </p:txBody>
        </p:sp>
        <p:sp>
          <p:nvSpPr>
            <p:cNvPr id="277" name="Google Shape;277;p6"/>
            <p:cNvSpPr txBox="1"/>
            <p:nvPr/>
          </p:nvSpPr>
          <p:spPr>
            <a:xfrm>
              <a:off x="9522" y="1628777"/>
              <a:ext cx="2546001" cy="20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Jose Sandoval Guerrero</a:t>
              </a:r>
              <a:endParaRPr/>
            </a:p>
          </p:txBody>
        </p:sp>
        <p:sp>
          <p:nvSpPr>
            <p:cNvPr id="278" name="Google Shape;278;p6"/>
            <p:cNvSpPr txBox="1"/>
            <p:nvPr/>
          </p:nvSpPr>
          <p:spPr>
            <a:xfrm>
              <a:off x="0" y="1908177"/>
              <a:ext cx="504431" cy="20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22</a:t>
              </a:r>
              <a:endParaRPr/>
            </a:p>
          </p:txBody>
        </p:sp>
        <p:sp>
          <p:nvSpPr>
            <p:cNvPr id="279" name="Google Shape;279;p6"/>
            <p:cNvSpPr txBox="1"/>
            <p:nvPr/>
          </p:nvSpPr>
          <p:spPr>
            <a:xfrm>
              <a:off x="9524" y="2171704"/>
              <a:ext cx="650979" cy="20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Jose</a:t>
              </a:r>
              <a:endParaRPr/>
            </a:p>
          </p:txBody>
        </p:sp>
      </p:grpSp>
      <p:pic>
        <p:nvPicPr>
          <p:cNvPr descr="Google Shape;240;p13" id="280" name="Google Shape;2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8335" y="4740883"/>
            <a:ext cx="2646126" cy="2890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6"/>
          <p:cNvGrpSpPr/>
          <p:nvPr/>
        </p:nvGrpSpPr>
        <p:grpSpPr>
          <a:xfrm>
            <a:off x="692842" y="2640288"/>
            <a:ext cx="2861972" cy="2890191"/>
            <a:chOff x="0" y="0"/>
            <a:chExt cx="2861971" cy="2890190"/>
          </a:xfrm>
        </p:grpSpPr>
        <p:sp>
          <p:nvSpPr>
            <p:cNvPr id="282" name="Google Shape;282;p6"/>
            <p:cNvSpPr/>
            <p:nvPr/>
          </p:nvSpPr>
          <p:spPr>
            <a:xfrm>
              <a:off x="0" y="0"/>
              <a:ext cx="2861971" cy="2890190"/>
            </a:xfrm>
            <a:prstGeom prst="roundRect">
              <a:avLst>
                <a:gd fmla="val 1015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"/>
            <p:cNvSpPr txBox="1"/>
            <p:nvPr/>
          </p:nvSpPr>
          <p:spPr>
            <a:xfrm>
              <a:off x="85140" y="1254975"/>
              <a:ext cx="2691690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grpSp>
        <p:nvGrpSpPr>
          <p:cNvPr id="284" name="Google Shape;284;p6"/>
          <p:cNvGrpSpPr/>
          <p:nvPr/>
        </p:nvGrpSpPr>
        <p:grpSpPr>
          <a:xfrm>
            <a:off x="1059768" y="2884434"/>
            <a:ext cx="2001450" cy="2380861"/>
            <a:chOff x="-1" y="-1"/>
            <a:chExt cx="2001449" cy="2380859"/>
          </a:xfrm>
        </p:grpSpPr>
        <p:sp>
          <p:nvSpPr>
            <p:cNvPr id="285" name="Google Shape;285;p6"/>
            <p:cNvSpPr txBox="1"/>
            <p:nvPr/>
          </p:nvSpPr>
          <p:spPr>
            <a:xfrm>
              <a:off x="9524" y="-1"/>
              <a:ext cx="853483" cy="209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Resultado</a:t>
              </a:r>
              <a:endParaRPr/>
            </a:p>
          </p:txBody>
        </p:sp>
        <p:sp>
          <p:nvSpPr>
            <p:cNvPr id="286" name="Google Shape;286;p6"/>
            <p:cNvSpPr txBox="1"/>
            <p:nvPr/>
          </p:nvSpPr>
          <p:spPr>
            <a:xfrm>
              <a:off x="14286" y="271464"/>
              <a:ext cx="1703990" cy="20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IZQUIERDA(B3;4)</a:t>
              </a:r>
              <a:endParaRPr/>
            </a:p>
          </p:txBody>
        </p:sp>
        <p:sp>
          <p:nvSpPr>
            <p:cNvPr id="287" name="Google Shape;287;p6"/>
            <p:cNvSpPr txBox="1"/>
            <p:nvPr/>
          </p:nvSpPr>
          <p:spPr>
            <a:xfrm>
              <a:off x="9524" y="542926"/>
              <a:ext cx="1576494" cy="20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DERECHA(B3;8)</a:t>
              </a:r>
              <a:endParaRPr/>
            </a:p>
          </p:txBody>
        </p:sp>
        <p:sp>
          <p:nvSpPr>
            <p:cNvPr id="288" name="Google Shape;288;p6"/>
            <p:cNvSpPr txBox="1"/>
            <p:nvPr/>
          </p:nvSpPr>
          <p:spPr>
            <a:xfrm>
              <a:off x="9524" y="814389"/>
              <a:ext cx="1529068" cy="20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EXTRAE(B·;6;8)</a:t>
              </a:r>
              <a:endParaRPr/>
            </a:p>
          </p:txBody>
        </p:sp>
        <p:sp>
          <p:nvSpPr>
            <p:cNvPr id="289" name="Google Shape;289;p6"/>
            <p:cNvSpPr txBox="1"/>
            <p:nvPr/>
          </p:nvSpPr>
          <p:spPr>
            <a:xfrm>
              <a:off x="9524" y="1085851"/>
              <a:ext cx="1580761" cy="209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EXTRAE(B3;6;5)</a:t>
              </a:r>
              <a:endParaRPr/>
            </a:p>
          </p:txBody>
        </p:sp>
        <p:sp>
          <p:nvSpPr>
            <p:cNvPr id="290" name="Google Shape;290;p6"/>
            <p:cNvSpPr txBox="1"/>
            <p:nvPr/>
          </p:nvSpPr>
          <p:spPr>
            <a:xfrm>
              <a:off x="9524" y="1357315"/>
              <a:ext cx="1342735" cy="20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MAYUSC(B3)</a:t>
              </a:r>
              <a:endParaRPr/>
            </a:p>
          </p:txBody>
        </p:sp>
        <p:sp>
          <p:nvSpPr>
            <p:cNvPr id="291" name="Google Shape;291;p6"/>
            <p:cNvSpPr txBox="1"/>
            <p:nvPr/>
          </p:nvSpPr>
          <p:spPr>
            <a:xfrm>
              <a:off x="9524" y="1628777"/>
              <a:ext cx="1713217" cy="20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NOMPROPIO(B3)</a:t>
              </a:r>
              <a:endParaRPr/>
            </a:p>
          </p:txBody>
        </p:sp>
        <p:sp>
          <p:nvSpPr>
            <p:cNvPr id="292" name="Google Shape;292;p6"/>
            <p:cNvSpPr txBox="1"/>
            <p:nvPr/>
          </p:nvSpPr>
          <p:spPr>
            <a:xfrm>
              <a:off x="-1" y="1908177"/>
              <a:ext cx="1171779" cy="20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LArGO(B3)</a:t>
              </a:r>
              <a:endParaRPr/>
            </a:p>
          </p:txBody>
        </p:sp>
        <p:sp>
          <p:nvSpPr>
            <p:cNvPr id="293" name="Google Shape;293;p6"/>
            <p:cNvSpPr txBox="1"/>
            <p:nvPr/>
          </p:nvSpPr>
          <p:spPr>
            <a:xfrm>
              <a:off x="9524" y="2171704"/>
              <a:ext cx="1991924" cy="20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ENCONTRAR(“a”;B3)</a:t>
              </a:r>
              <a:endParaRPr/>
            </a:p>
          </p:txBody>
        </p:sp>
      </p:grpSp>
      <p:cxnSp>
        <p:nvCxnSpPr>
          <p:cNvPr id="294" name="Google Shape;294;p6"/>
          <p:cNvCxnSpPr/>
          <p:nvPr/>
        </p:nvCxnSpPr>
        <p:spPr>
          <a:xfrm>
            <a:off x="2832361" y="3218958"/>
            <a:ext cx="2458364" cy="1960213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95" name="Google Shape;295;p6"/>
          <p:cNvCxnSpPr/>
          <p:nvPr/>
        </p:nvCxnSpPr>
        <p:spPr>
          <a:xfrm>
            <a:off x="2832361" y="3592681"/>
            <a:ext cx="2458364" cy="500640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96" name="Google Shape;296;p6"/>
          <p:cNvCxnSpPr/>
          <p:nvPr/>
        </p:nvCxnSpPr>
        <p:spPr>
          <a:xfrm flipH="1" rot="10800000">
            <a:off x="2726855" y="3550394"/>
            <a:ext cx="2563872" cy="169516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97" name="Google Shape;297;p6"/>
          <p:cNvCxnSpPr/>
          <p:nvPr/>
        </p:nvCxnSpPr>
        <p:spPr>
          <a:xfrm>
            <a:off x="2726855" y="4082131"/>
            <a:ext cx="2553155" cy="272293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98" name="Google Shape;298;p6"/>
          <p:cNvCxnSpPr/>
          <p:nvPr/>
        </p:nvCxnSpPr>
        <p:spPr>
          <a:xfrm flipH="1" rot="10800000">
            <a:off x="2487703" y="3828246"/>
            <a:ext cx="2761747" cy="552207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99" name="Google Shape;299;p6"/>
          <p:cNvCxnSpPr/>
          <p:nvPr/>
        </p:nvCxnSpPr>
        <p:spPr>
          <a:xfrm flipH="1" rot="10800000">
            <a:off x="2970281" y="4636247"/>
            <a:ext cx="2332236" cy="1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0" name="Google Shape;300;p6"/>
          <p:cNvCxnSpPr/>
          <p:nvPr/>
        </p:nvCxnSpPr>
        <p:spPr>
          <a:xfrm>
            <a:off x="2433702" y="4913525"/>
            <a:ext cx="2868815" cy="1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1" name="Google Shape;301;p6"/>
          <p:cNvCxnSpPr/>
          <p:nvPr/>
        </p:nvCxnSpPr>
        <p:spPr>
          <a:xfrm flipH="1" rot="10800000">
            <a:off x="3161538" y="3308613"/>
            <a:ext cx="2118469" cy="1780352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"/>
          <p:cNvSpPr txBox="1"/>
          <p:nvPr>
            <p:ph idx="4294967295" type="sldNum"/>
          </p:nvPr>
        </p:nvSpPr>
        <p:spPr>
          <a:xfrm>
            <a:off x="442488" y="6881800"/>
            <a:ext cx="266255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07" name="Google Shape;307;p7"/>
          <p:cNvSpPr txBox="1"/>
          <p:nvPr/>
        </p:nvSpPr>
        <p:spPr>
          <a:xfrm>
            <a:off x="4175984" y="2613530"/>
            <a:ext cx="4840957" cy="30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/>
          </a:p>
        </p:txBody>
      </p:sp>
      <p:sp>
        <p:nvSpPr>
          <p:cNvPr id="308" name="Google Shape;308;p7"/>
          <p:cNvSpPr txBox="1"/>
          <p:nvPr/>
        </p:nvSpPr>
        <p:spPr>
          <a:xfrm>
            <a:off x="375971" y="1366965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/>
          </a:p>
        </p:txBody>
      </p:sp>
      <p:sp>
        <p:nvSpPr>
          <p:cNvPr id="309" name="Google Shape;309;p7"/>
          <p:cNvSpPr txBox="1"/>
          <p:nvPr/>
        </p:nvSpPr>
        <p:spPr>
          <a:xfrm>
            <a:off x="366450" y="1110819"/>
            <a:ext cx="4700400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ES EL TEMA DE HOY?</a:t>
            </a:r>
            <a:endParaRPr/>
          </a:p>
        </p:txBody>
      </p:sp>
      <p:grpSp>
        <p:nvGrpSpPr>
          <p:cNvPr id="310" name="Google Shape;310;p7"/>
          <p:cNvGrpSpPr/>
          <p:nvPr/>
        </p:nvGrpSpPr>
        <p:grpSpPr>
          <a:xfrm>
            <a:off x="4375347" y="3209517"/>
            <a:ext cx="4934706" cy="2075248"/>
            <a:chOff x="-1" y="0"/>
            <a:chExt cx="4934704" cy="2075247"/>
          </a:xfrm>
        </p:grpSpPr>
        <p:grpSp>
          <p:nvGrpSpPr>
            <p:cNvPr id="311" name="Google Shape;311;p7"/>
            <p:cNvGrpSpPr/>
            <p:nvPr/>
          </p:nvGrpSpPr>
          <p:grpSpPr>
            <a:xfrm>
              <a:off x="-1" y="0"/>
              <a:ext cx="4779610" cy="2075247"/>
              <a:chOff x="0" y="0"/>
              <a:chExt cx="4779608" cy="2075246"/>
            </a:xfrm>
          </p:grpSpPr>
          <p:sp>
            <p:nvSpPr>
              <p:cNvPr id="312" name="Google Shape;312;p7"/>
              <p:cNvSpPr/>
              <p:nvPr/>
            </p:nvSpPr>
            <p:spPr>
              <a:xfrm>
                <a:off x="0" y="0"/>
                <a:ext cx="4779608" cy="2075246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7"/>
              <p:cNvSpPr txBox="1"/>
              <p:nvPr/>
            </p:nvSpPr>
            <p:spPr>
              <a:xfrm>
                <a:off x="106068" y="847502"/>
                <a:ext cx="4567471" cy="380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 </a:t>
                </a:r>
                <a:endParaRPr/>
              </a:p>
            </p:txBody>
          </p:sp>
        </p:grpSp>
        <p:grpSp>
          <p:nvGrpSpPr>
            <p:cNvPr id="314" name="Google Shape;314;p7"/>
            <p:cNvGrpSpPr/>
            <p:nvPr/>
          </p:nvGrpSpPr>
          <p:grpSpPr>
            <a:xfrm>
              <a:off x="4558495" y="650601"/>
              <a:ext cx="376208" cy="536071"/>
              <a:chOff x="0" y="-1"/>
              <a:chExt cx="376207" cy="536069"/>
            </a:xfrm>
          </p:grpSpPr>
          <p:sp>
            <p:nvSpPr>
              <p:cNvPr id="315" name="Google Shape;315;p7"/>
              <p:cNvSpPr/>
              <p:nvPr/>
            </p:nvSpPr>
            <p:spPr>
              <a:xfrm>
                <a:off x="0" y="111765"/>
                <a:ext cx="376207" cy="385810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7"/>
              <p:cNvSpPr txBox="1"/>
              <p:nvPr/>
            </p:nvSpPr>
            <p:spPr>
              <a:xfrm>
                <a:off x="9524" y="-1"/>
                <a:ext cx="300305" cy="5360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375" lIns="91375" spcFirstLastPara="1" rIns="91375" wrap="square" tIns="913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</p:grpSp>
      </p:grpSp>
      <p:sp>
        <p:nvSpPr>
          <p:cNvPr id="317" name="Google Shape;317;p7"/>
          <p:cNvSpPr txBox="1"/>
          <p:nvPr/>
        </p:nvSpPr>
        <p:spPr>
          <a:xfrm>
            <a:off x="3852607" y="2211914"/>
            <a:ext cx="3300365" cy="424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PROGRAMA TUS ACTIVIDADES</a:t>
            </a:r>
            <a:endParaRPr/>
          </a:p>
        </p:txBody>
      </p:sp>
      <p:sp>
        <p:nvSpPr>
          <p:cNvPr id="318" name="Google Shape;318;p7"/>
          <p:cNvSpPr txBox="1"/>
          <p:nvPr/>
        </p:nvSpPr>
        <p:spPr>
          <a:xfrm>
            <a:off x="3970874" y="1051046"/>
            <a:ext cx="1002999" cy="94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  <p:sp>
        <p:nvSpPr>
          <p:cNvPr id="319" name="Google Shape;319;p7"/>
          <p:cNvSpPr txBox="1"/>
          <p:nvPr/>
        </p:nvSpPr>
        <p:spPr>
          <a:xfrm>
            <a:off x="4389911" y="3384401"/>
            <a:ext cx="4230740" cy="1570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342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Funciones de Búsqueda y Referencia, tales como: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BUSCARV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BUSCARH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COINCIDIR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INDICE</a:t>
            </a:r>
            <a:endParaRPr/>
          </a:p>
        </p:txBody>
      </p:sp>
      <p:grpSp>
        <p:nvGrpSpPr>
          <p:cNvPr id="320" name="Google Shape;320;p7"/>
          <p:cNvGrpSpPr/>
          <p:nvPr/>
        </p:nvGrpSpPr>
        <p:grpSpPr>
          <a:xfrm>
            <a:off x="4375351" y="5409376"/>
            <a:ext cx="4934707" cy="994746"/>
            <a:chOff x="0" y="0"/>
            <a:chExt cx="4934705" cy="994745"/>
          </a:xfrm>
        </p:grpSpPr>
        <p:grpSp>
          <p:nvGrpSpPr>
            <p:cNvPr id="321" name="Google Shape;321;p7"/>
            <p:cNvGrpSpPr/>
            <p:nvPr/>
          </p:nvGrpSpPr>
          <p:grpSpPr>
            <a:xfrm>
              <a:off x="0" y="0"/>
              <a:ext cx="4934705" cy="994745"/>
              <a:chOff x="0" y="0"/>
              <a:chExt cx="4934704" cy="994744"/>
            </a:xfrm>
          </p:grpSpPr>
          <p:grpSp>
            <p:nvGrpSpPr>
              <p:cNvPr id="322" name="Google Shape;322;p7"/>
              <p:cNvGrpSpPr/>
              <p:nvPr/>
            </p:nvGrpSpPr>
            <p:grpSpPr>
              <a:xfrm>
                <a:off x="0" y="0"/>
                <a:ext cx="4779610" cy="994744"/>
                <a:chOff x="0" y="0"/>
                <a:chExt cx="4779609" cy="994743"/>
              </a:xfrm>
            </p:grpSpPr>
            <p:sp>
              <p:nvSpPr>
                <p:cNvPr id="323" name="Google Shape;323;p7"/>
                <p:cNvSpPr/>
                <p:nvPr/>
              </p:nvSpPr>
              <p:spPr>
                <a:xfrm>
                  <a:off x="0" y="0"/>
                  <a:ext cx="4779609" cy="99474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9525">
                  <a:solidFill>
                    <a:srgbClr val="58585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" name="Google Shape;324;p7"/>
                <p:cNvSpPr txBox="1"/>
                <p:nvPr/>
              </p:nvSpPr>
              <p:spPr>
                <a:xfrm>
                  <a:off x="53320" y="307251"/>
                  <a:ext cx="4672966" cy="3801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375" lIns="91375" spcFirstLastPara="1" rIns="91375" wrap="square" tIns="913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en-US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        </a:t>
                  </a:r>
                  <a:endParaRPr/>
                </a:p>
              </p:txBody>
            </p:sp>
          </p:grpSp>
          <p:grpSp>
            <p:nvGrpSpPr>
              <p:cNvPr id="325" name="Google Shape;325;p7"/>
              <p:cNvGrpSpPr/>
              <p:nvPr/>
            </p:nvGrpSpPr>
            <p:grpSpPr>
              <a:xfrm>
                <a:off x="4558495" y="242181"/>
                <a:ext cx="376209" cy="536070"/>
                <a:chOff x="0" y="0"/>
                <a:chExt cx="376208" cy="536068"/>
              </a:xfrm>
            </p:grpSpPr>
            <p:sp>
              <p:nvSpPr>
                <p:cNvPr id="326" name="Google Shape;326;p7"/>
                <p:cNvSpPr/>
                <p:nvPr/>
              </p:nvSpPr>
              <p:spPr>
                <a:xfrm>
                  <a:off x="0" y="75184"/>
                  <a:ext cx="376208" cy="385812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ED6B00"/>
                </a:solidFill>
                <a:ln>
                  <a:noFill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7"/>
                <p:cNvSpPr txBox="1"/>
                <p:nvPr/>
              </p:nvSpPr>
              <p:spPr>
                <a:xfrm>
                  <a:off x="9525" y="0"/>
                  <a:ext cx="300306" cy="5360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375" lIns="91375" spcFirstLastPara="1" rIns="91375" wrap="square" tIns="9137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800"/>
                    <a:buFont typeface="Calibri"/>
                    <a:buNone/>
                  </a:pPr>
                  <a:r>
                    <a:rPr b="1" i="0" lang="en-US" sz="28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/>
                </a:p>
              </p:txBody>
            </p:sp>
          </p:grpSp>
        </p:grpSp>
        <p:sp>
          <p:nvSpPr>
            <p:cNvPr id="328" name="Google Shape;328;p7"/>
            <p:cNvSpPr txBox="1"/>
            <p:nvPr/>
          </p:nvSpPr>
          <p:spPr>
            <a:xfrm>
              <a:off x="24084" y="341009"/>
              <a:ext cx="4230742" cy="300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34290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Utilizar Validación de Datos </a:t>
              </a:r>
              <a:endParaRPr/>
            </a:p>
          </p:txBody>
        </p:sp>
      </p:grpSp>
      <p:pic>
        <p:nvPicPr>
          <p:cNvPr descr="Google Shape;289;p14" id="329" name="Google Shape;3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878" y="2344365"/>
            <a:ext cx="2943344" cy="4303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8"/>
          <p:cNvSpPr txBox="1"/>
          <p:nvPr>
            <p:ph idx="4294967295" type="sldNum"/>
          </p:nvPr>
        </p:nvSpPr>
        <p:spPr>
          <a:xfrm>
            <a:off x="442488" y="6881800"/>
            <a:ext cx="266255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335" name="Google Shape;335;p8"/>
          <p:cNvGrpSpPr/>
          <p:nvPr/>
        </p:nvGrpSpPr>
        <p:grpSpPr>
          <a:xfrm>
            <a:off x="399802" y="2813866"/>
            <a:ext cx="3723597" cy="1185068"/>
            <a:chOff x="0" y="0"/>
            <a:chExt cx="3723595" cy="1185067"/>
          </a:xfrm>
        </p:grpSpPr>
        <p:sp>
          <p:nvSpPr>
            <p:cNvPr id="336" name="Google Shape;336;p8"/>
            <p:cNvSpPr/>
            <p:nvPr/>
          </p:nvSpPr>
          <p:spPr>
            <a:xfrm>
              <a:off x="0" y="0"/>
              <a:ext cx="3723595" cy="1185067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8"/>
            <p:cNvSpPr txBox="1"/>
            <p:nvPr/>
          </p:nvSpPr>
          <p:spPr>
            <a:xfrm>
              <a:off x="58283" y="402413"/>
              <a:ext cx="3607027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38" name="Google Shape;338;p8"/>
          <p:cNvSpPr txBox="1"/>
          <p:nvPr/>
        </p:nvSpPr>
        <p:spPr>
          <a:xfrm>
            <a:off x="651611" y="2959810"/>
            <a:ext cx="3426056" cy="808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Validación de datos se puede usar para restringir el tipo de datos o valores que los usuarios escriben en una celda.</a:t>
            </a:r>
            <a:endParaRPr/>
          </a:p>
        </p:txBody>
      </p:sp>
      <p:pic>
        <p:nvPicPr>
          <p:cNvPr descr="Google Shape;299;p15" id="339" name="Google Shape;3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3205" y="2576839"/>
            <a:ext cx="500378" cy="47710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8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VALIDACIÓN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DATOS</a:t>
            </a:r>
            <a:endParaRPr/>
          </a:p>
        </p:txBody>
      </p:sp>
      <p:pic>
        <p:nvPicPr>
          <p:cNvPr descr="Google Shape;301;p15" id="341" name="Google Shape;341;p8"/>
          <p:cNvPicPr preferRelativeResize="0"/>
          <p:nvPr/>
        </p:nvPicPr>
        <p:blipFill rotWithShape="1">
          <a:blip r:embed="rId4">
            <a:alphaModFix/>
          </a:blip>
          <a:srcRect b="22515" l="29343" r="37705" t="32578"/>
          <a:stretch/>
        </p:blipFill>
        <p:spPr>
          <a:xfrm>
            <a:off x="4544424" y="2500851"/>
            <a:ext cx="4811085" cy="36861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8"/>
          <p:cNvGrpSpPr/>
          <p:nvPr/>
        </p:nvGrpSpPr>
        <p:grpSpPr>
          <a:xfrm>
            <a:off x="399802" y="4581704"/>
            <a:ext cx="3723597" cy="1077185"/>
            <a:chOff x="0" y="0"/>
            <a:chExt cx="3723595" cy="1077183"/>
          </a:xfrm>
        </p:grpSpPr>
        <p:sp>
          <p:nvSpPr>
            <p:cNvPr id="343" name="Google Shape;343;p8"/>
            <p:cNvSpPr/>
            <p:nvPr/>
          </p:nvSpPr>
          <p:spPr>
            <a:xfrm>
              <a:off x="0" y="0"/>
              <a:ext cx="3723595" cy="1077183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 txBox="1"/>
            <p:nvPr/>
          </p:nvSpPr>
          <p:spPr>
            <a:xfrm>
              <a:off x="52978" y="348472"/>
              <a:ext cx="3617638" cy="380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45" name="Google Shape;345;p8"/>
          <p:cNvSpPr txBox="1"/>
          <p:nvPr/>
        </p:nvSpPr>
        <p:spPr>
          <a:xfrm>
            <a:off x="651611" y="4727652"/>
            <a:ext cx="3426056" cy="808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Uno de los usos más comunes en Validación de datos es Crear una Lista desplegable.</a:t>
            </a:r>
            <a:endParaRPr/>
          </a:p>
        </p:txBody>
      </p:sp>
      <p:pic>
        <p:nvPicPr>
          <p:cNvPr descr="Google Shape;306;p15" id="346" name="Google Shape;3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3205" y="4344682"/>
            <a:ext cx="500378" cy="477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"/>
          <p:cNvSpPr txBox="1"/>
          <p:nvPr>
            <p:ph idx="4294967295" type="sldNum"/>
          </p:nvPr>
        </p:nvSpPr>
        <p:spPr>
          <a:xfrm>
            <a:off x="442488" y="6881800"/>
            <a:ext cx="266255" cy="317018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52" name="Google Shape;352;p9"/>
          <p:cNvSpPr txBox="1"/>
          <p:nvPr/>
        </p:nvSpPr>
        <p:spPr>
          <a:xfrm>
            <a:off x="452171" y="1269909"/>
            <a:ext cx="8950508" cy="536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EJERCICIO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VALIDACIÓN DE DATOS</a:t>
            </a:r>
            <a:endParaRPr/>
          </a:p>
        </p:txBody>
      </p:sp>
      <p:grpSp>
        <p:nvGrpSpPr>
          <p:cNvPr id="353" name="Google Shape;353;p9"/>
          <p:cNvGrpSpPr/>
          <p:nvPr/>
        </p:nvGrpSpPr>
        <p:grpSpPr>
          <a:xfrm>
            <a:off x="563718" y="2412973"/>
            <a:ext cx="5303688" cy="3951287"/>
            <a:chOff x="0" y="0"/>
            <a:chExt cx="5303686" cy="3951286"/>
          </a:xfrm>
        </p:grpSpPr>
        <p:sp>
          <p:nvSpPr>
            <p:cNvPr id="354" name="Google Shape;354;p9"/>
            <p:cNvSpPr/>
            <p:nvPr/>
          </p:nvSpPr>
          <p:spPr>
            <a:xfrm>
              <a:off x="0" y="0"/>
              <a:ext cx="5303686" cy="3951286"/>
            </a:xfrm>
            <a:prstGeom prst="roundRect">
              <a:avLst>
                <a:gd fmla="val 10942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9"/>
            <p:cNvSpPr txBox="1"/>
            <p:nvPr/>
          </p:nvSpPr>
          <p:spPr>
            <a:xfrm>
              <a:off x="126630" y="1785522"/>
              <a:ext cx="5050424" cy="380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375" lIns="91375" spcFirstLastPara="1" rIns="91375" wrap="square" tIns="913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56" name="Google Shape;356;p9"/>
          <p:cNvSpPr txBox="1"/>
          <p:nvPr/>
        </p:nvSpPr>
        <p:spPr>
          <a:xfrm>
            <a:off x="744215" y="2641998"/>
            <a:ext cx="4850138" cy="3602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Supongamos que tenemos un listado de personas, de las cuales debemos registrar la comuna, fecha de nacimiento y edad.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la vida real, podría suceder que la persona que ingresa los datos a las celdas, no tome las precauciones e ingrese números negativos o no escriba fechas correctas dentro de un rango.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Entonces validaremos las celdas para evitar que se comentan equivocaciones.</a:t>
            </a:r>
            <a:endParaRPr/>
          </a:p>
          <a:p>
            <a:pPr indent="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Abre el archivo “Validación de Datos.xlsx” entregado por tu docente.</a:t>
            </a:r>
            <a:endParaRPr/>
          </a:p>
        </p:txBody>
      </p:sp>
      <p:pic>
        <p:nvPicPr>
          <p:cNvPr descr="Google Shape;317;p16" id="357" name="Google Shape;35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5148" y="2802531"/>
            <a:ext cx="5427408" cy="5563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