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isyyqPbS/CDiCz4XDI82peuCkB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1" name="Google Shape;47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6" name="Google Shape;50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14.png"/><Relationship Id="rId5" Type="http://schemas.openxmlformats.org/officeDocument/2006/relationships/image" Target="../media/image5.png"/><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20" name="Shape 20"/>
        <p:cNvGrpSpPr/>
        <p:nvPr/>
      </p:nvGrpSpPr>
      <p:grpSpPr>
        <a:xfrm>
          <a:off x="0" y="0"/>
          <a:ext cx="0" cy="0"/>
          <a:chOff x="0" y="0"/>
          <a:chExt cx="0" cy="0"/>
        </a:xfrm>
      </p:grpSpPr>
      <p:pic>
        <p:nvPicPr>
          <p:cNvPr descr="Google Shape;21;p2" id="21" name="Google Shape;21;p26"/>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22" name="Google Shape;22;p26"/>
          <p:cNvGrpSpPr/>
          <p:nvPr/>
        </p:nvGrpSpPr>
        <p:grpSpPr>
          <a:xfrm>
            <a:off x="242853" y="1756546"/>
            <a:ext cx="9346507" cy="5675932"/>
            <a:chOff x="0" y="-1"/>
            <a:chExt cx="9346505" cy="5675930"/>
          </a:xfrm>
        </p:grpSpPr>
        <p:sp>
          <p:nvSpPr>
            <p:cNvPr id="23" name="Google Shape;23;p26"/>
            <p:cNvSpPr/>
            <p:nvPr/>
          </p:nvSpPr>
          <p:spPr>
            <a:xfrm>
              <a:off x="0" y="-1"/>
              <a:ext cx="9346505" cy="5675930"/>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nvSpPr>
          <p:spPr>
            <a:xfrm>
              <a:off x="1" y="2647845"/>
              <a:ext cx="9091322" cy="38013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Google Shape;25;p2" id="25" name="Google Shape;25;p26"/>
          <p:cNvPicPr preferRelativeResize="0"/>
          <p:nvPr/>
        </p:nvPicPr>
        <p:blipFill rotWithShape="1">
          <a:blip r:embed="rId3">
            <a:alphaModFix/>
          </a:blip>
          <a:srcRect b="0" l="0" r="0" t="0"/>
          <a:stretch/>
        </p:blipFill>
        <p:spPr>
          <a:xfrm>
            <a:off x="8521706" y="6387272"/>
            <a:ext cx="830662" cy="756003"/>
          </a:xfrm>
          <a:prstGeom prst="rect">
            <a:avLst/>
          </a:prstGeom>
          <a:noFill/>
          <a:ln>
            <a:noFill/>
          </a:ln>
        </p:spPr>
      </p:pic>
      <p:sp>
        <p:nvSpPr>
          <p:cNvPr id="26" name="Google Shape;26;p26"/>
          <p:cNvSpPr/>
          <p:nvPr/>
        </p:nvSpPr>
        <p:spPr>
          <a:xfrm>
            <a:off x="436350" y="6464001"/>
            <a:ext cx="7891862" cy="680477"/>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7;p2" id="27" name="Google Shape;27;p26"/>
          <p:cNvPicPr preferRelativeResize="0"/>
          <p:nvPr/>
        </p:nvPicPr>
        <p:blipFill rotWithShape="1">
          <a:blip r:embed="rId4">
            <a:alphaModFix/>
          </a:blip>
          <a:srcRect b="0" l="0" r="0" t="0"/>
          <a:stretch/>
        </p:blipFill>
        <p:spPr>
          <a:xfrm>
            <a:off x="433440" y="6462795"/>
            <a:ext cx="690485" cy="680478"/>
          </a:xfrm>
          <a:prstGeom prst="rect">
            <a:avLst/>
          </a:prstGeom>
          <a:noFill/>
          <a:ln>
            <a:noFill/>
          </a:ln>
        </p:spPr>
      </p:pic>
      <p:pic>
        <p:nvPicPr>
          <p:cNvPr descr="Google Shape;28;p2" id="28" name="Google Shape;28;p26"/>
          <p:cNvPicPr preferRelativeResize="0"/>
          <p:nvPr/>
        </p:nvPicPr>
        <p:blipFill rotWithShape="1">
          <a:blip r:embed="rId5">
            <a:alphaModFix/>
          </a:blip>
          <a:srcRect b="0" l="0" r="0" t="0"/>
          <a:stretch/>
        </p:blipFill>
        <p:spPr>
          <a:xfrm>
            <a:off x="8272364" y="1222172"/>
            <a:ext cx="1080003" cy="241875"/>
          </a:xfrm>
          <a:prstGeom prst="rect">
            <a:avLst/>
          </a:prstGeom>
          <a:noFill/>
          <a:ln>
            <a:noFill/>
          </a:ln>
        </p:spPr>
      </p:pic>
      <p:pic>
        <p:nvPicPr>
          <p:cNvPr descr="Google Shape;29;p2" id="29" name="Google Shape;29;p26"/>
          <p:cNvPicPr preferRelativeResize="0"/>
          <p:nvPr/>
        </p:nvPicPr>
        <p:blipFill rotWithShape="1">
          <a:blip r:embed="rId6">
            <a:alphaModFix/>
          </a:blip>
          <a:srcRect b="0" l="0" r="0" t="0"/>
          <a:stretch/>
        </p:blipFill>
        <p:spPr>
          <a:xfrm>
            <a:off x="8272364" y="418596"/>
            <a:ext cx="1080003" cy="664778"/>
          </a:xfrm>
          <a:prstGeom prst="rect">
            <a:avLst/>
          </a:prstGeom>
          <a:noFill/>
          <a:ln>
            <a:noFill/>
          </a:ln>
        </p:spPr>
      </p:pic>
      <p:sp>
        <p:nvSpPr>
          <p:cNvPr id="30" name="Google Shape;30;p26"/>
          <p:cNvSpPr txBox="1"/>
          <p:nvPr>
            <p:ph idx="12" type="sldNum"/>
          </p:nvPr>
        </p:nvSpPr>
        <p:spPr>
          <a:xfrm>
            <a:off x="6689209" y="6871674"/>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b="0" i="0" u="none" cap="none" strike="noStrik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1" name="Shape 31"/>
        <p:cNvGrpSpPr/>
        <p:nvPr/>
      </p:nvGrpSpPr>
      <p:grpSpPr>
        <a:xfrm>
          <a:off x="0" y="0"/>
          <a:ext cx="0" cy="0"/>
          <a:chOff x="0" y="0"/>
          <a:chExt cx="0" cy="0"/>
        </a:xfrm>
      </p:grpSpPr>
      <p:grpSp>
        <p:nvGrpSpPr>
          <p:cNvPr id="32" name="Google Shape;32;p27"/>
          <p:cNvGrpSpPr/>
          <p:nvPr/>
        </p:nvGrpSpPr>
        <p:grpSpPr>
          <a:xfrm>
            <a:off x="242853" y="1756546"/>
            <a:ext cx="9346507" cy="5675932"/>
            <a:chOff x="0" y="-1"/>
            <a:chExt cx="9346505" cy="5675930"/>
          </a:xfrm>
        </p:grpSpPr>
        <p:sp>
          <p:nvSpPr>
            <p:cNvPr id="33" name="Google Shape;33;p27"/>
            <p:cNvSpPr/>
            <p:nvPr/>
          </p:nvSpPr>
          <p:spPr>
            <a:xfrm>
              <a:off x="0" y="-1"/>
              <a:ext cx="9346505" cy="5675930"/>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7"/>
            <p:cNvSpPr txBox="1"/>
            <p:nvPr/>
          </p:nvSpPr>
          <p:spPr>
            <a:xfrm>
              <a:off x="1" y="2647845"/>
              <a:ext cx="9091322" cy="38013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Google Shape;35;p3" id="35" name="Google Shape;35;p27"/>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Google Shape;36;p3" id="36" name="Google Shape;36;p27"/>
          <p:cNvPicPr preferRelativeResize="0"/>
          <p:nvPr/>
        </p:nvPicPr>
        <p:blipFill rotWithShape="1">
          <a:blip r:embed="rId3">
            <a:alphaModFix/>
          </a:blip>
          <a:srcRect b="0" l="0" r="0" t="0"/>
          <a:stretch/>
        </p:blipFill>
        <p:spPr>
          <a:xfrm>
            <a:off x="8272364" y="1222172"/>
            <a:ext cx="1080003" cy="241875"/>
          </a:xfrm>
          <a:prstGeom prst="rect">
            <a:avLst/>
          </a:prstGeom>
          <a:noFill/>
          <a:ln>
            <a:noFill/>
          </a:ln>
        </p:spPr>
      </p:pic>
      <p:pic>
        <p:nvPicPr>
          <p:cNvPr descr="Google Shape;37;p3" id="37" name="Google Shape;37;p27"/>
          <p:cNvPicPr preferRelativeResize="0"/>
          <p:nvPr/>
        </p:nvPicPr>
        <p:blipFill rotWithShape="1">
          <a:blip r:embed="rId4">
            <a:alphaModFix/>
          </a:blip>
          <a:srcRect b="0" l="0" r="0" t="0"/>
          <a:stretch/>
        </p:blipFill>
        <p:spPr>
          <a:xfrm>
            <a:off x="8272364" y="418596"/>
            <a:ext cx="1080003" cy="664778"/>
          </a:xfrm>
          <a:prstGeom prst="rect">
            <a:avLst/>
          </a:prstGeom>
          <a:noFill/>
          <a:ln>
            <a:noFill/>
          </a:ln>
        </p:spPr>
      </p:pic>
      <p:sp>
        <p:nvSpPr>
          <p:cNvPr id="38" name="Google Shape;38;p27"/>
          <p:cNvSpPr txBox="1"/>
          <p:nvPr>
            <p:ph idx="12" type="sldNum"/>
          </p:nvPr>
        </p:nvSpPr>
        <p:spPr>
          <a:xfrm>
            <a:off x="6689209" y="6871674"/>
            <a:ext cx="273567" cy="264165"/>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s-CL"/>
              <a:t>‹#›</a:t>
            </a:fld>
            <a:endParaRPr b="0" i="0" u="none" cap="none" strike="noStrik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39" name="Shape 39"/>
        <p:cNvGrpSpPr/>
        <p:nvPr/>
      </p:nvGrpSpPr>
      <p:grpSpPr>
        <a:xfrm>
          <a:off x="0" y="0"/>
          <a:ext cx="0" cy="0"/>
          <a:chOff x="0" y="0"/>
          <a:chExt cx="0" cy="0"/>
        </a:xfrm>
      </p:grpSpPr>
      <p:sp>
        <p:nvSpPr>
          <p:cNvPr id="40" name="Google Shape;40;p28"/>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p28"/>
          <p:cNvGrpSpPr/>
          <p:nvPr/>
        </p:nvGrpSpPr>
        <p:grpSpPr>
          <a:xfrm>
            <a:off x="8091897" y="451664"/>
            <a:ext cx="662108" cy="380240"/>
            <a:chOff x="-1" y="-1"/>
            <a:chExt cx="662107" cy="380238"/>
          </a:xfrm>
        </p:grpSpPr>
        <p:sp>
          <p:nvSpPr>
            <p:cNvPr id="42" name="Google Shape;42;p28"/>
            <p:cNvSpPr/>
            <p:nvPr/>
          </p:nvSpPr>
          <p:spPr>
            <a:xfrm>
              <a:off x="-1" y="327734"/>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8"/>
            <p:cNvSpPr txBox="1"/>
            <p:nvPr/>
          </p:nvSpPr>
          <p:spPr>
            <a:xfrm>
              <a:off x="-1" y="-1"/>
              <a:ext cx="662107"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44" name="Google Shape;44;p28"/>
          <p:cNvGrpSpPr/>
          <p:nvPr/>
        </p:nvGrpSpPr>
        <p:grpSpPr>
          <a:xfrm>
            <a:off x="8753995" y="451664"/>
            <a:ext cx="785409" cy="380240"/>
            <a:chOff x="-1" y="-1"/>
            <a:chExt cx="785408" cy="380238"/>
          </a:xfrm>
        </p:grpSpPr>
        <p:sp>
          <p:nvSpPr>
            <p:cNvPr id="45" name="Google Shape;45;p28"/>
            <p:cNvSpPr/>
            <p:nvPr/>
          </p:nvSpPr>
          <p:spPr>
            <a:xfrm>
              <a:off x="-1" y="327734"/>
              <a:ext cx="785408"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28"/>
            <p:cNvSpPr txBox="1"/>
            <p:nvPr/>
          </p:nvSpPr>
          <p:spPr>
            <a:xfrm>
              <a:off x="-1" y="-1"/>
              <a:ext cx="785408"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47" name="Google Shape;47;p28"/>
          <p:cNvSpPr txBox="1"/>
          <p:nvPr/>
        </p:nvSpPr>
        <p:spPr>
          <a:xfrm>
            <a:off x="442650" y="350323"/>
            <a:ext cx="7441801" cy="372110"/>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Aplicaciones Informáticas para la Gestión Administrativa</a:t>
            </a:r>
            <a:endParaRPr/>
          </a:p>
        </p:txBody>
      </p:sp>
      <p:sp>
        <p:nvSpPr>
          <p:cNvPr id="48" name="Google Shape;48;p28"/>
          <p:cNvSpPr txBox="1"/>
          <p:nvPr/>
        </p:nvSpPr>
        <p:spPr>
          <a:xfrm>
            <a:off x="8443617" y="271141"/>
            <a:ext cx="1166703" cy="391905"/>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s-CL" sz="1200" u="none" cap="none" strike="noStrike">
                <a:solidFill>
                  <a:srgbClr val="000000"/>
                </a:solidFill>
                <a:latin typeface="Calibri"/>
                <a:ea typeface="Calibri"/>
                <a:cs typeface="Calibri"/>
                <a:sym typeface="Calibri"/>
              </a:rPr>
              <a:t>Actividad 6|</a:t>
            </a:r>
            <a:r>
              <a:rPr b="0" i="0" lang="es-CL" sz="1600" u="none" cap="none" strike="noStrike">
                <a:solidFill>
                  <a:srgbClr val="ED6B00"/>
                </a:solidFill>
                <a:latin typeface="Calibri"/>
                <a:ea typeface="Calibri"/>
                <a:cs typeface="Calibri"/>
                <a:sym typeface="Calibri"/>
              </a:rPr>
              <a:t>3</a:t>
            </a:r>
            <a:endParaRPr/>
          </a:p>
        </p:txBody>
      </p:sp>
      <p:sp>
        <p:nvSpPr>
          <p:cNvPr id="49" name="Google Shape;49;p28"/>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PLAN COMÚN </a:t>
            </a:r>
            <a:r>
              <a:rPr b="0" i="0" lang="es-CL" sz="1100" u="none" cap="none" strike="noStrike">
                <a:solidFill>
                  <a:srgbClr val="000000"/>
                </a:solidFill>
                <a:latin typeface="Calibri"/>
                <a:ea typeface="Calibri"/>
                <a:cs typeface="Calibri"/>
                <a:sym typeface="Calibri"/>
              </a:rPr>
              <a:t>| 3° Medio | Presentación</a:t>
            </a:r>
            <a:endParaRPr/>
          </a:p>
        </p:txBody>
      </p:sp>
      <p:sp>
        <p:nvSpPr>
          <p:cNvPr id="50" name="Google Shape;50;p2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p:cSld name="TITLE_AND_BODY 2">
    <p:spTree>
      <p:nvGrpSpPr>
        <p:cNvPr id="51" name="Shape 51"/>
        <p:cNvGrpSpPr/>
        <p:nvPr/>
      </p:nvGrpSpPr>
      <p:grpSpPr>
        <a:xfrm>
          <a:off x="0" y="0"/>
          <a:ext cx="0" cy="0"/>
          <a:chOff x="0" y="0"/>
          <a:chExt cx="0" cy="0"/>
        </a:xfrm>
      </p:grpSpPr>
      <p:sp>
        <p:nvSpPr>
          <p:cNvPr id="52" name="Google Shape;52;p2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30"/>
          <p:cNvSpPr/>
          <p:nvPr/>
        </p:nvSpPr>
        <p:spPr>
          <a:xfrm flipH="1" rot="10800000">
            <a:off x="181647" y="822025"/>
            <a:ext cx="9356704"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0"/>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0"/>
          <p:cNvGrpSpPr/>
          <p:nvPr/>
        </p:nvGrpSpPr>
        <p:grpSpPr>
          <a:xfrm>
            <a:off x="8091897" y="451664"/>
            <a:ext cx="662108" cy="380240"/>
            <a:chOff x="-1" y="-1"/>
            <a:chExt cx="662107" cy="380238"/>
          </a:xfrm>
        </p:grpSpPr>
        <p:sp>
          <p:nvSpPr>
            <p:cNvPr id="57" name="Google Shape;57;p30"/>
            <p:cNvSpPr/>
            <p:nvPr/>
          </p:nvSpPr>
          <p:spPr>
            <a:xfrm>
              <a:off x="-1" y="327734"/>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0"/>
            <p:cNvSpPr txBox="1"/>
            <p:nvPr/>
          </p:nvSpPr>
          <p:spPr>
            <a:xfrm>
              <a:off x="-1" y="-1"/>
              <a:ext cx="662107"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59" name="Google Shape;59;p30"/>
          <p:cNvGrpSpPr/>
          <p:nvPr/>
        </p:nvGrpSpPr>
        <p:grpSpPr>
          <a:xfrm>
            <a:off x="8753995" y="451664"/>
            <a:ext cx="785409" cy="380240"/>
            <a:chOff x="-1" y="-1"/>
            <a:chExt cx="785408" cy="380238"/>
          </a:xfrm>
        </p:grpSpPr>
        <p:sp>
          <p:nvSpPr>
            <p:cNvPr id="60" name="Google Shape;60;p30"/>
            <p:cNvSpPr/>
            <p:nvPr/>
          </p:nvSpPr>
          <p:spPr>
            <a:xfrm>
              <a:off x="-1" y="327734"/>
              <a:ext cx="785408"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0"/>
            <p:cNvSpPr txBox="1"/>
            <p:nvPr/>
          </p:nvSpPr>
          <p:spPr>
            <a:xfrm>
              <a:off x="-1" y="-1"/>
              <a:ext cx="785408"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62" name="Google Shape;62;p30"/>
          <p:cNvSpPr txBox="1"/>
          <p:nvPr/>
        </p:nvSpPr>
        <p:spPr>
          <a:xfrm>
            <a:off x="8443617" y="271141"/>
            <a:ext cx="1166703" cy="391905"/>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s-CL" sz="1200" u="none" cap="none" strike="noStrike">
                <a:solidFill>
                  <a:srgbClr val="000000"/>
                </a:solidFill>
                <a:latin typeface="Calibri"/>
                <a:ea typeface="Calibri"/>
                <a:cs typeface="Calibri"/>
                <a:sym typeface="Calibri"/>
              </a:rPr>
              <a:t>Actividad 6|</a:t>
            </a:r>
            <a:r>
              <a:rPr b="0" i="0" lang="es-CL" sz="1600" u="none" cap="none" strike="noStrike">
                <a:solidFill>
                  <a:srgbClr val="ED6B00"/>
                </a:solidFill>
                <a:latin typeface="Calibri"/>
                <a:ea typeface="Calibri"/>
                <a:cs typeface="Calibri"/>
                <a:sym typeface="Calibri"/>
              </a:rPr>
              <a:t>3</a:t>
            </a:r>
            <a:endParaRPr/>
          </a:p>
        </p:txBody>
      </p:sp>
      <p:sp>
        <p:nvSpPr>
          <p:cNvPr id="63" name="Google Shape;63;p30"/>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PLAN COMÚN </a:t>
            </a:r>
            <a:r>
              <a:rPr b="0" i="0" lang="es-CL" sz="1100" u="none" cap="none" strike="noStrike">
                <a:solidFill>
                  <a:srgbClr val="000000"/>
                </a:solidFill>
                <a:latin typeface="Calibri"/>
                <a:ea typeface="Calibri"/>
                <a:cs typeface="Calibri"/>
                <a:sym typeface="Calibri"/>
              </a:rPr>
              <a:t>| 3° Medio | Presentación</a:t>
            </a:r>
            <a:endParaRPr/>
          </a:p>
        </p:txBody>
      </p:sp>
      <p:sp>
        <p:nvSpPr>
          <p:cNvPr id="64" name="Google Shape;64;p3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
        <p:nvSpPr>
          <p:cNvPr id="65" name="Google Shape;65;p30"/>
          <p:cNvSpPr txBox="1"/>
          <p:nvPr/>
        </p:nvSpPr>
        <p:spPr>
          <a:xfrm>
            <a:off x="442650" y="350323"/>
            <a:ext cx="7441801" cy="372110"/>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Aplicaciones Informáticas para la Gestión Administrativa</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1"/>
          <p:cNvSpPr/>
          <p:nvPr/>
        </p:nvSpPr>
        <p:spPr>
          <a:xfrm flipH="1" rot="10800000">
            <a:off x="181647" y="822025"/>
            <a:ext cx="9356704"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1"/>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1"/>
          <p:cNvGrpSpPr/>
          <p:nvPr/>
        </p:nvGrpSpPr>
        <p:grpSpPr>
          <a:xfrm>
            <a:off x="8091897" y="451664"/>
            <a:ext cx="662108" cy="380240"/>
            <a:chOff x="-1" y="-1"/>
            <a:chExt cx="662107" cy="380238"/>
          </a:xfrm>
        </p:grpSpPr>
        <p:sp>
          <p:nvSpPr>
            <p:cNvPr id="70" name="Google Shape;70;p31"/>
            <p:cNvSpPr/>
            <p:nvPr/>
          </p:nvSpPr>
          <p:spPr>
            <a:xfrm>
              <a:off x="-1" y="327734"/>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1"/>
            <p:cNvSpPr txBox="1"/>
            <p:nvPr/>
          </p:nvSpPr>
          <p:spPr>
            <a:xfrm>
              <a:off x="-1" y="-1"/>
              <a:ext cx="662107"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72" name="Google Shape;72;p31"/>
          <p:cNvGrpSpPr/>
          <p:nvPr/>
        </p:nvGrpSpPr>
        <p:grpSpPr>
          <a:xfrm>
            <a:off x="8753995" y="451664"/>
            <a:ext cx="785409" cy="380240"/>
            <a:chOff x="-1" y="-1"/>
            <a:chExt cx="785408" cy="380238"/>
          </a:xfrm>
        </p:grpSpPr>
        <p:sp>
          <p:nvSpPr>
            <p:cNvPr id="73" name="Google Shape;73;p31"/>
            <p:cNvSpPr/>
            <p:nvPr/>
          </p:nvSpPr>
          <p:spPr>
            <a:xfrm>
              <a:off x="-1" y="327734"/>
              <a:ext cx="785408"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1"/>
            <p:cNvSpPr txBox="1"/>
            <p:nvPr/>
          </p:nvSpPr>
          <p:spPr>
            <a:xfrm>
              <a:off x="-1" y="-1"/>
              <a:ext cx="785408"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75" name="Google Shape;75;p31"/>
          <p:cNvSpPr txBox="1"/>
          <p:nvPr/>
        </p:nvSpPr>
        <p:spPr>
          <a:xfrm>
            <a:off x="8443617" y="271141"/>
            <a:ext cx="1166703" cy="391905"/>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s-CL" sz="1200" u="none" cap="none" strike="noStrike">
                <a:solidFill>
                  <a:srgbClr val="000000"/>
                </a:solidFill>
                <a:latin typeface="Calibri"/>
                <a:ea typeface="Calibri"/>
                <a:cs typeface="Calibri"/>
                <a:sym typeface="Calibri"/>
              </a:rPr>
              <a:t>Actividad 6|</a:t>
            </a:r>
            <a:r>
              <a:rPr b="0" i="0" lang="es-CL" sz="1600" u="none" cap="none" strike="noStrike">
                <a:solidFill>
                  <a:srgbClr val="ED6B00"/>
                </a:solidFill>
                <a:latin typeface="Calibri"/>
                <a:ea typeface="Calibri"/>
                <a:cs typeface="Calibri"/>
                <a:sym typeface="Calibri"/>
              </a:rPr>
              <a:t>3</a:t>
            </a:r>
            <a:endParaRPr/>
          </a:p>
        </p:txBody>
      </p:sp>
      <p:sp>
        <p:nvSpPr>
          <p:cNvPr id="76" name="Google Shape;76;p31"/>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PLAN COMÚN </a:t>
            </a:r>
            <a:r>
              <a:rPr b="0" i="0" lang="es-CL" sz="1100" u="none" cap="none" strike="noStrike">
                <a:solidFill>
                  <a:srgbClr val="000000"/>
                </a:solidFill>
                <a:latin typeface="Calibri"/>
                <a:ea typeface="Calibri"/>
                <a:cs typeface="Calibri"/>
                <a:sym typeface="Calibri"/>
              </a:rPr>
              <a:t>| 3° Medio | Presentación</a:t>
            </a:r>
            <a:endParaRPr/>
          </a:p>
        </p:txBody>
      </p:sp>
      <p:sp>
        <p:nvSpPr>
          <p:cNvPr id="77" name="Google Shape;77;p3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
        <p:nvSpPr>
          <p:cNvPr id="78" name="Google Shape;78;p31"/>
          <p:cNvSpPr txBox="1"/>
          <p:nvPr/>
        </p:nvSpPr>
        <p:spPr>
          <a:xfrm>
            <a:off x="442650" y="350323"/>
            <a:ext cx="7441801" cy="372110"/>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Aplicaciones Informáticas para la Gestión Administrativa</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32"/>
          <p:cNvSpPr/>
          <p:nvPr/>
        </p:nvSpPr>
        <p:spPr>
          <a:xfrm flipH="1" rot="10800000">
            <a:off x="181647" y="822025"/>
            <a:ext cx="9356704"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32"/>
          <p:cNvGrpSpPr/>
          <p:nvPr/>
        </p:nvGrpSpPr>
        <p:grpSpPr>
          <a:xfrm>
            <a:off x="8091897" y="451664"/>
            <a:ext cx="662108" cy="380240"/>
            <a:chOff x="-1" y="-1"/>
            <a:chExt cx="662107" cy="380238"/>
          </a:xfrm>
        </p:grpSpPr>
        <p:sp>
          <p:nvSpPr>
            <p:cNvPr id="82" name="Google Shape;82;p32"/>
            <p:cNvSpPr/>
            <p:nvPr/>
          </p:nvSpPr>
          <p:spPr>
            <a:xfrm>
              <a:off x="-1" y="327734"/>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2"/>
            <p:cNvSpPr txBox="1"/>
            <p:nvPr/>
          </p:nvSpPr>
          <p:spPr>
            <a:xfrm>
              <a:off x="-1" y="-1"/>
              <a:ext cx="662107"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84" name="Google Shape;84;p32"/>
          <p:cNvGrpSpPr/>
          <p:nvPr/>
        </p:nvGrpSpPr>
        <p:grpSpPr>
          <a:xfrm>
            <a:off x="8753995" y="451664"/>
            <a:ext cx="785409" cy="380240"/>
            <a:chOff x="-1" y="-1"/>
            <a:chExt cx="785408" cy="380238"/>
          </a:xfrm>
        </p:grpSpPr>
        <p:sp>
          <p:nvSpPr>
            <p:cNvPr id="85" name="Google Shape;85;p32"/>
            <p:cNvSpPr/>
            <p:nvPr/>
          </p:nvSpPr>
          <p:spPr>
            <a:xfrm>
              <a:off x="-1" y="327734"/>
              <a:ext cx="785408"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2"/>
            <p:cNvSpPr txBox="1"/>
            <p:nvPr/>
          </p:nvSpPr>
          <p:spPr>
            <a:xfrm>
              <a:off x="-1" y="-1"/>
              <a:ext cx="785408"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87" name="Google Shape;87;p32"/>
          <p:cNvSpPr txBox="1"/>
          <p:nvPr/>
        </p:nvSpPr>
        <p:spPr>
          <a:xfrm>
            <a:off x="8170650" y="288449"/>
            <a:ext cx="1166703" cy="372109"/>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¡Atención!</a:t>
            </a:r>
            <a:endParaRPr/>
          </a:p>
        </p:txBody>
      </p:sp>
      <p:sp>
        <p:nvSpPr>
          <p:cNvPr id="88" name="Google Shape;88;p32"/>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PLAN COMÚN </a:t>
            </a:r>
            <a:r>
              <a:rPr b="0" i="0" lang="es-CL" sz="1100" u="none" cap="none" strike="noStrike">
                <a:solidFill>
                  <a:srgbClr val="000000"/>
                </a:solidFill>
                <a:latin typeface="Calibri"/>
                <a:ea typeface="Calibri"/>
                <a:cs typeface="Calibri"/>
                <a:sym typeface="Calibri"/>
              </a:rPr>
              <a:t>| 3° Medio | Presentación</a:t>
            </a:r>
            <a:endParaRPr/>
          </a:p>
        </p:txBody>
      </p:sp>
      <p:sp>
        <p:nvSpPr>
          <p:cNvPr id="89" name="Google Shape;89;p3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
        <p:nvSpPr>
          <p:cNvPr id="90" name="Google Shape;90;p32"/>
          <p:cNvSpPr/>
          <p:nvPr/>
        </p:nvSpPr>
        <p:spPr>
          <a:xfrm>
            <a:off x="180594" y="180800"/>
            <a:ext cx="7909202" cy="651001"/>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blipFill rotWithShape="1">
            <a:blip r:embed="rId2">
              <a:alphaModFix/>
            </a:blip>
            <a:stretch>
              <a:fillRect b="0" l="0" r="0" t="0"/>
            </a:stretch>
          </a:blip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5"/>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25"/>
          <p:cNvSpPr/>
          <p:nvPr/>
        </p:nvSpPr>
        <p:spPr>
          <a:xfrm>
            <a:off x="180897" y="180898"/>
            <a:ext cx="7911005" cy="651004"/>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 name="Google Shape;8;p25"/>
          <p:cNvGrpSpPr/>
          <p:nvPr/>
        </p:nvGrpSpPr>
        <p:grpSpPr>
          <a:xfrm>
            <a:off x="8091897" y="451664"/>
            <a:ext cx="662108" cy="380240"/>
            <a:chOff x="-1" y="-1"/>
            <a:chExt cx="662107" cy="380238"/>
          </a:xfrm>
        </p:grpSpPr>
        <p:sp>
          <p:nvSpPr>
            <p:cNvPr id="9" name="Google Shape;9;p25"/>
            <p:cNvSpPr/>
            <p:nvPr/>
          </p:nvSpPr>
          <p:spPr>
            <a:xfrm>
              <a:off x="-1" y="327734"/>
              <a:ext cx="662107" cy="52503"/>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5"/>
            <p:cNvSpPr txBox="1"/>
            <p:nvPr/>
          </p:nvSpPr>
          <p:spPr>
            <a:xfrm>
              <a:off x="-1" y="-1"/>
              <a:ext cx="662107"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11" name="Google Shape;11;p25"/>
          <p:cNvGrpSpPr/>
          <p:nvPr/>
        </p:nvGrpSpPr>
        <p:grpSpPr>
          <a:xfrm>
            <a:off x="8753995" y="451664"/>
            <a:ext cx="785409" cy="380240"/>
            <a:chOff x="-1" y="-1"/>
            <a:chExt cx="785408" cy="380238"/>
          </a:xfrm>
        </p:grpSpPr>
        <p:sp>
          <p:nvSpPr>
            <p:cNvPr id="12" name="Google Shape;12;p25"/>
            <p:cNvSpPr/>
            <p:nvPr/>
          </p:nvSpPr>
          <p:spPr>
            <a:xfrm>
              <a:off x="-1" y="327734"/>
              <a:ext cx="785408" cy="52503"/>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5"/>
            <p:cNvSpPr txBox="1"/>
            <p:nvPr/>
          </p:nvSpPr>
          <p:spPr>
            <a:xfrm>
              <a:off x="-1" y="-1"/>
              <a:ext cx="785408" cy="380135"/>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14" name="Google Shape;14;p25"/>
          <p:cNvSpPr txBox="1"/>
          <p:nvPr/>
        </p:nvSpPr>
        <p:spPr>
          <a:xfrm>
            <a:off x="8443617" y="271141"/>
            <a:ext cx="1166703" cy="391905"/>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s-CL" sz="1200" u="none" cap="none" strike="noStrike">
                <a:solidFill>
                  <a:srgbClr val="000000"/>
                </a:solidFill>
                <a:latin typeface="Calibri"/>
                <a:ea typeface="Calibri"/>
                <a:cs typeface="Calibri"/>
                <a:sym typeface="Calibri"/>
              </a:rPr>
              <a:t>Actividad 6|</a:t>
            </a:r>
            <a:r>
              <a:rPr b="0" i="0" lang="es-CL" sz="1600" u="none" cap="none" strike="noStrike">
                <a:solidFill>
                  <a:srgbClr val="ED6B00"/>
                </a:solidFill>
                <a:latin typeface="Calibri"/>
                <a:ea typeface="Calibri"/>
                <a:cs typeface="Calibri"/>
                <a:sym typeface="Calibri"/>
              </a:rPr>
              <a:t>3</a:t>
            </a:r>
            <a:endParaRPr/>
          </a:p>
        </p:txBody>
      </p:sp>
      <p:sp>
        <p:nvSpPr>
          <p:cNvPr id="15" name="Google Shape;15;p25"/>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s-CL" sz="1100" u="none" cap="none" strike="noStrike">
                <a:solidFill>
                  <a:srgbClr val="741B47"/>
                </a:solidFill>
                <a:latin typeface="Calibri"/>
                <a:ea typeface="Calibri"/>
                <a:cs typeface="Calibri"/>
                <a:sym typeface="Calibri"/>
              </a:rPr>
              <a:t>        </a:t>
            </a:r>
            <a:r>
              <a:rPr b="0" i="0" lang="es-CL" sz="1100" u="none" cap="none" strike="noStrike">
                <a:solidFill>
                  <a:srgbClr val="ED6B00"/>
                </a:solidFill>
                <a:latin typeface="Calibri"/>
                <a:ea typeface="Calibri"/>
                <a:cs typeface="Calibri"/>
                <a:sym typeface="Calibri"/>
              </a:rPr>
              <a:t>PLAN COMÚN </a:t>
            </a:r>
            <a:r>
              <a:rPr b="0" i="0" lang="es-CL" sz="1100" u="none" cap="none" strike="noStrike">
                <a:solidFill>
                  <a:srgbClr val="000000"/>
                </a:solidFill>
                <a:latin typeface="Calibri"/>
                <a:ea typeface="Calibri"/>
                <a:cs typeface="Calibri"/>
                <a:sym typeface="Calibri"/>
              </a:rPr>
              <a:t>| 3° Medio | Presentación</a:t>
            </a:r>
            <a:endParaRPr/>
          </a:p>
        </p:txBody>
      </p:sp>
      <p:sp>
        <p:nvSpPr>
          <p:cNvPr id="16" name="Google Shape;16;p2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
        <p:nvSpPr>
          <p:cNvPr id="17" name="Google Shape;17;p25"/>
          <p:cNvSpPr txBox="1"/>
          <p:nvPr/>
        </p:nvSpPr>
        <p:spPr>
          <a:xfrm>
            <a:off x="442650" y="350323"/>
            <a:ext cx="7441801" cy="372110"/>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s-CL" sz="1400" u="none" cap="none" strike="noStrike">
                <a:solidFill>
                  <a:srgbClr val="FFFFFF"/>
                </a:solidFill>
                <a:latin typeface="Calibri"/>
                <a:ea typeface="Calibri"/>
                <a:cs typeface="Calibri"/>
                <a:sym typeface="Calibri"/>
              </a:rPr>
              <a:t>MÓDULO</a:t>
            </a:r>
            <a:r>
              <a:rPr b="0" i="0" lang="es-CL" sz="1400" u="none" cap="none" strike="noStrike">
                <a:solidFill>
                  <a:srgbClr val="FFFFFF"/>
                </a:solidFill>
                <a:latin typeface="Calibri"/>
                <a:ea typeface="Calibri"/>
                <a:cs typeface="Calibri"/>
                <a:sym typeface="Calibri"/>
              </a:rPr>
              <a:t> Aplicaciones Informáticas para la Gestión Administrativa</a:t>
            </a:r>
            <a:endParaRPr/>
          </a:p>
        </p:txBody>
      </p:sp>
      <p:sp>
        <p:nvSpPr>
          <p:cNvPr id="18" name="Google Shape;18;p25"/>
          <p:cNvSpPr txBox="1"/>
          <p:nvPr>
            <p:ph type="title"/>
          </p:nvPr>
        </p:nvSpPr>
        <p:spPr>
          <a:xfrm>
            <a:off x="485775" y="101453"/>
            <a:ext cx="8743950" cy="1661731"/>
          </a:xfrm>
          <a:prstGeom prst="rect">
            <a:avLst/>
          </a:prstGeom>
          <a:noFill/>
          <a:ln>
            <a:noFill/>
          </a:ln>
        </p:spPr>
        <p:txBody>
          <a:bodyPr anchorCtr="0" anchor="ctr" bIns="45700" lIns="45700" spcFirstLastPara="1" rIns="45700"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25"/>
          <p:cNvSpPr txBox="1"/>
          <p:nvPr>
            <p:ph idx="1" type="body"/>
          </p:nvPr>
        </p:nvSpPr>
        <p:spPr>
          <a:xfrm>
            <a:off x="485775" y="1763183"/>
            <a:ext cx="8743950" cy="5793317"/>
          </a:xfrm>
          <a:prstGeom prst="rect">
            <a:avLst/>
          </a:prstGeom>
          <a:noFill/>
          <a:ln>
            <a:noFill/>
          </a:ln>
        </p:spPr>
        <p:txBody>
          <a:bodyPr anchorCtr="0" anchor="t" bIns="45700" lIns="45700" spcFirstLastPara="1" rIns="45700"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1.png"/><Relationship Id="rId4" Type="http://schemas.openxmlformats.org/officeDocument/2006/relationships/image" Target="../media/image39.png"/><Relationship Id="rId5"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4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2.pn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41.png"/><Relationship Id="rId4" Type="http://schemas.openxmlformats.org/officeDocument/2006/relationships/image" Target="../media/image33.png"/><Relationship Id="rId5"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45.png"/><Relationship Id="rId6" Type="http://schemas.openxmlformats.org/officeDocument/2006/relationships/image" Target="../media/image48.png"/><Relationship Id="rId7" Type="http://schemas.openxmlformats.org/officeDocument/2006/relationships/image" Target="../media/image40.png"/><Relationship Id="rId8"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44.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5.png"/><Relationship Id="rId7"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hyperlink" Target="https://www.microsoft.com/es-es/videoplayer/embed/RWfrQw?pid=ocpVideo0-innerdiv-oneplayer&amp;postJsllMsg=true&amp;maskLevel=20&amp;market=es-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1176618" y="6563127"/>
            <a:ext cx="7012135" cy="482119"/>
          </a:xfrm>
          <a:prstGeom prst="rect">
            <a:avLst/>
          </a:prstGeom>
          <a:noFill/>
          <a:ln>
            <a:noFill/>
          </a:ln>
        </p:spPr>
        <p:txBody>
          <a:bodyPr anchorCtr="0" anchor="ctr" bIns="91375" lIns="91375" spcFirstLastPara="1" rIns="91375" wrap="square" tIns="91375">
            <a:spAutoFit/>
          </a:bodyPr>
          <a:lstStyle/>
          <a:p>
            <a:pPr indent="0" lvl="1" marL="0" marR="0" rtl="0" algn="just">
              <a:lnSpc>
                <a:spcPct val="100000"/>
              </a:lnSpc>
              <a:spcBef>
                <a:spcPts val="0"/>
              </a:spcBef>
              <a:spcAft>
                <a:spcPts val="0"/>
              </a:spcAft>
              <a:buClr>
                <a:srgbClr val="FFFFFF"/>
              </a:buClr>
              <a:buSzPts val="1100"/>
              <a:buFont typeface="Calibri"/>
              <a:buNone/>
            </a:pPr>
            <a:r>
              <a:rPr b="0" i="0" lang="es-CL"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6" name="Google Shape;96;p1"/>
          <p:cNvSpPr txBox="1"/>
          <p:nvPr/>
        </p:nvSpPr>
        <p:spPr>
          <a:xfrm>
            <a:off x="374947" y="2049160"/>
            <a:ext cx="1444330" cy="36930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500"/>
              <a:buFont typeface="Calibri"/>
              <a:buNone/>
            </a:pPr>
            <a:r>
              <a:rPr b="1" i="0" lang="es-CL" sz="1500" u="none" cap="none" strike="noStrike">
                <a:solidFill>
                  <a:srgbClr val="000000"/>
                </a:solidFill>
                <a:latin typeface="Calibri"/>
                <a:ea typeface="Calibri"/>
                <a:cs typeface="Calibri"/>
                <a:sym typeface="Calibri"/>
              </a:rPr>
              <a:t>MÓDULO 6</a:t>
            </a:r>
            <a:endParaRPr/>
          </a:p>
        </p:txBody>
      </p:sp>
      <p:sp>
        <p:nvSpPr>
          <p:cNvPr id="97" name="Google Shape;97;p1"/>
          <p:cNvSpPr txBox="1"/>
          <p:nvPr/>
        </p:nvSpPr>
        <p:spPr>
          <a:xfrm>
            <a:off x="1139098" y="834800"/>
            <a:ext cx="2487660" cy="339615"/>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ED6B00"/>
              </a:buClr>
              <a:buSzPts val="1200"/>
              <a:buFont typeface="Calibri"/>
              <a:buNone/>
            </a:pPr>
            <a:r>
              <a:rPr b="1" i="0" lang="es-CL" sz="1200" u="none" cap="none" strike="noStrike">
                <a:solidFill>
                  <a:srgbClr val="ED6B00"/>
                </a:solidFill>
                <a:latin typeface="Calibri"/>
                <a:ea typeface="Calibri"/>
                <a:cs typeface="Calibri"/>
                <a:sym typeface="Calibri"/>
              </a:rPr>
              <a:t>PLAN COMÚN </a:t>
            </a:r>
            <a:r>
              <a:rPr b="0" i="0" lang="es-CL" sz="1200" u="none" cap="none" strike="noStrike">
                <a:solidFill>
                  <a:srgbClr val="ED6B00"/>
                </a:solidFill>
                <a:latin typeface="Calibri"/>
                <a:ea typeface="Calibri"/>
                <a:cs typeface="Calibri"/>
                <a:sym typeface="Calibri"/>
              </a:rPr>
              <a:t>| NIVEL 3° MEDIO</a:t>
            </a:r>
            <a:endParaRPr/>
          </a:p>
        </p:txBody>
      </p:sp>
      <p:sp>
        <p:nvSpPr>
          <p:cNvPr id="98" name="Google Shape;98;p1"/>
          <p:cNvSpPr txBox="1"/>
          <p:nvPr/>
        </p:nvSpPr>
        <p:spPr>
          <a:xfrm>
            <a:off x="378121" y="2302285"/>
            <a:ext cx="4118092" cy="2179678"/>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3600"/>
              <a:buFont typeface="Calibri"/>
              <a:buNone/>
            </a:pPr>
            <a:r>
              <a:rPr b="1" i="0" lang="es-CL" sz="3600" u="none" cap="none" strike="noStrike">
                <a:solidFill>
                  <a:srgbClr val="ED6B00"/>
                </a:solidFill>
                <a:latin typeface="Calibri"/>
                <a:ea typeface="Calibri"/>
                <a:cs typeface="Calibri"/>
                <a:sym typeface="Calibri"/>
              </a:rPr>
              <a:t>APLICACIONES</a:t>
            </a:r>
            <a:endParaRPr/>
          </a:p>
          <a:p>
            <a:pPr indent="0" lvl="0" marL="0" marR="0" rtl="0" algn="l">
              <a:lnSpc>
                <a:spcPct val="90000"/>
              </a:lnSpc>
              <a:spcBef>
                <a:spcPts val="0"/>
              </a:spcBef>
              <a:spcAft>
                <a:spcPts val="0"/>
              </a:spcAft>
              <a:buClr>
                <a:srgbClr val="ED6B00"/>
              </a:buClr>
              <a:buSzPts val="3600"/>
              <a:buFont typeface="Calibri"/>
              <a:buNone/>
            </a:pPr>
            <a:r>
              <a:rPr b="1" i="0" lang="es-CL" sz="3600" u="none" cap="none" strike="noStrike">
                <a:solidFill>
                  <a:srgbClr val="ED6B00"/>
                </a:solidFill>
                <a:latin typeface="Calibri"/>
                <a:ea typeface="Calibri"/>
                <a:cs typeface="Calibri"/>
                <a:sym typeface="Calibri"/>
              </a:rPr>
              <a:t>INFORMÁTICAS PARA LA GESTIÓN</a:t>
            </a:r>
            <a:endParaRPr/>
          </a:p>
          <a:p>
            <a:pPr indent="0" lvl="0" marL="0" marR="0" rtl="0" algn="l">
              <a:lnSpc>
                <a:spcPct val="90000"/>
              </a:lnSpc>
              <a:spcBef>
                <a:spcPts val="0"/>
              </a:spcBef>
              <a:spcAft>
                <a:spcPts val="0"/>
              </a:spcAft>
              <a:buClr>
                <a:srgbClr val="ED6B00"/>
              </a:buClr>
              <a:buSzPts val="3600"/>
              <a:buFont typeface="Calibri"/>
              <a:buNone/>
            </a:pPr>
            <a:r>
              <a:rPr b="1" i="0" lang="es-CL" sz="3600" u="none" cap="none" strike="noStrike">
                <a:solidFill>
                  <a:srgbClr val="ED6B00"/>
                </a:solidFill>
                <a:latin typeface="Calibri"/>
                <a:ea typeface="Calibri"/>
                <a:cs typeface="Calibri"/>
                <a:sym typeface="Calibri"/>
              </a:rPr>
              <a:t>ADMINISTRATIVA</a:t>
            </a:r>
            <a:endParaRPr/>
          </a:p>
        </p:txBody>
      </p:sp>
      <p:pic>
        <p:nvPicPr>
          <p:cNvPr descr="Google Shape;99;p9" id="99" name="Google Shape;99;p1"/>
          <p:cNvPicPr preferRelativeResize="0"/>
          <p:nvPr/>
        </p:nvPicPr>
        <p:blipFill rotWithShape="1">
          <a:blip r:embed="rId3">
            <a:alphaModFix/>
          </a:blip>
          <a:srcRect b="0" l="0" r="0" t="0"/>
          <a:stretch/>
        </p:blipFill>
        <p:spPr>
          <a:xfrm>
            <a:off x="3577685" y="1979146"/>
            <a:ext cx="5191179" cy="47457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304" name="Google Shape;304;p10"/>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10</a:t>
            </a:r>
            <a:endParaRPr/>
          </a:p>
        </p:txBody>
      </p:sp>
      <p:sp>
        <p:nvSpPr>
          <p:cNvPr id="305" name="Google Shape;305;p10"/>
          <p:cNvSpPr txBox="1"/>
          <p:nvPr/>
        </p:nvSpPr>
        <p:spPr>
          <a:xfrm>
            <a:off x="375972" y="1265365"/>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PIE DE PÁGINA</a:t>
            </a:r>
            <a:endParaRPr/>
          </a:p>
        </p:txBody>
      </p:sp>
      <p:sp>
        <p:nvSpPr>
          <p:cNvPr id="306" name="Google Shape;306;p10"/>
          <p:cNvSpPr txBox="1"/>
          <p:nvPr/>
        </p:nvSpPr>
        <p:spPr>
          <a:xfrm>
            <a:off x="417250" y="993652"/>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REVISEMOS</a:t>
            </a:r>
            <a:endParaRPr/>
          </a:p>
        </p:txBody>
      </p:sp>
      <p:grpSp>
        <p:nvGrpSpPr>
          <p:cNvPr id="307" name="Google Shape;307;p10"/>
          <p:cNvGrpSpPr/>
          <p:nvPr/>
        </p:nvGrpSpPr>
        <p:grpSpPr>
          <a:xfrm>
            <a:off x="462115" y="1836965"/>
            <a:ext cx="3720447" cy="987411"/>
            <a:chOff x="0" y="0"/>
            <a:chExt cx="3720446" cy="987410"/>
          </a:xfrm>
        </p:grpSpPr>
        <p:sp>
          <p:nvSpPr>
            <p:cNvPr id="308" name="Google Shape;308;p10"/>
            <p:cNvSpPr/>
            <p:nvPr/>
          </p:nvSpPr>
          <p:spPr>
            <a:xfrm>
              <a:off x="0" y="0"/>
              <a:ext cx="3720446" cy="987410"/>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0"/>
            <p:cNvSpPr txBox="1"/>
            <p:nvPr/>
          </p:nvSpPr>
          <p:spPr>
            <a:xfrm>
              <a:off x="52963" y="303585"/>
              <a:ext cx="3614518"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310" name="Google Shape;310;p10"/>
          <p:cNvSpPr/>
          <p:nvPr/>
        </p:nvSpPr>
        <p:spPr>
          <a:xfrm>
            <a:off x="273113" y="2093594"/>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0"/>
          <p:cNvSpPr txBox="1"/>
          <p:nvPr/>
        </p:nvSpPr>
        <p:spPr>
          <a:xfrm>
            <a:off x="282638" y="2008885"/>
            <a:ext cx="300303"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sp>
        <p:nvSpPr>
          <p:cNvPr id="312" name="Google Shape;312;p10"/>
          <p:cNvSpPr txBox="1"/>
          <p:nvPr/>
        </p:nvSpPr>
        <p:spPr>
          <a:xfrm>
            <a:off x="704558" y="2042586"/>
            <a:ext cx="3331569" cy="52312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Selecciona Insertar &gt; Pie de página, se muestran distintas opciones para completar. </a:t>
            </a:r>
            <a:endParaRPr/>
          </a:p>
        </p:txBody>
      </p:sp>
      <p:grpSp>
        <p:nvGrpSpPr>
          <p:cNvPr id="313" name="Google Shape;313;p10"/>
          <p:cNvGrpSpPr/>
          <p:nvPr/>
        </p:nvGrpSpPr>
        <p:grpSpPr>
          <a:xfrm>
            <a:off x="462115" y="3363466"/>
            <a:ext cx="3720447" cy="734482"/>
            <a:chOff x="0" y="0"/>
            <a:chExt cx="3720446" cy="734481"/>
          </a:xfrm>
        </p:grpSpPr>
        <p:sp>
          <p:nvSpPr>
            <p:cNvPr id="314" name="Google Shape;314;p10"/>
            <p:cNvSpPr/>
            <p:nvPr/>
          </p:nvSpPr>
          <p:spPr>
            <a:xfrm>
              <a:off x="0" y="0"/>
              <a:ext cx="3720446" cy="7344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0"/>
            <p:cNvSpPr txBox="1"/>
            <p:nvPr/>
          </p:nvSpPr>
          <p:spPr>
            <a:xfrm>
              <a:off x="40614" y="177121"/>
              <a:ext cx="3639215"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316" name="Google Shape;316;p10"/>
          <p:cNvSpPr/>
          <p:nvPr/>
        </p:nvSpPr>
        <p:spPr>
          <a:xfrm>
            <a:off x="273113" y="3551270"/>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0"/>
          <p:cNvSpPr txBox="1"/>
          <p:nvPr/>
        </p:nvSpPr>
        <p:spPr>
          <a:xfrm>
            <a:off x="282638" y="3466560"/>
            <a:ext cx="300303" cy="53606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sp>
        <p:nvSpPr>
          <p:cNvPr id="318" name="Google Shape;318;p10"/>
          <p:cNvSpPr txBox="1"/>
          <p:nvPr/>
        </p:nvSpPr>
        <p:spPr>
          <a:xfrm>
            <a:off x="704558" y="3470764"/>
            <a:ext cx="3331569" cy="52312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Selecciona la opción que contenga número de página.</a:t>
            </a:r>
            <a:endParaRPr/>
          </a:p>
        </p:txBody>
      </p:sp>
      <p:pic>
        <p:nvPicPr>
          <p:cNvPr descr="Google Shape;296;p18" id="319" name="Google Shape;319;p10"/>
          <p:cNvPicPr preferRelativeResize="0"/>
          <p:nvPr/>
        </p:nvPicPr>
        <p:blipFill rotWithShape="1">
          <a:blip r:embed="rId3">
            <a:alphaModFix/>
          </a:blip>
          <a:srcRect b="0" l="0" r="0" t="0"/>
          <a:stretch/>
        </p:blipFill>
        <p:spPr>
          <a:xfrm>
            <a:off x="5156994" y="5628325"/>
            <a:ext cx="1228728" cy="981078"/>
          </a:xfrm>
          <a:prstGeom prst="rect">
            <a:avLst/>
          </a:prstGeom>
          <a:noFill/>
          <a:ln>
            <a:noFill/>
          </a:ln>
        </p:spPr>
      </p:pic>
      <p:sp>
        <p:nvSpPr>
          <p:cNvPr id="320" name="Google Shape;320;p10"/>
          <p:cNvSpPr txBox="1"/>
          <p:nvPr/>
        </p:nvSpPr>
        <p:spPr>
          <a:xfrm>
            <a:off x="478507" y="5749533"/>
            <a:ext cx="3658331" cy="7379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Para salir del pie de página haz doble clic en el cuerpo del documento o selecciona el botón Cerrar del Menú de Encabezado y Pie de Página.</a:t>
            </a:r>
            <a:endParaRPr/>
          </a:p>
        </p:txBody>
      </p:sp>
      <p:pic>
        <p:nvPicPr>
          <p:cNvPr descr="Google Shape;298;p18" id="321" name="Google Shape;321;p10"/>
          <p:cNvPicPr preferRelativeResize="0"/>
          <p:nvPr/>
        </p:nvPicPr>
        <p:blipFill rotWithShape="1">
          <a:blip r:embed="rId4">
            <a:alphaModFix/>
          </a:blip>
          <a:srcRect b="10230" l="65245" r="3443" t="8083"/>
          <a:stretch/>
        </p:blipFill>
        <p:spPr>
          <a:xfrm>
            <a:off x="4619988" y="1836965"/>
            <a:ext cx="1765734" cy="2589817"/>
          </a:xfrm>
          <a:prstGeom prst="rect">
            <a:avLst/>
          </a:prstGeom>
          <a:noFill/>
          <a:ln>
            <a:noFill/>
          </a:ln>
        </p:spPr>
      </p:pic>
      <p:pic>
        <p:nvPicPr>
          <p:cNvPr descr="Google Shape;299;p18" id="322" name="Google Shape;322;p10"/>
          <p:cNvPicPr preferRelativeResize="0"/>
          <p:nvPr/>
        </p:nvPicPr>
        <p:blipFill rotWithShape="1">
          <a:blip r:embed="rId5">
            <a:alphaModFix/>
          </a:blip>
          <a:srcRect b="0" l="0" r="0" t="0"/>
          <a:stretch/>
        </p:blipFill>
        <p:spPr>
          <a:xfrm>
            <a:off x="432790" y="4495393"/>
            <a:ext cx="5952931" cy="99108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328" name="Google Shape;328;p11"/>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11</a:t>
            </a:r>
            <a:endParaRPr/>
          </a:p>
        </p:txBody>
      </p:sp>
      <p:grpSp>
        <p:nvGrpSpPr>
          <p:cNvPr id="329" name="Google Shape;329;p11"/>
          <p:cNvGrpSpPr/>
          <p:nvPr/>
        </p:nvGrpSpPr>
        <p:grpSpPr>
          <a:xfrm>
            <a:off x="462115" y="2656782"/>
            <a:ext cx="3720447" cy="987410"/>
            <a:chOff x="0" y="0"/>
            <a:chExt cx="3720446" cy="987409"/>
          </a:xfrm>
        </p:grpSpPr>
        <p:sp>
          <p:nvSpPr>
            <p:cNvPr id="330" name="Google Shape;330;p11"/>
            <p:cNvSpPr/>
            <p:nvPr/>
          </p:nvSpPr>
          <p:spPr>
            <a:xfrm>
              <a:off x="0" y="0"/>
              <a:ext cx="3720446" cy="987409"/>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1"/>
            <p:cNvSpPr txBox="1"/>
            <p:nvPr/>
          </p:nvSpPr>
          <p:spPr>
            <a:xfrm>
              <a:off x="52963" y="303585"/>
              <a:ext cx="3614518"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332" name="Google Shape;332;p11"/>
          <p:cNvSpPr/>
          <p:nvPr/>
        </p:nvSpPr>
        <p:spPr>
          <a:xfrm>
            <a:off x="273113" y="2844586"/>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1"/>
          <p:cNvSpPr txBox="1"/>
          <p:nvPr/>
        </p:nvSpPr>
        <p:spPr>
          <a:xfrm>
            <a:off x="282638" y="2759877"/>
            <a:ext cx="300303" cy="53606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grpSp>
        <p:nvGrpSpPr>
          <p:cNvPr id="334" name="Google Shape;334;p11"/>
          <p:cNvGrpSpPr/>
          <p:nvPr/>
        </p:nvGrpSpPr>
        <p:grpSpPr>
          <a:xfrm>
            <a:off x="5301233" y="2656782"/>
            <a:ext cx="3720447" cy="945231"/>
            <a:chOff x="0" y="0"/>
            <a:chExt cx="3720446" cy="945230"/>
          </a:xfrm>
        </p:grpSpPr>
        <p:sp>
          <p:nvSpPr>
            <p:cNvPr id="335" name="Google Shape;335;p11"/>
            <p:cNvSpPr/>
            <p:nvPr/>
          </p:nvSpPr>
          <p:spPr>
            <a:xfrm>
              <a:off x="0" y="0"/>
              <a:ext cx="3720446" cy="945230"/>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1"/>
            <p:cNvSpPr txBox="1"/>
            <p:nvPr/>
          </p:nvSpPr>
          <p:spPr>
            <a:xfrm>
              <a:off x="50903" y="282496"/>
              <a:ext cx="3618637"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337" name="Google Shape;337;p11"/>
          <p:cNvSpPr/>
          <p:nvPr/>
        </p:nvSpPr>
        <p:spPr>
          <a:xfrm>
            <a:off x="5112232" y="2844586"/>
            <a:ext cx="376203"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1"/>
          <p:cNvSpPr txBox="1"/>
          <p:nvPr/>
        </p:nvSpPr>
        <p:spPr>
          <a:xfrm>
            <a:off x="5121757" y="2759877"/>
            <a:ext cx="300303" cy="53606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sp>
        <p:nvSpPr>
          <p:cNvPr id="339" name="Google Shape;339;p11"/>
          <p:cNvSpPr txBox="1"/>
          <p:nvPr/>
        </p:nvSpPr>
        <p:spPr>
          <a:xfrm>
            <a:off x="471266" y="1801433"/>
            <a:ext cx="4474360" cy="584685"/>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También conocido como estilo periodístico, porque se encuentra con bastante frecuencia en los diarios.</a:t>
            </a:r>
            <a:endParaRPr/>
          </a:p>
        </p:txBody>
      </p:sp>
      <p:pic>
        <p:nvPicPr>
          <p:cNvPr descr="Google Shape;320;p19" id="340" name="Google Shape;340;p11"/>
          <p:cNvPicPr preferRelativeResize="0"/>
          <p:nvPr/>
        </p:nvPicPr>
        <p:blipFill rotWithShape="1">
          <a:blip r:embed="rId3">
            <a:alphaModFix/>
          </a:blip>
          <a:srcRect b="0" l="3432" r="44984" t="8691"/>
          <a:stretch/>
        </p:blipFill>
        <p:spPr>
          <a:xfrm>
            <a:off x="1119136" y="3738486"/>
            <a:ext cx="2277208" cy="2942107"/>
          </a:xfrm>
          <a:prstGeom prst="rect">
            <a:avLst/>
          </a:prstGeom>
          <a:noFill/>
          <a:ln>
            <a:noFill/>
          </a:ln>
        </p:spPr>
      </p:pic>
      <p:pic>
        <p:nvPicPr>
          <p:cNvPr descr="Google Shape;321;p19" id="341" name="Google Shape;341;p11"/>
          <p:cNvPicPr preferRelativeResize="0"/>
          <p:nvPr/>
        </p:nvPicPr>
        <p:blipFill rotWithShape="1">
          <a:blip r:embed="rId4">
            <a:alphaModFix/>
          </a:blip>
          <a:srcRect b="0" l="2528" r="22653" t="8704"/>
          <a:stretch/>
        </p:blipFill>
        <p:spPr>
          <a:xfrm>
            <a:off x="5588210" y="3962841"/>
            <a:ext cx="3242500" cy="2717751"/>
          </a:xfrm>
          <a:prstGeom prst="rect">
            <a:avLst/>
          </a:prstGeom>
          <a:noFill/>
          <a:ln>
            <a:noFill/>
          </a:ln>
        </p:spPr>
      </p:pic>
      <p:sp>
        <p:nvSpPr>
          <p:cNvPr id="342" name="Google Shape;342;p11"/>
          <p:cNvSpPr txBox="1"/>
          <p:nvPr/>
        </p:nvSpPr>
        <p:spPr>
          <a:xfrm>
            <a:off x="737745" y="2819973"/>
            <a:ext cx="3331569" cy="52312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En Diseño de Página elige Columnas. En la parte inferior de la lista elige más columnas.</a:t>
            </a:r>
            <a:endParaRPr/>
          </a:p>
        </p:txBody>
      </p:sp>
      <p:sp>
        <p:nvSpPr>
          <p:cNvPr id="343" name="Google Shape;343;p11"/>
          <p:cNvSpPr txBox="1"/>
          <p:nvPr/>
        </p:nvSpPr>
        <p:spPr>
          <a:xfrm>
            <a:off x="5605923" y="2838735"/>
            <a:ext cx="3331569" cy="52312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En el cuadro de diálogo columnas, activa la casilla situada junto a “línea entre”.</a:t>
            </a:r>
            <a:endParaRPr/>
          </a:p>
        </p:txBody>
      </p:sp>
      <p:sp>
        <p:nvSpPr>
          <p:cNvPr id="344" name="Google Shape;344;p11"/>
          <p:cNvSpPr txBox="1"/>
          <p:nvPr/>
        </p:nvSpPr>
        <p:spPr>
          <a:xfrm>
            <a:off x="375972" y="1265365"/>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COLUMNAS</a:t>
            </a:r>
            <a:endParaRPr/>
          </a:p>
        </p:txBody>
      </p:sp>
      <p:sp>
        <p:nvSpPr>
          <p:cNvPr id="345" name="Google Shape;345;p11"/>
          <p:cNvSpPr txBox="1"/>
          <p:nvPr/>
        </p:nvSpPr>
        <p:spPr>
          <a:xfrm>
            <a:off x="417250" y="993652"/>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REVISEMOS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351" name="Google Shape;351;p12"/>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12</a:t>
            </a:r>
            <a:endParaRPr/>
          </a:p>
        </p:txBody>
      </p:sp>
      <p:sp>
        <p:nvSpPr>
          <p:cNvPr id="352" name="Google Shape;352;p12"/>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353" name="Google Shape;353;p12"/>
          <p:cNvSpPr txBox="1"/>
          <p:nvPr/>
        </p:nvSpPr>
        <p:spPr>
          <a:xfrm>
            <a:off x="375972" y="1265365"/>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PRACTIQUEMOS COLUMNAS</a:t>
            </a:r>
            <a:endParaRPr/>
          </a:p>
        </p:txBody>
      </p:sp>
      <p:sp>
        <p:nvSpPr>
          <p:cNvPr id="354" name="Google Shape;354;p12"/>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2"/>
          <p:cNvSpPr txBox="1"/>
          <p:nvPr/>
        </p:nvSpPr>
        <p:spPr>
          <a:xfrm>
            <a:off x="404550" y="9584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356" name="Google Shape;356;p12"/>
          <p:cNvSpPr txBox="1"/>
          <p:nvPr/>
        </p:nvSpPr>
        <p:spPr>
          <a:xfrm>
            <a:off x="877588" y="2344365"/>
            <a:ext cx="7876934" cy="4008172"/>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99ABB4"/>
              </a:buClr>
              <a:buSzPts val="1400"/>
              <a:buFont typeface="Calibri"/>
              <a:buNone/>
            </a:pPr>
            <a:r>
              <a:rPr b="1" i="0" lang="es-CL" sz="1400" u="none" cap="none" strike="noStrike">
                <a:solidFill>
                  <a:srgbClr val="99ABB4"/>
                </a:solidFill>
                <a:latin typeface="Calibri"/>
                <a:ea typeface="Calibri"/>
                <a:cs typeface="Calibri"/>
                <a:sym typeface="Calibri"/>
              </a:rPr>
              <a:t>Escribe el siguiente párrafo o pídele el archivo a su docente:</a:t>
            </a:r>
            <a:endParaRPr/>
          </a:p>
          <a:p>
            <a:pPr indent="114300" lvl="0" marL="0" marR="0" rtl="0" algn="just">
              <a:lnSpc>
                <a:spcPct val="100000"/>
              </a:lnSpc>
              <a:spcBef>
                <a:spcPts val="0"/>
              </a:spcBef>
              <a:spcAft>
                <a:spcPts val="0"/>
              </a:spcAft>
              <a:buClr>
                <a:srgbClr val="000000"/>
              </a:buClr>
              <a:buSzPts val="1800"/>
              <a:buFont typeface="Arial"/>
              <a:buNone/>
            </a:pPr>
            <a:r>
              <a:rPr b="0" i="0" lang="es-CL" sz="1800" u="none" cap="none" strike="noStrike">
                <a:solidFill>
                  <a:srgbClr val="000000"/>
                </a:solidFill>
                <a:latin typeface="Arial"/>
                <a:ea typeface="Arial"/>
                <a:cs typeface="Arial"/>
                <a:sym typeface="Arial"/>
              </a:rPr>
              <a:t>“</a:t>
            </a:r>
            <a:r>
              <a:rPr b="0" i="0" lang="es-CL" sz="1400" u="none" cap="none" strike="noStrike">
                <a:solidFill>
                  <a:srgbClr val="000000"/>
                </a:solidFill>
                <a:latin typeface="Calibri"/>
                <a:ea typeface="Calibri"/>
                <a:cs typeface="Calibri"/>
                <a:sym typeface="Calibri"/>
              </a:rPr>
              <a:t>En este módulo de 114 horas, se espera que los estudiantes se familiaricen con los cuidados y la importancia administrativa de las herramientas tecnológicas, que desarrollen las competencias que les permitan optimizarlas y que aprendan a identificar las herramientas de la plataforma Office indicadas para determinados requerimientos. El módulo incluye actividades sobre equipos y herramientas tecnológicas y uso eficiente de los recursos computacionales. A través de ello, se les entrega a los estudiantes la posibilidad de idear, ejecutar y evaluar sus propias estrategias y usos de las herramientas computacionales, lo que permite responder con mayor eficiencia a los requerimientos de la organización. Además, se espera que sean capaces de reconocer y aprender a usar eficientemente los diferentes sistemas operativos y sus principales componentes; identificar los conceptos y manejos de internet y el vocabulario asociado (navegador, buscador etc.); y reconocer cuáles son las principales redes y los sistemas de seguridad en la red que debe usar la organización para prevenir situaciones riesgosas, como virus y pérdida de información. Finalmente, se busca que sepan usar las principales funciones de diferentes aplicaciones para procesar textos y elaborar planillas, con el fin de redactar informes y hacer cálculos, y que logren utilizar programas para hacer presentaciones, con el objeto de exponer informes.”</a:t>
            </a:r>
            <a:endParaRPr b="0" i="0" sz="1400" u="none" cap="none" strike="noStrike">
              <a:solidFill>
                <a:srgbClr val="000000"/>
              </a:solidFill>
              <a:latin typeface="Calibri"/>
              <a:ea typeface="Calibri"/>
              <a:cs typeface="Calibri"/>
              <a:sym typeface="Calibri"/>
            </a:endParaRPr>
          </a:p>
          <a:p>
            <a:pPr indent="114300" lvl="0" marL="0" marR="0" rtl="0" algn="just">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5F737C"/>
              </a:buClr>
              <a:buSzPts val="1400"/>
              <a:buFont typeface="Calibri"/>
              <a:buNone/>
            </a:pPr>
            <a:r>
              <a:rPr b="1" i="0" lang="es-CL" sz="1400" u="none" cap="none" strike="noStrike">
                <a:solidFill>
                  <a:srgbClr val="5F737C"/>
                </a:solidFill>
                <a:latin typeface="Calibri"/>
                <a:ea typeface="Calibri"/>
                <a:cs typeface="Calibri"/>
                <a:sym typeface="Calibri"/>
              </a:rPr>
              <a:t>Aplica 2 columnas con 1 línea entre ambas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362" name="Google Shape;362;p13"/>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13</a:t>
            </a:r>
            <a:endParaRPr/>
          </a:p>
        </p:txBody>
      </p:sp>
      <p:sp>
        <p:nvSpPr>
          <p:cNvPr id="363" name="Google Shape;363;p13"/>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364" name="Google Shape;364;p13"/>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3"/>
          <p:cNvSpPr txBox="1"/>
          <p:nvPr/>
        </p:nvSpPr>
        <p:spPr>
          <a:xfrm>
            <a:off x="687098" y="2784710"/>
            <a:ext cx="2559638" cy="2566710"/>
          </a:xfrm>
          <a:prstGeom prst="rect">
            <a:avLst/>
          </a:prstGeom>
          <a:noFill/>
          <a:ln>
            <a:noFill/>
          </a:ln>
        </p:spPr>
        <p:txBody>
          <a:bodyPr anchorCtr="0" anchor="t" bIns="45675" lIns="45675" spcFirstLastPara="1" rIns="45675" wrap="square" tIns="45675">
            <a:spAutoFit/>
          </a:bodyPr>
          <a:lstStyle/>
          <a:p>
            <a:pPr indent="-140367" lvl="0" marL="140367" marR="0" rtl="0" algn="l">
              <a:lnSpc>
                <a:spcPct val="100000"/>
              </a:lnSpc>
              <a:spcBef>
                <a:spcPts val="0"/>
              </a:spcBef>
              <a:spcAft>
                <a:spcPts val="0"/>
              </a:spcAft>
              <a:buClr>
                <a:srgbClr val="5F737C"/>
              </a:buClr>
              <a:buSzPts val="1400"/>
              <a:buFont typeface="Calibri"/>
              <a:buChar char="•"/>
            </a:pPr>
            <a:r>
              <a:rPr b="1" i="0" lang="es-CL" sz="1400" u="none" cap="none" strike="noStrike">
                <a:solidFill>
                  <a:srgbClr val="5F737C"/>
                </a:solidFill>
                <a:latin typeface="Calibri"/>
                <a:ea typeface="Calibri"/>
                <a:cs typeface="Calibri"/>
                <a:sym typeface="Calibri"/>
              </a:rPr>
              <a:t>Al dejar el archivo con dos columnas y por tener mucho espacio en la página, es probable que el texto te quede solamente en una columna (ver imagen). </a:t>
            </a:r>
            <a:endParaRPr/>
          </a:p>
          <a:p>
            <a:pPr indent="-140367" lvl="0" marL="140367" marR="0" rtl="0" algn="l">
              <a:lnSpc>
                <a:spcPct val="100000"/>
              </a:lnSpc>
              <a:spcBef>
                <a:spcPts val="0"/>
              </a:spcBef>
              <a:spcAft>
                <a:spcPts val="0"/>
              </a:spcAft>
              <a:buClr>
                <a:srgbClr val="5F737C"/>
              </a:buClr>
              <a:buSzPts val="1400"/>
              <a:buFont typeface="Calibri"/>
              <a:buChar char="•"/>
            </a:pPr>
            <a:r>
              <a:rPr b="1" i="0" lang="es-CL" sz="1400" u="none" cap="none" strike="noStrike">
                <a:solidFill>
                  <a:srgbClr val="5F737C"/>
                </a:solidFill>
                <a:latin typeface="Calibri"/>
                <a:ea typeface="Calibri"/>
                <a:cs typeface="Calibri"/>
                <a:sym typeface="Calibri"/>
              </a:rPr>
              <a:t>Para resolver esto, debemos agregar un “Salto de Columna”</a:t>
            </a:r>
            <a:endParaRPr/>
          </a:p>
          <a:p>
            <a:pPr indent="-140367" lvl="0" marL="140367" marR="0" rtl="0" algn="l">
              <a:lnSpc>
                <a:spcPct val="100000"/>
              </a:lnSpc>
              <a:spcBef>
                <a:spcPts val="0"/>
              </a:spcBef>
              <a:spcAft>
                <a:spcPts val="0"/>
              </a:spcAft>
              <a:buClr>
                <a:srgbClr val="5F737C"/>
              </a:buClr>
              <a:buSzPts val="1400"/>
              <a:buFont typeface="Calibri"/>
              <a:buChar char="•"/>
            </a:pPr>
            <a:r>
              <a:rPr b="1" i="0" lang="es-CL" sz="1400" u="none" cap="none" strike="noStrike">
                <a:solidFill>
                  <a:srgbClr val="5F737C"/>
                </a:solidFill>
                <a:latin typeface="Calibri"/>
                <a:ea typeface="Calibri"/>
                <a:cs typeface="Calibri"/>
                <a:sym typeface="Calibri"/>
              </a:rPr>
              <a:t>Posiciona el cursor en la mitad del párrafo e inserta “Salto de Columna”</a:t>
            </a:r>
            <a:endParaRPr/>
          </a:p>
        </p:txBody>
      </p:sp>
      <p:pic>
        <p:nvPicPr>
          <p:cNvPr descr="Google Shape;344;p21" id="366" name="Google Shape;366;p13"/>
          <p:cNvPicPr preferRelativeResize="0"/>
          <p:nvPr/>
        </p:nvPicPr>
        <p:blipFill rotWithShape="1">
          <a:blip r:embed="rId3">
            <a:alphaModFix/>
          </a:blip>
          <a:srcRect b="0" l="0" r="0" t="0"/>
          <a:stretch/>
        </p:blipFill>
        <p:spPr>
          <a:xfrm>
            <a:off x="3566836" y="2448230"/>
            <a:ext cx="2644544" cy="3352075"/>
          </a:xfrm>
          <a:prstGeom prst="rect">
            <a:avLst/>
          </a:prstGeom>
          <a:noFill/>
          <a:ln>
            <a:noFill/>
          </a:ln>
        </p:spPr>
      </p:pic>
      <p:pic>
        <p:nvPicPr>
          <p:cNvPr descr="Google Shape;345;p21" id="367" name="Google Shape;367;p13"/>
          <p:cNvPicPr preferRelativeResize="0"/>
          <p:nvPr/>
        </p:nvPicPr>
        <p:blipFill rotWithShape="1">
          <a:blip r:embed="rId4">
            <a:alphaModFix/>
          </a:blip>
          <a:srcRect b="21060" l="16394" r="55574" t="7210"/>
          <a:stretch/>
        </p:blipFill>
        <p:spPr>
          <a:xfrm>
            <a:off x="6408034" y="2448230"/>
            <a:ext cx="2563321" cy="3687584"/>
          </a:xfrm>
          <a:prstGeom prst="rect">
            <a:avLst/>
          </a:prstGeom>
          <a:noFill/>
          <a:ln>
            <a:noFill/>
          </a:ln>
        </p:spPr>
      </p:pic>
      <p:sp>
        <p:nvSpPr>
          <p:cNvPr id="368" name="Google Shape;368;p13"/>
          <p:cNvSpPr txBox="1"/>
          <p:nvPr/>
        </p:nvSpPr>
        <p:spPr>
          <a:xfrm>
            <a:off x="375972" y="1359149"/>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PRACTIQUEMOS COLUMNAS</a:t>
            </a:r>
            <a:endParaRPr/>
          </a:p>
        </p:txBody>
      </p:sp>
      <p:sp>
        <p:nvSpPr>
          <p:cNvPr id="369" name="Google Shape;369;p13"/>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375" name="Google Shape;375;p14"/>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14</a:t>
            </a:r>
            <a:endParaRPr/>
          </a:p>
        </p:txBody>
      </p:sp>
      <p:sp>
        <p:nvSpPr>
          <p:cNvPr id="376" name="Google Shape;376;p14"/>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377" name="Google Shape;377;p14"/>
          <p:cNvSpPr txBox="1"/>
          <p:nvPr/>
        </p:nvSpPr>
        <p:spPr>
          <a:xfrm>
            <a:off x="375972" y="1359149"/>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DESARROLLO COLUMNAS</a:t>
            </a:r>
            <a:endParaRPr/>
          </a:p>
        </p:txBody>
      </p:sp>
      <p:sp>
        <p:nvSpPr>
          <p:cNvPr id="378" name="Google Shape;378;p14"/>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4"/>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380" name="Google Shape;380;p14"/>
          <p:cNvSpPr txBox="1"/>
          <p:nvPr/>
        </p:nvSpPr>
        <p:spPr>
          <a:xfrm>
            <a:off x="1043788" y="2177089"/>
            <a:ext cx="4469385" cy="28873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Compara el resultado con la imagen</a:t>
            </a:r>
            <a:endParaRPr/>
          </a:p>
        </p:txBody>
      </p:sp>
      <p:pic>
        <p:nvPicPr>
          <p:cNvPr descr="Google Shape;357;p22" id="381" name="Google Shape;381;p14"/>
          <p:cNvPicPr preferRelativeResize="0"/>
          <p:nvPr/>
        </p:nvPicPr>
        <p:blipFill rotWithShape="1">
          <a:blip r:embed="rId3">
            <a:alphaModFix/>
          </a:blip>
          <a:srcRect b="0" l="0" r="0" t="0"/>
          <a:stretch/>
        </p:blipFill>
        <p:spPr>
          <a:xfrm>
            <a:off x="1586954" y="2638094"/>
            <a:ext cx="6528539" cy="36014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387" name="Google Shape;387;p15"/>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15</a:t>
            </a:r>
            <a:endParaRPr/>
          </a:p>
        </p:txBody>
      </p:sp>
      <p:sp>
        <p:nvSpPr>
          <p:cNvPr id="388" name="Google Shape;388;p15"/>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389" name="Google Shape;389;p15"/>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5"/>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391" name="Google Shape;391;p15"/>
          <p:cNvSpPr txBox="1"/>
          <p:nvPr/>
        </p:nvSpPr>
        <p:spPr>
          <a:xfrm>
            <a:off x="1259886" y="3023149"/>
            <a:ext cx="4492981" cy="256670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Las utilidades de Word, en cuanto a documentos se trata, es amplia. Sin embargo, en el tiempo va ampliando las funcionalidades que posee. En la mayoría de las empresas, hay ocasiones en las que es necesario enviar comunicados a más de una persona. Cartas que contienen el mismo texto, pero que solo cambian el destinatario. Otras empresas podrían utilizar el Word para imprimir etiquetas, ya sea para sobres, paquetes de encomienda o nombres de productos y sus respectivos precios. Esta funcionalidad de Word se llama “Combinación de correspondencia” y es lo que aprenderemos en esta actividad.</a:t>
            </a:r>
            <a:endParaRPr/>
          </a:p>
        </p:txBody>
      </p:sp>
      <p:pic>
        <p:nvPicPr>
          <p:cNvPr descr="Google Shape;369;p23" id="392" name="Google Shape;392;p15"/>
          <p:cNvPicPr preferRelativeResize="0"/>
          <p:nvPr/>
        </p:nvPicPr>
        <p:blipFill rotWithShape="1">
          <a:blip r:embed="rId3">
            <a:alphaModFix/>
          </a:blip>
          <a:srcRect b="0" l="0" r="0" t="0"/>
          <a:stretch/>
        </p:blipFill>
        <p:spPr>
          <a:xfrm>
            <a:off x="7243343" y="3902350"/>
            <a:ext cx="1520230" cy="703812"/>
          </a:xfrm>
          <a:prstGeom prst="rect">
            <a:avLst/>
          </a:prstGeom>
          <a:noFill/>
          <a:ln>
            <a:noFill/>
          </a:ln>
        </p:spPr>
      </p:pic>
      <p:sp>
        <p:nvSpPr>
          <p:cNvPr id="393" name="Google Shape;393;p15"/>
          <p:cNvSpPr txBox="1"/>
          <p:nvPr/>
        </p:nvSpPr>
        <p:spPr>
          <a:xfrm>
            <a:off x="375971" y="1394186"/>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COMBINACIÓN DE CORRESPONDENCIA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399" name="Google Shape;399;p16"/>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16</a:t>
            </a:r>
            <a:endParaRPr/>
          </a:p>
        </p:txBody>
      </p:sp>
      <p:sp>
        <p:nvSpPr>
          <p:cNvPr id="400" name="Google Shape;400;p16"/>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401" name="Google Shape;401;p16"/>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6"/>
          <p:cNvSpPr txBox="1"/>
          <p:nvPr/>
        </p:nvSpPr>
        <p:spPr>
          <a:xfrm>
            <a:off x="741223" y="2405969"/>
            <a:ext cx="3346146" cy="11951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Suponga que una empresa enviará un comunicado a todo su personal, el cuerpo del comunicado es el mismo para todos, lo único que debe cambiar es el nombre y apellidos de cada persona.</a:t>
            </a:r>
            <a:endParaRPr/>
          </a:p>
        </p:txBody>
      </p:sp>
      <p:pic>
        <p:nvPicPr>
          <p:cNvPr descr="Google Shape;381;p24" id="403" name="Google Shape;403;p16"/>
          <p:cNvPicPr preferRelativeResize="0"/>
          <p:nvPr/>
        </p:nvPicPr>
        <p:blipFill rotWithShape="1">
          <a:blip r:embed="rId3">
            <a:alphaModFix/>
          </a:blip>
          <a:srcRect b="22416" l="0" r="0" t="5734"/>
          <a:stretch/>
        </p:blipFill>
        <p:spPr>
          <a:xfrm>
            <a:off x="4326196" y="2569677"/>
            <a:ext cx="4618655" cy="1588741"/>
          </a:xfrm>
          <a:prstGeom prst="rect">
            <a:avLst/>
          </a:prstGeom>
          <a:noFill/>
          <a:ln>
            <a:noFill/>
          </a:ln>
        </p:spPr>
      </p:pic>
      <p:sp>
        <p:nvSpPr>
          <p:cNvPr id="404" name="Google Shape;404;p16"/>
          <p:cNvSpPr txBox="1"/>
          <p:nvPr/>
        </p:nvSpPr>
        <p:spPr>
          <a:xfrm>
            <a:off x="1356642" y="3709251"/>
            <a:ext cx="2589287" cy="5093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Abra el archivo “CartaTipo.docx” entregado por su docente.</a:t>
            </a:r>
            <a:endParaRPr/>
          </a:p>
        </p:txBody>
      </p:sp>
      <p:grpSp>
        <p:nvGrpSpPr>
          <p:cNvPr id="405" name="Google Shape;405;p16"/>
          <p:cNvGrpSpPr/>
          <p:nvPr/>
        </p:nvGrpSpPr>
        <p:grpSpPr>
          <a:xfrm>
            <a:off x="768655" y="3674081"/>
            <a:ext cx="375446" cy="536070"/>
            <a:chOff x="0" y="0"/>
            <a:chExt cx="375444" cy="536068"/>
          </a:xfrm>
        </p:grpSpPr>
        <p:sp>
          <p:nvSpPr>
            <p:cNvPr id="406" name="Google Shape;406;p16"/>
            <p:cNvSpPr/>
            <p:nvPr/>
          </p:nvSpPr>
          <p:spPr>
            <a:xfrm>
              <a:off x="0" y="87005"/>
              <a:ext cx="375444"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6"/>
            <p:cNvSpPr txBox="1"/>
            <p:nvPr/>
          </p:nvSpPr>
          <p:spPr>
            <a:xfrm>
              <a:off x="9506" y="0"/>
              <a:ext cx="299695"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grpSp>
      <p:sp>
        <p:nvSpPr>
          <p:cNvPr id="408" name="Google Shape;408;p16"/>
          <p:cNvSpPr txBox="1"/>
          <p:nvPr/>
        </p:nvSpPr>
        <p:spPr>
          <a:xfrm>
            <a:off x="1356636" y="4881290"/>
            <a:ext cx="2589299" cy="14237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El archivo tiene un pequeño texto que se utiliza para enviar a distintas personas. Lo que está destacado de color, son “campos” que se han de cambiar para la combinación de correspondencia.</a:t>
            </a:r>
            <a:endParaRPr/>
          </a:p>
        </p:txBody>
      </p:sp>
      <p:grpSp>
        <p:nvGrpSpPr>
          <p:cNvPr id="409" name="Google Shape;409;p16"/>
          <p:cNvGrpSpPr/>
          <p:nvPr/>
        </p:nvGrpSpPr>
        <p:grpSpPr>
          <a:xfrm>
            <a:off x="768655" y="4846997"/>
            <a:ext cx="375446" cy="536070"/>
            <a:chOff x="0" y="0"/>
            <a:chExt cx="375444" cy="536068"/>
          </a:xfrm>
        </p:grpSpPr>
        <p:sp>
          <p:nvSpPr>
            <p:cNvPr id="410" name="Google Shape;410;p16"/>
            <p:cNvSpPr/>
            <p:nvPr/>
          </p:nvSpPr>
          <p:spPr>
            <a:xfrm>
              <a:off x="0" y="87005"/>
              <a:ext cx="375444"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6"/>
            <p:cNvSpPr txBox="1"/>
            <p:nvPr/>
          </p:nvSpPr>
          <p:spPr>
            <a:xfrm>
              <a:off x="9506" y="0"/>
              <a:ext cx="299695"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grpSp>
      <p:sp>
        <p:nvSpPr>
          <p:cNvPr id="412" name="Google Shape;412;p16"/>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413" name="Google Shape;413;p16"/>
          <p:cNvSpPr txBox="1"/>
          <p:nvPr/>
        </p:nvSpPr>
        <p:spPr>
          <a:xfrm>
            <a:off x="375971" y="1394186"/>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COMBINACIÓN DE CORRESPONDENCIA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419" name="Google Shape;419;p17"/>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17</a:t>
            </a:r>
            <a:endParaRPr/>
          </a:p>
        </p:txBody>
      </p:sp>
      <p:sp>
        <p:nvSpPr>
          <p:cNvPr id="420" name="Google Shape;420;p17"/>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421" name="Google Shape;421;p17"/>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7"/>
          <p:cNvSpPr txBox="1"/>
          <p:nvPr/>
        </p:nvSpPr>
        <p:spPr>
          <a:xfrm>
            <a:off x="1532774" y="2309229"/>
            <a:ext cx="7121464" cy="5093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En el menú “Correspondencia” selecciona “iniciar combinación de correspondencia” – “Cartas”, esto deja habilitado la opción “Seleccionar destinatarios”.</a:t>
            </a:r>
            <a:endParaRPr/>
          </a:p>
        </p:txBody>
      </p:sp>
      <p:grpSp>
        <p:nvGrpSpPr>
          <p:cNvPr id="423" name="Google Shape;423;p17"/>
          <p:cNvGrpSpPr/>
          <p:nvPr/>
        </p:nvGrpSpPr>
        <p:grpSpPr>
          <a:xfrm>
            <a:off x="1061261" y="2273691"/>
            <a:ext cx="375446" cy="536070"/>
            <a:chOff x="0" y="0"/>
            <a:chExt cx="375444" cy="536068"/>
          </a:xfrm>
        </p:grpSpPr>
        <p:sp>
          <p:nvSpPr>
            <p:cNvPr id="424" name="Google Shape;424;p17"/>
            <p:cNvSpPr/>
            <p:nvPr/>
          </p:nvSpPr>
          <p:spPr>
            <a:xfrm>
              <a:off x="0" y="87005"/>
              <a:ext cx="375444"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7"/>
            <p:cNvSpPr txBox="1"/>
            <p:nvPr/>
          </p:nvSpPr>
          <p:spPr>
            <a:xfrm>
              <a:off x="9506" y="0"/>
              <a:ext cx="299695"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3</a:t>
              </a:r>
              <a:endParaRPr/>
            </a:p>
          </p:txBody>
        </p:sp>
      </p:grpSp>
      <p:pic>
        <p:nvPicPr>
          <p:cNvPr descr="Google Shape;404;p25" id="426" name="Google Shape;426;p17"/>
          <p:cNvPicPr preferRelativeResize="0"/>
          <p:nvPr/>
        </p:nvPicPr>
        <p:blipFill rotWithShape="1">
          <a:blip r:embed="rId3">
            <a:alphaModFix/>
          </a:blip>
          <a:srcRect b="17588" l="0" r="0" t="3622"/>
          <a:stretch/>
        </p:blipFill>
        <p:spPr>
          <a:xfrm>
            <a:off x="928007" y="3343308"/>
            <a:ext cx="7886703" cy="2934657"/>
          </a:xfrm>
          <a:prstGeom prst="rect">
            <a:avLst/>
          </a:prstGeom>
          <a:noFill/>
          <a:ln>
            <a:noFill/>
          </a:ln>
        </p:spPr>
      </p:pic>
      <p:sp>
        <p:nvSpPr>
          <p:cNvPr id="427" name="Google Shape;427;p17"/>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428" name="Google Shape;428;p17"/>
          <p:cNvSpPr txBox="1"/>
          <p:nvPr/>
        </p:nvSpPr>
        <p:spPr>
          <a:xfrm>
            <a:off x="375971" y="1394186"/>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COMBINACIÓN DE CORRESPONDENCIA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434" name="Google Shape;434;p18"/>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18</a:t>
            </a:r>
            <a:endParaRPr/>
          </a:p>
        </p:txBody>
      </p:sp>
      <p:sp>
        <p:nvSpPr>
          <p:cNvPr id="435" name="Google Shape;435;p18"/>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436" name="Google Shape;436;p18"/>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8"/>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438" name="Google Shape;438;p18"/>
          <p:cNvSpPr txBox="1"/>
          <p:nvPr/>
        </p:nvSpPr>
        <p:spPr>
          <a:xfrm>
            <a:off x="1443408" y="2812176"/>
            <a:ext cx="2589287"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Selecciona “Escribir una nueva lista…”. </a:t>
            </a:r>
            <a:endParaRPr/>
          </a:p>
        </p:txBody>
      </p:sp>
      <p:grpSp>
        <p:nvGrpSpPr>
          <p:cNvPr id="439" name="Google Shape;439;p18"/>
          <p:cNvGrpSpPr/>
          <p:nvPr/>
        </p:nvGrpSpPr>
        <p:grpSpPr>
          <a:xfrm>
            <a:off x="778160" y="2795508"/>
            <a:ext cx="375447" cy="536070"/>
            <a:chOff x="-1" y="0"/>
            <a:chExt cx="375445" cy="536068"/>
          </a:xfrm>
        </p:grpSpPr>
        <p:sp>
          <p:nvSpPr>
            <p:cNvPr id="440" name="Google Shape;440;p18"/>
            <p:cNvSpPr/>
            <p:nvPr/>
          </p:nvSpPr>
          <p:spPr>
            <a:xfrm>
              <a:off x="-1" y="87005"/>
              <a:ext cx="375445"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8"/>
            <p:cNvSpPr txBox="1"/>
            <p:nvPr/>
          </p:nvSpPr>
          <p:spPr>
            <a:xfrm>
              <a:off x="9506" y="0"/>
              <a:ext cx="299694"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4</a:t>
              </a:r>
              <a:endParaRPr/>
            </a:p>
          </p:txBody>
        </p:sp>
      </p:grpSp>
      <p:sp>
        <p:nvSpPr>
          <p:cNvPr id="442" name="Google Shape;442;p18"/>
          <p:cNvSpPr txBox="1"/>
          <p:nvPr/>
        </p:nvSpPr>
        <p:spPr>
          <a:xfrm>
            <a:off x="1461033" y="3838997"/>
            <a:ext cx="2589299" cy="18809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Al seleccionar “escribir una nueva lista…” se activa el menú de la imagen más abajo. Cómo no siempre se utilizan los mismos campos, en esta ocasión dejaremos los campos: Nombre, Apellidos, Dirección de Correo Electrónico.</a:t>
            </a:r>
            <a:endParaRPr/>
          </a:p>
        </p:txBody>
      </p:sp>
      <p:grpSp>
        <p:nvGrpSpPr>
          <p:cNvPr id="443" name="Google Shape;443;p18"/>
          <p:cNvGrpSpPr/>
          <p:nvPr/>
        </p:nvGrpSpPr>
        <p:grpSpPr>
          <a:xfrm>
            <a:off x="795791" y="3828152"/>
            <a:ext cx="375446" cy="536070"/>
            <a:chOff x="0" y="0"/>
            <a:chExt cx="375444" cy="536068"/>
          </a:xfrm>
        </p:grpSpPr>
        <p:sp>
          <p:nvSpPr>
            <p:cNvPr id="444" name="Google Shape;444;p18"/>
            <p:cNvSpPr/>
            <p:nvPr/>
          </p:nvSpPr>
          <p:spPr>
            <a:xfrm>
              <a:off x="0" y="87005"/>
              <a:ext cx="375444"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8"/>
            <p:cNvSpPr txBox="1"/>
            <p:nvPr/>
          </p:nvSpPr>
          <p:spPr>
            <a:xfrm>
              <a:off x="9506" y="0"/>
              <a:ext cx="299695"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5</a:t>
              </a:r>
              <a:endParaRPr/>
            </a:p>
          </p:txBody>
        </p:sp>
      </p:grpSp>
      <p:pic>
        <p:nvPicPr>
          <p:cNvPr descr="Google Shape;423;p26" id="446" name="Google Shape;446;p18"/>
          <p:cNvPicPr preferRelativeResize="0"/>
          <p:nvPr/>
        </p:nvPicPr>
        <p:blipFill rotWithShape="1">
          <a:blip r:embed="rId3">
            <a:alphaModFix/>
          </a:blip>
          <a:srcRect b="60118" l="0" r="57246" t="4868"/>
          <a:stretch/>
        </p:blipFill>
        <p:spPr>
          <a:xfrm>
            <a:off x="5581698" y="2496591"/>
            <a:ext cx="2823544" cy="1299668"/>
          </a:xfrm>
          <a:prstGeom prst="rect">
            <a:avLst/>
          </a:prstGeom>
          <a:noFill/>
          <a:ln>
            <a:noFill/>
          </a:ln>
        </p:spPr>
      </p:pic>
      <p:pic>
        <p:nvPicPr>
          <p:cNvPr descr="Google Shape;424;p26" id="447" name="Google Shape;447;p18"/>
          <p:cNvPicPr preferRelativeResize="0"/>
          <p:nvPr/>
        </p:nvPicPr>
        <p:blipFill rotWithShape="1">
          <a:blip r:embed="rId4">
            <a:alphaModFix/>
          </a:blip>
          <a:srcRect b="20937" l="27376" r="20358" t="13214"/>
          <a:stretch/>
        </p:blipFill>
        <p:spPr>
          <a:xfrm>
            <a:off x="5581698" y="4185542"/>
            <a:ext cx="2932433" cy="2077089"/>
          </a:xfrm>
          <a:prstGeom prst="rect">
            <a:avLst/>
          </a:prstGeom>
          <a:noFill/>
          <a:ln>
            <a:noFill/>
          </a:ln>
        </p:spPr>
      </p:pic>
      <p:sp>
        <p:nvSpPr>
          <p:cNvPr id="448" name="Google Shape;448;p18"/>
          <p:cNvSpPr txBox="1"/>
          <p:nvPr/>
        </p:nvSpPr>
        <p:spPr>
          <a:xfrm>
            <a:off x="375971" y="1394186"/>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COMBINACIÓN DE CORRESPONDENCIA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454" name="Google Shape;454;p19"/>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19</a:t>
            </a:r>
            <a:endParaRPr/>
          </a:p>
        </p:txBody>
      </p:sp>
      <p:sp>
        <p:nvSpPr>
          <p:cNvPr id="455" name="Google Shape;455;p19"/>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456" name="Google Shape;456;p19"/>
          <p:cNvSpPr txBox="1"/>
          <p:nvPr/>
        </p:nvSpPr>
        <p:spPr>
          <a:xfrm>
            <a:off x="375971" y="1394186"/>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COMBINACIÓN DE CORRESPONDENCIA</a:t>
            </a:r>
            <a:endParaRPr/>
          </a:p>
        </p:txBody>
      </p:sp>
      <p:sp>
        <p:nvSpPr>
          <p:cNvPr id="457" name="Google Shape;457;p19"/>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9"/>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459" name="Google Shape;459;p19"/>
          <p:cNvSpPr txBox="1"/>
          <p:nvPr/>
        </p:nvSpPr>
        <p:spPr>
          <a:xfrm>
            <a:off x="1462416" y="2417842"/>
            <a:ext cx="3007255" cy="9665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Ingresa 5 filas con los campos requeridos. Guarda la lista de campos como ”Borra2”. Este listado se puede modificar y/o eliminar a posterior. </a:t>
            </a:r>
            <a:endParaRPr/>
          </a:p>
        </p:txBody>
      </p:sp>
      <p:grpSp>
        <p:nvGrpSpPr>
          <p:cNvPr id="460" name="Google Shape;460;p19"/>
          <p:cNvGrpSpPr/>
          <p:nvPr/>
        </p:nvGrpSpPr>
        <p:grpSpPr>
          <a:xfrm>
            <a:off x="797171" y="2401176"/>
            <a:ext cx="375447" cy="536071"/>
            <a:chOff x="-1" y="-1"/>
            <a:chExt cx="375445" cy="536069"/>
          </a:xfrm>
        </p:grpSpPr>
        <p:sp>
          <p:nvSpPr>
            <p:cNvPr id="461" name="Google Shape;461;p19"/>
            <p:cNvSpPr/>
            <p:nvPr/>
          </p:nvSpPr>
          <p:spPr>
            <a:xfrm>
              <a:off x="-1" y="87005"/>
              <a:ext cx="375445" cy="36216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9"/>
            <p:cNvSpPr txBox="1"/>
            <p:nvPr/>
          </p:nvSpPr>
          <p:spPr>
            <a:xfrm>
              <a:off x="9506" y="-1"/>
              <a:ext cx="299694" cy="53606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6</a:t>
              </a:r>
              <a:endParaRPr/>
            </a:p>
          </p:txBody>
        </p:sp>
      </p:grpSp>
      <p:sp>
        <p:nvSpPr>
          <p:cNvPr id="463" name="Google Shape;463;p19"/>
          <p:cNvSpPr txBox="1"/>
          <p:nvPr/>
        </p:nvSpPr>
        <p:spPr>
          <a:xfrm>
            <a:off x="1452905" y="4229010"/>
            <a:ext cx="3007263" cy="18809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Reemplaza el texto Nombre, apellidos y ciudad al “Insertar campo combinado”, por cada campo a insertar, puedes cambiar tipo de letra, colocar negrita, dejar espacio suficiente entre nombre</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y apellido. Las marcas &lt;&lt;Nombre&gt;&gt; significa que has insertado un campo para combinación de correspondencia.</a:t>
            </a:r>
            <a:endParaRPr/>
          </a:p>
        </p:txBody>
      </p:sp>
      <p:grpSp>
        <p:nvGrpSpPr>
          <p:cNvPr id="464" name="Google Shape;464;p19"/>
          <p:cNvGrpSpPr/>
          <p:nvPr/>
        </p:nvGrpSpPr>
        <p:grpSpPr>
          <a:xfrm>
            <a:off x="787666" y="4241610"/>
            <a:ext cx="375446" cy="536070"/>
            <a:chOff x="0" y="0"/>
            <a:chExt cx="375444" cy="536068"/>
          </a:xfrm>
        </p:grpSpPr>
        <p:sp>
          <p:nvSpPr>
            <p:cNvPr id="465" name="Google Shape;465;p19"/>
            <p:cNvSpPr/>
            <p:nvPr/>
          </p:nvSpPr>
          <p:spPr>
            <a:xfrm>
              <a:off x="0" y="87005"/>
              <a:ext cx="375444"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9"/>
            <p:cNvSpPr txBox="1"/>
            <p:nvPr/>
          </p:nvSpPr>
          <p:spPr>
            <a:xfrm>
              <a:off x="9506" y="0"/>
              <a:ext cx="299695"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7</a:t>
              </a:r>
              <a:endParaRPr/>
            </a:p>
          </p:txBody>
        </p:sp>
      </p:grpSp>
      <p:pic>
        <p:nvPicPr>
          <p:cNvPr descr="Google Shape;443;p27" id="467" name="Google Shape;467;p19"/>
          <p:cNvPicPr preferRelativeResize="0"/>
          <p:nvPr/>
        </p:nvPicPr>
        <p:blipFill rotWithShape="1">
          <a:blip r:embed="rId3">
            <a:alphaModFix/>
          </a:blip>
          <a:srcRect b="23481" l="27502" r="27127" t="12519"/>
          <a:stretch/>
        </p:blipFill>
        <p:spPr>
          <a:xfrm>
            <a:off x="5172828" y="2313302"/>
            <a:ext cx="2722918" cy="1808259"/>
          </a:xfrm>
          <a:prstGeom prst="rect">
            <a:avLst/>
          </a:prstGeom>
          <a:noFill/>
          <a:ln>
            <a:noFill/>
          </a:ln>
        </p:spPr>
      </p:pic>
      <p:pic>
        <p:nvPicPr>
          <p:cNvPr descr="Google Shape;444;p27" id="468" name="Google Shape;468;p19"/>
          <p:cNvPicPr preferRelativeResize="0"/>
          <p:nvPr/>
        </p:nvPicPr>
        <p:blipFill rotWithShape="1">
          <a:blip r:embed="rId4">
            <a:alphaModFix/>
          </a:blip>
          <a:srcRect b="36468" l="20205" r="20738" t="3706"/>
          <a:stretch/>
        </p:blipFill>
        <p:spPr>
          <a:xfrm>
            <a:off x="5172828" y="4521417"/>
            <a:ext cx="2722920" cy="15508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nvSpPr>
        <p:spPr>
          <a:xfrm>
            <a:off x="365422" y="2049160"/>
            <a:ext cx="1444330" cy="36930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500"/>
              <a:buFont typeface="Calibri"/>
              <a:buNone/>
            </a:pPr>
            <a:r>
              <a:rPr b="1" i="0" lang="es-CL" sz="1500" u="none" cap="none" strike="noStrike">
                <a:solidFill>
                  <a:srgbClr val="000000"/>
                </a:solidFill>
                <a:latin typeface="Calibri"/>
                <a:ea typeface="Calibri"/>
                <a:cs typeface="Calibri"/>
                <a:sym typeface="Calibri"/>
              </a:rPr>
              <a:t>ACTIVIDAD 6</a:t>
            </a:r>
            <a:endParaRPr/>
          </a:p>
        </p:txBody>
      </p:sp>
      <p:sp>
        <p:nvSpPr>
          <p:cNvPr id="105" name="Google Shape;105;p2"/>
          <p:cNvSpPr txBox="1"/>
          <p:nvPr/>
        </p:nvSpPr>
        <p:spPr>
          <a:xfrm>
            <a:off x="1139097" y="834799"/>
            <a:ext cx="5871306" cy="339615"/>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ED6B00"/>
              </a:buClr>
              <a:buSzPts val="1200"/>
              <a:buFont typeface="Calibri"/>
              <a:buNone/>
            </a:pPr>
            <a:r>
              <a:rPr b="1" i="0" lang="es-CL" sz="1200" u="none" cap="none" strike="noStrike">
                <a:solidFill>
                  <a:srgbClr val="ED6B00"/>
                </a:solidFill>
                <a:latin typeface="Calibri"/>
                <a:ea typeface="Calibri"/>
                <a:cs typeface="Calibri"/>
                <a:sym typeface="Calibri"/>
              </a:rPr>
              <a:t>MÓDULO 6 </a:t>
            </a:r>
            <a:r>
              <a:rPr b="0" i="0" lang="es-CL" sz="1200" u="none" cap="none" strike="noStrike">
                <a:solidFill>
                  <a:srgbClr val="ED6B00"/>
                </a:solidFill>
                <a:latin typeface="Calibri"/>
                <a:ea typeface="Calibri"/>
                <a:cs typeface="Calibri"/>
                <a:sym typeface="Calibri"/>
              </a:rPr>
              <a:t>| APLICACIONES INFORMÁTICAS PARA LA GESTIÓN ADMINISTRATIVA</a:t>
            </a:r>
            <a:endParaRPr/>
          </a:p>
        </p:txBody>
      </p:sp>
      <p:pic>
        <p:nvPicPr>
          <p:cNvPr descr="Google Shape;107;p10" id="106" name="Google Shape;106;p2"/>
          <p:cNvPicPr preferRelativeResize="0"/>
          <p:nvPr/>
        </p:nvPicPr>
        <p:blipFill rotWithShape="1">
          <a:blip r:embed="rId3">
            <a:alphaModFix/>
          </a:blip>
          <a:srcRect b="0" l="0" r="0" t="0"/>
          <a:stretch/>
        </p:blipFill>
        <p:spPr>
          <a:xfrm>
            <a:off x="2355675" y="2566404"/>
            <a:ext cx="5441183" cy="4618018"/>
          </a:xfrm>
          <a:prstGeom prst="rect">
            <a:avLst/>
          </a:prstGeom>
          <a:noFill/>
          <a:ln>
            <a:noFill/>
          </a:ln>
        </p:spPr>
      </p:pic>
      <p:sp>
        <p:nvSpPr>
          <p:cNvPr id="107" name="Google Shape;107;p2"/>
          <p:cNvSpPr txBox="1"/>
          <p:nvPr/>
        </p:nvSpPr>
        <p:spPr>
          <a:xfrm>
            <a:off x="314621" y="2285051"/>
            <a:ext cx="3522717" cy="1153656"/>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3600"/>
              <a:buFont typeface="Calibri"/>
              <a:buNone/>
            </a:pPr>
            <a:r>
              <a:rPr b="1" i="0" lang="es-CL" sz="3600" u="none" cap="none" strike="noStrike">
                <a:solidFill>
                  <a:srgbClr val="ED6B00"/>
                </a:solidFill>
                <a:latin typeface="Calibri"/>
                <a:ea typeface="Calibri"/>
                <a:cs typeface="Calibri"/>
                <a:sym typeface="Calibri"/>
              </a:rPr>
              <a:t>TRABAJANDO</a:t>
            </a:r>
            <a:endParaRPr/>
          </a:p>
          <a:p>
            <a:pPr indent="0" lvl="0" marL="0" marR="0" rtl="0" algn="l">
              <a:lnSpc>
                <a:spcPct val="90000"/>
              </a:lnSpc>
              <a:spcBef>
                <a:spcPts val="0"/>
              </a:spcBef>
              <a:spcAft>
                <a:spcPts val="0"/>
              </a:spcAft>
              <a:buClr>
                <a:srgbClr val="ED6B00"/>
              </a:buClr>
              <a:buSzPts val="3600"/>
              <a:buFont typeface="Calibri"/>
              <a:buNone/>
            </a:pPr>
            <a:r>
              <a:rPr b="1" i="0" lang="es-CL" sz="3600" u="none" cap="none" strike="noStrike">
                <a:solidFill>
                  <a:srgbClr val="ED6B00"/>
                </a:solidFill>
                <a:latin typeface="Calibri"/>
                <a:ea typeface="Calibri"/>
                <a:cs typeface="Calibri"/>
                <a:sym typeface="Calibri"/>
              </a:rPr>
              <a:t>EN WORD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2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474" name="Google Shape;474;p20"/>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20</a:t>
            </a:r>
            <a:endParaRPr/>
          </a:p>
        </p:txBody>
      </p:sp>
      <p:sp>
        <p:nvSpPr>
          <p:cNvPr id="475" name="Google Shape;475;p20"/>
          <p:cNvSpPr/>
          <p:nvPr/>
        </p:nvSpPr>
        <p:spPr>
          <a:xfrm>
            <a:off x="431622" y="2023859"/>
            <a:ext cx="8839204" cy="45272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C00000"/>
              </a:buClr>
              <a:buSzPts val="1400"/>
              <a:buFont typeface="Calibri"/>
              <a:buNone/>
            </a:pPr>
            <a:r>
              <a:t/>
            </a:r>
            <a:endParaRPr b="0" i="0" sz="1400" u="none" cap="none" strike="noStrike">
              <a:solidFill>
                <a:srgbClr val="000000"/>
              </a:solidFill>
              <a:latin typeface="Arial"/>
              <a:ea typeface="Arial"/>
              <a:cs typeface="Arial"/>
              <a:sym typeface="Arial"/>
            </a:endParaRPr>
          </a:p>
        </p:txBody>
      </p:sp>
      <p:sp>
        <p:nvSpPr>
          <p:cNvPr id="476" name="Google Shape;476;p20"/>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20"/>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478" name="Google Shape;478;p20"/>
          <p:cNvSpPr txBox="1"/>
          <p:nvPr/>
        </p:nvSpPr>
        <p:spPr>
          <a:xfrm>
            <a:off x="1503146" y="2464735"/>
            <a:ext cx="3007255" cy="11951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Ahora puedes Finalizar y combinar. Todos los registros significan que, para cada registro en tu lista de datos, se creará la misma carta con un nombre distinto.</a:t>
            </a:r>
            <a:endParaRPr/>
          </a:p>
        </p:txBody>
      </p:sp>
      <p:grpSp>
        <p:nvGrpSpPr>
          <p:cNvPr id="479" name="Google Shape;479;p20"/>
          <p:cNvGrpSpPr/>
          <p:nvPr/>
        </p:nvGrpSpPr>
        <p:grpSpPr>
          <a:xfrm>
            <a:off x="797171" y="2436345"/>
            <a:ext cx="375447" cy="536071"/>
            <a:chOff x="-1" y="-1"/>
            <a:chExt cx="375445" cy="536069"/>
          </a:xfrm>
        </p:grpSpPr>
        <p:sp>
          <p:nvSpPr>
            <p:cNvPr id="480" name="Google Shape;480;p20"/>
            <p:cNvSpPr/>
            <p:nvPr/>
          </p:nvSpPr>
          <p:spPr>
            <a:xfrm>
              <a:off x="-1" y="87005"/>
              <a:ext cx="375445" cy="36216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20"/>
            <p:cNvSpPr txBox="1"/>
            <p:nvPr/>
          </p:nvSpPr>
          <p:spPr>
            <a:xfrm>
              <a:off x="9506" y="-1"/>
              <a:ext cx="299694" cy="53606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8</a:t>
              </a:r>
              <a:endParaRPr/>
            </a:p>
          </p:txBody>
        </p:sp>
      </p:grpSp>
      <p:sp>
        <p:nvSpPr>
          <p:cNvPr id="482" name="Google Shape;482;p20"/>
          <p:cNvSpPr txBox="1"/>
          <p:nvPr/>
        </p:nvSpPr>
        <p:spPr>
          <a:xfrm>
            <a:off x="1517082" y="4229010"/>
            <a:ext cx="3007263" cy="11951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La combinación de correspondencia crea un archivo nuevo con las cartas combinadas. Guarda este nuevo archivo y envíalo al docente por correo electrónico.</a:t>
            </a:r>
            <a:endParaRPr/>
          </a:p>
        </p:txBody>
      </p:sp>
      <p:grpSp>
        <p:nvGrpSpPr>
          <p:cNvPr id="483" name="Google Shape;483;p20"/>
          <p:cNvGrpSpPr/>
          <p:nvPr/>
        </p:nvGrpSpPr>
        <p:grpSpPr>
          <a:xfrm>
            <a:off x="787666" y="4206442"/>
            <a:ext cx="375446" cy="536070"/>
            <a:chOff x="0" y="0"/>
            <a:chExt cx="375444" cy="536068"/>
          </a:xfrm>
        </p:grpSpPr>
        <p:sp>
          <p:nvSpPr>
            <p:cNvPr id="484" name="Google Shape;484;p20"/>
            <p:cNvSpPr/>
            <p:nvPr/>
          </p:nvSpPr>
          <p:spPr>
            <a:xfrm>
              <a:off x="0" y="87005"/>
              <a:ext cx="375444"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20"/>
            <p:cNvSpPr txBox="1"/>
            <p:nvPr/>
          </p:nvSpPr>
          <p:spPr>
            <a:xfrm>
              <a:off x="9506" y="0"/>
              <a:ext cx="299695"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9</a:t>
              </a:r>
              <a:endParaRPr/>
            </a:p>
          </p:txBody>
        </p:sp>
      </p:grpSp>
      <p:pic>
        <p:nvPicPr>
          <p:cNvPr descr="Google Shape;463;p28" id="486" name="Google Shape;486;p20"/>
          <p:cNvPicPr preferRelativeResize="0"/>
          <p:nvPr/>
        </p:nvPicPr>
        <p:blipFill rotWithShape="1">
          <a:blip r:embed="rId3">
            <a:alphaModFix/>
          </a:blip>
          <a:srcRect b="64057" l="74037" r="0" t="7417"/>
          <a:stretch/>
        </p:blipFill>
        <p:spPr>
          <a:xfrm>
            <a:off x="5435608" y="2513495"/>
            <a:ext cx="2979179" cy="1845799"/>
          </a:xfrm>
          <a:prstGeom prst="rect">
            <a:avLst/>
          </a:prstGeom>
          <a:noFill/>
          <a:ln>
            <a:noFill/>
          </a:ln>
        </p:spPr>
      </p:pic>
      <p:sp>
        <p:nvSpPr>
          <p:cNvPr id="487" name="Google Shape;487;p20"/>
          <p:cNvSpPr txBox="1"/>
          <p:nvPr/>
        </p:nvSpPr>
        <p:spPr>
          <a:xfrm>
            <a:off x="375971" y="1394186"/>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COMBINACIÓN DE CORRESPONDENCIA</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493" name="Google Shape;493;p21"/>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21</a:t>
            </a:r>
            <a:endParaRPr/>
          </a:p>
        </p:txBody>
      </p:sp>
      <p:grpSp>
        <p:nvGrpSpPr>
          <p:cNvPr id="494" name="Google Shape;494;p21"/>
          <p:cNvGrpSpPr/>
          <p:nvPr/>
        </p:nvGrpSpPr>
        <p:grpSpPr>
          <a:xfrm>
            <a:off x="2035274" y="2911880"/>
            <a:ext cx="6999681" cy="3139149"/>
            <a:chOff x="0" y="0"/>
            <a:chExt cx="6999679" cy="3139147"/>
          </a:xfrm>
        </p:grpSpPr>
        <p:sp>
          <p:nvSpPr>
            <p:cNvPr id="495" name="Google Shape;495;p21"/>
            <p:cNvSpPr/>
            <p:nvPr/>
          </p:nvSpPr>
          <p:spPr>
            <a:xfrm>
              <a:off x="0" y="0"/>
              <a:ext cx="6999679" cy="3139147"/>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1"/>
            <p:cNvSpPr txBox="1"/>
            <p:nvPr/>
          </p:nvSpPr>
          <p:spPr>
            <a:xfrm>
              <a:off x="136396" y="1379475"/>
              <a:ext cx="6726885"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Google Shape;476;p29" id="497" name="Google Shape;497;p21"/>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Google Shape;477;p29" id="498" name="Google Shape;498;p21"/>
          <p:cNvPicPr preferRelativeResize="0"/>
          <p:nvPr/>
        </p:nvPicPr>
        <p:blipFill rotWithShape="1">
          <a:blip r:embed="rId4">
            <a:alphaModFix/>
          </a:blip>
          <a:srcRect b="0" l="0" r="0" t="0"/>
          <a:stretch/>
        </p:blipFill>
        <p:spPr>
          <a:xfrm>
            <a:off x="7228123" y="5349213"/>
            <a:ext cx="1705022" cy="1272247"/>
          </a:xfrm>
          <a:prstGeom prst="rect">
            <a:avLst/>
          </a:prstGeom>
          <a:noFill/>
          <a:ln>
            <a:noFill/>
          </a:ln>
        </p:spPr>
      </p:pic>
      <p:pic>
        <p:nvPicPr>
          <p:cNvPr descr="Google Shape;478;p29" id="499" name="Google Shape;499;p21"/>
          <p:cNvPicPr preferRelativeResize="0"/>
          <p:nvPr/>
        </p:nvPicPr>
        <p:blipFill rotWithShape="1">
          <a:blip r:embed="rId5">
            <a:alphaModFix/>
          </a:blip>
          <a:srcRect b="0" l="0" r="0" t="0"/>
          <a:stretch/>
        </p:blipFill>
        <p:spPr>
          <a:xfrm>
            <a:off x="5474444" y="5674621"/>
            <a:ext cx="1651876" cy="884518"/>
          </a:xfrm>
          <a:prstGeom prst="rect">
            <a:avLst/>
          </a:prstGeom>
          <a:noFill/>
          <a:ln>
            <a:noFill/>
          </a:ln>
        </p:spPr>
      </p:pic>
      <p:sp>
        <p:nvSpPr>
          <p:cNvPr id="500" name="Google Shape;500;p21"/>
          <p:cNvSpPr txBox="1"/>
          <p:nvPr/>
        </p:nvSpPr>
        <p:spPr>
          <a:xfrm>
            <a:off x="3342966" y="3074130"/>
            <a:ext cx="5261772" cy="2731726"/>
          </a:xfrm>
          <a:prstGeom prst="rect">
            <a:avLst/>
          </a:prstGeom>
          <a:noFill/>
          <a:ln>
            <a:noFill/>
          </a:ln>
        </p:spPr>
        <p:txBody>
          <a:bodyPr anchorCtr="0" anchor="ctr" bIns="91400" lIns="91400" spcFirstLastPara="1" rIns="91400" wrap="square" tIns="91400">
            <a:spAutoFit/>
          </a:bodyPr>
          <a:lstStyle/>
          <a:p>
            <a:pPr indent="0" lvl="0" marL="0" marR="0" rtl="0" algn="l">
              <a:lnSpc>
                <a:spcPct val="115000"/>
              </a:lnSpc>
              <a:spcBef>
                <a:spcPts val="0"/>
              </a:spcBef>
              <a:spcAft>
                <a:spcPts val="0"/>
              </a:spcAft>
              <a:buClr>
                <a:srgbClr val="A93501"/>
              </a:buClr>
              <a:buSzPts val="2000"/>
              <a:buFont typeface="Calibri"/>
              <a:buNone/>
            </a:pPr>
            <a:r>
              <a:rPr b="0" i="0" lang="es-CL" sz="2000" u="none" cap="none" strike="noStrike">
                <a:solidFill>
                  <a:srgbClr val="A93501"/>
                </a:solidFill>
                <a:latin typeface="Calibri"/>
                <a:ea typeface="Calibri"/>
                <a:cs typeface="Calibri"/>
                <a:sym typeface="Calibri"/>
              </a:rPr>
              <a:t>CONOCIENDO </a:t>
            </a:r>
            <a:r>
              <a:rPr b="1" i="0" lang="es-CL" sz="2000" u="none" cap="none" strike="noStrike">
                <a:solidFill>
                  <a:srgbClr val="ED6B00"/>
                </a:solidFill>
                <a:latin typeface="Calibri"/>
                <a:ea typeface="Calibri"/>
                <a:cs typeface="Calibri"/>
                <a:sym typeface="Calibri"/>
              </a:rPr>
              <a:t>WORD</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¡Para revisar los temas trabajados durante el desarrollo de la presentación, te invitamos a realizar la </a:t>
            </a:r>
            <a:r>
              <a:rPr b="1" i="0" lang="es-CL" sz="1600" u="none" cap="none" strike="noStrike">
                <a:solidFill>
                  <a:srgbClr val="EB6B1F"/>
                </a:solidFill>
                <a:latin typeface="Calibri"/>
                <a:ea typeface="Calibri"/>
                <a:cs typeface="Calibri"/>
                <a:sym typeface="Calibri"/>
              </a:rPr>
              <a:t>Actividad 6 Cuánto Aprendimos.</a:t>
            </a:r>
            <a:endParaRPr/>
          </a:p>
          <a:p>
            <a:pPr indent="0" lvl="0" marL="0" marR="0" rtl="0" algn="l">
              <a:lnSpc>
                <a:spcPct val="115000"/>
              </a:lnSpc>
              <a:spcBef>
                <a:spcPts val="0"/>
              </a:spcBef>
              <a:spcAft>
                <a:spcPts val="0"/>
              </a:spcAft>
              <a:buClr>
                <a:srgbClr val="000000"/>
              </a:buClr>
              <a:buSzPts val="1400"/>
              <a:buFont typeface="Calibri"/>
              <a:buNone/>
            </a:pPr>
            <a:r>
              <a:t/>
            </a:r>
            <a:endParaRPr b="1" i="0" sz="1400" u="none" cap="none" strike="noStrike">
              <a:solidFill>
                <a:srgbClr val="EB6B1F"/>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Descarga los archivos de imágenes y texto.</a:t>
            </a:r>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B6B1F"/>
              </a:buClr>
              <a:buSzPts val="1600"/>
              <a:buFont typeface="Calibri"/>
              <a:buNone/>
            </a:pPr>
            <a:r>
              <a:rPr b="1" i="0" lang="es-CL" sz="1600" u="none" cap="none" strike="noStrike">
                <a:solidFill>
                  <a:srgbClr val="EB6B1F"/>
                </a:solidFill>
                <a:latin typeface="Calibri"/>
                <a:ea typeface="Calibri"/>
                <a:cs typeface="Calibri"/>
                <a:sym typeface="Calibri"/>
              </a:rPr>
              <a:t>¡Muy Bien!, </a:t>
            </a:r>
            <a:r>
              <a:rPr b="0" i="0" lang="es-CL" sz="1600" u="none" cap="none" strike="noStrike">
                <a:solidFill>
                  <a:srgbClr val="000000"/>
                </a:solidFill>
                <a:latin typeface="Calibri"/>
                <a:ea typeface="Calibri"/>
                <a:cs typeface="Calibri"/>
                <a:sym typeface="Calibri"/>
              </a:rPr>
              <a:t>ahora te invitamos a seguir practicando.</a:t>
            </a:r>
            <a:endParaRPr/>
          </a:p>
        </p:txBody>
      </p:sp>
      <p:sp>
        <p:nvSpPr>
          <p:cNvPr id="501" name="Google Shape;501;p21"/>
          <p:cNvSpPr txBox="1"/>
          <p:nvPr/>
        </p:nvSpPr>
        <p:spPr>
          <a:xfrm>
            <a:off x="366450" y="1006327"/>
            <a:ext cx="4700400" cy="600810"/>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REVISEMOS</a:t>
            </a:r>
            <a:endParaRPr/>
          </a:p>
        </p:txBody>
      </p:sp>
      <p:sp>
        <p:nvSpPr>
          <p:cNvPr id="502" name="Google Shape;502;p21"/>
          <p:cNvSpPr txBox="1"/>
          <p:nvPr/>
        </p:nvSpPr>
        <p:spPr>
          <a:xfrm>
            <a:off x="4125174" y="1029694"/>
            <a:ext cx="466493" cy="830104"/>
          </a:xfrm>
          <a:prstGeom prst="rect">
            <a:avLst/>
          </a:prstGeom>
          <a:noFill/>
          <a:ln>
            <a:noFill/>
          </a:ln>
        </p:spPr>
        <p:txBody>
          <a:bodyPr anchorCtr="0" anchor="ctr" bIns="91400" lIns="91400" spcFirstLastPara="1" rIns="91400" wrap="square" tIns="91400">
            <a:spAutoFit/>
          </a:bodyPr>
          <a:lstStyle/>
          <a:p>
            <a:pPr indent="0" lvl="0" marL="0" marR="0" rtl="0" algn="r">
              <a:lnSpc>
                <a:spcPct val="90000"/>
              </a:lnSpc>
              <a:spcBef>
                <a:spcPts val="0"/>
              </a:spcBef>
              <a:spcAft>
                <a:spcPts val="0"/>
              </a:spcAft>
              <a:buClr>
                <a:srgbClr val="FFB375"/>
              </a:buClr>
              <a:buSzPts val="5000"/>
              <a:buFont typeface="Calibri"/>
              <a:buNone/>
            </a:pPr>
            <a:r>
              <a:rPr b="0" i="0" lang="es-CL" sz="5000" u="none" cap="none" strike="noStrike">
                <a:solidFill>
                  <a:srgbClr val="FFB375"/>
                </a:solidFill>
                <a:latin typeface="Calibri"/>
                <a:ea typeface="Calibri"/>
                <a:cs typeface="Calibri"/>
                <a:sym typeface="Calibri"/>
              </a:rPr>
              <a:t>6</a:t>
            </a:r>
            <a:endParaRPr/>
          </a:p>
        </p:txBody>
      </p:sp>
      <p:sp>
        <p:nvSpPr>
          <p:cNvPr id="503" name="Google Shape;503;p21"/>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¿CUÁNTO APRENDIMOS?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509" name="Google Shape;509;p22"/>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22</a:t>
            </a:r>
            <a:endParaRPr/>
          </a:p>
        </p:txBody>
      </p:sp>
      <p:sp>
        <p:nvSpPr>
          <p:cNvPr id="510" name="Google Shape;510;p22"/>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ANTES DE COMENZAR A TRABAJAR</a:t>
            </a:r>
            <a:endParaRPr/>
          </a:p>
        </p:txBody>
      </p:sp>
      <p:grpSp>
        <p:nvGrpSpPr>
          <p:cNvPr id="511" name="Google Shape;511;p22"/>
          <p:cNvGrpSpPr/>
          <p:nvPr/>
        </p:nvGrpSpPr>
        <p:grpSpPr>
          <a:xfrm>
            <a:off x="-4662" y="4568177"/>
            <a:ext cx="9109194" cy="783016"/>
            <a:chOff x="-2" y="-2"/>
            <a:chExt cx="9109192" cy="783015"/>
          </a:xfrm>
        </p:grpSpPr>
        <p:sp>
          <p:nvSpPr>
            <p:cNvPr id="512" name="Google Shape;512;p22"/>
            <p:cNvSpPr txBox="1"/>
            <p:nvPr/>
          </p:nvSpPr>
          <p:spPr>
            <a:xfrm>
              <a:off x="1334836" y="222249"/>
              <a:ext cx="7774354"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Se </a:t>
              </a:r>
              <a:r>
                <a:rPr b="1" i="0" lang="es-CL" sz="1600" u="none" cap="none" strike="noStrike">
                  <a:solidFill>
                    <a:srgbClr val="ED6B00"/>
                  </a:solidFill>
                  <a:latin typeface="Calibri"/>
                  <a:ea typeface="Calibri"/>
                  <a:cs typeface="Calibri"/>
                  <a:sym typeface="Calibri"/>
                </a:rPr>
                <a:t>riguroso</a:t>
              </a:r>
              <a:r>
                <a:rPr b="0" i="0" lang="es-CL" sz="1600" u="none" cap="none" strike="noStrike">
                  <a:solidFill>
                    <a:srgbClr val="000000"/>
                  </a:solidFill>
                  <a:latin typeface="Calibri"/>
                  <a:ea typeface="Calibri"/>
                  <a:cs typeface="Calibri"/>
                  <a:sym typeface="Calibri"/>
                </a:rPr>
                <a:t> y </a:t>
              </a:r>
              <a:r>
                <a:rPr b="1" i="0" lang="es-CL" sz="1600" u="none" cap="none" strike="noStrike">
                  <a:solidFill>
                    <a:srgbClr val="ED6B00"/>
                  </a:solidFill>
                  <a:latin typeface="Calibri"/>
                  <a:ea typeface="Calibri"/>
                  <a:cs typeface="Calibri"/>
                  <a:sym typeface="Calibri"/>
                </a:rPr>
                <a:t>ordenado</a:t>
              </a:r>
              <a:r>
                <a:rPr b="0" i="0" lang="es-CL" sz="1600" u="none" cap="none" strike="noStrike">
                  <a:solidFill>
                    <a:srgbClr val="000000"/>
                  </a:solidFill>
                  <a:latin typeface="Calibri"/>
                  <a:ea typeface="Calibri"/>
                  <a:cs typeface="Calibri"/>
                  <a:sym typeface="Calibri"/>
                </a:rPr>
                <a:t> con los antecedentes que manejas.</a:t>
              </a:r>
              <a:endParaRPr/>
            </a:p>
          </p:txBody>
        </p:sp>
        <p:grpSp>
          <p:nvGrpSpPr>
            <p:cNvPr id="513" name="Google Shape;513;p22"/>
            <p:cNvGrpSpPr/>
            <p:nvPr/>
          </p:nvGrpSpPr>
          <p:grpSpPr>
            <a:xfrm>
              <a:off x="-2" y="-2"/>
              <a:ext cx="1135376" cy="783015"/>
              <a:chOff x="-1" y="0"/>
              <a:chExt cx="1135374" cy="783013"/>
            </a:xfrm>
          </p:grpSpPr>
          <p:sp>
            <p:nvSpPr>
              <p:cNvPr id="514" name="Google Shape;514;p22"/>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90;p30" id="515" name="Google Shape;515;p22"/>
              <p:cNvPicPr preferRelativeResize="0"/>
              <p:nvPr/>
            </p:nvPicPr>
            <p:blipFill rotWithShape="1">
              <a:blip r:embed="rId3">
                <a:alphaModFix/>
              </a:blip>
              <a:srcRect b="0" l="0" r="0" t="0"/>
              <a:stretch/>
            </p:blipFill>
            <p:spPr>
              <a:xfrm>
                <a:off x="286451" y="103503"/>
                <a:ext cx="683391" cy="576006"/>
              </a:xfrm>
              <a:prstGeom prst="rect">
                <a:avLst/>
              </a:prstGeom>
              <a:noFill/>
              <a:ln>
                <a:noFill/>
              </a:ln>
            </p:spPr>
          </p:pic>
        </p:grpSp>
      </p:grpSp>
      <p:grpSp>
        <p:nvGrpSpPr>
          <p:cNvPr id="516" name="Google Shape;516;p22"/>
          <p:cNvGrpSpPr/>
          <p:nvPr/>
        </p:nvGrpSpPr>
        <p:grpSpPr>
          <a:xfrm>
            <a:off x="-4659" y="3697441"/>
            <a:ext cx="6615376" cy="783016"/>
            <a:chOff x="-2" y="-2"/>
            <a:chExt cx="6615375" cy="783015"/>
          </a:xfrm>
        </p:grpSpPr>
        <p:sp>
          <p:nvSpPr>
            <p:cNvPr id="517" name="Google Shape;517;p22"/>
            <p:cNvSpPr txBox="1"/>
            <p:nvPr/>
          </p:nvSpPr>
          <p:spPr>
            <a:xfrm>
              <a:off x="1334835" y="94432"/>
              <a:ext cx="5280539"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Cuidado con los dispositivos externos,  asegura la información instalando </a:t>
              </a:r>
              <a:r>
                <a:rPr b="1" i="0" lang="es-CL" sz="1600" u="none" cap="none" strike="noStrike">
                  <a:solidFill>
                    <a:srgbClr val="ED6B00"/>
                  </a:solidFill>
                  <a:latin typeface="Calibri"/>
                  <a:ea typeface="Calibri"/>
                  <a:cs typeface="Calibri"/>
                  <a:sym typeface="Calibri"/>
                </a:rPr>
                <a:t>antivirus</a:t>
              </a:r>
              <a:r>
                <a:rPr b="0" i="0" lang="es-CL" sz="1600" u="none" cap="none" strike="noStrike">
                  <a:solidFill>
                    <a:srgbClr val="ED6B00"/>
                  </a:solidFill>
                  <a:latin typeface="Calibri"/>
                  <a:ea typeface="Calibri"/>
                  <a:cs typeface="Calibri"/>
                  <a:sym typeface="Calibri"/>
                </a:rPr>
                <a:t>.</a:t>
              </a:r>
              <a:endParaRPr/>
            </a:p>
          </p:txBody>
        </p:sp>
        <p:grpSp>
          <p:nvGrpSpPr>
            <p:cNvPr id="518" name="Google Shape;518;p22"/>
            <p:cNvGrpSpPr/>
            <p:nvPr/>
          </p:nvGrpSpPr>
          <p:grpSpPr>
            <a:xfrm>
              <a:off x="-2" y="-2"/>
              <a:ext cx="1135376" cy="783015"/>
              <a:chOff x="-1" y="0"/>
              <a:chExt cx="1135374" cy="783013"/>
            </a:xfrm>
          </p:grpSpPr>
          <p:sp>
            <p:nvSpPr>
              <p:cNvPr id="519" name="Google Shape;519;p22"/>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495;p30" id="520" name="Google Shape;520;p22"/>
              <p:cNvPicPr preferRelativeResize="0"/>
              <p:nvPr/>
            </p:nvPicPr>
            <p:blipFill rotWithShape="1">
              <a:blip r:embed="rId4">
                <a:alphaModFix/>
              </a:blip>
              <a:srcRect b="0" l="0" r="0" t="0"/>
              <a:stretch/>
            </p:blipFill>
            <p:spPr>
              <a:xfrm>
                <a:off x="286452" y="103503"/>
                <a:ext cx="683390" cy="576006"/>
              </a:xfrm>
              <a:prstGeom prst="rect">
                <a:avLst/>
              </a:prstGeom>
              <a:noFill/>
              <a:ln>
                <a:noFill/>
              </a:ln>
            </p:spPr>
          </p:pic>
        </p:grpSp>
      </p:grpSp>
      <p:grpSp>
        <p:nvGrpSpPr>
          <p:cNvPr id="521" name="Google Shape;521;p22"/>
          <p:cNvGrpSpPr/>
          <p:nvPr/>
        </p:nvGrpSpPr>
        <p:grpSpPr>
          <a:xfrm>
            <a:off x="-4662" y="1955972"/>
            <a:ext cx="9178022" cy="783016"/>
            <a:chOff x="-2" y="-2"/>
            <a:chExt cx="9178019" cy="783015"/>
          </a:xfrm>
        </p:grpSpPr>
        <p:sp>
          <p:nvSpPr>
            <p:cNvPr id="522" name="Google Shape;522;p22"/>
            <p:cNvSpPr txBox="1"/>
            <p:nvPr/>
          </p:nvSpPr>
          <p:spPr>
            <a:xfrm>
              <a:off x="1334836" y="222249"/>
              <a:ext cx="7843182"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Cuida </a:t>
              </a:r>
              <a:r>
                <a:rPr b="1" i="0" lang="es-CL" sz="1600" u="none" cap="none" strike="noStrike">
                  <a:solidFill>
                    <a:srgbClr val="ED6B00"/>
                  </a:solidFill>
                  <a:latin typeface="Calibri"/>
                  <a:ea typeface="Calibri"/>
                  <a:cs typeface="Calibri"/>
                  <a:sym typeface="Calibri"/>
                </a:rPr>
                <a:t>tus claves </a:t>
              </a:r>
              <a:r>
                <a:rPr b="0" i="0" lang="es-CL" sz="1600" u="none" cap="none" strike="noStrike">
                  <a:solidFill>
                    <a:srgbClr val="000000"/>
                  </a:solidFill>
                  <a:latin typeface="Calibri"/>
                  <a:ea typeface="Calibri"/>
                  <a:cs typeface="Calibri"/>
                  <a:sym typeface="Calibri"/>
                </a:rPr>
                <a:t>de acceso.</a:t>
              </a:r>
              <a:endParaRPr/>
            </a:p>
          </p:txBody>
        </p:sp>
        <p:grpSp>
          <p:nvGrpSpPr>
            <p:cNvPr id="523" name="Google Shape;523;p22"/>
            <p:cNvGrpSpPr/>
            <p:nvPr/>
          </p:nvGrpSpPr>
          <p:grpSpPr>
            <a:xfrm>
              <a:off x="-2" y="-2"/>
              <a:ext cx="1135376" cy="783015"/>
              <a:chOff x="-1" y="0"/>
              <a:chExt cx="1135374" cy="783013"/>
            </a:xfrm>
          </p:grpSpPr>
          <p:sp>
            <p:nvSpPr>
              <p:cNvPr id="524" name="Google Shape;524;p22"/>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00;p30" id="525" name="Google Shape;525;p22"/>
              <p:cNvPicPr preferRelativeResize="0"/>
              <p:nvPr/>
            </p:nvPicPr>
            <p:blipFill rotWithShape="1">
              <a:blip r:embed="rId5">
                <a:alphaModFix/>
              </a:blip>
              <a:srcRect b="0" l="0" r="0" t="0"/>
              <a:stretch/>
            </p:blipFill>
            <p:spPr>
              <a:xfrm>
                <a:off x="262215" y="83075"/>
                <a:ext cx="731865" cy="616862"/>
              </a:xfrm>
              <a:prstGeom prst="rect">
                <a:avLst/>
              </a:prstGeom>
              <a:noFill/>
              <a:ln>
                <a:noFill/>
              </a:ln>
            </p:spPr>
          </p:pic>
        </p:grpSp>
      </p:grpSp>
      <p:grpSp>
        <p:nvGrpSpPr>
          <p:cNvPr id="526" name="Google Shape;526;p22"/>
          <p:cNvGrpSpPr/>
          <p:nvPr/>
        </p:nvGrpSpPr>
        <p:grpSpPr>
          <a:xfrm>
            <a:off x="-4660" y="2826705"/>
            <a:ext cx="8912549" cy="783016"/>
            <a:chOff x="-2" y="-2"/>
            <a:chExt cx="8912549" cy="783015"/>
          </a:xfrm>
        </p:grpSpPr>
        <p:sp>
          <p:nvSpPr>
            <p:cNvPr id="527" name="Google Shape;527;p22"/>
            <p:cNvSpPr txBox="1"/>
            <p:nvPr/>
          </p:nvSpPr>
          <p:spPr>
            <a:xfrm>
              <a:off x="1334834" y="222249"/>
              <a:ext cx="7577713"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Resguarda la </a:t>
              </a:r>
              <a:r>
                <a:rPr b="1" i="0" lang="es-CL" sz="1600" u="none" cap="none" strike="noStrike">
                  <a:solidFill>
                    <a:srgbClr val="ED6B00"/>
                  </a:solidFill>
                  <a:latin typeface="Calibri"/>
                  <a:ea typeface="Calibri"/>
                  <a:cs typeface="Calibri"/>
                  <a:sym typeface="Calibri"/>
                </a:rPr>
                <a:t>confidencialidad</a:t>
              </a:r>
              <a:r>
                <a:rPr b="0" i="0" lang="es-CL" sz="1600" u="none" cap="none" strike="noStrike">
                  <a:solidFill>
                    <a:srgbClr val="000000"/>
                  </a:solidFill>
                  <a:latin typeface="Calibri"/>
                  <a:ea typeface="Calibri"/>
                  <a:cs typeface="Calibri"/>
                  <a:sym typeface="Calibri"/>
                </a:rPr>
                <a:t> de la información.</a:t>
              </a:r>
              <a:endParaRPr/>
            </a:p>
          </p:txBody>
        </p:sp>
        <p:grpSp>
          <p:nvGrpSpPr>
            <p:cNvPr id="528" name="Google Shape;528;p22"/>
            <p:cNvGrpSpPr/>
            <p:nvPr/>
          </p:nvGrpSpPr>
          <p:grpSpPr>
            <a:xfrm>
              <a:off x="-2" y="-2"/>
              <a:ext cx="1135376" cy="783015"/>
              <a:chOff x="-1" y="0"/>
              <a:chExt cx="1135374" cy="783013"/>
            </a:xfrm>
          </p:grpSpPr>
          <p:sp>
            <p:nvSpPr>
              <p:cNvPr id="529" name="Google Shape;529;p22"/>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05;p30" id="530" name="Google Shape;530;p22"/>
              <p:cNvPicPr preferRelativeResize="0"/>
              <p:nvPr/>
            </p:nvPicPr>
            <p:blipFill rotWithShape="1">
              <a:blip r:embed="rId6">
                <a:alphaModFix/>
              </a:blip>
              <a:srcRect b="0" l="0" r="0" t="0"/>
              <a:stretch/>
            </p:blipFill>
            <p:spPr>
              <a:xfrm>
                <a:off x="286452" y="103503"/>
                <a:ext cx="683391" cy="576006"/>
              </a:xfrm>
              <a:prstGeom prst="rect">
                <a:avLst/>
              </a:prstGeom>
              <a:noFill/>
              <a:ln>
                <a:noFill/>
              </a:ln>
            </p:spPr>
          </p:pic>
        </p:grpSp>
      </p:grpSp>
      <p:grpSp>
        <p:nvGrpSpPr>
          <p:cNvPr id="531" name="Google Shape;531;p22"/>
          <p:cNvGrpSpPr/>
          <p:nvPr/>
        </p:nvGrpSpPr>
        <p:grpSpPr>
          <a:xfrm>
            <a:off x="-4659" y="5438909"/>
            <a:ext cx="6861182" cy="783016"/>
            <a:chOff x="-1" y="-2"/>
            <a:chExt cx="6861180" cy="783015"/>
          </a:xfrm>
        </p:grpSpPr>
        <p:sp>
          <p:nvSpPr>
            <p:cNvPr id="532" name="Google Shape;532;p22"/>
            <p:cNvSpPr txBox="1"/>
            <p:nvPr/>
          </p:nvSpPr>
          <p:spPr>
            <a:xfrm>
              <a:off x="1334834" y="123928"/>
              <a:ext cx="5526346"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Realiza trabajo en equipo con </a:t>
              </a:r>
              <a:r>
                <a:rPr b="1" i="0" lang="es-CL" sz="1600" u="none" cap="none" strike="noStrike">
                  <a:solidFill>
                    <a:srgbClr val="ED6B00"/>
                  </a:solidFill>
                  <a:latin typeface="Calibri"/>
                  <a:ea typeface="Calibri"/>
                  <a:cs typeface="Calibri"/>
                  <a:sym typeface="Calibri"/>
                </a:rPr>
                <a:t>respeto</a:t>
              </a:r>
              <a:r>
                <a:rPr b="0" i="0" lang="es-CL"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s-CL" sz="1600" u="none" cap="none" strike="noStrike">
                  <a:solidFill>
                    <a:srgbClr val="ED6B00"/>
                  </a:solidFill>
                  <a:latin typeface="Calibri"/>
                  <a:ea typeface="Calibri"/>
                  <a:cs typeface="Calibri"/>
                  <a:sym typeface="Calibri"/>
                </a:rPr>
                <a:t>escucha</a:t>
              </a:r>
              <a:r>
                <a:rPr b="0" i="0" lang="es-CL" sz="1600" u="none" cap="none" strike="noStrike">
                  <a:solidFill>
                    <a:srgbClr val="000000"/>
                  </a:solidFill>
                  <a:latin typeface="Calibri"/>
                  <a:ea typeface="Calibri"/>
                  <a:cs typeface="Calibri"/>
                  <a:sym typeface="Calibri"/>
                </a:rPr>
                <a:t> a los demás. </a:t>
              </a:r>
              <a:endParaRPr/>
            </a:p>
          </p:txBody>
        </p:sp>
        <p:grpSp>
          <p:nvGrpSpPr>
            <p:cNvPr id="533" name="Google Shape;533;p22"/>
            <p:cNvGrpSpPr/>
            <p:nvPr/>
          </p:nvGrpSpPr>
          <p:grpSpPr>
            <a:xfrm>
              <a:off x="-1" y="-2"/>
              <a:ext cx="1135375" cy="783015"/>
              <a:chOff x="-1" y="0"/>
              <a:chExt cx="1135374" cy="783013"/>
            </a:xfrm>
          </p:grpSpPr>
          <p:sp>
            <p:nvSpPr>
              <p:cNvPr id="534" name="Google Shape;534;p22"/>
              <p:cNvSpPr/>
              <p:nvPr/>
            </p:nvSpPr>
            <p:spPr>
              <a:xfrm rot="5400000">
                <a:off x="176180" y="-176181"/>
                <a:ext cx="783013" cy="1135374"/>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10;p30" id="535" name="Google Shape;535;p22"/>
              <p:cNvPicPr preferRelativeResize="0"/>
              <p:nvPr/>
            </p:nvPicPr>
            <p:blipFill rotWithShape="1">
              <a:blip r:embed="rId7">
                <a:alphaModFix/>
              </a:blip>
              <a:srcRect b="0" l="0" r="0" t="0"/>
              <a:stretch/>
            </p:blipFill>
            <p:spPr>
              <a:xfrm>
                <a:off x="286451" y="103503"/>
                <a:ext cx="683394" cy="576006"/>
              </a:xfrm>
              <a:prstGeom prst="rect">
                <a:avLst/>
              </a:prstGeom>
              <a:noFill/>
              <a:ln>
                <a:noFill/>
              </a:ln>
            </p:spPr>
          </p:pic>
        </p:grpSp>
      </p:grpSp>
      <p:pic>
        <p:nvPicPr>
          <p:cNvPr descr="Google Shape;511;p30" id="536" name="Google Shape;536;p22"/>
          <p:cNvPicPr preferRelativeResize="0"/>
          <p:nvPr/>
        </p:nvPicPr>
        <p:blipFill rotWithShape="1">
          <a:blip r:embed="rId8">
            <a:alphaModFix/>
          </a:blip>
          <a:srcRect b="0" l="0" r="0" t="0"/>
          <a:stretch/>
        </p:blipFill>
        <p:spPr>
          <a:xfrm>
            <a:off x="5639332" y="1565094"/>
            <a:ext cx="3816536" cy="6006178"/>
          </a:xfrm>
          <a:prstGeom prst="rect">
            <a:avLst/>
          </a:prstGeom>
          <a:noFill/>
          <a:ln>
            <a:noFill/>
          </a:ln>
        </p:spPr>
      </p:pic>
      <p:sp>
        <p:nvSpPr>
          <p:cNvPr id="537" name="Google Shape;537;p22"/>
          <p:cNvSpPr txBox="1"/>
          <p:nvPr/>
        </p:nvSpPr>
        <p:spPr>
          <a:xfrm>
            <a:off x="375977" y="1332080"/>
            <a:ext cx="7017881" cy="53606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A93501"/>
              </a:buClr>
              <a:buSzPts val="2800"/>
              <a:buFont typeface="Calibri"/>
              <a:buNone/>
            </a:pPr>
            <a:r>
              <a:rPr b="0" i="0" lang="es-CL" sz="2800" u="none" cap="none" strike="noStrike">
                <a:solidFill>
                  <a:srgbClr val="A93501"/>
                </a:solidFill>
                <a:latin typeface="Calibri"/>
                <a:ea typeface="Calibri"/>
                <a:cs typeface="Calibri"/>
                <a:sym typeface="Calibri"/>
              </a:rPr>
              <a:t>TOMA LAS SIGUIENTES </a:t>
            </a:r>
            <a:r>
              <a:rPr b="1" i="0" lang="es-CL" sz="2800" u="none" cap="none" strike="noStrike">
                <a:solidFill>
                  <a:srgbClr val="ED6B00"/>
                </a:solidFill>
                <a:latin typeface="Calibri"/>
                <a:ea typeface="Calibri"/>
                <a:cs typeface="Calibri"/>
                <a:sym typeface="Calibri"/>
              </a:rPr>
              <a:t>PRECAUCIONES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2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543" name="Google Shape;543;p23"/>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23</a:t>
            </a:r>
            <a:endParaRPr/>
          </a:p>
        </p:txBody>
      </p:sp>
      <p:grpSp>
        <p:nvGrpSpPr>
          <p:cNvPr id="544" name="Google Shape;544;p23"/>
          <p:cNvGrpSpPr/>
          <p:nvPr/>
        </p:nvGrpSpPr>
        <p:grpSpPr>
          <a:xfrm>
            <a:off x="431622" y="2285848"/>
            <a:ext cx="8839208" cy="3238198"/>
            <a:chOff x="0" y="0"/>
            <a:chExt cx="8839207" cy="3238196"/>
          </a:xfrm>
        </p:grpSpPr>
        <p:sp>
          <p:nvSpPr>
            <p:cNvPr id="545" name="Google Shape;545;p23"/>
            <p:cNvSpPr/>
            <p:nvPr/>
          </p:nvSpPr>
          <p:spPr>
            <a:xfrm>
              <a:off x="0" y="0"/>
              <a:ext cx="8839207" cy="3238196"/>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23"/>
            <p:cNvSpPr txBox="1"/>
            <p:nvPr/>
          </p:nvSpPr>
          <p:spPr>
            <a:xfrm>
              <a:off x="162838" y="1428979"/>
              <a:ext cx="8513531"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547" name="Google Shape;547;p23"/>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55;p32" id="548" name="Google Shape;548;p23"/>
          <p:cNvPicPr preferRelativeResize="0"/>
          <p:nvPr/>
        </p:nvPicPr>
        <p:blipFill rotWithShape="1">
          <a:blip r:embed="rId3">
            <a:alphaModFix/>
          </a:blip>
          <a:srcRect b="0" l="0" r="0" t="0"/>
          <a:stretch/>
        </p:blipFill>
        <p:spPr>
          <a:xfrm>
            <a:off x="2716053" y="3978569"/>
            <a:ext cx="6899896" cy="3974398"/>
          </a:xfrm>
          <a:prstGeom prst="rect">
            <a:avLst/>
          </a:prstGeom>
          <a:noFill/>
          <a:ln>
            <a:noFill/>
          </a:ln>
        </p:spPr>
      </p:pic>
      <p:sp>
        <p:nvSpPr>
          <p:cNvPr id="549" name="Google Shape;549;p23"/>
          <p:cNvSpPr txBox="1"/>
          <p:nvPr/>
        </p:nvSpPr>
        <p:spPr>
          <a:xfrm>
            <a:off x="2639666" y="6881800"/>
            <a:ext cx="1639637" cy="317018"/>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ación</a:t>
            </a:r>
            <a:endParaRPr/>
          </a:p>
        </p:txBody>
      </p:sp>
      <p:sp>
        <p:nvSpPr>
          <p:cNvPr id="550" name="Google Shape;550;p23"/>
          <p:cNvSpPr txBox="1"/>
          <p:nvPr/>
        </p:nvSpPr>
        <p:spPr>
          <a:xfrm>
            <a:off x="958643" y="2928280"/>
            <a:ext cx="6075205" cy="2529022"/>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A93501"/>
              </a:buClr>
              <a:buSzPts val="2000"/>
              <a:buFont typeface="Calibri"/>
              <a:buNone/>
            </a:pPr>
            <a:r>
              <a:rPr b="0" i="0" lang="es-CL" sz="2000" u="none" cap="none" strike="noStrike">
                <a:solidFill>
                  <a:srgbClr val="A93501"/>
                </a:solidFill>
                <a:latin typeface="Calibri"/>
                <a:ea typeface="Calibri"/>
                <a:cs typeface="Calibri"/>
                <a:sym typeface="Calibri"/>
              </a:rPr>
              <a:t>TRABAJANDO EN </a:t>
            </a:r>
            <a:r>
              <a:rPr b="1" i="0" lang="es-CL" sz="2000" u="none" cap="none" strike="noStrike">
                <a:solidFill>
                  <a:srgbClr val="ED6B00"/>
                </a:solidFill>
                <a:latin typeface="Calibri"/>
                <a:ea typeface="Calibri"/>
                <a:cs typeface="Calibri"/>
                <a:sym typeface="Calibri"/>
              </a:rPr>
              <a:t>WORD</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400"/>
              <a:buFont typeface="Arial"/>
              <a:buNone/>
            </a:pPr>
            <a:r>
              <a:t/>
            </a:r>
            <a:endParaRPr b="1"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Ahora realizaremos una actividad práctica, descarga el archivo</a:t>
            </a:r>
            <a:endParaRPr/>
          </a:p>
          <a:p>
            <a:pPr indent="0" lvl="0" marL="0" marR="0" rtl="0" algn="l">
              <a:lnSpc>
                <a:spcPct val="100000"/>
              </a:lnSpc>
              <a:spcBef>
                <a:spcPts val="0"/>
              </a:spcBef>
              <a:spcAft>
                <a:spcPts val="0"/>
              </a:spcAft>
              <a:buClr>
                <a:srgbClr val="ED6B00"/>
              </a:buClr>
              <a:buSzPts val="1600"/>
              <a:buFont typeface="Calibri"/>
              <a:buNone/>
            </a:pPr>
            <a:r>
              <a:rPr b="1" i="0" lang="es-CL" sz="1600" u="none" cap="none" strike="noStrike">
                <a:solidFill>
                  <a:srgbClr val="ED6B00"/>
                </a:solidFill>
                <a:latin typeface="Calibri"/>
                <a:ea typeface="Calibri"/>
                <a:cs typeface="Calibri"/>
                <a:sym typeface="Calibri"/>
              </a:rPr>
              <a:t>Actividad Práctica</a:t>
            </a:r>
            <a:r>
              <a:rPr b="0" i="0" lang="es-CL" sz="1600" u="none" cap="none" strike="noStrike">
                <a:solidFill>
                  <a:srgbClr val="000000"/>
                </a:solidFill>
                <a:latin typeface="Calibri"/>
                <a:ea typeface="Calibri"/>
                <a:cs typeface="Calibri"/>
                <a:sym typeface="Calibri"/>
              </a:rPr>
              <a:t>, y sigue las instrucciones señaladas.</a:t>
            </a:r>
            <a:endParaRPr/>
          </a:p>
          <a:p>
            <a:pPr indent="0" lvl="0" marL="0" marR="0" rtl="0" algn="l">
              <a:lnSpc>
                <a:spcPct val="100000"/>
              </a:lnSpc>
              <a:spcBef>
                <a:spcPts val="0"/>
              </a:spcBef>
              <a:spcAft>
                <a:spcPts val="0"/>
              </a:spcAft>
              <a:buClr>
                <a:srgbClr val="ED6B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1" i="0" lang="es-CL" sz="2100" u="none" cap="none" strike="noStrike">
                <a:solidFill>
                  <a:srgbClr val="ED6B00"/>
                </a:solidFill>
                <a:latin typeface="Calibri"/>
                <a:ea typeface="Calibri"/>
                <a:cs typeface="Calibri"/>
                <a:sym typeface="Calibri"/>
              </a:rPr>
              <a:t>¡Éxito!  </a:t>
            </a:r>
            <a:endParaRPr/>
          </a:p>
          <a:p>
            <a:pPr indent="0" lvl="0" marL="0" marR="0" rtl="0" algn="l">
              <a:lnSpc>
                <a:spcPct val="100000"/>
              </a:lnSpc>
              <a:spcBef>
                <a:spcPts val="0"/>
              </a:spcBef>
              <a:spcAft>
                <a:spcPts val="0"/>
              </a:spcAft>
              <a:buClr>
                <a:srgbClr val="000000"/>
              </a:buClr>
              <a:buSzPts val="1600"/>
              <a:buFont typeface="Arial"/>
              <a:buNone/>
            </a:pPr>
            <a:r>
              <a:rPr b="0" i="0" lang="es-CL" sz="16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Clr>
                <a:srgbClr val="000000"/>
              </a:buClr>
              <a:buSzPts val="1600"/>
              <a:buFont typeface="Arial"/>
              <a:buNone/>
            </a:pPr>
            <a:br>
              <a:rPr b="0" i="0" lang="es-CL" sz="1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51" name="Google Shape;551;p23"/>
          <p:cNvSpPr txBox="1"/>
          <p:nvPr/>
        </p:nvSpPr>
        <p:spPr>
          <a:xfrm>
            <a:off x="375971" y="1379665"/>
            <a:ext cx="8950508"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ACTIVIDAD PRÁCTICA</a:t>
            </a:r>
            <a:endParaRPr/>
          </a:p>
        </p:txBody>
      </p:sp>
      <p:sp>
        <p:nvSpPr>
          <p:cNvPr id="552" name="Google Shape;552;p23"/>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¡PRACTIQUEMOS!</a:t>
            </a:r>
            <a:endParaRPr/>
          </a:p>
        </p:txBody>
      </p:sp>
      <p:sp>
        <p:nvSpPr>
          <p:cNvPr id="553" name="Google Shape;553;p23"/>
          <p:cNvSpPr txBox="1"/>
          <p:nvPr/>
        </p:nvSpPr>
        <p:spPr>
          <a:xfrm>
            <a:off x="3670560" y="1133777"/>
            <a:ext cx="559360" cy="941676"/>
          </a:xfrm>
          <a:prstGeom prst="rect">
            <a:avLst/>
          </a:prstGeom>
          <a:noFill/>
          <a:ln>
            <a:noFill/>
          </a:ln>
        </p:spPr>
        <p:txBody>
          <a:bodyPr anchorCtr="0" anchor="ctr" bIns="91375" lIns="91375" spcFirstLastPara="1" rIns="91375" wrap="square" tIns="91375">
            <a:spAutoFit/>
          </a:bodyPr>
          <a:lstStyle/>
          <a:p>
            <a:pPr indent="0" lvl="0" marL="0" marR="0" rtl="0" algn="r">
              <a:lnSpc>
                <a:spcPct val="90000"/>
              </a:lnSpc>
              <a:spcBef>
                <a:spcPts val="0"/>
              </a:spcBef>
              <a:spcAft>
                <a:spcPts val="0"/>
              </a:spcAft>
              <a:buClr>
                <a:srgbClr val="FFB375"/>
              </a:buClr>
              <a:buSzPts val="6000"/>
              <a:buFont typeface="Calibri"/>
              <a:buNone/>
            </a:pPr>
            <a:r>
              <a:rPr b="0" i="0" lang="es-CL" sz="6000" u="none" cap="none" strike="noStrike">
                <a:solidFill>
                  <a:srgbClr val="FFB375"/>
                </a:solidFill>
                <a:latin typeface="Calibri"/>
                <a:ea typeface="Calibri"/>
                <a:cs typeface="Calibri"/>
                <a:sym typeface="Calibri"/>
              </a:rPr>
              <a:t>6</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559" name="Google Shape;559;p24"/>
          <p:cNvSpPr txBox="1"/>
          <p:nvPr/>
        </p:nvSpPr>
        <p:spPr>
          <a:xfrm>
            <a:off x="371684" y="6881800"/>
            <a:ext cx="337111"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24</a:t>
            </a:r>
            <a:endParaRPr/>
          </a:p>
        </p:txBody>
      </p:sp>
      <p:grpSp>
        <p:nvGrpSpPr>
          <p:cNvPr id="560" name="Google Shape;560;p24"/>
          <p:cNvGrpSpPr/>
          <p:nvPr/>
        </p:nvGrpSpPr>
        <p:grpSpPr>
          <a:xfrm>
            <a:off x="431622" y="2285848"/>
            <a:ext cx="8839208" cy="3238198"/>
            <a:chOff x="0" y="0"/>
            <a:chExt cx="8839207" cy="3238196"/>
          </a:xfrm>
        </p:grpSpPr>
        <p:sp>
          <p:nvSpPr>
            <p:cNvPr id="561" name="Google Shape;561;p24"/>
            <p:cNvSpPr/>
            <p:nvPr/>
          </p:nvSpPr>
          <p:spPr>
            <a:xfrm>
              <a:off x="0" y="0"/>
              <a:ext cx="8839207" cy="3238196"/>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4"/>
            <p:cNvSpPr txBox="1"/>
            <p:nvPr/>
          </p:nvSpPr>
          <p:spPr>
            <a:xfrm>
              <a:off x="162838" y="1428979"/>
              <a:ext cx="8513531"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563" name="Google Shape;563;p24"/>
          <p:cNvSpPr/>
          <p:nvPr/>
        </p:nvSpPr>
        <p:spPr>
          <a:xfrm>
            <a:off x="5279923" y="7354529"/>
            <a:ext cx="2723538"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4"/>
          <p:cNvSpPr txBox="1"/>
          <p:nvPr/>
        </p:nvSpPr>
        <p:spPr>
          <a:xfrm>
            <a:off x="375972" y="1394904"/>
            <a:ext cx="8950505" cy="53606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TICKET DE SALIDA</a:t>
            </a:r>
            <a:endParaRPr/>
          </a:p>
        </p:txBody>
      </p:sp>
      <p:sp>
        <p:nvSpPr>
          <p:cNvPr id="565" name="Google Shape;565;p24"/>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ANTES DE TERMINAR:</a:t>
            </a:r>
            <a:endParaRPr/>
          </a:p>
        </p:txBody>
      </p:sp>
      <p:pic>
        <p:nvPicPr>
          <p:cNvPr descr="Google Shape;569;p33" id="566" name="Google Shape;566;p24"/>
          <p:cNvPicPr preferRelativeResize="0"/>
          <p:nvPr/>
        </p:nvPicPr>
        <p:blipFill rotWithShape="1">
          <a:blip r:embed="rId3">
            <a:alphaModFix/>
          </a:blip>
          <a:srcRect b="0" l="0" r="0" t="0"/>
          <a:stretch/>
        </p:blipFill>
        <p:spPr>
          <a:xfrm>
            <a:off x="5830530" y="2890682"/>
            <a:ext cx="2963597" cy="4629223"/>
          </a:xfrm>
          <a:prstGeom prst="rect">
            <a:avLst/>
          </a:prstGeom>
          <a:noFill/>
          <a:ln>
            <a:noFill/>
          </a:ln>
        </p:spPr>
      </p:pic>
      <p:sp>
        <p:nvSpPr>
          <p:cNvPr id="567" name="Google Shape;567;p24"/>
          <p:cNvSpPr txBox="1"/>
          <p:nvPr/>
        </p:nvSpPr>
        <p:spPr>
          <a:xfrm>
            <a:off x="958645" y="2883343"/>
            <a:ext cx="5107861" cy="2585565"/>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A93501"/>
              </a:buClr>
              <a:buSzPts val="2000"/>
              <a:buFont typeface="Calibri"/>
              <a:buNone/>
            </a:pPr>
            <a:r>
              <a:rPr b="0" i="0" lang="es-CL" sz="2000" u="none" cap="none" strike="noStrike">
                <a:solidFill>
                  <a:srgbClr val="A93501"/>
                </a:solidFill>
                <a:latin typeface="Calibri"/>
                <a:ea typeface="Calibri"/>
                <a:cs typeface="Calibri"/>
                <a:sym typeface="Calibri"/>
              </a:rPr>
              <a:t>TRABAJANDO </a:t>
            </a:r>
            <a:r>
              <a:rPr b="1" i="0" lang="es-CL" sz="2000" u="none" cap="none" strike="noStrike">
                <a:solidFill>
                  <a:srgbClr val="ED6B00"/>
                </a:solidFill>
                <a:latin typeface="Calibri"/>
                <a:ea typeface="Calibri"/>
                <a:cs typeface="Calibri"/>
                <a:sym typeface="Calibri"/>
              </a:rPr>
              <a:t>EN WORD</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400"/>
              <a:buFont typeface="Arial"/>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2100"/>
              <a:buFont typeface="Calibri"/>
              <a:buNone/>
            </a:pPr>
            <a:r>
              <a:rPr b="1" i="0" lang="es-CL" sz="2100" u="none" cap="none" strike="noStrike">
                <a:solidFill>
                  <a:srgbClr val="ED6B00"/>
                </a:solidFill>
                <a:latin typeface="Calibri"/>
                <a:ea typeface="Calibri"/>
                <a:cs typeface="Calibri"/>
                <a:sym typeface="Calibri"/>
              </a:rPr>
              <a:t>¡Hasta la próxima! </a:t>
            </a:r>
            <a:endParaRPr/>
          </a:p>
          <a:p>
            <a:pPr indent="0" lvl="0" marL="0" marR="0" rtl="0" algn="l">
              <a:lnSpc>
                <a:spcPct val="100000"/>
              </a:lnSpc>
              <a:spcBef>
                <a:spcPts val="0"/>
              </a:spcBef>
              <a:spcAft>
                <a:spcPts val="0"/>
              </a:spcAft>
              <a:buClr>
                <a:srgbClr val="ED6B00"/>
              </a:buClr>
              <a:buSzPts val="2100"/>
              <a:buFont typeface="Arial"/>
              <a:buNone/>
            </a:pPr>
            <a:br>
              <a:rPr b="1" i="0" lang="es-CL"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Google Shape;571;p33" id="568" name="Google Shape;568;p24"/>
          <p:cNvPicPr preferRelativeResize="0"/>
          <p:nvPr/>
        </p:nvPicPr>
        <p:blipFill rotWithShape="1">
          <a:blip r:embed="rId4">
            <a:alphaModFix/>
          </a:blip>
          <a:srcRect b="0" l="0" r="0" t="0"/>
          <a:stretch/>
        </p:blipFill>
        <p:spPr>
          <a:xfrm>
            <a:off x="3210792" y="4159041"/>
            <a:ext cx="673177" cy="6037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113" name="Google Shape;113;p3"/>
          <p:cNvSpPr txBox="1"/>
          <p:nvPr/>
        </p:nvSpPr>
        <p:spPr>
          <a:xfrm>
            <a:off x="442488" y="6881800"/>
            <a:ext cx="266355"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3</a:t>
            </a:r>
            <a:endParaRPr/>
          </a:p>
        </p:txBody>
      </p:sp>
      <p:sp>
        <p:nvSpPr>
          <p:cNvPr id="114" name="Google Shape;114;p3"/>
          <p:cNvSpPr txBox="1"/>
          <p:nvPr/>
        </p:nvSpPr>
        <p:spPr>
          <a:xfrm>
            <a:off x="462114" y="2476003"/>
            <a:ext cx="2760223" cy="2915213"/>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OA 6</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Utilizar los equipos y herramientas tecnológicas en la gestión administrativa, considerando un uso eficiente de la energía, de los materiales y los insumos.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B - C - H</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br>
              <a:rPr b="0" i="0" lang="es-CL"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grpSp>
        <p:nvGrpSpPr>
          <p:cNvPr id="115" name="Google Shape;115;p3"/>
          <p:cNvGrpSpPr/>
          <p:nvPr/>
        </p:nvGrpSpPr>
        <p:grpSpPr>
          <a:xfrm>
            <a:off x="252573" y="1472660"/>
            <a:ext cx="2980515" cy="4543830"/>
            <a:chOff x="0" y="0"/>
            <a:chExt cx="2980514" cy="4543829"/>
          </a:xfrm>
        </p:grpSpPr>
        <p:sp>
          <p:nvSpPr>
            <p:cNvPr id="116" name="Google Shape;116;p3"/>
            <p:cNvSpPr/>
            <p:nvPr/>
          </p:nvSpPr>
          <p:spPr>
            <a:xfrm>
              <a:off x="0" y="0"/>
              <a:ext cx="2980514" cy="4543829"/>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txBox="1"/>
            <p:nvPr/>
          </p:nvSpPr>
          <p:spPr>
            <a:xfrm>
              <a:off x="78265" y="2081797"/>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118" name="Google Shape;118;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OBJETIVO DE APRENDIZAJE</a:t>
            </a:r>
            <a:endParaRPr/>
          </a:p>
        </p:txBody>
      </p:sp>
      <p:pic>
        <p:nvPicPr>
          <p:cNvPr descr="Imagen 44" id="119" name="Google Shape;119;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20" name="Google Shape;120;p3"/>
          <p:cNvGrpSpPr/>
          <p:nvPr/>
        </p:nvGrpSpPr>
        <p:grpSpPr>
          <a:xfrm>
            <a:off x="3362219" y="1472660"/>
            <a:ext cx="2980515" cy="4543828"/>
            <a:chOff x="0" y="0"/>
            <a:chExt cx="2980514" cy="4543827"/>
          </a:xfrm>
        </p:grpSpPr>
        <p:sp>
          <p:nvSpPr>
            <p:cNvPr id="121" name="Google Shape;121;p3"/>
            <p:cNvSpPr/>
            <p:nvPr/>
          </p:nvSpPr>
          <p:spPr>
            <a:xfrm>
              <a:off x="0" y="0"/>
              <a:ext cx="2980514" cy="4543827"/>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123" name="Google Shape;123;p3"/>
          <p:cNvSpPr txBox="1"/>
          <p:nvPr/>
        </p:nvSpPr>
        <p:spPr>
          <a:xfrm>
            <a:off x="3561634" y="2499448"/>
            <a:ext cx="2781098" cy="12866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3. </a:t>
            </a:r>
            <a:r>
              <a:rPr b="0" i="0" lang="es-CL" sz="1400" u="none" cap="none" strike="noStrike">
                <a:solidFill>
                  <a:srgbClr val="000000"/>
                </a:solidFill>
                <a:latin typeface="Calibri"/>
                <a:ea typeface="Calibri"/>
                <a:cs typeface="Calibri"/>
                <a:sym typeface="Calibri"/>
              </a:rPr>
              <a:t>Maneja a nivel intermedio software de propósito general, para desarrollar las tareas administrativas con eficiencia </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y eficacia.</a:t>
            </a:r>
            <a:endParaRPr/>
          </a:p>
        </p:txBody>
      </p:sp>
      <p:sp>
        <p:nvSpPr>
          <p:cNvPr id="124" name="Google Shape;124;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APRENDIZAJE ESPERADO</a:t>
            </a:r>
            <a:endParaRPr/>
          </a:p>
        </p:txBody>
      </p:sp>
      <p:pic>
        <p:nvPicPr>
          <p:cNvPr descr="Imagen 48" id="125" name="Google Shape;125;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26" name="Google Shape;126;p3"/>
          <p:cNvGrpSpPr/>
          <p:nvPr/>
        </p:nvGrpSpPr>
        <p:grpSpPr>
          <a:xfrm>
            <a:off x="6473042" y="1472660"/>
            <a:ext cx="2980515" cy="5663580"/>
            <a:chOff x="0" y="0"/>
            <a:chExt cx="2980514" cy="5663580"/>
          </a:xfrm>
        </p:grpSpPr>
        <p:sp>
          <p:nvSpPr>
            <p:cNvPr id="127" name="Google Shape;127;p3"/>
            <p:cNvSpPr/>
            <p:nvPr/>
          </p:nvSpPr>
          <p:spPr>
            <a:xfrm>
              <a:off x="0" y="0"/>
              <a:ext cx="2980514" cy="5663580"/>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129" name="Google Shape;129;p3"/>
          <p:cNvSpPr txBox="1"/>
          <p:nvPr/>
        </p:nvSpPr>
        <p:spPr>
          <a:xfrm>
            <a:off x="6656438" y="2499448"/>
            <a:ext cx="2684207" cy="44870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3.1.</a:t>
            </a:r>
            <a:r>
              <a:rPr b="0" i="0" lang="es-CL" sz="1400" u="none" cap="none" strike="noStrike">
                <a:solidFill>
                  <a:srgbClr val="000000"/>
                </a:solidFill>
                <a:latin typeface="Calibri"/>
                <a:ea typeface="Calibri"/>
                <a:cs typeface="Calibri"/>
                <a:sym typeface="Calibri"/>
              </a:rPr>
              <a:t> Elabora documentos e informes con el procesador de textos Word, de manera ordenada considerando los criterios</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definidos para ello.</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Elabora documentos aplicando formatos, encabezados de página y  columna de acuerdo a las necesidades y requerimientos de la organización.</a:t>
            </a:r>
            <a:br>
              <a:rPr b="0" i="0" lang="es-CL" sz="1400" u="none" cap="none" strike="noStrike">
                <a:solidFill>
                  <a:srgbClr val="000000"/>
                </a:solidFill>
                <a:latin typeface="Calibri"/>
                <a:ea typeface="Calibri"/>
                <a:cs typeface="Calibri"/>
                <a:sym typeface="Calibri"/>
              </a:rPr>
            </a:br>
            <a:br>
              <a:rPr b="0" i="0" lang="es-CL" sz="1400" u="none" cap="none" strike="noStrike">
                <a:solidFill>
                  <a:srgbClr val="000000"/>
                </a:solidFill>
                <a:latin typeface="Calibri"/>
                <a:ea typeface="Calibri"/>
                <a:cs typeface="Calibri"/>
                <a:sym typeface="Calibri"/>
              </a:rPr>
            </a:br>
            <a:r>
              <a:rPr b="0" i="0" lang="es-CL" sz="1400" u="none" cap="none" strike="noStrike">
                <a:solidFill>
                  <a:srgbClr val="000000"/>
                </a:solidFill>
                <a:latin typeface="Calibri"/>
                <a:ea typeface="Calibri"/>
                <a:cs typeface="Calibri"/>
                <a:sym typeface="Calibri"/>
              </a:rPr>
              <a:t>Utiliza funcionalidades de un procesador de texto, como combinación de correspondencia para desarrollar tareas con eficiencia y eficacia.</a:t>
            </a:r>
            <a:br>
              <a:rPr b="0" i="0" lang="es-CL" sz="1400" u="none" cap="none" strike="noStrike">
                <a:solidFill>
                  <a:srgbClr val="000000"/>
                </a:solidFill>
                <a:latin typeface="Calibri"/>
                <a:ea typeface="Calibri"/>
                <a:cs typeface="Calibri"/>
                <a:sym typeface="Calibri"/>
              </a:rPr>
            </a:br>
            <a:br>
              <a:rPr b="0" i="0" lang="es-CL"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30" name="Google Shape;130;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CRITERIOS DE EVALUACIÓN</a:t>
            </a:r>
            <a:endParaRPr/>
          </a:p>
        </p:txBody>
      </p:sp>
      <p:pic>
        <p:nvPicPr>
          <p:cNvPr descr="Imagen 52" id="131" name="Google Shape;131;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53" id="132" name="Google Shape;132;p3"/>
          <p:cNvPicPr preferRelativeResize="0"/>
          <p:nvPr/>
        </p:nvPicPr>
        <p:blipFill rotWithShape="1">
          <a:blip r:embed="rId6">
            <a:alphaModFix/>
          </a:blip>
          <a:srcRect b="0" l="0" r="0" t="0"/>
          <a:stretch/>
        </p:blipFill>
        <p:spPr>
          <a:xfrm flipH="1">
            <a:off x="511864" y="4448533"/>
            <a:ext cx="3103843" cy="2466271"/>
          </a:xfrm>
          <a:prstGeom prst="rect">
            <a:avLst/>
          </a:prstGeom>
          <a:noFill/>
          <a:ln>
            <a:noFill/>
          </a:ln>
        </p:spPr>
      </p:pic>
      <p:pic>
        <p:nvPicPr>
          <p:cNvPr descr="Imagen 54" id="133" name="Google Shape;133;p3"/>
          <p:cNvPicPr preferRelativeResize="0"/>
          <p:nvPr/>
        </p:nvPicPr>
        <p:blipFill rotWithShape="1">
          <a:blip r:embed="rId7">
            <a:alphaModFix/>
          </a:blip>
          <a:srcRect b="0" l="0" r="0" t="0"/>
          <a:stretch/>
        </p:blipFill>
        <p:spPr>
          <a:xfrm flipH="1">
            <a:off x="3588296" y="3757726"/>
            <a:ext cx="3025212" cy="4082384"/>
          </a:xfrm>
          <a:prstGeom prst="rect">
            <a:avLst/>
          </a:prstGeom>
          <a:noFill/>
          <a:ln>
            <a:noFill/>
          </a:ln>
        </p:spPr>
      </p:pic>
      <p:cxnSp>
        <p:nvCxnSpPr>
          <p:cNvPr id="134" name="Google Shape;134;p3"/>
          <p:cNvCxnSpPr/>
          <p:nvPr/>
        </p:nvCxnSpPr>
        <p:spPr>
          <a:xfrm>
            <a:off x="6782330" y="3761492"/>
            <a:ext cx="2359742" cy="1"/>
          </a:xfrm>
          <a:prstGeom prst="straightConnector1">
            <a:avLst/>
          </a:prstGeom>
          <a:noFill/>
          <a:ln cap="flat" cmpd="sng" w="9525">
            <a:solidFill>
              <a:srgbClr val="FEA83A"/>
            </a:solidFill>
            <a:prstDash val="solid"/>
            <a:round/>
            <a:headEnd len="sm" w="sm" type="none"/>
            <a:tailEnd len="sm" w="sm" type="none"/>
          </a:ln>
        </p:spPr>
      </p:cxnSp>
      <p:cxnSp>
        <p:nvCxnSpPr>
          <p:cNvPr id="135" name="Google Shape;135;p3"/>
          <p:cNvCxnSpPr/>
          <p:nvPr/>
        </p:nvCxnSpPr>
        <p:spPr>
          <a:xfrm>
            <a:off x="6782330" y="5058986"/>
            <a:ext cx="2359742" cy="1"/>
          </a:xfrm>
          <a:prstGeom prst="straightConnector1">
            <a:avLst/>
          </a:prstGeom>
          <a:noFill/>
          <a:ln cap="flat" cmpd="sng" w="9525">
            <a:solidFill>
              <a:srgbClr val="FEA83A"/>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141" name="Google Shape;141;p4"/>
          <p:cNvSpPr txBox="1"/>
          <p:nvPr/>
        </p:nvSpPr>
        <p:spPr>
          <a:xfrm>
            <a:off x="442488" y="6881800"/>
            <a:ext cx="266307"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4</a:t>
            </a:r>
            <a:endParaRPr/>
          </a:p>
        </p:txBody>
      </p:sp>
      <p:sp>
        <p:nvSpPr>
          <p:cNvPr id="142" name="Google Shape;142;p4"/>
          <p:cNvSpPr txBox="1"/>
          <p:nvPr/>
        </p:nvSpPr>
        <p:spPr>
          <a:xfrm>
            <a:off x="285294" y="1427427"/>
            <a:ext cx="8950506" cy="53606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¿QUÉ APRENDIMOS LA ACTIVIDAD ANTERIOR?</a:t>
            </a:r>
            <a:endParaRPr/>
          </a:p>
        </p:txBody>
      </p:sp>
      <p:sp>
        <p:nvSpPr>
          <p:cNvPr id="143" name="Google Shape;143;p4"/>
          <p:cNvSpPr txBox="1"/>
          <p:nvPr/>
        </p:nvSpPr>
        <p:spPr>
          <a:xfrm>
            <a:off x="574648" y="2055588"/>
            <a:ext cx="4778406" cy="424398"/>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1800"/>
              <a:buFont typeface="Calibri"/>
              <a:buNone/>
            </a:pPr>
            <a:r>
              <a:rPr b="1" i="0" lang="es-CL" sz="1800" u="none" cap="none" strike="noStrike">
                <a:solidFill>
                  <a:srgbClr val="ED6B00"/>
                </a:solidFill>
                <a:latin typeface="Calibri"/>
                <a:ea typeface="Calibri"/>
                <a:cs typeface="Calibri"/>
                <a:sym typeface="Calibri"/>
              </a:rPr>
              <a:t>CONOCIENDO WORD:</a:t>
            </a:r>
            <a:endParaRPr/>
          </a:p>
        </p:txBody>
      </p:sp>
      <p:sp>
        <p:nvSpPr>
          <p:cNvPr id="144" name="Google Shape;144;p4"/>
          <p:cNvSpPr txBox="1"/>
          <p:nvPr/>
        </p:nvSpPr>
        <p:spPr>
          <a:xfrm>
            <a:off x="366450" y="1110819"/>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RECORDEMOS</a:t>
            </a:r>
            <a:endParaRPr/>
          </a:p>
        </p:txBody>
      </p:sp>
      <p:sp>
        <p:nvSpPr>
          <p:cNvPr id="145" name="Google Shape;145;p4"/>
          <p:cNvSpPr txBox="1"/>
          <p:nvPr/>
        </p:nvSpPr>
        <p:spPr>
          <a:xfrm>
            <a:off x="442488" y="6881800"/>
            <a:ext cx="266305"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4</a:t>
            </a:r>
            <a:endParaRPr/>
          </a:p>
        </p:txBody>
      </p:sp>
      <p:grpSp>
        <p:nvGrpSpPr>
          <p:cNvPr id="146" name="Google Shape;146;p4"/>
          <p:cNvGrpSpPr/>
          <p:nvPr/>
        </p:nvGrpSpPr>
        <p:grpSpPr>
          <a:xfrm>
            <a:off x="375969" y="3182486"/>
            <a:ext cx="4845915" cy="698299"/>
            <a:chOff x="0" y="0"/>
            <a:chExt cx="4845914" cy="698297"/>
          </a:xfrm>
        </p:grpSpPr>
        <p:grpSp>
          <p:nvGrpSpPr>
            <p:cNvPr id="147" name="Google Shape;147;p4"/>
            <p:cNvGrpSpPr/>
            <p:nvPr/>
          </p:nvGrpSpPr>
          <p:grpSpPr>
            <a:xfrm>
              <a:off x="188102" y="0"/>
              <a:ext cx="4657812" cy="698297"/>
              <a:chOff x="0" y="0"/>
              <a:chExt cx="4657810" cy="698296"/>
            </a:xfrm>
          </p:grpSpPr>
          <p:sp>
            <p:nvSpPr>
              <p:cNvPr id="148" name="Google Shape;148;p4"/>
              <p:cNvSpPr/>
              <p:nvPr/>
            </p:nvSpPr>
            <p:spPr>
              <a:xfrm>
                <a:off x="0" y="0"/>
                <a:ext cx="4657810" cy="69829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4"/>
              <p:cNvSpPr txBox="1"/>
              <p:nvPr/>
            </p:nvSpPr>
            <p:spPr>
              <a:xfrm>
                <a:off x="38848" y="159026"/>
                <a:ext cx="4580112"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150" name="Google Shape;150;p4"/>
            <p:cNvGrpSpPr/>
            <p:nvPr/>
          </p:nvGrpSpPr>
          <p:grpSpPr>
            <a:xfrm>
              <a:off x="0" y="78975"/>
              <a:ext cx="376210" cy="536070"/>
              <a:chOff x="0" y="0"/>
              <a:chExt cx="376209" cy="536068"/>
            </a:xfrm>
          </p:grpSpPr>
          <p:sp>
            <p:nvSpPr>
              <p:cNvPr id="151" name="Google Shape;151;p4"/>
              <p:cNvSpPr/>
              <p:nvPr/>
            </p:nvSpPr>
            <p:spPr>
              <a:xfrm>
                <a:off x="0" y="81950"/>
                <a:ext cx="376209" cy="38581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4"/>
              <p:cNvSpPr txBox="1"/>
              <p:nvPr/>
            </p:nvSpPr>
            <p:spPr>
              <a:xfrm>
                <a:off x="9525" y="0"/>
                <a:ext cx="300307"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grpSp>
      </p:grpSp>
      <p:grpSp>
        <p:nvGrpSpPr>
          <p:cNvPr id="153" name="Google Shape;153;p4"/>
          <p:cNvGrpSpPr/>
          <p:nvPr/>
        </p:nvGrpSpPr>
        <p:grpSpPr>
          <a:xfrm>
            <a:off x="375969" y="2428384"/>
            <a:ext cx="4845915" cy="698299"/>
            <a:chOff x="0" y="0"/>
            <a:chExt cx="4845914" cy="698297"/>
          </a:xfrm>
        </p:grpSpPr>
        <p:grpSp>
          <p:nvGrpSpPr>
            <p:cNvPr id="154" name="Google Shape;154;p4"/>
            <p:cNvGrpSpPr/>
            <p:nvPr/>
          </p:nvGrpSpPr>
          <p:grpSpPr>
            <a:xfrm>
              <a:off x="188102" y="0"/>
              <a:ext cx="4657812" cy="698297"/>
              <a:chOff x="0" y="0"/>
              <a:chExt cx="4657810" cy="698296"/>
            </a:xfrm>
          </p:grpSpPr>
          <p:sp>
            <p:nvSpPr>
              <p:cNvPr id="155" name="Google Shape;155;p4"/>
              <p:cNvSpPr/>
              <p:nvPr/>
            </p:nvSpPr>
            <p:spPr>
              <a:xfrm>
                <a:off x="0" y="0"/>
                <a:ext cx="4657810" cy="69829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38848" y="159026"/>
                <a:ext cx="4580112"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157" name="Google Shape;157;p4"/>
            <p:cNvGrpSpPr/>
            <p:nvPr/>
          </p:nvGrpSpPr>
          <p:grpSpPr>
            <a:xfrm>
              <a:off x="0" y="78975"/>
              <a:ext cx="376210" cy="536070"/>
              <a:chOff x="0" y="0"/>
              <a:chExt cx="376209" cy="536068"/>
            </a:xfrm>
          </p:grpSpPr>
          <p:sp>
            <p:nvSpPr>
              <p:cNvPr id="158" name="Google Shape;158;p4"/>
              <p:cNvSpPr/>
              <p:nvPr/>
            </p:nvSpPr>
            <p:spPr>
              <a:xfrm>
                <a:off x="0" y="81950"/>
                <a:ext cx="376209" cy="38581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9525" y="0"/>
                <a:ext cx="300307"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grpSp>
      </p:grpSp>
      <p:sp>
        <p:nvSpPr>
          <p:cNvPr id="160" name="Google Shape;160;p4"/>
          <p:cNvSpPr/>
          <p:nvPr/>
        </p:nvSpPr>
        <p:spPr>
          <a:xfrm>
            <a:off x="5026616" y="3630159"/>
            <a:ext cx="696543" cy="696541"/>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1" name="Google Shape;161;p4"/>
          <p:cNvGrpSpPr/>
          <p:nvPr/>
        </p:nvGrpSpPr>
        <p:grpSpPr>
          <a:xfrm>
            <a:off x="385500" y="3932451"/>
            <a:ext cx="4845908" cy="698299"/>
            <a:chOff x="0" y="0"/>
            <a:chExt cx="4845907" cy="698297"/>
          </a:xfrm>
        </p:grpSpPr>
        <p:grpSp>
          <p:nvGrpSpPr>
            <p:cNvPr id="162" name="Google Shape;162;p4"/>
            <p:cNvGrpSpPr/>
            <p:nvPr/>
          </p:nvGrpSpPr>
          <p:grpSpPr>
            <a:xfrm>
              <a:off x="188100" y="0"/>
              <a:ext cx="4657807" cy="698297"/>
              <a:chOff x="0" y="0"/>
              <a:chExt cx="4657806" cy="698296"/>
            </a:xfrm>
          </p:grpSpPr>
          <p:sp>
            <p:nvSpPr>
              <p:cNvPr id="163" name="Google Shape;163;p4"/>
              <p:cNvSpPr/>
              <p:nvPr/>
            </p:nvSpPr>
            <p:spPr>
              <a:xfrm>
                <a:off x="0" y="0"/>
                <a:ext cx="4657806" cy="69829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4"/>
              <p:cNvSpPr txBox="1"/>
              <p:nvPr/>
            </p:nvSpPr>
            <p:spPr>
              <a:xfrm>
                <a:off x="38849" y="159026"/>
                <a:ext cx="4580108"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165" name="Google Shape;165;p4"/>
            <p:cNvGrpSpPr/>
            <p:nvPr/>
          </p:nvGrpSpPr>
          <p:grpSpPr>
            <a:xfrm>
              <a:off x="0" y="78975"/>
              <a:ext cx="376208" cy="536070"/>
              <a:chOff x="0" y="0"/>
              <a:chExt cx="376207" cy="536068"/>
            </a:xfrm>
          </p:grpSpPr>
          <p:sp>
            <p:nvSpPr>
              <p:cNvPr id="166" name="Google Shape;166;p4"/>
              <p:cNvSpPr/>
              <p:nvPr/>
            </p:nvSpPr>
            <p:spPr>
              <a:xfrm>
                <a:off x="0" y="81950"/>
                <a:ext cx="376207" cy="38581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4"/>
              <p:cNvSpPr txBox="1"/>
              <p:nvPr/>
            </p:nvSpPr>
            <p:spPr>
              <a:xfrm>
                <a:off x="9524" y="0"/>
                <a:ext cx="300305"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3</a:t>
                </a:r>
                <a:endParaRPr/>
              </a:p>
            </p:txBody>
          </p:sp>
        </p:grpSp>
      </p:grpSp>
      <p:grpSp>
        <p:nvGrpSpPr>
          <p:cNvPr id="168" name="Google Shape;168;p4"/>
          <p:cNvGrpSpPr/>
          <p:nvPr/>
        </p:nvGrpSpPr>
        <p:grpSpPr>
          <a:xfrm>
            <a:off x="375969" y="4689547"/>
            <a:ext cx="4845915" cy="698299"/>
            <a:chOff x="0" y="0"/>
            <a:chExt cx="4845914" cy="698297"/>
          </a:xfrm>
        </p:grpSpPr>
        <p:grpSp>
          <p:nvGrpSpPr>
            <p:cNvPr id="169" name="Google Shape;169;p4"/>
            <p:cNvGrpSpPr/>
            <p:nvPr/>
          </p:nvGrpSpPr>
          <p:grpSpPr>
            <a:xfrm>
              <a:off x="188102" y="0"/>
              <a:ext cx="4657812" cy="698297"/>
              <a:chOff x="0" y="0"/>
              <a:chExt cx="4657810" cy="698296"/>
            </a:xfrm>
          </p:grpSpPr>
          <p:sp>
            <p:nvSpPr>
              <p:cNvPr id="170" name="Google Shape;170;p4"/>
              <p:cNvSpPr/>
              <p:nvPr/>
            </p:nvSpPr>
            <p:spPr>
              <a:xfrm>
                <a:off x="0" y="0"/>
                <a:ext cx="4657810" cy="69829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4"/>
              <p:cNvSpPr txBox="1"/>
              <p:nvPr/>
            </p:nvSpPr>
            <p:spPr>
              <a:xfrm>
                <a:off x="38848" y="159026"/>
                <a:ext cx="4580112"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172" name="Google Shape;172;p4"/>
            <p:cNvGrpSpPr/>
            <p:nvPr/>
          </p:nvGrpSpPr>
          <p:grpSpPr>
            <a:xfrm>
              <a:off x="0" y="78975"/>
              <a:ext cx="376210" cy="536070"/>
              <a:chOff x="0" y="0"/>
              <a:chExt cx="376209" cy="536068"/>
            </a:xfrm>
          </p:grpSpPr>
          <p:sp>
            <p:nvSpPr>
              <p:cNvPr id="173" name="Google Shape;173;p4"/>
              <p:cNvSpPr/>
              <p:nvPr/>
            </p:nvSpPr>
            <p:spPr>
              <a:xfrm>
                <a:off x="0" y="81950"/>
                <a:ext cx="376209" cy="38581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txBox="1"/>
              <p:nvPr/>
            </p:nvSpPr>
            <p:spPr>
              <a:xfrm>
                <a:off x="9525" y="0"/>
                <a:ext cx="300307"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4</a:t>
                </a:r>
                <a:endParaRPr/>
              </a:p>
            </p:txBody>
          </p:sp>
        </p:grpSp>
      </p:grpSp>
      <p:grpSp>
        <p:nvGrpSpPr>
          <p:cNvPr id="175" name="Google Shape;175;p4"/>
          <p:cNvGrpSpPr/>
          <p:nvPr/>
        </p:nvGrpSpPr>
        <p:grpSpPr>
          <a:xfrm>
            <a:off x="375972" y="5437054"/>
            <a:ext cx="4845911" cy="698295"/>
            <a:chOff x="0" y="0"/>
            <a:chExt cx="4845910" cy="698294"/>
          </a:xfrm>
        </p:grpSpPr>
        <p:grpSp>
          <p:nvGrpSpPr>
            <p:cNvPr id="176" name="Google Shape;176;p4"/>
            <p:cNvGrpSpPr/>
            <p:nvPr/>
          </p:nvGrpSpPr>
          <p:grpSpPr>
            <a:xfrm>
              <a:off x="188099" y="0"/>
              <a:ext cx="4657811" cy="698294"/>
              <a:chOff x="0" y="0"/>
              <a:chExt cx="4657810" cy="698293"/>
            </a:xfrm>
          </p:grpSpPr>
          <p:sp>
            <p:nvSpPr>
              <p:cNvPr id="177" name="Google Shape;177;p4"/>
              <p:cNvSpPr/>
              <p:nvPr/>
            </p:nvSpPr>
            <p:spPr>
              <a:xfrm>
                <a:off x="0" y="0"/>
                <a:ext cx="4657810" cy="69829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38847" y="159025"/>
                <a:ext cx="4580113"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179" name="Google Shape;179;p4"/>
            <p:cNvGrpSpPr/>
            <p:nvPr/>
          </p:nvGrpSpPr>
          <p:grpSpPr>
            <a:xfrm>
              <a:off x="0" y="78972"/>
              <a:ext cx="376208" cy="536071"/>
              <a:chOff x="0" y="-1"/>
              <a:chExt cx="376207" cy="536069"/>
            </a:xfrm>
          </p:grpSpPr>
          <p:sp>
            <p:nvSpPr>
              <p:cNvPr id="180" name="Google Shape;180;p4"/>
              <p:cNvSpPr/>
              <p:nvPr/>
            </p:nvSpPr>
            <p:spPr>
              <a:xfrm>
                <a:off x="0" y="81950"/>
                <a:ext cx="376207" cy="38581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4"/>
              <p:cNvSpPr txBox="1"/>
              <p:nvPr/>
            </p:nvSpPr>
            <p:spPr>
              <a:xfrm>
                <a:off x="9524" y="-1"/>
                <a:ext cx="300305" cy="53606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5</a:t>
                </a:r>
                <a:endParaRPr/>
              </a:p>
            </p:txBody>
          </p:sp>
        </p:grpSp>
      </p:grpSp>
      <p:grpSp>
        <p:nvGrpSpPr>
          <p:cNvPr id="182" name="Google Shape;182;p4"/>
          <p:cNvGrpSpPr/>
          <p:nvPr/>
        </p:nvGrpSpPr>
        <p:grpSpPr>
          <a:xfrm>
            <a:off x="375969" y="6189217"/>
            <a:ext cx="4845915" cy="698299"/>
            <a:chOff x="0" y="0"/>
            <a:chExt cx="4845914" cy="698297"/>
          </a:xfrm>
        </p:grpSpPr>
        <p:grpSp>
          <p:nvGrpSpPr>
            <p:cNvPr id="183" name="Google Shape;183;p4"/>
            <p:cNvGrpSpPr/>
            <p:nvPr/>
          </p:nvGrpSpPr>
          <p:grpSpPr>
            <a:xfrm>
              <a:off x="188102" y="0"/>
              <a:ext cx="4657812" cy="698297"/>
              <a:chOff x="0" y="0"/>
              <a:chExt cx="4657810" cy="698296"/>
            </a:xfrm>
          </p:grpSpPr>
          <p:sp>
            <p:nvSpPr>
              <p:cNvPr id="184" name="Google Shape;184;p4"/>
              <p:cNvSpPr/>
              <p:nvPr/>
            </p:nvSpPr>
            <p:spPr>
              <a:xfrm>
                <a:off x="0" y="0"/>
                <a:ext cx="4657810" cy="698296"/>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4"/>
              <p:cNvSpPr txBox="1"/>
              <p:nvPr/>
            </p:nvSpPr>
            <p:spPr>
              <a:xfrm>
                <a:off x="38848" y="159026"/>
                <a:ext cx="4580112"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186" name="Google Shape;186;p4"/>
            <p:cNvGrpSpPr/>
            <p:nvPr/>
          </p:nvGrpSpPr>
          <p:grpSpPr>
            <a:xfrm>
              <a:off x="0" y="78975"/>
              <a:ext cx="376210" cy="536070"/>
              <a:chOff x="0" y="0"/>
              <a:chExt cx="376209" cy="536068"/>
            </a:xfrm>
          </p:grpSpPr>
          <p:sp>
            <p:nvSpPr>
              <p:cNvPr id="187" name="Google Shape;187;p4"/>
              <p:cNvSpPr/>
              <p:nvPr/>
            </p:nvSpPr>
            <p:spPr>
              <a:xfrm>
                <a:off x="0" y="81950"/>
                <a:ext cx="376209" cy="385811"/>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4"/>
              <p:cNvSpPr txBox="1"/>
              <p:nvPr/>
            </p:nvSpPr>
            <p:spPr>
              <a:xfrm>
                <a:off x="9525" y="0"/>
                <a:ext cx="300307"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6</a:t>
                </a:r>
                <a:endParaRPr/>
              </a:p>
            </p:txBody>
          </p:sp>
        </p:grpSp>
      </p:grpSp>
      <p:sp>
        <p:nvSpPr>
          <p:cNvPr id="189" name="Google Shape;189;p4"/>
          <p:cNvSpPr txBox="1"/>
          <p:nvPr/>
        </p:nvSpPr>
        <p:spPr>
          <a:xfrm>
            <a:off x="831939" y="3951225"/>
            <a:ext cx="4285767" cy="64590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Aplicamos márgenes, orientación y tamaño</a:t>
            </a:r>
            <a:endParaRPr/>
          </a:p>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de página.</a:t>
            </a:r>
            <a:endParaRPr/>
          </a:p>
        </p:txBody>
      </p:sp>
      <p:sp>
        <p:nvSpPr>
          <p:cNvPr id="190" name="Google Shape;190;p4"/>
          <p:cNvSpPr txBox="1"/>
          <p:nvPr/>
        </p:nvSpPr>
        <p:spPr>
          <a:xfrm>
            <a:off x="831939" y="3327408"/>
            <a:ext cx="4285767" cy="39190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Identificamos partes de un documento.</a:t>
            </a:r>
            <a:endParaRPr/>
          </a:p>
        </p:txBody>
      </p:sp>
      <p:sp>
        <p:nvSpPr>
          <p:cNvPr id="191" name="Google Shape;191;p4"/>
          <p:cNvSpPr txBox="1"/>
          <p:nvPr/>
        </p:nvSpPr>
        <p:spPr>
          <a:xfrm>
            <a:off x="831939" y="2578205"/>
            <a:ext cx="4285767" cy="39190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Utilizamos el Procesador de Texto Word.</a:t>
            </a:r>
            <a:endParaRPr/>
          </a:p>
        </p:txBody>
      </p:sp>
      <p:sp>
        <p:nvSpPr>
          <p:cNvPr id="192" name="Google Shape;192;p4"/>
          <p:cNvSpPr txBox="1"/>
          <p:nvPr/>
        </p:nvSpPr>
        <p:spPr>
          <a:xfrm>
            <a:off x="831939" y="4842714"/>
            <a:ext cx="4285767" cy="39190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Aplicamos alineación de párrafo.</a:t>
            </a:r>
            <a:endParaRPr/>
          </a:p>
        </p:txBody>
      </p:sp>
      <p:sp>
        <p:nvSpPr>
          <p:cNvPr id="193" name="Google Shape;193;p4"/>
          <p:cNvSpPr txBox="1"/>
          <p:nvPr/>
        </p:nvSpPr>
        <p:spPr>
          <a:xfrm>
            <a:off x="831939" y="5576759"/>
            <a:ext cx="4285767" cy="39190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Aplicamos distintas fuentes.</a:t>
            </a:r>
            <a:endParaRPr/>
          </a:p>
        </p:txBody>
      </p:sp>
      <p:sp>
        <p:nvSpPr>
          <p:cNvPr id="194" name="Google Shape;194;p4"/>
          <p:cNvSpPr txBox="1"/>
          <p:nvPr/>
        </p:nvSpPr>
        <p:spPr>
          <a:xfrm>
            <a:off x="831939" y="6326230"/>
            <a:ext cx="4285767" cy="39190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Insertamos tablas e imágenes.</a:t>
            </a:r>
            <a:endParaRPr/>
          </a:p>
        </p:txBody>
      </p:sp>
      <p:sp>
        <p:nvSpPr>
          <p:cNvPr id="195" name="Google Shape;195;p4"/>
          <p:cNvSpPr/>
          <p:nvPr/>
        </p:nvSpPr>
        <p:spPr>
          <a:xfrm>
            <a:off x="5026616" y="3630159"/>
            <a:ext cx="696543" cy="696541"/>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160;p11" id="196" name="Google Shape;196;p4"/>
          <p:cNvPicPr preferRelativeResize="0"/>
          <p:nvPr/>
        </p:nvPicPr>
        <p:blipFill rotWithShape="1">
          <a:blip r:embed="rId3">
            <a:alphaModFix/>
          </a:blip>
          <a:srcRect b="0" l="0" r="0" t="0"/>
          <a:stretch/>
        </p:blipFill>
        <p:spPr>
          <a:xfrm>
            <a:off x="4870517" y="2489705"/>
            <a:ext cx="4828329" cy="45744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202" name="Google Shape;202;p5"/>
          <p:cNvSpPr txBox="1"/>
          <p:nvPr/>
        </p:nvSpPr>
        <p:spPr>
          <a:xfrm>
            <a:off x="442488" y="6881800"/>
            <a:ext cx="266307"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5</a:t>
            </a:r>
            <a:endParaRPr/>
          </a:p>
        </p:txBody>
      </p:sp>
      <p:grpSp>
        <p:nvGrpSpPr>
          <p:cNvPr id="203" name="Google Shape;203;p5"/>
          <p:cNvGrpSpPr/>
          <p:nvPr/>
        </p:nvGrpSpPr>
        <p:grpSpPr>
          <a:xfrm>
            <a:off x="536224" y="2440017"/>
            <a:ext cx="5390405" cy="2567600"/>
            <a:chOff x="0" y="-1"/>
            <a:chExt cx="5390404" cy="2567598"/>
          </a:xfrm>
        </p:grpSpPr>
        <p:grpSp>
          <p:nvGrpSpPr>
            <p:cNvPr id="204" name="Google Shape;204;p5"/>
            <p:cNvGrpSpPr/>
            <p:nvPr/>
          </p:nvGrpSpPr>
          <p:grpSpPr>
            <a:xfrm>
              <a:off x="0" y="-1"/>
              <a:ext cx="4657807" cy="2567598"/>
              <a:chOff x="0" y="-1"/>
              <a:chExt cx="4657806" cy="2567597"/>
            </a:xfrm>
          </p:grpSpPr>
          <p:sp>
            <p:nvSpPr>
              <p:cNvPr id="205" name="Google Shape;205;p5"/>
              <p:cNvSpPr/>
              <p:nvPr/>
            </p:nvSpPr>
            <p:spPr>
              <a:xfrm flipH="1">
                <a:off x="0" y="-1"/>
                <a:ext cx="4657806" cy="2567597"/>
              </a:xfrm>
              <a:prstGeom prst="roundRect">
                <a:avLst>
                  <a:gd fmla="val 1666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5"/>
              <p:cNvSpPr txBox="1"/>
              <p:nvPr/>
            </p:nvSpPr>
            <p:spPr>
              <a:xfrm>
                <a:off x="125338" y="1093678"/>
                <a:ext cx="4407129"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207" name="Google Shape;207;p5"/>
            <p:cNvSpPr/>
            <p:nvPr/>
          </p:nvSpPr>
          <p:spPr>
            <a:xfrm flipH="1" rot="7028958">
              <a:off x="4620440" y="1630534"/>
              <a:ext cx="432623" cy="1022558"/>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8" name="Google Shape;208;p5"/>
          <p:cNvSpPr txBox="1"/>
          <p:nvPr/>
        </p:nvSpPr>
        <p:spPr>
          <a:xfrm>
            <a:off x="375972" y="1265365"/>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ACTIVIDAD DE CONOCIMIENTOS PREVIOS</a:t>
            </a:r>
            <a:endParaRPr/>
          </a:p>
        </p:txBody>
      </p:sp>
      <p:sp>
        <p:nvSpPr>
          <p:cNvPr id="209" name="Google Shape;209;p5"/>
          <p:cNvSpPr txBox="1"/>
          <p:nvPr/>
        </p:nvSpPr>
        <p:spPr>
          <a:xfrm>
            <a:off x="856786" y="2952305"/>
            <a:ext cx="4056007" cy="1557327"/>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Para recordar los aprendizajes trabajados en la actividad anterior, te invitamos a desarrollar la Actividad </a:t>
            </a:r>
            <a:r>
              <a:rPr b="1" i="0" lang="es-CL" sz="1600" u="none" cap="none" strike="noStrike">
                <a:solidFill>
                  <a:srgbClr val="ED6B00"/>
                </a:solidFill>
                <a:latin typeface="Calibri"/>
                <a:ea typeface="Calibri"/>
                <a:cs typeface="Calibri"/>
                <a:sym typeface="Calibri"/>
              </a:rPr>
              <a:t>6 Conocimientos Previos</a:t>
            </a:r>
            <a:r>
              <a:rPr b="0" i="0" lang="es-CL" sz="1600" u="none" cap="none" strike="noStrike">
                <a:solidFill>
                  <a:srgbClr val="000000"/>
                </a:solidFill>
                <a:latin typeface="Calibri"/>
                <a:ea typeface="Calibri"/>
                <a:cs typeface="Calibri"/>
                <a:sym typeface="Calibri"/>
              </a:rPr>
              <a:t>, que consiste en aplicar fuentes, alineación, imágenes a un texto.</a:t>
            </a:r>
            <a:br>
              <a:rPr b="0" i="0" lang="es-CL"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pic>
        <p:nvPicPr>
          <p:cNvPr descr="Google Shape;193;p13" id="210" name="Google Shape;210;p5"/>
          <p:cNvPicPr preferRelativeResize="0"/>
          <p:nvPr/>
        </p:nvPicPr>
        <p:blipFill rotWithShape="1">
          <a:blip r:embed="rId3">
            <a:alphaModFix/>
          </a:blip>
          <a:srcRect b="0" l="0" r="0" t="0"/>
          <a:stretch/>
        </p:blipFill>
        <p:spPr>
          <a:xfrm>
            <a:off x="5135674" y="3333134"/>
            <a:ext cx="4585616" cy="4344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6"/>
          <p:cNvSpPr/>
          <p:nvPr/>
        </p:nvSpPr>
        <p:spPr>
          <a:xfrm>
            <a:off x="489843" y="2323433"/>
            <a:ext cx="8739197" cy="3093399"/>
          </a:xfrm>
          <a:prstGeom prst="roundRect">
            <a:avLst>
              <a:gd fmla="val 7257" name="adj"/>
            </a:avLst>
          </a:prstGeom>
          <a:solidFill>
            <a:srgbClr val="F7E3D1"/>
          </a:solidFill>
          <a:ln>
            <a:noFill/>
          </a:ln>
        </p:spPr>
        <p:txBody>
          <a:bodyPr anchorCtr="0" anchor="ctr" bIns="45700" lIns="45700" spcFirstLastPara="1" rIns="45700" wrap="square" tIns="45700">
            <a:noAutofit/>
          </a:bodyPr>
          <a:lstStyle/>
          <a:p>
            <a:pPr indent="0" lvl="2"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16" name="Google Shape;216;p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217" name="Google Shape;217;p6"/>
          <p:cNvSpPr txBox="1"/>
          <p:nvPr/>
        </p:nvSpPr>
        <p:spPr>
          <a:xfrm>
            <a:off x="442488" y="6881800"/>
            <a:ext cx="266307"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6</a:t>
            </a:r>
            <a:endParaRPr/>
          </a:p>
        </p:txBody>
      </p:sp>
      <p:pic>
        <p:nvPicPr>
          <p:cNvPr descr="Google Shape;201;p14" id="218" name="Google Shape;218;p6"/>
          <p:cNvPicPr preferRelativeResize="0"/>
          <p:nvPr/>
        </p:nvPicPr>
        <p:blipFill rotWithShape="1">
          <a:blip r:embed="rId3">
            <a:alphaModFix/>
          </a:blip>
          <a:srcRect b="0" l="0" r="0" t="0"/>
          <a:stretch/>
        </p:blipFill>
        <p:spPr>
          <a:xfrm>
            <a:off x="4934069" y="4918242"/>
            <a:ext cx="4049165" cy="1903527"/>
          </a:xfrm>
          <a:prstGeom prst="rect">
            <a:avLst/>
          </a:prstGeom>
          <a:noFill/>
          <a:ln>
            <a:noFill/>
          </a:ln>
        </p:spPr>
      </p:pic>
      <p:pic>
        <p:nvPicPr>
          <p:cNvPr descr="Google Shape;202;p14" id="219" name="Google Shape;219;p6"/>
          <p:cNvPicPr preferRelativeResize="0"/>
          <p:nvPr/>
        </p:nvPicPr>
        <p:blipFill rotWithShape="1">
          <a:blip r:embed="rId4">
            <a:alphaModFix/>
          </a:blip>
          <a:srcRect b="0" l="0" r="0" t="0"/>
          <a:stretch/>
        </p:blipFill>
        <p:spPr>
          <a:xfrm>
            <a:off x="8675777" y="4661856"/>
            <a:ext cx="500377" cy="477103"/>
          </a:xfrm>
          <a:prstGeom prst="rect">
            <a:avLst/>
          </a:prstGeom>
          <a:noFill/>
          <a:ln>
            <a:noFill/>
          </a:ln>
        </p:spPr>
      </p:pic>
      <p:sp>
        <p:nvSpPr>
          <p:cNvPr id="220" name="Google Shape;220;p6"/>
          <p:cNvSpPr txBox="1"/>
          <p:nvPr/>
        </p:nvSpPr>
        <p:spPr>
          <a:xfrm>
            <a:off x="473327" y="5574250"/>
            <a:ext cx="4995619" cy="111448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ED6B00"/>
              </a:buClr>
              <a:buSzPts val="2100"/>
              <a:buFont typeface="Calibri"/>
              <a:buNone/>
            </a:pPr>
            <a:r>
              <a:rPr b="1" i="0" lang="es-CL" sz="2100" u="none" cap="none" strike="noStrike">
                <a:solidFill>
                  <a:srgbClr val="ED6B00"/>
                </a:solidFill>
                <a:latin typeface="Calibri"/>
                <a:ea typeface="Calibri"/>
                <a:cs typeface="Calibri"/>
                <a:sym typeface="Calibri"/>
              </a:rPr>
              <a:t>¡Muy bien!</a:t>
            </a:r>
            <a:endParaRPr/>
          </a:p>
          <a:p>
            <a:pPr indent="0" lvl="0" marL="0" marR="0" rtl="0" algn="l">
              <a:lnSpc>
                <a:spcPct val="100000"/>
              </a:lnSpc>
              <a:spcBef>
                <a:spcPts val="0"/>
              </a:spcBef>
              <a:spcAft>
                <a:spcPts val="0"/>
              </a:spcAft>
              <a:buClr>
                <a:srgbClr val="ED6B00"/>
              </a:buClr>
              <a:buSzPts val="2100"/>
              <a:buFont typeface="Calibri"/>
              <a:buNone/>
            </a:pPr>
            <a:r>
              <a:rPr b="0" i="0" lang="es-CL"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A93501"/>
              </a:buClr>
              <a:buSzPts val="2100"/>
              <a:buFont typeface="Calibri"/>
              <a:buNone/>
            </a:pPr>
            <a:r>
              <a:rPr b="0" i="0" lang="es-CL" sz="2100" u="none" cap="none" strike="noStrike">
                <a:solidFill>
                  <a:srgbClr val="A93501"/>
                </a:solidFill>
                <a:latin typeface="Calibri"/>
                <a:ea typeface="Calibri"/>
                <a:cs typeface="Calibri"/>
                <a:sym typeface="Calibri"/>
              </a:rPr>
              <a:t>la siguiente presentación</a:t>
            </a:r>
            <a:endParaRPr b="0" i="0" sz="1400" u="none" cap="none" strike="noStrike">
              <a:solidFill>
                <a:srgbClr val="000000"/>
              </a:solidFill>
              <a:latin typeface="Arial"/>
              <a:ea typeface="Arial"/>
              <a:cs typeface="Arial"/>
              <a:sym typeface="Arial"/>
            </a:endParaRPr>
          </a:p>
        </p:txBody>
      </p:sp>
      <p:sp>
        <p:nvSpPr>
          <p:cNvPr id="221" name="Google Shape;221;p6"/>
          <p:cNvSpPr/>
          <p:nvPr/>
        </p:nvSpPr>
        <p:spPr>
          <a:xfrm>
            <a:off x="708795" y="2598037"/>
            <a:ext cx="8159902" cy="2462213"/>
          </a:xfrm>
          <a:prstGeom prst="rect">
            <a:avLst/>
          </a:prstGeom>
          <a:noFill/>
          <a:ln>
            <a:noFill/>
          </a:ln>
        </p:spPr>
        <p:txBody>
          <a:bodyPr anchorCtr="0" anchor="t" bIns="45700" lIns="91425" spcFirstLastPara="1" rIns="91425" wrap="square" tIns="45700">
            <a:spAutoFit/>
          </a:bodyPr>
          <a:lstStyle/>
          <a:p>
            <a:pPr indent="0" lvl="2"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Recibe el archivo “Conocimientos Previos.docx” de tu docente y realiza lo siguiente:</a:t>
            </a:r>
            <a:endParaRPr/>
          </a:p>
          <a:p>
            <a:pPr indent="0" lvl="2"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342900" lvl="2" marL="342900" marR="0" rtl="0" algn="l">
              <a:lnSpc>
                <a:spcPct val="100000"/>
              </a:lnSpc>
              <a:spcBef>
                <a:spcPts val="0"/>
              </a:spcBef>
              <a:spcAft>
                <a:spcPts val="0"/>
              </a:spcAft>
              <a:buClr>
                <a:srgbClr val="000000"/>
              </a:buClr>
              <a:buSzPts val="1400"/>
              <a:buFont typeface="Arial"/>
              <a:buAutoNum type="arabicPeriod"/>
            </a:pPr>
            <a:r>
              <a:rPr b="0" i="0" lang="es-CL" sz="1400" u="none" cap="none" strike="noStrike">
                <a:solidFill>
                  <a:srgbClr val="000000"/>
                </a:solidFill>
                <a:latin typeface="Calibri"/>
                <a:ea typeface="Calibri"/>
                <a:cs typeface="Calibri"/>
                <a:sym typeface="Calibri"/>
              </a:rPr>
              <a:t>Ajusta a la página los márgenes a “Estrecho”.</a:t>
            </a:r>
            <a:endParaRPr/>
          </a:p>
          <a:p>
            <a:pPr indent="-342900" lvl="2" marL="342900" marR="0" rtl="0" algn="l">
              <a:lnSpc>
                <a:spcPct val="100000"/>
              </a:lnSpc>
              <a:spcBef>
                <a:spcPts val="0"/>
              </a:spcBef>
              <a:spcAft>
                <a:spcPts val="0"/>
              </a:spcAft>
              <a:buClr>
                <a:srgbClr val="000000"/>
              </a:buClr>
              <a:buSzPts val="1400"/>
              <a:buFont typeface="Arial"/>
              <a:buAutoNum type="arabicPeriod"/>
            </a:pPr>
            <a:r>
              <a:rPr b="0" i="0" lang="es-CL" sz="1400" u="none" cap="none" strike="noStrike">
                <a:solidFill>
                  <a:srgbClr val="000000"/>
                </a:solidFill>
                <a:latin typeface="Calibri"/>
                <a:ea typeface="Calibri"/>
                <a:cs typeface="Calibri"/>
                <a:sym typeface="Calibri"/>
              </a:rPr>
              <a:t>El tamaño del papel debe ser “Legal” o “Ejecutivo” o “A4”.</a:t>
            </a:r>
            <a:endParaRPr/>
          </a:p>
          <a:p>
            <a:pPr indent="-342900" lvl="2" marL="342900" marR="0" rtl="0" algn="l">
              <a:lnSpc>
                <a:spcPct val="100000"/>
              </a:lnSpc>
              <a:spcBef>
                <a:spcPts val="0"/>
              </a:spcBef>
              <a:spcAft>
                <a:spcPts val="0"/>
              </a:spcAft>
              <a:buClr>
                <a:srgbClr val="000000"/>
              </a:buClr>
              <a:buSzPts val="1400"/>
              <a:buFont typeface="Arial"/>
              <a:buAutoNum type="arabicPeriod"/>
            </a:pPr>
            <a:r>
              <a:rPr b="0" i="0" lang="es-CL" sz="1400" u="none" cap="none" strike="noStrike">
                <a:solidFill>
                  <a:srgbClr val="000000"/>
                </a:solidFill>
                <a:latin typeface="Calibri"/>
                <a:ea typeface="Calibri"/>
                <a:cs typeface="Calibri"/>
                <a:sym typeface="Calibri"/>
              </a:rPr>
              <a:t>La orientación de la página debe ser “Horizontal”.</a:t>
            </a:r>
            <a:endParaRPr/>
          </a:p>
          <a:p>
            <a:pPr indent="-342900" lvl="2" marL="342900" marR="0" rtl="0" algn="l">
              <a:lnSpc>
                <a:spcPct val="100000"/>
              </a:lnSpc>
              <a:spcBef>
                <a:spcPts val="0"/>
              </a:spcBef>
              <a:spcAft>
                <a:spcPts val="0"/>
              </a:spcAft>
              <a:buClr>
                <a:srgbClr val="000000"/>
              </a:buClr>
              <a:buSzPts val="1400"/>
              <a:buFont typeface="Arial"/>
              <a:buAutoNum type="arabicPeriod"/>
            </a:pPr>
            <a:r>
              <a:rPr b="0" i="0" lang="es-CL" sz="1400" u="none" cap="none" strike="noStrike">
                <a:solidFill>
                  <a:srgbClr val="000000"/>
                </a:solidFill>
                <a:latin typeface="Calibri"/>
                <a:ea typeface="Calibri"/>
                <a:cs typeface="Calibri"/>
                <a:sym typeface="Calibri"/>
              </a:rPr>
              <a:t>Aplica al título un tipo de letra Times New Roman Tamaño 24, negrita.</a:t>
            </a:r>
            <a:endParaRPr/>
          </a:p>
          <a:p>
            <a:pPr indent="-342900" lvl="2" marL="342900" marR="0" rtl="0" algn="l">
              <a:lnSpc>
                <a:spcPct val="100000"/>
              </a:lnSpc>
              <a:spcBef>
                <a:spcPts val="0"/>
              </a:spcBef>
              <a:spcAft>
                <a:spcPts val="0"/>
              </a:spcAft>
              <a:buClr>
                <a:srgbClr val="000000"/>
              </a:buClr>
              <a:buSzPts val="1400"/>
              <a:buFont typeface="Arial"/>
              <a:buAutoNum type="arabicPeriod"/>
            </a:pPr>
            <a:r>
              <a:rPr b="0" i="0" lang="es-CL" sz="1400" u="none" cap="none" strike="noStrike">
                <a:solidFill>
                  <a:srgbClr val="000000"/>
                </a:solidFill>
                <a:latin typeface="Calibri"/>
                <a:ea typeface="Calibri"/>
                <a:cs typeface="Calibri"/>
                <a:sym typeface="Calibri"/>
              </a:rPr>
              <a:t>Aplica al cuerpo del documento letra Arial Tamaño 12.</a:t>
            </a:r>
            <a:endParaRPr/>
          </a:p>
          <a:p>
            <a:pPr indent="-342900" lvl="2" marL="342900" marR="0" rtl="0" algn="l">
              <a:lnSpc>
                <a:spcPct val="100000"/>
              </a:lnSpc>
              <a:spcBef>
                <a:spcPts val="0"/>
              </a:spcBef>
              <a:spcAft>
                <a:spcPts val="0"/>
              </a:spcAft>
              <a:buClr>
                <a:srgbClr val="000000"/>
              </a:buClr>
              <a:buSzPts val="1400"/>
              <a:buFont typeface="Arial"/>
              <a:buAutoNum type="arabicPeriod"/>
            </a:pPr>
            <a:r>
              <a:rPr b="0" i="0" lang="es-CL" sz="1400" u="none" cap="none" strike="noStrike">
                <a:solidFill>
                  <a:srgbClr val="000000"/>
                </a:solidFill>
                <a:latin typeface="Calibri"/>
                <a:ea typeface="Calibri"/>
                <a:cs typeface="Calibri"/>
                <a:sym typeface="Calibri"/>
              </a:rPr>
              <a:t>Busca en internet una imagen de Apolo e </a:t>
            </a:r>
            <a:r>
              <a:rPr lang="es-CL">
                <a:latin typeface="Calibri"/>
                <a:ea typeface="Calibri"/>
                <a:cs typeface="Calibri"/>
                <a:sym typeface="Calibri"/>
              </a:rPr>
              <a:t>insertarla</a:t>
            </a:r>
            <a:r>
              <a:rPr b="0" i="0" lang="es-CL" sz="1400" u="none" cap="none" strike="noStrike">
                <a:solidFill>
                  <a:srgbClr val="000000"/>
                </a:solidFill>
                <a:latin typeface="Calibri"/>
                <a:ea typeface="Calibri"/>
                <a:cs typeface="Calibri"/>
                <a:sym typeface="Calibri"/>
              </a:rPr>
              <a:t> al lado superior derecho del cuerpo del documento.</a:t>
            </a:r>
            <a:endParaRPr/>
          </a:p>
          <a:p>
            <a:pPr indent="-342900" lvl="2" marL="342900" marR="0" rtl="0" algn="l">
              <a:lnSpc>
                <a:spcPct val="100000"/>
              </a:lnSpc>
              <a:spcBef>
                <a:spcPts val="0"/>
              </a:spcBef>
              <a:spcAft>
                <a:spcPts val="0"/>
              </a:spcAft>
              <a:buClr>
                <a:srgbClr val="000000"/>
              </a:buClr>
              <a:buSzPts val="1400"/>
              <a:buFont typeface="Arial"/>
              <a:buAutoNum type="arabicPeriod"/>
            </a:pPr>
            <a:r>
              <a:rPr b="0" i="0" lang="es-CL" sz="1400" u="none" cap="none" strike="noStrike">
                <a:solidFill>
                  <a:srgbClr val="000000"/>
                </a:solidFill>
                <a:latin typeface="Calibri"/>
                <a:ea typeface="Calibri"/>
                <a:cs typeface="Calibri"/>
                <a:sym typeface="Calibri"/>
              </a:rPr>
              <a:t>Inserta una tabla de dos columna y dos filas, la primera debe decir el nombre de un Dios griego y la Segunda la descripción.</a:t>
            </a:r>
            <a:endParaRPr/>
          </a:p>
          <a:p>
            <a:pPr indent="-342900" lvl="2" marL="342900" marR="0" rtl="0" algn="l">
              <a:lnSpc>
                <a:spcPct val="100000"/>
              </a:lnSpc>
              <a:spcBef>
                <a:spcPts val="0"/>
              </a:spcBef>
              <a:spcAft>
                <a:spcPts val="0"/>
              </a:spcAft>
              <a:buClr>
                <a:srgbClr val="000000"/>
              </a:buClr>
              <a:buSzPts val="1400"/>
              <a:buFont typeface="Arial"/>
              <a:buAutoNum type="arabicPeriod"/>
            </a:pPr>
            <a:r>
              <a:rPr b="0" i="0" lang="es-CL" sz="1400" u="none" cap="none" strike="noStrike">
                <a:solidFill>
                  <a:srgbClr val="000000"/>
                </a:solidFill>
                <a:latin typeface="Calibri"/>
                <a:ea typeface="Calibri"/>
                <a:cs typeface="Calibri"/>
                <a:sym typeface="Calibri"/>
              </a:rPr>
              <a:t>Compara con la imagen el resultado.</a:t>
            </a:r>
            <a:endParaRPr/>
          </a:p>
        </p:txBody>
      </p:sp>
      <p:sp>
        <p:nvSpPr>
          <p:cNvPr id="222" name="Google Shape;222;p6"/>
          <p:cNvSpPr txBox="1"/>
          <p:nvPr/>
        </p:nvSpPr>
        <p:spPr>
          <a:xfrm>
            <a:off x="375972" y="1265365"/>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ACTIVIDAD DE CONOCIMIENTOS PREVIOS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228" name="Google Shape;228;p7"/>
          <p:cNvSpPr txBox="1"/>
          <p:nvPr/>
        </p:nvSpPr>
        <p:spPr>
          <a:xfrm>
            <a:off x="442488" y="6881800"/>
            <a:ext cx="266307"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7</a:t>
            </a:r>
            <a:endParaRPr/>
          </a:p>
        </p:txBody>
      </p:sp>
      <p:sp>
        <p:nvSpPr>
          <p:cNvPr id="229" name="Google Shape;229;p7"/>
          <p:cNvSpPr txBox="1"/>
          <p:nvPr/>
        </p:nvSpPr>
        <p:spPr>
          <a:xfrm>
            <a:off x="4109576" y="2664933"/>
            <a:ext cx="4840957"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s-CL" sz="1600" u="none" cap="none" strike="noStrike">
                <a:solidFill>
                  <a:srgbClr val="000000"/>
                </a:solidFill>
                <a:latin typeface="Calibri"/>
                <a:ea typeface="Calibri"/>
                <a:cs typeface="Calibri"/>
                <a:sym typeface="Calibri"/>
              </a:rPr>
              <a:t>Al término de la actividad estarás en condiciones de:</a:t>
            </a:r>
            <a:endParaRPr/>
          </a:p>
        </p:txBody>
      </p:sp>
      <p:grpSp>
        <p:nvGrpSpPr>
          <p:cNvPr id="230" name="Google Shape;230;p7"/>
          <p:cNvGrpSpPr/>
          <p:nvPr/>
        </p:nvGrpSpPr>
        <p:grpSpPr>
          <a:xfrm>
            <a:off x="4063851" y="3185651"/>
            <a:ext cx="5081315" cy="3106998"/>
            <a:chOff x="0" y="-1"/>
            <a:chExt cx="5081314" cy="3106996"/>
          </a:xfrm>
        </p:grpSpPr>
        <p:sp>
          <p:nvSpPr>
            <p:cNvPr id="231" name="Google Shape;231;p7"/>
            <p:cNvSpPr/>
            <p:nvPr/>
          </p:nvSpPr>
          <p:spPr>
            <a:xfrm>
              <a:off x="0" y="-1"/>
              <a:ext cx="5081314" cy="3106996"/>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txBox="1"/>
            <p:nvPr/>
          </p:nvSpPr>
          <p:spPr>
            <a:xfrm>
              <a:off x="66106" y="1363379"/>
              <a:ext cx="4949102"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233" name="Google Shape;233;p7"/>
          <p:cNvSpPr txBox="1"/>
          <p:nvPr/>
        </p:nvSpPr>
        <p:spPr>
          <a:xfrm>
            <a:off x="4624637" y="3795571"/>
            <a:ext cx="3923027" cy="300504"/>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Aplicar Encabezado y Pie de Página.</a:t>
            </a:r>
            <a:endParaRPr/>
          </a:p>
        </p:txBody>
      </p:sp>
      <p:grpSp>
        <p:nvGrpSpPr>
          <p:cNvPr id="234" name="Google Shape;234;p7"/>
          <p:cNvGrpSpPr/>
          <p:nvPr/>
        </p:nvGrpSpPr>
        <p:grpSpPr>
          <a:xfrm>
            <a:off x="3895218" y="3708565"/>
            <a:ext cx="375445" cy="536070"/>
            <a:chOff x="0" y="0"/>
            <a:chExt cx="375443" cy="536068"/>
          </a:xfrm>
        </p:grpSpPr>
        <p:sp>
          <p:nvSpPr>
            <p:cNvPr id="235" name="Google Shape;235;p7"/>
            <p:cNvSpPr/>
            <p:nvPr/>
          </p:nvSpPr>
          <p:spPr>
            <a:xfrm>
              <a:off x="0" y="87005"/>
              <a:ext cx="375443"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txBox="1"/>
            <p:nvPr/>
          </p:nvSpPr>
          <p:spPr>
            <a:xfrm>
              <a:off x="9505" y="0"/>
              <a:ext cx="29969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grpSp>
      <p:sp>
        <p:nvSpPr>
          <p:cNvPr id="237" name="Google Shape;237;p7"/>
          <p:cNvSpPr txBox="1"/>
          <p:nvPr/>
        </p:nvSpPr>
        <p:spPr>
          <a:xfrm>
            <a:off x="4655558" y="5274162"/>
            <a:ext cx="3892106" cy="300504"/>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Aplicar combinación de correspondencia.</a:t>
            </a:r>
            <a:endParaRPr/>
          </a:p>
        </p:txBody>
      </p:sp>
      <p:grpSp>
        <p:nvGrpSpPr>
          <p:cNvPr id="238" name="Google Shape;238;p7"/>
          <p:cNvGrpSpPr/>
          <p:nvPr/>
        </p:nvGrpSpPr>
        <p:grpSpPr>
          <a:xfrm>
            <a:off x="3895218" y="4423728"/>
            <a:ext cx="375445" cy="536070"/>
            <a:chOff x="0" y="0"/>
            <a:chExt cx="375443" cy="536068"/>
          </a:xfrm>
        </p:grpSpPr>
        <p:sp>
          <p:nvSpPr>
            <p:cNvPr id="239" name="Google Shape;239;p7"/>
            <p:cNvSpPr/>
            <p:nvPr/>
          </p:nvSpPr>
          <p:spPr>
            <a:xfrm>
              <a:off x="0" y="87005"/>
              <a:ext cx="375443"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7"/>
            <p:cNvSpPr txBox="1"/>
            <p:nvPr/>
          </p:nvSpPr>
          <p:spPr>
            <a:xfrm>
              <a:off x="9505" y="0"/>
              <a:ext cx="29969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grpSp>
      <p:sp>
        <p:nvSpPr>
          <p:cNvPr id="241" name="Google Shape;241;p7"/>
          <p:cNvSpPr txBox="1"/>
          <p:nvPr/>
        </p:nvSpPr>
        <p:spPr>
          <a:xfrm>
            <a:off x="375972" y="1760907"/>
            <a:ext cx="4997505" cy="431492"/>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A93501"/>
              </a:buClr>
              <a:buSzPts val="2000"/>
              <a:buFont typeface="Calibri"/>
              <a:buNone/>
            </a:pPr>
            <a:r>
              <a:rPr b="0" i="0" lang="es-CL" sz="2000" u="none" cap="none" strike="noStrike">
                <a:solidFill>
                  <a:srgbClr val="A93501"/>
                </a:solidFill>
                <a:latin typeface="Calibri"/>
                <a:ea typeface="Calibri"/>
                <a:cs typeface="Calibri"/>
                <a:sym typeface="Calibri"/>
              </a:rPr>
              <a:t>TRABAJANDO </a:t>
            </a:r>
            <a:r>
              <a:rPr b="1" i="0" lang="es-CL" sz="2000" u="none" cap="none" strike="noStrike">
                <a:solidFill>
                  <a:srgbClr val="ED6B00"/>
                </a:solidFill>
                <a:latin typeface="Calibri"/>
                <a:ea typeface="Calibri"/>
                <a:cs typeface="Calibri"/>
                <a:sym typeface="Calibri"/>
              </a:rPr>
              <a:t>EN WORD</a:t>
            </a:r>
            <a:endParaRPr/>
          </a:p>
        </p:txBody>
      </p:sp>
      <p:sp>
        <p:nvSpPr>
          <p:cNvPr id="242" name="Google Shape;242;p7"/>
          <p:cNvSpPr txBox="1"/>
          <p:nvPr/>
        </p:nvSpPr>
        <p:spPr>
          <a:xfrm>
            <a:off x="4017016" y="1029694"/>
            <a:ext cx="466495" cy="830004"/>
          </a:xfrm>
          <a:prstGeom prst="rect">
            <a:avLst/>
          </a:prstGeom>
          <a:noFill/>
          <a:ln>
            <a:noFill/>
          </a:ln>
        </p:spPr>
        <p:txBody>
          <a:bodyPr anchorCtr="0" anchor="ctr" bIns="91375" lIns="91375" spcFirstLastPara="1" rIns="91375" wrap="square" tIns="91375">
            <a:spAutoFit/>
          </a:bodyPr>
          <a:lstStyle/>
          <a:p>
            <a:pPr indent="0" lvl="0" marL="0" marR="0" rtl="0" algn="r">
              <a:lnSpc>
                <a:spcPct val="90000"/>
              </a:lnSpc>
              <a:spcBef>
                <a:spcPts val="0"/>
              </a:spcBef>
              <a:spcAft>
                <a:spcPts val="0"/>
              </a:spcAft>
              <a:buClr>
                <a:srgbClr val="FFB375"/>
              </a:buClr>
              <a:buSzPts val="5000"/>
              <a:buFont typeface="Calibri"/>
              <a:buNone/>
            </a:pPr>
            <a:r>
              <a:rPr b="0" i="0" lang="es-CL" sz="5000" u="none" cap="none" strike="noStrike">
                <a:solidFill>
                  <a:srgbClr val="FFB375"/>
                </a:solidFill>
                <a:latin typeface="Calibri"/>
                <a:ea typeface="Calibri"/>
                <a:cs typeface="Calibri"/>
                <a:sym typeface="Calibri"/>
              </a:rPr>
              <a:t>6</a:t>
            </a:r>
            <a:endParaRPr/>
          </a:p>
        </p:txBody>
      </p:sp>
      <p:pic>
        <p:nvPicPr>
          <p:cNvPr descr="Google Shape;223;p15" id="243" name="Google Shape;243;p7"/>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244" name="Google Shape;244;p7"/>
          <p:cNvSpPr txBox="1"/>
          <p:nvPr/>
        </p:nvSpPr>
        <p:spPr>
          <a:xfrm>
            <a:off x="375975" y="1284670"/>
            <a:ext cx="4107535" cy="53606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MENÚ DE LA ACTIVIDAD</a:t>
            </a:r>
            <a:endParaRPr/>
          </a:p>
        </p:txBody>
      </p:sp>
      <p:sp>
        <p:nvSpPr>
          <p:cNvPr id="245" name="Google Shape;245;p7"/>
          <p:cNvSpPr txBox="1"/>
          <p:nvPr/>
        </p:nvSpPr>
        <p:spPr>
          <a:xfrm>
            <a:off x="4655558" y="4582202"/>
            <a:ext cx="3923027" cy="300504"/>
          </a:xfrm>
          <a:prstGeom prst="rect">
            <a:avLst/>
          </a:prstGeom>
          <a:noFill/>
          <a:ln>
            <a:noFill/>
          </a:ln>
        </p:spPr>
        <p:txBody>
          <a:bodyPr anchorCtr="0" anchor="t" bIns="45675" lIns="45675" spcFirstLastPara="1" rIns="45675" wrap="square" tIns="45675">
            <a:spAutoFit/>
          </a:bodyPr>
          <a:lstStyle/>
          <a:p>
            <a:pPr indent="0" lvl="0" marL="0" marR="0" rtl="0" algn="l">
              <a:lnSpc>
                <a:spcPct val="90000"/>
              </a:lnSpc>
              <a:spcBef>
                <a:spcPts val="0"/>
              </a:spcBef>
              <a:spcAft>
                <a:spcPts val="0"/>
              </a:spcAft>
              <a:buClr>
                <a:srgbClr val="000000"/>
              </a:buClr>
              <a:buSzPts val="1600"/>
              <a:buFont typeface="Calibri"/>
              <a:buNone/>
            </a:pPr>
            <a:r>
              <a:rPr b="0" i="0" lang="es-CL" sz="1600" u="none" cap="none" strike="noStrike">
                <a:solidFill>
                  <a:srgbClr val="000000"/>
                </a:solidFill>
                <a:latin typeface="Calibri"/>
                <a:ea typeface="Calibri"/>
                <a:cs typeface="Calibri"/>
                <a:sym typeface="Calibri"/>
              </a:rPr>
              <a:t>Insertar columnas.</a:t>
            </a:r>
            <a:endParaRPr/>
          </a:p>
        </p:txBody>
      </p:sp>
      <p:grpSp>
        <p:nvGrpSpPr>
          <p:cNvPr id="246" name="Google Shape;246;p7"/>
          <p:cNvGrpSpPr/>
          <p:nvPr/>
        </p:nvGrpSpPr>
        <p:grpSpPr>
          <a:xfrm>
            <a:off x="3904724" y="5138892"/>
            <a:ext cx="375446" cy="536070"/>
            <a:chOff x="0" y="0"/>
            <a:chExt cx="375444" cy="536068"/>
          </a:xfrm>
        </p:grpSpPr>
        <p:sp>
          <p:nvSpPr>
            <p:cNvPr id="247" name="Google Shape;247;p7"/>
            <p:cNvSpPr/>
            <p:nvPr/>
          </p:nvSpPr>
          <p:spPr>
            <a:xfrm>
              <a:off x="0" y="87005"/>
              <a:ext cx="375444" cy="362162"/>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7"/>
            <p:cNvSpPr txBox="1"/>
            <p:nvPr/>
          </p:nvSpPr>
          <p:spPr>
            <a:xfrm>
              <a:off x="9506" y="0"/>
              <a:ext cx="299695"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3</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254" name="Google Shape;254;p8"/>
          <p:cNvSpPr txBox="1"/>
          <p:nvPr/>
        </p:nvSpPr>
        <p:spPr>
          <a:xfrm>
            <a:off x="442488" y="6881800"/>
            <a:ext cx="266307"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8</a:t>
            </a:r>
            <a:endParaRPr/>
          </a:p>
        </p:txBody>
      </p:sp>
      <p:grpSp>
        <p:nvGrpSpPr>
          <p:cNvPr id="255" name="Google Shape;255;p8"/>
          <p:cNvGrpSpPr/>
          <p:nvPr/>
        </p:nvGrpSpPr>
        <p:grpSpPr>
          <a:xfrm>
            <a:off x="263701" y="2530443"/>
            <a:ext cx="6960753" cy="1120883"/>
            <a:chOff x="0" y="0"/>
            <a:chExt cx="6960752" cy="1120882"/>
          </a:xfrm>
        </p:grpSpPr>
        <p:sp>
          <p:nvSpPr>
            <p:cNvPr id="256" name="Google Shape;256;p8"/>
            <p:cNvSpPr/>
            <p:nvPr/>
          </p:nvSpPr>
          <p:spPr>
            <a:xfrm>
              <a:off x="0" y="0"/>
              <a:ext cx="6960752" cy="1120882"/>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txBox="1"/>
            <p:nvPr/>
          </p:nvSpPr>
          <p:spPr>
            <a:xfrm>
              <a:off x="55126" y="370322"/>
              <a:ext cx="6850498"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258" name="Google Shape;258;p8"/>
          <p:cNvSpPr txBox="1"/>
          <p:nvPr/>
        </p:nvSpPr>
        <p:spPr>
          <a:xfrm>
            <a:off x="442489" y="2834664"/>
            <a:ext cx="6491643" cy="1261793"/>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El encabezado de una página lo podríamos comparar con un membrete, generalmente es el nombre y logo de la empresa o en los trabajos escolares la asignatura y fecha.</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Calibri"/>
              <a:buNone/>
            </a:pPr>
            <a:br>
              <a:rPr b="0" i="0" lang="es-CL" sz="16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sp>
        <p:nvSpPr>
          <p:cNvPr id="259" name="Google Shape;259;p8"/>
          <p:cNvSpPr txBox="1"/>
          <p:nvPr/>
        </p:nvSpPr>
        <p:spPr>
          <a:xfrm>
            <a:off x="331698" y="1182640"/>
            <a:ext cx="4769904"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ENCABEZADO Y </a:t>
            </a:r>
            <a:r>
              <a:rPr b="0" i="0" lang="es-CL" sz="2800" u="none" cap="none" strike="noStrike">
                <a:solidFill>
                  <a:srgbClr val="A93501"/>
                </a:solidFill>
                <a:latin typeface="Calibri"/>
                <a:ea typeface="Calibri"/>
                <a:cs typeface="Calibri"/>
                <a:sym typeface="Calibri"/>
              </a:rPr>
              <a:t>PIE DE PÁGINA</a:t>
            </a:r>
            <a:endParaRPr/>
          </a:p>
        </p:txBody>
      </p:sp>
      <p:grpSp>
        <p:nvGrpSpPr>
          <p:cNvPr id="260" name="Google Shape;260;p8"/>
          <p:cNvGrpSpPr/>
          <p:nvPr/>
        </p:nvGrpSpPr>
        <p:grpSpPr>
          <a:xfrm>
            <a:off x="263701" y="4119109"/>
            <a:ext cx="6960753" cy="752748"/>
            <a:chOff x="0" y="0"/>
            <a:chExt cx="6960752" cy="752747"/>
          </a:xfrm>
        </p:grpSpPr>
        <p:sp>
          <p:nvSpPr>
            <p:cNvPr id="261" name="Google Shape;261;p8"/>
            <p:cNvSpPr/>
            <p:nvPr/>
          </p:nvSpPr>
          <p:spPr>
            <a:xfrm>
              <a:off x="0" y="0"/>
              <a:ext cx="6960752" cy="752747"/>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txBox="1"/>
            <p:nvPr/>
          </p:nvSpPr>
          <p:spPr>
            <a:xfrm>
              <a:off x="37020" y="186254"/>
              <a:ext cx="6886711"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grpSp>
        <p:nvGrpSpPr>
          <p:cNvPr id="263" name="Google Shape;263;p8"/>
          <p:cNvGrpSpPr/>
          <p:nvPr/>
        </p:nvGrpSpPr>
        <p:grpSpPr>
          <a:xfrm>
            <a:off x="263701" y="5280855"/>
            <a:ext cx="6960753" cy="1356412"/>
            <a:chOff x="0" y="0"/>
            <a:chExt cx="6960752" cy="1356411"/>
          </a:xfrm>
        </p:grpSpPr>
        <p:sp>
          <p:nvSpPr>
            <p:cNvPr id="264" name="Google Shape;264;p8"/>
            <p:cNvSpPr/>
            <p:nvPr/>
          </p:nvSpPr>
          <p:spPr>
            <a:xfrm>
              <a:off x="0" y="0"/>
              <a:ext cx="6960752" cy="1356411"/>
            </a:xfrm>
            <a:prstGeom prst="roundRect">
              <a:avLst>
                <a:gd fmla="val 1679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8"/>
            <p:cNvSpPr txBox="1"/>
            <p:nvPr/>
          </p:nvSpPr>
          <p:spPr>
            <a:xfrm>
              <a:off x="66710" y="488086"/>
              <a:ext cx="6827331"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pic>
        <p:nvPicPr>
          <p:cNvPr descr="Google Shape;247;p16" id="266" name="Google Shape;266;p8"/>
          <p:cNvPicPr preferRelativeResize="0"/>
          <p:nvPr/>
        </p:nvPicPr>
        <p:blipFill rotWithShape="1">
          <a:blip r:embed="rId3">
            <a:alphaModFix/>
          </a:blip>
          <a:srcRect b="0" l="0" r="0" t="0"/>
          <a:stretch/>
        </p:blipFill>
        <p:spPr>
          <a:xfrm>
            <a:off x="6832134" y="3339879"/>
            <a:ext cx="2570542" cy="3297383"/>
          </a:xfrm>
          <a:prstGeom prst="rect">
            <a:avLst/>
          </a:prstGeom>
          <a:noFill/>
          <a:ln>
            <a:noFill/>
          </a:ln>
        </p:spPr>
      </p:pic>
      <p:sp>
        <p:nvSpPr>
          <p:cNvPr id="267" name="Google Shape;267;p8"/>
          <p:cNvSpPr txBox="1"/>
          <p:nvPr/>
        </p:nvSpPr>
        <p:spPr>
          <a:xfrm>
            <a:off x="442489" y="5488811"/>
            <a:ext cx="6322936" cy="954016"/>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El sentido de insertar un encabezado es que se repite en todas las páginas del documento y no es necesario escribirlo cada vez que cambie una página, es por esto que es una sección distinta del cuerpo y se accede a ellos con un doble clic o en el menú Insertar como se muestra en la siguiente lámina…</a:t>
            </a:r>
            <a:endParaRPr/>
          </a:p>
        </p:txBody>
      </p:sp>
      <p:sp>
        <p:nvSpPr>
          <p:cNvPr id="268" name="Google Shape;268;p8"/>
          <p:cNvSpPr txBox="1"/>
          <p:nvPr/>
        </p:nvSpPr>
        <p:spPr>
          <a:xfrm>
            <a:off x="442489" y="4244085"/>
            <a:ext cx="6491643" cy="52312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El pie de página puedes incluir el nombre de quien realiza el documento y el número de página.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s-CL" sz="1100">
                <a:latin typeface="Calibri"/>
                <a:ea typeface="Calibri"/>
                <a:cs typeface="Calibri"/>
                <a:sym typeface="Calibri"/>
              </a:rPr>
              <a:t>‹#›</a:t>
            </a:fld>
            <a:endParaRPr/>
          </a:p>
        </p:txBody>
      </p:sp>
      <p:sp>
        <p:nvSpPr>
          <p:cNvPr id="274" name="Google Shape;274;p9"/>
          <p:cNvSpPr txBox="1"/>
          <p:nvPr/>
        </p:nvSpPr>
        <p:spPr>
          <a:xfrm>
            <a:off x="442488" y="6881800"/>
            <a:ext cx="266307" cy="31701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s-CL" sz="1100" u="none" cap="none" strike="noStrike">
                <a:solidFill>
                  <a:srgbClr val="000000"/>
                </a:solidFill>
                <a:latin typeface="Calibri"/>
                <a:ea typeface="Calibri"/>
                <a:cs typeface="Calibri"/>
                <a:sym typeface="Calibri"/>
              </a:rPr>
              <a:t>9</a:t>
            </a:r>
            <a:endParaRPr/>
          </a:p>
        </p:txBody>
      </p:sp>
      <p:sp>
        <p:nvSpPr>
          <p:cNvPr id="275" name="Google Shape;275;p9"/>
          <p:cNvSpPr txBox="1"/>
          <p:nvPr/>
        </p:nvSpPr>
        <p:spPr>
          <a:xfrm>
            <a:off x="369797" y="1266138"/>
            <a:ext cx="8950506" cy="53606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s-CL" sz="2800" u="none" cap="none" strike="noStrike">
                <a:solidFill>
                  <a:srgbClr val="ED6B00"/>
                </a:solidFill>
                <a:latin typeface="Calibri"/>
                <a:ea typeface="Calibri"/>
                <a:cs typeface="Calibri"/>
                <a:sym typeface="Calibri"/>
              </a:rPr>
              <a:t>ENCABEZADO</a:t>
            </a:r>
            <a:endParaRPr/>
          </a:p>
        </p:txBody>
      </p:sp>
      <p:sp>
        <p:nvSpPr>
          <p:cNvPr id="276" name="Google Shape;276;p9"/>
          <p:cNvSpPr txBox="1"/>
          <p:nvPr/>
        </p:nvSpPr>
        <p:spPr>
          <a:xfrm>
            <a:off x="418266" y="991111"/>
            <a:ext cx="4700400" cy="37211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s-CL" sz="1400" u="none" cap="none" strike="noStrike">
                <a:solidFill>
                  <a:srgbClr val="000000"/>
                </a:solidFill>
                <a:latin typeface="Calibri"/>
                <a:ea typeface="Calibri"/>
                <a:cs typeface="Calibri"/>
                <a:sym typeface="Calibri"/>
              </a:rPr>
              <a:t>REVISEMOS</a:t>
            </a:r>
            <a:endParaRPr/>
          </a:p>
        </p:txBody>
      </p:sp>
      <p:grpSp>
        <p:nvGrpSpPr>
          <p:cNvPr id="277" name="Google Shape;277;p9"/>
          <p:cNvGrpSpPr/>
          <p:nvPr/>
        </p:nvGrpSpPr>
        <p:grpSpPr>
          <a:xfrm>
            <a:off x="462115" y="1836964"/>
            <a:ext cx="3720447" cy="1382738"/>
            <a:chOff x="0" y="-1"/>
            <a:chExt cx="3720446" cy="1382736"/>
          </a:xfrm>
        </p:grpSpPr>
        <p:sp>
          <p:nvSpPr>
            <p:cNvPr id="278" name="Google Shape;278;p9"/>
            <p:cNvSpPr/>
            <p:nvPr/>
          </p:nvSpPr>
          <p:spPr>
            <a:xfrm>
              <a:off x="0" y="-1"/>
              <a:ext cx="3720446" cy="1382736"/>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txBox="1"/>
            <p:nvPr/>
          </p:nvSpPr>
          <p:spPr>
            <a:xfrm>
              <a:off x="72260" y="501248"/>
              <a:ext cx="3575924" cy="38013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280" name="Google Shape;280;p9"/>
          <p:cNvSpPr/>
          <p:nvPr/>
        </p:nvSpPr>
        <p:spPr>
          <a:xfrm>
            <a:off x="273113" y="2349234"/>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txBox="1"/>
          <p:nvPr/>
        </p:nvSpPr>
        <p:spPr>
          <a:xfrm>
            <a:off x="282638" y="2264525"/>
            <a:ext cx="300303" cy="53606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1</a:t>
            </a:r>
            <a:endParaRPr/>
          </a:p>
        </p:txBody>
      </p:sp>
      <p:sp>
        <p:nvSpPr>
          <p:cNvPr id="282" name="Google Shape;282;p9"/>
          <p:cNvSpPr txBox="1"/>
          <p:nvPr/>
        </p:nvSpPr>
        <p:spPr>
          <a:xfrm>
            <a:off x="704558" y="1944265"/>
            <a:ext cx="3331569" cy="116946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Selecciona Insertar &gt; Encabezado, se muestran distintas opciones para completar. Ten en cuenta que el Encabezado y Pie de página, se divide en 3 partes (izquierda, centro y derecha).</a:t>
            </a:r>
            <a:endParaRPr/>
          </a:p>
        </p:txBody>
      </p:sp>
      <p:pic>
        <p:nvPicPr>
          <p:cNvPr descr="Google Shape;261;p17" id="283" name="Google Shape;283;p9"/>
          <p:cNvPicPr preferRelativeResize="0"/>
          <p:nvPr/>
        </p:nvPicPr>
        <p:blipFill rotWithShape="1">
          <a:blip r:embed="rId3">
            <a:alphaModFix/>
          </a:blip>
          <a:srcRect b="10855" l="64098" r="2130" t="6335"/>
          <a:stretch/>
        </p:blipFill>
        <p:spPr>
          <a:xfrm>
            <a:off x="5881599" y="1828517"/>
            <a:ext cx="2293819" cy="3162352"/>
          </a:xfrm>
          <a:prstGeom prst="rect">
            <a:avLst/>
          </a:prstGeom>
          <a:noFill/>
          <a:ln>
            <a:noFill/>
          </a:ln>
        </p:spPr>
      </p:pic>
      <p:pic>
        <p:nvPicPr>
          <p:cNvPr descr="Google Shape;262;p17" id="284" name="Google Shape;284;p9"/>
          <p:cNvPicPr preferRelativeResize="0"/>
          <p:nvPr/>
        </p:nvPicPr>
        <p:blipFill rotWithShape="1">
          <a:blip r:embed="rId4">
            <a:alphaModFix/>
          </a:blip>
          <a:srcRect b="0" l="0" r="0" t="0"/>
          <a:stretch/>
        </p:blipFill>
        <p:spPr>
          <a:xfrm>
            <a:off x="4451837" y="5126184"/>
            <a:ext cx="4874641" cy="914329"/>
          </a:xfrm>
          <a:prstGeom prst="rect">
            <a:avLst/>
          </a:prstGeom>
          <a:noFill/>
          <a:ln>
            <a:noFill/>
          </a:ln>
        </p:spPr>
      </p:pic>
      <p:grpSp>
        <p:nvGrpSpPr>
          <p:cNvPr id="285" name="Google Shape;285;p9"/>
          <p:cNvGrpSpPr/>
          <p:nvPr/>
        </p:nvGrpSpPr>
        <p:grpSpPr>
          <a:xfrm>
            <a:off x="462115" y="3363466"/>
            <a:ext cx="3720447" cy="734482"/>
            <a:chOff x="0" y="0"/>
            <a:chExt cx="3720446" cy="734481"/>
          </a:xfrm>
        </p:grpSpPr>
        <p:sp>
          <p:nvSpPr>
            <p:cNvPr id="286" name="Google Shape;286;p9"/>
            <p:cNvSpPr/>
            <p:nvPr/>
          </p:nvSpPr>
          <p:spPr>
            <a:xfrm>
              <a:off x="0" y="0"/>
              <a:ext cx="3720446" cy="7344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9"/>
            <p:cNvSpPr txBox="1"/>
            <p:nvPr/>
          </p:nvSpPr>
          <p:spPr>
            <a:xfrm>
              <a:off x="40614" y="177121"/>
              <a:ext cx="3639215"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288" name="Google Shape;288;p9"/>
          <p:cNvSpPr/>
          <p:nvPr/>
        </p:nvSpPr>
        <p:spPr>
          <a:xfrm>
            <a:off x="273113" y="3551270"/>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9"/>
          <p:cNvSpPr txBox="1"/>
          <p:nvPr/>
        </p:nvSpPr>
        <p:spPr>
          <a:xfrm>
            <a:off x="282638" y="3466560"/>
            <a:ext cx="300303" cy="53606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2</a:t>
            </a:r>
            <a:endParaRPr/>
          </a:p>
        </p:txBody>
      </p:sp>
      <p:sp>
        <p:nvSpPr>
          <p:cNvPr id="290" name="Google Shape;290;p9"/>
          <p:cNvSpPr txBox="1"/>
          <p:nvPr/>
        </p:nvSpPr>
        <p:spPr>
          <a:xfrm>
            <a:off x="704558" y="3470764"/>
            <a:ext cx="3331569" cy="523129"/>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Selecciona la opción “En Blanco</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(3 columnas).</a:t>
            </a:r>
            <a:endParaRPr/>
          </a:p>
        </p:txBody>
      </p:sp>
      <p:grpSp>
        <p:nvGrpSpPr>
          <p:cNvPr id="291" name="Google Shape;291;p9"/>
          <p:cNvGrpSpPr/>
          <p:nvPr/>
        </p:nvGrpSpPr>
        <p:grpSpPr>
          <a:xfrm>
            <a:off x="462115" y="4264671"/>
            <a:ext cx="3720447" cy="734483"/>
            <a:chOff x="0" y="0"/>
            <a:chExt cx="3720446" cy="734481"/>
          </a:xfrm>
        </p:grpSpPr>
        <p:sp>
          <p:nvSpPr>
            <p:cNvPr id="292" name="Google Shape;292;p9"/>
            <p:cNvSpPr/>
            <p:nvPr/>
          </p:nvSpPr>
          <p:spPr>
            <a:xfrm>
              <a:off x="0" y="0"/>
              <a:ext cx="3720446" cy="734481"/>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9"/>
            <p:cNvSpPr txBox="1"/>
            <p:nvPr/>
          </p:nvSpPr>
          <p:spPr>
            <a:xfrm>
              <a:off x="40614" y="177121"/>
              <a:ext cx="3639215" cy="38013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s-CL" sz="1400" u="none" cap="none" strike="noStrike">
                  <a:solidFill>
                    <a:srgbClr val="000000"/>
                  </a:solidFill>
                  <a:latin typeface="Arial"/>
                  <a:ea typeface="Arial"/>
                  <a:cs typeface="Arial"/>
                  <a:sym typeface="Arial"/>
                </a:rPr>
                <a:t>    </a:t>
              </a:r>
              <a:endParaRPr/>
            </a:p>
          </p:txBody>
        </p:sp>
      </p:grpSp>
      <p:sp>
        <p:nvSpPr>
          <p:cNvPr id="294" name="Google Shape;294;p9"/>
          <p:cNvSpPr/>
          <p:nvPr/>
        </p:nvSpPr>
        <p:spPr>
          <a:xfrm>
            <a:off x="273113" y="4452475"/>
            <a:ext cx="376202"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9"/>
          <p:cNvSpPr txBox="1"/>
          <p:nvPr/>
        </p:nvSpPr>
        <p:spPr>
          <a:xfrm>
            <a:off x="282638" y="4367765"/>
            <a:ext cx="300303" cy="53606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s-CL" sz="2800" u="none" cap="none" strike="noStrike">
                <a:solidFill>
                  <a:srgbClr val="FFFFFF"/>
                </a:solidFill>
                <a:latin typeface="Calibri"/>
                <a:ea typeface="Calibri"/>
                <a:cs typeface="Calibri"/>
                <a:sym typeface="Calibri"/>
              </a:rPr>
              <a:t>3</a:t>
            </a:r>
            <a:endParaRPr/>
          </a:p>
        </p:txBody>
      </p:sp>
      <p:sp>
        <p:nvSpPr>
          <p:cNvPr id="296" name="Google Shape;296;p9"/>
          <p:cNvSpPr txBox="1"/>
          <p:nvPr/>
        </p:nvSpPr>
        <p:spPr>
          <a:xfrm>
            <a:off x="704558" y="4487621"/>
            <a:ext cx="3331569" cy="307686"/>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Escribe Nombre, curso y fecha.</a:t>
            </a:r>
            <a:endParaRPr/>
          </a:p>
        </p:txBody>
      </p:sp>
      <p:pic>
        <p:nvPicPr>
          <p:cNvPr descr="Google Shape;275;p17" id="297" name="Google Shape;297;p9"/>
          <p:cNvPicPr preferRelativeResize="0"/>
          <p:nvPr/>
        </p:nvPicPr>
        <p:blipFill rotWithShape="1">
          <a:blip r:embed="rId5">
            <a:alphaModFix/>
          </a:blip>
          <a:srcRect b="0" l="0" r="0" t="0"/>
          <a:stretch/>
        </p:blipFill>
        <p:spPr>
          <a:xfrm>
            <a:off x="6414144" y="6175828"/>
            <a:ext cx="1228728" cy="981078"/>
          </a:xfrm>
          <a:prstGeom prst="rect">
            <a:avLst/>
          </a:prstGeom>
          <a:noFill/>
          <a:ln>
            <a:noFill/>
          </a:ln>
        </p:spPr>
      </p:pic>
      <p:sp>
        <p:nvSpPr>
          <p:cNvPr id="298" name="Google Shape;298;p9"/>
          <p:cNvSpPr txBox="1"/>
          <p:nvPr/>
        </p:nvSpPr>
        <p:spPr>
          <a:xfrm>
            <a:off x="478507" y="5749533"/>
            <a:ext cx="3658331" cy="9665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Para salir del encabezado haz doble clic en el cuerpo del documento o selecciona el botón Cerrar del Menú de Encabezado y Pie de Página</a:t>
            </a:r>
            <a:endParaRPr/>
          </a:p>
          <a:p>
            <a:pPr indent="0" lvl="0" marL="0" marR="0" rtl="0" algn="l">
              <a:lnSpc>
                <a:spcPct val="100000"/>
              </a:lnSpc>
              <a:spcBef>
                <a:spcPts val="0"/>
              </a:spcBef>
              <a:spcAft>
                <a:spcPts val="0"/>
              </a:spcAft>
              <a:buClr>
                <a:srgbClr val="000000"/>
              </a:buClr>
              <a:buSzPts val="1400"/>
              <a:buFont typeface="Calibri"/>
              <a:buNone/>
            </a:pPr>
            <a:r>
              <a:rPr b="0" i="0" lang="es-CL" sz="1400" u="none" cap="none" strike="noStrike">
                <a:solidFill>
                  <a:srgbClr val="000000"/>
                </a:solidFill>
                <a:latin typeface="Calibri"/>
                <a:ea typeface="Calibri"/>
                <a:cs typeface="Calibri"/>
                <a:sym typeface="Calibri"/>
              </a:rPr>
              <a:t>Para saber más mira el video de este </a:t>
            </a:r>
            <a:r>
              <a:rPr b="1" i="0" lang="es-CL" sz="1400" u="sng" cap="none" strike="noStrike">
                <a:solidFill>
                  <a:srgbClr val="0000FF"/>
                </a:solidFill>
                <a:latin typeface="Calibri"/>
                <a:ea typeface="Calibri"/>
                <a:cs typeface="Calibri"/>
                <a:sym typeface="Calibri"/>
                <a:hlinkClick r:id="rId6">
                  <a:extLst>
                    <a:ext uri="{A12FA001-AC4F-418D-AE19-62706E023703}">
                      <ahyp:hlinkClr val="tx"/>
                    </a:ext>
                  </a:extLst>
                </a:hlinkClick>
              </a:rPr>
              <a:t>link</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