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hxTSQtOtCUE62O2z8OaJkh67Zy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Imagen 24" id="16" name="Google Shape;16;p19"/>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19"/>
          <p:cNvGrpSpPr/>
          <p:nvPr/>
        </p:nvGrpSpPr>
        <p:grpSpPr>
          <a:xfrm>
            <a:off x="242853" y="1756547"/>
            <a:ext cx="9346505" cy="5675927"/>
            <a:chOff x="-2" y="-1"/>
            <a:chExt cx="9346504" cy="5675926"/>
          </a:xfrm>
        </p:grpSpPr>
        <p:sp>
          <p:nvSpPr>
            <p:cNvPr id="18" name="Google Shape;18;p19"/>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9"/>
            <p:cNvSpPr txBox="1"/>
            <p:nvPr/>
          </p:nvSpPr>
          <p:spPr>
            <a:xfrm>
              <a:off x="-1" y="2647844"/>
              <a:ext cx="909132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2;p23" id="20" name="Google Shape;20;p19"/>
          <p:cNvPicPr preferRelativeResize="0"/>
          <p:nvPr/>
        </p:nvPicPr>
        <p:blipFill rotWithShape="1">
          <a:blip r:embed="rId3">
            <a:alphaModFix/>
          </a:blip>
          <a:srcRect b="0" l="0" r="0" t="0"/>
          <a:stretch/>
        </p:blipFill>
        <p:spPr>
          <a:xfrm>
            <a:off x="8521706" y="6387272"/>
            <a:ext cx="830661" cy="756002"/>
          </a:xfrm>
          <a:prstGeom prst="rect">
            <a:avLst/>
          </a:prstGeom>
          <a:noFill/>
          <a:ln>
            <a:noFill/>
          </a:ln>
        </p:spPr>
      </p:pic>
      <p:sp>
        <p:nvSpPr>
          <p:cNvPr id="21" name="Google Shape;21;p19"/>
          <p:cNvSpPr/>
          <p:nvPr/>
        </p:nvSpPr>
        <p:spPr>
          <a:xfrm>
            <a:off x="436350" y="6464001"/>
            <a:ext cx="7891862" cy="680476"/>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Imagen 17" id="22" name="Google Shape;22;p19"/>
          <p:cNvPicPr preferRelativeResize="0"/>
          <p:nvPr/>
        </p:nvPicPr>
        <p:blipFill rotWithShape="1">
          <a:blip r:embed="rId4">
            <a:alphaModFix/>
          </a:blip>
          <a:srcRect b="0" l="0" r="0" t="0"/>
          <a:stretch/>
        </p:blipFill>
        <p:spPr>
          <a:xfrm>
            <a:off x="433440" y="6462795"/>
            <a:ext cx="690484" cy="680477"/>
          </a:xfrm>
          <a:prstGeom prst="rect">
            <a:avLst/>
          </a:prstGeom>
          <a:noFill/>
          <a:ln>
            <a:noFill/>
          </a:ln>
        </p:spPr>
      </p:pic>
      <p:pic>
        <p:nvPicPr>
          <p:cNvPr descr="Imagen 1" id="23" name="Google Shape;23;p19"/>
          <p:cNvPicPr preferRelativeResize="0"/>
          <p:nvPr/>
        </p:nvPicPr>
        <p:blipFill rotWithShape="1">
          <a:blip r:embed="rId5">
            <a:alphaModFix/>
          </a:blip>
          <a:srcRect b="0" l="0" r="0" t="0"/>
          <a:stretch/>
        </p:blipFill>
        <p:spPr>
          <a:xfrm>
            <a:off x="8272364" y="1222172"/>
            <a:ext cx="1080002" cy="241875"/>
          </a:xfrm>
          <a:prstGeom prst="rect">
            <a:avLst/>
          </a:prstGeom>
          <a:noFill/>
          <a:ln>
            <a:noFill/>
          </a:ln>
        </p:spPr>
      </p:pic>
      <p:pic>
        <p:nvPicPr>
          <p:cNvPr descr="Imagen 2" id="24" name="Google Shape;24;p19"/>
          <p:cNvPicPr preferRelativeResize="0"/>
          <p:nvPr/>
        </p:nvPicPr>
        <p:blipFill rotWithShape="1">
          <a:blip r:embed="rId6">
            <a:alphaModFix/>
          </a:blip>
          <a:srcRect b="0" l="0" r="0" t="0"/>
          <a:stretch/>
        </p:blipFill>
        <p:spPr>
          <a:xfrm>
            <a:off x="8272364" y="418596"/>
            <a:ext cx="1080002" cy="664778"/>
          </a:xfrm>
          <a:prstGeom prst="rect">
            <a:avLst/>
          </a:prstGeom>
          <a:noFill/>
          <a:ln>
            <a:noFill/>
          </a:ln>
        </p:spPr>
      </p:pic>
      <p:sp>
        <p:nvSpPr>
          <p:cNvPr id="25" name="Google Shape;25;p19"/>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6" name="Shape 26"/>
        <p:cNvGrpSpPr/>
        <p:nvPr/>
      </p:nvGrpSpPr>
      <p:grpSpPr>
        <a:xfrm>
          <a:off x="0" y="0"/>
          <a:ext cx="0" cy="0"/>
          <a:chOff x="0" y="0"/>
          <a:chExt cx="0" cy="0"/>
        </a:xfrm>
      </p:grpSpPr>
      <p:sp>
        <p:nvSpPr>
          <p:cNvPr id="27" name="Google Shape;27;p20"/>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21"/>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21"/>
          <p:cNvGrpSpPr/>
          <p:nvPr/>
        </p:nvGrpSpPr>
        <p:grpSpPr>
          <a:xfrm>
            <a:off x="8091898" y="451665"/>
            <a:ext cx="662105" cy="380238"/>
            <a:chOff x="-1" y="0"/>
            <a:chExt cx="662104" cy="380236"/>
          </a:xfrm>
        </p:grpSpPr>
        <p:sp>
          <p:nvSpPr>
            <p:cNvPr id="31" name="Google Shape;31;p21"/>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1"/>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21"/>
          <p:cNvGrpSpPr/>
          <p:nvPr/>
        </p:nvGrpSpPr>
        <p:grpSpPr>
          <a:xfrm>
            <a:off x="8753997" y="451665"/>
            <a:ext cx="785404" cy="380238"/>
            <a:chOff x="-1" y="0"/>
            <a:chExt cx="785403" cy="380236"/>
          </a:xfrm>
        </p:grpSpPr>
        <p:sp>
          <p:nvSpPr>
            <p:cNvPr id="34" name="Google Shape;34;p21"/>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1"/>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21"/>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37" name="Google Shape;37;p21"/>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9|</a:t>
            </a:r>
            <a:r>
              <a:rPr b="0" i="0" lang="en-US" sz="1600" u="none" cap="none" strike="noStrike">
                <a:solidFill>
                  <a:srgbClr val="ED6B00"/>
                </a:solidFill>
                <a:latin typeface="Calibri"/>
                <a:ea typeface="Calibri"/>
                <a:cs typeface="Calibri"/>
                <a:sym typeface="Calibri"/>
              </a:rPr>
              <a:t>3</a:t>
            </a:r>
            <a:endParaRPr/>
          </a:p>
        </p:txBody>
      </p:sp>
      <p:sp>
        <p:nvSpPr>
          <p:cNvPr id="38" name="Google Shape;38;p21"/>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39" name="Google Shape;39;p21"/>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22"/>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2"/>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22"/>
          <p:cNvGrpSpPr/>
          <p:nvPr/>
        </p:nvGrpSpPr>
        <p:grpSpPr>
          <a:xfrm>
            <a:off x="8091898" y="451665"/>
            <a:ext cx="662105" cy="380238"/>
            <a:chOff x="-1" y="0"/>
            <a:chExt cx="662104" cy="380236"/>
          </a:xfrm>
        </p:grpSpPr>
        <p:sp>
          <p:nvSpPr>
            <p:cNvPr id="44" name="Google Shape;44;p22"/>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2"/>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22"/>
          <p:cNvGrpSpPr/>
          <p:nvPr/>
        </p:nvGrpSpPr>
        <p:grpSpPr>
          <a:xfrm>
            <a:off x="8753997" y="451665"/>
            <a:ext cx="785404" cy="380238"/>
            <a:chOff x="-1" y="0"/>
            <a:chExt cx="785403" cy="380236"/>
          </a:xfrm>
        </p:grpSpPr>
        <p:sp>
          <p:nvSpPr>
            <p:cNvPr id="47" name="Google Shape;47;p22"/>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2"/>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22"/>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9|</a:t>
            </a:r>
            <a:r>
              <a:rPr b="0" i="0" lang="en-US" sz="1600" u="none" cap="none" strike="noStrike">
                <a:solidFill>
                  <a:srgbClr val="ED6B00"/>
                </a:solidFill>
                <a:latin typeface="Calibri"/>
                <a:ea typeface="Calibri"/>
                <a:cs typeface="Calibri"/>
                <a:sym typeface="Calibri"/>
              </a:rPr>
              <a:t>3</a:t>
            </a:r>
            <a:endParaRPr/>
          </a:p>
        </p:txBody>
      </p:sp>
      <p:sp>
        <p:nvSpPr>
          <p:cNvPr id="50" name="Google Shape;50;p22"/>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51" name="Google Shape;51;p22"/>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52" name="Google Shape;52;p22"/>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23"/>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3"/>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23"/>
          <p:cNvGrpSpPr/>
          <p:nvPr/>
        </p:nvGrpSpPr>
        <p:grpSpPr>
          <a:xfrm>
            <a:off x="8091898" y="451665"/>
            <a:ext cx="662105" cy="380238"/>
            <a:chOff x="-1" y="0"/>
            <a:chExt cx="662104" cy="380236"/>
          </a:xfrm>
        </p:grpSpPr>
        <p:sp>
          <p:nvSpPr>
            <p:cNvPr id="57" name="Google Shape;57;p23"/>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3"/>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23"/>
          <p:cNvGrpSpPr/>
          <p:nvPr/>
        </p:nvGrpSpPr>
        <p:grpSpPr>
          <a:xfrm>
            <a:off x="8753997" y="451665"/>
            <a:ext cx="785404" cy="380238"/>
            <a:chOff x="-1" y="0"/>
            <a:chExt cx="785403" cy="380236"/>
          </a:xfrm>
        </p:grpSpPr>
        <p:sp>
          <p:nvSpPr>
            <p:cNvPr id="60" name="Google Shape;60;p23"/>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3"/>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23"/>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63" name="Google Shape;63;p23"/>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9|</a:t>
            </a:r>
            <a:r>
              <a:rPr b="0" i="0" lang="en-US" sz="1600" u="none" cap="none" strike="noStrike">
                <a:solidFill>
                  <a:srgbClr val="ED6B00"/>
                </a:solidFill>
                <a:latin typeface="Calibri"/>
                <a:ea typeface="Calibri"/>
                <a:cs typeface="Calibri"/>
                <a:sym typeface="Calibri"/>
              </a:rPr>
              <a:t>3</a:t>
            </a:r>
            <a:endParaRPr/>
          </a:p>
        </p:txBody>
      </p:sp>
      <p:sp>
        <p:nvSpPr>
          <p:cNvPr id="64" name="Google Shape;64;p23"/>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65" name="Google Shape;65;p23"/>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24"/>
          <p:cNvSpPr/>
          <p:nvPr/>
        </p:nvSpPr>
        <p:spPr>
          <a:xfrm flipH="1" rot="10800000">
            <a:off x="181647" y="822023"/>
            <a:ext cx="9356704" cy="6531303"/>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4"/>
          <p:cNvSpPr/>
          <p:nvPr/>
        </p:nvSpPr>
        <p:spPr>
          <a:xfrm>
            <a:off x="180897" y="180900"/>
            <a:ext cx="7911005"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24"/>
          <p:cNvGrpSpPr/>
          <p:nvPr/>
        </p:nvGrpSpPr>
        <p:grpSpPr>
          <a:xfrm>
            <a:off x="8091897" y="451665"/>
            <a:ext cx="662108" cy="380239"/>
            <a:chOff x="-2" y="0"/>
            <a:chExt cx="662107" cy="380238"/>
          </a:xfrm>
        </p:grpSpPr>
        <p:sp>
          <p:nvSpPr>
            <p:cNvPr id="70" name="Google Shape;70;p24"/>
            <p:cNvSpPr/>
            <p:nvPr/>
          </p:nvSpPr>
          <p:spPr>
            <a:xfrm>
              <a:off x="-2"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4"/>
            <p:cNvSpPr txBox="1"/>
            <p:nvPr/>
          </p:nvSpPr>
          <p:spPr>
            <a:xfrm>
              <a:off x="-2" y="0"/>
              <a:ext cx="662107"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24"/>
          <p:cNvGrpSpPr/>
          <p:nvPr/>
        </p:nvGrpSpPr>
        <p:grpSpPr>
          <a:xfrm>
            <a:off x="8753996" y="451665"/>
            <a:ext cx="785405" cy="380239"/>
            <a:chOff x="-1" y="0"/>
            <a:chExt cx="785404" cy="380238"/>
          </a:xfrm>
        </p:grpSpPr>
        <p:sp>
          <p:nvSpPr>
            <p:cNvPr id="73" name="Google Shape;73;p24"/>
            <p:cNvSpPr/>
            <p:nvPr/>
          </p:nvSpPr>
          <p:spPr>
            <a:xfrm>
              <a:off x="-1" y="327735"/>
              <a:ext cx="785404"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4"/>
            <p:cNvSpPr txBox="1"/>
            <p:nvPr/>
          </p:nvSpPr>
          <p:spPr>
            <a:xfrm>
              <a:off x="-1" y="0"/>
              <a:ext cx="785404"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24"/>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76" name="Google Shape;76;p24"/>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9|</a:t>
            </a:r>
            <a:r>
              <a:rPr b="0" i="0" lang="en-US" sz="1600" u="none" cap="none" strike="noStrike">
                <a:solidFill>
                  <a:srgbClr val="ED6B00"/>
                </a:solidFill>
                <a:latin typeface="Calibri"/>
                <a:ea typeface="Calibri"/>
                <a:cs typeface="Calibri"/>
                <a:sym typeface="Calibri"/>
              </a:rPr>
              <a:t>3</a:t>
            </a:r>
            <a:endParaRPr/>
          </a:p>
        </p:txBody>
      </p:sp>
      <p:sp>
        <p:nvSpPr>
          <p:cNvPr id="77" name="Google Shape;77;p24"/>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78" name="Google Shape;78;p24"/>
          <p:cNvSpPr txBox="1"/>
          <p:nvPr>
            <p:ph idx="12" type="sldNum"/>
          </p:nvPr>
        </p:nvSpPr>
        <p:spPr>
          <a:xfrm>
            <a:off x="371690" y="6881800"/>
            <a:ext cx="337157" cy="317114"/>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25"/>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25"/>
          <p:cNvGrpSpPr/>
          <p:nvPr/>
        </p:nvGrpSpPr>
        <p:grpSpPr>
          <a:xfrm>
            <a:off x="8091898" y="451665"/>
            <a:ext cx="662105" cy="380238"/>
            <a:chOff x="-1" y="0"/>
            <a:chExt cx="662104" cy="380236"/>
          </a:xfrm>
        </p:grpSpPr>
        <p:sp>
          <p:nvSpPr>
            <p:cNvPr id="82" name="Google Shape;82;p25"/>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5"/>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25"/>
          <p:cNvGrpSpPr/>
          <p:nvPr/>
        </p:nvGrpSpPr>
        <p:grpSpPr>
          <a:xfrm>
            <a:off x="8753997" y="451665"/>
            <a:ext cx="785404" cy="380238"/>
            <a:chOff x="-1" y="0"/>
            <a:chExt cx="785403" cy="380236"/>
          </a:xfrm>
        </p:grpSpPr>
        <p:sp>
          <p:nvSpPr>
            <p:cNvPr id="85" name="Google Shape;85;p25"/>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5"/>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25"/>
          <p:cNvSpPr/>
          <p:nvPr/>
        </p:nvSpPr>
        <p:spPr>
          <a:xfrm>
            <a:off x="181649" y="180899"/>
            <a:ext cx="7909204"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5"/>
          <p:cNvSpPr txBox="1"/>
          <p:nvPr/>
        </p:nvSpPr>
        <p:spPr>
          <a:xfrm>
            <a:off x="8170650" y="288449"/>
            <a:ext cx="1166702" cy="372207"/>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89" name="Google Shape;89;p25"/>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90" name="Google Shape;90;p25"/>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p:cSld name="TITLE_AND_TWO_COLUMNS 2">
    <p:spTree>
      <p:nvGrpSpPr>
        <p:cNvPr id="91" name="Shape 91"/>
        <p:cNvGrpSpPr/>
        <p:nvPr/>
      </p:nvGrpSpPr>
      <p:grpSpPr>
        <a:xfrm>
          <a:off x="0" y="0"/>
          <a:ext cx="0" cy="0"/>
          <a:chOff x="0" y="0"/>
          <a:chExt cx="0" cy="0"/>
        </a:xfrm>
      </p:grpSpPr>
      <p:sp>
        <p:nvSpPr>
          <p:cNvPr id="92" name="Google Shape;92;p26"/>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6"/>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 name="Google Shape;94;p26"/>
          <p:cNvGrpSpPr/>
          <p:nvPr/>
        </p:nvGrpSpPr>
        <p:grpSpPr>
          <a:xfrm>
            <a:off x="8091898" y="451665"/>
            <a:ext cx="662105" cy="380238"/>
            <a:chOff x="-1" y="0"/>
            <a:chExt cx="662104" cy="380236"/>
          </a:xfrm>
        </p:grpSpPr>
        <p:sp>
          <p:nvSpPr>
            <p:cNvPr id="95" name="Google Shape;95;p26"/>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6"/>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97" name="Google Shape;97;p26"/>
          <p:cNvGrpSpPr/>
          <p:nvPr/>
        </p:nvGrpSpPr>
        <p:grpSpPr>
          <a:xfrm>
            <a:off x="8753997" y="451665"/>
            <a:ext cx="785404" cy="380238"/>
            <a:chOff x="-1" y="0"/>
            <a:chExt cx="785403" cy="380236"/>
          </a:xfrm>
        </p:grpSpPr>
        <p:sp>
          <p:nvSpPr>
            <p:cNvPr id="98" name="Google Shape;98;p26"/>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6"/>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00" name="Google Shape;100;p26"/>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101" name="Google Shape;101;p26"/>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9|</a:t>
            </a:r>
            <a:r>
              <a:rPr b="0" i="0" lang="en-US" sz="1600" u="none" cap="none" strike="noStrike">
                <a:solidFill>
                  <a:srgbClr val="ED6B00"/>
                </a:solidFill>
                <a:latin typeface="Calibri"/>
                <a:ea typeface="Calibri"/>
                <a:cs typeface="Calibri"/>
                <a:sym typeface="Calibri"/>
              </a:rPr>
              <a:t>3</a:t>
            </a:r>
            <a:endParaRPr/>
          </a:p>
        </p:txBody>
      </p:sp>
      <p:sp>
        <p:nvSpPr>
          <p:cNvPr id="102" name="Google Shape;102;p26"/>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103" name="Google Shape;103;p26"/>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spTree>
      <p:nvGrpSpPr>
        <p:cNvPr id="104" name="Shape 104"/>
        <p:cNvGrpSpPr/>
        <p:nvPr/>
      </p:nvGrpSpPr>
      <p:grpSpPr>
        <a:xfrm>
          <a:off x="0" y="0"/>
          <a:ext cx="0" cy="0"/>
          <a:chOff x="0" y="0"/>
          <a:chExt cx="0" cy="0"/>
        </a:xfrm>
      </p:grpSpPr>
      <p:sp>
        <p:nvSpPr>
          <p:cNvPr id="105" name="Google Shape;105;p27"/>
          <p:cNvSpPr/>
          <p:nvPr/>
        </p:nvSpPr>
        <p:spPr>
          <a:xfrm>
            <a:off x="180897" y="180900"/>
            <a:ext cx="7911005" cy="651002"/>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 name="Google Shape;106;p27"/>
          <p:cNvGrpSpPr/>
          <p:nvPr/>
        </p:nvGrpSpPr>
        <p:grpSpPr>
          <a:xfrm>
            <a:off x="8091897" y="451665"/>
            <a:ext cx="662108" cy="380239"/>
            <a:chOff x="-2" y="0"/>
            <a:chExt cx="662107" cy="380238"/>
          </a:xfrm>
        </p:grpSpPr>
        <p:sp>
          <p:nvSpPr>
            <p:cNvPr id="107" name="Google Shape;107;p27"/>
            <p:cNvSpPr/>
            <p:nvPr/>
          </p:nvSpPr>
          <p:spPr>
            <a:xfrm>
              <a:off x="-2" y="327735"/>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7"/>
            <p:cNvSpPr txBox="1"/>
            <p:nvPr/>
          </p:nvSpPr>
          <p:spPr>
            <a:xfrm>
              <a:off x="-2" y="0"/>
              <a:ext cx="662107"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09" name="Google Shape;109;p27"/>
          <p:cNvGrpSpPr/>
          <p:nvPr/>
        </p:nvGrpSpPr>
        <p:grpSpPr>
          <a:xfrm>
            <a:off x="8753996" y="451665"/>
            <a:ext cx="785405" cy="380239"/>
            <a:chOff x="-1" y="0"/>
            <a:chExt cx="785404" cy="380238"/>
          </a:xfrm>
        </p:grpSpPr>
        <p:sp>
          <p:nvSpPr>
            <p:cNvPr id="110" name="Google Shape;110;p27"/>
            <p:cNvSpPr/>
            <p:nvPr/>
          </p:nvSpPr>
          <p:spPr>
            <a:xfrm>
              <a:off x="-1" y="327735"/>
              <a:ext cx="785404"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7"/>
            <p:cNvSpPr txBox="1"/>
            <p:nvPr/>
          </p:nvSpPr>
          <p:spPr>
            <a:xfrm>
              <a:off x="-1" y="0"/>
              <a:ext cx="785404" cy="380230"/>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12" name="Google Shape;112;p27"/>
          <p:cNvSpPr txBox="1"/>
          <p:nvPr/>
        </p:nvSpPr>
        <p:spPr>
          <a:xfrm>
            <a:off x="442650" y="350325"/>
            <a:ext cx="7441801" cy="37220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Nombre del Módulo</a:t>
            </a:r>
            <a:endParaRPr/>
          </a:p>
        </p:txBody>
      </p:sp>
      <p:sp>
        <p:nvSpPr>
          <p:cNvPr id="113" name="Google Shape;113;p27"/>
          <p:cNvSpPr txBox="1"/>
          <p:nvPr/>
        </p:nvSpPr>
        <p:spPr>
          <a:xfrm>
            <a:off x="8443617" y="271141"/>
            <a:ext cx="1166703" cy="39200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a:p>
        </p:txBody>
      </p:sp>
      <p:sp>
        <p:nvSpPr>
          <p:cNvPr id="114" name="Google Shape;114;p27"/>
          <p:cNvSpPr txBox="1"/>
          <p:nvPr/>
        </p:nvSpPr>
        <p:spPr>
          <a:xfrm>
            <a:off x="375975" y="6881800"/>
            <a:ext cx="6786599" cy="317114"/>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
        <p:nvSpPr>
          <p:cNvPr id="115" name="Google Shape;115;p27"/>
          <p:cNvSpPr txBox="1"/>
          <p:nvPr>
            <p:ph idx="12" type="sldNum"/>
          </p:nvPr>
        </p:nvSpPr>
        <p:spPr>
          <a:xfrm>
            <a:off x="371690" y="6881800"/>
            <a:ext cx="337157" cy="317114"/>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18"/>
          <p:cNvGrpSpPr/>
          <p:nvPr/>
        </p:nvGrpSpPr>
        <p:grpSpPr>
          <a:xfrm>
            <a:off x="242853" y="1756547"/>
            <a:ext cx="9346505" cy="5675927"/>
            <a:chOff x="-2" y="-1"/>
            <a:chExt cx="9346504" cy="5675926"/>
          </a:xfrm>
        </p:grpSpPr>
        <p:sp>
          <p:nvSpPr>
            <p:cNvPr id="7" name="Google Shape;7;p18"/>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8"/>
            <p:cNvSpPr txBox="1"/>
            <p:nvPr/>
          </p:nvSpPr>
          <p:spPr>
            <a:xfrm>
              <a:off x="-1" y="2647844"/>
              <a:ext cx="909132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9" name="Google Shape;9;p18"/>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18"/>
          <p:cNvPicPr preferRelativeResize="0"/>
          <p:nvPr/>
        </p:nvPicPr>
        <p:blipFill rotWithShape="1">
          <a:blip r:embed="rId2">
            <a:alphaModFix/>
          </a:blip>
          <a:srcRect b="0" l="0" r="0" t="0"/>
          <a:stretch/>
        </p:blipFill>
        <p:spPr>
          <a:xfrm>
            <a:off x="8272364" y="1222172"/>
            <a:ext cx="1080002" cy="241875"/>
          </a:xfrm>
          <a:prstGeom prst="rect">
            <a:avLst/>
          </a:prstGeom>
          <a:noFill/>
          <a:ln>
            <a:noFill/>
          </a:ln>
        </p:spPr>
      </p:pic>
      <p:pic>
        <p:nvPicPr>
          <p:cNvPr descr="Imagen 5" id="11" name="Google Shape;11;p18"/>
          <p:cNvPicPr preferRelativeResize="0"/>
          <p:nvPr/>
        </p:nvPicPr>
        <p:blipFill rotWithShape="1">
          <a:blip r:embed="rId3">
            <a:alphaModFix/>
          </a:blip>
          <a:srcRect b="0" l="0" r="0" t="0"/>
          <a:stretch/>
        </p:blipFill>
        <p:spPr>
          <a:xfrm>
            <a:off x="8272364" y="418596"/>
            <a:ext cx="1080002" cy="664778"/>
          </a:xfrm>
          <a:prstGeom prst="rect">
            <a:avLst/>
          </a:prstGeom>
          <a:noFill/>
          <a:ln>
            <a:noFill/>
          </a:ln>
        </p:spPr>
      </p:pic>
      <p:sp>
        <p:nvSpPr>
          <p:cNvPr id="12" name="Google Shape;12;p18"/>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18"/>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8"/>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24.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27.png"/><Relationship Id="rId8"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
          <p:cNvSpPr txBox="1"/>
          <p:nvPr/>
        </p:nvSpPr>
        <p:spPr>
          <a:xfrm>
            <a:off x="1176618" y="6563127"/>
            <a:ext cx="7012135" cy="482217"/>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21" name="Google Shape;121;p1"/>
          <p:cNvSpPr txBox="1"/>
          <p:nvPr/>
        </p:nvSpPr>
        <p:spPr>
          <a:xfrm>
            <a:off x="374948" y="2049137"/>
            <a:ext cx="1444329" cy="36940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a:p>
        </p:txBody>
      </p:sp>
      <p:sp>
        <p:nvSpPr>
          <p:cNvPr id="122" name="Google Shape;122;p1"/>
          <p:cNvSpPr txBox="1"/>
          <p:nvPr/>
        </p:nvSpPr>
        <p:spPr>
          <a:xfrm>
            <a:off x="1139098" y="834800"/>
            <a:ext cx="4156804" cy="33971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a:p>
        </p:txBody>
      </p:sp>
      <p:sp>
        <p:nvSpPr>
          <p:cNvPr id="123" name="Google Shape;123;p1"/>
          <p:cNvSpPr txBox="1"/>
          <p:nvPr/>
        </p:nvSpPr>
        <p:spPr>
          <a:xfrm>
            <a:off x="348537" y="2511064"/>
            <a:ext cx="4118089" cy="115375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PROCESOS ADMINISTRATIVOS</a:t>
            </a:r>
            <a:endParaRPr/>
          </a:p>
        </p:txBody>
      </p:sp>
      <p:pic>
        <p:nvPicPr>
          <p:cNvPr descr="Image" id="124" name="Google Shape;124;p1"/>
          <p:cNvPicPr preferRelativeResize="0"/>
          <p:nvPr/>
        </p:nvPicPr>
        <p:blipFill rotWithShape="1">
          <a:blip r:embed="rId3">
            <a:alphaModFix/>
          </a:blip>
          <a:srcRect b="0" l="0" r="0" t="0"/>
          <a:stretch/>
        </p:blipFill>
        <p:spPr>
          <a:xfrm>
            <a:off x="4002770" y="2256431"/>
            <a:ext cx="4118086" cy="41432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0"/>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23" name="Google Shape;323;p10"/>
          <p:cNvSpPr txBox="1"/>
          <p:nvPr/>
        </p:nvSpPr>
        <p:spPr>
          <a:xfrm>
            <a:off x="417882" y="1158815"/>
            <a:ext cx="3662625"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EFICACIA </a:t>
            </a:r>
            <a:r>
              <a:rPr b="0" i="0" lang="en-US" sz="2800" u="none" cap="none" strike="noStrike">
                <a:solidFill>
                  <a:srgbClr val="C64033"/>
                </a:solidFill>
                <a:latin typeface="Calibri"/>
                <a:ea typeface="Calibri"/>
                <a:cs typeface="Calibri"/>
                <a:sym typeface="Calibri"/>
              </a:rPr>
              <a:t>Y EFICIENCIA</a:t>
            </a:r>
            <a:endParaRPr/>
          </a:p>
        </p:txBody>
      </p:sp>
      <p:grpSp>
        <p:nvGrpSpPr>
          <p:cNvPr id="324" name="Google Shape;324;p10"/>
          <p:cNvGrpSpPr/>
          <p:nvPr/>
        </p:nvGrpSpPr>
        <p:grpSpPr>
          <a:xfrm>
            <a:off x="3812594" y="1906554"/>
            <a:ext cx="4005527" cy="1520195"/>
            <a:chOff x="0" y="0"/>
            <a:chExt cx="4005526" cy="1520193"/>
          </a:xfrm>
        </p:grpSpPr>
        <p:sp>
          <p:nvSpPr>
            <p:cNvPr id="325" name="Google Shape;325;p10"/>
            <p:cNvSpPr/>
            <p:nvPr/>
          </p:nvSpPr>
          <p:spPr>
            <a:xfrm>
              <a:off x="0" y="0"/>
              <a:ext cx="4005526" cy="152019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0"/>
            <p:cNvSpPr txBox="1"/>
            <p:nvPr/>
          </p:nvSpPr>
          <p:spPr>
            <a:xfrm>
              <a:off x="45224" y="209237"/>
              <a:ext cx="3915078" cy="1101714"/>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Capacidad conceptual </a:t>
              </a:r>
              <a:r>
                <a:rPr b="0" i="0" lang="en-US" sz="1200" u="none" cap="none" strike="noStrike">
                  <a:solidFill>
                    <a:srgbClr val="000000"/>
                  </a:solidFill>
                  <a:latin typeface="Calibri"/>
                  <a:ea typeface="Calibri"/>
                  <a:cs typeface="Calibri"/>
                  <a:sym typeface="Calibri"/>
                </a:rPr>
                <a:t>se relaciona con la aptitud para abarcar a la empresa en su totalidad; comprende todo el proceso intelectual y racional de análisis-síntesis, que permite reconocer cómo las funciones de la empresa interactúan entre sí y se proyectan al medio externo.</a:t>
              </a:r>
              <a:endParaRPr/>
            </a:p>
          </p:txBody>
        </p:sp>
      </p:grpSp>
      <p:pic>
        <p:nvPicPr>
          <p:cNvPr descr="Imagen 17" id="327" name="Google Shape;327;p10"/>
          <p:cNvPicPr preferRelativeResize="0"/>
          <p:nvPr/>
        </p:nvPicPr>
        <p:blipFill rotWithShape="1">
          <a:blip r:embed="rId3">
            <a:alphaModFix/>
          </a:blip>
          <a:srcRect b="0" l="0" r="0" t="0"/>
          <a:stretch/>
        </p:blipFill>
        <p:spPr>
          <a:xfrm>
            <a:off x="2987992" y="2563390"/>
            <a:ext cx="368302" cy="228602"/>
          </a:xfrm>
          <a:prstGeom prst="rect">
            <a:avLst/>
          </a:prstGeom>
          <a:noFill/>
          <a:ln>
            <a:noFill/>
          </a:ln>
        </p:spPr>
      </p:pic>
      <p:pic>
        <p:nvPicPr>
          <p:cNvPr descr="Imagen 18" id="328" name="Google Shape;328;p10"/>
          <p:cNvPicPr preferRelativeResize="0"/>
          <p:nvPr/>
        </p:nvPicPr>
        <p:blipFill rotWithShape="1">
          <a:blip r:embed="rId3">
            <a:alphaModFix/>
          </a:blip>
          <a:srcRect b="0" l="0" r="0" t="0"/>
          <a:stretch/>
        </p:blipFill>
        <p:spPr>
          <a:xfrm>
            <a:off x="2984341" y="5901475"/>
            <a:ext cx="368302" cy="228602"/>
          </a:xfrm>
          <a:prstGeom prst="rect">
            <a:avLst/>
          </a:prstGeom>
          <a:noFill/>
          <a:ln>
            <a:noFill/>
          </a:ln>
        </p:spPr>
      </p:pic>
      <p:grpSp>
        <p:nvGrpSpPr>
          <p:cNvPr id="329" name="Google Shape;329;p10"/>
          <p:cNvGrpSpPr/>
          <p:nvPr/>
        </p:nvGrpSpPr>
        <p:grpSpPr>
          <a:xfrm>
            <a:off x="3812594" y="3942255"/>
            <a:ext cx="4005527" cy="1035335"/>
            <a:chOff x="0" y="0"/>
            <a:chExt cx="4005526" cy="1035333"/>
          </a:xfrm>
        </p:grpSpPr>
        <p:sp>
          <p:nvSpPr>
            <p:cNvPr id="330" name="Google Shape;330;p10"/>
            <p:cNvSpPr/>
            <p:nvPr/>
          </p:nvSpPr>
          <p:spPr>
            <a:xfrm>
              <a:off x="0" y="0"/>
              <a:ext cx="4005526" cy="103533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0"/>
            <p:cNvSpPr txBox="1"/>
            <p:nvPr/>
          </p:nvSpPr>
          <p:spPr>
            <a:xfrm>
              <a:off x="30798" y="62058"/>
              <a:ext cx="3943929" cy="91121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Condición humana</a:t>
              </a:r>
              <a:r>
                <a:rPr b="0" i="0" lang="en-US" sz="1200" u="none" cap="none" strike="noStrike">
                  <a:solidFill>
                    <a:srgbClr val="000000"/>
                  </a:solidFill>
                  <a:latin typeface="Calibri"/>
                  <a:ea typeface="Calibri"/>
                  <a:cs typeface="Calibri"/>
                  <a:sym typeface="Calibri"/>
                </a:rPr>
                <a:t>, por su parte, comprende la amplia gama de rasgos relacionados a la motivación de los individuos y grupo, en el sentido de integrar los esfuerzos de éstos hacia el objetivo.</a:t>
              </a:r>
              <a:endParaRPr/>
            </a:p>
          </p:txBody>
        </p:sp>
      </p:grpSp>
      <p:pic>
        <p:nvPicPr>
          <p:cNvPr descr="Imagen 20" id="332" name="Google Shape;332;p10"/>
          <p:cNvPicPr preferRelativeResize="0"/>
          <p:nvPr/>
        </p:nvPicPr>
        <p:blipFill rotWithShape="1">
          <a:blip r:embed="rId3">
            <a:alphaModFix/>
          </a:blip>
          <a:srcRect b="0" l="0" r="0" t="0"/>
          <a:stretch/>
        </p:blipFill>
        <p:spPr>
          <a:xfrm>
            <a:off x="2984341" y="4231321"/>
            <a:ext cx="368302" cy="228602"/>
          </a:xfrm>
          <a:prstGeom prst="rect">
            <a:avLst/>
          </a:prstGeom>
          <a:noFill/>
          <a:ln>
            <a:noFill/>
          </a:ln>
        </p:spPr>
      </p:pic>
      <p:grpSp>
        <p:nvGrpSpPr>
          <p:cNvPr id="333" name="Google Shape;333;p10"/>
          <p:cNvGrpSpPr/>
          <p:nvPr/>
        </p:nvGrpSpPr>
        <p:grpSpPr>
          <a:xfrm>
            <a:off x="3835453" y="5553886"/>
            <a:ext cx="4005529" cy="1035335"/>
            <a:chOff x="0" y="0"/>
            <a:chExt cx="4005527" cy="1035333"/>
          </a:xfrm>
        </p:grpSpPr>
        <p:sp>
          <p:nvSpPr>
            <p:cNvPr id="334" name="Google Shape;334;p10"/>
            <p:cNvSpPr/>
            <p:nvPr/>
          </p:nvSpPr>
          <p:spPr>
            <a:xfrm>
              <a:off x="0" y="0"/>
              <a:ext cx="4005527" cy="103533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0"/>
            <p:cNvSpPr txBox="1"/>
            <p:nvPr/>
          </p:nvSpPr>
          <p:spPr>
            <a:xfrm>
              <a:off x="30798" y="62058"/>
              <a:ext cx="3943931" cy="91121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Condición técnica,</a:t>
              </a:r>
              <a:r>
                <a:rPr b="0" i="0" lang="en-US" sz="1200" u="none" cap="none" strike="noStrike">
                  <a:solidFill>
                    <a:srgbClr val="000000"/>
                  </a:solidFill>
                  <a:latin typeface="Calibri"/>
                  <a:ea typeface="Calibri"/>
                  <a:cs typeface="Calibri"/>
                  <a:sym typeface="Calibri"/>
                </a:rPr>
                <a:t> se refiere al conocimiento y dominio de una rama específica relacionada con el giro de la empresa, que conforma un conjunto de tareas afines de alta especialización.</a:t>
              </a:r>
              <a:endParaRPr/>
            </a:p>
          </p:txBody>
        </p:sp>
      </p:grpSp>
      <p:grpSp>
        <p:nvGrpSpPr>
          <p:cNvPr id="336" name="Google Shape;336;p10"/>
          <p:cNvGrpSpPr/>
          <p:nvPr/>
        </p:nvGrpSpPr>
        <p:grpSpPr>
          <a:xfrm>
            <a:off x="531877" y="3346835"/>
            <a:ext cx="1992514" cy="1992515"/>
            <a:chOff x="-2" y="-2"/>
            <a:chExt cx="1992513" cy="1992514"/>
          </a:xfrm>
        </p:grpSpPr>
        <p:sp>
          <p:nvSpPr>
            <p:cNvPr id="337" name="Google Shape;337;p10"/>
            <p:cNvSpPr/>
            <p:nvPr/>
          </p:nvSpPr>
          <p:spPr>
            <a:xfrm>
              <a:off x="-2" y="-2"/>
              <a:ext cx="1992513" cy="1992514"/>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8" name="Google Shape;338;p10"/>
            <p:cNvSpPr txBox="1"/>
            <p:nvPr/>
          </p:nvSpPr>
          <p:spPr>
            <a:xfrm>
              <a:off x="291795" y="917821"/>
              <a:ext cx="1408919" cy="156866"/>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ADMINISTRADOR</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1"/>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44" name="Google Shape;344;p11"/>
          <p:cNvSpPr txBox="1"/>
          <p:nvPr/>
        </p:nvSpPr>
        <p:spPr>
          <a:xfrm>
            <a:off x="417880" y="1158815"/>
            <a:ext cx="5451980"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FUNCIONES </a:t>
            </a:r>
            <a:r>
              <a:rPr b="0" i="0" lang="en-US" sz="2800" u="none" cap="none" strike="noStrike">
                <a:solidFill>
                  <a:srgbClr val="C64033"/>
                </a:solidFill>
                <a:latin typeface="Calibri"/>
                <a:ea typeface="Calibri"/>
                <a:cs typeface="Calibri"/>
                <a:sym typeface="Calibri"/>
              </a:rPr>
              <a:t>DEL ADMINISTRADOR</a:t>
            </a:r>
            <a:endParaRPr/>
          </a:p>
        </p:txBody>
      </p:sp>
      <p:grpSp>
        <p:nvGrpSpPr>
          <p:cNvPr id="345" name="Google Shape;345;p11"/>
          <p:cNvGrpSpPr/>
          <p:nvPr/>
        </p:nvGrpSpPr>
        <p:grpSpPr>
          <a:xfrm>
            <a:off x="358779" y="2398032"/>
            <a:ext cx="3432530" cy="1673215"/>
            <a:chOff x="-1" y="-1"/>
            <a:chExt cx="3432528" cy="1673214"/>
          </a:xfrm>
        </p:grpSpPr>
        <p:sp>
          <p:nvSpPr>
            <p:cNvPr id="346" name="Google Shape;346;p11"/>
            <p:cNvSpPr/>
            <p:nvPr/>
          </p:nvSpPr>
          <p:spPr>
            <a:xfrm>
              <a:off x="-1" y="76512"/>
              <a:ext cx="3432528" cy="152019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1"/>
            <p:cNvSpPr txBox="1"/>
            <p:nvPr/>
          </p:nvSpPr>
          <p:spPr>
            <a:xfrm>
              <a:off x="45223" y="-1"/>
              <a:ext cx="3342079" cy="1673214"/>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1. Representación</a:t>
              </a:r>
              <a:r>
                <a:rPr b="0" i="0" lang="en-US" sz="12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Esto tiene que ver con la definición de la autoridad formal. Una organización está constituida por un grupo de personas y como consecuencia de ello se requiere que alguien cumpla el rol de vocero, de nexo ante la comunidad. El "administrador" en todo momento está representando a la organización.</a:t>
              </a:r>
              <a:endParaRPr/>
            </a:p>
          </p:txBody>
        </p:sp>
      </p:grpSp>
      <p:grpSp>
        <p:nvGrpSpPr>
          <p:cNvPr id="348" name="Google Shape;348;p11"/>
          <p:cNvGrpSpPr/>
          <p:nvPr/>
        </p:nvGrpSpPr>
        <p:grpSpPr>
          <a:xfrm>
            <a:off x="5751871" y="1887170"/>
            <a:ext cx="3432526" cy="1140413"/>
            <a:chOff x="0" y="0"/>
            <a:chExt cx="3432525" cy="1140412"/>
          </a:xfrm>
        </p:grpSpPr>
        <p:sp>
          <p:nvSpPr>
            <p:cNvPr id="349" name="Google Shape;349;p11"/>
            <p:cNvSpPr/>
            <p:nvPr/>
          </p:nvSpPr>
          <p:spPr>
            <a:xfrm>
              <a:off x="0" y="0"/>
              <a:ext cx="3432525" cy="1140412"/>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1"/>
            <p:cNvSpPr txBox="1"/>
            <p:nvPr/>
          </p:nvSpPr>
          <p:spPr>
            <a:xfrm>
              <a:off x="33926" y="19347"/>
              <a:ext cx="3364672" cy="1101713"/>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2. Liderazgo. </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Es el responsable directo del logro de los objetivos que la organización ha planteado. Para ello se le entregan recursos, por lo que se le responsabiliza por la conducción de un grupo de personas. </a:t>
              </a:r>
              <a:endParaRPr/>
            </a:p>
          </p:txBody>
        </p:sp>
      </p:grpSp>
      <p:grpSp>
        <p:nvGrpSpPr>
          <p:cNvPr id="351" name="Google Shape;351;p11"/>
          <p:cNvGrpSpPr/>
          <p:nvPr/>
        </p:nvGrpSpPr>
        <p:grpSpPr>
          <a:xfrm>
            <a:off x="434067" y="4278291"/>
            <a:ext cx="3432530" cy="1520195"/>
            <a:chOff x="-1" y="0"/>
            <a:chExt cx="3432528" cy="1520193"/>
          </a:xfrm>
        </p:grpSpPr>
        <p:sp>
          <p:nvSpPr>
            <p:cNvPr id="352" name="Google Shape;352;p11"/>
            <p:cNvSpPr/>
            <p:nvPr/>
          </p:nvSpPr>
          <p:spPr>
            <a:xfrm>
              <a:off x="-1" y="0"/>
              <a:ext cx="3432528" cy="152019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1"/>
            <p:cNvSpPr txBox="1"/>
            <p:nvPr/>
          </p:nvSpPr>
          <p:spPr>
            <a:xfrm>
              <a:off x="45223" y="113987"/>
              <a:ext cx="3342079" cy="1292213"/>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3. Planificador. </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Se refiere a la capacidad de coordinar en el tiempo los recursos disponibles (actuales y futuros; materiales, humanos e intangibles) en función de las necesidades operativas y en directa relación a de los objetivos deseados.</a:t>
              </a:r>
              <a:endParaRPr/>
            </a:p>
          </p:txBody>
        </p:sp>
      </p:grpSp>
      <p:grpSp>
        <p:nvGrpSpPr>
          <p:cNvPr id="354" name="Google Shape;354;p11"/>
          <p:cNvGrpSpPr/>
          <p:nvPr/>
        </p:nvGrpSpPr>
        <p:grpSpPr>
          <a:xfrm>
            <a:off x="5751871" y="3241107"/>
            <a:ext cx="3432526" cy="1140414"/>
            <a:chOff x="0" y="0"/>
            <a:chExt cx="3432525" cy="1140412"/>
          </a:xfrm>
        </p:grpSpPr>
        <p:sp>
          <p:nvSpPr>
            <p:cNvPr id="355" name="Google Shape;355;p11"/>
            <p:cNvSpPr/>
            <p:nvPr/>
          </p:nvSpPr>
          <p:spPr>
            <a:xfrm>
              <a:off x="0" y="0"/>
              <a:ext cx="3432525" cy="1140412"/>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1"/>
            <p:cNvSpPr txBox="1"/>
            <p:nvPr/>
          </p:nvSpPr>
          <p:spPr>
            <a:xfrm>
              <a:off x="33926" y="114597"/>
              <a:ext cx="3364672" cy="911214"/>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4. Enlace.</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Es un elemento de comunicación y coordinación. El administrador ocupa gran parte de su tiempo oficiando de "hombre de enlace" con el contexto. </a:t>
              </a:r>
              <a:endParaRPr/>
            </a:p>
          </p:txBody>
        </p:sp>
      </p:grpSp>
      <p:pic>
        <p:nvPicPr>
          <p:cNvPr descr="Imagen 7" id="357" name="Google Shape;357;p11"/>
          <p:cNvPicPr preferRelativeResize="0"/>
          <p:nvPr/>
        </p:nvPicPr>
        <p:blipFill rotWithShape="1">
          <a:blip r:embed="rId3">
            <a:alphaModFix/>
          </a:blip>
          <a:srcRect b="0" l="0" r="0" t="0"/>
          <a:stretch/>
        </p:blipFill>
        <p:spPr>
          <a:xfrm>
            <a:off x="1966784" y="992390"/>
            <a:ext cx="6211733" cy="6211735"/>
          </a:xfrm>
          <a:prstGeom prst="rect">
            <a:avLst/>
          </a:prstGeom>
          <a:noFill/>
          <a:ln>
            <a:noFill/>
          </a:ln>
        </p:spPr>
      </p:pic>
      <p:grpSp>
        <p:nvGrpSpPr>
          <p:cNvPr id="358" name="Google Shape;358;p11"/>
          <p:cNvGrpSpPr/>
          <p:nvPr/>
        </p:nvGrpSpPr>
        <p:grpSpPr>
          <a:xfrm>
            <a:off x="5751871" y="4612709"/>
            <a:ext cx="3432526" cy="1791068"/>
            <a:chOff x="0" y="0"/>
            <a:chExt cx="3432525" cy="1791067"/>
          </a:xfrm>
        </p:grpSpPr>
        <p:sp>
          <p:nvSpPr>
            <p:cNvPr id="359" name="Google Shape;359;p11"/>
            <p:cNvSpPr/>
            <p:nvPr/>
          </p:nvSpPr>
          <p:spPr>
            <a:xfrm>
              <a:off x="0" y="0"/>
              <a:ext cx="3432525" cy="1791067"/>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1"/>
            <p:cNvSpPr txBox="1"/>
            <p:nvPr/>
          </p:nvSpPr>
          <p:spPr>
            <a:xfrm>
              <a:off x="53281" y="58924"/>
              <a:ext cx="3325962" cy="167321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5. Base de Datos o Centro de Información. </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El administrador es un cazador de datos e información. Su figura se asemeja a un pulpo donde cada información, al margen de si es formal o informal, escrita, verbal o por otro medio, solicitada u ocasional e incluso una simple especulación, se convierte en una presa codiciada para su apetito voraz.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2"/>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66" name="Google Shape;366;p12"/>
          <p:cNvSpPr txBox="1"/>
          <p:nvPr/>
        </p:nvSpPr>
        <p:spPr>
          <a:xfrm>
            <a:off x="417880" y="1158815"/>
            <a:ext cx="5451980"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FUNCIONES </a:t>
            </a:r>
            <a:r>
              <a:rPr b="0" i="0" lang="en-US" sz="2800" u="none" cap="none" strike="noStrike">
                <a:solidFill>
                  <a:srgbClr val="C64033"/>
                </a:solidFill>
                <a:latin typeface="Calibri"/>
                <a:ea typeface="Calibri"/>
                <a:cs typeface="Calibri"/>
                <a:sym typeface="Calibri"/>
              </a:rPr>
              <a:t>DEL ADMINISTRADOR</a:t>
            </a:r>
            <a:endParaRPr/>
          </a:p>
        </p:txBody>
      </p:sp>
      <p:grpSp>
        <p:nvGrpSpPr>
          <p:cNvPr id="367" name="Google Shape;367;p12"/>
          <p:cNvGrpSpPr/>
          <p:nvPr/>
        </p:nvGrpSpPr>
        <p:grpSpPr>
          <a:xfrm>
            <a:off x="417883" y="1634040"/>
            <a:ext cx="3432526" cy="2054216"/>
            <a:chOff x="0" y="-1"/>
            <a:chExt cx="3432525" cy="2054214"/>
          </a:xfrm>
        </p:grpSpPr>
        <p:sp>
          <p:nvSpPr>
            <p:cNvPr id="368" name="Google Shape;368;p12"/>
            <p:cNvSpPr/>
            <p:nvPr/>
          </p:nvSpPr>
          <p:spPr>
            <a:xfrm>
              <a:off x="0" y="80773"/>
              <a:ext cx="3432525" cy="1892671"/>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2"/>
            <p:cNvSpPr txBox="1"/>
            <p:nvPr/>
          </p:nvSpPr>
          <p:spPr>
            <a:xfrm>
              <a:off x="56305" y="-1"/>
              <a:ext cx="3319914" cy="2054214"/>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6. Distribuidor. </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La información que dispone un "administrador" no es para su exclusivo uso. Dicho elemento es un recurso invaluable, solo cuando es utilizado convenientemente por el o los responsables para tal tarea. Por ende, el administrador debe saber distribuir la información, considerando para ello las particularidades de cada sector e individuo y la función que los mismos deben cumplir dentro del plan maestro. </a:t>
              </a:r>
              <a:endParaRPr/>
            </a:p>
          </p:txBody>
        </p:sp>
      </p:grpSp>
      <p:grpSp>
        <p:nvGrpSpPr>
          <p:cNvPr id="370" name="Google Shape;370;p12"/>
          <p:cNvGrpSpPr/>
          <p:nvPr/>
        </p:nvGrpSpPr>
        <p:grpSpPr>
          <a:xfrm>
            <a:off x="5751871" y="1714817"/>
            <a:ext cx="3432526" cy="1703400"/>
            <a:chOff x="0" y="0"/>
            <a:chExt cx="3432525" cy="1703398"/>
          </a:xfrm>
        </p:grpSpPr>
        <p:sp>
          <p:nvSpPr>
            <p:cNvPr id="371" name="Google Shape;371;p12"/>
            <p:cNvSpPr/>
            <p:nvPr/>
          </p:nvSpPr>
          <p:spPr>
            <a:xfrm>
              <a:off x="0" y="0"/>
              <a:ext cx="3432525" cy="1703398"/>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2"/>
            <p:cNvSpPr txBox="1"/>
            <p:nvPr/>
          </p:nvSpPr>
          <p:spPr>
            <a:xfrm>
              <a:off x="50674" y="15090"/>
              <a:ext cx="3331176" cy="1673213"/>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9. Administrador de conflictos. </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Las organizaciones se encuentran en un proceso de cambio y dentro de un contexto igualmente cambiante. Esto origina un constante flujo y reflujo de estímulos (positivos y negativos); en otras palabras, vemos que la organización vive una continua crisis dado que la modificación del status quo es lo único que se mantiene fijo. </a:t>
              </a:r>
              <a:endParaRPr/>
            </a:p>
          </p:txBody>
        </p:sp>
      </p:grpSp>
      <p:grpSp>
        <p:nvGrpSpPr>
          <p:cNvPr id="373" name="Google Shape;373;p12"/>
          <p:cNvGrpSpPr/>
          <p:nvPr/>
        </p:nvGrpSpPr>
        <p:grpSpPr>
          <a:xfrm>
            <a:off x="432631" y="3724854"/>
            <a:ext cx="3432526" cy="1292215"/>
            <a:chOff x="0" y="0"/>
            <a:chExt cx="3432525" cy="1292213"/>
          </a:xfrm>
        </p:grpSpPr>
        <p:sp>
          <p:nvSpPr>
            <p:cNvPr id="374" name="Google Shape;374;p12"/>
            <p:cNvSpPr/>
            <p:nvPr/>
          </p:nvSpPr>
          <p:spPr>
            <a:xfrm>
              <a:off x="0" y="25108"/>
              <a:ext cx="3432525" cy="1242000"/>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2"/>
            <p:cNvSpPr txBox="1"/>
            <p:nvPr/>
          </p:nvSpPr>
          <p:spPr>
            <a:xfrm>
              <a:off x="36947" y="0"/>
              <a:ext cx="3358630" cy="1292213"/>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7. Vocero. </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Como consecuencia directa de los puntos anteriores, el "administrador", se constituye en el vocero oficial de la compañía. La voz de la organización, el hombre con quién hablar, negociar, acordar, etc.</a:t>
              </a:r>
              <a:endParaRPr/>
            </a:p>
          </p:txBody>
        </p:sp>
      </p:grpSp>
      <p:grpSp>
        <p:nvGrpSpPr>
          <p:cNvPr id="376" name="Google Shape;376;p12"/>
          <p:cNvGrpSpPr/>
          <p:nvPr/>
        </p:nvGrpSpPr>
        <p:grpSpPr>
          <a:xfrm>
            <a:off x="5751871" y="3583545"/>
            <a:ext cx="3432526" cy="1482715"/>
            <a:chOff x="0" y="-1"/>
            <a:chExt cx="3432525" cy="1482714"/>
          </a:xfrm>
        </p:grpSpPr>
        <p:sp>
          <p:nvSpPr>
            <p:cNvPr id="377" name="Google Shape;377;p12"/>
            <p:cNvSpPr/>
            <p:nvPr/>
          </p:nvSpPr>
          <p:spPr>
            <a:xfrm>
              <a:off x="0" y="7019"/>
              <a:ext cx="3432525" cy="1468678"/>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2"/>
            <p:cNvSpPr txBox="1"/>
            <p:nvPr/>
          </p:nvSpPr>
          <p:spPr>
            <a:xfrm>
              <a:off x="43690" y="-1"/>
              <a:ext cx="3345144" cy="1482714"/>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10. Facilitador de recursos. </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Esta función tiene dos grandes aristas. La primera es la de definir y asignar los recursos para cada unidad. La segunda es la de estar atento y predispuesto a facilitar cualquier otro recursos que los distintos sectores puedan necesitar para cumplir su misión. </a:t>
              </a:r>
              <a:endParaRPr/>
            </a:p>
          </p:txBody>
        </p:sp>
      </p:grpSp>
      <p:pic>
        <p:nvPicPr>
          <p:cNvPr descr="Imagen 7" id="379" name="Google Shape;379;p12"/>
          <p:cNvPicPr preferRelativeResize="0"/>
          <p:nvPr/>
        </p:nvPicPr>
        <p:blipFill rotWithShape="1">
          <a:blip r:embed="rId3">
            <a:alphaModFix/>
          </a:blip>
          <a:srcRect b="0" l="0" r="0" t="0"/>
          <a:stretch/>
        </p:blipFill>
        <p:spPr>
          <a:xfrm>
            <a:off x="1966784" y="992390"/>
            <a:ext cx="6211733" cy="6211735"/>
          </a:xfrm>
          <a:prstGeom prst="rect">
            <a:avLst/>
          </a:prstGeom>
          <a:noFill/>
          <a:ln>
            <a:noFill/>
          </a:ln>
        </p:spPr>
      </p:pic>
      <p:grpSp>
        <p:nvGrpSpPr>
          <p:cNvPr id="380" name="Google Shape;380;p12"/>
          <p:cNvGrpSpPr/>
          <p:nvPr/>
        </p:nvGrpSpPr>
        <p:grpSpPr>
          <a:xfrm>
            <a:off x="5751871" y="5233385"/>
            <a:ext cx="3432526" cy="1493463"/>
            <a:chOff x="0" y="0"/>
            <a:chExt cx="3432525" cy="1493461"/>
          </a:xfrm>
        </p:grpSpPr>
        <p:sp>
          <p:nvSpPr>
            <p:cNvPr id="381" name="Google Shape;381;p12"/>
            <p:cNvSpPr/>
            <p:nvPr/>
          </p:nvSpPr>
          <p:spPr>
            <a:xfrm>
              <a:off x="0" y="0"/>
              <a:ext cx="3432525" cy="1493461"/>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2"/>
            <p:cNvSpPr/>
            <p:nvPr/>
          </p:nvSpPr>
          <p:spPr>
            <a:xfrm>
              <a:off x="44429" y="746730"/>
              <a:ext cx="3343665" cy="1"/>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11. Negociador. </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Una gran parte del tiempo disponible del "administrador" estará comprometido con la "negociación". Dado que es él la persona que puede disponer de los recursos de la organización el peso de la negociación siempre pasará por sus hombros.</a:t>
              </a:r>
              <a:endParaRPr/>
            </a:p>
          </p:txBody>
        </p:sp>
      </p:grpSp>
      <p:grpSp>
        <p:nvGrpSpPr>
          <p:cNvPr id="383" name="Google Shape;383;p12"/>
          <p:cNvGrpSpPr/>
          <p:nvPr/>
        </p:nvGrpSpPr>
        <p:grpSpPr>
          <a:xfrm>
            <a:off x="432631" y="5138458"/>
            <a:ext cx="3432526" cy="1292215"/>
            <a:chOff x="0" y="0"/>
            <a:chExt cx="3432525" cy="1292213"/>
          </a:xfrm>
        </p:grpSpPr>
        <p:sp>
          <p:nvSpPr>
            <p:cNvPr id="384" name="Google Shape;384;p12"/>
            <p:cNvSpPr/>
            <p:nvPr/>
          </p:nvSpPr>
          <p:spPr>
            <a:xfrm>
              <a:off x="0" y="25108"/>
              <a:ext cx="3432525" cy="1242000"/>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2"/>
            <p:cNvSpPr txBox="1"/>
            <p:nvPr/>
          </p:nvSpPr>
          <p:spPr>
            <a:xfrm>
              <a:off x="36947" y="0"/>
              <a:ext cx="3358630" cy="1292213"/>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8. Intrapreneur. </a:t>
              </a:r>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El "administrador" es quien quiebra paradigmas y estructuras que dicen que "no" se puede hacer aquello; que "no" se tiene el presupuesto necesario; que "no" es lógica tal o cual medida; que el mercado "no" va a responder; etc.</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3"/>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91" name="Google Shape;391;p13"/>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EN </a:t>
            </a:r>
            <a:r>
              <a:rPr b="0" i="0" lang="en-US" sz="2800" u="none" cap="none" strike="noStrike">
                <a:solidFill>
                  <a:srgbClr val="C64033"/>
                </a:solidFill>
                <a:latin typeface="Calibri"/>
                <a:ea typeface="Calibri"/>
                <a:cs typeface="Calibri"/>
                <a:sym typeface="Calibri"/>
              </a:rPr>
              <a:t>RESUMEN</a:t>
            </a:r>
            <a:endParaRPr/>
          </a:p>
        </p:txBody>
      </p:sp>
      <p:grpSp>
        <p:nvGrpSpPr>
          <p:cNvPr id="392" name="Google Shape;392;p13"/>
          <p:cNvGrpSpPr/>
          <p:nvPr/>
        </p:nvGrpSpPr>
        <p:grpSpPr>
          <a:xfrm>
            <a:off x="477077" y="1939847"/>
            <a:ext cx="5856999" cy="4369520"/>
            <a:chOff x="-1" y="-2"/>
            <a:chExt cx="5856999" cy="4369518"/>
          </a:xfrm>
        </p:grpSpPr>
        <p:grpSp>
          <p:nvGrpSpPr>
            <p:cNvPr id="393" name="Google Shape;393;p13"/>
            <p:cNvGrpSpPr/>
            <p:nvPr/>
          </p:nvGrpSpPr>
          <p:grpSpPr>
            <a:xfrm>
              <a:off x="-1" y="-2"/>
              <a:ext cx="5856999" cy="4369518"/>
              <a:chOff x="-1" y="-1"/>
              <a:chExt cx="5856998" cy="4369516"/>
            </a:xfrm>
          </p:grpSpPr>
          <p:sp>
            <p:nvSpPr>
              <p:cNvPr id="394" name="Google Shape;394;p13"/>
              <p:cNvSpPr/>
              <p:nvPr/>
            </p:nvSpPr>
            <p:spPr>
              <a:xfrm>
                <a:off x="-1" y="-1"/>
                <a:ext cx="5856998" cy="4369516"/>
              </a:xfrm>
              <a:prstGeom prst="roundRect">
                <a:avLst>
                  <a:gd fmla="val 7935"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3"/>
              <p:cNvSpPr txBox="1"/>
              <p:nvPr/>
            </p:nvSpPr>
            <p:spPr>
              <a:xfrm>
                <a:off x="106313" y="1994639"/>
                <a:ext cx="5644370"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96" name="Google Shape;396;p13"/>
            <p:cNvSpPr txBox="1"/>
            <p:nvPr/>
          </p:nvSpPr>
          <p:spPr>
            <a:xfrm>
              <a:off x="198549" y="836839"/>
              <a:ext cx="5459898" cy="2406490"/>
            </a:xfrm>
            <a:prstGeom prst="rect">
              <a:avLst/>
            </a:prstGeom>
            <a:noFill/>
            <a:ln>
              <a:noFill/>
            </a:ln>
          </p:spPr>
          <p:txBody>
            <a:bodyPr anchorCtr="0" anchor="ctr" bIns="91400" lIns="91400" spcFirstLastPara="1" rIns="91400" wrap="square" tIns="91400">
              <a:spAutoFit/>
            </a:bodyPr>
            <a:lstStyle/>
            <a:p>
              <a:pPr indent="-228600" lvl="0" marL="228600" marR="0" rtl="0" algn="l">
                <a:lnSpc>
                  <a:spcPct val="8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El administrador es un profesional que además de ser el encargado de los recursos y su adecuado uso, cumple con un rol social dentro de la organización que considera acciones comunicativas, de liderazgo, motivacional, representante, etc., un sinfín de  labores que lo hacen un ser especial y clave para el comportamiento de la organización y por supuesto, para el logro de las metas y objetivos propuestos. El administrador entonces, cumplirá una función eminentemente dinámica, competitiva y exigente. </a:t>
              </a:r>
              <a:endParaRPr/>
            </a:p>
            <a:p>
              <a:pPr indent="-228600" lvl="0" marL="228600" marR="0" rtl="0" algn="l">
                <a:lnSpc>
                  <a:spcPct val="80000"/>
                </a:lnSpc>
                <a:spcBef>
                  <a:spcPts val="10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El "administrador" actual debe lidiar con la problemática interna de su organización, evaluar el contexto y tomar decisiones que lleven a su organización al objetivo deseado.</a:t>
              </a:r>
              <a:endParaRPr/>
            </a:p>
          </p:txBody>
        </p:sp>
      </p:grpSp>
      <p:pic>
        <p:nvPicPr>
          <p:cNvPr descr="Imagen 7" id="397" name="Google Shape;397;p13"/>
          <p:cNvPicPr preferRelativeResize="0"/>
          <p:nvPr/>
        </p:nvPicPr>
        <p:blipFill rotWithShape="1">
          <a:blip r:embed="rId3">
            <a:alphaModFix/>
          </a:blip>
          <a:srcRect b="0" l="0" r="0" t="0"/>
          <a:stretch/>
        </p:blipFill>
        <p:spPr>
          <a:xfrm>
            <a:off x="3936263" y="2707886"/>
            <a:ext cx="6316847" cy="60089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4"/>
          <p:cNvSpPr txBox="1"/>
          <p:nvPr>
            <p:ph idx="4294967295" type="sldNum"/>
          </p:nvPr>
        </p:nvSpPr>
        <p:spPr>
          <a:xfrm>
            <a:off x="371687" y="6881800"/>
            <a:ext cx="337157" cy="317114"/>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03" name="Google Shape;403;p14"/>
          <p:cNvGrpSpPr/>
          <p:nvPr/>
        </p:nvGrpSpPr>
        <p:grpSpPr>
          <a:xfrm>
            <a:off x="2035273" y="2911880"/>
            <a:ext cx="6999680" cy="2696566"/>
            <a:chOff x="-1" y="-1"/>
            <a:chExt cx="6999679" cy="2696564"/>
          </a:xfrm>
        </p:grpSpPr>
        <p:grpSp>
          <p:nvGrpSpPr>
            <p:cNvPr id="404" name="Google Shape;404;p14"/>
            <p:cNvGrpSpPr/>
            <p:nvPr/>
          </p:nvGrpSpPr>
          <p:grpSpPr>
            <a:xfrm>
              <a:off x="-1" y="-1"/>
              <a:ext cx="6999679" cy="2696564"/>
              <a:chOff x="0" y="0"/>
              <a:chExt cx="6999678" cy="2696562"/>
            </a:xfrm>
          </p:grpSpPr>
          <p:sp>
            <p:nvSpPr>
              <p:cNvPr id="405" name="Google Shape;405;p14"/>
              <p:cNvSpPr/>
              <p:nvPr/>
            </p:nvSpPr>
            <p:spPr>
              <a:xfrm>
                <a:off x="0" y="0"/>
                <a:ext cx="6999678" cy="2696562"/>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4"/>
              <p:cNvSpPr txBox="1"/>
              <p:nvPr/>
            </p:nvSpPr>
            <p:spPr>
              <a:xfrm>
                <a:off x="136396" y="1158161"/>
                <a:ext cx="6726884" cy="38023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07" name="Google Shape;407;p14"/>
            <p:cNvSpPr txBox="1"/>
            <p:nvPr/>
          </p:nvSpPr>
          <p:spPr>
            <a:xfrm>
              <a:off x="1307690" y="523664"/>
              <a:ext cx="5161800" cy="1599300"/>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EL ADMINISTRADOR DE </a:t>
              </a:r>
              <a:r>
                <a:rPr b="1" i="0" lang="en-US" sz="2000" u="none" cap="none" strike="noStrike">
                  <a:solidFill>
                    <a:srgbClr val="ED6B00"/>
                  </a:solidFill>
                  <a:latin typeface="Calibri"/>
                  <a:ea typeface="Calibri"/>
                  <a:cs typeface="Calibri"/>
                  <a:sym typeface="Calibri"/>
                </a:rPr>
                <a:t>UNA ORGANIZACIÓN</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que resume todo lo que hemos visto! Realizar la </a:t>
              </a:r>
              <a:r>
                <a:rPr b="1" i="0" lang="en-US" sz="1600" u="none" cap="none" strike="noStrike">
                  <a:solidFill>
                    <a:srgbClr val="000000"/>
                  </a:solidFill>
                  <a:latin typeface="Calibri"/>
                  <a:ea typeface="Calibri"/>
                  <a:cs typeface="Calibri"/>
                  <a:sym typeface="Calibri"/>
                </a:rPr>
                <a:t>Actividad 9 </a:t>
              </a:r>
              <a:r>
                <a:rPr b="1" lang="en-US" sz="1600">
                  <a:latin typeface="Calibri"/>
                  <a:ea typeface="Calibri"/>
                  <a:cs typeface="Calibri"/>
                  <a:sym typeface="Calibri"/>
                </a:rPr>
                <a:t>Cuánto</a:t>
              </a:r>
              <a:r>
                <a:rPr b="1" i="0" lang="en-US" sz="1600" u="none" cap="none" strike="noStrike">
                  <a:solidFill>
                    <a:srgbClr val="000000"/>
                  </a:solidFill>
                  <a:latin typeface="Calibri"/>
                  <a:ea typeface="Calibri"/>
                  <a:cs typeface="Calibri"/>
                  <a:sym typeface="Calibri"/>
                </a:rPr>
                <a:t> aprendimos </a:t>
              </a:r>
              <a:r>
                <a:rPr b="0" i="0" lang="en-US" sz="1600" u="none" cap="none" strike="noStrike">
                  <a:solidFill>
                    <a:srgbClr val="000000"/>
                  </a:solidFill>
                  <a:latin typeface="Calibri"/>
                  <a:ea typeface="Calibri"/>
                  <a:cs typeface="Calibri"/>
                  <a:sym typeface="Calibri"/>
                </a:rPr>
                <a:t>utiliza el archivo adjunto. </a:t>
              </a:r>
              <a:r>
                <a:rPr b="1" i="0" lang="en-US" sz="1600" u="none" cap="none" strike="noStrike">
                  <a:solidFill>
                    <a:srgbClr val="DD732C"/>
                  </a:solidFill>
                  <a:latin typeface="Calibri"/>
                  <a:ea typeface="Calibri"/>
                  <a:cs typeface="Calibri"/>
                  <a:sym typeface="Calibri"/>
                </a:rPr>
                <a:t>¡Éxito!</a:t>
              </a:r>
              <a:endParaRPr/>
            </a:p>
          </p:txBody>
        </p:sp>
      </p:grpSp>
      <p:sp>
        <p:nvSpPr>
          <p:cNvPr id="408" name="Google Shape;408;p14"/>
          <p:cNvSpPr txBox="1"/>
          <p:nvPr/>
        </p:nvSpPr>
        <p:spPr>
          <a:xfrm>
            <a:off x="299985" y="1450788"/>
            <a:ext cx="8950506" cy="536164"/>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409" name="Google Shape;409;p14"/>
          <p:cNvSpPr txBox="1"/>
          <p:nvPr/>
        </p:nvSpPr>
        <p:spPr>
          <a:xfrm>
            <a:off x="442436" y="1188171"/>
            <a:ext cx="4700403" cy="37220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Imagen 17" id="410" name="Google Shape;410;p14"/>
          <p:cNvPicPr preferRelativeResize="0"/>
          <p:nvPr/>
        </p:nvPicPr>
        <p:blipFill rotWithShape="1">
          <a:blip r:embed="rId3">
            <a:alphaModFix/>
          </a:blip>
          <a:srcRect b="0" l="0" r="0" t="0"/>
          <a:stretch/>
        </p:blipFill>
        <p:spPr>
          <a:xfrm>
            <a:off x="530942" y="2715211"/>
            <a:ext cx="2812028" cy="3182574"/>
          </a:xfrm>
          <a:prstGeom prst="rect">
            <a:avLst/>
          </a:prstGeom>
          <a:noFill/>
          <a:ln>
            <a:noFill/>
          </a:ln>
        </p:spPr>
      </p:pic>
      <p:pic>
        <p:nvPicPr>
          <p:cNvPr descr="Imagen 4" id="411" name="Google Shape;411;p14"/>
          <p:cNvPicPr preferRelativeResize="0"/>
          <p:nvPr/>
        </p:nvPicPr>
        <p:blipFill rotWithShape="1">
          <a:blip r:embed="rId4">
            <a:alphaModFix/>
          </a:blip>
          <a:srcRect b="0" l="0" r="0" t="0"/>
          <a:stretch/>
        </p:blipFill>
        <p:spPr>
          <a:xfrm>
            <a:off x="7228123" y="5063613"/>
            <a:ext cx="1705022" cy="1272247"/>
          </a:xfrm>
          <a:prstGeom prst="rect">
            <a:avLst/>
          </a:prstGeom>
          <a:noFill/>
          <a:ln>
            <a:noFill/>
          </a:ln>
        </p:spPr>
      </p:pic>
      <p:pic>
        <p:nvPicPr>
          <p:cNvPr descr="Imagen 5" id="412" name="Google Shape;412;p14"/>
          <p:cNvPicPr preferRelativeResize="0"/>
          <p:nvPr/>
        </p:nvPicPr>
        <p:blipFill rotWithShape="1">
          <a:blip r:embed="rId5">
            <a:alphaModFix/>
          </a:blip>
          <a:srcRect b="0" l="0" r="0" t="0"/>
          <a:stretch/>
        </p:blipFill>
        <p:spPr>
          <a:xfrm>
            <a:off x="5474444" y="5389021"/>
            <a:ext cx="1651876" cy="884518"/>
          </a:xfrm>
          <a:prstGeom prst="rect">
            <a:avLst/>
          </a:prstGeom>
          <a:noFill/>
          <a:ln>
            <a:noFill/>
          </a:ln>
        </p:spPr>
      </p:pic>
      <p:sp>
        <p:nvSpPr>
          <p:cNvPr id="413" name="Google Shape;413;p14"/>
          <p:cNvSpPr txBox="1"/>
          <p:nvPr/>
        </p:nvSpPr>
        <p:spPr>
          <a:xfrm>
            <a:off x="4133617" y="1303820"/>
            <a:ext cx="466495" cy="830101"/>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5"/>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419" name="Google Shape;419;p15"/>
          <p:cNvSpPr txBox="1"/>
          <p:nvPr/>
        </p:nvSpPr>
        <p:spPr>
          <a:xfrm>
            <a:off x="344784" y="1332081"/>
            <a:ext cx="7017881"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420" name="Google Shape;420;p15"/>
          <p:cNvGrpSpPr/>
          <p:nvPr/>
        </p:nvGrpSpPr>
        <p:grpSpPr>
          <a:xfrm>
            <a:off x="-4659" y="4568179"/>
            <a:ext cx="9109189" cy="783012"/>
            <a:chOff x="-3" y="-3"/>
            <a:chExt cx="9109187" cy="783011"/>
          </a:xfrm>
        </p:grpSpPr>
        <p:sp>
          <p:nvSpPr>
            <p:cNvPr id="421" name="Google Shape;421;p15"/>
            <p:cNvSpPr txBox="1"/>
            <p:nvPr/>
          </p:nvSpPr>
          <p:spPr>
            <a:xfrm>
              <a:off x="1334832" y="222245"/>
              <a:ext cx="7774352"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a:p>
          </p:txBody>
        </p:sp>
        <p:grpSp>
          <p:nvGrpSpPr>
            <p:cNvPr id="422" name="Google Shape;422;p15"/>
            <p:cNvGrpSpPr/>
            <p:nvPr/>
          </p:nvGrpSpPr>
          <p:grpSpPr>
            <a:xfrm>
              <a:off x="-3" y="-3"/>
              <a:ext cx="1135372" cy="783011"/>
              <a:chOff x="-1" y="-1"/>
              <a:chExt cx="1135370" cy="783010"/>
            </a:xfrm>
          </p:grpSpPr>
          <p:sp>
            <p:nvSpPr>
              <p:cNvPr id="423" name="Google Shape;423;p15"/>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 id="424" name="Google Shape;424;p15"/>
              <p:cNvPicPr preferRelativeResize="0"/>
              <p:nvPr/>
            </p:nvPicPr>
            <p:blipFill rotWithShape="1">
              <a:blip r:embed="rId3">
                <a:alphaModFix/>
              </a:blip>
              <a:srcRect b="0" l="0" r="0" t="0"/>
              <a:stretch/>
            </p:blipFill>
            <p:spPr>
              <a:xfrm>
                <a:off x="286450" y="103502"/>
                <a:ext cx="683389" cy="576004"/>
              </a:xfrm>
              <a:prstGeom prst="rect">
                <a:avLst/>
              </a:prstGeom>
              <a:noFill/>
              <a:ln>
                <a:noFill/>
              </a:ln>
            </p:spPr>
          </p:pic>
        </p:grpSp>
      </p:grpSp>
      <p:grpSp>
        <p:nvGrpSpPr>
          <p:cNvPr id="425" name="Google Shape;425;p15"/>
          <p:cNvGrpSpPr/>
          <p:nvPr/>
        </p:nvGrpSpPr>
        <p:grpSpPr>
          <a:xfrm>
            <a:off x="-4659" y="3697443"/>
            <a:ext cx="6615376" cy="783012"/>
            <a:chOff x="-3" y="-3"/>
            <a:chExt cx="6615374" cy="783011"/>
          </a:xfrm>
        </p:grpSpPr>
        <p:sp>
          <p:nvSpPr>
            <p:cNvPr id="426" name="Google Shape;426;p15"/>
            <p:cNvSpPr txBox="1"/>
            <p:nvPr/>
          </p:nvSpPr>
          <p:spPr>
            <a:xfrm>
              <a:off x="1334834" y="94428"/>
              <a:ext cx="5280537"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a:p>
          </p:txBody>
        </p:sp>
        <p:grpSp>
          <p:nvGrpSpPr>
            <p:cNvPr id="427" name="Google Shape;427;p15"/>
            <p:cNvGrpSpPr/>
            <p:nvPr/>
          </p:nvGrpSpPr>
          <p:grpSpPr>
            <a:xfrm>
              <a:off x="-3" y="-3"/>
              <a:ext cx="1135373" cy="783011"/>
              <a:chOff x="-1" y="-1"/>
              <a:chExt cx="1135372" cy="783010"/>
            </a:xfrm>
          </p:grpSpPr>
          <p:sp>
            <p:nvSpPr>
              <p:cNvPr id="428" name="Google Shape;428;p15"/>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 id="429" name="Google Shape;429;p15"/>
              <p:cNvPicPr preferRelativeResize="0"/>
              <p:nvPr/>
            </p:nvPicPr>
            <p:blipFill rotWithShape="1">
              <a:blip r:embed="rId4">
                <a:alphaModFix/>
              </a:blip>
              <a:srcRect b="0" l="0" r="0" t="0"/>
              <a:stretch/>
            </p:blipFill>
            <p:spPr>
              <a:xfrm>
                <a:off x="286451" y="103502"/>
                <a:ext cx="683389" cy="576004"/>
              </a:xfrm>
              <a:prstGeom prst="rect">
                <a:avLst/>
              </a:prstGeom>
              <a:noFill/>
              <a:ln>
                <a:noFill/>
              </a:ln>
            </p:spPr>
          </p:pic>
        </p:grpSp>
      </p:grpSp>
      <p:grpSp>
        <p:nvGrpSpPr>
          <p:cNvPr id="430" name="Google Shape;430;p15"/>
          <p:cNvGrpSpPr/>
          <p:nvPr/>
        </p:nvGrpSpPr>
        <p:grpSpPr>
          <a:xfrm>
            <a:off x="-4659" y="1955974"/>
            <a:ext cx="9178017" cy="783012"/>
            <a:chOff x="-3" y="-3"/>
            <a:chExt cx="9178015" cy="783011"/>
          </a:xfrm>
        </p:grpSpPr>
        <p:sp>
          <p:nvSpPr>
            <p:cNvPr id="431" name="Google Shape;431;p15"/>
            <p:cNvSpPr txBox="1"/>
            <p:nvPr/>
          </p:nvSpPr>
          <p:spPr>
            <a:xfrm>
              <a:off x="1334833" y="222245"/>
              <a:ext cx="7843179"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a:p>
          </p:txBody>
        </p:sp>
        <p:grpSp>
          <p:nvGrpSpPr>
            <p:cNvPr id="432" name="Google Shape;432;p15"/>
            <p:cNvGrpSpPr/>
            <p:nvPr/>
          </p:nvGrpSpPr>
          <p:grpSpPr>
            <a:xfrm>
              <a:off x="-3" y="-3"/>
              <a:ext cx="1135372" cy="783011"/>
              <a:chOff x="-1" y="-1"/>
              <a:chExt cx="1135370" cy="783010"/>
            </a:xfrm>
          </p:grpSpPr>
          <p:sp>
            <p:nvSpPr>
              <p:cNvPr id="433" name="Google Shape;433;p15"/>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5" id="434" name="Google Shape;434;p15"/>
              <p:cNvPicPr preferRelativeResize="0"/>
              <p:nvPr/>
            </p:nvPicPr>
            <p:blipFill rotWithShape="1">
              <a:blip r:embed="rId5">
                <a:alphaModFix/>
              </a:blip>
              <a:srcRect b="0" l="0" r="0" t="0"/>
              <a:stretch/>
            </p:blipFill>
            <p:spPr>
              <a:xfrm>
                <a:off x="262214" y="83074"/>
                <a:ext cx="731862" cy="616860"/>
              </a:xfrm>
              <a:prstGeom prst="rect">
                <a:avLst/>
              </a:prstGeom>
              <a:noFill/>
              <a:ln>
                <a:noFill/>
              </a:ln>
            </p:spPr>
          </p:pic>
        </p:grpSp>
      </p:grpSp>
      <p:grpSp>
        <p:nvGrpSpPr>
          <p:cNvPr id="435" name="Google Shape;435;p15"/>
          <p:cNvGrpSpPr/>
          <p:nvPr/>
        </p:nvGrpSpPr>
        <p:grpSpPr>
          <a:xfrm>
            <a:off x="-4660" y="2826708"/>
            <a:ext cx="8912547" cy="783012"/>
            <a:chOff x="-3" y="-3"/>
            <a:chExt cx="8912545" cy="783011"/>
          </a:xfrm>
        </p:grpSpPr>
        <p:sp>
          <p:nvSpPr>
            <p:cNvPr id="436" name="Google Shape;436;p15"/>
            <p:cNvSpPr txBox="1"/>
            <p:nvPr/>
          </p:nvSpPr>
          <p:spPr>
            <a:xfrm>
              <a:off x="1334833" y="222245"/>
              <a:ext cx="7577709"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a:p>
          </p:txBody>
        </p:sp>
        <p:grpSp>
          <p:nvGrpSpPr>
            <p:cNvPr id="437" name="Google Shape;437;p15"/>
            <p:cNvGrpSpPr/>
            <p:nvPr/>
          </p:nvGrpSpPr>
          <p:grpSpPr>
            <a:xfrm>
              <a:off x="-3" y="-3"/>
              <a:ext cx="1135373" cy="783011"/>
              <a:chOff x="-1" y="-1"/>
              <a:chExt cx="1135372" cy="783010"/>
            </a:xfrm>
          </p:grpSpPr>
          <p:sp>
            <p:nvSpPr>
              <p:cNvPr id="438" name="Google Shape;438;p15"/>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6" id="439" name="Google Shape;439;p15"/>
              <p:cNvPicPr preferRelativeResize="0"/>
              <p:nvPr/>
            </p:nvPicPr>
            <p:blipFill rotWithShape="1">
              <a:blip r:embed="rId6">
                <a:alphaModFix/>
              </a:blip>
              <a:srcRect b="0" l="0" r="0" t="0"/>
              <a:stretch/>
            </p:blipFill>
            <p:spPr>
              <a:xfrm>
                <a:off x="286451" y="103502"/>
                <a:ext cx="683389" cy="576004"/>
              </a:xfrm>
              <a:prstGeom prst="rect">
                <a:avLst/>
              </a:prstGeom>
              <a:noFill/>
              <a:ln>
                <a:noFill/>
              </a:ln>
            </p:spPr>
          </p:pic>
        </p:grpSp>
      </p:grpSp>
      <p:grpSp>
        <p:nvGrpSpPr>
          <p:cNvPr id="440" name="Google Shape;440;p15"/>
          <p:cNvGrpSpPr/>
          <p:nvPr/>
        </p:nvGrpSpPr>
        <p:grpSpPr>
          <a:xfrm>
            <a:off x="-4659" y="5438912"/>
            <a:ext cx="6861181" cy="783012"/>
            <a:chOff x="-3" y="-3"/>
            <a:chExt cx="6861179" cy="783011"/>
          </a:xfrm>
        </p:grpSpPr>
        <p:sp>
          <p:nvSpPr>
            <p:cNvPr id="441" name="Google Shape;441;p15"/>
            <p:cNvSpPr txBox="1"/>
            <p:nvPr/>
          </p:nvSpPr>
          <p:spPr>
            <a:xfrm>
              <a:off x="1334832" y="123924"/>
              <a:ext cx="5526344"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442" name="Google Shape;442;p15"/>
            <p:cNvGrpSpPr/>
            <p:nvPr/>
          </p:nvGrpSpPr>
          <p:grpSpPr>
            <a:xfrm>
              <a:off x="-3" y="-3"/>
              <a:ext cx="1135373" cy="783011"/>
              <a:chOff x="-1" y="-1"/>
              <a:chExt cx="1135372" cy="783010"/>
            </a:xfrm>
          </p:grpSpPr>
          <p:sp>
            <p:nvSpPr>
              <p:cNvPr id="443" name="Google Shape;443;p15"/>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8" id="444" name="Google Shape;444;p15"/>
              <p:cNvPicPr preferRelativeResize="0"/>
              <p:nvPr/>
            </p:nvPicPr>
            <p:blipFill rotWithShape="1">
              <a:blip r:embed="rId7">
                <a:alphaModFix/>
              </a:blip>
              <a:srcRect b="0" l="0" r="0" t="0"/>
              <a:stretch/>
            </p:blipFill>
            <p:spPr>
              <a:xfrm>
                <a:off x="286450" y="103502"/>
                <a:ext cx="683392" cy="576004"/>
              </a:xfrm>
              <a:prstGeom prst="rect">
                <a:avLst/>
              </a:prstGeom>
              <a:noFill/>
              <a:ln>
                <a:noFill/>
              </a:ln>
            </p:spPr>
          </p:pic>
        </p:grpSp>
      </p:grpSp>
      <p:pic>
        <p:nvPicPr>
          <p:cNvPr descr="Imagen 1" id="445" name="Google Shape;445;p15"/>
          <p:cNvPicPr preferRelativeResize="0"/>
          <p:nvPr/>
        </p:nvPicPr>
        <p:blipFill rotWithShape="1">
          <a:blip r:embed="rId8">
            <a:alphaModFix/>
          </a:blip>
          <a:srcRect b="0" l="0" r="0" t="0"/>
          <a:stretch/>
        </p:blipFill>
        <p:spPr>
          <a:xfrm>
            <a:off x="5639332" y="1565094"/>
            <a:ext cx="3816535" cy="60061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16"/>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51" name="Google Shape;451;p16"/>
          <p:cNvGrpSpPr/>
          <p:nvPr/>
        </p:nvGrpSpPr>
        <p:grpSpPr>
          <a:xfrm>
            <a:off x="431621" y="2285848"/>
            <a:ext cx="8839207" cy="3238196"/>
            <a:chOff x="-1" y="0"/>
            <a:chExt cx="8839205" cy="3238195"/>
          </a:xfrm>
        </p:grpSpPr>
        <p:sp>
          <p:nvSpPr>
            <p:cNvPr id="452" name="Google Shape;452;p16"/>
            <p:cNvSpPr/>
            <p:nvPr/>
          </p:nvSpPr>
          <p:spPr>
            <a:xfrm>
              <a:off x="-1" y="0"/>
              <a:ext cx="8839205"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6"/>
            <p:cNvSpPr txBox="1"/>
            <p:nvPr/>
          </p:nvSpPr>
          <p:spPr>
            <a:xfrm>
              <a:off x="162838" y="1428979"/>
              <a:ext cx="851352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54" name="Google Shape;454;p16"/>
          <p:cNvSpPr txBox="1"/>
          <p:nvPr/>
        </p:nvSpPr>
        <p:spPr>
          <a:xfrm>
            <a:off x="368175" y="1412075"/>
            <a:ext cx="3642186"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455" name="Google Shape;455;p16"/>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6" name="Google Shape;456;p16"/>
          <p:cNvSpPr txBox="1"/>
          <p:nvPr/>
        </p:nvSpPr>
        <p:spPr>
          <a:xfrm>
            <a:off x="400221" y="1060138"/>
            <a:ext cx="4700403"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457" name="Google Shape;457;p16"/>
          <p:cNvSpPr txBox="1"/>
          <p:nvPr/>
        </p:nvSpPr>
        <p:spPr>
          <a:xfrm>
            <a:off x="3604163" y="1209271"/>
            <a:ext cx="559358" cy="941773"/>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9</a:t>
            </a:r>
            <a:endParaRPr/>
          </a:p>
        </p:txBody>
      </p:sp>
      <p:pic>
        <p:nvPicPr>
          <p:cNvPr descr="Imagen 2" id="458" name="Google Shape;458;p16"/>
          <p:cNvPicPr preferRelativeResize="0"/>
          <p:nvPr/>
        </p:nvPicPr>
        <p:blipFill rotWithShape="1">
          <a:blip r:embed="rId3">
            <a:alphaModFix/>
          </a:blip>
          <a:srcRect b="0" l="0" r="0" t="0"/>
          <a:stretch/>
        </p:blipFill>
        <p:spPr>
          <a:xfrm>
            <a:off x="2716054" y="3978569"/>
            <a:ext cx="6899894" cy="3974397"/>
          </a:xfrm>
          <a:prstGeom prst="rect">
            <a:avLst/>
          </a:prstGeom>
          <a:noFill/>
          <a:ln>
            <a:noFill/>
          </a:ln>
        </p:spPr>
      </p:pic>
      <p:sp>
        <p:nvSpPr>
          <p:cNvPr id="459" name="Google Shape;459;p16"/>
          <p:cNvSpPr txBox="1"/>
          <p:nvPr/>
        </p:nvSpPr>
        <p:spPr>
          <a:xfrm>
            <a:off x="2686559" y="6881800"/>
            <a:ext cx="1639637"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Medio | Presentación</a:t>
            </a:r>
            <a:endParaRPr/>
          </a:p>
        </p:txBody>
      </p:sp>
      <p:sp>
        <p:nvSpPr>
          <p:cNvPr id="460" name="Google Shape;460;p16"/>
          <p:cNvSpPr txBox="1"/>
          <p:nvPr/>
        </p:nvSpPr>
        <p:spPr>
          <a:xfrm>
            <a:off x="952449" y="2913204"/>
            <a:ext cx="5107857" cy="2250652"/>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EL ADMINISTRADOR DE </a:t>
            </a:r>
            <a:r>
              <a:rPr b="1" i="0" lang="en-US" sz="2000" u="none" cap="none" strike="noStrike">
                <a:solidFill>
                  <a:srgbClr val="ED6B00"/>
                </a:solidFill>
                <a:latin typeface="Calibri"/>
                <a:ea typeface="Calibri"/>
                <a:cs typeface="Calibri"/>
                <a:sym typeface="Calibri"/>
              </a:rPr>
              <a:t>UNA ORGANIZACIÓN</a:t>
            </a:r>
            <a:endParaRPr b="1" i="0" sz="1400" u="none" cap="none" strike="noStrike">
              <a:solidFill>
                <a:srgbClr val="ED6B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Para el desarrollo de la actividad, utiliza el archivo Actividad Práctica 9. Sigue las instrucciones señaladas.</a:t>
            </a:r>
            <a:endParaRPr/>
          </a:p>
          <a:p>
            <a:pPr indent="0" lvl="0" marL="0" marR="0" rtl="0" algn="l">
              <a:lnSpc>
                <a:spcPct val="9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br>
              <a:rPr b="0" i="0" lang="en-US" sz="1600" u="none" cap="none" strike="noStrike">
                <a:solidFill>
                  <a:srgbClr val="000000"/>
                </a:solidFill>
                <a:latin typeface="Calibri"/>
                <a:ea typeface="Calibri"/>
                <a:cs typeface="Calibri"/>
                <a:sym typeface="Calibri"/>
              </a:rPr>
            </a:b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17"/>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66" name="Google Shape;466;p17"/>
          <p:cNvGrpSpPr/>
          <p:nvPr/>
        </p:nvGrpSpPr>
        <p:grpSpPr>
          <a:xfrm>
            <a:off x="431621" y="2285848"/>
            <a:ext cx="8839207" cy="3238196"/>
            <a:chOff x="-1" y="0"/>
            <a:chExt cx="8839205" cy="3238195"/>
          </a:xfrm>
        </p:grpSpPr>
        <p:sp>
          <p:nvSpPr>
            <p:cNvPr id="467" name="Google Shape;467;p17"/>
            <p:cNvSpPr/>
            <p:nvPr/>
          </p:nvSpPr>
          <p:spPr>
            <a:xfrm>
              <a:off x="-1" y="0"/>
              <a:ext cx="8839205"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7"/>
            <p:cNvSpPr txBox="1"/>
            <p:nvPr/>
          </p:nvSpPr>
          <p:spPr>
            <a:xfrm>
              <a:off x="162838" y="1428979"/>
              <a:ext cx="851352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69" name="Google Shape;469;p17"/>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0" name="Google Shape;470;p17"/>
          <p:cNvSpPr txBox="1"/>
          <p:nvPr/>
        </p:nvSpPr>
        <p:spPr>
          <a:xfrm>
            <a:off x="375973" y="1405733"/>
            <a:ext cx="8950503"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471" name="Google Shape;471;p17"/>
          <p:cNvSpPr txBox="1"/>
          <p:nvPr/>
        </p:nvSpPr>
        <p:spPr>
          <a:xfrm>
            <a:off x="382046" y="1102290"/>
            <a:ext cx="4700401"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Imagen 8" id="472" name="Google Shape;472;p17"/>
          <p:cNvPicPr preferRelativeResize="0"/>
          <p:nvPr/>
        </p:nvPicPr>
        <p:blipFill rotWithShape="1">
          <a:blip r:embed="rId3">
            <a:alphaModFix/>
          </a:blip>
          <a:srcRect b="0" l="0" r="0" t="0"/>
          <a:stretch/>
        </p:blipFill>
        <p:spPr>
          <a:xfrm>
            <a:off x="5830530" y="2890682"/>
            <a:ext cx="2963596" cy="4629223"/>
          </a:xfrm>
          <a:prstGeom prst="rect">
            <a:avLst/>
          </a:prstGeom>
          <a:noFill/>
          <a:ln>
            <a:noFill/>
          </a:ln>
        </p:spPr>
      </p:pic>
      <p:sp>
        <p:nvSpPr>
          <p:cNvPr id="473" name="Google Shape;473;p17"/>
          <p:cNvSpPr txBox="1"/>
          <p:nvPr/>
        </p:nvSpPr>
        <p:spPr>
          <a:xfrm>
            <a:off x="958646" y="2868776"/>
            <a:ext cx="5107859" cy="2614748"/>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EL ADMINISTRADOR DE </a:t>
            </a:r>
            <a:r>
              <a:rPr b="1" i="0" lang="en-US" sz="2000" u="none" cap="none" strike="noStrike">
                <a:solidFill>
                  <a:srgbClr val="ED6B00"/>
                </a:solidFill>
                <a:latin typeface="Calibri"/>
                <a:ea typeface="Calibri"/>
                <a:cs typeface="Calibri"/>
                <a:sym typeface="Calibri"/>
              </a:rPr>
              <a:t>UNA ORGANIZACIÓN</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Imagen 16" id="474" name="Google Shape;474;p17"/>
          <p:cNvPicPr preferRelativeResize="0"/>
          <p:nvPr/>
        </p:nvPicPr>
        <p:blipFill rotWithShape="1">
          <a:blip r:embed="rId4">
            <a:alphaModFix/>
          </a:blip>
          <a:srcRect b="0" l="0" r="0" t="0"/>
          <a:stretch/>
        </p:blipFill>
        <p:spPr>
          <a:xfrm>
            <a:off x="3210792" y="4159041"/>
            <a:ext cx="673177" cy="6037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nvSpPr>
        <p:spPr>
          <a:xfrm>
            <a:off x="365423" y="2049137"/>
            <a:ext cx="1444329" cy="36940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9</a:t>
            </a:r>
            <a:endParaRPr/>
          </a:p>
        </p:txBody>
      </p:sp>
      <p:sp>
        <p:nvSpPr>
          <p:cNvPr id="130" name="Google Shape;130;p2"/>
          <p:cNvSpPr txBox="1"/>
          <p:nvPr/>
        </p:nvSpPr>
        <p:spPr>
          <a:xfrm>
            <a:off x="1139098" y="834800"/>
            <a:ext cx="4156804" cy="33971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PROCESOS ADMINISTRATIVOS</a:t>
            </a:r>
            <a:endParaRPr/>
          </a:p>
        </p:txBody>
      </p:sp>
      <p:sp>
        <p:nvSpPr>
          <p:cNvPr id="131" name="Google Shape;131;p2"/>
          <p:cNvSpPr txBox="1"/>
          <p:nvPr/>
        </p:nvSpPr>
        <p:spPr>
          <a:xfrm>
            <a:off x="340095" y="2494178"/>
            <a:ext cx="5039991" cy="115375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EL ADMINISTRADOR DE UNA ORGANIZACIÓN</a:t>
            </a:r>
            <a:endParaRPr/>
          </a:p>
        </p:txBody>
      </p:sp>
      <p:pic>
        <p:nvPicPr>
          <p:cNvPr descr="Imagen 2" id="132" name="Google Shape;132;p2"/>
          <p:cNvPicPr preferRelativeResize="0"/>
          <p:nvPr/>
        </p:nvPicPr>
        <p:blipFill rotWithShape="1">
          <a:blip r:embed="rId3">
            <a:alphaModFix/>
          </a:blip>
          <a:srcRect b="0" l="0" r="0" t="0"/>
          <a:stretch/>
        </p:blipFill>
        <p:spPr>
          <a:xfrm>
            <a:off x="4139119" y="1735789"/>
            <a:ext cx="5161924" cy="57174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38" name="Google Shape;138;p3"/>
          <p:cNvSpPr/>
          <p:nvPr/>
        </p:nvSpPr>
        <p:spPr>
          <a:xfrm>
            <a:off x="252573" y="1472660"/>
            <a:ext cx="2980515"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
          <p:cNvSpPr txBox="1"/>
          <p:nvPr/>
        </p:nvSpPr>
        <p:spPr>
          <a:xfrm>
            <a:off x="358669" y="2033503"/>
            <a:ext cx="2768320"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27" id="140" name="Google Shape;140;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41" name="Google Shape;141;p3"/>
          <p:cNvGrpSpPr/>
          <p:nvPr/>
        </p:nvGrpSpPr>
        <p:grpSpPr>
          <a:xfrm>
            <a:off x="3362219" y="1472658"/>
            <a:ext cx="2980517" cy="4543831"/>
            <a:chOff x="0" y="-1"/>
            <a:chExt cx="2980515" cy="4543829"/>
          </a:xfrm>
        </p:grpSpPr>
        <p:sp>
          <p:nvSpPr>
            <p:cNvPr id="142" name="Google Shape;142;p3"/>
            <p:cNvSpPr/>
            <p:nvPr/>
          </p:nvSpPr>
          <p:spPr>
            <a:xfrm>
              <a:off x="0" y="-1"/>
              <a:ext cx="2980515"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txBox="1"/>
            <p:nvPr/>
          </p:nvSpPr>
          <p:spPr>
            <a:xfrm>
              <a:off x="78265" y="2081796"/>
              <a:ext cx="28239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44" name="Google Shape;144;p3"/>
          <p:cNvSpPr txBox="1"/>
          <p:nvPr/>
        </p:nvSpPr>
        <p:spPr>
          <a:xfrm>
            <a:off x="3561636" y="2033503"/>
            <a:ext cx="2609186"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35" id="145" name="Google Shape;145;p3"/>
          <p:cNvPicPr preferRelativeResize="0"/>
          <p:nvPr/>
        </p:nvPicPr>
        <p:blipFill rotWithShape="1">
          <a:blip r:embed="rId4">
            <a:alphaModFix/>
          </a:blip>
          <a:srcRect b="0" l="0" r="0" t="0"/>
          <a:stretch/>
        </p:blipFill>
        <p:spPr>
          <a:xfrm>
            <a:off x="4539905" y="1203013"/>
            <a:ext cx="702378" cy="669709"/>
          </a:xfrm>
          <a:prstGeom prst="rect">
            <a:avLst/>
          </a:prstGeom>
          <a:noFill/>
          <a:ln>
            <a:noFill/>
          </a:ln>
        </p:spPr>
      </p:pic>
      <p:grpSp>
        <p:nvGrpSpPr>
          <p:cNvPr id="146" name="Google Shape;146;p3"/>
          <p:cNvGrpSpPr/>
          <p:nvPr/>
        </p:nvGrpSpPr>
        <p:grpSpPr>
          <a:xfrm>
            <a:off x="6473042" y="1472658"/>
            <a:ext cx="2980516" cy="5663583"/>
            <a:chOff x="0" y="-1"/>
            <a:chExt cx="2980515" cy="5663582"/>
          </a:xfrm>
        </p:grpSpPr>
        <p:sp>
          <p:nvSpPr>
            <p:cNvPr id="147" name="Google Shape;147;p3"/>
            <p:cNvSpPr/>
            <p:nvPr/>
          </p:nvSpPr>
          <p:spPr>
            <a:xfrm>
              <a:off x="0" y="-1"/>
              <a:ext cx="2980515" cy="5663582"/>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
            <p:cNvSpPr txBox="1"/>
            <p:nvPr/>
          </p:nvSpPr>
          <p:spPr>
            <a:xfrm>
              <a:off x="78265" y="2641673"/>
              <a:ext cx="28239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49" name="Google Shape;149;p3"/>
          <p:cNvSpPr txBox="1"/>
          <p:nvPr/>
        </p:nvSpPr>
        <p:spPr>
          <a:xfrm>
            <a:off x="6554516" y="2033503"/>
            <a:ext cx="2862262"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39" id="150" name="Google Shape;150;p3"/>
          <p:cNvPicPr preferRelativeResize="0"/>
          <p:nvPr/>
        </p:nvPicPr>
        <p:blipFill rotWithShape="1">
          <a:blip r:embed="rId5">
            <a:alphaModFix/>
          </a:blip>
          <a:srcRect b="0" l="0" r="0" t="0"/>
          <a:stretch/>
        </p:blipFill>
        <p:spPr>
          <a:xfrm>
            <a:off x="7649550" y="1203013"/>
            <a:ext cx="702378" cy="669709"/>
          </a:xfrm>
          <a:prstGeom prst="rect">
            <a:avLst/>
          </a:prstGeom>
          <a:noFill/>
          <a:ln>
            <a:noFill/>
          </a:ln>
        </p:spPr>
      </p:pic>
      <p:pic>
        <p:nvPicPr>
          <p:cNvPr descr="Imagen 40" id="151" name="Google Shape;151;p3"/>
          <p:cNvPicPr preferRelativeResize="0"/>
          <p:nvPr/>
        </p:nvPicPr>
        <p:blipFill rotWithShape="1">
          <a:blip r:embed="rId6">
            <a:alphaModFix/>
          </a:blip>
          <a:srcRect b="0" l="0" r="0" t="0"/>
          <a:stretch/>
        </p:blipFill>
        <p:spPr>
          <a:xfrm flipH="1">
            <a:off x="815812" y="4440089"/>
            <a:ext cx="3103845" cy="2466272"/>
          </a:xfrm>
          <a:prstGeom prst="rect">
            <a:avLst/>
          </a:prstGeom>
          <a:noFill/>
          <a:ln>
            <a:noFill/>
          </a:ln>
        </p:spPr>
      </p:pic>
      <p:pic>
        <p:nvPicPr>
          <p:cNvPr descr="Imagen 43" id="152" name="Google Shape;152;p3"/>
          <p:cNvPicPr preferRelativeResize="0"/>
          <p:nvPr/>
        </p:nvPicPr>
        <p:blipFill rotWithShape="1">
          <a:blip r:embed="rId7">
            <a:alphaModFix/>
          </a:blip>
          <a:srcRect b="0" l="0" r="0" t="0"/>
          <a:stretch/>
        </p:blipFill>
        <p:spPr>
          <a:xfrm flipH="1">
            <a:off x="3850030" y="3768971"/>
            <a:ext cx="3025213" cy="4082385"/>
          </a:xfrm>
          <a:prstGeom prst="rect">
            <a:avLst/>
          </a:prstGeom>
          <a:noFill/>
          <a:ln>
            <a:noFill/>
          </a:ln>
        </p:spPr>
      </p:pic>
      <p:sp>
        <p:nvSpPr>
          <p:cNvPr id="153" name="Google Shape;153;p3"/>
          <p:cNvSpPr txBox="1"/>
          <p:nvPr/>
        </p:nvSpPr>
        <p:spPr>
          <a:xfrm>
            <a:off x="440693" y="2399243"/>
            <a:ext cx="2604274" cy="2915211"/>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OA3</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Hacer seguimiento y elaborar informes del desarrollo de un programa operativo de un departamento o área de una empresa, en base a evidencias, aplicando técnicas apropiadas, considerando todos los elementos del programa.</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 - B - C - D - H</a:t>
            </a:r>
            <a:endParaRPr/>
          </a:p>
        </p:txBody>
      </p:sp>
      <p:sp>
        <p:nvSpPr>
          <p:cNvPr id="154" name="Google Shape;154;p3"/>
          <p:cNvSpPr txBox="1"/>
          <p:nvPr/>
        </p:nvSpPr>
        <p:spPr>
          <a:xfrm>
            <a:off x="3489514" y="2447487"/>
            <a:ext cx="2853220" cy="12866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3. </a:t>
            </a:r>
            <a:r>
              <a:rPr b="0" i="0" lang="en-US" sz="1400" u="none" cap="none" strike="noStrike">
                <a:solidFill>
                  <a:srgbClr val="000000"/>
                </a:solidFill>
                <a:latin typeface="Calibri"/>
                <a:ea typeface="Calibri"/>
                <a:cs typeface="Calibri"/>
                <a:sym typeface="Calibri"/>
              </a:rPr>
              <a:t>Realiza seguimiento de un programa operativo de trabajo, recopilando evidencias y empleando técnicas de verificación de avances, según procedimientos definidos.</a:t>
            </a:r>
            <a:endParaRPr/>
          </a:p>
        </p:txBody>
      </p:sp>
      <p:sp>
        <p:nvSpPr>
          <p:cNvPr id="155" name="Google Shape;155;p3"/>
          <p:cNvSpPr txBox="1"/>
          <p:nvPr/>
        </p:nvSpPr>
        <p:spPr>
          <a:xfrm>
            <a:off x="6544605" y="2385168"/>
            <a:ext cx="2872172" cy="28868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3.1</a:t>
            </a:r>
            <a:r>
              <a:rPr b="0" i="0" lang="en-US" sz="1400" u="none" cap="none" strike="noStrike">
                <a:solidFill>
                  <a:srgbClr val="000000"/>
                </a:solidFill>
                <a:latin typeface="Calibri"/>
                <a:ea typeface="Calibri"/>
                <a:cs typeface="Calibri"/>
                <a:sym typeface="Calibri"/>
              </a:rPr>
              <a:t> Diseña una pauta o instrumento de chequeo y/o cotejo para verificar los avances de un programa de trabajo, considerando las indicaciones de sus superiores y el tipo de programa.</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3.2 </a:t>
            </a:r>
            <a:r>
              <a:rPr b="0" i="0" lang="en-US" sz="1400" u="none" cap="none" strike="noStrike">
                <a:solidFill>
                  <a:srgbClr val="000000"/>
                </a:solidFill>
                <a:latin typeface="Calibri"/>
                <a:ea typeface="Calibri"/>
                <a:cs typeface="Calibri"/>
                <a:sym typeface="Calibri"/>
              </a:rPr>
              <a:t>Revisa de manera sistemática los  avances del programa operativo, de acuerdo a las técnicas existentes, recabando las evidencias correspondientes.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61" name="Google Shape;161;p4"/>
          <p:cNvGrpSpPr/>
          <p:nvPr/>
        </p:nvGrpSpPr>
        <p:grpSpPr>
          <a:xfrm>
            <a:off x="386547" y="3816227"/>
            <a:ext cx="4845909" cy="883656"/>
            <a:chOff x="-3" y="0"/>
            <a:chExt cx="4845907" cy="883654"/>
          </a:xfrm>
        </p:grpSpPr>
        <p:grpSp>
          <p:nvGrpSpPr>
            <p:cNvPr id="162" name="Google Shape;162;p4"/>
            <p:cNvGrpSpPr/>
            <p:nvPr/>
          </p:nvGrpSpPr>
          <p:grpSpPr>
            <a:xfrm>
              <a:off x="188097" y="0"/>
              <a:ext cx="4657807" cy="883654"/>
              <a:chOff x="-1" y="0"/>
              <a:chExt cx="4657805" cy="883653"/>
            </a:xfrm>
          </p:grpSpPr>
          <p:sp>
            <p:nvSpPr>
              <p:cNvPr id="163" name="Google Shape;163;p4"/>
              <p:cNvSpPr/>
              <p:nvPr/>
            </p:nvSpPr>
            <p:spPr>
              <a:xfrm>
                <a:off x="-1" y="0"/>
                <a:ext cx="4657805" cy="88365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
              <p:cNvSpPr txBox="1"/>
              <p:nvPr/>
            </p:nvSpPr>
            <p:spPr>
              <a:xfrm>
                <a:off x="47898" y="251708"/>
                <a:ext cx="4562007"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65" name="Google Shape;165;p4"/>
            <p:cNvGrpSpPr/>
            <p:nvPr/>
          </p:nvGrpSpPr>
          <p:grpSpPr>
            <a:xfrm>
              <a:off x="-3" y="168979"/>
              <a:ext cx="391115" cy="536168"/>
              <a:chOff x="-1" y="0"/>
              <a:chExt cx="391114" cy="536166"/>
            </a:xfrm>
          </p:grpSpPr>
          <p:sp>
            <p:nvSpPr>
              <p:cNvPr id="166" name="Google Shape;166;p4"/>
              <p:cNvSpPr/>
              <p:nvPr/>
            </p:nvSpPr>
            <p:spPr>
              <a:xfrm>
                <a:off x="-1" y="84708"/>
                <a:ext cx="391114"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4"/>
              <p:cNvSpPr txBox="1"/>
              <p:nvPr/>
            </p:nvSpPr>
            <p:spPr>
              <a:xfrm>
                <a:off x="9902" y="0"/>
                <a:ext cx="31220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68" name="Google Shape;168;p4"/>
            <p:cNvSpPr txBox="1"/>
            <p:nvPr/>
          </p:nvSpPr>
          <p:spPr>
            <a:xfrm>
              <a:off x="562797" y="245823"/>
              <a:ext cx="4117501" cy="39200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los tipos de recursos</a:t>
              </a:r>
              <a:endParaRPr/>
            </a:p>
          </p:txBody>
        </p:sp>
      </p:grpSp>
      <p:grpSp>
        <p:nvGrpSpPr>
          <p:cNvPr id="169" name="Google Shape;169;p4"/>
          <p:cNvGrpSpPr/>
          <p:nvPr/>
        </p:nvGrpSpPr>
        <p:grpSpPr>
          <a:xfrm>
            <a:off x="375973" y="2843141"/>
            <a:ext cx="4845907" cy="883655"/>
            <a:chOff x="-2" y="0"/>
            <a:chExt cx="4845906" cy="883654"/>
          </a:xfrm>
        </p:grpSpPr>
        <p:grpSp>
          <p:nvGrpSpPr>
            <p:cNvPr id="170" name="Google Shape;170;p4"/>
            <p:cNvGrpSpPr/>
            <p:nvPr/>
          </p:nvGrpSpPr>
          <p:grpSpPr>
            <a:xfrm>
              <a:off x="188097" y="0"/>
              <a:ext cx="4657807" cy="883654"/>
              <a:chOff x="-1" y="0"/>
              <a:chExt cx="4657805" cy="883653"/>
            </a:xfrm>
          </p:grpSpPr>
          <p:sp>
            <p:nvSpPr>
              <p:cNvPr id="171" name="Google Shape;171;p4"/>
              <p:cNvSpPr/>
              <p:nvPr/>
            </p:nvSpPr>
            <p:spPr>
              <a:xfrm>
                <a:off x="-1" y="0"/>
                <a:ext cx="4657805" cy="88365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
              <p:cNvSpPr txBox="1"/>
              <p:nvPr/>
            </p:nvSpPr>
            <p:spPr>
              <a:xfrm>
                <a:off x="47898" y="251708"/>
                <a:ext cx="4562007"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73" name="Google Shape;173;p4"/>
            <p:cNvGrpSpPr/>
            <p:nvPr/>
          </p:nvGrpSpPr>
          <p:grpSpPr>
            <a:xfrm>
              <a:off x="-2" y="168979"/>
              <a:ext cx="376204" cy="536168"/>
              <a:chOff x="0" y="0"/>
              <a:chExt cx="376202" cy="536166"/>
            </a:xfrm>
          </p:grpSpPr>
          <p:sp>
            <p:nvSpPr>
              <p:cNvPr id="174" name="Google Shape;174;p4"/>
              <p:cNvSpPr/>
              <p:nvPr/>
            </p:nvSpPr>
            <p:spPr>
              <a:xfrm>
                <a:off x="0" y="84708"/>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
              <p:cNvSpPr txBox="1"/>
              <p:nvPr/>
            </p:nvSpPr>
            <p:spPr>
              <a:xfrm>
                <a:off x="9524" y="0"/>
                <a:ext cx="30030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176" name="Google Shape;176;p4"/>
            <p:cNvSpPr txBox="1"/>
            <p:nvPr/>
          </p:nvSpPr>
          <p:spPr>
            <a:xfrm>
              <a:off x="562798" y="245823"/>
              <a:ext cx="3960528" cy="39200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Conocimos los recursos de una organización</a:t>
              </a:r>
              <a:endParaRPr/>
            </a:p>
          </p:txBody>
        </p:sp>
      </p:grpSp>
      <p:sp>
        <p:nvSpPr>
          <p:cNvPr id="177" name="Google Shape;177;p4"/>
          <p:cNvSpPr/>
          <p:nvPr/>
        </p:nvSpPr>
        <p:spPr>
          <a:xfrm>
            <a:off x="5026616" y="3630159"/>
            <a:ext cx="696539" cy="696537"/>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8" name="Google Shape;178;p4"/>
          <p:cNvSpPr txBox="1"/>
          <p:nvPr/>
        </p:nvSpPr>
        <p:spPr>
          <a:xfrm>
            <a:off x="382498" y="1246670"/>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79" name="Google Shape;179;p4"/>
          <p:cNvSpPr txBox="1"/>
          <p:nvPr/>
        </p:nvSpPr>
        <p:spPr>
          <a:xfrm>
            <a:off x="574649" y="2253630"/>
            <a:ext cx="4778404" cy="42449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RECURSOS DE UNA ORGANIZACIÓN:</a:t>
            </a:r>
            <a:endParaRPr/>
          </a:p>
        </p:txBody>
      </p:sp>
      <p:sp>
        <p:nvSpPr>
          <p:cNvPr id="180" name="Google Shape;180;p4"/>
          <p:cNvSpPr txBox="1"/>
          <p:nvPr/>
        </p:nvSpPr>
        <p:spPr>
          <a:xfrm>
            <a:off x="448724" y="929389"/>
            <a:ext cx="1303538" cy="3722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grpSp>
        <p:nvGrpSpPr>
          <p:cNvPr id="181" name="Google Shape;181;p4"/>
          <p:cNvGrpSpPr/>
          <p:nvPr/>
        </p:nvGrpSpPr>
        <p:grpSpPr>
          <a:xfrm>
            <a:off x="394670" y="4789313"/>
            <a:ext cx="4845907" cy="883656"/>
            <a:chOff x="-2" y="0"/>
            <a:chExt cx="4845906" cy="883654"/>
          </a:xfrm>
        </p:grpSpPr>
        <p:grpSp>
          <p:nvGrpSpPr>
            <p:cNvPr id="182" name="Google Shape;182;p4"/>
            <p:cNvGrpSpPr/>
            <p:nvPr/>
          </p:nvGrpSpPr>
          <p:grpSpPr>
            <a:xfrm>
              <a:off x="188097" y="0"/>
              <a:ext cx="4657807" cy="883654"/>
              <a:chOff x="-1" y="0"/>
              <a:chExt cx="4657805" cy="883653"/>
            </a:xfrm>
          </p:grpSpPr>
          <p:sp>
            <p:nvSpPr>
              <p:cNvPr id="183" name="Google Shape;183;p4"/>
              <p:cNvSpPr/>
              <p:nvPr/>
            </p:nvSpPr>
            <p:spPr>
              <a:xfrm>
                <a:off x="-1" y="0"/>
                <a:ext cx="4657805" cy="88365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txBox="1"/>
              <p:nvPr/>
            </p:nvSpPr>
            <p:spPr>
              <a:xfrm>
                <a:off x="47898" y="251708"/>
                <a:ext cx="4562007"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85" name="Google Shape;185;p4"/>
            <p:cNvGrpSpPr/>
            <p:nvPr/>
          </p:nvGrpSpPr>
          <p:grpSpPr>
            <a:xfrm>
              <a:off x="-2" y="168979"/>
              <a:ext cx="376204" cy="536168"/>
              <a:chOff x="0" y="0"/>
              <a:chExt cx="376202" cy="536166"/>
            </a:xfrm>
          </p:grpSpPr>
          <p:sp>
            <p:nvSpPr>
              <p:cNvPr id="186" name="Google Shape;186;p4"/>
              <p:cNvSpPr/>
              <p:nvPr/>
            </p:nvSpPr>
            <p:spPr>
              <a:xfrm>
                <a:off x="0" y="84708"/>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
              <p:cNvSpPr txBox="1"/>
              <p:nvPr/>
            </p:nvSpPr>
            <p:spPr>
              <a:xfrm>
                <a:off x="9524" y="0"/>
                <a:ext cx="30030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188" name="Google Shape;188;p4"/>
            <p:cNvSpPr txBox="1"/>
            <p:nvPr/>
          </p:nvSpPr>
          <p:spPr>
            <a:xfrm>
              <a:off x="562798" y="129281"/>
              <a:ext cx="3960528" cy="62508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Analizamos la diferencia entre eficacia versus eficiencia</a:t>
              </a:r>
              <a:endParaRPr/>
            </a:p>
          </p:txBody>
        </p:sp>
      </p:grpSp>
      <p:pic>
        <p:nvPicPr>
          <p:cNvPr descr="Imagen 34" id="189" name="Google Shape;189;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95" name="Google Shape;195;p5"/>
          <p:cNvGrpSpPr/>
          <p:nvPr/>
        </p:nvGrpSpPr>
        <p:grpSpPr>
          <a:xfrm>
            <a:off x="344124" y="2364459"/>
            <a:ext cx="5562908" cy="2886392"/>
            <a:chOff x="0" y="0"/>
            <a:chExt cx="5562906" cy="2886391"/>
          </a:xfrm>
        </p:grpSpPr>
        <p:grpSp>
          <p:nvGrpSpPr>
            <p:cNvPr id="196" name="Google Shape;196;p5"/>
            <p:cNvGrpSpPr/>
            <p:nvPr/>
          </p:nvGrpSpPr>
          <p:grpSpPr>
            <a:xfrm>
              <a:off x="0" y="0"/>
              <a:ext cx="4995620" cy="2886391"/>
              <a:chOff x="0" y="0"/>
              <a:chExt cx="4995619" cy="2886390"/>
            </a:xfrm>
          </p:grpSpPr>
          <p:sp>
            <p:nvSpPr>
              <p:cNvPr id="197" name="Google Shape;197;p5"/>
              <p:cNvSpPr/>
              <p:nvPr/>
            </p:nvSpPr>
            <p:spPr>
              <a:xfrm flipH="1">
                <a:off x="0" y="0"/>
                <a:ext cx="4995619" cy="2886390"/>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
              <p:cNvSpPr txBox="1"/>
              <p:nvPr/>
            </p:nvSpPr>
            <p:spPr>
              <a:xfrm>
                <a:off x="140902" y="1253077"/>
                <a:ext cx="4713815"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99" name="Google Shape;199;p5"/>
            <p:cNvSpPr/>
            <p:nvPr/>
          </p:nvSpPr>
          <p:spPr>
            <a:xfrm flipH="1" rot="7028958">
              <a:off x="4753832" y="1891116"/>
              <a:ext cx="486336" cy="1022557"/>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200" name="Google Shape;200;p5"/>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201" name="Google Shape;201;p5"/>
          <p:cNvSpPr txBox="1"/>
          <p:nvPr/>
        </p:nvSpPr>
        <p:spPr>
          <a:xfrm>
            <a:off x="652094" y="2919869"/>
            <a:ext cx="4585614" cy="1824959"/>
          </a:xfrm>
          <a:prstGeom prst="rect">
            <a:avLst/>
          </a:prstGeom>
          <a:noFill/>
          <a:ln>
            <a:noFill/>
          </a:ln>
        </p:spPr>
        <p:txBody>
          <a:bodyPr anchorCtr="0" anchor="ctr" bIns="91400" lIns="91400" spcFirstLastPara="1" rIns="91400" wrap="square" tIns="91400">
            <a:spAutoFit/>
          </a:bodyPr>
          <a:lstStyle/>
          <a:p>
            <a:pPr indent="0" lvl="0" marL="0" marR="5080" rtl="0" algn="l">
              <a:lnSpc>
                <a:spcPct val="1625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aprendizajes trabajados en actividad anterior, te invitamos  a</a:t>
            </a:r>
            <a:r>
              <a:rPr b="0" i="0" lang="en-US" sz="1600" u="none" cap="none" strike="noStrike">
                <a:solidFill>
                  <a:srgbClr val="000000"/>
                </a:solidFill>
                <a:latin typeface="Arial"/>
                <a:ea typeface="Arial"/>
                <a:cs typeface="Arial"/>
                <a:sym typeface="Arial"/>
              </a:rPr>
              <a:t> u</a:t>
            </a:r>
            <a:r>
              <a:rPr b="0" i="0" lang="en-US" sz="1600" u="none" cap="none" strike="noStrike">
                <a:solidFill>
                  <a:srgbClr val="000000"/>
                </a:solidFill>
                <a:latin typeface="Calibri"/>
                <a:ea typeface="Calibri"/>
                <a:cs typeface="Calibri"/>
                <a:sym typeface="Calibri"/>
              </a:rPr>
              <a:t>tilizar el archivo </a:t>
            </a:r>
            <a:r>
              <a:rPr b="1" i="0" lang="en-US" sz="1600" u="none" cap="none" strike="noStrike">
                <a:solidFill>
                  <a:srgbClr val="000000"/>
                </a:solidFill>
                <a:latin typeface="Calibri"/>
                <a:ea typeface="Calibri"/>
                <a:cs typeface="Calibri"/>
                <a:sym typeface="Calibri"/>
              </a:rPr>
              <a:t>Actividad 9 Conocimientos Previos </a:t>
            </a:r>
            <a:r>
              <a:rPr b="0" i="0" lang="en-US" sz="1600" u="none" cap="none" strike="noStrike">
                <a:solidFill>
                  <a:srgbClr val="000000"/>
                </a:solidFill>
                <a:latin typeface="Calibri"/>
                <a:ea typeface="Calibri"/>
                <a:cs typeface="Calibri"/>
                <a:sym typeface="Calibri"/>
              </a:rPr>
              <a:t>y sigue las  instrucciones señaladas. </a:t>
            </a:r>
            <a:endParaRPr/>
          </a:p>
          <a:p>
            <a:pPr indent="0" lvl="0" marL="0" marR="5080" rtl="0" algn="l">
              <a:lnSpc>
                <a:spcPct val="144444"/>
              </a:lnSpc>
              <a:spcBef>
                <a:spcPts val="0"/>
              </a:spcBef>
              <a:spcAft>
                <a:spcPts val="0"/>
              </a:spcAft>
              <a:buClr>
                <a:srgbClr val="DD732C"/>
              </a:buClr>
              <a:buSzPts val="1800"/>
              <a:buFont typeface="Calibri"/>
              <a:buNone/>
            </a:pPr>
            <a:r>
              <a:rPr b="1" i="0" lang="en-US" sz="1800" u="none" cap="none" strike="noStrike">
                <a:solidFill>
                  <a:srgbClr val="DD732C"/>
                </a:solidFill>
                <a:latin typeface="Calibri"/>
                <a:ea typeface="Calibri"/>
                <a:cs typeface="Calibri"/>
                <a:sym typeface="Calibri"/>
              </a:rPr>
              <a:t>¡Éxito!</a:t>
            </a:r>
            <a:endParaRPr/>
          </a:p>
        </p:txBody>
      </p:sp>
      <p:sp>
        <p:nvSpPr>
          <p:cNvPr id="202" name="Google Shape;202;p5"/>
          <p:cNvSpPr txBox="1"/>
          <p:nvPr/>
        </p:nvSpPr>
        <p:spPr>
          <a:xfrm>
            <a:off x="636353" y="5349387"/>
            <a:ext cx="4995615" cy="111458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Imagen 19" id="203" name="Google Shape;203;p5"/>
          <p:cNvPicPr preferRelativeResize="0"/>
          <p:nvPr/>
        </p:nvPicPr>
        <p:blipFill rotWithShape="1">
          <a:blip r:embed="rId3">
            <a:alphaModFix/>
          </a:blip>
          <a:srcRect b="0" l="0" r="0" t="0"/>
          <a:stretch/>
        </p:blipFill>
        <p:spPr>
          <a:xfrm>
            <a:off x="5135674" y="3333134"/>
            <a:ext cx="4585616" cy="43445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6"/>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09" name="Google Shape;209;p6"/>
          <p:cNvSpPr txBox="1"/>
          <p:nvPr/>
        </p:nvSpPr>
        <p:spPr>
          <a:xfrm>
            <a:off x="4109576" y="2664933"/>
            <a:ext cx="4840957"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210" name="Google Shape;210;p6"/>
          <p:cNvGrpSpPr/>
          <p:nvPr/>
        </p:nvGrpSpPr>
        <p:grpSpPr>
          <a:xfrm>
            <a:off x="4063851" y="3185653"/>
            <a:ext cx="5081313" cy="2460771"/>
            <a:chOff x="0" y="0"/>
            <a:chExt cx="5081311" cy="2460769"/>
          </a:xfrm>
        </p:grpSpPr>
        <p:sp>
          <p:nvSpPr>
            <p:cNvPr id="211" name="Google Shape;211;p6"/>
            <p:cNvSpPr/>
            <p:nvPr/>
          </p:nvSpPr>
          <p:spPr>
            <a:xfrm>
              <a:off x="0" y="0"/>
              <a:ext cx="5081311" cy="2460769"/>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6"/>
            <p:cNvSpPr txBox="1"/>
            <p:nvPr/>
          </p:nvSpPr>
          <p:spPr>
            <a:xfrm>
              <a:off x="53347" y="1040266"/>
              <a:ext cx="4974616"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13" name="Google Shape;213;p6"/>
          <p:cNvSpPr txBox="1"/>
          <p:nvPr/>
        </p:nvSpPr>
        <p:spPr>
          <a:xfrm>
            <a:off x="4677474" y="4198167"/>
            <a:ext cx="4362592" cy="300552"/>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las características de un administrador</a:t>
            </a:r>
            <a:endParaRPr/>
          </a:p>
        </p:txBody>
      </p:sp>
      <p:grpSp>
        <p:nvGrpSpPr>
          <p:cNvPr id="214" name="Google Shape;214;p6"/>
          <p:cNvGrpSpPr/>
          <p:nvPr/>
        </p:nvGrpSpPr>
        <p:grpSpPr>
          <a:xfrm>
            <a:off x="3880043" y="3330673"/>
            <a:ext cx="375443" cy="536168"/>
            <a:chOff x="-1" y="0"/>
            <a:chExt cx="375442" cy="536166"/>
          </a:xfrm>
        </p:grpSpPr>
        <p:sp>
          <p:nvSpPr>
            <p:cNvPr id="215" name="Google Shape;215;p6"/>
            <p:cNvSpPr/>
            <p:nvPr/>
          </p:nvSpPr>
          <p:spPr>
            <a:xfrm>
              <a:off x="-1" y="87005"/>
              <a:ext cx="375442"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6"/>
            <p:cNvSpPr txBox="1"/>
            <p:nvPr/>
          </p:nvSpPr>
          <p:spPr>
            <a:xfrm>
              <a:off x="9505" y="0"/>
              <a:ext cx="29969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217" name="Google Shape;217;p6"/>
          <p:cNvSpPr txBox="1"/>
          <p:nvPr/>
        </p:nvSpPr>
        <p:spPr>
          <a:xfrm>
            <a:off x="4633564" y="4933531"/>
            <a:ext cx="4450412" cy="300552"/>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las funciones de un administrador</a:t>
            </a:r>
            <a:endParaRPr/>
          </a:p>
        </p:txBody>
      </p:sp>
      <p:grpSp>
        <p:nvGrpSpPr>
          <p:cNvPr id="218" name="Google Shape;218;p6"/>
          <p:cNvGrpSpPr/>
          <p:nvPr/>
        </p:nvGrpSpPr>
        <p:grpSpPr>
          <a:xfrm>
            <a:off x="3872359" y="4107064"/>
            <a:ext cx="375443" cy="536168"/>
            <a:chOff x="-1" y="0"/>
            <a:chExt cx="375442" cy="536166"/>
          </a:xfrm>
        </p:grpSpPr>
        <p:sp>
          <p:nvSpPr>
            <p:cNvPr id="219" name="Google Shape;219;p6"/>
            <p:cNvSpPr/>
            <p:nvPr/>
          </p:nvSpPr>
          <p:spPr>
            <a:xfrm>
              <a:off x="-1" y="87005"/>
              <a:ext cx="375442"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6"/>
            <p:cNvSpPr txBox="1"/>
            <p:nvPr/>
          </p:nvSpPr>
          <p:spPr>
            <a:xfrm>
              <a:off x="9505" y="0"/>
              <a:ext cx="29969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221" name="Google Shape;221;p6"/>
          <p:cNvSpPr txBox="1"/>
          <p:nvPr/>
        </p:nvSpPr>
        <p:spPr>
          <a:xfrm>
            <a:off x="375973" y="1760907"/>
            <a:ext cx="4997503" cy="43159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EL ADMINISTRADOR DE </a:t>
            </a:r>
            <a:r>
              <a:rPr b="1" i="0" lang="en-US" sz="2000" u="none" cap="none" strike="noStrike">
                <a:solidFill>
                  <a:srgbClr val="ED6B00"/>
                </a:solidFill>
                <a:latin typeface="Calibri"/>
                <a:ea typeface="Calibri"/>
                <a:cs typeface="Calibri"/>
                <a:sym typeface="Calibri"/>
              </a:rPr>
              <a:t>UNA ORGANIZACIÓN</a:t>
            </a:r>
            <a:endParaRPr/>
          </a:p>
        </p:txBody>
      </p:sp>
      <p:sp>
        <p:nvSpPr>
          <p:cNvPr id="222" name="Google Shape;222;p6"/>
          <p:cNvSpPr txBox="1"/>
          <p:nvPr/>
        </p:nvSpPr>
        <p:spPr>
          <a:xfrm>
            <a:off x="4017016" y="1029694"/>
            <a:ext cx="466494" cy="830102"/>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9</a:t>
            </a:r>
            <a:endParaRPr/>
          </a:p>
        </p:txBody>
      </p:sp>
      <p:pic>
        <p:nvPicPr>
          <p:cNvPr descr="Imagen 20" id="223" name="Google Shape;223;p6"/>
          <p:cNvPicPr preferRelativeResize="0"/>
          <p:nvPr/>
        </p:nvPicPr>
        <p:blipFill rotWithShape="1">
          <a:blip r:embed="rId3">
            <a:alphaModFix/>
          </a:blip>
          <a:srcRect b="0" l="0" r="0" t="0"/>
          <a:stretch/>
        </p:blipFill>
        <p:spPr>
          <a:xfrm>
            <a:off x="678383" y="2382977"/>
            <a:ext cx="2950556" cy="4313791"/>
          </a:xfrm>
          <a:prstGeom prst="rect">
            <a:avLst/>
          </a:prstGeom>
          <a:noFill/>
          <a:ln>
            <a:noFill/>
          </a:ln>
        </p:spPr>
      </p:pic>
      <p:sp>
        <p:nvSpPr>
          <p:cNvPr id="224" name="Google Shape;224;p6"/>
          <p:cNvSpPr txBox="1"/>
          <p:nvPr/>
        </p:nvSpPr>
        <p:spPr>
          <a:xfrm>
            <a:off x="375975" y="1265365"/>
            <a:ext cx="4107535"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grpSp>
        <p:nvGrpSpPr>
          <p:cNvPr id="225" name="Google Shape;225;p6"/>
          <p:cNvGrpSpPr/>
          <p:nvPr/>
        </p:nvGrpSpPr>
        <p:grpSpPr>
          <a:xfrm>
            <a:off x="3872359" y="4815723"/>
            <a:ext cx="375443" cy="536168"/>
            <a:chOff x="-1" y="0"/>
            <a:chExt cx="375442" cy="536166"/>
          </a:xfrm>
        </p:grpSpPr>
        <p:sp>
          <p:nvSpPr>
            <p:cNvPr id="226" name="Google Shape;226;p6"/>
            <p:cNvSpPr/>
            <p:nvPr/>
          </p:nvSpPr>
          <p:spPr>
            <a:xfrm>
              <a:off x="-1" y="87005"/>
              <a:ext cx="375442"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6"/>
            <p:cNvSpPr txBox="1"/>
            <p:nvPr/>
          </p:nvSpPr>
          <p:spPr>
            <a:xfrm>
              <a:off x="9505" y="0"/>
              <a:ext cx="29969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228" name="Google Shape;228;p6"/>
          <p:cNvSpPr txBox="1"/>
          <p:nvPr/>
        </p:nvSpPr>
        <p:spPr>
          <a:xfrm>
            <a:off x="4642992" y="3462802"/>
            <a:ext cx="3923027" cy="300553"/>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Conocer qué es un administrador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Image" id="233" name="Google Shape;233;p7"/>
          <p:cNvPicPr preferRelativeResize="0"/>
          <p:nvPr/>
        </p:nvPicPr>
        <p:blipFill rotWithShape="1">
          <a:blip r:embed="rId3">
            <a:alphaModFix/>
          </a:blip>
          <a:srcRect b="0" l="0" r="0" t="0"/>
          <a:stretch/>
        </p:blipFill>
        <p:spPr>
          <a:xfrm>
            <a:off x="649070" y="5453160"/>
            <a:ext cx="2591679" cy="736602"/>
          </a:xfrm>
          <a:prstGeom prst="rect">
            <a:avLst/>
          </a:prstGeom>
          <a:noFill/>
          <a:ln>
            <a:noFill/>
          </a:ln>
        </p:spPr>
      </p:pic>
      <p:sp>
        <p:nvSpPr>
          <p:cNvPr id="234" name="Google Shape;234;p7"/>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35" name="Google Shape;235;p7"/>
          <p:cNvSpPr txBox="1"/>
          <p:nvPr/>
        </p:nvSpPr>
        <p:spPr>
          <a:xfrm>
            <a:off x="452174" y="1269910"/>
            <a:ext cx="2783010"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ADMINISTRADOR</a:t>
            </a:r>
            <a:endParaRPr/>
          </a:p>
        </p:txBody>
      </p:sp>
      <p:grpSp>
        <p:nvGrpSpPr>
          <p:cNvPr id="236" name="Google Shape;236;p7"/>
          <p:cNvGrpSpPr/>
          <p:nvPr/>
        </p:nvGrpSpPr>
        <p:grpSpPr>
          <a:xfrm>
            <a:off x="4338375" y="1831411"/>
            <a:ext cx="4279850" cy="1951924"/>
            <a:chOff x="0" y="-1"/>
            <a:chExt cx="4279848" cy="1951922"/>
          </a:xfrm>
        </p:grpSpPr>
        <p:sp>
          <p:nvSpPr>
            <p:cNvPr id="237" name="Google Shape;237;p7"/>
            <p:cNvSpPr/>
            <p:nvPr/>
          </p:nvSpPr>
          <p:spPr>
            <a:xfrm>
              <a:off x="0" y="-1"/>
              <a:ext cx="4279848" cy="1951922"/>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txBox="1"/>
            <p:nvPr/>
          </p:nvSpPr>
          <p:spPr>
            <a:xfrm>
              <a:off x="58067" y="332654"/>
              <a:ext cx="4163714" cy="1286608"/>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Tratan con recursos o insumos que son escasos, como por ejemplo: dinero, gente, equipo, etc. Además, se ocupan del empleo eficiente de estos recursos. Por tanto, la administración busca minimizar los costos de los recursos.</a:t>
              </a:r>
              <a:endParaRPr/>
            </a:p>
          </p:txBody>
        </p:sp>
      </p:grpSp>
      <p:pic>
        <p:nvPicPr>
          <p:cNvPr descr="Imagen 12" id="239" name="Google Shape;239;p7"/>
          <p:cNvPicPr preferRelativeResize="0"/>
          <p:nvPr/>
        </p:nvPicPr>
        <p:blipFill rotWithShape="1">
          <a:blip r:embed="rId4">
            <a:alphaModFix/>
          </a:blip>
          <a:srcRect b="0" l="0" r="0" t="0"/>
          <a:stretch/>
        </p:blipFill>
        <p:spPr>
          <a:xfrm>
            <a:off x="3693000" y="2693072"/>
            <a:ext cx="368302" cy="228602"/>
          </a:xfrm>
          <a:prstGeom prst="rect">
            <a:avLst/>
          </a:prstGeom>
          <a:noFill/>
          <a:ln>
            <a:noFill/>
          </a:ln>
        </p:spPr>
      </p:pic>
      <p:grpSp>
        <p:nvGrpSpPr>
          <p:cNvPr id="240" name="Google Shape;240;p7"/>
          <p:cNvGrpSpPr/>
          <p:nvPr/>
        </p:nvGrpSpPr>
        <p:grpSpPr>
          <a:xfrm>
            <a:off x="4372664" y="4471742"/>
            <a:ext cx="4279850" cy="1951923"/>
            <a:chOff x="0" y="0"/>
            <a:chExt cx="4279848" cy="1951921"/>
          </a:xfrm>
        </p:grpSpPr>
        <p:sp>
          <p:nvSpPr>
            <p:cNvPr id="241" name="Google Shape;241;p7"/>
            <p:cNvSpPr/>
            <p:nvPr/>
          </p:nvSpPr>
          <p:spPr>
            <a:xfrm>
              <a:off x="0" y="0"/>
              <a:ext cx="4279848" cy="1951921"/>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7"/>
            <p:cNvSpPr txBox="1"/>
            <p:nvPr/>
          </p:nvSpPr>
          <p:spPr>
            <a:xfrm>
              <a:off x="58067" y="332654"/>
              <a:ext cx="4163714" cy="1286608"/>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La administración también tiene que conseguir que se logren los objetivos; es decir, busca la </a:t>
              </a:r>
              <a:r>
                <a:rPr b="1" i="0" lang="en-US" sz="1400" u="none" cap="none" strike="noStrike">
                  <a:solidFill>
                    <a:srgbClr val="000000"/>
                  </a:solidFill>
                  <a:latin typeface="Calibri"/>
                  <a:ea typeface="Calibri"/>
                  <a:cs typeface="Calibri"/>
                  <a:sym typeface="Calibri"/>
                </a:rPr>
                <a:t>eficacia</a:t>
              </a:r>
              <a:r>
                <a:rPr b="0" i="0" lang="en-US" sz="1400" u="none" cap="none" strike="noStrike">
                  <a:solidFill>
                    <a:srgbClr val="000000"/>
                  </a:solidFill>
                  <a:latin typeface="Calibri"/>
                  <a:ea typeface="Calibri"/>
                  <a:cs typeface="Calibri"/>
                  <a:sym typeface="Calibri"/>
                </a:rPr>
                <a:t>. Por lo tanto, la eficiencia se relaciona con el uso racional de los recursos y la eficacia con el logro de metas u objetivos.</a:t>
              </a:r>
              <a:endParaRPr/>
            </a:p>
          </p:txBody>
        </p:sp>
      </p:grpSp>
      <p:pic>
        <p:nvPicPr>
          <p:cNvPr descr="Imagen 14" id="243" name="Google Shape;243;p7"/>
          <p:cNvPicPr preferRelativeResize="0"/>
          <p:nvPr/>
        </p:nvPicPr>
        <p:blipFill rotWithShape="1">
          <a:blip r:embed="rId4">
            <a:alphaModFix/>
          </a:blip>
          <a:srcRect b="0" l="0" r="0" t="0"/>
          <a:stretch/>
        </p:blipFill>
        <p:spPr>
          <a:xfrm>
            <a:off x="3727291" y="5333400"/>
            <a:ext cx="298216" cy="228602"/>
          </a:xfrm>
          <a:prstGeom prst="rect">
            <a:avLst/>
          </a:prstGeom>
          <a:noFill/>
          <a:ln>
            <a:noFill/>
          </a:ln>
        </p:spPr>
      </p:pic>
      <p:pic>
        <p:nvPicPr>
          <p:cNvPr descr="Image" id="244" name="Google Shape;244;p7"/>
          <p:cNvPicPr preferRelativeResize="0"/>
          <p:nvPr/>
        </p:nvPicPr>
        <p:blipFill rotWithShape="1">
          <a:blip r:embed="rId5">
            <a:alphaModFix/>
          </a:blip>
          <a:srcRect b="0" l="0" r="0" t="0"/>
          <a:stretch/>
        </p:blipFill>
        <p:spPr>
          <a:xfrm>
            <a:off x="634430" y="2249575"/>
            <a:ext cx="2941792" cy="35362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8"/>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250" name="Google Shape;250;p8"/>
          <p:cNvGrpSpPr/>
          <p:nvPr/>
        </p:nvGrpSpPr>
        <p:grpSpPr>
          <a:xfrm>
            <a:off x="3812594" y="1906554"/>
            <a:ext cx="4005527" cy="1520195"/>
            <a:chOff x="0" y="0"/>
            <a:chExt cx="4005526" cy="1520193"/>
          </a:xfrm>
        </p:grpSpPr>
        <p:sp>
          <p:nvSpPr>
            <p:cNvPr id="251" name="Google Shape;251;p8"/>
            <p:cNvSpPr/>
            <p:nvPr/>
          </p:nvSpPr>
          <p:spPr>
            <a:xfrm>
              <a:off x="0" y="0"/>
              <a:ext cx="4005526" cy="152019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8"/>
            <p:cNvSpPr txBox="1"/>
            <p:nvPr/>
          </p:nvSpPr>
          <p:spPr>
            <a:xfrm>
              <a:off x="45224" y="49830"/>
              <a:ext cx="3915078" cy="1420528"/>
            </a:xfrm>
            <a:prstGeom prst="rect">
              <a:avLst/>
            </a:prstGeom>
            <a:noFill/>
            <a:ln>
              <a:noFill/>
            </a:ln>
          </p:spPr>
          <p:txBody>
            <a:bodyPr anchorCtr="0" anchor="ctr" bIns="91400" lIns="91400" spcFirstLastPara="1" rIns="91400" wrap="square" tIns="91400">
              <a:spAutoFit/>
            </a:bodyPr>
            <a:lstStyle/>
            <a:p>
              <a:pPr indent="0" lvl="1"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En la cima, o cerca de ella, los administradores se denominan de nivel superior y por lo común ostentan cargos de gerente de división de área, gerente general, director, vicepresidente, presidente, director administrativo, director general, etc.</a:t>
              </a:r>
              <a:endParaRPr/>
            </a:p>
          </p:txBody>
        </p:sp>
      </p:grpSp>
      <p:sp>
        <p:nvSpPr>
          <p:cNvPr id="253" name="Google Shape;253;p8"/>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TIPOS DE </a:t>
            </a:r>
            <a:r>
              <a:rPr b="0" i="0" lang="en-US" sz="2800" u="none" cap="none" strike="noStrike">
                <a:solidFill>
                  <a:srgbClr val="C64033"/>
                </a:solidFill>
                <a:latin typeface="Calibri"/>
                <a:ea typeface="Calibri"/>
                <a:cs typeface="Calibri"/>
                <a:sym typeface="Calibri"/>
              </a:rPr>
              <a:t>RECURSOS</a:t>
            </a:r>
            <a:endParaRPr/>
          </a:p>
        </p:txBody>
      </p:sp>
      <p:pic>
        <p:nvPicPr>
          <p:cNvPr descr="Imagen 8" id="254" name="Google Shape;254;p8"/>
          <p:cNvPicPr preferRelativeResize="0"/>
          <p:nvPr/>
        </p:nvPicPr>
        <p:blipFill rotWithShape="1">
          <a:blip r:embed="rId3">
            <a:alphaModFix/>
          </a:blip>
          <a:srcRect b="0" l="0" r="0" t="0"/>
          <a:stretch/>
        </p:blipFill>
        <p:spPr>
          <a:xfrm>
            <a:off x="2987992" y="2563390"/>
            <a:ext cx="368302" cy="228602"/>
          </a:xfrm>
          <a:prstGeom prst="rect">
            <a:avLst/>
          </a:prstGeom>
          <a:noFill/>
          <a:ln>
            <a:noFill/>
          </a:ln>
        </p:spPr>
      </p:pic>
      <p:pic>
        <p:nvPicPr>
          <p:cNvPr descr="Imagen 10" id="255" name="Google Shape;255;p8"/>
          <p:cNvPicPr preferRelativeResize="0"/>
          <p:nvPr/>
        </p:nvPicPr>
        <p:blipFill rotWithShape="1">
          <a:blip r:embed="rId3">
            <a:alphaModFix/>
          </a:blip>
          <a:srcRect b="0" l="0" r="0" t="0"/>
          <a:stretch/>
        </p:blipFill>
        <p:spPr>
          <a:xfrm>
            <a:off x="2984341" y="5901475"/>
            <a:ext cx="368302" cy="228602"/>
          </a:xfrm>
          <a:prstGeom prst="rect">
            <a:avLst/>
          </a:prstGeom>
          <a:noFill/>
          <a:ln>
            <a:noFill/>
          </a:ln>
        </p:spPr>
      </p:pic>
      <p:grpSp>
        <p:nvGrpSpPr>
          <p:cNvPr id="256" name="Google Shape;256;p8"/>
          <p:cNvGrpSpPr/>
          <p:nvPr/>
        </p:nvGrpSpPr>
        <p:grpSpPr>
          <a:xfrm>
            <a:off x="3812594" y="3942255"/>
            <a:ext cx="4005527" cy="1035335"/>
            <a:chOff x="0" y="0"/>
            <a:chExt cx="4005526" cy="1035333"/>
          </a:xfrm>
        </p:grpSpPr>
        <p:sp>
          <p:nvSpPr>
            <p:cNvPr id="257" name="Google Shape;257;p8"/>
            <p:cNvSpPr/>
            <p:nvPr/>
          </p:nvSpPr>
          <p:spPr>
            <a:xfrm>
              <a:off x="0" y="0"/>
              <a:ext cx="4005526" cy="103533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8"/>
            <p:cNvSpPr txBox="1"/>
            <p:nvPr/>
          </p:nvSpPr>
          <p:spPr>
            <a:xfrm>
              <a:off x="30798" y="226728"/>
              <a:ext cx="3943929" cy="581872"/>
            </a:xfrm>
            <a:prstGeom prst="rect">
              <a:avLst/>
            </a:prstGeom>
            <a:noFill/>
            <a:ln>
              <a:noFill/>
            </a:ln>
          </p:spPr>
          <p:txBody>
            <a:bodyPr anchorCtr="0" anchor="ctr" bIns="91400" lIns="91400" spcFirstLastPara="1" rIns="91400" wrap="square" tIns="91400">
              <a:spAutoFit/>
            </a:bodyPr>
            <a:lstStyle/>
            <a:p>
              <a:pPr indent="0" lvl="1"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Pueden ostentar cargos como jefe de departamento o de oficina, de proyecto, de unidad, etc. </a:t>
              </a:r>
              <a:endParaRPr/>
            </a:p>
          </p:txBody>
        </p:sp>
      </p:grpSp>
      <p:grpSp>
        <p:nvGrpSpPr>
          <p:cNvPr id="259" name="Google Shape;259;p8"/>
          <p:cNvGrpSpPr/>
          <p:nvPr/>
        </p:nvGrpSpPr>
        <p:grpSpPr>
          <a:xfrm>
            <a:off x="857246" y="1938231"/>
            <a:ext cx="1520197" cy="1520196"/>
            <a:chOff x="-2" y="-1"/>
            <a:chExt cx="1520195" cy="1520195"/>
          </a:xfrm>
        </p:grpSpPr>
        <p:sp>
          <p:nvSpPr>
            <p:cNvPr id="260" name="Google Shape;260;p8"/>
            <p:cNvSpPr/>
            <p:nvPr/>
          </p:nvSpPr>
          <p:spPr>
            <a:xfrm>
              <a:off x="-2" y="-1"/>
              <a:ext cx="1520195" cy="1520195"/>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1" name="Google Shape;261;p8"/>
            <p:cNvSpPr txBox="1"/>
            <p:nvPr/>
          </p:nvSpPr>
          <p:spPr>
            <a:xfrm>
              <a:off x="268346" y="540692"/>
              <a:ext cx="983500" cy="43880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PRIMERA LÍNEA</a:t>
              </a:r>
              <a:endParaRPr/>
            </a:p>
          </p:txBody>
        </p:sp>
      </p:grpSp>
      <p:grpSp>
        <p:nvGrpSpPr>
          <p:cNvPr id="262" name="Google Shape;262;p8"/>
          <p:cNvGrpSpPr/>
          <p:nvPr/>
        </p:nvGrpSpPr>
        <p:grpSpPr>
          <a:xfrm>
            <a:off x="880108" y="5242874"/>
            <a:ext cx="1520196" cy="1520196"/>
            <a:chOff x="-1" y="-1"/>
            <a:chExt cx="1520195" cy="1520195"/>
          </a:xfrm>
        </p:grpSpPr>
        <p:sp>
          <p:nvSpPr>
            <p:cNvPr id="263" name="Google Shape;263;p8"/>
            <p:cNvSpPr/>
            <p:nvPr/>
          </p:nvSpPr>
          <p:spPr>
            <a:xfrm>
              <a:off x="-1" y="-1"/>
              <a:ext cx="1520195" cy="1520195"/>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4" name="Google Shape;264;p8"/>
            <p:cNvSpPr txBox="1"/>
            <p:nvPr/>
          </p:nvSpPr>
          <p:spPr>
            <a:xfrm>
              <a:off x="268346" y="635942"/>
              <a:ext cx="983499" cy="24830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SUPERIORES</a:t>
              </a:r>
              <a:endParaRPr/>
            </a:p>
          </p:txBody>
        </p:sp>
      </p:grpSp>
      <p:grpSp>
        <p:nvGrpSpPr>
          <p:cNvPr id="265" name="Google Shape;265;p8"/>
          <p:cNvGrpSpPr/>
          <p:nvPr/>
        </p:nvGrpSpPr>
        <p:grpSpPr>
          <a:xfrm>
            <a:off x="868676" y="3590552"/>
            <a:ext cx="1520196" cy="1520196"/>
            <a:chOff x="-2" y="-1"/>
            <a:chExt cx="1520195" cy="1520195"/>
          </a:xfrm>
        </p:grpSpPr>
        <p:sp>
          <p:nvSpPr>
            <p:cNvPr id="266" name="Google Shape;266;p8"/>
            <p:cNvSpPr/>
            <p:nvPr/>
          </p:nvSpPr>
          <p:spPr>
            <a:xfrm>
              <a:off x="-2" y="-1"/>
              <a:ext cx="1520195" cy="1520195"/>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7" name="Google Shape;267;p8"/>
            <p:cNvSpPr txBox="1"/>
            <p:nvPr/>
          </p:nvSpPr>
          <p:spPr>
            <a:xfrm>
              <a:off x="268346" y="540692"/>
              <a:ext cx="983500" cy="438804"/>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MANDOS MEDIOS</a:t>
              </a:r>
              <a:endParaRPr/>
            </a:p>
          </p:txBody>
        </p:sp>
      </p:grpSp>
      <p:pic>
        <p:nvPicPr>
          <p:cNvPr descr="Imagen 14" id="268" name="Google Shape;268;p8"/>
          <p:cNvPicPr preferRelativeResize="0"/>
          <p:nvPr/>
        </p:nvPicPr>
        <p:blipFill rotWithShape="1">
          <a:blip r:embed="rId3">
            <a:alphaModFix/>
          </a:blip>
          <a:srcRect b="0" l="0" r="0" t="0"/>
          <a:stretch/>
        </p:blipFill>
        <p:spPr>
          <a:xfrm>
            <a:off x="2984341" y="4231321"/>
            <a:ext cx="368302" cy="228602"/>
          </a:xfrm>
          <a:prstGeom prst="rect">
            <a:avLst/>
          </a:prstGeom>
          <a:noFill/>
          <a:ln>
            <a:noFill/>
          </a:ln>
        </p:spPr>
      </p:pic>
      <p:grpSp>
        <p:nvGrpSpPr>
          <p:cNvPr id="269" name="Google Shape;269;p8"/>
          <p:cNvGrpSpPr/>
          <p:nvPr/>
        </p:nvGrpSpPr>
        <p:grpSpPr>
          <a:xfrm>
            <a:off x="3835453" y="5553886"/>
            <a:ext cx="4005529" cy="1035335"/>
            <a:chOff x="0" y="0"/>
            <a:chExt cx="4005527" cy="1035333"/>
          </a:xfrm>
        </p:grpSpPr>
        <p:sp>
          <p:nvSpPr>
            <p:cNvPr id="270" name="Google Shape;270;p8"/>
            <p:cNvSpPr/>
            <p:nvPr/>
          </p:nvSpPr>
          <p:spPr>
            <a:xfrm>
              <a:off x="0" y="0"/>
              <a:ext cx="4005527" cy="103533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8"/>
            <p:cNvSpPr txBox="1"/>
            <p:nvPr/>
          </p:nvSpPr>
          <p:spPr>
            <a:xfrm>
              <a:off x="30798" y="17064"/>
              <a:ext cx="3943931" cy="1001200"/>
            </a:xfrm>
            <a:prstGeom prst="rect">
              <a:avLst/>
            </a:prstGeom>
            <a:noFill/>
            <a:ln>
              <a:noFill/>
            </a:ln>
          </p:spPr>
          <p:txBody>
            <a:bodyPr anchorCtr="0" anchor="ctr" bIns="91400" lIns="91400" spcFirstLastPara="1" rIns="91400" wrap="square" tIns="91400">
              <a:spAutoFit/>
            </a:bodyPr>
            <a:lstStyle/>
            <a:p>
              <a:pPr indent="0" lvl="1" marL="0" marR="0" rtl="0" algn="l">
                <a:lnSpc>
                  <a:spcPct val="9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Por lo general se les llama supervisores. En una empresa constructora por ejemplo, al administrador de primera línea (o de nivel más bajo) se le puede llamar capataz.</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9"/>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77" name="Google Shape;277;p9"/>
          <p:cNvSpPr/>
          <p:nvPr/>
        </p:nvSpPr>
        <p:spPr>
          <a:xfrm>
            <a:off x="552197" y="1825934"/>
            <a:ext cx="5007356" cy="3599375"/>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78" name="Google Shape;278;p9"/>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ADMINISTRADOR EN LA </a:t>
            </a:r>
            <a:r>
              <a:rPr b="0" i="0" lang="en-US" sz="2800" u="none" cap="none" strike="noStrike">
                <a:solidFill>
                  <a:srgbClr val="C64033"/>
                </a:solidFill>
                <a:latin typeface="Calibri"/>
                <a:ea typeface="Calibri"/>
                <a:cs typeface="Calibri"/>
                <a:sym typeface="Calibri"/>
              </a:rPr>
              <a:t>TOMA DE DECISIONES</a:t>
            </a:r>
            <a:endParaRPr/>
          </a:p>
        </p:txBody>
      </p:sp>
      <p:pic>
        <p:nvPicPr>
          <p:cNvPr descr="Imagen 8" id="279" name="Google Shape;279;p9"/>
          <p:cNvPicPr preferRelativeResize="0"/>
          <p:nvPr/>
        </p:nvPicPr>
        <p:blipFill rotWithShape="1">
          <a:blip r:embed="rId3">
            <a:alphaModFix/>
          </a:blip>
          <a:srcRect b="0" l="0" r="0" t="0"/>
          <a:stretch/>
        </p:blipFill>
        <p:spPr>
          <a:xfrm>
            <a:off x="6061447" y="2847612"/>
            <a:ext cx="368302" cy="228602"/>
          </a:xfrm>
          <a:prstGeom prst="rect">
            <a:avLst/>
          </a:prstGeom>
          <a:noFill/>
          <a:ln>
            <a:noFill/>
          </a:ln>
        </p:spPr>
      </p:pic>
      <p:pic>
        <p:nvPicPr>
          <p:cNvPr descr="Imagen 10" id="280" name="Google Shape;280;p9"/>
          <p:cNvPicPr preferRelativeResize="0"/>
          <p:nvPr/>
        </p:nvPicPr>
        <p:blipFill rotWithShape="1">
          <a:blip r:embed="rId3">
            <a:alphaModFix/>
          </a:blip>
          <a:srcRect b="0" l="0" r="0" t="0"/>
          <a:stretch/>
        </p:blipFill>
        <p:spPr>
          <a:xfrm rot="10800000">
            <a:off x="4975902" y="6108005"/>
            <a:ext cx="368302" cy="228602"/>
          </a:xfrm>
          <a:prstGeom prst="rect">
            <a:avLst/>
          </a:prstGeom>
          <a:noFill/>
          <a:ln>
            <a:noFill/>
          </a:ln>
        </p:spPr>
      </p:pic>
      <p:grpSp>
        <p:nvGrpSpPr>
          <p:cNvPr id="281" name="Google Shape;281;p9"/>
          <p:cNvGrpSpPr/>
          <p:nvPr/>
        </p:nvGrpSpPr>
        <p:grpSpPr>
          <a:xfrm>
            <a:off x="5829298" y="5623559"/>
            <a:ext cx="3268985" cy="1200153"/>
            <a:chOff x="-1" y="0"/>
            <a:chExt cx="3268983" cy="1200151"/>
          </a:xfrm>
        </p:grpSpPr>
        <p:sp>
          <p:nvSpPr>
            <p:cNvPr id="282" name="Google Shape;282;p9"/>
            <p:cNvSpPr/>
            <p:nvPr/>
          </p:nvSpPr>
          <p:spPr>
            <a:xfrm>
              <a:off x="-1" y="0"/>
              <a:ext cx="3268983" cy="1200151"/>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9"/>
            <p:cNvSpPr txBox="1"/>
            <p:nvPr/>
          </p:nvSpPr>
          <p:spPr>
            <a:xfrm>
              <a:off x="35701" y="144467"/>
              <a:ext cx="3197578" cy="911213"/>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Debe incorporar sus conocimientos, habilidades y experiencias, al servicio de una decisión en que fundamentalmente, se combina información con capacidad y talento humano.</a:t>
              </a:r>
              <a:endParaRPr/>
            </a:p>
          </p:txBody>
        </p:sp>
      </p:grpSp>
      <p:grpSp>
        <p:nvGrpSpPr>
          <p:cNvPr id="284" name="Google Shape;284;p9"/>
          <p:cNvGrpSpPr/>
          <p:nvPr/>
        </p:nvGrpSpPr>
        <p:grpSpPr>
          <a:xfrm>
            <a:off x="684322" y="1988048"/>
            <a:ext cx="1014314" cy="1014314"/>
            <a:chOff x="-2" y="-2"/>
            <a:chExt cx="1014313" cy="1014313"/>
          </a:xfrm>
        </p:grpSpPr>
        <p:sp>
          <p:nvSpPr>
            <p:cNvPr id="285" name="Google Shape;285;p9"/>
            <p:cNvSpPr/>
            <p:nvPr/>
          </p:nvSpPr>
          <p:spPr>
            <a:xfrm>
              <a:off x="-2" y="-2"/>
              <a:ext cx="1014313" cy="1014313"/>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6" name="Google Shape;286;p9"/>
            <p:cNvSpPr txBox="1"/>
            <p:nvPr/>
          </p:nvSpPr>
          <p:spPr>
            <a:xfrm>
              <a:off x="148541" y="438618"/>
              <a:ext cx="717227" cy="13707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MOTIVADO</a:t>
              </a:r>
              <a:endParaRPr/>
            </a:p>
          </p:txBody>
        </p:sp>
      </p:grpSp>
      <p:grpSp>
        <p:nvGrpSpPr>
          <p:cNvPr id="287" name="Google Shape;287;p9"/>
          <p:cNvGrpSpPr/>
          <p:nvPr/>
        </p:nvGrpSpPr>
        <p:grpSpPr>
          <a:xfrm>
            <a:off x="1221824" y="5906879"/>
            <a:ext cx="3268986" cy="630855"/>
            <a:chOff x="-1" y="-1"/>
            <a:chExt cx="3268984" cy="630853"/>
          </a:xfrm>
        </p:grpSpPr>
        <p:sp>
          <p:nvSpPr>
            <p:cNvPr id="288" name="Google Shape;288;p9"/>
            <p:cNvSpPr/>
            <p:nvPr/>
          </p:nvSpPr>
          <p:spPr>
            <a:xfrm>
              <a:off x="-1" y="-1"/>
              <a:ext cx="3268984" cy="63085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9"/>
            <p:cNvSpPr txBox="1"/>
            <p:nvPr/>
          </p:nvSpPr>
          <p:spPr>
            <a:xfrm>
              <a:off x="18765" y="103176"/>
              <a:ext cx="3231451" cy="424496"/>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TOMA DE DECISIONES</a:t>
              </a:r>
              <a:endParaRPr/>
            </a:p>
          </p:txBody>
        </p:sp>
      </p:grpSp>
      <p:grpSp>
        <p:nvGrpSpPr>
          <p:cNvPr id="290" name="Google Shape;290;p9"/>
          <p:cNvGrpSpPr/>
          <p:nvPr/>
        </p:nvGrpSpPr>
        <p:grpSpPr>
          <a:xfrm>
            <a:off x="6608046" y="2646484"/>
            <a:ext cx="2490237" cy="630855"/>
            <a:chOff x="0" y="-1"/>
            <a:chExt cx="2490236" cy="630853"/>
          </a:xfrm>
        </p:grpSpPr>
        <p:sp>
          <p:nvSpPr>
            <p:cNvPr id="291" name="Google Shape;291;p9"/>
            <p:cNvSpPr/>
            <p:nvPr/>
          </p:nvSpPr>
          <p:spPr>
            <a:xfrm>
              <a:off x="0" y="-1"/>
              <a:ext cx="2490236" cy="630853"/>
            </a:xfrm>
            <a:prstGeom prst="roundRect">
              <a:avLst>
                <a:gd fmla="val 10157"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9"/>
            <p:cNvSpPr txBox="1"/>
            <p:nvPr/>
          </p:nvSpPr>
          <p:spPr>
            <a:xfrm>
              <a:off x="18765" y="103176"/>
              <a:ext cx="2452704" cy="424496"/>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ADMINISTRADOR</a:t>
              </a:r>
              <a:endParaRPr/>
            </a:p>
          </p:txBody>
        </p:sp>
      </p:grpSp>
      <p:pic>
        <p:nvPicPr>
          <p:cNvPr descr="Imagen 15" id="293" name="Google Shape;293;p9"/>
          <p:cNvPicPr preferRelativeResize="0"/>
          <p:nvPr/>
        </p:nvPicPr>
        <p:blipFill rotWithShape="1">
          <a:blip r:embed="rId3">
            <a:alphaModFix/>
          </a:blip>
          <a:srcRect b="0" l="0" r="0" t="0"/>
          <a:stretch/>
        </p:blipFill>
        <p:spPr>
          <a:xfrm rot="5400000">
            <a:off x="7585163" y="4306184"/>
            <a:ext cx="368302" cy="228602"/>
          </a:xfrm>
          <a:prstGeom prst="rect">
            <a:avLst/>
          </a:prstGeom>
          <a:noFill/>
          <a:ln>
            <a:noFill/>
          </a:ln>
        </p:spPr>
      </p:pic>
      <p:grpSp>
        <p:nvGrpSpPr>
          <p:cNvPr id="294" name="Google Shape;294;p9"/>
          <p:cNvGrpSpPr/>
          <p:nvPr/>
        </p:nvGrpSpPr>
        <p:grpSpPr>
          <a:xfrm>
            <a:off x="1884975" y="2028441"/>
            <a:ext cx="1014314" cy="1014314"/>
            <a:chOff x="-2" y="-2"/>
            <a:chExt cx="1014313" cy="1014313"/>
          </a:xfrm>
        </p:grpSpPr>
        <p:sp>
          <p:nvSpPr>
            <p:cNvPr id="295" name="Google Shape;295;p9"/>
            <p:cNvSpPr/>
            <p:nvPr/>
          </p:nvSpPr>
          <p:spPr>
            <a:xfrm>
              <a:off x="-2" y="-2"/>
              <a:ext cx="1014313" cy="1014313"/>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6" name="Google Shape;296;p9"/>
            <p:cNvSpPr txBox="1"/>
            <p:nvPr/>
          </p:nvSpPr>
          <p:spPr>
            <a:xfrm>
              <a:off x="148541" y="438618"/>
              <a:ext cx="717226" cy="13707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INNOVADOR</a:t>
              </a:r>
              <a:endParaRPr/>
            </a:p>
          </p:txBody>
        </p:sp>
      </p:grpSp>
      <p:grpSp>
        <p:nvGrpSpPr>
          <p:cNvPr id="297" name="Google Shape;297;p9"/>
          <p:cNvGrpSpPr/>
          <p:nvPr/>
        </p:nvGrpSpPr>
        <p:grpSpPr>
          <a:xfrm>
            <a:off x="775928" y="4236332"/>
            <a:ext cx="1014314" cy="1014314"/>
            <a:chOff x="-2" y="-2"/>
            <a:chExt cx="1014313" cy="1014313"/>
          </a:xfrm>
        </p:grpSpPr>
        <p:sp>
          <p:nvSpPr>
            <p:cNvPr id="298" name="Google Shape;298;p9"/>
            <p:cNvSpPr/>
            <p:nvPr/>
          </p:nvSpPr>
          <p:spPr>
            <a:xfrm>
              <a:off x="-2" y="-2"/>
              <a:ext cx="1014313" cy="1014313"/>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9" name="Google Shape;299;p9"/>
            <p:cNvSpPr txBox="1"/>
            <p:nvPr/>
          </p:nvSpPr>
          <p:spPr>
            <a:xfrm>
              <a:off x="49534" y="438618"/>
              <a:ext cx="915242" cy="13707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CONOCIMIENTO</a:t>
              </a:r>
              <a:endParaRPr/>
            </a:p>
          </p:txBody>
        </p:sp>
      </p:grpSp>
      <p:grpSp>
        <p:nvGrpSpPr>
          <p:cNvPr id="300" name="Google Shape;300;p9"/>
          <p:cNvGrpSpPr/>
          <p:nvPr/>
        </p:nvGrpSpPr>
        <p:grpSpPr>
          <a:xfrm>
            <a:off x="2310644" y="4260961"/>
            <a:ext cx="1014314" cy="1014314"/>
            <a:chOff x="-2" y="-2"/>
            <a:chExt cx="1014313" cy="1014313"/>
          </a:xfrm>
        </p:grpSpPr>
        <p:sp>
          <p:nvSpPr>
            <p:cNvPr id="301" name="Google Shape;301;p9"/>
            <p:cNvSpPr/>
            <p:nvPr/>
          </p:nvSpPr>
          <p:spPr>
            <a:xfrm>
              <a:off x="-2" y="-2"/>
              <a:ext cx="1014313" cy="1014313"/>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2" name="Google Shape;302;p9"/>
            <p:cNvSpPr txBox="1"/>
            <p:nvPr/>
          </p:nvSpPr>
          <p:spPr>
            <a:xfrm>
              <a:off x="148541" y="356068"/>
              <a:ext cx="717226" cy="30217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OBJETIVO Y JUSTO</a:t>
              </a:r>
              <a:endParaRPr/>
            </a:p>
          </p:txBody>
        </p:sp>
      </p:grpSp>
      <p:grpSp>
        <p:nvGrpSpPr>
          <p:cNvPr id="303" name="Google Shape;303;p9"/>
          <p:cNvGrpSpPr/>
          <p:nvPr/>
        </p:nvGrpSpPr>
        <p:grpSpPr>
          <a:xfrm>
            <a:off x="1661160" y="3146858"/>
            <a:ext cx="1014314" cy="1014314"/>
            <a:chOff x="-2" y="-2"/>
            <a:chExt cx="1014313" cy="1014313"/>
          </a:xfrm>
        </p:grpSpPr>
        <p:sp>
          <p:nvSpPr>
            <p:cNvPr id="304" name="Google Shape;304;p9"/>
            <p:cNvSpPr/>
            <p:nvPr/>
          </p:nvSpPr>
          <p:spPr>
            <a:xfrm>
              <a:off x="-2" y="-2"/>
              <a:ext cx="1014313" cy="1014313"/>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5" name="Google Shape;305;p9"/>
            <p:cNvSpPr txBox="1"/>
            <p:nvPr/>
          </p:nvSpPr>
          <p:spPr>
            <a:xfrm>
              <a:off x="62397" y="190968"/>
              <a:ext cx="889515" cy="63237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BUSCAR LA UNIDAD, LA COHESIÓN, LA INTEGRACIÓN</a:t>
              </a:r>
              <a:endParaRPr/>
            </a:p>
          </p:txBody>
        </p:sp>
      </p:grpSp>
      <p:grpSp>
        <p:nvGrpSpPr>
          <p:cNvPr id="306" name="Google Shape;306;p9"/>
          <p:cNvGrpSpPr/>
          <p:nvPr/>
        </p:nvGrpSpPr>
        <p:grpSpPr>
          <a:xfrm>
            <a:off x="3844962" y="4292165"/>
            <a:ext cx="1014314" cy="1014314"/>
            <a:chOff x="-2" y="-2"/>
            <a:chExt cx="1014313" cy="1014313"/>
          </a:xfrm>
        </p:grpSpPr>
        <p:sp>
          <p:nvSpPr>
            <p:cNvPr id="307" name="Google Shape;307;p9"/>
            <p:cNvSpPr/>
            <p:nvPr/>
          </p:nvSpPr>
          <p:spPr>
            <a:xfrm>
              <a:off x="-2" y="-2"/>
              <a:ext cx="1014313" cy="1014313"/>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8" name="Google Shape;308;p9"/>
            <p:cNvSpPr txBox="1"/>
            <p:nvPr/>
          </p:nvSpPr>
          <p:spPr>
            <a:xfrm>
              <a:off x="148541" y="438618"/>
              <a:ext cx="717226" cy="13707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EMPATÍA</a:t>
              </a:r>
              <a:endParaRPr/>
            </a:p>
          </p:txBody>
        </p:sp>
      </p:grpSp>
      <p:grpSp>
        <p:nvGrpSpPr>
          <p:cNvPr id="309" name="Google Shape;309;p9"/>
          <p:cNvGrpSpPr/>
          <p:nvPr/>
        </p:nvGrpSpPr>
        <p:grpSpPr>
          <a:xfrm>
            <a:off x="4291586" y="2028441"/>
            <a:ext cx="1014314" cy="1014314"/>
            <a:chOff x="-2" y="-2"/>
            <a:chExt cx="1014313" cy="1014313"/>
          </a:xfrm>
        </p:grpSpPr>
        <p:sp>
          <p:nvSpPr>
            <p:cNvPr id="310" name="Google Shape;310;p9"/>
            <p:cNvSpPr/>
            <p:nvPr/>
          </p:nvSpPr>
          <p:spPr>
            <a:xfrm>
              <a:off x="-2" y="-2"/>
              <a:ext cx="1014313" cy="1014313"/>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1" name="Google Shape;311;p9"/>
            <p:cNvSpPr txBox="1"/>
            <p:nvPr/>
          </p:nvSpPr>
          <p:spPr>
            <a:xfrm>
              <a:off x="148541" y="273518"/>
              <a:ext cx="717227" cy="46727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DELEGAR, INFLUIR Y PERSUADIR</a:t>
              </a:r>
              <a:endParaRPr/>
            </a:p>
          </p:txBody>
        </p:sp>
      </p:grpSp>
      <p:grpSp>
        <p:nvGrpSpPr>
          <p:cNvPr id="312" name="Google Shape;312;p9"/>
          <p:cNvGrpSpPr/>
          <p:nvPr/>
        </p:nvGrpSpPr>
        <p:grpSpPr>
          <a:xfrm>
            <a:off x="3077582" y="2021093"/>
            <a:ext cx="1014314" cy="1014314"/>
            <a:chOff x="-2" y="-2"/>
            <a:chExt cx="1014313" cy="1014313"/>
          </a:xfrm>
        </p:grpSpPr>
        <p:sp>
          <p:nvSpPr>
            <p:cNvPr id="313" name="Google Shape;313;p9"/>
            <p:cNvSpPr/>
            <p:nvPr/>
          </p:nvSpPr>
          <p:spPr>
            <a:xfrm>
              <a:off x="-2" y="-2"/>
              <a:ext cx="1014313" cy="1014313"/>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4" name="Google Shape;314;p9"/>
            <p:cNvSpPr txBox="1"/>
            <p:nvPr/>
          </p:nvSpPr>
          <p:spPr>
            <a:xfrm>
              <a:off x="148541" y="108418"/>
              <a:ext cx="717227" cy="79747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SER AUTOCRÍTICO Y SABER RECONOCER LOS ERRORES</a:t>
              </a:r>
              <a:endParaRPr/>
            </a:p>
          </p:txBody>
        </p:sp>
      </p:grpSp>
      <p:grpSp>
        <p:nvGrpSpPr>
          <p:cNvPr id="315" name="Google Shape;315;p9"/>
          <p:cNvGrpSpPr/>
          <p:nvPr/>
        </p:nvGrpSpPr>
        <p:grpSpPr>
          <a:xfrm>
            <a:off x="3077582" y="3148530"/>
            <a:ext cx="1014314" cy="1014314"/>
            <a:chOff x="-2" y="-2"/>
            <a:chExt cx="1014313" cy="1014313"/>
          </a:xfrm>
        </p:grpSpPr>
        <p:sp>
          <p:nvSpPr>
            <p:cNvPr id="316" name="Google Shape;316;p9"/>
            <p:cNvSpPr/>
            <p:nvPr/>
          </p:nvSpPr>
          <p:spPr>
            <a:xfrm>
              <a:off x="-2" y="-2"/>
              <a:ext cx="1014313" cy="1014313"/>
            </a:xfrm>
            <a:prstGeom prst="ellipse">
              <a:avLst/>
            </a:prstGeom>
            <a:solidFill>
              <a:srgbClr val="E73A2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7" name="Google Shape;317;p9"/>
            <p:cNvSpPr txBox="1"/>
            <p:nvPr/>
          </p:nvSpPr>
          <p:spPr>
            <a:xfrm>
              <a:off x="148541" y="356068"/>
              <a:ext cx="717227" cy="30217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000"/>
                <a:buFont typeface="Calibri"/>
                <a:buNone/>
              </a:pPr>
              <a:r>
                <a:rPr b="0" i="0" lang="en-US" sz="1000" u="none" cap="none" strike="noStrike">
                  <a:solidFill>
                    <a:srgbClr val="FFFFFF"/>
                  </a:solidFill>
                  <a:latin typeface="Calibri"/>
                  <a:ea typeface="Calibri"/>
                  <a:cs typeface="Calibri"/>
                  <a:sym typeface="Calibri"/>
                </a:rPr>
                <a:t>CREER EN SÍ MISMO</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