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sevYZoZALu8/24oK+2+wlMT21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35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p5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7" name="Google Shape;437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1" name="Google Shape;471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9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9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9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9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9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9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9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9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0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0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0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1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1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1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1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1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1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2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2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2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2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2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1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Relationship Id="rId7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3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Relationship Id="rId4" Type="http://schemas.openxmlformats.org/officeDocument/2006/relationships/hyperlink" Target="https://fch.cl/iniciativa/tp-digital/" TargetMode="External"/><Relationship Id="rId5" Type="http://schemas.openxmlformats.org/officeDocument/2006/relationships/hyperlink" Target="https://tinyurl.com/ya6zkhju" TargetMode="External"/><Relationship Id="rId6" Type="http://schemas.openxmlformats.org/officeDocument/2006/relationships/hyperlink" Target="https://tp-digital.territorio.la/" TargetMode="External"/><Relationship Id="rId7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1" Type="http://schemas.openxmlformats.org/officeDocument/2006/relationships/image" Target="../media/image59.png"/><Relationship Id="rId10" Type="http://schemas.openxmlformats.org/officeDocument/2006/relationships/image" Target="../media/image56.png"/><Relationship Id="rId9" Type="http://schemas.openxmlformats.org/officeDocument/2006/relationships/image" Target="../media/image57.png"/><Relationship Id="rId5" Type="http://schemas.openxmlformats.org/officeDocument/2006/relationships/image" Target="../media/image52.png"/><Relationship Id="rId6" Type="http://schemas.openxmlformats.org/officeDocument/2006/relationships/image" Target="../media/image51.png"/><Relationship Id="rId7" Type="http://schemas.openxmlformats.org/officeDocument/2006/relationships/image" Target="../media/image55.png"/><Relationship Id="rId8" Type="http://schemas.openxmlformats.org/officeDocument/2006/relationships/image" Target="../media/image5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1" lang="en-US" sz="1500"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 ELÉCTRICAS DOMICILIARIAS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038" y="2841266"/>
            <a:ext cx="5633883" cy="37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42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32" name="Google Shape;232;p42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2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42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SECCIÓN DE UN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 (ÁREA)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2"/>
          <p:cNvSpPr/>
          <p:nvPr/>
        </p:nvSpPr>
        <p:spPr>
          <a:xfrm>
            <a:off x="4807670" y="2449295"/>
            <a:ext cx="32302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Sección, menor corriente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2"/>
          <p:cNvSpPr/>
          <p:nvPr/>
        </p:nvSpPr>
        <p:spPr>
          <a:xfrm>
            <a:off x="4807670" y="4386302"/>
            <a:ext cx="3171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Sección, mayor corriente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598" y="3951722"/>
            <a:ext cx="2472203" cy="247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075" y="2578180"/>
            <a:ext cx="3161372" cy="9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7670" y="2885422"/>
            <a:ext cx="4483880" cy="91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7670" y="4822429"/>
            <a:ext cx="4475250" cy="143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43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47" name="Google Shape;247;p43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3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9" name="Google Shape;249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4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SECCIÓN DE UN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 (ÁREA)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3"/>
          <p:cNvSpPr/>
          <p:nvPr/>
        </p:nvSpPr>
        <p:spPr>
          <a:xfrm>
            <a:off x="341051" y="2662621"/>
            <a:ext cx="3190426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normativa eléctrica acepta (2) dos forma de medir la sección de conductores: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métrico que indica valores en mm</a:t>
            </a: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AWG (American Wire Gauge), clasificación de conductores eléctricos según sus diámetros.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Users/ivangonzalez/Desktop/IVAN G 2020/2020/DUOC/ARTES/CUADRO CABLES.gif" id="252" name="Google Shape;25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9588" y="2538518"/>
            <a:ext cx="3935346" cy="288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4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58" name="Google Shape;258;p44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4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0" name="Google Shape;260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44"/>
          <p:cNvSpPr/>
          <p:nvPr/>
        </p:nvSpPr>
        <p:spPr>
          <a:xfrm>
            <a:off x="466023" y="2461178"/>
            <a:ext cx="8825527" cy="2377522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783325" y="2612486"/>
            <a:ext cx="8220975" cy="20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del fabricante o su marca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de conductor, indicando por las letras de código; tales como NYA, EVA, THHN, etc.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Sección en mm2 para las secciones métricas. Sección en mm2 y en paréntesis el número de referencia #AWG para sistema Americano.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Tensión de servicio, correspondiente a la tensión entre fases.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Número de certificación, si procede.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Tabla 8.6 NChELec 04/2003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CONDUCTORES MÁS UTILIZADOS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INSTALACIONES ELÉCTRICAS DOMICILIARIAS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4"/>
          <p:cNvSpPr/>
          <p:nvPr/>
        </p:nvSpPr>
        <p:spPr>
          <a:xfrm>
            <a:off x="1470581" y="6534347"/>
            <a:ext cx="79039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4"/>
          <p:cNvSpPr/>
          <p:nvPr/>
        </p:nvSpPr>
        <p:spPr>
          <a:xfrm>
            <a:off x="3318235" y="6534347"/>
            <a:ext cx="121994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Concéntrico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4"/>
          <p:cNvSpPr/>
          <p:nvPr/>
        </p:nvSpPr>
        <p:spPr>
          <a:xfrm>
            <a:off x="5228963" y="6534347"/>
            <a:ext cx="121994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THHN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4"/>
          <p:cNvSpPr/>
          <p:nvPr/>
        </p:nvSpPr>
        <p:spPr>
          <a:xfrm>
            <a:off x="7351548" y="6534347"/>
            <a:ext cx="121994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8848" y="4936773"/>
            <a:ext cx="1597574" cy="159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4"/>
          <p:cNvSpPr/>
          <p:nvPr/>
        </p:nvSpPr>
        <p:spPr>
          <a:xfrm>
            <a:off x="1144504" y="4930473"/>
            <a:ext cx="1545399" cy="1545399"/>
          </a:xfrm>
          <a:prstGeom prst="ellipse">
            <a:avLst/>
          </a:prstGeom>
          <a:solidFill>
            <a:srgbClr val="E3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4"/>
          <p:cNvSpPr/>
          <p:nvPr/>
        </p:nvSpPr>
        <p:spPr>
          <a:xfrm>
            <a:off x="3076999" y="4930473"/>
            <a:ext cx="1545399" cy="1545399"/>
          </a:xfrm>
          <a:prstGeom prst="ellipse">
            <a:avLst/>
          </a:prstGeom>
          <a:solidFill>
            <a:srgbClr val="E3E8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504" y="4765844"/>
            <a:ext cx="1768503" cy="176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1036" y="4796437"/>
            <a:ext cx="1699803" cy="16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2500" y="4930472"/>
            <a:ext cx="1634576" cy="162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CONDUCTORES MÁS UTILIZADOS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INSTALACIONES ELÉCTRICAS DOMICILIARIAS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341050" y="2048609"/>
            <a:ext cx="335465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en planimetría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2873" y="4569886"/>
            <a:ext cx="5455570" cy="16181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/>
          <p:nvPr/>
        </p:nvSpPr>
        <p:spPr>
          <a:xfrm>
            <a:off x="341050" y="2629915"/>
            <a:ext cx="3261753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2.14 Linea de “n” conductores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NchElec 2/84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45"/>
          <p:cNvCxnSpPr/>
          <p:nvPr/>
        </p:nvCxnSpPr>
        <p:spPr>
          <a:xfrm>
            <a:off x="5158101" y="3390305"/>
            <a:ext cx="343138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45"/>
          <p:cNvCxnSpPr/>
          <p:nvPr/>
        </p:nvCxnSpPr>
        <p:spPr>
          <a:xfrm>
            <a:off x="6817490" y="3205639"/>
            <a:ext cx="14288" cy="4807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45"/>
          <p:cNvSpPr txBox="1"/>
          <p:nvPr/>
        </p:nvSpPr>
        <p:spPr>
          <a:xfrm>
            <a:off x="6873792" y="3531911"/>
            <a:ext cx="414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341050" y="3354005"/>
            <a:ext cx="204731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en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“cuadro de carga”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4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91" name="Google Shape;291;p4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3" name="Google Shape;293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46"/>
          <p:cNvSpPr/>
          <p:nvPr/>
        </p:nvSpPr>
        <p:spPr>
          <a:xfrm>
            <a:off x="3619284" y="2295040"/>
            <a:ext cx="2627282" cy="1400660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/>
          <p:nvPr/>
        </p:nvSpPr>
        <p:spPr>
          <a:xfrm>
            <a:off x="747251" y="4219631"/>
            <a:ext cx="8371349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horno eléctrico de 3000 [W]. ¿Cuánta corriente debe transportar el conductor que llegue al enchufe de conexión del horno? Considere 220[V] en la red nacional.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6"/>
          <p:cNvSpPr txBox="1"/>
          <p:nvPr/>
        </p:nvSpPr>
        <p:spPr>
          <a:xfrm>
            <a:off x="341050" y="1378245"/>
            <a:ext cx="927285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 CUÁNTA CORRIENTE DEBE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TRANSPORTAR UN CONDUCTOR?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3735161" y="2445021"/>
            <a:ext cx="2395528" cy="10273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2093666" y="5312811"/>
            <a:ext cx="5678518" cy="1400660"/>
          </a:xfrm>
          <a:prstGeom prst="roundRect">
            <a:avLst>
              <a:gd fmla="val 14189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6"/>
          <p:cNvSpPr txBox="1"/>
          <p:nvPr/>
        </p:nvSpPr>
        <p:spPr>
          <a:xfrm>
            <a:off x="2371391" y="5453454"/>
            <a:ext cx="5123069" cy="10273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/>
          <p:nvPr/>
        </p:nvSpPr>
        <p:spPr>
          <a:xfrm>
            <a:off x="466023" y="2461177"/>
            <a:ext cx="7407977" cy="955123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7"/>
          <p:cNvSpPr/>
          <p:nvPr/>
        </p:nvSpPr>
        <p:spPr>
          <a:xfrm>
            <a:off x="783325" y="2612486"/>
            <a:ext cx="676047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la corriente que se necesita transportar se selección según las tablas 8.7 y 8.7ª NChElec 04/2003 (anexo N°03).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CONDUCTOR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DEBO SELECCIONAR?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p47"/>
          <p:cNvGrpSpPr/>
          <p:nvPr/>
        </p:nvGrpSpPr>
        <p:grpSpPr>
          <a:xfrm>
            <a:off x="137325" y="3784600"/>
            <a:ext cx="9416742" cy="2584240"/>
            <a:chOff x="137325" y="3784600"/>
            <a:chExt cx="9416742" cy="2584240"/>
          </a:xfrm>
        </p:grpSpPr>
        <p:grpSp>
          <p:nvGrpSpPr>
            <p:cNvPr id="308" name="Google Shape;308;p47"/>
            <p:cNvGrpSpPr/>
            <p:nvPr/>
          </p:nvGrpSpPr>
          <p:grpSpPr>
            <a:xfrm>
              <a:off x="137325" y="3784600"/>
              <a:ext cx="9416742" cy="2584240"/>
              <a:chOff x="-54895" y="3731849"/>
              <a:chExt cx="10447182" cy="2867024"/>
            </a:xfrm>
          </p:grpSpPr>
          <p:pic>
            <p:nvPicPr>
              <p:cNvPr id="309" name="Google Shape;309;p4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-54895" y="4023514"/>
                <a:ext cx="4575330" cy="20135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0" name="Google Shape;310;p4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695313" y="3731849"/>
                <a:ext cx="5696974" cy="2867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1" name="Google Shape;311;p47"/>
            <p:cNvSpPr/>
            <p:nvPr/>
          </p:nvSpPr>
          <p:spPr>
            <a:xfrm>
              <a:off x="137325" y="5819778"/>
              <a:ext cx="4225490" cy="785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/>
          <p:nvPr/>
        </p:nvSpPr>
        <p:spPr>
          <a:xfrm>
            <a:off x="342492" y="2232063"/>
            <a:ext cx="5429044" cy="747112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UNIÓN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CONECTORES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8"/>
          <p:cNvSpPr txBox="1"/>
          <p:nvPr/>
        </p:nvSpPr>
        <p:spPr>
          <a:xfrm>
            <a:off x="508899" y="2312859"/>
            <a:ext cx="4918424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Uniones más utilizadas para la conexión de conductores y fabricación de derivaciones en circuitos eléctricos.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2192564" y="3491806"/>
            <a:ext cx="5284556" cy="2943782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139" y="3712012"/>
            <a:ext cx="3940488" cy="255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49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326" name="Google Shape;326;p49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9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8" name="Google Shape;328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49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9"/>
          <p:cNvSpPr/>
          <p:nvPr/>
        </p:nvSpPr>
        <p:spPr>
          <a:xfrm>
            <a:off x="8484124" y="2912882"/>
            <a:ext cx="424206" cy="53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2453453" y="2768940"/>
            <a:ext cx="5340075" cy="2207966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3025543" y="3966164"/>
            <a:ext cx="4216168" cy="1942850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ectricidad M2 A4 Montaje de Conductores Eléctricos (INFOGRAFIA).pdf" id="333" name="Google Shape;33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6294" y="4075702"/>
            <a:ext cx="3140367" cy="178961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9"/>
          <p:cNvSpPr/>
          <p:nvPr/>
        </p:nvSpPr>
        <p:spPr>
          <a:xfrm>
            <a:off x="2771262" y="3028564"/>
            <a:ext cx="4560427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Herramientas más utilizadas para el montaje de conductores en instalaciones eléctricas domiciliarias.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50"/>
          <p:cNvGrpSpPr/>
          <p:nvPr/>
        </p:nvGrpSpPr>
        <p:grpSpPr>
          <a:xfrm flipH="1">
            <a:off x="3758583" y="1533450"/>
            <a:ext cx="5076598" cy="2360124"/>
            <a:chOff x="5369949" y="3385389"/>
            <a:chExt cx="6585558" cy="3061644"/>
          </a:xfrm>
        </p:grpSpPr>
        <p:sp>
          <p:nvSpPr>
            <p:cNvPr id="341" name="Google Shape;341;p50"/>
            <p:cNvSpPr/>
            <p:nvPr/>
          </p:nvSpPr>
          <p:spPr>
            <a:xfrm>
              <a:off x="5369949" y="3385389"/>
              <a:ext cx="5663127" cy="3061644"/>
            </a:xfrm>
            <a:prstGeom prst="roundRect">
              <a:avLst>
                <a:gd fmla="val 101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0"/>
            <p:cNvSpPr/>
            <p:nvPr/>
          </p:nvSpPr>
          <p:spPr>
            <a:xfrm rot="6773518">
              <a:off x="11184045" y="4509331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50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0"/>
          <p:cNvSpPr txBox="1"/>
          <p:nvPr/>
        </p:nvSpPr>
        <p:spPr>
          <a:xfrm>
            <a:off x="4614481" y="1954657"/>
            <a:ext cx="4086757" cy="154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 te invitamos a que revises la cápsula animada: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“Uso de Multitester o Multímetro”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51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351" name="Google Shape;351;p51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1"/>
            <p:cNvSpPr txBox="1"/>
            <p:nvPr/>
          </p:nvSpPr>
          <p:spPr>
            <a:xfrm>
              <a:off x="4869752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ley de Ohm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funcionamiento condensador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5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51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356" name="Google Shape;356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DOMICILIARIAS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7"/>
          <p:cNvSpPr txBox="1"/>
          <p:nvPr/>
        </p:nvSpPr>
        <p:spPr>
          <a:xfrm>
            <a:off x="365425" y="2190107"/>
            <a:ext cx="8816282" cy="826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CONDUCTORES ELÉCTRICOS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727" y="3132257"/>
            <a:ext cx="9326906" cy="419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2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2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https://fch.cl/iniciativa/tp-digital/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https://tinyurl.com/ya6zkhju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53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75" name="Google Shape;375;p53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3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CONDUCTORES ELÉCTRICOS</a:t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5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/>
          <p:nvPr/>
        </p:nvSpPr>
        <p:spPr>
          <a:xfrm>
            <a:off x="342492" y="2232062"/>
            <a:ext cx="5429044" cy="2327237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4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INSTALACIÓN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54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389" name="Google Shape;389;p54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4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1" name="Google Shape;391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54"/>
          <p:cNvSpPr txBox="1"/>
          <p:nvPr/>
        </p:nvSpPr>
        <p:spPr>
          <a:xfrm>
            <a:off x="597802" y="2469206"/>
            <a:ext cx="4918424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Técnicas de unión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Dependerá de la Canalización, enfocará en: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herramientas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Remover aislante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Enroscar conductores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lo se revisará en detalles en la siguiente actividad.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4"/>
          <p:cNvSpPr/>
          <p:nvPr/>
        </p:nvSpPr>
        <p:spPr>
          <a:xfrm>
            <a:off x="3238092" y="4657762"/>
            <a:ext cx="5905908" cy="2327237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4"/>
          <p:cNvSpPr txBox="1"/>
          <p:nvPr/>
        </p:nvSpPr>
        <p:spPr>
          <a:xfrm>
            <a:off x="3493402" y="4894906"/>
            <a:ext cx="5294998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Observaciones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 adecuada de la sección de conductores, utilice tablas para determinar el más apropiado. Evite exagerar en la medida para evitar perdidas.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 una buena gestión de materiales: optimización del trazado, medidas correctas, etc.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Utilización de herramientas correctamente.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105" y="1595590"/>
            <a:ext cx="3519595" cy="5141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55"/>
          <p:cNvGrpSpPr/>
          <p:nvPr/>
        </p:nvGrpSpPr>
        <p:grpSpPr>
          <a:xfrm>
            <a:off x="2325603" y="2043129"/>
            <a:ext cx="2480731" cy="2180293"/>
            <a:chOff x="2335435" y="1846483"/>
            <a:chExt cx="2480731" cy="2180293"/>
          </a:xfrm>
        </p:grpSpPr>
        <p:sp>
          <p:nvSpPr>
            <p:cNvPr id="401" name="Google Shape;401;p55"/>
            <p:cNvSpPr/>
            <p:nvPr/>
          </p:nvSpPr>
          <p:spPr>
            <a:xfrm flipH="1">
              <a:off x="2460551" y="1846483"/>
              <a:ext cx="2355615" cy="1761258"/>
            </a:xfrm>
            <a:prstGeom prst="roundRect">
              <a:avLst>
                <a:gd fmla="val 101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5"/>
            <p:cNvSpPr/>
            <p:nvPr/>
          </p:nvSpPr>
          <p:spPr>
            <a:xfrm flipH="1" rot="-8303776">
              <a:off x="2530873" y="3315292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55"/>
          <p:cNvGrpSpPr/>
          <p:nvPr/>
        </p:nvGrpSpPr>
        <p:grpSpPr>
          <a:xfrm>
            <a:off x="502396" y="4397787"/>
            <a:ext cx="2835223" cy="1761257"/>
            <a:chOff x="512228" y="4201141"/>
            <a:chExt cx="2835223" cy="1761257"/>
          </a:xfrm>
        </p:grpSpPr>
        <p:sp>
          <p:nvSpPr>
            <p:cNvPr id="404" name="Google Shape;404;p55"/>
            <p:cNvSpPr/>
            <p:nvPr/>
          </p:nvSpPr>
          <p:spPr>
            <a:xfrm flipH="1">
              <a:off x="512228" y="4201141"/>
              <a:ext cx="2355614" cy="1761257"/>
            </a:xfrm>
            <a:prstGeom prst="roundRect">
              <a:avLst>
                <a:gd fmla="val 10157" name="adj"/>
              </a:avLst>
            </a:prstGeom>
            <a:solidFill>
              <a:srgbClr val="B99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5"/>
            <p:cNvSpPr/>
            <p:nvPr/>
          </p:nvSpPr>
          <p:spPr>
            <a:xfrm flipH="1" rot="6977022">
              <a:off x="2818912" y="4686875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rgbClr val="B99F2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55"/>
          <p:cNvSpPr txBox="1"/>
          <p:nvPr/>
        </p:nvSpPr>
        <p:spPr>
          <a:xfrm flipH="1">
            <a:off x="3062526" y="2426592"/>
            <a:ext cx="1283168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¿Qué?</a:t>
            </a:r>
            <a:endParaRPr b="0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5"/>
          <p:cNvSpPr txBox="1"/>
          <p:nvPr/>
        </p:nvSpPr>
        <p:spPr>
          <a:xfrm flipH="1">
            <a:off x="963711" y="4805075"/>
            <a:ext cx="1553458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55"/>
          <p:cNvGrpSpPr/>
          <p:nvPr/>
        </p:nvGrpSpPr>
        <p:grpSpPr>
          <a:xfrm>
            <a:off x="3337621" y="4565733"/>
            <a:ext cx="2903710" cy="1761258"/>
            <a:chOff x="3347453" y="4369087"/>
            <a:chExt cx="2903710" cy="1761258"/>
          </a:xfrm>
        </p:grpSpPr>
        <p:sp>
          <p:nvSpPr>
            <p:cNvPr id="409" name="Google Shape;409;p55"/>
            <p:cNvSpPr/>
            <p:nvPr/>
          </p:nvSpPr>
          <p:spPr>
            <a:xfrm flipH="1" rot="4244882">
              <a:off x="5722758" y="4544241"/>
              <a:ext cx="296758" cy="701430"/>
            </a:xfrm>
            <a:prstGeom prst="triangle">
              <a:avLst>
                <a:gd fmla="val 50000" name="adj"/>
              </a:avLst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5"/>
            <p:cNvSpPr/>
            <p:nvPr/>
          </p:nvSpPr>
          <p:spPr>
            <a:xfrm flipH="1">
              <a:off x="3347453" y="4369087"/>
              <a:ext cx="2355614" cy="1761258"/>
            </a:xfrm>
            <a:prstGeom prst="roundRect">
              <a:avLst>
                <a:gd fmla="val 10157" name="adj"/>
              </a:avLst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55"/>
          <p:cNvSpPr txBox="1"/>
          <p:nvPr/>
        </p:nvSpPr>
        <p:spPr>
          <a:xfrm flipH="1">
            <a:off x="3704110" y="4945895"/>
            <a:ext cx="1702091" cy="89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695" y="1870892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2033" y="4206540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929" y="4345725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 txBox="1"/>
          <p:nvPr/>
        </p:nvSpPr>
        <p:spPr>
          <a:xfrm>
            <a:off x="765937" y="1832481"/>
            <a:ext cx="7360424" cy="5386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informe presenta una portada con título, nombre de integrantes.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 organizadamente la información según contenidos mínimos solicitados.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presenta errores ortográficos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Demuestra habilidad de síntesis en la creación del informe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Descripción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Presenta uso y clasificaciones (tabla de comparación)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Presenta materiales y accesorios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el montaje de conductores eléctricos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Presenta listado de herramientas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ferretería utilizadas en el montaje de conductores eléctricos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Simbología y planimetría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ideas señaladas son coherentes, conclusión acorde a los objetivos y desarrollo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 el trabajo en la fecha indicada</a:t>
            </a:r>
            <a:endParaRPr/>
          </a:p>
        </p:txBody>
      </p:sp>
      <p:sp>
        <p:nvSpPr>
          <p:cNvPr id="422" name="Google Shape;422;p5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1842893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218720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3450660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253152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306242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394201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461650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5243856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5736174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6150954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70" y="6561757"/>
            <a:ext cx="294086" cy="29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440" name="Google Shape;440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442" name="Google Shape;442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3" name="Google Shape;443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4" name="Google Shape;444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445" name="Google Shape;445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446" name="Google Shape;446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7" name="Google Shape;447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8" name="Google Shape;448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450" name="Google Shape;450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2" name="Google Shape;45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" name="Google Shape;456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457" name="Google Shape;457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" name="Google Shape;458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459" name="Google Shape;459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0" name="Google Shape;460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1" name="Google Shape;461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462" name="Google Shape;462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3" name="Google Shape;463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464" name="Google Shape;464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5" name="Google Shape;465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66" name="Google Shape;466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07597" y="4354602"/>
            <a:ext cx="3188693" cy="320507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CONDUCTORES ELÉCTRICOS</a:t>
            </a:r>
            <a:endParaRPr b="0" i="0" sz="2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cableado y conexionado de conductores y componentes de una instalación eléctrica de alumbrado, de acuerdo las especificaciones técnicas del plano o proyecto eléctrico, considerando la normativa vigente.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16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3720572" y="1888170"/>
            <a:ext cx="4867247" cy="4969829"/>
          </a:xfrm>
          <a:prstGeom prst="roundRect">
            <a:avLst>
              <a:gd fmla="val 4233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3994827" y="1975028"/>
            <a:ext cx="4336374" cy="45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la canalización según norma (teoría)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Exposición de canalización comercial (muestras y catálogos)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simbología y especificaciones técnicas en planos eléctricos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Mostrar materiales de ferretería y herramientas a utilizar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conceptos de cableado y conexión de conductores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5"/>
          <p:cNvGrpSpPr/>
          <p:nvPr/>
        </p:nvGrpSpPr>
        <p:grpSpPr>
          <a:xfrm>
            <a:off x="3585087" y="1998374"/>
            <a:ext cx="276279" cy="290712"/>
            <a:chOff x="3187600" y="1998374"/>
            <a:chExt cx="276279" cy="290712"/>
          </a:xfrm>
        </p:grpSpPr>
        <p:sp>
          <p:nvSpPr>
            <p:cNvPr id="149" name="Google Shape;149;p5"/>
            <p:cNvSpPr/>
            <p:nvPr/>
          </p:nvSpPr>
          <p:spPr>
            <a:xfrm>
              <a:off x="3198977" y="2017424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187600" y="199837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3585087" y="2618185"/>
            <a:ext cx="276279" cy="290712"/>
            <a:chOff x="4065490" y="2807418"/>
            <a:chExt cx="276279" cy="290712"/>
          </a:xfrm>
        </p:grpSpPr>
        <p:sp>
          <p:nvSpPr>
            <p:cNvPr id="152" name="Google Shape;15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4065490" y="280741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3585087" y="3294768"/>
            <a:ext cx="276279" cy="290712"/>
            <a:chOff x="4065490" y="3504336"/>
            <a:chExt cx="276279" cy="290712"/>
          </a:xfrm>
        </p:grpSpPr>
        <p:sp>
          <p:nvSpPr>
            <p:cNvPr id="155" name="Google Shape;155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4065490" y="350433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5"/>
          <p:cNvSpPr txBox="1"/>
          <p:nvPr/>
        </p:nvSpPr>
        <p:spPr>
          <a:xfrm>
            <a:off x="4076867" y="1309036"/>
            <a:ext cx="451095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CONDUCTORES ELÉCTRICOS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75975" y="1364234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>
            <a:off x="3585087" y="4036647"/>
            <a:ext cx="276279" cy="290712"/>
            <a:chOff x="4115777" y="4064878"/>
            <a:chExt cx="276279" cy="290712"/>
          </a:xfrm>
        </p:grpSpPr>
        <p:sp>
          <p:nvSpPr>
            <p:cNvPr id="160" name="Google Shape;160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115777" y="406487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3585087" y="4675692"/>
            <a:ext cx="276279" cy="290712"/>
            <a:chOff x="4175982" y="4708705"/>
            <a:chExt cx="276279" cy="290712"/>
          </a:xfrm>
        </p:grpSpPr>
        <p:sp>
          <p:nvSpPr>
            <p:cNvPr id="163" name="Google Shape;163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4175982" y="470870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3585087" y="5276160"/>
            <a:ext cx="276279" cy="290712"/>
            <a:chOff x="4165332" y="5251921"/>
            <a:chExt cx="276279" cy="290712"/>
          </a:xfrm>
        </p:grpSpPr>
        <p:sp>
          <p:nvSpPr>
            <p:cNvPr id="166" name="Google Shape;166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4165332" y="525192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>
            <a:off x="3585087" y="6026085"/>
            <a:ext cx="276279" cy="290712"/>
            <a:chOff x="4165332" y="5251921"/>
            <a:chExt cx="276279" cy="290712"/>
          </a:xfrm>
        </p:grpSpPr>
        <p:sp>
          <p:nvSpPr>
            <p:cNvPr id="169" name="Google Shape;169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165332" y="525192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816853" y="3441307"/>
            <a:ext cx="4512229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CANALICEMOS LA ELECTRICIDAD</a:t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UN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 ELÉCTRICO?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491690" y="2318712"/>
            <a:ext cx="6640121" cy="3108421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1809260" y="2696039"/>
            <a:ext cx="6212482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la NchElec 04/2003 (4.1.15) un conductor es un hilo metálico, de cobre dentro del alcance de esta norma, de sección transversal frecuentemente cilíndrico o rectangular, destinado a conducir corriente eléctrica.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2759986" y="4404908"/>
            <a:ext cx="4216168" cy="1942850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7800" y="4545236"/>
            <a:ext cx="2747330" cy="161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CONDUCTORES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9"/>
          <p:cNvSpPr/>
          <p:nvPr/>
        </p:nvSpPr>
        <p:spPr>
          <a:xfrm>
            <a:off x="1975902" y="6376338"/>
            <a:ext cx="18212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AISLADO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9"/>
          <p:cNvSpPr/>
          <p:nvPr/>
        </p:nvSpPr>
        <p:spPr>
          <a:xfrm>
            <a:off x="6062411" y="6359399"/>
            <a:ext cx="1921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DESNUDO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9"/>
          <p:cNvSpPr/>
          <p:nvPr/>
        </p:nvSpPr>
        <p:spPr>
          <a:xfrm>
            <a:off x="1032877" y="2237441"/>
            <a:ext cx="7805842" cy="1648759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58" y="2445208"/>
            <a:ext cx="6966408" cy="137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9"/>
          <p:cNvSpPr/>
          <p:nvPr/>
        </p:nvSpPr>
        <p:spPr>
          <a:xfrm>
            <a:off x="1527446" y="4286374"/>
            <a:ext cx="2717644" cy="1936626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666968" y="4444633"/>
            <a:ext cx="2282098" cy="177825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/>
          <p:nvPr/>
        </p:nvSpPr>
        <p:spPr>
          <a:xfrm>
            <a:off x="5666192" y="4286374"/>
            <a:ext cx="2717644" cy="1936626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558" y="4523633"/>
            <a:ext cx="2605154" cy="142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CONDUCTORES ELÉCTRICOS,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CÓDIGO DE COLORES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628" y="2633963"/>
            <a:ext cx="3645922" cy="369934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/>
          <p:nvPr/>
        </p:nvSpPr>
        <p:spPr>
          <a:xfrm>
            <a:off x="538637" y="3560681"/>
            <a:ext cx="4278403" cy="2072507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712781" y="3673408"/>
            <a:ext cx="3953775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 la fase 1: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Azul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 la fase 2: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Negro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 la fase 3: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Rojo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 neutro y tierra de servicio: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Conductor de protección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Verde o Verde/Amarillo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41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16" name="Google Shape;216;p41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1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41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CONDUCTORES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1"/>
          <p:cNvSpPr/>
          <p:nvPr/>
        </p:nvSpPr>
        <p:spPr>
          <a:xfrm>
            <a:off x="1029852" y="2927196"/>
            <a:ext cx="7548803" cy="2915027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>
            <a:off x="7076939" y="4740802"/>
            <a:ext cx="174738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Unifilar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1"/>
          <p:cNvSpPr/>
          <p:nvPr/>
        </p:nvSpPr>
        <p:spPr>
          <a:xfrm>
            <a:off x="6776744" y="3604865"/>
            <a:ext cx="2164902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Multifilar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8395" y="3671290"/>
            <a:ext cx="4348412" cy="35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710" y="4732965"/>
            <a:ext cx="3110096" cy="40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1"/>
          <p:cNvSpPr/>
          <p:nvPr/>
        </p:nvSpPr>
        <p:spPr>
          <a:xfrm>
            <a:off x="1325944" y="4740802"/>
            <a:ext cx="174738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Alambre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/>
          <p:nvPr/>
        </p:nvSpPr>
        <p:spPr>
          <a:xfrm>
            <a:off x="1325944" y="3627957"/>
            <a:ext cx="2164902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