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4" r:id="rId3"/>
    <p:sldMasterId id="2147483687" r:id="rId4"/>
    <p:sldMasterId id="2147483700" r:id="rId5"/>
  </p:sldMasterIdLst>
  <p:notesMasterIdLst>
    <p:notesMasterId r:id="rId5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9720263" cy="7559675"/>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jK/QcmS7dF+cdvzex55j6BAkSz0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1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1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1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1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p1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1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p1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1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p1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2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p2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2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p2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2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2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2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p2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3" name="Google Shape;593;p2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3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p3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p3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p3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p3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p3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p3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3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p3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p3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3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p4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p4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s-CL" sz="1800">
                <a:solidFill>
                  <a:srgbClr val="0097A7"/>
                </a:solidFill>
                <a:latin typeface="Calibri"/>
                <a:ea typeface="Calibri"/>
                <a:cs typeface="Calibri"/>
                <a:sym typeface="Calibri"/>
              </a:rPr>
              <a:t>h</a:t>
            </a:r>
            <a:r>
              <a:rPr lang="es-CL" sz="1600">
                <a:solidFill>
                  <a:srgbClr val="0097A7"/>
                </a:solidFill>
                <a:latin typeface="Calibri"/>
                <a:ea typeface="Calibri"/>
                <a:cs typeface="Calibri"/>
                <a:sym typeface="Calibri"/>
              </a:rPr>
              <a:t>ttps://www.youtube.com/watch?v=Pk8htwdioR4</a:t>
            </a:r>
            <a:endParaRPr/>
          </a:p>
        </p:txBody>
      </p:sp>
      <p:sp>
        <p:nvSpPr>
          <p:cNvPr id="719" name="Google Shape;719;p4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p4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p4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p4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4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9:notes"/>
          <p:cNvSpPr>
            <a:spLocks noGrp="1" noRot="1" noChangeAspect="1"/>
          </p:cNvSpPr>
          <p:nvPr>
            <p:ph type="sldImg" idx="2"/>
          </p:nvPr>
        </p:nvSpPr>
        <p:spPr>
          <a:xfrm>
            <a:off x="1460500" y="754063"/>
            <a:ext cx="48514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6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5"/>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65"/>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6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66"/>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66"/>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66"/>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6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7"/>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67"/>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67"/>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67"/>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67"/>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67"/>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1"/>
        <p:cNvGrpSpPr/>
        <p:nvPr/>
      </p:nvGrpSpPr>
      <p:grpSpPr>
        <a:xfrm>
          <a:off x="0" y="0"/>
          <a:ext cx="0" cy="0"/>
          <a:chOff x="0" y="0"/>
          <a:chExt cx="0" cy="0"/>
        </a:xfrm>
      </p:grpSpPr>
      <p:sp>
        <p:nvSpPr>
          <p:cNvPr id="72" name="Google Shape;72;p6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8"/>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6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9"/>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7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0"/>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70"/>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7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72"/>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7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3"/>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73"/>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73"/>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5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7"/>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7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4"/>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74"/>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74"/>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7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5"/>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75"/>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75"/>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7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6"/>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76"/>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7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7"/>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7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77"/>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77"/>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7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78"/>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78"/>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78"/>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78"/>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78"/>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78"/>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5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2"/>
        <p:cNvGrpSpPr/>
        <p:nvPr/>
      </p:nvGrpSpPr>
      <p:grpSpPr>
        <a:xfrm>
          <a:off x="0" y="0"/>
          <a:ext cx="0" cy="0"/>
          <a:chOff x="0" y="0"/>
          <a:chExt cx="0" cy="0"/>
        </a:xfrm>
      </p:grpSpPr>
      <p:sp>
        <p:nvSpPr>
          <p:cNvPr id="133" name="Google Shape;133;p8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80"/>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5"/>
        <p:cNvGrpSpPr/>
        <p:nvPr/>
      </p:nvGrpSpPr>
      <p:grpSpPr>
        <a:xfrm>
          <a:off x="0" y="0"/>
          <a:ext cx="0" cy="0"/>
          <a:chOff x="0" y="0"/>
          <a:chExt cx="0" cy="0"/>
        </a:xfrm>
      </p:grpSpPr>
      <p:sp>
        <p:nvSpPr>
          <p:cNvPr id="136" name="Google Shape;136;p8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81"/>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8"/>
        <p:cNvGrpSpPr/>
        <p:nvPr/>
      </p:nvGrpSpPr>
      <p:grpSpPr>
        <a:xfrm>
          <a:off x="0" y="0"/>
          <a:ext cx="0" cy="0"/>
          <a:chOff x="0" y="0"/>
          <a:chExt cx="0" cy="0"/>
        </a:xfrm>
      </p:grpSpPr>
      <p:sp>
        <p:nvSpPr>
          <p:cNvPr id="139" name="Google Shape;139;p8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2"/>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1" name="Google Shape;141;p82"/>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5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8"/>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2"/>
        <p:cNvGrpSpPr/>
        <p:nvPr/>
      </p:nvGrpSpPr>
      <p:grpSpPr>
        <a:xfrm>
          <a:off x="0" y="0"/>
          <a:ext cx="0" cy="0"/>
          <a:chOff x="0" y="0"/>
          <a:chExt cx="0" cy="0"/>
        </a:xfrm>
      </p:grpSpPr>
      <p:sp>
        <p:nvSpPr>
          <p:cNvPr id="143" name="Google Shape;143;p83"/>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44"/>
        <p:cNvGrpSpPr/>
        <p:nvPr/>
      </p:nvGrpSpPr>
      <p:grpSpPr>
        <a:xfrm>
          <a:off x="0" y="0"/>
          <a:ext cx="0" cy="0"/>
          <a:chOff x="0" y="0"/>
          <a:chExt cx="0" cy="0"/>
        </a:xfrm>
      </p:grpSpPr>
      <p:sp>
        <p:nvSpPr>
          <p:cNvPr id="145" name="Google Shape;145;p8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84"/>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7" name="Google Shape;147;p84"/>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8" name="Google Shape;148;p84"/>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9"/>
        <p:cNvGrpSpPr/>
        <p:nvPr/>
      </p:nvGrpSpPr>
      <p:grpSpPr>
        <a:xfrm>
          <a:off x="0" y="0"/>
          <a:ext cx="0" cy="0"/>
          <a:chOff x="0" y="0"/>
          <a:chExt cx="0" cy="0"/>
        </a:xfrm>
      </p:grpSpPr>
      <p:sp>
        <p:nvSpPr>
          <p:cNvPr id="150" name="Google Shape;150;p8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85"/>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2" name="Google Shape;152;p85"/>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3" name="Google Shape;153;p85"/>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54"/>
        <p:cNvGrpSpPr/>
        <p:nvPr/>
      </p:nvGrpSpPr>
      <p:grpSpPr>
        <a:xfrm>
          <a:off x="0" y="0"/>
          <a:ext cx="0" cy="0"/>
          <a:chOff x="0" y="0"/>
          <a:chExt cx="0" cy="0"/>
        </a:xfrm>
      </p:grpSpPr>
      <p:sp>
        <p:nvSpPr>
          <p:cNvPr id="155" name="Google Shape;155;p8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86"/>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7" name="Google Shape;157;p86"/>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86"/>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59"/>
        <p:cNvGrpSpPr/>
        <p:nvPr/>
      </p:nvGrpSpPr>
      <p:grpSpPr>
        <a:xfrm>
          <a:off x="0" y="0"/>
          <a:ext cx="0" cy="0"/>
          <a:chOff x="0" y="0"/>
          <a:chExt cx="0" cy="0"/>
        </a:xfrm>
      </p:grpSpPr>
      <p:sp>
        <p:nvSpPr>
          <p:cNvPr id="160" name="Google Shape;160;p8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87"/>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2" name="Google Shape;162;p87"/>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63"/>
        <p:cNvGrpSpPr/>
        <p:nvPr/>
      </p:nvGrpSpPr>
      <p:grpSpPr>
        <a:xfrm>
          <a:off x="0" y="0"/>
          <a:ext cx="0" cy="0"/>
          <a:chOff x="0" y="0"/>
          <a:chExt cx="0" cy="0"/>
        </a:xfrm>
      </p:grpSpPr>
      <p:sp>
        <p:nvSpPr>
          <p:cNvPr id="164" name="Google Shape;164;p8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8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8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7" name="Google Shape;167;p88"/>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8" name="Google Shape;168;p88"/>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69"/>
        <p:cNvGrpSpPr/>
        <p:nvPr/>
      </p:nvGrpSpPr>
      <p:grpSpPr>
        <a:xfrm>
          <a:off x="0" y="0"/>
          <a:ext cx="0" cy="0"/>
          <a:chOff x="0" y="0"/>
          <a:chExt cx="0" cy="0"/>
        </a:xfrm>
      </p:grpSpPr>
      <p:sp>
        <p:nvSpPr>
          <p:cNvPr id="170" name="Google Shape;170;p8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89"/>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2" name="Google Shape;172;p89"/>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3" name="Google Shape;173;p89"/>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4" name="Google Shape;174;p89"/>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5" name="Google Shape;175;p89"/>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6" name="Google Shape;176;p89"/>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9"/>
        <p:cNvGrpSpPr/>
        <p:nvPr/>
      </p:nvGrpSpPr>
      <p:grpSpPr>
        <a:xfrm>
          <a:off x="0" y="0"/>
          <a:ext cx="0" cy="0"/>
          <a:chOff x="0" y="0"/>
          <a:chExt cx="0" cy="0"/>
        </a:xfrm>
      </p:grpSpPr>
      <p:sp>
        <p:nvSpPr>
          <p:cNvPr id="190" name="Google Shape;190;p5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54"/>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2" name="Google Shape;192;p54"/>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9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94"/>
        <p:cNvGrpSpPr/>
        <p:nvPr/>
      </p:nvGrpSpPr>
      <p:grpSpPr>
        <a:xfrm>
          <a:off x="0" y="0"/>
          <a:ext cx="0" cy="0"/>
          <a:chOff x="0" y="0"/>
          <a:chExt cx="0" cy="0"/>
        </a:xfrm>
      </p:grpSpPr>
      <p:sp>
        <p:nvSpPr>
          <p:cNvPr id="195" name="Google Shape;195;p9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91"/>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5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9"/>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59"/>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7"/>
        <p:cNvGrpSpPr/>
        <p:nvPr/>
      </p:nvGrpSpPr>
      <p:grpSpPr>
        <a:xfrm>
          <a:off x="0" y="0"/>
          <a:ext cx="0" cy="0"/>
          <a:chOff x="0" y="0"/>
          <a:chExt cx="0" cy="0"/>
        </a:xfrm>
      </p:grpSpPr>
      <p:sp>
        <p:nvSpPr>
          <p:cNvPr id="198" name="Google Shape;198;p9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92"/>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p9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02"/>
        <p:cNvGrpSpPr/>
        <p:nvPr/>
      </p:nvGrpSpPr>
      <p:grpSpPr>
        <a:xfrm>
          <a:off x="0" y="0"/>
          <a:ext cx="0" cy="0"/>
          <a:chOff x="0" y="0"/>
          <a:chExt cx="0" cy="0"/>
        </a:xfrm>
      </p:grpSpPr>
      <p:sp>
        <p:nvSpPr>
          <p:cNvPr id="203" name="Google Shape;203;p94"/>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04"/>
        <p:cNvGrpSpPr/>
        <p:nvPr/>
      </p:nvGrpSpPr>
      <p:grpSpPr>
        <a:xfrm>
          <a:off x="0" y="0"/>
          <a:ext cx="0" cy="0"/>
          <a:chOff x="0" y="0"/>
          <a:chExt cx="0" cy="0"/>
        </a:xfrm>
      </p:grpSpPr>
      <p:sp>
        <p:nvSpPr>
          <p:cNvPr id="205" name="Google Shape;205;p9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95"/>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7" name="Google Shape;207;p95"/>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8" name="Google Shape;208;p95"/>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09"/>
        <p:cNvGrpSpPr/>
        <p:nvPr/>
      </p:nvGrpSpPr>
      <p:grpSpPr>
        <a:xfrm>
          <a:off x="0" y="0"/>
          <a:ext cx="0" cy="0"/>
          <a:chOff x="0" y="0"/>
          <a:chExt cx="0" cy="0"/>
        </a:xfrm>
      </p:grpSpPr>
      <p:sp>
        <p:nvSpPr>
          <p:cNvPr id="210" name="Google Shape;210;p9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96"/>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2" name="Google Shape;212;p96"/>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3" name="Google Shape;213;p96"/>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14"/>
        <p:cNvGrpSpPr/>
        <p:nvPr/>
      </p:nvGrpSpPr>
      <p:grpSpPr>
        <a:xfrm>
          <a:off x="0" y="0"/>
          <a:ext cx="0" cy="0"/>
          <a:chOff x="0" y="0"/>
          <a:chExt cx="0" cy="0"/>
        </a:xfrm>
      </p:grpSpPr>
      <p:sp>
        <p:nvSpPr>
          <p:cNvPr id="215" name="Google Shape;215;p9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97"/>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p9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8" name="Google Shape;218;p97"/>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19"/>
        <p:cNvGrpSpPr/>
        <p:nvPr/>
      </p:nvGrpSpPr>
      <p:grpSpPr>
        <a:xfrm>
          <a:off x="0" y="0"/>
          <a:ext cx="0" cy="0"/>
          <a:chOff x="0" y="0"/>
          <a:chExt cx="0" cy="0"/>
        </a:xfrm>
      </p:grpSpPr>
      <p:sp>
        <p:nvSpPr>
          <p:cNvPr id="220" name="Google Shape;220;p9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98"/>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2" name="Google Shape;222;p98"/>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23"/>
        <p:cNvGrpSpPr/>
        <p:nvPr/>
      </p:nvGrpSpPr>
      <p:grpSpPr>
        <a:xfrm>
          <a:off x="0" y="0"/>
          <a:ext cx="0" cy="0"/>
          <a:chOff x="0" y="0"/>
          <a:chExt cx="0" cy="0"/>
        </a:xfrm>
      </p:grpSpPr>
      <p:sp>
        <p:nvSpPr>
          <p:cNvPr id="224" name="Google Shape;224;p9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99"/>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6" name="Google Shape;226;p99"/>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7" name="Google Shape;227;p99"/>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8" name="Google Shape;228;p99"/>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29"/>
        <p:cNvGrpSpPr/>
        <p:nvPr/>
      </p:nvGrpSpPr>
      <p:grpSpPr>
        <a:xfrm>
          <a:off x="0" y="0"/>
          <a:ext cx="0" cy="0"/>
          <a:chOff x="0" y="0"/>
          <a:chExt cx="0" cy="0"/>
        </a:xfrm>
      </p:grpSpPr>
      <p:sp>
        <p:nvSpPr>
          <p:cNvPr id="230" name="Google Shape;230;p10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00"/>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2" name="Google Shape;232;p100"/>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3" name="Google Shape;233;p100"/>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4" name="Google Shape;234;p100"/>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5" name="Google Shape;235;p100"/>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6" name="Google Shape;236;p100"/>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4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48"/>
        <p:cNvGrpSpPr/>
        <p:nvPr/>
      </p:nvGrpSpPr>
      <p:grpSpPr>
        <a:xfrm>
          <a:off x="0" y="0"/>
          <a:ext cx="0" cy="0"/>
          <a:chOff x="0" y="0"/>
          <a:chExt cx="0" cy="0"/>
        </a:xfrm>
      </p:grpSpPr>
      <p:sp>
        <p:nvSpPr>
          <p:cNvPr id="249" name="Google Shape;249;p10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101"/>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1"/>
        <p:cNvGrpSpPr/>
        <p:nvPr/>
      </p:nvGrpSpPr>
      <p:grpSpPr>
        <a:xfrm>
          <a:off x="0" y="0"/>
          <a:ext cx="0" cy="0"/>
          <a:chOff x="0" y="0"/>
          <a:chExt cx="0" cy="0"/>
        </a:xfrm>
      </p:grpSpPr>
      <p:sp>
        <p:nvSpPr>
          <p:cNvPr id="252" name="Google Shape;252;p10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02"/>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54"/>
        <p:cNvGrpSpPr/>
        <p:nvPr/>
      </p:nvGrpSpPr>
      <p:grpSpPr>
        <a:xfrm>
          <a:off x="0" y="0"/>
          <a:ext cx="0" cy="0"/>
          <a:chOff x="0" y="0"/>
          <a:chExt cx="0" cy="0"/>
        </a:xfrm>
      </p:grpSpPr>
      <p:sp>
        <p:nvSpPr>
          <p:cNvPr id="255" name="Google Shape;255;p10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03"/>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7" name="Google Shape;257;p103"/>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sp>
        <p:nvSpPr>
          <p:cNvPr id="259" name="Google Shape;259;p10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60"/>
        <p:cNvGrpSpPr/>
        <p:nvPr/>
      </p:nvGrpSpPr>
      <p:grpSpPr>
        <a:xfrm>
          <a:off x="0" y="0"/>
          <a:ext cx="0" cy="0"/>
          <a:chOff x="0" y="0"/>
          <a:chExt cx="0" cy="0"/>
        </a:xfrm>
      </p:grpSpPr>
      <p:sp>
        <p:nvSpPr>
          <p:cNvPr id="261" name="Google Shape;261;p105"/>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2"/>
        <p:cNvGrpSpPr/>
        <p:nvPr/>
      </p:nvGrpSpPr>
      <p:grpSpPr>
        <a:xfrm>
          <a:off x="0" y="0"/>
          <a:ext cx="0" cy="0"/>
          <a:chOff x="0" y="0"/>
          <a:chExt cx="0" cy="0"/>
        </a:xfrm>
      </p:grpSpPr>
      <p:sp>
        <p:nvSpPr>
          <p:cNvPr id="263" name="Google Shape;263;p10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06"/>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5" name="Google Shape;265;p106"/>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6" name="Google Shape;266;p106"/>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7"/>
        <p:cNvGrpSpPr/>
        <p:nvPr/>
      </p:nvGrpSpPr>
      <p:grpSpPr>
        <a:xfrm>
          <a:off x="0" y="0"/>
          <a:ext cx="0" cy="0"/>
          <a:chOff x="0" y="0"/>
          <a:chExt cx="0" cy="0"/>
        </a:xfrm>
      </p:grpSpPr>
      <p:sp>
        <p:nvSpPr>
          <p:cNvPr id="268" name="Google Shape;268;p10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107"/>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0" name="Google Shape;270;p10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1" name="Google Shape;271;p107"/>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72"/>
        <p:cNvGrpSpPr/>
        <p:nvPr/>
      </p:nvGrpSpPr>
      <p:grpSpPr>
        <a:xfrm>
          <a:off x="0" y="0"/>
          <a:ext cx="0" cy="0"/>
          <a:chOff x="0" y="0"/>
          <a:chExt cx="0" cy="0"/>
        </a:xfrm>
      </p:grpSpPr>
      <p:sp>
        <p:nvSpPr>
          <p:cNvPr id="273" name="Google Shape;273;p10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10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5" name="Google Shape;275;p10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6" name="Google Shape;276;p108"/>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77"/>
        <p:cNvGrpSpPr/>
        <p:nvPr/>
      </p:nvGrpSpPr>
      <p:grpSpPr>
        <a:xfrm>
          <a:off x="0" y="0"/>
          <a:ext cx="0" cy="0"/>
          <a:chOff x="0" y="0"/>
          <a:chExt cx="0" cy="0"/>
        </a:xfrm>
      </p:grpSpPr>
      <p:sp>
        <p:nvSpPr>
          <p:cNvPr id="278" name="Google Shape;278;p10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109"/>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0" name="Google Shape;280;p109"/>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81"/>
        <p:cNvGrpSpPr/>
        <p:nvPr/>
      </p:nvGrpSpPr>
      <p:grpSpPr>
        <a:xfrm>
          <a:off x="0" y="0"/>
          <a:ext cx="0" cy="0"/>
          <a:chOff x="0" y="0"/>
          <a:chExt cx="0" cy="0"/>
        </a:xfrm>
      </p:grpSpPr>
      <p:sp>
        <p:nvSpPr>
          <p:cNvPr id="282" name="Google Shape;282;p11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10"/>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4" name="Google Shape;284;p110"/>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5" name="Google Shape;285;p110"/>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6" name="Google Shape;286;p110"/>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61"/>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87"/>
        <p:cNvGrpSpPr/>
        <p:nvPr/>
      </p:nvGrpSpPr>
      <p:grpSpPr>
        <a:xfrm>
          <a:off x="0" y="0"/>
          <a:ext cx="0" cy="0"/>
          <a:chOff x="0" y="0"/>
          <a:chExt cx="0" cy="0"/>
        </a:xfrm>
      </p:grpSpPr>
      <p:sp>
        <p:nvSpPr>
          <p:cNvPr id="288" name="Google Shape;288;p11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111"/>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0" name="Google Shape;290;p111"/>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1" name="Google Shape;291;p111"/>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2" name="Google Shape;292;p111"/>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3" name="Google Shape;293;p111"/>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4" name="Google Shape;294;p111"/>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6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62"/>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62"/>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6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3"/>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63"/>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63"/>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6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4"/>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64"/>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 name="Google Shape;44;p64"/>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7"/>
          <p:cNvSpPr/>
          <p:nvPr/>
        </p:nvSpPr>
        <p:spPr>
          <a:xfrm>
            <a:off x="270720" y="1747440"/>
            <a:ext cx="9345960" cy="5675040"/>
          </a:xfrm>
          <a:prstGeom prst="round1Rect">
            <a:avLst>
              <a:gd name="adj" fmla="val 15350"/>
            </a:avLst>
          </a:prstGeom>
          <a:solidFill>
            <a:srgbClr val="29754D">
              <a:alpha val="29803"/>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 name="Google Shape;7;p47"/>
          <p:cNvSpPr/>
          <p:nvPr/>
        </p:nvSpPr>
        <p:spPr>
          <a:xfrm>
            <a:off x="436320" y="6464160"/>
            <a:ext cx="7891200" cy="679680"/>
          </a:xfrm>
          <a:prstGeom prst="roundRect">
            <a:avLst>
              <a:gd name="adj" fmla="val 19335"/>
            </a:avLst>
          </a:prstGeom>
          <a:solidFill>
            <a:srgbClr val="8E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8;p47"/>
          <p:cNvPicPr preferRelativeResize="0"/>
          <p:nvPr/>
        </p:nvPicPr>
        <p:blipFill rotWithShape="1">
          <a:blip r:embed="rId14">
            <a:alphaModFix/>
          </a:blip>
          <a:srcRect/>
          <a:stretch/>
        </p:blipFill>
        <p:spPr>
          <a:xfrm>
            <a:off x="8272440" y="1222200"/>
            <a:ext cx="1079280" cy="241200"/>
          </a:xfrm>
          <a:prstGeom prst="rect">
            <a:avLst/>
          </a:prstGeom>
          <a:noFill/>
          <a:ln>
            <a:noFill/>
          </a:ln>
        </p:spPr>
      </p:pic>
      <p:pic>
        <p:nvPicPr>
          <p:cNvPr id="9" name="Google Shape;9;p47"/>
          <p:cNvPicPr preferRelativeResize="0"/>
          <p:nvPr/>
        </p:nvPicPr>
        <p:blipFill rotWithShape="1">
          <a:blip r:embed="rId15">
            <a:alphaModFix/>
          </a:blip>
          <a:srcRect/>
          <a:stretch/>
        </p:blipFill>
        <p:spPr>
          <a:xfrm>
            <a:off x="8272440" y="418680"/>
            <a:ext cx="1079280" cy="664200"/>
          </a:xfrm>
          <a:prstGeom prst="rect">
            <a:avLst/>
          </a:prstGeom>
          <a:noFill/>
          <a:ln>
            <a:noFill/>
          </a:ln>
        </p:spPr>
      </p:pic>
      <p:pic>
        <p:nvPicPr>
          <p:cNvPr id="10" name="Google Shape;10;p47"/>
          <p:cNvPicPr preferRelativeResize="0"/>
          <p:nvPr/>
        </p:nvPicPr>
        <p:blipFill rotWithShape="1">
          <a:blip r:embed="rId16">
            <a:alphaModFix/>
          </a:blip>
          <a:srcRect/>
          <a:stretch/>
        </p:blipFill>
        <p:spPr>
          <a:xfrm>
            <a:off x="8521560" y="6387120"/>
            <a:ext cx="829800" cy="755280"/>
          </a:xfrm>
          <a:prstGeom prst="rect">
            <a:avLst/>
          </a:prstGeom>
          <a:noFill/>
          <a:ln>
            <a:noFill/>
          </a:ln>
        </p:spPr>
      </p:pic>
      <p:pic>
        <p:nvPicPr>
          <p:cNvPr id="11" name="Google Shape;11;p47"/>
          <p:cNvPicPr preferRelativeResize="0"/>
          <p:nvPr/>
        </p:nvPicPr>
        <p:blipFill rotWithShape="1">
          <a:blip r:embed="rId17">
            <a:alphaModFix/>
          </a:blip>
          <a:srcRect/>
          <a:stretch/>
        </p:blipFill>
        <p:spPr>
          <a:xfrm>
            <a:off x="433440" y="419760"/>
            <a:ext cx="4210200" cy="679680"/>
          </a:xfrm>
          <a:prstGeom prst="rect">
            <a:avLst/>
          </a:prstGeom>
          <a:noFill/>
          <a:ln>
            <a:noFill/>
          </a:ln>
        </p:spPr>
      </p:pic>
      <p:pic>
        <p:nvPicPr>
          <p:cNvPr id="12" name="Google Shape;12;p47"/>
          <p:cNvPicPr preferRelativeResize="0"/>
          <p:nvPr/>
        </p:nvPicPr>
        <p:blipFill rotWithShape="1">
          <a:blip r:embed="rId18">
            <a:alphaModFix/>
          </a:blip>
          <a:srcRect/>
          <a:stretch/>
        </p:blipFill>
        <p:spPr>
          <a:xfrm>
            <a:off x="433440" y="6464160"/>
            <a:ext cx="689760" cy="679680"/>
          </a:xfrm>
          <a:prstGeom prst="rect">
            <a:avLst/>
          </a:prstGeom>
          <a:noFill/>
          <a:ln>
            <a:noFill/>
          </a:ln>
        </p:spPr>
      </p:pic>
      <p:sp>
        <p:nvSpPr>
          <p:cNvPr id="13" name="Google Shape;13;p4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 name="Google Shape;14;p47"/>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pic>
        <p:nvPicPr>
          <p:cNvPr id="64" name="Google Shape;64;p49"/>
          <p:cNvPicPr preferRelativeResize="0"/>
          <p:nvPr/>
        </p:nvPicPr>
        <p:blipFill rotWithShape="1">
          <a:blip r:embed="rId14">
            <a:alphaModFix/>
          </a:blip>
          <a:srcRect/>
          <a:stretch/>
        </p:blipFill>
        <p:spPr>
          <a:xfrm>
            <a:off x="8272440" y="1222200"/>
            <a:ext cx="1079280" cy="241200"/>
          </a:xfrm>
          <a:prstGeom prst="rect">
            <a:avLst/>
          </a:prstGeom>
          <a:noFill/>
          <a:ln>
            <a:noFill/>
          </a:ln>
        </p:spPr>
      </p:pic>
      <p:pic>
        <p:nvPicPr>
          <p:cNvPr id="65" name="Google Shape;65;p49"/>
          <p:cNvPicPr preferRelativeResize="0"/>
          <p:nvPr/>
        </p:nvPicPr>
        <p:blipFill rotWithShape="1">
          <a:blip r:embed="rId15">
            <a:alphaModFix/>
          </a:blip>
          <a:srcRect/>
          <a:stretch/>
        </p:blipFill>
        <p:spPr>
          <a:xfrm>
            <a:off x="8272440" y="418680"/>
            <a:ext cx="1079280" cy="664200"/>
          </a:xfrm>
          <a:prstGeom prst="rect">
            <a:avLst/>
          </a:prstGeom>
          <a:noFill/>
          <a:ln>
            <a:noFill/>
          </a:ln>
        </p:spPr>
      </p:pic>
      <p:pic>
        <p:nvPicPr>
          <p:cNvPr id="66" name="Google Shape;66;p49"/>
          <p:cNvPicPr preferRelativeResize="0"/>
          <p:nvPr/>
        </p:nvPicPr>
        <p:blipFill rotWithShape="1">
          <a:blip r:embed="rId16">
            <a:alphaModFix/>
          </a:blip>
          <a:srcRect/>
          <a:stretch/>
        </p:blipFill>
        <p:spPr>
          <a:xfrm>
            <a:off x="433440" y="419760"/>
            <a:ext cx="4210200" cy="679680"/>
          </a:xfrm>
          <a:prstGeom prst="rect">
            <a:avLst/>
          </a:prstGeom>
          <a:noFill/>
          <a:ln>
            <a:noFill/>
          </a:ln>
        </p:spPr>
      </p:pic>
      <p:sp>
        <p:nvSpPr>
          <p:cNvPr id="67" name="Google Shape;67;p49"/>
          <p:cNvSpPr/>
          <p:nvPr/>
        </p:nvSpPr>
        <p:spPr>
          <a:xfrm>
            <a:off x="243000" y="1756440"/>
            <a:ext cx="9345960" cy="5675040"/>
          </a:xfrm>
          <a:prstGeom prst="round1Rect">
            <a:avLst>
              <a:gd name="adj" fmla="val 15350"/>
            </a:avLst>
          </a:prstGeom>
          <a:solidFill>
            <a:srgbClr val="EEEEEE"/>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8" name="Google Shape;68;p4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9" name="Google Shape;69;p49"/>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51"/>
          <p:cNvSpPr/>
          <p:nvPr/>
        </p:nvSpPr>
        <p:spPr>
          <a:xfrm rot="10800000" flipH="1">
            <a:off x="180720" y="822600"/>
            <a:ext cx="9356040" cy="653076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1"/>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1" name="Google Shape;121;p51"/>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2" name="Google Shape;122;p51"/>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1"/>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24" name="Google Shape;124;p51"/>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125" name="Google Shape;125;p51"/>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2|</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26" name="Google Shape;126;p51"/>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9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Armado y reparación de circuitos electrónicos</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127" name="Google Shape;127;p5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8" name="Google Shape;128;p51"/>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
        <p:cNvGrpSpPr/>
        <p:nvPr/>
      </p:nvGrpSpPr>
      <p:grpSpPr>
        <a:xfrm>
          <a:off x="0" y="0"/>
          <a:ext cx="0" cy="0"/>
          <a:chOff x="0" y="0"/>
          <a:chExt cx="0" cy="0"/>
        </a:xfrm>
      </p:grpSpPr>
      <p:sp>
        <p:nvSpPr>
          <p:cNvPr id="178" name="Google Shape;178;p53"/>
          <p:cNvSpPr/>
          <p:nvPr/>
        </p:nvSpPr>
        <p:spPr>
          <a:xfrm rot="10800000" flipH="1">
            <a:off x="180720" y="822600"/>
            <a:ext cx="9356040" cy="653076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3"/>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0" name="Google Shape;180;p53"/>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1" name="Google Shape;181;p53"/>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82" name="Google Shape;182;p53"/>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3"/>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184" name="Google Shape;184;p53"/>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9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Armado y reparación de circuitos electrónicos</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185" name="Google Shape;185;p53"/>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2|</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86" name="Google Shape;186;p5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7" name="Google Shape;187;p53"/>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88" name="Google Shape;188;p53"/>
          <p:cNvSpPr txBox="1">
            <a:spLocks noGrp="1"/>
          </p:cNvSpPr>
          <p:nvPr>
            <p:ph type="body" idx="2"/>
          </p:nvPr>
        </p:nvSpPr>
        <p:spPr>
          <a:xfrm>
            <a:off x="4968360" y="1768680"/>
            <a:ext cx="426816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55"/>
          <p:cNvSpPr/>
          <p:nvPr/>
        </p:nvSpPr>
        <p:spPr>
          <a:xfrm rot="10800000" flipH="1">
            <a:off x="180720" y="822600"/>
            <a:ext cx="9356040" cy="653076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5"/>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40" name="Google Shape;240;p55"/>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41" name="Google Shape;241;p55"/>
          <p:cNvSpPr/>
          <p:nvPr/>
        </p:nvSpPr>
        <p:spPr>
          <a:xfrm>
            <a:off x="181800" y="181080"/>
            <a:ext cx="7908480" cy="650160"/>
          </a:xfrm>
          <a:prstGeom prst="round2SameRect">
            <a:avLst>
              <a:gd name="adj1" fmla="val 16667"/>
              <a:gd name="adj2" fmla="val 0"/>
            </a:avLst>
          </a:prstGeom>
          <a:blipFill rotWithShape="1">
            <a:blip r:embed="rId14">
              <a:alphaModFix/>
            </a:blip>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5"/>
          <p:cNvSpPr/>
          <p:nvPr/>
        </p:nvSpPr>
        <p:spPr>
          <a:xfrm>
            <a:off x="8170560" y="28836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¡Atención!</a:t>
            </a:r>
            <a:endParaRPr sz="1400" b="0" i="0" u="none" strike="noStrike" cap="none">
              <a:latin typeface="Arial"/>
              <a:ea typeface="Arial"/>
              <a:cs typeface="Arial"/>
              <a:sym typeface="Arial"/>
            </a:endParaRPr>
          </a:p>
        </p:txBody>
      </p:sp>
      <p:sp>
        <p:nvSpPr>
          <p:cNvPr id="243" name="Google Shape;243;p55"/>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244" name="Google Shape;244;p55"/>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3° Medio | Presentación</a:t>
            </a:r>
            <a:endParaRPr sz="1100" b="0" i="0" u="none" strike="noStrike" cap="none">
              <a:latin typeface="Arial"/>
              <a:ea typeface="Arial"/>
              <a:cs typeface="Arial"/>
              <a:sym typeface="Arial"/>
            </a:endParaRPr>
          </a:p>
        </p:txBody>
      </p:sp>
      <p:sp>
        <p:nvSpPr>
          <p:cNvPr id="245" name="Google Shape;245;p5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46" name="Google Shape;246;p55"/>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Pk8htwdioR4" TargetMode="External"/><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4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3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
          <p:cNvSpPr/>
          <p:nvPr/>
        </p:nvSpPr>
        <p:spPr>
          <a:xfrm>
            <a:off x="1176480" y="6648120"/>
            <a:ext cx="7011360" cy="311040"/>
          </a:xfrm>
          <a:prstGeom prst="rect">
            <a:avLst/>
          </a:prstGeom>
          <a:noFill/>
          <a:ln>
            <a:noFill/>
          </a:ln>
        </p:spPr>
        <p:txBody>
          <a:bodyPr spcFirstLastPara="1" wrap="square" lIns="90000" tIns="91425" rIns="90000" bIns="91425" anchor="ctr" anchorCtr="0">
            <a:noAutofit/>
          </a:bodyPr>
          <a:lstStyle/>
          <a:p>
            <a:pPr marL="0" marR="0" lvl="0" indent="0" algn="just" rtl="0">
              <a:lnSpc>
                <a:spcPct val="100000"/>
              </a:lnSpc>
              <a:spcBef>
                <a:spcPts val="0"/>
              </a:spcBef>
              <a:spcAft>
                <a:spcPts val="0"/>
              </a:spcAft>
              <a:buNone/>
            </a:pPr>
            <a:r>
              <a:rPr lang="es-CL" sz="1100" b="0" i="0" u="none" strike="noStrike" cap="none">
                <a:solidFill>
                  <a:srgbClr val="FFFFFF"/>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latin typeface="Arial"/>
              <a:ea typeface="Arial"/>
              <a:cs typeface="Arial"/>
              <a:sym typeface="Arial"/>
            </a:endParaRPr>
          </a:p>
        </p:txBody>
      </p:sp>
      <p:sp>
        <p:nvSpPr>
          <p:cNvPr id="300" name="Google Shape;300;p1"/>
          <p:cNvSpPr/>
          <p:nvPr/>
        </p:nvSpPr>
        <p:spPr>
          <a:xfrm>
            <a:off x="1139040" y="834840"/>
            <a:ext cx="4156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SECTOR ELECTRÓNICA </a:t>
            </a:r>
            <a:r>
              <a:rPr lang="es-CL" sz="1200" b="0" i="0" u="none" strike="noStrike" cap="none">
                <a:solidFill>
                  <a:srgbClr val="29754D"/>
                </a:solidFill>
                <a:latin typeface="Calibri"/>
                <a:ea typeface="Calibri"/>
                <a:cs typeface="Calibri"/>
                <a:sym typeface="Calibri"/>
              </a:rPr>
              <a:t>| NIVEL 3° MEDIO</a:t>
            </a:r>
            <a:endParaRPr sz="1200" b="0" i="0" u="none" strike="noStrike" cap="none">
              <a:latin typeface="Arial"/>
              <a:ea typeface="Arial"/>
              <a:cs typeface="Arial"/>
              <a:sym typeface="Arial"/>
            </a:endParaRPr>
          </a:p>
        </p:txBody>
      </p:sp>
      <p:sp>
        <p:nvSpPr>
          <p:cNvPr id="301" name="Google Shape;301;p1"/>
          <p:cNvSpPr/>
          <p:nvPr/>
        </p:nvSpPr>
        <p:spPr>
          <a:xfrm>
            <a:off x="387720" y="2144520"/>
            <a:ext cx="1443600" cy="17784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MÓDULO 2</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pic>
        <p:nvPicPr>
          <p:cNvPr id="302" name="Google Shape;302;p1" descr="armado y repacion de circuitos-M2 (PORTADA).png"/>
          <p:cNvPicPr preferRelativeResize="0"/>
          <p:nvPr/>
        </p:nvPicPr>
        <p:blipFill rotWithShape="1">
          <a:blip r:embed="rId3">
            <a:alphaModFix/>
          </a:blip>
          <a:srcRect l="9160" t="2737"/>
          <a:stretch/>
        </p:blipFill>
        <p:spPr>
          <a:xfrm flipH="1">
            <a:off x="3125520" y="2221920"/>
            <a:ext cx="6386760" cy="4380480"/>
          </a:xfrm>
          <a:prstGeom prst="rect">
            <a:avLst/>
          </a:prstGeom>
          <a:noFill/>
          <a:ln>
            <a:noFill/>
          </a:ln>
        </p:spPr>
      </p:pic>
      <p:sp>
        <p:nvSpPr>
          <p:cNvPr id="303" name="Google Shape;303;p1"/>
          <p:cNvSpPr/>
          <p:nvPr/>
        </p:nvSpPr>
        <p:spPr>
          <a:xfrm>
            <a:off x="365400" y="2350440"/>
            <a:ext cx="6580800" cy="135648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ARMADO Y REPARACIÓN DE CIRCUITOS ELECTRÓNICOS</a:t>
            </a:r>
            <a:endParaRPr sz="36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600" b="0" i="0" u="none" strike="noStrike" cap="none">
              <a:latin typeface="Arial"/>
              <a:ea typeface="Arial"/>
              <a:cs typeface="Arial"/>
              <a:sym typeface="Arial"/>
            </a:endParaRPr>
          </a:p>
        </p:txBody>
      </p:sp>
      <p:pic>
        <p:nvPicPr>
          <p:cNvPr id="304" name="Google Shape;304;p1"/>
          <p:cNvPicPr preferRelativeResize="0"/>
          <p:nvPr/>
        </p:nvPicPr>
        <p:blipFill rotWithShape="1">
          <a:blip r:embed="rId4">
            <a:alphaModFix/>
          </a:blip>
          <a:srcRect/>
          <a:stretch/>
        </p:blipFill>
        <p:spPr>
          <a:xfrm>
            <a:off x="360000" y="360360"/>
            <a:ext cx="4476600" cy="758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0"/>
          <p:cNvSpPr/>
          <p:nvPr/>
        </p:nvSpPr>
        <p:spPr>
          <a:xfrm>
            <a:off x="533520" y="3822840"/>
            <a:ext cx="8724240" cy="27806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14" name="Google Shape;414;p10"/>
          <p:cNvSpPr/>
          <p:nvPr/>
        </p:nvSpPr>
        <p:spPr>
          <a:xfrm>
            <a:off x="495360" y="2252520"/>
            <a:ext cx="8190720" cy="130212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Una señal digital puede ser una representación discreta de una onda análoga.</a:t>
            </a: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 Cuando se observa de lejos, la función de la onda mostrada abajo se puede ver pareja y análoga pero cuando se mira de cerca hay varios escalones discretos a medida que la señal trata de aproximar los valores:</a:t>
            </a:r>
            <a:endParaRPr sz="1800" b="0" i="0" u="none" strike="noStrike" cap="none">
              <a:latin typeface="Arial"/>
              <a:ea typeface="Arial"/>
              <a:cs typeface="Arial"/>
              <a:sym typeface="Arial"/>
            </a:endParaRPr>
          </a:p>
        </p:txBody>
      </p:sp>
      <p:sp>
        <p:nvSpPr>
          <p:cNvPr id="415" name="Google Shape;415;p10"/>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SISTEMAS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pic>
        <p:nvPicPr>
          <p:cNvPr id="416" name="Google Shape;416;p10"/>
          <p:cNvPicPr preferRelativeResize="0"/>
          <p:nvPr/>
        </p:nvPicPr>
        <p:blipFill rotWithShape="1">
          <a:blip r:embed="rId3">
            <a:alphaModFix/>
          </a:blip>
          <a:srcRect/>
          <a:stretch/>
        </p:blipFill>
        <p:spPr>
          <a:xfrm>
            <a:off x="635040" y="4046400"/>
            <a:ext cx="5859000" cy="2455200"/>
          </a:xfrm>
          <a:prstGeom prst="rect">
            <a:avLst/>
          </a:prstGeom>
          <a:noFill/>
          <a:ln>
            <a:noFill/>
          </a:ln>
        </p:spPr>
      </p:pic>
      <p:pic>
        <p:nvPicPr>
          <p:cNvPr id="417" name="Google Shape;417;p10"/>
          <p:cNvPicPr preferRelativeResize="0"/>
          <p:nvPr/>
        </p:nvPicPr>
        <p:blipFill rotWithShape="1">
          <a:blip r:embed="rId4">
            <a:alphaModFix/>
          </a:blip>
          <a:srcRect/>
          <a:stretch/>
        </p:blipFill>
        <p:spPr>
          <a:xfrm>
            <a:off x="6681960" y="4127400"/>
            <a:ext cx="2170800" cy="214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p:nvPr/>
        </p:nvSpPr>
        <p:spPr>
          <a:xfrm>
            <a:off x="558720" y="3378240"/>
            <a:ext cx="7771680" cy="33393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23" name="Google Shape;423;p11"/>
          <p:cNvSpPr/>
          <p:nvPr/>
        </p:nvSpPr>
        <p:spPr>
          <a:xfrm>
            <a:off x="495360" y="2062080"/>
            <a:ext cx="8139960" cy="1576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La mayoría de los componentes electrónicos fundamentales (resistencias, capacitores, inductores, diodos, transistores y amplificadores operacionales) son todos inherentemente análogos. Circuitos construidos a partir de una combinación de sólo estos componentes son generalmente análogos.</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endParaRPr sz="1800" b="0" i="0" u="none" strike="noStrike" cap="none">
              <a:latin typeface="Arial"/>
              <a:ea typeface="Arial"/>
              <a:cs typeface="Arial"/>
              <a:sym typeface="Arial"/>
            </a:endParaRPr>
          </a:p>
        </p:txBody>
      </p:sp>
      <p:sp>
        <p:nvSpPr>
          <p:cNvPr id="424" name="Google Shape;424;p11"/>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CIRCUITOS </a:t>
            </a:r>
            <a:r>
              <a:rPr lang="es-CL" sz="3300" b="0" i="0" u="none" strike="noStrike" cap="none">
                <a:solidFill>
                  <a:srgbClr val="C73E32"/>
                </a:solidFill>
                <a:latin typeface="Calibri"/>
                <a:ea typeface="Calibri"/>
                <a:cs typeface="Calibri"/>
                <a:sym typeface="Calibri"/>
              </a:rPr>
              <a:t>ANÁLOGOS Y</a:t>
            </a:r>
            <a:r>
              <a:rPr lang="es-CL" sz="3300" b="1" i="0" u="none" strike="noStrike" cap="none">
                <a:solidFill>
                  <a:srgbClr val="29754D"/>
                </a:solidFill>
                <a:latin typeface="Calibri"/>
                <a:ea typeface="Calibri"/>
                <a:cs typeface="Calibri"/>
                <a:sym typeface="Calibri"/>
              </a:rPr>
              <a:t>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pic>
        <p:nvPicPr>
          <p:cNvPr id="425" name="Google Shape;425;p11"/>
          <p:cNvPicPr preferRelativeResize="0"/>
          <p:nvPr/>
        </p:nvPicPr>
        <p:blipFill rotWithShape="1">
          <a:blip r:embed="rId3">
            <a:alphaModFix/>
          </a:blip>
          <a:srcRect b="3424"/>
          <a:stretch/>
        </p:blipFill>
        <p:spPr>
          <a:xfrm>
            <a:off x="1716840" y="3696480"/>
            <a:ext cx="6243120" cy="2843280"/>
          </a:xfrm>
          <a:prstGeom prst="rect">
            <a:avLst/>
          </a:prstGeom>
          <a:noFill/>
          <a:ln>
            <a:noFill/>
          </a:ln>
        </p:spPr>
      </p:pic>
      <p:sp>
        <p:nvSpPr>
          <p:cNvPr id="426" name="Google Shape;426;p11"/>
          <p:cNvSpPr/>
          <p:nvPr/>
        </p:nvSpPr>
        <p:spPr>
          <a:xfrm>
            <a:off x="696600" y="3448080"/>
            <a:ext cx="2099520" cy="3333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Amplificador de audio:</a:t>
            </a:r>
            <a:endParaRPr sz="1600" b="0" i="0" u="none" strike="noStrike" cap="non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2"/>
          <p:cNvSpPr/>
          <p:nvPr/>
        </p:nvSpPr>
        <p:spPr>
          <a:xfrm>
            <a:off x="546120" y="2235240"/>
            <a:ext cx="7771680" cy="40759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32" name="Google Shape;432;p12"/>
          <p:cNvSpPr/>
          <p:nvPr/>
        </p:nvSpPr>
        <p:spPr>
          <a:xfrm>
            <a:off x="901800" y="2722680"/>
            <a:ext cx="5015880" cy="118764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circuitos análogos pueden ser diseños muy sofisticados y con muchos componentes o pueden ser muy simples, como dos resistencias combinadas creando un divisor de voltaje. </a:t>
            </a:r>
            <a:endParaRPr sz="1800" b="0" i="0" u="none" strike="noStrike" cap="none">
              <a:latin typeface="Arial"/>
              <a:ea typeface="Arial"/>
              <a:cs typeface="Arial"/>
              <a:sym typeface="Arial"/>
            </a:endParaRPr>
          </a:p>
        </p:txBody>
      </p:sp>
      <p:sp>
        <p:nvSpPr>
          <p:cNvPr id="433" name="Google Shape;433;p12"/>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CIRCUITOS </a:t>
            </a:r>
            <a:r>
              <a:rPr lang="es-CL" sz="3300" b="0" i="0" u="none" strike="noStrike" cap="none">
                <a:solidFill>
                  <a:srgbClr val="C73E32"/>
                </a:solidFill>
                <a:latin typeface="Calibri"/>
                <a:ea typeface="Calibri"/>
                <a:cs typeface="Calibri"/>
                <a:sym typeface="Calibri"/>
              </a:rPr>
              <a:t>ANÁLOGOS Y</a:t>
            </a:r>
            <a:r>
              <a:rPr lang="es-CL" sz="3300" b="1" i="0" u="none" strike="noStrike" cap="none">
                <a:solidFill>
                  <a:srgbClr val="29754D"/>
                </a:solidFill>
                <a:latin typeface="Calibri"/>
                <a:ea typeface="Calibri"/>
                <a:cs typeface="Calibri"/>
                <a:sym typeface="Calibri"/>
              </a:rPr>
              <a:t>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pic>
        <p:nvPicPr>
          <p:cNvPr id="434" name="Google Shape;434;p12" descr="Grafica_Electricidad2.png"/>
          <p:cNvPicPr preferRelativeResize="0"/>
          <p:nvPr/>
        </p:nvPicPr>
        <p:blipFill rotWithShape="1">
          <a:blip r:embed="rId3">
            <a:alphaModFix/>
          </a:blip>
          <a:srcRect t="67200" r="62945" b="3234"/>
          <a:stretch/>
        </p:blipFill>
        <p:spPr>
          <a:xfrm>
            <a:off x="5588280" y="2923200"/>
            <a:ext cx="3458160" cy="3438720"/>
          </a:xfrm>
          <a:prstGeom prst="rect">
            <a:avLst/>
          </a:prstGeom>
          <a:noFill/>
          <a:ln>
            <a:noFill/>
          </a:ln>
        </p:spPr>
      </p:pic>
      <p:sp>
        <p:nvSpPr>
          <p:cNvPr id="435" name="Google Shape;435;p12"/>
          <p:cNvSpPr/>
          <p:nvPr/>
        </p:nvSpPr>
        <p:spPr>
          <a:xfrm>
            <a:off x="901800" y="4068720"/>
            <a:ext cx="4469760" cy="212508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circuitos análogos son generalmente más susceptibles al ruido (pequeñas e indeseadas variaciones en el voltaje). Pequeños cambios en el nivel de voltaje de una señal análoga pueden producir errores significativos cuando está siendo procesado.</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3"/>
          <p:cNvSpPr/>
          <p:nvPr/>
        </p:nvSpPr>
        <p:spPr>
          <a:xfrm>
            <a:off x="622440" y="4178160"/>
            <a:ext cx="7466760" cy="24631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41" name="Google Shape;441;p13"/>
          <p:cNvSpPr/>
          <p:nvPr/>
        </p:nvSpPr>
        <p:spPr>
          <a:xfrm>
            <a:off x="520560" y="2100240"/>
            <a:ext cx="7784280" cy="185076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circuitos digitales operan usando señales digitales discretas. Estos circuitos son generalmente realizados utilizando una combinación de transistores, compuertas lógicas y, en niveles más altos, microcontroladores u otros chips computacionales. </a:t>
            </a: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La mayoría de los procesadores, ya sean grandes procesadores como los de un computador o pequeños microcontroladores, operan en el mundo digital.</a:t>
            </a:r>
            <a:endParaRPr sz="1800" b="0" i="0" u="none" strike="noStrike" cap="none">
              <a:latin typeface="Arial"/>
              <a:ea typeface="Arial"/>
              <a:cs typeface="Arial"/>
              <a:sym typeface="Arial"/>
            </a:endParaRPr>
          </a:p>
        </p:txBody>
      </p:sp>
      <p:sp>
        <p:nvSpPr>
          <p:cNvPr id="442" name="Google Shape;442;p13"/>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CIRCUITOS </a:t>
            </a:r>
            <a:r>
              <a:rPr lang="es-CL" sz="3300" b="0" i="0" u="none" strike="noStrike" cap="none">
                <a:solidFill>
                  <a:srgbClr val="C73E32"/>
                </a:solidFill>
                <a:latin typeface="Calibri"/>
                <a:ea typeface="Calibri"/>
                <a:cs typeface="Calibri"/>
                <a:sym typeface="Calibri"/>
              </a:rPr>
              <a:t>ANÁLOGOS Y</a:t>
            </a:r>
            <a:r>
              <a:rPr lang="es-CL" sz="3300" b="1" i="0" u="none" strike="noStrike" cap="none">
                <a:solidFill>
                  <a:srgbClr val="29754D"/>
                </a:solidFill>
                <a:latin typeface="Calibri"/>
                <a:ea typeface="Calibri"/>
                <a:cs typeface="Calibri"/>
                <a:sym typeface="Calibri"/>
              </a:rPr>
              <a:t>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pic>
        <p:nvPicPr>
          <p:cNvPr id="443" name="Google Shape;443;p13"/>
          <p:cNvPicPr preferRelativeResize="0"/>
          <p:nvPr/>
        </p:nvPicPr>
        <p:blipFill rotWithShape="1">
          <a:blip r:embed="rId3">
            <a:alphaModFix/>
          </a:blip>
          <a:srcRect/>
          <a:stretch/>
        </p:blipFill>
        <p:spPr>
          <a:xfrm>
            <a:off x="1071000" y="4311720"/>
            <a:ext cx="6569280" cy="21963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4"/>
          <p:cNvSpPr/>
          <p:nvPr/>
        </p:nvSpPr>
        <p:spPr>
          <a:xfrm>
            <a:off x="622440" y="2235240"/>
            <a:ext cx="7466760" cy="41266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49" name="Google Shape;449;p14"/>
          <p:cNvSpPr/>
          <p:nvPr/>
        </p:nvSpPr>
        <p:spPr>
          <a:xfrm>
            <a:off x="851040" y="2913120"/>
            <a:ext cx="5346000" cy="267372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circuitos digitales generalmente usan un </a:t>
            </a:r>
            <a:r>
              <a:rPr lang="es-CL" sz="1800" b="1" i="0" u="none" strike="noStrike" cap="none">
                <a:solidFill>
                  <a:srgbClr val="000000"/>
                </a:solidFill>
                <a:latin typeface="Calibri"/>
                <a:ea typeface="Calibri"/>
                <a:cs typeface="Calibri"/>
                <a:sym typeface="Calibri"/>
              </a:rPr>
              <a:t>esquema binario para la señalización digital</a:t>
            </a:r>
            <a:r>
              <a:rPr lang="es-CL" sz="1800" b="0" i="0" u="none" strike="noStrike" cap="none">
                <a:solidFill>
                  <a:srgbClr val="000000"/>
                </a:solidFill>
                <a:latin typeface="Calibri"/>
                <a:ea typeface="Calibri"/>
                <a:cs typeface="Calibri"/>
                <a:sym typeface="Calibri"/>
              </a:rPr>
              <a:t>. Estos sistemas asignan dos voltajes diferentes como dos distintos niveles lógicos: un voltaje alto (generalmente 5 V, 3.3 V, o 1.8 V) representa un valor mientras que un voltaje bajo (generalmente 0 V) representa otro.</a:t>
            </a: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Aunque los circuitos digitales son generalmente más fáciles de diseñar, ellos tienden a ser un poco más caros que un circuito análogo con la misma función.</a:t>
            </a:r>
            <a:endParaRPr sz="1800" b="0" i="0" u="none" strike="noStrike" cap="none">
              <a:latin typeface="Arial"/>
              <a:ea typeface="Arial"/>
              <a:cs typeface="Arial"/>
              <a:sym typeface="Arial"/>
            </a:endParaRPr>
          </a:p>
        </p:txBody>
      </p:sp>
      <p:sp>
        <p:nvSpPr>
          <p:cNvPr id="450" name="Google Shape;450;p14"/>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CIRCUITOS </a:t>
            </a:r>
            <a:r>
              <a:rPr lang="es-CL" sz="3300" b="0" i="0" u="none" strike="noStrike" cap="none">
                <a:solidFill>
                  <a:srgbClr val="C73E32"/>
                </a:solidFill>
                <a:latin typeface="Calibri"/>
                <a:ea typeface="Calibri"/>
                <a:cs typeface="Calibri"/>
                <a:sym typeface="Calibri"/>
              </a:rPr>
              <a:t>ANÁLOGOS Y</a:t>
            </a:r>
            <a:r>
              <a:rPr lang="es-CL" sz="3300" b="1" i="0" u="none" strike="noStrike" cap="none">
                <a:solidFill>
                  <a:srgbClr val="29754D"/>
                </a:solidFill>
                <a:latin typeface="Calibri"/>
                <a:ea typeface="Calibri"/>
                <a:cs typeface="Calibri"/>
                <a:sym typeface="Calibri"/>
              </a:rPr>
              <a:t>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sp>
        <p:nvSpPr>
          <p:cNvPr id="451" name="Google Shape;451;p14"/>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14" descr="Niña-Casco.png"/>
          <p:cNvPicPr preferRelativeResize="0"/>
          <p:nvPr/>
        </p:nvPicPr>
        <p:blipFill rotWithShape="1">
          <a:blip r:embed="rId3">
            <a:alphaModFix/>
          </a:blip>
          <a:srcRect b="6358"/>
          <a:stretch/>
        </p:blipFill>
        <p:spPr>
          <a:xfrm>
            <a:off x="6393960" y="2349000"/>
            <a:ext cx="1980720" cy="40125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5"/>
          <p:cNvSpPr/>
          <p:nvPr/>
        </p:nvSpPr>
        <p:spPr>
          <a:xfrm>
            <a:off x="622440" y="2235240"/>
            <a:ext cx="6958800" cy="41266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58" name="Google Shape;458;p15"/>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CIRCUITOS </a:t>
            </a:r>
            <a:r>
              <a:rPr lang="es-CL" sz="3300" b="0" i="0" u="none" strike="noStrike" cap="none">
                <a:solidFill>
                  <a:srgbClr val="C73E32"/>
                </a:solidFill>
                <a:latin typeface="Calibri"/>
                <a:ea typeface="Calibri"/>
                <a:cs typeface="Calibri"/>
                <a:sym typeface="Calibri"/>
              </a:rPr>
              <a:t>ANÁLOGOS Y</a:t>
            </a:r>
            <a:r>
              <a:rPr lang="es-CL" sz="3300" b="1" i="0" u="none" strike="noStrike" cap="none">
                <a:solidFill>
                  <a:srgbClr val="29754D"/>
                </a:solidFill>
                <a:latin typeface="Calibri"/>
                <a:ea typeface="Calibri"/>
                <a:cs typeface="Calibri"/>
                <a:sym typeface="Calibri"/>
              </a:rPr>
              <a:t>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sp>
        <p:nvSpPr>
          <p:cNvPr id="459" name="Google Shape;459;p15"/>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15"/>
          <p:cNvPicPr preferRelativeResize="0"/>
          <p:nvPr/>
        </p:nvPicPr>
        <p:blipFill rotWithShape="1">
          <a:blip r:embed="rId3">
            <a:alphaModFix/>
          </a:blip>
          <a:srcRect/>
          <a:stretch/>
        </p:blipFill>
        <p:spPr>
          <a:xfrm>
            <a:off x="6944400" y="2476440"/>
            <a:ext cx="1894320" cy="3371040"/>
          </a:xfrm>
          <a:prstGeom prst="rect">
            <a:avLst/>
          </a:prstGeom>
          <a:noFill/>
          <a:ln>
            <a:noFill/>
          </a:ln>
        </p:spPr>
      </p:pic>
      <p:sp>
        <p:nvSpPr>
          <p:cNvPr id="461" name="Google Shape;461;p15"/>
          <p:cNvSpPr/>
          <p:nvPr/>
        </p:nvSpPr>
        <p:spPr>
          <a:xfrm>
            <a:off x="957240" y="2425320"/>
            <a:ext cx="6268320" cy="35190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No es raro ver una mezcla de componentes análogos y digitales en un mismo circuito. Aunque los </a:t>
            </a:r>
            <a:r>
              <a:rPr lang="es-CL" sz="1800" b="1" i="0" u="none" strike="noStrike" cap="none">
                <a:solidFill>
                  <a:srgbClr val="C73E32"/>
                </a:solidFill>
                <a:latin typeface="Calibri"/>
                <a:ea typeface="Calibri"/>
                <a:cs typeface="Calibri"/>
                <a:sym typeface="Calibri"/>
              </a:rPr>
              <a:t>microcontroladores son digitales</a:t>
            </a:r>
            <a:r>
              <a:rPr lang="es-CL" sz="1800" b="0" i="0" u="none" strike="noStrike" cap="none">
                <a:solidFill>
                  <a:srgbClr val="000000"/>
                </a:solidFill>
                <a:latin typeface="Calibri"/>
                <a:ea typeface="Calibri"/>
                <a:cs typeface="Calibri"/>
                <a:sym typeface="Calibri"/>
              </a:rPr>
              <a:t>, generalmente tienen un</a:t>
            </a:r>
            <a:r>
              <a:rPr lang="es-CL" sz="1800" b="1" i="0" u="none" strike="noStrike" cap="none">
                <a:solidFill>
                  <a:srgbClr val="000000"/>
                </a:solidFill>
                <a:latin typeface="Calibri"/>
                <a:ea typeface="Calibri"/>
                <a:cs typeface="Calibri"/>
                <a:sym typeface="Calibri"/>
              </a:rPr>
              <a:t> circuito interno que les permite interconectarse con circuitos análogos </a:t>
            </a:r>
            <a:r>
              <a:rPr lang="es-CL" sz="1800" b="0" i="0" u="none" strike="noStrike" cap="none">
                <a:solidFill>
                  <a:srgbClr val="000000"/>
                </a:solidFill>
                <a:latin typeface="Calibri"/>
                <a:ea typeface="Calibri"/>
                <a:cs typeface="Calibri"/>
                <a:sym typeface="Calibri"/>
              </a:rPr>
              <a:t>(conversores análogo-digitales, modulación de ancho de pulso y conversor digital-análogo).  Un conversor análogo-digital permite que un microcontrolador se conecte a un sensor análogo (como fotoceldas o sensores de temperatura) para leerlas en un voltaje análogo. </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a:t>
            </a:r>
            <a:r>
              <a:rPr lang="es-CL" sz="1800" b="1" i="0" u="none" strike="noStrike" cap="none">
                <a:solidFill>
                  <a:srgbClr val="000000"/>
                </a:solidFill>
                <a:latin typeface="Calibri"/>
                <a:ea typeface="Calibri"/>
                <a:cs typeface="Calibri"/>
                <a:sym typeface="Calibri"/>
              </a:rPr>
              <a:t>conversor digital-análogo</a:t>
            </a:r>
            <a:r>
              <a:rPr lang="es-CL" sz="1800" b="0" i="0" u="none" strike="noStrike" cap="none">
                <a:solidFill>
                  <a:srgbClr val="000000"/>
                </a:solidFill>
                <a:latin typeface="Calibri"/>
                <a:ea typeface="Calibri"/>
                <a:cs typeface="Calibri"/>
                <a:sym typeface="Calibri"/>
              </a:rPr>
              <a:t> es menos común y permite que un microcontrolador produzca voltajes análogos, lo cual es común en aplicaciones para hacer, por ejemplo, sonidos.</a:t>
            </a:r>
            <a:endParaRPr sz="1800" b="0" i="0" u="none" strike="noStrike" cap="none">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6"/>
          <p:cNvSpPr/>
          <p:nvPr/>
        </p:nvSpPr>
        <p:spPr>
          <a:xfrm>
            <a:off x="635040" y="3340080"/>
            <a:ext cx="5917320" cy="32378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67" name="Google Shape;467;p16"/>
          <p:cNvSpPr/>
          <p:nvPr/>
        </p:nvSpPr>
        <p:spPr>
          <a:xfrm>
            <a:off x="447840" y="1214280"/>
            <a:ext cx="9030240" cy="547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ANÁLOGICOS Y</a:t>
            </a:r>
            <a:r>
              <a:rPr lang="es-CL" sz="3000" b="1" i="0" u="none" strike="noStrike" cap="none">
                <a:solidFill>
                  <a:srgbClr val="29754D"/>
                </a:solidFill>
                <a:latin typeface="Calibri"/>
                <a:ea typeface="Calibri"/>
                <a:cs typeface="Calibri"/>
                <a:sym typeface="Calibri"/>
              </a:rPr>
              <a:t> </a:t>
            </a:r>
            <a:r>
              <a:rPr lang="es-CL" sz="3000" b="0" i="0" u="none" strike="noStrike" cap="none">
                <a:solidFill>
                  <a:srgbClr val="C73E32"/>
                </a:solidFill>
                <a:latin typeface="Calibri"/>
                <a:ea typeface="Calibri"/>
                <a:cs typeface="Calibri"/>
                <a:sym typeface="Calibri"/>
              </a:rPr>
              <a:t>DIGITALES</a:t>
            </a:r>
            <a:endParaRPr sz="3000" b="0" i="0" u="none" strike="noStrike" cap="none">
              <a:latin typeface="Arial"/>
              <a:ea typeface="Arial"/>
              <a:cs typeface="Arial"/>
              <a:sym typeface="Arial"/>
            </a:endParaRPr>
          </a:p>
        </p:txBody>
      </p:sp>
      <p:sp>
        <p:nvSpPr>
          <p:cNvPr id="468" name="Google Shape;468;p16"/>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614520" y="2196720"/>
            <a:ext cx="6268320" cy="91296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 continuación se procederá a analizar un </a:t>
            </a:r>
            <a:r>
              <a:rPr lang="es-CL" sz="1800" b="1" i="0" u="none" strike="noStrike" cap="none">
                <a:solidFill>
                  <a:srgbClr val="000000"/>
                </a:solidFill>
                <a:latin typeface="Calibri"/>
                <a:ea typeface="Calibri"/>
                <a:cs typeface="Calibri"/>
                <a:sym typeface="Calibri"/>
              </a:rPr>
              <a:t>circuito analógico y uno digital</a:t>
            </a:r>
            <a:r>
              <a:rPr lang="es-CL" sz="1800" b="0" i="0" u="none" strike="noStrike" cap="none">
                <a:solidFill>
                  <a:srgbClr val="000000"/>
                </a:solidFill>
                <a:latin typeface="Calibri"/>
                <a:ea typeface="Calibri"/>
                <a:cs typeface="Calibri"/>
                <a:sym typeface="Calibri"/>
              </a:rPr>
              <a:t> que posteriormente se ensamblará en una </a:t>
            </a:r>
            <a:r>
              <a:rPr lang="es-CL" sz="1800" b="1" i="0" u="none" strike="noStrike" cap="none">
                <a:solidFill>
                  <a:srgbClr val="000000"/>
                </a:solidFill>
                <a:latin typeface="Calibri"/>
                <a:ea typeface="Calibri"/>
                <a:cs typeface="Calibri"/>
                <a:sym typeface="Calibri"/>
              </a:rPr>
              <a:t>placa de circuito impreso universal</a:t>
            </a:r>
            <a:r>
              <a:rPr lang="es-CL" sz="1800" b="0" i="0" u="none" strike="noStrike" cap="none">
                <a:solidFill>
                  <a:srgbClr val="000000"/>
                </a:solidFill>
                <a:latin typeface="Calibri"/>
                <a:ea typeface="Calibri"/>
                <a:cs typeface="Calibri"/>
                <a:sym typeface="Calibri"/>
              </a:rPr>
              <a:t> en el laboratorio.</a:t>
            </a:r>
            <a:endParaRPr sz="1800" b="0" i="0" u="none" strike="noStrike" cap="none">
              <a:latin typeface="Arial"/>
              <a:ea typeface="Arial"/>
              <a:cs typeface="Arial"/>
              <a:sym typeface="Arial"/>
            </a:endParaRPr>
          </a:p>
        </p:txBody>
      </p:sp>
      <p:pic>
        <p:nvPicPr>
          <p:cNvPr id="470" name="Google Shape;470;p16"/>
          <p:cNvPicPr preferRelativeResize="0"/>
          <p:nvPr/>
        </p:nvPicPr>
        <p:blipFill rotWithShape="1">
          <a:blip r:embed="rId3">
            <a:alphaModFix/>
          </a:blip>
          <a:srcRect/>
          <a:stretch/>
        </p:blipFill>
        <p:spPr>
          <a:xfrm>
            <a:off x="1202400" y="3475800"/>
            <a:ext cx="4782240" cy="28900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7"/>
          <p:cNvSpPr/>
          <p:nvPr/>
        </p:nvSpPr>
        <p:spPr>
          <a:xfrm>
            <a:off x="635040" y="3784680"/>
            <a:ext cx="7187400" cy="28188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76" name="Google Shape;476;p17"/>
          <p:cNvSpPr/>
          <p:nvPr/>
        </p:nvSpPr>
        <p:spPr>
          <a:xfrm>
            <a:off x="447840" y="1214280"/>
            <a:ext cx="9030240" cy="547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ANÁLOGICOS Y</a:t>
            </a:r>
            <a:r>
              <a:rPr lang="es-CL" sz="3000" b="1" i="0" u="none" strike="noStrike" cap="none">
                <a:solidFill>
                  <a:srgbClr val="29754D"/>
                </a:solidFill>
                <a:latin typeface="Calibri"/>
                <a:ea typeface="Calibri"/>
                <a:cs typeface="Calibri"/>
                <a:sym typeface="Calibri"/>
              </a:rPr>
              <a:t> </a:t>
            </a:r>
            <a:r>
              <a:rPr lang="es-CL" sz="3000" b="0" i="0" u="none" strike="noStrike" cap="none">
                <a:solidFill>
                  <a:srgbClr val="C73E32"/>
                </a:solidFill>
                <a:latin typeface="Calibri"/>
                <a:ea typeface="Calibri"/>
                <a:cs typeface="Calibri"/>
                <a:sym typeface="Calibri"/>
              </a:rPr>
              <a:t>DIGITALES</a:t>
            </a:r>
            <a:endParaRPr sz="3000" b="0" i="0" u="none" strike="noStrike" cap="none">
              <a:latin typeface="Arial"/>
              <a:ea typeface="Arial"/>
              <a:cs typeface="Arial"/>
              <a:sym typeface="Arial"/>
            </a:endParaRPr>
          </a:p>
        </p:txBody>
      </p:sp>
      <p:sp>
        <p:nvSpPr>
          <p:cNvPr id="477" name="Google Shape;477;p17"/>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576360" y="2133000"/>
            <a:ext cx="7208280" cy="15534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Para simular un </a:t>
            </a:r>
            <a:r>
              <a:rPr lang="es-CL" sz="1800" b="1" i="0" u="none" strike="noStrike" cap="none">
                <a:solidFill>
                  <a:srgbClr val="C73E32"/>
                </a:solidFill>
                <a:latin typeface="Calibri"/>
                <a:ea typeface="Calibri"/>
                <a:cs typeface="Calibri"/>
                <a:sym typeface="Calibri"/>
              </a:rPr>
              <a:t>circuito analógico </a:t>
            </a:r>
            <a:r>
              <a:rPr lang="es-CL" sz="1800" b="0" i="0" u="none" strike="noStrike" cap="none">
                <a:solidFill>
                  <a:srgbClr val="000000"/>
                </a:solidFill>
                <a:latin typeface="Calibri"/>
                <a:ea typeface="Calibri"/>
                <a:cs typeface="Calibri"/>
                <a:sym typeface="Calibri"/>
              </a:rPr>
              <a:t>necesitaremos una </a:t>
            </a:r>
            <a:r>
              <a:rPr lang="es-CL" sz="1800" b="1" i="0" u="none" strike="noStrike" cap="none">
                <a:solidFill>
                  <a:srgbClr val="000000"/>
                </a:solidFill>
                <a:latin typeface="Calibri"/>
                <a:ea typeface="Calibri"/>
                <a:cs typeface="Calibri"/>
                <a:sym typeface="Calibri"/>
              </a:rPr>
              <a:t>fuente de corriente continua o baterías</a:t>
            </a:r>
            <a:r>
              <a:rPr lang="es-CL" sz="1800" b="0" i="0" u="none" strike="noStrike" cap="none">
                <a:solidFill>
                  <a:srgbClr val="000000"/>
                </a:solidFill>
                <a:latin typeface="Calibri"/>
                <a:ea typeface="Calibri"/>
                <a:cs typeface="Calibri"/>
                <a:sym typeface="Calibri"/>
              </a:rPr>
              <a:t>, un </a:t>
            </a:r>
            <a:r>
              <a:rPr lang="es-CL" sz="1800" b="1" i="0" u="none" strike="noStrike" cap="none">
                <a:solidFill>
                  <a:srgbClr val="000000"/>
                </a:solidFill>
                <a:latin typeface="Calibri"/>
                <a:ea typeface="Calibri"/>
                <a:cs typeface="Calibri"/>
                <a:sym typeface="Calibri"/>
              </a:rPr>
              <a:t>potenciómetro</a:t>
            </a:r>
            <a:r>
              <a:rPr lang="es-CL" sz="1800" b="0" i="0" u="none" strike="noStrike" cap="none">
                <a:solidFill>
                  <a:srgbClr val="000000"/>
                </a:solidFill>
                <a:latin typeface="Calibri"/>
                <a:ea typeface="Calibri"/>
                <a:cs typeface="Calibri"/>
                <a:sym typeface="Calibri"/>
              </a:rPr>
              <a:t> (resistencia variable) y una </a:t>
            </a:r>
            <a:r>
              <a:rPr lang="es-CL" sz="1800" b="1" i="0" u="none" strike="noStrike" cap="none">
                <a:solidFill>
                  <a:srgbClr val="000000"/>
                </a:solidFill>
                <a:latin typeface="Calibri"/>
                <a:ea typeface="Calibri"/>
                <a:cs typeface="Calibri"/>
                <a:sym typeface="Calibri"/>
              </a:rPr>
              <a:t>ampolleta</a:t>
            </a:r>
            <a:r>
              <a:rPr lang="es-CL" sz="1800" b="0" i="0" u="none" strike="noStrike" cap="none">
                <a:solidFill>
                  <a:srgbClr val="000000"/>
                </a:solidFill>
                <a:latin typeface="Calibri"/>
                <a:ea typeface="Calibri"/>
                <a:cs typeface="Calibri"/>
                <a:sym typeface="Calibri"/>
              </a:rPr>
              <a:t>. También necesitaremos </a:t>
            </a:r>
            <a:r>
              <a:rPr lang="es-CL" sz="1800" b="1" i="0" u="none" strike="noStrike" cap="none">
                <a:solidFill>
                  <a:srgbClr val="000000"/>
                </a:solidFill>
                <a:latin typeface="Calibri"/>
                <a:ea typeface="Calibri"/>
                <a:cs typeface="Calibri"/>
                <a:sym typeface="Calibri"/>
              </a:rPr>
              <a:t>un voltímetro y un amperímetro</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50000"/>
              </a:lnSpc>
              <a:spcBef>
                <a:spcPts val="901"/>
              </a:spcBef>
              <a:spcAft>
                <a:spcPts val="0"/>
              </a:spcAft>
              <a:buNone/>
            </a:pP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Se armará el siguiente circuito:</a:t>
            </a:r>
            <a:endParaRPr sz="1800" b="0" i="0" u="none" strike="noStrike" cap="none">
              <a:latin typeface="Arial"/>
              <a:ea typeface="Arial"/>
              <a:cs typeface="Arial"/>
              <a:sym typeface="Arial"/>
            </a:endParaRPr>
          </a:p>
        </p:txBody>
      </p:sp>
      <p:pic>
        <p:nvPicPr>
          <p:cNvPr id="479" name="Google Shape;479;p17"/>
          <p:cNvPicPr preferRelativeResize="0"/>
          <p:nvPr/>
        </p:nvPicPr>
        <p:blipFill rotWithShape="1">
          <a:blip r:embed="rId3">
            <a:alphaModFix/>
          </a:blip>
          <a:srcRect b="5796"/>
          <a:stretch/>
        </p:blipFill>
        <p:spPr>
          <a:xfrm>
            <a:off x="1347840" y="4118040"/>
            <a:ext cx="5761800" cy="22154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8"/>
          <p:cNvSpPr/>
          <p:nvPr/>
        </p:nvSpPr>
        <p:spPr>
          <a:xfrm>
            <a:off x="635040" y="3822840"/>
            <a:ext cx="7403400" cy="27932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85" name="Google Shape;485;p18"/>
          <p:cNvSpPr/>
          <p:nvPr/>
        </p:nvSpPr>
        <p:spPr>
          <a:xfrm>
            <a:off x="447840" y="1214280"/>
            <a:ext cx="9030240" cy="547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ANÁLOGICOS Y</a:t>
            </a:r>
            <a:r>
              <a:rPr lang="es-CL" sz="3000" b="1" i="0" u="none" strike="noStrike" cap="none">
                <a:solidFill>
                  <a:srgbClr val="29754D"/>
                </a:solidFill>
                <a:latin typeface="Calibri"/>
                <a:ea typeface="Calibri"/>
                <a:cs typeface="Calibri"/>
                <a:sym typeface="Calibri"/>
              </a:rPr>
              <a:t> </a:t>
            </a:r>
            <a:r>
              <a:rPr lang="es-CL" sz="3000" b="0" i="0" u="none" strike="noStrike" cap="none">
                <a:solidFill>
                  <a:srgbClr val="C73E32"/>
                </a:solidFill>
                <a:latin typeface="Calibri"/>
                <a:ea typeface="Calibri"/>
                <a:cs typeface="Calibri"/>
                <a:sym typeface="Calibri"/>
              </a:rPr>
              <a:t>DIGITALES</a:t>
            </a:r>
            <a:endParaRPr sz="3000" b="0" i="0" u="none" strike="noStrike" cap="none">
              <a:latin typeface="Arial"/>
              <a:ea typeface="Arial"/>
              <a:cs typeface="Arial"/>
              <a:sym typeface="Arial"/>
            </a:endParaRPr>
          </a:p>
        </p:txBody>
      </p:sp>
      <p:sp>
        <p:nvSpPr>
          <p:cNvPr id="486" name="Google Shape;486;p18"/>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563400" y="2145960"/>
            <a:ext cx="7639920" cy="157608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un circuito analógico, </a:t>
            </a:r>
            <a:r>
              <a:rPr lang="es-CL" sz="1800" b="1" i="0" u="none" strike="noStrike" cap="none">
                <a:solidFill>
                  <a:srgbClr val="000000"/>
                </a:solidFill>
                <a:latin typeface="Calibri"/>
                <a:ea typeface="Calibri"/>
                <a:cs typeface="Calibri"/>
                <a:sym typeface="Calibri"/>
              </a:rPr>
              <a:t>a medida que variamos la resistencia del circuito con el potenciómetro</a:t>
            </a:r>
            <a:r>
              <a:rPr lang="es-CL" sz="1800" b="0" i="0" u="none" strike="noStrike" cap="none">
                <a:solidFill>
                  <a:srgbClr val="000000"/>
                </a:solidFill>
                <a:latin typeface="Calibri"/>
                <a:ea typeface="Calibri"/>
                <a:cs typeface="Calibri"/>
                <a:sym typeface="Calibri"/>
              </a:rPr>
              <a:t>, se puede observar que la </a:t>
            </a:r>
            <a:r>
              <a:rPr lang="es-CL" sz="1800" b="1" i="0" u="none" strike="noStrike" cap="none">
                <a:solidFill>
                  <a:srgbClr val="000000"/>
                </a:solidFill>
                <a:latin typeface="Calibri"/>
                <a:ea typeface="Calibri"/>
                <a:cs typeface="Calibri"/>
                <a:sym typeface="Calibri"/>
              </a:rPr>
              <a:t>intensidad lumínica de la ampolleta varía</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140400" marR="0" lvl="0" indent="-13968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Este fenómeno se puede comprender ya que la intensidad lumínica varía de acuerdo a  la variación de corriente que atraviesa por la ampolleta.</a:t>
            </a:r>
            <a:endParaRPr sz="1800" b="0" i="0" u="none" strike="noStrike" cap="none">
              <a:latin typeface="Arial"/>
              <a:ea typeface="Arial"/>
              <a:cs typeface="Arial"/>
              <a:sym typeface="Arial"/>
            </a:endParaRPr>
          </a:p>
        </p:txBody>
      </p:sp>
      <p:pic>
        <p:nvPicPr>
          <p:cNvPr id="488" name="Google Shape;488;p18"/>
          <p:cNvPicPr preferRelativeResize="0"/>
          <p:nvPr/>
        </p:nvPicPr>
        <p:blipFill rotWithShape="1">
          <a:blip r:embed="rId3">
            <a:alphaModFix/>
          </a:blip>
          <a:srcRect/>
          <a:stretch/>
        </p:blipFill>
        <p:spPr>
          <a:xfrm>
            <a:off x="1455840" y="4083120"/>
            <a:ext cx="5761800" cy="23518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9"/>
          <p:cNvSpPr/>
          <p:nvPr/>
        </p:nvSpPr>
        <p:spPr>
          <a:xfrm>
            <a:off x="673200" y="3365640"/>
            <a:ext cx="6323760" cy="29329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94" name="Google Shape;494;p19"/>
          <p:cNvSpPr/>
          <p:nvPr/>
        </p:nvSpPr>
        <p:spPr>
          <a:xfrm>
            <a:off x="447840" y="1214280"/>
            <a:ext cx="9030240" cy="547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ANÁLOGICOS Y</a:t>
            </a:r>
            <a:r>
              <a:rPr lang="es-CL" sz="3000" b="1" i="0" u="none" strike="noStrike" cap="none">
                <a:solidFill>
                  <a:srgbClr val="29754D"/>
                </a:solidFill>
                <a:latin typeface="Calibri"/>
                <a:ea typeface="Calibri"/>
                <a:cs typeface="Calibri"/>
                <a:sym typeface="Calibri"/>
              </a:rPr>
              <a:t> </a:t>
            </a:r>
            <a:r>
              <a:rPr lang="es-CL" sz="3000" b="0" i="0" u="none" strike="noStrike" cap="none">
                <a:solidFill>
                  <a:srgbClr val="C73E32"/>
                </a:solidFill>
                <a:latin typeface="Calibri"/>
                <a:ea typeface="Calibri"/>
                <a:cs typeface="Calibri"/>
                <a:sym typeface="Calibri"/>
              </a:rPr>
              <a:t>DIGITALES</a:t>
            </a:r>
            <a:endParaRPr sz="3000" b="0" i="0" u="none" strike="noStrike" cap="none">
              <a:latin typeface="Arial"/>
              <a:ea typeface="Arial"/>
              <a:cs typeface="Arial"/>
              <a:sym typeface="Arial"/>
            </a:endParaRPr>
          </a:p>
        </p:txBody>
      </p:sp>
      <p:sp>
        <p:nvSpPr>
          <p:cNvPr id="495" name="Google Shape;495;p19"/>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563400" y="2145960"/>
            <a:ext cx="6153840" cy="1301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Si cambiamos el </a:t>
            </a:r>
            <a:r>
              <a:rPr lang="es-CL" sz="1800" b="1" i="0" u="none" strike="noStrike" cap="none">
                <a:solidFill>
                  <a:srgbClr val="000000"/>
                </a:solidFill>
                <a:latin typeface="Calibri"/>
                <a:ea typeface="Calibri"/>
                <a:cs typeface="Calibri"/>
                <a:sym typeface="Calibri"/>
              </a:rPr>
              <a:t>potenciómetro por un interruptor </a:t>
            </a:r>
            <a:r>
              <a:rPr lang="es-CL" sz="1800" b="0" i="0" u="none" strike="noStrike" cap="none">
                <a:solidFill>
                  <a:srgbClr val="000000"/>
                </a:solidFill>
                <a:latin typeface="Calibri"/>
                <a:ea typeface="Calibri"/>
                <a:cs typeface="Calibri"/>
                <a:sym typeface="Calibri"/>
              </a:rPr>
              <a:t>y colocamos </a:t>
            </a:r>
            <a:r>
              <a:rPr lang="es-CL" sz="1800" b="1" i="0" u="none" strike="noStrike" cap="none">
                <a:solidFill>
                  <a:srgbClr val="000000"/>
                </a:solidFill>
                <a:latin typeface="Calibri"/>
                <a:ea typeface="Calibri"/>
                <a:cs typeface="Calibri"/>
                <a:sym typeface="Calibri"/>
              </a:rPr>
              <a:t>una resistencia </a:t>
            </a:r>
            <a:r>
              <a:rPr lang="es-CL" sz="1800" b="0" i="0" u="none" strike="noStrike" cap="none">
                <a:solidFill>
                  <a:srgbClr val="000000"/>
                </a:solidFill>
                <a:latin typeface="Calibri"/>
                <a:ea typeface="Calibri"/>
                <a:cs typeface="Calibri"/>
                <a:sym typeface="Calibri"/>
              </a:rPr>
              <a:t>para limitar la corriente que atraviesa por la ampolleta, obtendremos un </a:t>
            </a:r>
            <a:r>
              <a:rPr lang="es-CL" sz="1800" b="1" i="0" u="none" strike="noStrike" cap="none">
                <a:solidFill>
                  <a:srgbClr val="C73E32"/>
                </a:solidFill>
                <a:latin typeface="Calibri"/>
                <a:ea typeface="Calibri"/>
                <a:cs typeface="Calibri"/>
                <a:sym typeface="Calibri"/>
              </a:rPr>
              <a:t>circuito digital</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endParaRPr sz="1800" b="0" i="0" u="none" strike="noStrike" cap="none">
              <a:latin typeface="Arial"/>
              <a:ea typeface="Arial"/>
              <a:cs typeface="Arial"/>
              <a:sym typeface="Arial"/>
            </a:endParaRPr>
          </a:p>
        </p:txBody>
      </p:sp>
      <p:pic>
        <p:nvPicPr>
          <p:cNvPr id="497" name="Google Shape;497;p19"/>
          <p:cNvPicPr preferRelativeResize="0"/>
          <p:nvPr/>
        </p:nvPicPr>
        <p:blipFill rotWithShape="1">
          <a:blip r:embed="rId3">
            <a:alphaModFix/>
          </a:blip>
          <a:srcRect/>
          <a:stretch/>
        </p:blipFill>
        <p:spPr>
          <a:xfrm>
            <a:off x="1028520" y="3579840"/>
            <a:ext cx="5612760" cy="2504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
          <p:cNvSpPr/>
          <p:nvPr/>
        </p:nvSpPr>
        <p:spPr>
          <a:xfrm>
            <a:off x="1139040" y="834840"/>
            <a:ext cx="4620600" cy="31896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MÓDULO 2 </a:t>
            </a:r>
            <a:r>
              <a:rPr lang="es-CL" sz="1200" b="0" i="0" u="none" strike="noStrike" cap="none">
                <a:solidFill>
                  <a:srgbClr val="29754D"/>
                </a:solidFill>
                <a:latin typeface="Calibri"/>
                <a:ea typeface="Calibri"/>
                <a:cs typeface="Calibri"/>
                <a:sym typeface="Calibri"/>
              </a:rPr>
              <a:t>| ARMADO Y REPARACIÓN DE CIRCUITOS ELECTRÓNICOS</a:t>
            </a:r>
            <a:endParaRPr sz="1200" b="0" i="0" u="none" strike="noStrike" cap="none">
              <a:latin typeface="Arial"/>
              <a:ea typeface="Arial"/>
              <a:cs typeface="Arial"/>
              <a:sym typeface="Arial"/>
            </a:endParaRPr>
          </a:p>
        </p:txBody>
      </p:sp>
      <p:sp>
        <p:nvSpPr>
          <p:cNvPr id="310" name="Google Shape;310;p2"/>
          <p:cNvSpPr/>
          <p:nvPr/>
        </p:nvSpPr>
        <p:spPr>
          <a:xfrm>
            <a:off x="416160" y="2144520"/>
            <a:ext cx="1443600" cy="17784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ACTIVIDAD 2</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311" name="Google Shape;311;p2"/>
          <p:cNvSpPr/>
          <p:nvPr/>
        </p:nvSpPr>
        <p:spPr>
          <a:xfrm>
            <a:off x="5585040" y="5385960"/>
            <a:ext cx="5248080" cy="1356480"/>
          </a:xfrm>
          <a:prstGeom prst="rect">
            <a:avLst/>
          </a:prstGeom>
          <a:noFill/>
          <a:ln>
            <a:noFill/>
          </a:ln>
        </p:spPr>
        <p:txBody>
          <a:bodyPr spcFirstLastPara="1" wrap="square" lIns="90000" tIns="91425" rIns="90000" bIns="91425" anchor="ctr" anchorCtr="0">
            <a:noAutofit/>
          </a:bodyPr>
          <a:lstStyle/>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p:txBody>
      </p:sp>
      <p:sp>
        <p:nvSpPr>
          <p:cNvPr id="312" name="Google Shape;312;p2"/>
          <p:cNvSpPr/>
          <p:nvPr/>
        </p:nvSpPr>
        <p:spPr>
          <a:xfrm>
            <a:off x="369360" y="2278080"/>
            <a:ext cx="5814720" cy="91800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400" b="1" i="0" u="none" strike="noStrike" cap="none">
                <a:solidFill>
                  <a:srgbClr val="29754D"/>
                </a:solidFill>
                <a:latin typeface="Calibri"/>
                <a:ea typeface="Calibri"/>
                <a:cs typeface="Calibri"/>
                <a:sym typeface="Calibri"/>
              </a:rPr>
              <a:t>ARMADO DE CIRCUITOS ANALÓGICOS Y DIGITALES</a:t>
            </a:r>
            <a:endParaRPr sz="3400" b="0" i="0" u="none" strike="noStrike" cap="none">
              <a:latin typeface="Arial"/>
              <a:ea typeface="Arial"/>
              <a:cs typeface="Arial"/>
              <a:sym typeface="Arial"/>
            </a:endParaRPr>
          </a:p>
        </p:txBody>
      </p:sp>
      <p:pic>
        <p:nvPicPr>
          <p:cNvPr id="313" name="Google Shape;313;p2" descr="8_Electronica_M2_A2_Infografia.png"/>
          <p:cNvPicPr preferRelativeResize="0"/>
          <p:nvPr/>
        </p:nvPicPr>
        <p:blipFill rotWithShape="1">
          <a:blip r:embed="rId3">
            <a:alphaModFix/>
          </a:blip>
          <a:srcRect/>
          <a:stretch/>
        </p:blipFill>
        <p:spPr>
          <a:xfrm flipH="1">
            <a:off x="2147400" y="2288520"/>
            <a:ext cx="7433280" cy="6334200"/>
          </a:xfrm>
          <a:prstGeom prst="rect">
            <a:avLst/>
          </a:prstGeom>
          <a:noFill/>
          <a:ln>
            <a:noFill/>
          </a:ln>
        </p:spPr>
      </p:pic>
      <p:pic>
        <p:nvPicPr>
          <p:cNvPr id="314" name="Google Shape;314;p2"/>
          <p:cNvPicPr preferRelativeResize="0"/>
          <p:nvPr/>
        </p:nvPicPr>
        <p:blipFill rotWithShape="1">
          <a:blip r:embed="rId4">
            <a:alphaModFix/>
          </a:blip>
          <a:srcRect/>
          <a:stretch/>
        </p:blipFill>
        <p:spPr>
          <a:xfrm>
            <a:off x="360000" y="360360"/>
            <a:ext cx="4476600" cy="7581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0"/>
          <p:cNvSpPr/>
          <p:nvPr/>
        </p:nvSpPr>
        <p:spPr>
          <a:xfrm>
            <a:off x="736560" y="2057400"/>
            <a:ext cx="8368560" cy="45205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03" name="Google Shape;503;p20"/>
          <p:cNvPicPr preferRelativeResize="0"/>
          <p:nvPr/>
        </p:nvPicPr>
        <p:blipFill rotWithShape="1">
          <a:blip r:embed="rId3">
            <a:alphaModFix/>
          </a:blip>
          <a:srcRect/>
          <a:stretch/>
        </p:blipFill>
        <p:spPr>
          <a:xfrm>
            <a:off x="4343400" y="2454120"/>
            <a:ext cx="4609440" cy="2056680"/>
          </a:xfrm>
          <a:prstGeom prst="rect">
            <a:avLst/>
          </a:prstGeom>
          <a:noFill/>
          <a:ln>
            <a:noFill/>
          </a:ln>
        </p:spPr>
      </p:pic>
      <p:pic>
        <p:nvPicPr>
          <p:cNvPr id="504" name="Google Shape;504;p20"/>
          <p:cNvPicPr preferRelativeResize="0"/>
          <p:nvPr/>
        </p:nvPicPr>
        <p:blipFill rotWithShape="1">
          <a:blip r:embed="rId4">
            <a:alphaModFix/>
          </a:blip>
          <a:srcRect r="5327"/>
          <a:stretch/>
        </p:blipFill>
        <p:spPr>
          <a:xfrm>
            <a:off x="4308480" y="4722840"/>
            <a:ext cx="4517280" cy="1571040"/>
          </a:xfrm>
          <a:prstGeom prst="rect">
            <a:avLst/>
          </a:prstGeom>
          <a:noFill/>
          <a:ln>
            <a:noFill/>
          </a:ln>
        </p:spPr>
      </p:pic>
      <p:sp>
        <p:nvSpPr>
          <p:cNvPr id="505" name="Google Shape;505;p20"/>
          <p:cNvSpPr/>
          <p:nvPr/>
        </p:nvSpPr>
        <p:spPr>
          <a:xfrm>
            <a:off x="447840" y="1214280"/>
            <a:ext cx="9030240" cy="547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ANÁLOGICOS Y</a:t>
            </a:r>
            <a:r>
              <a:rPr lang="es-CL" sz="3000" b="1" i="0" u="none" strike="noStrike" cap="none">
                <a:solidFill>
                  <a:srgbClr val="29754D"/>
                </a:solidFill>
                <a:latin typeface="Calibri"/>
                <a:ea typeface="Calibri"/>
                <a:cs typeface="Calibri"/>
                <a:sym typeface="Calibri"/>
              </a:rPr>
              <a:t> </a:t>
            </a:r>
            <a:r>
              <a:rPr lang="es-CL" sz="3000" b="0" i="0" u="none" strike="noStrike" cap="none">
                <a:solidFill>
                  <a:srgbClr val="C73E32"/>
                </a:solidFill>
                <a:latin typeface="Calibri"/>
                <a:ea typeface="Calibri"/>
                <a:cs typeface="Calibri"/>
                <a:sym typeface="Calibri"/>
              </a:rPr>
              <a:t>DIGITALES</a:t>
            </a:r>
            <a:endParaRPr sz="3000" b="0" i="0" u="none" strike="noStrike" cap="none">
              <a:latin typeface="Arial"/>
              <a:ea typeface="Arial"/>
              <a:cs typeface="Arial"/>
              <a:sym typeface="Arial"/>
            </a:endParaRPr>
          </a:p>
        </p:txBody>
      </p:sp>
      <p:sp>
        <p:nvSpPr>
          <p:cNvPr id="506" name="Google Shape;506;p20"/>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7" name="Google Shape;507;p20"/>
          <p:cNvPicPr preferRelativeResize="0"/>
          <p:nvPr/>
        </p:nvPicPr>
        <p:blipFill rotWithShape="1">
          <a:blip r:embed="rId5">
            <a:alphaModFix/>
          </a:blip>
          <a:srcRect/>
          <a:stretch/>
        </p:blipFill>
        <p:spPr>
          <a:xfrm flipH="1">
            <a:off x="577080" y="3641040"/>
            <a:ext cx="2839320" cy="2980800"/>
          </a:xfrm>
          <a:prstGeom prst="rect">
            <a:avLst/>
          </a:prstGeom>
          <a:noFill/>
          <a:ln>
            <a:noFill/>
          </a:ln>
        </p:spPr>
      </p:pic>
      <p:sp>
        <p:nvSpPr>
          <p:cNvPr id="508" name="Google Shape;508;p20"/>
          <p:cNvSpPr/>
          <p:nvPr/>
        </p:nvSpPr>
        <p:spPr>
          <a:xfrm>
            <a:off x="901800" y="2235240"/>
            <a:ext cx="3326760" cy="1434240"/>
          </a:xfrm>
          <a:prstGeom prst="roundRect">
            <a:avLst>
              <a:gd name="adj" fmla="val 10157"/>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09" name="Google Shape;509;p20"/>
          <p:cNvSpPr/>
          <p:nvPr/>
        </p:nvSpPr>
        <p:spPr>
          <a:xfrm rot="-8317800">
            <a:off x="2779200" y="3485160"/>
            <a:ext cx="332640" cy="787680"/>
          </a:xfrm>
          <a:prstGeom prst="triangle">
            <a:avLst>
              <a:gd name="adj" fmla="val 50000"/>
            </a:avLst>
          </a:prstGeom>
          <a:solidFill>
            <a:srgbClr val="AAE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1020600" y="2361600"/>
            <a:ext cx="3270960" cy="1575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Si pulsamos el interruptor abriendo y cerrando a una frecuencia constante, se obtiene una </a:t>
            </a:r>
            <a:r>
              <a:rPr lang="es-CL" sz="1800" b="1" i="0" u="none" strike="noStrike" cap="none">
                <a:solidFill>
                  <a:srgbClr val="000000"/>
                </a:solidFill>
                <a:latin typeface="Calibri"/>
                <a:ea typeface="Calibri"/>
                <a:cs typeface="Calibri"/>
                <a:sym typeface="Calibri"/>
              </a:rPr>
              <a:t>señal cuadrada</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1"/>
          <p:cNvSpPr/>
          <p:nvPr/>
        </p:nvSpPr>
        <p:spPr>
          <a:xfrm>
            <a:off x="558720" y="4191120"/>
            <a:ext cx="8673480" cy="23868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16" name="Google Shape;516;p21"/>
          <p:cNvSpPr/>
          <p:nvPr/>
        </p:nvSpPr>
        <p:spPr>
          <a:xfrm>
            <a:off x="447840" y="1214280"/>
            <a:ext cx="9030240" cy="547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ANÁLOGICOS Y</a:t>
            </a:r>
            <a:r>
              <a:rPr lang="es-CL" sz="3000" b="1" i="0" u="none" strike="noStrike" cap="none">
                <a:solidFill>
                  <a:srgbClr val="29754D"/>
                </a:solidFill>
                <a:latin typeface="Calibri"/>
                <a:ea typeface="Calibri"/>
                <a:cs typeface="Calibri"/>
                <a:sym typeface="Calibri"/>
              </a:rPr>
              <a:t> </a:t>
            </a:r>
            <a:r>
              <a:rPr lang="es-CL" sz="3000" b="0" i="0" u="none" strike="noStrike" cap="none">
                <a:solidFill>
                  <a:srgbClr val="C73E32"/>
                </a:solidFill>
                <a:latin typeface="Calibri"/>
                <a:ea typeface="Calibri"/>
                <a:cs typeface="Calibri"/>
                <a:sym typeface="Calibri"/>
              </a:rPr>
              <a:t>DIGITALES</a:t>
            </a:r>
            <a:endParaRPr sz="3000" b="0" i="0" u="none" strike="noStrike" cap="none">
              <a:latin typeface="Arial"/>
              <a:ea typeface="Arial"/>
              <a:cs typeface="Arial"/>
              <a:sym typeface="Arial"/>
            </a:endParaRPr>
          </a:p>
        </p:txBody>
      </p:sp>
      <p:sp>
        <p:nvSpPr>
          <p:cNvPr id="517" name="Google Shape;517;p21"/>
          <p:cNvSpPr/>
          <p:nvPr/>
        </p:nvSpPr>
        <p:spPr>
          <a:xfrm>
            <a:off x="6189840" y="408492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8" name="Google Shape;518;p21" descr="NEXYS 4 ARTIX-7 FPGA BOARD - Lógica Programable"/>
          <p:cNvPicPr preferRelativeResize="0"/>
          <p:nvPr/>
        </p:nvPicPr>
        <p:blipFill rotWithShape="1">
          <a:blip r:embed="rId3">
            <a:alphaModFix/>
          </a:blip>
          <a:srcRect l="2279" r="3471"/>
          <a:stretch/>
        </p:blipFill>
        <p:spPr>
          <a:xfrm>
            <a:off x="711360" y="4380120"/>
            <a:ext cx="8406720" cy="2073960"/>
          </a:xfrm>
          <a:prstGeom prst="rect">
            <a:avLst/>
          </a:prstGeom>
          <a:noFill/>
          <a:ln>
            <a:noFill/>
          </a:ln>
        </p:spPr>
      </p:pic>
      <p:sp>
        <p:nvSpPr>
          <p:cNvPr id="519" name="Google Shape;519;p21"/>
          <p:cNvSpPr/>
          <p:nvPr/>
        </p:nvSpPr>
        <p:spPr>
          <a:xfrm>
            <a:off x="482760" y="2400480"/>
            <a:ext cx="6641280" cy="1297080"/>
          </a:xfrm>
          <a:prstGeom prst="rect">
            <a:avLst/>
          </a:prstGeom>
          <a:noFill/>
          <a:ln>
            <a:noFill/>
          </a:ln>
        </p:spPr>
        <p:txBody>
          <a:bodyPr spcFirstLastPara="1" wrap="square" lIns="90000" tIns="45000" rIns="90000" bIns="45000" anchor="t" anchorCtr="0">
            <a:spAutoFit/>
          </a:bodyPr>
          <a:lstStyle/>
          <a:p>
            <a:pPr marL="0" marR="0" lvl="0" indent="0" algn="l" rtl="0">
              <a:lnSpc>
                <a:spcPct val="110000"/>
              </a:lnSpc>
              <a:spcBef>
                <a:spcPts val="0"/>
              </a:spcBef>
              <a:spcAft>
                <a:spcPts val="0"/>
              </a:spcAft>
              <a:buNone/>
            </a:pPr>
            <a:r>
              <a:rPr lang="es-CL" sz="1800" b="0" i="0" u="none" strike="noStrike" cap="none">
                <a:solidFill>
                  <a:srgbClr val="000000"/>
                </a:solidFill>
                <a:latin typeface="Calibri"/>
                <a:ea typeface="Calibri"/>
                <a:cs typeface="Calibri"/>
                <a:sym typeface="Calibri"/>
              </a:rPr>
              <a:t>Si pulsamos el interruptor abriendo y cerrando a una frecuencia variable podríamos decir que tenemos una modulación por ancho de pulsos. Con este método es que se puede simular una señal análoga por medio de un circuito digital.</a:t>
            </a:r>
            <a:endParaRPr sz="1800" b="0" i="0" u="none" strike="noStrike" cap="non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2"/>
          <p:cNvSpPr/>
          <p:nvPr/>
        </p:nvSpPr>
        <p:spPr>
          <a:xfrm>
            <a:off x="549360" y="2438280"/>
            <a:ext cx="7603560" cy="36644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25" name="Google Shape;525;p22"/>
          <p:cNvSpPr/>
          <p:nvPr/>
        </p:nvSpPr>
        <p:spPr>
          <a:xfrm>
            <a:off x="863640" y="4381560"/>
            <a:ext cx="2869560" cy="951840"/>
          </a:xfrm>
          <a:prstGeom prst="roundRect">
            <a:avLst>
              <a:gd name="adj" fmla="val 5732"/>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26" name="Google Shape;526;p22"/>
          <p:cNvSpPr/>
          <p:nvPr/>
        </p:nvSpPr>
        <p:spPr>
          <a:xfrm>
            <a:off x="930240" y="2955960"/>
            <a:ext cx="4593600" cy="25311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900" b="0" i="0" u="none" strike="noStrike" cap="none">
                <a:solidFill>
                  <a:srgbClr val="000000"/>
                </a:solidFill>
                <a:latin typeface="Calibri"/>
                <a:ea typeface="Calibri"/>
                <a:cs typeface="Calibri"/>
                <a:sym typeface="Calibri"/>
              </a:rPr>
              <a:t>Los dispositivos electrónicos más utilizados en electrónica tienen que ver con conversiones de señales de corriente alterna (CA) a corriente continua (CC) y viceversa. </a:t>
            </a:r>
            <a:endParaRPr sz="1900" b="0" i="0" u="none" strike="noStrike" cap="none">
              <a:latin typeface="Arial"/>
              <a:ea typeface="Arial"/>
              <a:cs typeface="Arial"/>
              <a:sym typeface="Arial"/>
            </a:endParaRPr>
          </a:p>
          <a:p>
            <a:pPr marL="0" marR="0" lvl="0" indent="0" algn="just" rtl="0">
              <a:lnSpc>
                <a:spcPct val="120000"/>
              </a:lnSpc>
              <a:spcBef>
                <a:spcPts val="499"/>
              </a:spcBef>
              <a:spcAft>
                <a:spcPts val="0"/>
              </a:spcAft>
              <a:buNone/>
            </a:pPr>
            <a:endParaRPr sz="1900" b="0" i="0" u="none" strike="noStrike" cap="none">
              <a:latin typeface="Arial"/>
              <a:ea typeface="Arial"/>
              <a:cs typeface="Arial"/>
              <a:sym typeface="Arial"/>
            </a:endParaRPr>
          </a:p>
          <a:p>
            <a:pPr marL="140400" marR="0" lvl="0" indent="-139680" algn="just" rtl="0">
              <a:lnSpc>
                <a:spcPct val="60000"/>
              </a:lnSpc>
              <a:spcBef>
                <a:spcPts val="499"/>
              </a:spcBef>
              <a:spcAft>
                <a:spcPts val="0"/>
              </a:spcAft>
              <a:buClr>
                <a:srgbClr val="000000"/>
              </a:buClr>
              <a:buSzPts val="1900"/>
              <a:buFont typeface="Arial"/>
              <a:buChar char="•"/>
            </a:pPr>
            <a:r>
              <a:rPr lang="es-CL" sz="1900" b="1" i="0" u="none" strike="noStrike" cap="none">
                <a:solidFill>
                  <a:srgbClr val="000000"/>
                </a:solidFill>
                <a:latin typeface="Calibri"/>
                <a:ea typeface="Calibri"/>
                <a:cs typeface="Calibri"/>
                <a:sym typeface="Calibri"/>
              </a:rPr>
              <a:t>Convertidores CA-CC.</a:t>
            </a:r>
            <a:endParaRPr sz="1900" b="0" i="0" u="none" strike="noStrike" cap="none">
              <a:latin typeface="Arial"/>
              <a:ea typeface="Arial"/>
              <a:cs typeface="Arial"/>
              <a:sym typeface="Arial"/>
            </a:endParaRPr>
          </a:p>
          <a:p>
            <a:pPr marL="140400" marR="0" lvl="0" indent="-139680" algn="just" rtl="0">
              <a:lnSpc>
                <a:spcPct val="60000"/>
              </a:lnSpc>
              <a:spcBef>
                <a:spcPts val="0"/>
              </a:spcBef>
              <a:spcAft>
                <a:spcPts val="0"/>
              </a:spcAft>
              <a:buNone/>
            </a:pPr>
            <a:endParaRPr sz="1900" b="0" i="0" u="none" strike="noStrike" cap="none">
              <a:latin typeface="Arial"/>
              <a:ea typeface="Arial"/>
              <a:cs typeface="Arial"/>
              <a:sym typeface="Arial"/>
            </a:endParaRPr>
          </a:p>
          <a:p>
            <a:pPr marL="140400" marR="0" lvl="0" indent="-139680" algn="just" rtl="0">
              <a:lnSpc>
                <a:spcPct val="60000"/>
              </a:lnSpc>
              <a:spcBef>
                <a:spcPts val="0"/>
              </a:spcBef>
              <a:spcAft>
                <a:spcPts val="0"/>
              </a:spcAft>
              <a:buClr>
                <a:srgbClr val="000000"/>
              </a:buClr>
              <a:buSzPts val="1900"/>
              <a:buFont typeface="Arial"/>
              <a:buChar char="•"/>
            </a:pPr>
            <a:r>
              <a:rPr lang="es-CL" sz="1900" b="1" i="0" u="none" strike="noStrike" cap="none">
                <a:solidFill>
                  <a:srgbClr val="000000"/>
                </a:solidFill>
                <a:latin typeface="Calibri"/>
                <a:ea typeface="Calibri"/>
                <a:cs typeface="Calibri"/>
                <a:sym typeface="Calibri"/>
              </a:rPr>
              <a:t>Convertidores CC-CA.</a:t>
            </a:r>
            <a:endParaRPr sz="19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900" b="0" i="0" u="none" strike="noStrike" cap="none">
              <a:latin typeface="Arial"/>
              <a:ea typeface="Arial"/>
              <a:cs typeface="Arial"/>
              <a:sym typeface="Arial"/>
            </a:endParaRPr>
          </a:p>
        </p:txBody>
      </p:sp>
      <p:sp>
        <p:nvSpPr>
          <p:cNvPr id="527" name="Google Shape;527;p22"/>
          <p:cNvSpPr/>
          <p:nvPr/>
        </p:nvSpPr>
        <p:spPr>
          <a:xfrm>
            <a:off x="447840" y="1214280"/>
            <a:ext cx="9030240" cy="5626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100" b="1" i="0" u="none" strike="noStrike" cap="none">
                <a:solidFill>
                  <a:srgbClr val="29754D"/>
                </a:solidFill>
                <a:latin typeface="Calibri"/>
                <a:ea typeface="Calibri"/>
                <a:cs typeface="Calibri"/>
                <a:sym typeface="Calibri"/>
              </a:rPr>
              <a:t>DISPOSITIVOS ELECTRÓNICOS </a:t>
            </a:r>
            <a:r>
              <a:rPr lang="es-CL" sz="3100" b="0" i="0" u="none" strike="noStrike" cap="none">
                <a:solidFill>
                  <a:srgbClr val="C73E32"/>
                </a:solidFill>
                <a:latin typeface="Calibri"/>
                <a:ea typeface="Calibri"/>
                <a:cs typeface="Calibri"/>
                <a:sym typeface="Calibri"/>
              </a:rPr>
              <a:t>MÁS UTILIZADOS</a:t>
            </a:r>
            <a:endParaRPr sz="3100" b="0" i="0" u="none" strike="noStrike" cap="none">
              <a:latin typeface="Arial"/>
              <a:ea typeface="Arial"/>
              <a:cs typeface="Arial"/>
              <a:sym typeface="Arial"/>
            </a:endParaRPr>
          </a:p>
        </p:txBody>
      </p:sp>
      <p:pic>
        <p:nvPicPr>
          <p:cNvPr id="528" name="Google Shape;528;p22" descr="Grafica_Electricidad2.png"/>
          <p:cNvPicPr preferRelativeResize="0"/>
          <p:nvPr/>
        </p:nvPicPr>
        <p:blipFill rotWithShape="1">
          <a:blip r:embed="rId3">
            <a:alphaModFix/>
          </a:blip>
          <a:srcRect t="67200" r="62945" b="3234"/>
          <a:stretch/>
        </p:blipFill>
        <p:spPr>
          <a:xfrm>
            <a:off x="5720400" y="2898000"/>
            <a:ext cx="3275280" cy="32565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3"/>
          <p:cNvSpPr/>
          <p:nvPr/>
        </p:nvSpPr>
        <p:spPr>
          <a:xfrm>
            <a:off x="546120" y="2260440"/>
            <a:ext cx="8851320" cy="35553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34" name="Google Shape;534;p23"/>
          <p:cNvSpPr/>
          <p:nvPr/>
        </p:nvSpPr>
        <p:spPr>
          <a:xfrm>
            <a:off x="660240" y="2664000"/>
            <a:ext cx="3923640" cy="289260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1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a:t>
            </a:r>
            <a:r>
              <a:rPr lang="es-CL" sz="1800" b="1" i="0" u="none" strike="noStrike" cap="none">
                <a:solidFill>
                  <a:srgbClr val="000000"/>
                </a:solidFill>
                <a:latin typeface="Calibri"/>
                <a:ea typeface="Calibri"/>
                <a:cs typeface="Calibri"/>
                <a:sym typeface="Calibri"/>
              </a:rPr>
              <a:t>convertidores CA/CC</a:t>
            </a:r>
            <a:r>
              <a:rPr lang="es-CL" sz="1800" b="0" i="0" u="none" strike="noStrike" cap="none">
                <a:solidFill>
                  <a:srgbClr val="000000"/>
                </a:solidFill>
                <a:latin typeface="Calibri"/>
                <a:ea typeface="Calibri"/>
                <a:cs typeface="Calibri"/>
                <a:sym typeface="Calibri"/>
              </a:rPr>
              <a:t>, también conocidos como </a:t>
            </a:r>
            <a:r>
              <a:rPr lang="es-CL" sz="1800" b="1" i="0" u="none" strike="noStrike" cap="none">
                <a:solidFill>
                  <a:srgbClr val="000000"/>
                </a:solidFill>
                <a:latin typeface="Calibri"/>
                <a:ea typeface="Calibri"/>
                <a:cs typeface="Calibri"/>
                <a:sym typeface="Calibri"/>
              </a:rPr>
              <a:t>rectificadores</a:t>
            </a:r>
            <a:r>
              <a:rPr lang="es-CL" sz="1800" b="0" i="0" u="none" strike="noStrike" cap="none">
                <a:solidFill>
                  <a:srgbClr val="000000"/>
                </a:solidFill>
                <a:latin typeface="Calibri"/>
                <a:ea typeface="Calibri"/>
                <a:cs typeface="Calibri"/>
                <a:sym typeface="Calibri"/>
              </a:rPr>
              <a:t>, transforman corriente alterna, monofásica o trifásica, en corriente continua. </a:t>
            </a:r>
            <a:endParaRPr sz="1800" b="0" i="0" u="none" strike="noStrike" cap="none">
              <a:latin typeface="Arial"/>
              <a:ea typeface="Arial"/>
              <a:cs typeface="Arial"/>
              <a:sym typeface="Arial"/>
            </a:endParaRPr>
          </a:p>
          <a:p>
            <a:pPr marL="140400" marR="0" lvl="0" indent="-139680" algn="l" rtl="0">
              <a:lnSpc>
                <a:spcPct val="11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Una aplicación muy utilizada de estos dispositivos se encuentra en los cargadores de la batería del celular.</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sp>
        <p:nvSpPr>
          <p:cNvPr id="535" name="Google Shape;535;p23"/>
          <p:cNvSpPr/>
          <p:nvPr/>
        </p:nvSpPr>
        <p:spPr>
          <a:xfrm>
            <a:off x="447840" y="1214280"/>
            <a:ext cx="9030240" cy="5626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100" b="1" i="0" u="none" strike="noStrike" cap="none">
                <a:solidFill>
                  <a:srgbClr val="29754D"/>
                </a:solidFill>
                <a:latin typeface="Calibri"/>
                <a:ea typeface="Calibri"/>
                <a:cs typeface="Calibri"/>
                <a:sym typeface="Calibri"/>
              </a:rPr>
              <a:t>DISPOSITIVOS ELECTRÓNICOS </a:t>
            </a:r>
            <a:r>
              <a:rPr lang="es-CL" sz="3100" b="0" i="0" u="none" strike="noStrike" cap="none">
                <a:solidFill>
                  <a:srgbClr val="C73E32"/>
                </a:solidFill>
                <a:latin typeface="Calibri"/>
                <a:ea typeface="Calibri"/>
                <a:cs typeface="Calibri"/>
                <a:sym typeface="Calibri"/>
              </a:rPr>
              <a:t>MÁS UTILIZADOS</a:t>
            </a:r>
            <a:endParaRPr sz="3100" b="0" i="0" u="none" strike="noStrike" cap="none">
              <a:latin typeface="Arial"/>
              <a:ea typeface="Arial"/>
              <a:cs typeface="Arial"/>
              <a:sym typeface="Arial"/>
            </a:endParaRPr>
          </a:p>
        </p:txBody>
      </p:sp>
      <p:pic>
        <p:nvPicPr>
          <p:cNvPr id="536" name="Google Shape;536;p23" descr="CARGADOR DE CELULAR. FUNCIONA.. CON 12 VOLTIOS...REAL - YouTube"/>
          <p:cNvPicPr preferRelativeResize="0"/>
          <p:nvPr/>
        </p:nvPicPr>
        <p:blipFill rotWithShape="1">
          <a:blip r:embed="rId3">
            <a:alphaModFix/>
          </a:blip>
          <a:srcRect r="9884"/>
          <a:stretch/>
        </p:blipFill>
        <p:spPr>
          <a:xfrm>
            <a:off x="4572000" y="2712240"/>
            <a:ext cx="4572720" cy="26344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4"/>
          <p:cNvSpPr/>
          <p:nvPr/>
        </p:nvSpPr>
        <p:spPr>
          <a:xfrm>
            <a:off x="546120" y="2616120"/>
            <a:ext cx="8495640" cy="38473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42" name="Google Shape;542;p24"/>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CA-CC</a:t>
            </a:r>
            <a:endParaRPr sz="3300" b="0" i="0" u="none" strike="noStrike" cap="none">
              <a:latin typeface="Arial"/>
              <a:ea typeface="Arial"/>
              <a:cs typeface="Arial"/>
              <a:sym typeface="Arial"/>
            </a:endParaRPr>
          </a:p>
        </p:txBody>
      </p:sp>
      <p:sp>
        <p:nvSpPr>
          <p:cNvPr id="543" name="Google Shape;543;p24"/>
          <p:cNvSpPr/>
          <p:nvPr/>
        </p:nvSpPr>
        <p:spPr>
          <a:xfrm>
            <a:off x="457200" y="2092320"/>
            <a:ext cx="9448200" cy="133452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Existen distintas formas de construir un circuito rectificador. </a:t>
            </a:r>
            <a:endParaRPr sz="1800" b="0" i="0" u="none" strike="noStrike" cap="none">
              <a:latin typeface="Arial"/>
              <a:ea typeface="Arial"/>
              <a:cs typeface="Arial"/>
              <a:sym typeface="Arial"/>
            </a:endParaRPr>
          </a:p>
          <a:p>
            <a:pPr marL="0" marR="0" lvl="0" indent="0" algn="just" rtl="0">
              <a:lnSpc>
                <a:spcPct val="50000"/>
              </a:lnSpc>
              <a:spcBef>
                <a:spcPts val="1100"/>
              </a:spcBef>
              <a:spcAft>
                <a:spcPts val="0"/>
              </a:spcAft>
              <a:buNone/>
            </a:pPr>
            <a:endParaRPr sz="1800" b="0" i="0" u="none" strike="noStrike" cap="none">
              <a:latin typeface="Arial"/>
              <a:ea typeface="Arial"/>
              <a:cs typeface="Arial"/>
              <a:sym typeface="Arial"/>
            </a:endParaRPr>
          </a:p>
          <a:p>
            <a:pPr marL="216000" marR="0" lvl="0" indent="0" algn="just" rtl="0">
              <a:lnSpc>
                <a:spcPct val="80000"/>
              </a:lnSpc>
              <a:spcBef>
                <a:spcPts val="1100"/>
              </a:spcBef>
              <a:spcAft>
                <a:spcPts val="0"/>
              </a:spcAft>
              <a:buNone/>
            </a:pPr>
            <a:r>
              <a:rPr lang="es-CL" sz="1600" b="1" i="0" u="none" strike="noStrike" cap="none">
                <a:solidFill>
                  <a:srgbClr val="000000"/>
                </a:solidFill>
                <a:latin typeface="Calibri"/>
                <a:ea typeface="Calibri"/>
                <a:cs typeface="Calibri"/>
                <a:sym typeface="Calibri"/>
              </a:rPr>
              <a:t>*Ejemplo:</a:t>
            </a:r>
            <a:endParaRPr sz="1600" b="0" i="0" u="none" strike="noStrike" cap="none">
              <a:latin typeface="Arial"/>
              <a:ea typeface="Arial"/>
              <a:cs typeface="Arial"/>
              <a:sym typeface="Arial"/>
            </a:endParaRPr>
          </a:p>
          <a:p>
            <a:pPr marL="216000" marR="0" lvl="0" indent="0" algn="just" rtl="0">
              <a:lnSpc>
                <a:spcPct val="80000"/>
              </a:lnSpc>
              <a:spcBef>
                <a:spcPts val="1100"/>
              </a:spcBef>
              <a:spcAft>
                <a:spcPts val="0"/>
              </a:spcAft>
              <a:buNone/>
            </a:pPr>
            <a:r>
              <a:rPr lang="es-CL" sz="1800" b="1" i="0" u="none" strike="noStrike" cap="none">
                <a:solidFill>
                  <a:srgbClr val="C73E32"/>
                </a:solidFill>
                <a:latin typeface="Calibri"/>
                <a:ea typeface="Calibri"/>
                <a:cs typeface="Calibri"/>
                <a:sym typeface="Calibri"/>
              </a:rPr>
              <a:t>Rectificador de media onda</a:t>
            </a:r>
            <a:endParaRPr sz="1800" b="0" i="0" u="none" strike="noStrike" cap="none">
              <a:latin typeface="Arial"/>
              <a:ea typeface="Arial"/>
              <a:cs typeface="Arial"/>
              <a:sym typeface="Arial"/>
            </a:endParaRPr>
          </a:p>
        </p:txBody>
      </p:sp>
      <p:pic>
        <p:nvPicPr>
          <p:cNvPr id="544" name="Google Shape;544;p24"/>
          <p:cNvPicPr preferRelativeResize="0"/>
          <p:nvPr/>
        </p:nvPicPr>
        <p:blipFill rotWithShape="1">
          <a:blip r:embed="rId3">
            <a:alphaModFix/>
          </a:blip>
          <a:srcRect r="59646" b="20416"/>
          <a:stretch/>
        </p:blipFill>
        <p:spPr>
          <a:xfrm>
            <a:off x="698400" y="3819600"/>
            <a:ext cx="3682440" cy="2288520"/>
          </a:xfrm>
          <a:prstGeom prst="rect">
            <a:avLst/>
          </a:prstGeom>
          <a:noFill/>
          <a:ln>
            <a:noFill/>
          </a:ln>
        </p:spPr>
      </p:pic>
      <p:pic>
        <p:nvPicPr>
          <p:cNvPr id="545" name="Google Shape;545;p24"/>
          <p:cNvPicPr preferRelativeResize="0"/>
          <p:nvPr/>
        </p:nvPicPr>
        <p:blipFill rotWithShape="1">
          <a:blip r:embed="rId3">
            <a:alphaModFix/>
          </a:blip>
          <a:srcRect l="52481"/>
          <a:stretch/>
        </p:blipFill>
        <p:spPr>
          <a:xfrm>
            <a:off x="4546440" y="3184560"/>
            <a:ext cx="4336200" cy="28756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5"/>
          <p:cNvSpPr/>
          <p:nvPr/>
        </p:nvSpPr>
        <p:spPr>
          <a:xfrm>
            <a:off x="546120" y="2616120"/>
            <a:ext cx="8762400" cy="38473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51" name="Google Shape;551;p25"/>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CA-CC</a:t>
            </a:r>
            <a:endParaRPr sz="3300" b="0" i="0" u="none" strike="noStrike" cap="none">
              <a:latin typeface="Arial"/>
              <a:ea typeface="Arial"/>
              <a:cs typeface="Arial"/>
              <a:sym typeface="Arial"/>
            </a:endParaRPr>
          </a:p>
        </p:txBody>
      </p:sp>
      <p:sp>
        <p:nvSpPr>
          <p:cNvPr id="552" name="Google Shape;552;p25"/>
          <p:cNvSpPr/>
          <p:nvPr/>
        </p:nvSpPr>
        <p:spPr>
          <a:xfrm>
            <a:off x="457200" y="2092320"/>
            <a:ext cx="9448200" cy="133452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Existen distintas formas de construir un circuito rectificador. </a:t>
            </a:r>
            <a:endParaRPr sz="1800" b="0" i="0" u="none" strike="noStrike" cap="none">
              <a:latin typeface="Arial"/>
              <a:ea typeface="Arial"/>
              <a:cs typeface="Arial"/>
              <a:sym typeface="Arial"/>
            </a:endParaRPr>
          </a:p>
          <a:p>
            <a:pPr marL="0" marR="0" lvl="0" indent="0" algn="just" rtl="0">
              <a:lnSpc>
                <a:spcPct val="50000"/>
              </a:lnSpc>
              <a:spcBef>
                <a:spcPts val="1100"/>
              </a:spcBef>
              <a:spcAft>
                <a:spcPts val="0"/>
              </a:spcAft>
              <a:buNone/>
            </a:pPr>
            <a:endParaRPr sz="1800" b="0" i="0" u="none" strike="noStrike" cap="none">
              <a:latin typeface="Arial"/>
              <a:ea typeface="Arial"/>
              <a:cs typeface="Arial"/>
              <a:sym typeface="Arial"/>
            </a:endParaRPr>
          </a:p>
          <a:p>
            <a:pPr marL="216000" marR="0" lvl="0" indent="0" algn="just" rtl="0">
              <a:lnSpc>
                <a:spcPct val="80000"/>
              </a:lnSpc>
              <a:spcBef>
                <a:spcPts val="1100"/>
              </a:spcBef>
              <a:spcAft>
                <a:spcPts val="0"/>
              </a:spcAft>
              <a:buNone/>
            </a:pPr>
            <a:r>
              <a:rPr lang="es-CL" sz="1600" b="1" i="0" u="none" strike="noStrike" cap="none">
                <a:solidFill>
                  <a:srgbClr val="000000"/>
                </a:solidFill>
                <a:latin typeface="Calibri"/>
                <a:ea typeface="Calibri"/>
                <a:cs typeface="Calibri"/>
                <a:sym typeface="Calibri"/>
              </a:rPr>
              <a:t>*Ejemplo:</a:t>
            </a:r>
            <a:endParaRPr sz="1600" b="0" i="0" u="none" strike="noStrike" cap="none">
              <a:latin typeface="Arial"/>
              <a:ea typeface="Arial"/>
              <a:cs typeface="Arial"/>
              <a:sym typeface="Arial"/>
            </a:endParaRPr>
          </a:p>
          <a:p>
            <a:pPr marL="216000" marR="0" lvl="0" indent="0" algn="just" rtl="0">
              <a:lnSpc>
                <a:spcPct val="80000"/>
              </a:lnSpc>
              <a:spcBef>
                <a:spcPts val="1100"/>
              </a:spcBef>
              <a:spcAft>
                <a:spcPts val="0"/>
              </a:spcAft>
              <a:buNone/>
            </a:pPr>
            <a:r>
              <a:rPr lang="es-CL" sz="1800" b="1" i="0" u="none" strike="noStrike" cap="none">
                <a:solidFill>
                  <a:srgbClr val="C73E32"/>
                </a:solidFill>
                <a:latin typeface="Calibri"/>
                <a:ea typeface="Calibri"/>
                <a:cs typeface="Calibri"/>
                <a:sym typeface="Calibri"/>
              </a:rPr>
              <a:t>Rectificador de onda completa</a:t>
            </a:r>
            <a:endParaRPr sz="1800" b="0" i="0" u="none" strike="noStrike" cap="none">
              <a:latin typeface="Arial"/>
              <a:ea typeface="Arial"/>
              <a:cs typeface="Arial"/>
              <a:sym typeface="Arial"/>
            </a:endParaRPr>
          </a:p>
        </p:txBody>
      </p:sp>
      <p:cxnSp>
        <p:nvCxnSpPr>
          <p:cNvPr id="553" name="Google Shape;553;p25"/>
          <p:cNvCxnSpPr/>
          <p:nvPr/>
        </p:nvCxnSpPr>
        <p:spPr>
          <a:xfrm>
            <a:off x="749160" y="3828960"/>
            <a:ext cx="3930480" cy="0"/>
          </a:xfrm>
          <a:prstGeom prst="straightConnector1">
            <a:avLst/>
          </a:prstGeom>
          <a:noFill/>
          <a:ln w="5722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pic>
        <p:nvPicPr>
          <p:cNvPr id="554" name="Google Shape;554;p25" descr="CircuitoCC-24.jpg"/>
          <p:cNvPicPr preferRelativeResize="0"/>
          <p:nvPr/>
        </p:nvPicPr>
        <p:blipFill rotWithShape="1">
          <a:blip r:embed="rId3">
            <a:alphaModFix/>
          </a:blip>
          <a:srcRect l="1436" r="56763" b="14193"/>
          <a:stretch/>
        </p:blipFill>
        <p:spPr>
          <a:xfrm>
            <a:off x="647640" y="3416400"/>
            <a:ext cx="3967920" cy="2640960"/>
          </a:xfrm>
          <a:prstGeom prst="rect">
            <a:avLst/>
          </a:prstGeom>
          <a:noFill/>
          <a:ln>
            <a:noFill/>
          </a:ln>
        </p:spPr>
      </p:pic>
      <p:pic>
        <p:nvPicPr>
          <p:cNvPr id="555" name="Google Shape;555;p25" descr="CircuitoCC-24.jpg"/>
          <p:cNvPicPr preferRelativeResize="0"/>
          <p:nvPr/>
        </p:nvPicPr>
        <p:blipFill rotWithShape="1">
          <a:blip r:embed="rId3">
            <a:alphaModFix/>
          </a:blip>
          <a:srcRect l="51226" r="3445" b="14193"/>
          <a:stretch/>
        </p:blipFill>
        <p:spPr>
          <a:xfrm>
            <a:off x="4838760" y="3149640"/>
            <a:ext cx="4406040" cy="27043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6"/>
          <p:cNvSpPr/>
          <p:nvPr/>
        </p:nvSpPr>
        <p:spPr>
          <a:xfrm>
            <a:off x="3924360" y="2108160"/>
            <a:ext cx="5384160" cy="46602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61" name="Google Shape;561;p26"/>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CA-CC</a:t>
            </a:r>
            <a:endParaRPr sz="3300" b="0" i="0" u="none" strike="noStrike" cap="none">
              <a:latin typeface="Arial"/>
              <a:ea typeface="Arial"/>
              <a:cs typeface="Arial"/>
              <a:sym typeface="Arial"/>
            </a:endParaRPr>
          </a:p>
        </p:txBody>
      </p:sp>
      <p:sp>
        <p:nvSpPr>
          <p:cNvPr id="562" name="Google Shape;562;p26"/>
          <p:cNvSpPr/>
          <p:nvPr/>
        </p:nvSpPr>
        <p:spPr>
          <a:xfrm>
            <a:off x="457200" y="2232000"/>
            <a:ext cx="3326760" cy="2422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Rectificador de onda completa con filtro capacitivo.</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Los condensadores se utilizan como filtros en las fuentes de alimentación. Tienen que ser de elevada capacidad con el fin de eliminar la ondulación de la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señal continua.</a:t>
            </a:r>
            <a:endParaRPr sz="1800" b="0" i="0" u="none" strike="noStrike" cap="none">
              <a:latin typeface="Arial"/>
              <a:ea typeface="Arial"/>
              <a:cs typeface="Arial"/>
              <a:sym typeface="Arial"/>
            </a:endParaRPr>
          </a:p>
        </p:txBody>
      </p:sp>
      <p:pic>
        <p:nvPicPr>
          <p:cNvPr id="563" name="Google Shape;563;p26" descr="Teoría de rectificador de onda completa y rectificador de puente ..."/>
          <p:cNvPicPr preferRelativeResize="0"/>
          <p:nvPr/>
        </p:nvPicPr>
        <p:blipFill rotWithShape="1">
          <a:blip r:embed="rId3">
            <a:alphaModFix/>
          </a:blip>
          <a:srcRect/>
          <a:stretch/>
        </p:blipFill>
        <p:spPr>
          <a:xfrm>
            <a:off x="4039560" y="2171880"/>
            <a:ext cx="5211720" cy="45536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7"/>
          <p:cNvSpPr/>
          <p:nvPr/>
        </p:nvSpPr>
        <p:spPr>
          <a:xfrm>
            <a:off x="584280" y="2095560"/>
            <a:ext cx="8165520" cy="42285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69" name="Google Shape;569;p27"/>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CC - CA</a:t>
            </a:r>
            <a:endParaRPr sz="3300" b="0" i="0" u="none" strike="noStrike" cap="none">
              <a:latin typeface="Arial"/>
              <a:ea typeface="Arial"/>
              <a:cs typeface="Arial"/>
              <a:sym typeface="Arial"/>
            </a:endParaRPr>
          </a:p>
        </p:txBody>
      </p:sp>
      <p:sp>
        <p:nvSpPr>
          <p:cNvPr id="570" name="Google Shape;570;p27"/>
          <p:cNvSpPr/>
          <p:nvPr/>
        </p:nvSpPr>
        <p:spPr>
          <a:xfrm>
            <a:off x="749160" y="2562120"/>
            <a:ext cx="6412680" cy="338724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 convertidor CC-CA o </a:t>
            </a:r>
            <a:r>
              <a:rPr lang="es-CL" sz="1800" b="1" i="0" u="none" strike="noStrike" cap="none">
                <a:solidFill>
                  <a:srgbClr val="000000"/>
                </a:solidFill>
                <a:latin typeface="Calibri"/>
                <a:ea typeface="Calibri"/>
                <a:cs typeface="Calibri"/>
                <a:sym typeface="Calibri"/>
              </a:rPr>
              <a:t>inversor</a:t>
            </a:r>
            <a:r>
              <a:rPr lang="es-CL" sz="1800" b="0" i="0" u="none" strike="noStrike" cap="none">
                <a:solidFill>
                  <a:srgbClr val="000000"/>
                </a:solidFill>
                <a:latin typeface="Calibri"/>
                <a:ea typeface="Calibri"/>
                <a:cs typeface="Calibri"/>
                <a:sym typeface="Calibri"/>
              </a:rPr>
              <a:t> tiene como función la de cambiar un voltaje CC de entrada en un voltaje CA simétrico a la salida procurando que éste posea la magnitud y frecuencia deseada por el usuario.</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Para la conversión de un </a:t>
            </a:r>
            <a:r>
              <a:rPr lang="es-CL" sz="1800" b="1" i="0" u="none" strike="noStrike" cap="none">
                <a:solidFill>
                  <a:srgbClr val="000000"/>
                </a:solidFill>
                <a:latin typeface="Calibri"/>
                <a:ea typeface="Calibri"/>
                <a:cs typeface="Calibri"/>
                <a:sym typeface="Calibri"/>
              </a:rPr>
              <a:t>voltaje de CC a una onda senoidal </a:t>
            </a:r>
            <a:r>
              <a:rPr lang="es-CL" sz="1800" b="0" i="0" u="none" strike="noStrike" cap="none">
                <a:solidFill>
                  <a:srgbClr val="000000"/>
                </a:solidFill>
                <a:latin typeface="Calibri"/>
                <a:ea typeface="Calibri"/>
                <a:cs typeface="Calibri"/>
                <a:sym typeface="Calibri"/>
              </a:rPr>
              <a:t>se aplica un enfoque general </a:t>
            </a:r>
            <a:r>
              <a:rPr lang="es-CL" sz="1800" b="1" i="0" u="none" strike="noStrike" cap="none">
                <a:solidFill>
                  <a:srgbClr val="000000"/>
                </a:solidFill>
                <a:latin typeface="Calibri"/>
                <a:ea typeface="Calibri"/>
                <a:cs typeface="Calibri"/>
                <a:sym typeface="Calibri"/>
              </a:rPr>
              <a:t>de cortar (pulsar) el voltaje de CC para que se parezca aproximadamente a una onda senoidal</a:t>
            </a:r>
            <a:r>
              <a:rPr lang="es-CL" sz="1800" b="0" i="0" u="none" strike="noStrike" cap="none">
                <a:solidFill>
                  <a:srgbClr val="000000"/>
                </a:solidFill>
                <a:latin typeface="Calibri"/>
                <a:ea typeface="Calibri"/>
                <a:cs typeface="Calibri"/>
                <a:sym typeface="Calibri"/>
              </a:rPr>
              <a:t>. Esta forma de onda se puede filtrar para acercarla a la de una onda senoidal. </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nivel y el costo asociado al que se aplican estas técnicas determinan la calidad final de cualquier onda senoidal producida.</a:t>
            </a:r>
            <a:endParaRPr sz="1800" b="0" i="0" u="none" strike="noStrike" cap="none">
              <a:latin typeface="Arial"/>
              <a:ea typeface="Arial"/>
              <a:cs typeface="Arial"/>
              <a:sym typeface="Arial"/>
            </a:endParaRPr>
          </a:p>
        </p:txBody>
      </p:sp>
      <p:pic>
        <p:nvPicPr>
          <p:cNvPr id="571" name="Google Shape;571;p27" descr="Niña-Casco.png"/>
          <p:cNvPicPr preferRelativeResize="0"/>
          <p:nvPr/>
        </p:nvPicPr>
        <p:blipFill rotWithShape="1">
          <a:blip r:embed="rId3">
            <a:alphaModFix/>
          </a:blip>
          <a:srcRect b="6358"/>
          <a:stretch/>
        </p:blipFill>
        <p:spPr>
          <a:xfrm>
            <a:off x="7079760" y="2310840"/>
            <a:ext cx="1980720" cy="40125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28"/>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CC - CA</a:t>
            </a:r>
            <a:endParaRPr sz="3300" b="0" i="0" u="none" strike="noStrike" cap="none">
              <a:latin typeface="Arial"/>
              <a:ea typeface="Arial"/>
              <a:cs typeface="Arial"/>
              <a:sym typeface="Arial"/>
            </a:endParaRPr>
          </a:p>
        </p:txBody>
      </p:sp>
      <p:sp>
        <p:nvSpPr>
          <p:cNvPr id="577" name="Google Shape;577;p28"/>
          <p:cNvSpPr/>
          <p:nvPr/>
        </p:nvSpPr>
        <p:spPr>
          <a:xfrm>
            <a:off x="469800" y="2173320"/>
            <a:ext cx="4101480" cy="19555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Cuando se consideran los inversores, la calidad de su salida a menudo se clasifica en estas tres categorías generales:</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349200" marR="0" lvl="0" indent="-200880" algn="l" rtl="0">
              <a:lnSpc>
                <a:spcPct val="110000"/>
              </a:lnSpc>
              <a:spcBef>
                <a:spcPts val="0"/>
              </a:spcBef>
              <a:spcAft>
                <a:spcPts val="0"/>
              </a:spcAft>
              <a:buClr>
                <a:srgbClr val="000000"/>
              </a:buClr>
              <a:buSzPts val="1620"/>
              <a:buFont typeface="Calibri"/>
              <a:buAutoNum type="arabicPeriod"/>
            </a:pPr>
            <a:r>
              <a:rPr lang="es-CL" sz="1800" b="1" i="0" u="none" strike="noStrike" cap="none">
                <a:solidFill>
                  <a:srgbClr val="000000"/>
                </a:solidFill>
                <a:latin typeface="Calibri"/>
                <a:ea typeface="Calibri"/>
                <a:cs typeface="Calibri"/>
                <a:sym typeface="Calibri"/>
              </a:rPr>
              <a:t>Inversor de onda cuadrada.</a:t>
            </a:r>
            <a:endParaRPr sz="1800" b="0" i="0" u="none" strike="noStrike" cap="none">
              <a:latin typeface="Arial"/>
              <a:ea typeface="Arial"/>
              <a:cs typeface="Arial"/>
              <a:sym typeface="Arial"/>
            </a:endParaRPr>
          </a:p>
          <a:p>
            <a:pPr marL="349200" marR="0" lvl="0" indent="-200880" algn="l" rtl="0">
              <a:lnSpc>
                <a:spcPct val="110000"/>
              </a:lnSpc>
              <a:spcBef>
                <a:spcPts val="0"/>
              </a:spcBef>
              <a:spcAft>
                <a:spcPts val="0"/>
              </a:spcAft>
              <a:buClr>
                <a:srgbClr val="000000"/>
              </a:buClr>
              <a:buSzPts val="1620"/>
              <a:buFont typeface="Calibri"/>
              <a:buAutoNum type="arabicPeriod"/>
            </a:pPr>
            <a:r>
              <a:rPr lang="es-CL" sz="1800" b="1" i="0" u="none" strike="noStrike" cap="none">
                <a:solidFill>
                  <a:srgbClr val="000000"/>
                </a:solidFill>
                <a:latin typeface="Calibri"/>
                <a:ea typeface="Calibri"/>
                <a:cs typeface="Calibri"/>
                <a:sym typeface="Calibri"/>
              </a:rPr>
              <a:t>De onda sinusoidal modificada.</a:t>
            </a:r>
            <a:endParaRPr sz="1800" b="0" i="0" u="none" strike="noStrike" cap="none">
              <a:latin typeface="Arial"/>
              <a:ea typeface="Arial"/>
              <a:cs typeface="Arial"/>
              <a:sym typeface="Arial"/>
            </a:endParaRPr>
          </a:p>
          <a:p>
            <a:pPr marL="349200" marR="0" lvl="0" indent="-200880" algn="l" rtl="0">
              <a:lnSpc>
                <a:spcPct val="110000"/>
              </a:lnSpc>
              <a:spcBef>
                <a:spcPts val="0"/>
              </a:spcBef>
              <a:spcAft>
                <a:spcPts val="0"/>
              </a:spcAft>
              <a:buClr>
                <a:srgbClr val="000000"/>
              </a:buClr>
              <a:buSzPts val="1620"/>
              <a:buFont typeface="Calibri"/>
              <a:buAutoNum type="arabicPeriod"/>
            </a:pPr>
            <a:r>
              <a:rPr lang="es-CL" sz="1800" b="1" i="0" u="none" strike="noStrike" cap="none">
                <a:solidFill>
                  <a:srgbClr val="000000"/>
                </a:solidFill>
                <a:latin typeface="Calibri"/>
                <a:ea typeface="Calibri"/>
                <a:cs typeface="Calibri"/>
                <a:sym typeface="Calibri"/>
              </a:rPr>
              <a:t>Inversor de onda senoidal pura.</a:t>
            </a:r>
            <a:endParaRPr sz="1800" b="0" i="0" u="none" strike="noStrike" cap="none">
              <a:latin typeface="Arial"/>
              <a:ea typeface="Arial"/>
              <a:cs typeface="Arial"/>
              <a:sym typeface="Arial"/>
            </a:endParaRPr>
          </a:p>
        </p:txBody>
      </p:sp>
      <p:sp>
        <p:nvSpPr>
          <p:cNvPr id="578" name="Google Shape;578;p28"/>
          <p:cNvSpPr/>
          <p:nvPr/>
        </p:nvSpPr>
        <p:spPr>
          <a:xfrm>
            <a:off x="4847040" y="2133720"/>
            <a:ext cx="3699360" cy="50158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79" name="Google Shape;579;p28"/>
          <p:cNvPicPr preferRelativeResize="0"/>
          <p:nvPr/>
        </p:nvPicPr>
        <p:blipFill rotWithShape="1">
          <a:blip r:embed="rId3">
            <a:alphaModFix/>
          </a:blip>
          <a:srcRect t="18237"/>
          <a:stretch/>
        </p:blipFill>
        <p:spPr>
          <a:xfrm>
            <a:off x="5024880" y="2582280"/>
            <a:ext cx="3414600" cy="1141200"/>
          </a:xfrm>
          <a:prstGeom prst="rect">
            <a:avLst/>
          </a:prstGeom>
          <a:noFill/>
          <a:ln>
            <a:noFill/>
          </a:ln>
        </p:spPr>
      </p:pic>
      <p:pic>
        <p:nvPicPr>
          <p:cNvPr id="580" name="Google Shape;580;p28"/>
          <p:cNvPicPr preferRelativeResize="0"/>
          <p:nvPr/>
        </p:nvPicPr>
        <p:blipFill rotWithShape="1">
          <a:blip r:embed="rId4">
            <a:alphaModFix/>
          </a:blip>
          <a:srcRect t="25000"/>
          <a:stretch/>
        </p:blipFill>
        <p:spPr>
          <a:xfrm>
            <a:off x="5234040" y="4233240"/>
            <a:ext cx="3067920" cy="1140120"/>
          </a:xfrm>
          <a:prstGeom prst="rect">
            <a:avLst/>
          </a:prstGeom>
          <a:noFill/>
          <a:ln>
            <a:noFill/>
          </a:ln>
        </p:spPr>
      </p:pic>
      <p:pic>
        <p:nvPicPr>
          <p:cNvPr id="581" name="Google Shape;581;p28"/>
          <p:cNvPicPr preferRelativeResize="0"/>
          <p:nvPr/>
        </p:nvPicPr>
        <p:blipFill rotWithShape="1">
          <a:blip r:embed="rId5">
            <a:alphaModFix/>
          </a:blip>
          <a:srcRect t="17680" r="9007"/>
          <a:stretch/>
        </p:blipFill>
        <p:spPr>
          <a:xfrm>
            <a:off x="5235480" y="5799600"/>
            <a:ext cx="3026520" cy="1222200"/>
          </a:xfrm>
          <a:prstGeom prst="rect">
            <a:avLst/>
          </a:prstGeom>
          <a:noFill/>
          <a:ln>
            <a:noFill/>
          </a:ln>
        </p:spPr>
      </p:pic>
      <p:sp>
        <p:nvSpPr>
          <p:cNvPr id="582" name="Google Shape;582;p28"/>
          <p:cNvSpPr/>
          <p:nvPr/>
        </p:nvSpPr>
        <p:spPr>
          <a:xfrm>
            <a:off x="4994280" y="2264400"/>
            <a:ext cx="282240" cy="289440"/>
          </a:xfrm>
          <a:prstGeom prst="roundRect">
            <a:avLst>
              <a:gd name="adj" fmla="val 16667"/>
            </a:avLst>
          </a:prstGeom>
          <a:solidFill>
            <a:srgbClr val="29754D">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8"/>
          <p:cNvSpPr/>
          <p:nvPr/>
        </p:nvSpPr>
        <p:spPr>
          <a:xfrm>
            <a:off x="5002560" y="3940920"/>
            <a:ext cx="282240" cy="289440"/>
          </a:xfrm>
          <a:prstGeom prst="roundRect">
            <a:avLst>
              <a:gd name="adj" fmla="val 16667"/>
            </a:avLst>
          </a:prstGeom>
          <a:solidFill>
            <a:srgbClr val="29754D">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a:off x="5036400" y="5473440"/>
            <a:ext cx="282240" cy="289440"/>
          </a:xfrm>
          <a:prstGeom prst="roundRect">
            <a:avLst>
              <a:gd name="adj" fmla="val 16667"/>
            </a:avLst>
          </a:prstGeom>
          <a:solidFill>
            <a:srgbClr val="29754D">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8"/>
          <p:cNvSpPr/>
          <p:nvPr/>
        </p:nvSpPr>
        <p:spPr>
          <a:xfrm>
            <a:off x="5287320" y="2203560"/>
            <a:ext cx="1357200" cy="318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onda cuadrada</a:t>
            </a:r>
            <a:endParaRPr sz="1500" b="0" i="0" u="none" strike="noStrike" cap="none">
              <a:latin typeface="Arial"/>
              <a:ea typeface="Arial"/>
              <a:cs typeface="Arial"/>
              <a:sym typeface="Arial"/>
            </a:endParaRPr>
          </a:p>
        </p:txBody>
      </p:sp>
      <p:sp>
        <p:nvSpPr>
          <p:cNvPr id="586" name="Google Shape;586;p28"/>
          <p:cNvSpPr/>
          <p:nvPr/>
        </p:nvSpPr>
        <p:spPr>
          <a:xfrm>
            <a:off x="5314680" y="3854520"/>
            <a:ext cx="2346480" cy="318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onda sinusoidal modificada</a:t>
            </a:r>
            <a:endParaRPr sz="1500" b="0" i="0" u="none" strike="noStrike" cap="none">
              <a:latin typeface="Arial"/>
              <a:ea typeface="Arial"/>
              <a:cs typeface="Arial"/>
              <a:sym typeface="Arial"/>
            </a:endParaRPr>
          </a:p>
        </p:txBody>
      </p:sp>
      <p:sp>
        <p:nvSpPr>
          <p:cNvPr id="587" name="Google Shape;587;p28"/>
          <p:cNvSpPr/>
          <p:nvPr/>
        </p:nvSpPr>
        <p:spPr>
          <a:xfrm>
            <a:off x="5338800" y="5437800"/>
            <a:ext cx="1697040" cy="318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onda senoidal pura</a:t>
            </a:r>
            <a:endParaRPr sz="1500" b="0" i="0" u="none" strike="noStrike" cap="none">
              <a:latin typeface="Arial"/>
              <a:ea typeface="Arial"/>
              <a:cs typeface="Arial"/>
              <a:sym typeface="Arial"/>
            </a:endParaRPr>
          </a:p>
        </p:txBody>
      </p:sp>
      <p:sp>
        <p:nvSpPr>
          <p:cNvPr id="588" name="Google Shape;588;p28"/>
          <p:cNvSpPr/>
          <p:nvPr/>
        </p:nvSpPr>
        <p:spPr>
          <a:xfrm>
            <a:off x="4947480" y="2226600"/>
            <a:ext cx="376560" cy="3063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1</a:t>
            </a:r>
            <a:endParaRPr sz="1600" b="0" i="0" u="none" strike="noStrike" cap="none">
              <a:latin typeface="Arial"/>
              <a:ea typeface="Arial"/>
              <a:cs typeface="Arial"/>
              <a:sym typeface="Arial"/>
            </a:endParaRPr>
          </a:p>
        </p:txBody>
      </p:sp>
      <p:sp>
        <p:nvSpPr>
          <p:cNvPr id="589" name="Google Shape;589;p28"/>
          <p:cNvSpPr/>
          <p:nvPr/>
        </p:nvSpPr>
        <p:spPr>
          <a:xfrm>
            <a:off x="4955760" y="3903120"/>
            <a:ext cx="376560" cy="3063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2</a:t>
            </a:r>
            <a:endParaRPr sz="1600" b="0" i="0" u="none" strike="noStrike" cap="none">
              <a:latin typeface="Arial"/>
              <a:ea typeface="Arial"/>
              <a:cs typeface="Arial"/>
              <a:sym typeface="Arial"/>
            </a:endParaRPr>
          </a:p>
        </p:txBody>
      </p:sp>
      <p:sp>
        <p:nvSpPr>
          <p:cNvPr id="590" name="Google Shape;590;p28"/>
          <p:cNvSpPr/>
          <p:nvPr/>
        </p:nvSpPr>
        <p:spPr>
          <a:xfrm>
            <a:off x="4989600" y="5435640"/>
            <a:ext cx="376560" cy="3063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3</a:t>
            </a:r>
            <a:endParaRPr sz="1600" b="0" i="0" u="none" strike="noStrike" cap="none">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9"/>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CC - CA</a:t>
            </a:r>
            <a:endParaRPr sz="3300" b="0" i="0" u="none" strike="noStrike" cap="none">
              <a:latin typeface="Arial"/>
              <a:ea typeface="Arial"/>
              <a:cs typeface="Arial"/>
              <a:sym typeface="Arial"/>
            </a:endParaRPr>
          </a:p>
        </p:txBody>
      </p:sp>
      <p:sp>
        <p:nvSpPr>
          <p:cNvPr id="596" name="Google Shape;596;p29"/>
          <p:cNvSpPr/>
          <p:nvPr/>
        </p:nvSpPr>
        <p:spPr>
          <a:xfrm>
            <a:off x="469800" y="2173320"/>
            <a:ext cx="7644600" cy="9133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El principio de funcionamiento es el que observamos en el circuito digital del interruptor y la ampolleta, donde al variar la frecuencia de encendido y apagado de la ampolleta podemos variar el ancho del pulso.</a:t>
            </a:r>
            <a:endParaRPr sz="1800" b="0" i="0" u="none" strike="noStrike" cap="none">
              <a:latin typeface="Arial"/>
              <a:ea typeface="Arial"/>
              <a:cs typeface="Arial"/>
              <a:sym typeface="Arial"/>
            </a:endParaRPr>
          </a:p>
        </p:txBody>
      </p:sp>
      <p:sp>
        <p:nvSpPr>
          <p:cNvPr id="597" name="Google Shape;597;p29"/>
          <p:cNvSpPr/>
          <p:nvPr/>
        </p:nvSpPr>
        <p:spPr>
          <a:xfrm>
            <a:off x="584280" y="3301920"/>
            <a:ext cx="8571960" cy="31233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98" name="Google Shape;598;p29"/>
          <p:cNvPicPr preferRelativeResize="0"/>
          <p:nvPr/>
        </p:nvPicPr>
        <p:blipFill rotWithShape="1">
          <a:blip r:embed="rId3">
            <a:alphaModFix/>
          </a:blip>
          <a:srcRect/>
          <a:stretch/>
        </p:blipFill>
        <p:spPr>
          <a:xfrm>
            <a:off x="965160" y="3344760"/>
            <a:ext cx="2580480" cy="2613960"/>
          </a:xfrm>
          <a:prstGeom prst="rect">
            <a:avLst/>
          </a:prstGeom>
          <a:noFill/>
          <a:ln>
            <a:noFill/>
          </a:ln>
        </p:spPr>
      </p:pic>
      <p:pic>
        <p:nvPicPr>
          <p:cNvPr id="599" name="Google Shape;599;p29"/>
          <p:cNvPicPr preferRelativeResize="0"/>
          <p:nvPr/>
        </p:nvPicPr>
        <p:blipFill rotWithShape="1">
          <a:blip r:embed="rId4">
            <a:alphaModFix/>
          </a:blip>
          <a:srcRect/>
          <a:stretch/>
        </p:blipFill>
        <p:spPr>
          <a:xfrm>
            <a:off x="3825720" y="3656160"/>
            <a:ext cx="2556720" cy="2328120"/>
          </a:xfrm>
          <a:prstGeom prst="rect">
            <a:avLst/>
          </a:prstGeom>
          <a:noFill/>
          <a:ln>
            <a:noFill/>
          </a:ln>
        </p:spPr>
      </p:pic>
      <p:pic>
        <p:nvPicPr>
          <p:cNvPr id="600" name="Google Shape;600;p29"/>
          <p:cNvPicPr preferRelativeResize="0"/>
          <p:nvPr/>
        </p:nvPicPr>
        <p:blipFill rotWithShape="1">
          <a:blip r:embed="rId5">
            <a:alphaModFix/>
          </a:blip>
          <a:srcRect/>
          <a:stretch/>
        </p:blipFill>
        <p:spPr>
          <a:xfrm>
            <a:off x="6459480" y="3440160"/>
            <a:ext cx="2556720" cy="24724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
          <p:cNvSpPr/>
          <p:nvPr/>
        </p:nvSpPr>
        <p:spPr>
          <a:xfrm>
            <a:off x="4521240" y="2346480"/>
            <a:ext cx="3225240" cy="381636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20" name="Google Shape;320;p3"/>
          <p:cNvSpPr/>
          <p:nvPr/>
        </p:nvSpPr>
        <p:spPr>
          <a:xfrm>
            <a:off x="1649520" y="2346480"/>
            <a:ext cx="2655000" cy="381636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321" name="Google Shape;321;p3"/>
          <p:cNvPicPr preferRelativeResize="0"/>
          <p:nvPr/>
        </p:nvPicPr>
        <p:blipFill rotWithShape="1">
          <a:blip r:embed="rId3">
            <a:alphaModFix/>
          </a:blip>
          <a:srcRect/>
          <a:stretch/>
        </p:blipFill>
        <p:spPr>
          <a:xfrm>
            <a:off x="2757240" y="1981080"/>
            <a:ext cx="764280" cy="728640"/>
          </a:xfrm>
          <a:prstGeom prst="rect">
            <a:avLst/>
          </a:prstGeom>
          <a:noFill/>
          <a:ln>
            <a:noFill/>
          </a:ln>
        </p:spPr>
      </p:pic>
      <p:pic>
        <p:nvPicPr>
          <p:cNvPr id="322" name="Google Shape;322;p3"/>
          <p:cNvPicPr preferRelativeResize="0"/>
          <p:nvPr/>
        </p:nvPicPr>
        <p:blipFill rotWithShape="1">
          <a:blip r:embed="rId4">
            <a:alphaModFix/>
          </a:blip>
          <a:srcRect/>
          <a:stretch/>
        </p:blipFill>
        <p:spPr>
          <a:xfrm>
            <a:off x="5643000" y="2258280"/>
            <a:ext cx="3222360" cy="3034440"/>
          </a:xfrm>
          <a:prstGeom prst="rect">
            <a:avLst/>
          </a:prstGeom>
          <a:noFill/>
          <a:ln>
            <a:noFill/>
          </a:ln>
        </p:spPr>
      </p:pic>
      <p:sp>
        <p:nvSpPr>
          <p:cNvPr id="323" name="Google Shape;323;p3"/>
          <p:cNvSpPr/>
          <p:nvPr/>
        </p:nvSpPr>
        <p:spPr>
          <a:xfrm>
            <a:off x="4608360" y="3418560"/>
            <a:ext cx="2947320" cy="2206800"/>
          </a:xfrm>
          <a:prstGeom prst="rect">
            <a:avLst/>
          </a:prstGeom>
          <a:noFill/>
          <a:ln>
            <a:noFill/>
          </a:ln>
        </p:spPr>
        <p:txBody>
          <a:bodyPr spcFirstLastPara="1" wrap="square" lIns="90000" tIns="91425" rIns="90000" bIns="91425" anchor="t" anchorCtr="0">
            <a:noAutofit/>
          </a:bodyPr>
          <a:lstStyle/>
          <a:p>
            <a:pPr marL="140400" marR="0" lvl="0" indent="-139680" algn="l" rtl="0">
              <a:lnSpc>
                <a:spcPct val="100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Arma circuitos electrónicos analógicos básicos de acuerdo a manuales de procedimiento, cumpliendo plazos establecidos y estándares de calidad.</a:t>
            </a:r>
            <a:endParaRPr sz="1600" b="0" i="0" u="none" strike="noStrike" cap="none">
              <a:latin typeface="Arial"/>
              <a:ea typeface="Arial"/>
              <a:cs typeface="Arial"/>
              <a:sym typeface="Arial"/>
            </a:endParaRPr>
          </a:p>
          <a:p>
            <a:pPr marL="140400" marR="0" lvl="0" indent="-139680" algn="l" rtl="0">
              <a:lnSpc>
                <a:spcPct val="100000"/>
              </a:lnSpc>
              <a:spcBef>
                <a:spcPts val="601"/>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Ensambla circuitos electrónicos, analógicos y digitales de acuerdo a manuales de procedimiento.</a:t>
            </a:r>
            <a:endParaRPr sz="1600" b="0" i="0" u="none" strike="noStrike" cap="none">
              <a:latin typeface="Arial"/>
              <a:ea typeface="Arial"/>
              <a:cs typeface="Arial"/>
              <a:sym typeface="Arial"/>
            </a:endParaRPr>
          </a:p>
        </p:txBody>
      </p:sp>
      <p:sp>
        <p:nvSpPr>
          <p:cNvPr id="324" name="Google Shape;324;p3"/>
          <p:cNvSpPr/>
          <p:nvPr/>
        </p:nvSpPr>
        <p:spPr>
          <a:xfrm>
            <a:off x="4980240" y="2934360"/>
            <a:ext cx="2396160" cy="408960"/>
          </a:xfrm>
          <a:prstGeom prst="rect">
            <a:avLst/>
          </a:prstGeom>
          <a:noFill/>
          <a:ln>
            <a:noFill/>
          </a:ln>
        </p:spPr>
        <p:txBody>
          <a:bodyPr spcFirstLastPara="1" wrap="square" lIns="90000" tIns="91425" rIns="90000"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APRENDIZAJE ESPERADO</a:t>
            </a:r>
            <a:endParaRPr sz="1800" b="0" i="0" u="none" strike="noStrike" cap="none">
              <a:latin typeface="Arial"/>
              <a:ea typeface="Arial"/>
              <a:cs typeface="Arial"/>
              <a:sym typeface="Arial"/>
            </a:endParaRPr>
          </a:p>
        </p:txBody>
      </p:sp>
      <p:pic>
        <p:nvPicPr>
          <p:cNvPr id="325" name="Google Shape;325;p3"/>
          <p:cNvPicPr preferRelativeResize="0"/>
          <p:nvPr/>
        </p:nvPicPr>
        <p:blipFill rotWithShape="1">
          <a:blip r:embed="rId5">
            <a:alphaModFix/>
          </a:blip>
          <a:srcRect/>
          <a:stretch/>
        </p:blipFill>
        <p:spPr>
          <a:xfrm flipH="1">
            <a:off x="-339840" y="2669040"/>
            <a:ext cx="3053160" cy="4190040"/>
          </a:xfrm>
          <a:prstGeom prst="rect">
            <a:avLst/>
          </a:prstGeom>
          <a:noFill/>
          <a:ln>
            <a:noFill/>
          </a:ln>
        </p:spPr>
      </p:pic>
      <p:sp>
        <p:nvSpPr>
          <p:cNvPr id="326" name="Google Shape;326;p3"/>
          <p:cNvSpPr/>
          <p:nvPr/>
        </p:nvSpPr>
        <p:spPr>
          <a:xfrm>
            <a:off x="1755720" y="2934360"/>
            <a:ext cx="2767680" cy="408960"/>
          </a:xfrm>
          <a:prstGeom prst="rect">
            <a:avLst/>
          </a:prstGeom>
          <a:noFill/>
          <a:ln>
            <a:noFill/>
          </a:ln>
        </p:spPr>
        <p:txBody>
          <a:bodyPr spcFirstLastPara="1" wrap="square" lIns="90000" tIns="91425" rIns="90000"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METODOLOGÍA SELECCIONADA</a:t>
            </a:r>
            <a:endParaRPr sz="1800" b="0" i="0" u="none" strike="noStrike" cap="none">
              <a:latin typeface="Arial"/>
              <a:ea typeface="Arial"/>
              <a:cs typeface="Arial"/>
              <a:sym typeface="Arial"/>
            </a:endParaRPr>
          </a:p>
        </p:txBody>
      </p:sp>
      <p:sp>
        <p:nvSpPr>
          <p:cNvPr id="327" name="Google Shape;327;p3"/>
          <p:cNvSpPr/>
          <p:nvPr/>
        </p:nvSpPr>
        <p:spPr>
          <a:xfrm>
            <a:off x="1814760" y="3507480"/>
            <a:ext cx="2714040" cy="19908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Texto guía</a:t>
            </a: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br>
              <a:rPr lang="es-CL" sz="1800" b="0" i="0" u="none" strike="noStrike" cap="none">
                <a:latin typeface="Arial"/>
                <a:ea typeface="Arial"/>
                <a:cs typeface="Arial"/>
                <a:sym typeface="Arial"/>
              </a:rPr>
            </a:br>
            <a:endParaRPr sz="1800" b="0" i="0" u="none" strike="noStrike" cap="none">
              <a:latin typeface="Arial"/>
              <a:ea typeface="Arial"/>
              <a:cs typeface="Arial"/>
              <a:sym typeface="Arial"/>
            </a:endParaRPr>
          </a:p>
        </p:txBody>
      </p:sp>
      <p:pic>
        <p:nvPicPr>
          <p:cNvPr id="328" name="Google Shape;328;p3"/>
          <p:cNvPicPr preferRelativeResize="0"/>
          <p:nvPr/>
        </p:nvPicPr>
        <p:blipFill rotWithShape="1">
          <a:blip r:embed="rId6">
            <a:alphaModFix/>
          </a:blip>
          <a:srcRect/>
          <a:stretch/>
        </p:blipFill>
        <p:spPr>
          <a:xfrm>
            <a:off x="5795280" y="1981080"/>
            <a:ext cx="765720" cy="730080"/>
          </a:xfrm>
          <a:prstGeom prst="rect">
            <a:avLst/>
          </a:prstGeom>
          <a:noFill/>
          <a:ln>
            <a:noFill/>
          </a:ln>
        </p:spPr>
      </p:pic>
      <p:sp>
        <p:nvSpPr>
          <p:cNvPr id="329" name="Google Shape;329;p3"/>
          <p:cNvSpPr/>
          <p:nvPr/>
        </p:nvSpPr>
        <p:spPr>
          <a:xfrm>
            <a:off x="452160" y="137808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t>
            </a:r>
            <a:r>
              <a:rPr lang="es-CL" sz="3000" b="0" i="0" u="none" strike="noStrike" cap="none">
                <a:solidFill>
                  <a:srgbClr val="C73E32"/>
                </a:solidFill>
                <a:latin typeface="Calibri"/>
                <a:ea typeface="Calibri"/>
                <a:cs typeface="Calibri"/>
                <a:sym typeface="Calibri"/>
              </a:rPr>
              <a:t>ANALÓGICOS Y DIGITALES</a:t>
            </a:r>
            <a:endParaRPr sz="3000" b="0" i="0" u="none" strike="noStrike" cap="none">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0"/>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CC - CA</a:t>
            </a:r>
            <a:endParaRPr sz="3300" b="0" i="0" u="none" strike="noStrike" cap="none">
              <a:latin typeface="Arial"/>
              <a:ea typeface="Arial"/>
              <a:cs typeface="Arial"/>
              <a:sym typeface="Arial"/>
            </a:endParaRPr>
          </a:p>
        </p:txBody>
      </p:sp>
      <p:sp>
        <p:nvSpPr>
          <p:cNvPr id="606" name="Google Shape;606;p30"/>
          <p:cNvSpPr/>
          <p:nvPr/>
        </p:nvSpPr>
        <p:spPr>
          <a:xfrm>
            <a:off x="469800" y="2122560"/>
            <a:ext cx="8152560" cy="1327320"/>
          </a:xfrm>
          <a:prstGeom prst="rect">
            <a:avLst/>
          </a:prstGeom>
          <a:noFill/>
          <a:ln>
            <a:noFill/>
          </a:ln>
        </p:spPr>
        <p:txBody>
          <a:bodyPr spcFirstLastPara="1" wrap="square" lIns="90000" tIns="45000" rIns="90000" bIns="45000" anchor="t" anchorCtr="0">
            <a:sp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Esta técnica es denominada PWM modulación por ancho de pulso </a:t>
            </a:r>
            <a:br>
              <a:rPr lang="es-CL" sz="1800" b="0" i="0" u="none" strike="noStrike" cap="none">
                <a:latin typeface="Arial"/>
                <a:ea typeface="Arial"/>
                <a:cs typeface="Arial"/>
                <a:sym typeface="Arial"/>
              </a:rPr>
            </a:br>
            <a:r>
              <a:rPr lang="es-CL" sz="1800" b="0" i="1" u="none" strike="noStrike" cap="none">
                <a:solidFill>
                  <a:srgbClr val="000000"/>
                </a:solidFill>
                <a:latin typeface="Calibri"/>
                <a:ea typeface="Calibri"/>
                <a:cs typeface="Calibri"/>
                <a:sym typeface="Calibri"/>
              </a:rPr>
              <a:t>(Pulse-With Modulation)</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Para lograr este tipo de modulación se suele utilizar dispositivos semiconductores del tipo MosFet </a:t>
            </a:r>
            <a:r>
              <a:rPr lang="es-CL" sz="1800" b="0" i="1" u="none" strike="noStrike" cap="none">
                <a:solidFill>
                  <a:srgbClr val="000000"/>
                </a:solidFill>
                <a:latin typeface="Calibri"/>
                <a:ea typeface="Calibri"/>
                <a:cs typeface="Calibri"/>
                <a:sym typeface="Calibri"/>
              </a:rPr>
              <a:t>(Metal Oxide Semiconductor Field Effect Transistor).</a:t>
            </a:r>
            <a:endParaRPr sz="1800" b="0" i="0" u="none" strike="noStrike" cap="none">
              <a:latin typeface="Arial"/>
              <a:ea typeface="Arial"/>
              <a:cs typeface="Arial"/>
              <a:sym typeface="Arial"/>
            </a:endParaRPr>
          </a:p>
        </p:txBody>
      </p:sp>
      <p:sp>
        <p:nvSpPr>
          <p:cNvPr id="607" name="Google Shape;607;p30"/>
          <p:cNvSpPr/>
          <p:nvPr/>
        </p:nvSpPr>
        <p:spPr>
          <a:xfrm>
            <a:off x="673200" y="3657600"/>
            <a:ext cx="4736520" cy="3085560"/>
          </a:xfrm>
          <a:prstGeom prst="roundRect">
            <a:avLst>
              <a:gd name="adj" fmla="val 3452"/>
            </a:avLst>
          </a:prstGeom>
          <a:blipFill rotWithShape="1">
            <a:blip r:embed="rId3">
              <a:alphaModFix/>
            </a:blip>
            <a:stretch>
              <a:fillRect/>
            </a:stretch>
          </a:blipFill>
          <a:ln w="9525" cap="flat" cmpd="sng">
            <a:solidFill>
              <a:srgbClr val="29754D"/>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31"/>
          <p:cNvSpPr/>
          <p:nvPr/>
        </p:nvSpPr>
        <p:spPr>
          <a:xfrm>
            <a:off x="584280" y="2781360"/>
            <a:ext cx="7009560" cy="4088520"/>
          </a:xfrm>
          <a:prstGeom prst="roundRect">
            <a:avLst>
              <a:gd name="adj" fmla="val 3452"/>
            </a:avLst>
          </a:prstGeom>
          <a:solidFill>
            <a:schemeClr val="dk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13" name="Google Shape;613;p31"/>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CC - CA</a:t>
            </a:r>
            <a:endParaRPr sz="3300" b="0" i="0" u="none" strike="noStrike" cap="none">
              <a:latin typeface="Arial"/>
              <a:ea typeface="Arial"/>
              <a:cs typeface="Arial"/>
              <a:sym typeface="Arial"/>
            </a:endParaRPr>
          </a:p>
        </p:txBody>
      </p:sp>
      <p:sp>
        <p:nvSpPr>
          <p:cNvPr id="614" name="Google Shape;614;p31"/>
          <p:cNvSpPr/>
          <p:nvPr/>
        </p:nvSpPr>
        <p:spPr>
          <a:xfrm>
            <a:off x="482760" y="2046240"/>
            <a:ext cx="8152560" cy="639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Si consideramos los promedios de estos pulsos que son de distinto ancho, obtendremos un voltaje promedio escalonado.</a:t>
            </a:r>
            <a:endParaRPr sz="1800" b="0" i="0" u="none" strike="noStrike" cap="none">
              <a:latin typeface="Arial"/>
              <a:ea typeface="Arial"/>
              <a:cs typeface="Arial"/>
              <a:sym typeface="Arial"/>
            </a:endParaRPr>
          </a:p>
        </p:txBody>
      </p:sp>
      <p:sp>
        <p:nvSpPr>
          <p:cNvPr id="615" name="Google Shape;615;p31"/>
          <p:cNvSpPr/>
          <p:nvPr/>
        </p:nvSpPr>
        <p:spPr>
          <a:xfrm>
            <a:off x="6875640" y="4597560"/>
            <a:ext cx="4857120" cy="48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31"/>
          <p:cNvGrpSpPr/>
          <p:nvPr/>
        </p:nvGrpSpPr>
        <p:grpSpPr>
          <a:xfrm>
            <a:off x="668160" y="2901960"/>
            <a:ext cx="6800040" cy="3866400"/>
            <a:chOff x="668160" y="2901960"/>
            <a:chExt cx="6800040" cy="3866400"/>
          </a:xfrm>
        </p:grpSpPr>
        <p:pic>
          <p:nvPicPr>
            <p:cNvPr id="617" name="Google Shape;617;p31"/>
            <p:cNvPicPr preferRelativeResize="0"/>
            <p:nvPr/>
          </p:nvPicPr>
          <p:blipFill rotWithShape="1">
            <a:blip r:embed="rId3">
              <a:alphaModFix/>
            </a:blip>
            <a:srcRect/>
            <a:stretch/>
          </p:blipFill>
          <p:spPr>
            <a:xfrm>
              <a:off x="668160" y="2901960"/>
              <a:ext cx="6800040" cy="3866400"/>
            </a:xfrm>
            <a:prstGeom prst="rect">
              <a:avLst/>
            </a:prstGeom>
            <a:noFill/>
            <a:ln>
              <a:noFill/>
            </a:ln>
          </p:spPr>
        </p:pic>
        <p:sp>
          <p:nvSpPr>
            <p:cNvPr id="618" name="Google Shape;618;p31"/>
            <p:cNvSpPr/>
            <p:nvPr/>
          </p:nvSpPr>
          <p:spPr>
            <a:xfrm>
              <a:off x="1552680" y="3216240"/>
              <a:ext cx="438840" cy="3133080"/>
            </a:xfrm>
            <a:prstGeom prst="rect">
              <a:avLst/>
            </a:prstGeom>
            <a:noFill/>
            <a:ln w="28425" cap="flat" cmpd="sng">
              <a:solidFill>
                <a:srgbClr val="EB15A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1077840" y="3216240"/>
              <a:ext cx="437400" cy="3133080"/>
            </a:xfrm>
            <a:prstGeom prst="rect">
              <a:avLst/>
            </a:prstGeom>
            <a:noFill/>
            <a:ln w="28425" cap="flat" cmpd="sng">
              <a:solidFill>
                <a:srgbClr val="FFC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2065320" y="3216240"/>
              <a:ext cx="438840" cy="3133080"/>
            </a:xfrm>
            <a:prstGeom prst="rect">
              <a:avLst/>
            </a:prstGeom>
            <a:noFill/>
            <a:ln w="28425" cap="flat" cmpd="sng">
              <a:solidFill>
                <a:srgbClr val="7030A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2579760" y="3216240"/>
              <a:ext cx="401040" cy="3133080"/>
            </a:xfrm>
            <a:prstGeom prst="rect">
              <a:avLst/>
            </a:prstGeom>
            <a:noFill/>
            <a:ln w="28425" cap="flat" cmpd="sng">
              <a:solidFill>
                <a:srgbClr val="FFFF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1077840" y="6370560"/>
              <a:ext cx="3588480" cy="3646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FFC000"/>
                  </a:solidFill>
                  <a:latin typeface="Calibri"/>
                  <a:ea typeface="Calibri"/>
                  <a:cs typeface="Calibri"/>
                  <a:sym typeface="Calibri"/>
                </a:rPr>
                <a:t>P1</a:t>
              </a:r>
              <a:r>
                <a:rPr lang="es-CL" sz="1800" b="1" i="0" u="none" strike="noStrike" cap="none">
                  <a:solidFill>
                    <a:srgbClr val="FFFFFF"/>
                  </a:solidFill>
                  <a:latin typeface="Calibri"/>
                  <a:ea typeface="Calibri"/>
                  <a:cs typeface="Calibri"/>
                  <a:sym typeface="Calibri"/>
                </a:rPr>
                <a:t>   </a:t>
              </a:r>
              <a:r>
                <a:rPr lang="es-CL" sz="1800" b="1" i="0" u="none" strike="noStrike" cap="none">
                  <a:solidFill>
                    <a:srgbClr val="EB15A9"/>
                  </a:solidFill>
                  <a:latin typeface="Calibri"/>
                  <a:ea typeface="Calibri"/>
                  <a:cs typeface="Calibri"/>
                  <a:sym typeface="Calibri"/>
                </a:rPr>
                <a:t>p2</a:t>
              </a:r>
              <a:r>
                <a:rPr lang="es-CL" sz="1800" b="1" i="0" u="none" strike="noStrike" cap="none">
                  <a:solidFill>
                    <a:srgbClr val="FFFFFF"/>
                  </a:solidFill>
                  <a:latin typeface="Calibri"/>
                  <a:ea typeface="Calibri"/>
                  <a:cs typeface="Calibri"/>
                  <a:sym typeface="Calibri"/>
                </a:rPr>
                <a:t>    </a:t>
              </a:r>
              <a:r>
                <a:rPr lang="es-CL" sz="1800" b="1" i="0" u="none" strike="noStrike" cap="none">
                  <a:solidFill>
                    <a:srgbClr val="7030A0"/>
                  </a:solidFill>
                  <a:latin typeface="Calibri"/>
                  <a:ea typeface="Calibri"/>
                  <a:cs typeface="Calibri"/>
                  <a:sym typeface="Calibri"/>
                </a:rPr>
                <a:t>p3</a:t>
              </a:r>
              <a:r>
                <a:rPr lang="es-CL" sz="1800" b="1" i="0" u="none" strike="noStrike" cap="none">
                  <a:solidFill>
                    <a:srgbClr val="FFFFFF"/>
                  </a:solidFill>
                  <a:latin typeface="Calibri"/>
                  <a:ea typeface="Calibri"/>
                  <a:cs typeface="Calibri"/>
                  <a:sym typeface="Calibri"/>
                </a:rPr>
                <a:t>    </a:t>
              </a:r>
              <a:r>
                <a:rPr lang="es-CL" sz="1800" b="1" i="0" u="none" strike="noStrike" cap="none">
                  <a:solidFill>
                    <a:srgbClr val="FFFF00"/>
                  </a:solidFill>
                  <a:latin typeface="Calibri"/>
                  <a:ea typeface="Calibri"/>
                  <a:cs typeface="Calibri"/>
                  <a:sym typeface="Calibri"/>
                </a:rPr>
                <a:t>p4</a:t>
              </a:r>
              <a:endParaRPr sz="1800" b="0" i="0" u="none" strike="noStrike" cap="none">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2"/>
          <p:cNvSpPr/>
          <p:nvPr/>
        </p:nvSpPr>
        <p:spPr>
          <a:xfrm>
            <a:off x="584280" y="2781360"/>
            <a:ext cx="6184080" cy="3898080"/>
          </a:xfrm>
          <a:prstGeom prst="roundRect">
            <a:avLst>
              <a:gd name="adj" fmla="val 3452"/>
            </a:avLst>
          </a:prstGeom>
          <a:solidFill>
            <a:schemeClr val="dk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28" name="Google Shape;628;p32"/>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CONVERTIDORES </a:t>
            </a:r>
            <a:r>
              <a:rPr lang="es-CL" sz="3300" b="0" i="0" u="none" strike="noStrike" cap="none">
                <a:solidFill>
                  <a:srgbClr val="C73E32"/>
                </a:solidFill>
                <a:latin typeface="Calibri"/>
                <a:ea typeface="Calibri"/>
                <a:cs typeface="Calibri"/>
                <a:sym typeface="Calibri"/>
              </a:rPr>
              <a:t>CC - CA</a:t>
            </a:r>
            <a:endParaRPr sz="3300" b="0" i="0" u="none" strike="noStrike" cap="none">
              <a:latin typeface="Arial"/>
              <a:ea typeface="Arial"/>
              <a:cs typeface="Arial"/>
              <a:sym typeface="Arial"/>
            </a:endParaRPr>
          </a:p>
        </p:txBody>
      </p:sp>
      <p:sp>
        <p:nvSpPr>
          <p:cNvPr id="629" name="Google Shape;629;p32"/>
          <p:cNvSpPr/>
          <p:nvPr/>
        </p:nvSpPr>
        <p:spPr>
          <a:xfrm>
            <a:off x="482760" y="2046240"/>
            <a:ext cx="7212960" cy="639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Si graficamos estos voltajes escalonados obtendremos algo parecido a una señal senoidal.</a:t>
            </a:r>
            <a:endParaRPr sz="1800" b="0" i="0" u="none" strike="noStrike" cap="none">
              <a:latin typeface="Arial"/>
              <a:ea typeface="Arial"/>
              <a:cs typeface="Arial"/>
              <a:sym typeface="Arial"/>
            </a:endParaRPr>
          </a:p>
        </p:txBody>
      </p:sp>
      <p:sp>
        <p:nvSpPr>
          <p:cNvPr id="630" name="Google Shape;630;p32"/>
          <p:cNvSpPr/>
          <p:nvPr/>
        </p:nvSpPr>
        <p:spPr>
          <a:xfrm>
            <a:off x="6875640" y="4597560"/>
            <a:ext cx="4857120" cy="48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1" name="Google Shape;631;p32"/>
          <p:cNvPicPr preferRelativeResize="0"/>
          <p:nvPr/>
        </p:nvPicPr>
        <p:blipFill rotWithShape="1">
          <a:blip r:embed="rId3">
            <a:alphaModFix/>
          </a:blip>
          <a:srcRect/>
          <a:stretch/>
        </p:blipFill>
        <p:spPr>
          <a:xfrm>
            <a:off x="749160" y="3049560"/>
            <a:ext cx="5733360" cy="3366360"/>
          </a:xfrm>
          <a:prstGeom prst="rect">
            <a:avLst/>
          </a:prstGeom>
          <a:noFill/>
          <a:ln>
            <a:noFill/>
          </a:ln>
        </p:spPr>
      </p:pic>
      <p:sp>
        <p:nvSpPr>
          <p:cNvPr id="632" name="Google Shape;632;p32"/>
          <p:cNvSpPr/>
          <p:nvPr/>
        </p:nvSpPr>
        <p:spPr>
          <a:xfrm>
            <a:off x="946080" y="5991120"/>
            <a:ext cx="580320" cy="360"/>
          </a:xfrm>
          <a:custGeom>
            <a:avLst/>
            <a:gdLst/>
            <a:ahLst/>
            <a:cxnLst/>
            <a:rect l="l" t="t" r="r" b="b"/>
            <a:pathLst>
              <a:path w="21600" h="21600" extrusionOk="0">
                <a:moveTo>
                  <a:pt x="0" y="0"/>
                </a:moveTo>
                <a:lnTo>
                  <a:pt x="21600" y="21600"/>
                </a:lnTo>
              </a:path>
            </a:pathLst>
          </a:custGeom>
          <a:noFill/>
          <a:ln w="57225" cap="flat" cmpd="sng">
            <a:solidFill>
              <a:srgbClr val="FFC000"/>
            </a:solidFill>
            <a:prstDash val="solid"/>
            <a:miter lim="8000"/>
            <a:headEnd type="none" w="sm" len="sm"/>
            <a:tailEnd type="none" w="sm" len="sm"/>
          </a:ln>
        </p:spPr>
      </p:sp>
      <p:sp>
        <p:nvSpPr>
          <p:cNvPr id="633" name="Google Shape;633;p32"/>
          <p:cNvSpPr/>
          <p:nvPr/>
        </p:nvSpPr>
        <p:spPr>
          <a:xfrm>
            <a:off x="1527120" y="5286240"/>
            <a:ext cx="408960" cy="360"/>
          </a:xfrm>
          <a:custGeom>
            <a:avLst/>
            <a:gdLst/>
            <a:ahLst/>
            <a:cxnLst/>
            <a:rect l="l" t="t" r="r" b="b"/>
            <a:pathLst>
              <a:path w="21600" h="21600" extrusionOk="0">
                <a:moveTo>
                  <a:pt x="0" y="0"/>
                </a:moveTo>
                <a:lnTo>
                  <a:pt x="21600" y="21600"/>
                </a:lnTo>
              </a:path>
            </a:pathLst>
          </a:custGeom>
          <a:noFill/>
          <a:ln w="57225" cap="flat" cmpd="sng">
            <a:solidFill>
              <a:srgbClr val="EB15A9"/>
            </a:solidFill>
            <a:prstDash val="solid"/>
            <a:miter lim="8000"/>
            <a:headEnd type="none" w="sm" len="sm"/>
            <a:tailEnd type="none" w="sm" len="sm"/>
          </a:ln>
        </p:spPr>
      </p:sp>
      <p:sp>
        <p:nvSpPr>
          <p:cNvPr id="634" name="Google Shape;634;p32"/>
          <p:cNvSpPr/>
          <p:nvPr/>
        </p:nvSpPr>
        <p:spPr>
          <a:xfrm>
            <a:off x="2460600" y="4486320"/>
            <a:ext cx="370800" cy="360"/>
          </a:xfrm>
          <a:custGeom>
            <a:avLst/>
            <a:gdLst/>
            <a:ahLst/>
            <a:cxnLst/>
            <a:rect l="l" t="t" r="r" b="b"/>
            <a:pathLst>
              <a:path w="21600" h="21600" extrusionOk="0">
                <a:moveTo>
                  <a:pt x="0" y="0"/>
                </a:moveTo>
                <a:lnTo>
                  <a:pt x="21600" y="21600"/>
                </a:lnTo>
              </a:path>
            </a:pathLst>
          </a:custGeom>
          <a:noFill/>
          <a:ln w="57225" cap="flat" cmpd="sng">
            <a:solidFill>
              <a:srgbClr val="FFFF00"/>
            </a:solidFill>
            <a:prstDash val="solid"/>
            <a:miter lim="8000"/>
            <a:headEnd type="none" w="sm" len="sm"/>
            <a:tailEnd type="none" w="sm" len="sm"/>
          </a:ln>
        </p:spPr>
      </p:sp>
      <p:sp>
        <p:nvSpPr>
          <p:cNvPr id="635" name="Google Shape;635;p32"/>
          <p:cNvSpPr/>
          <p:nvPr/>
        </p:nvSpPr>
        <p:spPr>
          <a:xfrm>
            <a:off x="1536840" y="5286240"/>
            <a:ext cx="360" cy="704160"/>
          </a:xfrm>
          <a:custGeom>
            <a:avLst/>
            <a:gdLst/>
            <a:ahLst/>
            <a:cxnLst/>
            <a:rect l="l" t="t" r="r" b="b"/>
            <a:pathLst>
              <a:path w="21600" h="21600" extrusionOk="0">
                <a:moveTo>
                  <a:pt x="0" y="0"/>
                </a:moveTo>
                <a:lnTo>
                  <a:pt x="21600" y="21600"/>
                </a:lnTo>
              </a:path>
            </a:pathLst>
          </a:custGeom>
          <a:noFill/>
          <a:ln w="57225" cap="flat" cmpd="sng">
            <a:solidFill>
              <a:srgbClr val="EB15A9"/>
            </a:solidFill>
            <a:prstDash val="solid"/>
            <a:miter lim="8000"/>
            <a:headEnd type="none" w="sm" len="sm"/>
            <a:tailEnd type="none" w="sm" len="sm"/>
          </a:ln>
        </p:spPr>
      </p:sp>
      <p:sp>
        <p:nvSpPr>
          <p:cNvPr id="636" name="Google Shape;636;p32"/>
          <p:cNvSpPr/>
          <p:nvPr/>
        </p:nvSpPr>
        <p:spPr>
          <a:xfrm>
            <a:off x="2451240" y="4486320"/>
            <a:ext cx="360" cy="304200"/>
          </a:xfrm>
          <a:custGeom>
            <a:avLst/>
            <a:gdLst/>
            <a:ahLst/>
            <a:cxnLst/>
            <a:rect l="l" t="t" r="r" b="b"/>
            <a:pathLst>
              <a:path w="21600" h="21600" extrusionOk="0">
                <a:moveTo>
                  <a:pt x="0" y="0"/>
                </a:moveTo>
                <a:lnTo>
                  <a:pt x="21600" y="21600"/>
                </a:lnTo>
              </a:path>
            </a:pathLst>
          </a:custGeom>
          <a:noFill/>
          <a:ln w="57225" cap="flat" cmpd="sng">
            <a:solidFill>
              <a:srgbClr val="FFFF00"/>
            </a:solidFill>
            <a:prstDash val="solid"/>
            <a:miter lim="8000"/>
            <a:headEnd type="none" w="sm" len="sm"/>
            <a:tailEnd type="none" w="sm" len="sm"/>
          </a:ln>
        </p:spPr>
      </p:sp>
      <p:sp>
        <p:nvSpPr>
          <p:cNvPr id="637" name="Google Shape;637;p32"/>
          <p:cNvSpPr/>
          <p:nvPr/>
        </p:nvSpPr>
        <p:spPr>
          <a:xfrm>
            <a:off x="1946160" y="4838760"/>
            <a:ext cx="513720" cy="360"/>
          </a:xfrm>
          <a:custGeom>
            <a:avLst/>
            <a:gdLst/>
            <a:ahLst/>
            <a:cxnLst/>
            <a:rect l="l" t="t" r="r" b="b"/>
            <a:pathLst>
              <a:path w="21600" h="21600" extrusionOk="0">
                <a:moveTo>
                  <a:pt x="0" y="0"/>
                </a:moveTo>
                <a:lnTo>
                  <a:pt x="21600" y="21600"/>
                </a:lnTo>
              </a:path>
            </a:pathLst>
          </a:custGeom>
          <a:noFill/>
          <a:ln w="57225" cap="flat" cmpd="sng">
            <a:solidFill>
              <a:srgbClr val="7030A0"/>
            </a:solidFill>
            <a:prstDash val="solid"/>
            <a:miter lim="8000"/>
            <a:headEnd type="none" w="sm" len="sm"/>
            <a:tailEnd type="none" w="sm" len="sm"/>
          </a:ln>
        </p:spPr>
      </p:sp>
      <p:sp>
        <p:nvSpPr>
          <p:cNvPr id="638" name="Google Shape;638;p32"/>
          <p:cNvSpPr/>
          <p:nvPr/>
        </p:nvSpPr>
        <p:spPr>
          <a:xfrm>
            <a:off x="1955880" y="4838760"/>
            <a:ext cx="360" cy="447120"/>
          </a:xfrm>
          <a:custGeom>
            <a:avLst/>
            <a:gdLst/>
            <a:ahLst/>
            <a:cxnLst/>
            <a:rect l="l" t="t" r="r" b="b"/>
            <a:pathLst>
              <a:path w="21600" h="21600" extrusionOk="0">
                <a:moveTo>
                  <a:pt x="0" y="0"/>
                </a:moveTo>
                <a:lnTo>
                  <a:pt x="21600" y="21600"/>
                </a:lnTo>
              </a:path>
            </a:pathLst>
          </a:custGeom>
          <a:noFill/>
          <a:ln w="57225" cap="flat" cmpd="sng">
            <a:solidFill>
              <a:srgbClr val="7030A0"/>
            </a:solidFill>
            <a:prstDash val="solid"/>
            <a:miter lim="8000"/>
            <a:headEnd type="none" w="sm" len="sm"/>
            <a:tailEnd type="none" w="sm" len="sm"/>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3"/>
          <p:cNvSpPr/>
          <p:nvPr/>
        </p:nvSpPr>
        <p:spPr>
          <a:xfrm>
            <a:off x="6730920" y="4432320"/>
            <a:ext cx="2361600" cy="20440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44" name="Google Shape;644;p33"/>
          <p:cNvSpPr/>
          <p:nvPr/>
        </p:nvSpPr>
        <p:spPr>
          <a:xfrm>
            <a:off x="584280" y="2197080"/>
            <a:ext cx="3263040" cy="1297080"/>
          </a:xfrm>
          <a:prstGeom prst="rect">
            <a:avLst/>
          </a:prstGeom>
          <a:noFill/>
          <a:ln>
            <a:noFill/>
          </a:ln>
        </p:spPr>
        <p:txBody>
          <a:bodyPr spcFirstLastPara="1" wrap="square" lIns="90000" tIns="45000" rIns="90000" bIns="45000" anchor="t" anchorCtr="0">
            <a:spAutoFit/>
          </a:bodyPr>
          <a:lstStyle/>
          <a:p>
            <a:pPr marL="0" marR="0" lvl="0" indent="0" algn="l" rtl="0">
              <a:lnSpc>
                <a:spcPct val="110000"/>
              </a:lnSpc>
              <a:spcBef>
                <a:spcPts val="0"/>
              </a:spcBef>
              <a:spcAft>
                <a:spcPts val="0"/>
              </a:spcAft>
              <a:buNone/>
            </a:pPr>
            <a:r>
              <a:rPr lang="es-CL" sz="1800" b="0" i="0" u="none" strike="noStrike" cap="none">
                <a:solidFill>
                  <a:srgbClr val="000000"/>
                </a:solidFill>
                <a:latin typeface="Calibri"/>
                <a:ea typeface="Calibri"/>
                <a:cs typeface="Calibri"/>
                <a:sym typeface="Calibri"/>
              </a:rPr>
              <a:t>Para realizar el </a:t>
            </a:r>
            <a:r>
              <a:rPr lang="es-CL" sz="1800" b="1" i="0" u="none" strike="noStrike" cap="none">
                <a:solidFill>
                  <a:srgbClr val="000000"/>
                </a:solidFill>
                <a:latin typeface="Calibri"/>
                <a:ea typeface="Calibri"/>
                <a:cs typeface="Calibri"/>
                <a:sym typeface="Calibri"/>
              </a:rPr>
              <a:t>ensamblaje de circuitos electrónicos </a:t>
            </a:r>
            <a:r>
              <a:rPr lang="es-CL" sz="1800" b="0" i="0" u="none" strike="noStrike" cap="none">
                <a:solidFill>
                  <a:srgbClr val="000000"/>
                </a:solidFill>
                <a:latin typeface="Calibri"/>
                <a:ea typeface="Calibri"/>
                <a:cs typeface="Calibri"/>
                <a:sym typeface="Calibri"/>
              </a:rPr>
              <a:t>es necesario contar con al menos los siguientes elementos:</a:t>
            </a:r>
            <a:endParaRPr sz="1800" b="0" i="0" u="none" strike="noStrike" cap="none">
              <a:latin typeface="Arial"/>
              <a:ea typeface="Arial"/>
              <a:cs typeface="Arial"/>
              <a:sym typeface="Arial"/>
            </a:endParaRPr>
          </a:p>
        </p:txBody>
      </p:sp>
      <p:sp>
        <p:nvSpPr>
          <p:cNvPr id="645" name="Google Shape;645;p33"/>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pic>
        <p:nvPicPr>
          <p:cNvPr id="646" name="Google Shape;646;p33"/>
          <p:cNvPicPr preferRelativeResize="0"/>
          <p:nvPr/>
        </p:nvPicPr>
        <p:blipFill rotWithShape="1">
          <a:blip r:embed="rId3">
            <a:alphaModFix/>
          </a:blip>
          <a:srcRect/>
          <a:stretch/>
        </p:blipFill>
        <p:spPr>
          <a:xfrm>
            <a:off x="4098600" y="2222640"/>
            <a:ext cx="2439720" cy="1912320"/>
          </a:xfrm>
          <a:prstGeom prst="rect">
            <a:avLst/>
          </a:prstGeom>
          <a:noFill/>
          <a:ln>
            <a:noFill/>
          </a:ln>
        </p:spPr>
      </p:pic>
      <p:sp>
        <p:nvSpPr>
          <p:cNvPr id="647" name="Google Shape;647;p33"/>
          <p:cNvSpPr/>
          <p:nvPr/>
        </p:nvSpPr>
        <p:spPr>
          <a:xfrm>
            <a:off x="6743880" y="2197080"/>
            <a:ext cx="2361600" cy="20440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48" name="Google Shape;648;p33"/>
          <p:cNvPicPr preferRelativeResize="0"/>
          <p:nvPr/>
        </p:nvPicPr>
        <p:blipFill rotWithShape="1">
          <a:blip r:embed="rId4">
            <a:alphaModFix/>
          </a:blip>
          <a:srcRect l="10762"/>
          <a:stretch/>
        </p:blipFill>
        <p:spPr>
          <a:xfrm>
            <a:off x="6769080" y="2224080"/>
            <a:ext cx="2297880" cy="1974960"/>
          </a:xfrm>
          <a:prstGeom prst="rect">
            <a:avLst/>
          </a:prstGeom>
          <a:noFill/>
          <a:ln>
            <a:noFill/>
          </a:ln>
        </p:spPr>
      </p:pic>
      <p:sp>
        <p:nvSpPr>
          <p:cNvPr id="649" name="Google Shape;649;p33"/>
          <p:cNvSpPr/>
          <p:nvPr/>
        </p:nvSpPr>
        <p:spPr>
          <a:xfrm>
            <a:off x="4114800" y="4392720"/>
            <a:ext cx="2450520" cy="20440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50" name="Google Shape;650;p33"/>
          <p:cNvPicPr preferRelativeResize="0"/>
          <p:nvPr/>
        </p:nvPicPr>
        <p:blipFill rotWithShape="1">
          <a:blip r:embed="rId5">
            <a:alphaModFix/>
          </a:blip>
          <a:srcRect t="16866" b="12976"/>
          <a:stretch/>
        </p:blipFill>
        <p:spPr>
          <a:xfrm>
            <a:off x="4216320" y="4608360"/>
            <a:ext cx="2171160" cy="1662840"/>
          </a:xfrm>
          <a:prstGeom prst="rect">
            <a:avLst/>
          </a:prstGeom>
          <a:noFill/>
          <a:ln>
            <a:noFill/>
          </a:ln>
        </p:spPr>
      </p:pic>
      <p:pic>
        <p:nvPicPr>
          <p:cNvPr id="651" name="Google Shape;651;p33"/>
          <p:cNvPicPr preferRelativeResize="0"/>
          <p:nvPr/>
        </p:nvPicPr>
        <p:blipFill rotWithShape="1">
          <a:blip r:embed="rId6">
            <a:alphaModFix/>
          </a:blip>
          <a:srcRect/>
          <a:stretch/>
        </p:blipFill>
        <p:spPr>
          <a:xfrm>
            <a:off x="7134120" y="4482000"/>
            <a:ext cx="1718640" cy="18957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4"/>
          <p:cNvSpPr/>
          <p:nvPr/>
        </p:nvSpPr>
        <p:spPr>
          <a:xfrm>
            <a:off x="482760" y="2197080"/>
            <a:ext cx="8343360" cy="36568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57" name="Google Shape;657;p34"/>
          <p:cNvSpPr/>
          <p:nvPr/>
        </p:nvSpPr>
        <p:spPr>
          <a:xfrm>
            <a:off x="723960" y="2476440"/>
            <a:ext cx="4672800" cy="31528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Placa de circuito impreso (PCB)</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PCB son las siglas de Placa de Circuito Impreso, pero utilizamos las siglas en inglés (Printed Circuit Board). </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Básicamente, es un soporte físico donde se instalan componentes electrónicos y eléctricos y se interconectan entre ellos. </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Estos componentes pueden ser chips, condensadores, diodos, resistencias, conectores, etc.</a:t>
            </a:r>
            <a:endParaRPr sz="1800" b="0" i="0" u="none" strike="noStrike" cap="none">
              <a:latin typeface="Arial"/>
              <a:ea typeface="Arial"/>
              <a:cs typeface="Arial"/>
              <a:sym typeface="Arial"/>
            </a:endParaRPr>
          </a:p>
        </p:txBody>
      </p:sp>
      <p:sp>
        <p:nvSpPr>
          <p:cNvPr id="658" name="Google Shape;658;p34"/>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pic>
        <p:nvPicPr>
          <p:cNvPr id="659" name="Google Shape;659;p34"/>
          <p:cNvPicPr preferRelativeResize="0"/>
          <p:nvPr/>
        </p:nvPicPr>
        <p:blipFill rotWithShape="1">
          <a:blip r:embed="rId3">
            <a:alphaModFix/>
          </a:blip>
          <a:srcRect/>
          <a:stretch/>
        </p:blipFill>
        <p:spPr>
          <a:xfrm>
            <a:off x="5863680" y="3137040"/>
            <a:ext cx="2439720" cy="19123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5"/>
          <p:cNvSpPr/>
          <p:nvPr/>
        </p:nvSpPr>
        <p:spPr>
          <a:xfrm>
            <a:off x="558720" y="2197080"/>
            <a:ext cx="8762400" cy="39618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65" name="Google Shape;665;p35"/>
          <p:cNvSpPr/>
          <p:nvPr/>
        </p:nvSpPr>
        <p:spPr>
          <a:xfrm>
            <a:off x="723960" y="2489040"/>
            <a:ext cx="2691720" cy="33206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Placa de </a:t>
            </a: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circuito impreso (PCB)</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Las PCB se pueden modelar en programas electrónicos y posteriormente mandar a diseñar para que los elementos electrónicos queden conectados  en la posición y espacio que nosotros dispongamos.</a:t>
            </a:r>
            <a:endParaRPr sz="1800" b="0" i="0" u="none" strike="noStrike" cap="none">
              <a:latin typeface="Arial"/>
              <a:ea typeface="Arial"/>
              <a:cs typeface="Arial"/>
              <a:sym typeface="Arial"/>
            </a:endParaRPr>
          </a:p>
        </p:txBody>
      </p:sp>
      <p:sp>
        <p:nvSpPr>
          <p:cNvPr id="666" name="Google Shape;666;p35"/>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pic>
        <p:nvPicPr>
          <p:cNvPr id="667" name="Google Shape;667;p35" descr="CircuitMaker: Diseño de PCB gratuito - BricoGeek.com"/>
          <p:cNvPicPr preferRelativeResize="0"/>
          <p:nvPr/>
        </p:nvPicPr>
        <p:blipFill rotWithShape="1">
          <a:blip r:embed="rId3">
            <a:alphaModFix/>
          </a:blip>
          <a:srcRect/>
          <a:stretch/>
        </p:blipFill>
        <p:spPr>
          <a:xfrm>
            <a:off x="3538440" y="2735280"/>
            <a:ext cx="5501880" cy="30553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6"/>
          <p:cNvSpPr/>
          <p:nvPr/>
        </p:nvSpPr>
        <p:spPr>
          <a:xfrm>
            <a:off x="4508640" y="2413080"/>
            <a:ext cx="4812480" cy="374580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73" name="Google Shape;673;p36"/>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pic>
        <p:nvPicPr>
          <p:cNvPr id="674" name="Google Shape;674;p36"/>
          <p:cNvPicPr preferRelativeResize="0"/>
          <p:nvPr/>
        </p:nvPicPr>
        <p:blipFill rotWithShape="1">
          <a:blip r:embed="rId3">
            <a:alphaModFix/>
          </a:blip>
          <a:srcRect t="5778" b="9193"/>
          <a:stretch/>
        </p:blipFill>
        <p:spPr>
          <a:xfrm>
            <a:off x="4915080" y="2527200"/>
            <a:ext cx="4190040" cy="3402720"/>
          </a:xfrm>
          <a:prstGeom prst="rect">
            <a:avLst/>
          </a:prstGeom>
          <a:noFill/>
          <a:ln>
            <a:noFill/>
          </a:ln>
        </p:spPr>
      </p:pic>
      <p:sp>
        <p:nvSpPr>
          <p:cNvPr id="675" name="Google Shape;675;p36"/>
          <p:cNvSpPr/>
          <p:nvPr/>
        </p:nvSpPr>
        <p:spPr>
          <a:xfrm>
            <a:off x="4952880" y="2451240"/>
            <a:ext cx="723240" cy="621720"/>
          </a:xfrm>
          <a:prstGeom prst="roundRect">
            <a:avLst>
              <a:gd name="adj" fmla="val 3452"/>
            </a:avLst>
          </a:prstGeom>
          <a:solidFill>
            <a:schemeClr val="lt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76" name="Google Shape;676;p36"/>
          <p:cNvSpPr/>
          <p:nvPr/>
        </p:nvSpPr>
        <p:spPr>
          <a:xfrm>
            <a:off x="449280" y="2350440"/>
            <a:ext cx="3880800" cy="28029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Placa de circuito impreso </a:t>
            </a:r>
            <a:br>
              <a:rPr lang="es-CL" sz="1800" b="0" i="0" u="none" strike="noStrike" cap="none">
                <a:latin typeface="Arial"/>
                <a:ea typeface="Arial"/>
                <a:cs typeface="Arial"/>
                <a:sym typeface="Arial"/>
              </a:rPr>
            </a:br>
            <a:r>
              <a:rPr lang="es-CL" sz="2000" b="1" i="0" u="none" strike="noStrike" cap="none">
                <a:solidFill>
                  <a:srgbClr val="C73E32"/>
                </a:solidFill>
                <a:latin typeface="Calibri"/>
                <a:ea typeface="Calibri"/>
                <a:cs typeface="Calibri"/>
                <a:sym typeface="Calibri"/>
              </a:rPr>
              <a:t>(PCB) universal.</a:t>
            </a:r>
            <a:endParaRPr sz="2000" b="0" i="0" u="none" strike="noStrike" cap="none">
              <a:latin typeface="Arial"/>
              <a:ea typeface="Arial"/>
              <a:cs typeface="Arial"/>
              <a:sym typeface="Arial"/>
            </a:endParaRPr>
          </a:p>
          <a:p>
            <a:pPr marL="0" marR="0" lvl="0" indent="0" algn="l" rtl="0">
              <a:lnSpc>
                <a:spcPct val="6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Así como también se pueden adquirir placas PCB universales, las cuales vendrán sin un diseño, pero con las perforaciones realizadas para poder montar nuestros elementos electrónicos y conectar por medio de algún conductor.</a:t>
            </a:r>
            <a:endParaRPr sz="1800" b="0" i="0" u="none" strike="noStrike" cap="none">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37"/>
          <p:cNvSpPr/>
          <p:nvPr/>
        </p:nvSpPr>
        <p:spPr>
          <a:xfrm>
            <a:off x="4267080" y="2235240"/>
            <a:ext cx="4685760" cy="36061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82" name="Google Shape;682;p37"/>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sp>
        <p:nvSpPr>
          <p:cNvPr id="683" name="Google Shape;683;p37"/>
          <p:cNvSpPr/>
          <p:nvPr/>
        </p:nvSpPr>
        <p:spPr>
          <a:xfrm>
            <a:off x="469800" y="2196000"/>
            <a:ext cx="3859920" cy="246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Cautín y soldadura de estaño.</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Para poder soldar los elementos electrónicos a una placa PCB será necesario tener un cautín que permitirá generar el calor suficiente para fundir la soldadura (usualmente estaño) y de esta forma soldar los puntos que nos interesan.</a:t>
            </a:r>
            <a:endParaRPr sz="1800" b="0" i="0" u="none" strike="noStrike" cap="none">
              <a:latin typeface="Arial"/>
              <a:ea typeface="Arial"/>
              <a:cs typeface="Arial"/>
              <a:sym typeface="Arial"/>
            </a:endParaRPr>
          </a:p>
        </p:txBody>
      </p:sp>
      <p:pic>
        <p:nvPicPr>
          <p:cNvPr id="684" name="Google Shape;684;p37" descr="la-resina-y-la-soldadura-del-cautín-alean-sobre-blanco-18303805.jpg"/>
          <p:cNvPicPr preferRelativeResize="0"/>
          <p:nvPr/>
        </p:nvPicPr>
        <p:blipFill rotWithShape="1">
          <a:blip r:embed="rId3">
            <a:alphaModFix/>
          </a:blip>
          <a:srcRect t="15236" r="9906" b="4982"/>
          <a:stretch/>
        </p:blipFill>
        <p:spPr>
          <a:xfrm>
            <a:off x="4280040" y="2349360"/>
            <a:ext cx="4609440" cy="33267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38"/>
          <p:cNvSpPr/>
          <p:nvPr/>
        </p:nvSpPr>
        <p:spPr>
          <a:xfrm>
            <a:off x="5715000" y="2311560"/>
            <a:ext cx="3466440" cy="245052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90" name="Google Shape;690;p38"/>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sp>
        <p:nvSpPr>
          <p:cNvPr id="691" name="Google Shape;691;p38"/>
          <p:cNvSpPr/>
          <p:nvPr/>
        </p:nvSpPr>
        <p:spPr>
          <a:xfrm>
            <a:off x="469800" y="2145240"/>
            <a:ext cx="5168160" cy="27489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Cautín y soldadura de estaño.</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Dependiendo del ámbito del uso podemos dividir todos los cautines en los siguientes grupos:</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29754D"/>
              </a:buClr>
              <a:buSzPts val="1800"/>
              <a:buFont typeface="Arial"/>
              <a:buChar char="•"/>
            </a:pPr>
            <a:r>
              <a:rPr lang="es-CL" sz="1800" b="1" i="0" u="none" strike="noStrike" cap="none">
                <a:solidFill>
                  <a:srgbClr val="29754D"/>
                </a:solidFill>
                <a:latin typeface="Calibri"/>
                <a:ea typeface="Calibri"/>
                <a:cs typeface="Calibri"/>
                <a:sym typeface="Calibri"/>
              </a:rPr>
              <a:t>30-40 W </a:t>
            </a:r>
            <a:r>
              <a:rPr lang="es-CL" sz="1800" b="0" i="0" u="none" strike="noStrike" cap="none">
                <a:solidFill>
                  <a:srgbClr val="000000"/>
                </a:solidFill>
                <a:latin typeface="Calibri"/>
                <a:ea typeface="Calibri"/>
                <a:cs typeface="Calibri"/>
                <a:sym typeface="Calibri"/>
              </a:rPr>
              <a:t>– cautines para componentes electrónicos.</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29754D"/>
              </a:buClr>
              <a:buSzPts val="1800"/>
              <a:buFont typeface="Arial"/>
              <a:buChar char="•"/>
            </a:pPr>
            <a:r>
              <a:rPr lang="es-CL" sz="1800" b="1" i="0" u="none" strike="noStrike" cap="none">
                <a:solidFill>
                  <a:srgbClr val="29754D"/>
                </a:solidFill>
                <a:latin typeface="Calibri"/>
                <a:ea typeface="Calibri"/>
                <a:cs typeface="Calibri"/>
                <a:sym typeface="Calibri"/>
              </a:rPr>
              <a:t>60-70 W </a:t>
            </a:r>
            <a:r>
              <a:rPr lang="es-CL" sz="1800" b="0" i="0" u="none" strike="noStrike" cap="none">
                <a:solidFill>
                  <a:srgbClr val="000000"/>
                </a:solidFill>
                <a:latin typeface="Calibri"/>
                <a:ea typeface="Calibri"/>
                <a:cs typeface="Calibri"/>
                <a:sym typeface="Calibri"/>
              </a:rPr>
              <a:t>– cautines universals.</a:t>
            </a:r>
            <a:endParaRPr sz="1800" b="0" i="0" u="none" strike="noStrike" cap="none">
              <a:latin typeface="Arial"/>
              <a:ea typeface="Arial"/>
              <a:cs typeface="Arial"/>
              <a:sym typeface="Arial"/>
            </a:endParaRPr>
          </a:p>
          <a:p>
            <a:pPr marL="140400" marR="0" lvl="0" indent="-139680" algn="l" rtl="0">
              <a:lnSpc>
                <a:spcPct val="100000"/>
              </a:lnSpc>
              <a:spcBef>
                <a:spcPts val="1100"/>
              </a:spcBef>
              <a:spcAft>
                <a:spcPts val="0"/>
              </a:spcAft>
              <a:buClr>
                <a:srgbClr val="29754D"/>
              </a:buClr>
              <a:buSzPts val="1800"/>
              <a:buFont typeface="Arial"/>
              <a:buChar char="•"/>
            </a:pPr>
            <a:r>
              <a:rPr lang="es-CL" sz="1800" b="1" i="0" u="none" strike="noStrike" cap="none">
                <a:solidFill>
                  <a:srgbClr val="29754D"/>
                </a:solidFill>
                <a:latin typeface="Calibri"/>
                <a:ea typeface="Calibri"/>
                <a:cs typeface="Calibri"/>
                <a:sym typeface="Calibri"/>
              </a:rPr>
              <a:t>80-100 W </a:t>
            </a:r>
            <a:r>
              <a:rPr lang="es-CL" sz="1800" b="0" i="0" u="none" strike="noStrike" cap="none">
                <a:solidFill>
                  <a:srgbClr val="000000"/>
                </a:solidFill>
                <a:latin typeface="Calibri"/>
                <a:ea typeface="Calibri"/>
                <a:cs typeface="Calibri"/>
                <a:sym typeface="Calibri"/>
              </a:rPr>
              <a:t>– cautines para soldar piezas macizas y cables gruesos.</a:t>
            </a:r>
            <a:endParaRPr sz="1800" b="0" i="0" u="none" strike="noStrike" cap="none">
              <a:latin typeface="Arial"/>
              <a:ea typeface="Arial"/>
              <a:cs typeface="Arial"/>
              <a:sym typeface="Arial"/>
            </a:endParaRPr>
          </a:p>
        </p:txBody>
      </p:sp>
      <p:pic>
        <p:nvPicPr>
          <p:cNvPr id="692" name="Google Shape;692;p38" descr="la-resina-y-la-soldadura-del-cautín-alean-sobre-blanco-18303805.jpg"/>
          <p:cNvPicPr preferRelativeResize="0"/>
          <p:nvPr/>
        </p:nvPicPr>
        <p:blipFill rotWithShape="1">
          <a:blip r:embed="rId3">
            <a:alphaModFix/>
          </a:blip>
          <a:srcRect t="20308" r="12313" b="4982"/>
          <a:stretch/>
        </p:blipFill>
        <p:spPr>
          <a:xfrm>
            <a:off x="5741640" y="2476440"/>
            <a:ext cx="3236400" cy="2247120"/>
          </a:xfrm>
          <a:prstGeom prst="rect">
            <a:avLst/>
          </a:prstGeom>
          <a:noFill/>
          <a:ln>
            <a:noFill/>
          </a:ln>
        </p:spPr>
      </p:pic>
      <p:sp>
        <p:nvSpPr>
          <p:cNvPr id="693" name="Google Shape;693;p38"/>
          <p:cNvSpPr/>
          <p:nvPr/>
        </p:nvSpPr>
        <p:spPr>
          <a:xfrm>
            <a:off x="520560" y="5203440"/>
            <a:ext cx="8267040" cy="1326960"/>
          </a:xfrm>
          <a:prstGeom prst="rect">
            <a:avLst/>
          </a:prstGeom>
          <a:noFill/>
          <a:ln>
            <a:noFill/>
          </a:ln>
        </p:spPr>
        <p:txBody>
          <a:bodyPr spcFirstLastPara="1" wrap="square" lIns="90000" tIns="45000" rIns="90000" bIns="45000" anchor="t" anchorCtr="0">
            <a:spAutoFit/>
          </a:bodyPr>
          <a:lstStyle/>
          <a:p>
            <a:pPr marL="140400" marR="0" lvl="0" indent="-139680" algn="just"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Con respecto a la </a:t>
            </a:r>
            <a:r>
              <a:rPr lang="es-CL" sz="1800" b="1" i="0" u="none" strike="noStrike" cap="none">
                <a:solidFill>
                  <a:srgbClr val="C73E32"/>
                </a:solidFill>
                <a:latin typeface="Calibri"/>
                <a:ea typeface="Calibri"/>
                <a:cs typeface="Calibri"/>
                <a:sym typeface="Calibri"/>
              </a:rPr>
              <a:t>soldadura</a:t>
            </a:r>
            <a:r>
              <a:rPr lang="es-CL" sz="1800" b="0" i="0" u="none" strike="noStrike" cap="none">
                <a:solidFill>
                  <a:srgbClr val="000000"/>
                </a:solidFill>
                <a:latin typeface="Calibri"/>
                <a:ea typeface="Calibri"/>
                <a:cs typeface="Calibri"/>
                <a:sym typeface="Calibri"/>
              </a:rPr>
              <a:t> cabe destacar que, si bien se adquiere como soldadura de estaño, ésta también tiene una composición en base a plomo. </a:t>
            </a:r>
            <a:endParaRPr sz="1800" b="0" i="0" u="none" strike="noStrike" cap="none">
              <a:latin typeface="Arial"/>
              <a:ea typeface="Arial"/>
              <a:cs typeface="Arial"/>
              <a:sym typeface="Arial"/>
            </a:endParaRPr>
          </a:p>
          <a:p>
            <a:pPr marL="140400" marR="0" lvl="0" indent="-139680" algn="just" rtl="0">
              <a:lnSpc>
                <a:spcPct val="100000"/>
              </a:lnSpc>
              <a:spcBef>
                <a:spcPts val="110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Dependiendo de </a:t>
            </a:r>
            <a:r>
              <a:rPr lang="es-CL" sz="1800" b="1" i="0" u="none" strike="noStrike" cap="none">
                <a:solidFill>
                  <a:srgbClr val="29754D"/>
                </a:solidFill>
                <a:latin typeface="Calibri"/>
                <a:ea typeface="Calibri"/>
                <a:cs typeface="Calibri"/>
                <a:sym typeface="Calibri"/>
              </a:rPr>
              <a:t>cuánto sea el porcentaje de estaño y plomo que contenga la soldadura</a:t>
            </a:r>
            <a:r>
              <a:rPr lang="es-CL" sz="1800" b="0" i="0" u="none" strike="noStrike" cap="none">
                <a:solidFill>
                  <a:srgbClr val="000000"/>
                </a:solidFill>
                <a:latin typeface="Calibri"/>
                <a:ea typeface="Calibri"/>
                <a:cs typeface="Calibri"/>
                <a:sym typeface="Calibri"/>
              </a:rPr>
              <a:t> se puede clasificar su </a:t>
            </a:r>
            <a:r>
              <a:rPr lang="es-CL" sz="1800" b="1" i="0" u="none" strike="noStrike" cap="none">
                <a:solidFill>
                  <a:srgbClr val="29754D"/>
                </a:solidFill>
                <a:latin typeface="Calibri"/>
                <a:ea typeface="Calibri"/>
                <a:cs typeface="Calibri"/>
                <a:sym typeface="Calibri"/>
              </a:rPr>
              <a:t>utilidad</a:t>
            </a:r>
            <a:r>
              <a:rPr lang="es-CL" sz="1800" b="1"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39"/>
          <p:cNvSpPr/>
          <p:nvPr/>
        </p:nvSpPr>
        <p:spPr>
          <a:xfrm>
            <a:off x="520560" y="2616120"/>
            <a:ext cx="8800560" cy="33393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99" name="Google Shape;699;p39"/>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sp>
        <p:nvSpPr>
          <p:cNvPr id="700" name="Google Shape;700;p39"/>
          <p:cNvSpPr/>
          <p:nvPr/>
        </p:nvSpPr>
        <p:spPr>
          <a:xfrm>
            <a:off x="469800" y="2145240"/>
            <a:ext cx="5168160" cy="5468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29754D"/>
                </a:solidFill>
                <a:latin typeface="Calibri"/>
                <a:ea typeface="Calibri"/>
                <a:cs typeface="Calibri"/>
                <a:sym typeface="Calibri"/>
              </a:rPr>
              <a:t>Cautín y soldadura de estaño.</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p:txBody>
      </p:sp>
      <p:pic>
        <p:nvPicPr>
          <p:cNvPr id="701" name="Google Shape;701;p39"/>
          <p:cNvPicPr preferRelativeResize="0"/>
          <p:nvPr/>
        </p:nvPicPr>
        <p:blipFill rotWithShape="1">
          <a:blip r:embed="rId3">
            <a:alphaModFix/>
          </a:blip>
          <a:srcRect/>
          <a:stretch/>
        </p:blipFill>
        <p:spPr>
          <a:xfrm>
            <a:off x="622440" y="2779560"/>
            <a:ext cx="8590680" cy="3101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
          <p:cNvSpPr/>
          <p:nvPr/>
        </p:nvSpPr>
        <p:spPr>
          <a:xfrm>
            <a:off x="4152960" y="3048120"/>
            <a:ext cx="4507920" cy="3580560"/>
          </a:xfrm>
          <a:prstGeom prst="roundRect">
            <a:avLst>
              <a:gd name="adj" fmla="val 3189"/>
            </a:avLst>
          </a:prstGeom>
          <a:solidFill>
            <a:schemeClr val="lt1"/>
          </a:solidFill>
          <a:ln w="9525" cap="flat" cmpd="sng">
            <a:solidFill>
              <a:schemeClr val="dk1"/>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35" name="Google Shape;335;p4"/>
          <p:cNvSpPr/>
          <p:nvPr/>
        </p:nvSpPr>
        <p:spPr>
          <a:xfrm>
            <a:off x="375840" y="1373760"/>
            <a:ext cx="410688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MENÚ DE LA ACTIVIDAD</a:t>
            </a:r>
            <a:endParaRPr sz="2800" b="0" i="0" u="none" strike="noStrike" cap="none">
              <a:latin typeface="Arial"/>
              <a:ea typeface="Arial"/>
              <a:cs typeface="Arial"/>
              <a:sym typeface="Arial"/>
            </a:endParaRPr>
          </a:p>
        </p:txBody>
      </p:sp>
      <p:pic>
        <p:nvPicPr>
          <p:cNvPr id="336" name="Google Shape;336;p4"/>
          <p:cNvPicPr preferRelativeResize="0"/>
          <p:nvPr/>
        </p:nvPicPr>
        <p:blipFill rotWithShape="1">
          <a:blip r:embed="rId3">
            <a:alphaModFix/>
          </a:blip>
          <a:srcRect/>
          <a:stretch/>
        </p:blipFill>
        <p:spPr>
          <a:xfrm>
            <a:off x="594360" y="2347920"/>
            <a:ext cx="3018240" cy="4406040"/>
          </a:xfrm>
          <a:prstGeom prst="rect">
            <a:avLst/>
          </a:prstGeom>
          <a:noFill/>
          <a:ln>
            <a:noFill/>
          </a:ln>
        </p:spPr>
      </p:pic>
      <p:sp>
        <p:nvSpPr>
          <p:cNvPr id="337" name="Google Shape;337;p4"/>
          <p:cNvSpPr/>
          <p:nvPr/>
        </p:nvSpPr>
        <p:spPr>
          <a:xfrm>
            <a:off x="3606840" y="1209240"/>
            <a:ext cx="1015560" cy="52992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6000" b="0" i="0" u="none" strike="noStrike" cap="none">
                <a:solidFill>
                  <a:srgbClr val="29754D"/>
                </a:solidFill>
                <a:latin typeface="Calibri"/>
                <a:ea typeface="Calibri"/>
                <a:cs typeface="Calibri"/>
                <a:sym typeface="Calibri"/>
              </a:rPr>
              <a:t>2</a:t>
            </a:r>
            <a:endParaRPr sz="6000" b="0" i="0" u="none" strike="noStrike" cap="none">
              <a:latin typeface="Arial"/>
              <a:ea typeface="Arial"/>
              <a:cs typeface="Arial"/>
              <a:sym typeface="Arial"/>
            </a:endParaRPr>
          </a:p>
        </p:txBody>
      </p:sp>
      <p:sp>
        <p:nvSpPr>
          <p:cNvPr id="338" name="Google Shape;338;p4"/>
          <p:cNvSpPr/>
          <p:nvPr/>
        </p:nvSpPr>
        <p:spPr>
          <a:xfrm>
            <a:off x="8501040" y="1396440"/>
            <a:ext cx="4857120" cy="450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309920" y="2186280"/>
            <a:ext cx="5188680" cy="79632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900" b="0" i="0" u="none" strike="noStrike" cap="none">
                <a:solidFill>
                  <a:srgbClr val="C73E32"/>
                </a:solidFill>
                <a:latin typeface="Calibri"/>
                <a:ea typeface="Calibri"/>
                <a:cs typeface="Calibri"/>
                <a:sym typeface="Calibri"/>
              </a:rPr>
              <a:t>ARMADO DE CIRCUITOS ANALÓGICOS Y DIGITALES</a:t>
            </a:r>
            <a:endParaRPr sz="2900" b="0" i="0" u="none" strike="noStrike" cap="none">
              <a:latin typeface="Arial"/>
              <a:ea typeface="Arial"/>
              <a:cs typeface="Arial"/>
              <a:sym typeface="Arial"/>
            </a:endParaRPr>
          </a:p>
        </p:txBody>
      </p:sp>
      <p:sp>
        <p:nvSpPr>
          <p:cNvPr id="340" name="Google Shape;340;p4"/>
          <p:cNvSpPr/>
          <p:nvPr/>
        </p:nvSpPr>
        <p:spPr>
          <a:xfrm>
            <a:off x="7360560" y="1431360"/>
            <a:ext cx="10799280" cy="639000"/>
          </a:xfrm>
          <a:prstGeom prst="rect">
            <a:avLst/>
          </a:prstGeom>
          <a:noFill/>
          <a:ln>
            <a:noFill/>
          </a:ln>
        </p:spPr>
        <p:txBody>
          <a:bodyPr spcFirstLastPara="1" wrap="square" lIns="90000" tIns="45000" rIns="90000" bIns="45000" anchor="t" anchorCtr="0">
            <a:spAutoFit/>
          </a:bodyPr>
          <a:lstStyle/>
          <a:p>
            <a:pPr marL="17784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a:p>
            <a:pPr marL="17784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
        <p:nvSpPr>
          <p:cNvPr id="341" name="Google Shape;341;p4"/>
          <p:cNvSpPr/>
          <p:nvPr/>
        </p:nvSpPr>
        <p:spPr>
          <a:xfrm>
            <a:off x="3423960" y="99720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5925960" y="143316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4381920" y="3253320"/>
            <a:ext cx="4857120" cy="284832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Actividad de conocimientos previos</a:t>
            </a:r>
            <a:endParaRPr sz="1800" b="0" i="0" u="none" strike="noStrike" cap="none">
              <a:latin typeface="Arial"/>
              <a:ea typeface="Arial"/>
              <a:cs typeface="Arial"/>
              <a:sym typeface="Arial"/>
            </a:endParaRPr>
          </a:p>
          <a:p>
            <a:pPr marL="0" marR="0" lvl="0" indent="0" algn="just" rtl="0">
              <a:lnSpc>
                <a:spcPct val="100000"/>
              </a:lnSpc>
              <a:spcBef>
                <a:spcPts val="1100"/>
              </a:spcBef>
              <a:spcAft>
                <a:spcPts val="0"/>
              </a:spcAft>
              <a:buNone/>
            </a:pPr>
            <a:r>
              <a:rPr lang="es-CL" sz="1800" b="0" i="0" u="none" strike="noStrike" cap="none">
                <a:solidFill>
                  <a:srgbClr val="000000"/>
                </a:solidFill>
                <a:latin typeface="Calibri"/>
                <a:ea typeface="Calibri"/>
                <a:cs typeface="Calibri"/>
                <a:sym typeface="Calibri"/>
              </a:rPr>
              <a:t>Sistemas análogos.</a:t>
            </a:r>
            <a:endParaRPr sz="1800" b="0" i="0" u="none" strike="noStrike" cap="none">
              <a:latin typeface="Arial"/>
              <a:ea typeface="Arial"/>
              <a:cs typeface="Arial"/>
              <a:sym typeface="Arial"/>
            </a:endParaRPr>
          </a:p>
          <a:p>
            <a:pPr marL="0" marR="0" lvl="0" indent="0" algn="just" rtl="0">
              <a:lnSpc>
                <a:spcPct val="100000"/>
              </a:lnSpc>
              <a:spcBef>
                <a:spcPts val="1100"/>
              </a:spcBef>
              <a:spcAft>
                <a:spcPts val="0"/>
              </a:spcAft>
              <a:buNone/>
            </a:pPr>
            <a:r>
              <a:rPr lang="es-CL" sz="1800" b="0" i="0" u="none" strike="noStrike" cap="none">
                <a:solidFill>
                  <a:srgbClr val="000000"/>
                </a:solidFill>
                <a:latin typeface="Calibri"/>
                <a:ea typeface="Calibri"/>
                <a:cs typeface="Calibri"/>
                <a:sym typeface="Calibri"/>
              </a:rPr>
              <a:t>Sistemas digitales.</a:t>
            </a:r>
            <a:endParaRPr sz="1800" b="0" i="0" u="none" strike="noStrike" cap="none">
              <a:latin typeface="Arial"/>
              <a:ea typeface="Arial"/>
              <a:cs typeface="Arial"/>
              <a:sym typeface="Arial"/>
            </a:endParaRPr>
          </a:p>
          <a:p>
            <a:pPr marL="0" marR="0" lvl="0" indent="0" algn="just" rtl="0">
              <a:lnSpc>
                <a:spcPct val="100000"/>
              </a:lnSpc>
              <a:spcBef>
                <a:spcPts val="1100"/>
              </a:spcBef>
              <a:spcAft>
                <a:spcPts val="0"/>
              </a:spcAft>
              <a:buNone/>
            </a:pPr>
            <a:r>
              <a:rPr lang="es-CL" sz="1800" b="0" i="0" u="none" strike="noStrike" cap="none">
                <a:solidFill>
                  <a:srgbClr val="000000"/>
                </a:solidFill>
                <a:latin typeface="Calibri"/>
                <a:ea typeface="Calibri"/>
                <a:cs typeface="Calibri"/>
                <a:sym typeface="Calibri"/>
              </a:rPr>
              <a:t>Armado de circuitos análogos y digitales.</a:t>
            </a:r>
            <a:endParaRPr sz="1800" b="0" i="0" u="none" strike="noStrike" cap="none">
              <a:latin typeface="Arial"/>
              <a:ea typeface="Arial"/>
              <a:cs typeface="Arial"/>
              <a:sym typeface="Arial"/>
            </a:endParaRPr>
          </a:p>
          <a:p>
            <a:pPr marL="0" marR="0" lvl="0" indent="0" algn="just" rtl="0">
              <a:lnSpc>
                <a:spcPct val="100000"/>
              </a:lnSpc>
              <a:spcBef>
                <a:spcPts val="1100"/>
              </a:spcBef>
              <a:spcAft>
                <a:spcPts val="0"/>
              </a:spcAft>
              <a:buNone/>
            </a:pPr>
            <a:r>
              <a:rPr lang="es-CL" sz="1800" b="0" i="0" u="none" strike="noStrike" cap="none">
                <a:solidFill>
                  <a:srgbClr val="000000"/>
                </a:solidFill>
                <a:latin typeface="Calibri"/>
                <a:ea typeface="Calibri"/>
                <a:cs typeface="Calibri"/>
                <a:sym typeface="Calibri"/>
              </a:rPr>
              <a:t>Convertidores CA-CC y convertidores CC-CA.</a:t>
            </a:r>
            <a:endParaRPr sz="1800" b="0" i="0" u="none" strike="noStrike" cap="none">
              <a:latin typeface="Arial"/>
              <a:ea typeface="Arial"/>
              <a:cs typeface="Arial"/>
              <a:sym typeface="Arial"/>
            </a:endParaRPr>
          </a:p>
          <a:p>
            <a:pPr marL="0" marR="0" lvl="0" indent="0" algn="just" rtl="0">
              <a:lnSpc>
                <a:spcPct val="100000"/>
              </a:lnSpc>
              <a:spcBef>
                <a:spcPts val="1100"/>
              </a:spcBef>
              <a:spcAft>
                <a:spcPts val="0"/>
              </a:spcAft>
              <a:buNone/>
            </a:pPr>
            <a:r>
              <a:rPr lang="es-CL" sz="1800" b="0" i="0" u="none" strike="noStrike" cap="none">
                <a:solidFill>
                  <a:srgbClr val="000000"/>
                </a:solidFill>
                <a:latin typeface="Calibri"/>
                <a:ea typeface="Calibri"/>
                <a:cs typeface="Calibri"/>
                <a:sym typeface="Calibri"/>
              </a:rPr>
              <a:t>Actividad Cuánto aprendimos</a:t>
            </a:r>
            <a:endParaRPr sz="1800" b="0" i="0" u="none" strike="noStrike" cap="none">
              <a:latin typeface="Arial"/>
              <a:ea typeface="Arial"/>
              <a:cs typeface="Arial"/>
              <a:sym typeface="Arial"/>
            </a:endParaRPr>
          </a:p>
          <a:p>
            <a:pPr marL="0" marR="0" lvl="0" indent="0" algn="just" rtl="0">
              <a:lnSpc>
                <a:spcPct val="100000"/>
              </a:lnSpc>
              <a:spcBef>
                <a:spcPts val="1100"/>
              </a:spcBef>
              <a:spcAft>
                <a:spcPts val="0"/>
              </a:spcAft>
              <a:buNone/>
            </a:pPr>
            <a:r>
              <a:rPr lang="es-CL" sz="1800" b="0" i="0" u="none" strike="noStrike" cap="none">
                <a:solidFill>
                  <a:srgbClr val="000000"/>
                </a:solidFill>
                <a:latin typeface="Calibri"/>
                <a:ea typeface="Calibri"/>
                <a:cs typeface="Calibri"/>
                <a:sym typeface="Calibri"/>
              </a:rPr>
              <a:t>Ticket de salida</a:t>
            </a:r>
            <a:endParaRPr sz="1800" b="0" i="0" u="none" strike="noStrike" cap="none">
              <a:latin typeface="Arial"/>
              <a:ea typeface="Arial"/>
              <a:cs typeface="Arial"/>
              <a:sym typeface="Arial"/>
            </a:endParaRPr>
          </a:p>
        </p:txBody>
      </p:sp>
      <p:sp>
        <p:nvSpPr>
          <p:cNvPr id="344" name="Google Shape;344;p4"/>
          <p:cNvSpPr/>
          <p:nvPr/>
        </p:nvSpPr>
        <p:spPr>
          <a:xfrm>
            <a:off x="4088160" y="329724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4088160" y="371304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088160" y="412848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088160" y="454428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088160" y="496008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088160" y="537552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088160" y="5791320"/>
            <a:ext cx="282240" cy="289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3670200" y="85752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041360" y="3251160"/>
            <a:ext cx="376560" cy="3063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1</a:t>
            </a:r>
            <a:endParaRPr sz="1600" b="0" i="0" u="none" strike="noStrike" cap="none">
              <a:latin typeface="Arial"/>
              <a:ea typeface="Arial"/>
              <a:cs typeface="Arial"/>
              <a:sym typeface="Arial"/>
            </a:endParaRPr>
          </a:p>
        </p:txBody>
      </p:sp>
      <p:sp>
        <p:nvSpPr>
          <p:cNvPr id="353" name="Google Shape;353;p4"/>
          <p:cNvSpPr/>
          <p:nvPr/>
        </p:nvSpPr>
        <p:spPr>
          <a:xfrm>
            <a:off x="4006080" y="3626280"/>
            <a:ext cx="468000" cy="35712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2</a:t>
            </a:r>
            <a:endParaRPr sz="1600" b="0" i="0" u="none" strike="noStrike" cap="none">
              <a:latin typeface="Arial"/>
              <a:ea typeface="Arial"/>
              <a:cs typeface="Arial"/>
              <a:sym typeface="Arial"/>
            </a:endParaRPr>
          </a:p>
        </p:txBody>
      </p:sp>
      <p:sp>
        <p:nvSpPr>
          <p:cNvPr id="354" name="Google Shape;354;p4"/>
          <p:cNvSpPr/>
          <p:nvPr/>
        </p:nvSpPr>
        <p:spPr>
          <a:xfrm>
            <a:off x="4010760" y="4020480"/>
            <a:ext cx="443160" cy="416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355" name="Google Shape;355;p4"/>
          <p:cNvSpPr/>
          <p:nvPr/>
        </p:nvSpPr>
        <p:spPr>
          <a:xfrm>
            <a:off x="4024440" y="447984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4</a:t>
            </a:r>
            <a:endParaRPr sz="1600" b="0" i="0" u="none" strike="noStrike" cap="none">
              <a:latin typeface="Arial"/>
              <a:ea typeface="Arial"/>
              <a:cs typeface="Arial"/>
              <a:sym typeface="Arial"/>
            </a:endParaRPr>
          </a:p>
        </p:txBody>
      </p:sp>
      <p:sp>
        <p:nvSpPr>
          <p:cNvPr id="356" name="Google Shape;356;p4"/>
          <p:cNvSpPr/>
          <p:nvPr/>
        </p:nvSpPr>
        <p:spPr>
          <a:xfrm>
            <a:off x="4024440" y="486828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5</a:t>
            </a:r>
            <a:endParaRPr sz="1600" b="0" i="0" u="none" strike="noStrike" cap="none">
              <a:latin typeface="Arial"/>
              <a:ea typeface="Arial"/>
              <a:cs typeface="Arial"/>
              <a:sym typeface="Arial"/>
            </a:endParaRPr>
          </a:p>
        </p:txBody>
      </p:sp>
      <p:sp>
        <p:nvSpPr>
          <p:cNvPr id="357" name="Google Shape;357;p4"/>
          <p:cNvSpPr/>
          <p:nvPr/>
        </p:nvSpPr>
        <p:spPr>
          <a:xfrm>
            <a:off x="4024440" y="529632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6</a:t>
            </a:r>
            <a:endParaRPr sz="1600" b="0" i="0" u="none" strike="noStrike" cap="none">
              <a:latin typeface="Arial"/>
              <a:ea typeface="Arial"/>
              <a:cs typeface="Arial"/>
              <a:sym typeface="Arial"/>
            </a:endParaRPr>
          </a:p>
        </p:txBody>
      </p:sp>
      <p:sp>
        <p:nvSpPr>
          <p:cNvPr id="358" name="Google Shape;358;p4"/>
          <p:cNvSpPr/>
          <p:nvPr/>
        </p:nvSpPr>
        <p:spPr>
          <a:xfrm>
            <a:off x="4024440" y="5748480"/>
            <a:ext cx="419400" cy="36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7</a:t>
            </a:r>
            <a:endParaRPr sz="1600" b="0" i="0" u="none" strike="noStrike" cap="none">
              <a:latin typeface="Arial"/>
              <a:ea typeface="Arial"/>
              <a:cs typeface="Arial"/>
              <a:sym typeface="Arial"/>
            </a:endParaRPr>
          </a:p>
        </p:txBody>
      </p:sp>
      <p:sp>
        <p:nvSpPr>
          <p:cNvPr id="359" name="Google Shape;359;p4"/>
          <p:cNvSpPr/>
          <p:nvPr/>
        </p:nvSpPr>
        <p:spPr>
          <a:xfrm>
            <a:off x="4059000" y="86364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40"/>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sp>
        <p:nvSpPr>
          <p:cNvPr id="707" name="Google Shape;707;p40"/>
          <p:cNvSpPr/>
          <p:nvPr/>
        </p:nvSpPr>
        <p:spPr>
          <a:xfrm>
            <a:off x="482760" y="2272320"/>
            <a:ext cx="3542760" cy="35362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Cautín y soldadura de estaño.</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10000"/>
              </a:lnSpc>
              <a:spcBef>
                <a:spcPts val="0"/>
              </a:spcBef>
              <a:spcAft>
                <a:spcPts val="0"/>
              </a:spcAft>
              <a:buNone/>
            </a:pPr>
            <a:r>
              <a:rPr lang="es-CL" sz="1800" b="0" i="0" u="none" strike="noStrike" cap="none">
                <a:solidFill>
                  <a:srgbClr val="000000"/>
                </a:solidFill>
                <a:latin typeface="Calibri"/>
                <a:ea typeface="Calibri"/>
                <a:cs typeface="Calibri"/>
                <a:sym typeface="Calibri"/>
              </a:rPr>
              <a:t>Para mejorar calidad de soldadura es necesario usar el </a:t>
            </a:r>
            <a:r>
              <a:rPr lang="es-CL" sz="1800" b="1" i="0" u="none" strike="noStrike" cap="none">
                <a:solidFill>
                  <a:srgbClr val="000000"/>
                </a:solidFill>
                <a:latin typeface="Calibri"/>
                <a:ea typeface="Calibri"/>
                <a:cs typeface="Calibri"/>
                <a:sym typeface="Calibri"/>
              </a:rPr>
              <a:t>fundente (flux)</a:t>
            </a:r>
            <a:r>
              <a:rPr lang="es-CL" sz="1800" b="0" i="0" u="none" strike="noStrike" cap="none">
                <a:solidFill>
                  <a:srgbClr val="000000"/>
                </a:solidFill>
                <a:latin typeface="Calibri"/>
                <a:ea typeface="Calibri"/>
                <a:cs typeface="Calibri"/>
                <a:sym typeface="Calibri"/>
              </a:rPr>
              <a:t>. La gran mayoría de aleaciones existentes en el mercado no contienen el fundente, necesario para quitar la película de óxido y asegurar extinción uniforme de soldadura sobre las superficies que usted pretende soldar.</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pic>
        <p:nvPicPr>
          <p:cNvPr id="708" name="Google Shape;708;p40"/>
          <p:cNvPicPr preferRelativeResize="0"/>
          <p:nvPr/>
        </p:nvPicPr>
        <p:blipFill rotWithShape="1">
          <a:blip r:embed="rId3">
            <a:alphaModFix/>
          </a:blip>
          <a:srcRect/>
          <a:stretch/>
        </p:blipFill>
        <p:spPr>
          <a:xfrm>
            <a:off x="4194000" y="2428920"/>
            <a:ext cx="4784760" cy="3159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1"/>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sp>
        <p:nvSpPr>
          <p:cNvPr id="714" name="Google Shape;714;p41"/>
          <p:cNvSpPr/>
          <p:nvPr/>
        </p:nvSpPr>
        <p:spPr>
          <a:xfrm>
            <a:off x="469800" y="2068920"/>
            <a:ext cx="4698360" cy="49345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Extractor de soldadura.</a:t>
            </a:r>
            <a:endParaRPr sz="2000" b="0" i="0" u="none" strike="noStrike" cap="none">
              <a:latin typeface="Arial"/>
              <a:ea typeface="Arial"/>
              <a:cs typeface="Arial"/>
              <a:sym typeface="Arial"/>
            </a:endParaRPr>
          </a:p>
          <a:p>
            <a:pPr marL="140400" marR="0" lvl="0" indent="-139680" algn="l" rtl="0">
              <a:lnSpc>
                <a:spcPct val="11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 extractor de soldadura (también llamado bomba de estaño) es un aspirador/succionador mecánico para estaño. Es un tubo con una punta de un polímero resistente al calor y su forma es como un lápiz o jeringa médica.</a:t>
            </a:r>
            <a:endParaRPr sz="1800" b="0" i="0" u="none" strike="noStrike" cap="none">
              <a:latin typeface="Arial"/>
              <a:ea typeface="Arial"/>
              <a:cs typeface="Arial"/>
              <a:sym typeface="Arial"/>
            </a:endParaRPr>
          </a:p>
          <a:p>
            <a:pPr marL="140400" marR="0" lvl="0" indent="-139680" algn="l" rtl="0">
              <a:lnSpc>
                <a:spcPct val="11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Para utilizarlo solo se debe calentar el punto de soldadura que desea extraer mediante el uso de un cautín. Luego de derretir la soldadura, se debe ubicar la punta del extractor sobre ella, sin retirar el cautín y presionar el botón del extractor, succionando la soldadura. El proceso se repite las veces que sea necesario hasta que se pueda sacar el componente electrónico.</a:t>
            </a:r>
            <a:endParaRPr sz="1800" b="0" i="0" u="none" strike="noStrike" cap="none">
              <a:latin typeface="Arial"/>
              <a:ea typeface="Arial"/>
              <a:cs typeface="Arial"/>
              <a:sym typeface="Arial"/>
            </a:endParaRPr>
          </a:p>
          <a:p>
            <a:pPr marL="0" marR="0" lvl="0" indent="0" algn="l" rtl="0">
              <a:lnSpc>
                <a:spcPct val="100000"/>
              </a:lnSpc>
              <a:spcBef>
                <a:spcPts val="901"/>
              </a:spcBef>
              <a:spcAft>
                <a:spcPts val="0"/>
              </a:spcAft>
              <a:buNone/>
            </a:pPr>
            <a:endParaRPr sz="1800" b="0" i="0" u="none" strike="noStrike" cap="none">
              <a:latin typeface="Arial"/>
              <a:ea typeface="Arial"/>
              <a:cs typeface="Arial"/>
              <a:sym typeface="Arial"/>
            </a:endParaRPr>
          </a:p>
        </p:txBody>
      </p:sp>
      <p:sp>
        <p:nvSpPr>
          <p:cNvPr id="715" name="Google Shape;715;p41"/>
          <p:cNvSpPr/>
          <p:nvPr/>
        </p:nvSpPr>
        <p:spPr>
          <a:xfrm>
            <a:off x="5308560" y="2603520"/>
            <a:ext cx="3998520" cy="36950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716" name="Google Shape;716;p41"/>
          <p:cNvPicPr preferRelativeResize="0"/>
          <p:nvPr/>
        </p:nvPicPr>
        <p:blipFill rotWithShape="1">
          <a:blip r:embed="rId3">
            <a:alphaModFix/>
          </a:blip>
          <a:srcRect/>
          <a:stretch/>
        </p:blipFill>
        <p:spPr>
          <a:xfrm>
            <a:off x="5316480" y="2645280"/>
            <a:ext cx="3782520" cy="363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2"/>
          <p:cNvSpPr/>
          <p:nvPr/>
        </p:nvSpPr>
        <p:spPr>
          <a:xfrm>
            <a:off x="6329520" y="1450080"/>
            <a:ext cx="4857120" cy="36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2"/>
          <p:cNvSpPr/>
          <p:nvPr/>
        </p:nvSpPr>
        <p:spPr>
          <a:xfrm>
            <a:off x="3363480" y="2031840"/>
            <a:ext cx="5779800" cy="2539440"/>
          </a:xfrm>
          <a:prstGeom prst="roundRect">
            <a:avLst>
              <a:gd name="adj" fmla="val 7157"/>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23" name="Google Shape;723;p42"/>
          <p:cNvSpPr/>
          <p:nvPr/>
        </p:nvSpPr>
        <p:spPr>
          <a:xfrm rot="-6764400">
            <a:off x="2878920" y="3128760"/>
            <a:ext cx="468000" cy="1107000"/>
          </a:xfrm>
          <a:prstGeom prst="triangle">
            <a:avLst>
              <a:gd name="adj" fmla="val 50000"/>
            </a:avLst>
          </a:prstGeom>
          <a:solidFill>
            <a:srgbClr val="AAE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4" name="Google Shape;724;p42">
            <a:hlinkClick r:id="rId3"/>
          </p:cNvPr>
          <p:cNvPicPr preferRelativeResize="0"/>
          <p:nvPr/>
        </p:nvPicPr>
        <p:blipFill rotWithShape="1">
          <a:blip r:embed="rId4">
            <a:alphaModFix amt="73000"/>
          </a:blip>
          <a:srcRect/>
          <a:stretch/>
        </p:blipFill>
        <p:spPr>
          <a:xfrm>
            <a:off x="3783960" y="3556080"/>
            <a:ext cx="748440" cy="752400"/>
          </a:xfrm>
          <a:prstGeom prst="rect">
            <a:avLst/>
          </a:prstGeom>
          <a:noFill/>
          <a:ln>
            <a:noFill/>
          </a:ln>
        </p:spPr>
      </p:pic>
      <p:sp>
        <p:nvSpPr>
          <p:cNvPr id="725" name="Google Shape;725;p42"/>
          <p:cNvSpPr/>
          <p:nvPr/>
        </p:nvSpPr>
        <p:spPr>
          <a:xfrm>
            <a:off x="3649680" y="2181600"/>
            <a:ext cx="5214240" cy="1242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Cautín y soldadura de estaño.</a:t>
            </a:r>
            <a:endParaRPr sz="1800" b="0" i="0" u="none" strike="noStrike" cap="none">
              <a:latin typeface="Arial"/>
              <a:ea typeface="Arial"/>
              <a:cs typeface="Arial"/>
              <a:sym typeface="Arial"/>
            </a:endParaRPr>
          </a:p>
          <a:p>
            <a:pPr marL="0" marR="0" lvl="0" indent="0" algn="l" rtl="0">
              <a:lnSpc>
                <a:spcPct val="2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En el presente video se puede observar cómo soldar y desoldar un elemento de un circuito impreso junto con algunas recomendaciones.</a:t>
            </a:r>
            <a:endParaRPr sz="1800" b="0" i="0" u="none" strike="noStrike" cap="none">
              <a:latin typeface="Arial"/>
              <a:ea typeface="Arial"/>
              <a:cs typeface="Arial"/>
              <a:sym typeface="Arial"/>
            </a:endParaRPr>
          </a:p>
        </p:txBody>
      </p:sp>
      <p:sp>
        <p:nvSpPr>
          <p:cNvPr id="726" name="Google Shape;726;p42"/>
          <p:cNvSpPr/>
          <p:nvPr/>
        </p:nvSpPr>
        <p:spPr>
          <a:xfrm>
            <a:off x="4640400" y="3540600"/>
            <a:ext cx="4857120" cy="3643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sng" strike="noStrike" cap="none">
                <a:solidFill>
                  <a:schemeClr val="hlink"/>
                </a:solidFill>
                <a:latin typeface="Calibri"/>
                <a:ea typeface="Calibri"/>
                <a:cs typeface="Calibri"/>
                <a:sym typeface="Calibri"/>
                <a:hlinkClick r:id="rId3"/>
              </a:rPr>
              <a:t>h</a:t>
            </a:r>
            <a:r>
              <a:rPr lang="es-CL" sz="1600" b="0" i="0" u="sng" strike="noStrike" cap="none">
                <a:solidFill>
                  <a:schemeClr val="hlink"/>
                </a:solidFill>
                <a:latin typeface="Calibri"/>
                <a:ea typeface="Calibri"/>
                <a:cs typeface="Calibri"/>
                <a:sym typeface="Calibri"/>
                <a:hlinkClick r:id="rId3"/>
              </a:rPr>
              <a:t>ttps://www.youtube.com/watch?v=Pk8htwdioR4</a:t>
            </a:r>
            <a:endParaRPr sz="1600" b="0" i="0" u="none" strike="noStrike" cap="none">
              <a:latin typeface="Arial"/>
              <a:ea typeface="Arial"/>
              <a:cs typeface="Arial"/>
              <a:sym typeface="Arial"/>
            </a:endParaRPr>
          </a:p>
        </p:txBody>
      </p:sp>
      <p:sp>
        <p:nvSpPr>
          <p:cNvPr id="727" name="Google Shape;727;p42"/>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ENSAMBLE DE </a:t>
            </a:r>
            <a:r>
              <a:rPr lang="es-CL" sz="3300" b="0" i="0" u="none" strike="noStrike" cap="none">
                <a:solidFill>
                  <a:srgbClr val="C73E32"/>
                </a:solidFill>
                <a:latin typeface="Calibri"/>
                <a:ea typeface="Calibri"/>
                <a:cs typeface="Calibri"/>
                <a:sym typeface="Calibri"/>
              </a:rPr>
              <a:t>CIRCUITOS ELECTRÓNICOS</a:t>
            </a:r>
            <a:endParaRPr sz="3300" b="0" i="0" u="none" strike="noStrike" cap="none">
              <a:latin typeface="Arial"/>
              <a:ea typeface="Arial"/>
              <a:cs typeface="Arial"/>
              <a:sym typeface="Arial"/>
            </a:endParaRPr>
          </a:p>
        </p:txBody>
      </p:sp>
      <p:pic>
        <p:nvPicPr>
          <p:cNvPr id="728" name="Google Shape;728;p42"/>
          <p:cNvPicPr preferRelativeResize="0"/>
          <p:nvPr/>
        </p:nvPicPr>
        <p:blipFill rotWithShape="1">
          <a:blip r:embed="rId5">
            <a:alphaModFix/>
          </a:blip>
          <a:srcRect/>
          <a:stretch/>
        </p:blipFill>
        <p:spPr>
          <a:xfrm flipH="1">
            <a:off x="437400" y="3385440"/>
            <a:ext cx="3022200" cy="317268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43"/>
          <p:cNvPicPr preferRelativeResize="0"/>
          <p:nvPr/>
        </p:nvPicPr>
        <p:blipFill rotWithShape="1">
          <a:blip r:embed="rId3">
            <a:alphaModFix/>
          </a:blip>
          <a:srcRect/>
          <a:stretch/>
        </p:blipFill>
        <p:spPr>
          <a:xfrm flipH="1">
            <a:off x="522000" y="2143440"/>
            <a:ext cx="4699080" cy="4452120"/>
          </a:xfrm>
          <a:prstGeom prst="rect">
            <a:avLst/>
          </a:prstGeom>
          <a:noFill/>
          <a:ln>
            <a:noFill/>
          </a:ln>
        </p:spPr>
      </p:pic>
      <p:grpSp>
        <p:nvGrpSpPr>
          <p:cNvPr id="734" name="Google Shape;734;p43"/>
          <p:cNvGrpSpPr/>
          <p:nvPr/>
        </p:nvGrpSpPr>
        <p:grpSpPr>
          <a:xfrm>
            <a:off x="3758367" y="1533600"/>
            <a:ext cx="5075313" cy="2359440"/>
            <a:chOff x="3758367" y="1533600"/>
            <a:chExt cx="5075313" cy="2359440"/>
          </a:xfrm>
        </p:grpSpPr>
        <p:sp>
          <p:nvSpPr>
            <p:cNvPr id="735" name="Google Shape;735;p43"/>
            <p:cNvSpPr/>
            <p:nvPr/>
          </p:nvSpPr>
          <p:spPr>
            <a:xfrm flipH="1">
              <a:off x="4469040" y="1533600"/>
              <a:ext cx="4364640" cy="2359440"/>
            </a:xfrm>
            <a:prstGeom prst="roundRect">
              <a:avLst>
                <a:gd name="adj" fmla="val 10157"/>
              </a:avLst>
            </a:prstGeom>
            <a:solidFill>
              <a:schemeClr val="lt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36" name="Google Shape;736;p43"/>
            <p:cNvSpPr/>
            <p:nvPr/>
          </p:nvSpPr>
          <p:spPr>
            <a:xfrm rot="-6773400" flipH="1">
              <a:off x="4019400" y="2399760"/>
              <a:ext cx="332640" cy="7873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43"/>
          <p:cNvSpPr/>
          <p:nvPr/>
        </p:nvSpPr>
        <p:spPr>
          <a:xfrm>
            <a:off x="4831920" y="1868400"/>
            <a:ext cx="3808800" cy="15400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Antes de realizar la actividad práctica te invitamos a que revises la cápsula animada:</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100" b="1" i="0" u="none" strike="noStrike" cap="none">
                <a:solidFill>
                  <a:srgbClr val="C73E32"/>
                </a:solidFill>
                <a:latin typeface="Calibri"/>
                <a:ea typeface="Calibri"/>
                <a:cs typeface="Calibri"/>
                <a:sym typeface="Calibri"/>
              </a:rPr>
              <a:t>"Soldadura con cautín"</a:t>
            </a:r>
            <a:endParaRPr sz="2100" b="0" i="0" u="none" strike="noStrike" cap="none">
              <a:latin typeface="Arial"/>
              <a:ea typeface="Arial"/>
              <a:cs typeface="Arial"/>
              <a:sym typeface="Arial"/>
            </a:endParaRPr>
          </a:p>
        </p:txBody>
      </p:sp>
      <p:sp>
        <p:nvSpPr>
          <p:cNvPr id="738" name="Google Shape;738;p43"/>
          <p:cNvSpPr/>
          <p:nvPr/>
        </p:nvSpPr>
        <p:spPr>
          <a:xfrm>
            <a:off x="375840" y="1373760"/>
            <a:ext cx="35265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COMPLEMENTARIO</a:t>
            </a:r>
            <a:endParaRPr sz="2800" b="0" i="0" u="none" strike="noStrike" cap="none">
              <a:latin typeface="Arial"/>
              <a:ea typeface="Arial"/>
              <a:cs typeface="Arial"/>
              <a:sym typeface="Arial"/>
            </a:endParaRPr>
          </a:p>
        </p:txBody>
      </p:sp>
      <p:sp>
        <p:nvSpPr>
          <p:cNvPr id="739" name="Google Shape;739;p43"/>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MATERIAL</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40" name="Google Shape;740;p43"/>
          <p:cNvSpPr/>
          <p:nvPr/>
        </p:nvSpPr>
        <p:spPr>
          <a:xfrm>
            <a:off x="5529240" y="4350600"/>
            <a:ext cx="4857120" cy="387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p:nvPr/>
        </p:nvSpPr>
        <p:spPr>
          <a:xfrm>
            <a:off x="4621320" y="4298040"/>
            <a:ext cx="10514880" cy="234216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400" b="0" i="0" u="none" strike="noStrike" cap="none">
                <a:solidFill>
                  <a:srgbClr val="000000"/>
                </a:solidFill>
                <a:latin typeface="Arial"/>
                <a:ea typeface="Arial"/>
                <a:cs typeface="Arial"/>
                <a:sym typeface="Arial"/>
              </a:rPr>
              <a:t>“”</a:t>
            </a:r>
            <a:endParaRPr sz="1400" b="0" i="0" u="none" strike="noStrike" cap="none">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4"/>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¿CUÁNTO APRENDIMOS?</a:t>
            </a:r>
            <a:endParaRPr sz="2800" b="0" i="0" u="none" strike="noStrike" cap="none">
              <a:latin typeface="Arial"/>
              <a:ea typeface="Arial"/>
              <a:cs typeface="Arial"/>
              <a:sym typeface="Arial"/>
            </a:endParaRPr>
          </a:p>
        </p:txBody>
      </p:sp>
      <p:sp>
        <p:nvSpPr>
          <p:cNvPr id="747" name="Google Shape;747;p44"/>
          <p:cNvSpPr/>
          <p:nvPr/>
        </p:nvSpPr>
        <p:spPr>
          <a:xfrm>
            <a:off x="2035440" y="2912040"/>
            <a:ext cx="6999120" cy="269568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48" name="Google Shape;748;p44"/>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REVISEMOS</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49" name="Google Shape;749;p44"/>
          <p:cNvSpPr/>
          <p:nvPr/>
        </p:nvSpPr>
        <p:spPr>
          <a:xfrm>
            <a:off x="4214160" y="1184040"/>
            <a:ext cx="465840" cy="52020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2</a:t>
            </a:r>
            <a:endParaRPr sz="5000" b="0" i="0" u="none" strike="noStrike" cap="none">
              <a:latin typeface="Arial"/>
              <a:ea typeface="Arial"/>
              <a:cs typeface="Arial"/>
              <a:sym typeface="Arial"/>
            </a:endParaRPr>
          </a:p>
        </p:txBody>
      </p:sp>
      <p:pic>
        <p:nvPicPr>
          <p:cNvPr id="750" name="Google Shape;750;p44"/>
          <p:cNvPicPr preferRelativeResize="0"/>
          <p:nvPr/>
        </p:nvPicPr>
        <p:blipFill rotWithShape="1">
          <a:blip r:embed="rId3">
            <a:alphaModFix/>
          </a:blip>
          <a:srcRect/>
          <a:stretch/>
        </p:blipFill>
        <p:spPr>
          <a:xfrm>
            <a:off x="5474520" y="5389200"/>
            <a:ext cx="1651320" cy="883800"/>
          </a:xfrm>
          <a:prstGeom prst="rect">
            <a:avLst/>
          </a:prstGeom>
          <a:noFill/>
          <a:ln>
            <a:noFill/>
          </a:ln>
        </p:spPr>
      </p:pic>
      <p:pic>
        <p:nvPicPr>
          <p:cNvPr id="751" name="Google Shape;751;p44"/>
          <p:cNvPicPr preferRelativeResize="0"/>
          <p:nvPr/>
        </p:nvPicPr>
        <p:blipFill rotWithShape="1">
          <a:blip r:embed="rId4">
            <a:alphaModFix/>
          </a:blip>
          <a:srcRect/>
          <a:stretch/>
        </p:blipFill>
        <p:spPr>
          <a:xfrm>
            <a:off x="-18000" y="2473200"/>
            <a:ext cx="3855960" cy="3653280"/>
          </a:xfrm>
          <a:prstGeom prst="rect">
            <a:avLst/>
          </a:prstGeom>
          <a:noFill/>
          <a:ln>
            <a:noFill/>
          </a:ln>
        </p:spPr>
      </p:pic>
      <p:pic>
        <p:nvPicPr>
          <p:cNvPr id="752" name="Google Shape;752;p44"/>
          <p:cNvPicPr preferRelativeResize="0"/>
          <p:nvPr/>
        </p:nvPicPr>
        <p:blipFill rotWithShape="1">
          <a:blip r:embed="rId5">
            <a:alphaModFix/>
          </a:blip>
          <a:srcRect/>
          <a:stretch/>
        </p:blipFill>
        <p:spPr>
          <a:xfrm>
            <a:off x="7126200" y="5056200"/>
            <a:ext cx="1806120" cy="1347480"/>
          </a:xfrm>
          <a:prstGeom prst="rect">
            <a:avLst/>
          </a:prstGeom>
          <a:noFill/>
          <a:ln>
            <a:noFill/>
          </a:ln>
        </p:spPr>
      </p:pic>
      <p:sp>
        <p:nvSpPr>
          <p:cNvPr id="753" name="Google Shape;753;p44"/>
          <p:cNvSpPr/>
          <p:nvPr/>
        </p:nvSpPr>
        <p:spPr>
          <a:xfrm>
            <a:off x="5989680" y="1176480"/>
            <a:ext cx="5374080" cy="1356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4"/>
          <p:cNvSpPr/>
          <p:nvPr/>
        </p:nvSpPr>
        <p:spPr>
          <a:xfrm>
            <a:off x="3332160" y="3204720"/>
            <a:ext cx="4960080" cy="213624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3000" b="1" i="0" u="none" strike="noStrike" cap="none">
                <a:solidFill>
                  <a:srgbClr val="29754D"/>
                </a:solidFill>
                <a:latin typeface="Calibri"/>
                <a:ea typeface="Calibri"/>
                <a:cs typeface="Calibri"/>
                <a:sym typeface="Calibri"/>
              </a:rPr>
              <a:t>ARMADO DE CIRCUITOS ANALÓGICOS Y DIGITALES</a:t>
            </a:r>
            <a:endParaRPr sz="3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3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3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realizaremos una actividad que resume todo lo que hemos visto! </a:t>
            </a:r>
            <a:r>
              <a:rPr lang="es-CL" sz="1800" b="1" i="0" u="none" strike="noStrike" cap="none">
                <a:solidFill>
                  <a:srgbClr val="C73E32"/>
                </a:solidFill>
                <a:latin typeface="Calibri"/>
                <a:ea typeface="Calibri"/>
                <a:cs typeface="Calibri"/>
                <a:sym typeface="Calibri"/>
              </a:rPr>
              <a:t>¡Atentos, atentas!</a:t>
            </a:r>
            <a:endParaRPr sz="18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800" b="0" i="0" u="none" strike="noStrike" cap="none">
              <a:latin typeface="Arial"/>
              <a:ea typeface="Arial"/>
              <a:cs typeface="Arial"/>
              <a:sym typeface="Arial"/>
            </a:endParaRPr>
          </a:p>
        </p:txBody>
      </p:sp>
      <p:sp>
        <p:nvSpPr>
          <p:cNvPr id="755" name="Google Shape;755;p44"/>
          <p:cNvSpPr/>
          <p:nvPr/>
        </p:nvSpPr>
        <p:spPr>
          <a:xfrm>
            <a:off x="369360" y="2239920"/>
            <a:ext cx="891360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4"/>
          <p:cNvSpPr/>
          <p:nvPr/>
        </p:nvSpPr>
        <p:spPr>
          <a:xfrm>
            <a:off x="4370040" y="1752480"/>
            <a:ext cx="581472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grpSp>
        <p:nvGrpSpPr>
          <p:cNvPr id="761" name="Google Shape;761;p45"/>
          <p:cNvGrpSpPr/>
          <p:nvPr/>
        </p:nvGrpSpPr>
        <p:grpSpPr>
          <a:xfrm>
            <a:off x="25380" y="2705736"/>
            <a:ext cx="5833620" cy="1155289"/>
            <a:chOff x="25380" y="2705736"/>
            <a:chExt cx="5833620" cy="1155289"/>
          </a:xfrm>
        </p:grpSpPr>
        <p:sp>
          <p:nvSpPr>
            <p:cNvPr id="762" name="Google Shape;762;p45"/>
            <p:cNvSpPr/>
            <p:nvPr/>
          </p:nvSpPr>
          <p:spPr>
            <a:xfrm>
              <a:off x="1267560" y="3098160"/>
              <a:ext cx="459144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Manipular</a:t>
              </a:r>
              <a:r>
                <a:rPr lang="es-CL" sz="1600" b="1" i="0" u="none" strike="noStrike" cap="none">
                  <a:solidFill>
                    <a:srgbClr val="29754D"/>
                  </a:solidFill>
                  <a:latin typeface="Calibri"/>
                  <a:ea typeface="Calibri"/>
                  <a:cs typeface="Calibri"/>
                  <a:sym typeface="Calibri"/>
                </a:rPr>
                <a:t> cuidadosamente </a:t>
              </a:r>
              <a:r>
                <a:rPr lang="es-CL" sz="1600" b="0" i="0" u="none" strike="noStrike" cap="none">
                  <a:solidFill>
                    <a:srgbClr val="000000"/>
                  </a:solidFill>
                  <a:latin typeface="Calibri"/>
                  <a:ea typeface="Calibri"/>
                  <a:cs typeface="Calibri"/>
                  <a:sym typeface="Calibri"/>
                </a:rPr>
                <a:t>herramientas.</a:t>
              </a:r>
              <a:endParaRPr sz="1600" b="0" i="0" u="none" strike="noStrike" cap="none">
                <a:latin typeface="Arial"/>
                <a:ea typeface="Arial"/>
                <a:cs typeface="Arial"/>
                <a:sym typeface="Arial"/>
              </a:endParaRPr>
            </a:p>
          </p:txBody>
        </p:sp>
        <p:grpSp>
          <p:nvGrpSpPr>
            <p:cNvPr id="763" name="Google Shape;763;p45"/>
            <p:cNvGrpSpPr/>
            <p:nvPr/>
          </p:nvGrpSpPr>
          <p:grpSpPr>
            <a:xfrm>
              <a:off x="25380" y="2705736"/>
              <a:ext cx="1190977" cy="1155289"/>
              <a:chOff x="25380" y="2705736"/>
              <a:chExt cx="1190977" cy="1155289"/>
            </a:xfrm>
          </p:grpSpPr>
          <p:sp>
            <p:nvSpPr>
              <p:cNvPr id="764" name="Google Shape;764;p45"/>
              <p:cNvSpPr/>
              <p:nvPr/>
            </p:nvSpPr>
            <p:spPr>
              <a:xfrm rot="5400000">
                <a:off x="201600" y="269208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5" name="Google Shape;765;p45"/>
              <p:cNvPicPr preferRelativeResize="0"/>
              <p:nvPr/>
            </p:nvPicPr>
            <p:blipFill rotWithShape="1">
              <a:blip r:embed="rId3">
                <a:alphaModFix/>
              </a:blip>
              <a:srcRect/>
              <a:stretch/>
            </p:blipFill>
            <p:spPr>
              <a:xfrm rot="-2193600">
                <a:off x="169920" y="2900880"/>
                <a:ext cx="907920" cy="765000"/>
              </a:xfrm>
              <a:prstGeom prst="rect">
                <a:avLst/>
              </a:prstGeom>
              <a:noFill/>
              <a:ln>
                <a:noFill/>
              </a:ln>
            </p:spPr>
          </p:pic>
        </p:grpSp>
      </p:grpSp>
      <p:grpSp>
        <p:nvGrpSpPr>
          <p:cNvPr id="766" name="Google Shape;766;p45"/>
          <p:cNvGrpSpPr/>
          <p:nvPr/>
        </p:nvGrpSpPr>
        <p:grpSpPr>
          <a:xfrm>
            <a:off x="25380" y="5827140"/>
            <a:ext cx="5832180" cy="782280"/>
            <a:chOff x="25380" y="5827140"/>
            <a:chExt cx="5832180" cy="782280"/>
          </a:xfrm>
        </p:grpSpPr>
        <p:grpSp>
          <p:nvGrpSpPr>
            <p:cNvPr id="767" name="Google Shape;767;p45"/>
            <p:cNvGrpSpPr/>
            <p:nvPr/>
          </p:nvGrpSpPr>
          <p:grpSpPr>
            <a:xfrm>
              <a:off x="25380" y="5827140"/>
              <a:ext cx="1134720" cy="782280"/>
              <a:chOff x="25380" y="5827140"/>
              <a:chExt cx="1134720" cy="782280"/>
            </a:xfrm>
          </p:grpSpPr>
          <p:sp>
            <p:nvSpPr>
              <p:cNvPr id="768" name="Google Shape;768;p45"/>
              <p:cNvSpPr/>
              <p:nvPr/>
            </p:nvSpPr>
            <p:spPr>
              <a:xfrm rot="5400000">
                <a:off x="201600" y="565092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9" name="Google Shape;769;p45"/>
              <p:cNvPicPr preferRelativeResize="0"/>
              <p:nvPr/>
            </p:nvPicPr>
            <p:blipFill rotWithShape="1">
              <a:blip r:embed="rId4">
                <a:alphaModFix/>
              </a:blip>
              <a:srcRect/>
              <a:stretch/>
            </p:blipFill>
            <p:spPr>
              <a:xfrm>
                <a:off x="348480" y="5954760"/>
                <a:ext cx="665280" cy="560520"/>
              </a:xfrm>
              <a:prstGeom prst="rect">
                <a:avLst/>
              </a:prstGeom>
              <a:noFill/>
              <a:ln>
                <a:noFill/>
              </a:ln>
            </p:spPr>
          </p:pic>
        </p:grpSp>
        <p:sp>
          <p:nvSpPr>
            <p:cNvPr id="770" name="Google Shape;770;p45"/>
            <p:cNvSpPr/>
            <p:nvPr/>
          </p:nvSpPr>
          <p:spPr>
            <a:xfrm>
              <a:off x="1297080" y="5926680"/>
              <a:ext cx="456048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Toda actividad debe desarrollarse </a:t>
              </a:r>
              <a:r>
                <a:rPr lang="es-CL" sz="1600" b="1" i="0" u="none" strike="noStrike" cap="none">
                  <a:solidFill>
                    <a:srgbClr val="29754D"/>
                  </a:solidFill>
                  <a:latin typeface="Calibri"/>
                  <a:ea typeface="Calibri"/>
                  <a:cs typeface="Calibri"/>
                  <a:sym typeface="Calibri"/>
                </a:rPr>
                <a:t>bajo supervisión </a:t>
              </a:r>
              <a:r>
                <a:rPr lang="es-CL" sz="1600" b="0" i="0" u="none" strike="noStrike" cap="none">
                  <a:solidFill>
                    <a:srgbClr val="000000"/>
                  </a:solidFill>
                  <a:latin typeface="Calibri"/>
                  <a:ea typeface="Calibri"/>
                  <a:cs typeface="Calibri"/>
                  <a:sym typeface="Calibri"/>
                </a:rPr>
                <a:t>de la persona a cargo del taller o laboratorio.</a:t>
              </a:r>
              <a:endParaRPr sz="1600" b="0" i="0" u="none" strike="noStrike" cap="none">
                <a:latin typeface="Arial"/>
                <a:ea typeface="Arial"/>
                <a:cs typeface="Arial"/>
                <a:sym typeface="Arial"/>
              </a:endParaRPr>
            </a:p>
          </p:txBody>
        </p:sp>
      </p:grpSp>
      <p:grpSp>
        <p:nvGrpSpPr>
          <p:cNvPr id="771" name="Google Shape;771;p45"/>
          <p:cNvGrpSpPr/>
          <p:nvPr/>
        </p:nvGrpSpPr>
        <p:grpSpPr>
          <a:xfrm>
            <a:off x="-4140" y="1887660"/>
            <a:ext cx="9305280" cy="782280"/>
            <a:chOff x="-4140" y="1887660"/>
            <a:chExt cx="9305280" cy="782280"/>
          </a:xfrm>
        </p:grpSpPr>
        <p:sp>
          <p:nvSpPr>
            <p:cNvPr id="772" name="Google Shape;772;p45"/>
            <p:cNvSpPr/>
            <p:nvPr/>
          </p:nvSpPr>
          <p:spPr>
            <a:xfrm rot="5400000">
              <a:off x="4257360" y="-2373840"/>
              <a:ext cx="782280" cy="93052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5"/>
            <p:cNvSpPr/>
            <p:nvPr/>
          </p:nvSpPr>
          <p:spPr>
            <a:xfrm>
              <a:off x="4015080" y="2109240"/>
              <a:ext cx="297468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Utilizar EPPs</a:t>
              </a:r>
              <a:r>
                <a:rPr lang="es-CL" sz="1600" b="1" i="0" u="none" strike="noStrike" cap="none">
                  <a:solidFill>
                    <a:srgbClr val="000000"/>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para el autocuidado.</a:t>
              </a:r>
              <a:endParaRPr sz="1600" b="0" i="0" u="none" strike="noStrike" cap="none">
                <a:latin typeface="Arial"/>
                <a:ea typeface="Arial"/>
                <a:cs typeface="Arial"/>
                <a:sym typeface="Arial"/>
              </a:endParaRPr>
            </a:p>
          </p:txBody>
        </p:sp>
        <p:pic>
          <p:nvPicPr>
            <p:cNvPr id="774" name="Google Shape;774;p45"/>
            <p:cNvPicPr preferRelativeResize="0"/>
            <p:nvPr/>
          </p:nvPicPr>
          <p:blipFill rotWithShape="1">
            <a:blip r:embed="rId5">
              <a:alphaModFix/>
            </a:blip>
            <a:srcRect/>
            <a:stretch/>
          </p:blipFill>
          <p:spPr>
            <a:xfrm>
              <a:off x="344160" y="2008800"/>
              <a:ext cx="640080" cy="539280"/>
            </a:xfrm>
            <a:prstGeom prst="rect">
              <a:avLst/>
            </a:prstGeom>
            <a:noFill/>
            <a:ln>
              <a:noFill/>
            </a:ln>
          </p:spPr>
        </p:pic>
        <p:pic>
          <p:nvPicPr>
            <p:cNvPr id="775" name="Google Shape;775;p45"/>
            <p:cNvPicPr preferRelativeResize="0"/>
            <p:nvPr/>
          </p:nvPicPr>
          <p:blipFill rotWithShape="1">
            <a:blip r:embed="rId6">
              <a:alphaModFix/>
            </a:blip>
            <a:srcRect/>
            <a:stretch/>
          </p:blipFill>
          <p:spPr>
            <a:xfrm>
              <a:off x="1287720" y="2008800"/>
              <a:ext cx="639360" cy="538560"/>
            </a:xfrm>
            <a:prstGeom prst="rect">
              <a:avLst/>
            </a:prstGeom>
            <a:noFill/>
            <a:ln>
              <a:noFill/>
            </a:ln>
          </p:spPr>
        </p:pic>
        <p:pic>
          <p:nvPicPr>
            <p:cNvPr id="776" name="Google Shape;776;p45"/>
            <p:cNvPicPr preferRelativeResize="0"/>
            <p:nvPr/>
          </p:nvPicPr>
          <p:blipFill rotWithShape="1">
            <a:blip r:embed="rId7">
              <a:alphaModFix/>
            </a:blip>
            <a:srcRect/>
            <a:stretch/>
          </p:blipFill>
          <p:spPr>
            <a:xfrm>
              <a:off x="2230560" y="2024640"/>
              <a:ext cx="601560" cy="506880"/>
            </a:xfrm>
            <a:prstGeom prst="rect">
              <a:avLst/>
            </a:prstGeom>
            <a:noFill/>
            <a:ln>
              <a:noFill/>
            </a:ln>
          </p:spPr>
        </p:pic>
        <p:pic>
          <p:nvPicPr>
            <p:cNvPr id="777" name="Google Shape;777;p45"/>
            <p:cNvPicPr preferRelativeResize="0"/>
            <p:nvPr/>
          </p:nvPicPr>
          <p:blipFill rotWithShape="1">
            <a:blip r:embed="rId8">
              <a:alphaModFix/>
            </a:blip>
            <a:srcRect/>
            <a:stretch/>
          </p:blipFill>
          <p:spPr>
            <a:xfrm>
              <a:off x="3135960" y="2021400"/>
              <a:ext cx="609480" cy="513360"/>
            </a:xfrm>
            <a:prstGeom prst="rect">
              <a:avLst/>
            </a:prstGeom>
            <a:noFill/>
            <a:ln>
              <a:noFill/>
            </a:ln>
          </p:spPr>
        </p:pic>
      </p:grpSp>
      <p:grpSp>
        <p:nvGrpSpPr>
          <p:cNvPr id="778" name="Google Shape;778;p45"/>
          <p:cNvGrpSpPr/>
          <p:nvPr/>
        </p:nvGrpSpPr>
        <p:grpSpPr>
          <a:xfrm>
            <a:off x="25380" y="4845780"/>
            <a:ext cx="5763060" cy="782280"/>
            <a:chOff x="25380" y="4845780"/>
            <a:chExt cx="5763060" cy="782280"/>
          </a:xfrm>
        </p:grpSpPr>
        <p:sp>
          <p:nvSpPr>
            <p:cNvPr id="779" name="Google Shape;779;p45"/>
            <p:cNvSpPr/>
            <p:nvPr/>
          </p:nvSpPr>
          <p:spPr>
            <a:xfrm>
              <a:off x="1297080" y="5068440"/>
              <a:ext cx="449136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ordenado </a:t>
              </a:r>
              <a:r>
                <a:rPr lang="es-CL" sz="1600" b="0" i="0" u="none" strike="noStrike" cap="none">
                  <a:solidFill>
                    <a:srgbClr val="000000"/>
                  </a:solidFill>
                  <a:latin typeface="Calibri"/>
                  <a:ea typeface="Calibri"/>
                  <a:cs typeface="Calibri"/>
                  <a:sym typeface="Calibri"/>
                </a:rPr>
                <a:t>con el área de trabajo.</a:t>
              </a:r>
              <a:endParaRPr sz="1600" b="0" i="0" u="none" strike="noStrike" cap="none">
                <a:latin typeface="Arial"/>
                <a:ea typeface="Arial"/>
                <a:cs typeface="Arial"/>
                <a:sym typeface="Arial"/>
              </a:endParaRPr>
            </a:p>
          </p:txBody>
        </p:sp>
        <p:grpSp>
          <p:nvGrpSpPr>
            <p:cNvPr id="780" name="Google Shape;780;p45"/>
            <p:cNvGrpSpPr/>
            <p:nvPr/>
          </p:nvGrpSpPr>
          <p:grpSpPr>
            <a:xfrm>
              <a:off x="25380" y="4845780"/>
              <a:ext cx="1134720" cy="782280"/>
              <a:chOff x="25380" y="4845780"/>
              <a:chExt cx="1134720" cy="782280"/>
            </a:xfrm>
          </p:grpSpPr>
          <p:sp>
            <p:nvSpPr>
              <p:cNvPr id="781" name="Google Shape;781;p45"/>
              <p:cNvSpPr/>
              <p:nvPr/>
            </p:nvSpPr>
            <p:spPr>
              <a:xfrm rot="5400000">
                <a:off x="201600" y="466956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2" name="Google Shape;782;p45"/>
              <p:cNvPicPr preferRelativeResize="0"/>
              <p:nvPr/>
            </p:nvPicPr>
            <p:blipFill rotWithShape="1">
              <a:blip r:embed="rId9">
                <a:alphaModFix/>
              </a:blip>
              <a:srcRect/>
              <a:stretch/>
            </p:blipFill>
            <p:spPr>
              <a:xfrm>
                <a:off x="326880" y="4956480"/>
                <a:ext cx="682560" cy="575280"/>
              </a:xfrm>
              <a:prstGeom prst="rect">
                <a:avLst/>
              </a:prstGeom>
              <a:noFill/>
              <a:ln>
                <a:noFill/>
              </a:ln>
            </p:spPr>
          </p:pic>
        </p:grpSp>
      </p:grpSp>
      <p:grpSp>
        <p:nvGrpSpPr>
          <p:cNvPr id="783" name="Google Shape;783;p45"/>
          <p:cNvGrpSpPr/>
          <p:nvPr/>
        </p:nvGrpSpPr>
        <p:grpSpPr>
          <a:xfrm>
            <a:off x="25380" y="3864420"/>
            <a:ext cx="6502500" cy="782280"/>
            <a:chOff x="25380" y="3864420"/>
            <a:chExt cx="6502500" cy="782280"/>
          </a:xfrm>
        </p:grpSpPr>
        <p:sp>
          <p:nvSpPr>
            <p:cNvPr id="784" name="Google Shape;784;p45"/>
            <p:cNvSpPr/>
            <p:nvPr/>
          </p:nvSpPr>
          <p:spPr>
            <a:xfrm>
              <a:off x="1289880" y="3963960"/>
              <a:ext cx="523800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cuidadoso y respetuoso </a:t>
              </a:r>
              <a:r>
                <a:rPr lang="es-CL" sz="1600" b="0" i="0" u="none" strike="noStrike" cap="none">
                  <a:solidFill>
                    <a:srgbClr val="000000"/>
                  </a:solidFill>
                  <a:latin typeface="Calibri"/>
                  <a:ea typeface="Calibri"/>
                  <a:cs typeface="Calibri"/>
                  <a:sym typeface="Calibri"/>
                </a:rPr>
                <a:t>con los integrantes del equipo de trabajo, asegurando la </a:t>
              </a:r>
              <a:r>
                <a:rPr lang="es-CL" sz="1600" b="1" i="0" u="none" strike="noStrike" cap="none">
                  <a:solidFill>
                    <a:srgbClr val="29754D"/>
                  </a:solidFill>
                  <a:latin typeface="Calibri"/>
                  <a:ea typeface="Calibri"/>
                  <a:cs typeface="Calibri"/>
                  <a:sym typeface="Calibri"/>
                </a:rPr>
                <a:t>integridad física </a:t>
              </a:r>
              <a:r>
                <a:rPr lang="es-CL" sz="1600" b="0" i="0" u="none" strike="noStrike" cap="none">
                  <a:solidFill>
                    <a:srgbClr val="000000"/>
                  </a:solidFill>
                  <a:latin typeface="Calibri"/>
                  <a:ea typeface="Calibri"/>
                  <a:cs typeface="Calibri"/>
                  <a:sym typeface="Calibri"/>
                </a:rPr>
                <a:t>de todos.</a:t>
              </a:r>
              <a:endParaRPr sz="1600" b="0" i="0" u="none" strike="noStrike" cap="none">
                <a:latin typeface="Arial"/>
                <a:ea typeface="Arial"/>
                <a:cs typeface="Arial"/>
                <a:sym typeface="Arial"/>
              </a:endParaRPr>
            </a:p>
          </p:txBody>
        </p:sp>
        <p:grpSp>
          <p:nvGrpSpPr>
            <p:cNvPr id="785" name="Google Shape;785;p45"/>
            <p:cNvGrpSpPr/>
            <p:nvPr/>
          </p:nvGrpSpPr>
          <p:grpSpPr>
            <a:xfrm>
              <a:off x="25380" y="3864420"/>
              <a:ext cx="1134720" cy="782280"/>
              <a:chOff x="25380" y="3864420"/>
              <a:chExt cx="1134720" cy="782280"/>
            </a:xfrm>
          </p:grpSpPr>
          <p:sp>
            <p:nvSpPr>
              <p:cNvPr id="786" name="Google Shape;786;p45"/>
              <p:cNvSpPr/>
              <p:nvPr/>
            </p:nvSpPr>
            <p:spPr>
              <a:xfrm rot="5400000">
                <a:off x="201600" y="368820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7" name="Google Shape;787;p45"/>
              <p:cNvPicPr preferRelativeResize="0"/>
              <p:nvPr/>
            </p:nvPicPr>
            <p:blipFill rotWithShape="1">
              <a:blip r:embed="rId10">
                <a:alphaModFix/>
              </a:blip>
              <a:srcRect/>
              <a:stretch/>
            </p:blipFill>
            <p:spPr>
              <a:xfrm>
                <a:off x="277200" y="3942360"/>
                <a:ext cx="740160" cy="623520"/>
              </a:xfrm>
              <a:prstGeom prst="rect">
                <a:avLst/>
              </a:prstGeom>
              <a:noFill/>
              <a:ln>
                <a:noFill/>
              </a:ln>
            </p:spPr>
          </p:pic>
        </p:grpSp>
      </p:grpSp>
      <p:pic>
        <p:nvPicPr>
          <p:cNvPr id="788" name="Google Shape;788;p45"/>
          <p:cNvPicPr preferRelativeResize="0"/>
          <p:nvPr/>
        </p:nvPicPr>
        <p:blipFill rotWithShape="1">
          <a:blip r:embed="rId11">
            <a:alphaModFix/>
          </a:blip>
          <a:srcRect/>
          <a:stretch/>
        </p:blipFill>
        <p:spPr>
          <a:xfrm>
            <a:off x="5836320" y="3780360"/>
            <a:ext cx="3759480" cy="3778560"/>
          </a:xfrm>
          <a:prstGeom prst="rect">
            <a:avLst/>
          </a:prstGeom>
          <a:noFill/>
          <a:ln>
            <a:noFill/>
          </a:ln>
        </p:spPr>
      </p:pic>
      <p:sp>
        <p:nvSpPr>
          <p:cNvPr id="789" name="Google Shape;789;p45"/>
          <p:cNvSpPr/>
          <p:nvPr/>
        </p:nvSpPr>
        <p:spPr>
          <a:xfrm>
            <a:off x="375840" y="1373760"/>
            <a:ext cx="469008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C73E32"/>
                </a:solidFill>
                <a:latin typeface="Calibri"/>
                <a:ea typeface="Calibri"/>
                <a:cs typeface="Calibri"/>
                <a:sym typeface="Calibri"/>
              </a:rPr>
              <a:t>¡ATENCIÓN!</a:t>
            </a:r>
            <a:endParaRPr sz="2800" b="0" i="0" u="none" strike="noStrike" cap="none">
              <a:latin typeface="Arial"/>
              <a:ea typeface="Arial"/>
              <a:cs typeface="Arial"/>
              <a:sym typeface="Arial"/>
            </a:endParaRPr>
          </a:p>
        </p:txBody>
      </p:sp>
      <p:sp>
        <p:nvSpPr>
          <p:cNvPr id="790" name="Google Shape;790;p45"/>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6"/>
          <p:cNvSpPr/>
          <p:nvPr/>
        </p:nvSpPr>
        <p:spPr>
          <a:xfrm>
            <a:off x="383400" y="2370240"/>
            <a:ext cx="8838360" cy="323748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96" name="Google Shape;796;p46"/>
          <p:cNvSpPr/>
          <p:nvPr/>
        </p:nvSpPr>
        <p:spPr>
          <a:xfrm>
            <a:off x="5279760" y="7354440"/>
            <a:ext cx="2722680" cy="20448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TICKET DE SALIDA</a:t>
            </a:r>
            <a:endParaRPr sz="2800" b="0" i="0" u="none" strike="noStrike" cap="none">
              <a:latin typeface="Arial"/>
              <a:ea typeface="Arial"/>
              <a:cs typeface="Arial"/>
              <a:sym typeface="Arial"/>
            </a:endParaRPr>
          </a:p>
        </p:txBody>
      </p:sp>
      <p:sp>
        <p:nvSpPr>
          <p:cNvPr id="798" name="Google Shape;798;p46"/>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TERMINAR:</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99" name="Google Shape;799;p46"/>
          <p:cNvSpPr/>
          <p:nvPr/>
        </p:nvSpPr>
        <p:spPr>
          <a:xfrm>
            <a:off x="958680" y="4106520"/>
            <a:ext cx="5106960" cy="773640"/>
          </a:xfrm>
          <a:prstGeom prst="rect">
            <a:avLst/>
          </a:prstGeom>
          <a:noFill/>
          <a:ln>
            <a:noFill/>
          </a:ln>
        </p:spPr>
        <p:txBody>
          <a:bodyPr spcFirstLastPara="1" wrap="square" lIns="90000" tIns="91425" rIns="90000" bIns="91425" anchor="ctr" anchorCtr="0">
            <a:noAutofit/>
          </a:bodyPr>
          <a:lstStyle/>
          <a:p>
            <a:pPr marL="0" marR="0" lvl="0" indent="0" algn="l" rtl="0">
              <a:lnSpc>
                <a:spcPct val="115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¡No olvides contestar y entregar el Ticket de Salida!</a:t>
            </a: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2100" b="1" i="0" u="none" strike="noStrike" cap="none">
                <a:solidFill>
                  <a:srgbClr val="29754D"/>
                </a:solidFill>
                <a:latin typeface="Calibri"/>
                <a:ea typeface="Calibri"/>
                <a:cs typeface="Calibri"/>
                <a:sym typeface="Calibri"/>
              </a:rPr>
              <a:t>¡Hasta la próxima! </a:t>
            </a:r>
            <a:endParaRPr sz="2100" b="0" i="0" u="none" strike="noStrike" cap="none">
              <a:latin typeface="Arial"/>
              <a:ea typeface="Arial"/>
              <a:cs typeface="Arial"/>
              <a:sym typeface="Arial"/>
            </a:endParaRPr>
          </a:p>
          <a:p>
            <a:pPr marL="0" marR="0" lvl="0" indent="0" algn="l" rtl="0">
              <a:lnSpc>
                <a:spcPct val="100000"/>
              </a:lnSpc>
              <a:spcBef>
                <a:spcPts val="0"/>
              </a:spcBef>
              <a:spcAft>
                <a:spcPts val="0"/>
              </a:spcAft>
              <a:buNone/>
            </a:pPr>
            <a:br>
              <a:rPr lang="es-CL" sz="1800" b="0" i="0" u="none" strike="noStrike" cap="none">
                <a:latin typeface="Arial"/>
                <a:ea typeface="Arial"/>
                <a:cs typeface="Arial"/>
                <a:sym typeface="Arial"/>
              </a:rPr>
            </a:br>
            <a:endParaRPr sz="2100" b="0" i="0" u="none" strike="noStrike" cap="none">
              <a:latin typeface="Arial"/>
              <a:ea typeface="Arial"/>
              <a:cs typeface="Arial"/>
              <a:sym typeface="Arial"/>
            </a:endParaRPr>
          </a:p>
        </p:txBody>
      </p:sp>
      <p:pic>
        <p:nvPicPr>
          <p:cNvPr id="800" name="Google Shape;800;p46"/>
          <p:cNvPicPr preferRelativeResize="0"/>
          <p:nvPr/>
        </p:nvPicPr>
        <p:blipFill rotWithShape="1">
          <a:blip r:embed="rId3">
            <a:alphaModFix/>
          </a:blip>
          <a:srcRect/>
          <a:stretch/>
        </p:blipFill>
        <p:spPr>
          <a:xfrm>
            <a:off x="3210840" y="4475520"/>
            <a:ext cx="673560" cy="604080"/>
          </a:xfrm>
          <a:prstGeom prst="rect">
            <a:avLst/>
          </a:prstGeom>
          <a:noFill/>
          <a:ln>
            <a:noFill/>
          </a:ln>
        </p:spPr>
      </p:pic>
      <p:pic>
        <p:nvPicPr>
          <p:cNvPr id="801" name="Google Shape;801;p46"/>
          <p:cNvPicPr preferRelativeResize="0"/>
          <p:nvPr/>
        </p:nvPicPr>
        <p:blipFill rotWithShape="1">
          <a:blip r:embed="rId4">
            <a:alphaModFix/>
          </a:blip>
          <a:srcRect/>
          <a:stretch/>
        </p:blipFill>
        <p:spPr>
          <a:xfrm>
            <a:off x="6137280" y="3028320"/>
            <a:ext cx="2662560" cy="4168080"/>
          </a:xfrm>
          <a:prstGeom prst="rect">
            <a:avLst/>
          </a:prstGeom>
          <a:noFill/>
          <a:ln>
            <a:noFill/>
          </a:ln>
        </p:spPr>
      </p:pic>
      <p:sp>
        <p:nvSpPr>
          <p:cNvPr id="802" name="Google Shape;802;p46"/>
          <p:cNvSpPr/>
          <p:nvPr/>
        </p:nvSpPr>
        <p:spPr>
          <a:xfrm>
            <a:off x="4592520" y="795240"/>
            <a:ext cx="5374080" cy="1356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6"/>
          <p:cNvSpPr/>
          <p:nvPr/>
        </p:nvSpPr>
        <p:spPr>
          <a:xfrm>
            <a:off x="958680" y="2836440"/>
            <a:ext cx="5339880" cy="82080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000" b="0" i="0" u="none" strike="noStrike" cap="none">
                <a:solidFill>
                  <a:srgbClr val="C73E32"/>
                </a:solidFill>
                <a:latin typeface="Calibri"/>
                <a:ea typeface="Calibri"/>
                <a:cs typeface="Calibri"/>
                <a:sym typeface="Calibri"/>
              </a:rPr>
              <a:t>ARMADO DE CIRCUITOS ANALÓGICOS Y DIGITALES</a:t>
            </a:r>
            <a:endParaRPr sz="3000" b="0" i="0" u="none" strike="noStrike" cap="non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
          <p:cNvSpPr/>
          <p:nvPr/>
        </p:nvSpPr>
        <p:spPr>
          <a:xfrm>
            <a:off x="464400" y="2555640"/>
            <a:ext cx="5145840" cy="3057120"/>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65" name="Google Shape;365;p5"/>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CONOCIMIENTOS PREVIOS</a:t>
            </a:r>
            <a:endParaRPr sz="2800" b="0" i="0" u="none" strike="noStrike" cap="none">
              <a:latin typeface="Arial"/>
              <a:ea typeface="Arial"/>
              <a:cs typeface="Arial"/>
              <a:sym typeface="Arial"/>
            </a:endParaRPr>
          </a:p>
        </p:txBody>
      </p:sp>
      <p:sp>
        <p:nvSpPr>
          <p:cNvPr id="366" name="Google Shape;366;p5"/>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67" name="Google Shape;367;p5"/>
          <p:cNvSpPr/>
          <p:nvPr/>
        </p:nvSpPr>
        <p:spPr>
          <a:xfrm>
            <a:off x="4385160" y="1184040"/>
            <a:ext cx="465840" cy="52020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2</a:t>
            </a:r>
            <a:endParaRPr sz="5000" b="0" i="0" u="none" strike="noStrike" cap="none">
              <a:latin typeface="Arial"/>
              <a:ea typeface="Arial"/>
              <a:cs typeface="Arial"/>
              <a:sym typeface="Arial"/>
            </a:endParaRPr>
          </a:p>
        </p:txBody>
      </p:sp>
      <p:sp>
        <p:nvSpPr>
          <p:cNvPr id="368" name="Google Shape;368;p5"/>
          <p:cNvSpPr/>
          <p:nvPr/>
        </p:nvSpPr>
        <p:spPr>
          <a:xfrm>
            <a:off x="4496040" y="1702800"/>
            <a:ext cx="4050360" cy="10652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695880" y="2916360"/>
            <a:ext cx="4624920" cy="225216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600" b="1" i="0" u="none" strike="noStrike" cap="none">
                <a:solidFill>
                  <a:srgbClr val="29754D"/>
                </a:solidFill>
                <a:latin typeface="Calibri"/>
                <a:ea typeface="Calibri"/>
                <a:cs typeface="Calibri"/>
                <a:sym typeface="Calibri"/>
              </a:rPr>
              <a:t>ARMADO DE CIRCUITOS ANALÓGICOS Y DIGITALES</a:t>
            </a:r>
            <a:endParaRPr sz="2600" b="0" i="0" u="none" strike="noStrike" cap="none">
              <a:latin typeface="Arial"/>
              <a:ea typeface="Arial"/>
              <a:cs typeface="Arial"/>
              <a:sym typeface="Arial"/>
            </a:endParaRPr>
          </a:p>
          <a:p>
            <a:pPr marL="0" marR="0" lvl="0" indent="0" algn="l" rtl="0">
              <a:lnSpc>
                <a:spcPct val="130000"/>
              </a:lnSpc>
              <a:spcBef>
                <a:spcPts val="0"/>
              </a:spcBef>
              <a:spcAft>
                <a:spcPts val="0"/>
              </a:spcAft>
              <a:buNone/>
            </a:pP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veamos cómo lo que ya has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aprendido refuerza y mejora lo que estás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 punto de aprender!</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000" b="1" i="0" u="none" strike="noStrike" cap="none">
                <a:solidFill>
                  <a:srgbClr val="29754D"/>
                </a:solidFill>
                <a:latin typeface="Calibri"/>
                <a:ea typeface="Calibri"/>
                <a:cs typeface="Calibri"/>
                <a:sym typeface="Calibri"/>
              </a:rPr>
              <a:t> </a:t>
            </a:r>
            <a:endParaRPr sz="2000" b="0" i="0" u="none" strike="noStrike" cap="none">
              <a:latin typeface="Arial"/>
              <a:ea typeface="Arial"/>
              <a:cs typeface="Arial"/>
              <a:sym typeface="Arial"/>
            </a:endParaRPr>
          </a:p>
        </p:txBody>
      </p:sp>
      <p:sp>
        <p:nvSpPr>
          <p:cNvPr id="370" name="Google Shape;370;p5"/>
          <p:cNvSpPr/>
          <p:nvPr/>
        </p:nvSpPr>
        <p:spPr>
          <a:xfrm>
            <a:off x="4538520" y="2176200"/>
            <a:ext cx="5404680" cy="458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5"/>
          <p:cNvPicPr preferRelativeResize="0"/>
          <p:nvPr/>
        </p:nvPicPr>
        <p:blipFill rotWithShape="1">
          <a:blip r:embed="rId3">
            <a:alphaModFix/>
          </a:blip>
          <a:srcRect/>
          <a:stretch/>
        </p:blipFill>
        <p:spPr>
          <a:xfrm>
            <a:off x="4870080" y="2389320"/>
            <a:ext cx="4428000" cy="43012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SISTEMAS </a:t>
            </a:r>
            <a:r>
              <a:rPr lang="es-CL" sz="3300" b="0" i="0" u="none" strike="noStrike" cap="none">
                <a:solidFill>
                  <a:srgbClr val="C73E32"/>
                </a:solidFill>
                <a:latin typeface="Calibri"/>
                <a:ea typeface="Calibri"/>
                <a:cs typeface="Calibri"/>
                <a:sym typeface="Calibri"/>
              </a:rPr>
              <a:t>ANÁLOGOS</a:t>
            </a:r>
            <a:endParaRPr sz="3300" b="0" i="0" u="none" strike="noStrike" cap="none">
              <a:latin typeface="Arial"/>
              <a:ea typeface="Arial"/>
              <a:cs typeface="Arial"/>
              <a:sym typeface="Arial"/>
            </a:endParaRPr>
          </a:p>
        </p:txBody>
      </p:sp>
      <p:sp>
        <p:nvSpPr>
          <p:cNvPr id="378" name="Google Shape;378;p6"/>
          <p:cNvSpPr/>
          <p:nvPr/>
        </p:nvSpPr>
        <p:spPr>
          <a:xfrm>
            <a:off x="419040" y="1901880"/>
            <a:ext cx="8483040" cy="1552680"/>
          </a:xfrm>
          <a:prstGeom prst="rect">
            <a:avLst/>
          </a:prstGeom>
          <a:noFill/>
          <a:ln>
            <a:noFill/>
          </a:ln>
        </p:spPr>
        <p:txBody>
          <a:bodyPr spcFirstLastPara="1" wrap="square" lIns="90000" tIns="45000" rIns="90000" bIns="45000" anchor="t" anchorCtr="0">
            <a:spAutoFit/>
          </a:bodyPr>
          <a:lstStyle/>
          <a:p>
            <a:pPr marL="0" marR="0" lvl="0" indent="0" algn="l" rtl="0">
              <a:lnSpc>
                <a:spcPct val="150000"/>
              </a:lnSpc>
              <a:spcBef>
                <a:spcPts val="0"/>
              </a:spcBef>
              <a:spcAft>
                <a:spcPts val="0"/>
              </a:spcAft>
              <a:buNone/>
            </a:pPr>
            <a:r>
              <a:rPr lang="es-CL" sz="2000" b="1" i="0" u="none" strike="noStrike" cap="none">
                <a:solidFill>
                  <a:srgbClr val="C73E32"/>
                </a:solidFill>
                <a:latin typeface="Calibri"/>
                <a:ea typeface="Calibri"/>
                <a:cs typeface="Calibri"/>
                <a:sym typeface="Calibri"/>
              </a:rPr>
              <a:t>¿Qué es una señal analógica?</a:t>
            </a:r>
            <a:endParaRPr sz="2000" b="0" i="0" u="none" strike="noStrike" cap="none">
              <a:latin typeface="Arial"/>
              <a:ea typeface="Arial"/>
              <a:cs typeface="Arial"/>
              <a:sym typeface="Arial"/>
            </a:endParaRPr>
          </a:p>
          <a:p>
            <a:pPr marL="0" marR="0" lvl="0" indent="0" algn="l" rtl="0">
              <a:lnSpc>
                <a:spcPct val="6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Las señales analógicas se pueden definir como aquellas señales que varían de forma continua en el tiempo y que llevan algún tipo de información. Es cotidiano interactuar con señales analógicas, por ejemplo, cuando hablamos.</a:t>
            </a:r>
            <a:endParaRPr sz="1800" b="0" i="0" u="none" strike="noStrike" cap="none">
              <a:latin typeface="Arial"/>
              <a:ea typeface="Arial"/>
              <a:cs typeface="Arial"/>
              <a:sym typeface="Arial"/>
            </a:endParaRPr>
          </a:p>
        </p:txBody>
      </p:sp>
      <p:sp>
        <p:nvSpPr>
          <p:cNvPr id="379" name="Google Shape;379;p6"/>
          <p:cNvSpPr/>
          <p:nvPr/>
        </p:nvSpPr>
        <p:spPr>
          <a:xfrm>
            <a:off x="419040" y="3629160"/>
            <a:ext cx="3250440" cy="31078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Al hablar se mueven las cuerdas vocales de tal forma que se hace vibrar el aire a diferentes presiones, lo cual produce un sonido. Podríamos decir que hablar es reproducir diferentes presiones en un tiempo determinado.</a:t>
            </a: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pic>
        <p:nvPicPr>
          <p:cNvPr id="380" name="Google Shape;380;p6" descr="La ciencia explica por qué odias el sonido de tu voz - Electropolis"/>
          <p:cNvPicPr preferRelativeResize="0"/>
          <p:nvPr/>
        </p:nvPicPr>
        <p:blipFill rotWithShape="1">
          <a:blip r:embed="rId3">
            <a:alphaModFix/>
          </a:blip>
          <a:srcRect l="2868"/>
          <a:stretch/>
        </p:blipFill>
        <p:spPr>
          <a:xfrm>
            <a:off x="3809880" y="3757680"/>
            <a:ext cx="5054040" cy="29264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7"/>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SISTEMAS </a:t>
            </a:r>
            <a:r>
              <a:rPr lang="es-CL" sz="3300" b="0" i="0" u="none" strike="noStrike" cap="none">
                <a:solidFill>
                  <a:srgbClr val="C73E32"/>
                </a:solidFill>
                <a:latin typeface="Calibri"/>
                <a:ea typeface="Calibri"/>
                <a:cs typeface="Calibri"/>
                <a:sym typeface="Calibri"/>
              </a:rPr>
              <a:t>ANÁLOGOS</a:t>
            </a:r>
            <a:endParaRPr sz="3300" b="0" i="0" u="none" strike="noStrike" cap="none">
              <a:latin typeface="Arial"/>
              <a:ea typeface="Arial"/>
              <a:cs typeface="Arial"/>
              <a:sym typeface="Arial"/>
            </a:endParaRPr>
          </a:p>
        </p:txBody>
      </p:sp>
      <p:sp>
        <p:nvSpPr>
          <p:cNvPr id="387" name="Google Shape;387;p7"/>
          <p:cNvSpPr/>
          <p:nvPr/>
        </p:nvSpPr>
        <p:spPr>
          <a:xfrm>
            <a:off x="444600" y="2228760"/>
            <a:ext cx="3314160" cy="2202120"/>
          </a:xfrm>
          <a:prstGeom prst="rect">
            <a:avLst/>
          </a:prstGeom>
          <a:noFill/>
          <a:ln>
            <a:noFill/>
          </a:ln>
        </p:spPr>
        <p:txBody>
          <a:bodyPr spcFirstLastPara="1" wrap="square" lIns="90000" tIns="45000" rIns="90000" bIns="45000" anchor="t" anchorCtr="0">
            <a:spAutoFit/>
          </a:bodyPr>
          <a:lstStyle/>
          <a:p>
            <a:pPr marL="0" marR="0" lvl="0" indent="0" algn="l" rtl="0">
              <a:lnSpc>
                <a:spcPct val="110000"/>
              </a:lnSpc>
              <a:spcBef>
                <a:spcPts val="0"/>
              </a:spcBef>
              <a:spcAft>
                <a:spcPts val="0"/>
              </a:spcAft>
              <a:buNone/>
            </a:pPr>
            <a:r>
              <a:rPr lang="es-CL" sz="1800" b="0" i="0" u="none" strike="noStrike" cap="none">
                <a:solidFill>
                  <a:srgbClr val="000000"/>
                </a:solidFill>
                <a:latin typeface="Calibri"/>
                <a:ea typeface="Calibri"/>
                <a:cs typeface="Calibri"/>
                <a:sym typeface="Calibri"/>
              </a:rPr>
              <a:t>En un sistema electrónico analógico la señal de voz se puede transducir (transformar) para ser representada como una señal eléctrica de voltaje que varía en el tiempo (usualmente son señales de voltaje).</a:t>
            </a:r>
            <a:endParaRPr sz="1800" b="0" i="0" u="none" strike="noStrike" cap="none">
              <a:latin typeface="Arial"/>
              <a:ea typeface="Arial"/>
              <a:cs typeface="Arial"/>
              <a:sym typeface="Arial"/>
            </a:endParaRPr>
          </a:p>
        </p:txBody>
      </p:sp>
      <p:grpSp>
        <p:nvGrpSpPr>
          <p:cNvPr id="388" name="Google Shape;388;p7"/>
          <p:cNvGrpSpPr/>
          <p:nvPr/>
        </p:nvGrpSpPr>
        <p:grpSpPr>
          <a:xfrm>
            <a:off x="3720960" y="2260440"/>
            <a:ext cx="5320440" cy="3898080"/>
            <a:chOff x="3720960" y="2260440"/>
            <a:chExt cx="5320440" cy="3898080"/>
          </a:xfrm>
        </p:grpSpPr>
        <p:sp>
          <p:nvSpPr>
            <p:cNvPr id="389" name="Google Shape;389;p7"/>
            <p:cNvSpPr/>
            <p:nvPr/>
          </p:nvSpPr>
          <p:spPr>
            <a:xfrm>
              <a:off x="3720960" y="2260440"/>
              <a:ext cx="5320440" cy="389808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390" name="Google Shape;390;p7" descr="La señal de voz Asunción Moreno. - ppt descargar"/>
            <p:cNvPicPr preferRelativeResize="0"/>
            <p:nvPr/>
          </p:nvPicPr>
          <p:blipFill rotWithShape="1">
            <a:blip r:embed="rId3">
              <a:alphaModFix/>
            </a:blip>
            <a:srcRect l="13836" t="21198" r="3545" b="5015"/>
            <a:stretch/>
          </p:blipFill>
          <p:spPr>
            <a:xfrm>
              <a:off x="3955680" y="2747880"/>
              <a:ext cx="4844520" cy="3245760"/>
            </a:xfrm>
            <a:prstGeom prst="rect">
              <a:avLst/>
            </a:prstGeom>
            <a:noFill/>
            <a:ln>
              <a:noFill/>
            </a:ln>
          </p:spPr>
        </p:pic>
        <p:sp>
          <p:nvSpPr>
            <p:cNvPr id="391" name="Google Shape;391;p7"/>
            <p:cNvSpPr/>
            <p:nvPr/>
          </p:nvSpPr>
          <p:spPr>
            <a:xfrm>
              <a:off x="4308120" y="2494440"/>
              <a:ext cx="3892320" cy="274680"/>
            </a:xfrm>
            <a:prstGeom prst="rect">
              <a:avLst/>
            </a:prstGeom>
            <a:solidFill>
              <a:schemeClr val="lt1"/>
            </a:solidFill>
            <a:ln>
              <a:noFill/>
            </a:ln>
          </p:spPr>
          <p:txBody>
            <a:bodyPr spcFirstLastPara="1" wrap="square" lIns="90000" tIns="0" rIns="90000" bIns="0" anchor="ctr" anchorCtr="0">
              <a:spAutoFit/>
            </a:bodyPr>
            <a:lstStyle/>
            <a:p>
              <a:pPr marL="0" marR="0" lvl="0" indent="0" algn="l" rtl="0">
                <a:lnSpc>
                  <a:spcPct val="100000"/>
                </a:lnSpc>
                <a:spcBef>
                  <a:spcPts val="0"/>
                </a:spcBef>
                <a:spcAft>
                  <a:spcPts val="0"/>
                </a:spcAft>
                <a:buNone/>
              </a:pPr>
              <a:r>
                <a:rPr lang="es-CL" sz="1800" b="1" i="0" u="none" strike="noStrike" cap="none">
                  <a:solidFill>
                    <a:srgbClr val="0756C9"/>
                  </a:solidFill>
                  <a:latin typeface="Calibri"/>
                  <a:ea typeface="Calibri"/>
                  <a:cs typeface="Calibri"/>
                  <a:sym typeface="Calibri"/>
                </a:rPr>
                <a:t>Señal de voz (fm= 8khz/12 bits)</a:t>
              </a:r>
              <a:endParaRPr sz="1800" b="0" i="0" u="none" strike="noStrike" cap="none">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8"/>
          <p:cNvSpPr/>
          <p:nvPr/>
        </p:nvSpPr>
        <p:spPr>
          <a:xfrm>
            <a:off x="4587840" y="2038320"/>
            <a:ext cx="18396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SISTEMAS </a:t>
            </a:r>
            <a:r>
              <a:rPr lang="es-CL" sz="3300" b="0" i="0" u="none" strike="noStrike" cap="none">
                <a:solidFill>
                  <a:srgbClr val="C73E32"/>
                </a:solidFill>
                <a:latin typeface="Calibri"/>
                <a:ea typeface="Calibri"/>
                <a:cs typeface="Calibri"/>
                <a:sym typeface="Calibri"/>
              </a:rPr>
              <a:t>ANÁLOGOS</a:t>
            </a:r>
            <a:endParaRPr sz="3300" b="0" i="0" u="none" strike="noStrike" cap="none">
              <a:latin typeface="Arial"/>
              <a:ea typeface="Arial"/>
              <a:cs typeface="Arial"/>
              <a:sym typeface="Arial"/>
            </a:endParaRPr>
          </a:p>
        </p:txBody>
      </p:sp>
      <p:sp>
        <p:nvSpPr>
          <p:cNvPr id="398" name="Google Shape;398;p8"/>
          <p:cNvSpPr/>
          <p:nvPr/>
        </p:nvSpPr>
        <p:spPr>
          <a:xfrm>
            <a:off x="431640" y="2279520"/>
            <a:ext cx="2920320" cy="3546000"/>
          </a:xfrm>
          <a:prstGeom prst="rect">
            <a:avLst/>
          </a:prstGeom>
          <a:noFill/>
          <a:ln>
            <a:noFill/>
          </a:ln>
        </p:spPr>
        <p:txBody>
          <a:bodyPr spcFirstLastPara="1" wrap="square" lIns="90000" tIns="45000" rIns="90000" bIns="45000" anchor="t" anchorCtr="0">
            <a:spAutoFit/>
          </a:bodyPr>
          <a:lstStyle/>
          <a:p>
            <a:pPr marL="0" marR="0" lvl="0" indent="0" algn="l" rtl="0">
              <a:lnSpc>
                <a:spcPct val="110000"/>
              </a:lnSpc>
              <a:spcBef>
                <a:spcPts val="0"/>
              </a:spcBef>
              <a:spcAft>
                <a:spcPts val="0"/>
              </a:spcAft>
              <a:buNone/>
            </a:pPr>
            <a:r>
              <a:rPr lang="es-CL" sz="1800" b="1" i="0" u="none" strike="noStrike" cap="none">
                <a:solidFill>
                  <a:srgbClr val="000000"/>
                </a:solidFill>
                <a:latin typeface="Calibri"/>
                <a:ea typeface="Calibri"/>
                <a:cs typeface="Calibri"/>
                <a:sym typeface="Calibri"/>
              </a:rPr>
              <a:t>Esto es básicamente lo que hace un micrófono:</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10000"/>
              </a:lnSpc>
              <a:spcBef>
                <a:spcPts val="0"/>
              </a:spcBef>
              <a:spcAft>
                <a:spcPts val="0"/>
              </a:spcAft>
              <a:buNone/>
            </a:pPr>
            <a:r>
              <a:rPr lang="es-CL" sz="1800" b="0" i="0" u="none" strike="noStrike" cap="none">
                <a:solidFill>
                  <a:srgbClr val="000000"/>
                </a:solidFill>
                <a:latin typeface="Calibri"/>
                <a:ea typeface="Calibri"/>
                <a:cs typeface="Calibri"/>
                <a:sym typeface="Calibri"/>
              </a:rPr>
              <a:t>Convierte una señal análoga de presión/tiempo a una señal análoga eléctrica de voltaje/tiempo para luego procesar, filtrar, amplificar y volver a convertirla de una señal análoga eléctrica a una señal análoga de presión/tiempo.  </a:t>
            </a:r>
            <a:endParaRPr sz="1800" b="0" i="0" u="none" strike="noStrike" cap="none">
              <a:latin typeface="Arial"/>
              <a:ea typeface="Arial"/>
              <a:cs typeface="Arial"/>
              <a:sym typeface="Arial"/>
            </a:endParaRPr>
          </a:p>
        </p:txBody>
      </p:sp>
      <p:sp>
        <p:nvSpPr>
          <p:cNvPr id="399" name="Google Shape;399;p8"/>
          <p:cNvSpPr/>
          <p:nvPr/>
        </p:nvSpPr>
        <p:spPr>
          <a:xfrm>
            <a:off x="3467160" y="2260440"/>
            <a:ext cx="5726880" cy="399996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400" name="Google Shape;400;p8"/>
          <p:cNvPicPr preferRelativeResize="0"/>
          <p:nvPr/>
        </p:nvPicPr>
        <p:blipFill rotWithShape="1">
          <a:blip r:embed="rId3">
            <a:alphaModFix/>
          </a:blip>
          <a:srcRect r="5544"/>
          <a:stretch/>
        </p:blipFill>
        <p:spPr>
          <a:xfrm>
            <a:off x="3564000" y="2333520"/>
            <a:ext cx="5513040" cy="38761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9"/>
          <p:cNvSpPr/>
          <p:nvPr/>
        </p:nvSpPr>
        <p:spPr>
          <a:xfrm>
            <a:off x="533520" y="4267080"/>
            <a:ext cx="6971760" cy="2336040"/>
          </a:xfrm>
          <a:prstGeom prst="roundRect">
            <a:avLst>
              <a:gd name="adj" fmla="val 3452"/>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06" name="Google Shape;406;p9"/>
          <p:cNvSpPr/>
          <p:nvPr/>
        </p:nvSpPr>
        <p:spPr>
          <a:xfrm>
            <a:off x="495360" y="2252520"/>
            <a:ext cx="7936920" cy="1755437"/>
          </a:xfrm>
          <a:prstGeom prst="rect">
            <a:avLst/>
          </a:prstGeom>
          <a:noFill/>
          <a:ln>
            <a:noFill/>
          </a:ln>
        </p:spPr>
        <p:txBody>
          <a:bodyPr spcFirstLastPara="1" wrap="square" lIns="90000" tIns="45000" rIns="90000" bIns="45000" anchor="t" anchorCtr="0">
            <a:spAutoFit/>
          </a:bodyPr>
          <a:lstStyle/>
          <a:p>
            <a:pPr marL="140400" marR="0" lvl="0" indent="-139680" algn="l" rtl="0">
              <a:lnSpc>
                <a:spcPct val="110000"/>
              </a:lnSpc>
              <a:spcBef>
                <a:spcPts val="0"/>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Las señales digitales deben tener un conjunto finito de posibles valores (variables discretas). El número de valores en el conjunto puede ser desde dos hasta un número muy grande que no sea infinito.</a:t>
            </a:r>
            <a:endParaRPr sz="1800" b="0" i="0" u="none" strike="noStrike" cap="none" dirty="0">
              <a:latin typeface="Arial"/>
              <a:ea typeface="Arial"/>
              <a:cs typeface="Arial"/>
              <a:sym typeface="Arial"/>
            </a:endParaRPr>
          </a:p>
          <a:p>
            <a:pPr marL="140400" marR="0" lvl="0" indent="-139680" algn="l" rtl="0">
              <a:lnSpc>
                <a:spcPct val="110000"/>
              </a:lnSpc>
              <a:spcBef>
                <a:spcPts val="1100"/>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Las señales digitales más comunes van a ser uno de dos valores, por ejempl</a:t>
            </a:r>
            <a:r>
              <a:rPr lang="es-CL" sz="1800" dirty="0">
                <a:latin typeface="Calibri"/>
                <a:ea typeface="Calibri"/>
                <a:cs typeface="Calibri"/>
                <a:sym typeface="Calibri"/>
              </a:rPr>
              <a:t>o,</a:t>
            </a:r>
            <a:r>
              <a:rPr lang="es-CL" sz="1800" b="0" i="0" u="none" strike="noStrike" cap="none" dirty="0">
                <a:solidFill>
                  <a:srgbClr val="000000"/>
                </a:solidFill>
                <a:latin typeface="Calibri"/>
                <a:ea typeface="Calibri"/>
                <a:cs typeface="Calibri"/>
                <a:sym typeface="Calibri"/>
              </a:rPr>
              <a:t> desde 0V o 5V. Los gráficos de tiempo de estas señales parecen ondas cuadradas.</a:t>
            </a:r>
            <a:endParaRPr sz="1800" b="0" i="0" u="none" strike="noStrike" cap="none" dirty="0">
              <a:latin typeface="Arial"/>
              <a:ea typeface="Arial"/>
              <a:cs typeface="Arial"/>
              <a:sym typeface="Arial"/>
            </a:endParaRPr>
          </a:p>
        </p:txBody>
      </p:sp>
      <p:sp>
        <p:nvSpPr>
          <p:cNvPr id="407" name="Google Shape;407;p9"/>
          <p:cNvSpPr/>
          <p:nvPr/>
        </p:nvSpPr>
        <p:spPr>
          <a:xfrm>
            <a:off x="447840" y="1214280"/>
            <a:ext cx="9030240" cy="5929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3300" b="1" i="0" u="none" strike="noStrike" cap="none">
                <a:solidFill>
                  <a:srgbClr val="29754D"/>
                </a:solidFill>
                <a:latin typeface="Calibri"/>
                <a:ea typeface="Calibri"/>
                <a:cs typeface="Calibri"/>
                <a:sym typeface="Calibri"/>
              </a:rPr>
              <a:t>SISTEMAS </a:t>
            </a:r>
            <a:r>
              <a:rPr lang="es-CL" sz="3300" b="0" i="0" u="none" strike="noStrike" cap="none">
                <a:solidFill>
                  <a:srgbClr val="C73E32"/>
                </a:solidFill>
                <a:latin typeface="Calibri"/>
                <a:ea typeface="Calibri"/>
                <a:cs typeface="Calibri"/>
                <a:sym typeface="Calibri"/>
              </a:rPr>
              <a:t>DIGITALES</a:t>
            </a:r>
            <a:endParaRPr sz="3300" b="0" i="0" u="none" strike="noStrike" cap="none">
              <a:latin typeface="Arial"/>
              <a:ea typeface="Arial"/>
              <a:cs typeface="Arial"/>
              <a:sym typeface="Arial"/>
            </a:endParaRPr>
          </a:p>
        </p:txBody>
      </p:sp>
      <p:pic>
        <p:nvPicPr>
          <p:cNvPr id="408" name="Google Shape;408;p9"/>
          <p:cNvPicPr preferRelativeResize="0"/>
          <p:nvPr/>
        </p:nvPicPr>
        <p:blipFill rotWithShape="1">
          <a:blip r:embed="rId3">
            <a:alphaModFix/>
          </a:blip>
          <a:srcRect/>
          <a:stretch/>
        </p:blipFill>
        <p:spPr>
          <a:xfrm>
            <a:off x="650880" y="4538520"/>
            <a:ext cx="6419160" cy="189324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2355</Words>
  <Application>Microsoft Office PowerPoint</Application>
  <PresentationFormat>Personalizado</PresentationFormat>
  <Paragraphs>263</Paragraphs>
  <Slides>46</Slides>
  <Notes>46</Notes>
  <HiddenSlides>0</HiddenSlides>
  <MMClips>0</MMClips>
  <ScaleCrop>false</ScaleCrop>
  <HeadingPairs>
    <vt:vector size="6" baseType="variant">
      <vt:variant>
        <vt:lpstr>Fuentes usadas</vt:lpstr>
      </vt:variant>
      <vt:variant>
        <vt:i4>2</vt:i4>
      </vt:variant>
      <vt:variant>
        <vt:lpstr>Tema</vt:lpstr>
      </vt:variant>
      <vt:variant>
        <vt:i4>5</vt:i4>
      </vt:variant>
      <vt:variant>
        <vt:lpstr>Títulos de diapositiva</vt:lpstr>
      </vt:variant>
      <vt:variant>
        <vt:i4>46</vt:i4>
      </vt:variant>
    </vt:vector>
  </HeadingPairs>
  <TitlesOfParts>
    <vt:vector size="53" baseType="lpstr">
      <vt:lpstr>Arial</vt:lpstr>
      <vt:lpstr>Calibri</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Pamela  Marquez Pauchard</cp:lastModifiedBy>
  <cp:revision>1</cp:revision>
  <dcterms:modified xsi:type="dcterms:W3CDTF">2021-02-18T21:16:15Z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6</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46</vt:i4>
  </property>
</Properties>
</file>