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iZb8/fcrkFgt8WXtovZXbL5h1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FDEDA8-232E-4838-B8C5-6793D0B7AEAA}">
  <a:tblStyle styleId="{D0FDEDA8-232E-4838-B8C5-6793D0B7AE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560" y="78"/>
      </p:cViewPr>
      <p:guideLst>
        <p:guide orient="horz" pos="2381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6" name="Google Shape;426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7" name="Google Shape;4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9" name="Google Shape;4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FFB3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baseline="-2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441" y="6462797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Dotación de Personal</a:t>
            </a:r>
            <a:endParaRPr/>
          </a:p>
        </p:txBody>
      </p:sp>
      <p:sp>
        <p:nvSpPr>
          <p:cNvPr id="24" name="Google Shape;24;p2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7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Dotación de Personal</a:t>
            </a:r>
            <a:endParaRPr/>
          </a:p>
        </p:txBody>
      </p:sp>
      <p:sp>
        <p:nvSpPr>
          <p:cNvPr id="34" name="Google Shape;34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Dotación de Personal</a:t>
            </a:r>
            <a:endParaRPr/>
          </a:p>
        </p:txBody>
      </p:sp>
      <p:sp>
        <p:nvSpPr>
          <p:cNvPr id="42" name="Google Shape;42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Dotación de Personal</a:t>
            </a:r>
            <a:endParaRPr/>
          </a:p>
        </p:txBody>
      </p:sp>
      <p:sp>
        <p:nvSpPr>
          <p:cNvPr id="51" name="Google Shape;51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lang="en-US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8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0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0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lang="en-US" sz="12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sz="1200" b="0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365425" y="2323030"/>
            <a:ext cx="4118085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DOTACIÓN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PERSONAL</a:t>
            </a:r>
            <a:endParaRPr sz="36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2847" y="2519429"/>
            <a:ext cx="5620870" cy="3864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822950" y="7193717"/>
            <a:ext cx="1662996" cy="19667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3"/>
          <p:cNvSpPr txBox="1"/>
          <p:nvPr/>
        </p:nvSpPr>
        <p:spPr>
          <a:xfrm>
            <a:off x="452174" y="1378245"/>
            <a:ext cx="5965987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COMPETENCIAS LABORALES</a:t>
            </a:r>
            <a:endParaRPr sz="31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3"/>
          <p:cNvSpPr/>
          <p:nvPr/>
        </p:nvSpPr>
        <p:spPr>
          <a:xfrm>
            <a:off x="528519" y="2854422"/>
            <a:ext cx="6234232" cy="2684175"/>
          </a:xfrm>
          <a:prstGeom prst="roundRect">
            <a:avLst>
              <a:gd name="adj" fmla="val 11921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3"/>
          <p:cNvSpPr txBox="1"/>
          <p:nvPr/>
        </p:nvSpPr>
        <p:spPr>
          <a:xfrm>
            <a:off x="940599" y="3176778"/>
            <a:ext cx="4882351" cy="201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competencias se clasifican en: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Competencias básicas.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Competencias específicas.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Competencias específicas por área funcional.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Competencias genéricas o transversales.</a:t>
            </a:r>
            <a:endParaRPr/>
          </a:p>
        </p:txBody>
      </p:sp>
      <p:pic>
        <p:nvPicPr>
          <p:cNvPr id="213" name="Google Shape;213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3223" y="2699678"/>
            <a:ext cx="500374" cy="4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43713" y="2472582"/>
            <a:ext cx="3966837" cy="4843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4"/>
          <p:cNvSpPr/>
          <p:nvPr/>
        </p:nvSpPr>
        <p:spPr>
          <a:xfrm>
            <a:off x="528518" y="3257550"/>
            <a:ext cx="7059229" cy="1339850"/>
          </a:xfrm>
          <a:prstGeom prst="roundRect">
            <a:avLst>
              <a:gd name="adj" fmla="val 11921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3068" y="3019000"/>
            <a:ext cx="500374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4"/>
          <p:cNvSpPr txBox="1"/>
          <p:nvPr/>
        </p:nvSpPr>
        <p:spPr>
          <a:xfrm>
            <a:off x="452174" y="1378245"/>
            <a:ext cx="5965987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COMPETENCIAS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BÁSICAS</a:t>
            </a:r>
            <a:endParaRPr sz="31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4"/>
          <p:cNvSpPr txBox="1"/>
          <p:nvPr/>
        </p:nvSpPr>
        <p:spPr>
          <a:xfrm>
            <a:off x="628650" y="2423153"/>
            <a:ext cx="6112665" cy="75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 las que cualquier colaborador debiese manejar para desarrollar una tarea o labor, son adquiridas en la educación básica.</a:t>
            </a:r>
            <a:endParaRPr/>
          </a:p>
        </p:txBody>
      </p:sp>
      <p:sp>
        <p:nvSpPr>
          <p:cNvPr id="223" name="Google Shape;223;p44"/>
          <p:cNvSpPr txBox="1"/>
          <p:nvPr/>
        </p:nvSpPr>
        <p:spPr>
          <a:xfrm>
            <a:off x="684213" y="3487449"/>
            <a:ext cx="486092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Ejemplo: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Escribir, leer, sumar, restar, multiplicar, dividir, etc.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/>
          <p:nvPr/>
        </p:nvSpPr>
        <p:spPr>
          <a:xfrm>
            <a:off x="528518" y="3579034"/>
            <a:ext cx="7059229" cy="2243916"/>
          </a:xfrm>
          <a:prstGeom prst="roundRect">
            <a:avLst>
              <a:gd name="adj" fmla="val 11921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3068" y="3340484"/>
            <a:ext cx="500374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5"/>
          <p:cNvSpPr txBox="1"/>
          <p:nvPr/>
        </p:nvSpPr>
        <p:spPr>
          <a:xfrm>
            <a:off x="452174" y="1378245"/>
            <a:ext cx="5965987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COMPETENCIAS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ESPECÍFICAS</a:t>
            </a:r>
            <a:endParaRPr sz="31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5"/>
          <p:cNvSpPr txBox="1"/>
          <p:nvPr/>
        </p:nvSpPr>
        <p:spPr>
          <a:xfrm>
            <a:off x="628650" y="2423153"/>
            <a:ext cx="6112665" cy="993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relacionan con una ocupación concreta y específica, no es fácil de transferir o trasladar de una ocupación a otra, debido a que son muy especializadas. Generalmente las desempeñan cargos de liderazgo.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5"/>
          <p:cNvSpPr txBox="1"/>
          <p:nvPr/>
        </p:nvSpPr>
        <p:spPr>
          <a:xfrm>
            <a:off x="684213" y="3779837"/>
            <a:ext cx="486092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Ejemplo: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Dirección de equipos de trabajo.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Visión estratégica.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Liderazgo ejemplar.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Comunicación eficaz.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Adaptabilidad a los cambios del entorno.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6"/>
          <p:cNvSpPr/>
          <p:nvPr/>
        </p:nvSpPr>
        <p:spPr>
          <a:xfrm>
            <a:off x="528518" y="3579034"/>
            <a:ext cx="7656632" cy="2364566"/>
          </a:xfrm>
          <a:prstGeom prst="roundRect">
            <a:avLst>
              <a:gd name="adj" fmla="val 11921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1134" y="3340484"/>
            <a:ext cx="500374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6"/>
          <p:cNvSpPr txBox="1"/>
          <p:nvPr/>
        </p:nvSpPr>
        <p:spPr>
          <a:xfrm>
            <a:off x="452175" y="1378245"/>
            <a:ext cx="5002476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COMPETENCIAS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ESPECÍFICAS POR ÁREA FUNCIONAL</a:t>
            </a:r>
            <a:endParaRPr sz="31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6"/>
          <p:cNvSpPr txBox="1"/>
          <p:nvPr/>
        </p:nvSpPr>
        <p:spPr>
          <a:xfrm>
            <a:off x="628650" y="2423153"/>
            <a:ext cx="6112665" cy="993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Aplicable a todos los integrantes que desempeñen cargos en distintas áreas funcionales.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6"/>
          <p:cNvSpPr txBox="1"/>
          <p:nvPr/>
        </p:nvSpPr>
        <p:spPr>
          <a:xfrm>
            <a:off x="684213" y="3779837"/>
            <a:ext cx="486092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Ejemplo:</a:t>
            </a:r>
            <a:endParaRPr/>
          </a:p>
        </p:txBody>
      </p:sp>
      <p:graphicFrame>
        <p:nvGraphicFramePr>
          <p:cNvPr id="242" name="Google Shape;242;p46"/>
          <p:cNvGraphicFramePr/>
          <p:nvPr/>
        </p:nvGraphicFramePr>
        <p:xfrm>
          <a:off x="951574" y="4281125"/>
          <a:ext cx="6810525" cy="1376210"/>
        </p:xfrm>
        <a:graphic>
          <a:graphicData uri="http://schemas.openxmlformats.org/drawingml/2006/table">
            <a:tbl>
              <a:tblPr>
                <a:noFill/>
                <a:tableStyleId>{D0FDEDA8-232E-4838-B8C5-6793D0B7AEAA}</a:tableStyleId>
              </a:tblPr>
              <a:tblGrid>
                <a:gridCol w="227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Finanzas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Recursos Humanos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Comercial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6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Capacidad analítica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Tolerancia a la presión</a:t>
                      </a: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Orientación al cliente</a:t>
                      </a: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Capacidad de planificación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Capacidad de negociación</a:t>
                      </a: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Comunicación efectiva</a:t>
                      </a: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7"/>
          <p:cNvSpPr/>
          <p:nvPr/>
        </p:nvSpPr>
        <p:spPr>
          <a:xfrm>
            <a:off x="496769" y="3579034"/>
            <a:ext cx="6297732" cy="2389966"/>
          </a:xfrm>
          <a:prstGeom prst="roundRect">
            <a:avLst>
              <a:gd name="adj" fmla="val 11921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1128" y="3416300"/>
            <a:ext cx="500374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7"/>
          <p:cNvSpPr txBox="1"/>
          <p:nvPr/>
        </p:nvSpPr>
        <p:spPr>
          <a:xfrm>
            <a:off x="452175" y="1378245"/>
            <a:ext cx="4469076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COMPETENCIAS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GENÉRICAS O TRANSVERSALES</a:t>
            </a:r>
            <a:endParaRPr sz="31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7"/>
          <p:cNvSpPr txBox="1"/>
          <p:nvPr/>
        </p:nvSpPr>
        <p:spPr>
          <a:xfrm>
            <a:off x="628650" y="2423153"/>
            <a:ext cx="6112665" cy="993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caracterizan porque son aplicables a todos los integrantes de la organización, representan la esencia de la organización y permiten alcanzar su visión.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7"/>
          <p:cNvSpPr txBox="1"/>
          <p:nvPr/>
        </p:nvSpPr>
        <p:spPr>
          <a:xfrm>
            <a:off x="684213" y="3779837"/>
            <a:ext cx="4860924" cy="18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Ejemplo: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Orientación a la excelencia.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Innovación y creatividad.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Trabajo en equipo.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Orientación al cliente.</a:t>
            </a:r>
            <a:endParaRPr/>
          </a:p>
        </p:txBody>
      </p:sp>
      <p:pic>
        <p:nvPicPr>
          <p:cNvPr id="252" name="Google Shape;252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5731" y="4250239"/>
            <a:ext cx="4637540" cy="279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8"/>
          <p:cNvSpPr txBox="1"/>
          <p:nvPr/>
        </p:nvSpPr>
        <p:spPr>
          <a:xfrm>
            <a:off x="452175" y="1378245"/>
            <a:ext cx="4469076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COMPETENCIAS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LABORALES MÁS DEMANDADAS</a:t>
            </a:r>
            <a:endParaRPr sz="31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8"/>
          <p:cNvSpPr/>
          <p:nvPr/>
        </p:nvSpPr>
        <p:spPr>
          <a:xfrm>
            <a:off x="452175" y="2173377"/>
            <a:ext cx="7842000" cy="4418400"/>
          </a:xfrm>
          <a:prstGeom prst="roundRect">
            <a:avLst>
              <a:gd name="adj" fmla="val 11921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8"/>
          <p:cNvSpPr txBox="1"/>
          <p:nvPr/>
        </p:nvSpPr>
        <p:spPr>
          <a:xfrm>
            <a:off x="843562" y="2350428"/>
            <a:ext cx="70593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Responsabilidad.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Trabajo en equipo.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Iniciativa.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Planificación y gestión del tiempo.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Utilización de tecnologías de la comunicación y la información (TIC).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Toma de decisiones.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Flexibilidad y adaptación al cambio.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Comunicación oral y escrita efectiva.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Habilidades interpersonales.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Resolución de problemas.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Razonamiento lógico y crítico.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3662" y="2350428"/>
            <a:ext cx="500374" cy="4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9"/>
          <p:cNvSpPr txBox="1"/>
          <p:nvPr/>
        </p:nvSpPr>
        <p:spPr>
          <a:xfrm>
            <a:off x="452175" y="1378245"/>
            <a:ext cx="485642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DICCIONARIO DE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COMPETENCIAS</a:t>
            </a: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LABORALES</a:t>
            </a:r>
            <a:endParaRPr sz="31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49"/>
          <p:cNvSpPr txBox="1"/>
          <p:nvPr/>
        </p:nvSpPr>
        <p:spPr>
          <a:xfrm>
            <a:off x="628650" y="2423153"/>
            <a:ext cx="6112665" cy="226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diccionario de competencias es una herramienta que reúne y describe las competencias técnicas y conductuales de los puestos de trabajo de una organización, considerando las características y el tipo de actividades que se desempeñan.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Permite describir qué puestos de trabajo se necesitan y cuáles son las habilidades que deben poseer las y los colaboradores para desempeñarlos, distinguiendo entre diversos tipos de niveles de realización.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necesario que cada organización cuente con un diccionario de competencias alineado con sus logros y metas establecidas, de esta forma se facilita su uso y evaluación de los colaboradores.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49"/>
          <p:cNvPicPr preferRelativeResize="0"/>
          <p:nvPr/>
        </p:nvPicPr>
        <p:blipFill rotWithShape="1">
          <a:blip r:embed="rId3">
            <a:alphaModFix/>
          </a:blip>
          <a:srcRect b="4038"/>
          <a:stretch/>
        </p:blipFill>
        <p:spPr>
          <a:xfrm>
            <a:off x="4940300" y="4299628"/>
            <a:ext cx="4719530" cy="3260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0"/>
          <p:cNvSpPr txBox="1"/>
          <p:nvPr/>
        </p:nvSpPr>
        <p:spPr>
          <a:xfrm>
            <a:off x="452175" y="1378245"/>
            <a:ext cx="528187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¿CÓMO SE ELABORA UN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DICCIONARIO DE COMPETENCIAS?</a:t>
            </a:r>
            <a:endParaRPr sz="31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50"/>
          <p:cNvSpPr/>
          <p:nvPr/>
        </p:nvSpPr>
        <p:spPr>
          <a:xfrm>
            <a:off x="528525" y="2459274"/>
            <a:ext cx="7765800" cy="4259100"/>
          </a:xfrm>
          <a:prstGeom prst="roundRect">
            <a:avLst>
              <a:gd name="adj" fmla="val 636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1271" y="2102234"/>
            <a:ext cx="500374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50"/>
          <p:cNvSpPr txBox="1"/>
          <p:nvPr/>
        </p:nvSpPr>
        <p:spPr>
          <a:xfrm>
            <a:off x="684212" y="2541587"/>
            <a:ext cx="7051364" cy="340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Cada encargado debe considerar los siguientes pasos: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Definir la totalidad de cargos de la organización.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Recolectar información para la identificación de habilidades requeridas, utilizando una muestra de colaboradores expertos por cargo (hacerlo junto a directivos, jefes de área).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Consolidar la mayor cantidad de competencias identificadas.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Reunirse con los altos cargos de la empresa (gerencia) para crear una definición general de las competencias y especificar los niveles para cada una.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Definir detalladamente la competencia, cada uno de los niveles de ésta y además incluir de tres a seis indicadores conductuales, o maneras comportamentales específicas de demostrar la competencia en el trabajo.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1"/>
          <p:cNvSpPr txBox="1"/>
          <p:nvPr/>
        </p:nvSpPr>
        <p:spPr>
          <a:xfrm>
            <a:off x="452175" y="1378245"/>
            <a:ext cx="528187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¿CÓMO SE ELABORA UN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DICCIONARIO DE COMPETENCIAS?</a:t>
            </a:r>
            <a:endParaRPr sz="31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51"/>
          <p:cNvSpPr/>
          <p:nvPr/>
        </p:nvSpPr>
        <p:spPr>
          <a:xfrm>
            <a:off x="528525" y="2340774"/>
            <a:ext cx="7754100" cy="3749700"/>
          </a:xfrm>
          <a:prstGeom prst="roundRect">
            <a:avLst>
              <a:gd name="adj" fmla="val 636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1271" y="2102234"/>
            <a:ext cx="500374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51"/>
          <p:cNvSpPr txBox="1"/>
          <p:nvPr/>
        </p:nvSpPr>
        <p:spPr>
          <a:xfrm>
            <a:off x="684212" y="2541587"/>
            <a:ext cx="7051364" cy="276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Cada encargado debe considerar los siguientes pasos: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 un comité de aprobación, en el cual haya representación de la alta gerencia, los jefes de área y los empleados expertos.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Luego de aprobadas las definiciones, se requiere hacer el ajuste en los perfiles de cargo y demás documentos relacionados.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 último, para hacer que las personas de toda la empresa conozcan las competencias de ésta y de su cargo, de forma tal que tengan mayor empoderamiento de éstas, se requiere hacer un efectivo proceso de divulgación y comunicación.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6369753" y="6602571"/>
            <a:ext cx="1662996" cy="4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2"/>
          <p:cNvSpPr/>
          <p:nvPr/>
        </p:nvSpPr>
        <p:spPr>
          <a:xfrm>
            <a:off x="1341006" y="2159000"/>
            <a:ext cx="3123044" cy="4470681"/>
          </a:xfrm>
          <a:prstGeom prst="roundRect">
            <a:avLst>
              <a:gd name="adj" fmla="val 5238"/>
            </a:avLst>
          </a:prstGeom>
          <a:solidFill>
            <a:schemeClr val="lt1"/>
          </a:solidFill>
          <a:ln w="12700" cap="flat" cmpd="sng">
            <a:solidFill>
              <a:srgbClr val="A93501"/>
            </a:solidFill>
            <a:prstDash val="solid"/>
            <a:round/>
            <a:headEnd type="none" w="sm" len="sm"/>
            <a:tailEnd type="none" w="sm" len="sm"/>
          </a:ln>
          <a:effectLst>
            <a:outerShdw blurRad="139700" sx="101000" sy="101000" algn="ctr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52"/>
          <p:cNvSpPr txBox="1"/>
          <p:nvPr/>
        </p:nvSpPr>
        <p:spPr>
          <a:xfrm>
            <a:off x="452175" y="1378245"/>
            <a:ext cx="528187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EJEMPLO DICCIONARIO DE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COMPETENCIAS LABORALES</a:t>
            </a:r>
            <a:endParaRPr sz="31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9459" y="2273299"/>
            <a:ext cx="2926137" cy="4242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02264" y="1537995"/>
            <a:ext cx="3454577" cy="536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7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4 </a:t>
            </a:r>
            <a:r>
              <a:rPr lang="en-US" sz="12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DOTACIÓN DE PERSONAL</a:t>
            </a:r>
            <a:endParaRPr sz="1200" b="0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7"/>
          <p:cNvSpPr txBox="1"/>
          <p:nvPr/>
        </p:nvSpPr>
        <p:spPr>
          <a:xfrm>
            <a:off x="365425" y="2634780"/>
            <a:ext cx="3632083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MODELO DE COMPETENCIAS LABORALES</a:t>
            </a:r>
            <a:endParaRPr sz="36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4888" y="2144650"/>
            <a:ext cx="5298822" cy="573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3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REALICEMOS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UNA PAUSA…</a:t>
            </a:r>
            <a:endParaRPr sz="31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53"/>
          <p:cNvSpPr txBox="1"/>
          <p:nvPr/>
        </p:nvSpPr>
        <p:spPr>
          <a:xfrm>
            <a:off x="651851" y="2252678"/>
            <a:ext cx="5371449" cy="258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Según lo visto hasta ahora, reúnanse en parejas y desarrollen la siguiente actividad: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0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¿Crees que posees alguna de las competencias mencionadas? ¿Cuáles? ¿Qué competencias te gustaría desarrollar?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Reúnanse y compartan sus respuestas.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0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53"/>
          <p:cNvSpPr txBox="1"/>
          <p:nvPr/>
        </p:nvSpPr>
        <p:spPr>
          <a:xfrm>
            <a:off x="651851" y="4776459"/>
            <a:ext cx="4278737" cy="176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Finalmente compartan las respuestas a través </a:t>
            </a:r>
            <a:r>
              <a:rPr lang="en-US" sz="21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un plenario con los demás grupos</a:t>
            </a:r>
            <a:endParaRPr sz="1400" b="0" i="0" u="none" strike="noStrike" cap="none">
              <a:solidFill>
                <a:srgbClr val="A935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6425" y="3302924"/>
            <a:ext cx="4087904" cy="404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4"/>
          <p:cNvSpPr txBox="1"/>
          <p:nvPr/>
        </p:nvSpPr>
        <p:spPr>
          <a:xfrm>
            <a:off x="452175" y="1378245"/>
            <a:ext cx="408172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MODELO DE GESTIÓN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COMPETENCIAS</a:t>
            </a:r>
            <a:endParaRPr sz="31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54"/>
          <p:cNvSpPr txBox="1"/>
          <p:nvPr/>
        </p:nvSpPr>
        <p:spPr>
          <a:xfrm>
            <a:off x="628650" y="2423153"/>
            <a:ext cx="6112665" cy="226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modelo por gestión de competencias es un modelo a nivel de gerencia, mediante el cual se evalúan las competencias específicas de los colaboradores para cada puesto de trabajo.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Contempla el desarrollo de las competencias adicionales necesarias para el crecimiento personal y profesional de los colaboradores dentro de la organización.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tres pilares fundamentales para la implementación del modelo de gestión por competencias son: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Selección, desempeño y desarrollo.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54"/>
          <p:cNvPicPr preferRelativeResize="0"/>
          <p:nvPr/>
        </p:nvPicPr>
        <p:blipFill rotWithShape="1">
          <a:blip r:embed="rId3">
            <a:alphaModFix/>
          </a:blip>
          <a:srcRect b="37953"/>
          <a:stretch/>
        </p:blipFill>
        <p:spPr>
          <a:xfrm flipH="1">
            <a:off x="6565055" y="2541244"/>
            <a:ext cx="2940893" cy="501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5"/>
          <p:cNvSpPr txBox="1"/>
          <p:nvPr/>
        </p:nvSpPr>
        <p:spPr>
          <a:xfrm>
            <a:off x="452175" y="1378245"/>
            <a:ext cx="528187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DEL MODELO DE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GESTIÓN POR COMPETENCIAS</a:t>
            </a:r>
            <a:endParaRPr sz="31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55"/>
          <p:cNvSpPr/>
          <p:nvPr/>
        </p:nvSpPr>
        <p:spPr>
          <a:xfrm>
            <a:off x="528518" y="2340784"/>
            <a:ext cx="7707432" cy="3063066"/>
          </a:xfrm>
          <a:prstGeom prst="roundRect">
            <a:avLst>
              <a:gd name="adj" fmla="val 636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1271" y="2102234"/>
            <a:ext cx="500374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5"/>
          <p:cNvSpPr txBox="1"/>
          <p:nvPr/>
        </p:nvSpPr>
        <p:spPr>
          <a:xfrm>
            <a:off x="684212" y="2681287"/>
            <a:ext cx="7051364" cy="234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Mejora y simplifica la gestión de Recursos Humanos.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Logra un ajuste entre la gestión de Recursos Humanos y los lineamientos estratégicos de la organización.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Permite seleccionar, evaluar y desarrollar a los colaboradores en relación a las competencias requeridas para alcanzar la estrategia organizacional.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Contribuye al desarrollo personal y profesional de las y los colaboradores.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Funciona como un sistema de apoyo a la toma de decisiones, de manera objetiva y con criterios uniformes.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6"/>
          <p:cNvSpPr txBox="1"/>
          <p:nvPr/>
        </p:nvSpPr>
        <p:spPr>
          <a:xfrm>
            <a:off x="452175" y="1378245"/>
            <a:ext cx="528187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IMPORTANCIA DEL MODELO DE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GESTIÓN POR COMPETENCIAS</a:t>
            </a:r>
            <a:endParaRPr sz="31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6"/>
          <p:cNvSpPr/>
          <p:nvPr/>
        </p:nvSpPr>
        <p:spPr>
          <a:xfrm>
            <a:off x="528518" y="2340784"/>
            <a:ext cx="7707432" cy="2904316"/>
          </a:xfrm>
          <a:prstGeom prst="roundRect">
            <a:avLst>
              <a:gd name="adj" fmla="val 636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1271" y="2102234"/>
            <a:ext cx="500374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6"/>
          <p:cNvSpPr txBox="1"/>
          <p:nvPr/>
        </p:nvSpPr>
        <p:spPr>
          <a:xfrm>
            <a:off x="684212" y="2681287"/>
            <a:ext cx="7051364" cy="219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modelo de gestión por competencias es fundamental para las organizaciones, ya que logra alinear el proceso de captación de nuevos talentos con la estrategia de la organización.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Permite el desarrollo personal y profesional de las y los colaboradores, los cuales realizan sus trabajos de manera eficiente, aumentando la productividad.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constituye para un sistema de remuneración justo y equitativo, lo que incrementa la motivación y satisfacción del personal.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7"/>
          <p:cNvSpPr txBox="1"/>
          <p:nvPr/>
        </p:nvSpPr>
        <p:spPr>
          <a:xfrm>
            <a:off x="452176" y="1378245"/>
            <a:ext cx="4407956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BENEFICIOS DE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GESTIÓN POR COMPETENCIAS</a:t>
            </a:r>
            <a:endParaRPr sz="31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57"/>
          <p:cNvSpPr/>
          <p:nvPr/>
        </p:nvSpPr>
        <p:spPr>
          <a:xfrm>
            <a:off x="528525" y="2340774"/>
            <a:ext cx="7863000" cy="3607500"/>
          </a:xfrm>
          <a:prstGeom prst="roundRect">
            <a:avLst>
              <a:gd name="adj" fmla="val 636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1271" y="2102234"/>
            <a:ext cx="500374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57"/>
          <p:cNvSpPr txBox="1"/>
          <p:nvPr/>
        </p:nvSpPr>
        <p:spPr>
          <a:xfrm>
            <a:off x="684212" y="2681287"/>
            <a:ext cx="6891338" cy="259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una herramienta de </a:t>
            </a:r>
            <a:r>
              <a:rPr lang="en-US" sz="1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gestión que permite alcanzar la visión, misión y objetivos estratégicos de la organización.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 una ventaja competitiva para la organización.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Aumenta la empleabilidad de los colaboradores, porque está basada en el “hacer” más que en el saber.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Aumenta la productividad y la calidad, genera resultados superiores y sostenibles en el tiempo.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Promueve una cultura centrada en el desarrollo personal entre los colaboradores.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8372" y="1157227"/>
            <a:ext cx="1200212" cy="163838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8"/>
          <p:cNvSpPr txBox="1"/>
          <p:nvPr/>
        </p:nvSpPr>
        <p:spPr>
          <a:xfrm>
            <a:off x="452174" y="1288869"/>
            <a:ext cx="5896375" cy="68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VENTAJAS Y DESVENTAJAS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SU IMPLEMENTACIÓN</a:t>
            </a:r>
            <a:endParaRPr sz="31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8" name="Google Shape;338;p58"/>
          <p:cNvGraphicFramePr/>
          <p:nvPr/>
        </p:nvGraphicFramePr>
        <p:xfrm>
          <a:off x="777228" y="2737800"/>
          <a:ext cx="8165800" cy="3579625"/>
        </p:xfrm>
        <a:graphic>
          <a:graphicData uri="http://schemas.openxmlformats.org/drawingml/2006/table">
            <a:tbl>
              <a:tblPr>
                <a:noFill/>
                <a:tableStyleId>{D0FDEDA8-232E-4838-B8C5-6793D0B7AEAA}</a:tableStyleId>
              </a:tblPr>
              <a:tblGrid>
                <a:gridCol w="408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Ventajas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Desventajas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6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8975">
                <a:tc>
                  <a:txBody>
                    <a:bodyPr/>
                    <a:lstStyle/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 conciencia en las y los colaboradores con respecto a la responsabilidad compartida del desarrollo de sus competencias.</a:t>
                      </a:r>
                      <a:endParaRPr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 la adecuada ubicación de puestos y asignaciones de cargos de los colaboradores se logra un mejor desempeño.</a:t>
                      </a:r>
                      <a:endParaRPr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definen perfiles de cargos acorde a las necesidades de la organización.</a:t>
                      </a:r>
                      <a:endParaRPr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produce una mayor productividad.</a:t>
                      </a:r>
                      <a:endParaRPr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Produce motivación del personal.</a:t>
                      </a:r>
                      <a:endParaRPr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Aumenta la empleabilidad de los colaboradores.</a:t>
                      </a:r>
                      <a:endParaRPr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Mejora el método de selección de personal.</a:t>
                      </a:r>
                      <a:endParaRPr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Contribuye a la disminución de la rotación de personal.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4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Puede generar un costo demasiado elevado, en la preparación de las y los colaboradores para que desarrollen las competencias específicas que requiere la organización.</a:t>
                      </a: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9"/>
          <p:cNvSpPr txBox="1"/>
          <p:nvPr/>
        </p:nvSpPr>
        <p:spPr>
          <a:xfrm>
            <a:off x="452175" y="1378245"/>
            <a:ext cx="499612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MÉTODOS DE IDENTIFICACIÓN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COMPETENCIAS</a:t>
            </a:r>
            <a:endParaRPr sz="31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59"/>
          <p:cNvSpPr txBox="1"/>
          <p:nvPr/>
        </p:nvSpPr>
        <p:spPr>
          <a:xfrm>
            <a:off x="628650" y="2423153"/>
            <a:ext cx="6112665" cy="226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Análisis Funcional: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refiere a desempeños o resultados concretos y predefinidos que el colaborador debe demostrar, derivados de un análisis de las funciones que componen el proceso productivo.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Análisis Conductista: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centra en identificar las capacidades de fondo del colaborador que conlleva a desempeños superiores en la organización.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Análisis Constructivista: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se definen a priori las competencias del personal, sino que las construye a partir del análisis y proceso de solución de problemas y disfunciones que se presentan en la organización.</a:t>
            </a:r>
            <a:endParaRPr sz="1600" b="0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59"/>
          <p:cNvPicPr preferRelativeResize="0"/>
          <p:nvPr/>
        </p:nvPicPr>
        <p:blipFill rotWithShape="1">
          <a:blip r:embed="rId3">
            <a:alphaModFix/>
          </a:blip>
          <a:srcRect b="27206"/>
          <a:stretch/>
        </p:blipFill>
        <p:spPr>
          <a:xfrm flipH="1">
            <a:off x="6412657" y="3239553"/>
            <a:ext cx="2972641" cy="4320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0"/>
          <p:cNvSpPr/>
          <p:nvPr/>
        </p:nvSpPr>
        <p:spPr>
          <a:xfrm>
            <a:off x="3052255" y="3834449"/>
            <a:ext cx="6200030" cy="598575"/>
          </a:xfrm>
          <a:prstGeom prst="roundRect">
            <a:avLst>
              <a:gd name="adj" fmla="val 9580"/>
            </a:avLst>
          </a:prstGeom>
          <a:solidFill>
            <a:srgbClr val="FFB3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60"/>
          <p:cNvSpPr/>
          <p:nvPr/>
        </p:nvSpPr>
        <p:spPr>
          <a:xfrm>
            <a:off x="3058438" y="4548830"/>
            <a:ext cx="6200030" cy="598575"/>
          </a:xfrm>
          <a:prstGeom prst="roundRect">
            <a:avLst>
              <a:gd name="adj" fmla="val 9580"/>
            </a:avLst>
          </a:prstGeom>
          <a:solidFill>
            <a:srgbClr val="FFB3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60"/>
          <p:cNvSpPr/>
          <p:nvPr/>
        </p:nvSpPr>
        <p:spPr>
          <a:xfrm>
            <a:off x="3058438" y="5975166"/>
            <a:ext cx="6200030" cy="705033"/>
          </a:xfrm>
          <a:prstGeom prst="roundRect">
            <a:avLst>
              <a:gd name="adj" fmla="val 9580"/>
            </a:avLst>
          </a:prstGeom>
          <a:solidFill>
            <a:srgbClr val="FFB3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60"/>
          <p:cNvSpPr/>
          <p:nvPr/>
        </p:nvSpPr>
        <p:spPr>
          <a:xfrm>
            <a:off x="3058438" y="5261998"/>
            <a:ext cx="6200030" cy="598575"/>
          </a:xfrm>
          <a:prstGeom prst="roundRect">
            <a:avLst>
              <a:gd name="adj" fmla="val 9580"/>
            </a:avLst>
          </a:prstGeom>
          <a:solidFill>
            <a:srgbClr val="FFB3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60"/>
          <p:cNvSpPr/>
          <p:nvPr/>
        </p:nvSpPr>
        <p:spPr>
          <a:xfrm>
            <a:off x="2834363" y="3940257"/>
            <a:ext cx="381000" cy="38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55" name="Google Shape;355;p60"/>
          <p:cNvSpPr/>
          <p:nvPr/>
        </p:nvSpPr>
        <p:spPr>
          <a:xfrm>
            <a:off x="2834363" y="4658347"/>
            <a:ext cx="381000" cy="38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56" name="Google Shape;356;p60"/>
          <p:cNvSpPr/>
          <p:nvPr/>
        </p:nvSpPr>
        <p:spPr>
          <a:xfrm>
            <a:off x="2834363" y="5357691"/>
            <a:ext cx="381000" cy="38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57" name="Google Shape;357;p60"/>
          <p:cNvSpPr/>
          <p:nvPr/>
        </p:nvSpPr>
        <p:spPr>
          <a:xfrm>
            <a:off x="2834363" y="6131578"/>
            <a:ext cx="381000" cy="38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58" name="Google Shape;358;p60"/>
          <p:cNvSpPr/>
          <p:nvPr/>
        </p:nvSpPr>
        <p:spPr>
          <a:xfrm>
            <a:off x="823475" y="5975166"/>
            <a:ext cx="2177980" cy="705033"/>
          </a:xfrm>
          <a:prstGeom prst="roundRect">
            <a:avLst>
              <a:gd name="adj" fmla="val 18478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Poder hacer</a:t>
            </a:r>
            <a:endParaRPr/>
          </a:p>
        </p:txBody>
      </p:sp>
      <p:sp>
        <p:nvSpPr>
          <p:cNvPr id="359" name="Google Shape;359;p60"/>
          <p:cNvSpPr/>
          <p:nvPr/>
        </p:nvSpPr>
        <p:spPr>
          <a:xfrm>
            <a:off x="1721965" y="5716217"/>
            <a:ext cx="381000" cy="38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60" name="Google Shape;360;p60"/>
          <p:cNvSpPr/>
          <p:nvPr/>
        </p:nvSpPr>
        <p:spPr>
          <a:xfrm>
            <a:off x="823475" y="5261998"/>
            <a:ext cx="2177980" cy="598575"/>
          </a:xfrm>
          <a:prstGeom prst="roundRect">
            <a:avLst>
              <a:gd name="adj" fmla="val 16053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Querer hacer</a:t>
            </a:r>
            <a:endParaRPr/>
          </a:p>
        </p:txBody>
      </p:sp>
      <p:sp>
        <p:nvSpPr>
          <p:cNvPr id="361" name="Google Shape;361;p60"/>
          <p:cNvSpPr/>
          <p:nvPr/>
        </p:nvSpPr>
        <p:spPr>
          <a:xfrm>
            <a:off x="1721965" y="5007517"/>
            <a:ext cx="381000" cy="38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62" name="Google Shape;362;p60"/>
          <p:cNvSpPr/>
          <p:nvPr/>
        </p:nvSpPr>
        <p:spPr>
          <a:xfrm>
            <a:off x="823475" y="4548831"/>
            <a:ext cx="2177980" cy="587516"/>
          </a:xfrm>
          <a:prstGeom prst="roundRect">
            <a:avLst>
              <a:gd name="adj" fmla="val 15414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Saber estar</a:t>
            </a:r>
            <a:endParaRPr/>
          </a:p>
        </p:txBody>
      </p:sp>
      <p:sp>
        <p:nvSpPr>
          <p:cNvPr id="363" name="Google Shape;363;p60"/>
          <p:cNvSpPr/>
          <p:nvPr/>
        </p:nvSpPr>
        <p:spPr>
          <a:xfrm>
            <a:off x="1721965" y="4276073"/>
            <a:ext cx="381000" cy="38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64" name="Google Shape;364;p60"/>
          <p:cNvSpPr/>
          <p:nvPr/>
        </p:nvSpPr>
        <p:spPr>
          <a:xfrm>
            <a:off x="823475" y="3834449"/>
            <a:ext cx="2177980" cy="598575"/>
          </a:xfrm>
          <a:prstGeom prst="roundRect">
            <a:avLst>
              <a:gd name="adj" fmla="val 18749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Saber hacer</a:t>
            </a:r>
            <a:endParaRPr/>
          </a:p>
        </p:txBody>
      </p:sp>
      <p:sp>
        <p:nvSpPr>
          <p:cNvPr id="365" name="Google Shape;365;p60"/>
          <p:cNvSpPr/>
          <p:nvPr/>
        </p:nvSpPr>
        <p:spPr>
          <a:xfrm>
            <a:off x="1721965" y="3563517"/>
            <a:ext cx="381000" cy="38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66" name="Google Shape;366;p60"/>
          <p:cNvSpPr/>
          <p:nvPr/>
        </p:nvSpPr>
        <p:spPr>
          <a:xfrm>
            <a:off x="3052255" y="3016036"/>
            <a:ext cx="6200030" cy="705033"/>
          </a:xfrm>
          <a:prstGeom prst="roundRect">
            <a:avLst>
              <a:gd name="adj" fmla="val 9580"/>
            </a:avLst>
          </a:prstGeom>
          <a:solidFill>
            <a:srgbClr val="FFB3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60"/>
          <p:cNvSpPr/>
          <p:nvPr/>
        </p:nvSpPr>
        <p:spPr>
          <a:xfrm>
            <a:off x="2834363" y="3178052"/>
            <a:ext cx="381000" cy="38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68" name="Google Shape;368;p60"/>
          <p:cNvSpPr txBox="1"/>
          <p:nvPr/>
        </p:nvSpPr>
        <p:spPr>
          <a:xfrm>
            <a:off x="452175" y="1378245"/>
            <a:ext cx="499612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COMPONENTES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DEL</a:t>
            </a: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MODELO</a:t>
            </a:r>
            <a:endParaRPr sz="31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60"/>
          <p:cNvSpPr txBox="1"/>
          <p:nvPr/>
        </p:nvSpPr>
        <p:spPr>
          <a:xfrm>
            <a:off x="628650" y="2195259"/>
            <a:ext cx="6985000" cy="70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componentes que se deben tener en cuenta para identificar y operacionalizar un comportamiento que defina una competencia.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60"/>
          <p:cNvSpPr/>
          <p:nvPr/>
        </p:nvSpPr>
        <p:spPr>
          <a:xfrm>
            <a:off x="823475" y="3016036"/>
            <a:ext cx="2177980" cy="705033"/>
          </a:xfrm>
          <a:prstGeom prst="roundRect">
            <a:avLst>
              <a:gd name="adj" fmla="val 13091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Saber</a:t>
            </a:r>
            <a:endParaRPr/>
          </a:p>
        </p:txBody>
      </p:sp>
      <p:sp>
        <p:nvSpPr>
          <p:cNvPr id="371" name="Google Shape;371;p60"/>
          <p:cNvSpPr txBox="1"/>
          <p:nvPr/>
        </p:nvSpPr>
        <p:spPr>
          <a:xfrm>
            <a:off x="3492500" y="3000614"/>
            <a:ext cx="5380880" cy="70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Conjunto de conocimientos teórico-empíricos que le permiten a la persona ejecutar un comportamiento eficaz, seguro y eficiente como una de las conductas operacionalizadas dentro de una competencia.</a:t>
            </a:r>
            <a:endParaRPr/>
          </a:p>
        </p:txBody>
      </p:sp>
      <p:sp>
        <p:nvSpPr>
          <p:cNvPr id="372" name="Google Shape;372;p60"/>
          <p:cNvSpPr txBox="1"/>
          <p:nvPr/>
        </p:nvSpPr>
        <p:spPr>
          <a:xfrm>
            <a:off x="3492500" y="3863491"/>
            <a:ext cx="5380880" cy="51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la aptitud, habilidad, destreza o práctica que la persona demuestra en la solución de los problemas concretos que plantea el trabajo.</a:t>
            </a:r>
            <a:endParaRPr/>
          </a:p>
        </p:txBody>
      </p:sp>
      <p:sp>
        <p:nvSpPr>
          <p:cNvPr id="373" name="Google Shape;373;p60"/>
          <p:cNvSpPr txBox="1"/>
          <p:nvPr/>
        </p:nvSpPr>
        <p:spPr>
          <a:xfrm>
            <a:off x="3492500" y="4559217"/>
            <a:ext cx="5380880" cy="51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el comportamiento de adaptación y asimilación que muestra una persona en cuanto a las normas, reglas y cultura de la organización.</a:t>
            </a:r>
            <a:endParaRPr/>
          </a:p>
        </p:txBody>
      </p:sp>
      <p:sp>
        <p:nvSpPr>
          <p:cNvPr id="374" name="Google Shape;374;p60"/>
          <p:cNvSpPr txBox="1"/>
          <p:nvPr/>
        </p:nvSpPr>
        <p:spPr>
          <a:xfrm>
            <a:off x="3492500" y="5287028"/>
            <a:ext cx="5380880" cy="51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el interés, disposición y motivación que una persona debe tener para poder realizar un trabajo en forma competente y desde el principio.</a:t>
            </a:r>
            <a:endParaRPr/>
          </a:p>
        </p:txBody>
      </p:sp>
      <p:sp>
        <p:nvSpPr>
          <p:cNvPr id="375" name="Google Shape;375;p60"/>
          <p:cNvSpPr txBox="1"/>
          <p:nvPr/>
        </p:nvSpPr>
        <p:spPr>
          <a:xfrm>
            <a:off x="3492500" y="5968632"/>
            <a:ext cx="5380880" cy="51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Contribución de la organización en proporcionarle al colaborador los medios y recursos necesarios de trabajo que le permiten realizar su labor en forma oportuna y con la calidad esperada.</a:t>
            </a:r>
            <a:endParaRPr/>
          </a:p>
        </p:txBody>
      </p:sp>
      <p:sp>
        <p:nvSpPr>
          <p:cNvPr id="376" name="Google Shape;376;p60"/>
          <p:cNvSpPr/>
          <p:nvPr/>
        </p:nvSpPr>
        <p:spPr>
          <a:xfrm>
            <a:off x="2835295" y="3206398"/>
            <a:ext cx="326902" cy="326902"/>
          </a:xfrm>
          <a:prstGeom prst="ellipse">
            <a:avLst/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77" name="Google Shape;377;p60"/>
          <p:cNvSpPr/>
          <p:nvPr/>
        </p:nvSpPr>
        <p:spPr>
          <a:xfrm>
            <a:off x="1749014" y="3585593"/>
            <a:ext cx="326902" cy="326902"/>
          </a:xfrm>
          <a:prstGeom prst="ellipse">
            <a:avLst/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78" name="Google Shape;378;p60"/>
          <p:cNvSpPr/>
          <p:nvPr/>
        </p:nvSpPr>
        <p:spPr>
          <a:xfrm>
            <a:off x="1749014" y="4298149"/>
            <a:ext cx="326902" cy="326902"/>
          </a:xfrm>
          <a:prstGeom prst="ellipse">
            <a:avLst/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79" name="Google Shape;379;p60"/>
          <p:cNvSpPr/>
          <p:nvPr/>
        </p:nvSpPr>
        <p:spPr>
          <a:xfrm>
            <a:off x="1749014" y="5025830"/>
            <a:ext cx="326902" cy="328063"/>
          </a:xfrm>
          <a:prstGeom prst="ellipse">
            <a:avLst/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80" name="Google Shape;380;p60"/>
          <p:cNvSpPr/>
          <p:nvPr/>
        </p:nvSpPr>
        <p:spPr>
          <a:xfrm>
            <a:off x="1749014" y="5738293"/>
            <a:ext cx="326902" cy="326902"/>
          </a:xfrm>
          <a:prstGeom prst="ellipse">
            <a:avLst/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81" name="Google Shape;381;p60"/>
          <p:cNvSpPr/>
          <p:nvPr/>
        </p:nvSpPr>
        <p:spPr>
          <a:xfrm>
            <a:off x="1721965" y="6535367"/>
            <a:ext cx="381000" cy="38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82" name="Google Shape;382;p60"/>
          <p:cNvSpPr/>
          <p:nvPr/>
        </p:nvSpPr>
        <p:spPr>
          <a:xfrm>
            <a:off x="2835295" y="3968603"/>
            <a:ext cx="326902" cy="326902"/>
          </a:xfrm>
          <a:prstGeom prst="ellipse">
            <a:avLst/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83" name="Google Shape;383;p60"/>
          <p:cNvSpPr/>
          <p:nvPr/>
        </p:nvSpPr>
        <p:spPr>
          <a:xfrm>
            <a:off x="2835295" y="4686693"/>
            <a:ext cx="326902" cy="326902"/>
          </a:xfrm>
          <a:prstGeom prst="ellipse">
            <a:avLst/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84" name="Google Shape;384;p60"/>
          <p:cNvSpPr/>
          <p:nvPr/>
        </p:nvSpPr>
        <p:spPr>
          <a:xfrm>
            <a:off x="2835295" y="5386037"/>
            <a:ext cx="326902" cy="326902"/>
          </a:xfrm>
          <a:prstGeom prst="ellipse">
            <a:avLst/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85" name="Google Shape;385;p60"/>
          <p:cNvSpPr/>
          <p:nvPr/>
        </p:nvSpPr>
        <p:spPr>
          <a:xfrm>
            <a:off x="2835295" y="6159924"/>
            <a:ext cx="326902" cy="326902"/>
          </a:xfrm>
          <a:prstGeom prst="ellipse">
            <a:avLst/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1"/>
          <p:cNvSpPr txBox="1"/>
          <p:nvPr/>
        </p:nvSpPr>
        <p:spPr>
          <a:xfrm>
            <a:off x="452174" y="1288869"/>
            <a:ext cx="5896375" cy="68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DIMENSIONES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DEL MODELO</a:t>
            </a:r>
            <a:endParaRPr sz="31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91" name="Google Shape;391;p61"/>
          <p:cNvGraphicFramePr/>
          <p:nvPr/>
        </p:nvGraphicFramePr>
        <p:xfrm>
          <a:off x="777228" y="2052832"/>
          <a:ext cx="8165800" cy="4398800"/>
        </p:xfrm>
        <a:graphic>
          <a:graphicData uri="http://schemas.openxmlformats.org/drawingml/2006/table">
            <a:tbl>
              <a:tblPr>
                <a:noFill/>
                <a:tableStyleId>{D0FDEDA8-232E-4838-B8C5-6793D0B7AEAA}</a:tableStyleId>
              </a:tblPr>
              <a:tblGrid>
                <a:gridCol w="300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Dimensión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Características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6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1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Identificación de las competencias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Proceso donde se establecen los comportamientos en cuanto a conocimientos, aptitudes, habilidades, destrezas, actitudes, motivación y experiencia requeridos para desempeñar tal actividad en forma eficaz, segura y eficiente.</a:t>
                      </a: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1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Normalización de competencias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Proceso en que la norma se convierte en una norma para estructurar planes de formación, para los colaboradores como modelo de conducta y para los empleadores como fundamento para desarrollar los procesos básicos de administración de personal.</a:t>
                      </a: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Formación basada en competencias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Proceso donde se elaboran currículos de formación para el trabajo más coherentes y que respondan a los comportamientos esperados en la actividad laboral.</a:t>
                      </a: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Certificación de competencias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Proceso de reconocimiento formal acerca de la competencia demostrada de un colaborador para realizar una actividad laboral normalizada.</a:t>
                      </a: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2"/>
          <p:cNvSpPr txBox="1"/>
          <p:nvPr/>
        </p:nvSpPr>
        <p:spPr>
          <a:xfrm>
            <a:off x="452176" y="1378245"/>
            <a:ext cx="350387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METODOLOGÍA PARA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IMPLANTACIÓN</a:t>
            </a:r>
            <a:endParaRPr sz="31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62"/>
          <p:cNvSpPr/>
          <p:nvPr/>
        </p:nvSpPr>
        <p:spPr>
          <a:xfrm>
            <a:off x="528518" y="2340784"/>
            <a:ext cx="7707432" cy="2250266"/>
          </a:xfrm>
          <a:prstGeom prst="roundRect">
            <a:avLst>
              <a:gd name="adj" fmla="val 636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1271" y="2102234"/>
            <a:ext cx="500374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62"/>
          <p:cNvSpPr txBox="1"/>
          <p:nvPr/>
        </p:nvSpPr>
        <p:spPr>
          <a:xfrm>
            <a:off x="684212" y="2681287"/>
            <a:ext cx="6891338" cy="161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Definir las competencias genéricas o transversales.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Definir las competencias de las unidades funcionales.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Definir los descriptores de cargos por competencias.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Elaborar diccionario de competencias.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Definir niveles de evaluación o medición de competencias.</a:t>
            </a:r>
            <a:endParaRPr/>
          </a:p>
        </p:txBody>
      </p:sp>
      <p:sp>
        <p:nvSpPr>
          <p:cNvPr id="400" name="Google Shape;400;p62"/>
          <p:cNvSpPr txBox="1"/>
          <p:nvPr/>
        </p:nvSpPr>
        <p:spPr>
          <a:xfrm>
            <a:off x="684212" y="4931553"/>
            <a:ext cx="64658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“Considerando los objetivos estratégicos de la organización, respetando sus valores y teniendo presente los diferentes niveles o áreas independientemente del cargo o posición jerárquica”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"/>
          <p:cNvSpPr txBox="1"/>
          <p:nvPr/>
        </p:nvSpPr>
        <p:spPr>
          <a:xfrm>
            <a:off x="366767" y="2447195"/>
            <a:ext cx="2803152" cy="249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4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Ejecutar tareas sistemáticas de descripción de cargos, de reclutamiento y de selección de personal, de acuerdo a las necesidades de una empresa, a los procedimientos establecidos y a la normativa vigente.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- C - H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1" i="0" u="none" strike="noStrike" cap="non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8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8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sz="1800" b="0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012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8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8"/>
          <p:cNvSpPr txBox="1"/>
          <p:nvPr/>
        </p:nvSpPr>
        <p:spPr>
          <a:xfrm>
            <a:off x="3500545" y="2447195"/>
            <a:ext cx="2781097" cy="231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Efectúa tareas de apoyo al proceso de descripción de cargos, según instrucciones de jefatura y de acuerdo a la normativa vigente.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8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800" b="0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9906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8"/>
          <p:cNvSpPr/>
          <p:nvPr/>
        </p:nvSpPr>
        <p:spPr>
          <a:xfrm>
            <a:off x="6473043" y="1472660"/>
            <a:ext cx="2980513" cy="5663580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8"/>
          <p:cNvSpPr txBox="1"/>
          <p:nvPr/>
        </p:nvSpPr>
        <p:spPr>
          <a:xfrm>
            <a:off x="6613508" y="2447195"/>
            <a:ext cx="2748084" cy="39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1.2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Entrega informes para los ajustes de descripción de cargos, siguiendo las indicaciones de jefatura.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1.3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Comunica a través de documentos, información requerida por los trabajadores y/o jefatura de la descripción de cargos, según la legislación vigente.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 competencias laborales de acuerdo a los cargos establecidos y necesidades de la organización.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1" i="0" u="none" strike="noStrike" cap="non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8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sz="1800" b="0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55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11864" y="4448534"/>
            <a:ext cx="3103843" cy="246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3588297" y="3757726"/>
            <a:ext cx="3025211" cy="4082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3"/>
          <p:cNvSpPr txBox="1"/>
          <p:nvPr/>
        </p:nvSpPr>
        <p:spPr>
          <a:xfrm>
            <a:off x="452175" y="1378245"/>
            <a:ext cx="499612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CATÁLOGO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COMPETENCIAS</a:t>
            </a:r>
            <a:endParaRPr sz="31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63"/>
          <p:cNvSpPr txBox="1"/>
          <p:nvPr/>
        </p:nvSpPr>
        <p:spPr>
          <a:xfrm>
            <a:off x="628651" y="2423153"/>
            <a:ext cx="5213350" cy="226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vez finalizado el proceso se dispondrá del </a:t>
            </a: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Catálogo definitivo de competencias de la organización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el que se utilizará como herramienta fundamental para gestionar los programas y tomar decisiones desde el área de Recursos Humanos, con respecto a las acciones y decisiones que se ejecuten dentro del proceso de selección, desempeño y desarrollo de las y los colaboradores en relación a las competencias requeridas para alcanzar la estrategia organizacional.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6430" y="3289300"/>
            <a:ext cx="3681515" cy="3725849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63"/>
          <p:cNvSpPr txBox="1"/>
          <p:nvPr/>
        </p:nvSpPr>
        <p:spPr>
          <a:xfrm>
            <a:off x="6869709" y="6318250"/>
            <a:ext cx="87075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ACEPTAR</a:t>
            </a:r>
            <a:endParaRPr/>
          </a:p>
        </p:txBody>
      </p:sp>
      <p:sp>
        <p:nvSpPr>
          <p:cNvPr id="409" name="Google Shape;409;p63"/>
          <p:cNvSpPr/>
          <p:nvPr/>
        </p:nvSpPr>
        <p:spPr>
          <a:xfrm>
            <a:off x="5784850" y="6254750"/>
            <a:ext cx="1084859" cy="48895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63"/>
          <p:cNvSpPr txBox="1"/>
          <p:nvPr/>
        </p:nvSpPr>
        <p:spPr>
          <a:xfrm>
            <a:off x="5863432" y="4638681"/>
            <a:ext cx="164226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Catálogo definitivo de competencias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8"/>
          <p:cNvGrpSpPr/>
          <p:nvPr/>
        </p:nvGrpSpPr>
        <p:grpSpPr>
          <a:xfrm>
            <a:off x="2035277" y="2895073"/>
            <a:ext cx="6999671" cy="2822852"/>
            <a:chOff x="4461133" y="3098700"/>
            <a:chExt cx="4657800" cy="1525000"/>
          </a:xfrm>
        </p:grpSpPr>
        <p:sp>
          <p:nvSpPr>
            <p:cNvPr id="416" name="Google Shape;416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>
              <a:off x="5507666" y="3190715"/>
              <a:ext cx="3434912" cy="1340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MODELO DE </a:t>
              </a:r>
              <a:r>
                <a:rPr lang="en-US" sz="20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COMPETENCIAS LABORALES</a:t>
              </a:r>
              <a:endParaRPr/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recordar los aprendizajes trabajados durante el desarrollo de la presentación, te invitamos a realizar la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“Actividad 3 Cuánto Aprendimos”. 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Utiliza el archivo adjunto. </a:t>
              </a:r>
              <a:endParaRPr/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¡Muy bien! Ahora te invitamos a seguir practicando.</a:t>
              </a:r>
              <a:endParaRPr/>
            </a:p>
          </p:txBody>
        </p:sp>
      </p:grpSp>
      <p:sp>
        <p:nvSpPr>
          <p:cNvPr id="418" name="Google Shape;418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8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0" name="Google Shape;42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942" y="2715213"/>
            <a:ext cx="2812026" cy="318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8123" y="4996639"/>
            <a:ext cx="1705019" cy="1272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4444" y="5499023"/>
            <a:ext cx="1651873" cy="884514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8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5000" b="0" i="0" u="none" strike="noStrike" cap="non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64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sz="31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9333" y="1565094"/>
            <a:ext cx="3816532" cy="60061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1" name="Google Shape;431;p64"/>
          <p:cNvGrpSpPr/>
          <p:nvPr/>
        </p:nvGrpSpPr>
        <p:grpSpPr>
          <a:xfrm>
            <a:off x="-4655" y="4568183"/>
            <a:ext cx="9154909" cy="783005"/>
            <a:chOff x="-4655" y="4568183"/>
            <a:chExt cx="9154909" cy="783005"/>
          </a:xfrm>
        </p:grpSpPr>
        <p:sp>
          <p:nvSpPr>
            <p:cNvPr id="432" name="Google Shape;432;p64"/>
            <p:cNvSpPr txBox="1"/>
            <p:nvPr/>
          </p:nvSpPr>
          <p:spPr>
            <a:xfrm>
              <a:off x="1284454" y="4701528"/>
              <a:ext cx="7865800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Revisar la </a:t>
              </a:r>
              <a:r>
                <a:rPr lang="en-US" sz="1600" b="1" i="0" u="none" strike="noStrike" cap="none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Ley Nº 19.631.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3" name="Google Shape;433;p64"/>
            <p:cNvGrpSpPr/>
            <p:nvPr/>
          </p:nvGrpSpPr>
          <p:grpSpPr>
            <a:xfrm>
              <a:off x="-4655" y="4568183"/>
              <a:ext cx="1135367" cy="783005"/>
              <a:chOff x="-4655" y="4568183"/>
              <a:chExt cx="1135367" cy="783005"/>
            </a:xfrm>
          </p:grpSpPr>
          <p:sp>
            <p:nvSpPr>
              <p:cNvPr id="434" name="Google Shape;434;p64"/>
              <p:cNvSpPr/>
              <p:nvPr/>
            </p:nvSpPr>
            <p:spPr>
              <a:xfrm rot="5400000">
                <a:off x="171526" y="4392002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35" name="Google Shape;435;p64" descr="MonoLeyes RRHH.png"/>
              <p:cNvPicPr preferRelativeResize="0"/>
              <p:nvPr/>
            </p:nvPicPr>
            <p:blipFill rotWithShape="1">
              <a:blip r:embed="rId4">
                <a:alphaModFix/>
              </a:blip>
              <a:srcRect r="56603" b="56896"/>
              <a:stretch/>
            </p:blipFill>
            <p:spPr>
              <a:xfrm>
                <a:off x="431776" y="4690532"/>
                <a:ext cx="558771" cy="5626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36" name="Google Shape;436;p64"/>
          <p:cNvGrpSpPr/>
          <p:nvPr/>
        </p:nvGrpSpPr>
        <p:grpSpPr>
          <a:xfrm>
            <a:off x="-4655" y="2826713"/>
            <a:ext cx="8958264" cy="783005"/>
            <a:chOff x="-4655" y="2826713"/>
            <a:chExt cx="8958264" cy="783005"/>
          </a:xfrm>
        </p:grpSpPr>
        <p:sp>
          <p:nvSpPr>
            <p:cNvPr id="437" name="Google Shape;437;p64"/>
            <p:cNvSpPr txBox="1"/>
            <p:nvPr/>
          </p:nvSpPr>
          <p:spPr>
            <a:xfrm>
              <a:off x="1284454" y="3048958"/>
              <a:ext cx="766915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Revisar la </a:t>
              </a:r>
              <a:r>
                <a:rPr lang="en-US" sz="1600" b="1" i="0" u="none" strike="noStrike" cap="none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Dirección del </a:t>
              </a:r>
              <a:r>
                <a:rPr lang="en-US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Trabajo</a:t>
              </a:r>
              <a:r>
                <a:rPr lang="en-US" sz="1600" b="0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64"/>
            <p:cNvSpPr/>
            <p:nvPr/>
          </p:nvSpPr>
          <p:spPr>
            <a:xfrm rot="5400000">
              <a:off x="171526" y="2650532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9" name="Google Shape;439;p64" descr="MonoLeyes RRHH.png"/>
            <p:cNvPicPr preferRelativeResize="0"/>
            <p:nvPr/>
          </p:nvPicPr>
          <p:blipFill rotWithShape="1">
            <a:blip r:embed="rId4">
              <a:alphaModFix/>
            </a:blip>
            <a:srcRect l="53240" t="7899" b="45365"/>
            <a:stretch/>
          </p:blipFill>
          <p:spPr>
            <a:xfrm>
              <a:off x="389445" y="2938599"/>
              <a:ext cx="592644" cy="6004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0" name="Google Shape;440;p64"/>
          <p:cNvGrpSpPr/>
          <p:nvPr/>
        </p:nvGrpSpPr>
        <p:grpSpPr>
          <a:xfrm>
            <a:off x="-4655" y="3697448"/>
            <a:ext cx="6661094" cy="783005"/>
            <a:chOff x="-4655" y="3697448"/>
            <a:chExt cx="6661094" cy="783005"/>
          </a:xfrm>
        </p:grpSpPr>
        <p:sp>
          <p:nvSpPr>
            <p:cNvPr id="441" name="Google Shape;441;p64"/>
            <p:cNvSpPr txBox="1"/>
            <p:nvPr/>
          </p:nvSpPr>
          <p:spPr>
            <a:xfrm>
              <a:off x="1284454" y="3791876"/>
              <a:ext cx="5371985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Revisar la </a:t>
              </a:r>
              <a:r>
                <a:rPr lang="en-US" sz="1600" b="1" i="0" u="none" strike="noStrike" cap="none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DL.3500.</a:t>
              </a:r>
              <a:endParaRPr/>
            </a:p>
          </p:txBody>
        </p:sp>
        <p:grpSp>
          <p:nvGrpSpPr>
            <p:cNvPr id="442" name="Google Shape;442;p64"/>
            <p:cNvGrpSpPr/>
            <p:nvPr/>
          </p:nvGrpSpPr>
          <p:grpSpPr>
            <a:xfrm>
              <a:off x="-4655" y="3697448"/>
              <a:ext cx="1135367" cy="783005"/>
              <a:chOff x="-4655" y="3697448"/>
              <a:chExt cx="1135367" cy="783005"/>
            </a:xfrm>
          </p:grpSpPr>
          <p:sp>
            <p:nvSpPr>
              <p:cNvPr id="443" name="Google Shape;443;p64"/>
              <p:cNvSpPr/>
              <p:nvPr/>
            </p:nvSpPr>
            <p:spPr>
              <a:xfrm rot="5400000">
                <a:off x="171526" y="3521267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44" name="Google Shape;444;p64" descr="MonoLeyes RRHH.png"/>
              <p:cNvPicPr preferRelativeResize="0"/>
              <p:nvPr/>
            </p:nvPicPr>
            <p:blipFill rotWithShape="1">
              <a:blip r:embed="rId4">
                <a:alphaModFix/>
              </a:blip>
              <a:srcRect t="52206" r="53528"/>
              <a:stretch/>
            </p:blipFill>
            <p:spPr>
              <a:xfrm>
                <a:off x="399455" y="3784599"/>
                <a:ext cx="582624" cy="6073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45" name="Google Shape;445;p64"/>
          <p:cNvGrpSpPr/>
          <p:nvPr/>
        </p:nvGrpSpPr>
        <p:grpSpPr>
          <a:xfrm>
            <a:off x="-4655" y="1955978"/>
            <a:ext cx="9223735" cy="783005"/>
            <a:chOff x="-4655" y="1955978"/>
            <a:chExt cx="9223735" cy="783005"/>
          </a:xfrm>
        </p:grpSpPr>
        <p:sp>
          <p:nvSpPr>
            <p:cNvPr id="446" name="Google Shape;446;p64"/>
            <p:cNvSpPr txBox="1"/>
            <p:nvPr/>
          </p:nvSpPr>
          <p:spPr>
            <a:xfrm>
              <a:off x="1284454" y="2178223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Revisar el </a:t>
              </a:r>
              <a:r>
                <a:rPr lang="en-US" sz="1600" b="1" i="0" u="none" strike="noStrike" cap="none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Código del Trabajo</a:t>
              </a:r>
              <a:r>
                <a:rPr lang="en-US" sz="1600" b="0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grpSp>
          <p:nvGrpSpPr>
            <p:cNvPr id="447" name="Google Shape;447;p64"/>
            <p:cNvGrpSpPr/>
            <p:nvPr/>
          </p:nvGrpSpPr>
          <p:grpSpPr>
            <a:xfrm>
              <a:off x="-4655" y="1955978"/>
              <a:ext cx="1135367" cy="783005"/>
              <a:chOff x="-4655" y="1955978"/>
              <a:chExt cx="1135367" cy="783005"/>
            </a:xfrm>
          </p:grpSpPr>
          <p:sp>
            <p:nvSpPr>
              <p:cNvPr id="448" name="Google Shape;448;p64"/>
              <p:cNvSpPr/>
              <p:nvPr/>
            </p:nvSpPr>
            <p:spPr>
              <a:xfrm rot="5400000">
                <a:off x="171526" y="1779797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49" name="Google Shape;449;p64" descr="MonoLeyes RRHH.png"/>
              <p:cNvPicPr preferRelativeResize="0"/>
              <p:nvPr/>
            </p:nvPicPr>
            <p:blipFill rotWithShape="1">
              <a:blip r:embed="rId4">
                <a:alphaModFix/>
              </a:blip>
              <a:srcRect l="54470" t="58277"/>
              <a:stretch/>
            </p:blipFill>
            <p:spPr>
              <a:xfrm>
                <a:off x="309970" y="2065865"/>
                <a:ext cx="601542" cy="558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50" name="Google Shape;450;p64"/>
          <p:cNvGrpSpPr/>
          <p:nvPr/>
        </p:nvGrpSpPr>
        <p:grpSpPr>
          <a:xfrm>
            <a:off x="-4655" y="5438917"/>
            <a:ext cx="6906899" cy="783005"/>
            <a:chOff x="-4655" y="5438917"/>
            <a:chExt cx="6906899" cy="783005"/>
          </a:xfrm>
        </p:grpSpPr>
        <p:sp>
          <p:nvSpPr>
            <p:cNvPr id="451" name="Google Shape;451;p64"/>
            <p:cNvSpPr txBox="1"/>
            <p:nvPr/>
          </p:nvSpPr>
          <p:spPr>
            <a:xfrm>
              <a:off x="1284453" y="5562841"/>
              <a:ext cx="5617791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Ser </a:t>
              </a:r>
              <a:r>
                <a:rPr lang="en-US" sz="1600" b="1" i="0" u="none" strike="noStrike" cap="none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cuidadoso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lang="en-US" sz="1600" b="1" i="0" u="none" strike="noStrike" cap="none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respetuoso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con los integrantes de tu </a:t>
              </a:r>
              <a:b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equipo de trabajo. </a:t>
              </a:r>
              <a:endParaRPr/>
            </a:p>
          </p:txBody>
        </p:sp>
        <p:grpSp>
          <p:nvGrpSpPr>
            <p:cNvPr id="452" name="Google Shape;452;p64"/>
            <p:cNvGrpSpPr/>
            <p:nvPr/>
          </p:nvGrpSpPr>
          <p:grpSpPr>
            <a:xfrm>
              <a:off x="-4655" y="5438917"/>
              <a:ext cx="1135367" cy="783005"/>
              <a:chOff x="-4655" y="5438917"/>
              <a:chExt cx="1135367" cy="783005"/>
            </a:xfrm>
          </p:grpSpPr>
          <p:sp>
            <p:nvSpPr>
              <p:cNvPr id="453" name="Google Shape;453;p64"/>
              <p:cNvSpPr/>
              <p:nvPr/>
            </p:nvSpPr>
            <p:spPr>
              <a:xfrm rot="5400000">
                <a:off x="171526" y="5262736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54" name="Google Shape;454;p64" descr="Equipo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79400" y="5537801"/>
                <a:ext cx="685823" cy="5852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0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3" name="Google Shape;46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6056" y="3978569"/>
            <a:ext cx="6899892" cy="39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20"/>
          <p:cNvSpPr txBox="1"/>
          <p:nvPr/>
        </p:nvSpPr>
        <p:spPr>
          <a:xfrm>
            <a:off x="2736301" y="6881800"/>
            <a:ext cx="1639637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resentación</a:t>
            </a:r>
            <a:endParaRPr sz="1100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0"/>
          <p:cNvSpPr txBox="1"/>
          <p:nvPr/>
        </p:nvSpPr>
        <p:spPr>
          <a:xfrm>
            <a:off x="958647" y="3708229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MODELO DE </a:t>
            </a:r>
            <a:r>
              <a:rPr lang="en-US" sz="20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COMPETENCIAS LABORALES</a:t>
            </a:r>
            <a:endParaRPr sz="2000" b="0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realizaremos una actividad práctica. Utiliza el archivo “</a:t>
            </a:r>
            <a:r>
              <a:rPr lang="en-US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 3”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sigue las instrucciones señaladas.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 i="0" u="none" strike="noStrike" cap="non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0"/>
          <p:cNvSpPr txBox="1"/>
          <p:nvPr/>
        </p:nvSpPr>
        <p:spPr>
          <a:xfrm>
            <a:off x="3672329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5000" b="0" i="0" u="none" strike="noStrike" cap="non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1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5" name="Google Shape;47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0531" y="2890682"/>
            <a:ext cx="2963594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21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MODELO DE </a:t>
            </a:r>
            <a:r>
              <a:rPr lang="en-US" sz="20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COMPETENCIAS LABORALES</a:t>
            </a:r>
            <a:endParaRPr sz="2000" b="0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sz="2100" b="1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 i="0" u="none" strike="noStrike" cap="non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7" name="Google Shape;47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0792" y="4159042"/>
            <a:ext cx="673176" cy="603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3"/>
          <p:cNvGrpSpPr/>
          <p:nvPr/>
        </p:nvGrpSpPr>
        <p:grpSpPr>
          <a:xfrm>
            <a:off x="386551" y="3816228"/>
            <a:ext cx="4845900" cy="883650"/>
            <a:chOff x="386551" y="4102397"/>
            <a:chExt cx="4845900" cy="883650"/>
          </a:xfrm>
        </p:grpSpPr>
        <p:sp>
          <p:nvSpPr>
            <p:cNvPr id="102" name="Google Shape;102;p3"/>
            <p:cNvSpPr/>
            <p:nvPr/>
          </p:nvSpPr>
          <p:spPr>
            <a:xfrm>
              <a:off x="574651" y="4102397"/>
              <a:ext cx="4657800" cy="8836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" name="Google Shape;103;p3"/>
            <p:cNvGrpSpPr/>
            <p:nvPr/>
          </p:nvGrpSpPr>
          <p:grpSpPr>
            <a:xfrm>
              <a:off x="386551" y="4346560"/>
              <a:ext cx="391110" cy="395325"/>
              <a:chOff x="375767" y="3437085"/>
              <a:chExt cx="376200" cy="395325"/>
            </a:xfrm>
          </p:grpSpPr>
          <p:sp>
            <p:nvSpPr>
              <p:cNvPr id="104" name="Google Shape;104;p3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3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2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" name="Google Shape;106;p3"/>
            <p:cNvSpPr txBox="1"/>
            <p:nvPr/>
          </p:nvSpPr>
          <p:spPr>
            <a:xfrm>
              <a:off x="949350" y="4275122"/>
              <a:ext cx="4117499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3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Reconocimos la función de la descripción y análisis de cargo.</a:t>
              </a:r>
              <a:endParaRPr/>
            </a:p>
          </p:txBody>
        </p:sp>
      </p:grpSp>
      <p:grpSp>
        <p:nvGrpSpPr>
          <p:cNvPr id="107" name="Google Shape;107;p3"/>
          <p:cNvGrpSpPr/>
          <p:nvPr/>
        </p:nvGrpSpPr>
        <p:grpSpPr>
          <a:xfrm>
            <a:off x="375975" y="2843142"/>
            <a:ext cx="4845900" cy="883650"/>
            <a:chOff x="375767" y="3098701"/>
            <a:chExt cx="4845900" cy="883650"/>
          </a:xfrm>
        </p:grpSpPr>
        <p:sp>
          <p:nvSpPr>
            <p:cNvPr id="108" name="Google Shape;108;p3"/>
            <p:cNvSpPr/>
            <p:nvPr/>
          </p:nvSpPr>
          <p:spPr>
            <a:xfrm>
              <a:off x="563867" y="3098701"/>
              <a:ext cx="4657800" cy="8836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" name="Google Shape;109;p3"/>
            <p:cNvGrpSpPr/>
            <p:nvPr/>
          </p:nvGrpSpPr>
          <p:grpSpPr>
            <a:xfrm>
              <a:off x="375767" y="3342864"/>
              <a:ext cx="376200" cy="395325"/>
              <a:chOff x="375767" y="3437085"/>
              <a:chExt cx="376200" cy="39532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2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" name="Google Shape;112;p3"/>
            <p:cNvSpPr txBox="1"/>
            <p:nvPr/>
          </p:nvSpPr>
          <p:spPr>
            <a:xfrm>
              <a:off x="938567" y="3271426"/>
              <a:ext cx="3960526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3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Reconocimos la estructura organizacional.</a:t>
              </a:r>
              <a:endParaRPr/>
            </a:p>
          </p:txBody>
        </p:sp>
      </p:grpSp>
      <p:sp>
        <p:nvSpPr>
          <p:cNvPr id="113" name="Google Shape;113;p3"/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574651" y="2261129"/>
            <a:ext cx="47784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ANÁLISIS Y DESCRIPCIÓN DE CARGOS:</a:t>
            </a:r>
            <a:endParaRPr sz="1800" b="0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3"/>
          <p:cNvGrpSpPr/>
          <p:nvPr/>
        </p:nvGrpSpPr>
        <p:grpSpPr>
          <a:xfrm>
            <a:off x="394672" y="4789314"/>
            <a:ext cx="4845900" cy="883650"/>
            <a:chOff x="394672" y="5057485"/>
            <a:chExt cx="4845900" cy="883650"/>
          </a:xfrm>
        </p:grpSpPr>
        <p:sp>
          <p:nvSpPr>
            <p:cNvPr id="118" name="Google Shape;118;p3"/>
            <p:cNvSpPr/>
            <p:nvPr/>
          </p:nvSpPr>
          <p:spPr>
            <a:xfrm>
              <a:off x="582772" y="5057485"/>
              <a:ext cx="4657800" cy="8836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" name="Google Shape;119;p3"/>
            <p:cNvGrpSpPr/>
            <p:nvPr/>
          </p:nvGrpSpPr>
          <p:grpSpPr>
            <a:xfrm>
              <a:off x="394672" y="5301648"/>
              <a:ext cx="376200" cy="395325"/>
              <a:chOff x="375767" y="3437085"/>
              <a:chExt cx="376200" cy="395325"/>
            </a:xfrm>
          </p:grpSpPr>
          <p:sp>
            <p:nvSpPr>
              <p:cNvPr id="120" name="Google Shape;120;p3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2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2" name="Google Shape;122;p3"/>
            <p:cNvSpPr txBox="1"/>
            <p:nvPr/>
          </p:nvSpPr>
          <p:spPr>
            <a:xfrm>
              <a:off x="957472" y="5230210"/>
              <a:ext cx="3960526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3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Reconocimos los métodos de descripción y análisis de cargos.</a:t>
              </a:r>
              <a:endParaRPr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376876" y="5762399"/>
            <a:ext cx="4845900" cy="883650"/>
            <a:chOff x="376876" y="6047533"/>
            <a:chExt cx="4845900" cy="883650"/>
          </a:xfrm>
        </p:grpSpPr>
        <p:sp>
          <p:nvSpPr>
            <p:cNvPr id="124" name="Google Shape;124;p3"/>
            <p:cNvSpPr/>
            <p:nvPr/>
          </p:nvSpPr>
          <p:spPr>
            <a:xfrm>
              <a:off x="564976" y="6047533"/>
              <a:ext cx="4657800" cy="8836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" name="Google Shape;125;p3"/>
            <p:cNvGrpSpPr/>
            <p:nvPr/>
          </p:nvGrpSpPr>
          <p:grpSpPr>
            <a:xfrm>
              <a:off x="376876" y="6291696"/>
              <a:ext cx="376200" cy="395325"/>
              <a:chOff x="375767" y="3437085"/>
              <a:chExt cx="376200" cy="395325"/>
            </a:xfrm>
          </p:grpSpPr>
          <p:sp>
            <p:nvSpPr>
              <p:cNvPr id="126" name="Google Shape;126;p3"/>
              <p:cNvSpPr/>
              <p:nvPr/>
            </p:nvSpPr>
            <p:spPr>
              <a:xfrm>
                <a:off x="375767" y="3446610"/>
                <a:ext cx="376200" cy="385800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3"/>
              <p:cNvSpPr txBox="1"/>
              <p:nvPr/>
            </p:nvSpPr>
            <p:spPr>
              <a:xfrm>
                <a:off x="385292" y="3437085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2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8" name="Google Shape;128;p3"/>
            <p:cNvSpPr txBox="1"/>
            <p:nvPr/>
          </p:nvSpPr>
          <p:spPr>
            <a:xfrm>
              <a:off x="939676" y="6220258"/>
              <a:ext cx="3960526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3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Identificamos la estructura de una descripción de cargos y sus formatos.</a:t>
              </a:r>
              <a:endParaRPr/>
            </a:p>
          </p:txBody>
        </p:sp>
      </p:grpSp>
      <p:pic>
        <p:nvPicPr>
          <p:cNvPr id="129" name="Google Shape;12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0518" y="2513152"/>
            <a:ext cx="4828328" cy="4574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39"/>
          <p:cNvGrpSpPr/>
          <p:nvPr/>
        </p:nvGrpSpPr>
        <p:grpSpPr>
          <a:xfrm flipH="1">
            <a:off x="536225" y="2440019"/>
            <a:ext cx="5390398" cy="2962355"/>
            <a:chOff x="3774221" y="2843142"/>
            <a:chExt cx="5390398" cy="2567589"/>
          </a:xfrm>
        </p:grpSpPr>
        <p:sp>
          <p:nvSpPr>
            <p:cNvPr id="135" name="Google Shape;135;p39"/>
            <p:cNvSpPr/>
            <p:nvPr/>
          </p:nvSpPr>
          <p:spPr>
            <a:xfrm>
              <a:off x="4506819" y="2843142"/>
              <a:ext cx="4657800" cy="2567589"/>
            </a:xfrm>
            <a:prstGeom prst="roundRect">
              <a:avLst>
                <a:gd name="adj" fmla="val 16667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9"/>
            <p:cNvSpPr/>
            <p:nvPr/>
          </p:nvSpPr>
          <p:spPr>
            <a:xfrm rot="-7028957">
              <a:off x="4111561" y="4473675"/>
              <a:ext cx="432619" cy="1022555"/>
            </a:xfrm>
            <a:prstGeom prst="triangle">
              <a:avLst>
                <a:gd name="adj" fmla="val 50000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37;p39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 sz="31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9"/>
          <p:cNvSpPr txBox="1"/>
          <p:nvPr/>
        </p:nvSpPr>
        <p:spPr>
          <a:xfrm>
            <a:off x="856788" y="2962551"/>
            <a:ext cx="4056002" cy="191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aprendizajes trabajados en la actividad anterior, te invitamos a seleccionar al menos tres conceptos asociados a la descripción de cargos, explicar su significado y dar un ejemplo para cada uno.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 el archivo adjunto y sigue las instrucciones señaladas. </a:t>
            </a:r>
            <a:endParaRPr/>
          </a:p>
        </p:txBody>
      </p:sp>
      <p:pic>
        <p:nvPicPr>
          <p:cNvPr id="139" name="Google Shape;13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5674" y="3333134"/>
            <a:ext cx="4585614" cy="43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9"/>
          <p:cNvSpPr txBox="1"/>
          <p:nvPr/>
        </p:nvSpPr>
        <p:spPr>
          <a:xfrm>
            <a:off x="666664" y="5814477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MOTIVACIÓN</a:t>
            </a:r>
            <a:endParaRPr sz="31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0"/>
          <p:cNvSpPr txBox="1"/>
          <p:nvPr/>
        </p:nvSpPr>
        <p:spPr>
          <a:xfrm>
            <a:off x="666663" y="2841151"/>
            <a:ext cx="5292886" cy="2551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invito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reunirse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parejas y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analizar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frases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“Si crees que no </a:t>
            </a:r>
            <a:r>
              <a:rPr lang="en-US" sz="1600" b="1" i="1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sz="1600" b="1" i="1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1" i="1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efectivamente</a:t>
            </a:r>
            <a:r>
              <a:rPr lang="en-US" sz="1600" b="1" i="1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600" b="1" i="1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sz="1600" b="1" i="1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. Si crees que </a:t>
            </a:r>
            <a:r>
              <a:rPr lang="en-US" sz="1600" b="1" i="1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sz="1600" b="1" i="1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1" i="1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efectivamente</a:t>
            </a:r>
            <a:r>
              <a:rPr lang="en-US" sz="1600" b="1" i="1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1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sz="1600" b="1" i="1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1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sz="1600" b="1" i="1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1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“Para </a:t>
            </a:r>
            <a:r>
              <a:rPr lang="en-US" sz="1600" b="1" i="1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sz="1600" b="1" i="1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1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sz="1600" b="1" i="1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algo, </a:t>
            </a:r>
            <a:r>
              <a:rPr lang="en-US" sz="1600" b="1" i="1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debes</a:t>
            </a:r>
            <a:r>
              <a:rPr lang="en-US" sz="1600" b="1" i="1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1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sentirte</a:t>
            </a:r>
            <a:r>
              <a:rPr lang="en-US" sz="1600" b="1" i="1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1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capaz</a:t>
            </a:r>
            <a:r>
              <a:rPr lang="en-US" sz="1600" b="1" i="1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b="1" i="1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hacerlo</a:t>
            </a:r>
            <a:r>
              <a:rPr lang="en-US" sz="1600" b="1" i="1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600" b="1" i="1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sz="1600" b="1" i="1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que lo </a:t>
            </a:r>
            <a:r>
              <a:rPr lang="en-US" sz="1600" b="1" i="1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sz="1600" b="1" i="1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1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sz="1600" b="1" i="1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sz="2100" b="1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sz="21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bien!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veremos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detalle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consisten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competencias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laborales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son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gestión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0"/>
          <p:cNvSpPr txBox="1"/>
          <p:nvPr/>
        </p:nvSpPr>
        <p:spPr>
          <a:xfrm>
            <a:off x="366450" y="1928553"/>
            <a:ext cx="4700400" cy="49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0"/>
          <p:cNvSpPr txBox="1"/>
          <p:nvPr/>
        </p:nvSpPr>
        <p:spPr>
          <a:xfrm>
            <a:off x="666664" y="5965474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 sz="1400" b="0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 sz="1400" b="0" i="0" u="none" strike="noStrike" cap="none">
              <a:solidFill>
                <a:srgbClr val="A935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40"/>
          <p:cNvPicPr preferRelativeResize="0"/>
          <p:nvPr/>
        </p:nvPicPr>
        <p:blipFill rotWithShape="1">
          <a:blip r:embed="rId3">
            <a:alphaModFix/>
          </a:blip>
          <a:srcRect l="8602" t="-2060" r="-3621" b="46645"/>
          <a:stretch/>
        </p:blipFill>
        <p:spPr>
          <a:xfrm>
            <a:off x="5066850" y="3413561"/>
            <a:ext cx="4184218" cy="4146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4063852" y="2452740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4063852" y="3113319"/>
            <a:ext cx="5081308" cy="3310203"/>
          </a:xfrm>
          <a:prstGeom prst="roundRect">
            <a:avLst>
              <a:gd name="adj" fmla="val 674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4578914" y="3301621"/>
            <a:ext cx="401447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las competencias laborales, tipos y elementos que las componen.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5"/>
          <p:cNvGrpSpPr/>
          <p:nvPr/>
        </p:nvGrpSpPr>
        <p:grpSpPr>
          <a:xfrm>
            <a:off x="3870935" y="3416812"/>
            <a:ext cx="375438" cy="362157"/>
            <a:chOff x="8933845" y="4538850"/>
            <a:chExt cx="376200" cy="385800"/>
          </a:xfrm>
        </p:grpSpPr>
        <p:sp>
          <p:nvSpPr>
            <p:cNvPr id="158" name="Google Shape;158;p5"/>
            <p:cNvSpPr/>
            <p:nvPr/>
          </p:nvSpPr>
          <p:spPr>
            <a:xfrm>
              <a:off x="8933845" y="453885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 txBox="1"/>
            <p:nvPr/>
          </p:nvSpPr>
          <p:spPr>
            <a:xfrm>
              <a:off x="8943370" y="453885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5"/>
          <p:cNvSpPr txBox="1"/>
          <p:nvPr/>
        </p:nvSpPr>
        <p:spPr>
          <a:xfrm>
            <a:off x="4578914" y="4042282"/>
            <a:ext cx="429508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el diccionario de competencias y su elaboración.</a:t>
            </a:r>
            <a:endParaRPr/>
          </a:p>
        </p:txBody>
      </p:sp>
      <p:grpSp>
        <p:nvGrpSpPr>
          <p:cNvPr id="161" name="Google Shape;161;p5"/>
          <p:cNvGrpSpPr/>
          <p:nvPr/>
        </p:nvGrpSpPr>
        <p:grpSpPr>
          <a:xfrm>
            <a:off x="3870935" y="4921916"/>
            <a:ext cx="375438" cy="362157"/>
            <a:chOff x="8933845" y="6093269"/>
            <a:chExt cx="376200" cy="385800"/>
          </a:xfrm>
        </p:grpSpPr>
        <p:sp>
          <p:nvSpPr>
            <p:cNvPr id="162" name="Google Shape;162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5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MODELO DE </a:t>
            </a:r>
            <a:r>
              <a:rPr lang="en-US" sz="20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COMPETENCIAS LABORALES</a:t>
            </a:r>
            <a:endParaRPr sz="20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4063852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5000" b="0" i="0" u="none" strike="noStrike" cap="non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383" y="2382979"/>
            <a:ext cx="2950556" cy="431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sz="31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4530344" y="4783986"/>
            <a:ext cx="435805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el modelo de gestión por competencias, su objetivo e importancia.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4578914" y="5563179"/>
            <a:ext cx="435805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 sus ventajas, desventajas, componentes y dimensiones.</a:t>
            </a:r>
            <a:endParaRPr/>
          </a:p>
        </p:txBody>
      </p:sp>
      <p:grpSp>
        <p:nvGrpSpPr>
          <p:cNvPr id="170" name="Google Shape;170;p5"/>
          <p:cNvGrpSpPr/>
          <p:nvPr/>
        </p:nvGrpSpPr>
        <p:grpSpPr>
          <a:xfrm>
            <a:off x="3870935" y="4169364"/>
            <a:ext cx="375438" cy="362157"/>
            <a:chOff x="8933845" y="6093269"/>
            <a:chExt cx="376200" cy="385800"/>
          </a:xfrm>
        </p:grpSpPr>
        <p:sp>
          <p:nvSpPr>
            <p:cNvPr id="171" name="Google Shape;171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5"/>
          <p:cNvGrpSpPr/>
          <p:nvPr/>
        </p:nvGrpSpPr>
        <p:grpSpPr>
          <a:xfrm>
            <a:off x="3870935" y="5674467"/>
            <a:ext cx="375438" cy="362157"/>
            <a:chOff x="8933845" y="6093269"/>
            <a:chExt cx="376200" cy="385800"/>
          </a:xfrm>
        </p:grpSpPr>
        <p:sp>
          <p:nvSpPr>
            <p:cNvPr id="174" name="Google Shape;174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1"/>
          <p:cNvSpPr txBox="1"/>
          <p:nvPr/>
        </p:nvSpPr>
        <p:spPr>
          <a:xfrm>
            <a:off x="452175" y="1378245"/>
            <a:ext cx="5452236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COMPETENCIAS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LABORALES</a:t>
            </a:r>
            <a:endParaRPr sz="31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1315" y="4686911"/>
            <a:ext cx="2646122" cy="289018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1"/>
          <p:cNvSpPr txBox="1"/>
          <p:nvPr/>
        </p:nvSpPr>
        <p:spPr>
          <a:xfrm>
            <a:off x="628650" y="2111433"/>
            <a:ext cx="6112665" cy="257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aquellos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conocimientos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habilidades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actitudes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posee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una persona para responder ante una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el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desempeño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sus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Constituyen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nivel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profundo que los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conocimientos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ejecutar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determinada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competencia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capacidad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ejecutarla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identificadas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colaborador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tiende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diferenciarse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sus pares en la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sus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habilidades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conocimientos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situaciones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laborales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cotidianas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por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enfrentar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correctamente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se le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mediante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evaluaciones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escritas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orales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prácticas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situacionales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reales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“Un </a:t>
            </a:r>
            <a:r>
              <a:rPr lang="en-US" sz="1800" b="1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colaborador</a:t>
            </a: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sz="1800" b="1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competente</a:t>
            </a: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en la </a:t>
            </a:r>
            <a:r>
              <a:rPr lang="en-US" sz="1800" b="1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medida</a:t>
            </a: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sz="1800" b="1" i="0" u="none" strike="noStrike" cap="none" dirty="0" err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diferencia</a:t>
            </a: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del resto”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2"/>
          <p:cNvSpPr/>
          <p:nvPr/>
        </p:nvSpPr>
        <p:spPr>
          <a:xfrm>
            <a:off x="1155700" y="2317750"/>
            <a:ext cx="8242300" cy="2673350"/>
          </a:xfrm>
          <a:prstGeom prst="roundRect">
            <a:avLst>
              <a:gd name="adj" fmla="val 9066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2"/>
          <p:cNvSpPr txBox="1"/>
          <p:nvPr/>
        </p:nvSpPr>
        <p:spPr>
          <a:xfrm>
            <a:off x="452175" y="1378245"/>
            <a:ext cx="4954481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ELEMENTOS </a:t>
            </a:r>
            <a:r>
              <a:rPr lang="en-US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LA COMPETENCIA LABORAL</a:t>
            </a:r>
            <a:endParaRPr sz="3100" b="0" i="0" u="none" strike="noStrike" cap="non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" name="Google Shape;189;p42"/>
          <p:cNvGrpSpPr/>
          <p:nvPr/>
        </p:nvGrpSpPr>
        <p:grpSpPr>
          <a:xfrm>
            <a:off x="1729238" y="2753179"/>
            <a:ext cx="2191270" cy="1802493"/>
            <a:chOff x="607747" y="2143934"/>
            <a:chExt cx="2191270" cy="1802493"/>
          </a:xfrm>
        </p:grpSpPr>
        <p:cxnSp>
          <p:nvCxnSpPr>
            <p:cNvPr id="190" name="Google Shape;190;p42"/>
            <p:cNvCxnSpPr/>
            <p:nvPr/>
          </p:nvCxnSpPr>
          <p:spPr>
            <a:xfrm>
              <a:off x="1703382" y="2844210"/>
              <a:ext cx="0" cy="882502"/>
            </a:xfrm>
            <a:prstGeom prst="straightConnector1">
              <a:avLst/>
            </a:prstGeom>
            <a:noFill/>
            <a:ln w="28575" cap="flat" cmpd="sng">
              <a:solidFill>
                <a:srgbClr val="ED6B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1" name="Google Shape;191;p42"/>
            <p:cNvSpPr/>
            <p:nvPr/>
          </p:nvSpPr>
          <p:spPr>
            <a:xfrm>
              <a:off x="607747" y="2406558"/>
              <a:ext cx="2191270" cy="831056"/>
            </a:xfrm>
            <a:prstGeom prst="roundRect">
              <a:avLst>
                <a:gd name="adj" fmla="val 16667"/>
              </a:avLst>
            </a:prstGeom>
            <a:solidFill>
              <a:srgbClr val="A93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Elementos cognoscitivos</a:t>
              </a:r>
              <a:endParaRPr/>
            </a:p>
          </p:txBody>
        </p:sp>
        <p:sp>
          <p:nvSpPr>
            <p:cNvPr id="192" name="Google Shape;192;p42"/>
            <p:cNvSpPr/>
            <p:nvPr/>
          </p:nvSpPr>
          <p:spPr>
            <a:xfrm>
              <a:off x="614392" y="3563686"/>
              <a:ext cx="2177980" cy="382741"/>
            </a:xfrm>
            <a:prstGeom prst="roundRect">
              <a:avLst>
                <a:gd name="adj" fmla="val 50000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Saber hacer algo</a:t>
              </a:r>
              <a:endParaRPr/>
            </a:p>
          </p:txBody>
        </p:sp>
        <p:sp>
          <p:nvSpPr>
            <p:cNvPr id="193" name="Google Shape;193;p42"/>
            <p:cNvSpPr/>
            <p:nvPr/>
          </p:nvSpPr>
          <p:spPr>
            <a:xfrm>
              <a:off x="1504022" y="2143934"/>
              <a:ext cx="398721" cy="398721"/>
            </a:xfrm>
            <a:prstGeom prst="ellipse">
              <a:avLst/>
            </a:prstGeom>
            <a:solidFill>
              <a:srgbClr val="ED6B0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194" name="Google Shape;194;p42"/>
          <p:cNvGrpSpPr/>
          <p:nvPr/>
        </p:nvGrpSpPr>
        <p:grpSpPr>
          <a:xfrm>
            <a:off x="4281291" y="2753179"/>
            <a:ext cx="2164690" cy="1802493"/>
            <a:chOff x="3539252" y="2143934"/>
            <a:chExt cx="2164690" cy="1802493"/>
          </a:xfrm>
        </p:grpSpPr>
        <p:cxnSp>
          <p:nvCxnSpPr>
            <p:cNvPr id="195" name="Google Shape;195;p42"/>
            <p:cNvCxnSpPr/>
            <p:nvPr/>
          </p:nvCxnSpPr>
          <p:spPr>
            <a:xfrm>
              <a:off x="4621597" y="2844210"/>
              <a:ext cx="0" cy="882502"/>
            </a:xfrm>
            <a:prstGeom prst="straightConnector1">
              <a:avLst/>
            </a:prstGeom>
            <a:noFill/>
            <a:ln w="28575" cap="flat" cmpd="sng">
              <a:solidFill>
                <a:srgbClr val="ED6B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6" name="Google Shape;196;p42"/>
            <p:cNvSpPr/>
            <p:nvPr/>
          </p:nvSpPr>
          <p:spPr>
            <a:xfrm>
              <a:off x="3539252" y="2406558"/>
              <a:ext cx="2164690" cy="831056"/>
            </a:xfrm>
            <a:prstGeom prst="roundRect">
              <a:avLst>
                <a:gd name="adj" fmla="val 16667"/>
              </a:avLst>
            </a:prstGeom>
            <a:solidFill>
              <a:srgbClr val="A93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Elementos actitudinales</a:t>
              </a:r>
              <a:endParaRPr/>
            </a:p>
          </p:txBody>
        </p:sp>
        <p:sp>
          <p:nvSpPr>
            <p:cNvPr id="197" name="Google Shape;197;p42"/>
            <p:cNvSpPr/>
            <p:nvPr/>
          </p:nvSpPr>
          <p:spPr>
            <a:xfrm>
              <a:off x="3539252" y="3563686"/>
              <a:ext cx="2164690" cy="382741"/>
            </a:xfrm>
            <a:prstGeom prst="roundRect">
              <a:avLst>
                <a:gd name="adj" fmla="val 50000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Querer hacer algo</a:t>
              </a:r>
              <a:endParaRPr/>
            </a:p>
          </p:txBody>
        </p:sp>
        <p:sp>
          <p:nvSpPr>
            <p:cNvPr id="198" name="Google Shape;198;p42"/>
            <p:cNvSpPr/>
            <p:nvPr/>
          </p:nvSpPr>
          <p:spPr>
            <a:xfrm>
              <a:off x="4422237" y="2143934"/>
              <a:ext cx="398721" cy="398721"/>
            </a:xfrm>
            <a:prstGeom prst="ellipse">
              <a:avLst/>
            </a:prstGeom>
            <a:solidFill>
              <a:srgbClr val="ED6B0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199" name="Google Shape;199;p42"/>
          <p:cNvGrpSpPr/>
          <p:nvPr/>
        </p:nvGrpSpPr>
        <p:grpSpPr>
          <a:xfrm>
            <a:off x="6813409" y="2753179"/>
            <a:ext cx="2177981" cy="1802493"/>
            <a:chOff x="6755178" y="2143934"/>
            <a:chExt cx="2177981" cy="1802493"/>
          </a:xfrm>
        </p:grpSpPr>
        <p:cxnSp>
          <p:nvCxnSpPr>
            <p:cNvPr id="200" name="Google Shape;200;p42"/>
            <p:cNvCxnSpPr/>
            <p:nvPr/>
          </p:nvCxnSpPr>
          <p:spPr>
            <a:xfrm>
              <a:off x="7844168" y="2844210"/>
              <a:ext cx="0" cy="882502"/>
            </a:xfrm>
            <a:prstGeom prst="straightConnector1">
              <a:avLst/>
            </a:prstGeom>
            <a:noFill/>
            <a:ln w="28575" cap="flat" cmpd="sng">
              <a:solidFill>
                <a:srgbClr val="ED6B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1" name="Google Shape;201;p42"/>
            <p:cNvSpPr/>
            <p:nvPr/>
          </p:nvSpPr>
          <p:spPr>
            <a:xfrm>
              <a:off x="6755178" y="2406558"/>
              <a:ext cx="2177981" cy="831056"/>
            </a:xfrm>
            <a:prstGeom prst="roundRect">
              <a:avLst>
                <a:gd name="adj" fmla="val 16667"/>
              </a:avLst>
            </a:prstGeom>
            <a:solidFill>
              <a:srgbClr val="A93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Elementos procedimentales</a:t>
              </a:r>
              <a:endParaRPr/>
            </a:p>
          </p:txBody>
        </p:sp>
        <p:sp>
          <p:nvSpPr>
            <p:cNvPr id="202" name="Google Shape;202;p42"/>
            <p:cNvSpPr/>
            <p:nvPr/>
          </p:nvSpPr>
          <p:spPr>
            <a:xfrm>
              <a:off x="6755178" y="3563686"/>
              <a:ext cx="2177981" cy="382741"/>
            </a:xfrm>
            <a:prstGeom prst="roundRect">
              <a:avLst>
                <a:gd name="adj" fmla="val 50000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Destrezas para hacer algo</a:t>
              </a:r>
              <a:endParaRPr/>
            </a:p>
          </p:txBody>
        </p:sp>
        <p:sp>
          <p:nvSpPr>
            <p:cNvPr id="203" name="Google Shape;203;p42"/>
            <p:cNvSpPr/>
            <p:nvPr/>
          </p:nvSpPr>
          <p:spPr>
            <a:xfrm>
              <a:off x="7644808" y="2143934"/>
              <a:ext cx="398721" cy="398721"/>
            </a:xfrm>
            <a:prstGeom prst="ellipse">
              <a:avLst/>
            </a:prstGeom>
            <a:solidFill>
              <a:srgbClr val="ED6B00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pic>
        <p:nvPicPr>
          <p:cNvPr id="204" name="Google Shape;204;p42"/>
          <p:cNvPicPr preferRelativeResize="0"/>
          <p:nvPr/>
        </p:nvPicPr>
        <p:blipFill rotWithShape="1">
          <a:blip r:embed="rId3">
            <a:alphaModFix/>
          </a:blip>
          <a:srcRect b="33770"/>
          <a:stretch/>
        </p:blipFill>
        <p:spPr>
          <a:xfrm>
            <a:off x="-18293" y="3141922"/>
            <a:ext cx="2739147" cy="4417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Personalizado 17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2483</Words>
  <Application>Microsoft Office PowerPoint</Application>
  <PresentationFormat>Personalizado</PresentationFormat>
  <Paragraphs>315</Paragraphs>
  <Slides>34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7" baseType="lpstr">
      <vt:lpstr>Arial</vt:lpstr>
      <vt:lpstr>Calibri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Pamela  Marquez Pauchard</cp:lastModifiedBy>
  <cp:revision>1</cp:revision>
  <dcterms:modified xsi:type="dcterms:W3CDTF">2021-02-24T01:50:10Z</dcterms:modified>
</cp:coreProperties>
</file>