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iO8iHh9f0bA7NZMGjEte95hQtF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5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5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Operaciones de Almacenamiento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Operaciones de Almacenamiento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Operaciones de Almacenamiento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Operaciones de Almacenamiento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7.jpg"/><Relationship Id="rId5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4" Type="http://schemas.openxmlformats.org/officeDocument/2006/relationships/image" Target="../media/image42.png"/><Relationship Id="rId5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hyperlink" Target="http://drive.google.com/file/d/12fSawjn-TVd73TC7x2SIH8bcXDl3FvzO/view" TargetMode="External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4" Type="http://schemas.openxmlformats.org/officeDocument/2006/relationships/image" Target="../media/image38.png"/><Relationship Id="rId5" Type="http://schemas.openxmlformats.org/officeDocument/2006/relationships/image" Target="../media/image37.png"/><Relationship Id="rId6" Type="http://schemas.openxmlformats.org/officeDocument/2006/relationships/image" Target="../media/image33.png"/><Relationship Id="rId7" Type="http://schemas.openxmlformats.org/officeDocument/2006/relationships/image" Target="../media/image40.png"/><Relationship Id="rId8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rtada.png"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9989" y="2988218"/>
            <a:ext cx="4900284" cy="343112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365424" y="2162898"/>
            <a:ext cx="4749501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OPERACIONES DE ALMACENAMIENTO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/>
        </p:nvSpPr>
        <p:spPr>
          <a:xfrm>
            <a:off x="511083" y="2046953"/>
            <a:ext cx="4084646" cy="4557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Guía de Despacho,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 se hace con fines comerciales implica el movimiento de mercadería que posteriormente será facturada.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G.D. es emitida en este caso por el Proveedor, para trasladar mercadería desde sus dependencias hasta las del Cliente.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G.D. también se puede emitir solamente por un traslado (sin el propósito de realizar una venta). Por ejemplo, para mover mercadería entre almacenes de una misma organización.</a:t>
            </a:r>
            <a:endParaRPr/>
          </a:p>
        </p:txBody>
      </p:sp>
      <p:sp>
        <p:nvSpPr>
          <p:cNvPr id="184" name="Google Shape;184;p43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GUÍA DE DESPACHO </a:t>
            </a:r>
            <a:r>
              <a:rPr b="0" i="0" lang="en-US" sz="2800" u="none" cap="none" strike="noStrike">
                <a:solidFill>
                  <a:srgbClr val="7C4942"/>
                </a:solidFill>
                <a:latin typeface="Calibri"/>
                <a:ea typeface="Calibri"/>
                <a:cs typeface="Calibri"/>
                <a:sym typeface="Calibri"/>
              </a:rPr>
              <a:t>(G.D.)</a:t>
            </a:r>
            <a:endParaRPr b="0" i="0" sz="3100" u="none" cap="none" strike="noStrike">
              <a:solidFill>
                <a:srgbClr val="7C49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odo sobre obligatoriedad de la guía de despacho electrónica ..." id="185" name="Google Shape;185;p43"/>
          <p:cNvPicPr preferRelativeResize="0"/>
          <p:nvPr/>
        </p:nvPicPr>
        <p:blipFill rotWithShape="1">
          <a:blip r:embed="rId3">
            <a:alphaModFix/>
          </a:blip>
          <a:srcRect b="3460" l="3097" r="3195" t="5841"/>
          <a:stretch/>
        </p:blipFill>
        <p:spPr>
          <a:xfrm>
            <a:off x="4887565" y="2207126"/>
            <a:ext cx="4191343" cy="295244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lust-ppt-11.png" id="186" name="Google Shape;18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2679" y="4150562"/>
            <a:ext cx="3279992" cy="35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 txBox="1"/>
          <p:nvPr/>
        </p:nvSpPr>
        <p:spPr>
          <a:xfrm>
            <a:off x="511083" y="2201826"/>
            <a:ext cx="4084646" cy="4212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Factura</a:t>
            </a:r>
            <a:r>
              <a:rPr b="0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sólo permite trasladar la mercadería, sino que es al mismo tiempo el documento de Venta.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F. entonces es emitida por el Proveedor, y se transforma en venta una vez que es aceptada por el Cliente.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G.D. y la F. son los únicos documentos permitidos para trasladar mercadería por la vía pública (también se puede usar una boleta, pero ésta no permite aprovechar el IVA)</a:t>
            </a:r>
            <a:endParaRPr/>
          </a:p>
        </p:txBody>
      </p:sp>
      <p:sp>
        <p:nvSpPr>
          <p:cNvPr id="192" name="Google Shape;192;p44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FACTURA </a:t>
            </a:r>
            <a:r>
              <a:rPr b="0" i="0" lang="en-US" sz="2800" u="none" cap="none" strike="noStrike">
                <a:solidFill>
                  <a:srgbClr val="7C4942"/>
                </a:solidFill>
                <a:latin typeface="Calibri"/>
                <a:ea typeface="Calibri"/>
                <a:cs typeface="Calibri"/>
                <a:sym typeface="Calibri"/>
              </a:rPr>
              <a:t>(F.)</a:t>
            </a:r>
            <a:endParaRPr b="0" i="0" sz="3100" u="none" cap="none" strike="noStrike">
              <a:solidFill>
                <a:srgbClr val="7C49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4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4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1366" y="7661801"/>
            <a:ext cx="482540" cy="482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erio de Hacienda expidió el Decreto 358 de 2020, el cual ..." id="196" name="Google Shape;19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9135" y="3792156"/>
            <a:ext cx="4373205" cy="2774404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lust-ppt-18.png" id="197" name="Google Shape;197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9966" y="668459"/>
            <a:ext cx="2568561" cy="314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/>
          <p:nvPr/>
        </p:nvSpPr>
        <p:spPr>
          <a:xfrm>
            <a:off x="865948" y="2351567"/>
            <a:ext cx="3408567" cy="3115404"/>
          </a:xfrm>
          <a:prstGeom prst="roundRect">
            <a:avLst>
              <a:gd fmla="val 9861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5"/>
          <p:cNvSpPr txBox="1"/>
          <p:nvPr/>
        </p:nvSpPr>
        <p:spPr>
          <a:xfrm>
            <a:off x="1317574" y="2598306"/>
            <a:ext cx="2631706" cy="1799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primero es tener claridad de que la mercadería que viene llegando es para el almacén que lo está recibiendo.</a:t>
            </a:r>
            <a:endParaRPr/>
          </a:p>
        </p:txBody>
      </p:sp>
      <p:sp>
        <p:nvSpPr>
          <p:cNvPr id="204" name="Google Shape;204;p45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LLEGADA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DEL PROVEEDOR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822" y="4072831"/>
            <a:ext cx="3636535" cy="251608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5"/>
          <p:cNvSpPr/>
          <p:nvPr/>
        </p:nvSpPr>
        <p:spPr>
          <a:xfrm>
            <a:off x="4830715" y="2351567"/>
            <a:ext cx="4322322" cy="3982686"/>
          </a:xfrm>
          <a:prstGeom prst="roundRect">
            <a:avLst>
              <a:gd fmla="val 9861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5"/>
          <p:cNvSpPr/>
          <p:nvPr/>
        </p:nvSpPr>
        <p:spPr>
          <a:xfrm>
            <a:off x="5203235" y="2646083"/>
            <a:ext cx="3531643" cy="317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 pasado muchas veces que porque el recepcionista conoce el conductor y los productos, supone que hay que descargar. Y se han equivocado, lo que significa mayores costos para la empresa (hay un costo asociado a la descarga, y posteriormente a la carga cuando hay que devolver la mercadería).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6"/>
          <p:cNvSpPr/>
          <p:nvPr/>
        </p:nvSpPr>
        <p:spPr>
          <a:xfrm>
            <a:off x="5345008" y="2428618"/>
            <a:ext cx="3021801" cy="3476261"/>
          </a:xfrm>
          <a:prstGeom prst="roundRect">
            <a:avLst>
              <a:gd fmla="val 9861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6"/>
          <p:cNvSpPr/>
          <p:nvPr/>
        </p:nvSpPr>
        <p:spPr>
          <a:xfrm>
            <a:off x="343975" y="4476283"/>
            <a:ext cx="4771456" cy="1428598"/>
          </a:xfrm>
          <a:prstGeom prst="roundRect">
            <a:avLst>
              <a:gd fmla="val 9861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6"/>
          <p:cNvSpPr/>
          <p:nvPr/>
        </p:nvSpPr>
        <p:spPr>
          <a:xfrm>
            <a:off x="343975" y="2428619"/>
            <a:ext cx="4771456" cy="1714321"/>
          </a:xfrm>
          <a:prstGeom prst="roundRect">
            <a:avLst>
              <a:gd fmla="val 9861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6"/>
          <p:cNvSpPr txBox="1"/>
          <p:nvPr/>
        </p:nvSpPr>
        <p:spPr>
          <a:xfrm>
            <a:off x="733652" y="2508093"/>
            <a:ext cx="3994594" cy="317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El vehículo debe ser idóneo para el material transportado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 refrigeración por ejemplo; y si es así, cómo está funcionando).</a:t>
            </a:r>
            <a:endParaRPr/>
          </a:p>
          <a:p>
            <a:pPr indent="-1841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El personal tiene que estar bien presentado y tener un comportamiento adecuado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(están brindando un servicio).</a:t>
            </a:r>
            <a:endParaRPr/>
          </a:p>
        </p:txBody>
      </p:sp>
      <p:sp>
        <p:nvSpPr>
          <p:cNvPr id="216" name="Google Shape;216;p4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REVISIÓN DE VEHÍCULO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Y PERSONAL DE ÉSTE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6"/>
          <p:cNvSpPr/>
          <p:nvPr/>
        </p:nvSpPr>
        <p:spPr>
          <a:xfrm>
            <a:off x="5649685" y="2585707"/>
            <a:ext cx="2320217" cy="2833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El pedido tiene que llegar dentro de los horarios de recepción del almacén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(podrá haber alguna excepción, pero el almacén tiene que hacerse respetar)</a:t>
            </a:r>
            <a:endParaRPr/>
          </a:p>
        </p:txBody>
      </p:sp>
      <p:pic>
        <p:nvPicPr>
          <p:cNvPr descr="Ilust-ppt-01.png" id="218" name="Google Shape;21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16161">
            <a:off x="7106196" y="4089234"/>
            <a:ext cx="3050607" cy="36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/>
          <p:nvPr/>
        </p:nvSpPr>
        <p:spPr>
          <a:xfrm>
            <a:off x="2755408" y="2146404"/>
            <a:ext cx="6041420" cy="3723234"/>
          </a:xfrm>
          <a:prstGeom prst="roundRect">
            <a:avLst>
              <a:gd fmla="val 9861" name="adj"/>
            </a:avLst>
          </a:prstGeom>
          <a:solidFill>
            <a:schemeClr val="lt1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7"/>
          <p:cNvSpPr txBox="1"/>
          <p:nvPr/>
        </p:nvSpPr>
        <p:spPr>
          <a:xfrm>
            <a:off x="3145084" y="2408629"/>
            <a:ext cx="5403945" cy="317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Hay que revisar los documentos: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sean los que solicita la empresa: G.D. y/o F. (a veces acompañados de la O.C.). Cada empresa tiene su protocolo.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el encabezado no contenga errores: la razón social, el Rut, la dirección, u otro.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el detalle corresponda: los productos, las cantidades (que sean lo solicitado), y cualquier otra información que esté disponible.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7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 CONFIRMAMOS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QUE LA MERCADERÍA SE SOLICITÓ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7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7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1366" y="7661801"/>
            <a:ext cx="482540" cy="482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ust-ppt-08.png" id="229" name="Google Shape;22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260" y="3357217"/>
            <a:ext cx="3382728" cy="321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8"/>
          <p:cNvSpPr/>
          <p:nvPr/>
        </p:nvSpPr>
        <p:spPr>
          <a:xfrm>
            <a:off x="602663" y="3593024"/>
            <a:ext cx="6041420" cy="2787690"/>
          </a:xfrm>
          <a:prstGeom prst="roundRect">
            <a:avLst>
              <a:gd fmla="val 9861" name="adj"/>
            </a:avLst>
          </a:prstGeom>
          <a:solidFill>
            <a:schemeClr val="lt1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8"/>
          <p:cNvSpPr/>
          <p:nvPr/>
        </p:nvSpPr>
        <p:spPr>
          <a:xfrm>
            <a:off x="602663" y="2214665"/>
            <a:ext cx="6041420" cy="1161538"/>
          </a:xfrm>
          <a:prstGeom prst="roundRect">
            <a:avLst>
              <a:gd fmla="val 9861" name="adj"/>
            </a:avLst>
          </a:prstGeom>
          <a:solidFill>
            <a:schemeClr val="lt1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8"/>
          <p:cNvSpPr txBox="1"/>
          <p:nvPr/>
        </p:nvSpPr>
        <p:spPr>
          <a:xfrm>
            <a:off x="992339" y="2362167"/>
            <a:ext cx="5403945" cy="3867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 si las cantidades físicas corresponden con las declaradas en los documentos.</a:t>
            </a:r>
            <a:endParaRPr/>
          </a:p>
          <a:p>
            <a:pPr indent="-2413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Revisar la mercadería para ver si cumple con las políticas de calidad de la empresa:</a:t>
            </a:r>
            <a:endParaRPr/>
          </a:p>
          <a:p>
            <a:pPr indent="-2857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Verificar si todo viene limpio, sin roturas u otro daño</a:t>
            </a:r>
            <a:endParaRPr/>
          </a:p>
          <a:p>
            <a:pPr indent="-2857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Tomar algunas muestras y revisarlas (muestrear): ya sea a través de análisis o de verificación de su funcionamiento, pues es mejor detectar los problemas en esta instancia y no con reclamos posteriores</a:t>
            </a:r>
            <a:endParaRPr/>
          </a:p>
        </p:txBody>
      </p:sp>
      <p:sp>
        <p:nvSpPr>
          <p:cNvPr id="237" name="Google Shape;237;p48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REVISAR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MERCADERÍA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8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8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1366" y="7661801"/>
            <a:ext cx="482540" cy="48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6285" y="2223824"/>
            <a:ext cx="2694802" cy="507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9"/>
          <p:cNvSpPr/>
          <p:nvPr/>
        </p:nvSpPr>
        <p:spPr>
          <a:xfrm>
            <a:off x="371697" y="3620476"/>
            <a:ext cx="2741265" cy="2717294"/>
          </a:xfrm>
          <a:prstGeom prst="roundRect">
            <a:avLst>
              <a:gd fmla="val 9861" name="adj"/>
            </a:avLst>
          </a:prstGeom>
          <a:solidFill>
            <a:schemeClr val="lt1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9"/>
          <p:cNvSpPr/>
          <p:nvPr/>
        </p:nvSpPr>
        <p:spPr>
          <a:xfrm>
            <a:off x="3438197" y="3620476"/>
            <a:ext cx="2741265" cy="2717294"/>
          </a:xfrm>
          <a:prstGeom prst="roundRect">
            <a:avLst>
              <a:gd fmla="val 9861" name="adj"/>
            </a:avLst>
          </a:prstGeom>
          <a:solidFill>
            <a:schemeClr val="lt1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9"/>
          <p:cNvSpPr/>
          <p:nvPr/>
        </p:nvSpPr>
        <p:spPr>
          <a:xfrm>
            <a:off x="433646" y="2183691"/>
            <a:ext cx="8719391" cy="991179"/>
          </a:xfrm>
          <a:prstGeom prst="roundRect">
            <a:avLst>
              <a:gd fmla="val 9861" name="adj"/>
            </a:avLst>
          </a:prstGeom>
          <a:solidFill>
            <a:srgbClr val="FF6600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9"/>
          <p:cNvSpPr txBox="1"/>
          <p:nvPr/>
        </p:nvSpPr>
        <p:spPr>
          <a:xfrm>
            <a:off x="1209163" y="2253758"/>
            <a:ext cx="7277918" cy="76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Dependiendo de lo que haya sucedido con la inspección de la documentación y de la mercadería, pueden suceder 3 cosas:</a:t>
            </a:r>
            <a:endParaRPr/>
          </a:p>
        </p:txBody>
      </p:sp>
      <p:sp>
        <p:nvSpPr>
          <p:cNvPr id="250" name="Google Shape;250;p49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RESOLVER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QUÉ HACER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9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9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1366" y="7661801"/>
            <a:ext cx="482540" cy="48254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9"/>
          <p:cNvSpPr txBox="1"/>
          <p:nvPr/>
        </p:nvSpPr>
        <p:spPr>
          <a:xfrm>
            <a:off x="480109" y="3694064"/>
            <a:ext cx="2648341" cy="1110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Recibir conforme;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poniendo timbre respectivo en el documento y firmándolo</a:t>
            </a:r>
            <a:endParaRPr/>
          </a:p>
        </p:txBody>
      </p:sp>
      <p:sp>
        <p:nvSpPr>
          <p:cNvPr id="255" name="Google Shape;255;p49"/>
          <p:cNvSpPr txBox="1"/>
          <p:nvPr/>
        </p:nvSpPr>
        <p:spPr>
          <a:xfrm>
            <a:off x="3577583" y="3694064"/>
            <a:ext cx="2493467" cy="214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Recibir con reparos;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poniendo timbre y firma, pero también observaciones (en copia propia y en la del proveedor)</a:t>
            </a:r>
            <a:endParaRPr/>
          </a:p>
        </p:txBody>
      </p:sp>
      <p:sp>
        <p:nvSpPr>
          <p:cNvPr id="256" name="Google Shape;256;p49"/>
          <p:cNvSpPr/>
          <p:nvPr/>
        </p:nvSpPr>
        <p:spPr>
          <a:xfrm>
            <a:off x="6489209" y="3620476"/>
            <a:ext cx="2741265" cy="2717294"/>
          </a:xfrm>
          <a:prstGeom prst="roundRect">
            <a:avLst>
              <a:gd fmla="val 9861" name="adj"/>
            </a:avLst>
          </a:prstGeom>
          <a:solidFill>
            <a:schemeClr val="lt1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9"/>
          <p:cNvSpPr txBox="1"/>
          <p:nvPr/>
        </p:nvSpPr>
        <p:spPr>
          <a:xfrm>
            <a:off x="6567793" y="3694064"/>
            <a:ext cx="2631707" cy="2488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Rechazar;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teniendo presente que no ocasionará un perjuicio a la empresa (ejemplo: la mercadería viene sucia, pero está buena; y la están esperando con ansias en la empresa)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63" name="Google Shape;263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8"/>
            <p:cNvSpPr txBox="1"/>
            <p:nvPr/>
          </p:nvSpPr>
          <p:spPr>
            <a:xfrm>
              <a:off x="5331311" y="3555437"/>
              <a:ext cx="3434912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RECEPCIÓN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DE MERCADERÍAS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los temas trabajados durante el desarrollo de la presentación, te invitamos a realizar una Actividad 2 Cuánto Aprendimos. Descarga el archivo y sigue las instrucciones.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¡MUY BIEN!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Ahora sigamos practicando.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420150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5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50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RECEPCIÓN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MERCADERÍAS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 repaso a través de una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Trivia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Luego te invitamos a la actividad práctica, para la cual tendrás que utilizar el archivo </a:t>
            </a: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“Actividad Práctica 2”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sigue las instrucciones señaladas.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¡Éxito!</a:t>
            </a:r>
            <a:endParaRPr b="1" i="0" sz="1600" u="none" cap="none" strike="noStrik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50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0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RECEPCIÓN DE MERCADERÍA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51"/>
          <p:cNvGrpSpPr/>
          <p:nvPr/>
        </p:nvGrpSpPr>
        <p:grpSpPr>
          <a:xfrm>
            <a:off x="6074238" y="4441369"/>
            <a:ext cx="3532154" cy="1776884"/>
            <a:chOff x="5943609" y="5533053"/>
            <a:chExt cx="3532154" cy="1776884"/>
          </a:xfrm>
        </p:grpSpPr>
        <p:grpSp>
          <p:nvGrpSpPr>
            <p:cNvPr id="289" name="Google Shape;289;p51"/>
            <p:cNvGrpSpPr/>
            <p:nvPr/>
          </p:nvGrpSpPr>
          <p:grpSpPr>
            <a:xfrm>
              <a:off x="5943609" y="5533053"/>
              <a:ext cx="3532154" cy="1776884"/>
              <a:chOff x="5896955" y="5551714"/>
              <a:chExt cx="3532154" cy="1776884"/>
            </a:xfrm>
          </p:grpSpPr>
          <p:grpSp>
            <p:nvGrpSpPr>
              <p:cNvPr id="290" name="Google Shape;290;p51"/>
              <p:cNvGrpSpPr/>
              <p:nvPr/>
            </p:nvGrpSpPr>
            <p:grpSpPr>
              <a:xfrm flipH="1">
                <a:off x="5896955" y="5551714"/>
                <a:ext cx="3494828" cy="1776884"/>
                <a:chOff x="5369953" y="3213568"/>
                <a:chExt cx="5480105" cy="2786264"/>
              </a:xfrm>
            </p:grpSpPr>
            <p:sp>
              <p:nvSpPr>
                <p:cNvPr id="291" name="Google Shape;291;p51"/>
                <p:cNvSpPr/>
                <p:nvPr/>
              </p:nvSpPr>
              <p:spPr>
                <a:xfrm>
                  <a:off x="5369953" y="3213568"/>
                  <a:ext cx="4636941" cy="2786264"/>
                </a:xfrm>
                <a:prstGeom prst="roundRect">
                  <a:avLst>
                    <a:gd fmla="val 10157" name="adj"/>
                  </a:avLst>
                </a:prstGeom>
                <a:solidFill>
                  <a:srgbClr val="F7E3D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51"/>
                <p:cNvSpPr/>
                <p:nvPr/>
              </p:nvSpPr>
              <p:spPr>
                <a:xfrm rot="6773518">
                  <a:off x="10078596" y="4856621"/>
                  <a:ext cx="432619" cy="1022555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F7E3D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3" name="Google Shape;293;p51"/>
              <p:cNvSpPr txBox="1"/>
              <p:nvPr/>
            </p:nvSpPr>
            <p:spPr>
              <a:xfrm>
                <a:off x="6640616" y="5724866"/>
                <a:ext cx="2788493" cy="1274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Para realizar una revisión de los temas trabajados en la Actividad, te invitamos a revisar la siguiente animación.</a:t>
                </a:r>
                <a:endParaRPr/>
              </a:p>
            </p:txBody>
          </p:sp>
        </p:grpSp>
        <p:sp>
          <p:nvSpPr>
            <p:cNvPr id="294" name="Google Shape;294;p51"/>
            <p:cNvSpPr txBox="1"/>
            <p:nvPr/>
          </p:nvSpPr>
          <p:spPr>
            <a:xfrm>
              <a:off x="8261157" y="6841351"/>
              <a:ext cx="1065318" cy="3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¡Éxito!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5" name="Google Shape;29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06587" y="5251792"/>
            <a:ext cx="3012191" cy="315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1" title="Proceso de Recepción_SUB (1)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2025" y="2279150"/>
            <a:ext cx="4338390" cy="325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7"/>
          <p:cNvSpPr txBox="1"/>
          <p:nvPr/>
        </p:nvSpPr>
        <p:spPr>
          <a:xfrm>
            <a:off x="365423" y="2116838"/>
            <a:ext cx="7933241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RECEPCIÓN DE MERCADERÍAS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OPERACIONES DE ALMACENAMIENTO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rtadilla A2 M1-01.png" id="72" name="Google Shape;7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245" y="2917286"/>
            <a:ext cx="6637220" cy="4461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3" name="Google Shape;303;p19"/>
          <p:cNvGrpSpPr/>
          <p:nvPr/>
        </p:nvGrpSpPr>
        <p:grpSpPr>
          <a:xfrm>
            <a:off x="-4655" y="4568183"/>
            <a:ext cx="5870763" cy="783005"/>
            <a:chOff x="-4655" y="4354713"/>
            <a:chExt cx="5870763" cy="783005"/>
          </a:xfrm>
        </p:grpSpPr>
        <p:sp>
          <p:nvSpPr>
            <p:cNvPr id="304" name="Google Shape;304;p19"/>
            <p:cNvSpPr txBox="1"/>
            <p:nvPr/>
          </p:nvSpPr>
          <p:spPr>
            <a:xfrm>
              <a:off x="1284454" y="4468470"/>
              <a:ext cx="4581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Trabajar en equipo,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cuidando la integridad física y emocional de todos y todas.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 rot="5400000">
              <a:off x="171526" y="4178532"/>
              <a:ext cx="783005" cy="113536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19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307" name="Google Shape;307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Intentar siempre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dar lo mejor de ti, 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buscando ser eficiente al cumplir los objetivos.</a:t>
              </a:r>
              <a:endParaRPr b="0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9"/>
            <p:cNvSpPr/>
            <p:nvPr/>
          </p:nvSpPr>
          <p:spPr>
            <a:xfrm rot="5400000">
              <a:off x="171526" y="3285661"/>
              <a:ext cx="783005" cy="113536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9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310" name="Google Shape;310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Usar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EPP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adecuados cuando corresponda.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9"/>
            <p:cNvSpPr/>
            <p:nvPr/>
          </p:nvSpPr>
          <p:spPr>
            <a:xfrm rot="5400000">
              <a:off x="171526" y="1612650"/>
              <a:ext cx="783005" cy="113536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p19"/>
          <p:cNvGrpSpPr/>
          <p:nvPr/>
        </p:nvGrpSpPr>
        <p:grpSpPr>
          <a:xfrm>
            <a:off x="-4655" y="2826713"/>
            <a:ext cx="6103238" cy="783005"/>
            <a:chOff x="-4655" y="2568971"/>
            <a:chExt cx="6103238" cy="783005"/>
          </a:xfrm>
        </p:grpSpPr>
        <p:sp>
          <p:nvSpPr>
            <p:cNvPr id="313" name="Google Shape;313;p19"/>
            <p:cNvSpPr txBox="1"/>
            <p:nvPr/>
          </p:nvSpPr>
          <p:spPr>
            <a:xfrm>
              <a:off x="1284454" y="2659480"/>
              <a:ext cx="48141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Utilizar cuidadosamente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equipos, herramientas y artículos de escritorio.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9"/>
            <p:cNvSpPr/>
            <p:nvPr/>
          </p:nvSpPr>
          <p:spPr>
            <a:xfrm rot="5400000">
              <a:off x="171526" y="2392790"/>
              <a:ext cx="783005" cy="113536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9"/>
          <p:cNvGrpSpPr/>
          <p:nvPr/>
        </p:nvGrpSpPr>
        <p:grpSpPr>
          <a:xfrm>
            <a:off x="-4655" y="5438917"/>
            <a:ext cx="6467449" cy="783005"/>
            <a:chOff x="-4655" y="5100793"/>
            <a:chExt cx="6467449" cy="783005"/>
          </a:xfrm>
        </p:grpSpPr>
        <p:sp>
          <p:nvSpPr>
            <p:cNvPr id="316" name="Google Shape;316;p19"/>
            <p:cNvSpPr txBox="1"/>
            <p:nvPr/>
          </p:nvSpPr>
          <p:spPr>
            <a:xfrm>
              <a:off x="1284454" y="5224717"/>
              <a:ext cx="517834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 finalizar cada actividad,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ordenar y limpiar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el área de trabajo, reciclando al máximo los residuos.</a:t>
              </a: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 rot="5400000">
              <a:off x="171526" y="4924612"/>
              <a:ext cx="783005" cy="113536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8" name="Google Shape;3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039" y="2952090"/>
            <a:ext cx="522086" cy="52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941" y="2130681"/>
            <a:ext cx="502282" cy="50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358" y="5579402"/>
            <a:ext cx="507448" cy="50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3597" y="4705564"/>
            <a:ext cx="486970" cy="48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340" y="3862484"/>
            <a:ext cx="483485" cy="483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2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2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RECEPCIÓN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MERCADERÍAS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0624" y="4011561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/>
          <p:nvPr/>
        </p:nvSpPr>
        <p:spPr>
          <a:xfrm>
            <a:off x="462115" y="24994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Controlar la entrada y salida de productos, revisando el stock disponible y confirmando la recepción y despacho de manera computacional y/o manual, utilizando  instrumentos de registro apropiados y la normativa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- H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8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8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Revisa las entradas de productos, confirmando la recepción de estos a través del uso de registros pertinentes y cumpliendo con la normativa vigente</a:t>
            </a:r>
            <a:endParaRPr/>
          </a:p>
        </p:txBody>
      </p:sp>
      <p:sp>
        <p:nvSpPr>
          <p:cNvPr id="83" name="Google Shape;83;p38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8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8"/>
          <p:cNvSpPr txBox="1"/>
          <p:nvPr/>
        </p:nvSpPr>
        <p:spPr>
          <a:xfrm>
            <a:off x="6656439" y="2499449"/>
            <a:ext cx="2684206" cy="39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1.1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Verifica la información de los documentos recibidos con el ingreso físico de productos, según la normativa vigente.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Recepciona mercaderías de acuerdo a criterios de cantidad y calidad de productos, conforme a políticas de recepción y normativa legal vigente. 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8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8297" y="3757726"/>
            <a:ext cx="3025211" cy="4082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564075" y="4187749"/>
            <a:ext cx="4657800" cy="114585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386551" y="4567777"/>
            <a:ext cx="391110" cy="385800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396454" y="4470910"/>
            <a:ext cx="312202" cy="3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949350" y="4431817"/>
            <a:ext cx="4117499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Identificamos y diferenciamos los tipos de almacenes y sus funcionalidades.</a:t>
            </a: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564075" y="2843142"/>
            <a:ext cx="4657800" cy="114585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375975" y="3223170"/>
            <a:ext cx="376200" cy="385800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380117" y="3094013"/>
            <a:ext cx="384049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938775" y="3087210"/>
            <a:ext cx="3960526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Reconocimos el Concepto de Almacén</a:t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574651" y="22611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PROCESOS DE UN ALMACÉN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518" y="2513152"/>
            <a:ext cx="4828328" cy="457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653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9"/>
          <p:cNvSpPr/>
          <p:nvPr/>
        </p:nvSpPr>
        <p:spPr>
          <a:xfrm flipH="1">
            <a:off x="314031" y="3190135"/>
            <a:ext cx="4906689" cy="1681056"/>
          </a:xfrm>
          <a:prstGeom prst="roundRect">
            <a:avLst>
              <a:gd fmla="val 976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9"/>
          <p:cNvSpPr/>
          <p:nvPr/>
        </p:nvSpPr>
        <p:spPr>
          <a:xfrm flipH="1" rot="7028957">
            <a:off x="5231245" y="4088698"/>
            <a:ext cx="527972" cy="1158511"/>
          </a:xfrm>
          <a:prstGeom prst="triangle">
            <a:avLst>
              <a:gd fmla="val 5000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9"/>
          <p:cNvSpPr txBox="1"/>
          <p:nvPr/>
        </p:nvSpPr>
        <p:spPr>
          <a:xfrm>
            <a:off x="407624" y="3008526"/>
            <a:ext cx="4750385" cy="1917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recordar los aprendizajes trabajados en la actividad anterior, te invito a realizar la siguiente actividad. </a:t>
            </a: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Descarga el archivo Actividad 2 de Conocimientos Previos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sigue sus instrucciones.</a:t>
            </a:r>
            <a:endParaRPr/>
          </a:p>
        </p:txBody>
      </p:sp>
      <p:sp>
        <p:nvSpPr>
          <p:cNvPr id="118" name="Google Shape;118;p39"/>
          <p:cNvSpPr txBox="1"/>
          <p:nvPr/>
        </p:nvSpPr>
        <p:spPr>
          <a:xfrm>
            <a:off x="856788" y="592423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 presentación.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0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0"/>
          <p:cNvSpPr/>
          <p:nvPr/>
        </p:nvSpPr>
        <p:spPr>
          <a:xfrm>
            <a:off x="4063852" y="3185652"/>
            <a:ext cx="5081308" cy="3644189"/>
          </a:xfrm>
          <a:prstGeom prst="roundRect">
            <a:avLst>
              <a:gd fmla="val 674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0"/>
          <p:cNvSpPr txBox="1"/>
          <p:nvPr/>
        </p:nvSpPr>
        <p:spPr>
          <a:xfrm>
            <a:off x="4578914" y="3360513"/>
            <a:ext cx="4357300" cy="3293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el Proceso de Recepción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y diferenciar  la documentación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Comercial asociada a Recepción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Comprender el proceso de Llegada de un Proveedor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el proceso de revisión vehículo y personal de éste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la recepción o rechazo de mercaderías, aplicando procedimientos de calidad y cantidad. </a:t>
            </a:r>
            <a:endParaRPr/>
          </a:p>
        </p:txBody>
      </p:sp>
      <p:grpSp>
        <p:nvGrpSpPr>
          <p:cNvPr id="126" name="Google Shape;126;p40"/>
          <p:cNvGrpSpPr/>
          <p:nvPr/>
        </p:nvGrpSpPr>
        <p:grpSpPr>
          <a:xfrm>
            <a:off x="3895220" y="3361932"/>
            <a:ext cx="375438" cy="362157"/>
            <a:chOff x="8933845" y="4538850"/>
            <a:chExt cx="376200" cy="385800"/>
          </a:xfrm>
        </p:grpSpPr>
        <p:sp>
          <p:nvSpPr>
            <p:cNvPr id="127" name="Google Shape;127;p40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0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40"/>
          <p:cNvGrpSpPr/>
          <p:nvPr/>
        </p:nvGrpSpPr>
        <p:grpSpPr>
          <a:xfrm>
            <a:off x="3895220" y="3970676"/>
            <a:ext cx="375438" cy="362157"/>
            <a:chOff x="8933845" y="6093269"/>
            <a:chExt cx="376200" cy="385800"/>
          </a:xfrm>
        </p:grpSpPr>
        <p:sp>
          <p:nvSpPr>
            <p:cNvPr id="130" name="Google Shape;130;p40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0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40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RECEPCIÓN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MERCADERÍA</a:t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0"/>
          <p:cNvSpPr txBox="1"/>
          <p:nvPr/>
        </p:nvSpPr>
        <p:spPr>
          <a:xfrm>
            <a:off x="4017018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0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40"/>
          <p:cNvGrpSpPr/>
          <p:nvPr/>
        </p:nvGrpSpPr>
        <p:grpSpPr>
          <a:xfrm>
            <a:off x="3895220" y="4667599"/>
            <a:ext cx="375438" cy="362157"/>
            <a:chOff x="8933845" y="6093269"/>
            <a:chExt cx="376200" cy="385800"/>
          </a:xfrm>
        </p:grpSpPr>
        <p:sp>
          <p:nvSpPr>
            <p:cNvPr id="137" name="Google Shape;137;p40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0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40"/>
          <p:cNvGrpSpPr/>
          <p:nvPr/>
        </p:nvGrpSpPr>
        <p:grpSpPr>
          <a:xfrm>
            <a:off x="3895220" y="5426469"/>
            <a:ext cx="375438" cy="362157"/>
            <a:chOff x="8933845" y="6093269"/>
            <a:chExt cx="376200" cy="385800"/>
          </a:xfrm>
        </p:grpSpPr>
        <p:sp>
          <p:nvSpPr>
            <p:cNvPr id="140" name="Google Shape;140;p40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0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40"/>
          <p:cNvGrpSpPr/>
          <p:nvPr/>
        </p:nvGrpSpPr>
        <p:grpSpPr>
          <a:xfrm>
            <a:off x="3895220" y="6154367"/>
            <a:ext cx="375438" cy="362157"/>
            <a:chOff x="8933845" y="6093269"/>
            <a:chExt cx="376200" cy="385800"/>
          </a:xfrm>
        </p:grpSpPr>
        <p:sp>
          <p:nvSpPr>
            <p:cNvPr id="143" name="Google Shape;143;p40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0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/>
          <p:nvPr/>
        </p:nvSpPr>
        <p:spPr>
          <a:xfrm>
            <a:off x="1146065" y="2528111"/>
            <a:ext cx="5436069" cy="2985322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1766709" y="2790335"/>
            <a:ext cx="3948132" cy="222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el proceso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transfiere la propiedad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(si hay venta) o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custodia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(si es sólo transferencia) de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mercadería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desde quien la envía a quien la recibe.</a:t>
            </a:r>
            <a:endParaRPr/>
          </a:p>
        </p:txBody>
      </p:sp>
      <p:sp>
        <p:nvSpPr>
          <p:cNvPr id="151" name="Google Shape;151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RECEPCIÓN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1722" y="2260112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1366" y="7661801"/>
            <a:ext cx="482540" cy="482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ust-ppt-07.png" id="156" name="Google Shape;1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6321" y="3066460"/>
            <a:ext cx="4274888" cy="4493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1"/>
          <p:cNvSpPr/>
          <p:nvPr/>
        </p:nvSpPr>
        <p:spPr>
          <a:xfrm>
            <a:off x="463277" y="2497138"/>
            <a:ext cx="7497233" cy="3391869"/>
          </a:xfrm>
          <a:prstGeom prst="roundRect">
            <a:avLst>
              <a:gd fmla="val 6535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1"/>
          <p:cNvSpPr txBox="1"/>
          <p:nvPr/>
        </p:nvSpPr>
        <p:spPr>
          <a:xfrm>
            <a:off x="852954" y="2759363"/>
            <a:ext cx="4676038" cy="2833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Documentación Comercial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la utilizada por las empresas para realizar sus transacciones. En particular, en la Recepción usualmente se utilizan 3 tipos de Documentos: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Orden de Compra</a:t>
            </a:r>
            <a:endParaRPr/>
          </a:p>
          <a:p>
            <a:pPr indent="-2857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Factura</a:t>
            </a:r>
            <a:endParaRPr/>
          </a:p>
          <a:p>
            <a:pPr indent="-2857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Guía de Despacho</a:t>
            </a:r>
            <a:endParaRPr/>
          </a:p>
        </p:txBody>
      </p:sp>
      <p:sp>
        <p:nvSpPr>
          <p:cNvPr id="163" name="Google Shape;163;p41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DOCUMENTACIÓN COMERCIAL </a:t>
            </a:r>
            <a:r>
              <a:rPr b="0" i="0" lang="en-US" sz="2800" u="none" cap="none" strike="noStrike">
                <a:solidFill>
                  <a:srgbClr val="7C4942"/>
                </a:solidFill>
                <a:latin typeface="Calibri"/>
                <a:ea typeface="Calibri"/>
                <a:cs typeface="Calibri"/>
                <a:sym typeface="Calibri"/>
              </a:rPr>
              <a:t>ASOCIADA A RECEPCIÓN</a:t>
            </a:r>
            <a:endParaRPr b="0" i="0" sz="3100" u="none" cap="none" strike="noStrike">
              <a:solidFill>
                <a:srgbClr val="7C49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1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1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1366" y="7661801"/>
            <a:ext cx="482540" cy="482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6.png" id="167" name="Google Shape;167;p41"/>
          <p:cNvPicPr preferRelativeResize="0"/>
          <p:nvPr/>
        </p:nvPicPr>
        <p:blipFill rotWithShape="1">
          <a:blip r:embed="rId4">
            <a:alphaModFix/>
          </a:blip>
          <a:srcRect b="3649" l="2428" r="1208" t="2556"/>
          <a:stretch/>
        </p:blipFill>
        <p:spPr>
          <a:xfrm>
            <a:off x="4338198" y="1158754"/>
            <a:ext cx="5382065" cy="549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2"/>
          <p:cNvSpPr txBox="1"/>
          <p:nvPr/>
        </p:nvSpPr>
        <p:spPr>
          <a:xfrm>
            <a:off x="511083" y="2434133"/>
            <a:ext cx="4084646" cy="352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Orden de Compra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documento emitido por una Empresa, dando instrucciones a un Proveedor para que le proporcione los bienes y/o servicios descritos, en las condiciones allí señaladas: precio, cantidad, lugar de entrega, forma de pago, entre otros.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Hay muchas organizaciones que solamente reciben mercadería si ésta viene acompañada de la Orden de Compra respectiva.</a:t>
            </a:r>
            <a:endParaRPr/>
          </a:p>
        </p:txBody>
      </p:sp>
      <p:sp>
        <p:nvSpPr>
          <p:cNvPr id="173" name="Google Shape;173;p42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ORDEN DE COMPRA </a:t>
            </a:r>
            <a:r>
              <a:rPr b="0" i="0" lang="en-US" sz="2800" u="none" cap="none" strike="noStrike">
                <a:solidFill>
                  <a:srgbClr val="7C4942"/>
                </a:solidFill>
                <a:latin typeface="Calibri"/>
                <a:ea typeface="Calibri"/>
                <a:cs typeface="Calibri"/>
                <a:sym typeface="Calibri"/>
              </a:rPr>
              <a:t>(O.C.)</a:t>
            </a:r>
            <a:endParaRPr b="0" i="0" sz="3100" u="none" cap="none" strike="noStrike">
              <a:solidFill>
                <a:srgbClr val="7C49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2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2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1366" y="7661801"/>
            <a:ext cx="482540" cy="48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2"/>
          <p:cNvSpPr/>
          <p:nvPr/>
        </p:nvSpPr>
        <p:spPr>
          <a:xfrm>
            <a:off x="4909497" y="2137230"/>
            <a:ext cx="4290003" cy="433640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lantilla de Orden de Compras Excel – Plantillas Gratis" id="178" name="Google Shape;17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6517" y="2601844"/>
            <a:ext cx="3515568" cy="3683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