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y="7556500" cx="9715500"/>
  <p:notesSz cx="6858000" cy="9144000"/>
  <p:embeddedFontLst>
    <p:embeddedFont>
      <p:font typeface="Helvetica Neue"/>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6" roundtripDataSignature="AMtx7mjos291xB+QLfuDHmbgKPtI5P8Oe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HelveticaNeue-bold.fntdata"/><Relationship Id="rId10" Type="http://schemas.openxmlformats.org/officeDocument/2006/relationships/slide" Target="slides/slide6.xml"/><Relationship Id="rId32" Type="http://schemas.openxmlformats.org/officeDocument/2006/relationships/font" Target="fonts/HelveticaNeue-regular.fntdata"/><Relationship Id="rId13" Type="http://schemas.openxmlformats.org/officeDocument/2006/relationships/slide" Target="slides/slide9.xml"/><Relationship Id="rId35" Type="http://schemas.openxmlformats.org/officeDocument/2006/relationships/font" Target="fonts/HelveticaNeue-boldItalic.fntdata"/><Relationship Id="rId12" Type="http://schemas.openxmlformats.org/officeDocument/2006/relationships/slide" Target="slides/slide8.xml"/><Relationship Id="rId34" Type="http://schemas.openxmlformats.org/officeDocument/2006/relationships/font" Target="fonts/HelveticaNeue-italic.fntdata"/><Relationship Id="rId15" Type="http://schemas.openxmlformats.org/officeDocument/2006/relationships/slide" Target="slides/slide11.xml"/><Relationship Id="rId14" Type="http://schemas.openxmlformats.org/officeDocument/2006/relationships/slide" Target="slides/slide10.xml"/><Relationship Id="rId36" Type="http://customschemas.google.com/relationships/presentationmetadata" Target="meta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latin typeface="Arial"/>
                <a:ea typeface="Arial"/>
                <a:cs typeface="Arial"/>
                <a:sym typeface="Arial"/>
              </a:defRPr>
            </a:lvl5pPr>
            <a:lvl6pPr indent="-228600" lvl="5" marL="2743200" marR="0" rtl="0" algn="l">
              <a:spcBef>
                <a:spcPts val="0"/>
              </a:spcBef>
              <a:spcAft>
                <a:spcPts val="0"/>
              </a:spcAft>
              <a:buSzPts val="1400"/>
              <a:buNone/>
              <a:defRPr b="0" i="0" sz="1400" u="none" cap="none" strike="noStrike">
                <a:latin typeface="Arial"/>
                <a:ea typeface="Arial"/>
                <a:cs typeface="Arial"/>
                <a:sym typeface="Arial"/>
              </a:defRPr>
            </a:lvl6pPr>
            <a:lvl7pPr indent="-228600" lvl="6" marL="3200400" marR="0" rtl="0" algn="l">
              <a:spcBef>
                <a:spcPts val="0"/>
              </a:spcBef>
              <a:spcAft>
                <a:spcPts val="0"/>
              </a:spcAft>
              <a:buSzPts val="1400"/>
              <a:buNone/>
              <a:defRPr b="0" i="0" sz="1400" u="none" cap="none" strike="noStrike">
                <a:latin typeface="Arial"/>
                <a:ea typeface="Arial"/>
                <a:cs typeface="Arial"/>
                <a:sym typeface="Arial"/>
              </a:defRPr>
            </a:lvl7pPr>
            <a:lvl8pPr indent="-228600" lvl="7" marL="3657600" marR="0" rtl="0" algn="l">
              <a:spcBef>
                <a:spcPts val="0"/>
              </a:spcBef>
              <a:spcAft>
                <a:spcPts val="0"/>
              </a:spcAft>
              <a:buSzPts val="1400"/>
              <a:buNone/>
              <a:defRPr b="0" i="0" sz="1400" u="none" cap="none" strike="noStrike">
                <a:latin typeface="Arial"/>
                <a:ea typeface="Arial"/>
                <a:cs typeface="Arial"/>
                <a:sym typeface="Arial"/>
              </a:defRPr>
            </a:lvl8pPr>
            <a:lvl9pPr indent="-228600" lvl="8" marL="4114800" marR="0" rtl="0" algn="l">
              <a:spcBef>
                <a:spcPts val="0"/>
              </a:spcBef>
              <a:spcAft>
                <a:spcPts val="0"/>
              </a:spcAft>
              <a:buSzPts val="1400"/>
              <a:buNone/>
              <a:defRPr b="0" i="0" sz="1400" u="none" cap="none" strike="noStrike">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 name="Google Shape;364;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7" name="Google Shape;397;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0" name="Google Shape;430;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6" name="Google Shape;446;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9" name="Google Shape;479;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4" name="Google Shape;494;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9.png"/><Relationship Id="rId6"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e column text" showMasterSp="0" type="title">
  <p:cSld name="TITLE">
    <p:spTree>
      <p:nvGrpSpPr>
        <p:cNvPr id="15" name="Shape 15"/>
        <p:cNvGrpSpPr/>
        <p:nvPr/>
      </p:nvGrpSpPr>
      <p:grpSpPr>
        <a:xfrm>
          <a:off x="0" y="0"/>
          <a:ext cx="0" cy="0"/>
          <a:chOff x="0" y="0"/>
          <a:chExt cx="0" cy="0"/>
        </a:xfrm>
      </p:grpSpPr>
      <p:pic>
        <p:nvPicPr>
          <p:cNvPr descr="Imagen 24" id="16" name="Google Shape;16;p29"/>
          <p:cNvPicPr preferRelativeResize="0"/>
          <p:nvPr/>
        </p:nvPicPr>
        <p:blipFill rotWithShape="1">
          <a:blip r:embed="rId2">
            <a:alphaModFix/>
          </a:blip>
          <a:srcRect b="0" l="0" r="0" t="0"/>
          <a:stretch/>
        </p:blipFill>
        <p:spPr>
          <a:xfrm>
            <a:off x="433440" y="418596"/>
            <a:ext cx="2897435" cy="680400"/>
          </a:xfrm>
          <a:prstGeom prst="rect">
            <a:avLst/>
          </a:prstGeom>
          <a:noFill/>
          <a:ln>
            <a:noFill/>
          </a:ln>
        </p:spPr>
      </p:pic>
      <p:grpSp>
        <p:nvGrpSpPr>
          <p:cNvPr id="17" name="Google Shape;17;p29"/>
          <p:cNvGrpSpPr/>
          <p:nvPr/>
        </p:nvGrpSpPr>
        <p:grpSpPr>
          <a:xfrm>
            <a:off x="242853" y="1756547"/>
            <a:ext cx="9346505" cy="5675927"/>
            <a:chOff x="-2" y="-1"/>
            <a:chExt cx="9346504" cy="5675926"/>
          </a:xfrm>
        </p:grpSpPr>
        <p:sp>
          <p:nvSpPr>
            <p:cNvPr id="18" name="Google Shape;18;p29"/>
            <p:cNvSpPr/>
            <p:nvPr/>
          </p:nvSpPr>
          <p:spPr>
            <a:xfrm>
              <a:off x="-2" y="-1"/>
              <a:ext cx="9346504" cy="5675926"/>
            </a:xfrm>
            <a:custGeom>
              <a:rect b="b" l="l" r="r" t="t"/>
              <a:pathLst>
                <a:path extrusionOk="0" h="21600" w="21600">
                  <a:moveTo>
                    <a:pt x="0" y="0"/>
                  </a:moveTo>
                  <a:lnTo>
                    <a:pt x="19587" y="0"/>
                  </a:lnTo>
                  <a:cubicBezTo>
                    <a:pt x="20699" y="0"/>
                    <a:pt x="21600" y="1484"/>
                    <a:pt x="21600" y="3316"/>
                  </a:cubicBezTo>
                  <a:lnTo>
                    <a:pt x="21600" y="21600"/>
                  </a:lnTo>
                  <a:lnTo>
                    <a:pt x="0" y="21600"/>
                  </a:lnTo>
                  <a:close/>
                </a:path>
              </a:pathLst>
            </a:cu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29"/>
            <p:cNvSpPr txBox="1"/>
            <p:nvPr/>
          </p:nvSpPr>
          <p:spPr>
            <a:xfrm>
              <a:off x="-1" y="2647844"/>
              <a:ext cx="9091321" cy="380232"/>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Google Shape;12;p23" id="20" name="Google Shape;20;p29"/>
          <p:cNvPicPr preferRelativeResize="0"/>
          <p:nvPr/>
        </p:nvPicPr>
        <p:blipFill rotWithShape="1">
          <a:blip r:embed="rId3">
            <a:alphaModFix/>
          </a:blip>
          <a:srcRect b="0" l="0" r="0" t="0"/>
          <a:stretch/>
        </p:blipFill>
        <p:spPr>
          <a:xfrm>
            <a:off x="8521706" y="6387272"/>
            <a:ext cx="830661" cy="756002"/>
          </a:xfrm>
          <a:prstGeom prst="rect">
            <a:avLst/>
          </a:prstGeom>
          <a:noFill/>
          <a:ln>
            <a:noFill/>
          </a:ln>
        </p:spPr>
      </p:pic>
      <p:sp>
        <p:nvSpPr>
          <p:cNvPr id="21" name="Google Shape;21;p29"/>
          <p:cNvSpPr/>
          <p:nvPr/>
        </p:nvSpPr>
        <p:spPr>
          <a:xfrm>
            <a:off x="436350" y="6464001"/>
            <a:ext cx="7891862" cy="680476"/>
          </a:xfrm>
          <a:prstGeom prst="roundRect">
            <a:avLst>
              <a:gd fmla="val 19335" name="adj"/>
            </a:avLst>
          </a:prstGeom>
          <a:solidFill>
            <a:srgbClr val="FFB375"/>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baseline="-25000" i="0" sz="1400" u="none" cap="none" strike="noStrike">
              <a:solidFill>
                <a:srgbClr val="FFFFFF"/>
              </a:solidFill>
              <a:latin typeface="Arial"/>
              <a:ea typeface="Arial"/>
              <a:cs typeface="Arial"/>
              <a:sym typeface="Arial"/>
            </a:endParaRPr>
          </a:p>
        </p:txBody>
      </p:sp>
      <p:pic>
        <p:nvPicPr>
          <p:cNvPr descr="Imagen 17" id="22" name="Google Shape;22;p29"/>
          <p:cNvPicPr preferRelativeResize="0"/>
          <p:nvPr/>
        </p:nvPicPr>
        <p:blipFill rotWithShape="1">
          <a:blip r:embed="rId4">
            <a:alphaModFix/>
          </a:blip>
          <a:srcRect b="0" l="0" r="0" t="0"/>
          <a:stretch/>
        </p:blipFill>
        <p:spPr>
          <a:xfrm>
            <a:off x="433440" y="6462795"/>
            <a:ext cx="690484" cy="680477"/>
          </a:xfrm>
          <a:prstGeom prst="rect">
            <a:avLst/>
          </a:prstGeom>
          <a:noFill/>
          <a:ln>
            <a:noFill/>
          </a:ln>
        </p:spPr>
      </p:pic>
      <p:pic>
        <p:nvPicPr>
          <p:cNvPr descr="Imagen 1" id="23" name="Google Shape;23;p29"/>
          <p:cNvPicPr preferRelativeResize="0"/>
          <p:nvPr/>
        </p:nvPicPr>
        <p:blipFill rotWithShape="1">
          <a:blip r:embed="rId5">
            <a:alphaModFix/>
          </a:blip>
          <a:srcRect b="0" l="0" r="0" t="0"/>
          <a:stretch/>
        </p:blipFill>
        <p:spPr>
          <a:xfrm>
            <a:off x="8272364" y="1222172"/>
            <a:ext cx="1080002" cy="241875"/>
          </a:xfrm>
          <a:prstGeom prst="rect">
            <a:avLst/>
          </a:prstGeom>
          <a:noFill/>
          <a:ln>
            <a:noFill/>
          </a:ln>
        </p:spPr>
      </p:pic>
      <p:pic>
        <p:nvPicPr>
          <p:cNvPr descr="Imagen 2" id="24" name="Google Shape;24;p29"/>
          <p:cNvPicPr preferRelativeResize="0"/>
          <p:nvPr/>
        </p:nvPicPr>
        <p:blipFill rotWithShape="1">
          <a:blip r:embed="rId6">
            <a:alphaModFix/>
          </a:blip>
          <a:srcRect b="0" l="0" r="0" t="0"/>
          <a:stretch/>
        </p:blipFill>
        <p:spPr>
          <a:xfrm>
            <a:off x="8272364" y="418596"/>
            <a:ext cx="1080002" cy="664778"/>
          </a:xfrm>
          <a:prstGeom prst="rect">
            <a:avLst/>
          </a:prstGeom>
          <a:noFill/>
          <a:ln>
            <a:noFill/>
          </a:ln>
        </p:spPr>
      </p:pic>
      <p:sp>
        <p:nvSpPr>
          <p:cNvPr id="25" name="Google Shape;25;p29"/>
          <p:cNvSpPr txBox="1"/>
          <p:nvPr>
            <p:ph idx="12" type="sldNum"/>
          </p:nvPr>
        </p:nvSpPr>
        <p:spPr>
          <a:xfrm>
            <a:off x="6689121" y="6871630"/>
            <a:ext cx="273654" cy="264253"/>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1pPr>
            <a:lvl2pPr indent="0" lvl="1"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2pPr>
            <a:lvl3pPr indent="0" lvl="2"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3pPr>
            <a:lvl4pPr indent="0" lvl="3"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4pPr>
            <a:lvl5pPr indent="0" lvl="4"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5pPr>
            <a:lvl6pPr indent="0" lvl="5"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6pPr>
            <a:lvl7pPr indent="0" lvl="6"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7pPr>
            <a:lvl8pPr indent="0" lvl="7"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8pPr>
            <a:lvl9pPr indent="0" lvl="8"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tx">
  <p:cSld name="TITLE_AND_BODY">
    <p:spTree>
      <p:nvGrpSpPr>
        <p:cNvPr id="26" name="Shape 26"/>
        <p:cNvGrpSpPr/>
        <p:nvPr/>
      </p:nvGrpSpPr>
      <p:grpSpPr>
        <a:xfrm>
          <a:off x="0" y="0"/>
          <a:ext cx="0" cy="0"/>
          <a:chOff x="0" y="0"/>
          <a:chExt cx="0" cy="0"/>
        </a:xfrm>
      </p:grpSpPr>
      <p:sp>
        <p:nvSpPr>
          <p:cNvPr id="27" name="Google Shape;27;p30"/>
          <p:cNvSpPr txBox="1"/>
          <p:nvPr>
            <p:ph idx="12" type="sldNum"/>
          </p:nvPr>
        </p:nvSpPr>
        <p:spPr>
          <a:xfrm>
            <a:off x="6689121" y="6871630"/>
            <a:ext cx="273654" cy="264253"/>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1pPr>
            <a:lvl2pPr indent="0" lvl="1"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2pPr>
            <a:lvl3pPr indent="0" lvl="2"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3pPr>
            <a:lvl4pPr indent="0" lvl="3"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4pPr>
            <a:lvl5pPr indent="0" lvl="4"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5pPr>
            <a:lvl6pPr indent="0" lvl="5"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6pPr>
            <a:lvl7pPr indent="0" lvl="6"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7pPr>
            <a:lvl8pPr indent="0" lvl="7"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8pPr>
            <a:lvl9pPr indent="0" lvl="8"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showMasterSp="0" type="secHead">
  <p:cSld name="SECTION_HEADER">
    <p:spTree>
      <p:nvGrpSpPr>
        <p:cNvPr id="28" name="Shape 28"/>
        <p:cNvGrpSpPr/>
        <p:nvPr/>
      </p:nvGrpSpPr>
      <p:grpSpPr>
        <a:xfrm>
          <a:off x="0" y="0"/>
          <a:ext cx="0" cy="0"/>
          <a:chOff x="0" y="0"/>
          <a:chExt cx="0" cy="0"/>
        </a:xfrm>
      </p:grpSpPr>
      <p:sp>
        <p:nvSpPr>
          <p:cNvPr id="29" name="Google Shape;29;p31"/>
          <p:cNvSpPr/>
          <p:nvPr/>
        </p:nvSpPr>
        <p:spPr>
          <a:xfrm>
            <a:off x="180898" y="180899"/>
            <a:ext cx="7911003" cy="651003"/>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0" name="Google Shape;30;p31"/>
          <p:cNvGrpSpPr/>
          <p:nvPr/>
        </p:nvGrpSpPr>
        <p:grpSpPr>
          <a:xfrm>
            <a:off x="8091898" y="451665"/>
            <a:ext cx="662105" cy="380238"/>
            <a:chOff x="-1" y="0"/>
            <a:chExt cx="662104" cy="380236"/>
          </a:xfrm>
        </p:grpSpPr>
        <p:sp>
          <p:nvSpPr>
            <p:cNvPr id="31" name="Google Shape;31;p31"/>
            <p:cNvSpPr/>
            <p:nvPr/>
          </p:nvSpPr>
          <p:spPr>
            <a:xfrm>
              <a:off x="-1" y="327734"/>
              <a:ext cx="662104" cy="52502"/>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31"/>
            <p:cNvSpPr txBox="1"/>
            <p:nvPr/>
          </p:nvSpPr>
          <p:spPr>
            <a:xfrm>
              <a:off x="-1" y="0"/>
              <a:ext cx="662104" cy="380232"/>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33" name="Google Shape;33;p31"/>
          <p:cNvGrpSpPr/>
          <p:nvPr/>
        </p:nvGrpSpPr>
        <p:grpSpPr>
          <a:xfrm>
            <a:off x="8753997" y="451665"/>
            <a:ext cx="785404" cy="380238"/>
            <a:chOff x="-1" y="0"/>
            <a:chExt cx="785403" cy="380236"/>
          </a:xfrm>
        </p:grpSpPr>
        <p:sp>
          <p:nvSpPr>
            <p:cNvPr id="34" name="Google Shape;34;p31"/>
            <p:cNvSpPr/>
            <p:nvPr/>
          </p:nvSpPr>
          <p:spPr>
            <a:xfrm>
              <a:off x="-1" y="327734"/>
              <a:ext cx="785403" cy="52502"/>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31"/>
            <p:cNvSpPr txBox="1"/>
            <p:nvPr/>
          </p:nvSpPr>
          <p:spPr>
            <a:xfrm>
              <a:off x="-1" y="0"/>
              <a:ext cx="785403" cy="380232"/>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36" name="Google Shape;36;p31"/>
          <p:cNvSpPr txBox="1"/>
          <p:nvPr/>
        </p:nvSpPr>
        <p:spPr>
          <a:xfrm>
            <a:off x="442650" y="350324"/>
            <a:ext cx="7441801" cy="37220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Procesos Administrativos</a:t>
            </a:r>
            <a:endParaRPr/>
          </a:p>
        </p:txBody>
      </p:sp>
      <p:sp>
        <p:nvSpPr>
          <p:cNvPr id="37" name="Google Shape;37;p31"/>
          <p:cNvSpPr txBox="1"/>
          <p:nvPr/>
        </p:nvSpPr>
        <p:spPr>
          <a:xfrm>
            <a:off x="8443617" y="271142"/>
            <a:ext cx="1166702" cy="392002"/>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3|</a:t>
            </a:r>
            <a:r>
              <a:rPr b="0" i="0" lang="en-US" sz="1600" u="none" cap="none" strike="noStrike">
                <a:solidFill>
                  <a:srgbClr val="ED6B00"/>
                </a:solidFill>
                <a:latin typeface="Calibri"/>
                <a:ea typeface="Calibri"/>
                <a:cs typeface="Calibri"/>
                <a:sym typeface="Calibri"/>
              </a:rPr>
              <a:t>2</a:t>
            </a:r>
            <a:endParaRPr/>
          </a:p>
        </p:txBody>
      </p:sp>
      <p:sp>
        <p:nvSpPr>
          <p:cNvPr id="38" name="Google Shape;38;p31"/>
          <p:cNvSpPr txBox="1"/>
          <p:nvPr/>
        </p:nvSpPr>
        <p:spPr>
          <a:xfrm>
            <a:off x="375975" y="6881800"/>
            <a:ext cx="6786599" cy="317116"/>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a:p>
        </p:txBody>
      </p:sp>
      <p:sp>
        <p:nvSpPr>
          <p:cNvPr id="39" name="Google Shape;39;p31"/>
          <p:cNvSpPr txBox="1"/>
          <p:nvPr>
            <p:ph idx="12" type="sldNum"/>
          </p:nvPr>
        </p:nvSpPr>
        <p:spPr>
          <a:xfrm>
            <a:off x="371688" y="6881800"/>
            <a:ext cx="337159" cy="317116"/>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200">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showMasterSp="0">
  <p:cSld name="TITLE_AND_BODY 2">
    <p:spTree>
      <p:nvGrpSpPr>
        <p:cNvPr id="40" name="Shape 40"/>
        <p:cNvGrpSpPr/>
        <p:nvPr/>
      </p:nvGrpSpPr>
      <p:grpSpPr>
        <a:xfrm>
          <a:off x="0" y="0"/>
          <a:ext cx="0" cy="0"/>
          <a:chOff x="0" y="0"/>
          <a:chExt cx="0" cy="0"/>
        </a:xfrm>
      </p:grpSpPr>
      <p:sp>
        <p:nvSpPr>
          <p:cNvPr id="41" name="Google Shape;41;p32"/>
          <p:cNvSpPr/>
          <p:nvPr/>
        </p:nvSpPr>
        <p:spPr>
          <a:xfrm flipH="1" rot="10800000">
            <a:off x="180974" y="832249"/>
            <a:ext cx="9358202" cy="1236901"/>
          </a:xfrm>
          <a:custGeom>
            <a:rect b="b" l="l" r="r" t="t"/>
            <a:pathLst>
              <a:path extrusionOk="0" h="21600" w="21600">
                <a:moveTo>
                  <a:pt x="0" y="0"/>
                </a:moveTo>
                <a:lnTo>
                  <a:pt x="20173" y="0"/>
                </a:lnTo>
                <a:cubicBezTo>
                  <a:pt x="20961" y="0"/>
                  <a:pt x="21600" y="4835"/>
                  <a:pt x="21600" y="10800"/>
                </a:cubicBezTo>
                <a:lnTo>
                  <a:pt x="21600" y="21600"/>
                </a:lnTo>
                <a:lnTo>
                  <a:pt x="0" y="21600"/>
                </a:lnTo>
                <a:close/>
              </a:path>
            </a:pathLst>
          </a:custGeom>
          <a:solidFill>
            <a:srgbClr val="EEEE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32"/>
          <p:cNvSpPr/>
          <p:nvPr/>
        </p:nvSpPr>
        <p:spPr>
          <a:xfrm>
            <a:off x="180898" y="180899"/>
            <a:ext cx="7911003" cy="651003"/>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3" name="Google Shape;43;p32"/>
          <p:cNvGrpSpPr/>
          <p:nvPr/>
        </p:nvGrpSpPr>
        <p:grpSpPr>
          <a:xfrm>
            <a:off x="8091898" y="451665"/>
            <a:ext cx="662105" cy="380238"/>
            <a:chOff x="-1" y="0"/>
            <a:chExt cx="662104" cy="380236"/>
          </a:xfrm>
        </p:grpSpPr>
        <p:sp>
          <p:nvSpPr>
            <p:cNvPr id="44" name="Google Shape;44;p32"/>
            <p:cNvSpPr/>
            <p:nvPr/>
          </p:nvSpPr>
          <p:spPr>
            <a:xfrm>
              <a:off x="-1" y="327734"/>
              <a:ext cx="662104" cy="52502"/>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32"/>
            <p:cNvSpPr txBox="1"/>
            <p:nvPr/>
          </p:nvSpPr>
          <p:spPr>
            <a:xfrm>
              <a:off x="-1" y="0"/>
              <a:ext cx="662104" cy="380232"/>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46" name="Google Shape;46;p32"/>
          <p:cNvGrpSpPr/>
          <p:nvPr/>
        </p:nvGrpSpPr>
        <p:grpSpPr>
          <a:xfrm>
            <a:off x="8753997" y="451665"/>
            <a:ext cx="785404" cy="380238"/>
            <a:chOff x="-1" y="0"/>
            <a:chExt cx="785403" cy="380236"/>
          </a:xfrm>
        </p:grpSpPr>
        <p:sp>
          <p:nvSpPr>
            <p:cNvPr id="47" name="Google Shape;47;p32"/>
            <p:cNvSpPr/>
            <p:nvPr/>
          </p:nvSpPr>
          <p:spPr>
            <a:xfrm>
              <a:off x="-1" y="327734"/>
              <a:ext cx="785403" cy="52502"/>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32"/>
            <p:cNvSpPr txBox="1"/>
            <p:nvPr/>
          </p:nvSpPr>
          <p:spPr>
            <a:xfrm>
              <a:off x="-1" y="0"/>
              <a:ext cx="785403" cy="380232"/>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49" name="Google Shape;49;p32"/>
          <p:cNvSpPr txBox="1"/>
          <p:nvPr/>
        </p:nvSpPr>
        <p:spPr>
          <a:xfrm>
            <a:off x="8443617" y="271142"/>
            <a:ext cx="1166702" cy="392002"/>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3|</a:t>
            </a:r>
            <a:r>
              <a:rPr b="0" i="0" lang="en-US" sz="1600" u="none" cap="none" strike="noStrike">
                <a:solidFill>
                  <a:srgbClr val="ED6B00"/>
                </a:solidFill>
                <a:latin typeface="Calibri"/>
                <a:ea typeface="Calibri"/>
                <a:cs typeface="Calibri"/>
                <a:sym typeface="Calibri"/>
              </a:rPr>
              <a:t>2</a:t>
            </a:r>
            <a:endParaRPr/>
          </a:p>
        </p:txBody>
      </p:sp>
      <p:sp>
        <p:nvSpPr>
          <p:cNvPr id="50" name="Google Shape;50;p32"/>
          <p:cNvSpPr txBox="1"/>
          <p:nvPr/>
        </p:nvSpPr>
        <p:spPr>
          <a:xfrm>
            <a:off x="442650" y="350324"/>
            <a:ext cx="7441801" cy="37220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Procesos Administrativos</a:t>
            </a:r>
            <a:endParaRPr/>
          </a:p>
        </p:txBody>
      </p:sp>
      <p:sp>
        <p:nvSpPr>
          <p:cNvPr id="51" name="Google Shape;51;p32"/>
          <p:cNvSpPr txBox="1"/>
          <p:nvPr/>
        </p:nvSpPr>
        <p:spPr>
          <a:xfrm>
            <a:off x="375975" y="6881800"/>
            <a:ext cx="6786599" cy="317116"/>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a:p>
        </p:txBody>
      </p:sp>
      <p:sp>
        <p:nvSpPr>
          <p:cNvPr id="52" name="Google Shape;52;p32"/>
          <p:cNvSpPr txBox="1"/>
          <p:nvPr>
            <p:ph idx="12" type="sldNum"/>
          </p:nvPr>
        </p:nvSpPr>
        <p:spPr>
          <a:xfrm>
            <a:off x="371688" y="6881800"/>
            <a:ext cx="337159" cy="317116"/>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200">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showMasterSp="0" type="titleOnly">
  <p:cSld name="TITLE_ONLY">
    <p:spTree>
      <p:nvGrpSpPr>
        <p:cNvPr id="53" name="Shape 53"/>
        <p:cNvGrpSpPr/>
        <p:nvPr/>
      </p:nvGrpSpPr>
      <p:grpSpPr>
        <a:xfrm>
          <a:off x="0" y="0"/>
          <a:ext cx="0" cy="0"/>
          <a:chOff x="0" y="0"/>
          <a:chExt cx="0" cy="0"/>
        </a:xfrm>
      </p:grpSpPr>
      <p:sp>
        <p:nvSpPr>
          <p:cNvPr id="54" name="Google Shape;54;p33"/>
          <p:cNvSpPr/>
          <p:nvPr/>
        </p:nvSpPr>
        <p:spPr>
          <a:xfrm flipH="1" rot="10800000">
            <a:off x="181648" y="822025"/>
            <a:ext cx="9356703" cy="6531300"/>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EFEFE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33"/>
          <p:cNvSpPr/>
          <p:nvPr/>
        </p:nvSpPr>
        <p:spPr>
          <a:xfrm>
            <a:off x="180898" y="180899"/>
            <a:ext cx="7911003" cy="651003"/>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6" name="Google Shape;56;p33"/>
          <p:cNvGrpSpPr/>
          <p:nvPr/>
        </p:nvGrpSpPr>
        <p:grpSpPr>
          <a:xfrm>
            <a:off x="8091898" y="451665"/>
            <a:ext cx="662105" cy="380238"/>
            <a:chOff x="-1" y="0"/>
            <a:chExt cx="662104" cy="380236"/>
          </a:xfrm>
        </p:grpSpPr>
        <p:sp>
          <p:nvSpPr>
            <p:cNvPr id="57" name="Google Shape;57;p33"/>
            <p:cNvSpPr/>
            <p:nvPr/>
          </p:nvSpPr>
          <p:spPr>
            <a:xfrm>
              <a:off x="-1" y="327734"/>
              <a:ext cx="662104" cy="52502"/>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33"/>
            <p:cNvSpPr txBox="1"/>
            <p:nvPr/>
          </p:nvSpPr>
          <p:spPr>
            <a:xfrm>
              <a:off x="-1" y="0"/>
              <a:ext cx="662104" cy="380232"/>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59" name="Google Shape;59;p33"/>
          <p:cNvGrpSpPr/>
          <p:nvPr/>
        </p:nvGrpSpPr>
        <p:grpSpPr>
          <a:xfrm>
            <a:off x="8753997" y="451665"/>
            <a:ext cx="785404" cy="380238"/>
            <a:chOff x="-1" y="0"/>
            <a:chExt cx="785403" cy="380236"/>
          </a:xfrm>
        </p:grpSpPr>
        <p:sp>
          <p:nvSpPr>
            <p:cNvPr id="60" name="Google Shape;60;p33"/>
            <p:cNvSpPr/>
            <p:nvPr/>
          </p:nvSpPr>
          <p:spPr>
            <a:xfrm>
              <a:off x="-1" y="327734"/>
              <a:ext cx="785403" cy="52502"/>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33"/>
            <p:cNvSpPr txBox="1"/>
            <p:nvPr/>
          </p:nvSpPr>
          <p:spPr>
            <a:xfrm>
              <a:off x="-1" y="0"/>
              <a:ext cx="785403" cy="380232"/>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62" name="Google Shape;62;p33"/>
          <p:cNvSpPr txBox="1"/>
          <p:nvPr/>
        </p:nvSpPr>
        <p:spPr>
          <a:xfrm>
            <a:off x="442650" y="350324"/>
            <a:ext cx="7441801" cy="37220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Procesos Administrativos</a:t>
            </a:r>
            <a:endParaRPr/>
          </a:p>
        </p:txBody>
      </p:sp>
      <p:sp>
        <p:nvSpPr>
          <p:cNvPr id="63" name="Google Shape;63;p33"/>
          <p:cNvSpPr txBox="1"/>
          <p:nvPr/>
        </p:nvSpPr>
        <p:spPr>
          <a:xfrm>
            <a:off x="8443617" y="271142"/>
            <a:ext cx="1166702" cy="392002"/>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3|</a:t>
            </a:r>
            <a:r>
              <a:rPr b="0" i="0" lang="en-US" sz="1600" u="none" cap="none" strike="noStrike">
                <a:solidFill>
                  <a:srgbClr val="ED6B00"/>
                </a:solidFill>
                <a:latin typeface="Calibri"/>
                <a:ea typeface="Calibri"/>
                <a:cs typeface="Calibri"/>
                <a:sym typeface="Calibri"/>
              </a:rPr>
              <a:t>2</a:t>
            </a:r>
            <a:endParaRPr/>
          </a:p>
        </p:txBody>
      </p:sp>
      <p:sp>
        <p:nvSpPr>
          <p:cNvPr id="64" name="Google Shape;64;p33"/>
          <p:cNvSpPr txBox="1"/>
          <p:nvPr/>
        </p:nvSpPr>
        <p:spPr>
          <a:xfrm>
            <a:off x="375975" y="6881800"/>
            <a:ext cx="6786599" cy="317116"/>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a:p>
        </p:txBody>
      </p:sp>
      <p:sp>
        <p:nvSpPr>
          <p:cNvPr id="65" name="Google Shape;65;p33"/>
          <p:cNvSpPr txBox="1"/>
          <p:nvPr>
            <p:ph idx="12" type="sldNum"/>
          </p:nvPr>
        </p:nvSpPr>
        <p:spPr>
          <a:xfrm>
            <a:off x="371688" y="6881800"/>
            <a:ext cx="337159" cy="317116"/>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200">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TWO_COLUMNS" showMasterSp="0" type="twoColTx">
  <p:cSld name="TITLE_AND_TWO_COLUMNS">
    <p:spTree>
      <p:nvGrpSpPr>
        <p:cNvPr id="66" name="Shape 66"/>
        <p:cNvGrpSpPr/>
        <p:nvPr/>
      </p:nvGrpSpPr>
      <p:grpSpPr>
        <a:xfrm>
          <a:off x="0" y="0"/>
          <a:ext cx="0" cy="0"/>
          <a:chOff x="0" y="0"/>
          <a:chExt cx="0" cy="0"/>
        </a:xfrm>
      </p:grpSpPr>
      <p:sp>
        <p:nvSpPr>
          <p:cNvPr id="67" name="Google Shape;67;p34"/>
          <p:cNvSpPr/>
          <p:nvPr/>
        </p:nvSpPr>
        <p:spPr>
          <a:xfrm flipH="1" rot="10800000">
            <a:off x="181648" y="822025"/>
            <a:ext cx="9356703" cy="6531300"/>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34"/>
          <p:cNvSpPr/>
          <p:nvPr/>
        </p:nvSpPr>
        <p:spPr>
          <a:xfrm>
            <a:off x="180898" y="180899"/>
            <a:ext cx="7911003" cy="651003"/>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9" name="Google Shape;69;p34"/>
          <p:cNvGrpSpPr/>
          <p:nvPr/>
        </p:nvGrpSpPr>
        <p:grpSpPr>
          <a:xfrm>
            <a:off x="8091898" y="451665"/>
            <a:ext cx="662105" cy="380238"/>
            <a:chOff x="-1" y="0"/>
            <a:chExt cx="662104" cy="380236"/>
          </a:xfrm>
        </p:grpSpPr>
        <p:sp>
          <p:nvSpPr>
            <p:cNvPr id="70" name="Google Shape;70;p34"/>
            <p:cNvSpPr/>
            <p:nvPr/>
          </p:nvSpPr>
          <p:spPr>
            <a:xfrm>
              <a:off x="-1" y="327734"/>
              <a:ext cx="662104" cy="52502"/>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34"/>
            <p:cNvSpPr txBox="1"/>
            <p:nvPr/>
          </p:nvSpPr>
          <p:spPr>
            <a:xfrm>
              <a:off x="-1" y="0"/>
              <a:ext cx="662104" cy="380232"/>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72" name="Google Shape;72;p34"/>
          <p:cNvGrpSpPr/>
          <p:nvPr/>
        </p:nvGrpSpPr>
        <p:grpSpPr>
          <a:xfrm>
            <a:off x="8753997" y="451665"/>
            <a:ext cx="785404" cy="380238"/>
            <a:chOff x="-1" y="0"/>
            <a:chExt cx="785403" cy="380236"/>
          </a:xfrm>
        </p:grpSpPr>
        <p:sp>
          <p:nvSpPr>
            <p:cNvPr id="73" name="Google Shape;73;p34"/>
            <p:cNvSpPr/>
            <p:nvPr/>
          </p:nvSpPr>
          <p:spPr>
            <a:xfrm>
              <a:off x="-1" y="327734"/>
              <a:ext cx="785403" cy="52502"/>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34"/>
            <p:cNvSpPr txBox="1"/>
            <p:nvPr/>
          </p:nvSpPr>
          <p:spPr>
            <a:xfrm>
              <a:off x="-1" y="0"/>
              <a:ext cx="785403" cy="380232"/>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75" name="Google Shape;75;p34"/>
          <p:cNvSpPr txBox="1"/>
          <p:nvPr/>
        </p:nvSpPr>
        <p:spPr>
          <a:xfrm>
            <a:off x="442650" y="350324"/>
            <a:ext cx="7441801" cy="37220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Procesos Administrativos</a:t>
            </a:r>
            <a:endParaRPr/>
          </a:p>
        </p:txBody>
      </p:sp>
      <p:sp>
        <p:nvSpPr>
          <p:cNvPr id="76" name="Google Shape;76;p34"/>
          <p:cNvSpPr txBox="1"/>
          <p:nvPr/>
        </p:nvSpPr>
        <p:spPr>
          <a:xfrm>
            <a:off x="8443617" y="271142"/>
            <a:ext cx="1166702" cy="392002"/>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3|</a:t>
            </a:r>
            <a:r>
              <a:rPr b="0" i="0" lang="en-US" sz="1600" u="none" cap="none" strike="noStrike">
                <a:solidFill>
                  <a:srgbClr val="ED6B00"/>
                </a:solidFill>
                <a:latin typeface="Calibri"/>
                <a:ea typeface="Calibri"/>
                <a:cs typeface="Calibri"/>
                <a:sym typeface="Calibri"/>
              </a:rPr>
              <a:t>2</a:t>
            </a:r>
            <a:endParaRPr/>
          </a:p>
        </p:txBody>
      </p:sp>
      <p:sp>
        <p:nvSpPr>
          <p:cNvPr id="77" name="Google Shape;77;p34"/>
          <p:cNvSpPr txBox="1"/>
          <p:nvPr/>
        </p:nvSpPr>
        <p:spPr>
          <a:xfrm>
            <a:off x="375975" y="6881800"/>
            <a:ext cx="6786599" cy="317116"/>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a:p>
        </p:txBody>
      </p:sp>
      <p:sp>
        <p:nvSpPr>
          <p:cNvPr id="78" name="Google Shape;78;p34"/>
          <p:cNvSpPr txBox="1"/>
          <p:nvPr>
            <p:ph idx="12" type="sldNum"/>
          </p:nvPr>
        </p:nvSpPr>
        <p:spPr>
          <a:xfrm>
            <a:off x="371688" y="6881800"/>
            <a:ext cx="337159" cy="317116"/>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200">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e column text 2" showMasterSp="0">
  <p:cSld name="1_One column text 2">
    <p:spTree>
      <p:nvGrpSpPr>
        <p:cNvPr id="79" name="Shape 79"/>
        <p:cNvGrpSpPr/>
        <p:nvPr/>
      </p:nvGrpSpPr>
      <p:grpSpPr>
        <a:xfrm>
          <a:off x="0" y="0"/>
          <a:ext cx="0" cy="0"/>
          <a:chOff x="0" y="0"/>
          <a:chExt cx="0" cy="0"/>
        </a:xfrm>
      </p:grpSpPr>
      <p:sp>
        <p:nvSpPr>
          <p:cNvPr id="80" name="Google Shape;80;p35"/>
          <p:cNvSpPr/>
          <p:nvPr/>
        </p:nvSpPr>
        <p:spPr>
          <a:xfrm flipH="1" rot="10800000">
            <a:off x="181648" y="822025"/>
            <a:ext cx="9356703" cy="6531300"/>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EFEFE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1" name="Google Shape;81;p35"/>
          <p:cNvGrpSpPr/>
          <p:nvPr/>
        </p:nvGrpSpPr>
        <p:grpSpPr>
          <a:xfrm>
            <a:off x="8091898" y="451665"/>
            <a:ext cx="662105" cy="380238"/>
            <a:chOff x="-1" y="0"/>
            <a:chExt cx="662104" cy="380236"/>
          </a:xfrm>
        </p:grpSpPr>
        <p:sp>
          <p:nvSpPr>
            <p:cNvPr id="82" name="Google Shape;82;p35"/>
            <p:cNvSpPr/>
            <p:nvPr/>
          </p:nvSpPr>
          <p:spPr>
            <a:xfrm>
              <a:off x="-1" y="327734"/>
              <a:ext cx="662104" cy="52502"/>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35"/>
            <p:cNvSpPr txBox="1"/>
            <p:nvPr/>
          </p:nvSpPr>
          <p:spPr>
            <a:xfrm>
              <a:off x="-1" y="0"/>
              <a:ext cx="662104" cy="380232"/>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84" name="Google Shape;84;p35"/>
          <p:cNvGrpSpPr/>
          <p:nvPr/>
        </p:nvGrpSpPr>
        <p:grpSpPr>
          <a:xfrm>
            <a:off x="8753997" y="451665"/>
            <a:ext cx="785404" cy="380238"/>
            <a:chOff x="-1" y="0"/>
            <a:chExt cx="785403" cy="380236"/>
          </a:xfrm>
        </p:grpSpPr>
        <p:sp>
          <p:nvSpPr>
            <p:cNvPr id="85" name="Google Shape;85;p35"/>
            <p:cNvSpPr/>
            <p:nvPr/>
          </p:nvSpPr>
          <p:spPr>
            <a:xfrm>
              <a:off x="-1" y="327734"/>
              <a:ext cx="785403" cy="52502"/>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35"/>
            <p:cNvSpPr txBox="1"/>
            <p:nvPr/>
          </p:nvSpPr>
          <p:spPr>
            <a:xfrm>
              <a:off x="-1" y="0"/>
              <a:ext cx="785403" cy="380232"/>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87" name="Google Shape;87;p35"/>
          <p:cNvSpPr/>
          <p:nvPr/>
        </p:nvSpPr>
        <p:spPr>
          <a:xfrm>
            <a:off x="181649" y="180899"/>
            <a:ext cx="7909204" cy="651003"/>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blipFill rotWithShape="1">
            <a:blip r:embed="rId2">
              <a:alphaModFix/>
            </a:blip>
            <a:stretch>
              <a:fillRect b="0" l="0" r="0" t="0"/>
            </a:stretch>
          </a:blip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35"/>
          <p:cNvSpPr txBox="1"/>
          <p:nvPr/>
        </p:nvSpPr>
        <p:spPr>
          <a:xfrm>
            <a:off x="8170650" y="288449"/>
            <a:ext cx="1166702" cy="372207"/>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¡Atención!</a:t>
            </a:r>
            <a:endParaRPr/>
          </a:p>
        </p:txBody>
      </p:sp>
      <p:sp>
        <p:nvSpPr>
          <p:cNvPr id="89" name="Google Shape;89;p35"/>
          <p:cNvSpPr txBox="1"/>
          <p:nvPr/>
        </p:nvSpPr>
        <p:spPr>
          <a:xfrm>
            <a:off x="375975" y="6881800"/>
            <a:ext cx="6786599" cy="317116"/>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a:p>
        </p:txBody>
      </p:sp>
      <p:sp>
        <p:nvSpPr>
          <p:cNvPr id="90" name="Google Shape;90;p35"/>
          <p:cNvSpPr txBox="1"/>
          <p:nvPr>
            <p:ph idx="12" type="sldNum"/>
          </p:nvPr>
        </p:nvSpPr>
        <p:spPr>
          <a:xfrm>
            <a:off x="371688" y="6881800"/>
            <a:ext cx="337159" cy="317116"/>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200">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9.png"/><Relationship Id="rId3" Type="http://schemas.openxmlformats.org/officeDocument/2006/relationships/image" Target="../media/image15.png"/><Relationship Id="rId4" Type="http://schemas.openxmlformats.org/officeDocument/2006/relationships/slideLayout" Target="../slideLayouts/slideLayout1.xml"/><Relationship Id="rId11" Type="http://schemas.openxmlformats.org/officeDocument/2006/relationships/theme" Target="../theme/theme2.xml"/><Relationship Id="rId10" Type="http://schemas.openxmlformats.org/officeDocument/2006/relationships/slideLayout" Target="../slideLayouts/slideLayout7.xml"/><Relationship Id="rId9" Type="http://schemas.openxmlformats.org/officeDocument/2006/relationships/slideLayout" Target="../slideLayouts/slideLayout6.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grpSp>
        <p:nvGrpSpPr>
          <p:cNvPr id="6" name="Google Shape;6;p28"/>
          <p:cNvGrpSpPr/>
          <p:nvPr/>
        </p:nvGrpSpPr>
        <p:grpSpPr>
          <a:xfrm>
            <a:off x="242853" y="1756547"/>
            <a:ext cx="9346505" cy="5675927"/>
            <a:chOff x="-2" y="-1"/>
            <a:chExt cx="9346504" cy="5675926"/>
          </a:xfrm>
        </p:grpSpPr>
        <p:sp>
          <p:nvSpPr>
            <p:cNvPr id="7" name="Google Shape;7;p28"/>
            <p:cNvSpPr/>
            <p:nvPr/>
          </p:nvSpPr>
          <p:spPr>
            <a:xfrm>
              <a:off x="-2" y="-1"/>
              <a:ext cx="9346504" cy="5675926"/>
            </a:xfrm>
            <a:custGeom>
              <a:rect b="b" l="l" r="r" t="t"/>
              <a:pathLst>
                <a:path extrusionOk="0" h="21600" w="21600">
                  <a:moveTo>
                    <a:pt x="0" y="0"/>
                  </a:moveTo>
                  <a:lnTo>
                    <a:pt x="19587" y="0"/>
                  </a:lnTo>
                  <a:cubicBezTo>
                    <a:pt x="20699" y="0"/>
                    <a:pt x="21600" y="1484"/>
                    <a:pt x="21600" y="3316"/>
                  </a:cubicBezTo>
                  <a:lnTo>
                    <a:pt x="21600" y="21600"/>
                  </a:lnTo>
                  <a:lnTo>
                    <a:pt x="0" y="21600"/>
                  </a:lnTo>
                  <a:close/>
                </a:path>
              </a:pathLst>
            </a:custGeom>
            <a:solidFill>
              <a:srgbClr val="EEEE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 name="Google Shape;8;p28"/>
            <p:cNvSpPr txBox="1"/>
            <p:nvPr/>
          </p:nvSpPr>
          <p:spPr>
            <a:xfrm>
              <a:off x="-1" y="2647844"/>
              <a:ext cx="9091321" cy="380232"/>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Imagen 9" id="9" name="Google Shape;9;p28"/>
          <p:cNvPicPr preferRelativeResize="0"/>
          <p:nvPr/>
        </p:nvPicPr>
        <p:blipFill rotWithShape="1">
          <a:blip r:embed="rId1">
            <a:alphaModFix/>
          </a:blip>
          <a:srcRect b="0" l="0" r="0" t="0"/>
          <a:stretch/>
        </p:blipFill>
        <p:spPr>
          <a:xfrm>
            <a:off x="433440" y="418596"/>
            <a:ext cx="2897435" cy="680400"/>
          </a:xfrm>
          <a:prstGeom prst="rect">
            <a:avLst/>
          </a:prstGeom>
          <a:noFill/>
          <a:ln>
            <a:noFill/>
          </a:ln>
        </p:spPr>
      </p:pic>
      <p:pic>
        <p:nvPicPr>
          <p:cNvPr descr="Imagen 4" id="10" name="Google Shape;10;p28"/>
          <p:cNvPicPr preferRelativeResize="0"/>
          <p:nvPr/>
        </p:nvPicPr>
        <p:blipFill rotWithShape="1">
          <a:blip r:embed="rId2">
            <a:alphaModFix/>
          </a:blip>
          <a:srcRect b="0" l="0" r="0" t="0"/>
          <a:stretch/>
        </p:blipFill>
        <p:spPr>
          <a:xfrm>
            <a:off x="8272364" y="1222172"/>
            <a:ext cx="1080002" cy="241875"/>
          </a:xfrm>
          <a:prstGeom prst="rect">
            <a:avLst/>
          </a:prstGeom>
          <a:noFill/>
          <a:ln>
            <a:noFill/>
          </a:ln>
        </p:spPr>
      </p:pic>
      <p:pic>
        <p:nvPicPr>
          <p:cNvPr descr="Imagen 5" id="11" name="Google Shape;11;p28"/>
          <p:cNvPicPr preferRelativeResize="0"/>
          <p:nvPr/>
        </p:nvPicPr>
        <p:blipFill rotWithShape="1">
          <a:blip r:embed="rId3">
            <a:alphaModFix/>
          </a:blip>
          <a:srcRect b="0" l="0" r="0" t="0"/>
          <a:stretch/>
        </p:blipFill>
        <p:spPr>
          <a:xfrm>
            <a:off x="8272364" y="418596"/>
            <a:ext cx="1080002" cy="664778"/>
          </a:xfrm>
          <a:prstGeom prst="rect">
            <a:avLst/>
          </a:prstGeom>
          <a:noFill/>
          <a:ln>
            <a:noFill/>
          </a:ln>
        </p:spPr>
      </p:pic>
      <p:sp>
        <p:nvSpPr>
          <p:cNvPr id="12" name="Google Shape;12;p28"/>
          <p:cNvSpPr txBox="1"/>
          <p:nvPr>
            <p:ph type="title"/>
          </p:nvPr>
        </p:nvSpPr>
        <p:spPr>
          <a:xfrm>
            <a:off x="1455638" y="848357"/>
            <a:ext cx="7772401" cy="1838399"/>
          </a:xfrm>
          <a:prstGeom prst="rect">
            <a:avLst/>
          </a:prstGeom>
          <a:noFill/>
          <a:ln>
            <a:noFill/>
          </a:ln>
        </p:spPr>
        <p:txBody>
          <a:bodyPr anchorCtr="0" anchor="ctr" bIns="45700" lIns="45700" spcFirstLastPara="1" rIns="45700"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 name="Google Shape;13;p28"/>
          <p:cNvSpPr txBox="1"/>
          <p:nvPr>
            <p:ph idx="1" type="body"/>
          </p:nvPr>
        </p:nvSpPr>
        <p:spPr>
          <a:xfrm>
            <a:off x="5422800" y="2686755"/>
            <a:ext cx="3805239" cy="4869746"/>
          </a:xfrm>
          <a:prstGeom prst="rect">
            <a:avLst/>
          </a:prstGeom>
          <a:noFill/>
          <a:ln>
            <a:noFill/>
          </a:ln>
        </p:spPr>
        <p:txBody>
          <a:bodyPr anchorCtr="0" anchor="t" bIns="45700" lIns="45700" spcFirstLastPara="1" rIns="45700"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 name="Google Shape;14;p28"/>
          <p:cNvSpPr txBox="1"/>
          <p:nvPr>
            <p:ph idx="12" type="sldNum"/>
          </p:nvPr>
        </p:nvSpPr>
        <p:spPr>
          <a:xfrm>
            <a:off x="6689121" y="6871630"/>
            <a:ext cx="273654" cy="264253"/>
          </a:xfrm>
          <a:prstGeom prst="rect">
            <a:avLst/>
          </a:prstGeom>
          <a:noFill/>
          <a:ln>
            <a:noFill/>
          </a:ln>
        </p:spPr>
        <p:txBody>
          <a:bodyPr anchorCtr="0" anchor="ctr" bIns="45700" lIns="45700" spcFirstLastPara="1" rIns="45700" wrap="square" tIns="45700">
            <a:sp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0.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0.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3.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0.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3.png"/><Relationship Id="rId4" Type="http://schemas.openxmlformats.org/officeDocument/2006/relationships/image" Target="../media/image25.png"/><Relationship Id="rId5"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6.png"/><Relationship Id="rId4" Type="http://schemas.openxmlformats.org/officeDocument/2006/relationships/image" Target="../media/image33.png"/><Relationship Id="rId5" Type="http://schemas.openxmlformats.org/officeDocument/2006/relationships/image" Target="../media/image28.png"/><Relationship Id="rId6" Type="http://schemas.openxmlformats.org/officeDocument/2006/relationships/image" Target="../media/image34.png"/><Relationship Id="rId7" Type="http://schemas.openxmlformats.org/officeDocument/2006/relationships/image" Target="../media/image29.png"/><Relationship Id="rId8" Type="http://schemas.openxmlformats.org/officeDocument/2006/relationships/image" Target="../media/image3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37.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4.png"/><Relationship Id="rId6"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hyperlink" Target="https://www.youtube.com/watch?v=DJQ_pTE1izs" TargetMode="Externa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
          <p:cNvSpPr txBox="1"/>
          <p:nvPr/>
        </p:nvSpPr>
        <p:spPr>
          <a:xfrm>
            <a:off x="1176618" y="6563127"/>
            <a:ext cx="7012135" cy="482217"/>
          </a:xfrm>
          <a:prstGeom prst="rect">
            <a:avLst/>
          </a:prstGeom>
          <a:noFill/>
          <a:ln>
            <a:noFill/>
          </a:ln>
        </p:spPr>
        <p:txBody>
          <a:bodyPr anchorCtr="0" anchor="ctr" bIns="91400" lIns="91400" spcFirstLastPara="1" rIns="91400" wrap="square" tIns="91400">
            <a:spAutoFit/>
          </a:bodyPr>
          <a:lstStyle/>
          <a:p>
            <a:pPr indent="0" lvl="1" marL="0" marR="0" rtl="0" algn="just">
              <a:lnSpc>
                <a:spcPct val="100000"/>
              </a:lnSpc>
              <a:spcBef>
                <a:spcPts val="0"/>
              </a:spcBef>
              <a:spcAft>
                <a:spcPts val="0"/>
              </a:spcAft>
              <a:buClr>
                <a:srgbClr val="FFFFFF"/>
              </a:buClr>
              <a:buSzPts val="1100"/>
              <a:buFont typeface="Calibri"/>
              <a:buNone/>
            </a:pPr>
            <a:r>
              <a:rPr b="0" i="0" lang="en-US" sz="1100" u="none" cap="none" strike="noStrike">
                <a:solidFill>
                  <a:srgbClr val="FFFFFF"/>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a:p>
        </p:txBody>
      </p:sp>
      <p:sp>
        <p:nvSpPr>
          <p:cNvPr id="96" name="Google Shape;96;p1"/>
          <p:cNvSpPr txBox="1"/>
          <p:nvPr/>
        </p:nvSpPr>
        <p:spPr>
          <a:xfrm>
            <a:off x="374948" y="2049137"/>
            <a:ext cx="1444329" cy="369405"/>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500"/>
              <a:buFont typeface="Calibri"/>
              <a:buNone/>
            </a:pPr>
            <a:r>
              <a:rPr b="1" i="0" lang="en-US" sz="1500" u="none" cap="none" strike="noStrike">
                <a:solidFill>
                  <a:srgbClr val="000000"/>
                </a:solidFill>
                <a:latin typeface="Calibri"/>
                <a:ea typeface="Calibri"/>
                <a:cs typeface="Calibri"/>
                <a:sym typeface="Calibri"/>
              </a:rPr>
              <a:t>MÓDULO 3</a:t>
            </a:r>
            <a:endParaRPr/>
          </a:p>
        </p:txBody>
      </p:sp>
      <p:sp>
        <p:nvSpPr>
          <p:cNvPr id="97" name="Google Shape;97;p1"/>
          <p:cNvSpPr txBox="1"/>
          <p:nvPr/>
        </p:nvSpPr>
        <p:spPr>
          <a:xfrm>
            <a:off x="1139098" y="834800"/>
            <a:ext cx="4156804" cy="339713"/>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ED6B00"/>
              </a:buClr>
              <a:buSzPts val="1200"/>
              <a:buFont typeface="Calibri"/>
              <a:buNone/>
            </a:pPr>
            <a:r>
              <a:rPr b="1" i="0" lang="en-US" sz="1200" u="none" cap="none" strike="noStrike">
                <a:solidFill>
                  <a:srgbClr val="ED6B00"/>
                </a:solidFill>
                <a:latin typeface="Calibri"/>
                <a:ea typeface="Calibri"/>
                <a:cs typeface="Calibri"/>
                <a:sym typeface="Calibri"/>
              </a:rPr>
              <a:t>PLAN COMÚN </a:t>
            </a:r>
            <a:r>
              <a:rPr b="0" i="0" lang="en-US" sz="1200" u="none" cap="none" strike="noStrike">
                <a:solidFill>
                  <a:srgbClr val="ED6B00"/>
                </a:solidFill>
                <a:latin typeface="Calibri"/>
                <a:ea typeface="Calibri"/>
                <a:cs typeface="Calibri"/>
                <a:sym typeface="Calibri"/>
              </a:rPr>
              <a:t>| NIVEL 3° MEDIO</a:t>
            </a:r>
            <a:endParaRPr/>
          </a:p>
        </p:txBody>
      </p:sp>
      <p:sp>
        <p:nvSpPr>
          <p:cNvPr id="98" name="Google Shape;98;p1"/>
          <p:cNvSpPr txBox="1"/>
          <p:nvPr/>
        </p:nvSpPr>
        <p:spPr>
          <a:xfrm>
            <a:off x="365423" y="2424753"/>
            <a:ext cx="4118088" cy="1153754"/>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ED6B00"/>
              </a:buClr>
              <a:buSzPts val="3600"/>
              <a:buFont typeface="Calibri"/>
              <a:buNone/>
            </a:pPr>
            <a:r>
              <a:rPr b="1" i="0" lang="en-US" sz="3600" u="none" cap="none" strike="noStrike">
                <a:solidFill>
                  <a:srgbClr val="ED6B00"/>
                </a:solidFill>
                <a:latin typeface="Calibri"/>
                <a:ea typeface="Calibri"/>
                <a:cs typeface="Calibri"/>
                <a:sym typeface="Calibri"/>
              </a:rPr>
              <a:t>PROCESOS ADMINISTRATIVOS</a:t>
            </a:r>
            <a:endParaRPr/>
          </a:p>
        </p:txBody>
      </p:sp>
      <p:pic>
        <p:nvPicPr>
          <p:cNvPr descr="Imagen 6" id="99" name="Google Shape;99;p1"/>
          <p:cNvPicPr preferRelativeResize="0"/>
          <p:nvPr/>
        </p:nvPicPr>
        <p:blipFill rotWithShape="1">
          <a:blip r:embed="rId3">
            <a:alphaModFix/>
          </a:blip>
          <a:srcRect b="0" l="0" r="0" t="0"/>
          <a:stretch/>
        </p:blipFill>
        <p:spPr>
          <a:xfrm>
            <a:off x="4341667" y="2017721"/>
            <a:ext cx="4298644" cy="432534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0"/>
          <p:cNvSpPr txBox="1"/>
          <p:nvPr>
            <p:ph idx="4294967295" type="sldNum"/>
          </p:nvPr>
        </p:nvSpPr>
        <p:spPr>
          <a:xfrm>
            <a:off x="371684" y="6881800"/>
            <a:ext cx="337159" cy="31711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229" name="Google Shape;229;p10"/>
          <p:cNvSpPr txBox="1"/>
          <p:nvPr/>
        </p:nvSpPr>
        <p:spPr>
          <a:xfrm>
            <a:off x="452174" y="1269910"/>
            <a:ext cx="8367215" cy="536167"/>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FASES DEL </a:t>
            </a:r>
            <a:r>
              <a:rPr b="0" i="0" lang="en-US" sz="2800" u="none" cap="none" strike="noStrike">
                <a:solidFill>
                  <a:srgbClr val="A93501"/>
                </a:solidFill>
                <a:latin typeface="Calibri"/>
                <a:ea typeface="Calibri"/>
                <a:cs typeface="Calibri"/>
                <a:sym typeface="Calibri"/>
              </a:rPr>
              <a:t>PROCESO</a:t>
            </a:r>
            <a:r>
              <a:rPr b="1" i="0" lang="en-US" sz="2800" u="none" cap="none" strike="noStrike">
                <a:solidFill>
                  <a:srgbClr val="ED6B00"/>
                </a:solidFill>
                <a:latin typeface="Calibri"/>
                <a:ea typeface="Calibri"/>
                <a:cs typeface="Calibri"/>
                <a:sym typeface="Calibri"/>
              </a:rPr>
              <a:t> </a:t>
            </a:r>
            <a:r>
              <a:rPr b="0" i="0" lang="en-US" sz="2800" u="none" cap="none" strike="noStrike">
                <a:solidFill>
                  <a:srgbClr val="A93501"/>
                </a:solidFill>
                <a:latin typeface="Calibri"/>
                <a:ea typeface="Calibri"/>
                <a:cs typeface="Calibri"/>
                <a:sym typeface="Calibri"/>
              </a:rPr>
              <a:t>ADMINISTRATIVO</a:t>
            </a:r>
            <a:endParaRPr/>
          </a:p>
        </p:txBody>
      </p:sp>
      <p:grpSp>
        <p:nvGrpSpPr>
          <p:cNvPr id="230" name="Google Shape;230;p10"/>
          <p:cNvGrpSpPr/>
          <p:nvPr/>
        </p:nvGrpSpPr>
        <p:grpSpPr>
          <a:xfrm>
            <a:off x="605806" y="2451087"/>
            <a:ext cx="8503873" cy="3604636"/>
            <a:chOff x="-2" y="-2"/>
            <a:chExt cx="8503873" cy="3604636"/>
          </a:xfrm>
        </p:grpSpPr>
        <p:cxnSp>
          <p:nvCxnSpPr>
            <p:cNvPr id="231" name="Google Shape;231;p10"/>
            <p:cNvCxnSpPr/>
            <p:nvPr/>
          </p:nvCxnSpPr>
          <p:spPr>
            <a:xfrm flipH="1" rot="10800000">
              <a:off x="2079580" y="1388786"/>
              <a:ext cx="4444800" cy="32100"/>
            </a:xfrm>
            <a:prstGeom prst="straightConnector1">
              <a:avLst/>
            </a:prstGeom>
            <a:noFill/>
            <a:ln cap="flat" cmpd="sng" w="19050">
              <a:solidFill>
                <a:srgbClr val="ED6B00"/>
              </a:solidFill>
              <a:prstDash val="solid"/>
              <a:round/>
              <a:headEnd len="sm" w="sm" type="none"/>
              <a:tailEnd len="sm" w="sm" type="none"/>
            </a:ln>
          </p:spPr>
        </p:cxnSp>
        <p:cxnSp>
          <p:nvCxnSpPr>
            <p:cNvPr id="232" name="Google Shape;232;p10"/>
            <p:cNvCxnSpPr/>
            <p:nvPr/>
          </p:nvCxnSpPr>
          <p:spPr>
            <a:xfrm flipH="1" rot="10800000">
              <a:off x="5445252" y="2506855"/>
              <a:ext cx="1959600" cy="4200"/>
            </a:xfrm>
            <a:prstGeom prst="straightConnector1">
              <a:avLst/>
            </a:prstGeom>
            <a:noFill/>
            <a:ln cap="flat" cmpd="sng" w="19050">
              <a:solidFill>
                <a:srgbClr val="ED6B00"/>
              </a:solidFill>
              <a:prstDash val="solid"/>
              <a:round/>
              <a:headEnd len="sm" w="sm" type="none"/>
              <a:tailEnd len="sm" w="sm" type="none"/>
            </a:ln>
          </p:spPr>
        </p:cxnSp>
        <p:cxnSp>
          <p:nvCxnSpPr>
            <p:cNvPr id="233" name="Google Shape;233;p10"/>
            <p:cNvCxnSpPr/>
            <p:nvPr/>
          </p:nvCxnSpPr>
          <p:spPr>
            <a:xfrm>
              <a:off x="745199" y="2448696"/>
              <a:ext cx="2277000" cy="0"/>
            </a:xfrm>
            <a:prstGeom prst="straightConnector1">
              <a:avLst/>
            </a:prstGeom>
            <a:noFill/>
            <a:ln cap="flat" cmpd="sng" w="19050">
              <a:solidFill>
                <a:srgbClr val="ED6B00"/>
              </a:solidFill>
              <a:prstDash val="solid"/>
              <a:round/>
              <a:headEnd len="sm" w="sm" type="none"/>
              <a:tailEnd len="sm" w="sm" type="none"/>
            </a:ln>
          </p:spPr>
        </p:cxnSp>
        <p:grpSp>
          <p:nvGrpSpPr>
            <p:cNvPr id="234" name="Google Shape;234;p10"/>
            <p:cNvGrpSpPr/>
            <p:nvPr/>
          </p:nvGrpSpPr>
          <p:grpSpPr>
            <a:xfrm>
              <a:off x="672083" y="1253767"/>
              <a:ext cx="2423100" cy="604500"/>
              <a:chOff x="0" y="0"/>
              <a:chExt cx="2423100" cy="604500"/>
            </a:xfrm>
          </p:grpSpPr>
          <p:sp>
            <p:nvSpPr>
              <p:cNvPr id="235" name="Google Shape;235;p10"/>
              <p:cNvSpPr/>
              <p:nvPr/>
            </p:nvSpPr>
            <p:spPr>
              <a:xfrm>
                <a:off x="0" y="0"/>
                <a:ext cx="2423100" cy="604500"/>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36" name="Google Shape;236;p10"/>
              <p:cNvSpPr txBox="1"/>
              <p:nvPr/>
            </p:nvSpPr>
            <p:spPr>
              <a:xfrm>
                <a:off x="75223" y="151895"/>
                <a:ext cx="2272800" cy="3387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FASE MECÁNICA</a:t>
                </a:r>
                <a:endParaRPr/>
              </a:p>
            </p:txBody>
          </p:sp>
        </p:grpSp>
        <p:grpSp>
          <p:nvGrpSpPr>
            <p:cNvPr id="237" name="Google Shape;237;p10"/>
            <p:cNvGrpSpPr/>
            <p:nvPr/>
          </p:nvGrpSpPr>
          <p:grpSpPr>
            <a:xfrm>
              <a:off x="5372098" y="1253767"/>
              <a:ext cx="2423100" cy="604500"/>
              <a:chOff x="-1" y="0"/>
              <a:chExt cx="2423100" cy="604500"/>
            </a:xfrm>
          </p:grpSpPr>
          <p:sp>
            <p:nvSpPr>
              <p:cNvPr id="238" name="Google Shape;238;p10"/>
              <p:cNvSpPr/>
              <p:nvPr/>
            </p:nvSpPr>
            <p:spPr>
              <a:xfrm>
                <a:off x="-1" y="0"/>
                <a:ext cx="2423100" cy="604500"/>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39" name="Google Shape;239;p10"/>
              <p:cNvSpPr txBox="1"/>
              <p:nvPr/>
            </p:nvSpPr>
            <p:spPr>
              <a:xfrm>
                <a:off x="75148" y="199757"/>
                <a:ext cx="2272800" cy="3387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FASE DINÁMICA</a:t>
                </a:r>
                <a:endParaRPr/>
              </a:p>
            </p:txBody>
          </p:sp>
        </p:grpSp>
        <p:grpSp>
          <p:nvGrpSpPr>
            <p:cNvPr id="240" name="Google Shape;240;p10"/>
            <p:cNvGrpSpPr/>
            <p:nvPr/>
          </p:nvGrpSpPr>
          <p:grpSpPr>
            <a:xfrm>
              <a:off x="-2" y="2270882"/>
              <a:ext cx="1490400" cy="460500"/>
              <a:chOff x="-1" y="-1"/>
              <a:chExt cx="1490400" cy="460500"/>
            </a:xfrm>
          </p:grpSpPr>
          <p:sp>
            <p:nvSpPr>
              <p:cNvPr id="241" name="Google Shape;241;p10"/>
              <p:cNvSpPr/>
              <p:nvPr/>
            </p:nvSpPr>
            <p:spPr>
              <a:xfrm>
                <a:off x="-1" y="-1"/>
                <a:ext cx="1490400" cy="460500"/>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42" name="Google Shape;242;p10"/>
              <p:cNvSpPr txBox="1"/>
              <p:nvPr/>
            </p:nvSpPr>
            <p:spPr>
              <a:xfrm>
                <a:off x="68200" y="79963"/>
                <a:ext cx="1354200" cy="3387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Planeación</a:t>
                </a:r>
                <a:endParaRPr/>
              </a:p>
            </p:txBody>
          </p:sp>
        </p:grpSp>
        <p:grpSp>
          <p:nvGrpSpPr>
            <p:cNvPr id="243" name="Google Shape;243;p10"/>
            <p:cNvGrpSpPr/>
            <p:nvPr/>
          </p:nvGrpSpPr>
          <p:grpSpPr>
            <a:xfrm>
              <a:off x="2276854" y="2270882"/>
              <a:ext cx="1490400" cy="460500"/>
              <a:chOff x="-1" y="-1"/>
              <a:chExt cx="1490400" cy="460500"/>
            </a:xfrm>
          </p:grpSpPr>
          <p:sp>
            <p:nvSpPr>
              <p:cNvPr id="244" name="Google Shape;244;p10"/>
              <p:cNvSpPr/>
              <p:nvPr/>
            </p:nvSpPr>
            <p:spPr>
              <a:xfrm>
                <a:off x="-1" y="-1"/>
                <a:ext cx="1490400" cy="460500"/>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45" name="Google Shape;245;p10"/>
              <p:cNvSpPr txBox="1"/>
              <p:nvPr/>
            </p:nvSpPr>
            <p:spPr>
              <a:xfrm>
                <a:off x="68200" y="79963"/>
                <a:ext cx="1354200" cy="3387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Organización</a:t>
                </a:r>
                <a:endParaRPr/>
              </a:p>
            </p:txBody>
          </p:sp>
        </p:grpSp>
        <p:grpSp>
          <p:nvGrpSpPr>
            <p:cNvPr id="246" name="Google Shape;246;p10"/>
            <p:cNvGrpSpPr/>
            <p:nvPr/>
          </p:nvGrpSpPr>
          <p:grpSpPr>
            <a:xfrm>
              <a:off x="4700014" y="2270882"/>
              <a:ext cx="1490400" cy="460500"/>
              <a:chOff x="-1" y="-1"/>
              <a:chExt cx="1490400" cy="460500"/>
            </a:xfrm>
          </p:grpSpPr>
          <p:sp>
            <p:nvSpPr>
              <p:cNvPr id="247" name="Google Shape;247;p10"/>
              <p:cNvSpPr/>
              <p:nvPr/>
            </p:nvSpPr>
            <p:spPr>
              <a:xfrm>
                <a:off x="-1" y="-1"/>
                <a:ext cx="1490400" cy="460500"/>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48" name="Google Shape;248;p10"/>
              <p:cNvSpPr txBox="1"/>
              <p:nvPr/>
            </p:nvSpPr>
            <p:spPr>
              <a:xfrm>
                <a:off x="68200" y="79963"/>
                <a:ext cx="1354200" cy="3387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Dirección</a:t>
                </a:r>
                <a:endParaRPr/>
              </a:p>
            </p:txBody>
          </p:sp>
        </p:grpSp>
        <p:grpSp>
          <p:nvGrpSpPr>
            <p:cNvPr id="249" name="Google Shape;249;p10"/>
            <p:cNvGrpSpPr/>
            <p:nvPr/>
          </p:nvGrpSpPr>
          <p:grpSpPr>
            <a:xfrm>
              <a:off x="6976870" y="2270882"/>
              <a:ext cx="1490400" cy="460500"/>
              <a:chOff x="-1" y="-1"/>
              <a:chExt cx="1490400" cy="460500"/>
            </a:xfrm>
          </p:grpSpPr>
          <p:sp>
            <p:nvSpPr>
              <p:cNvPr id="250" name="Google Shape;250;p10"/>
              <p:cNvSpPr/>
              <p:nvPr/>
            </p:nvSpPr>
            <p:spPr>
              <a:xfrm>
                <a:off x="-1" y="-1"/>
                <a:ext cx="1490400" cy="460500"/>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51" name="Google Shape;251;p10"/>
              <p:cNvSpPr txBox="1"/>
              <p:nvPr/>
            </p:nvSpPr>
            <p:spPr>
              <a:xfrm>
                <a:off x="68200" y="79963"/>
                <a:ext cx="1354200" cy="3387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Control</a:t>
                </a:r>
                <a:endParaRPr/>
              </a:p>
            </p:txBody>
          </p:sp>
        </p:grpSp>
        <p:grpSp>
          <p:nvGrpSpPr>
            <p:cNvPr id="252" name="Google Shape;252;p10"/>
            <p:cNvGrpSpPr/>
            <p:nvPr/>
          </p:nvGrpSpPr>
          <p:grpSpPr>
            <a:xfrm>
              <a:off x="-2" y="3144134"/>
              <a:ext cx="1490400" cy="460500"/>
              <a:chOff x="-1" y="-1"/>
              <a:chExt cx="1490400" cy="460500"/>
            </a:xfrm>
          </p:grpSpPr>
          <p:sp>
            <p:nvSpPr>
              <p:cNvPr id="253" name="Google Shape;253;p10"/>
              <p:cNvSpPr/>
              <p:nvPr/>
            </p:nvSpPr>
            <p:spPr>
              <a:xfrm>
                <a:off x="-1" y="-1"/>
                <a:ext cx="1490400" cy="460500"/>
              </a:xfrm>
              <a:prstGeom prst="roundRect">
                <a:avLst>
                  <a:gd fmla="val 16667" name="adj"/>
                </a:avLst>
              </a:prstGeom>
              <a:solidFill>
                <a:srgbClr val="FFB375"/>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54" name="Google Shape;254;p10"/>
              <p:cNvSpPr txBox="1"/>
              <p:nvPr/>
            </p:nvSpPr>
            <p:spPr>
              <a:xfrm>
                <a:off x="68200" y="79963"/>
                <a:ext cx="1354200" cy="3387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¿Qué hacer?</a:t>
                </a:r>
                <a:endParaRPr/>
              </a:p>
            </p:txBody>
          </p:sp>
        </p:grpSp>
        <p:grpSp>
          <p:nvGrpSpPr>
            <p:cNvPr id="255" name="Google Shape;255;p10"/>
            <p:cNvGrpSpPr/>
            <p:nvPr/>
          </p:nvGrpSpPr>
          <p:grpSpPr>
            <a:xfrm>
              <a:off x="2276854" y="3144134"/>
              <a:ext cx="1490400" cy="460500"/>
              <a:chOff x="-1" y="-1"/>
              <a:chExt cx="1490400" cy="460500"/>
            </a:xfrm>
          </p:grpSpPr>
          <p:sp>
            <p:nvSpPr>
              <p:cNvPr id="256" name="Google Shape;256;p10"/>
              <p:cNvSpPr/>
              <p:nvPr/>
            </p:nvSpPr>
            <p:spPr>
              <a:xfrm>
                <a:off x="-1" y="-1"/>
                <a:ext cx="1490400" cy="460500"/>
              </a:xfrm>
              <a:prstGeom prst="roundRect">
                <a:avLst>
                  <a:gd fmla="val 16667" name="adj"/>
                </a:avLst>
              </a:prstGeom>
              <a:solidFill>
                <a:srgbClr val="FFB375"/>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57" name="Google Shape;257;p10"/>
              <p:cNvSpPr txBox="1"/>
              <p:nvPr/>
            </p:nvSpPr>
            <p:spPr>
              <a:xfrm>
                <a:off x="68200" y="79963"/>
                <a:ext cx="1354200" cy="3387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¿Cómo hacer?</a:t>
                </a:r>
                <a:endParaRPr/>
              </a:p>
            </p:txBody>
          </p:sp>
        </p:grpSp>
        <p:grpSp>
          <p:nvGrpSpPr>
            <p:cNvPr id="258" name="Google Shape;258;p10"/>
            <p:cNvGrpSpPr/>
            <p:nvPr/>
          </p:nvGrpSpPr>
          <p:grpSpPr>
            <a:xfrm>
              <a:off x="4700014" y="3144134"/>
              <a:ext cx="1490400" cy="460500"/>
              <a:chOff x="-1" y="-1"/>
              <a:chExt cx="1490400" cy="460500"/>
            </a:xfrm>
          </p:grpSpPr>
          <p:sp>
            <p:nvSpPr>
              <p:cNvPr id="259" name="Google Shape;259;p10"/>
              <p:cNvSpPr/>
              <p:nvPr/>
            </p:nvSpPr>
            <p:spPr>
              <a:xfrm>
                <a:off x="-1" y="-1"/>
                <a:ext cx="1490400" cy="460500"/>
              </a:xfrm>
              <a:prstGeom prst="roundRect">
                <a:avLst>
                  <a:gd fmla="val 16667" name="adj"/>
                </a:avLst>
              </a:prstGeom>
              <a:solidFill>
                <a:srgbClr val="FFB375"/>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60" name="Google Shape;260;p10"/>
              <p:cNvSpPr txBox="1"/>
              <p:nvPr/>
            </p:nvSpPr>
            <p:spPr>
              <a:xfrm>
                <a:off x="68200" y="79963"/>
                <a:ext cx="1354200" cy="3387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¡Que se haga!</a:t>
                </a:r>
                <a:endParaRPr/>
              </a:p>
            </p:txBody>
          </p:sp>
        </p:grpSp>
        <p:grpSp>
          <p:nvGrpSpPr>
            <p:cNvPr id="261" name="Google Shape;261;p10"/>
            <p:cNvGrpSpPr/>
            <p:nvPr/>
          </p:nvGrpSpPr>
          <p:grpSpPr>
            <a:xfrm>
              <a:off x="6976871" y="3144134"/>
              <a:ext cx="1527000" cy="460500"/>
              <a:chOff x="0" y="-1"/>
              <a:chExt cx="1527000" cy="460500"/>
            </a:xfrm>
          </p:grpSpPr>
          <p:sp>
            <p:nvSpPr>
              <p:cNvPr id="262" name="Google Shape;262;p10"/>
              <p:cNvSpPr/>
              <p:nvPr/>
            </p:nvSpPr>
            <p:spPr>
              <a:xfrm>
                <a:off x="0" y="-1"/>
                <a:ext cx="1527000" cy="460500"/>
              </a:xfrm>
              <a:prstGeom prst="roundRect">
                <a:avLst>
                  <a:gd fmla="val 16667" name="adj"/>
                </a:avLst>
              </a:prstGeom>
              <a:solidFill>
                <a:srgbClr val="FFB375"/>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63" name="Google Shape;263;p10"/>
              <p:cNvSpPr txBox="1"/>
              <p:nvPr/>
            </p:nvSpPr>
            <p:spPr>
              <a:xfrm>
                <a:off x="68200" y="79963"/>
                <a:ext cx="1390500" cy="3387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¿Cómo se hizo?</a:t>
                </a:r>
                <a:endParaRPr/>
              </a:p>
            </p:txBody>
          </p:sp>
        </p:grpSp>
        <p:cxnSp>
          <p:nvCxnSpPr>
            <p:cNvPr id="264" name="Google Shape;264;p10"/>
            <p:cNvCxnSpPr/>
            <p:nvPr/>
          </p:nvCxnSpPr>
          <p:spPr>
            <a:xfrm>
              <a:off x="1883664" y="1730135"/>
              <a:ext cx="19800" cy="722400"/>
            </a:xfrm>
            <a:prstGeom prst="straightConnector1">
              <a:avLst/>
            </a:prstGeom>
            <a:noFill/>
            <a:ln cap="flat" cmpd="sng" w="19050">
              <a:solidFill>
                <a:srgbClr val="ED6B00"/>
              </a:solidFill>
              <a:prstDash val="solid"/>
              <a:round/>
              <a:headEnd len="sm" w="sm" type="none"/>
              <a:tailEnd len="sm" w="sm" type="none"/>
            </a:ln>
          </p:spPr>
        </p:cxnSp>
        <p:cxnSp>
          <p:nvCxnSpPr>
            <p:cNvPr id="265" name="Google Shape;265;p10"/>
            <p:cNvCxnSpPr/>
            <p:nvPr/>
          </p:nvCxnSpPr>
          <p:spPr>
            <a:xfrm>
              <a:off x="6611111" y="1730135"/>
              <a:ext cx="300" cy="787500"/>
            </a:xfrm>
            <a:prstGeom prst="straightConnector1">
              <a:avLst/>
            </a:prstGeom>
            <a:noFill/>
            <a:ln cap="flat" cmpd="sng" w="19050">
              <a:solidFill>
                <a:srgbClr val="ED6B00"/>
              </a:solidFill>
              <a:prstDash val="solid"/>
              <a:round/>
              <a:headEnd len="sm" w="sm" type="none"/>
              <a:tailEnd len="sm" w="sm" type="none"/>
            </a:ln>
          </p:spPr>
        </p:cxnSp>
        <p:cxnSp>
          <p:nvCxnSpPr>
            <p:cNvPr id="266" name="Google Shape;266;p10"/>
            <p:cNvCxnSpPr/>
            <p:nvPr/>
          </p:nvCxnSpPr>
          <p:spPr>
            <a:xfrm>
              <a:off x="4261198" y="398465"/>
              <a:ext cx="3900" cy="1021200"/>
            </a:xfrm>
            <a:prstGeom prst="straightConnector1">
              <a:avLst/>
            </a:prstGeom>
            <a:noFill/>
            <a:ln cap="flat" cmpd="sng" w="19050">
              <a:solidFill>
                <a:srgbClr val="ED6B00"/>
              </a:solidFill>
              <a:prstDash val="solid"/>
              <a:round/>
              <a:headEnd len="sm" w="sm" type="none"/>
              <a:tailEnd len="sm" w="sm" type="none"/>
            </a:ln>
          </p:spPr>
        </p:cxnSp>
        <p:sp>
          <p:nvSpPr>
            <p:cNvPr id="267" name="Google Shape;267;p10"/>
            <p:cNvSpPr/>
            <p:nvPr/>
          </p:nvSpPr>
          <p:spPr>
            <a:xfrm rot="5400000">
              <a:off x="5286904" y="2771518"/>
              <a:ext cx="316800" cy="332400"/>
            </a:xfrm>
            <a:prstGeom prst="chevron">
              <a:avLst>
                <a:gd fmla="val 38542" name="adj"/>
              </a:avLst>
            </a:prstGeom>
            <a:solidFill>
              <a:srgbClr val="FFB375"/>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10"/>
            <p:cNvSpPr/>
            <p:nvPr/>
          </p:nvSpPr>
          <p:spPr>
            <a:xfrm rot="5400000">
              <a:off x="7636912" y="2771519"/>
              <a:ext cx="316800" cy="332400"/>
            </a:xfrm>
            <a:prstGeom prst="chevron">
              <a:avLst>
                <a:gd fmla="val 38542" name="adj"/>
              </a:avLst>
            </a:prstGeom>
            <a:solidFill>
              <a:srgbClr val="FFB375"/>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10"/>
            <p:cNvSpPr/>
            <p:nvPr/>
          </p:nvSpPr>
          <p:spPr>
            <a:xfrm rot="5400000">
              <a:off x="2863744" y="2771519"/>
              <a:ext cx="316800" cy="332400"/>
            </a:xfrm>
            <a:prstGeom prst="chevron">
              <a:avLst>
                <a:gd fmla="val 38542" name="adj"/>
              </a:avLst>
            </a:prstGeom>
            <a:solidFill>
              <a:srgbClr val="FFB375"/>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10"/>
            <p:cNvSpPr/>
            <p:nvPr/>
          </p:nvSpPr>
          <p:spPr>
            <a:xfrm rot="5400000">
              <a:off x="513737" y="2771520"/>
              <a:ext cx="316800" cy="332400"/>
            </a:xfrm>
            <a:prstGeom prst="chevron">
              <a:avLst>
                <a:gd fmla="val 38542" name="adj"/>
              </a:avLst>
            </a:prstGeom>
            <a:solidFill>
              <a:srgbClr val="FFB375"/>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71" name="Google Shape;271;p10"/>
            <p:cNvGrpSpPr/>
            <p:nvPr/>
          </p:nvGrpSpPr>
          <p:grpSpPr>
            <a:xfrm>
              <a:off x="3022090" y="-2"/>
              <a:ext cx="2423100" cy="700800"/>
              <a:chOff x="-1" y="-1"/>
              <a:chExt cx="2423100" cy="700800"/>
            </a:xfrm>
          </p:grpSpPr>
          <p:sp>
            <p:nvSpPr>
              <p:cNvPr id="272" name="Google Shape;272;p10"/>
              <p:cNvSpPr/>
              <p:nvPr/>
            </p:nvSpPr>
            <p:spPr>
              <a:xfrm>
                <a:off x="-1" y="-1"/>
                <a:ext cx="2423100" cy="700800"/>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73" name="Google Shape;273;p10"/>
              <p:cNvSpPr txBox="1"/>
              <p:nvPr/>
            </p:nvSpPr>
            <p:spPr>
              <a:xfrm>
                <a:off x="79929" y="200087"/>
                <a:ext cx="2263200" cy="3387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Proceso Administrativo</a:t>
                </a:r>
                <a:endParaRPr/>
              </a:p>
            </p:txBody>
          </p:sp>
        </p:gr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1"/>
          <p:cNvSpPr txBox="1"/>
          <p:nvPr>
            <p:ph idx="4294967295" type="sldNum"/>
          </p:nvPr>
        </p:nvSpPr>
        <p:spPr>
          <a:xfrm>
            <a:off x="371684" y="6881800"/>
            <a:ext cx="337159" cy="31711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279" name="Google Shape;279;p11"/>
          <p:cNvSpPr txBox="1"/>
          <p:nvPr/>
        </p:nvSpPr>
        <p:spPr>
          <a:xfrm>
            <a:off x="858014" y="2623010"/>
            <a:ext cx="5556498" cy="24849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En esta fase se establece la planificación estratégica de la empresa, entre ellas la planeación y organización.</a:t>
            </a:r>
            <a:endParaRPr/>
          </a:p>
          <a:p>
            <a:pPr indent="-285750" lvl="0" marL="285750" marR="0" rtl="0" algn="l">
              <a:lnSpc>
                <a:spcPct val="100000"/>
              </a:lnSpc>
              <a:spcBef>
                <a:spcPts val="600"/>
              </a:spcBef>
              <a:spcAft>
                <a:spcPts val="0"/>
              </a:spcAft>
              <a:buClr>
                <a:srgbClr val="ED6B00"/>
              </a:buClr>
              <a:buSzPts val="1600"/>
              <a:buFont typeface="Arial"/>
              <a:buChar char="•"/>
            </a:pPr>
            <a:r>
              <a:rPr b="1" i="0" lang="en-US" sz="1600" u="none" cap="none" strike="noStrike">
                <a:solidFill>
                  <a:srgbClr val="ED6B00"/>
                </a:solidFill>
                <a:latin typeface="Calibri"/>
                <a:ea typeface="Calibri"/>
                <a:cs typeface="Calibri"/>
                <a:sym typeface="Calibri"/>
              </a:rPr>
              <a:t>La planeación </a:t>
            </a:r>
            <a:r>
              <a:rPr b="0" i="0" lang="en-US" sz="1600" u="none" cap="none" strike="noStrike">
                <a:solidFill>
                  <a:srgbClr val="000000"/>
                </a:solidFill>
                <a:latin typeface="Calibri"/>
                <a:ea typeface="Calibri"/>
                <a:cs typeface="Calibri"/>
                <a:sym typeface="Calibri"/>
              </a:rPr>
              <a:t>se refiere al </a:t>
            </a:r>
            <a:r>
              <a:rPr b="1" i="0" lang="en-US" sz="1600" u="none" cap="none" strike="noStrike">
                <a:solidFill>
                  <a:srgbClr val="ED6B00"/>
                </a:solidFill>
                <a:latin typeface="Calibri"/>
                <a:ea typeface="Calibri"/>
                <a:cs typeface="Calibri"/>
                <a:sym typeface="Calibri"/>
              </a:rPr>
              <a:t>¿Qué hacer?</a:t>
            </a:r>
            <a:r>
              <a:rPr b="0" i="0" lang="en-US" sz="1600" u="none" cap="none" strike="noStrike">
                <a:solidFill>
                  <a:srgbClr val="000000"/>
                </a:solidFill>
                <a:latin typeface="Calibri"/>
                <a:ea typeface="Calibri"/>
                <a:cs typeface="Calibri"/>
                <a:sym typeface="Calibri"/>
              </a:rPr>
              <a:t>, para ello se crea la misión, visión, objetivos, valores, estrategias, programas, presupuestos, políticas y procedimientos.</a:t>
            </a:r>
            <a:endParaRPr/>
          </a:p>
          <a:p>
            <a:pPr indent="-285750" lvl="0" marL="285750" marR="0" rtl="0" algn="l">
              <a:lnSpc>
                <a:spcPct val="100000"/>
              </a:lnSpc>
              <a:spcBef>
                <a:spcPts val="600"/>
              </a:spcBef>
              <a:spcAft>
                <a:spcPts val="0"/>
              </a:spcAft>
              <a:buClr>
                <a:srgbClr val="ED6B00"/>
              </a:buClr>
              <a:buSzPts val="1600"/>
              <a:buFont typeface="Arial"/>
              <a:buChar char="•"/>
            </a:pPr>
            <a:r>
              <a:rPr b="1" i="0" lang="en-US" sz="1600" u="none" cap="none" strike="noStrike">
                <a:solidFill>
                  <a:srgbClr val="ED6B00"/>
                </a:solidFill>
                <a:latin typeface="Calibri"/>
                <a:ea typeface="Calibri"/>
                <a:cs typeface="Calibri"/>
                <a:sym typeface="Calibri"/>
              </a:rPr>
              <a:t>La organización </a:t>
            </a:r>
            <a:r>
              <a:rPr b="0" i="0" lang="en-US" sz="1600" u="none" cap="none" strike="noStrike">
                <a:solidFill>
                  <a:srgbClr val="000000"/>
                </a:solidFill>
                <a:latin typeface="Calibri"/>
                <a:ea typeface="Calibri"/>
                <a:cs typeface="Calibri"/>
                <a:sym typeface="Calibri"/>
              </a:rPr>
              <a:t>se refiere al </a:t>
            </a:r>
            <a:r>
              <a:rPr b="1" i="0" lang="en-US" sz="1600" u="none" cap="none" strike="noStrike">
                <a:solidFill>
                  <a:srgbClr val="ED6B00"/>
                </a:solidFill>
                <a:latin typeface="Calibri"/>
                <a:ea typeface="Calibri"/>
                <a:cs typeface="Calibri"/>
                <a:sym typeface="Calibri"/>
              </a:rPr>
              <a:t>¿Cómo hacer?</a:t>
            </a:r>
            <a:r>
              <a:rPr b="0" i="0" lang="en-US" sz="1600" u="none" cap="none" strike="noStrike">
                <a:solidFill>
                  <a:srgbClr val="000000"/>
                </a:solidFill>
                <a:latin typeface="Calibri"/>
                <a:ea typeface="Calibri"/>
                <a:cs typeface="Calibri"/>
                <a:sym typeface="Calibri"/>
              </a:rPr>
              <a:t>, donde se establecen las áreas o departamentos de la empresa y los cargos que representarán cada puesto de trabajo para cumplir con los objetivos planteados.</a:t>
            </a:r>
            <a:endParaRPr/>
          </a:p>
        </p:txBody>
      </p:sp>
      <p:sp>
        <p:nvSpPr>
          <p:cNvPr id="280" name="Google Shape;280;p11"/>
          <p:cNvSpPr txBox="1"/>
          <p:nvPr/>
        </p:nvSpPr>
        <p:spPr>
          <a:xfrm>
            <a:off x="452174" y="1269910"/>
            <a:ext cx="8367215" cy="536167"/>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FASE </a:t>
            </a:r>
            <a:r>
              <a:rPr b="0" i="0" lang="en-US" sz="2800" u="none" cap="none" strike="noStrike">
                <a:solidFill>
                  <a:srgbClr val="A93501"/>
                </a:solidFill>
                <a:latin typeface="Calibri"/>
                <a:ea typeface="Calibri"/>
                <a:cs typeface="Calibri"/>
                <a:sym typeface="Calibri"/>
              </a:rPr>
              <a:t>MECÁNICA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12"/>
          <p:cNvSpPr txBox="1"/>
          <p:nvPr>
            <p:ph idx="4294967295" type="sldNum"/>
          </p:nvPr>
        </p:nvSpPr>
        <p:spPr>
          <a:xfrm>
            <a:off x="371684" y="6881800"/>
            <a:ext cx="337159" cy="31711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286" name="Google Shape;286;p12"/>
          <p:cNvSpPr txBox="1"/>
          <p:nvPr/>
        </p:nvSpPr>
        <p:spPr>
          <a:xfrm>
            <a:off x="858014" y="2623009"/>
            <a:ext cx="5556498" cy="22309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En esta fase se establecen la dirección y el control de la empresa.</a:t>
            </a:r>
            <a:endParaRPr/>
          </a:p>
          <a:p>
            <a:pPr indent="-285750" lvl="0" marL="285750" marR="0" rtl="0" algn="l">
              <a:lnSpc>
                <a:spcPct val="100000"/>
              </a:lnSpc>
              <a:spcBef>
                <a:spcPts val="600"/>
              </a:spcBef>
              <a:spcAft>
                <a:spcPts val="0"/>
              </a:spcAft>
              <a:buClr>
                <a:srgbClr val="ED6B00"/>
              </a:buClr>
              <a:buSzPts val="1600"/>
              <a:buFont typeface="Arial"/>
              <a:buChar char="•"/>
            </a:pPr>
            <a:r>
              <a:rPr b="1" i="0" lang="en-US" sz="1600" u="none" cap="none" strike="noStrike">
                <a:solidFill>
                  <a:srgbClr val="ED6B00"/>
                </a:solidFill>
                <a:latin typeface="Calibri"/>
                <a:ea typeface="Calibri"/>
                <a:cs typeface="Calibri"/>
                <a:sym typeface="Calibri"/>
              </a:rPr>
              <a:t>La dirección, </a:t>
            </a:r>
            <a:r>
              <a:rPr b="0" i="0" lang="en-US" sz="1600" u="none" cap="none" strike="noStrike">
                <a:solidFill>
                  <a:srgbClr val="000000"/>
                </a:solidFill>
                <a:latin typeface="Calibri"/>
                <a:ea typeface="Calibri"/>
                <a:cs typeface="Calibri"/>
                <a:sym typeface="Calibri"/>
              </a:rPr>
              <a:t>refiere al </a:t>
            </a:r>
            <a:r>
              <a:rPr b="1" i="0" lang="en-US" sz="1600" u="none" cap="none" strike="noStrike">
                <a:solidFill>
                  <a:srgbClr val="ED6B00"/>
                </a:solidFill>
                <a:latin typeface="Calibri"/>
                <a:ea typeface="Calibri"/>
                <a:cs typeface="Calibri"/>
                <a:sym typeface="Calibri"/>
              </a:rPr>
              <a:t>que se haga</a:t>
            </a:r>
            <a:r>
              <a:rPr b="0" i="0" lang="en-US" sz="1600" u="none" cap="none" strike="noStrike">
                <a:solidFill>
                  <a:srgbClr val="000000"/>
                </a:solidFill>
                <a:latin typeface="Calibri"/>
                <a:ea typeface="Calibri"/>
                <a:cs typeface="Calibri"/>
                <a:sym typeface="Calibri"/>
              </a:rPr>
              <a:t>, para ello se establece la integración de recursos, toma de decisiones, supervisión, comunicación, liderazgo.</a:t>
            </a:r>
            <a:endParaRPr/>
          </a:p>
          <a:p>
            <a:pPr indent="-285750" lvl="0" marL="285750" marR="0" rtl="0" algn="l">
              <a:lnSpc>
                <a:spcPct val="100000"/>
              </a:lnSpc>
              <a:spcBef>
                <a:spcPts val="600"/>
              </a:spcBef>
              <a:spcAft>
                <a:spcPts val="0"/>
              </a:spcAft>
              <a:buClr>
                <a:srgbClr val="ED6B00"/>
              </a:buClr>
              <a:buSzPts val="1600"/>
              <a:buFont typeface="Arial"/>
              <a:buChar char="•"/>
            </a:pPr>
            <a:r>
              <a:rPr b="1" i="0" lang="en-US" sz="1600" u="none" cap="none" strike="noStrike">
                <a:solidFill>
                  <a:srgbClr val="ED6B00"/>
                </a:solidFill>
                <a:latin typeface="Calibri"/>
                <a:ea typeface="Calibri"/>
                <a:cs typeface="Calibri"/>
                <a:sym typeface="Calibri"/>
              </a:rPr>
              <a:t>El control, </a:t>
            </a:r>
            <a:r>
              <a:rPr b="0" i="0" lang="en-US" sz="1600" u="none" cap="none" strike="noStrike">
                <a:solidFill>
                  <a:srgbClr val="000000"/>
                </a:solidFill>
                <a:latin typeface="Calibri"/>
                <a:ea typeface="Calibri"/>
                <a:cs typeface="Calibri"/>
                <a:sym typeface="Calibri"/>
              </a:rPr>
              <a:t>se refiere al </a:t>
            </a:r>
            <a:r>
              <a:rPr b="1" i="0" lang="en-US" sz="1600" u="none" cap="none" strike="noStrike">
                <a:solidFill>
                  <a:srgbClr val="ED6B00"/>
                </a:solidFill>
                <a:latin typeface="Calibri"/>
                <a:ea typeface="Calibri"/>
                <a:cs typeface="Calibri"/>
                <a:sym typeface="Calibri"/>
              </a:rPr>
              <a:t>¿Cómo se hizo?</a:t>
            </a:r>
            <a:r>
              <a:rPr b="0" i="0" lang="en-US" sz="1600" u="none" cap="none" strike="noStrike">
                <a:solidFill>
                  <a:srgbClr val="000000"/>
                </a:solidFill>
                <a:latin typeface="Calibri"/>
                <a:ea typeface="Calibri"/>
                <a:cs typeface="Calibri"/>
                <a:sym typeface="Calibri"/>
              </a:rPr>
              <a:t>, precisamente a controlar que las funciones y tareas asignadas se cumplan, fijando estándares de medición, corrección y retroalimentación.</a:t>
            </a:r>
            <a:endParaRPr/>
          </a:p>
        </p:txBody>
      </p:sp>
      <p:sp>
        <p:nvSpPr>
          <p:cNvPr id="287" name="Google Shape;287;p12"/>
          <p:cNvSpPr txBox="1"/>
          <p:nvPr/>
        </p:nvSpPr>
        <p:spPr>
          <a:xfrm>
            <a:off x="452174" y="1269910"/>
            <a:ext cx="8367215" cy="536167"/>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FASE </a:t>
            </a:r>
            <a:r>
              <a:rPr b="0" i="0" lang="en-US" sz="2800" u="none" cap="none" strike="noStrike">
                <a:solidFill>
                  <a:srgbClr val="A93501"/>
                </a:solidFill>
                <a:latin typeface="Calibri"/>
                <a:ea typeface="Calibri"/>
                <a:cs typeface="Calibri"/>
                <a:sym typeface="Calibri"/>
              </a:rPr>
              <a:t>DINÁMICA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13"/>
          <p:cNvSpPr txBox="1"/>
          <p:nvPr>
            <p:ph idx="4294967295" type="sldNum"/>
          </p:nvPr>
        </p:nvSpPr>
        <p:spPr>
          <a:xfrm>
            <a:off x="371684" y="6881800"/>
            <a:ext cx="337159" cy="31711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293" name="Google Shape;293;p13"/>
          <p:cNvSpPr txBox="1"/>
          <p:nvPr/>
        </p:nvSpPr>
        <p:spPr>
          <a:xfrm>
            <a:off x="947547" y="1981399"/>
            <a:ext cx="7021442" cy="1316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El proceso administrativo está compuesto por cuatro </a:t>
            </a:r>
            <a:r>
              <a:rPr b="1" i="0" lang="en-US" sz="1600" u="none" cap="none" strike="noStrike">
                <a:solidFill>
                  <a:srgbClr val="ED6B00"/>
                </a:solidFill>
                <a:latin typeface="Calibri"/>
                <a:ea typeface="Calibri"/>
                <a:cs typeface="Calibri"/>
                <a:sym typeface="Calibri"/>
              </a:rPr>
              <a:t>etapas</a:t>
            </a:r>
            <a:r>
              <a:rPr b="0" i="0" lang="en-US" sz="1600" u="none" cap="none" strike="noStrike">
                <a:solidFill>
                  <a:srgbClr val="000000"/>
                </a:solidFill>
                <a:latin typeface="Calibri"/>
                <a:ea typeface="Calibri"/>
                <a:cs typeface="Calibri"/>
                <a:sym typeface="Calibri"/>
              </a:rPr>
              <a:t> que son fundamentales para la correcta aplicación de la administración en una organización, éstas son: Planificación, Organización, Dirección y Control. A continuación, explicamos cada etapa del proceso.</a:t>
            </a:r>
            <a:br>
              <a:rPr b="0" i="0" lang="en-US" sz="1600" u="none" cap="none" strike="noStrike">
                <a:solidFill>
                  <a:srgbClr val="000000"/>
                </a:solidFill>
                <a:latin typeface="Calibri"/>
                <a:ea typeface="Calibri"/>
                <a:cs typeface="Calibri"/>
                <a:sym typeface="Calibri"/>
              </a:rPr>
            </a:br>
            <a:endParaRPr/>
          </a:p>
        </p:txBody>
      </p:sp>
      <p:sp>
        <p:nvSpPr>
          <p:cNvPr id="294" name="Google Shape;294;p13"/>
          <p:cNvSpPr txBox="1"/>
          <p:nvPr/>
        </p:nvSpPr>
        <p:spPr>
          <a:xfrm>
            <a:off x="452173" y="1269910"/>
            <a:ext cx="8950504" cy="536167"/>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ETAPAS DE </a:t>
            </a:r>
            <a:r>
              <a:rPr b="0" i="0" lang="en-US" sz="2800" u="none" cap="none" strike="noStrike">
                <a:solidFill>
                  <a:srgbClr val="A93501"/>
                </a:solidFill>
                <a:latin typeface="Calibri"/>
                <a:ea typeface="Calibri"/>
                <a:cs typeface="Calibri"/>
                <a:sym typeface="Calibri"/>
              </a:rPr>
              <a:t>PROCESO ADMINISTRATIVO</a:t>
            </a:r>
            <a:endParaRPr/>
          </a:p>
        </p:txBody>
      </p:sp>
      <p:grpSp>
        <p:nvGrpSpPr>
          <p:cNvPr id="295" name="Google Shape;295;p13"/>
          <p:cNvGrpSpPr/>
          <p:nvPr/>
        </p:nvGrpSpPr>
        <p:grpSpPr>
          <a:xfrm>
            <a:off x="1418874" y="3205285"/>
            <a:ext cx="6882516" cy="3688973"/>
            <a:chOff x="0" y="0"/>
            <a:chExt cx="6882516" cy="3688973"/>
          </a:xfrm>
        </p:grpSpPr>
        <p:sp>
          <p:nvSpPr>
            <p:cNvPr id="296" name="Google Shape;296;p13"/>
            <p:cNvSpPr/>
            <p:nvPr/>
          </p:nvSpPr>
          <p:spPr>
            <a:xfrm rot="5400000">
              <a:off x="2900352" y="-933993"/>
              <a:ext cx="1017845" cy="2885830"/>
            </a:xfrm>
            <a:custGeom>
              <a:rect b="b" l="l" r="r" t="t"/>
              <a:pathLst>
                <a:path extrusionOk="0" h="21600" w="21600">
                  <a:moveTo>
                    <a:pt x="0" y="0"/>
                  </a:moveTo>
                  <a:lnTo>
                    <a:pt x="13471" y="0"/>
                  </a:lnTo>
                  <a:lnTo>
                    <a:pt x="21600" y="10800"/>
                  </a:lnTo>
                  <a:lnTo>
                    <a:pt x="13471" y="21600"/>
                  </a:lnTo>
                  <a:lnTo>
                    <a:pt x="0" y="21600"/>
                  </a:lnTo>
                  <a:close/>
                </a:path>
              </a:pathLst>
            </a:custGeom>
            <a:solidFill>
              <a:srgbClr val="FFB375"/>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97" name="Google Shape;297;p13"/>
            <p:cNvSpPr/>
            <p:nvPr/>
          </p:nvSpPr>
          <p:spPr>
            <a:xfrm>
              <a:off x="0" y="1248958"/>
              <a:ext cx="2706623" cy="1199911"/>
            </a:xfrm>
            <a:custGeom>
              <a:rect b="b" l="l" r="r" t="t"/>
              <a:pathLst>
                <a:path extrusionOk="0" h="21600" w="21600">
                  <a:moveTo>
                    <a:pt x="0" y="0"/>
                  </a:moveTo>
                  <a:lnTo>
                    <a:pt x="16240" y="0"/>
                  </a:lnTo>
                  <a:lnTo>
                    <a:pt x="21600" y="10800"/>
                  </a:lnTo>
                  <a:lnTo>
                    <a:pt x="16240" y="21600"/>
                  </a:lnTo>
                  <a:lnTo>
                    <a:pt x="0" y="21600"/>
                  </a:lnTo>
                  <a:close/>
                </a:path>
              </a:pathLst>
            </a:custGeom>
            <a:solidFill>
              <a:srgbClr val="A9350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98" name="Google Shape;298;p13"/>
            <p:cNvSpPr/>
            <p:nvPr/>
          </p:nvSpPr>
          <p:spPr>
            <a:xfrm rot="10800000">
              <a:off x="4175893" y="1248958"/>
              <a:ext cx="2706623" cy="1199910"/>
            </a:xfrm>
            <a:custGeom>
              <a:rect b="b" l="l" r="r" t="t"/>
              <a:pathLst>
                <a:path extrusionOk="0" h="21600" w="21600">
                  <a:moveTo>
                    <a:pt x="0" y="0"/>
                  </a:moveTo>
                  <a:lnTo>
                    <a:pt x="16240" y="0"/>
                  </a:lnTo>
                  <a:lnTo>
                    <a:pt x="21600" y="10800"/>
                  </a:lnTo>
                  <a:lnTo>
                    <a:pt x="16240" y="21600"/>
                  </a:lnTo>
                  <a:lnTo>
                    <a:pt x="0" y="21600"/>
                  </a:lnTo>
                  <a:close/>
                </a:path>
              </a:pathLst>
            </a:custGeom>
            <a:solidFill>
              <a:srgbClr val="ED6B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99" name="Google Shape;299;p13"/>
            <p:cNvSpPr/>
            <p:nvPr/>
          </p:nvSpPr>
          <p:spPr>
            <a:xfrm>
              <a:off x="2762311" y="1151882"/>
              <a:ext cx="1367210" cy="1367337"/>
            </a:xfrm>
            <a:custGeom>
              <a:rect b="b" l="l" r="r" t="t"/>
              <a:pathLst>
                <a:path extrusionOk="0" h="19691" w="20040">
                  <a:moveTo>
                    <a:pt x="7809" y="245"/>
                  </a:moveTo>
                  <a:cubicBezTo>
                    <a:pt x="13206" y="-954"/>
                    <a:pt x="18571" y="2372"/>
                    <a:pt x="19791" y="7675"/>
                  </a:cubicBezTo>
                  <a:cubicBezTo>
                    <a:pt x="21012" y="12977"/>
                    <a:pt x="17626" y="18248"/>
                    <a:pt x="12229" y="19447"/>
                  </a:cubicBezTo>
                  <a:cubicBezTo>
                    <a:pt x="6832" y="20646"/>
                    <a:pt x="1468" y="17320"/>
                    <a:pt x="247" y="12017"/>
                  </a:cubicBezTo>
                  <a:cubicBezTo>
                    <a:pt x="-588" y="8389"/>
                    <a:pt x="730" y="4608"/>
                    <a:pt x="3654" y="2245"/>
                  </a:cubicBezTo>
                </a:path>
              </a:pathLst>
            </a:custGeom>
            <a:noFill/>
            <a:ln cap="flat" cmpd="sng" w="76200">
              <a:solidFill>
                <a:srgbClr val="D4743B"/>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13"/>
            <p:cNvSpPr/>
            <p:nvPr/>
          </p:nvSpPr>
          <p:spPr>
            <a:xfrm rot="2700000">
              <a:off x="3231054" y="982509"/>
              <a:ext cx="429594" cy="429594"/>
            </a:xfrm>
            <a:prstGeom prst="roundRect">
              <a:avLst>
                <a:gd fmla="val 16667" name="adj"/>
              </a:avLst>
            </a:prstGeom>
            <a:solidFill>
              <a:srgbClr val="FFB375"/>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01" name="Google Shape;301;p13"/>
            <p:cNvSpPr/>
            <p:nvPr/>
          </p:nvSpPr>
          <p:spPr>
            <a:xfrm rot="2700000">
              <a:off x="3862799" y="1620788"/>
              <a:ext cx="429594" cy="429594"/>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02" name="Google Shape;302;p13"/>
            <p:cNvSpPr/>
            <p:nvPr/>
          </p:nvSpPr>
          <p:spPr>
            <a:xfrm rot="2700000">
              <a:off x="2593469" y="1620789"/>
              <a:ext cx="429594" cy="429594"/>
            </a:xfrm>
            <a:prstGeom prst="roundRect">
              <a:avLst>
                <a:gd fmla="val 16667" name="adj"/>
              </a:avLst>
            </a:prstGeom>
            <a:solidFill>
              <a:srgbClr val="A9350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03" name="Google Shape;303;p13"/>
            <p:cNvSpPr/>
            <p:nvPr/>
          </p:nvSpPr>
          <p:spPr>
            <a:xfrm rot="2700000">
              <a:off x="3267631" y="2257738"/>
              <a:ext cx="429594" cy="429595"/>
            </a:xfrm>
            <a:prstGeom prst="roundRect">
              <a:avLst>
                <a:gd fmla="val 16667" name="adj"/>
              </a:avLst>
            </a:prstGeom>
            <a:solidFill>
              <a:srgbClr val="C6403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04" name="Google Shape;304;p13"/>
            <p:cNvSpPr txBox="1"/>
            <p:nvPr/>
          </p:nvSpPr>
          <p:spPr>
            <a:xfrm>
              <a:off x="3336525" y="904917"/>
              <a:ext cx="218652" cy="497045"/>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1</a:t>
              </a:r>
              <a:endParaRPr/>
            </a:p>
          </p:txBody>
        </p:sp>
        <p:sp>
          <p:nvSpPr>
            <p:cNvPr id="305" name="Google Shape;305;p13"/>
            <p:cNvSpPr txBox="1"/>
            <p:nvPr/>
          </p:nvSpPr>
          <p:spPr>
            <a:xfrm>
              <a:off x="3968270" y="1531116"/>
              <a:ext cx="218652" cy="497046"/>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2</a:t>
              </a:r>
              <a:endParaRPr/>
            </a:p>
          </p:txBody>
        </p:sp>
        <p:sp>
          <p:nvSpPr>
            <p:cNvPr id="306" name="Google Shape;306;p13"/>
            <p:cNvSpPr txBox="1"/>
            <p:nvPr/>
          </p:nvSpPr>
          <p:spPr>
            <a:xfrm>
              <a:off x="2669667" y="1543196"/>
              <a:ext cx="218652" cy="497046"/>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4</a:t>
              </a:r>
              <a:endParaRPr/>
            </a:p>
          </p:txBody>
        </p:sp>
        <p:sp>
          <p:nvSpPr>
            <p:cNvPr id="307" name="Google Shape;307;p13"/>
            <p:cNvSpPr txBox="1"/>
            <p:nvPr/>
          </p:nvSpPr>
          <p:spPr>
            <a:xfrm>
              <a:off x="3373102" y="2181476"/>
              <a:ext cx="218652" cy="497046"/>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3</a:t>
              </a:r>
              <a:endParaRPr/>
            </a:p>
          </p:txBody>
        </p:sp>
        <p:sp>
          <p:nvSpPr>
            <p:cNvPr id="308" name="Google Shape;308;p13"/>
            <p:cNvSpPr txBox="1"/>
            <p:nvPr/>
          </p:nvSpPr>
          <p:spPr>
            <a:xfrm>
              <a:off x="4825833" y="1352432"/>
              <a:ext cx="2007110" cy="966598"/>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Organización.</a:t>
              </a:r>
              <a:endParaRPr/>
            </a:p>
            <a:p>
              <a:pPr indent="0" lvl="0" marL="0" marR="0" rtl="0" algn="l">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Dividir el trabajo y atribuir responsabilidades y autoridad a las personas</a:t>
              </a:r>
              <a:endParaRPr/>
            </a:p>
          </p:txBody>
        </p:sp>
        <p:sp>
          <p:nvSpPr>
            <p:cNvPr id="309" name="Google Shape;309;p13"/>
            <p:cNvSpPr txBox="1"/>
            <p:nvPr/>
          </p:nvSpPr>
          <p:spPr>
            <a:xfrm>
              <a:off x="126625" y="1307275"/>
              <a:ext cx="2273607" cy="1050289"/>
            </a:xfrm>
            <a:prstGeom prst="rect">
              <a:avLst/>
            </a:prstGeom>
            <a:noFill/>
            <a:ln>
              <a:noFill/>
            </a:ln>
          </p:spPr>
          <p:txBody>
            <a:bodyPr anchorCtr="0" anchor="t" bIns="45700" lIns="45700" spcFirstLastPara="1" rIns="45700" wrap="square" tIns="45700">
              <a:spAutoFit/>
            </a:bodyPr>
            <a:lstStyle/>
            <a:p>
              <a:pPr indent="0" lvl="0" marL="0" marR="0" rtl="0" algn="l">
                <a:lnSpc>
                  <a:spcPct val="107142"/>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Control.</a:t>
              </a:r>
              <a:endParaRPr/>
            </a:p>
            <a:p>
              <a:pPr indent="0" lvl="0" marL="0" marR="0" rtl="0" algn="l">
                <a:lnSpc>
                  <a:spcPct val="107142"/>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Es el proceso de producir información para tomar decisiones sobre la realización de objetivos</a:t>
              </a:r>
              <a:endParaRPr/>
            </a:p>
          </p:txBody>
        </p:sp>
        <p:sp>
          <p:nvSpPr>
            <p:cNvPr id="310" name="Google Shape;310;p13"/>
            <p:cNvSpPr/>
            <p:nvPr/>
          </p:nvSpPr>
          <p:spPr>
            <a:xfrm rot="-5400000">
              <a:off x="2959340" y="1719815"/>
              <a:ext cx="1017845" cy="2885830"/>
            </a:xfrm>
            <a:custGeom>
              <a:rect b="b" l="l" r="r" t="t"/>
              <a:pathLst>
                <a:path extrusionOk="0" h="21600" w="21600">
                  <a:moveTo>
                    <a:pt x="0" y="0"/>
                  </a:moveTo>
                  <a:lnTo>
                    <a:pt x="13471" y="0"/>
                  </a:lnTo>
                  <a:lnTo>
                    <a:pt x="21600" y="10800"/>
                  </a:lnTo>
                  <a:lnTo>
                    <a:pt x="13471" y="21600"/>
                  </a:lnTo>
                  <a:lnTo>
                    <a:pt x="0" y="21600"/>
                  </a:lnTo>
                  <a:close/>
                </a:path>
              </a:pathLst>
            </a:custGeom>
            <a:solidFill>
              <a:srgbClr val="C6403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11" name="Google Shape;311;p13"/>
            <p:cNvSpPr txBox="1"/>
            <p:nvPr/>
          </p:nvSpPr>
          <p:spPr>
            <a:xfrm>
              <a:off x="2112667" y="2827913"/>
              <a:ext cx="2693802" cy="861059"/>
            </a:xfrm>
            <a:prstGeom prst="rect">
              <a:avLst/>
            </a:prstGeom>
            <a:noFill/>
            <a:ln>
              <a:noFill/>
            </a:ln>
          </p:spPr>
          <p:txBody>
            <a:bodyPr anchorCtr="0" anchor="t" bIns="45700" lIns="45700" spcFirstLastPara="1" rIns="45700" wrap="square" tIns="45700">
              <a:spAutoFit/>
            </a:bodyPr>
            <a:lstStyle/>
            <a:p>
              <a:pPr indent="0" lvl="0" marL="0" marR="0" rtl="0" algn="ctr">
                <a:lnSpc>
                  <a:spcPct val="85714"/>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Dirección</a:t>
              </a:r>
              <a:r>
                <a:rPr b="1" i="0" lang="en-US" sz="1200" u="none" cap="none" strike="noStrike">
                  <a:solidFill>
                    <a:srgbClr val="FFFFFF"/>
                  </a:solidFill>
                  <a:latin typeface="Calibri"/>
                  <a:ea typeface="Calibri"/>
                  <a:cs typeface="Calibri"/>
                  <a:sym typeface="Calibri"/>
                </a:rPr>
                <a:t>.</a:t>
              </a:r>
              <a:endParaRPr b="0" i="0" sz="1200" u="none" cap="none" strike="noStrike">
                <a:solidFill>
                  <a:srgbClr val="000000"/>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Consiste en realizar actividades mediante la aplicación de energía física, intelectual e interpersonal para ofrecer productos, servicios e ideas</a:t>
              </a:r>
              <a:endParaRPr/>
            </a:p>
          </p:txBody>
        </p:sp>
        <p:sp>
          <p:nvSpPr>
            <p:cNvPr id="312" name="Google Shape;312;p13"/>
            <p:cNvSpPr txBox="1"/>
            <p:nvPr/>
          </p:nvSpPr>
          <p:spPr>
            <a:xfrm>
              <a:off x="2053678" y="14056"/>
              <a:ext cx="2693802" cy="737998"/>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Planificación.</a:t>
              </a:r>
              <a:endParaRPr/>
            </a:p>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Es la herramienta para administrar las relaciones con el futuro</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14"/>
          <p:cNvSpPr txBox="1"/>
          <p:nvPr>
            <p:ph idx="4294967295" type="sldNum"/>
          </p:nvPr>
        </p:nvSpPr>
        <p:spPr>
          <a:xfrm>
            <a:off x="371684" y="6881800"/>
            <a:ext cx="337159" cy="31711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pic>
        <p:nvPicPr>
          <p:cNvPr descr="Imagen 9" id="318" name="Google Shape;318;p14"/>
          <p:cNvPicPr preferRelativeResize="0"/>
          <p:nvPr/>
        </p:nvPicPr>
        <p:blipFill rotWithShape="1">
          <a:blip r:embed="rId3">
            <a:alphaModFix/>
          </a:blip>
          <a:srcRect b="0" l="0" r="0" t="0"/>
          <a:stretch/>
        </p:blipFill>
        <p:spPr>
          <a:xfrm>
            <a:off x="6780276" y="7107056"/>
            <a:ext cx="1394462" cy="224335"/>
          </a:xfrm>
          <a:prstGeom prst="rect">
            <a:avLst/>
          </a:prstGeom>
          <a:noFill/>
          <a:ln>
            <a:noFill/>
          </a:ln>
        </p:spPr>
      </p:pic>
      <p:sp>
        <p:nvSpPr>
          <p:cNvPr id="319" name="Google Shape;319;p14"/>
          <p:cNvSpPr txBox="1"/>
          <p:nvPr/>
        </p:nvSpPr>
        <p:spPr>
          <a:xfrm>
            <a:off x="918975" y="2228155"/>
            <a:ext cx="5207501" cy="2840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La planeación o planificación es la primera etapa del proceso administrativo, pues es aquí donde los participantes deben preocuparse de determinar </a:t>
            </a:r>
            <a:r>
              <a:rPr b="1" i="0" lang="en-US" sz="1600" u="none" cap="none" strike="noStrike">
                <a:solidFill>
                  <a:srgbClr val="ED6B00"/>
                </a:solidFill>
                <a:latin typeface="Calibri"/>
                <a:ea typeface="Calibri"/>
                <a:cs typeface="Calibri"/>
                <a:sym typeface="Calibri"/>
              </a:rPr>
              <a:t>los objetivos y metas</a:t>
            </a:r>
            <a:r>
              <a:rPr b="0" i="0" lang="en-US" sz="1600" u="none" cap="none" strike="noStrike">
                <a:solidFill>
                  <a:srgbClr val="000000"/>
                </a:solidFill>
                <a:latin typeface="Calibri"/>
                <a:ea typeface="Calibri"/>
                <a:cs typeface="Calibri"/>
                <a:sym typeface="Calibri"/>
              </a:rPr>
              <a:t> que deberá cumplir la empresa y con ello, los métodos a través de los cuales se llevará a cabo lo planeado.</a:t>
            </a:r>
            <a:endParaRPr/>
          </a:p>
          <a:p>
            <a:pPr indent="0" lvl="0" marL="0" marR="0" rtl="0" algn="l">
              <a:lnSpc>
                <a:spcPct val="100000"/>
              </a:lnSpc>
              <a:spcBef>
                <a:spcPts val="0"/>
              </a:spcBef>
              <a:spcAft>
                <a:spcPts val="0"/>
              </a:spcAft>
              <a:buClr>
                <a:srgbClr val="000000"/>
              </a:buClr>
              <a:buSzPts val="1600"/>
              <a:buFont typeface="Calibri"/>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Es de suma importancia que todos los colaboradores de una organización tengan una relación adecuada, pues, cuando se alcanza un nivel adecuado de trabajo en equipo, es mucho más sencillo lograr el cumplimiento de los objetivos planteados.</a:t>
            </a:r>
            <a:endParaRPr/>
          </a:p>
        </p:txBody>
      </p:sp>
      <p:sp>
        <p:nvSpPr>
          <p:cNvPr id="320" name="Google Shape;320;p14"/>
          <p:cNvSpPr txBox="1"/>
          <p:nvPr/>
        </p:nvSpPr>
        <p:spPr>
          <a:xfrm>
            <a:off x="452174" y="1269910"/>
            <a:ext cx="8481515" cy="536167"/>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PLANIFICACIÓN</a:t>
            </a:r>
            <a:endParaRPr/>
          </a:p>
        </p:txBody>
      </p:sp>
      <p:pic>
        <p:nvPicPr>
          <p:cNvPr descr="Imagen 7" id="321" name="Google Shape;321;p14"/>
          <p:cNvPicPr preferRelativeResize="0"/>
          <p:nvPr/>
        </p:nvPicPr>
        <p:blipFill rotWithShape="1">
          <a:blip r:embed="rId4">
            <a:alphaModFix/>
          </a:blip>
          <a:srcRect b="0" l="0" r="0" t="0"/>
          <a:stretch/>
        </p:blipFill>
        <p:spPr>
          <a:xfrm>
            <a:off x="6115796" y="3666744"/>
            <a:ext cx="3274310" cy="355248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15"/>
          <p:cNvSpPr txBox="1"/>
          <p:nvPr>
            <p:ph idx="4294967295" type="sldNum"/>
          </p:nvPr>
        </p:nvSpPr>
        <p:spPr>
          <a:xfrm>
            <a:off x="371684" y="6881800"/>
            <a:ext cx="337159" cy="31711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327" name="Google Shape;327;p15"/>
          <p:cNvGrpSpPr/>
          <p:nvPr/>
        </p:nvGrpSpPr>
        <p:grpSpPr>
          <a:xfrm>
            <a:off x="699516" y="1992590"/>
            <a:ext cx="7932422" cy="4243621"/>
            <a:chOff x="0" y="-1"/>
            <a:chExt cx="7932421" cy="4243619"/>
          </a:xfrm>
        </p:grpSpPr>
        <p:sp>
          <p:nvSpPr>
            <p:cNvPr id="328" name="Google Shape;328;p15"/>
            <p:cNvSpPr/>
            <p:nvPr/>
          </p:nvSpPr>
          <p:spPr>
            <a:xfrm>
              <a:off x="0" y="-1"/>
              <a:ext cx="7932421" cy="4243619"/>
            </a:xfrm>
            <a:prstGeom prst="roundRect">
              <a:avLst>
                <a:gd fmla="val 10483"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15"/>
            <p:cNvSpPr txBox="1"/>
            <p:nvPr/>
          </p:nvSpPr>
          <p:spPr>
            <a:xfrm>
              <a:off x="130294" y="1931690"/>
              <a:ext cx="7671831" cy="380232"/>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Imagen 4" id="330" name="Google Shape;330;p15"/>
          <p:cNvPicPr preferRelativeResize="0"/>
          <p:nvPr/>
        </p:nvPicPr>
        <p:blipFill rotWithShape="1">
          <a:blip r:embed="rId3">
            <a:alphaModFix/>
          </a:blip>
          <a:srcRect b="0" l="0" r="0" t="0"/>
          <a:stretch/>
        </p:blipFill>
        <p:spPr>
          <a:xfrm>
            <a:off x="8319013" y="1927780"/>
            <a:ext cx="500376" cy="477102"/>
          </a:xfrm>
          <a:prstGeom prst="rect">
            <a:avLst/>
          </a:prstGeom>
          <a:noFill/>
          <a:ln>
            <a:noFill/>
          </a:ln>
        </p:spPr>
      </p:pic>
      <p:sp>
        <p:nvSpPr>
          <p:cNvPr id="331" name="Google Shape;331;p15"/>
          <p:cNvSpPr txBox="1"/>
          <p:nvPr/>
        </p:nvSpPr>
        <p:spPr>
          <a:xfrm>
            <a:off x="1201428" y="2390870"/>
            <a:ext cx="6615673" cy="35009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Para llevar a cabo la planificación, se debe desarrollar un plan que contenga de manera objetiva y clara, todas las actividades futuras que se deben llevar a cabo, y al mismo tiempo, contemplar en dicho plan las características no solo de la organización, sino también de los componentes que tiene y de su entorno. Algunas de las actividades que debemos ejecutar dentro de la Planeación son:</a:t>
            </a:r>
            <a:endParaRPr/>
          </a:p>
          <a:p>
            <a:pPr indent="0" lvl="0" marL="0" marR="0" rtl="0" algn="l">
              <a:lnSpc>
                <a:spcPct val="100000"/>
              </a:lnSpc>
              <a:spcBef>
                <a:spcPts val="0"/>
              </a:spcBef>
              <a:spcAft>
                <a:spcPts val="0"/>
              </a:spcAft>
              <a:buClr>
                <a:srgbClr val="000000"/>
              </a:buClr>
              <a:buSzPts val="1600"/>
              <a:buFont typeface="Calibri"/>
              <a:buNone/>
            </a:pPr>
            <a:r>
              <a:t/>
            </a:r>
            <a:endParaRPr b="0" i="0" sz="1600" u="none" cap="none" strike="noStrike">
              <a:solidFill>
                <a:srgbClr val="000000"/>
              </a:solidFill>
              <a:latin typeface="Calibri"/>
              <a:ea typeface="Calibri"/>
              <a:cs typeface="Calibri"/>
              <a:sym typeface="Calibri"/>
            </a:endParaRPr>
          </a:p>
          <a:p>
            <a:pPr indent="-285750" lvl="0" marL="285750" marR="0" rtl="0" algn="l">
              <a:lnSpc>
                <a:spcPct val="100000"/>
              </a:lnSpc>
              <a:spcBef>
                <a:spcPts val="3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Predefinir el o los objetivos y metas, pero ello debe ir acompañado del plazo que tendremos para su cumplimiento.</a:t>
            </a:r>
            <a:endParaRPr/>
          </a:p>
          <a:p>
            <a:pPr indent="-285750" lvl="0" marL="285750" marR="0" rtl="0" algn="l">
              <a:lnSpc>
                <a:spcPct val="100000"/>
              </a:lnSpc>
              <a:spcBef>
                <a:spcPts val="3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Realizar diversos pronósticos de escenarios posibles a enfrentar.</a:t>
            </a:r>
            <a:endParaRPr/>
          </a:p>
          <a:p>
            <a:pPr indent="-285750" lvl="0" marL="285750" marR="0" rtl="0" algn="l">
              <a:lnSpc>
                <a:spcPct val="100000"/>
              </a:lnSpc>
              <a:spcBef>
                <a:spcPts val="3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Diseñar una estrategia para poder cumplir con el objetivo de la mejor manera posible.</a:t>
            </a:r>
            <a:endParaRPr/>
          </a:p>
          <a:p>
            <a:pPr indent="-285750" lvl="0" marL="285750" marR="0" rtl="0" algn="l">
              <a:lnSpc>
                <a:spcPct val="100000"/>
              </a:lnSpc>
              <a:spcBef>
                <a:spcPts val="3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Prepararse para enfrentar diversos obstáculos a futuro.</a:t>
            </a:r>
            <a:endParaRPr/>
          </a:p>
        </p:txBody>
      </p:sp>
      <p:sp>
        <p:nvSpPr>
          <p:cNvPr id="332" name="Google Shape;332;p15"/>
          <p:cNvSpPr txBox="1"/>
          <p:nvPr/>
        </p:nvSpPr>
        <p:spPr>
          <a:xfrm>
            <a:off x="452174" y="1269910"/>
            <a:ext cx="8481515" cy="536167"/>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PLANIFICACIÓN</a:t>
            </a:r>
            <a:endParaRPr/>
          </a:p>
        </p:txBody>
      </p:sp>
      <p:pic>
        <p:nvPicPr>
          <p:cNvPr descr="Imagen 5" id="333" name="Google Shape;333;p15"/>
          <p:cNvPicPr preferRelativeResize="0"/>
          <p:nvPr/>
        </p:nvPicPr>
        <p:blipFill rotWithShape="1">
          <a:blip r:embed="rId4">
            <a:alphaModFix/>
          </a:blip>
          <a:srcRect b="31368" l="26615" r="5400" t="11332"/>
          <a:stretch/>
        </p:blipFill>
        <p:spPr>
          <a:xfrm>
            <a:off x="6917628" y="4996808"/>
            <a:ext cx="2802636" cy="256286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16"/>
          <p:cNvSpPr txBox="1"/>
          <p:nvPr>
            <p:ph idx="4294967295" type="sldNum"/>
          </p:nvPr>
        </p:nvSpPr>
        <p:spPr>
          <a:xfrm>
            <a:off x="371684" y="6881800"/>
            <a:ext cx="337159" cy="31711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339" name="Google Shape;339;p16"/>
          <p:cNvSpPr txBox="1"/>
          <p:nvPr/>
        </p:nvSpPr>
        <p:spPr>
          <a:xfrm>
            <a:off x="918977" y="2133252"/>
            <a:ext cx="5605263" cy="3348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La segunda función del proceso administrativo es la Organización. Aquí la labor principal se basa en la distribución y organización de todas las actividades y tareas que deben realizar los distintos grupos o equipos de trabajo que son parte de la empresa u organización.</a:t>
            </a:r>
            <a:endParaRPr/>
          </a:p>
          <a:p>
            <a:pPr indent="0" lvl="0" marL="0" marR="0" rtl="0" algn="l">
              <a:lnSpc>
                <a:spcPct val="100000"/>
              </a:lnSpc>
              <a:spcBef>
                <a:spcPts val="0"/>
              </a:spcBef>
              <a:spcAft>
                <a:spcPts val="0"/>
              </a:spcAft>
              <a:buClr>
                <a:srgbClr val="000000"/>
              </a:buClr>
              <a:buSzPts val="1600"/>
              <a:buFont typeface="Calibri"/>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En este proceso influye la relación directa que hay entre las aptitudes de cada trabajador y los recursos que tiene la empresa. En ese sentido, no se debe olvidar la tarea principal que tiene esta función, que es justamente cerciorarse de que a través de su correcto orden y distribución de tareas, el objetivo principal de la organización será cumplido, pero ojo, este debe ser cumplido bajo las premisas de costos mínimos y satisfacción máxima.</a:t>
            </a:r>
            <a:endParaRPr/>
          </a:p>
        </p:txBody>
      </p:sp>
      <p:sp>
        <p:nvSpPr>
          <p:cNvPr id="340" name="Google Shape;340;p16"/>
          <p:cNvSpPr txBox="1"/>
          <p:nvPr/>
        </p:nvSpPr>
        <p:spPr>
          <a:xfrm>
            <a:off x="452174" y="1269910"/>
            <a:ext cx="8481515" cy="536167"/>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ORGANIZACIÓN</a:t>
            </a:r>
            <a:endParaRPr/>
          </a:p>
        </p:txBody>
      </p:sp>
      <p:pic>
        <p:nvPicPr>
          <p:cNvPr descr="Imagen 3" id="341" name="Google Shape;341;p16"/>
          <p:cNvPicPr preferRelativeResize="0"/>
          <p:nvPr/>
        </p:nvPicPr>
        <p:blipFill rotWithShape="1">
          <a:blip r:embed="rId3">
            <a:alphaModFix/>
          </a:blip>
          <a:srcRect b="16003" l="0" r="0" t="0"/>
          <a:stretch/>
        </p:blipFill>
        <p:spPr>
          <a:xfrm>
            <a:off x="6642882" y="5097779"/>
            <a:ext cx="2837388" cy="246189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17"/>
          <p:cNvSpPr txBox="1"/>
          <p:nvPr>
            <p:ph idx="4294967295" type="sldNum"/>
          </p:nvPr>
        </p:nvSpPr>
        <p:spPr>
          <a:xfrm>
            <a:off x="371684" y="6881800"/>
            <a:ext cx="337159" cy="31711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347" name="Google Shape;347;p17"/>
          <p:cNvGrpSpPr/>
          <p:nvPr/>
        </p:nvGrpSpPr>
        <p:grpSpPr>
          <a:xfrm>
            <a:off x="699516" y="1992594"/>
            <a:ext cx="7950710" cy="3162204"/>
            <a:chOff x="0" y="0"/>
            <a:chExt cx="7950709" cy="3162203"/>
          </a:xfrm>
        </p:grpSpPr>
        <p:sp>
          <p:nvSpPr>
            <p:cNvPr id="348" name="Google Shape;348;p17"/>
            <p:cNvSpPr/>
            <p:nvPr/>
          </p:nvSpPr>
          <p:spPr>
            <a:xfrm>
              <a:off x="0" y="0"/>
              <a:ext cx="7950709" cy="3162203"/>
            </a:xfrm>
            <a:prstGeom prst="roundRect">
              <a:avLst>
                <a:gd fmla="val 10483"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17"/>
            <p:cNvSpPr txBox="1"/>
            <p:nvPr/>
          </p:nvSpPr>
          <p:spPr>
            <a:xfrm>
              <a:off x="97090" y="1390983"/>
              <a:ext cx="7756526" cy="380233"/>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Imagen 4" id="350" name="Google Shape;350;p17"/>
          <p:cNvPicPr preferRelativeResize="0"/>
          <p:nvPr/>
        </p:nvPicPr>
        <p:blipFill rotWithShape="1">
          <a:blip r:embed="rId3">
            <a:alphaModFix/>
          </a:blip>
          <a:srcRect b="0" l="0" r="0" t="0"/>
          <a:stretch/>
        </p:blipFill>
        <p:spPr>
          <a:xfrm>
            <a:off x="8319013" y="1927780"/>
            <a:ext cx="500376" cy="477102"/>
          </a:xfrm>
          <a:prstGeom prst="rect">
            <a:avLst/>
          </a:prstGeom>
          <a:noFill/>
          <a:ln>
            <a:noFill/>
          </a:ln>
        </p:spPr>
      </p:pic>
      <p:sp>
        <p:nvSpPr>
          <p:cNvPr id="351" name="Google Shape;351;p17"/>
          <p:cNvSpPr txBox="1"/>
          <p:nvPr/>
        </p:nvSpPr>
        <p:spPr>
          <a:xfrm>
            <a:off x="1201428" y="2390870"/>
            <a:ext cx="6615673" cy="22309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Algunas de las actividades más importantes dentro de la función de Organización son:</a:t>
            </a:r>
            <a:endParaRPr/>
          </a:p>
          <a:p>
            <a:pPr indent="0" lvl="0" marL="0" marR="0" rtl="0" algn="l">
              <a:lnSpc>
                <a:spcPct val="100000"/>
              </a:lnSpc>
              <a:spcBef>
                <a:spcPts val="0"/>
              </a:spcBef>
              <a:spcAft>
                <a:spcPts val="0"/>
              </a:spcAft>
              <a:buClr>
                <a:srgbClr val="000000"/>
              </a:buClr>
              <a:buSzPts val="1600"/>
              <a:buFont typeface="Calibri"/>
              <a:buNone/>
            </a:pPr>
            <a:r>
              <a:t/>
            </a:r>
            <a:endParaRPr b="0" i="0" sz="1600" u="none" cap="none" strike="noStrike">
              <a:solidFill>
                <a:srgbClr val="000000"/>
              </a:solidFill>
              <a:latin typeface="Calibri"/>
              <a:ea typeface="Calibri"/>
              <a:cs typeface="Calibri"/>
              <a:sym typeface="Calibri"/>
            </a:endParaRPr>
          </a:p>
          <a:p>
            <a:pPr indent="-285750" lvl="0" marL="285750" marR="0" rtl="0" algn="l">
              <a:lnSpc>
                <a:spcPct val="100000"/>
              </a:lnSpc>
              <a:spcBef>
                <a:spcPts val="3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Ejecutar una detallada selección de los colaboradores, obteniendo siempre al más indicado para la función que se necesite.</a:t>
            </a:r>
            <a:endParaRPr/>
          </a:p>
          <a:p>
            <a:pPr indent="-285750" lvl="0" marL="285750" marR="0" rtl="0" algn="l">
              <a:lnSpc>
                <a:spcPct val="100000"/>
              </a:lnSpc>
              <a:spcBef>
                <a:spcPts val="3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Ordenar y subdividir las tareas por unidades operativas de la organización.</a:t>
            </a:r>
            <a:endParaRPr/>
          </a:p>
          <a:p>
            <a:pPr indent="-285750" lvl="0" marL="285750" marR="0" rtl="0" algn="l">
              <a:lnSpc>
                <a:spcPct val="100000"/>
              </a:lnSpc>
              <a:spcBef>
                <a:spcPts val="3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Determinar una autoridad por cada área de trabajo que se tenga.</a:t>
            </a:r>
            <a:endParaRPr/>
          </a:p>
          <a:p>
            <a:pPr indent="-285750" lvl="0" marL="285750" marR="0" rtl="0" algn="l">
              <a:lnSpc>
                <a:spcPct val="100000"/>
              </a:lnSpc>
              <a:spcBef>
                <a:spcPts val="3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Proporcionar los recursos necesarios para el funcionamiento de cada área.</a:t>
            </a:r>
            <a:endParaRPr/>
          </a:p>
        </p:txBody>
      </p:sp>
      <p:sp>
        <p:nvSpPr>
          <p:cNvPr id="352" name="Google Shape;352;p17"/>
          <p:cNvSpPr txBox="1"/>
          <p:nvPr/>
        </p:nvSpPr>
        <p:spPr>
          <a:xfrm>
            <a:off x="452174" y="1269910"/>
            <a:ext cx="8481515" cy="536167"/>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ORGANIZACIÓN</a:t>
            </a:r>
            <a:endParaRPr/>
          </a:p>
        </p:txBody>
      </p:sp>
      <p:pic>
        <p:nvPicPr>
          <p:cNvPr descr="Imagen 5" id="353" name="Google Shape;353;p17"/>
          <p:cNvPicPr preferRelativeResize="0"/>
          <p:nvPr/>
        </p:nvPicPr>
        <p:blipFill rotWithShape="1">
          <a:blip r:embed="rId4">
            <a:alphaModFix/>
          </a:blip>
          <a:srcRect b="33185" l="0" r="7410" t="0"/>
          <a:stretch/>
        </p:blipFill>
        <p:spPr>
          <a:xfrm>
            <a:off x="5852158" y="4676325"/>
            <a:ext cx="3868105" cy="28833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18"/>
          <p:cNvSpPr txBox="1"/>
          <p:nvPr>
            <p:ph idx="4294967295" type="sldNum"/>
          </p:nvPr>
        </p:nvSpPr>
        <p:spPr>
          <a:xfrm>
            <a:off x="371684" y="6881800"/>
            <a:ext cx="337159" cy="31711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359" name="Google Shape;359;p18"/>
          <p:cNvSpPr txBox="1"/>
          <p:nvPr/>
        </p:nvSpPr>
        <p:spPr>
          <a:xfrm>
            <a:off x="918976" y="2228155"/>
            <a:ext cx="6313924" cy="1824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La función Dirección, como su nombre lo indica, es aquella relacionada con el liderazgo de los procesos y tareas que se han determinado y organizado previamente. Dentro de esta función, es en donde se requiere un adecuado gerente o director, el cual, sea capaz de dirigir, aplicar una correcta toma de decisiones, ser un apoyo para las áreas que tenga a su cargo, etc. Todo lo anterior, con el fin de cumplir los objetivos trazados y lograr los mejores resultados posibles para la organización que lidera.</a:t>
            </a:r>
            <a:endParaRPr/>
          </a:p>
        </p:txBody>
      </p:sp>
      <p:sp>
        <p:nvSpPr>
          <p:cNvPr id="360" name="Google Shape;360;p18"/>
          <p:cNvSpPr txBox="1"/>
          <p:nvPr/>
        </p:nvSpPr>
        <p:spPr>
          <a:xfrm>
            <a:off x="452174" y="1269910"/>
            <a:ext cx="8481515" cy="536167"/>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DIRECCIÓN</a:t>
            </a:r>
            <a:endParaRPr/>
          </a:p>
        </p:txBody>
      </p:sp>
      <p:pic>
        <p:nvPicPr>
          <p:cNvPr descr="Imagen 3" id="361" name="Google Shape;361;p18"/>
          <p:cNvPicPr preferRelativeResize="0"/>
          <p:nvPr/>
        </p:nvPicPr>
        <p:blipFill rotWithShape="1">
          <a:blip r:embed="rId3">
            <a:alphaModFix/>
          </a:blip>
          <a:srcRect b="0" l="0" r="0" t="0"/>
          <a:stretch/>
        </p:blipFill>
        <p:spPr>
          <a:xfrm>
            <a:off x="3932244" y="4043996"/>
            <a:ext cx="5250267" cy="253176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19"/>
          <p:cNvSpPr txBox="1"/>
          <p:nvPr>
            <p:ph idx="4294967295" type="sldNum"/>
          </p:nvPr>
        </p:nvSpPr>
        <p:spPr>
          <a:xfrm>
            <a:off x="371684" y="6881800"/>
            <a:ext cx="337159" cy="31711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367" name="Google Shape;367;p19"/>
          <p:cNvGrpSpPr/>
          <p:nvPr/>
        </p:nvGrpSpPr>
        <p:grpSpPr>
          <a:xfrm>
            <a:off x="699516" y="1992594"/>
            <a:ext cx="7950710" cy="3162205"/>
            <a:chOff x="0" y="0"/>
            <a:chExt cx="7950709" cy="3162204"/>
          </a:xfrm>
        </p:grpSpPr>
        <p:sp>
          <p:nvSpPr>
            <p:cNvPr id="368" name="Google Shape;368;p19"/>
            <p:cNvSpPr/>
            <p:nvPr/>
          </p:nvSpPr>
          <p:spPr>
            <a:xfrm>
              <a:off x="0" y="0"/>
              <a:ext cx="7950709" cy="3162204"/>
            </a:xfrm>
            <a:prstGeom prst="roundRect">
              <a:avLst>
                <a:gd fmla="val 10483"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19"/>
            <p:cNvSpPr txBox="1"/>
            <p:nvPr/>
          </p:nvSpPr>
          <p:spPr>
            <a:xfrm>
              <a:off x="97090" y="1390984"/>
              <a:ext cx="7756526" cy="380233"/>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Imagen 4" id="370" name="Google Shape;370;p19"/>
          <p:cNvPicPr preferRelativeResize="0"/>
          <p:nvPr/>
        </p:nvPicPr>
        <p:blipFill rotWithShape="1">
          <a:blip r:embed="rId3">
            <a:alphaModFix/>
          </a:blip>
          <a:srcRect b="0" l="0" r="0" t="0"/>
          <a:stretch/>
        </p:blipFill>
        <p:spPr>
          <a:xfrm>
            <a:off x="8319013" y="1927780"/>
            <a:ext cx="500376" cy="477102"/>
          </a:xfrm>
          <a:prstGeom prst="rect">
            <a:avLst/>
          </a:prstGeom>
          <a:noFill/>
          <a:ln>
            <a:noFill/>
          </a:ln>
        </p:spPr>
      </p:pic>
      <p:sp>
        <p:nvSpPr>
          <p:cNvPr id="371" name="Google Shape;371;p19"/>
          <p:cNvSpPr txBox="1"/>
          <p:nvPr/>
        </p:nvSpPr>
        <p:spPr>
          <a:xfrm>
            <a:off x="1201428" y="2390870"/>
            <a:ext cx="6615673" cy="25230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Algunas de las actividades más importantes dentro de la función Dirección son:</a:t>
            </a:r>
            <a:endParaRPr/>
          </a:p>
          <a:p>
            <a:pPr indent="0" lvl="0" marL="0" marR="0" rtl="0" algn="l">
              <a:lnSpc>
                <a:spcPct val="100000"/>
              </a:lnSpc>
              <a:spcBef>
                <a:spcPts val="0"/>
              </a:spcBef>
              <a:spcAft>
                <a:spcPts val="0"/>
              </a:spcAft>
              <a:buClr>
                <a:srgbClr val="000000"/>
              </a:buClr>
              <a:buSzPts val="1600"/>
              <a:buFont typeface="Calibri"/>
              <a:buNone/>
            </a:pPr>
            <a:r>
              <a:t/>
            </a:r>
            <a:endParaRPr b="0" i="0" sz="1600" u="none" cap="none" strike="noStrike">
              <a:solidFill>
                <a:srgbClr val="000000"/>
              </a:solidFill>
              <a:latin typeface="Calibri"/>
              <a:ea typeface="Calibri"/>
              <a:cs typeface="Calibri"/>
              <a:sym typeface="Calibri"/>
            </a:endParaRPr>
          </a:p>
          <a:p>
            <a:pPr indent="-285750" lvl="0" marL="285750" marR="0" rtl="0" algn="l">
              <a:lnSpc>
                <a:spcPct val="100000"/>
              </a:lnSpc>
              <a:spcBef>
                <a:spcPts val="3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Brindar un nivel adecuado de motivación a los colaboradores.</a:t>
            </a:r>
            <a:endParaRPr/>
          </a:p>
          <a:p>
            <a:pPr indent="-285750" lvl="0" marL="285750" marR="0" rtl="0" algn="l">
              <a:lnSpc>
                <a:spcPct val="100000"/>
              </a:lnSpc>
              <a:spcBef>
                <a:spcPts val="3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Ser un buen líder.</a:t>
            </a:r>
            <a:endParaRPr/>
          </a:p>
          <a:p>
            <a:pPr indent="-285750" lvl="0" marL="285750" marR="0" rtl="0" algn="l">
              <a:lnSpc>
                <a:spcPct val="100000"/>
              </a:lnSpc>
              <a:spcBef>
                <a:spcPts val="3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Brincar a los colaboradores un sueldo justo.</a:t>
            </a:r>
            <a:endParaRPr/>
          </a:p>
          <a:p>
            <a:pPr indent="-285750" lvl="0" marL="285750" marR="0" rtl="0" algn="l">
              <a:lnSpc>
                <a:spcPct val="100000"/>
              </a:lnSpc>
              <a:spcBef>
                <a:spcPts val="3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Conocer y ocuparse de las necesidades que pueda presentar un trabajador en su respectiva área.</a:t>
            </a:r>
            <a:endParaRPr/>
          </a:p>
          <a:p>
            <a:pPr indent="-285750" lvl="0" marL="285750" marR="0" rtl="0" algn="l">
              <a:lnSpc>
                <a:spcPct val="100000"/>
              </a:lnSpc>
              <a:spcBef>
                <a:spcPts val="3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Mantener un excelente nivel comunicacional con toda la empresa u organización.</a:t>
            </a:r>
            <a:endParaRPr/>
          </a:p>
        </p:txBody>
      </p:sp>
      <p:sp>
        <p:nvSpPr>
          <p:cNvPr id="372" name="Google Shape;372;p19"/>
          <p:cNvSpPr txBox="1"/>
          <p:nvPr/>
        </p:nvSpPr>
        <p:spPr>
          <a:xfrm>
            <a:off x="452174" y="1269910"/>
            <a:ext cx="8481515" cy="536167"/>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DIRECCIÓN</a:t>
            </a:r>
            <a:endParaRPr/>
          </a:p>
        </p:txBody>
      </p:sp>
      <p:pic>
        <p:nvPicPr>
          <p:cNvPr descr="Imagen 5" id="373" name="Google Shape;373;p19"/>
          <p:cNvPicPr preferRelativeResize="0"/>
          <p:nvPr/>
        </p:nvPicPr>
        <p:blipFill rotWithShape="1">
          <a:blip r:embed="rId4">
            <a:alphaModFix/>
          </a:blip>
          <a:srcRect b="24494" l="38410" r="7018" t="0"/>
          <a:stretch/>
        </p:blipFill>
        <p:spPr>
          <a:xfrm>
            <a:off x="5899868" y="5010701"/>
            <a:ext cx="3820397" cy="25489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
          <p:cNvSpPr txBox="1"/>
          <p:nvPr/>
        </p:nvSpPr>
        <p:spPr>
          <a:xfrm>
            <a:off x="365423" y="2049137"/>
            <a:ext cx="1444329" cy="369405"/>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500"/>
              <a:buFont typeface="Calibri"/>
              <a:buNone/>
            </a:pPr>
            <a:r>
              <a:rPr b="1" i="0" lang="en-US" sz="1500" u="none" cap="none" strike="noStrike">
                <a:solidFill>
                  <a:srgbClr val="000000"/>
                </a:solidFill>
                <a:latin typeface="Calibri"/>
                <a:ea typeface="Calibri"/>
                <a:cs typeface="Calibri"/>
                <a:sym typeface="Calibri"/>
              </a:rPr>
              <a:t>ACTIVIDAD 3</a:t>
            </a:r>
            <a:endParaRPr/>
          </a:p>
        </p:txBody>
      </p:sp>
      <p:sp>
        <p:nvSpPr>
          <p:cNvPr id="105" name="Google Shape;105;p2"/>
          <p:cNvSpPr txBox="1"/>
          <p:nvPr/>
        </p:nvSpPr>
        <p:spPr>
          <a:xfrm>
            <a:off x="1139098" y="834800"/>
            <a:ext cx="4156804" cy="339713"/>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ED6B00"/>
              </a:buClr>
              <a:buSzPts val="1200"/>
              <a:buFont typeface="Calibri"/>
              <a:buNone/>
            </a:pPr>
            <a:r>
              <a:rPr b="1" i="0" lang="en-US" sz="1200" u="none" cap="none" strike="noStrike">
                <a:solidFill>
                  <a:srgbClr val="ED6B00"/>
                </a:solidFill>
                <a:latin typeface="Calibri"/>
                <a:ea typeface="Calibri"/>
                <a:cs typeface="Calibri"/>
                <a:sym typeface="Calibri"/>
              </a:rPr>
              <a:t>MÓDULO 3 </a:t>
            </a:r>
            <a:r>
              <a:rPr b="0" i="0" lang="en-US" sz="1200" u="none" cap="none" strike="noStrike">
                <a:solidFill>
                  <a:srgbClr val="ED6B00"/>
                </a:solidFill>
                <a:latin typeface="Calibri"/>
                <a:ea typeface="Calibri"/>
                <a:cs typeface="Calibri"/>
                <a:sym typeface="Calibri"/>
              </a:rPr>
              <a:t>| PROCESOS ADMINISTRATIVOS</a:t>
            </a:r>
            <a:endParaRPr/>
          </a:p>
        </p:txBody>
      </p:sp>
      <p:pic>
        <p:nvPicPr>
          <p:cNvPr descr="Imagen 8" id="106" name="Google Shape;106;p2"/>
          <p:cNvPicPr preferRelativeResize="0"/>
          <p:nvPr/>
        </p:nvPicPr>
        <p:blipFill rotWithShape="1">
          <a:blip r:embed="rId3">
            <a:alphaModFix/>
          </a:blip>
          <a:srcRect b="0" l="0" r="0" t="0"/>
          <a:stretch/>
        </p:blipFill>
        <p:spPr>
          <a:xfrm>
            <a:off x="3931920" y="2323028"/>
            <a:ext cx="5228336" cy="4841332"/>
          </a:xfrm>
          <a:prstGeom prst="rect">
            <a:avLst/>
          </a:prstGeom>
          <a:noFill/>
          <a:ln>
            <a:noFill/>
          </a:ln>
        </p:spPr>
      </p:pic>
      <p:sp>
        <p:nvSpPr>
          <p:cNvPr id="107" name="Google Shape;107;p2"/>
          <p:cNvSpPr txBox="1"/>
          <p:nvPr/>
        </p:nvSpPr>
        <p:spPr>
          <a:xfrm>
            <a:off x="365423" y="2424753"/>
            <a:ext cx="4118088" cy="1153754"/>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ED6B00"/>
              </a:buClr>
              <a:buSzPts val="3600"/>
              <a:buFont typeface="Calibri"/>
              <a:buNone/>
            </a:pPr>
            <a:r>
              <a:rPr b="1" i="0" lang="en-US" sz="3600" u="none" cap="none" strike="noStrike">
                <a:solidFill>
                  <a:srgbClr val="ED6B00"/>
                </a:solidFill>
                <a:latin typeface="Calibri"/>
                <a:ea typeface="Calibri"/>
                <a:cs typeface="Calibri"/>
                <a:sym typeface="Calibri"/>
              </a:rPr>
              <a:t>PROCESO ADMINISTRATIVO</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20"/>
          <p:cNvSpPr txBox="1"/>
          <p:nvPr>
            <p:ph idx="4294967295" type="sldNum"/>
          </p:nvPr>
        </p:nvSpPr>
        <p:spPr>
          <a:xfrm>
            <a:off x="371684" y="6881800"/>
            <a:ext cx="337159" cy="31711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pic>
        <p:nvPicPr>
          <p:cNvPr descr="Imagen 5" id="379" name="Google Shape;379;p20"/>
          <p:cNvPicPr preferRelativeResize="0"/>
          <p:nvPr/>
        </p:nvPicPr>
        <p:blipFill rotWithShape="1">
          <a:blip r:embed="rId3">
            <a:alphaModFix/>
          </a:blip>
          <a:srcRect b="0" l="0" r="0" t="0"/>
          <a:stretch/>
        </p:blipFill>
        <p:spPr>
          <a:xfrm>
            <a:off x="7589518" y="6766203"/>
            <a:ext cx="1503702" cy="241909"/>
          </a:xfrm>
          <a:prstGeom prst="rect">
            <a:avLst/>
          </a:prstGeom>
          <a:noFill/>
          <a:ln>
            <a:noFill/>
          </a:ln>
        </p:spPr>
      </p:pic>
      <p:sp>
        <p:nvSpPr>
          <p:cNvPr id="380" name="Google Shape;380;p20"/>
          <p:cNvSpPr txBox="1"/>
          <p:nvPr/>
        </p:nvSpPr>
        <p:spPr>
          <a:xfrm>
            <a:off x="918974" y="2228155"/>
            <a:ext cx="5761664" cy="2840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El control es el último eslabón del proceso administrativo. Este consiste en monitorear y asegurarse de que la organización va por el camino trazado en las etapas anteriores del proceso administrativo, evitando así, las desviaciones que puedan provocar un retraso o imposibilidad de cumplir con las metas y objetivos propuestos.</a:t>
            </a:r>
            <a:endParaRPr/>
          </a:p>
          <a:p>
            <a:pPr indent="0" lvl="0" marL="0" marR="0" rtl="0" algn="l">
              <a:lnSpc>
                <a:spcPct val="100000"/>
              </a:lnSpc>
              <a:spcBef>
                <a:spcPts val="0"/>
              </a:spcBef>
              <a:spcAft>
                <a:spcPts val="0"/>
              </a:spcAft>
              <a:buClr>
                <a:srgbClr val="000000"/>
              </a:buClr>
              <a:buSzPts val="1600"/>
              <a:buFont typeface="Calibri"/>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Lo importante del proceso de Control es que, además de ir monitoreando el camino recorrido, nos permitirá obtener resultados y hacer modificaciones in situ para así, poder llegar a la meta, así como también, nos dará experiencia para enfrentar proyectos futuros. </a:t>
            </a:r>
            <a:endParaRPr/>
          </a:p>
        </p:txBody>
      </p:sp>
      <p:sp>
        <p:nvSpPr>
          <p:cNvPr id="381" name="Google Shape;381;p20"/>
          <p:cNvSpPr txBox="1"/>
          <p:nvPr/>
        </p:nvSpPr>
        <p:spPr>
          <a:xfrm>
            <a:off x="452174" y="1269910"/>
            <a:ext cx="8481515" cy="536167"/>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CONTROL</a:t>
            </a:r>
            <a:endParaRPr/>
          </a:p>
        </p:txBody>
      </p:sp>
      <p:pic>
        <p:nvPicPr>
          <p:cNvPr descr="Imagen 2" id="382" name="Google Shape;382;p20"/>
          <p:cNvPicPr preferRelativeResize="0"/>
          <p:nvPr/>
        </p:nvPicPr>
        <p:blipFill rotWithShape="1">
          <a:blip r:embed="rId4">
            <a:alphaModFix/>
          </a:blip>
          <a:srcRect b="0" l="0" r="0" t="0"/>
          <a:stretch/>
        </p:blipFill>
        <p:spPr>
          <a:xfrm flipH="1">
            <a:off x="6726363" y="3506723"/>
            <a:ext cx="2207326" cy="341701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21"/>
          <p:cNvSpPr txBox="1"/>
          <p:nvPr>
            <p:ph idx="4294967295" type="sldNum"/>
          </p:nvPr>
        </p:nvSpPr>
        <p:spPr>
          <a:xfrm>
            <a:off x="371684" y="6881800"/>
            <a:ext cx="337159" cy="31711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388" name="Google Shape;388;p21"/>
          <p:cNvGrpSpPr/>
          <p:nvPr/>
        </p:nvGrpSpPr>
        <p:grpSpPr>
          <a:xfrm>
            <a:off x="699516" y="1992594"/>
            <a:ext cx="7950710" cy="2492541"/>
            <a:chOff x="0" y="0"/>
            <a:chExt cx="7950709" cy="2492540"/>
          </a:xfrm>
        </p:grpSpPr>
        <p:sp>
          <p:nvSpPr>
            <p:cNvPr id="389" name="Google Shape;389;p21"/>
            <p:cNvSpPr/>
            <p:nvPr/>
          </p:nvSpPr>
          <p:spPr>
            <a:xfrm>
              <a:off x="0" y="0"/>
              <a:ext cx="7950709" cy="2492540"/>
            </a:xfrm>
            <a:prstGeom prst="roundRect">
              <a:avLst>
                <a:gd fmla="val 10483"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21"/>
            <p:cNvSpPr txBox="1"/>
            <p:nvPr/>
          </p:nvSpPr>
          <p:spPr>
            <a:xfrm>
              <a:off x="76529" y="1056152"/>
              <a:ext cx="7797649" cy="380233"/>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Imagen 4" id="391" name="Google Shape;391;p21"/>
          <p:cNvPicPr preferRelativeResize="0"/>
          <p:nvPr/>
        </p:nvPicPr>
        <p:blipFill rotWithShape="1">
          <a:blip r:embed="rId3">
            <a:alphaModFix/>
          </a:blip>
          <a:srcRect b="0" l="0" r="0" t="0"/>
          <a:stretch/>
        </p:blipFill>
        <p:spPr>
          <a:xfrm>
            <a:off x="8319013" y="1927780"/>
            <a:ext cx="500376" cy="477102"/>
          </a:xfrm>
          <a:prstGeom prst="rect">
            <a:avLst/>
          </a:prstGeom>
          <a:noFill/>
          <a:ln>
            <a:noFill/>
          </a:ln>
        </p:spPr>
      </p:pic>
      <p:sp>
        <p:nvSpPr>
          <p:cNvPr id="392" name="Google Shape;392;p21"/>
          <p:cNvSpPr txBox="1"/>
          <p:nvPr/>
        </p:nvSpPr>
        <p:spPr>
          <a:xfrm>
            <a:off x="1201428" y="2390869"/>
            <a:ext cx="6615673" cy="1430853"/>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Algunas de las actividades más importantes dentro de la función Control son:</a:t>
            </a:r>
            <a:endParaRPr/>
          </a:p>
          <a:p>
            <a:pPr indent="0" lvl="0" marL="0" marR="0" rtl="0" algn="l">
              <a:lnSpc>
                <a:spcPct val="100000"/>
              </a:lnSpc>
              <a:spcBef>
                <a:spcPts val="0"/>
              </a:spcBef>
              <a:spcAft>
                <a:spcPts val="0"/>
              </a:spcAft>
              <a:buClr>
                <a:srgbClr val="000000"/>
              </a:buClr>
              <a:buSzPts val="1600"/>
              <a:buFont typeface="Calibri"/>
              <a:buNone/>
            </a:pPr>
            <a:r>
              <a:t/>
            </a:r>
            <a:endParaRPr b="0" i="0" sz="1600" u="none" cap="none" strike="noStrike">
              <a:solidFill>
                <a:srgbClr val="000000"/>
              </a:solidFill>
              <a:latin typeface="Calibri"/>
              <a:ea typeface="Calibri"/>
              <a:cs typeface="Calibri"/>
              <a:sym typeface="Calibri"/>
            </a:endParaRPr>
          </a:p>
          <a:p>
            <a:pPr indent="-285750" lvl="0" marL="285750" marR="0" rtl="0" algn="l">
              <a:lnSpc>
                <a:spcPct val="100000"/>
              </a:lnSpc>
              <a:spcBef>
                <a:spcPts val="3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Comparar los resultados de la planificación realizada al inicio del proceso.</a:t>
            </a:r>
            <a:endParaRPr/>
          </a:p>
          <a:p>
            <a:pPr indent="-285750" lvl="0" marL="285750" marR="0" rtl="0" algn="l">
              <a:lnSpc>
                <a:spcPct val="100000"/>
              </a:lnSpc>
              <a:spcBef>
                <a:spcPts val="3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Analizar los resultados obtenidos.</a:t>
            </a:r>
            <a:endParaRPr/>
          </a:p>
          <a:p>
            <a:pPr indent="-285750" lvl="0" marL="285750" marR="0" rtl="0" algn="l">
              <a:lnSpc>
                <a:spcPct val="100000"/>
              </a:lnSpc>
              <a:spcBef>
                <a:spcPts val="3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Aplicar acciones correctivas a las desviaciones detectadas en el proceso.</a:t>
            </a:r>
            <a:endParaRPr/>
          </a:p>
        </p:txBody>
      </p:sp>
      <p:sp>
        <p:nvSpPr>
          <p:cNvPr id="393" name="Google Shape;393;p21"/>
          <p:cNvSpPr txBox="1"/>
          <p:nvPr/>
        </p:nvSpPr>
        <p:spPr>
          <a:xfrm>
            <a:off x="452174" y="1269910"/>
            <a:ext cx="8481515" cy="536167"/>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CONTROL</a:t>
            </a:r>
            <a:endParaRPr/>
          </a:p>
        </p:txBody>
      </p:sp>
      <p:pic>
        <p:nvPicPr>
          <p:cNvPr descr="Imagen 5" id="394" name="Google Shape;394;p21"/>
          <p:cNvPicPr preferRelativeResize="0"/>
          <p:nvPr/>
        </p:nvPicPr>
        <p:blipFill rotWithShape="1">
          <a:blip r:embed="rId4">
            <a:alphaModFix/>
          </a:blip>
          <a:srcRect b="35523" l="0" r="0" t="0"/>
          <a:stretch/>
        </p:blipFill>
        <p:spPr>
          <a:xfrm flipH="1">
            <a:off x="6042990" y="4055364"/>
            <a:ext cx="3510901" cy="350431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22"/>
          <p:cNvSpPr txBox="1"/>
          <p:nvPr>
            <p:ph idx="4294967295" type="sldNum"/>
          </p:nvPr>
        </p:nvSpPr>
        <p:spPr>
          <a:xfrm>
            <a:off x="371684" y="6881800"/>
            <a:ext cx="337159" cy="31711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400" name="Google Shape;400;p22"/>
          <p:cNvSpPr txBox="1"/>
          <p:nvPr/>
        </p:nvSpPr>
        <p:spPr>
          <a:xfrm>
            <a:off x="452173" y="1269910"/>
            <a:ext cx="8950504" cy="536167"/>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REALICEMOS </a:t>
            </a:r>
            <a:r>
              <a:rPr b="0" i="0" lang="en-US" sz="2800" u="none" cap="none" strike="noStrike">
                <a:solidFill>
                  <a:srgbClr val="A93501"/>
                </a:solidFill>
                <a:latin typeface="Calibri"/>
                <a:ea typeface="Calibri"/>
                <a:cs typeface="Calibri"/>
                <a:sym typeface="Calibri"/>
              </a:rPr>
              <a:t>UNA PAUSA…</a:t>
            </a:r>
            <a:endParaRPr/>
          </a:p>
        </p:txBody>
      </p:sp>
      <p:sp>
        <p:nvSpPr>
          <p:cNvPr id="401" name="Google Shape;401;p22"/>
          <p:cNvSpPr txBox="1"/>
          <p:nvPr/>
        </p:nvSpPr>
        <p:spPr>
          <a:xfrm>
            <a:off x="697575" y="2426412"/>
            <a:ext cx="5280001" cy="1263852"/>
          </a:xfrm>
          <a:prstGeom prst="rect">
            <a:avLst/>
          </a:prstGeom>
          <a:noFill/>
          <a:ln>
            <a:noFill/>
          </a:ln>
        </p:spPr>
        <p:txBody>
          <a:bodyPr anchorCtr="0" anchor="t" bIns="45675" lIns="45675" spcFirstLastPara="1" rIns="45675" wrap="square" tIns="45675">
            <a:spAutoFit/>
          </a:bodyPr>
          <a:lstStyle/>
          <a:p>
            <a:pPr indent="0" lvl="0" marL="0" marR="0" rtl="0" algn="just">
              <a:lnSpc>
                <a:spcPct val="9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Reúnete en parejas y resuelve la siguiente actividad:</a:t>
            </a:r>
            <a:endParaRPr b="0" i="0" sz="1600" u="none" cap="none" strike="noStrike">
              <a:solidFill>
                <a:srgbClr val="000000"/>
              </a:solidFill>
              <a:latin typeface="Helvetica Neue"/>
              <a:ea typeface="Helvetica Neue"/>
              <a:cs typeface="Helvetica Neue"/>
              <a:sym typeface="Helvetica Neue"/>
            </a:endParaRPr>
          </a:p>
          <a:p>
            <a:pPr indent="0" lvl="0" marL="0" marR="0" rtl="0" algn="just">
              <a:lnSpc>
                <a:spcPct val="90000"/>
              </a:lnSpc>
              <a:spcBef>
                <a:spcPts val="0"/>
              </a:spcBef>
              <a:spcAft>
                <a:spcPts val="0"/>
              </a:spcAft>
              <a:buClr>
                <a:srgbClr val="000000"/>
              </a:buClr>
              <a:buSzPts val="1600"/>
              <a:buFont typeface="Calibri"/>
              <a:buNone/>
            </a:pPr>
            <a:r>
              <a:t/>
            </a:r>
            <a:endParaRPr b="0" i="0" sz="1600" u="none" cap="none" strike="noStrike">
              <a:solidFill>
                <a:srgbClr val="000000"/>
              </a:solidFill>
              <a:latin typeface="Helvetica Neue"/>
              <a:ea typeface="Helvetica Neue"/>
              <a:cs typeface="Helvetica Neue"/>
              <a:sym typeface="Helvetica Neue"/>
            </a:endParaRPr>
          </a:p>
          <a:p>
            <a:pPr indent="0" lvl="0" marL="0" marR="0" rtl="0" algn="l">
              <a:lnSpc>
                <a:spcPct val="90000"/>
              </a:lnSpc>
              <a:spcBef>
                <a:spcPts val="100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Menciona en orden las etapas del proceso administrativo.</a:t>
            </a:r>
            <a:endParaRPr/>
          </a:p>
        </p:txBody>
      </p:sp>
      <p:sp>
        <p:nvSpPr>
          <p:cNvPr id="402" name="Google Shape;402;p22"/>
          <p:cNvSpPr txBox="1"/>
          <p:nvPr/>
        </p:nvSpPr>
        <p:spPr>
          <a:xfrm>
            <a:off x="651851" y="4777931"/>
            <a:ext cx="4278737" cy="144478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ED6B00"/>
              </a:buClr>
              <a:buSzPts val="2100"/>
              <a:buFont typeface="Calibri"/>
              <a:buNone/>
            </a:pPr>
            <a:r>
              <a:rPr b="1" i="0" lang="en-US" sz="2100" u="none" cap="none" strike="noStrike">
                <a:solidFill>
                  <a:srgbClr val="ED6B00"/>
                </a:solidFill>
                <a:latin typeface="Calibri"/>
                <a:ea typeface="Calibri"/>
                <a:cs typeface="Calibri"/>
                <a:sym typeface="Calibri"/>
              </a:rPr>
              <a:t>¡Muy bien!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ED6B00"/>
              </a:buClr>
              <a:buSzPts val="2100"/>
              <a:buFont typeface="Calibri"/>
              <a:buNone/>
            </a:pPr>
            <a:r>
              <a:rPr b="0" i="0" lang="en-US" sz="2100" u="none" cap="none" strike="noStrike">
                <a:solidFill>
                  <a:srgbClr val="ED6B00"/>
                </a:solidFill>
                <a:latin typeface="Calibri"/>
                <a:ea typeface="Calibri"/>
                <a:cs typeface="Calibri"/>
                <a:sym typeface="Calibri"/>
              </a:rPr>
              <a:t>Te invito a compartir tus respuestas a través </a:t>
            </a:r>
            <a:r>
              <a:rPr b="0" i="0" lang="en-US" sz="2100" u="none" cap="none" strike="noStrike">
                <a:solidFill>
                  <a:srgbClr val="A93501"/>
                </a:solidFill>
                <a:latin typeface="Calibri"/>
                <a:ea typeface="Calibri"/>
                <a:cs typeface="Calibri"/>
                <a:sym typeface="Calibri"/>
              </a:rPr>
              <a:t>de un plenario con los demás grupos.</a:t>
            </a:r>
            <a:endParaRPr/>
          </a:p>
        </p:txBody>
      </p:sp>
      <p:pic>
        <p:nvPicPr>
          <p:cNvPr descr="Imagen 29" id="403" name="Google Shape;403;p22"/>
          <p:cNvPicPr preferRelativeResize="0"/>
          <p:nvPr/>
        </p:nvPicPr>
        <p:blipFill rotWithShape="1">
          <a:blip r:embed="rId3">
            <a:alphaModFix/>
          </a:blip>
          <a:srcRect b="0" l="0" r="0" t="0"/>
          <a:stretch/>
        </p:blipFill>
        <p:spPr>
          <a:xfrm>
            <a:off x="5226425" y="3302922"/>
            <a:ext cx="4087906" cy="404702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23"/>
          <p:cNvSpPr txBox="1"/>
          <p:nvPr>
            <p:ph idx="4294967295" type="sldNum"/>
          </p:nvPr>
        </p:nvSpPr>
        <p:spPr>
          <a:xfrm>
            <a:off x="371684" y="6881800"/>
            <a:ext cx="337159" cy="31711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409" name="Google Shape;409;p23"/>
          <p:cNvSpPr/>
          <p:nvPr/>
        </p:nvSpPr>
        <p:spPr>
          <a:xfrm>
            <a:off x="2180842" y="4438093"/>
            <a:ext cx="6894580" cy="775810"/>
          </a:xfrm>
          <a:prstGeom prst="rect">
            <a:avLst/>
          </a:prstGeom>
          <a:solidFill>
            <a:srgbClr val="FFFFFF"/>
          </a:solidFill>
          <a:ln>
            <a:noFill/>
          </a:ln>
          <a:effectLst>
            <a:outerShdw blurRad="88900" rotWithShape="0">
              <a:srgbClr val="000000">
                <a:alpha val="25882"/>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10" name="Google Shape;410;p23"/>
          <p:cNvSpPr/>
          <p:nvPr/>
        </p:nvSpPr>
        <p:spPr>
          <a:xfrm>
            <a:off x="2180842" y="5442365"/>
            <a:ext cx="6894580" cy="1070018"/>
          </a:xfrm>
          <a:prstGeom prst="rect">
            <a:avLst/>
          </a:prstGeom>
          <a:solidFill>
            <a:srgbClr val="FFFFFF"/>
          </a:solidFill>
          <a:ln>
            <a:noFill/>
          </a:ln>
          <a:effectLst>
            <a:outerShdw blurRad="88900" rotWithShape="0">
              <a:srgbClr val="000000">
                <a:alpha val="25882"/>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11" name="Google Shape;411;p23"/>
          <p:cNvSpPr/>
          <p:nvPr/>
        </p:nvSpPr>
        <p:spPr>
          <a:xfrm>
            <a:off x="2180842" y="3417656"/>
            <a:ext cx="6894580" cy="857716"/>
          </a:xfrm>
          <a:prstGeom prst="rect">
            <a:avLst/>
          </a:prstGeom>
          <a:solidFill>
            <a:srgbClr val="FFFFFF"/>
          </a:solidFill>
          <a:ln>
            <a:noFill/>
          </a:ln>
          <a:effectLst>
            <a:outerShdw blurRad="88900" rotWithShape="0">
              <a:srgbClr val="000000">
                <a:alpha val="25882"/>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12" name="Google Shape;412;p23"/>
          <p:cNvSpPr/>
          <p:nvPr/>
        </p:nvSpPr>
        <p:spPr>
          <a:xfrm>
            <a:off x="2180842" y="2441437"/>
            <a:ext cx="6894580" cy="786742"/>
          </a:xfrm>
          <a:prstGeom prst="rect">
            <a:avLst/>
          </a:prstGeom>
          <a:solidFill>
            <a:srgbClr val="FFFFFF"/>
          </a:solidFill>
          <a:ln>
            <a:noFill/>
          </a:ln>
          <a:effectLst>
            <a:outerShdw blurRad="88900" rotWithShape="0">
              <a:srgbClr val="000000">
                <a:alpha val="25882"/>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13" name="Google Shape;413;p23"/>
          <p:cNvSpPr txBox="1"/>
          <p:nvPr/>
        </p:nvSpPr>
        <p:spPr>
          <a:xfrm>
            <a:off x="452173" y="1269910"/>
            <a:ext cx="8950504" cy="536167"/>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RESUMIENDO:</a:t>
            </a:r>
            <a:endParaRPr/>
          </a:p>
        </p:txBody>
      </p:sp>
      <p:sp>
        <p:nvSpPr>
          <p:cNvPr id="414" name="Google Shape;414;p23"/>
          <p:cNvSpPr txBox="1"/>
          <p:nvPr/>
        </p:nvSpPr>
        <p:spPr>
          <a:xfrm>
            <a:off x="2628904" y="2573901"/>
            <a:ext cx="4769413" cy="554552"/>
          </a:xfrm>
          <a:prstGeom prst="rect">
            <a:avLst/>
          </a:prstGeom>
          <a:noFill/>
          <a:ln>
            <a:noFill/>
          </a:ln>
        </p:spPr>
        <p:txBody>
          <a:bodyPr anchorCtr="0" anchor="t" bIns="45675" lIns="45675" spcFirstLastPara="1" rIns="45675" wrap="square" tIns="45675">
            <a:spAutoFit/>
          </a:bodyPr>
          <a:lstStyle/>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Plantear los objetivos.</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Planificar las labores a ejecutar.</a:t>
            </a:r>
            <a:endParaRPr/>
          </a:p>
        </p:txBody>
      </p:sp>
      <p:sp>
        <p:nvSpPr>
          <p:cNvPr id="415" name="Google Shape;415;p23"/>
          <p:cNvSpPr/>
          <p:nvPr/>
        </p:nvSpPr>
        <p:spPr>
          <a:xfrm rot="5400000">
            <a:off x="815671" y="2157770"/>
            <a:ext cx="1081508" cy="1648842"/>
          </a:xfrm>
          <a:custGeom>
            <a:rect b="b" l="l" r="r" t="t"/>
            <a:pathLst>
              <a:path extrusionOk="0" h="21600" w="21600">
                <a:moveTo>
                  <a:pt x="0" y="0"/>
                </a:moveTo>
                <a:lnTo>
                  <a:pt x="15985" y="0"/>
                </a:lnTo>
                <a:lnTo>
                  <a:pt x="21600" y="10800"/>
                </a:lnTo>
                <a:lnTo>
                  <a:pt x="15985" y="21600"/>
                </a:lnTo>
                <a:lnTo>
                  <a:pt x="0" y="21600"/>
                </a:lnTo>
                <a:close/>
              </a:path>
            </a:pathLst>
          </a:custGeom>
          <a:solidFill>
            <a:srgbClr val="FFB375"/>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16" name="Google Shape;416;p23"/>
          <p:cNvSpPr/>
          <p:nvPr/>
        </p:nvSpPr>
        <p:spPr>
          <a:xfrm rot="5400000">
            <a:off x="768998" y="3173746"/>
            <a:ext cx="1174851" cy="1648842"/>
          </a:xfrm>
          <a:prstGeom prst="chevron">
            <a:avLst>
              <a:gd fmla="val 24535" name="adj"/>
            </a:avLst>
          </a:prstGeom>
          <a:solidFill>
            <a:srgbClr val="ED6B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23"/>
          <p:cNvSpPr/>
          <p:nvPr/>
        </p:nvSpPr>
        <p:spPr>
          <a:xfrm rot="-5400000">
            <a:off x="821416" y="5150575"/>
            <a:ext cx="1070017" cy="1648844"/>
          </a:xfrm>
          <a:custGeom>
            <a:rect b="b" l="l" r="r" t="t"/>
            <a:pathLst>
              <a:path extrusionOk="0" h="21600" w="21600">
                <a:moveTo>
                  <a:pt x="0" y="0"/>
                </a:moveTo>
                <a:lnTo>
                  <a:pt x="21600" y="0"/>
                </a:lnTo>
                <a:lnTo>
                  <a:pt x="15441" y="10937"/>
                </a:lnTo>
                <a:lnTo>
                  <a:pt x="21600" y="21600"/>
                </a:lnTo>
                <a:lnTo>
                  <a:pt x="0" y="21600"/>
                </a:lnTo>
                <a:lnTo>
                  <a:pt x="0" y="0"/>
                </a:lnTo>
                <a:close/>
              </a:path>
            </a:pathLst>
          </a:custGeom>
          <a:solidFill>
            <a:srgbClr val="A9350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18" name="Google Shape;418;p23"/>
          <p:cNvSpPr/>
          <p:nvPr/>
        </p:nvSpPr>
        <p:spPr>
          <a:xfrm rot="5400000">
            <a:off x="815671" y="4156804"/>
            <a:ext cx="1081508" cy="1648842"/>
          </a:xfrm>
          <a:prstGeom prst="chevron">
            <a:avLst>
              <a:gd fmla="val 28729" name="adj"/>
            </a:avLst>
          </a:prstGeom>
          <a:solidFill>
            <a:srgbClr val="C64033"/>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23"/>
          <p:cNvSpPr/>
          <p:nvPr/>
        </p:nvSpPr>
        <p:spPr>
          <a:xfrm>
            <a:off x="532002" y="2359150"/>
            <a:ext cx="1648843" cy="45721"/>
          </a:xfrm>
          <a:prstGeom prst="rect">
            <a:avLst/>
          </a:prstGeom>
          <a:solidFill>
            <a:srgbClr val="FFB375"/>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20" name="Google Shape;420;p23"/>
          <p:cNvSpPr/>
          <p:nvPr/>
        </p:nvSpPr>
        <p:spPr>
          <a:xfrm>
            <a:off x="532002" y="6558060"/>
            <a:ext cx="1648843" cy="45721"/>
          </a:xfrm>
          <a:prstGeom prst="rect">
            <a:avLst/>
          </a:prstGeom>
          <a:solidFill>
            <a:srgbClr val="A9350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21" name="Google Shape;421;p23"/>
          <p:cNvSpPr txBox="1"/>
          <p:nvPr/>
        </p:nvSpPr>
        <p:spPr>
          <a:xfrm>
            <a:off x="647375" y="2756680"/>
            <a:ext cx="1418093" cy="300592"/>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PLANIFICACIÓN</a:t>
            </a:r>
            <a:endParaRPr/>
          </a:p>
        </p:txBody>
      </p:sp>
      <p:sp>
        <p:nvSpPr>
          <p:cNvPr id="422" name="Google Shape;422;p23"/>
          <p:cNvSpPr txBox="1"/>
          <p:nvPr/>
        </p:nvSpPr>
        <p:spPr>
          <a:xfrm>
            <a:off x="634179" y="3877958"/>
            <a:ext cx="1444486" cy="300592"/>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ORGANIZACIÓN</a:t>
            </a:r>
            <a:endParaRPr/>
          </a:p>
        </p:txBody>
      </p:sp>
      <p:sp>
        <p:nvSpPr>
          <p:cNvPr id="423" name="Google Shape;423;p23"/>
          <p:cNvSpPr txBox="1"/>
          <p:nvPr/>
        </p:nvSpPr>
        <p:spPr>
          <a:xfrm>
            <a:off x="837676" y="4875349"/>
            <a:ext cx="1037490" cy="300592"/>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DIRECCIÓN</a:t>
            </a:r>
            <a:endParaRPr/>
          </a:p>
        </p:txBody>
      </p:sp>
      <p:sp>
        <p:nvSpPr>
          <p:cNvPr id="424" name="Google Shape;424;p23"/>
          <p:cNvSpPr txBox="1"/>
          <p:nvPr/>
        </p:nvSpPr>
        <p:spPr>
          <a:xfrm>
            <a:off x="897504" y="5915215"/>
            <a:ext cx="917832" cy="300592"/>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CONTROL</a:t>
            </a:r>
            <a:endParaRPr/>
          </a:p>
        </p:txBody>
      </p:sp>
      <p:sp>
        <p:nvSpPr>
          <p:cNvPr id="425" name="Google Shape;425;p23"/>
          <p:cNvSpPr txBox="1"/>
          <p:nvPr/>
        </p:nvSpPr>
        <p:spPr>
          <a:xfrm>
            <a:off x="2628903" y="3428027"/>
            <a:ext cx="6075000" cy="808500"/>
          </a:xfrm>
          <a:prstGeom prst="rect">
            <a:avLst/>
          </a:prstGeom>
          <a:noFill/>
          <a:ln>
            <a:noFill/>
          </a:ln>
        </p:spPr>
        <p:txBody>
          <a:bodyPr anchorCtr="0" anchor="t" bIns="45675" lIns="45675" spcFirstLastPara="1" rIns="45675" wrap="square" tIns="45675">
            <a:spAutoFit/>
          </a:bodyPr>
          <a:lstStyle/>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Organizar las labores a ejecutar y </a:t>
            </a:r>
            <a:r>
              <a:rPr b="0" i="0" lang="en-US" sz="1600" u="none" cap="none" strike="noStrike">
                <a:solidFill>
                  <a:srgbClr val="000000"/>
                </a:solidFill>
                <a:latin typeface="Calibri"/>
                <a:ea typeface="Calibri"/>
                <a:cs typeface="Calibri"/>
                <a:sym typeface="Calibri"/>
              </a:rPr>
              <a:t>designar</a:t>
            </a:r>
            <a:r>
              <a:rPr b="0" i="0" lang="en-US" sz="1600" u="none" cap="none" strike="noStrike">
                <a:solidFill>
                  <a:srgbClr val="000000"/>
                </a:solidFill>
                <a:latin typeface="Calibri"/>
                <a:ea typeface="Calibri"/>
                <a:cs typeface="Calibri"/>
                <a:sym typeface="Calibri"/>
              </a:rPr>
              <a:t> correctamente las tareas (responsabilizar a cada encargado).</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Organizar los recursos materiales y humanos de la empresa.</a:t>
            </a:r>
            <a:endParaRPr/>
          </a:p>
        </p:txBody>
      </p:sp>
      <p:sp>
        <p:nvSpPr>
          <p:cNvPr id="426" name="Google Shape;426;p23"/>
          <p:cNvSpPr txBox="1"/>
          <p:nvPr/>
        </p:nvSpPr>
        <p:spPr>
          <a:xfrm>
            <a:off x="2545878" y="4565127"/>
            <a:ext cx="5982949" cy="554552"/>
          </a:xfrm>
          <a:prstGeom prst="rect">
            <a:avLst/>
          </a:prstGeom>
          <a:noFill/>
          <a:ln>
            <a:noFill/>
          </a:ln>
        </p:spPr>
        <p:txBody>
          <a:bodyPr anchorCtr="0" anchor="t" bIns="45675" lIns="45675" spcFirstLastPara="1" rIns="45675" wrap="square" tIns="45675">
            <a:spAutoFit/>
          </a:bodyPr>
          <a:lstStyle/>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Dirigir el accionar y funcionamiento de la empresa.</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Aplicar liderazgo y motivación dentro de las labores de dirección.</a:t>
            </a:r>
            <a:endParaRPr/>
          </a:p>
        </p:txBody>
      </p:sp>
      <p:sp>
        <p:nvSpPr>
          <p:cNvPr id="427" name="Google Shape;427;p23"/>
          <p:cNvSpPr txBox="1"/>
          <p:nvPr/>
        </p:nvSpPr>
        <p:spPr>
          <a:xfrm>
            <a:off x="2545878" y="5432826"/>
            <a:ext cx="5982949" cy="1062552"/>
          </a:xfrm>
          <a:prstGeom prst="rect">
            <a:avLst/>
          </a:prstGeom>
          <a:noFill/>
          <a:ln>
            <a:noFill/>
          </a:ln>
        </p:spPr>
        <p:txBody>
          <a:bodyPr anchorCtr="0" anchor="t" bIns="45675" lIns="45675" spcFirstLastPara="1" rIns="45675" wrap="square" tIns="45675">
            <a:spAutoFit/>
          </a:bodyPr>
          <a:lstStyle/>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Implica controlar o supervisar que los resultados fuesen de acuerdo a lo planificado.</a:t>
            </a:r>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Es la oportunidad para analizar las desviaciones o cambios en el resultado deseado.</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24"/>
          <p:cNvSpPr txBox="1"/>
          <p:nvPr>
            <p:ph idx="4294967295" type="sldNum"/>
          </p:nvPr>
        </p:nvSpPr>
        <p:spPr>
          <a:xfrm>
            <a:off x="371684" y="6881800"/>
            <a:ext cx="337159" cy="31711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433" name="Google Shape;433;p24"/>
          <p:cNvGrpSpPr/>
          <p:nvPr/>
        </p:nvGrpSpPr>
        <p:grpSpPr>
          <a:xfrm>
            <a:off x="2035274" y="2557917"/>
            <a:ext cx="6999677" cy="3223267"/>
            <a:chOff x="-1" y="-1"/>
            <a:chExt cx="6999677" cy="3223266"/>
          </a:xfrm>
        </p:grpSpPr>
        <p:grpSp>
          <p:nvGrpSpPr>
            <p:cNvPr id="434" name="Google Shape;434;p24"/>
            <p:cNvGrpSpPr/>
            <p:nvPr/>
          </p:nvGrpSpPr>
          <p:grpSpPr>
            <a:xfrm>
              <a:off x="-1" y="-1"/>
              <a:ext cx="6999677" cy="3223266"/>
              <a:chOff x="0" y="0"/>
              <a:chExt cx="6999676" cy="3223265"/>
            </a:xfrm>
          </p:grpSpPr>
          <p:sp>
            <p:nvSpPr>
              <p:cNvPr id="435" name="Google Shape;435;p24"/>
              <p:cNvSpPr/>
              <p:nvPr/>
            </p:nvSpPr>
            <p:spPr>
              <a:xfrm>
                <a:off x="0" y="0"/>
                <a:ext cx="6999676" cy="3223265"/>
              </a:xfrm>
              <a:prstGeom prst="roundRect">
                <a:avLst>
                  <a:gd fmla="val 13483"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24"/>
              <p:cNvSpPr txBox="1"/>
              <p:nvPr/>
            </p:nvSpPr>
            <p:spPr>
              <a:xfrm>
                <a:off x="132050" y="1421514"/>
                <a:ext cx="6735575" cy="380233"/>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437" name="Google Shape;437;p24"/>
            <p:cNvSpPr txBox="1"/>
            <p:nvPr/>
          </p:nvSpPr>
          <p:spPr>
            <a:xfrm>
              <a:off x="1307688" y="545324"/>
              <a:ext cx="5191436" cy="2132609"/>
            </a:xfrm>
            <a:prstGeom prst="rect">
              <a:avLst/>
            </a:prstGeom>
            <a:noFill/>
            <a:ln>
              <a:noFill/>
            </a:ln>
          </p:spPr>
          <p:txBody>
            <a:bodyPr anchorCtr="0" anchor="ctr" bIns="91400" lIns="91400" spcFirstLastPara="1" rIns="91400" wrap="square" tIns="91400">
              <a:spAutoFit/>
            </a:bodyPr>
            <a:lstStyle/>
            <a:p>
              <a:pPr indent="0" lvl="0" marL="0" marR="0" rtl="0" algn="l">
                <a:lnSpc>
                  <a:spcPct val="115000"/>
                </a:lnSpc>
                <a:spcBef>
                  <a:spcPts val="0"/>
                </a:spcBef>
                <a:spcAft>
                  <a:spcPts val="0"/>
                </a:spcAft>
                <a:buClr>
                  <a:srgbClr val="A93501"/>
                </a:buClr>
                <a:buSzPts val="2000"/>
                <a:buFont typeface="Calibri"/>
                <a:buNone/>
              </a:pPr>
              <a:r>
                <a:rPr b="0" i="0" lang="en-US" sz="2000" u="none" cap="none" strike="noStrike">
                  <a:solidFill>
                    <a:srgbClr val="A93501"/>
                  </a:solidFill>
                  <a:latin typeface="Calibri"/>
                  <a:ea typeface="Calibri"/>
                  <a:cs typeface="Calibri"/>
                  <a:sym typeface="Calibri"/>
                </a:rPr>
                <a:t>PROCESO </a:t>
              </a:r>
              <a:r>
                <a:rPr b="1" i="0" lang="en-US" sz="2000" u="none" cap="none" strike="noStrike">
                  <a:solidFill>
                    <a:srgbClr val="ED6B00"/>
                  </a:solidFill>
                  <a:latin typeface="Calibri"/>
                  <a:ea typeface="Calibri"/>
                  <a:cs typeface="Calibri"/>
                  <a:sym typeface="Calibri"/>
                </a:rPr>
                <a:t>ADMINISTRATIVO</a:t>
              </a:r>
              <a:endParaRPr b="1" i="0" sz="1400" u="none" cap="none" strike="noStrike">
                <a:solidFill>
                  <a:srgbClr val="ED6B00"/>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rgbClr val="000000"/>
                </a:buClr>
                <a:buSzPts val="1400"/>
                <a:buFont typeface="Calibri"/>
                <a:buNone/>
              </a:pPr>
              <a:r>
                <a:t/>
              </a:r>
              <a:endParaRPr b="1" i="0" sz="1400" u="none" cap="none" strike="noStrike">
                <a:solidFill>
                  <a:srgbClr val="ED6B00"/>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Para recordar los aprendizajes trabajados durante el desarrollo de la presentación, te invitamos a realizar la </a:t>
              </a:r>
              <a:r>
                <a:rPr b="1" i="0" lang="en-US" sz="1600" u="none" cap="none" strike="noStrike">
                  <a:solidFill>
                    <a:srgbClr val="ED6B00"/>
                  </a:solidFill>
                  <a:latin typeface="Calibri"/>
                  <a:ea typeface="Calibri"/>
                  <a:cs typeface="Calibri"/>
                  <a:sym typeface="Calibri"/>
                </a:rPr>
                <a:t>Actividad 3 Cuánto aprendimos.</a:t>
              </a:r>
              <a:r>
                <a:rPr b="0" i="0" lang="en-US" sz="1600" u="none" cap="none" strike="noStrike">
                  <a:solidFill>
                    <a:srgbClr val="000000"/>
                  </a:solidFill>
                  <a:latin typeface="Calibri"/>
                  <a:ea typeface="Calibri"/>
                  <a:cs typeface="Calibri"/>
                  <a:sym typeface="Calibri"/>
                </a:rPr>
                <a:t> Utiliza el archivo adjunto.</a:t>
              </a:r>
              <a:endParaRPr/>
            </a:p>
            <a:p>
              <a:pPr indent="-184150" lvl="0" marL="28575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 </a:t>
              </a:r>
              <a:r>
                <a:rPr b="1" i="0" lang="en-US" sz="1600" u="none" cap="none" strike="noStrike">
                  <a:solidFill>
                    <a:srgbClr val="ED6B00"/>
                  </a:solidFill>
                  <a:latin typeface="Calibri"/>
                  <a:ea typeface="Calibri"/>
                  <a:cs typeface="Calibri"/>
                  <a:sym typeface="Calibri"/>
                </a:rPr>
                <a:t>¡Atentos!</a:t>
              </a:r>
              <a:endParaRPr/>
            </a:p>
          </p:txBody>
        </p:sp>
      </p:grpSp>
      <p:sp>
        <p:nvSpPr>
          <p:cNvPr id="438" name="Google Shape;438;p24"/>
          <p:cNvSpPr txBox="1"/>
          <p:nvPr/>
        </p:nvSpPr>
        <p:spPr>
          <a:xfrm>
            <a:off x="375973" y="1265365"/>
            <a:ext cx="8950504" cy="536166"/>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¿CUÁNTO APRENDIMOS?</a:t>
            </a:r>
            <a:endParaRPr/>
          </a:p>
        </p:txBody>
      </p:sp>
      <p:sp>
        <p:nvSpPr>
          <p:cNvPr id="439" name="Google Shape;439;p24"/>
          <p:cNvSpPr txBox="1"/>
          <p:nvPr/>
        </p:nvSpPr>
        <p:spPr>
          <a:xfrm>
            <a:off x="366450" y="1120628"/>
            <a:ext cx="4700400" cy="37220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REVISEMOS</a:t>
            </a:r>
            <a:endParaRPr/>
          </a:p>
        </p:txBody>
      </p:sp>
      <p:pic>
        <p:nvPicPr>
          <p:cNvPr descr="Imagen 17" id="440" name="Google Shape;440;p24"/>
          <p:cNvPicPr preferRelativeResize="0"/>
          <p:nvPr/>
        </p:nvPicPr>
        <p:blipFill rotWithShape="1">
          <a:blip r:embed="rId3">
            <a:alphaModFix/>
          </a:blip>
          <a:srcRect b="0" l="0" r="0" t="0"/>
          <a:stretch/>
        </p:blipFill>
        <p:spPr>
          <a:xfrm>
            <a:off x="530942" y="2874173"/>
            <a:ext cx="2812028" cy="3182574"/>
          </a:xfrm>
          <a:prstGeom prst="rect">
            <a:avLst/>
          </a:prstGeom>
          <a:noFill/>
          <a:ln>
            <a:noFill/>
          </a:ln>
        </p:spPr>
      </p:pic>
      <p:pic>
        <p:nvPicPr>
          <p:cNvPr descr="Imagen 4" id="441" name="Google Shape;441;p24"/>
          <p:cNvPicPr preferRelativeResize="0"/>
          <p:nvPr/>
        </p:nvPicPr>
        <p:blipFill rotWithShape="1">
          <a:blip r:embed="rId4">
            <a:alphaModFix/>
          </a:blip>
          <a:srcRect b="0" l="0" r="0" t="0"/>
          <a:stretch/>
        </p:blipFill>
        <p:spPr>
          <a:xfrm>
            <a:off x="7305599" y="5145056"/>
            <a:ext cx="1705020" cy="1272248"/>
          </a:xfrm>
          <a:prstGeom prst="rect">
            <a:avLst/>
          </a:prstGeom>
          <a:noFill/>
          <a:ln>
            <a:noFill/>
          </a:ln>
        </p:spPr>
      </p:pic>
      <p:pic>
        <p:nvPicPr>
          <p:cNvPr descr="Imagen 5" id="442" name="Google Shape;442;p24"/>
          <p:cNvPicPr preferRelativeResize="0"/>
          <p:nvPr/>
        </p:nvPicPr>
        <p:blipFill rotWithShape="1">
          <a:blip r:embed="rId5">
            <a:alphaModFix/>
          </a:blip>
          <a:srcRect b="0" l="0" r="0" t="0"/>
          <a:stretch/>
        </p:blipFill>
        <p:spPr>
          <a:xfrm>
            <a:off x="5551920" y="5470466"/>
            <a:ext cx="1651875" cy="884516"/>
          </a:xfrm>
          <a:prstGeom prst="rect">
            <a:avLst/>
          </a:prstGeom>
          <a:noFill/>
          <a:ln>
            <a:noFill/>
          </a:ln>
        </p:spPr>
      </p:pic>
      <p:sp>
        <p:nvSpPr>
          <p:cNvPr id="443" name="Google Shape;443;p24"/>
          <p:cNvSpPr txBox="1"/>
          <p:nvPr/>
        </p:nvSpPr>
        <p:spPr>
          <a:xfrm>
            <a:off x="4125174" y="1029694"/>
            <a:ext cx="466494" cy="830102"/>
          </a:xfrm>
          <a:prstGeom prst="rect">
            <a:avLst/>
          </a:prstGeom>
          <a:noFill/>
          <a:ln>
            <a:noFill/>
          </a:ln>
        </p:spPr>
        <p:txBody>
          <a:bodyPr anchorCtr="0" anchor="ctr" bIns="91400" lIns="91400" spcFirstLastPara="1" rIns="91400" wrap="square" tIns="91400">
            <a:spAutoFit/>
          </a:bodyPr>
          <a:lstStyle/>
          <a:p>
            <a:pPr indent="0" lvl="0" marL="0" marR="0" rtl="0" algn="r">
              <a:lnSpc>
                <a:spcPct val="90000"/>
              </a:lnSpc>
              <a:spcBef>
                <a:spcPts val="0"/>
              </a:spcBef>
              <a:spcAft>
                <a:spcPts val="0"/>
              </a:spcAft>
              <a:buClr>
                <a:srgbClr val="FFB375"/>
              </a:buClr>
              <a:buSzPts val="5000"/>
              <a:buFont typeface="Calibri"/>
              <a:buNone/>
            </a:pPr>
            <a:r>
              <a:rPr b="0" i="0" lang="en-US" sz="5000" u="none" cap="none" strike="noStrike">
                <a:solidFill>
                  <a:srgbClr val="FFB375"/>
                </a:solidFill>
                <a:latin typeface="Calibri"/>
                <a:ea typeface="Calibri"/>
                <a:cs typeface="Calibri"/>
                <a:sym typeface="Calibri"/>
              </a:rPr>
              <a:t>3</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25"/>
          <p:cNvSpPr txBox="1"/>
          <p:nvPr>
            <p:ph idx="4294967295" type="sldNum"/>
          </p:nvPr>
        </p:nvSpPr>
        <p:spPr>
          <a:xfrm>
            <a:off x="371684" y="6881800"/>
            <a:ext cx="337159" cy="31711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449" name="Google Shape;449;p25"/>
          <p:cNvSpPr txBox="1"/>
          <p:nvPr/>
        </p:nvSpPr>
        <p:spPr>
          <a:xfrm>
            <a:off x="366450" y="1110796"/>
            <a:ext cx="4700400" cy="37220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ANTES DE COMENZAR A TRABAJAR</a:t>
            </a:r>
            <a:endParaRPr/>
          </a:p>
        </p:txBody>
      </p:sp>
      <p:sp>
        <p:nvSpPr>
          <p:cNvPr id="450" name="Google Shape;450;p25"/>
          <p:cNvSpPr txBox="1"/>
          <p:nvPr/>
        </p:nvSpPr>
        <p:spPr>
          <a:xfrm>
            <a:off x="375977" y="1283910"/>
            <a:ext cx="7017881" cy="536166"/>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A93501"/>
              </a:buClr>
              <a:buSzPts val="2800"/>
              <a:buFont typeface="Calibri"/>
              <a:buNone/>
            </a:pPr>
            <a:r>
              <a:rPr b="0" i="0" lang="en-US" sz="2800" u="none" cap="none" strike="noStrike">
                <a:solidFill>
                  <a:srgbClr val="A93501"/>
                </a:solidFill>
                <a:latin typeface="Calibri"/>
                <a:ea typeface="Calibri"/>
                <a:cs typeface="Calibri"/>
                <a:sym typeface="Calibri"/>
              </a:rPr>
              <a:t>TOMA LAS SIGUIENTES </a:t>
            </a:r>
            <a:r>
              <a:rPr b="1" i="0" lang="en-US" sz="2800" u="none" cap="none" strike="noStrike">
                <a:solidFill>
                  <a:srgbClr val="ED6B00"/>
                </a:solidFill>
                <a:latin typeface="Calibri"/>
                <a:ea typeface="Calibri"/>
                <a:cs typeface="Calibri"/>
                <a:sym typeface="Calibri"/>
              </a:rPr>
              <a:t>PRECAUCIONES</a:t>
            </a:r>
            <a:endParaRPr/>
          </a:p>
        </p:txBody>
      </p:sp>
      <p:grpSp>
        <p:nvGrpSpPr>
          <p:cNvPr id="451" name="Google Shape;451;p25"/>
          <p:cNvGrpSpPr/>
          <p:nvPr/>
        </p:nvGrpSpPr>
        <p:grpSpPr>
          <a:xfrm>
            <a:off x="-4659" y="4568179"/>
            <a:ext cx="9109189" cy="783012"/>
            <a:chOff x="-3" y="-3"/>
            <a:chExt cx="9109187" cy="783011"/>
          </a:xfrm>
        </p:grpSpPr>
        <p:sp>
          <p:nvSpPr>
            <p:cNvPr id="452" name="Google Shape;452;p25"/>
            <p:cNvSpPr txBox="1"/>
            <p:nvPr/>
          </p:nvSpPr>
          <p:spPr>
            <a:xfrm>
              <a:off x="1334832" y="222245"/>
              <a:ext cx="7774352" cy="300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Se </a:t>
              </a:r>
              <a:r>
                <a:rPr b="1" i="0" lang="en-US" sz="1600" u="none" cap="none" strike="noStrike">
                  <a:solidFill>
                    <a:srgbClr val="ED6B00"/>
                  </a:solidFill>
                  <a:latin typeface="Calibri"/>
                  <a:ea typeface="Calibri"/>
                  <a:cs typeface="Calibri"/>
                  <a:sym typeface="Calibri"/>
                </a:rPr>
                <a:t>riguroso</a:t>
              </a:r>
              <a:r>
                <a:rPr b="0" i="0" lang="en-US" sz="1600" u="none" cap="none" strike="noStrike">
                  <a:solidFill>
                    <a:srgbClr val="000000"/>
                  </a:solidFill>
                  <a:latin typeface="Calibri"/>
                  <a:ea typeface="Calibri"/>
                  <a:cs typeface="Calibri"/>
                  <a:sym typeface="Calibri"/>
                </a:rPr>
                <a:t> y </a:t>
              </a:r>
              <a:r>
                <a:rPr b="1" i="0" lang="en-US" sz="1600" u="none" cap="none" strike="noStrike">
                  <a:solidFill>
                    <a:srgbClr val="ED6B00"/>
                  </a:solidFill>
                  <a:latin typeface="Calibri"/>
                  <a:ea typeface="Calibri"/>
                  <a:cs typeface="Calibri"/>
                  <a:sym typeface="Calibri"/>
                </a:rPr>
                <a:t>ordenado</a:t>
              </a:r>
              <a:r>
                <a:rPr b="0" i="0" lang="en-US" sz="1600" u="none" cap="none" strike="noStrike">
                  <a:solidFill>
                    <a:srgbClr val="000000"/>
                  </a:solidFill>
                  <a:latin typeface="Calibri"/>
                  <a:ea typeface="Calibri"/>
                  <a:cs typeface="Calibri"/>
                  <a:sym typeface="Calibri"/>
                </a:rPr>
                <a:t> con los antecedentes que manejas.</a:t>
              </a:r>
              <a:endParaRPr/>
            </a:p>
          </p:txBody>
        </p:sp>
        <p:grpSp>
          <p:nvGrpSpPr>
            <p:cNvPr id="453" name="Google Shape;453;p25"/>
            <p:cNvGrpSpPr/>
            <p:nvPr/>
          </p:nvGrpSpPr>
          <p:grpSpPr>
            <a:xfrm>
              <a:off x="-3" y="-3"/>
              <a:ext cx="1135372" cy="783011"/>
              <a:chOff x="-1" y="-1"/>
              <a:chExt cx="1135370" cy="783010"/>
            </a:xfrm>
          </p:grpSpPr>
          <p:sp>
            <p:nvSpPr>
              <p:cNvPr id="454" name="Google Shape;454;p25"/>
              <p:cNvSpPr/>
              <p:nvPr/>
            </p:nvSpPr>
            <p:spPr>
              <a:xfrm rot="5400000">
                <a:off x="176179" y="-176181"/>
                <a:ext cx="783010" cy="1135370"/>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Imagen 3" id="455" name="Google Shape;455;p25"/>
              <p:cNvPicPr preferRelativeResize="0"/>
              <p:nvPr/>
            </p:nvPicPr>
            <p:blipFill rotWithShape="1">
              <a:blip r:embed="rId3">
                <a:alphaModFix/>
              </a:blip>
              <a:srcRect b="0" l="0" r="0" t="0"/>
              <a:stretch/>
            </p:blipFill>
            <p:spPr>
              <a:xfrm>
                <a:off x="286450" y="103502"/>
                <a:ext cx="683389" cy="576004"/>
              </a:xfrm>
              <a:prstGeom prst="rect">
                <a:avLst/>
              </a:prstGeom>
              <a:noFill/>
              <a:ln>
                <a:noFill/>
              </a:ln>
            </p:spPr>
          </p:pic>
        </p:grpSp>
      </p:grpSp>
      <p:grpSp>
        <p:nvGrpSpPr>
          <p:cNvPr id="456" name="Google Shape;456;p25"/>
          <p:cNvGrpSpPr/>
          <p:nvPr/>
        </p:nvGrpSpPr>
        <p:grpSpPr>
          <a:xfrm>
            <a:off x="-4659" y="3697443"/>
            <a:ext cx="6615376" cy="783012"/>
            <a:chOff x="-3" y="-3"/>
            <a:chExt cx="6615374" cy="783011"/>
          </a:xfrm>
        </p:grpSpPr>
        <p:sp>
          <p:nvSpPr>
            <p:cNvPr id="457" name="Google Shape;457;p25"/>
            <p:cNvSpPr txBox="1"/>
            <p:nvPr/>
          </p:nvSpPr>
          <p:spPr>
            <a:xfrm>
              <a:off x="1334834" y="94428"/>
              <a:ext cx="5280537" cy="554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Cuidado con los dispositivos externos,  asegura la información instalando </a:t>
              </a:r>
              <a:r>
                <a:rPr b="1" i="0" lang="en-US" sz="1600" u="none" cap="none" strike="noStrike">
                  <a:solidFill>
                    <a:srgbClr val="ED6B00"/>
                  </a:solidFill>
                  <a:latin typeface="Calibri"/>
                  <a:ea typeface="Calibri"/>
                  <a:cs typeface="Calibri"/>
                  <a:sym typeface="Calibri"/>
                </a:rPr>
                <a:t>antivirus</a:t>
              </a:r>
              <a:r>
                <a:rPr b="0" i="0" lang="en-US" sz="1600" u="none" cap="none" strike="noStrike">
                  <a:solidFill>
                    <a:srgbClr val="ED6B00"/>
                  </a:solidFill>
                  <a:latin typeface="Calibri"/>
                  <a:ea typeface="Calibri"/>
                  <a:cs typeface="Calibri"/>
                  <a:sym typeface="Calibri"/>
                </a:rPr>
                <a:t>.</a:t>
              </a:r>
              <a:endParaRPr/>
            </a:p>
          </p:txBody>
        </p:sp>
        <p:grpSp>
          <p:nvGrpSpPr>
            <p:cNvPr id="458" name="Google Shape;458;p25"/>
            <p:cNvGrpSpPr/>
            <p:nvPr/>
          </p:nvGrpSpPr>
          <p:grpSpPr>
            <a:xfrm>
              <a:off x="-3" y="-3"/>
              <a:ext cx="1135373" cy="783011"/>
              <a:chOff x="-1" y="-1"/>
              <a:chExt cx="1135372" cy="783010"/>
            </a:xfrm>
          </p:grpSpPr>
          <p:sp>
            <p:nvSpPr>
              <p:cNvPr id="459" name="Google Shape;459;p25"/>
              <p:cNvSpPr/>
              <p:nvPr/>
            </p:nvSpPr>
            <p:spPr>
              <a:xfrm rot="5400000">
                <a:off x="176180" y="-176182"/>
                <a:ext cx="783010" cy="1135372"/>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Imagen 4" id="460" name="Google Shape;460;p25"/>
              <p:cNvPicPr preferRelativeResize="0"/>
              <p:nvPr/>
            </p:nvPicPr>
            <p:blipFill rotWithShape="1">
              <a:blip r:embed="rId4">
                <a:alphaModFix/>
              </a:blip>
              <a:srcRect b="0" l="0" r="0" t="0"/>
              <a:stretch/>
            </p:blipFill>
            <p:spPr>
              <a:xfrm>
                <a:off x="286451" y="103502"/>
                <a:ext cx="683389" cy="576004"/>
              </a:xfrm>
              <a:prstGeom prst="rect">
                <a:avLst/>
              </a:prstGeom>
              <a:noFill/>
              <a:ln>
                <a:noFill/>
              </a:ln>
            </p:spPr>
          </p:pic>
        </p:grpSp>
      </p:grpSp>
      <p:grpSp>
        <p:nvGrpSpPr>
          <p:cNvPr id="461" name="Google Shape;461;p25"/>
          <p:cNvGrpSpPr/>
          <p:nvPr/>
        </p:nvGrpSpPr>
        <p:grpSpPr>
          <a:xfrm>
            <a:off x="-4659" y="1955974"/>
            <a:ext cx="9178017" cy="783012"/>
            <a:chOff x="-3" y="-3"/>
            <a:chExt cx="9178015" cy="783011"/>
          </a:xfrm>
        </p:grpSpPr>
        <p:sp>
          <p:nvSpPr>
            <p:cNvPr id="462" name="Google Shape;462;p25"/>
            <p:cNvSpPr txBox="1"/>
            <p:nvPr/>
          </p:nvSpPr>
          <p:spPr>
            <a:xfrm>
              <a:off x="1334833" y="222245"/>
              <a:ext cx="7843179" cy="300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Cuida </a:t>
              </a:r>
              <a:r>
                <a:rPr b="1" i="0" lang="en-US" sz="1600" u="none" cap="none" strike="noStrike">
                  <a:solidFill>
                    <a:srgbClr val="ED6B00"/>
                  </a:solidFill>
                  <a:latin typeface="Calibri"/>
                  <a:ea typeface="Calibri"/>
                  <a:cs typeface="Calibri"/>
                  <a:sym typeface="Calibri"/>
                </a:rPr>
                <a:t>tus claves </a:t>
              </a:r>
              <a:r>
                <a:rPr b="0" i="0" lang="en-US" sz="1600" u="none" cap="none" strike="noStrike">
                  <a:solidFill>
                    <a:srgbClr val="000000"/>
                  </a:solidFill>
                  <a:latin typeface="Calibri"/>
                  <a:ea typeface="Calibri"/>
                  <a:cs typeface="Calibri"/>
                  <a:sym typeface="Calibri"/>
                </a:rPr>
                <a:t>de acceso.</a:t>
              </a:r>
              <a:endParaRPr/>
            </a:p>
          </p:txBody>
        </p:sp>
        <p:grpSp>
          <p:nvGrpSpPr>
            <p:cNvPr id="463" name="Google Shape;463;p25"/>
            <p:cNvGrpSpPr/>
            <p:nvPr/>
          </p:nvGrpSpPr>
          <p:grpSpPr>
            <a:xfrm>
              <a:off x="-3" y="-3"/>
              <a:ext cx="1135372" cy="783011"/>
              <a:chOff x="-1" y="-1"/>
              <a:chExt cx="1135370" cy="783010"/>
            </a:xfrm>
          </p:grpSpPr>
          <p:sp>
            <p:nvSpPr>
              <p:cNvPr id="464" name="Google Shape;464;p25"/>
              <p:cNvSpPr/>
              <p:nvPr/>
            </p:nvSpPr>
            <p:spPr>
              <a:xfrm rot="5400000">
                <a:off x="176179" y="-176181"/>
                <a:ext cx="783010" cy="1135370"/>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Imagen 5" id="465" name="Google Shape;465;p25"/>
              <p:cNvPicPr preferRelativeResize="0"/>
              <p:nvPr/>
            </p:nvPicPr>
            <p:blipFill rotWithShape="1">
              <a:blip r:embed="rId5">
                <a:alphaModFix/>
              </a:blip>
              <a:srcRect b="0" l="0" r="0" t="0"/>
              <a:stretch/>
            </p:blipFill>
            <p:spPr>
              <a:xfrm>
                <a:off x="262214" y="83074"/>
                <a:ext cx="731862" cy="616860"/>
              </a:xfrm>
              <a:prstGeom prst="rect">
                <a:avLst/>
              </a:prstGeom>
              <a:noFill/>
              <a:ln>
                <a:noFill/>
              </a:ln>
            </p:spPr>
          </p:pic>
        </p:grpSp>
      </p:grpSp>
      <p:grpSp>
        <p:nvGrpSpPr>
          <p:cNvPr id="466" name="Google Shape;466;p25"/>
          <p:cNvGrpSpPr/>
          <p:nvPr/>
        </p:nvGrpSpPr>
        <p:grpSpPr>
          <a:xfrm>
            <a:off x="-4660" y="2826708"/>
            <a:ext cx="8912547" cy="783012"/>
            <a:chOff x="-3" y="-3"/>
            <a:chExt cx="8912545" cy="783011"/>
          </a:xfrm>
        </p:grpSpPr>
        <p:sp>
          <p:nvSpPr>
            <p:cNvPr id="467" name="Google Shape;467;p25"/>
            <p:cNvSpPr txBox="1"/>
            <p:nvPr/>
          </p:nvSpPr>
          <p:spPr>
            <a:xfrm>
              <a:off x="1334833" y="222245"/>
              <a:ext cx="7577709" cy="300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Resguarda la </a:t>
              </a:r>
              <a:r>
                <a:rPr b="1" i="0" lang="en-US" sz="1600" u="none" cap="none" strike="noStrike">
                  <a:solidFill>
                    <a:srgbClr val="ED6B00"/>
                  </a:solidFill>
                  <a:latin typeface="Calibri"/>
                  <a:ea typeface="Calibri"/>
                  <a:cs typeface="Calibri"/>
                  <a:sym typeface="Calibri"/>
                </a:rPr>
                <a:t>confidencialidad</a:t>
              </a:r>
              <a:r>
                <a:rPr b="0" i="0" lang="en-US" sz="1600" u="none" cap="none" strike="noStrike">
                  <a:solidFill>
                    <a:srgbClr val="000000"/>
                  </a:solidFill>
                  <a:latin typeface="Calibri"/>
                  <a:ea typeface="Calibri"/>
                  <a:cs typeface="Calibri"/>
                  <a:sym typeface="Calibri"/>
                </a:rPr>
                <a:t> de la información.</a:t>
              </a:r>
              <a:endParaRPr/>
            </a:p>
          </p:txBody>
        </p:sp>
        <p:grpSp>
          <p:nvGrpSpPr>
            <p:cNvPr id="468" name="Google Shape;468;p25"/>
            <p:cNvGrpSpPr/>
            <p:nvPr/>
          </p:nvGrpSpPr>
          <p:grpSpPr>
            <a:xfrm>
              <a:off x="-3" y="-3"/>
              <a:ext cx="1135373" cy="783011"/>
              <a:chOff x="-1" y="-1"/>
              <a:chExt cx="1135372" cy="783010"/>
            </a:xfrm>
          </p:grpSpPr>
          <p:sp>
            <p:nvSpPr>
              <p:cNvPr id="469" name="Google Shape;469;p25"/>
              <p:cNvSpPr/>
              <p:nvPr/>
            </p:nvSpPr>
            <p:spPr>
              <a:xfrm rot="5400000">
                <a:off x="176180" y="-176182"/>
                <a:ext cx="783010" cy="1135372"/>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Imagen 6" id="470" name="Google Shape;470;p25"/>
              <p:cNvPicPr preferRelativeResize="0"/>
              <p:nvPr/>
            </p:nvPicPr>
            <p:blipFill rotWithShape="1">
              <a:blip r:embed="rId6">
                <a:alphaModFix/>
              </a:blip>
              <a:srcRect b="0" l="0" r="0" t="0"/>
              <a:stretch/>
            </p:blipFill>
            <p:spPr>
              <a:xfrm>
                <a:off x="286451" y="103502"/>
                <a:ext cx="683389" cy="576004"/>
              </a:xfrm>
              <a:prstGeom prst="rect">
                <a:avLst/>
              </a:prstGeom>
              <a:noFill/>
              <a:ln>
                <a:noFill/>
              </a:ln>
            </p:spPr>
          </p:pic>
        </p:grpSp>
      </p:grpSp>
      <p:grpSp>
        <p:nvGrpSpPr>
          <p:cNvPr id="471" name="Google Shape;471;p25"/>
          <p:cNvGrpSpPr/>
          <p:nvPr/>
        </p:nvGrpSpPr>
        <p:grpSpPr>
          <a:xfrm>
            <a:off x="-4659" y="5438912"/>
            <a:ext cx="6861181" cy="783012"/>
            <a:chOff x="-3" y="-3"/>
            <a:chExt cx="6861179" cy="783011"/>
          </a:xfrm>
        </p:grpSpPr>
        <p:sp>
          <p:nvSpPr>
            <p:cNvPr id="472" name="Google Shape;472;p25"/>
            <p:cNvSpPr txBox="1"/>
            <p:nvPr/>
          </p:nvSpPr>
          <p:spPr>
            <a:xfrm>
              <a:off x="1334832" y="123924"/>
              <a:ext cx="5526344" cy="554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Realiza trabajo en equipo con </a:t>
              </a:r>
              <a:r>
                <a:rPr b="1" i="0" lang="en-US" sz="1600" u="none" cap="none" strike="noStrike">
                  <a:solidFill>
                    <a:srgbClr val="ED6B00"/>
                  </a:solidFill>
                  <a:latin typeface="Calibri"/>
                  <a:ea typeface="Calibri"/>
                  <a:cs typeface="Calibri"/>
                  <a:sym typeface="Calibri"/>
                </a:rPr>
                <a:t>respeto</a:t>
              </a:r>
              <a:r>
                <a:rPr b="0" i="0" lang="en-US" sz="1600" u="none" cap="none" strike="noStrike">
                  <a:solidFill>
                    <a:srgbClr val="000000"/>
                  </a:solidFill>
                  <a:latin typeface="Calibri"/>
                  <a:ea typeface="Calibri"/>
                  <a:cs typeface="Calibri"/>
                  <a:sym typeface="Calibri"/>
                </a:rPr>
                <a:t> en tus opiniones, </a:t>
              </a:r>
              <a:endParaRPr/>
            </a:p>
            <a:p>
              <a:pPr indent="0" lvl="0" marL="0" marR="0" rtl="0" algn="l">
                <a:lnSpc>
                  <a:spcPct val="100000"/>
                </a:lnSpc>
                <a:spcBef>
                  <a:spcPts val="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escucha</a:t>
              </a:r>
              <a:r>
                <a:rPr b="0" i="0" lang="en-US" sz="1600" u="none" cap="none" strike="noStrike">
                  <a:solidFill>
                    <a:srgbClr val="000000"/>
                  </a:solidFill>
                  <a:latin typeface="Calibri"/>
                  <a:ea typeface="Calibri"/>
                  <a:cs typeface="Calibri"/>
                  <a:sym typeface="Calibri"/>
                </a:rPr>
                <a:t> a los demás. </a:t>
              </a:r>
              <a:endParaRPr/>
            </a:p>
          </p:txBody>
        </p:sp>
        <p:grpSp>
          <p:nvGrpSpPr>
            <p:cNvPr id="473" name="Google Shape;473;p25"/>
            <p:cNvGrpSpPr/>
            <p:nvPr/>
          </p:nvGrpSpPr>
          <p:grpSpPr>
            <a:xfrm>
              <a:off x="-3" y="-3"/>
              <a:ext cx="1135373" cy="783011"/>
              <a:chOff x="-1" y="-1"/>
              <a:chExt cx="1135372" cy="783010"/>
            </a:xfrm>
          </p:grpSpPr>
          <p:sp>
            <p:nvSpPr>
              <p:cNvPr id="474" name="Google Shape;474;p25"/>
              <p:cNvSpPr/>
              <p:nvPr/>
            </p:nvSpPr>
            <p:spPr>
              <a:xfrm rot="5400000">
                <a:off x="176180" y="-176182"/>
                <a:ext cx="783010" cy="1135372"/>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Imagen 8" id="475" name="Google Shape;475;p25"/>
              <p:cNvPicPr preferRelativeResize="0"/>
              <p:nvPr/>
            </p:nvPicPr>
            <p:blipFill rotWithShape="1">
              <a:blip r:embed="rId7">
                <a:alphaModFix/>
              </a:blip>
              <a:srcRect b="0" l="0" r="0" t="0"/>
              <a:stretch/>
            </p:blipFill>
            <p:spPr>
              <a:xfrm>
                <a:off x="286450" y="103502"/>
                <a:ext cx="683392" cy="576004"/>
              </a:xfrm>
              <a:prstGeom prst="rect">
                <a:avLst/>
              </a:prstGeom>
              <a:noFill/>
              <a:ln>
                <a:noFill/>
              </a:ln>
            </p:spPr>
          </p:pic>
        </p:grpSp>
      </p:grpSp>
      <p:pic>
        <p:nvPicPr>
          <p:cNvPr descr="Imagen 1" id="476" name="Google Shape;476;p25"/>
          <p:cNvPicPr preferRelativeResize="0"/>
          <p:nvPr/>
        </p:nvPicPr>
        <p:blipFill rotWithShape="1">
          <a:blip r:embed="rId8">
            <a:alphaModFix/>
          </a:blip>
          <a:srcRect b="0" l="0" r="0" t="0"/>
          <a:stretch/>
        </p:blipFill>
        <p:spPr>
          <a:xfrm>
            <a:off x="5639332" y="1565094"/>
            <a:ext cx="3816535" cy="600617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26"/>
          <p:cNvSpPr txBox="1"/>
          <p:nvPr>
            <p:ph idx="4294967295" type="sldNum"/>
          </p:nvPr>
        </p:nvSpPr>
        <p:spPr>
          <a:xfrm>
            <a:off x="371684" y="6881800"/>
            <a:ext cx="337159" cy="31711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482" name="Google Shape;482;p26"/>
          <p:cNvGrpSpPr/>
          <p:nvPr/>
        </p:nvGrpSpPr>
        <p:grpSpPr>
          <a:xfrm>
            <a:off x="431621" y="2285848"/>
            <a:ext cx="8839207" cy="3238196"/>
            <a:chOff x="-1" y="0"/>
            <a:chExt cx="8839205" cy="3238195"/>
          </a:xfrm>
        </p:grpSpPr>
        <p:sp>
          <p:nvSpPr>
            <p:cNvPr id="483" name="Google Shape;483;p26"/>
            <p:cNvSpPr/>
            <p:nvPr/>
          </p:nvSpPr>
          <p:spPr>
            <a:xfrm>
              <a:off x="-1" y="0"/>
              <a:ext cx="8839205" cy="3238195"/>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26"/>
            <p:cNvSpPr txBox="1"/>
            <p:nvPr/>
          </p:nvSpPr>
          <p:spPr>
            <a:xfrm>
              <a:off x="162838" y="1428979"/>
              <a:ext cx="8513528" cy="380232"/>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485" name="Google Shape;485;p26"/>
          <p:cNvSpPr txBox="1"/>
          <p:nvPr/>
        </p:nvSpPr>
        <p:spPr>
          <a:xfrm>
            <a:off x="375973" y="1265365"/>
            <a:ext cx="8950504" cy="536166"/>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ACTIVIDAD PRÁCTICA</a:t>
            </a:r>
            <a:endParaRPr/>
          </a:p>
        </p:txBody>
      </p:sp>
      <p:sp>
        <p:nvSpPr>
          <p:cNvPr id="486" name="Google Shape;486;p26"/>
          <p:cNvSpPr/>
          <p:nvPr/>
        </p:nvSpPr>
        <p:spPr>
          <a:xfrm>
            <a:off x="5279923" y="7354529"/>
            <a:ext cx="2723537" cy="205148"/>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87" name="Google Shape;487;p26"/>
          <p:cNvSpPr txBox="1"/>
          <p:nvPr/>
        </p:nvSpPr>
        <p:spPr>
          <a:xfrm>
            <a:off x="366450" y="1110796"/>
            <a:ext cx="4700400" cy="37220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¡PRACTIQUEMOS!</a:t>
            </a:r>
            <a:endParaRPr/>
          </a:p>
        </p:txBody>
      </p:sp>
      <p:sp>
        <p:nvSpPr>
          <p:cNvPr id="488" name="Google Shape;488;p26"/>
          <p:cNvSpPr txBox="1"/>
          <p:nvPr/>
        </p:nvSpPr>
        <p:spPr>
          <a:xfrm>
            <a:off x="3670560" y="943279"/>
            <a:ext cx="559358" cy="941774"/>
          </a:xfrm>
          <a:prstGeom prst="rect">
            <a:avLst/>
          </a:prstGeom>
          <a:noFill/>
          <a:ln>
            <a:noFill/>
          </a:ln>
        </p:spPr>
        <p:txBody>
          <a:bodyPr anchorCtr="0" anchor="ctr" bIns="91400" lIns="91400" spcFirstLastPara="1" rIns="91400" wrap="square" tIns="91400">
            <a:spAutoFit/>
          </a:bodyPr>
          <a:lstStyle/>
          <a:p>
            <a:pPr indent="0" lvl="0" marL="0" marR="0" rtl="0" algn="r">
              <a:lnSpc>
                <a:spcPct val="90000"/>
              </a:lnSpc>
              <a:spcBef>
                <a:spcPts val="0"/>
              </a:spcBef>
              <a:spcAft>
                <a:spcPts val="0"/>
              </a:spcAft>
              <a:buClr>
                <a:srgbClr val="FFB375"/>
              </a:buClr>
              <a:buSzPts val="6000"/>
              <a:buFont typeface="Calibri"/>
              <a:buNone/>
            </a:pPr>
            <a:r>
              <a:rPr b="0" i="0" lang="en-US" sz="6000" u="none" cap="none" strike="noStrike">
                <a:solidFill>
                  <a:srgbClr val="FFB375"/>
                </a:solidFill>
                <a:latin typeface="Calibri"/>
                <a:ea typeface="Calibri"/>
                <a:cs typeface="Calibri"/>
                <a:sym typeface="Calibri"/>
              </a:rPr>
              <a:t>3</a:t>
            </a:r>
            <a:endParaRPr/>
          </a:p>
        </p:txBody>
      </p:sp>
      <p:pic>
        <p:nvPicPr>
          <p:cNvPr descr="Imagen 2" id="489" name="Google Shape;489;p26"/>
          <p:cNvPicPr preferRelativeResize="0"/>
          <p:nvPr/>
        </p:nvPicPr>
        <p:blipFill rotWithShape="1">
          <a:blip r:embed="rId3">
            <a:alphaModFix/>
          </a:blip>
          <a:srcRect b="0" l="0" r="0" t="0"/>
          <a:stretch/>
        </p:blipFill>
        <p:spPr>
          <a:xfrm>
            <a:off x="2716054" y="3978569"/>
            <a:ext cx="6899894" cy="3974397"/>
          </a:xfrm>
          <a:prstGeom prst="rect">
            <a:avLst/>
          </a:prstGeom>
          <a:noFill/>
          <a:ln>
            <a:noFill/>
          </a:ln>
        </p:spPr>
      </p:pic>
      <p:sp>
        <p:nvSpPr>
          <p:cNvPr id="490" name="Google Shape;490;p26"/>
          <p:cNvSpPr txBox="1"/>
          <p:nvPr/>
        </p:nvSpPr>
        <p:spPr>
          <a:xfrm>
            <a:off x="2686559" y="6881800"/>
            <a:ext cx="1639637" cy="317116"/>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 Medio | Presentación</a:t>
            </a:r>
            <a:endParaRPr/>
          </a:p>
        </p:txBody>
      </p:sp>
      <p:sp>
        <p:nvSpPr>
          <p:cNvPr id="491" name="Google Shape;491;p26"/>
          <p:cNvSpPr txBox="1"/>
          <p:nvPr/>
        </p:nvSpPr>
        <p:spPr>
          <a:xfrm>
            <a:off x="958646" y="3030264"/>
            <a:ext cx="5107859" cy="2130458"/>
          </a:xfrm>
          <a:prstGeom prst="rect">
            <a:avLst/>
          </a:prstGeom>
          <a:noFill/>
          <a:ln>
            <a:noFill/>
          </a:ln>
        </p:spPr>
        <p:txBody>
          <a:bodyPr anchorCtr="0" anchor="ctr" bIns="91400" lIns="91400" spcFirstLastPara="1" rIns="91400" wrap="square" tIns="91400">
            <a:spAutoFit/>
          </a:bodyPr>
          <a:lstStyle/>
          <a:p>
            <a:pPr indent="0" lvl="0" marL="0" marR="0" rtl="0" algn="l">
              <a:lnSpc>
                <a:spcPct val="115000"/>
              </a:lnSpc>
              <a:spcBef>
                <a:spcPts val="0"/>
              </a:spcBef>
              <a:spcAft>
                <a:spcPts val="0"/>
              </a:spcAft>
              <a:buClr>
                <a:srgbClr val="A93501"/>
              </a:buClr>
              <a:buSzPts val="2000"/>
              <a:buFont typeface="Calibri"/>
              <a:buNone/>
            </a:pPr>
            <a:r>
              <a:rPr b="0" i="0" lang="en-US" sz="2000" u="none" cap="none" strike="noStrike">
                <a:solidFill>
                  <a:srgbClr val="A93501"/>
                </a:solidFill>
                <a:latin typeface="Calibri"/>
                <a:ea typeface="Calibri"/>
                <a:cs typeface="Calibri"/>
                <a:sym typeface="Calibri"/>
              </a:rPr>
              <a:t>PROCESO </a:t>
            </a:r>
            <a:r>
              <a:rPr b="1" i="0" lang="en-US" sz="2000" u="none" cap="none" strike="noStrike">
                <a:solidFill>
                  <a:srgbClr val="ED6B00"/>
                </a:solidFill>
                <a:latin typeface="Calibri"/>
                <a:ea typeface="Calibri"/>
                <a:cs typeface="Calibri"/>
                <a:sym typeface="Calibri"/>
              </a:rPr>
              <a:t>ADMINISTRATIVO</a:t>
            </a:r>
            <a:endParaRPr b="1" i="0" sz="1400" u="none" cap="none" strike="noStrike">
              <a:solidFill>
                <a:srgbClr val="ED6B00"/>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Ahora realizaremos una actividad práctica. Utiliza el archivo </a:t>
            </a:r>
            <a:r>
              <a:rPr b="1" i="0" lang="en-US" sz="1600" u="none" cap="none" strike="noStrike">
                <a:solidFill>
                  <a:srgbClr val="ED6B00"/>
                </a:solidFill>
                <a:latin typeface="Calibri"/>
                <a:ea typeface="Calibri"/>
                <a:cs typeface="Calibri"/>
                <a:sym typeface="Calibri"/>
              </a:rPr>
              <a:t>Actividad Práctica 3 </a:t>
            </a:r>
            <a:r>
              <a:rPr b="0" i="0" lang="en-US" sz="1600" u="none" cap="none" strike="noStrike">
                <a:solidFill>
                  <a:srgbClr val="000000"/>
                </a:solidFill>
                <a:latin typeface="Calibri"/>
                <a:ea typeface="Calibri"/>
                <a:cs typeface="Calibri"/>
                <a:sym typeface="Calibri"/>
              </a:rPr>
              <a:t>y sigue las instrucciones señaladas.</a:t>
            </a:r>
            <a:endParaRPr/>
          </a:p>
          <a:p>
            <a:pPr indent="0" lvl="0" marL="0" marR="0" rtl="0" algn="l">
              <a:lnSpc>
                <a:spcPct val="100000"/>
              </a:lnSpc>
              <a:spcBef>
                <a:spcPts val="0"/>
              </a:spcBef>
              <a:spcAft>
                <a:spcPts val="0"/>
              </a:spcAft>
              <a:buClr>
                <a:srgbClr val="000000"/>
              </a:buClr>
              <a:buSzPts val="1600"/>
              <a:buFont typeface="Calibri"/>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ED6B00"/>
              </a:buClr>
              <a:buSzPts val="2100"/>
              <a:buFont typeface="Calibri"/>
              <a:buNone/>
            </a:pPr>
            <a:r>
              <a:rPr b="1" i="0" lang="en-US" sz="2100" u="none" cap="none" strike="noStrike">
                <a:solidFill>
                  <a:srgbClr val="ED6B00"/>
                </a:solidFill>
                <a:latin typeface="Calibri"/>
                <a:ea typeface="Calibri"/>
                <a:cs typeface="Calibri"/>
                <a:sym typeface="Calibri"/>
              </a:rPr>
              <a:t>¡Éxito! </a:t>
            </a:r>
            <a:r>
              <a:rPr b="0" i="0" lang="en-US" sz="1600" u="none" cap="none" strike="noStrike">
                <a:solidFill>
                  <a:srgbClr val="000000"/>
                </a:solidFill>
                <a:latin typeface="Arial"/>
                <a:ea typeface="Arial"/>
                <a:cs typeface="Arial"/>
                <a:sym typeface="Arial"/>
              </a:rPr>
              <a:t>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br>
              <a:rPr b="0" i="0" lang="en-US" sz="1600" u="none" cap="none" strike="noStrike">
                <a:solidFill>
                  <a:srgbClr val="000000"/>
                </a:solidFill>
                <a:latin typeface="Arial"/>
                <a:ea typeface="Arial"/>
                <a:cs typeface="Arial"/>
                <a:sym typeface="Arial"/>
              </a:rPr>
            </a:b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27"/>
          <p:cNvSpPr txBox="1"/>
          <p:nvPr>
            <p:ph idx="4294967295" type="sldNum"/>
          </p:nvPr>
        </p:nvSpPr>
        <p:spPr>
          <a:xfrm>
            <a:off x="371684" y="6881800"/>
            <a:ext cx="337159" cy="31711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497" name="Google Shape;497;p27"/>
          <p:cNvGrpSpPr/>
          <p:nvPr/>
        </p:nvGrpSpPr>
        <p:grpSpPr>
          <a:xfrm>
            <a:off x="431621" y="2285848"/>
            <a:ext cx="8839207" cy="3238196"/>
            <a:chOff x="-1" y="0"/>
            <a:chExt cx="8839205" cy="3238195"/>
          </a:xfrm>
        </p:grpSpPr>
        <p:sp>
          <p:nvSpPr>
            <p:cNvPr id="498" name="Google Shape;498;p27"/>
            <p:cNvSpPr/>
            <p:nvPr/>
          </p:nvSpPr>
          <p:spPr>
            <a:xfrm>
              <a:off x="-1" y="0"/>
              <a:ext cx="8839205" cy="3238195"/>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27"/>
            <p:cNvSpPr txBox="1"/>
            <p:nvPr/>
          </p:nvSpPr>
          <p:spPr>
            <a:xfrm>
              <a:off x="162838" y="1428979"/>
              <a:ext cx="8513528" cy="380232"/>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500" name="Google Shape;500;p27"/>
          <p:cNvSpPr/>
          <p:nvPr/>
        </p:nvSpPr>
        <p:spPr>
          <a:xfrm>
            <a:off x="5279923" y="7354529"/>
            <a:ext cx="2723537" cy="205148"/>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01" name="Google Shape;501;p27"/>
          <p:cNvSpPr txBox="1"/>
          <p:nvPr/>
        </p:nvSpPr>
        <p:spPr>
          <a:xfrm>
            <a:off x="375973" y="1265365"/>
            <a:ext cx="8950504" cy="536166"/>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TICKET DE SALIDA</a:t>
            </a:r>
            <a:endParaRPr/>
          </a:p>
        </p:txBody>
      </p:sp>
      <p:sp>
        <p:nvSpPr>
          <p:cNvPr id="502" name="Google Shape;502;p27"/>
          <p:cNvSpPr txBox="1"/>
          <p:nvPr/>
        </p:nvSpPr>
        <p:spPr>
          <a:xfrm>
            <a:off x="366450" y="1110796"/>
            <a:ext cx="4700400" cy="37220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ANTES DE TERMINAR:</a:t>
            </a:r>
            <a:endParaRPr/>
          </a:p>
        </p:txBody>
      </p:sp>
      <p:pic>
        <p:nvPicPr>
          <p:cNvPr descr="Imagen 8" id="503" name="Google Shape;503;p27"/>
          <p:cNvPicPr preferRelativeResize="0"/>
          <p:nvPr/>
        </p:nvPicPr>
        <p:blipFill rotWithShape="1">
          <a:blip r:embed="rId3">
            <a:alphaModFix/>
          </a:blip>
          <a:srcRect b="0" l="0" r="0" t="0"/>
          <a:stretch/>
        </p:blipFill>
        <p:spPr>
          <a:xfrm>
            <a:off x="5830530" y="2890682"/>
            <a:ext cx="2963596" cy="4629223"/>
          </a:xfrm>
          <a:prstGeom prst="rect">
            <a:avLst/>
          </a:prstGeom>
          <a:noFill/>
          <a:ln>
            <a:noFill/>
          </a:ln>
        </p:spPr>
      </p:pic>
      <p:sp>
        <p:nvSpPr>
          <p:cNvPr id="504" name="Google Shape;504;p27"/>
          <p:cNvSpPr txBox="1"/>
          <p:nvPr/>
        </p:nvSpPr>
        <p:spPr>
          <a:xfrm>
            <a:off x="958646" y="2868776"/>
            <a:ext cx="5048961" cy="2614748"/>
          </a:xfrm>
          <a:prstGeom prst="rect">
            <a:avLst/>
          </a:prstGeom>
          <a:noFill/>
          <a:ln>
            <a:noFill/>
          </a:ln>
        </p:spPr>
        <p:txBody>
          <a:bodyPr anchorCtr="0" anchor="ctr" bIns="91400" lIns="91400" spcFirstLastPara="1" rIns="91400" wrap="square" tIns="91400">
            <a:spAutoFit/>
          </a:bodyPr>
          <a:lstStyle/>
          <a:p>
            <a:pPr indent="0" lvl="0" marL="0" marR="0" rtl="0" algn="l">
              <a:lnSpc>
                <a:spcPct val="115000"/>
              </a:lnSpc>
              <a:spcBef>
                <a:spcPts val="0"/>
              </a:spcBef>
              <a:spcAft>
                <a:spcPts val="0"/>
              </a:spcAft>
              <a:buClr>
                <a:srgbClr val="A93501"/>
              </a:buClr>
              <a:buSzPts val="2000"/>
              <a:buFont typeface="Calibri"/>
              <a:buNone/>
            </a:pPr>
            <a:r>
              <a:rPr b="0" i="0" lang="en-US" sz="2000" u="none" cap="none" strike="noStrike">
                <a:solidFill>
                  <a:srgbClr val="A93501"/>
                </a:solidFill>
                <a:latin typeface="Calibri"/>
                <a:ea typeface="Calibri"/>
                <a:cs typeface="Calibri"/>
                <a:sym typeface="Calibri"/>
              </a:rPr>
              <a:t>PROCESO </a:t>
            </a:r>
            <a:r>
              <a:rPr b="1" i="0" lang="en-US" sz="2000" u="none" cap="none" strike="noStrike">
                <a:solidFill>
                  <a:srgbClr val="ED6B00"/>
                </a:solidFill>
                <a:latin typeface="Calibri"/>
                <a:ea typeface="Calibri"/>
                <a:cs typeface="Calibri"/>
                <a:sym typeface="Calibri"/>
              </a:rPr>
              <a:t>ADMINISTRATIVO</a:t>
            </a:r>
            <a:endParaRPr b="1" i="0" sz="1400" u="none" cap="none" strike="noStrike">
              <a:solidFill>
                <a:srgbClr val="ED6B00"/>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rgbClr val="000000"/>
              </a:buClr>
              <a:buSzPts val="1400"/>
              <a:buFont typeface="Calibri"/>
              <a:buNone/>
            </a:pPr>
            <a:r>
              <a:t/>
            </a:r>
            <a:endParaRPr b="1" i="0" sz="1400" u="none" cap="none" strike="noStrike">
              <a:solidFill>
                <a:srgbClr val="ED6B00"/>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¡No olvides contestar la Autoevaluación y entregar el Ticket de Salida!</a:t>
            </a:r>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ED6B00"/>
              </a:buClr>
              <a:buSzPts val="2100"/>
              <a:buFont typeface="Calibri"/>
              <a:buNone/>
            </a:pPr>
            <a:r>
              <a:rPr b="1" i="0" lang="en-US" sz="2100" u="none" cap="none" strike="noStrike">
                <a:solidFill>
                  <a:srgbClr val="ED6B00"/>
                </a:solidFill>
                <a:latin typeface="Calibri"/>
                <a:ea typeface="Calibri"/>
                <a:cs typeface="Calibri"/>
                <a:sym typeface="Calibri"/>
              </a:rPr>
              <a:t>¡Hasta la próxima!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ED6B00"/>
              </a:buClr>
              <a:buSzPts val="2100"/>
              <a:buFont typeface="Arial"/>
              <a:buNone/>
            </a:pPr>
            <a:br>
              <a:rPr b="1" i="0" lang="en-US" sz="2100" u="none" cap="none" strike="noStrike">
                <a:solidFill>
                  <a:srgbClr val="ED6B00"/>
                </a:solidFill>
                <a:latin typeface="Arial"/>
                <a:ea typeface="Arial"/>
                <a:cs typeface="Arial"/>
                <a:sym typeface="Arial"/>
              </a:rPr>
            </a:br>
            <a:endParaRPr/>
          </a:p>
        </p:txBody>
      </p:sp>
      <p:pic>
        <p:nvPicPr>
          <p:cNvPr descr="Imagen 16" id="505" name="Google Shape;505;p27"/>
          <p:cNvPicPr preferRelativeResize="0"/>
          <p:nvPr/>
        </p:nvPicPr>
        <p:blipFill rotWithShape="1">
          <a:blip r:embed="rId4">
            <a:alphaModFix/>
          </a:blip>
          <a:srcRect b="0" l="0" r="0" t="0"/>
          <a:stretch/>
        </p:blipFill>
        <p:spPr>
          <a:xfrm>
            <a:off x="3210792" y="4159041"/>
            <a:ext cx="673177" cy="60372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3"/>
          <p:cNvSpPr txBox="1"/>
          <p:nvPr>
            <p:ph idx="4294967295" type="sldNum"/>
          </p:nvPr>
        </p:nvSpPr>
        <p:spPr>
          <a:xfrm>
            <a:off x="442489" y="6881800"/>
            <a:ext cx="266354" cy="31711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113" name="Google Shape;113;p3"/>
          <p:cNvSpPr txBox="1"/>
          <p:nvPr/>
        </p:nvSpPr>
        <p:spPr>
          <a:xfrm>
            <a:off x="459173" y="2233050"/>
            <a:ext cx="2604275" cy="3829612"/>
          </a:xfrm>
          <a:prstGeom prst="rect">
            <a:avLst/>
          </a:prstGeom>
          <a:noFill/>
          <a:ln>
            <a:noFill/>
          </a:ln>
        </p:spPr>
        <p:txBody>
          <a:bodyPr anchorCtr="0" anchor="ctr" bIns="91400" lIns="91400" spcFirstLastPara="1" rIns="91400" wrap="square" tIns="91400">
            <a:spAutoFit/>
          </a:bodyPr>
          <a:lstStyle/>
          <a:p>
            <a:pPr indent="0" lvl="0" marL="0" marR="0" rtl="0" algn="l">
              <a:lnSpc>
                <a:spcPct val="115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OA2</a:t>
            </a:r>
            <a:endParaRPr/>
          </a:p>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Elaborar un programa de actividades operativas de un departamento o área de una empresa, de acuerdo a orientaciones de la jefatura y/o del plan estratégico de gestión, considerando recursos humanos, insumos, equipamiento, distribución temporal y proyección de resultados.</a:t>
            </a:r>
            <a:endParaRPr/>
          </a:p>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OA Genérico</a:t>
            </a:r>
            <a:endParaRPr/>
          </a:p>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A - C - D - H</a:t>
            </a:r>
            <a:endParaRPr/>
          </a:p>
          <a:p>
            <a:pPr indent="0" lvl="0" marL="0" marR="0" rtl="0" algn="l">
              <a:lnSpc>
                <a:spcPct val="100000"/>
              </a:lnSpc>
              <a:spcBef>
                <a:spcPts val="0"/>
              </a:spcBef>
              <a:spcAft>
                <a:spcPts val="0"/>
              </a:spcAft>
              <a:buClr>
                <a:srgbClr val="000000"/>
              </a:buClr>
              <a:buSzPts val="1400"/>
              <a:buFont typeface="Calibri"/>
              <a:buNone/>
            </a:pPr>
            <a:br>
              <a:rPr b="0" i="0" lang="en-US" sz="1400" u="none" cap="none" strike="noStrike">
                <a:solidFill>
                  <a:srgbClr val="000000"/>
                </a:solidFill>
                <a:latin typeface="Calibri"/>
                <a:ea typeface="Calibri"/>
                <a:cs typeface="Calibri"/>
                <a:sym typeface="Calibri"/>
              </a:rPr>
            </a:br>
            <a:endParaRPr/>
          </a:p>
        </p:txBody>
      </p:sp>
      <p:grpSp>
        <p:nvGrpSpPr>
          <p:cNvPr id="114" name="Google Shape;114;p3"/>
          <p:cNvGrpSpPr/>
          <p:nvPr/>
        </p:nvGrpSpPr>
        <p:grpSpPr>
          <a:xfrm>
            <a:off x="252573" y="1472657"/>
            <a:ext cx="2980516" cy="4711837"/>
            <a:chOff x="0" y="-1"/>
            <a:chExt cx="2980515" cy="4711835"/>
          </a:xfrm>
        </p:grpSpPr>
        <p:sp>
          <p:nvSpPr>
            <p:cNvPr id="115" name="Google Shape;115;p3"/>
            <p:cNvSpPr/>
            <p:nvPr/>
          </p:nvSpPr>
          <p:spPr>
            <a:xfrm>
              <a:off x="0" y="-1"/>
              <a:ext cx="2980515" cy="4711835"/>
            </a:xfrm>
            <a:prstGeom prst="roundRect">
              <a:avLst>
                <a:gd fmla="val 8420"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3"/>
            <p:cNvSpPr txBox="1"/>
            <p:nvPr/>
          </p:nvSpPr>
          <p:spPr>
            <a:xfrm>
              <a:off x="78265" y="2165799"/>
              <a:ext cx="2823984" cy="380232"/>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117" name="Google Shape;117;p3"/>
          <p:cNvSpPr txBox="1"/>
          <p:nvPr/>
        </p:nvSpPr>
        <p:spPr>
          <a:xfrm>
            <a:off x="358669" y="1945015"/>
            <a:ext cx="2768320" cy="424497"/>
          </a:xfrm>
          <a:prstGeom prst="rect">
            <a:avLst/>
          </a:prstGeom>
          <a:noFill/>
          <a:ln>
            <a:noFill/>
          </a:ln>
        </p:spPr>
        <p:txBody>
          <a:bodyPr anchorCtr="0" anchor="ctr" bIns="91400" lIns="91400" spcFirstLastPara="1" rIns="91400" wrap="square" tIns="91400">
            <a:spAutoFit/>
          </a:bodyPr>
          <a:lstStyle/>
          <a:p>
            <a:pPr indent="0" lvl="0" marL="0" marR="0" rtl="0" algn="ctr">
              <a:lnSpc>
                <a:spcPct val="90000"/>
              </a:lnSpc>
              <a:spcBef>
                <a:spcPts val="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OBJETIVO DE APRENDIZAJE</a:t>
            </a:r>
            <a:endParaRPr/>
          </a:p>
        </p:txBody>
      </p:sp>
      <p:pic>
        <p:nvPicPr>
          <p:cNvPr descr="Imagen 10" id="118" name="Google Shape;118;p3"/>
          <p:cNvPicPr preferRelativeResize="0"/>
          <p:nvPr/>
        </p:nvPicPr>
        <p:blipFill rotWithShape="1">
          <a:blip r:embed="rId3">
            <a:alphaModFix/>
          </a:blip>
          <a:srcRect b="0" l="0" r="0" t="0"/>
          <a:stretch/>
        </p:blipFill>
        <p:spPr>
          <a:xfrm>
            <a:off x="1332251" y="1090895"/>
            <a:ext cx="821159" cy="782966"/>
          </a:xfrm>
          <a:prstGeom prst="rect">
            <a:avLst/>
          </a:prstGeom>
          <a:noFill/>
          <a:ln>
            <a:noFill/>
          </a:ln>
        </p:spPr>
      </p:pic>
      <p:grpSp>
        <p:nvGrpSpPr>
          <p:cNvPr id="119" name="Google Shape;119;p3"/>
          <p:cNvGrpSpPr/>
          <p:nvPr/>
        </p:nvGrpSpPr>
        <p:grpSpPr>
          <a:xfrm>
            <a:off x="3362219" y="1472658"/>
            <a:ext cx="2980517" cy="4711834"/>
            <a:chOff x="0" y="-1"/>
            <a:chExt cx="2980515" cy="4711832"/>
          </a:xfrm>
        </p:grpSpPr>
        <p:sp>
          <p:nvSpPr>
            <p:cNvPr id="120" name="Google Shape;120;p3"/>
            <p:cNvSpPr/>
            <p:nvPr/>
          </p:nvSpPr>
          <p:spPr>
            <a:xfrm>
              <a:off x="0" y="-1"/>
              <a:ext cx="2980515" cy="4711832"/>
            </a:xfrm>
            <a:prstGeom prst="roundRect">
              <a:avLst>
                <a:gd fmla="val 8420"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3"/>
            <p:cNvSpPr txBox="1"/>
            <p:nvPr/>
          </p:nvSpPr>
          <p:spPr>
            <a:xfrm>
              <a:off x="78265" y="2165798"/>
              <a:ext cx="2823984" cy="380232"/>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122" name="Google Shape;122;p3"/>
          <p:cNvSpPr txBox="1"/>
          <p:nvPr/>
        </p:nvSpPr>
        <p:spPr>
          <a:xfrm>
            <a:off x="3469049" y="2430625"/>
            <a:ext cx="2853220" cy="174380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2.</a:t>
            </a:r>
            <a:r>
              <a:rPr b="0" i="0" lang="en-US" sz="1400" u="none" cap="none" strike="noStrike">
                <a:solidFill>
                  <a:srgbClr val="000000"/>
                </a:solidFill>
                <a:latin typeface="Calibri"/>
                <a:ea typeface="Calibri"/>
                <a:cs typeface="Calibri"/>
                <a:sym typeface="Calibri"/>
              </a:rPr>
              <a:t> Programa las actividades necesarias para alcanzar el objetivo planteado de un departamento o área, según orientaciones superiores y considerando los recursos disponibles y el plan estratégico de la organización.</a:t>
            </a:r>
            <a:endParaRPr/>
          </a:p>
        </p:txBody>
      </p:sp>
      <p:sp>
        <p:nvSpPr>
          <p:cNvPr id="123" name="Google Shape;123;p3"/>
          <p:cNvSpPr txBox="1"/>
          <p:nvPr/>
        </p:nvSpPr>
        <p:spPr>
          <a:xfrm>
            <a:off x="3561636" y="1945015"/>
            <a:ext cx="2609186" cy="424497"/>
          </a:xfrm>
          <a:prstGeom prst="rect">
            <a:avLst/>
          </a:prstGeom>
          <a:noFill/>
          <a:ln>
            <a:noFill/>
          </a:ln>
        </p:spPr>
        <p:txBody>
          <a:bodyPr anchorCtr="0" anchor="ctr" bIns="91400" lIns="91400" spcFirstLastPara="1" rIns="91400" wrap="square" tIns="91400">
            <a:spAutoFit/>
          </a:bodyPr>
          <a:lstStyle/>
          <a:p>
            <a:pPr indent="0" lvl="0" marL="0" marR="0" rtl="0" algn="ctr">
              <a:lnSpc>
                <a:spcPct val="90000"/>
              </a:lnSpc>
              <a:spcBef>
                <a:spcPts val="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APRENDIZAJE ESPERADO</a:t>
            </a:r>
            <a:endParaRPr/>
          </a:p>
        </p:txBody>
      </p:sp>
      <p:pic>
        <p:nvPicPr>
          <p:cNvPr descr="Imagen 8" id="124" name="Google Shape;124;p3"/>
          <p:cNvPicPr preferRelativeResize="0"/>
          <p:nvPr/>
        </p:nvPicPr>
        <p:blipFill rotWithShape="1">
          <a:blip r:embed="rId4">
            <a:alphaModFix/>
          </a:blip>
          <a:srcRect b="0" l="0" r="0" t="0"/>
          <a:stretch/>
        </p:blipFill>
        <p:spPr>
          <a:xfrm>
            <a:off x="4455650" y="1090895"/>
            <a:ext cx="821159" cy="782966"/>
          </a:xfrm>
          <a:prstGeom prst="rect">
            <a:avLst/>
          </a:prstGeom>
          <a:noFill/>
          <a:ln>
            <a:noFill/>
          </a:ln>
        </p:spPr>
      </p:pic>
      <p:grpSp>
        <p:nvGrpSpPr>
          <p:cNvPr id="125" name="Google Shape;125;p3"/>
          <p:cNvGrpSpPr/>
          <p:nvPr/>
        </p:nvGrpSpPr>
        <p:grpSpPr>
          <a:xfrm>
            <a:off x="6473042" y="1472658"/>
            <a:ext cx="2980516" cy="5663583"/>
            <a:chOff x="0" y="-1"/>
            <a:chExt cx="2980515" cy="5663582"/>
          </a:xfrm>
        </p:grpSpPr>
        <p:sp>
          <p:nvSpPr>
            <p:cNvPr id="126" name="Google Shape;126;p3"/>
            <p:cNvSpPr/>
            <p:nvPr/>
          </p:nvSpPr>
          <p:spPr>
            <a:xfrm>
              <a:off x="0" y="-1"/>
              <a:ext cx="2980515" cy="5663582"/>
            </a:xfrm>
            <a:prstGeom prst="roundRect">
              <a:avLst>
                <a:gd fmla="val 8420"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3"/>
            <p:cNvSpPr txBox="1"/>
            <p:nvPr/>
          </p:nvSpPr>
          <p:spPr>
            <a:xfrm>
              <a:off x="78265" y="2641673"/>
              <a:ext cx="2823984" cy="380232"/>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128" name="Google Shape;128;p3"/>
          <p:cNvSpPr txBox="1"/>
          <p:nvPr/>
        </p:nvSpPr>
        <p:spPr>
          <a:xfrm>
            <a:off x="6563541" y="2430625"/>
            <a:ext cx="2872172" cy="174380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2.1</a:t>
            </a:r>
            <a:r>
              <a:rPr b="0" i="0" lang="en-US" sz="1400" u="none" cap="none" strike="noStrike">
                <a:solidFill>
                  <a:srgbClr val="000000"/>
                </a:solidFill>
                <a:latin typeface="Calibri"/>
                <a:ea typeface="Calibri"/>
                <a:cs typeface="Calibri"/>
                <a:sym typeface="Calibri"/>
              </a:rPr>
              <a:t> Redacta detalladamente el programa, indicando las tareas necesarias para el logro de las actividades, considerando los recursos disponibles y las indicaciones superiores.</a:t>
            </a:r>
            <a:br>
              <a:rPr b="0" i="0" lang="en-US" sz="1400" u="none" cap="none" strike="noStrike">
                <a:solidFill>
                  <a:srgbClr val="000000"/>
                </a:solidFill>
                <a:latin typeface="Calibri"/>
                <a:ea typeface="Calibri"/>
                <a:cs typeface="Calibri"/>
                <a:sym typeface="Calibri"/>
              </a:rPr>
            </a:br>
            <a:endParaRPr/>
          </a:p>
        </p:txBody>
      </p:sp>
      <p:sp>
        <p:nvSpPr>
          <p:cNvPr id="129" name="Google Shape;129;p3"/>
          <p:cNvSpPr txBox="1"/>
          <p:nvPr/>
        </p:nvSpPr>
        <p:spPr>
          <a:xfrm>
            <a:off x="6554516" y="1945015"/>
            <a:ext cx="2862262" cy="424497"/>
          </a:xfrm>
          <a:prstGeom prst="rect">
            <a:avLst/>
          </a:prstGeom>
          <a:noFill/>
          <a:ln>
            <a:noFill/>
          </a:ln>
        </p:spPr>
        <p:txBody>
          <a:bodyPr anchorCtr="0" anchor="ctr" bIns="91400" lIns="91400" spcFirstLastPara="1" rIns="91400" wrap="square" tIns="91400">
            <a:spAutoFit/>
          </a:bodyPr>
          <a:lstStyle/>
          <a:p>
            <a:pPr indent="0" lvl="0" marL="0" marR="0" rtl="0" algn="ctr">
              <a:lnSpc>
                <a:spcPct val="90000"/>
              </a:lnSpc>
              <a:spcBef>
                <a:spcPts val="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CRITERIOS DE EVALUACIÓN</a:t>
            </a:r>
            <a:endParaRPr/>
          </a:p>
        </p:txBody>
      </p:sp>
      <p:pic>
        <p:nvPicPr>
          <p:cNvPr descr="Imagen 9" id="130" name="Google Shape;130;p3"/>
          <p:cNvPicPr preferRelativeResize="0"/>
          <p:nvPr/>
        </p:nvPicPr>
        <p:blipFill rotWithShape="1">
          <a:blip r:embed="rId5">
            <a:alphaModFix/>
          </a:blip>
          <a:srcRect b="0" l="0" r="0" t="0"/>
          <a:stretch/>
        </p:blipFill>
        <p:spPr>
          <a:xfrm>
            <a:off x="7575067" y="1090895"/>
            <a:ext cx="821159" cy="782966"/>
          </a:xfrm>
          <a:prstGeom prst="rect">
            <a:avLst/>
          </a:prstGeom>
          <a:noFill/>
          <a:ln>
            <a:noFill/>
          </a:ln>
        </p:spPr>
      </p:pic>
      <p:pic>
        <p:nvPicPr>
          <p:cNvPr descr="Imagen 43" id="131" name="Google Shape;131;p3"/>
          <p:cNvPicPr preferRelativeResize="0"/>
          <p:nvPr/>
        </p:nvPicPr>
        <p:blipFill rotWithShape="1">
          <a:blip r:embed="rId6">
            <a:alphaModFix/>
          </a:blip>
          <a:srcRect b="0" l="0" r="0" t="0"/>
          <a:stretch/>
        </p:blipFill>
        <p:spPr>
          <a:xfrm flipH="1">
            <a:off x="4312196" y="3872026"/>
            <a:ext cx="3025213" cy="408238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4"/>
          <p:cNvSpPr txBox="1"/>
          <p:nvPr>
            <p:ph idx="4294967295" type="sldNum"/>
          </p:nvPr>
        </p:nvSpPr>
        <p:spPr>
          <a:xfrm>
            <a:off x="442489" y="6881800"/>
            <a:ext cx="266354" cy="31711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137" name="Google Shape;137;p4"/>
          <p:cNvGrpSpPr/>
          <p:nvPr/>
        </p:nvGrpSpPr>
        <p:grpSpPr>
          <a:xfrm>
            <a:off x="386547" y="3816227"/>
            <a:ext cx="4845909" cy="883656"/>
            <a:chOff x="-3" y="0"/>
            <a:chExt cx="4845907" cy="883654"/>
          </a:xfrm>
        </p:grpSpPr>
        <p:grpSp>
          <p:nvGrpSpPr>
            <p:cNvPr id="138" name="Google Shape;138;p4"/>
            <p:cNvGrpSpPr/>
            <p:nvPr/>
          </p:nvGrpSpPr>
          <p:grpSpPr>
            <a:xfrm>
              <a:off x="188097" y="0"/>
              <a:ext cx="4657807" cy="883654"/>
              <a:chOff x="-1" y="0"/>
              <a:chExt cx="4657805" cy="883653"/>
            </a:xfrm>
          </p:grpSpPr>
          <p:sp>
            <p:nvSpPr>
              <p:cNvPr id="139" name="Google Shape;139;p4"/>
              <p:cNvSpPr/>
              <p:nvPr/>
            </p:nvSpPr>
            <p:spPr>
              <a:xfrm>
                <a:off x="-1" y="0"/>
                <a:ext cx="4657805" cy="883653"/>
              </a:xfrm>
              <a:prstGeom prst="roundRect">
                <a:avLst>
                  <a:gd fmla="val 16667"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4"/>
              <p:cNvSpPr txBox="1"/>
              <p:nvPr/>
            </p:nvSpPr>
            <p:spPr>
              <a:xfrm>
                <a:off x="47898" y="251708"/>
                <a:ext cx="4562007" cy="380232"/>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141" name="Google Shape;141;p4"/>
            <p:cNvGrpSpPr/>
            <p:nvPr/>
          </p:nvGrpSpPr>
          <p:grpSpPr>
            <a:xfrm>
              <a:off x="-3" y="168979"/>
              <a:ext cx="391115" cy="536168"/>
              <a:chOff x="-1" y="0"/>
              <a:chExt cx="391114" cy="536166"/>
            </a:xfrm>
          </p:grpSpPr>
          <p:sp>
            <p:nvSpPr>
              <p:cNvPr id="142" name="Google Shape;142;p4"/>
              <p:cNvSpPr/>
              <p:nvPr/>
            </p:nvSpPr>
            <p:spPr>
              <a:xfrm>
                <a:off x="-1" y="84708"/>
                <a:ext cx="391114" cy="385803"/>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4"/>
              <p:cNvSpPr txBox="1"/>
              <p:nvPr/>
            </p:nvSpPr>
            <p:spPr>
              <a:xfrm>
                <a:off x="9902" y="0"/>
                <a:ext cx="312203" cy="536166"/>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2</a:t>
                </a:r>
                <a:endParaRPr/>
              </a:p>
            </p:txBody>
          </p:sp>
        </p:grpSp>
        <p:sp>
          <p:nvSpPr>
            <p:cNvPr id="144" name="Google Shape;144;p4"/>
            <p:cNvSpPr txBox="1"/>
            <p:nvPr/>
          </p:nvSpPr>
          <p:spPr>
            <a:xfrm>
              <a:off x="562797" y="233560"/>
              <a:ext cx="4117501" cy="416529"/>
            </a:xfrm>
            <a:prstGeom prst="rect">
              <a:avLst/>
            </a:prstGeom>
            <a:noFill/>
            <a:ln>
              <a:noFill/>
            </a:ln>
          </p:spPr>
          <p:txBody>
            <a:bodyPr anchorCtr="0" anchor="ctr" bIns="91400" lIns="91400" spcFirstLastPara="1" rIns="91400" wrap="square" tIns="91400">
              <a:spAutoFit/>
            </a:bodyPr>
            <a:lstStyle/>
            <a:p>
              <a:pPr indent="0" lvl="0" marL="0" marR="0" rtl="0" algn="l">
                <a:lnSpc>
                  <a:spcPct val="1125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Distinguimos los tipos de empresas en Chile.</a:t>
              </a:r>
              <a:endParaRPr/>
            </a:p>
          </p:txBody>
        </p:sp>
      </p:grpSp>
      <p:grpSp>
        <p:nvGrpSpPr>
          <p:cNvPr id="145" name="Google Shape;145;p4"/>
          <p:cNvGrpSpPr/>
          <p:nvPr/>
        </p:nvGrpSpPr>
        <p:grpSpPr>
          <a:xfrm>
            <a:off x="375973" y="2843141"/>
            <a:ext cx="4845907" cy="883655"/>
            <a:chOff x="-2" y="0"/>
            <a:chExt cx="4845906" cy="883654"/>
          </a:xfrm>
        </p:grpSpPr>
        <p:grpSp>
          <p:nvGrpSpPr>
            <p:cNvPr id="146" name="Google Shape;146;p4"/>
            <p:cNvGrpSpPr/>
            <p:nvPr/>
          </p:nvGrpSpPr>
          <p:grpSpPr>
            <a:xfrm>
              <a:off x="188097" y="0"/>
              <a:ext cx="4657807" cy="883654"/>
              <a:chOff x="-1" y="0"/>
              <a:chExt cx="4657805" cy="883653"/>
            </a:xfrm>
          </p:grpSpPr>
          <p:sp>
            <p:nvSpPr>
              <p:cNvPr id="147" name="Google Shape;147;p4"/>
              <p:cNvSpPr/>
              <p:nvPr/>
            </p:nvSpPr>
            <p:spPr>
              <a:xfrm>
                <a:off x="-1" y="0"/>
                <a:ext cx="4657805" cy="883653"/>
              </a:xfrm>
              <a:prstGeom prst="roundRect">
                <a:avLst>
                  <a:gd fmla="val 16667"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4"/>
              <p:cNvSpPr txBox="1"/>
              <p:nvPr/>
            </p:nvSpPr>
            <p:spPr>
              <a:xfrm>
                <a:off x="47898" y="251708"/>
                <a:ext cx="4562007" cy="380232"/>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149" name="Google Shape;149;p4"/>
            <p:cNvGrpSpPr/>
            <p:nvPr/>
          </p:nvGrpSpPr>
          <p:grpSpPr>
            <a:xfrm>
              <a:off x="-2" y="168979"/>
              <a:ext cx="376204" cy="536168"/>
              <a:chOff x="0" y="0"/>
              <a:chExt cx="376202" cy="536166"/>
            </a:xfrm>
          </p:grpSpPr>
          <p:sp>
            <p:nvSpPr>
              <p:cNvPr id="150" name="Google Shape;150;p4"/>
              <p:cNvSpPr/>
              <p:nvPr/>
            </p:nvSpPr>
            <p:spPr>
              <a:xfrm>
                <a:off x="0" y="84708"/>
                <a:ext cx="376202" cy="385803"/>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4"/>
              <p:cNvSpPr txBox="1"/>
              <p:nvPr/>
            </p:nvSpPr>
            <p:spPr>
              <a:xfrm>
                <a:off x="9524" y="0"/>
                <a:ext cx="300303" cy="536166"/>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1</a:t>
                </a:r>
                <a:endParaRPr/>
              </a:p>
            </p:txBody>
          </p:sp>
        </p:grpSp>
        <p:sp>
          <p:nvSpPr>
            <p:cNvPr id="152" name="Google Shape;152;p4"/>
            <p:cNvSpPr txBox="1"/>
            <p:nvPr/>
          </p:nvSpPr>
          <p:spPr>
            <a:xfrm>
              <a:off x="562798" y="119260"/>
              <a:ext cx="3960528" cy="645129"/>
            </a:xfrm>
            <a:prstGeom prst="rect">
              <a:avLst/>
            </a:prstGeom>
            <a:noFill/>
            <a:ln>
              <a:noFill/>
            </a:ln>
          </p:spPr>
          <p:txBody>
            <a:bodyPr anchorCtr="0" anchor="ctr" bIns="91400" lIns="91400" spcFirstLastPara="1" rIns="91400" wrap="square" tIns="91400">
              <a:spAutoFit/>
            </a:bodyPr>
            <a:lstStyle/>
            <a:p>
              <a:pPr indent="0" lvl="0" marL="0" marR="0" rtl="0" algn="l">
                <a:lnSpc>
                  <a:spcPct val="1125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Conocimos la estructura legal de una organización.</a:t>
              </a:r>
              <a:endParaRPr/>
            </a:p>
          </p:txBody>
        </p:sp>
      </p:grpSp>
      <p:sp>
        <p:nvSpPr>
          <p:cNvPr id="153" name="Google Shape;153;p4"/>
          <p:cNvSpPr/>
          <p:nvPr/>
        </p:nvSpPr>
        <p:spPr>
          <a:xfrm>
            <a:off x="5026616" y="3630159"/>
            <a:ext cx="696539" cy="696537"/>
          </a:xfrm>
          <a:prstGeom prst="ellipse">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54" name="Google Shape;154;p4"/>
          <p:cNvSpPr txBox="1"/>
          <p:nvPr/>
        </p:nvSpPr>
        <p:spPr>
          <a:xfrm>
            <a:off x="375973" y="1265365"/>
            <a:ext cx="8950504" cy="536166"/>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¿QUÉ APRENDIMOS LA ACTIVIDAD ANTERIOR?</a:t>
            </a:r>
            <a:endParaRPr/>
          </a:p>
        </p:txBody>
      </p:sp>
      <p:sp>
        <p:nvSpPr>
          <p:cNvPr id="155" name="Google Shape;155;p4"/>
          <p:cNvSpPr txBox="1"/>
          <p:nvPr/>
        </p:nvSpPr>
        <p:spPr>
          <a:xfrm>
            <a:off x="574650" y="2253630"/>
            <a:ext cx="6607962" cy="424496"/>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ESTRUCTURA LEGAL DE UNA ORGANIZACIÓN</a:t>
            </a:r>
            <a:r>
              <a:rPr b="0" i="0" lang="en-US" sz="1800" u="none" cap="none" strike="noStrike">
                <a:solidFill>
                  <a:srgbClr val="ED6B00"/>
                </a:solidFill>
                <a:latin typeface="Calibri"/>
                <a:ea typeface="Calibri"/>
                <a:cs typeface="Calibri"/>
                <a:sym typeface="Calibri"/>
              </a:rPr>
              <a:t>:</a:t>
            </a:r>
            <a:endParaRPr/>
          </a:p>
        </p:txBody>
      </p:sp>
      <p:sp>
        <p:nvSpPr>
          <p:cNvPr id="156" name="Google Shape;156;p4"/>
          <p:cNvSpPr txBox="1"/>
          <p:nvPr/>
        </p:nvSpPr>
        <p:spPr>
          <a:xfrm>
            <a:off x="366450" y="1110796"/>
            <a:ext cx="4700400" cy="37220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RECORDEMOS</a:t>
            </a:r>
            <a:endParaRPr/>
          </a:p>
        </p:txBody>
      </p:sp>
      <p:pic>
        <p:nvPicPr>
          <p:cNvPr descr="Imagen 43" id="157" name="Google Shape;157;p4"/>
          <p:cNvPicPr preferRelativeResize="0"/>
          <p:nvPr/>
        </p:nvPicPr>
        <p:blipFill rotWithShape="1">
          <a:blip r:embed="rId3">
            <a:alphaModFix/>
          </a:blip>
          <a:srcRect b="0" l="0" r="0" t="0"/>
          <a:stretch/>
        </p:blipFill>
        <p:spPr>
          <a:xfrm>
            <a:off x="4870517" y="2513152"/>
            <a:ext cx="4828329" cy="457447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5"/>
          <p:cNvSpPr txBox="1"/>
          <p:nvPr>
            <p:ph idx="4294967295" type="sldNum"/>
          </p:nvPr>
        </p:nvSpPr>
        <p:spPr>
          <a:xfrm>
            <a:off x="442489" y="6881800"/>
            <a:ext cx="266354" cy="31711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163" name="Google Shape;163;p5"/>
          <p:cNvGrpSpPr/>
          <p:nvPr/>
        </p:nvGrpSpPr>
        <p:grpSpPr>
          <a:xfrm>
            <a:off x="536219" y="2293714"/>
            <a:ext cx="7066068" cy="3444150"/>
            <a:chOff x="-1" y="-1"/>
            <a:chExt cx="7066068" cy="3444149"/>
          </a:xfrm>
        </p:grpSpPr>
        <p:grpSp>
          <p:nvGrpSpPr>
            <p:cNvPr id="164" name="Google Shape;164;p5"/>
            <p:cNvGrpSpPr/>
            <p:nvPr/>
          </p:nvGrpSpPr>
          <p:grpSpPr>
            <a:xfrm>
              <a:off x="-1" y="-1"/>
              <a:ext cx="6519141" cy="3444149"/>
              <a:chOff x="0" y="-1"/>
              <a:chExt cx="6519138" cy="3444148"/>
            </a:xfrm>
          </p:grpSpPr>
          <p:sp>
            <p:nvSpPr>
              <p:cNvPr id="165" name="Google Shape;165;p5"/>
              <p:cNvSpPr/>
              <p:nvPr/>
            </p:nvSpPr>
            <p:spPr>
              <a:xfrm flipH="1">
                <a:off x="0" y="-1"/>
                <a:ext cx="6519138" cy="3444148"/>
              </a:xfrm>
              <a:prstGeom prst="roundRect">
                <a:avLst>
                  <a:gd fmla="val 16667"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5"/>
              <p:cNvSpPr txBox="1"/>
              <p:nvPr/>
            </p:nvSpPr>
            <p:spPr>
              <a:xfrm>
                <a:off x="168128" y="1531955"/>
                <a:ext cx="6182881" cy="380232"/>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167" name="Google Shape;167;p5"/>
            <p:cNvSpPr/>
            <p:nvPr/>
          </p:nvSpPr>
          <p:spPr>
            <a:xfrm flipH="1" rot="7028958">
              <a:off x="6341950" y="2566771"/>
              <a:ext cx="580313" cy="677795"/>
            </a:xfrm>
            <a:custGeom>
              <a:rect b="b" l="l" r="r" t="t"/>
              <a:pathLst>
                <a:path extrusionOk="0" h="21600" w="21600">
                  <a:moveTo>
                    <a:pt x="0" y="21600"/>
                  </a:moveTo>
                  <a:lnTo>
                    <a:pt x="11639" y="0"/>
                  </a:lnTo>
                  <a:lnTo>
                    <a:pt x="21600" y="21600"/>
                  </a:lnTo>
                  <a:close/>
                </a:path>
              </a:pathLst>
            </a:custGeom>
            <a:solidFill>
              <a:srgbClr val="F7E3D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grpSp>
      <p:sp>
        <p:nvSpPr>
          <p:cNvPr id="168" name="Google Shape;168;p5"/>
          <p:cNvSpPr txBox="1"/>
          <p:nvPr/>
        </p:nvSpPr>
        <p:spPr>
          <a:xfrm>
            <a:off x="375973" y="1265365"/>
            <a:ext cx="8950504" cy="536166"/>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ACTIVIDAD DE CONOCIMIENTOS PREVIOS</a:t>
            </a:r>
            <a:endParaRPr/>
          </a:p>
        </p:txBody>
      </p:sp>
      <p:sp>
        <p:nvSpPr>
          <p:cNvPr id="169" name="Google Shape;169;p5"/>
          <p:cNvSpPr txBox="1"/>
          <p:nvPr/>
        </p:nvSpPr>
        <p:spPr>
          <a:xfrm>
            <a:off x="856787" y="2416161"/>
            <a:ext cx="5911279" cy="3199250"/>
          </a:xfrm>
          <a:prstGeom prst="rect">
            <a:avLst/>
          </a:prstGeom>
          <a:noFill/>
          <a:ln>
            <a:noFill/>
          </a:ln>
        </p:spPr>
        <p:txBody>
          <a:bodyPr anchorCtr="0" anchor="ctr" bIns="91400" lIns="91400" spcFirstLastPara="1" rIns="91400" wrap="square" tIns="91400">
            <a:spAutoFit/>
          </a:bodyPr>
          <a:lstStyle/>
          <a:p>
            <a:pPr indent="0" lvl="0" marL="0" marR="0" rtl="0" algn="l">
              <a:lnSpc>
                <a:spcPct val="115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Para revisar los aprendizajes trabajados en actividad anterior, se plantean las siguientes interrogantes;</a:t>
            </a:r>
            <a:endParaRPr/>
          </a:p>
          <a:p>
            <a:pPr indent="0" lvl="0" marL="0" marR="0" rtl="0" algn="l">
              <a:lnSpc>
                <a:spcPct val="115000"/>
              </a:lnSpc>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ED6B00"/>
              </a:buClr>
              <a:buSzPts val="1400"/>
              <a:buFont typeface="Calibri"/>
              <a:buNone/>
            </a:pPr>
            <a:r>
              <a:rPr b="1" i="0" lang="en-US" sz="1400" u="none" cap="none" strike="noStrike">
                <a:solidFill>
                  <a:srgbClr val="ED6B00"/>
                </a:solidFill>
                <a:latin typeface="Calibri"/>
                <a:ea typeface="Calibri"/>
                <a:cs typeface="Calibri"/>
                <a:sym typeface="Calibri"/>
              </a:rPr>
              <a:t>¿Por qué es importante tener una organización estructurada y formalizada legalmente? ¿Cuál es, desde su punto de vista, la conformación legal más conveniente para un emprendimiento? ¿Cómo ayuda la estructura legal de la empresa a administrar eficientemente la empresa u organización?</a:t>
            </a:r>
            <a:endParaRPr/>
          </a:p>
          <a:p>
            <a:pPr indent="0" lvl="0" marL="0" marR="0" rtl="0" algn="l">
              <a:lnSpc>
                <a:spcPct val="115000"/>
              </a:lnSpc>
              <a:spcBef>
                <a:spcPts val="0"/>
              </a:spcBef>
              <a:spcAft>
                <a:spcPts val="0"/>
              </a:spcAft>
              <a:buClr>
                <a:srgbClr val="ED6B00"/>
              </a:buClr>
              <a:buSzPts val="1400"/>
              <a:buFont typeface="Calibri"/>
              <a:buNone/>
            </a:pPr>
            <a:r>
              <a:t/>
            </a:r>
            <a:endParaRPr b="1" i="0" sz="1400" u="none" cap="none" strike="noStrike">
              <a:solidFill>
                <a:srgbClr val="ED6B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Reflexione de manera individual y registre las respuestas en su cuaderno. Posteriormente reúnase en grupos de cuatro personas, comparta sus reflexiones y generen una respuesta única como grupo para compartirla en plenario.</a:t>
            </a:r>
            <a:endParaRPr/>
          </a:p>
        </p:txBody>
      </p:sp>
      <p:sp>
        <p:nvSpPr>
          <p:cNvPr id="170" name="Google Shape;170;p5"/>
          <p:cNvSpPr txBox="1"/>
          <p:nvPr/>
        </p:nvSpPr>
        <p:spPr>
          <a:xfrm>
            <a:off x="856787" y="5877285"/>
            <a:ext cx="4995617" cy="78438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ED6B00"/>
              </a:buClr>
              <a:buSzPts val="2100"/>
              <a:buFont typeface="Calibri"/>
              <a:buNone/>
            </a:pPr>
            <a:r>
              <a:rPr b="1" i="0" lang="en-US" sz="2100" u="none" cap="none" strike="noStrike">
                <a:solidFill>
                  <a:srgbClr val="ED6B00"/>
                </a:solidFill>
                <a:latin typeface="Calibri"/>
                <a:ea typeface="Calibri"/>
                <a:cs typeface="Calibri"/>
                <a:sym typeface="Calibri"/>
              </a:rPr>
              <a:t>¡Muy bien!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ED6B00"/>
              </a:buClr>
              <a:buSzPts val="2100"/>
              <a:buFont typeface="Calibri"/>
              <a:buNone/>
            </a:pPr>
            <a:r>
              <a:rPr b="0" i="0" lang="en-US" sz="2100" u="none" cap="none" strike="noStrike">
                <a:solidFill>
                  <a:srgbClr val="ED6B00"/>
                </a:solidFill>
                <a:latin typeface="Calibri"/>
                <a:ea typeface="Calibri"/>
                <a:cs typeface="Calibri"/>
                <a:sym typeface="Calibri"/>
              </a:rPr>
              <a:t>Ahora compartamos</a:t>
            </a:r>
            <a:r>
              <a:rPr b="0" i="0" lang="en-US" sz="1400" u="none" cap="none" strike="noStrike">
                <a:solidFill>
                  <a:srgbClr val="ED6B00"/>
                </a:solidFill>
                <a:latin typeface="Arial"/>
                <a:ea typeface="Arial"/>
                <a:cs typeface="Arial"/>
                <a:sym typeface="Arial"/>
              </a:rPr>
              <a:t> </a:t>
            </a:r>
            <a:r>
              <a:rPr b="0" i="0" lang="en-US" sz="2100" u="none" cap="none" strike="noStrike">
                <a:solidFill>
                  <a:srgbClr val="A93501"/>
                </a:solidFill>
                <a:latin typeface="Calibri"/>
                <a:ea typeface="Calibri"/>
                <a:cs typeface="Calibri"/>
                <a:sym typeface="Calibri"/>
              </a:rPr>
              <a:t>nuestras respuestas</a:t>
            </a:r>
            <a:endParaRPr/>
          </a:p>
        </p:txBody>
      </p:sp>
      <p:pic>
        <p:nvPicPr>
          <p:cNvPr descr="Imagen 38" id="171" name="Google Shape;171;p5"/>
          <p:cNvPicPr preferRelativeResize="0"/>
          <p:nvPr/>
        </p:nvPicPr>
        <p:blipFill rotWithShape="1">
          <a:blip r:embed="rId3">
            <a:alphaModFix/>
          </a:blip>
          <a:srcRect b="0" l="0" r="0" t="0"/>
          <a:stretch/>
        </p:blipFill>
        <p:spPr>
          <a:xfrm>
            <a:off x="6963625" y="5064981"/>
            <a:ext cx="2757664" cy="261268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6"/>
          <p:cNvSpPr txBox="1"/>
          <p:nvPr>
            <p:ph idx="4294967295" type="sldNum"/>
          </p:nvPr>
        </p:nvSpPr>
        <p:spPr>
          <a:xfrm>
            <a:off x="442489" y="6881800"/>
            <a:ext cx="266354" cy="31711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177" name="Google Shape;177;p6"/>
          <p:cNvSpPr txBox="1"/>
          <p:nvPr/>
        </p:nvSpPr>
        <p:spPr>
          <a:xfrm>
            <a:off x="4109576" y="2390039"/>
            <a:ext cx="4840957" cy="300553"/>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1" i="0" lang="en-US" sz="1600" u="none" cap="none" strike="noStrike">
                <a:solidFill>
                  <a:srgbClr val="000000"/>
                </a:solidFill>
                <a:latin typeface="Calibri"/>
                <a:ea typeface="Calibri"/>
                <a:cs typeface="Calibri"/>
                <a:sym typeface="Calibri"/>
              </a:rPr>
              <a:t>Al término de la actividad estarás en condiciones de:</a:t>
            </a:r>
            <a:endParaRPr/>
          </a:p>
        </p:txBody>
      </p:sp>
      <p:grpSp>
        <p:nvGrpSpPr>
          <p:cNvPr id="178" name="Google Shape;178;p6"/>
          <p:cNvGrpSpPr/>
          <p:nvPr/>
        </p:nvGrpSpPr>
        <p:grpSpPr>
          <a:xfrm>
            <a:off x="4063851" y="2937143"/>
            <a:ext cx="5081313" cy="2540115"/>
            <a:chOff x="0" y="0"/>
            <a:chExt cx="5081311" cy="2540114"/>
          </a:xfrm>
        </p:grpSpPr>
        <p:sp>
          <p:nvSpPr>
            <p:cNvPr id="179" name="Google Shape;179;p6"/>
            <p:cNvSpPr/>
            <p:nvPr/>
          </p:nvSpPr>
          <p:spPr>
            <a:xfrm>
              <a:off x="0" y="0"/>
              <a:ext cx="5081311" cy="2540114"/>
            </a:xfrm>
            <a:prstGeom prst="roundRect">
              <a:avLst>
                <a:gd fmla="val 6741"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6"/>
            <p:cNvSpPr txBox="1"/>
            <p:nvPr/>
          </p:nvSpPr>
          <p:spPr>
            <a:xfrm>
              <a:off x="54913" y="1079939"/>
              <a:ext cx="4971484" cy="380232"/>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181" name="Google Shape;181;p6"/>
          <p:cNvSpPr txBox="1"/>
          <p:nvPr/>
        </p:nvSpPr>
        <p:spPr>
          <a:xfrm>
            <a:off x="4624637" y="3139419"/>
            <a:ext cx="3923027" cy="808553"/>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Reconocer el proceso administrativo de una organización y su aporte para el logro de los objetivos institucionales. </a:t>
            </a:r>
            <a:endParaRPr/>
          </a:p>
        </p:txBody>
      </p:sp>
      <p:grpSp>
        <p:nvGrpSpPr>
          <p:cNvPr id="182" name="Google Shape;182;p6"/>
          <p:cNvGrpSpPr/>
          <p:nvPr/>
        </p:nvGrpSpPr>
        <p:grpSpPr>
          <a:xfrm>
            <a:off x="3867321" y="3286814"/>
            <a:ext cx="375443" cy="536168"/>
            <a:chOff x="-1" y="0"/>
            <a:chExt cx="375442" cy="536166"/>
          </a:xfrm>
        </p:grpSpPr>
        <p:sp>
          <p:nvSpPr>
            <p:cNvPr id="183" name="Google Shape;183;p6"/>
            <p:cNvSpPr/>
            <p:nvPr/>
          </p:nvSpPr>
          <p:spPr>
            <a:xfrm>
              <a:off x="-1" y="87005"/>
              <a:ext cx="375442" cy="362160"/>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6"/>
            <p:cNvSpPr txBox="1"/>
            <p:nvPr/>
          </p:nvSpPr>
          <p:spPr>
            <a:xfrm>
              <a:off x="9505" y="0"/>
              <a:ext cx="299693" cy="536166"/>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1</a:t>
              </a:r>
              <a:endParaRPr/>
            </a:p>
          </p:txBody>
        </p:sp>
      </p:grpSp>
      <p:grpSp>
        <p:nvGrpSpPr>
          <p:cNvPr id="185" name="Google Shape;185;p6"/>
          <p:cNvGrpSpPr/>
          <p:nvPr/>
        </p:nvGrpSpPr>
        <p:grpSpPr>
          <a:xfrm>
            <a:off x="3867321" y="4031443"/>
            <a:ext cx="375443" cy="536168"/>
            <a:chOff x="-1" y="0"/>
            <a:chExt cx="375442" cy="536166"/>
          </a:xfrm>
        </p:grpSpPr>
        <p:sp>
          <p:nvSpPr>
            <p:cNvPr id="186" name="Google Shape;186;p6"/>
            <p:cNvSpPr/>
            <p:nvPr/>
          </p:nvSpPr>
          <p:spPr>
            <a:xfrm>
              <a:off x="-1" y="87005"/>
              <a:ext cx="375442" cy="362160"/>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6"/>
            <p:cNvSpPr txBox="1"/>
            <p:nvPr/>
          </p:nvSpPr>
          <p:spPr>
            <a:xfrm>
              <a:off x="9505" y="0"/>
              <a:ext cx="299693" cy="536166"/>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2</a:t>
              </a:r>
              <a:endParaRPr/>
            </a:p>
          </p:txBody>
        </p:sp>
      </p:grpSp>
      <p:sp>
        <p:nvSpPr>
          <p:cNvPr id="188" name="Google Shape;188;p6"/>
          <p:cNvSpPr txBox="1"/>
          <p:nvPr/>
        </p:nvSpPr>
        <p:spPr>
          <a:xfrm>
            <a:off x="375972" y="1760907"/>
            <a:ext cx="6380429" cy="431590"/>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A93501"/>
              </a:buClr>
              <a:buSzPts val="2000"/>
              <a:buFont typeface="Calibri"/>
              <a:buNone/>
            </a:pPr>
            <a:r>
              <a:rPr b="0" i="0" lang="en-US" sz="2000" u="none" cap="none" strike="noStrike">
                <a:solidFill>
                  <a:srgbClr val="A93501"/>
                </a:solidFill>
                <a:latin typeface="Calibri"/>
                <a:ea typeface="Calibri"/>
                <a:cs typeface="Calibri"/>
                <a:sym typeface="Calibri"/>
              </a:rPr>
              <a:t>PROCESO </a:t>
            </a:r>
            <a:r>
              <a:rPr b="1" i="0" lang="en-US" sz="2000" u="none" cap="none" strike="noStrike">
                <a:solidFill>
                  <a:srgbClr val="ED6B00"/>
                </a:solidFill>
                <a:latin typeface="Calibri"/>
                <a:ea typeface="Calibri"/>
                <a:cs typeface="Calibri"/>
                <a:sym typeface="Calibri"/>
              </a:rPr>
              <a:t>ADMINISTRATIVO</a:t>
            </a:r>
            <a:endParaRPr/>
          </a:p>
        </p:txBody>
      </p:sp>
      <p:sp>
        <p:nvSpPr>
          <p:cNvPr id="189" name="Google Shape;189;p6"/>
          <p:cNvSpPr txBox="1"/>
          <p:nvPr/>
        </p:nvSpPr>
        <p:spPr>
          <a:xfrm>
            <a:off x="4017016" y="1029694"/>
            <a:ext cx="466494" cy="830102"/>
          </a:xfrm>
          <a:prstGeom prst="rect">
            <a:avLst/>
          </a:prstGeom>
          <a:noFill/>
          <a:ln>
            <a:noFill/>
          </a:ln>
        </p:spPr>
        <p:txBody>
          <a:bodyPr anchorCtr="0" anchor="ctr" bIns="91400" lIns="91400" spcFirstLastPara="1" rIns="91400" wrap="square" tIns="91400">
            <a:spAutoFit/>
          </a:bodyPr>
          <a:lstStyle/>
          <a:p>
            <a:pPr indent="0" lvl="0" marL="0" marR="0" rtl="0" algn="r">
              <a:lnSpc>
                <a:spcPct val="90000"/>
              </a:lnSpc>
              <a:spcBef>
                <a:spcPts val="0"/>
              </a:spcBef>
              <a:spcAft>
                <a:spcPts val="0"/>
              </a:spcAft>
              <a:buClr>
                <a:srgbClr val="FFB375"/>
              </a:buClr>
              <a:buSzPts val="5000"/>
              <a:buFont typeface="Calibri"/>
              <a:buNone/>
            </a:pPr>
            <a:r>
              <a:rPr b="0" i="0" lang="en-US" sz="5000" u="none" cap="none" strike="noStrike">
                <a:solidFill>
                  <a:srgbClr val="FFB375"/>
                </a:solidFill>
                <a:latin typeface="Calibri"/>
                <a:ea typeface="Calibri"/>
                <a:cs typeface="Calibri"/>
                <a:sym typeface="Calibri"/>
              </a:rPr>
              <a:t>3</a:t>
            </a:r>
            <a:endParaRPr/>
          </a:p>
        </p:txBody>
      </p:sp>
      <p:pic>
        <p:nvPicPr>
          <p:cNvPr descr="Imagen 20" id="190" name="Google Shape;190;p6"/>
          <p:cNvPicPr preferRelativeResize="0"/>
          <p:nvPr/>
        </p:nvPicPr>
        <p:blipFill rotWithShape="1">
          <a:blip r:embed="rId3">
            <a:alphaModFix/>
          </a:blip>
          <a:srcRect b="0" l="0" r="0" t="0"/>
          <a:stretch/>
        </p:blipFill>
        <p:spPr>
          <a:xfrm>
            <a:off x="678383" y="2382977"/>
            <a:ext cx="2950556" cy="4313791"/>
          </a:xfrm>
          <a:prstGeom prst="rect">
            <a:avLst/>
          </a:prstGeom>
          <a:noFill/>
          <a:ln>
            <a:noFill/>
          </a:ln>
        </p:spPr>
      </p:pic>
      <p:sp>
        <p:nvSpPr>
          <p:cNvPr id="191" name="Google Shape;191;p6"/>
          <p:cNvSpPr txBox="1"/>
          <p:nvPr/>
        </p:nvSpPr>
        <p:spPr>
          <a:xfrm>
            <a:off x="375975" y="1265365"/>
            <a:ext cx="4107535" cy="536166"/>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MENÚ DE LA ACTIVIDAD</a:t>
            </a:r>
            <a:endParaRPr/>
          </a:p>
        </p:txBody>
      </p:sp>
      <p:sp>
        <p:nvSpPr>
          <p:cNvPr id="192" name="Google Shape;192;p6"/>
          <p:cNvSpPr txBox="1"/>
          <p:nvPr/>
        </p:nvSpPr>
        <p:spPr>
          <a:xfrm>
            <a:off x="4624637" y="4130271"/>
            <a:ext cx="3923027" cy="300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Identificar etapas del proceso administrativo.</a:t>
            </a:r>
            <a:endParaRPr/>
          </a:p>
        </p:txBody>
      </p:sp>
      <p:sp>
        <p:nvSpPr>
          <p:cNvPr id="193" name="Google Shape;193;p6"/>
          <p:cNvSpPr txBox="1"/>
          <p:nvPr/>
        </p:nvSpPr>
        <p:spPr>
          <a:xfrm>
            <a:off x="4624637" y="4628679"/>
            <a:ext cx="3923027" cy="554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Reconocer e identificar las fases del proceso administrativo.</a:t>
            </a:r>
            <a:endParaRPr/>
          </a:p>
        </p:txBody>
      </p:sp>
      <p:grpSp>
        <p:nvGrpSpPr>
          <p:cNvPr id="194" name="Google Shape;194;p6"/>
          <p:cNvGrpSpPr/>
          <p:nvPr/>
        </p:nvGrpSpPr>
        <p:grpSpPr>
          <a:xfrm>
            <a:off x="3867321" y="4652962"/>
            <a:ext cx="375443" cy="536168"/>
            <a:chOff x="-1" y="0"/>
            <a:chExt cx="375442" cy="536166"/>
          </a:xfrm>
        </p:grpSpPr>
        <p:sp>
          <p:nvSpPr>
            <p:cNvPr id="195" name="Google Shape;195;p6"/>
            <p:cNvSpPr/>
            <p:nvPr/>
          </p:nvSpPr>
          <p:spPr>
            <a:xfrm>
              <a:off x="-1" y="87005"/>
              <a:ext cx="375442" cy="362160"/>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6"/>
            <p:cNvSpPr txBox="1"/>
            <p:nvPr/>
          </p:nvSpPr>
          <p:spPr>
            <a:xfrm>
              <a:off x="9505" y="0"/>
              <a:ext cx="299693" cy="536166"/>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3</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7"/>
          <p:cNvSpPr txBox="1"/>
          <p:nvPr>
            <p:ph idx="4294967295" type="sldNum"/>
          </p:nvPr>
        </p:nvSpPr>
        <p:spPr>
          <a:xfrm>
            <a:off x="442489" y="6881800"/>
            <a:ext cx="266354" cy="31711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202" name="Google Shape;202;p7"/>
          <p:cNvSpPr txBox="1"/>
          <p:nvPr/>
        </p:nvSpPr>
        <p:spPr>
          <a:xfrm>
            <a:off x="375973" y="1265365"/>
            <a:ext cx="8950504" cy="536166"/>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ACTIVIDAD DE MOTIVACIÓN</a:t>
            </a:r>
            <a:endParaRPr/>
          </a:p>
        </p:txBody>
      </p:sp>
      <p:sp>
        <p:nvSpPr>
          <p:cNvPr id="203" name="Google Shape;203;p7"/>
          <p:cNvSpPr txBox="1"/>
          <p:nvPr/>
        </p:nvSpPr>
        <p:spPr>
          <a:xfrm>
            <a:off x="666662" y="2764826"/>
            <a:ext cx="5194208" cy="2357088"/>
          </a:xfrm>
          <a:prstGeom prst="rect">
            <a:avLst/>
          </a:prstGeom>
          <a:noFill/>
          <a:ln>
            <a:noFill/>
          </a:ln>
        </p:spPr>
        <p:txBody>
          <a:bodyPr anchorCtr="0" anchor="ctr" bIns="91400" lIns="91400" spcFirstLastPara="1" rIns="91400" wrap="square" tIns="91400">
            <a:spAutoFit/>
          </a:bodyPr>
          <a:lstStyle/>
          <a:p>
            <a:pPr indent="0" lvl="0" marL="0" marR="0" rtl="0" algn="l">
              <a:lnSpc>
                <a:spcPct val="11875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Para iniciar nuestra presentación te invitamos a revisar el siguiente video:</a:t>
            </a:r>
            <a:endParaRPr/>
          </a:p>
          <a:p>
            <a:pPr indent="0" lvl="0" marL="0" marR="0" rtl="0" algn="l">
              <a:lnSpc>
                <a:spcPct val="118750"/>
              </a:lnSpc>
              <a:spcBef>
                <a:spcPts val="0"/>
              </a:spcBef>
              <a:spcAft>
                <a:spcPts val="0"/>
              </a:spcAft>
              <a:buClr>
                <a:srgbClr val="0000FF"/>
              </a:buClr>
              <a:buSzPts val="1600"/>
              <a:buFont typeface="Calibri"/>
              <a:buNone/>
            </a:pPr>
            <a:r>
              <a:rPr b="0" i="0" lang="en-US" sz="1600" u="sng" cap="none" strike="noStrike">
                <a:solidFill>
                  <a:srgbClr val="0000FF"/>
                </a:solidFill>
                <a:latin typeface="Calibri"/>
                <a:ea typeface="Calibri"/>
                <a:cs typeface="Calibri"/>
                <a:sym typeface="Calibri"/>
                <a:hlinkClick r:id="rId3">
                  <a:extLst>
                    <a:ext uri="{A12FA001-AC4F-418D-AE19-62706E023703}">
                      <ahyp:hlinkClr val="tx"/>
                    </a:ext>
                  </a:extLst>
                </a:hlinkClick>
              </a:rPr>
              <a:t>https://www.youtube.com/watch?v=DJQ_pTE1izs</a:t>
            </a:r>
            <a:endParaRPr b="0" i="0" sz="1400" u="none" cap="none" strike="noStrike">
              <a:solidFill>
                <a:srgbClr val="ED6B00"/>
              </a:solidFill>
              <a:latin typeface="Helvetica Neue"/>
              <a:ea typeface="Helvetica Neue"/>
              <a:cs typeface="Helvetica Neue"/>
              <a:sym typeface="Helvetica Neue"/>
            </a:endParaRPr>
          </a:p>
          <a:p>
            <a:pPr indent="0" lvl="0" marL="0" marR="0" rtl="0" algn="l">
              <a:lnSpc>
                <a:spcPct val="135714"/>
              </a:lnSpc>
              <a:spcBef>
                <a:spcPts val="0"/>
              </a:spcBef>
              <a:spcAft>
                <a:spcPts val="0"/>
              </a:spcAft>
              <a:buClr>
                <a:srgbClr val="ED6B00"/>
              </a:buClr>
              <a:buSzPts val="1400"/>
              <a:buFont typeface="Calibri"/>
              <a:buNone/>
            </a:pPr>
            <a:r>
              <a:t/>
            </a:r>
            <a:endParaRPr b="0" i="0" sz="1400" u="none" cap="none" strike="noStrike">
              <a:solidFill>
                <a:srgbClr val="ED6B00"/>
              </a:solidFill>
              <a:latin typeface="Helvetica Neue"/>
              <a:ea typeface="Helvetica Neue"/>
              <a:cs typeface="Helvetica Neue"/>
              <a:sym typeface="Helvetica Neue"/>
            </a:endParaRPr>
          </a:p>
          <a:p>
            <a:pPr indent="0" lvl="0" marL="0" marR="0" rtl="0" algn="l">
              <a:lnSpc>
                <a:spcPct val="11875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Reflexiona en torno a lo visto en el video y a las siguientes preguntas:</a:t>
            </a:r>
            <a:endParaRPr/>
          </a:p>
          <a:p>
            <a:pPr indent="0" lvl="0" marL="0" marR="0" rtl="0" algn="l">
              <a:lnSpc>
                <a:spcPct val="118750"/>
              </a:lnSpc>
              <a:spcBef>
                <a:spcPts val="0"/>
              </a:spcBef>
              <a:spcAft>
                <a:spcPts val="0"/>
              </a:spcAft>
              <a:buClr>
                <a:srgbClr val="ED6B00"/>
              </a:buClr>
              <a:buSzPts val="1600"/>
              <a:buFont typeface="Calibri"/>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8750"/>
              </a:lnSpc>
              <a:spcBef>
                <a:spcPts val="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¿Qué es lo que pueden destacar del video? ¿Existe una coordinación de labores entre los bichos?</a:t>
            </a:r>
            <a:endParaRPr/>
          </a:p>
        </p:txBody>
      </p:sp>
      <p:sp>
        <p:nvSpPr>
          <p:cNvPr id="204" name="Google Shape;204;p7"/>
          <p:cNvSpPr txBox="1"/>
          <p:nvPr/>
        </p:nvSpPr>
        <p:spPr>
          <a:xfrm>
            <a:off x="366450" y="2124405"/>
            <a:ext cx="4700400" cy="37220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ANTES DE COMENZAR</a:t>
            </a:r>
            <a:endParaRPr/>
          </a:p>
        </p:txBody>
      </p:sp>
      <p:sp>
        <p:nvSpPr>
          <p:cNvPr id="205" name="Google Shape;205;p7"/>
          <p:cNvSpPr txBox="1"/>
          <p:nvPr/>
        </p:nvSpPr>
        <p:spPr>
          <a:xfrm>
            <a:off x="666662" y="5416932"/>
            <a:ext cx="4995617" cy="1114587"/>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ED6B00"/>
              </a:buClr>
              <a:buSzPts val="2100"/>
              <a:buFont typeface="Calibri"/>
              <a:buNone/>
            </a:pPr>
            <a:r>
              <a:rPr b="1" i="0" lang="en-US" sz="2100" u="none" cap="none" strike="noStrike">
                <a:solidFill>
                  <a:srgbClr val="ED6B00"/>
                </a:solidFill>
                <a:latin typeface="Calibri"/>
                <a:ea typeface="Calibri"/>
                <a:cs typeface="Calibri"/>
                <a:sym typeface="Calibri"/>
              </a:rPr>
              <a:t>¡Muy bien!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ED6B00"/>
              </a:buClr>
              <a:buSzPts val="2100"/>
              <a:buFont typeface="Calibri"/>
              <a:buNone/>
            </a:pPr>
            <a:r>
              <a:rPr b="0" i="0" lang="en-US" sz="2100" u="none" cap="none" strike="noStrike">
                <a:solidFill>
                  <a:srgbClr val="ED6B00"/>
                </a:solidFill>
                <a:latin typeface="Calibri"/>
                <a:ea typeface="Calibri"/>
                <a:cs typeface="Calibri"/>
                <a:sym typeface="Calibri"/>
              </a:rPr>
              <a:t>Te invitamos a profundizar revisando</a:t>
            </a:r>
            <a:endParaRPr/>
          </a:p>
          <a:p>
            <a:pPr indent="0" lvl="0" marL="0" marR="0" rtl="0" algn="l">
              <a:lnSpc>
                <a:spcPct val="100000"/>
              </a:lnSpc>
              <a:spcBef>
                <a:spcPts val="0"/>
              </a:spcBef>
              <a:spcAft>
                <a:spcPts val="0"/>
              </a:spcAft>
              <a:buClr>
                <a:srgbClr val="A93501"/>
              </a:buClr>
              <a:buSzPts val="2100"/>
              <a:buFont typeface="Calibri"/>
              <a:buNone/>
            </a:pPr>
            <a:r>
              <a:rPr b="0" i="0" lang="en-US" sz="2100" u="none" cap="none" strike="noStrike">
                <a:solidFill>
                  <a:srgbClr val="A93501"/>
                </a:solidFill>
                <a:latin typeface="Calibri"/>
                <a:ea typeface="Calibri"/>
                <a:cs typeface="Calibri"/>
                <a:sym typeface="Calibri"/>
              </a:rPr>
              <a:t>la siguiente presentación</a:t>
            </a:r>
            <a:endParaRPr/>
          </a:p>
        </p:txBody>
      </p:sp>
      <p:pic>
        <p:nvPicPr>
          <p:cNvPr descr="Gráfico 6" id="206" name="Google Shape;206;p7"/>
          <p:cNvPicPr preferRelativeResize="0"/>
          <p:nvPr/>
        </p:nvPicPr>
        <p:blipFill rotWithShape="1">
          <a:blip r:embed="rId4">
            <a:alphaModFix/>
          </a:blip>
          <a:srcRect b="0" l="0" r="0" t="0"/>
          <a:stretch/>
        </p:blipFill>
        <p:spPr>
          <a:xfrm flipH="1">
            <a:off x="6488264" y="3544389"/>
            <a:ext cx="2565336" cy="416867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8"/>
          <p:cNvSpPr txBox="1"/>
          <p:nvPr>
            <p:ph idx="4294967295" type="sldNum"/>
          </p:nvPr>
        </p:nvSpPr>
        <p:spPr>
          <a:xfrm>
            <a:off x="442489" y="6881800"/>
            <a:ext cx="266354" cy="31711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pic>
        <p:nvPicPr>
          <p:cNvPr descr="Imagen 15" id="212" name="Google Shape;212;p8"/>
          <p:cNvPicPr preferRelativeResize="0"/>
          <p:nvPr/>
        </p:nvPicPr>
        <p:blipFill rotWithShape="1">
          <a:blip r:embed="rId3">
            <a:alphaModFix/>
          </a:blip>
          <a:srcRect b="0" l="0" r="0" t="0"/>
          <a:stretch/>
        </p:blipFill>
        <p:spPr>
          <a:xfrm>
            <a:off x="5491522" y="6861974"/>
            <a:ext cx="3882425" cy="298863"/>
          </a:xfrm>
          <a:prstGeom prst="rect">
            <a:avLst/>
          </a:prstGeom>
          <a:noFill/>
          <a:ln>
            <a:noFill/>
          </a:ln>
        </p:spPr>
      </p:pic>
      <p:sp>
        <p:nvSpPr>
          <p:cNvPr id="213" name="Google Shape;213;p8"/>
          <p:cNvSpPr txBox="1"/>
          <p:nvPr/>
        </p:nvSpPr>
        <p:spPr>
          <a:xfrm>
            <a:off x="858013" y="2403554"/>
            <a:ext cx="5620508" cy="15705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Como pueden apreciar, el video muestra lo importante del trabajo en equipo para el logro de los objetivos en común. Las acciones que toman los bichos, son en este caso, fundamentales para poder avanzar y cumplir con su cometido, para ello utilizaron una adecuada planificación de su proyecto y concentraron sus esfuerzos para poder lograr su éxito.</a:t>
            </a:r>
            <a:endParaRPr/>
          </a:p>
        </p:txBody>
      </p:sp>
      <p:sp>
        <p:nvSpPr>
          <p:cNvPr id="214" name="Google Shape;214;p8"/>
          <p:cNvSpPr txBox="1"/>
          <p:nvPr/>
        </p:nvSpPr>
        <p:spPr>
          <a:xfrm>
            <a:off x="452174" y="1269910"/>
            <a:ext cx="8367215" cy="536167"/>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REFLEXIÓN </a:t>
            </a:r>
            <a:r>
              <a:rPr b="0" i="0" lang="en-US" sz="2800" u="none" cap="none" strike="noStrike">
                <a:solidFill>
                  <a:srgbClr val="A93501"/>
                </a:solidFill>
                <a:latin typeface="Calibri"/>
                <a:ea typeface="Calibri"/>
                <a:cs typeface="Calibri"/>
                <a:sym typeface="Calibri"/>
              </a:rPr>
              <a:t>VIDEO</a:t>
            </a:r>
            <a:endParaRPr/>
          </a:p>
        </p:txBody>
      </p:sp>
      <p:pic>
        <p:nvPicPr>
          <p:cNvPr descr="Imagen 12" id="215" name="Google Shape;215;p8"/>
          <p:cNvPicPr preferRelativeResize="0"/>
          <p:nvPr/>
        </p:nvPicPr>
        <p:blipFill rotWithShape="1">
          <a:blip r:embed="rId4">
            <a:alphaModFix/>
          </a:blip>
          <a:srcRect b="0" l="0" r="0" t="0"/>
          <a:stretch/>
        </p:blipFill>
        <p:spPr>
          <a:xfrm>
            <a:off x="5491522" y="3514476"/>
            <a:ext cx="3755846" cy="364636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9"/>
          <p:cNvSpPr txBox="1"/>
          <p:nvPr>
            <p:ph idx="4294967295" type="sldNum"/>
          </p:nvPr>
        </p:nvSpPr>
        <p:spPr>
          <a:xfrm>
            <a:off x="442489" y="6881800"/>
            <a:ext cx="266354" cy="31711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221" name="Google Shape;221;p9"/>
          <p:cNvSpPr txBox="1"/>
          <p:nvPr/>
        </p:nvSpPr>
        <p:spPr>
          <a:xfrm>
            <a:off x="858013" y="2403554"/>
            <a:ext cx="6387610" cy="190075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El proceso administrativo es aquel compuesto por todas aquellas labores y </a:t>
            </a:r>
            <a:r>
              <a:rPr b="1" i="0" lang="en-US" sz="1600" u="none" cap="none" strike="noStrike">
                <a:solidFill>
                  <a:srgbClr val="ED6B00"/>
                </a:solidFill>
                <a:latin typeface="Calibri"/>
                <a:ea typeface="Calibri"/>
                <a:cs typeface="Calibri"/>
                <a:sym typeface="Calibri"/>
              </a:rPr>
              <a:t>funciones administrativas, cuyo objetivo es aprovechar al máximo todos los recursos con los cuales cuenta una organización, </a:t>
            </a:r>
            <a:r>
              <a:rPr b="0" i="0" lang="en-US" sz="1600" u="none" cap="none" strike="noStrike">
                <a:solidFill>
                  <a:srgbClr val="000000"/>
                </a:solidFill>
                <a:latin typeface="Calibri"/>
                <a:ea typeface="Calibri"/>
                <a:cs typeface="Calibri"/>
                <a:sym typeface="Calibri"/>
              </a:rPr>
              <a:t>para ello es que siempre debe llevarse a cabo de forma correcta, eficiente y eficaz.</a:t>
            </a:r>
            <a:endParaRPr/>
          </a:p>
          <a:p>
            <a:pPr indent="0" lvl="0" marL="0" marR="0" rtl="0" algn="l">
              <a:lnSpc>
                <a:spcPct val="100000"/>
              </a:lnSpc>
              <a:spcBef>
                <a:spcPts val="60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El proceso administrativo, se divide en dos Fases; </a:t>
            </a:r>
            <a:r>
              <a:rPr b="1" i="0" lang="en-US" sz="1600" u="none" cap="none" strike="noStrike">
                <a:solidFill>
                  <a:srgbClr val="ED6B00"/>
                </a:solidFill>
                <a:latin typeface="Calibri"/>
                <a:ea typeface="Calibri"/>
                <a:cs typeface="Calibri"/>
                <a:sym typeface="Calibri"/>
              </a:rPr>
              <a:t>Mecánica y Dinámica</a:t>
            </a:r>
            <a:r>
              <a:rPr b="0" i="0" lang="en-US" sz="1600" u="none" cap="none" strike="noStrike">
                <a:solidFill>
                  <a:srgbClr val="000000"/>
                </a:solidFill>
                <a:latin typeface="Calibri"/>
                <a:ea typeface="Calibri"/>
                <a:cs typeface="Calibri"/>
                <a:sym typeface="Calibri"/>
              </a:rPr>
              <a:t>, las que a su vez constan de cuatro etapas </a:t>
            </a:r>
            <a:r>
              <a:rPr b="1" i="0" lang="en-US" sz="1600" u="none" cap="none" strike="noStrike">
                <a:solidFill>
                  <a:srgbClr val="ED6B00"/>
                </a:solidFill>
                <a:latin typeface="Calibri"/>
                <a:ea typeface="Calibri"/>
                <a:cs typeface="Calibri"/>
                <a:sym typeface="Calibri"/>
              </a:rPr>
              <a:t>(Planificación, Organización, Dirección y Control).</a:t>
            </a:r>
            <a:endParaRPr/>
          </a:p>
        </p:txBody>
      </p:sp>
      <p:sp>
        <p:nvSpPr>
          <p:cNvPr id="222" name="Google Shape;222;p9"/>
          <p:cNvSpPr txBox="1"/>
          <p:nvPr/>
        </p:nvSpPr>
        <p:spPr>
          <a:xfrm>
            <a:off x="452174" y="1269910"/>
            <a:ext cx="8367215" cy="536167"/>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PROCESO </a:t>
            </a:r>
            <a:r>
              <a:rPr b="0" i="0" lang="en-US" sz="2800" u="none" cap="none" strike="noStrike">
                <a:solidFill>
                  <a:srgbClr val="A93501"/>
                </a:solidFill>
                <a:latin typeface="Calibri"/>
                <a:ea typeface="Calibri"/>
                <a:cs typeface="Calibri"/>
                <a:sym typeface="Calibri"/>
              </a:rPr>
              <a:t>ADMINISTRATIVO</a:t>
            </a:r>
            <a:endParaRPr/>
          </a:p>
        </p:txBody>
      </p:sp>
      <p:pic>
        <p:nvPicPr>
          <p:cNvPr descr="Imagen 2" id="223" name="Google Shape;223;p9"/>
          <p:cNvPicPr preferRelativeResize="0"/>
          <p:nvPr/>
        </p:nvPicPr>
        <p:blipFill rotWithShape="1">
          <a:blip r:embed="rId3">
            <a:alphaModFix/>
          </a:blip>
          <a:srcRect b="21186" l="0" r="0" t="0"/>
          <a:stretch/>
        </p:blipFill>
        <p:spPr>
          <a:xfrm>
            <a:off x="5311471" y="4531890"/>
            <a:ext cx="4096077" cy="302778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