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Lst>
  <p:sldSz cy="7559675" cx="972025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381">
          <p15:clr>
            <a:srgbClr val="A4A3A4"/>
          </p15:clr>
        </p15:guide>
        <p15:guide id="2" pos="3061">
          <p15:clr>
            <a:srgbClr val="A4A3A4"/>
          </p15:clr>
        </p15:guide>
      </p15:sldGuideLst>
    </p:ext>
    <p:ext uri="http://customooxmlschemas.google.com/">
      <go:slidesCustomData xmlns:go="http://customooxmlschemas.google.com/" r:id="rId26" roundtripDataSignature="AMtx7mjmdIa32irjGiUPjI28/e5bCLu0L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E89B9C09-4C19-4BBE-AB1D-96E04609F852}">
  <a:tblStyle styleId="{E89B9C09-4C19-4BBE-AB1D-96E04609F852}" styleName="Table_0">
    <a:wholeTbl>
      <a:tcTxStyle b="off" i="off">
        <a:font>
          <a:latin typeface="Arial"/>
          <a:ea typeface="Arial"/>
          <a:cs typeface="Arial"/>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FFF1E8"/>
          </a:solidFill>
        </a:fill>
      </a:tcStyle>
    </a:wholeTbl>
    <a:band1H>
      <a:tcTxStyle/>
      <a:tcStyle>
        <a:fill>
          <a:solidFill>
            <a:srgbClr val="FFE2CD"/>
          </a:solidFill>
        </a:fill>
      </a:tcStyle>
    </a:band1H>
    <a:band2H>
      <a:tcTxStyle/>
    </a:band2H>
    <a:band1V>
      <a:tcTxStyle/>
      <a:tcStyle>
        <a:fill>
          <a:solidFill>
            <a:srgbClr val="FFE2CD"/>
          </a:solidFill>
        </a:fill>
      </a:tcStyle>
    </a:band1V>
    <a:band2V>
      <a:tcTxStyle/>
    </a:band2V>
    <a:lastCol>
      <a:tcTxStyle b="on" i="off">
        <a:font>
          <a:latin typeface="Arial"/>
          <a:ea typeface="Arial"/>
          <a:cs typeface="Arial"/>
        </a:font>
        <a:schemeClr val="lt1"/>
      </a:tcTxStyle>
      <a:tcStyle>
        <a:fill>
          <a:solidFill>
            <a:schemeClr val="accent1"/>
          </a:solidFill>
        </a:fill>
      </a:tcStyle>
    </a:lastCol>
    <a:firstCol>
      <a:tcTxStyle b="on" i="off">
        <a:font>
          <a:latin typeface="Arial"/>
          <a:ea typeface="Arial"/>
          <a:cs typeface="Arial"/>
        </a:font>
        <a:schemeClr val="lt1"/>
      </a:tcTxStyle>
      <a:tcStyle>
        <a:fill>
          <a:solidFill>
            <a:schemeClr val="accent1"/>
          </a:solidFill>
        </a:fill>
      </a:tcStyle>
    </a:firstCol>
    <a:lastRow>
      <a:tcTxStyle b="on" i="off">
        <a:font>
          <a:latin typeface="Arial"/>
          <a:ea typeface="Arial"/>
          <a:cs typeface="Arial"/>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Arial"/>
          <a:ea typeface="Arial"/>
          <a:cs typeface="Arial"/>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381" orient="horz"/>
        <p:guide pos="3061"/>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customschemas.google.com/relationships/presentationmetadata" Target="metadata"/><Relationship Id="rId25" Type="http://schemas.openxmlformats.org/officeDocument/2006/relationships/slide" Target="slides/slide19.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3" name="Google Shape;63;p1: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42: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4" name="Google Shape;204;p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p43: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4" name="Google Shape;214;p4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p44: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4" name="Google Shape;224;p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p45: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4" name="Google Shape;234;p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46: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p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47: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p18: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7" name="Google Shape;277;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p4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90" name="Google Shape;290;p48: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22" name="Google Shape;322;p20: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34" name="Google Shape;334;p21: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p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37: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p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38: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3: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7" name="Google Shape;97;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39: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5: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5" name="Google Shape;135;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6: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5" name="Google Shape;175;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40: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4" name="Google Shape;184;p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41: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4" name="Google Shape;194;p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7.png"/><Relationship Id="rId4" Type="http://schemas.openxmlformats.org/officeDocument/2006/relationships/image" Target="../media/image6.png"/><Relationship Id="rId5" Type="http://schemas.openxmlformats.org/officeDocument/2006/relationships/image" Target="../media/image17.png"/><Relationship Id="rId6"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17.png"/><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1_One column text">
    <p:spTree>
      <p:nvGrpSpPr>
        <p:cNvPr id="6" name="Shape 6"/>
        <p:cNvGrpSpPr/>
        <p:nvPr/>
      </p:nvGrpSpPr>
      <p:grpSpPr>
        <a:xfrm>
          <a:off x="0" y="0"/>
          <a:ext cx="0" cy="0"/>
          <a:chOff x="0" y="0"/>
          <a:chExt cx="0" cy="0"/>
        </a:xfrm>
      </p:grpSpPr>
      <p:pic>
        <p:nvPicPr>
          <p:cNvPr id="7" name="Google Shape;7;p23"/>
          <p:cNvPicPr preferRelativeResize="0"/>
          <p:nvPr/>
        </p:nvPicPr>
        <p:blipFill rotWithShape="1">
          <a:blip r:embed="rId2">
            <a:alphaModFix/>
          </a:blip>
          <a:srcRect b="0" l="0" r="0" t="0"/>
          <a:stretch/>
        </p:blipFill>
        <p:spPr>
          <a:xfrm>
            <a:off x="433441" y="418596"/>
            <a:ext cx="2897433" cy="680400"/>
          </a:xfrm>
          <a:prstGeom prst="rect">
            <a:avLst/>
          </a:prstGeom>
          <a:noFill/>
          <a:ln>
            <a:noFill/>
          </a:ln>
        </p:spPr>
      </p:pic>
      <p:sp>
        <p:nvSpPr>
          <p:cNvPr id="8" name="Google Shape;8;p23"/>
          <p:cNvSpPr/>
          <p:nvPr/>
        </p:nvSpPr>
        <p:spPr>
          <a:xfrm>
            <a:off x="242856" y="1756550"/>
            <a:ext cx="9346500" cy="5675922"/>
          </a:xfrm>
          <a:prstGeom prst="round1Rect">
            <a:avLst>
              <a:gd fmla="val 15350" name="adj"/>
            </a:avLst>
          </a:prstGeom>
          <a:solidFill>
            <a:srgbClr val="F7E3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pic>
        <p:nvPicPr>
          <p:cNvPr id="9" name="Google Shape;9;p23"/>
          <p:cNvPicPr preferRelativeResize="0"/>
          <p:nvPr/>
        </p:nvPicPr>
        <p:blipFill rotWithShape="1">
          <a:blip r:embed="rId3">
            <a:alphaModFix/>
          </a:blip>
          <a:srcRect b="0" l="0" r="0" t="0"/>
          <a:stretch/>
        </p:blipFill>
        <p:spPr>
          <a:xfrm>
            <a:off x="8527725" y="6464000"/>
            <a:ext cx="747675" cy="680475"/>
          </a:xfrm>
          <a:prstGeom prst="rect">
            <a:avLst/>
          </a:prstGeom>
          <a:noFill/>
          <a:ln>
            <a:noFill/>
          </a:ln>
        </p:spPr>
      </p:pic>
      <p:sp>
        <p:nvSpPr>
          <p:cNvPr id="10" name="Google Shape;10;p23"/>
          <p:cNvSpPr/>
          <p:nvPr/>
        </p:nvSpPr>
        <p:spPr>
          <a:xfrm>
            <a:off x="436350" y="6464001"/>
            <a:ext cx="7891862" cy="680474"/>
          </a:xfrm>
          <a:prstGeom prst="roundRect">
            <a:avLst>
              <a:gd fmla="val 19335" name="adj"/>
            </a:avLst>
          </a:prstGeom>
          <a:solidFill>
            <a:srgbClr val="FFB37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baseline="-25000" i="0" sz="1400" u="none" cap="none" strike="noStrike">
              <a:solidFill>
                <a:schemeClr val="lt1"/>
              </a:solidFill>
              <a:latin typeface="Arial"/>
              <a:ea typeface="Arial"/>
              <a:cs typeface="Arial"/>
              <a:sym typeface="Arial"/>
            </a:endParaRPr>
          </a:p>
        </p:txBody>
      </p:sp>
      <p:pic>
        <p:nvPicPr>
          <p:cNvPr id="11" name="Google Shape;11;p23"/>
          <p:cNvPicPr preferRelativeResize="0"/>
          <p:nvPr/>
        </p:nvPicPr>
        <p:blipFill rotWithShape="1">
          <a:blip r:embed="rId4">
            <a:alphaModFix/>
          </a:blip>
          <a:srcRect b="0" l="0" r="0" t="0"/>
          <a:stretch/>
        </p:blipFill>
        <p:spPr>
          <a:xfrm>
            <a:off x="433441" y="6462797"/>
            <a:ext cx="690482" cy="680475"/>
          </a:xfrm>
          <a:prstGeom prst="rect">
            <a:avLst/>
          </a:prstGeom>
          <a:noFill/>
          <a:ln>
            <a:noFill/>
          </a:ln>
        </p:spPr>
      </p:pic>
      <p:pic>
        <p:nvPicPr>
          <p:cNvPr id="12" name="Google Shape;12;p23"/>
          <p:cNvPicPr preferRelativeResize="0"/>
          <p:nvPr/>
        </p:nvPicPr>
        <p:blipFill rotWithShape="1">
          <a:blip r:embed="rId5">
            <a:alphaModFix/>
          </a:blip>
          <a:srcRect b="0" l="0" r="0" t="0"/>
          <a:stretch/>
        </p:blipFill>
        <p:spPr>
          <a:xfrm>
            <a:off x="8272365" y="1222172"/>
            <a:ext cx="1080000" cy="241875"/>
          </a:xfrm>
          <a:prstGeom prst="rect">
            <a:avLst/>
          </a:prstGeom>
          <a:noFill/>
          <a:ln>
            <a:noFill/>
          </a:ln>
        </p:spPr>
      </p:pic>
      <p:pic>
        <p:nvPicPr>
          <p:cNvPr id="13" name="Google Shape;13;p23"/>
          <p:cNvPicPr preferRelativeResize="0"/>
          <p:nvPr/>
        </p:nvPicPr>
        <p:blipFill rotWithShape="1">
          <a:blip r:embed="rId6">
            <a:alphaModFix/>
          </a:blip>
          <a:srcRect b="0" l="0" r="0" t="0"/>
          <a:stretch/>
        </p:blipFill>
        <p:spPr>
          <a:xfrm>
            <a:off x="8272365" y="418596"/>
            <a:ext cx="1080000" cy="664778"/>
          </a:xfrm>
          <a:prstGeom prst="rect">
            <a:avLst/>
          </a:prstGeom>
          <a:noFill/>
          <a:ln>
            <a:noFill/>
          </a:ln>
        </p:spPr>
      </p:pic>
    </p:spTree>
  </p:cSld>
  <p:clrMapOvr>
    <a:masterClrMapping/>
  </p:clrMapOvr>
  <mc:AlternateContent>
    <mc:Choice Requires="p14">
      <p:transition spd="slow" p14:dur="1250">
        <p14:reveal dir="l"/>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4" name="Shape 14"/>
        <p:cNvGrpSpPr/>
        <p:nvPr/>
      </p:nvGrpSpPr>
      <p:grpSpPr>
        <a:xfrm>
          <a:off x="0" y="0"/>
          <a:ext cx="0" cy="0"/>
          <a:chOff x="0" y="0"/>
          <a:chExt cx="0" cy="0"/>
        </a:xfrm>
      </p:grpSpPr>
      <p:sp>
        <p:nvSpPr>
          <p:cNvPr id="15" name="Google Shape;15;p24"/>
          <p:cNvSpPr/>
          <p:nvPr/>
        </p:nvSpPr>
        <p:spPr>
          <a:xfrm>
            <a:off x="242856" y="1756550"/>
            <a:ext cx="9346500" cy="5675922"/>
          </a:xfrm>
          <a:prstGeom prst="round1Rect">
            <a:avLst>
              <a:gd fmla="val 15350" name="adj"/>
            </a:avLst>
          </a:prstGeom>
          <a:solidFill>
            <a:srgbClr val="EEEEE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pic>
        <p:nvPicPr>
          <p:cNvPr id="16" name="Google Shape;16;p24"/>
          <p:cNvPicPr preferRelativeResize="0"/>
          <p:nvPr/>
        </p:nvPicPr>
        <p:blipFill rotWithShape="1">
          <a:blip r:embed="rId2">
            <a:alphaModFix/>
          </a:blip>
          <a:srcRect b="0" l="0" r="0" t="0"/>
          <a:stretch/>
        </p:blipFill>
        <p:spPr>
          <a:xfrm>
            <a:off x="433441" y="418596"/>
            <a:ext cx="2897433" cy="680400"/>
          </a:xfrm>
          <a:prstGeom prst="rect">
            <a:avLst/>
          </a:prstGeom>
          <a:noFill/>
          <a:ln>
            <a:noFill/>
          </a:ln>
        </p:spPr>
      </p:pic>
      <p:pic>
        <p:nvPicPr>
          <p:cNvPr id="17" name="Google Shape;17;p24"/>
          <p:cNvPicPr preferRelativeResize="0"/>
          <p:nvPr/>
        </p:nvPicPr>
        <p:blipFill rotWithShape="1">
          <a:blip r:embed="rId3">
            <a:alphaModFix/>
          </a:blip>
          <a:srcRect b="0" l="0" r="0" t="0"/>
          <a:stretch/>
        </p:blipFill>
        <p:spPr>
          <a:xfrm>
            <a:off x="8272365" y="1222172"/>
            <a:ext cx="1080000" cy="241875"/>
          </a:xfrm>
          <a:prstGeom prst="rect">
            <a:avLst/>
          </a:prstGeom>
          <a:noFill/>
          <a:ln>
            <a:noFill/>
          </a:ln>
        </p:spPr>
      </p:pic>
      <p:pic>
        <p:nvPicPr>
          <p:cNvPr id="18" name="Google Shape;18;p24"/>
          <p:cNvPicPr preferRelativeResize="0"/>
          <p:nvPr/>
        </p:nvPicPr>
        <p:blipFill rotWithShape="1">
          <a:blip r:embed="rId4">
            <a:alphaModFix/>
          </a:blip>
          <a:srcRect b="0" l="0" r="0" t="0"/>
          <a:stretch/>
        </p:blipFill>
        <p:spPr>
          <a:xfrm>
            <a:off x="8272365" y="418596"/>
            <a:ext cx="1080000" cy="664778"/>
          </a:xfrm>
          <a:prstGeom prst="rect">
            <a:avLst/>
          </a:prstGeom>
          <a:noFill/>
          <a:ln>
            <a:noFill/>
          </a:ln>
        </p:spPr>
      </p:pic>
    </p:spTree>
  </p:cSld>
  <p:clrMapOvr>
    <a:masterClrMapping/>
  </p:clrMapOvr>
  <mc:AlternateContent>
    <mc:Choice Requires="p14">
      <p:transition spd="slow" p14:dur="1250">
        <p14:reveal dir="l"/>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9" name="Shape 19"/>
        <p:cNvGrpSpPr/>
        <p:nvPr/>
      </p:nvGrpSpPr>
      <p:grpSpPr>
        <a:xfrm>
          <a:off x="0" y="0"/>
          <a:ext cx="0" cy="0"/>
          <a:chOff x="0" y="0"/>
          <a:chExt cx="0" cy="0"/>
        </a:xfrm>
      </p:grpSpPr>
      <p:sp>
        <p:nvSpPr>
          <p:cNvPr id="20" name="Google Shape;20;p27"/>
          <p:cNvSpPr/>
          <p:nvPr/>
        </p:nvSpPr>
        <p:spPr>
          <a:xfrm>
            <a:off x="180900" y="180900"/>
            <a:ext cx="7911000" cy="651000"/>
          </a:xfrm>
          <a:prstGeom prst="round2SameRect">
            <a:avLst>
              <a:gd fmla="val 16667" name="adj1"/>
              <a:gd fmla="val 0" name="adj2"/>
            </a:avLst>
          </a:prstGeom>
          <a:solidFill>
            <a:srgbClr val="ED6B00"/>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 name="Google Shape;21;p27"/>
          <p:cNvSpPr/>
          <p:nvPr/>
        </p:nvSpPr>
        <p:spPr>
          <a:xfrm>
            <a:off x="8091900" y="779400"/>
            <a:ext cx="662100" cy="52500"/>
          </a:xfrm>
          <a:prstGeom prst="rect">
            <a:avLst/>
          </a:prstGeom>
          <a:solidFill>
            <a:srgbClr val="0F69B4"/>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2" name="Google Shape;22;p27"/>
          <p:cNvSpPr/>
          <p:nvPr/>
        </p:nvSpPr>
        <p:spPr>
          <a:xfrm>
            <a:off x="8754000" y="779400"/>
            <a:ext cx="785400" cy="52500"/>
          </a:xfrm>
          <a:prstGeom prst="rect">
            <a:avLst/>
          </a:prstGeom>
          <a:solidFill>
            <a:srgbClr val="EB3C46"/>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3" name="Google Shape;23;p27"/>
          <p:cNvSpPr txBox="1"/>
          <p:nvPr/>
        </p:nvSpPr>
        <p:spPr>
          <a:xfrm>
            <a:off x="375975" y="6881800"/>
            <a:ext cx="6786600" cy="347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741B47"/>
                </a:solidFill>
                <a:latin typeface="Calibri"/>
                <a:ea typeface="Calibri"/>
                <a:cs typeface="Calibri"/>
                <a:sym typeface="Calibri"/>
              </a:rPr>
              <a:t>        </a:t>
            </a:r>
            <a:r>
              <a:rPr b="0" i="0" lang="en-US" sz="1100" u="none" cap="none" strike="noStrike">
                <a:solidFill>
                  <a:srgbClr val="ED6B00"/>
                </a:solidFill>
                <a:latin typeface="Calibri"/>
                <a:ea typeface="Calibri"/>
                <a:cs typeface="Calibri"/>
                <a:sym typeface="Calibri"/>
              </a:rPr>
              <a:t>ADMINISTRACIÓN PLAN COMÚN </a:t>
            </a:r>
            <a:r>
              <a:rPr b="0" i="0" lang="en-US" sz="1100" u="none" cap="none" strike="noStrike">
                <a:solidFill>
                  <a:srgbClr val="000000"/>
                </a:solidFill>
                <a:latin typeface="Calibri"/>
                <a:ea typeface="Calibri"/>
                <a:cs typeface="Calibri"/>
                <a:sym typeface="Calibri"/>
              </a:rPr>
              <a:t>| 3° Medio | Presentación</a:t>
            </a:r>
            <a:endParaRPr b="0" i="0" sz="1100" u="none" cap="none" strike="noStrike">
              <a:solidFill>
                <a:srgbClr val="741B47"/>
              </a:solidFill>
              <a:latin typeface="Calibri"/>
              <a:ea typeface="Calibri"/>
              <a:cs typeface="Calibri"/>
              <a:sym typeface="Calibri"/>
            </a:endParaRPr>
          </a:p>
        </p:txBody>
      </p:sp>
      <p:sp>
        <p:nvSpPr>
          <p:cNvPr id="24" name="Google Shape;24;p27"/>
          <p:cNvSpPr txBox="1"/>
          <p:nvPr/>
        </p:nvSpPr>
        <p:spPr>
          <a:xfrm>
            <a:off x="180900" y="6881800"/>
            <a:ext cx="527945" cy="264724"/>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b="0" i="0" lang="en-US" sz="1100" u="none" cap="none" strike="noStrike">
                <a:solidFill>
                  <a:srgbClr val="000000"/>
                </a:solidFill>
                <a:latin typeface="Calibri"/>
                <a:ea typeface="Calibri"/>
                <a:cs typeface="Calibri"/>
                <a:sym typeface="Calibri"/>
              </a:rPr>
              <a:t>‹#›</a:t>
            </a:fld>
            <a:endParaRPr b="0" i="0" sz="1100" u="none" cap="none" strike="noStrike">
              <a:solidFill>
                <a:srgbClr val="741B47"/>
              </a:solidFill>
              <a:latin typeface="Calibri"/>
              <a:ea typeface="Calibri"/>
              <a:cs typeface="Calibri"/>
              <a:sym typeface="Calibri"/>
            </a:endParaRPr>
          </a:p>
        </p:txBody>
      </p:sp>
      <p:sp>
        <p:nvSpPr>
          <p:cNvPr id="25" name="Google Shape;25;p27"/>
          <p:cNvSpPr txBox="1"/>
          <p:nvPr/>
        </p:nvSpPr>
        <p:spPr>
          <a:xfrm>
            <a:off x="442650" y="350325"/>
            <a:ext cx="7441800" cy="319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MÓDULO</a:t>
            </a:r>
            <a:r>
              <a:rPr b="0" i="0" lang="en-US" sz="1400" u="none" cap="none" strike="noStrike">
                <a:solidFill>
                  <a:srgbClr val="FFFFFF"/>
                </a:solidFill>
                <a:latin typeface="Calibri"/>
                <a:ea typeface="Calibri"/>
                <a:cs typeface="Calibri"/>
                <a:sym typeface="Calibri"/>
              </a:rPr>
              <a:t>  Utilización de información contable </a:t>
            </a:r>
            <a:endParaRPr b="0" i="0" sz="1400" u="none" cap="none" strike="noStrike">
              <a:solidFill>
                <a:srgbClr val="FFFFFF"/>
              </a:solidFill>
              <a:latin typeface="Calibri"/>
              <a:ea typeface="Calibri"/>
              <a:cs typeface="Calibri"/>
              <a:sym typeface="Calibri"/>
            </a:endParaRPr>
          </a:p>
        </p:txBody>
      </p:sp>
      <p:sp>
        <p:nvSpPr>
          <p:cNvPr id="26" name="Google Shape;26;p27"/>
          <p:cNvSpPr txBox="1"/>
          <p:nvPr/>
        </p:nvSpPr>
        <p:spPr>
          <a:xfrm>
            <a:off x="8443618" y="271143"/>
            <a:ext cx="1166700" cy="3477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Calibri"/>
                <a:ea typeface="Calibri"/>
                <a:cs typeface="Calibri"/>
                <a:sym typeface="Calibri"/>
              </a:rPr>
              <a:t>Actividad 3|</a:t>
            </a:r>
            <a:r>
              <a:rPr b="0" i="0" lang="en-US" sz="1600" u="none" cap="none" strike="noStrike">
                <a:solidFill>
                  <a:srgbClr val="ED6B00"/>
                </a:solidFill>
                <a:latin typeface="Calibri"/>
                <a:ea typeface="Calibri"/>
                <a:cs typeface="Calibri"/>
                <a:sym typeface="Calibri"/>
              </a:rPr>
              <a:t>3</a:t>
            </a:r>
            <a:endParaRPr b="0" i="0" sz="1600" u="none" cap="none" strike="noStrike">
              <a:solidFill>
                <a:srgbClr val="ED6B00"/>
              </a:solidFill>
              <a:latin typeface="Calibri"/>
              <a:ea typeface="Calibri"/>
              <a:cs typeface="Calibri"/>
              <a:sym typeface="Calibri"/>
            </a:endParaRPr>
          </a:p>
        </p:txBody>
      </p:sp>
    </p:spTree>
  </p:cSld>
  <p:clrMapOvr>
    <a:masterClrMapping/>
  </p:clrMapOvr>
  <mc:AlternateContent>
    <mc:Choice Requires="p14">
      <p:transition spd="slow" p14:dur="1250">
        <p14:reveal dir="l"/>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7" name="Shape 27"/>
        <p:cNvGrpSpPr/>
        <p:nvPr/>
      </p:nvGrpSpPr>
      <p:grpSpPr>
        <a:xfrm>
          <a:off x="0" y="0"/>
          <a:ext cx="0" cy="0"/>
          <a:chOff x="0" y="0"/>
          <a:chExt cx="0" cy="0"/>
        </a:xfrm>
      </p:grpSpPr>
      <p:sp>
        <p:nvSpPr>
          <p:cNvPr id="28" name="Google Shape;28;p25"/>
          <p:cNvSpPr/>
          <p:nvPr/>
        </p:nvSpPr>
        <p:spPr>
          <a:xfrm flipH="1" rot="10800000">
            <a:off x="180975" y="832250"/>
            <a:ext cx="9358200" cy="1236900"/>
          </a:xfrm>
          <a:prstGeom prst="round1Rect">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 name="Google Shape;29;p25"/>
          <p:cNvSpPr/>
          <p:nvPr/>
        </p:nvSpPr>
        <p:spPr>
          <a:xfrm>
            <a:off x="180900" y="180900"/>
            <a:ext cx="7911000" cy="651000"/>
          </a:xfrm>
          <a:prstGeom prst="round2SameRect">
            <a:avLst>
              <a:gd fmla="val 16667" name="adj1"/>
              <a:gd fmla="val 0" name="adj2"/>
            </a:avLst>
          </a:prstGeom>
          <a:solidFill>
            <a:srgbClr val="ED6B00"/>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 name="Google Shape;30;p25"/>
          <p:cNvSpPr/>
          <p:nvPr/>
        </p:nvSpPr>
        <p:spPr>
          <a:xfrm>
            <a:off x="8091900" y="779400"/>
            <a:ext cx="662100" cy="52500"/>
          </a:xfrm>
          <a:prstGeom prst="rect">
            <a:avLst/>
          </a:prstGeom>
          <a:solidFill>
            <a:srgbClr val="0F69B4"/>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31" name="Google Shape;31;p25"/>
          <p:cNvSpPr/>
          <p:nvPr/>
        </p:nvSpPr>
        <p:spPr>
          <a:xfrm>
            <a:off x="8754000" y="779400"/>
            <a:ext cx="785400" cy="52500"/>
          </a:xfrm>
          <a:prstGeom prst="rect">
            <a:avLst/>
          </a:prstGeom>
          <a:solidFill>
            <a:srgbClr val="EB3C46"/>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32" name="Google Shape;32;p25"/>
          <p:cNvSpPr txBox="1"/>
          <p:nvPr/>
        </p:nvSpPr>
        <p:spPr>
          <a:xfrm>
            <a:off x="375975" y="6881800"/>
            <a:ext cx="6786600" cy="347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741B47"/>
                </a:solidFill>
                <a:latin typeface="Calibri"/>
                <a:ea typeface="Calibri"/>
                <a:cs typeface="Calibri"/>
                <a:sym typeface="Calibri"/>
              </a:rPr>
              <a:t>        </a:t>
            </a:r>
            <a:r>
              <a:rPr b="0" i="0" lang="en-US" sz="1100" u="none" cap="none" strike="noStrike">
                <a:solidFill>
                  <a:srgbClr val="ED6B00"/>
                </a:solidFill>
                <a:latin typeface="Calibri"/>
                <a:ea typeface="Calibri"/>
                <a:cs typeface="Calibri"/>
                <a:sym typeface="Calibri"/>
              </a:rPr>
              <a:t>ADMINISTRACIÓN PLAN COMÚN </a:t>
            </a:r>
            <a:r>
              <a:rPr b="0" i="0" lang="en-US" sz="1100" u="none" cap="none" strike="noStrike">
                <a:solidFill>
                  <a:srgbClr val="000000"/>
                </a:solidFill>
                <a:latin typeface="Calibri"/>
                <a:ea typeface="Calibri"/>
                <a:cs typeface="Calibri"/>
                <a:sym typeface="Calibri"/>
              </a:rPr>
              <a:t>| 3° Medio | Presentación</a:t>
            </a:r>
            <a:endParaRPr b="0" i="0" sz="1100" u="none" cap="none" strike="noStrike">
              <a:solidFill>
                <a:srgbClr val="741B47"/>
              </a:solidFill>
              <a:latin typeface="Calibri"/>
              <a:ea typeface="Calibri"/>
              <a:cs typeface="Calibri"/>
              <a:sym typeface="Calibri"/>
            </a:endParaRPr>
          </a:p>
        </p:txBody>
      </p:sp>
      <p:sp>
        <p:nvSpPr>
          <p:cNvPr id="33" name="Google Shape;33;p25"/>
          <p:cNvSpPr txBox="1"/>
          <p:nvPr/>
        </p:nvSpPr>
        <p:spPr>
          <a:xfrm>
            <a:off x="180900" y="6881800"/>
            <a:ext cx="527945" cy="264724"/>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b="0" i="0" lang="en-US" sz="1100" u="none" cap="none" strike="noStrike">
                <a:solidFill>
                  <a:srgbClr val="000000"/>
                </a:solidFill>
                <a:latin typeface="Calibri"/>
                <a:ea typeface="Calibri"/>
                <a:cs typeface="Calibri"/>
                <a:sym typeface="Calibri"/>
              </a:rPr>
              <a:t>‹#›</a:t>
            </a:fld>
            <a:endParaRPr b="0" i="0" sz="1100" u="none" cap="none" strike="noStrike">
              <a:solidFill>
                <a:srgbClr val="741B47"/>
              </a:solidFill>
              <a:latin typeface="Calibri"/>
              <a:ea typeface="Calibri"/>
              <a:cs typeface="Calibri"/>
              <a:sym typeface="Calibri"/>
            </a:endParaRPr>
          </a:p>
        </p:txBody>
      </p:sp>
      <p:sp>
        <p:nvSpPr>
          <p:cNvPr id="34" name="Google Shape;34;p25"/>
          <p:cNvSpPr txBox="1"/>
          <p:nvPr/>
        </p:nvSpPr>
        <p:spPr>
          <a:xfrm>
            <a:off x="8443618" y="271143"/>
            <a:ext cx="1166700" cy="3477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Calibri"/>
                <a:ea typeface="Calibri"/>
                <a:cs typeface="Calibri"/>
                <a:sym typeface="Calibri"/>
              </a:rPr>
              <a:t>Actividad 3|</a:t>
            </a:r>
            <a:r>
              <a:rPr b="0" i="0" lang="en-US" sz="1600" u="none" cap="none" strike="noStrike">
                <a:solidFill>
                  <a:srgbClr val="ED6B00"/>
                </a:solidFill>
                <a:latin typeface="Calibri"/>
                <a:ea typeface="Calibri"/>
                <a:cs typeface="Calibri"/>
                <a:sym typeface="Calibri"/>
              </a:rPr>
              <a:t>3</a:t>
            </a:r>
            <a:endParaRPr b="0" i="0" sz="1600" u="none" cap="none" strike="noStrike">
              <a:solidFill>
                <a:srgbClr val="ED6B00"/>
              </a:solidFill>
              <a:latin typeface="Calibri"/>
              <a:ea typeface="Calibri"/>
              <a:cs typeface="Calibri"/>
              <a:sym typeface="Calibri"/>
            </a:endParaRPr>
          </a:p>
        </p:txBody>
      </p:sp>
      <p:sp>
        <p:nvSpPr>
          <p:cNvPr id="35" name="Google Shape;35;p25"/>
          <p:cNvSpPr txBox="1"/>
          <p:nvPr/>
        </p:nvSpPr>
        <p:spPr>
          <a:xfrm>
            <a:off x="442650" y="350325"/>
            <a:ext cx="7441800" cy="319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MÓDULO</a:t>
            </a:r>
            <a:r>
              <a:rPr b="0" i="0" lang="en-US" sz="1400" u="none" cap="none" strike="noStrike">
                <a:solidFill>
                  <a:srgbClr val="FFFFFF"/>
                </a:solidFill>
                <a:latin typeface="Calibri"/>
                <a:ea typeface="Calibri"/>
                <a:cs typeface="Calibri"/>
                <a:sym typeface="Calibri"/>
              </a:rPr>
              <a:t>  Utilización de información contable </a:t>
            </a:r>
            <a:endParaRPr b="0" i="0" sz="1400" u="none" cap="none" strike="noStrike">
              <a:solidFill>
                <a:srgbClr val="FFFFFF"/>
              </a:solidFill>
              <a:latin typeface="Calibri"/>
              <a:ea typeface="Calibri"/>
              <a:cs typeface="Calibri"/>
              <a:sym typeface="Calibri"/>
            </a:endParaRPr>
          </a:p>
        </p:txBody>
      </p:sp>
    </p:spTree>
  </p:cSld>
  <p:clrMapOvr>
    <a:masterClrMapping/>
  </p:clrMapOvr>
  <mc:AlternateContent>
    <mc:Choice Requires="p14">
      <p:transition spd="slow" p14:dur="1250">
        <p14:reveal dir="l"/>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6" name="Shape 36"/>
        <p:cNvGrpSpPr/>
        <p:nvPr/>
      </p:nvGrpSpPr>
      <p:grpSpPr>
        <a:xfrm>
          <a:off x="0" y="0"/>
          <a:ext cx="0" cy="0"/>
          <a:chOff x="0" y="0"/>
          <a:chExt cx="0" cy="0"/>
        </a:xfrm>
      </p:grpSpPr>
      <p:sp>
        <p:nvSpPr>
          <p:cNvPr id="37" name="Google Shape;37;p26"/>
          <p:cNvSpPr/>
          <p:nvPr/>
        </p:nvSpPr>
        <p:spPr>
          <a:xfrm flipH="1" rot="10800000">
            <a:off x="181650" y="822025"/>
            <a:ext cx="9356700" cy="6531300"/>
          </a:xfrm>
          <a:prstGeom prst="round1Rect">
            <a:avLst>
              <a:gd fmla="val 15350" name="adj"/>
            </a:avLst>
          </a:prstGeom>
          <a:solidFill>
            <a:srgbClr val="EFEF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 name="Google Shape;38;p26"/>
          <p:cNvSpPr/>
          <p:nvPr/>
        </p:nvSpPr>
        <p:spPr>
          <a:xfrm>
            <a:off x="180900" y="180900"/>
            <a:ext cx="7911000" cy="651000"/>
          </a:xfrm>
          <a:prstGeom prst="round2SameRect">
            <a:avLst>
              <a:gd fmla="val 16667" name="adj1"/>
              <a:gd fmla="val 0" name="adj2"/>
            </a:avLst>
          </a:prstGeom>
          <a:solidFill>
            <a:srgbClr val="ED6B00"/>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 name="Google Shape;39;p26"/>
          <p:cNvSpPr/>
          <p:nvPr/>
        </p:nvSpPr>
        <p:spPr>
          <a:xfrm>
            <a:off x="8091900" y="779400"/>
            <a:ext cx="662100" cy="52500"/>
          </a:xfrm>
          <a:prstGeom prst="rect">
            <a:avLst/>
          </a:prstGeom>
          <a:solidFill>
            <a:srgbClr val="0F69B4"/>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40" name="Google Shape;40;p26"/>
          <p:cNvSpPr/>
          <p:nvPr/>
        </p:nvSpPr>
        <p:spPr>
          <a:xfrm>
            <a:off x="8754000" y="779400"/>
            <a:ext cx="785400" cy="52500"/>
          </a:xfrm>
          <a:prstGeom prst="rect">
            <a:avLst/>
          </a:prstGeom>
          <a:solidFill>
            <a:srgbClr val="EB3C46"/>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41" name="Google Shape;41;p26"/>
          <p:cNvSpPr txBox="1"/>
          <p:nvPr/>
        </p:nvSpPr>
        <p:spPr>
          <a:xfrm>
            <a:off x="180900" y="6881800"/>
            <a:ext cx="527945" cy="264724"/>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b="0" i="0" lang="en-US" sz="1100" u="none" cap="none" strike="noStrike">
                <a:solidFill>
                  <a:srgbClr val="000000"/>
                </a:solidFill>
                <a:latin typeface="Calibri"/>
                <a:ea typeface="Calibri"/>
                <a:cs typeface="Calibri"/>
                <a:sym typeface="Calibri"/>
              </a:rPr>
              <a:t>‹#›</a:t>
            </a:fld>
            <a:endParaRPr b="0" i="0" sz="1100" u="none" cap="none" strike="noStrike">
              <a:solidFill>
                <a:srgbClr val="741B47"/>
              </a:solidFill>
              <a:latin typeface="Calibri"/>
              <a:ea typeface="Calibri"/>
              <a:cs typeface="Calibri"/>
              <a:sym typeface="Calibri"/>
            </a:endParaRPr>
          </a:p>
        </p:txBody>
      </p:sp>
      <p:sp>
        <p:nvSpPr>
          <p:cNvPr id="42" name="Google Shape;42;p26"/>
          <p:cNvSpPr txBox="1"/>
          <p:nvPr/>
        </p:nvSpPr>
        <p:spPr>
          <a:xfrm>
            <a:off x="375975" y="6881800"/>
            <a:ext cx="6786600" cy="347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741B47"/>
                </a:solidFill>
                <a:latin typeface="Calibri"/>
                <a:ea typeface="Calibri"/>
                <a:cs typeface="Calibri"/>
                <a:sym typeface="Calibri"/>
              </a:rPr>
              <a:t>        </a:t>
            </a:r>
            <a:r>
              <a:rPr b="0" i="0" lang="en-US" sz="1100" u="none" cap="none" strike="noStrike">
                <a:solidFill>
                  <a:srgbClr val="ED6B00"/>
                </a:solidFill>
                <a:latin typeface="Calibri"/>
                <a:ea typeface="Calibri"/>
                <a:cs typeface="Calibri"/>
                <a:sym typeface="Calibri"/>
              </a:rPr>
              <a:t>ADMINISTRACIÓN PLAN COMÚN </a:t>
            </a:r>
            <a:r>
              <a:rPr b="0" i="0" lang="en-US" sz="1100" u="none" cap="none" strike="noStrike">
                <a:solidFill>
                  <a:srgbClr val="000000"/>
                </a:solidFill>
                <a:latin typeface="Calibri"/>
                <a:ea typeface="Calibri"/>
                <a:cs typeface="Calibri"/>
                <a:sym typeface="Calibri"/>
              </a:rPr>
              <a:t>| 3° Medio | Presentación</a:t>
            </a:r>
            <a:endParaRPr b="0" i="0" sz="1100" u="none" cap="none" strike="noStrike">
              <a:solidFill>
                <a:srgbClr val="741B47"/>
              </a:solidFill>
              <a:latin typeface="Calibri"/>
              <a:ea typeface="Calibri"/>
              <a:cs typeface="Calibri"/>
              <a:sym typeface="Calibri"/>
            </a:endParaRPr>
          </a:p>
        </p:txBody>
      </p:sp>
      <p:sp>
        <p:nvSpPr>
          <p:cNvPr id="43" name="Google Shape;43;p26"/>
          <p:cNvSpPr txBox="1"/>
          <p:nvPr/>
        </p:nvSpPr>
        <p:spPr>
          <a:xfrm>
            <a:off x="442650" y="350325"/>
            <a:ext cx="7441800" cy="319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MÓDULO</a:t>
            </a:r>
            <a:r>
              <a:rPr b="0" i="0" lang="en-US" sz="1400" u="none" cap="none" strike="noStrike">
                <a:solidFill>
                  <a:srgbClr val="FFFFFF"/>
                </a:solidFill>
                <a:latin typeface="Calibri"/>
                <a:ea typeface="Calibri"/>
                <a:cs typeface="Calibri"/>
                <a:sym typeface="Calibri"/>
              </a:rPr>
              <a:t>  Utilización de información contable </a:t>
            </a:r>
            <a:endParaRPr b="0" i="0" sz="1400" u="none" cap="none" strike="noStrike">
              <a:solidFill>
                <a:srgbClr val="FFFFFF"/>
              </a:solidFill>
              <a:latin typeface="Calibri"/>
              <a:ea typeface="Calibri"/>
              <a:cs typeface="Calibri"/>
              <a:sym typeface="Calibri"/>
            </a:endParaRPr>
          </a:p>
        </p:txBody>
      </p:sp>
      <p:sp>
        <p:nvSpPr>
          <p:cNvPr id="44" name="Google Shape;44;p26"/>
          <p:cNvSpPr txBox="1"/>
          <p:nvPr/>
        </p:nvSpPr>
        <p:spPr>
          <a:xfrm>
            <a:off x="8443618" y="271143"/>
            <a:ext cx="1166700" cy="3477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Calibri"/>
                <a:ea typeface="Calibri"/>
                <a:cs typeface="Calibri"/>
                <a:sym typeface="Calibri"/>
              </a:rPr>
              <a:t>Actividad 3|</a:t>
            </a:r>
            <a:r>
              <a:rPr b="0" i="0" lang="en-US" sz="1600" u="none" cap="none" strike="noStrike">
                <a:solidFill>
                  <a:srgbClr val="ED6B00"/>
                </a:solidFill>
                <a:latin typeface="Calibri"/>
                <a:ea typeface="Calibri"/>
                <a:cs typeface="Calibri"/>
                <a:sym typeface="Calibri"/>
              </a:rPr>
              <a:t>3</a:t>
            </a:r>
            <a:endParaRPr b="0" i="0" sz="1600" u="none" cap="none" strike="noStrike">
              <a:solidFill>
                <a:srgbClr val="ED6B00"/>
              </a:solidFill>
              <a:latin typeface="Calibri"/>
              <a:ea typeface="Calibri"/>
              <a:cs typeface="Calibri"/>
              <a:sym typeface="Calibri"/>
            </a:endParaRPr>
          </a:p>
        </p:txBody>
      </p:sp>
    </p:spTree>
  </p:cSld>
  <p:clrMapOvr>
    <a:masterClrMapping/>
  </p:clrMapOvr>
  <mc:AlternateContent>
    <mc:Choice Requires="p14">
      <p:transition spd="slow" p14:dur="1250">
        <p14:reveal dir="l"/>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45" name="Shape 45"/>
        <p:cNvGrpSpPr/>
        <p:nvPr/>
      </p:nvGrpSpPr>
      <p:grpSpPr>
        <a:xfrm>
          <a:off x="0" y="0"/>
          <a:ext cx="0" cy="0"/>
          <a:chOff x="0" y="0"/>
          <a:chExt cx="0" cy="0"/>
        </a:xfrm>
      </p:grpSpPr>
      <p:sp>
        <p:nvSpPr>
          <p:cNvPr id="46" name="Google Shape;46;p28"/>
          <p:cNvSpPr/>
          <p:nvPr/>
        </p:nvSpPr>
        <p:spPr>
          <a:xfrm flipH="1" rot="10800000">
            <a:off x="181650" y="822025"/>
            <a:ext cx="9356700" cy="6531300"/>
          </a:xfrm>
          <a:prstGeom prst="round1Rect">
            <a:avLst>
              <a:gd fmla="val 15350" name="adj"/>
            </a:avLst>
          </a:prstGeom>
          <a:solidFill>
            <a:srgbClr val="F7E3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 name="Google Shape;47;p28"/>
          <p:cNvSpPr/>
          <p:nvPr/>
        </p:nvSpPr>
        <p:spPr>
          <a:xfrm>
            <a:off x="180900" y="180900"/>
            <a:ext cx="7911000" cy="651000"/>
          </a:xfrm>
          <a:prstGeom prst="round2SameRect">
            <a:avLst>
              <a:gd fmla="val 16667" name="adj1"/>
              <a:gd fmla="val 0" name="adj2"/>
            </a:avLst>
          </a:prstGeom>
          <a:solidFill>
            <a:srgbClr val="ED6B00"/>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 name="Google Shape;48;p28"/>
          <p:cNvSpPr/>
          <p:nvPr/>
        </p:nvSpPr>
        <p:spPr>
          <a:xfrm>
            <a:off x="8091900" y="779400"/>
            <a:ext cx="662100" cy="52500"/>
          </a:xfrm>
          <a:prstGeom prst="rect">
            <a:avLst/>
          </a:prstGeom>
          <a:solidFill>
            <a:srgbClr val="0F69B4"/>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49" name="Google Shape;49;p28"/>
          <p:cNvSpPr/>
          <p:nvPr/>
        </p:nvSpPr>
        <p:spPr>
          <a:xfrm>
            <a:off x="8754000" y="779400"/>
            <a:ext cx="785400" cy="52500"/>
          </a:xfrm>
          <a:prstGeom prst="rect">
            <a:avLst/>
          </a:prstGeom>
          <a:solidFill>
            <a:srgbClr val="EB3C46"/>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50" name="Google Shape;50;p28"/>
          <p:cNvSpPr txBox="1"/>
          <p:nvPr/>
        </p:nvSpPr>
        <p:spPr>
          <a:xfrm>
            <a:off x="375975" y="6881800"/>
            <a:ext cx="6786600" cy="347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741B47"/>
                </a:solidFill>
                <a:latin typeface="Calibri"/>
                <a:ea typeface="Calibri"/>
                <a:cs typeface="Calibri"/>
                <a:sym typeface="Calibri"/>
              </a:rPr>
              <a:t>        </a:t>
            </a:r>
            <a:r>
              <a:rPr b="0" i="0" lang="en-US" sz="1100" u="none" cap="none" strike="noStrike">
                <a:solidFill>
                  <a:srgbClr val="ED6B00"/>
                </a:solidFill>
                <a:latin typeface="Calibri"/>
                <a:ea typeface="Calibri"/>
                <a:cs typeface="Calibri"/>
                <a:sym typeface="Calibri"/>
              </a:rPr>
              <a:t>ADMINISTRACIÓN PLAN COMÚN </a:t>
            </a:r>
            <a:r>
              <a:rPr b="0" i="0" lang="en-US" sz="1100" u="none" cap="none" strike="noStrike">
                <a:solidFill>
                  <a:srgbClr val="000000"/>
                </a:solidFill>
                <a:latin typeface="Calibri"/>
                <a:ea typeface="Calibri"/>
                <a:cs typeface="Calibri"/>
                <a:sym typeface="Calibri"/>
              </a:rPr>
              <a:t>| 3° Medio | Presentación</a:t>
            </a:r>
            <a:endParaRPr b="0" i="0" sz="1100" u="none" cap="none" strike="noStrike">
              <a:solidFill>
                <a:srgbClr val="741B47"/>
              </a:solidFill>
              <a:latin typeface="Calibri"/>
              <a:ea typeface="Calibri"/>
              <a:cs typeface="Calibri"/>
              <a:sym typeface="Calibri"/>
            </a:endParaRPr>
          </a:p>
        </p:txBody>
      </p:sp>
      <p:sp>
        <p:nvSpPr>
          <p:cNvPr id="51" name="Google Shape;51;p28"/>
          <p:cNvSpPr txBox="1"/>
          <p:nvPr/>
        </p:nvSpPr>
        <p:spPr>
          <a:xfrm>
            <a:off x="180900" y="6881800"/>
            <a:ext cx="527945" cy="264724"/>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b="0" i="0" lang="en-US" sz="1100" u="none" cap="none" strike="noStrike">
                <a:solidFill>
                  <a:srgbClr val="000000"/>
                </a:solidFill>
                <a:latin typeface="Calibri"/>
                <a:ea typeface="Calibri"/>
                <a:cs typeface="Calibri"/>
                <a:sym typeface="Calibri"/>
              </a:rPr>
              <a:t>‹#›</a:t>
            </a:fld>
            <a:endParaRPr b="0" i="0" sz="1100" u="none" cap="none" strike="noStrike">
              <a:solidFill>
                <a:srgbClr val="741B47"/>
              </a:solidFill>
              <a:latin typeface="Calibri"/>
              <a:ea typeface="Calibri"/>
              <a:cs typeface="Calibri"/>
              <a:sym typeface="Calibri"/>
            </a:endParaRPr>
          </a:p>
        </p:txBody>
      </p:sp>
      <p:sp>
        <p:nvSpPr>
          <p:cNvPr id="52" name="Google Shape;52;p28"/>
          <p:cNvSpPr txBox="1"/>
          <p:nvPr/>
        </p:nvSpPr>
        <p:spPr>
          <a:xfrm>
            <a:off x="442650" y="350325"/>
            <a:ext cx="7441800" cy="319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MÓDULO</a:t>
            </a:r>
            <a:r>
              <a:rPr b="0" i="0" lang="en-US" sz="1400" u="none" cap="none" strike="noStrike">
                <a:solidFill>
                  <a:srgbClr val="FFFFFF"/>
                </a:solidFill>
                <a:latin typeface="Calibri"/>
                <a:ea typeface="Calibri"/>
                <a:cs typeface="Calibri"/>
                <a:sym typeface="Calibri"/>
              </a:rPr>
              <a:t>  Utilización de información contable </a:t>
            </a:r>
            <a:endParaRPr b="0" i="0" sz="1400" u="none" cap="none" strike="noStrike">
              <a:solidFill>
                <a:srgbClr val="FFFFFF"/>
              </a:solidFill>
              <a:latin typeface="Calibri"/>
              <a:ea typeface="Calibri"/>
              <a:cs typeface="Calibri"/>
              <a:sym typeface="Calibri"/>
            </a:endParaRPr>
          </a:p>
        </p:txBody>
      </p:sp>
      <p:sp>
        <p:nvSpPr>
          <p:cNvPr id="53" name="Google Shape;53;p28"/>
          <p:cNvSpPr txBox="1"/>
          <p:nvPr/>
        </p:nvSpPr>
        <p:spPr>
          <a:xfrm>
            <a:off x="8443618" y="271143"/>
            <a:ext cx="1166700" cy="3477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Calibri"/>
                <a:ea typeface="Calibri"/>
                <a:cs typeface="Calibri"/>
                <a:sym typeface="Calibri"/>
              </a:rPr>
              <a:t>Actividad 3|</a:t>
            </a:r>
            <a:r>
              <a:rPr b="0" i="0" lang="en-US" sz="1600" u="none" cap="none" strike="noStrike">
                <a:solidFill>
                  <a:srgbClr val="ED6B00"/>
                </a:solidFill>
                <a:latin typeface="Calibri"/>
                <a:ea typeface="Calibri"/>
                <a:cs typeface="Calibri"/>
                <a:sym typeface="Calibri"/>
              </a:rPr>
              <a:t>3</a:t>
            </a:r>
            <a:endParaRPr b="0" i="0" sz="1600" u="none" cap="none" strike="noStrike">
              <a:solidFill>
                <a:srgbClr val="ED6B00"/>
              </a:solidFill>
              <a:latin typeface="Calibri"/>
              <a:ea typeface="Calibri"/>
              <a:cs typeface="Calibri"/>
              <a:sym typeface="Calibri"/>
            </a:endParaRPr>
          </a:p>
        </p:txBody>
      </p:sp>
    </p:spTree>
  </p:cSld>
  <p:clrMapOvr>
    <a:masterClrMapping/>
  </p:clrMapOvr>
  <mc:AlternateContent>
    <mc:Choice Requires="p14">
      <p:transition spd="slow" p14:dur="1250">
        <p14:reveal dir="l"/>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1_One column text 2">
    <p:bg>
      <p:bgPr>
        <a:solidFill>
          <a:schemeClr val="lt1"/>
        </a:solidFill>
      </p:bgPr>
    </p:bg>
    <p:spTree>
      <p:nvGrpSpPr>
        <p:cNvPr id="54" name="Shape 54"/>
        <p:cNvGrpSpPr/>
        <p:nvPr/>
      </p:nvGrpSpPr>
      <p:grpSpPr>
        <a:xfrm>
          <a:off x="0" y="0"/>
          <a:ext cx="0" cy="0"/>
          <a:chOff x="0" y="0"/>
          <a:chExt cx="0" cy="0"/>
        </a:xfrm>
      </p:grpSpPr>
      <p:sp>
        <p:nvSpPr>
          <p:cNvPr id="55" name="Google Shape;55;p30"/>
          <p:cNvSpPr/>
          <p:nvPr/>
        </p:nvSpPr>
        <p:spPr>
          <a:xfrm>
            <a:off x="181651" y="180900"/>
            <a:ext cx="7909200" cy="651000"/>
          </a:xfrm>
          <a:prstGeom prst="round2SameRect">
            <a:avLst>
              <a:gd fmla="val 16667" name="adj1"/>
              <a:gd fmla="val 0" name="adj2"/>
            </a:avLst>
          </a:prstGeom>
          <a:blipFill rotWithShape="1">
            <a:blip r:embed="rId2">
              <a:alphaModFix/>
            </a:blip>
            <a:tile algn="tl" flip="none" tx="0" sx="100000" ty="0" sy="100000"/>
          </a:blip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 name="Google Shape;56;p30"/>
          <p:cNvSpPr/>
          <p:nvPr/>
        </p:nvSpPr>
        <p:spPr>
          <a:xfrm flipH="1" rot="10800000">
            <a:off x="181650" y="822025"/>
            <a:ext cx="9356700" cy="6531300"/>
          </a:xfrm>
          <a:prstGeom prst="round1Rect">
            <a:avLst>
              <a:gd fmla="val 15350" name="adj"/>
            </a:avLst>
          </a:prstGeom>
          <a:solidFill>
            <a:srgbClr val="EFEF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 name="Google Shape;57;p30"/>
          <p:cNvSpPr/>
          <p:nvPr/>
        </p:nvSpPr>
        <p:spPr>
          <a:xfrm>
            <a:off x="8090850" y="769525"/>
            <a:ext cx="662100" cy="52500"/>
          </a:xfrm>
          <a:prstGeom prst="rect">
            <a:avLst/>
          </a:prstGeom>
          <a:solidFill>
            <a:srgbClr val="0F69B4"/>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58" name="Google Shape;58;p30"/>
          <p:cNvSpPr/>
          <p:nvPr/>
        </p:nvSpPr>
        <p:spPr>
          <a:xfrm>
            <a:off x="8752950" y="769525"/>
            <a:ext cx="785400" cy="52500"/>
          </a:xfrm>
          <a:prstGeom prst="rect">
            <a:avLst/>
          </a:prstGeom>
          <a:solidFill>
            <a:srgbClr val="EB3C46"/>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59" name="Google Shape;59;p30"/>
          <p:cNvSpPr txBox="1"/>
          <p:nvPr/>
        </p:nvSpPr>
        <p:spPr>
          <a:xfrm>
            <a:off x="375975" y="6881800"/>
            <a:ext cx="6786600" cy="347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741B47"/>
                </a:solidFill>
                <a:latin typeface="Calibri"/>
                <a:ea typeface="Calibri"/>
                <a:cs typeface="Calibri"/>
                <a:sym typeface="Calibri"/>
              </a:rPr>
              <a:t>        </a:t>
            </a:r>
            <a:r>
              <a:rPr b="0" i="0" lang="en-US" sz="1100" u="none" cap="none" strike="noStrike">
                <a:solidFill>
                  <a:srgbClr val="ED6B00"/>
                </a:solidFill>
                <a:latin typeface="Calibri"/>
                <a:ea typeface="Calibri"/>
                <a:cs typeface="Calibri"/>
                <a:sym typeface="Calibri"/>
              </a:rPr>
              <a:t>ADMINISTRACIÓN PLAN COMÚN </a:t>
            </a:r>
            <a:r>
              <a:rPr b="0" i="0" lang="en-US" sz="1100" u="none" cap="none" strike="noStrike">
                <a:solidFill>
                  <a:srgbClr val="000000"/>
                </a:solidFill>
                <a:latin typeface="Calibri"/>
                <a:ea typeface="Calibri"/>
                <a:cs typeface="Calibri"/>
                <a:sym typeface="Calibri"/>
              </a:rPr>
              <a:t>| 3° Medio | Presentación</a:t>
            </a:r>
            <a:endParaRPr b="0" i="0" sz="1100" u="none" cap="none" strike="noStrike">
              <a:solidFill>
                <a:srgbClr val="741B47"/>
              </a:solidFill>
              <a:latin typeface="Calibri"/>
              <a:ea typeface="Calibri"/>
              <a:cs typeface="Calibri"/>
              <a:sym typeface="Calibri"/>
            </a:endParaRPr>
          </a:p>
        </p:txBody>
      </p:sp>
      <p:sp>
        <p:nvSpPr>
          <p:cNvPr id="60" name="Google Shape;60;p30"/>
          <p:cNvSpPr txBox="1"/>
          <p:nvPr/>
        </p:nvSpPr>
        <p:spPr>
          <a:xfrm>
            <a:off x="180900" y="6881800"/>
            <a:ext cx="527945" cy="264724"/>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b="0" i="0" lang="en-US" sz="1100" u="none" cap="none" strike="noStrike">
                <a:solidFill>
                  <a:srgbClr val="000000"/>
                </a:solidFill>
                <a:latin typeface="Calibri"/>
                <a:ea typeface="Calibri"/>
                <a:cs typeface="Calibri"/>
                <a:sym typeface="Calibri"/>
              </a:rPr>
              <a:t>‹#›</a:t>
            </a:fld>
            <a:endParaRPr b="0" i="0" sz="1100" u="none" cap="none" strike="noStrike">
              <a:solidFill>
                <a:srgbClr val="741B47"/>
              </a:solidFill>
              <a:latin typeface="Calibri"/>
              <a:ea typeface="Calibri"/>
              <a:cs typeface="Calibri"/>
              <a:sym typeface="Calibri"/>
            </a:endParaRPr>
          </a:p>
        </p:txBody>
      </p:sp>
    </p:spTree>
  </p:cSld>
  <p:clrMapOvr>
    <a:masterClrMapping/>
  </p:clrMapOvr>
  <mc:AlternateContent>
    <mc:Choice Requires="p14">
      <p:transition spd="slow" p14:dur="1250">
        <p14:reveal dir="l"/>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Lst>
  <mc:AlternateContent>
    <mc:Choice Requires="p14">
      <p:transition spd="slow" p14:dur="1250">
        <p14:reveal dir="l"/>
      </p:transition>
    </mc:Choice>
    <mc:Fallback>
      <p:transition spd="med">
        <p:fade/>
      </p:transition>
    </mc:Fallback>
  </mc:AlternateConten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2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22.png"/><Relationship Id="rId4" Type="http://schemas.openxmlformats.org/officeDocument/2006/relationships/image" Target="../media/image25.png"/><Relationship Id="rId5" Type="http://schemas.openxmlformats.org/officeDocument/2006/relationships/image" Target="../media/image24.png"/><Relationship Id="rId6" Type="http://schemas.openxmlformats.org/officeDocument/2006/relationships/image" Target="../media/image20.png"/><Relationship Id="rId7" Type="http://schemas.openxmlformats.org/officeDocument/2006/relationships/image" Target="../media/image27.png"/><Relationship Id="rId8" Type="http://schemas.openxmlformats.org/officeDocument/2006/relationships/image" Target="../media/image3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image" Target="../media/image30.png"/><Relationship Id="rId4" Type="http://schemas.openxmlformats.org/officeDocument/2006/relationships/image" Target="../media/image21.png"/><Relationship Id="rId5" Type="http://schemas.openxmlformats.org/officeDocument/2006/relationships/image" Target="../media/image3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28.png"/><Relationship Id="rId4" Type="http://schemas.openxmlformats.org/officeDocument/2006/relationships/image" Target="../media/image36.png"/><Relationship Id="rId5" Type="http://schemas.openxmlformats.org/officeDocument/2006/relationships/image" Target="../media/image32.png"/><Relationship Id="rId6" Type="http://schemas.openxmlformats.org/officeDocument/2006/relationships/image" Target="../media/image37.png"/><Relationship Id="rId7" Type="http://schemas.openxmlformats.org/officeDocument/2006/relationships/image" Target="../media/image34.png"/><Relationship Id="rId8" Type="http://schemas.openxmlformats.org/officeDocument/2006/relationships/image" Target="../media/image3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3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38.png"/><Relationship Id="rId4" Type="http://schemas.openxmlformats.org/officeDocument/2006/relationships/image" Target="../media/image4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4.png"/><Relationship Id="rId4" Type="http://schemas.openxmlformats.org/officeDocument/2006/relationships/image" Target="../media/image13.png"/><Relationship Id="rId5" Type="http://schemas.openxmlformats.org/officeDocument/2006/relationships/image" Target="../media/image5.png"/><Relationship Id="rId6"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8.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1"/>
          <p:cNvSpPr txBox="1"/>
          <p:nvPr/>
        </p:nvSpPr>
        <p:spPr>
          <a:xfrm>
            <a:off x="1176619" y="6648293"/>
            <a:ext cx="7012134" cy="311887"/>
          </a:xfrm>
          <a:prstGeom prst="rect">
            <a:avLst/>
          </a:prstGeom>
          <a:noFill/>
          <a:ln>
            <a:noFill/>
          </a:ln>
        </p:spPr>
        <p:txBody>
          <a:bodyPr anchorCtr="0" anchor="ctr" bIns="91425" lIns="91425" spcFirstLastPara="1" rIns="91425" wrap="square" tIns="91425">
            <a:noAutofit/>
          </a:bodyPr>
          <a:lstStyle/>
          <a:p>
            <a:pPr indent="0" lvl="1" marL="0" marR="0" rtl="0" algn="just">
              <a:lnSpc>
                <a:spcPct val="100000"/>
              </a:lnSpc>
              <a:spcBef>
                <a:spcPts val="0"/>
              </a:spcBef>
              <a:spcAft>
                <a:spcPts val="0"/>
              </a:spcAft>
              <a:buClr>
                <a:srgbClr val="000000"/>
              </a:buClr>
              <a:buSzPts val="1100"/>
              <a:buFont typeface="Arial"/>
              <a:buNone/>
            </a:pPr>
            <a:r>
              <a:rPr b="0" i="0" lang="en-US" sz="1100" u="none" cap="none" strike="noStrike">
                <a:solidFill>
                  <a:schemeClr val="lt1"/>
                </a:solidFill>
                <a:latin typeface="Calibri"/>
                <a:ea typeface="Calibri"/>
                <a:cs typeface="Calibri"/>
                <a:sym typeface="Calibri"/>
              </a:rPr>
              <a:t>En estos documentos se utilizarán de manera inclusiva términos como: el estudiante, el docente, el compañero u otras palabras equivalentes y sus respectivos plurales, es decir, con ellas, se hace referencia tanto a hombres como a mujeres.</a:t>
            </a:r>
            <a:endParaRPr b="0" i="0" sz="1100" u="none" cap="none" strike="noStrike">
              <a:solidFill>
                <a:schemeClr val="lt1"/>
              </a:solidFill>
              <a:latin typeface="Calibri"/>
              <a:ea typeface="Calibri"/>
              <a:cs typeface="Calibri"/>
              <a:sym typeface="Calibri"/>
            </a:endParaRPr>
          </a:p>
        </p:txBody>
      </p:sp>
      <p:sp>
        <p:nvSpPr>
          <p:cNvPr id="66" name="Google Shape;66;p1"/>
          <p:cNvSpPr txBox="1"/>
          <p:nvPr/>
        </p:nvSpPr>
        <p:spPr>
          <a:xfrm>
            <a:off x="374950" y="2144650"/>
            <a:ext cx="1444325" cy="17838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rPr b="1" i="0" lang="en-US" sz="1500" u="none" cap="none" strike="noStrike">
                <a:solidFill>
                  <a:srgbClr val="000000"/>
                </a:solidFill>
                <a:latin typeface="Calibri"/>
                <a:ea typeface="Calibri"/>
                <a:cs typeface="Calibri"/>
                <a:sym typeface="Calibri"/>
              </a:rPr>
              <a:t>MÓDULO 1</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t/>
            </a:r>
            <a:endParaRPr b="1" i="0" sz="1500" u="none" cap="none" strike="noStrike">
              <a:solidFill>
                <a:srgbClr val="000000"/>
              </a:solidFill>
              <a:latin typeface="Calibri"/>
              <a:ea typeface="Calibri"/>
              <a:cs typeface="Calibri"/>
              <a:sym typeface="Calibri"/>
            </a:endParaRPr>
          </a:p>
        </p:txBody>
      </p:sp>
      <p:sp>
        <p:nvSpPr>
          <p:cNvPr id="67" name="Google Shape;67;p1"/>
          <p:cNvSpPr txBox="1"/>
          <p:nvPr/>
        </p:nvSpPr>
        <p:spPr>
          <a:xfrm>
            <a:off x="1139100" y="834800"/>
            <a:ext cx="4156800" cy="319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ED6B00"/>
                </a:solidFill>
                <a:latin typeface="Calibri"/>
                <a:ea typeface="Calibri"/>
                <a:cs typeface="Calibri"/>
                <a:sym typeface="Calibri"/>
              </a:rPr>
              <a:t>PLAN COMÚN </a:t>
            </a:r>
            <a:r>
              <a:rPr b="0" i="0" lang="en-US" sz="1200" u="none" cap="none" strike="noStrike">
                <a:solidFill>
                  <a:srgbClr val="ED6B00"/>
                </a:solidFill>
                <a:latin typeface="Calibri"/>
                <a:ea typeface="Calibri"/>
                <a:cs typeface="Calibri"/>
                <a:sym typeface="Calibri"/>
              </a:rPr>
              <a:t>| NIVEL 3° MEDIO</a:t>
            </a:r>
            <a:endParaRPr b="0" i="0" sz="1200" u="none" cap="none" strike="noStrike">
              <a:solidFill>
                <a:srgbClr val="ED6B00"/>
              </a:solidFill>
              <a:latin typeface="Calibri"/>
              <a:ea typeface="Calibri"/>
              <a:cs typeface="Calibri"/>
              <a:sym typeface="Calibri"/>
            </a:endParaRPr>
          </a:p>
        </p:txBody>
      </p:sp>
      <p:pic>
        <p:nvPicPr>
          <p:cNvPr id="68" name="Google Shape;68;p1"/>
          <p:cNvPicPr preferRelativeResize="0"/>
          <p:nvPr/>
        </p:nvPicPr>
        <p:blipFill rotWithShape="1">
          <a:blip r:embed="rId3">
            <a:alphaModFix/>
          </a:blip>
          <a:srcRect b="0" l="0" r="0" t="0"/>
          <a:stretch/>
        </p:blipFill>
        <p:spPr>
          <a:xfrm>
            <a:off x="2769670" y="2985353"/>
            <a:ext cx="6002203" cy="3269912"/>
          </a:xfrm>
          <a:prstGeom prst="rect">
            <a:avLst/>
          </a:prstGeom>
          <a:noFill/>
          <a:ln>
            <a:noFill/>
          </a:ln>
        </p:spPr>
      </p:pic>
      <p:sp>
        <p:nvSpPr>
          <p:cNvPr id="69" name="Google Shape;69;p1"/>
          <p:cNvSpPr txBox="1"/>
          <p:nvPr/>
        </p:nvSpPr>
        <p:spPr>
          <a:xfrm>
            <a:off x="365424" y="2611974"/>
            <a:ext cx="4749501" cy="1357200"/>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None/>
            </a:pPr>
            <a:r>
              <a:rPr b="1" i="0" lang="en-US" sz="3600" u="none" cap="none" strike="noStrike">
                <a:solidFill>
                  <a:srgbClr val="ED6B00"/>
                </a:solidFill>
                <a:latin typeface="Calibri"/>
                <a:ea typeface="Calibri"/>
                <a:cs typeface="Calibri"/>
                <a:sym typeface="Calibri"/>
              </a:rPr>
              <a:t>UTILIZACIÓN DE INFORMACIÓN CONTABLE</a:t>
            </a:r>
            <a:endParaRPr b="1" i="0" sz="3600" u="none" cap="none" strike="noStrike">
              <a:solidFill>
                <a:srgbClr val="ED6B00"/>
              </a:solidFill>
              <a:latin typeface="Calibri"/>
              <a:ea typeface="Calibri"/>
              <a:cs typeface="Calibri"/>
              <a:sym typeface="Calibri"/>
            </a:endParaRPr>
          </a:p>
          <a:p>
            <a:pPr indent="0" lvl="0" marL="0" marR="0" rtl="0" algn="l">
              <a:lnSpc>
                <a:spcPct val="90000"/>
              </a:lnSpc>
              <a:spcBef>
                <a:spcPts val="0"/>
              </a:spcBef>
              <a:spcAft>
                <a:spcPts val="0"/>
              </a:spcAft>
              <a:buNone/>
            </a:pPr>
            <a:r>
              <a:t/>
            </a:r>
            <a:endParaRPr b="1" i="0" sz="3600" u="none" cap="none" strike="noStrike">
              <a:solidFill>
                <a:srgbClr val="ED6B00"/>
              </a:solidFill>
              <a:latin typeface="Calibri"/>
              <a:ea typeface="Calibri"/>
              <a:cs typeface="Calibri"/>
              <a:sym typeface="Calibri"/>
            </a:endParaRPr>
          </a:p>
        </p:txBody>
      </p:sp>
    </p:spTree>
  </p:cSld>
  <p:clrMapOvr>
    <a:masterClrMapping/>
  </p:clrMapOvr>
  <mc:AlternateContent>
    <mc:Choice Requires="p14">
      <p:transition spd="slow" p14:dur="1250">
        <p14:reveal dir="l"/>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1000"/>
                                  </p:stCondLst>
                                  <p:childTnLst>
                                    <p:set>
                                      <p:cBhvr>
                                        <p:cTn dur="1" fill="hold">
                                          <p:stCondLst>
                                            <p:cond delay="0"/>
                                          </p:stCondLst>
                                        </p:cTn>
                                        <p:tgtEl>
                                          <p:spTgt spid="65"/>
                                        </p:tgtEl>
                                        <p:attrNameLst>
                                          <p:attrName>style.visibility</p:attrName>
                                        </p:attrNameLst>
                                      </p:cBhvr>
                                      <p:to>
                                        <p:strVal val="visible"/>
                                      </p:to>
                                    </p:set>
                                    <p:animEffect filter="fade" transition="in">
                                      <p:cBhvr>
                                        <p:cTn dur="1367"/>
                                        <p:tgtEl>
                                          <p:spTgt spid="6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42"/>
          <p:cNvSpPr txBox="1"/>
          <p:nvPr/>
        </p:nvSpPr>
        <p:spPr>
          <a:xfrm>
            <a:off x="452175" y="1378245"/>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None/>
            </a:pPr>
            <a:r>
              <a:rPr b="1" i="0" lang="en-US" sz="2800" u="none" cap="none" strike="noStrike">
                <a:solidFill>
                  <a:srgbClr val="ED6B00"/>
                </a:solidFill>
                <a:latin typeface="Calibri"/>
                <a:ea typeface="Calibri"/>
                <a:cs typeface="Calibri"/>
                <a:sym typeface="Calibri"/>
              </a:rPr>
              <a:t>IVA </a:t>
            </a:r>
            <a:r>
              <a:rPr b="0" i="0" lang="en-US" sz="2800" u="none" cap="none" strike="noStrike">
                <a:solidFill>
                  <a:srgbClr val="A93501"/>
                </a:solidFill>
                <a:latin typeface="Calibri"/>
                <a:ea typeface="Calibri"/>
                <a:cs typeface="Calibri"/>
                <a:sym typeface="Calibri"/>
              </a:rPr>
              <a:t>EN LAS EMPRESAS</a:t>
            </a:r>
            <a:endParaRPr b="0" i="0" sz="3100" u="none" cap="none" strike="noStrike">
              <a:solidFill>
                <a:srgbClr val="A93501"/>
              </a:solidFill>
              <a:latin typeface="Calibri"/>
              <a:ea typeface="Calibri"/>
              <a:cs typeface="Calibri"/>
              <a:sym typeface="Calibri"/>
            </a:endParaRPr>
          </a:p>
        </p:txBody>
      </p:sp>
      <p:grpSp>
        <p:nvGrpSpPr>
          <p:cNvPr id="207" name="Google Shape;207;p42"/>
          <p:cNvGrpSpPr/>
          <p:nvPr/>
        </p:nvGrpSpPr>
        <p:grpSpPr>
          <a:xfrm>
            <a:off x="466559" y="2145632"/>
            <a:ext cx="8517435" cy="2996640"/>
            <a:chOff x="0" y="0"/>
            <a:chExt cx="8513857" cy="2110750"/>
          </a:xfrm>
        </p:grpSpPr>
        <p:sp>
          <p:nvSpPr>
            <p:cNvPr id="208" name="Google Shape;208;p42"/>
            <p:cNvSpPr/>
            <p:nvPr/>
          </p:nvSpPr>
          <p:spPr>
            <a:xfrm>
              <a:off x="0" y="0"/>
              <a:ext cx="8513857" cy="2110750"/>
            </a:xfrm>
            <a:prstGeom prst="roundRect">
              <a:avLst>
                <a:gd fmla="val 10942" name="adj"/>
              </a:avLst>
            </a:prstGeom>
            <a:solidFill>
              <a:srgbClr val="F3F3F3"/>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None/>
              </a:pPr>
              <a:r>
                <a:t/>
              </a:r>
              <a:endParaRPr b="0" i="0" sz="1401" u="none" cap="none" strike="noStrike">
                <a:solidFill>
                  <a:srgbClr val="000000"/>
                </a:solidFill>
                <a:latin typeface="Arial"/>
                <a:ea typeface="Arial"/>
                <a:cs typeface="Arial"/>
                <a:sym typeface="Arial"/>
              </a:endParaRPr>
            </a:p>
          </p:txBody>
        </p:sp>
        <p:sp>
          <p:nvSpPr>
            <p:cNvPr id="209" name="Google Shape;209;p42"/>
            <p:cNvSpPr txBox="1"/>
            <p:nvPr/>
          </p:nvSpPr>
          <p:spPr>
            <a:xfrm>
              <a:off x="67643" y="855271"/>
              <a:ext cx="8378568" cy="400155"/>
            </a:xfrm>
            <a:prstGeom prst="rect">
              <a:avLst/>
            </a:prstGeom>
            <a:noFill/>
            <a:ln>
              <a:noFill/>
            </a:ln>
          </p:spPr>
          <p:txBody>
            <a:bodyPr anchorCtr="0" anchor="ctr" bIns="91425" lIns="91425" spcFirstLastPara="1" rIns="91425" wrap="square" tIns="91425">
              <a:spAutoFit/>
            </a:bodyPr>
            <a:lstStyle/>
            <a:p>
              <a:pPr indent="0" lvl="0" marL="0" marR="0" rtl="0" algn="l">
                <a:lnSpc>
                  <a:spcPct val="100000"/>
                </a:lnSpc>
                <a:spcBef>
                  <a:spcPts val="0"/>
                </a:spcBef>
                <a:spcAft>
                  <a:spcPts val="0"/>
                </a:spcAft>
                <a:buNone/>
              </a:pPr>
              <a:r>
                <a:rPr b="0" i="0" lang="en-US" sz="1401" u="none" cap="none" strike="noStrike">
                  <a:solidFill>
                    <a:srgbClr val="000000"/>
                  </a:solidFill>
                  <a:latin typeface="Arial"/>
                  <a:ea typeface="Arial"/>
                  <a:cs typeface="Arial"/>
                  <a:sym typeface="Arial"/>
                </a:rPr>
                <a:t>    </a:t>
              </a:r>
              <a:endParaRPr/>
            </a:p>
          </p:txBody>
        </p:sp>
      </p:grpSp>
      <p:sp>
        <p:nvSpPr>
          <p:cNvPr id="210" name="Google Shape;210;p42"/>
          <p:cNvSpPr txBox="1"/>
          <p:nvPr/>
        </p:nvSpPr>
        <p:spPr>
          <a:xfrm>
            <a:off x="813816" y="2295144"/>
            <a:ext cx="7607808" cy="2529923"/>
          </a:xfrm>
          <a:prstGeom prst="rect">
            <a:avLst/>
          </a:prstGeom>
          <a:noFill/>
          <a:ln>
            <a:noFill/>
          </a:ln>
        </p:spPr>
        <p:txBody>
          <a:bodyPr anchorCtr="0" anchor="t" bIns="45700" lIns="91425" spcFirstLastPara="1" rIns="91425" wrap="square" tIns="45700">
            <a:spAutoFit/>
          </a:bodyPr>
          <a:lstStyle/>
          <a:p>
            <a:pPr indent="0" lvl="1" marL="0" marR="0" rtl="0" algn="l">
              <a:lnSpc>
                <a:spcPct val="150000"/>
              </a:lnSpc>
              <a:spcBef>
                <a:spcPts val="0"/>
              </a:spcBef>
              <a:spcAft>
                <a:spcPts val="0"/>
              </a:spcAft>
              <a:buNone/>
            </a:pPr>
            <a:r>
              <a:rPr b="1" i="0" lang="en-US" sz="1600" u="none" cap="none" strike="noStrike">
                <a:solidFill>
                  <a:srgbClr val="ED6B00"/>
                </a:solidFill>
                <a:latin typeface="Calibri"/>
                <a:ea typeface="Calibri"/>
                <a:cs typeface="Calibri"/>
                <a:sym typeface="Calibri"/>
              </a:rPr>
              <a:t>MES A MES</a:t>
            </a:r>
            <a:endParaRPr b="1" i="0" sz="1600" u="none" cap="none" strike="noStrike">
              <a:solidFill>
                <a:srgbClr val="ED6B00"/>
              </a:solidFill>
              <a:latin typeface="Calibri"/>
              <a:ea typeface="Calibri"/>
              <a:cs typeface="Calibri"/>
              <a:sym typeface="Calibri"/>
            </a:endParaRPr>
          </a:p>
          <a:p>
            <a:pPr indent="-285750" lvl="1" marL="742950" marR="0" rtl="0" algn="just">
              <a:lnSpc>
                <a:spcPct val="100000"/>
              </a:lnSpc>
              <a:spcBef>
                <a:spcPts val="320"/>
              </a:spcBef>
              <a:spcAft>
                <a:spcPts val="0"/>
              </a:spcAft>
              <a:buClr>
                <a:schemeClr val="accent1"/>
              </a:buClr>
              <a:buSzPts val="1600"/>
              <a:buFont typeface="Arial"/>
              <a:buChar char="•"/>
            </a:pPr>
            <a:r>
              <a:rPr b="0" i="0" lang="en-US" sz="1600" u="none" cap="none" strike="noStrike">
                <a:solidFill>
                  <a:srgbClr val="000000"/>
                </a:solidFill>
                <a:latin typeface="Calibri"/>
                <a:ea typeface="Calibri"/>
                <a:cs typeface="Calibri"/>
                <a:sym typeface="Calibri"/>
              </a:rPr>
              <a:t>Se presenta el formulario n°29,  de declaración  y pago de impuestos</a:t>
            </a:r>
            <a:endParaRPr/>
          </a:p>
          <a:p>
            <a:pPr indent="0" lvl="1" marL="457200" marR="0" rtl="0" algn="just">
              <a:lnSpc>
                <a:spcPct val="100000"/>
              </a:lnSpc>
              <a:spcBef>
                <a:spcPts val="320"/>
              </a:spcBef>
              <a:spcAft>
                <a:spcPts val="0"/>
              </a:spcAft>
              <a:buNone/>
            </a:pPr>
            <a:r>
              <a:rPr b="0" i="0" lang="en-US" sz="1600" u="none" cap="none" strike="noStrike">
                <a:solidFill>
                  <a:srgbClr val="000000"/>
                </a:solidFill>
                <a:latin typeface="Calibri"/>
                <a:ea typeface="Calibri"/>
                <a:cs typeface="Calibri"/>
                <a:sym typeface="Calibri"/>
              </a:rPr>
              <a:t>                            </a:t>
            </a:r>
            <a:endParaRPr b="0" i="0" sz="1600" u="none" cap="none" strike="noStrike">
              <a:solidFill>
                <a:srgbClr val="000000"/>
              </a:solidFill>
              <a:latin typeface="Calibri"/>
              <a:ea typeface="Calibri"/>
              <a:cs typeface="Calibri"/>
              <a:sym typeface="Calibri"/>
            </a:endParaRPr>
          </a:p>
          <a:p>
            <a:pPr indent="-285750" lvl="1" marL="742950" marR="0" rtl="0" algn="just">
              <a:lnSpc>
                <a:spcPct val="100000"/>
              </a:lnSpc>
              <a:spcBef>
                <a:spcPts val="320"/>
              </a:spcBef>
              <a:spcAft>
                <a:spcPts val="0"/>
              </a:spcAft>
              <a:buClr>
                <a:schemeClr val="accent1"/>
              </a:buClr>
              <a:buSzPts val="1600"/>
              <a:buFont typeface="Arial"/>
              <a:buChar char="•"/>
            </a:pPr>
            <a:r>
              <a:rPr b="0" i="0" lang="en-US" sz="1600" u="none" cap="none" strike="noStrike">
                <a:solidFill>
                  <a:srgbClr val="000000"/>
                </a:solidFill>
                <a:latin typeface="Calibri"/>
                <a:ea typeface="Calibri"/>
                <a:cs typeface="Calibri"/>
                <a:sym typeface="Calibri"/>
              </a:rPr>
              <a:t>IVA débito por las ventas &gt; IVA crédito por las compras</a:t>
            </a:r>
            <a:endParaRPr/>
          </a:p>
          <a:p>
            <a:pPr indent="0" lvl="1" marL="457200" marR="0" rtl="0" algn="just">
              <a:lnSpc>
                <a:spcPct val="100000"/>
              </a:lnSpc>
              <a:spcBef>
                <a:spcPts val="320"/>
              </a:spcBef>
              <a:spcAft>
                <a:spcPts val="0"/>
              </a:spcAft>
              <a:buNone/>
            </a:pPr>
            <a:r>
              <a:rPr b="0" i="0" lang="en-US" sz="1600" u="none" cap="none" strike="noStrike">
                <a:solidFill>
                  <a:srgbClr val="000000"/>
                </a:solidFill>
                <a:latin typeface="Calibri"/>
                <a:ea typeface="Calibri"/>
                <a:cs typeface="Calibri"/>
                <a:sym typeface="Calibri"/>
              </a:rPr>
              <a:t>      Se paga impuesto</a:t>
            </a:r>
            <a:endParaRPr/>
          </a:p>
          <a:p>
            <a:pPr indent="0" lvl="1" marL="457200" marR="0" rtl="0" algn="just">
              <a:lnSpc>
                <a:spcPct val="100000"/>
              </a:lnSpc>
              <a:spcBef>
                <a:spcPts val="320"/>
              </a:spcBef>
              <a:spcAft>
                <a:spcPts val="0"/>
              </a:spcAft>
              <a:buNone/>
            </a:pPr>
            <a:r>
              <a:t/>
            </a:r>
            <a:endParaRPr b="0" i="0" sz="1600" u="none" cap="none" strike="noStrike">
              <a:solidFill>
                <a:srgbClr val="000000"/>
              </a:solidFill>
              <a:latin typeface="Calibri"/>
              <a:ea typeface="Calibri"/>
              <a:cs typeface="Calibri"/>
              <a:sym typeface="Calibri"/>
            </a:endParaRPr>
          </a:p>
          <a:p>
            <a:pPr indent="-285750" lvl="1" marL="742950" marR="0" rtl="0" algn="just">
              <a:lnSpc>
                <a:spcPct val="100000"/>
              </a:lnSpc>
              <a:spcBef>
                <a:spcPts val="320"/>
              </a:spcBef>
              <a:spcAft>
                <a:spcPts val="0"/>
              </a:spcAft>
              <a:buClr>
                <a:schemeClr val="accent1"/>
              </a:buClr>
              <a:buSzPts val="1600"/>
              <a:buFont typeface="Arial"/>
              <a:buChar char="•"/>
            </a:pPr>
            <a:r>
              <a:rPr b="0" i="0" lang="en-US" sz="1600" u="none" cap="none" strike="noStrike">
                <a:solidFill>
                  <a:srgbClr val="000000"/>
                </a:solidFill>
                <a:latin typeface="Calibri"/>
                <a:ea typeface="Calibri"/>
                <a:cs typeface="Calibri"/>
                <a:sym typeface="Calibri"/>
              </a:rPr>
              <a:t>IVA crédito por las compras  &gt;  IVA débito por las ventas </a:t>
            </a:r>
            <a:endParaRPr/>
          </a:p>
          <a:p>
            <a:pPr indent="0" lvl="1" marL="457200" marR="0" rtl="0" algn="just">
              <a:lnSpc>
                <a:spcPct val="100000"/>
              </a:lnSpc>
              <a:spcBef>
                <a:spcPts val="320"/>
              </a:spcBef>
              <a:spcAft>
                <a:spcPts val="0"/>
              </a:spcAft>
              <a:buNone/>
            </a:pPr>
            <a:r>
              <a:rPr b="0" i="0" lang="en-US" sz="1600" u="none" cap="none" strike="noStrike">
                <a:solidFill>
                  <a:srgbClr val="000000"/>
                </a:solidFill>
                <a:latin typeface="Calibri"/>
                <a:ea typeface="Calibri"/>
                <a:cs typeface="Calibri"/>
                <a:sym typeface="Calibri"/>
              </a:rPr>
              <a:t>      Remanente y queda pendiente para el próximo mes </a:t>
            </a:r>
            <a:endParaRPr/>
          </a:p>
        </p:txBody>
      </p:sp>
      <p:pic>
        <p:nvPicPr>
          <p:cNvPr descr="Google Shape;256;p15" id="211" name="Google Shape;211;p42"/>
          <p:cNvPicPr preferRelativeResize="0"/>
          <p:nvPr/>
        </p:nvPicPr>
        <p:blipFill rotWithShape="1">
          <a:blip r:embed="rId3">
            <a:alphaModFix/>
          </a:blip>
          <a:srcRect b="0" l="0" r="0" t="0"/>
          <a:stretch/>
        </p:blipFill>
        <p:spPr>
          <a:xfrm>
            <a:off x="5842000" y="3734432"/>
            <a:ext cx="3522381" cy="3847259"/>
          </a:xfrm>
          <a:prstGeom prst="rect">
            <a:avLst/>
          </a:prstGeom>
          <a:noFill/>
          <a:ln>
            <a:noFill/>
          </a:ln>
        </p:spPr>
      </p:pic>
    </p:spTree>
  </p:cSld>
  <p:clrMapOvr>
    <a:masterClrMapping/>
  </p:clrMapOvr>
  <mc:AlternateContent>
    <mc:Choice Requires="p14">
      <p:transition spd="slow" p14:dur="1250">
        <p14:reveal dir="l"/>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43"/>
          <p:cNvSpPr txBox="1"/>
          <p:nvPr/>
        </p:nvSpPr>
        <p:spPr>
          <a:xfrm>
            <a:off x="452175" y="1378245"/>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None/>
            </a:pPr>
            <a:r>
              <a:rPr b="1" i="0" lang="en-US" sz="2800" u="none" cap="none" strike="noStrike">
                <a:solidFill>
                  <a:srgbClr val="ED6B00"/>
                </a:solidFill>
                <a:latin typeface="Calibri"/>
                <a:ea typeface="Calibri"/>
                <a:cs typeface="Calibri"/>
                <a:sym typeface="Calibri"/>
              </a:rPr>
              <a:t>IVA </a:t>
            </a:r>
            <a:r>
              <a:rPr b="0" i="0" lang="en-US" sz="2800" u="none" cap="none" strike="noStrike">
                <a:solidFill>
                  <a:srgbClr val="A93501"/>
                </a:solidFill>
                <a:latin typeface="Calibri"/>
                <a:ea typeface="Calibri"/>
                <a:cs typeface="Calibri"/>
                <a:sym typeface="Calibri"/>
              </a:rPr>
              <a:t>EN LAS EMPRESAS</a:t>
            </a:r>
            <a:endParaRPr b="0" i="0" sz="3100" u="none" cap="none" strike="noStrike">
              <a:solidFill>
                <a:srgbClr val="A93501"/>
              </a:solidFill>
              <a:latin typeface="Calibri"/>
              <a:ea typeface="Calibri"/>
              <a:cs typeface="Calibri"/>
              <a:sym typeface="Calibri"/>
            </a:endParaRPr>
          </a:p>
        </p:txBody>
      </p:sp>
      <p:grpSp>
        <p:nvGrpSpPr>
          <p:cNvPr id="217" name="Google Shape;217;p43"/>
          <p:cNvGrpSpPr/>
          <p:nvPr/>
        </p:nvGrpSpPr>
        <p:grpSpPr>
          <a:xfrm>
            <a:off x="466559" y="2145632"/>
            <a:ext cx="8517435" cy="2996640"/>
            <a:chOff x="0" y="0"/>
            <a:chExt cx="8513857" cy="2110750"/>
          </a:xfrm>
        </p:grpSpPr>
        <p:sp>
          <p:nvSpPr>
            <p:cNvPr id="218" name="Google Shape;218;p43"/>
            <p:cNvSpPr/>
            <p:nvPr/>
          </p:nvSpPr>
          <p:spPr>
            <a:xfrm>
              <a:off x="0" y="0"/>
              <a:ext cx="8513857" cy="2110750"/>
            </a:xfrm>
            <a:prstGeom prst="roundRect">
              <a:avLst>
                <a:gd fmla="val 10942" name="adj"/>
              </a:avLst>
            </a:prstGeom>
            <a:solidFill>
              <a:srgbClr val="F3F3F3"/>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None/>
              </a:pPr>
              <a:r>
                <a:t/>
              </a:r>
              <a:endParaRPr b="0" i="0" sz="1401" u="none" cap="none" strike="noStrike">
                <a:solidFill>
                  <a:srgbClr val="000000"/>
                </a:solidFill>
                <a:latin typeface="Arial"/>
                <a:ea typeface="Arial"/>
                <a:cs typeface="Arial"/>
                <a:sym typeface="Arial"/>
              </a:endParaRPr>
            </a:p>
          </p:txBody>
        </p:sp>
        <p:sp>
          <p:nvSpPr>
            <p:cNvPr id="219" name="Google Shape;219;p43"/>
            <p:cNvSpPr txBox="1"/>
            <p:nvPr/>
          </p:nvSpPr>
          <p:spPr>
            <a:xfrm>
              <a:off x="67643" y="855271"/>
              <a:ext cx="8378568" cy="400155"/>
            </a:xfrm>
            <a:prstGeom prst="rect">
              <a:avLst/>
            </a:prstGeom>
            <a:noFill/>
            <a:ln>
              <a:noFill/>
            </a:ln>
          </p:spPr>
          <p:txBody>
            <a:bodyPr anchorCtr="0" anchor="ctr" bIns="91425" lIns="91425" spcFirstLastPara="1" rIns="91425" wrap="square" tIns="91425">
              <a:spAutoFit/>
            </a:bodyPr>
            <a:lstStyle/>
            <a:p>
              <a:pPr indent="0" lvl="0" marL="0" marR="0" rtl="0" algn="l">
                <a:lnSpc>
                  <a:spcPct val="100000"/>
                </a:lnSpc>
                <a:spcBef>
                  <a:spcPts val="0"/>
                </a:spcBef>
                <a:spcAft>
                  <a:spcPts val="0"/>
                </a:spcAft>
                <a:buNone/>
              </a:pPr>
              <a:r>
                <a:rPr b="0" i="0" lang="en-US" sz="1401" u="none" cap="none" strike="noStrike">
                  <a:solidFill>
                    <a:srgbClr val="000000"/>
                  </a:solidFill>
                  <a:latin typeface="Arial"/>
                  <a:ea typeface="Arial"/>
                  <a:cs typeface="Arial"/>
                  <a:sym typeface="Arial"/>
                </a:rPr>
                <a:t>    </a:t>
              </a:r>
              <a:endParaRPr/>
            </a:p>
          </p:txBody>
        </p:sp>
      </p:grpSp>
      <p:sp>
        <p:nvSpPr>
          <p:cNvPr id="220" name="Google Shape;220;p43"/>
          <p:cNvSpPr txBox="1"/>
          <p:nvPr/>
        </p:nvSpPr>
        <p:spPr>
          <a:xfrm>
            <a:off x="813816" y="2295144"/>
            <a:ext cx="7607808" cy="2554545"/>
          </a:xfrm>
          <a:prstGeom prst="rect">
            <a:avLst/>
          </a:prstGeom>
          <a:noFill/>
          <a:ln>
            <a:noFill/>
          </a:ln>
        </p:spPr>
        <p:txBody>
          <a:bodyPr anchorCtr="0" anchor="t" bIns="45700" lIns="91425" spcFirstLastPara="1" rIns="91425" wrap="square" tIns="45700">
            <a:spAutoFit/>
          </a:bodyPr>
          <a:lstStyle/>
          <a:p>
            <a:pPr indent="0" lvl="1" marL="0" marR="0" rtl="0" algn="l">
              <a:lnSpc>
                <a:spcPct val="150000"/>
              </a:lnSpc>
              <a:spcBef>
                <a:spcPts val="0"/>
              </a:spcBef>
              <a:spcAft>
                <a:spcPts val="0"/>
              </a:spcAft>
              <a:buNone/>
            </a:pPr>
            <a:r>
              <a:rPr b="1" i="0" lang="en-US" sz="1600" u="none" cap="none" strike="noStrike">
                <a:solidFill>
                  <a:srgbClr val="ED6B00"/>
                </a:solidFill>
                <a:latin typeface="Calibri"/>
                <a:ea typeface="Calibri"/>
                <a:cs typeface="Calibri"/>
                <a:sym typeface="Calibri"/>
              </a:rPr>
              <a:t>MES A MES FORMULARIO 29</a:t>
            </a:r>
            <a:endParaRPr b="1" i="0" sz="1600" u="none" cap="none" strike="noStrike">
              <a:solidFill>
                <a:srgbClr val="ED6B00"/>
              </a:solidFill>
              <a:latin typeface="Calibri"/>
              <a:ea typeface="Calibri"/>
              <a:cs typeface="Calibri"/>
              <a:sym typeface="Calibri"/>
            </a:endParaRPr>
          </a:p>
          <a:p>
            <a:pPr indent="-285750" lvl="1" marL="742950" marR="0" rtl="0" algn="just">
              <a:lnSpc>
                <a:spcPct val="150000"/>
              </a:lnSpc>
              <a:spcBef>
                <a:spcPts val="320"/>
              </a:spcBef>
              <a:spcAft>
                <a:spcPts val="0"/>
              </a:spcAft>
              <a:buClr>
                <a:schemeClr val="accent1"/>
              </a:buClr>
              <a:buSzPts val="1600"/>
              <a:buFont typeface="Arial"/>
              <a:buChar char="•"/>
            </a:pPr>
            <a:r>
              <a:rPr b="0" i="0" lang="en-US" sz="1600" u="none" cap="none" strike="noStrike">
                <a:solidFill>
                  <a:srgbClr val="000000"/>
                </a:solidFill>
                <a:latin typeface="Calibri"/>
                <a:ea typeface="Calibri"/>
                <a:cs typeface="Calibri"/>
                <a:sym typeface="Calibri"/>
              </a:rPr>
              <a:t>Ajuste </a:t>
            </a:r>
            <a:endParaRPr/>
          </a:p>
          <a:p>
            <a:pPr indent="-285750" lvl="1" marL="742950" marR="0" rtl="0" algn="just">
              <a:lnSpc>
                <a:spcPct val="150000"/>
              </a:lnSpc>
              <a:spcBef>
                <a:spcPts val="320"/>
              </a:spcBef>
              <a:spcAft>
                <a:spcPts val="0"/>
              </a:spcAft>
              <a:buClr>
                <a:schemeClr val="accent1"/>
              </a:buClr>
              <a:buSzPts val="1600"/>
              <a:buFont typeface="Arial"/>
              <a:buChar char="•"/>
            </a:pPr>
            <a:r>
              <a:rPr b="0" i="0" lang="en-US" sz="1600" u="none" cap="none" strike="noStrike">
                <a:solidFill>
                  <a:srgbClr val="000000"/>
                </a:solidFill>
                <a:latin typeface="Calibri"/>
                <a:ea typeface="Calibri"/>
                <a:cs typeface="Calibri"/>
                <a:sym typeface="Calibri"/>
              </a:rPr>
              <a:t>IVA débito &gt; IVA crédito</a:t>
            </a:r>
            <a:endParaRPr/>
          </a:p>
          <a:p>
            <a:pPr indent="-285750" lvl="1" marL="742950" marR="0" rtl="0" algn="just">
              <a:lnSpc>
                <a:spcPct val="150000"/>
              </a:lnSpc>
              <a:spcBef>
                <a:spcPts val="320"/>
              </a:spcBef>
              <a:spcAft>
                <a:spcPts val="0"/>
              </a:spcAft>
              <a:buClr>
                <a:schemeClr val="accent1"/>
              </a:buClr>
              <a:buSzPts val="1600"/>
              <a:buFont typeface="Arial"/>
              <a:buChar char="•"/>
            </a:pPr>
            <a:r>
              <a:rPr b="0" i="0" lang="en-US" sz="1600" u="none" cap="none" strike="noStrike">
                <a:solidFill>
                  <a:srgbClr val="000000"/>
                </a:solidFill>
                <a:latin typeface="Calibri"/>
                <a:ea typeface="Calibri"/>
                <a:cs typeface="Calibri"/>
                <a:sym typeface="Calibri"/>
              </a:rPr>
              <a:t>Se paga impuesto</a:t>
            </a:r>
            <a:endParaRPr/>
          </a:p>
          <a:p>
            <a:pPr indent="-285750" lvl="1" marL="742950" marR="0" rtl="0" algn="just">
              <a:lnSpc>
                <a:spcPct val="150000"/>
              </a:lnSpc>
              <a:spcBef>
                <a:spcPts val="320"/>
              </a:spcBef>
              <a:spcAft>
                <a:spcPts val="0"/>
              </a:spcAft>
              <a:buClr>
                <a:schemeClr val="accent1"/>
              </a:buClr>
              <a:buSzPts val="1600"/>
              <a:buFont typeface="Arial"/>
              <a:buChar char="•"/>
            </a:pPr>
            <a:r>
              <a:rPr b="0" i="0" lang="en-US" sz="1600" u="none" cap="none" strike="noStrike">
                <a:solidFill>
                  <a:srgbClr val="000000"/>
                </a:solidFill>
                <a:latin typeface="Calibri"/>
                <a:ea typeface="Calibri"/>
                <a:cs typeface="Calibri"/>
                <a:sym typeface="Calibri"/>
              </a:rPr>
              <a:t>IVA crédito  &gt;  IVA débito </a:t>
            </a:r>
            <a:endParaRPr/>
          </a:p>
          <a:p>
            <a:pPr indent="-285750" lvl="1" marL="742950" marR="0" rtl="0" algn="just">
              <a:lnSpc>
                <a:spcPct val="150000"/>
              </a:lnSpc>
              <a:spcBef>
                <a:spcPts val="320"/>
              </a:spcBef>
              <a:spcAft>
                <a:spcPts val="0"/>
              </a:spcAft>
              <a:buClr>
                <a:schemeClr val="accent1"/>
              </a:buClr>
              <a:buSzPts val="1600"/>
              <a:buFont typeface="Arial"/>
              <a:buChar char="•"/>
            </a:pPr>
            <a:r>
              <a:rPr b="0" i="0" lang="en-US" sz="1600" u="none" cap="none" strike="noStrike">
                <a:solidFill>
                  <a:srgbClr val="000000"/>
                </a:solidFill>
                <a:latin typeface="Calibri"/>
                <a:ea typeface="Calibri"/>
                <a:cs typeface="Calibri"/>
                <a:sym typeface="Calibri"/>
              </a:rPr>
              <a:t>Remanente y se guarda para el próximo mes </a:t>
            </a:r>
            <a:endParaRPr b="0" i="0" sz="1600" u="none" cap="none" strike="noStrike">
              <a:solidFill>
                <a:srgbClr val="000000"/>
              </a:solidFill>
              <a:latin typeface="Calibri"/>
              <a:ea typeface="Calibri"/>
              <a:cs typeface="Calibri"/>
              <a:sym typeface="Calibri"/>
            </a:endParaRPr>
          </a:p>
        </p:txBody>
      </p:sp>
      <p:pic>
        <p:nvPicPr>
          <p:cNvPr id="221" name="Google Shape;221;p43"/>
          <p:cNvPicPr preferRelativeResize="0"/>
          <p:nvPr/>
        </p:nvPicPr>
        <p:blipFill rotWithShape="1">
          <a:blip r:embed="rId3">
            <a:alphaModFix/>
          </a:blip>
          <a:srcRect b="0" l="0" r="0" t="0"/>
          <a:stretch/>
        </p:blipFill>
        <p:spPr>
          <a:xfrm>
            <a:off x="5604388" y="3570162"/>
            <a:ext cx="3817774" cy="3999345"/>
          </a:xfrm>
          <a:prstGeom prst="rect">
            <a:avLst/>
          </a:prstGeom>
          <a:noFill/>
          <a:ln>
            <a:noFill/>
          </a:ln>
        </p:spPr>
      </p:pic>
    </p:spTree>
  </p:cSld>
  <p:clrMapOvr>
    <a:masterClrMapping/>
  </p:clrMapOvr>
  <mc:AlternateContent>
    <mc:Choice Requires="p14">
      <p:transition spd="slow" p14:dur="1250">
        <p14:reveal dir="l"/>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grpSp>
        <p:nvGrpSpPr>
          <p:cNvPr id="226" name="Google Shape;226;p44"/>
          <p:cNvGrpSpPr/>
          <p:nvPr/>
        </p:nvGrpSpPr>
        <p:grpSpPr>
          <a:xfrm>
            <a:off x="466559" y="2145632"/>
            <a:ext cx="8517435" cy="2996640"/>
            <a:chOff x="0" y="0"/>
            <a:chExt cx="8513857" cy="2110750"/>
          </a:xfrm>
        </p:grpSpPr>
        <p:sp>
          <p:nvSpPr>
            <p:cNvPr id="227" name="Google Shape;227;p44"/>
            <p:cNvSpPr/>
            <p:nvPr/>
          </p:nvSpPr>
          <p:spPr>
            <a:xfrm>
              <a:off x="0" y="0"/>
              <a:ext cx="8513857" cy="2110750"/>
            </a:xfrm>
            <a:prstGeom prst="roundRect">
              <a:avLst>
                <a:gd fmla="val 10942" name="adj"/>
              </a:avLst>
            </a:prstGeom>
            <a:solidFill>
              <a:srgbClr val="F3F3F3"/>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None/>
              </a:pPr>
              <a:r>
                <a:t/>
              </a:r>
              <a:endParaRPr b="0" i="0" sz="1401" u="none" cap="none" strike="noStrike">
                <a:solidFill>
                  <a:srgbClr val="000000"/>
                </a:solidFill>
                <a:latin typeface="Arial"/>
                <a:ea typeface="Arial"/>
                <a:cs typeface="Arial"/>
                <a:sym typeface="Arial"/>
              </a:endParaRPr>
            </a:p>
          </p:txBody>
        </p:sp>
        <p:sp>
          <p:nvSpPr>
            <p:cNvPr id="228" name="Google Shape;228;p44"/>
            <p:cNvSpPr txBox="1"/>
            <p:nvPr/>
          </p:nvSpPr>
          <p:spPr>
            <a:xfrm>
              <a:off x="67643" y="855271"/>
              <a:ext cx="8378568" cy="400155"/>
            </a:xfrm>
            <a:prstGeom prst="rect">
              <a:avLst/>
            </a:prstGeom>
            <a:noFill/>
            <a:ln>
              <a:noFill/>
            </a:ln>
          </p:spPr>
          <p:txBody>
            <a:bodyPr anchorCtr="0" anchor="ctr" bIns="91425" lIns="91425" spcFirstLastPara="1" rIns="91425" wrap="square" tIns="91425">
              <a:spAutoFit/>
            </a:bodyPr>
            <a:lstStyle/>
            <a:p>
              <a:pPr indent="0" lvl="0" marL="0" marR="0" rtl="0" algn="l">
                <a:lnSpc>
                  <a:spcPct val="100000"/>
                </a:lnSpc>
                <a:spcBef>
                  <a:spcPts val="0"/>
                </a:spcBef>
                <a:spcAft>
                  <a:spcPts val="0"/>
                </a:spcAft>
                <a:buNone/>
              </a:pPr>
              <a:r>
                <a:rPr b="0" i="0" lang="en-US" sz="1401" u="none" cap="none" strike="noStrike">
                  <a:solidFill>
                    <a:srgbClr val="000000"/>
                  </a:solidFill>
                  <a:latin typeface="Arial"/>
                  <a:ea typeface="Arial"/>
                  <a:cs typeface="Arial"/>
                  <a:sym typeface="Arial"/>
                </a:rPr>
                <a:t>    </a:t>
              </a:r>
              <a:endParaRPr/>
            </a:p>
          </p:txBody>
        </p:sp>
      </p:grpSp>
      <p:sp>
        <p:nvSpPr>
          <p:cNvPr id="229" name="Google Shape;229;p44"/>
          <p:cNvSpPr txBox="1"/>
          <p:nvPr/>
        </p:nvSpPr>
        <p:spPr>
          <a:xfrm>
            <a:off x="452175" y="1378245"/>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None/>
            </a:pPr>
            <a:r>
              <a:rPr b="1" i="0" lang="en-US" sz="2800" u="none" cap="none" strike="noStrike">
                <a:solidFill>
                  <a:srgbClr val="ED6B00"/>
                </a:solidFill>
                <a:latin typeface="Calibri"/>
                <a:ea typeface="Calibri"/>
                <a:cs typeface="Calibri"/>
                <a:sym typeface="Calibri"/>
              </a:rPr>
              <a:t>IVA </a:t>
            </a:r>
            <a:r>
              <a:rPr b="0" i="0" lang="en-US" sz="2800" u="none" cap="none" strike="noStrike">
                <a:solidFill>
                  <a:srgbClr val="A93501"/>
                </a:solidFill>
                <a:latin typeface="Calibri"/>
                <a:ea typeface="Calibri"/>
                <a:cs typeface="Calibri"/>
                <a:sym typeface="Calibri"/>
              </a:rPr>
              <a:t>EN LAS EMPRESAS</a:t>
            </a:r>
            <a:endParaRPr b="0" i="0" sz="3100" u="none" cap="none" strike="noStrike">
              <a:solidFill>
                <a:srgbClr val="A93501"/>
              </a:solidFill>
              <a:latin typeface="Calibri"/>
              <a:ea typeface="Calibri"/>
              <a:cs typeface="Calibri"/>
              <a:sym typeface="Calibri"/>
            </a:endParaRPr>
          </a:p>
        </p:txBody>
      </p:sp>
      <p:sp>
        <p:nvSpPr>
          <p:cNvPr id="230" name="Google Shape;230;p44"/>
          <p:cNvSpPr txBox="1"/>
          <p:nvPr/>
        </p:nvSpPr>
        <p:spPr>
          <a:xfrm>
            <a:off x="813816" y="2295144"/>
            <a:ext cx="7607808" cy="255454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600" u="none" cap="none" strike="noStrike">
                <a:solidFill>
                  <a:srgbClr val="ED6B00"/>
                </a:solidFill>
                <a:latin typeface="Calibri"/>
                <a:ea typeface="Calibri"/>
                <a:cs typeface="Calibri"/>
                <a:sym typeface="Calibri"/>
              </a:rPr>
              <a:t>VALOR  NETO  O   VALOR SIN IVA </a:t>
            </a:r>
            <a:endParaRPr/>
          </a:p>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                              </a:t>
            </a:r>
            <a:endParaRPr/>
          </a:p>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VALOR NETO  *  19%   o  0,19</a:t>
            </a:r>
            <a:endParaRPr/>
          </a:p>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EJ.  $100.000  * 19%  =  </a:t>
            </a:r>
            <a:r>
              <a:rPr b="1" i="0" lang="en-US" sz="1600" u="none" cap="none" strike="noStrike">
                <a:solidFill>
                  <a:srgbClr val="000000"/>
                </a:solidFill>
                <a:latin typeface="Calibri"/>
                <a:ea typeface="Calibri"/>
                <a:cs typeface="Calibri"/>
                <a:sym typeface="Calibri"/>
              </a:rPr>
              <a:t>$19.000 IVA </a:t>
            </a:r>
            <a:endParaRPr/>
          </a:p>
          <a:p>
            <a:pPr indent="0" lvl="0" marL="0" marR="0" rtl="0" algn="l">
              <a:lnSpc>
                <a:spcPct val="100000"/>
              </a:lnSpc>
              <a:spcBef>
                <a:spcPts val="0"/>
              </a:spcBef>
              <a:spcAft>
                <a:spcPts val="0"/>
              </a:spcAft>
              <a:buNone/>
            </a:pPr>
            <a:r>
              <a:t/>
            </a:r>
            <a:endParaRPr b="0" i="0" sz="16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rPr b="1" i="0" lang="en-US" sz="1600" u="none" cap="none" strike="noStrike">
                <a:solidFill>
                  <a:srgbClr val="ED6B00"/>
                </a:solidFill>
                <a:latin typeface="Calibri"/>
                <a:ea typeface="Calibri"/>
                <a:cs typeface="Calibri"/>
                <a:sym typeface="Calibri"/>
              </a:rPr>
              <a:t>VALOR  BRUTO O CON IVA INCLUIDO </a:t>
            </a:r>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VALOR BRUTO  /1.19 </a:t>
            </a:r>
            <a:endParaRPr/>
          </a:p>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EJ . $119.000 / 1.19 = </a:t>
            </a:r>
            <a:r>
              <a:rPr b="1" i="0" lang="en-US" sz="1600" u="none" cap="none" strike="noStrike">
                <a:solidFill>
                  <a:srgbClr val="000000"/>
                </a:solidFill>
                <a:latin typeface="Calibri"/>
                <a:ea typeface="Calibri"/>
                <a:cs typeface="Calibri"/>
                <a:sym typeface="Calibri"/>
              </a:rPr>
              <a:t>VALOR NETO $100.000 </a:t>
            </a:r>
            <a:endParaRPr/>
          </a:p>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100.000  * 19%  ó  0,19 =  $19.000 IVA </a:t>
            </a:r>
            <a:endParaRPr/>
          </a:p>
        </p:txBody>
      </p:sp>
      <p:pic>
        <p:nvPicPr>
          <p:cNvPr id="231" name="Google Shape;231;p44"/>
          <p:cNvPicPr preferRelativeResize="0"/>
          <p:nvPr/>
        </p:nvPicPr>
        <p:blipFill rotWithShape="1">
          <a:blip r:embed="rId3">
            <a:alphaModFix/>
          </a:blip>
          <a:srcRect b="0" l="0" r="0" t="0"/>
          <a:stretch/>
        </p:blipFill>
        <p:spPr>
          <a:xfrm>
            <a:off x="6184491" y="3675718"/>
            <a:ext cx="3159191" cy="4075847"/>
          </a:xfrm>
          <a:prstGeom prst="rect">
            <a:avLst/>
          </a:prstGeom>
          <a:noFill/>
          <a:ln>
            <a:noFill/>
          </a:ln>
        </p:spPr>
      </p:pic>
    </p:spTree>
  </p:cSld>
  <p:clrMapOvr>
    <a:masterClrMapping/>
  </p:clrMapOvr>
  <mc:AlternateContent>
    <mc:Choice Requires="p14">
      <p:transition spd="slow" p14:dur="1250">
        <p14:reveal dir="l"/>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grpSp>
        <p:nvGrpSpPr>
          <p:cNvPr id="236" name="Google Shape;236;p45"/>
          <p:cNvGrpSpPr/>
          <p:nvPr/>
        </p:nvGrpSpPr>
        <p:grpSpPr>
          <a:xfrm>
            <a:off x="466559" y="2145632"/>
            <a:ext cx="8517435" cy="3488252"/>
            <a:chOff x="0" y="0"/>
            <a:chExt cx="8513857" cy="2110750"/>
          </a:xfrm>
        </p:grpSpPr>
        <p:sp>
          <p:nvSpPr>
            <p:cNvPr id="237" name="Google Shape;237;p45"/>
            <p:cNvSpPr/>
            <p:nvPr/>
          </p:nvSpPr>
          <p:spPr>
            <a:xfrm>
              <a:off x="0" y="0"/>
              <a:ext cx="8513857" cy="2110750"/>
            </a:xfrm>
            <a:prstGeom prst="roundRect">
              <a:avLst>
                <a:gd fmla="val 10942" name="adj"/>
              </a:avLst>
            </a:prstGeom>
            <a:solidFill>
              <a:srgbClr val="F3F3F3"/>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None/>
              </a:pPr>
              <a:r>
                <a:t/>
              </a:r>
              <a:endParaRPr b="0" i="0" sz="1401" u="none" cap="none" strike="noStrike">
                <a:solidFill>
                  <a:srgbClr val="000000"/>
                </a:solidFill>
                <a:latin typeface="Arial"/>
                <a:ea typeface="Arial"/>
                <a:cs typeface="Arial"/>
                <a:sym typeface="Arial"/>
              </a:endParaRPr>
            </a:p>
          </p:txBody>
        </p:sp>
        <p:sp>
          <p:nvSpPr>
            <p:cNvPr id="238" name="Google Shape;238;p45"/>
            <p:cNvSpPr txBox="1"/>
            <p:nvPr/>
          </p:nvSpPr>
          <p:spPr>
            <a:xfrm>
              <a:off x="67643" y="855271"/>
              <a:ext cx="8378568" cy="400155"/>
            </a:xfrm>
            <a:prstGeom prst="rect">
              <a:avLst/>
            </a:prstGeom>
            <a:noFill/>
            <a:ln>
              <a:noFill/>
            </a:ln>
          </p:spPr>
          <p:txBody>
            <a:bodyPr anchorCtr="0" anchor="ctr" bIns="91425" lIns="91425" spcFirstLastPara="1" rIns="91425" wrap="square" tIns="91425">
              <a:spAutoFit/>
            </a:bodyPr>
            <a:lstStyle/>
            <a:p>
              <a:pPr indent="0" lvl="0" marL="0" marR="0" rtl="0" algn="l">
                <a:lnSpc>
                  <a:spcPct val="100000"/>
                </a:lnSpc>
                <a:spcBef>
                  <a:spcPts val="0"/>
                </a:spcBef>
                <a:spcAft>
                  <a:spcPts val="0"/>
                </a:spcAft>
                <a:buNone/>
              </a:pPr>
              <a:r>
                <a:rPr b="0" i="0" lang="en-US" sz="1401" u="none" cap="none" strike="noStrike">
                  <a:solidFill>
                    <a:srgbClr val="000000"/>
                  </a:solidFill>
                  <a:latin typeface="Arial"/>
                  <a:ea typeface="Arial"/>
                  <a:cs typeface="Arial"/>
                  <a:sym typeface="Arial"/>
                </a:rPr>
                <a:t>    </a:t>
              </a:r>
              <a:endParaRPr/>
            </a:p>
          </p:txBody>
        </p:sp>
      </p:grpSp>
      <p:sp>
        <p:nvSpPr>
          <p:cNvPr id="239" name="Google Shape;239;p45"/>
          <p:cNvSpPr txBox="1"/>
          <p:nvPr/>
        </p:nvSpPr>
        <p:spPr>
          <a:xfrm>
            <a:off x="452175" y="1378245"/>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None/>
            </a:pPr>
            <a:r>
              <a:rPr b="1" i="0" lang="en-US" sz="2800" u="none" cap="none" strike="noStrike">
                <a:solidFill>
                  <a:srgbClr val="ED6B00"/>
                </a:solidFill>
                <a:latin typeface="Calibri"/>
                <a:ea typeface="Calibri"/>
                <a:cs typeface="Calibri"/>
                <a:sym typeface="Calibri"/>
              </a:rPr>
              <a:t>IVA </a:t>
            </a:r>
            <a:r>
              <a:rPr b="0" i="0" lang="en-US" sz="2800" u="none" cap="none" strike="noStrike">
                <a:solidFill>
                  <a:srgbClr val="A93501"/>
                </a:solidFill>
                <a:latin typeface="Calibri"/>
                <a:ea typeface="Calibri"/>
                <a:cs typeface="Calibri"/>
                <a:sym typeface="Calibri"/>
              </a:rPr>
              <a:t>EN LAS EMPRESAS</a:t>
            </a:r>
            <a:endParaRPr b="0" i="0" sz="3100" u="none" cap="none" strike="noStrike">
              <a:solidFill>
                <a:srgbClr val="A93501"/>
              </a:solidFill>
              <a:latin typeface="Calibri"/>
              <a:ea typeface="Calibri"/>
              <a:cs typeface="Calibri"/>
              <a:sym typeface="Calibri"/>
            </a:endParaRPr>
          </a:p>
        </p:txBody>
      </p:sp>
      <p:sp>
        <p:nvSpPr>
          <p:cNvPr id="240" name="Google Shape;240;p45"/>
          <p:cNvSpPr txBox="1"/>
          <p:nvPr/>
        </p:nvSpPr>
        <p:spPr>
          <a:xfrm>
            <a:off x="813816" y="2295144"/>
            <a:ext cx="7607700" cy="3047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Si la empresa compra:</a:t>
            </a:r>
            <a:endParaRPr b="0" i="0" sz="16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000000"/>
                </a:solidFill>
                <a:latin typeface="Calibri"/>
                <a:ea typeface="Calibri"/>
                <a:cs typeface="Calibri"/>
                <a:sym typeface="Calibri"/>
              </a:rPr>
              <a:t>VALOR NETO                			</a:t>
            </a:r>
            <a:r>
              <a:rPr b="0" i="0" lang="en-US" sz="1600" u="none" cap="none" strike="noStrike">
                <a:solidFill>
                  <a:srgbClr val="000000"/>
                </a:solidFill>
                <a:latin typeface="Calibri"/>
                <a:ea typeface="Calibri"/>
                <a:cs typeface="Calibri"/>
                <a:sym typeface="Calibri"/>
              </a:rPr>
              <a:t>Mercadería</a:t>
            </a:r>
            <a:r>
              <a:rPr b="1" i="0" lang="en-US" sz="1600" u="none" cap="none" strike="noStrike">
                <a:solidFill>
                  <a:srgbClr val="000000"/>
                </a:solidFill>
                <a:latin typeface="Calibri"/>
                <a:ea typeface="Calibri"/>
                <a:cs typeface="Calibri"/>
                <a:sym typeface="Calibri"/>
              </a:rPr>
              <a:t> </a:t>
            </a:r>
            <a:endParaRPr/>
          </a:p>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000000"/>
                </a:solidFill>
                <a:latin typeface="Calibri"/>
                <a:ea typeface="Calibri"/>
                <a:cs typeface="Calibri"/>
                <a:sym typeface="Calibri"/>
              </a:rPr>
              <a:t>IVA                                			</a:t>
            </a:r>
            <a:r>
              <a:rPr b="0" i="0" lang="en-US" sz="1600" u="none" cap="none" strike="noStrike">
                <a:solidFill>
                  <a:srgbClr val="000000"/>
                </a:solidFill>
                <a:latin typeface="Calibri"/>
                <a:ea typeface="Calibri"/>
                <a:cs typeface="Calibri"/>
                <a:sym typeface="Calibri"/>
              </a:rPr>
              <a:t>Crédito Fiscal</a:t>
            </a:r>
            <a:endParaRPr/>
          </a:p>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000000"/>
                </a:solidFill>
                <a:latin typeface="Calibri"/>
                <a:ea typeface="Calibri"/>
                <a:cs typeface="Calibri"/>
                <a:sym typeface="Calibri"/>
              </a:rPr>
              <a:t>VALOR BRUTO</a:t>
            </a:r>
            <a:r>
              <a:rPr b="0" i="0" lang="en-US" sz="1600" u="none" cap="none" strike="noStrike">
                <a:solidFill>
                  <a:srgbClr val="000000"/>
                </a:solidFill>
                <a:latin typeface="Calibri"/>
                <a:ea typeface="Calibri"/>
                <a:cs typeface="Calibri"/>
                <a:sym typeface="Calibri"/>
              </a:rPr>
              <a:t>             			Proveedores, Documentos por pagar,                                  						Caja, Banco </a:t>
            </a:r>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Si la empresa vende: </a:t>
            </a:r>
            <a:endParaRPr b="0" i="0" sz="16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000000"/>
                </a:solidFill>
                <a:latin typeface="Calibri"/>
                <a:ea typeface="Calibri"/>
                <a:cs typeface="Calibri"/>
                <a:sym typeface="Calibri"/>
              </a:rPr>
              <a:t> VALOR NETO      	</a:t>
            </a:r>
            <a:r>
              <a:rPr b="0" i="0" lang="en-US" sz="1600" u="none" cap="none" strike="noStrike">
                <a:solidFill>
                  <a:srgbClr val="000000"/>
                </a:solidFill>
                <a:latin typeface="Calibri"/>
                <a:ea typeface="Calibri"/>
                <a:cs typeface="Calibri"/>
                <a:sym typeface="Calibri"/>
              </a:rPr>
              <a:t>Ventas </a:t>
            </a:r>
            <a:endParaRPr/>
          </a:p>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000000"/>
                </a:solidFill>
                <a:latin typeface="Calibri"/>
                <a:ea typeface="Calibri"/>
                <a:cs typeface="Calibri"/>
                <a:sym typeface="Calibri"/>
              </a:rPr>
              <a:t> IVA                              	</a:t>
            </a:r>
            <a:r>
              <a:rPr b="0" i="0" lang="en-US" sz="1600" u="none" cap="none" strike="noStrike">
                <a:solidFill>
                  <a:srgbClr val="000000"/>
                </a:solidFill>
                <a:latin typeface="Calibri"/>
                <a:ea typeface="Calibri"/>
                <a:cs typeface="Calibri"/>
                <a:sym typeface="Calibri"/>
              </a:rPr>
              <a:t>Débito Fiscal</a:t>
            </a:r>
            <a:endParaRPr/>
          </a:p>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000000"/>
                </a:solidFill>
                <a:latin typeface="Calibri"/>
                <a:ea typeface="Calibri"/>
                <a:cs typeface="Calibri"/>
                <a:sym typeface="Calibri"/>
              </a:rPr>
              <a:t> VALOR BRUTO       	</a:t>
            </a:r>
            <a:r>
              <a:rPr b="0" i="0" lang="en-US" sz="1600" u="none" cap="none" strike="noStrike">
                <a:solidFill>
                  <a:srgbClr val="000000"/>
                </a:solidFill>
                <a:latin typeface="Calibri"/>
                <a:ea typeface="Calibri"/>
                <a:cs typeface="Calibri"/>
                <a:sym typeface="Calibri"/>
              </a:rPr>
              <a:t>Clientes, Documentos por cobrar, Caja Banco</a:t>
            </a:r>
            <a:endParaRPr/>
          </a:p>
        </p:txBody>
      </p:sp>
      <p:sp>
        <p:nvSpPr>
          <p:cNvPr id="241" name="Google Shape;241;p45"/>
          <p:cNvSpPr/>
          <p:nvPr/>
        </p:nvSpPr>
        <p:spPr>
          <a:xfrm>
            <a:off x="3078350" y="2636912"/>
            <a:ext cx="303929" cy="1190021"/>
          </a:xfrm>
          <a:prstGeom prst="leftBrace">
            <a:avLst>
              <a:gd fmla="val 0" name="adj1"/>
              <a:gd fmla="val 50000" name="adj2"/>
            </a:avLst>
          </a:prstGeom>
          <a:noFill/>
          <a:ln cap="flat" cmpd="sng" w="9525">
            <a:solidFill>
              <a:srgbClr val="FDA73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1400" u="none" cap="none" strike="noStrike">
              <a:solidFill>
                <a:schemeClr val="dk1"/>
              </a:solidFill>
              <a:latin typeface="Arial"/>
              <a:ea typeface="Arial"/>
              <a:cs typeface="Arial"/>
              <a:sym typeface="Arial"/>
            </a:endParaRPr>
          </a:p>
        </p:txBody>
      </p:sp>
      <p:sp>
        <p:nvSpPr>
          <p:cNvPr id="242" name="Google Shape;242;p45"/>
          <p:cNvSpPr/>
          <p:nvPr/>
        </p:nvSpPr>
        <p:spPr>
          <a:xfrm>
            <a:off x="2478729" y="4486589"/>
            <a:ext cx="209205" cy="819124"/>
          </a:xfrm>
          <a:prstGeom prst="leftBrace">
            <a:avLst>
              <a:gd fmla="val 0" name="adj1"/>
              <a:gd fmla="val 50000" name="adj2"/>
            </a:avLst>
          </a:prstGeom>
          <a:noFill/>
          <a:ln cap="flat" cmpd="sng" w="9525">
            <a:solidFill>
              <a:srgbClr val="FDA73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1400" u="none" cap="none" strike="noStrike">
              <a:solidFill>
                <a:schemeClr val="dk1"/>
              </a:solidFill>
              <a:latin typeface="Arial"/>
              <a:ea typeface="Arial"/>
              <a:cs typeface="Arial"/>
              <a:sym typeface="Arial"/>
            </a:endParaRPr>
          </a:p>
        </p:txBody>
      </p:sp>
      <p:pic>
        <p:nvPicPr>
          <p:cNvPr descr="Google Shape;278;p18" id="243" name="Google Shape;243;p45"/>
          <p:cNvPicPr preferRelativeResize="0"/>
          <p:nvPr/>
        </p:nvPicPr>
        <p:blipFill rotWithShape="1">
          <a:blip r:embed="rId3">
            <a:alphaModFix/>
          </a:blip>
          <a:srcRect b="0" l="0" r="0" t="0"/>
          <a:stretch/>
        </p:blipFill>
        <p:spPr>
          <a:xfrm flipH="1">
            <a:off x="6975987" y="3397921"/>
            <a:ext cx="2645778" cy="4299388"/>
          </a:xfrm>
          <a:prstGeom prst="rect">
            <a:avLst/>
          </a:prstGeom>
          <a:noFill/>
          <a:ln>
            <a:noFill/>
          </a:ln>
        </p:spPr>
      </p:pic>
    </p:spTree>
  </p:cSld>
  <p:clrMapOvr>
    <a:masterClrMapping/>
  </p:clrMapOvr>
  <mc:AlternateContent>
    <mc:Choice Requires="p14">
      <p:transition spd="slow" p14:dur="1250">
        <p14:reveal dir="l"/>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46"/>
          <p:cNvSpPr txBox="1"/>
          <p:nvPr/>
        </p:nvSpPr>
        <p:spPr>
          <a:xfrm>
            <a:off x="366450" y="1378245"/>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n-US" sz="2800" u="none" cap="none" strike="noStrike">
                <a:solidFill>
                  <a:srgbClr val="ED6B00"/>
                </a:solidFill>
                <a:latin typeface="Calibri"/>
                <a:ea typeface="Calibri"/>
                <a:cs typeface="Calibri"/>
                <a:sym typeface="Calibri"/>
              </a:rPr>
              <a:t>EJERCICIOS DE </a:t>
            </a:r>
            <a:r>
              <a:rPr b="0" i="0" lang="en-US" sz="2800" u="none" cap="none" strike="noStrike">
                <a:solidFill>
                  <a:srgbClr val="A93501"/>
                </a:solidFill>
                <a:latin typeface="Calibri"/>
                <a:ea typeface="Calibri"/>
                <a:cs typeface="Calibri"/>
                <a:sym typeface="Calibri"/>
              </a:rPr>
              <a:t>IVA</a:t>
            </a:r>
            <a:endParaRPr b="0" i="0" sz="3100" u="none" cap="none" strike="noStrike">
              <a:solidFill>
                <a:srgbClr val="A93501"/>
              </a:solidFill>
              <a:latin typeface="Calibri"/>
              <a:ea typeface="Calibri"/>
              <a:cs typeface="Calibri"/>
              <a:sym typeface="Calibri"/>
            </a:endParaRPr>
          </a:p>
        </p:txBody>
      </p:sp>
      <p:pic>
        <p:nvPicPr>
          <p:cNvPr id="249" name="Google Shape;249;p46"/>
          <p:cNvPicPr preferRelativeResize="0"/>
          <p:nvPr/>
        </p:nvPicPr>
        <p:blipFill rotWithShape="1">
          <a:blip r:embed="rId3">
            <a:alphaModFix/>
          </a:blip>
          <a:srcRect b="-3775" l="0" r="0" t="16323"/>
          <a:stretch/>
        </p:blipFill>
        <p:spPr>
          <a:xfrm>
            <a:off x="701124" y="2155978"/>
            <a:ext cx="1045311" cy="1631994"/>
          </a:xfrm>
          <a:prstGeom prst="rect">
            <a:avLst/>
          </a:prstGeom>
          <a:noFill/>
          <a:ln cap="sq" cmpd="thickThin" w="88900">
            <a:solidFill>
              <a:srgbClr val="ED6B00"/>
            </a:solidFill>
            <a:prstDash val="solid"/>
            <a:miter lim="800000"/>
            <a:headEnd len="sm" w="sm" type="none"/>
            <a:tailEnd len="sm" w="sm" type="none"/>
          </a:ln>
        </p:spPr>
      </p:pic>
      <p:pic>
        <p:nvPicPr>
          <p:cNvPr id="250" name="Google Shape;250;p46"/>
          <p:cNvPicPr preferRelativeResize="0"/>
          <p:nvPr/>
        </p:nvPicPr>
        <p:blipFill rotWithShape="1">
          <a:blip r:embed="rId4">
            <a:alphaModFix/>
          </a:blip>
          <a:srcRect b="15461" l="650" r="22837" t="3477"/>
          <a:stretch/>
        </p:blipFill>
        <p:spPr>
          <a:xfrm>
            <a:off x="2914923" y="2136595"/>
            <a:ext cx="862811" cy="1616813"/>
          </a:xfrm>
          <a:prstGeom prst="rect">
            <a:avLst/>
          </a:prstGeom>
          <a:noFill/>
          <a:ln cap="sq" cmpd="thickThin" w="88900">
            <a:solidFill>
              <a:srgbClr val="ED6B00"/>
            </a:solidFill>
            <a:prstDash val="solid"/>
            <a:miter lim="800000"/>
            <a:headEnd len="sm" w="sm" type="none"/>
            <a:tailEnd len="sm" w="sm" type="none"/>
          </a:ln>
        </p:spPr>
      </p:pic>
      <p:pic>
        <p:nvPicPr>
          <p:cNvPr id="251" name="Google Shape;251;p46"/>
          <p:cNvPicPr preferRelativeResize="0"/>
          <p:nvPr/>
        </p:nvPicPr>
        <p:blipFill rotWithShape="1">
          <a:blip r:embed="rId5">
            <a:alphaModFix/>
          </a:blip>
          <a:srcRect b="0" l="0" r="0" t="0"/>
          <a:stretch/>
        </p:blipFill>
        <p:spPr>
          <a:xfrm>
            <a:off x="5153011" y="2110962"/>
            <a:ext cx="1011546" cy="1616813"/>
          </a:xfrm>
          <a:prstGeom prst="rect">
            <a:avLst/>
          </a:prstGeom>
          <a:noFill/>
          <a:ln cap="sq" cmpd="thickThin" w="88900">
            <a:solidFill>
              <a:srgbClr val="ED6B00"/>
            </a:solidFill>
            <a:prstDash val="solid"/>
            <a:miter lim="800000"/>
            <a:headEnd len="sm" w="sm" type="none"/>
            <a:tailEnd len="sm" w="sm" type="none"/>
          </a:ln>
        </p:spPr>
      </p:pic>
      <p:pic>
        <p:nvPicPr>
          <p:cNvPr id="252" name="Google Shape;252;p46"/>
          <p:cNvPicPr preferRelativeResize="0"/>
          <p:nvPr/>
        </p:nvPicPr>
        <p:blipFill rotWithShape="1">
          <a:blip r:embed="rId6">
            <a:alphaModFix/>
          </a:blip>
          <a:srcRect b="0" l="0" r="0" t="14439"/>
          <a:stretch/>
        </p:blipFill>
        <p:spPr>
          <a:xfrm>
            <a:off x="7376147" y="2218749"/>
            <a:ext cx="978383" cy="1569223"/>
          </a:xfrm>
          <a:prstGeom prst="rect">
            <a:avLst/>
          </a:prstGeom>
          <a:noFill/>
          <a:ln cap="sq" cmpd="thickThin" w="88900">
            <a:solidFill>
              <a:srgbClr val="ED6B00"/>
            </a:solidFill>
            <a:prstDash val="solid"/>
            <a:miter lim="800000"/>
            <a:headEnd len="sm" w="sm" type="none"/>
            <a:tailEnd len="sm" w="sm" type="none"/>
          </a:ln>
        </p:spPr>
      </p:pic>
      <p:pic>
        <p:nvPicPr>
          <p:cNvPr id="253" name="Google Shape;253;p46"/>
          <p:cNvPicPr preferRelativeResize="0"/>
          <p:nvPr/>
        </p:nvPicPr>
        <p:blipFill rotWithShape="1">
          <a:blip r:embed="rId7">
            <a:alphaModFix/>
          </a:blip>
          <a:srcRect b="8519" l="0" r="0" t="0"/>
          <a:stretch/>
        </p:blipFill>
        <p:spPr>
          <a:xfrm>
            <a:off x="1418752" y="5245139"/>
            <a:ext cx="978383" cy="1569224"/>
          </a:xfrm>
          <a:prstGeom prst="rect">
            <a:avLst/>
          </a:prstGeom>
          <a:noFill/>
          <a:ln cap="sq" cmpd="thickThin" w="88900">
            <a:solidFill>
              <a:srgbClr val="ED6B00"/>
            </a:solidFill>
            <a:prstDash val="solid"/>
            <a:miter lim="800000"/>
            <a:headEnd len="sm" w="sm" type="none"/>
            <a:tailEnd len="sm" w="sm" type="none"/>
          </a:ln>
        </p:spPr>
      </p:pic>
      <p:pic>
        <p:nvPicPr>
          <p:cNvPr id="254" name="Google Shape;254;p46"/>
          <p:cNvPicPr preferRelativeResize="0"/>
          <p:nvPr/>
        </p:nvPicPr>
        <p:blipFill rotWithShape="1">
          <a:blip r:embed="rId8">
            <a:alphaModFix/>
          </a:blip>
          <a:srcRect b="0" l="0" r="0" t="15620"/>
          <a:stretch/>
        </p:blipFill>
        <p:spPr>
          <a:xfrm>
            <a:off x="5242936" y="5302776"/>
            <a:ext cx="1011546" cy="1453951"/>
          </a:xfrm>
          <a:prstGeom prst="rect">
            <a:avLst/>
          </a:prstGeom>
          <a:noFill/>
          <a:ln cap="sq" cmpd="thickThin" w="88900">
            <a:solidFill>
              <a:srgbClr val="ED6B00"/>
            </a:solidFill>
            <a:prstDash val="solid"/>
            <a:miter lim="800000"/>
            <a:headEnd len="sm" w="sm" type="none"/>
            <a:tailEnd len="sm" w="sm" type="none"/>
          </a:ln>
        </p:spPr>
      </p:pic>
      <p:sp>
        <p:nvSpPr>
          <p:cNvPr id="255" name="Google Shape;255;p46"/>
          <p:cNvSpPr txBox="1"/>
          <p:nvPr/>
        </p:nvSpPr>
        <p:spPr>
          <a:xfrm>
            <a:off x="677024" y="4148924"/>
            <a:ext cx="1831434" cy="7848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500" u="none" cap="none" strike="noStrike">
                <a:solidFill>
                  <a:srgbClr val="000000"/>
                </a:solidFill>
                <a:latin typeface="Calibri"/>
                <a:ea typeface="Calibri"/>
                <a:cs typeface="Calibri"/>
                <a:sym typeface="Calibri"/>
              </a:rPr>
              <a:t>BRUTO:	$29.990</a:t>
            </a:r>
            <a:endParaRPr/>
          </a:p>
          <a:p>
            <a:pPr indent="0" lvl="0" marL="0" marR="0" rtl="0" algn="l">
              <a:lnSpc>
                <a:spcPct val="100000"/>
              </a:lnSpc>
              <a:spcBef>
                <a:spcPts val="0"/>
              </a:spcBef>
              <a:spcAft>
                <a:spcPts val="0"/>
              </a:spcAft>
              <a:buNone/>
            </a:pPr>
            <a:r>
              <a:rPr b="0" i="0" lang="en-US" sz="1500" u="none" cap="none" strike="noStrike">
                <a:solidFill>
                  <a:srgbClr val="000000"/>
                </a:solidFill>
                <a:latin typeface="Calibri"/>
                <a:ea typeface="Calibri"/>
                <a:cs typeface="Calibri"/>
                <a:sym typeface="Calibri"/>
              </a:rPr>
              <a:t>IVA:	$</a:t>
            </a:r>
            <a:r>
              <a:rPr b="0" i="0" lang="en-US" sz="1500" u="none" cap="none" strike="noStrike">
                <a:solidFill>
                  <a:schemeClr val="lt1"/>
                </a:solidFill>
                <a:latin typeface="Calibri"/>
                <a:ea typeface="Calibri"/>
                <a:cs typeface="Calibri"/>
                <a:sym typeface="Calibri"/>
              </a:rPr>
              <a:t>0</a:t>
            </a:r>
            <a:r>
              <a:rPr b="0" i="0" lang="en-US" sz="1500" u="none" cap="none" strike="noStrike">
                <a:solidFill>
                  <a:srgbClr val="000000"/>
                </a:solidFill>
                <a:latin typeface="Calibri"/>
                <a:ea typeface="Calibri"/>
                <a:cs typeface="Calibri"/>
                <a:sym typeface="Calibri"/>
              </a:rPr>
              <a:t>4.788</a:t>
            </a:r>
            <a:endParaRPr/>
          </a:p>
          <a:p>
            <a:pPr indent="0" lvl="0" marL="0" marR="0" rtl="0" algn="l">
              <a:lnSpc>
                <a:spcPct val="100000"/>
              </a:lnSpc>
              <a:spcBef>
                <a:spcPts val="0"/>
              </a:spcBef>
              <a:spcAft>
                <a:spcPts val="0"/>
              </a:spcAft>
              <a:buNone/>
            </a:pPr>
            <a:r>
              <a:rPr b="0" i="0" lang="en-US" sz="1500" u="none" cap="none" strike="noStrike">
                <a:solidFill>
                  <a:srgbClr val="000000"/>
                </a:solidFill>
                <a:latin typeface="Calibri"/>
                <a:ea typeface="Calibri"/>
                <a:cs typeface="Calibri"/>
                <a:sym typeface="Calibri"/>
              </a:rPr>
              <a:t>NETO:	$25.202</a:t>
            </a:r>
            <a:endParaRPr b="0" i="0" sz="1500" u="none" cap="none" strike="noStrike">
              <a:solidFill>
                <a:srgbClr val="000000"/>
              </a:solidFill>
              <a:latin typeface="Calibri"/>
              <a:ea typeface="Calibri"/>
              <a:cs typeface="Calibri"/>
              <a:sym typeface="Calibri"/>
            </a:endParaRPr>
          </a:p>
        </p:txBody>
      </p:sp>
      <p:sp>
        <p:nvSpPr>
          <p:cNvPr id="256" name="Google Shape;256;p46"/>
          <p:cNvSpPr/>
          <p:nvPr/>
        </p:nvSpPr>
        <p:spPr>
          <a:xfrm>
            <a:off x="597225" y="4014545"/>
            <a:ext cx="1991032" cy="1053588"/>
          </a:xfrm>
          <a:prstGeom prst="roundRect">
            <a:avLst>
              <a:gd fmla="val 16667" name="adj"/>
            </a:avLst>
          </a:prstGeom>
          <a:noFill/>
          <a:ln cap="flat" cmpd="sng" w="25400">
            <a:solidFill>
              <a:srgbClr val="F7E3D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57" name="Google Shape;257;p46"/>
          <p:cNvSpPr txBox="1"/>
          <p:nvPr/>
        </p:nvSpPr>
        <p:spPr>
          <a:xfrm>
            <a:off x="7376147" y="4148924"/>
            <a:ext cx="1911234" cy="7848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500" u="none" cap="none" strike="noStrike">
                <a:solidFill>
                  <a:srgbClr val="000000"/>
                </a:solidFill>
                <a:latin typeface="Calibri"/>
                <a:ea typeface="Calibri"/>
                <a:cs typeface="Calibri"/>
                <a:sym typeface="Calibri"/>
              </a:rPr>
              <a:t>BRUTO:	$219.990</a:t>
            </a:r>
            <a:endParaRPr/>
          </a:p>
          <a:p>
            <a:pPr indent="0" lvl="0" marL="0" marR="0" rtl="0" algn="l">
              <a:lnSpc>
                <a:spcPct val="100000"/>
              </a:lnSpc>
              <a:spcBef>
                <a:spcPts val="0"/>
              </a:spcBef>
              <a:spcAft>
                <a:spcPts val="0"/>
              </a:spcAft>
              <a:buNone/>
            </a:pPr>
            <a:r>
              <a:rPr b="0" i="0" lang="en-US" sz="1500" u="none" cap="none" strike="noStrike">
                <a:solidFill>
                  <a:srgbClr val="000000"/>
                </a:solidFill>
                <a:latin typeface="Calibri"/>
                <a:ea typeface="Calibri"/>
                <a:cs typeface="Calibri"/>
                <a:sym typeface="Calibri"/>
              </a:rPr>
              <a:t>IVA:	$</a:t>
            </a:r>
            <a:r>
              <a:rPr b="0" i="0" lang="en-US" sz="1500" u="none" cap="none" strike="noStrike">
                <a:solidFill>
                  <a:schemeClr val="lt1"/>
                </a:solidFill>
                <a:latin typeface="Calibri"/>
                <a:ea typeface="Calibri"/>
                <a:cs typeface="Calibri"/>
                <a:sym typeface="Calibri"/>
              </a:rPr>
              <a:t>0</a:t>
            </a:r>
            <a:r>
              <a:rPr b="0" i="0" lang="en-US" sz="1500" u="none" cap="none" strike="noStrike">
                <a:solidFill>
                  <a:srgbClr val="000000"/>
                </a:solidFill>
                <a:latin typeface="Calibri"/>
                <a:ea typeface="Calibri"/>
                <a:cs typeface="Calibri"/>
                <a:sym typeface="Calibri"/>
              </a:rPr>
              <a:t>35.124</a:t>
            </a:r>
            <a:endParaRPr/>
          </a:p>
          <a:p>
            <a:pPr indent="0" lvl="0" marL="0" marR="0" rtl="0" algn="l">
              <a:lnSpc>
                <a:spcPct val="100000"/>
              </a:lnSpc>
              <a:spcBef>
                <a:spcPts val="0"/>
              </a:spcBef>
              <a:spcAft>
                <a:spcPts val="0"/>
              </a:spcAft>
              <a:buNone/>
            </a:pPr>
            <a:r>
              <a:rPr b="0" i="0" lang="en-US" sz="1500" u="none" cap="none" strike="noStrike">
                <a:solidFill>
                  <a:srgbClr val="000000"/>
                </a:solidFill>
                <a:latin typeface="Calibri"/>
                <a:ea typeface="Calibri"/>
                <a:cs typeface="Calibri"/>
                <a:sym typeface="Calibri"/>
              </a:rPr>
              <a:t>NETO:	$184.866</a:t>
            </a:r>
            <a:endParaRPr b="0" i="0" sz="1500" u="none" cap="none" strike="noStrike">
              <a:solidFill>
                <a:srgbClr val="000000"/>
              </a:solidFill>
              <a:latin typeface="Calibri"/>
              <a:ea typeface="Calibri"/>
              <a:cs typeface="Calibri"/>
              <a:sym typeface="Calibri"/>
            </a:endParaRPr>
          </a:p>
        </p:txBody>
      </p:sp>
      <p:sp>
        <p:nvSpPr>
          <p:cNvPr id="258" name="Google Shape;258;p46"/>
          <p:cNvSpPr/>
          <p:nvPr/>
        </p:nvSpPr>
        <p:spPr>
          <a:xfrm>
            <a:off x="7296349" y="4014545"/>
            <a:ext cx="1991032" cy="1053588"/>
          </a:xfrm>
          <a:prstGeom prst="roundRect">
            <a:avLst>
              <a:gd fmla="val 16667" name="adj"/>
            </a:avLst>
          </a:prstGeom>
          <a:noFill/>
          <a:ln cap="flat" cmpd="sng" w="25400">
            <a:solidFill>
              <a:srgbClr val="F7E3D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59" name="Google Shape;259;p46"/>
          <p:cNvSpPr txBox="1"/>
          <p:nvPr/>
        </p:nvSpPr>
        <p:spPr>
          <a:xfrm>
            <a:off x="2835900" y="4148924"/>
            <a:ext cx="1991031" cy="7848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500" u="none" cap="none" strike="noStrike">
                <a:solidFill>
                  <a:srgbClr val="000000"/>
                </a:solidFill>
                <a:latin typeface="Calibri"/>
                <a:ea typeface="Calibri"/>
                <a:cs typeface="Calibri"/>
                <a:sym typeface="Calibri"/>
              </a:rPr>
              <a:t>BRUTO:	$1.499.999</a:t>
            </a:r>
            <a:endParaRPr/>
          </a:p>
          <a:p>
            <a:pPr indent="0" lvl="0" marL="0" marR="0" rtl="0" algn="l">
              <a:lnSpc>
                <a:spcPct val="100000"/>
              </a:lnSpc>
              <a:spcBef>
                <a:spcPts val="0"/>
              </a:spcBef>
              <a:spcAft>
                <a:spcPts val="0"/>
              </a:spcAft>
              <a:buNone/>
            </a:pPr>
            <a:r>
              <a:rPr b="0" i="0" lang="en-US" sz="1500" u="none" cap="none" strike="noStrike">
                <a:solidFill>
                  <a:srgbClr val="000000"/>
                </a:solidFill>
                <a:latin typeface="Calibri"/>
                <a:ea typeface="Calibri"/>
                <a:cs typeface="Calibri"/>
                <a:sym typeface="Calibri"/>
              </a:rPr>
              <a:t>IVA:	$</a:t>
            </a:r>
            <a:r>
              <a:rPr b="0" i="0" lang="en-US" sz="1500" u="none" cap="none" strike="noStrike">
                <a:solidFill>
                  <a:schemeClr val="lt1"/>
                </a:solidFill>
                <a:latin typeface="Calibri"/>
                <a:ea typeface="Calibri"/>
                <a:cs typeface="Calibri"/>
                <a:sym typeface="Calibri"/>
              </a:rPr>
              <a:t>0</a:t>
            </a:r>
            <a:r>
              <a:rPr b="0" i="0" lang="en-US" sz="1500" u="none" cap="none" strike="noStrike">
                <a:solidFill>
                  <a:srgbClr val="000000"/>
                </a:solidFill>
                <a:latin typeface="Calibri"/>
                <a:ea typeface="Calibri"/>
                <a:cs typeface="Calibri"/>
                <a:sym typeface="Calibri"/>
              </a:rPr>
              <a:t>239.496</a:t>
            </a:r>
            <a:endParaRPr/>
          </a:p>
          <a:p>
            <a:pPr indent="0" lvl="0" marL="0" marR="0" rtl="0" algn="l">
              <a:lnSpc>
                <a:spcPct val="100000"/>
              </a:lnSpc>
              <a:spcBef>
                <a:spcPts val="0"/>
              </a:spcBef>
              <a:spcAft>
                <a:spcPts val="0"/>
              </a:spcAft>
              <a:buNone/>
            </a:pPr>
            <a:r>
              <a:rPr b="0" i="0" lang="en-US" sz="1500" u="none" cap="none" strike="noStrike">
                <a:solidFill>
                  <a:srgbClr val="000000"/>
                </a:solidFill>
                <a:latin typeface="Calibri"/>
                <a:ea typeface="Calibri"/>
                <a:cs typeface="Calibri"/>
                <a:sym typeface="Calibri"/>
              </a:rPr>
              <a:t>NETO:	$1.260.503</a:t>
            </a:r>
            <a:endParaRPr b="0" i="0" sz="1500" u="none" cap="none" strike="noStrike">
              <a:solidFill>
                <a:srgbClr val="000000"/>
              </a:solidFill>
              <a:latin typeface="Calibri"/>
              <a:ea typeface="Calibri"/>
              <a:cs typeface="Calibri"/>
              <a:sym typeface="Calibri"/>
            </a:endParaRPr>
          </a:p>
        </p:txBody>
      </p:sp>
      <p:sp>
        <p:nvSpPr>
          <p:cNvPr id="260" name="Google Shape;260;p46"/>
          <p:cNvSpPr/>
          <p:nvPr/>
        </p:nvSpPr>
        <p:spPr>
          <a:xfrm>
            <a:off x="2835125" y="4014545"/>
            <a:ext cx="1991032" cy="1053588"/>
          </a:xfrm>
          <a:prstGeom prst="roundRect">
            <a:avLst>
              <a:gd fmla="val 16667" name="adj"/>
            </a:avLst>
          </a:prstGeom>
          <a:noFill/>
          <a:ln cap="flat" cmpd="sng" w="25400">
            <a:solidFill>
              <a:srgbClr val="F7E3D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61" name="Google Shape;261;p46"/>
          <p:cNvSpPr txBox="1"/>
          <p:nvPr/>
        </p:nvSpPr>
        <p:spPr>
          <a:xfrm>
            <a:off x="2671027" y="5637336"/>
            <a:ext cx="2042239" cy="7848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500" u="none" cap="none" strike="noStrike">
                <a:solidFill>
                  <a:srgbClr val="000000"/>
                </a:solidFill>
                <a:latin typeface="Calibri"/>
                <a:ea typeface="Calibri"/>
                <a:cs typeface="Calibri"/>
                <a:sym typeface="Calibri"/>
              </a:rPr>
              <a:t>BRUTO:	$1.499.990</a:t>
            </a:r>
            <a:endParaRPr/>
          </a:p>
          <a:p>
            <a:pPr indent="0" lvl="0" marL="0" marR="0" rtl="0" algn="l">
              <a:lnSpc>
                <a:spcPct val="100000"/>
              </a:lnSpc>
              <a:spcBef>
                <a:spcPts val="0"/>
              </a:spcBef>
              <a:spcAft>
                <a:spcPts val="0"/>
              </a:spcAft>
              <a:buNone/>
            </a:pPr>
            <a:r>
              <a:rPr b="0" i="0" lang="en-US" sz="1500" u="none" cap="none" strike="noStrike">
                <a:solidFill>
                  <a:srgbClr val="000000"/>
                </a:solidFill>
                <a:latin typeface="Calibri"/>
                <a:ea typeface="Calibri"/>
                <a:cs typeface="Calibri"/>
                <a:sym typeface="Calibri"/>
              </a:rPr>
              <a:t>IVA:	$</a:t>
            </a:r>
            <a:r>
              <a:rPr b="0" i="0" lang="en-US" sz="1500" u="none" cap="none" strike="noStrike">
                <a:solidFill>
                  <a:schemeClr val="lt1"/>
                </a:solidFill>
                <a:latin typeface="Calibri"/>
                <a:ea typeface="Calibri"/>
                <a:cs typeface="Calibri"/>
                <a:sym typeface="Calibri"/>
              </a:rPr>
              <a:t>   </a:t>
            </a:r>
            <a:r>
              <a:rPr b="0" i="0" lang="en-US" sz="1500" u="none" cap="none" strike="noStrike">
                <a:solidFill>
                  <a:srgbClr val="000000"/>
                </a:solidFill>
                <a:latin typeface="Calibri"/>
                <a:ea typeface="Calibri"/>
                <a:cs typeface="Calibri"/>
                <a:sym typeface="Calibri"/>
              </a:rPr>
              <a:t>239.494</a:t>
            </a:r>
            <a:endParaRPr/>
          </a:p>
          <a:p>
            <a:pPr indent="0" lvl="0" marL="0" marR="0" rtl="0" algn="l">
              <a:lnSpc>
                <a:spcPct val="100000"/>
              </a:lnSpc>
              <a:spcBef>
                <a:spcPts val="0"/>
              </a:spcBef>
              <a:spcAft>
                <a:spcPts val="0"/>
              </a:spcAft>
              <a:buNone/>
            </a:pPr>
            <a:r>
              <a:rPr b="0" i="0" lang="en-US" sz="1500" u="none" cap="none" strike="noStrike">
                <a:solidFill>
                  <a:srgbClr val="000000"/>
                </a:solidFill>
                <a:latin typeface="Calibri"/>
                <a:ea typeface="Calibri"/>
                <a:cs typeface="Calibri"/>
                <a:sym typeface="Calibri"/>
              </a:rPr>
              <a:t>NETO:	$1.260.496</a:t>
            </a:r>
            <a:endParaRPr b="0" i="0" sz="1500" u="none" cap="none" strike="noStrike">
              <a:solidFill>
                <a:srgbClr val="000000"/>
              </a:solidFill>
              <a:latin typeface="Calibri"/>
              <a:ea typeface="Calibri"/>
              <a:cs typeface="Calibri"/>
              <a:sym typeface="Calibri"/>
            </a:endParaRPr>
          </a:p>
        </p:txBody>
      </p:sp>
      <p:sp>
        <p:nvSpPr>
          <p:cNvPr id="262" name="Google Shape;262;p46"/>
          <p:cNvSpPr/>
          <p:nvPr/>
        </p:nvSpPr>
        <p:spPr>
          <a:xfrm>
            <a:off x="2704120" y="5502957"/>
            <a:ext cx="1991032" cy="1053588"/>
          </a:xfrm>
          <a:prstGeom prst="roundRect">
            <a:avLst>
              <a:gd fmla="val 16667" name="adj"/>
            </a:avLst>
          </a:prstGeom>
          <a:noFill/>
          <a:ln cap="flat" cmpd="sng" w="25400">
            <a:solidFill>
              <a:srgbClr val="F7E3D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63" name="Google Shape;263;p46"/>
          <p:cNvSpPr txBox="1"/>
          <p:nvPr/>
        </p:nvSpPr>
        <p:spPr>
          <a:xfrm>
            <a:off x="5145536" y="4148924"/>
            <a:ext cx="1831434" cy="7848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500" u="none" cap="none" strike="noStrike">
                <a:solidFill>
                  <a:srgbClr val="000000"/>
                </a:solidFill>
                <a:latin typeface="Calibri"/>
                <a:ea typeface="Calibri"/>
                <a:cs typeface="Calibri"/>
                <a:sym typeface="Calibri"/>
              </a:rPr>
              <a:t>BRUTO:	$269.990</a:t>
            </a:r>
            <a:endParaRPr/>
          </a:p>
          <a:p>
            <a:pPr indent="0" lvl="0" marL="0" marR="0" rtl="0" algn="l">
              <a:lnSpc>
                <a:spcPct val="100000"/>
              </a:lnSpc>
              <a:spcBef>
                <a:spcPts val="0"/>
              </a:spcBef>
              <a:spcAft>
                <a:spcPts val="0"/>
              </a:spcAft>
              <a:buNone/>
            </a:pPr>
            <a:r>
              <a:rPr b="0" i="0" lang="en-US" sz="1500" u="none" cap="none" strike="noStrike">
                <a:solidFill>
                  <a:srgbClr val="000000"/>
                </a:solidFill>
                <a:latin typeface="Calibri"/>
                <a:ea typeface="Calibri"/>
                <a:cs typeface="Calibri"/>
                <a:sym typeface="Calibri"/>
              </a:rPr>
              <a:t>IVA:	$</a:t>
            </a:r>
            <a:r>
              <a:rPr b="0" i="0" lang="en-US" sz="1500" u="none" cap="none" strike="noStrike">
                <a:solidFill>
                  <a:schemeClr val="lt1"/>
                </a:solidFill>
                <a:latin typeface="Calibri"/>
                <a:ea typeface="Calibri"/>
                <a:cs typeface="Calibri"/>
                <a:sym typeface="Calibri"/>
              </a:rPr>
              <a:t>0</a:t>
            </a:r>
            <a:r>
              <a:rPr b="0" i="0" lang="en-US" sz="1500" u="none" cap="none" strike="noStrike">
                <a:solidFill>
                  <a:srgbClr val="000000"/>
                </a:solidFill>
                <a:latin typeface="Calibri"/>
                <a:ea typeface="Calibri"/>
                <a:cs typeface="Calibri"/>
                <a:sym typeface="Calibri"/>
              </a:rPr>
              <a:t>43.108</a:t>
            </a:r>
            <a:endParaRPr/>
          </a:p>
          <a:p>
            <a:pPr indent="0" lvl="0" marL="0" marR="0" rtl="0" algn="l">
              <a:lnSpc>
                <a:spcPct val="100000"/>
              </a:lnSpc>
              <a:spcBef>
                <a:spcPts val="0"/>
              </a:spcBef>
              <a:spcAft>
                <a:spcPts val="0"/>
              </a:spcAft>
              <a:buNone/>
            </a:pPr>
            <a:r>
              <a:rPr b="0" i="0" lang="en-US" sz="1500" u="none" cap="none" strike="noStrike">
                <a:solidFill>
                  <a:srgbClr val="000000"/>
                </a:solidFill>
                <a:latin typeface="Calibri"/>
                <a:ea typeface="Calibri"/>
                <a:cs typeface="Calibri"/>
                <a:sym typeface="Calibri"/>
              </a:rPr>
              <a:t>NETO:	$226.882</a:t>
            </a:r>
            <a:endParaRPr b="0" i="0" sz="1500" u="none" cap="none" strike="noStrike">
              <a:solidFill>
                <a:srgbClr val="000000"/>
              </a:solidFill>
              <a:latin typeface="Calibri"/>
              <a:ea typeface="Calibri"/>
              <a:cs typeface="Calibri"/>
              <a:sym typeface="Calibri"/>
            </a:endParaRPr>
          </a:p>
        </p:txBody>
      </p:sp>
      <p:sp>
        <p:nvSpPr>
          <p:cNvPr id="264" name="Google Shape;264;p46"/>
          <p:cNvSpPr/>
          <p:nvPr/>
        </p:nvSpPr>
        <p:spPr>
          <a:xfrm>
            <a:off x="5065737" y="4014545"/>
            <a:ext cx="1991032" cy="1053588"/>
          </a:xfrm>
          <a:prstGeom prst="roundRect">
            <a:avLst>
              <a:gd fmla="val 16667" name="adj"/>
            </a:avLst>
          </a:prstGeom>
          <a:noFill/>
          <a:ln cap="flat" cmpd="sng" w="25400">
            <a:solidFill>
              <a:srgbClr val="F7E3D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65" name="Google Shape;265;p46"/>
          <p:cNvSpPr txBox="1"/>
          <p:nvPr/>
        </p:nvSpPr>
        <p:spPr>
          <a:xfrm>
            <a:off x="6744224" y="5637336"/>
            <a:ext cx="1911234" cy="7848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500" u="none" cap="none" strike="noStrike">
                <a:solidFill>
                  <a:srgbClr val="000000"/>
                </a:solidFill>
                <a:latin typeface="Calibri"/>
                <a:ea typeface="Calibri"/>
                <a:cs typeface="Calibri"/>
                <a:sym typeface="Calibri"/>
              </a:rPr>
              <a:t>BRUTO:	$199.990</a:t>
            </a:r>
            <a:endParaRPr/>
          </a:p>
          <a:p>
            <a:pPr indent="0" lvl="0" marL="0" marR="0" rtl="0" algn="l">
              <a:lnSpc>
                <a:spcPct val="100000"/>
              </a:lnSpc>
              <a:spcBef>
                <a:spcPts val="0"/>
              </a:spcBef>
              <a:spcAft>
                <a:spcPts val="0"/>
              </a:spcAft>
              <a:buNone/>
            </a:pPr>
            <a:r>
              <a:rPr b="0" i="0" lang="en-US" sz="1500" u="none" cap="none" strike="noStrike">
                <a:solidFill>
                  <a:srgbClr val="000000"/>
                </a:solidFill>
                <a:latin typeface="Calibri"/>
                <a:ea typeface="Calibri"/>
                <a:cs typeface="Calibri"/>
                <a:sym typeface="Calibri"/>
              </a:rPr>
              <a:t>IVA:	$</a:t>
            </a:r>
            <a:r>
              <a:rPr b="0" i="0" lang="en-US" sz="1500" u="none" cap="none" strike="noStrike">
                <a:solidFill>
                  <a:schemeClr val="lt1"/>
                </a:solidFill>
                <a:latin typeface="Calibri"/>
                <a:ea typeface="Calibri"/>
                <a:cs typeface="Calibri"/>
                <a:sym typeface="Calibri"/>
              </a:rPr>
              <a:t>0</a:t>
            </a:r>
            <a:r>
              <a:rPr b="0" i="0" lang="en-US" sz="1500" u="none" cap="none" strike="noStrike">
                <a:solidFill>
                  <a:srgbClr val="000000"/>
                </a:solidFill>
                <a:latin typeface="Calibri"/>
                <a:ea typeface="Calibri"/>
                <a:cs typeface="Calibri"/>
                <a:sym typeface="Calibri"/>
              </a:rPr>
              <a:t>31.931</a:t>
            </a:r>
            <a:endParaRPr/>
          </a:p>
          <a:p>
            <a:pPr indent="0" lvl="0" marL="0" marR="0" rtl="0" algn="l">
              <a:lnSpc>
                <a:spcPct val="100000"/>
              </a:lnSpc>
              <a:spcBef>
                <a:spcPts val="0"/>
              </a:spcBef>
              <a:spcAft>
                <a:spcPts val="0"/>
              </a:spcAft>
              <a:buNone/>
            </a:pPr>
            <a:r>
              <a:rPr b="0" i="0" lang="en-US" sz="1500" u="none" cap="none" strike="noStrike">
                <a:solidFill>
                  <a:srgbClr val="000000"/>
                </a:solidFill>
                <a:latin typeface="Calibri"/>
                <a:ea typeface="Calibri"/>
                <a:cs typeface="Calibri"/>
                <a:sym typeface="Calibri"/>
              </a:rPr>
              <a:t>NETO:	$168.059</a:t>
            </a:r>
            <a:endParaRPr b="0" i="0" sz="1500" u="none" cap="none" strike="noStrike">
              <a:solidFill>
                <a:srgbClr val="000000"/>
              </a:solidFill>
              <a:latin typeface="Calibri"/>
              <a:ea typeface="Calibri"/>
              <a:cs typeface="Calibri"/>
              <a:sym typeface="Calibri"/>
            </a:endParaRPr>
          </a:p>
        </p:txBody>
      </p:sp>
      <p:sp>
        <p:nvSpPr>
          <p:cNvPr id="266" name="Google Shape;266;p46"/>
          <p:cNvSpPr/>
          <p:nvPr/>
        </p:nvSpPr>
        <p:spPr>
          <a:xfrm>
            <a:off x="6664426" y="5502957"/>
            <a:ext cx="1991032" cy="1053588"/>
          </a:xfrm>
          <a:prstGeom prst="roundRect">
            <a:avLst>
              <a:gd fmla="val 16667" name="adj"/>
            </a:avLst>
          </a:prstGeom>
          <a:noFill/>
          <a:ln cap="flat" cmpd="sng" w="25400">
            <a:solidFill>
              <a:srgbClr val="F7E3D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Tree>
  </p:cSld>
  <p:clrMapOvr>
    <a:masterClrMapping/>
  </p:clrMapOvr>
  <mc:AlternateContent>
    <mc:Choice Requires="p14">
      <p:transition spd="slow" p14:dur="1250">
        <p14:reveal dir="l"/>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47"/>
          <p:cNvSpPr txBox="1"/>
          <p:nvPr/>
        </p:nvSpPr>
        <p:spPr>
          <a:xfrm>
            <a:off x="366450" y="1378245"/>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n-US" sz="2800" u="none" cap="none" strike="noStrike">
                <a:solidFill>
                  <a:srgbClr val="ED6B00"/>
                </a:solidFill>
                <a:latin typeface="Calibri"/>
                <a:ea typeface="Calibri"/>
                <a:cs typeface="Calibri"/>
                <a:sym typeface="Calibri"/>
              </a:rPr>
              <a:t>IVA EN LAS EMPRESAS </a:t>
            </a:r>
            <a:r>
              <a:rPr b="0" i="0" lang="en-US" sz="2800" u="none" cap="none" strike="noStrike">
                <a:solidFill>
                  <a:srgbClr val="A93501"/>
                </a:solidFill>
                <a:latin typeface="Calibri"/>
                <a:ea typeface="Calibri"/>
                <a:cs typeface="Calibri"/>
                <a:sym typeface="Calibri"/>
              </a:rPr>
              <a:t>EJEMPLO</a:t>
            </a:r>
            <a:endParaRPr b="0" i="0" sz="3100" u="none" cap="none" strike="noStrike">
              <a:solidFill>
                <a:srgbClr val="A93501"/>
              </a:solidFill>
              <a:latin typeface="Calibri"/>
              <a:ea typeface="Calibri"/>
              <a:cs typeface="Calibri"/>
              <a:sym typeface="Calibri"/>
            </a:endParaRPr>
          </a:p>
        </p:txBody>
      </p:sp>
      <p:graphicFrame>
        <p:nvGraphicFramePr>
          <p:cNvPr id="272" name="Google Shape;272;p47"/>
          <p:cNvGraphicFramePr/>
          <p:nvPr/>
        </p:nvGraphicFramePr>
        <p:xfrm>
          <a:off x="886266" y="1924578"/>
          <a:ext cx="3000000" cy="3000000"/>
        </p:xfrm>
        <a:graphic>
          <a:graphicData uri="http://schemas.openxmlformats.org/drawingml/2006/table">
            <a:tbl>
              <a:tblPr bandRow="1" firstRow="1">
                <a:noFill/>
                <a:tableStyleId>{E89B9C09-4C19-4BBE-AB1D-96E04609F852}</a:tableStyleId>
              </a:tblPr>
              <a:tblGrid>
                <a:gridCol w="3900225"/>
                <a:gridCol w="1196625"/>
                <a:gridCol w="1185325"/>
                <a:gridCol w="1851375"/>
              </a:tblGrid>
              <a:tr h="370850">
                <a:tc>
                  <a:txBody>
                    <a:bodyPr/>
                    <a:lstStyle/>
                    <a:p>
                      <a:pPr indent="0" lvl="0" marL="0" marR="0" rtl="0" algn="l">
                        <a:lnSpc>
                          <a:spcPct val="100000"/>
                        </a:lnSpc>
                        <a:spcBef>
                          <a:spcPts val="0"/>
                        </a:spcBef>
                        <a:spcAft>
                          <a:spcPts val="0"/>
                        </a:spcAft>
                        <a:buNone/>
                      </a:pPr>
                      <a:r>
                        <a:rPr lang="en-US" sz="1600" u="none" cap="none" strike="noStrike">
                          <a:latin typeface="Calibri"/>
                          <a:ea typeface="Calibri"/>
                          <a:cs typeface="Calibri"/>
                          <a:sym typeface="Calibri"/>
                        </a:rPr>
                        <a:t>Calcular el IVA y el precio total en los siguientes valores netos:</a:t>
                      </a:r>
                      <a:endParaRPr sz="1600" u="none" cap="none" strike="noStrike">
                        <a:latin typeface="Calibri"/>
                        <a:ea typeface="Calibri"/>
                        <a:cs typeface="Calibri"/>
                        <a:sym typeface="Calibri"/>
                      </a:endParaRPr>
                    </a:p>
                  </a:txBody>
                  <a:tcPr marT="45725" marB="45725" marR="91450" marL="91450"/>
                </a:tc>
                <a:tc>
                  <a:txBody>
                    <a:bodyPr/>
                    <a:lstStyle/>
                    <a:p>
                      <a:pPr indent="0" lvl="0" marL="0" marR="0" rtl="0" algn="l">
                        <a:lnSpc>
                          <a:spcPct val="100000"/>
                        </a:lnSpc>
                        <a:spcBef>
                          <a:spcPts val="0"/>
                        </a:spcBef>
                        <a:spcAft>
                          <a:spcPts val="0"/>
                        </a:spcAft>
                        <a:buNone/>
                      </a:pPr>
                      <a:r>
                        <a:rPr lang="en-US" sz="1600" u="none" cap="none" strike="noStrike">
                          <a:latin typeface="Calibri"/>
                          <a:ea typeface="Calibri"/>
                          <a:cs typeface="Calibri"/>
                          <a:sym typeface="Calibri"/>
                        </a:rPr>
                        <a:t>NETO</a:t>
                      </a:r>
                      <a:endParaRPr sz="1600" u="none" cap="none" strike="noStrike">
                        <a:latin typeface="Calibri"/>
                        <a:ea typeface="Calibri"/>
                        <a:cs typeface="Calibri"/>
                        <a:sym typeface="Calibri"/>
                      </a:endParaRPr>
                    </a:p>
                  </a:txBody>
                  <a:tcPr marT="45725" marB="45725" marR="91450" marL="91450"/>
                </a:tc>
                <a:tc>
                  <a:txBody>
                    <a:bodyPr/>
                    <a:lstStyle/>
                    <a:p>
                      <a:pPr indent="0" lvl="0" marL="0" marR="0" rtl="0" algn="l">
                        <a:lnSpc>
                          <a:spcPct val="100000"/>
                        </a:lnSpc>
                        <a:spcBef>
                          <a:spcPts val="0"/>
                        </a:spcBef>
                        <a:spcAft>
                          <a:spcPts val="0"/>
                        </a:spcAft>
                        <a:buNone/>
                      </a:pPr>
                      <a:r>
                        <a:rPr lang="en-US" sz="1600" u="none" cap="none" strike="noStrike">
                          <a:latin typeface="Calibri"/>
                          <a:ea typeface="Calibri"/>
                          <a:cs typeface="Calibri"/>
                          <a:sym typeface="Calibri"/>
                        </a:rPr>
                        <a:t>IVA</a:t>
                      </a:r>
                      <a:endParaRPr sz="1600" u="none" cap="none" strike="noStrike">
                        <a:latin typeface="Calibri"/>
                        <a:ea typeface="Calibri"/>
                        <a:cs typeface="Calibri"/>
                        <a:sym typeface="Calibri"/>
                      </a:endParaRPr>
                    </a:p>
                  </a:txBody>
                  <a:tcPr marT="45725" marB="45725" marR="91450" marL="91450"/>
                </a:tc>
                <a:tc>
                  <a:txBody>
                    <a:bodyPr/>
                    <a:lstStyle/>
                    <a:p>
                      <a:pPr indent="0" lvl="0" marL="0" marR="0" rtl="0" algn="l">
                        <a:lnSpc>
                          <a:spcPct val="100000"/>
                        </a:lnSpc>
                        <a:spcBef>
                          <a:spcPts val="0"/>
                        </a:spcBef>
                        <a:spcAft>
                          <a:spcPts val="0"/>
                        </a:spcAft>
                        <a:buNone/>
                      </a:pPr>
                      <a:r>
                        <a:rPr lang="en-US" sz="1600" u="none" cap="none" strike="noStrike">
                          <a:latin typeface="Calibri"/>
                          <a:ea typeface="Calibri"/>
                          <a:cs typeface="Calibri"/>
                          <a:sym typeface="Calibri"/>
                        </a:rPr>
                        <a:t>VALOR</a:t>
                      </a:r>
                      <a:r>
                        <a:rPr lang="en-US" sz="1600" u="none" cap="none" strike="noStrike">
                          <a:latin typeface="Calibri"/>
                          <a:ea typeface="Calibri"/>
                          <a:cs typeface="Calibri"/>
                          <a:sym typeface="Calibri"/>
                        </a:rPr>
                        <a:t> BRUTO</a:t>
                      </a:r>
                      <a:endParaRPr sz="1600" u="none" cap="none" strike="noStrike">
                        <a:latin typeface="Calibri"/>
                        <a:ea typeface="Calibri"/>
                        <a:cs typeface="Calibri"/>
                        <a:sym typeface="Calibri"/>
                      </a:endParaRPr>
                    </a:p>
                  </a:txBody>
                  <a:tcPr marT="45725" marB="45725" marR="91450" marL="91450"/>
                </a:tc>
              </a:tr>
              <a:tr h="370850">
                <a:tc>
                  <a:txBody>
                    <a:bodyPr/>
                    <a:lstStyle/>
                    <a:p>
                      <a:pPr indent="0" lvl="0" marL="0" marR="0" rtl="0" algn="l">
                        <a:lnSpc>
                          <a:spcPct val="100000"/>
                        </a:lnSpc>
                        <a:spcBef>
                          <a:spcPts val="0"/>
                        </a:spcBef>
                        <a:spcAft>
                          <a:spcPts val="0"/>
                        </a:spcAft>
                        <a:buNone/>
                      </a:pPr>
                      <a:r>
                        <a:rPr lang="en-US" sz="1600" u="none" cap="none" strike="noStrike">
                          <a:latin typeface="Calibri"/>
                          <a:ea typeface="Calibri"/>
                          <a:cs typeface="Calibri"/>
                          <a:sym typeface="Calibri"/>
                        </a:rPr>
                        <a:t>A.</a:t>
                      </a:r>
                      <a:r>
                        <a:rPr lang="en-US" sz="1600" u="none" cap="none" strike="noStrike">
                          <a:latin typeface="Calibri"/>
                          <a:ea typeface="Calibri"/>
                          <a:cs typeface="Calibri"/>
                          <a:sym typeface="Calibri"/>
                        </a:rPr>
                        <a:t> Una calculadora de $5.000.-</a:t>
                      </a:r>
                      <a:endParaRPr sz="1600" u="none" cap="none" strike="noStrike">
                        <a:latin typeface="Calibri"/>
                        <a:ea typeface="Calibri"/>
                        <a:cs typeface="Calibri"/>
                        <a:sym typeface="Calibri"/>
                      </a:endParaRPr>
                    </a:p>
                  </a:txBody>
                  <a:tcPr marT="45725" marB="45725" marR="91450" marL="91450" anchor="ctr"/>
                </a:tc>
                <a:tc>
                  <a:txBody>
                    <a:bodyPr/>
                    <a:lstStyle/>
                    <a:p>
                      <a:pPr indent="0" lvl="0" marL="0" marR="0" rtl="0" algn="l">
                        <a:lnSpc>
                          <a:spcPct val="100000"/>
                        </a:lnSpc>
                        <a:spcBef>
                          <a:spcPts val="0"/>
                        </a:spcBef>
                        <a:spcAft>
                          <a:spcPts val="0"/>
                        </a:spcAft>
                        <a:buNone/>
                      </a:pPr>
                      <a:r>
                        <a:t/>
                      </a:r>
                      <a:endParaRPr sz="1600" u="none" cap="none" strike="noStrike">
                        <a:latin typeface="Calibri"/>
                        <a:ea typeface="Calibri"/>
                        <a:cs typeface="Calibri"/>
                        <a:sym typeface="Calibri"/>
                      </a:endParaRPr>
                    </a:p>
                  </a:txBody>
                  <a:tcPr marT="45725" marB="45725" marR="91450" marL="91450" anchor="ctr"/>
                </a:tc>
                <a:tc>
                  <a:txBody>
                    <a:bodyPr/>
                    <a:lstStyle/>
                    <a:p>
                      <a:pPr indent="0" lvl="0" marL="0" marR="0" rtl="0" algn="l">
                        <a:lnSpc>
                          <a:spcPct val="100000"/>
                        </a:lnSpc>
                        <a:spcBef>
                          <a:spcPts val="0"/>
                        </a:spcBef>
                        <a:spcAft>
                          <a:spcPts val="0"/>
                        </a:spcAft>
                        <a:buNone/>
                      </a:pPr>
                      <a:r>
                        <a:t/>
                      </a:r>
                      <a:endParaRPr sz="1600" u="none" cap="none" strike="noStrike">
                        <a:latin typeface="Calibri"/>
                        <a:ea typeface="Calibri"/>
                        <a:cs typeface="Calibri"/>
                        <a:sym typeface="Calibri"/>
                      </a:endParaRPr>
                    </a:p>
                  </a:txBody>
                  <a:tcPr marT="45725" marB="45725" marR="91450" marL="91450" anchor="ctr"/>
                </a:tc>
                <a:tc>
                  <a:txBody>
                    <a:bodyPr/>
                    <a:lstStyle/>
                    <a:p>
                      <a:pPr indent="0" lvl="0" marL="0" marR="0" rtl="0" algn="l">
                        <a:lnSpc>
                          <a:spcPct val="100000"/>
                        </a:lnSpc>
                        <a:spcBef>
                          <a:spcPts val="0"/>
                        </a:spcBef>
                        <a:spcAft>
                          <a:spcPts val="0"/>
                        </a:spcAft>
                        <a:buNone/>
                      </a:pPr>
                      <a:r>
                        <a:t/>
                      </a:r>
                      <a:endParaRPr sz="1600" u="none" cap="none" strike="noStrike">
                        <a:latin typeface="Calibri"/>
                        <a:ea typeface="Calibri"/>
                        <a:cs typeface="Calibri"/>
                        <a:sym typeface="Calibri"/>
                      </a:endParaRPr>
                    </a:p>
                  </a:txBody>
                  <a:tcPr marT="45725" marB="45725" marR="91450" marL="91450" anchor="ctr"/>
                </a:tc>
              </a:tr>
              <a:tr h="370850">
                <a:tc>
                  <a:txBody>
                    <a:bodyPr/>
                    <a:lstStyle/>
                    <a:p>
                      <a:pPr indent="0" lvl="0" marL="0" marR="0" rtl="0" algn="l">
                        <a:lnSpc>
                          <a:spcPct val="100000"/>
                        </a:lnSpc>
                        <a:spcBef>
                          <a:spcPts val="0"/>
                        </a:spcBef>
                        <a:spcAft>
                          <a:spcPts val="0"/>
                        </a:spcAft>
                        <a:buNone/>
                      </a:pPr>
                      <a:r>
                        <a:rPr lang="en-US" sz="1600" u="none" cap="none" strike="noStrike">
                          <a:latin typeface="Calibri"/>
                          <a:ea typeface="Calibri"/>
                          <a:cs typeface="Calibri"/>
                          <a:sym typeface="Calibri"/>
                        </a:rPr>
                        <a:t>B. Una radio portátil de $20.000.-</a:t>
                      </a:r>
                      <a:endParaRPr sz="1600" u="none" cap="none" strike="noStrike">
                        <a:latin typeface="Calibri"/>
                        <a:ea typeface="Calibri"/>
                        <a:cs typeface="Calibri"/>
                        <a:sym typeface="Calibri"/>
                      </a:endParaRPr>
                    </a:p>
                  </a:txBody>
                  <a:tcPr marT="45725" marB="45725" marR="91450" marL="91450" anchor="ctr"/>
                </a:tc>
                <a:tc>
                  <a:txBody>
                    <a:bodyPr/>
                    <a:lstStyle/>
                    <a:p>
                      <a:pPr indent="0" lvl="0" marL="0" marR="0" rtl="0" algn="l">
                        <a:lnSpc>
                          <a:spcPct val="100000"/>
                        </a:lnSpc>
                        <a:spcBef>
                          <a:spcPts val="0"/>
                        </a:spcBef>
                        <a:spcAft>
                          <a:spcPts val="0"/>
                        </a:spcAft>
                        <a:buNone/>
                      </a:pPr>
                      <a:r>
                        <a:t/>
                      </a:r>
                      <a:endParaRPr sz="1600" u="none" cap="none" strike="noStrike">
                        <a:latin typeface="Calibri"/>
                        <a:ea typeface="Calibri"/>
                        <a:cs typeface="Calibri"/>
                        <a:sym typeface="Calibri"/>
                      </a:endParaRPr>
                    </a:p>
                  </a:txBody>
                  <a:tcPr marT="45725" marB="45725" marR="91450" marL="91450" anchor="ctr"/>
                </a:tc>
                <a:tc>
                  <a:txBody>
                    <a:bodyPr/>
                    <a:lstStyle/>
                    <a:p>
                      <a:pPr indent="0" lvl="0" marL="0" marR="0" rtl="0" algn="l">
                        <a:lnSpc>
                          <a:spcPct val="100000"/>
                        </a:lnSpc>
                        <a:spcBef>
                          <a:spcPts val="0"/>
                        </a:spcBef>
                        <a:spcAft>
                          <a:spcPts val="0"/>
                        </a:spcAft>
                        <a:buNone/>
                      </a:pPr>
                      <a:r>
                        <a:t/>
                      </a:r>
                      <a:endParaRPr sz="1600" u="none" cap="none" strike="noStrike">
                        <a:latin typeface="Calibri"/>
                        <a:ea typeface="Calibri"/>
                        <a:cs typeface="Calibri"/>
                        <a:sym typeface="Calibri"/>
                      </a:endParaRPr>
                    </a:p>
                  </a:txBody>
                  <a:tcPr marT="45725" marB="45725" marR="91450" marL="91450" anchor="ctr"/>
                </a:tc>
                <a:tc>
                  <a:txBody>
                    <a:bodyPr/>
                    <a:lstStyle/>
                    <a:p>
                      <a:pPr indent="0" lvl="0" marL="0" marR="0" rtl="0" algn="l">
                        <a:lnSpc>
                          <a:spcPct val="100000"/>
                        </a:lnSpc>
                        <a:spcBef>
                          <a:spcPts val="0"/>
                        </a:spcBef>
                        <a:spcAft>
                          <a:spcPts val="0"/>
                        </a:spcAft>
                        <a:buNone/>
                      </a:pPr>
                      <a:r>
                        <a:t/>
                      </a:r>
                      <a:endParaRPr sz="1600" u="none" cap="none" strike="noStrike">
                        <a:latin typeface="Calibri"/>
                        <a:ea typeface="Calibri"/>
                        <a:cs typeface="Calibri"/>
                        <a:sym typeface="Calibri"/>
                      </a:endParaRPr>
                    </a:p>
                  </a:txBody>
                  <a:tcPr marT="45725" marB="45725" marR="91450" marL="91450" anchor="ctr"/>
                </a:tc>
              </a:tr>
              <a:tr h="370850">
                <a:tc>
                  <a:txBody>
                    <a:bodyPr/>
                    <a:lstStyle/>
                    <a:p>
                      <a:pPr indent="0" lvl="0" marL="0" marR="0" rtl="0" algn="l">
                        <a:lnSpc>
                          <a:spcPct val="100000"/>
                        </a:lnSpc>
                        <a:spcBef>
                          <a:spcPts val="0"/>
                        </a:spcBef>
                        <a:spcAft>
                          <a:spcPts val="0"/>
                        </a:spcAft>
                        <a:buNone/>
                      </a:pPr>
                      <a:r>
                        <a:rPr lang="en-US" sz="1600" u="none" cap="none" strike="noStrike">
                          <a:latin typeface="Calibri"/>
                          <a:ea typeface="Calibri"/>
                          <a:cs typeface="Calibri"/>
                          <a:sym typeface="Calibri"/>
                        </a:rPr>
                        <a:t>C. Una corbata de $4.000.-</a:t>
                      </a:r>
                      <a:endParaRPr sz="1600" u="none" cap="none" strike="noStrike">
                        <a:latin typeface="Calibri"/>
                        <a:ea typeface="Calibri"/>
                        <a:cs typeface="Calibri"/>
                        <a:sym typeface="Calibri"/>
                      </a:endParaRPr>
                    </a:p>
                  </a:txBody>
                  <a:tcPr marT="45725" marB="45725" marR="91450" marL="91450" anchor="ctr"/>
                </a:tc>
                <a:tc>
                  <a:txBody>
                    <a:bodyPr/>
                    <a:lstStyle/>
                    <a:p>
                      <a:pPr indent="0" lvl="0" marL="0" marR="0" rtl="0" algn="l">
                        <a:lnSpc>
                          <a:spcPct val="100000"/>
                        </a:lnSpc>
                        <a:spcBef>
                          <a:spcPts val="0"/>
                        </a:spcBef>
                        <a:spcAft>
                          <a:spcPts val="0"/>
                        </a:spcAft>
                        <a:buNone/>
                      </a:pPr>
                      <a:r>
                        <a:t/>
                      </a:r>
                      <a:endParaRPr sz="1600" u="none" cap="none" strike="noStrike">
                        <a:latin typeface="Calibri"/>
                        <a:ea typeface="Calibri"/>
                        <a:cs typeface="Calibri"/>
                        <a:sym typeface="Calibri"/>
                      </a:endParaRPr>
                    </a:p>
                  </a:txBody>
                  <a:tcPr marT="45725" marB="45725" marR="91450" marL="91450" anchor="ctr"/>
                </a:tc>
                <a:tc>
                  <a:txBody>
                    <a:bodyPr/>
                    <a:lstStyle/>
                    <a:p>
                      <a:pPr indent="0" lvl="0" marL="0" marR="0" rtl="0" algn="l">
                        <a:lnSpc>
                          <a:spcPct val="100000"/>
                        </a:lnSpc>
                        <a:spcBef>
                          <a:spcPts val="0"/>
                        </a:spcBef>
                        <a:spcAft>
                          <a:spcPts val="0"/>
                        </a:spcAft>
                        <a:buNone/>
                      </a:pPr>
                      <a:r>
                        <a:t/>
                      </a:r>
                      <a:endParaRPr sz="1600" u="none" cap="none" strike="noStrike">
                        <a:latin typeface="Calibri"/>
                        <a:ea typeface="Calibri"/>
                        <a:cs typeface="Calibri"/>
                        <a:sym typeface="Calibri"/>
                      </a:endParaRPr>
                    </a:p>
                  </a:txBody>
                  <a:tcPr marT="45725" marB="45725" marR="91450" marL="91450" anchor="ctr"/>
                </a:tc>
                <a:tc>
                  <a:txBody>
                    <a:bodyPr/>
                    <a:lstStyle/>
                    <a:p>
                      <a:pPr indent="0" lvl="0" marL="0" marR="0" rtl="0" algn="l">
                        <a:lnSpc>
                          <a:spcPct val="100000"/>
                        </a:lnSpc>
                        <a:spcBef>
                          <a:spcPts val="0"/>
                        </a:spcBef>
                        <a:spcAft>
                          <a:spcPts val="0"/>
                        </a:spcAft>
                        <a:buNone/>
                      </a:pPr>
                      <a:r>
                        <a:t/>
                      </a:r>
                      <a:endParaRPr sz="1600" u="none" cap="none" strike="noStrike">
                        <a:latin typeface="Calibri"/>
                        <a:ea typeface="Calibri"/>
                        <a:cs typeface="Calibri"/>
                        <a:sym typeface="Calibri"/>
                      </a:endParaRPr>
                    </a:p>
                  </a:txBody>
                  <a:tcPr marT="45725" marB="45725" marR="91450" marL="91450" anchor="ctr"/>
                </a:tc>
              </a:tr>
              <a:tr h="370850">
                <a:tc>
                  <a:txBody>
                    <a:bodyPr/>
                    <a:lstStyle/>
                    <a:p>
                      <a:pPr indent="0" lvl="0" marL="0" marR="0" rtl="0" algn="l">
                        <a:lnSpc>
                          <a:spcPct val="100000"/>
                        </a:lnSpc>
                        <a:spcBef>
                          <a:spcPts val="0"/>
                        </a:spcBef>
                        <a:spcAft>
                          <a:spcPts val="0"/>
                        </a:spcAft>
                        <a:buNone/>
                      </a:pPr>
                      <a:r>
                        <a:rPr lang="en-US" sz="1600" u="none" cap="none" strike="noStrike">
                          <a:latin typeface="Calibri"/>
                          <a:ea typeface="Calibri"/>
                          <a:cs typeface="Calibri"/>
                          <a:sym typeface="Calibri"/>
                        </a:rPr>
                        <a:t>D. Dos litros de leche a</a:t>
                      </a:r>
                      <a:r>
                        <a:rPr lang="en-US" sz="1600" u="none" cap="none" strike="noStrike">
                          <a:latin typeface="Calibri"/>
                          <a:ea typeface="Calibri"/>
                          <a:cs typeface="Calibri"/>
                          <a:sym typeface="Calibri"/>
                        </a:rPr>
                        <a:t> $500 C/U</a:t>
                      </a:r>
                      <a:endParaRPr sz="1600" u="none" cap="none" strike="noStrike">
                        <a:latin typeface="Calibri"/>
                        <a:ea typeface="Calibri"/>
                        <a:cs typeface="Calibri"/>
                        <a:sym typeface="Calibri"/>
                      </a:endParaRPr>
                    </a:p>
                  </a:txBody>
                  <a:tcPr marT="45725" marB="45725" marR="91450" marL="91450" anchor="ctr"/>
                </a:tc>
                <a:tc>
                  <a:txBody>
                    <a:bodyPr/>
                    <a:lstStyle/>
                    <a:p>
                      <a:pPr indent="0" lvl="0" marL="0" marR="0" rtl="0" algn="l">
                        <a:lnSpc>
                          <a:spcPct val="100000"/>
                        </a:lnSpc>
                        <a:spcBef>
                          <a:spcPts val="0"/>
                        </a:spcBef>
                        <a:spcAft>
                          <a:spcPts val="0"/>
                        </a:spcAft>
                        <a:buNone/>
                      </a:pPr>
                      <a:r>
                        <a:t/>
                      </a:r>
                      <a:endParaRPr sz="1600" u="none" cap="none" strike="noStrike">
                        <a:latin typeface="Calibri"/>
                        <a:ea typeface="Calibri"/>
                        <a:cs typeface="Calibri"/>
                        <a:sym typeface="Calibri"/>
                      </a:endParaRPr>
                    </a:p>
                  </a:txBody>
                  <a:tcPr marT="45725" marB="45725" marR="91450" marL="91450" anchor="ctr"/>
                </a:tc>
                <a:tc>
                  <a:txBody>
                    <a:bodyPr/>
                    <a:lstStyle/>
                    <a:p>
                      <a:pPr indent="0" lvl="0" marL="0" marR="0" rtl="0" algn="l">
                        <a:lnSpc>
                          <a:spcPct val="100000"/>
                        </a:lnSpc>
                        <a:spcBef>
                          <a:spcPts val="0"/>
                        </a:spcBef>
                        <a:spcAft>
                          <a:spcPts val="0"/>
                        </a:spcAft>
                        <a:buNone/>
                      </a:pPr>
                      <a:r>
                        <a:t/>
                      </a:r>
                      <a:endParaRPr sz="1600" u="none" cap="none" strike="noStrike">
                        <a:latin typeface="Calibri"/>
                        <a:ea typeface="Calibri"/>
                        <a:cs typeface="Calibri"/>
                        <a:sym typeface="Calibri"/>
                      </a:endParaRPr>
                    </a:p>
                  </a:txBody>
                  <a:tcPr marT="45725" marB="45725" marR="91450" marL="91450" anchor="ctr"/>
                </a:tc>
                <a:tc>
                  <a:txBody>
                    <a:bodyPr/>
                    <a:lstStyle/>
                    <a:p>
                      <a:pPr indent="0" lvl="0" marL="0" marR="0" rtl="0" algn="l">
                        <a:lnSpc>
                          <a:spcPct val="100000"/>
                        </a:lnSpc>
                        <a:spcBef>
                          <a:spcPts val="0"/>
                        </a:spcBef>
                        <a:spcAft>
                          <a:spcPts val="0"/>
                        </a:spcAft>
                        <a:buNone/>
                      </a:pPr>
                      <a:r>
                        <a:t/>
                      </a:r>
                      <a:endParaRPr sz="1600" u="none" cap="none" strike="noStrike">
                        <a:latin typeface="Calibri"/>
                        <a:ea typeface="Calibri"/>
                        <a:cs typeface="Calibri"/>
                        <a:sym typeface="Calibri"/>
                      </a:endParaRPr>
                    </a:p>
                  </a:txBody>
                  <a:tcPr marT="45725" marB="45725" marR="91450" marL="91450" anchor="ctr"/>
                </a:tc>
              </a:tr>
            </a:tbl>
          </a:graphicData>
        </a:graphic>
      </p:graphicFrame>
      <p:graphicFrame>
        <p:nvGraphicFramePr>
          <p:cNvPr id="273" name="Google Shape;273;p47"/>
          <p:cNvGraphicFramePr/>
          <p:nvPr/>
        </p:nvGraphicFramePr>
        <p:xfrm>
          <a:off x="886266" y="4622623"/>
          <a:ext cx="3000000" cy="3000000"/>
        </p:xfrm>
        <a:graphic>
          <a:graphicData uri="http://schemas.openxmlformats.org/drawingml/2006/table">
            <a:tbl>
              <a:tblPr bandRow="1" firstRow="1">
                <a:noFill/>
                <a:tableStyleId>{E89B9C09-4C19-4BBE-AB1D-96E04609F852}</a:tableStyleId>
              </a:tblPr>
              <a:tblGrid>
                <a:gridCol w="3900225"/>
                <a:gridCol w="1196625"/>
                <a:gridCol w="1185325"/>
                <a:gridCol w="1851375"/>
              </a:tblGrid>
              <a:tr h="370850">
                <a:tc>
                  <a:txBody>
                    <a:bodyPr/>
                    <a:lstStyle/>
                    <a:p>
                      <a:pPr indent="0" lvl="0" marL="0" marR="0" rtl="0" algn="l">
                        <a:lnSpc>
                          <a:spcPct val="100000"/>
                        </a:lnSpc>
                        <a:spcBef>
                          <a:spcPts val="0"/>
                        </a:spcBef>
                        <a:spcAft>
                          <a:spcPts val="0"/>
                        </a:spcAft>
                        <a:buNone/>
                      </a:pPr>
                      <a:r>
                        <a:rPr lang="en-US" sz="1600" u="none" cap="none" strike="noStrike">
                          <a:latin typeface="Calibri"/>
                          <a:ea typeface="Calibri"/>
                          <a:cs typeface="Calibri"/>
                          <a:sym typeface="Calibri"/>
                        </a:rPr>
                        <a:t>Calcular</a:t>
                      </a:r>
                      <a:r>
                        <a:rPr lang="en-US" sz="1600" u="none" cap="none" strike="noStrike">
                          <a:latin typeface="Calibri"/>
                          <a:ea typeface="Calibri"/>
                          <a:cs typeface="Calibri"/>
                          <a:sym typeface="Calibri"/>
                        </a:rPr>
                        <a:t> el IVA y el precio total en los siguientes valores netos:</a:t>
                      </a:r>
                      <a:endParaRPr sz="1600" u="none" cap="none" strike="noStrike">
                        <a:latin typeface="Calibri"/>
                        <a:ea typeface="Calibri"/>
                        <a:cs typeface="Calibri"/>
                        <a:sym typeface="Calibri"/>
                      </a:endParaRPr>
                    </a:p>
                  </a:txBody>
                  <a:tcPr marT="45725" marB="45725" marR="91450" marL="91450"/>
                </a:tc>
                <a:tc>
                  <a:txBody>
                    <a:bodyPr/>
                    <a:lstStyle/>
                    <a:p>
                      <a:pPr indent="0" lvl="0" marL="0" marR="0" rtl="0" algn="l">
                        <a:lnSpc>
                          <a:spcPct val="100000"/>
                        </a:lnSpc>
                        <a:spcBef>
                          <a:spcPts val="0"/>
                        </a:spcBef>
                        <a:spcAft>
                          <a:spcPts val="0"/>
                        </a:spcAft>
                        <a:buNone/>
                      </a:pPr>
                      <a:r>
                        <a:rPr lang="en-US" sz="1600" u="none" cap="none" strike="noStrike">
                          <a:latin typeface="Calibri"/>
                          <a:ea typeface="Calibri"/>
                          <a:cs typeface="Calibri"/>
                          <a:sym typeface="Calibri"/>
                        </a:rPr>
                        <a:t>NETO</a:t>
                      </a:r>
                      <a:endParaRPr sz="1600" u="none" cap="none" strike="noStrike">
                        <a:latin typeface="Calibri"/>
                        <a:ea typeface="Calibri"/>
                        <a:cs typeface="Calibri"/>
                        <a:sym typeface="Calibri"/>
                      </a:endParaRPr>
                    </a:p>
                  </a:txBody>
                  <a:tcPr marT="45725" marB="45725" marR="91450" marL="91450"/>
                </a:tc>
                <a:tc>
                  <a:txBody>
                    <a:bodyPr/>
                    <a:lstStyle/>
                    <a:p>
                      <a:pPr indent="0" lvl="0" marL="0" marR="0" rtl="0" algn="l">
                        <a:lnSpc>
                          <a:spcPct val="100000"/>
                        </a:lnSpc>
                        <a:spcBef>
                          <a:spcPts val="0"/>
                        </a:spcBef>
                        <a:spcAft>
                          <a:spcPts val="0"/>
                        </a:spcAft>
                        <a:buNone/>
                      </a:pPr>
                      <a:r>
                        <a:rPr lang="en-US" sz="1600" u="none" cap="none" strike="noStrike">
                          <a:latin typeface="Calibri"/>
                          <a:ea typeface="Calibri"/>
                          <a:cs typeface="Calibri"/>
                          <a:sym typeface="Calibri"/>
                        </a:rPr>
                        <a:t>IVA</a:t>
                      </a:r>
                      <a:endParaRPr sz="1600" u="none" cap="none" strike="noStrike">
                        <a:latin typeface="Calibri"/>
                        <a:ea typeface="Calibri"/>
                        <a:cs typeface="Calibri"/>
                        <a:sym typeface="Calibri"/>
                      </a:endParaRPr>
                    </a:p>
                  </a:txBody>
                  <a:tcPr marT="45725" marB="45725" marR="91450" marL="91450"/>
                </a:tc>
                <a:tc>
                  <a:txBody>
                    <a:bodyPr/>
                    <a:lstStyle/>
                    <a:p>
                      <a:pPr indent="0" lvl="0" marL="0" marR="0" rtl="0" algn="l">
                        <a:lnSpc>
                          <a:spcPct val="100000"/>
                        </a:lnSpc>
                        <a:spcBef>
                          <a:spcPts val="0"/>
                        </a:spcBef>
                        <a:spcAft>
                          <a:spcPts val="0"/>
                        </a:spcAft>
                        <a:buNone/>
                      </a:pPr>
                      <a:r>
                        <a:rPr lang="en-US" sz="1600" u="none" cap="none" strike="noStrike">
                          <a:latin typeface="Calibri"/>
                          <a:ea typeface="Calibri"/>
                          <a:cs typeface="Calibri"/>
                          <a:sym typeface="Calibri"/>
                        </a:rPr>
                        <a:t>VALOR</a:t>
                      </a:r>
                      <a:r>
                        <a:rPr lang="en-US" sz="1600" u="none" cap="none" strike="noStrike">
                          <a:latin typeface="Calibri"/>
                          <a:ea typeface="Calibri"/>
                          <a:cs typeface="Calibri"/>
                          <a:sym typeface="Calibri"/>
                        </a:rPr>
                        <a:t> BRUTO</a:t>
                      </a:r>
                      <a:endParaRPr sz="1600" u="none" cap="none" strike="noStrike">
                        <a:latin typeface="Calibri"/>
                        <a:ea typeface="Calibri"/>
                        <a:cs typeface="Calibri"/>
                        <a:sym typeface="Calibri"/>
                      </a:endParaRPr>
                    </a:p>
                  </a:txBody>
                  <a:tcPr marT="45725" marB="45725" marR="91450" marL="91450"/>
                </a:tc>
              </a:tr>
              <a:tr h="370850">
                <a:tc>
                  <a:txBody>
                    <a:bodyPr/>
                    <a:lstStyle/>
                    <a:p>
                      <a:pPr indent="0" lvl="0" marL="0" marR="0" rtl="0" algn="l">
                        <a:lnSpc>
                          <a:spcPct val="100000"/>
                        </a:lnSpc>
                        <a:spcBef>
                          <a:spcPts val="0"/>
                        </a:spcBef>
                        <a:spcAft>
                          <a:spcPts val="0"/>
                        </a:spcAft>
                        <a:buNone/>
                      </a:pPr>
                      <a:r>
                        <a:rPr lang="en-US" sz="1600" u="none" cap="none" strike="noStrike">
                          <a:latin typeface="Calibri"/>
                          <a:ea typeface="Calibri"/>
                          <a:cs typeface="Calibri"/>
                          <a:sym typeface="Calibri"/>
                        </a:rPr>
                        <a:t>A.</a:t>
                      </a:r>
                      <a:r>
                        <a:rPr lang="en-US" sz="1600" u="none" cap="none" strike="noStrike">
                          <a:latin typeface="Calibri"/>
                          <a:ea typeface="Calibri"/>
                          <a:cs typeface="Calibri"/>
                          <a:sym typeface="Calibri"/>
                        </a:rPr>
                        <a:t> Una calculadora de $5.000.-</a:t>
                      </a:r>
                      <a:endParaRPr sz="1600" u="none" cap="none" strike="noStrike">
                        <a:latin typeface="Calibri"/>
                        <a:ea typeface="Calibri"/>
                        <a:cs typeface="Calibri"/>
                        <a:sym typeface="Calibri"/>
                      </a:endParaRPr>
                    </a:p>
                  </a:txBody>
                  <a:tcPr marT="45725" marB="45725" marR="91450" marL="91450" anchor="ctr"/>
                </a:tc>
                <a:tc>
                  <a:txBody>
                    <a:bodyPr/>
                    <a:lstStyle/>
                    <a:p>
                      <a:pPr indent="0" lvl="2" marL="0" marR="0" rtl="0" algn="r">
                        <a:lnSpc>
                          <a:spcPct val="100000"/>
                        </a:lnSpc>
                        <a:spcBef>
                          <a:spcPts val="0"/>
                        </a:spcBef>
                        <a:spcAft>
                          <a:spcPts val="0"/>
                        </a:spcAft>
                        <a:buNone/>
                      </a:pPr>
                      <a:r>
                        <a:rPr lang="en-US" sz="1600" u="none" cap="none" strike="noStrike">
                          <a:latin typeface="Calibri"/>
                          <a:ea typeface="Calibri"/>
                          <a:cs typeface="Calibri"/>
                          <a:sym typeface="Calibri"/>
                        </a:rPr>
                        <a:t>$5.000</a:t>
                      </a:r>
                      <a:endParaRPr sz="1600" u="none" cap="none" strike="noStrike">
                        <a:latin typeface="Calibri"/>
                        <a:ea typeface="Calibri"/>
                        <a:cs typeface="Calibri"/>
                        <a:sym typeface="Calibri"/>
                      </a:endParaRPr>
                    </a:p>
                  </a:txBody>
                  <a:tcPr marT="45725" marB="45725" marR="91450" marL="91450" anchor="ctr"/>
                </a:tc>
                <a:tc>
                  <a:txBody>
                    <a:bodyPr/>
                    <a:lstStyle/>
                    <a:p>
                      <a:pPr indent="0" lvl="2" marL="0" marR="0" rtl="0" algn="r">
                        <a:lnSpc>
                          <a:spcPct val="100000"/>
                        </a:lnSpc>
                        <a:spcBef>
                          <a:spcPts val="0"/>
                        </a:spcBef>
                        <a:spcAft>
                          <a:spcPts val="0"/>
                        </a:spcAft>
                        <a:buNone/>
                      </a:pPr>
                      <a:r>
                        <a:rPr lang="en-US" sz="1600" u="none" cap="none" strike="noStrike">
                          <a:latin typeface="Calibri"/>
                          <a:ea typeface="Calibri"/>
                          <a:cs typeface="Calibri"/>
                          <a:sym typeface="Calibri"/>
                        </a:rPr>
                        <a:t>$950</a:t>
                      </a:r>
                      <a:endParaRPr sz="1600" u="none" cap="none" strike="noStrike">
                        <a:latin typeface="Calibri"/>
                        <a:ea typeface="Calibri"/>
                        <a:cs typeface="Calibri"/>
                        <a:sym typeface="Calibri"/>
                      </a:endParaRPr>
                    </a:p>
                  </a:txBody>
                  <a:tcPr marT="45725" marB="45725" marR="91450" marL="91450" anchor="ctr"/>
                </a:tc>
                <a:tc>
                  <a:txBody>
                    <a:bodyPr/>
                    <a:lstStyle/>
                    <a:p>
                      <a:pPr indent="0" lvl="2" marL="0" marR="0" rtl="0" algn="r">
                        <a:lnSpc>
                          <a:spcPct val="100000"/>
                        </a:lnSpc>
                        <a:spcBef>
                          <a:spcPts val="0"/>
                        </a:spcBef>
                        <a:spcAft>
                          <a:spcPts val="0"/>
                        </a:spcAft>
                        <a:buNone/>
                      </a:pPr>
                      <a:r>
                        <a:rPr lang="en-US" sz="1600" u="none" cap="none" strike="noStrike">
                          <a:latin typeface="Calibri"/>
                          <a:ea typeface="Calibri"/>
                          <a:cs typeface="Calibri"/>
                          <a:sym typeface="Calibri"/>
                        </a:rPr>
                        <a:t>$5.950</a:t>
                      </a:r>
                      <a:endParaRPr sz="1600" u="none" cap="none" strike="noStrike">
                        <a:latin typeface="Calibri"/>
                        <a:ea typeface="Calibri"/>
                        <a:cs typeface="Calibri"/>
                        <a:sym typeface="Calibri"/>
                      </a:endParaRPr>
                    </a:p>
                  </a:txBody>
                  <a:tcPr marT="45725" marB="45725" marR="91450" marL="91450" anchor="ctr"/>
                </a:tc>
              </a:tr>
              <a:tr h="370850">
                <a:tc>
                  <a:txBody>
                    <a:bodyPr/>
                    <a:lstStyle/>
                    <a:p>
                      <a:pPr indent="0" lvl="0" marL="0" marR="0" rtl="0" algn="l">
                        <a:lnSpc>
                          <a:spcPct val="100000"/>
                        </a:lnSpc>
                        <a:spcBef>
                          <a:spcPts val="0"/>
                        </a:spcBef>
                        <a:spcAft>
                          <a:spcPts val="0"/>
                        </a:spcAft>
                        <a:buNone/>
                      </a:pPr>
                      <a:r>
                        <a:rPr lang="en-US" sz="1600" u="none" cap="none" strike="noStrike">
                          <a:latin typeface="Calibri"/>
                          <a:ea typeface="Calibri"/>
                          <a:cs typeface="Calibri"/>
                          <a:sym typeface="Calibri"/>
                        </a:rPr>
                        <a:t>B. Una radio portátil de $20.000.-</a:t>
                      </a:r>
                      <a:endParaRPr sz="1600" u="none" cap="none" strike="noStrike">
                        <a:latin typeface="Calibri"/>
                        <a:ea typeface="Calibri"/>
                        <a:cs typeface="Calibri"/>
                        <a:sym typeface="Calibri"/>
                      </a:endParaRPr>
                    </a:p>
                  </a:txBody>
                  <a:tcPr marT="45725" marB="45725" marR="91450" marL="91450" anchor="ctr"/>
                </a:tc>
                <a:tc>
                  <a:txBody>
                    <a:bodyPr/>
                    <a:lstStyle/>
                    <a:p>
                      <a:pPr indent="0" lvl="1" marL="0" marR="0" rtl="0" algn="r">
                        <a:lnSpc>
                          <a:spcPct val="100000"/>
                        </a:lnSpc>
                        <a:spcBef>
                          <a:spcPts val="0"/>
                        </a:spcBef>
                        <a:spcAft>
                          <a:spcPts val="0"/>
                        </a:spcAft>
                        <a:buNone/>
                      </a:pPr>
                      <a:r>
                        <a:rPr lang="en-US" sz="1600" u="none" cap="none" strike="noStrike">
                          <a:latin typeface="Calibri"/>
                          <a:ea typeface="Calibri"/>
                          <a:cs typeface="Calibri"/>
                          <a:sym typeface="Calibri"/>
                        </a:rPr>
                        <a:t> $20.000  </a:t>
                      </a:r>
                      <a:endParaRPr b="0" i="0" sz="1600" u="none" cap="none" strike="noStrike">
                        <a:solidFill>
                          <a:srgbClr val="000000"/>
                        </a:solidFill>
                        <a:latin typeface="Calibri"/>
                        <a:ea typeface="Calibri"/>
                        <a:cs typeface="Calibri"/>
                        <a:sym typeface="Calibri"/>
                      </a:endParaRPr>
                    </a:p>
                  </a:txBody>
                  <a:tcPr marT="6350" marB="0" marR="6350" marL="6350" anchor="ctr"/>
                </a:tc>
                <a:tc>
                  <a:txBody>
                    <a:bodyPr/>
                    <a:lstStyle/>
                    <a:p>
                      <a:pPr indent="0" lvl="1" marL="0" marR="0" rtl="0" algn="r">
                        <a:lnSpc>
                          <a:spcPct val="100000"/>
                        </a:lnSpc>
                        <a:spcBef>
                          <a:spcPts val="0"/>
                        </a:spcBef>
                        <a:spcAft>
                          <a:spcPts val="0"/>
                        </a:spcAft>
                        <a:buNone/>
                      </a:pPr>
                      <a:r>
                        <a:rPr lang="en-US" sz="1600" u="none" cap="none" strike="noStrike">
                          <a:latin typeface="Calibri"/>
                          <a:ea typeface="Calibri"/>
                          <a:cs typeface="Calibri"/>
                          <a:sym typeface="Calibri"/>
                        </a:rPr>
                        <a:t> $3.800 </a:t>
                      </a:r>
                      <a:endParaRPr b="0" i="0" sz="1600" u="none" cap="none" strike="noStrike">
                        <a:solidFill>
                          <a:srgbClr val="000000"/>
                        </a:solidFill>
                        <a:latin typeface="Calibri"/>
                        <a:ea typeface="Calibri"/>
                        <a:cs typeface="Calibri"/>
                        <a:sym typeface="Calibri"/>
                      </a:endParaRPr>
                    </a:p>
                  </a:txBody>
                  <a:tcPr marT="6350" marB="0" marR="6350" marL="6350" anchor="ctr"/>
                </a:tc>
                <a:tc>
                  <a:txBody>
                    <a:bodyPr/>
                    <a:lstStyle/>
                    <a:p>
                      <a:pPr indent="0" lvl="1" marL="0" marR="0" rtl="0" algn="r">
                        <a:lnSpc>
                          <a:spcPct val="100000"/>
                        </a:lnSpc>
                        <a:spcBef>
                          <a:spcPts val="0"/>
                        </a:spcBef>
                        <a:spcAft>
                          <a:spcPts val="0"/>
                        </a:spcAft>
                        <a:buNone/>
                      </a:pPr>
                      <a:r>
                        <a:rPr lang="en-US" sz="1600" u="none" cap="none" strike="noStrike">
                          <a:latin typeface="Calibri"/>
                          <a:ea typeface="Calibri"/>
                          <a:cs typeface="Calibri"/>
                          <a:sym typeface="Calibri"/>
                        </a:rPr>
                        <a:t> $23.800 </a:t>
                      </a:r>
                      <a:endParaRPr b="0" i="0" sz="1600" u="none" cap="none" strike="noStrike">
                        <a:solidFill>
                          <a:srgbClr val="000000"/>
                        </a:solidFill>
                        <a:latin typeface="Calibri"/>
                        <a:ea typeface="Calibri"/>
                        <a:cs typeface="Calibri"/>
                        <a:sym typeface="Calibri"/>
                      </a:endParaRPr>
                    </a:p>
                  </a:txBody>
                  <a:tcPr marT="6350" marB="0" marR="6350" marL="6350" anchor="ctr"/>
                </a:tc>
              </a:tr>
              <a:tr h="370850">
                <a:tc>
                  <a:txBody>
                    <a:bodyPr/>
                    <a:lstStyle/>
                    <a:p>
                      <a:pPr indent="0" lvl="0" marL="0" marR="0" rtl="0" algn="l">
                        <a:lnSpc>
                          <a:spcPct val="100000"/>
                        </a:lnSpc>
                        <a:spcBef>
                          <a:spcPts val="0"/>
                        </a:spcBef>
                        <a:spcAft>
                          <a:spcPts val="0"/>
                        </a:spcAft>
                        <a:buNone/>
                      </a:pPr>
                      <a:r>
                        <a:rPr lang="en-US" sz="1600" u="none" cap="none" strike="noStrike">
                          <a:latin typeface="Calibri"/>
                          <a:ea typeface="Calibri"/>
                          <a:cs typeface="Calibri"/>
                          <a:sym typeface="Calibri"/>
                        </a:rPr>
                        <a:t>C. Una corbata de $4.000.-</a:t>
                      </a:r>
                      <a:endParaRPr sz="1600" u="none" cap="none" strike="noStrike">
                        <a:latin typeface="Calibri"/>
                        <a:ea typeface="Calibri"/>
                        <a:cs typeface="Calibri"/>
                        <a:sym typeface="Calibri"/>
                      </a:endParaRPr>
                    </a:p>
                  </a:txBody>
                  <a:tcPr marT="45725" marB="45725" marR="91450" marL="91450" anchor="ctr"/>
                </a:tc>
                <a:tc>
                  <a:txBody>
                    <a:bodyPr/>
                    <a:lstStyle/>
                    <a:p>
                      <a:pPr indent="0" lvl="1" marL="0" marR="0" rtl="0" algn="r">
                        <a:lnSpc>
                          <a:spcPct val="100000"/>
                        </a:lnSpc>
                        <a:spcBef>
                          <a:spcPts val="0"/>
                        </a:spcBef>
                        <a:spcAft>
                          <a:spcPts val="0"/>
                        </a:spcAft>
                        <a:buNone/>
                      </a:pPr>
                      <a:r>
                        <a:rPr lang="en-US" sz="1600" u="none" cap="none" strike="noStrike">
                          <a:latin typeface="Calibri"/>
                          <a:ea typeface="Calibri"/>
                          <a:cs typeface="Calibri"/>
                          <a:sym typeface="Calibri"/>
                        </a:rPr>
                        <a:t> $4.000 </a:t>
                      </a:r>
                      <a:endParaRPr b="0" i="0" sz="1600" u="none" cap="none" strike="noStrike">
                        <a:solidFill>
                          <a:srgbClr val="000000"/>
                        </a:solidFill>
                        <a:latin typeface="Calibri"/>
                        <a:ea typeface="Calibri"/>
                        <a:cs typeface="Calibri"/>
                        <a:sym typeface="Calibri"/>
                      </a:endParaRPr>
                    </a:p>
                  </a:txBody>
                  <a:tcPr marT="6350" marB="0" marR="6350" marL="6350" anchor="ctr"/>
                </a:tc>
                <a:tc>
                  <a:txBody>
                    <a:bodyPr/>
                    <a:lstStyle/>
                    <a:p>
                      <a:pPr indent="0" lvl="1" marL="0" marR="0" rtl="0" algn="r">
                        <a:lnSpc>
                          <a:spcPct val="100000"/>
                        </a:lnSpc>
                        <a:spcBef>
                          <a:spcPts val="0"/>
                        </a:spcBef>
                        <a:spcAft>
                          <a:spcPts val="0"/>
                        </a:spcAft>
                        <a:buNone/>
                      </a:pPr>
                      <a:r>
                        <a:rPr lang="en-US" sz="1600" u="none" cap="none" strike="noStrike">
                          <a:latin typeface="Calibri"/>
                          <a:ea typeface="Calibri"/>
                          <a:cs typeface="Calibri"/>
                          <a:sym typeface="Calibri"/>
                        </a:rPr>
                        <a:t>$760 </a:t>
                      </a:r>
                      <a:endParaRPr b="0" i="0" sz="1600" u="none" cap="none" strike="noStrike">
                        <a:solidFill>
                          <a:srgbClr val="000000"/>
                        </a:solidFill>
                        <a:latin typeface="Calibri"/>
                        <a:ea typeface="Calibri"/>
                        <a:cs typeface="Calibri"/>
                        <a:sym typeface="Calibri"/>
                      </a:endParaRPr>
                    </a:p>
                  </a:txBody>
                  <a:tcPr marT="6350" marB="0" marR="6350" marL="6350" anchor="ctr"/>
                </a:tc>
                <a:tc>
                  <a:txBody>
                    <a:bodyPr/>
                    <a:lstStyle/>
                    <a:p>
                      <a:pPr indent="0" lvl="1" marL="0" marR="0" rtl="0" algn="r">
                        <a:lnSpc>
                          <a:spcPct val="100000"/>
                        </a:lnSpc>
                        <a:spcBef>
                          <a:spcPts val="0"/>
                        </a:spcBef>
                        <a:spcAft>
                          <a:spcPts val="0"/>
                        </a:spcAft>
                        <a:buNone/>
                      </a:pPr>
                      <a:r>
                        <a:rPr lang="en-US" sz="1600" u="none" cap="none" strike="noStrike">
                          <a:latin typeface="Calibri"/>
                          <a:ea typeface="Calibri"/>
                          <a:cs typeface="Calibri"/>
                          <a:sym typeface="Calibri"/>
                        </a:rPr>
                        <a:t> $4.760 </a:t>
                      </a:r>
                      <a:endParaRPr b="0" i="0" sz="1600" u="none" cap="none" strike="noStrike">
                        <a:solidFill>
                          <a:srgbClr val="000000"/>
                        </a:solidFill>
                        <a:latin typeface="Calibri"/>
                        <a:ea typeface="Calibri"/>
                        <a:cs typeface="Calibri"/>
                        <a:sym typeface="Calibri"/>
                      </a:endParaRPr>
                    </a:p>
                  </a:txBody>
                  <a:tcPr marT="6350" marB="0" marR="6350" marL="6350" anchor="ctr"/>
                </a:tc>
              </a:tr>
              <a:tr h="370850">
                <a:tc>
                  <a:txBody>
                    <a:bodyPr/>
                    <a:lstStyle/>
                    <a:p>
                      <a:pPr indent="0" lvl="0" marL="0" marR="0" rtl="0" algn="l">
                        <a:lnSpc>
                          <a:spcPct val="100000"/>
                        </a:lnSpc>
                        <a:spcBef>
                          <a:spcPts val="0"/>
                        </a:spcBef>
                        <a:spcAft>
                          <a:spcPts val="0"/>
                        </a:spcAft>
                        <a:buNone/>
                      </a:pPr>
                      <a:r>
                        <a:rPr lang="en-US" sz="1600" u="none" cap="none" strike="noStrike">
                          <a:latin typeface="Calibri"/>
                          <a:ea typeface="Calibri"/>
                          <a:cs typeface="Calibri"/>
                          <a:sym typeface="Calibri"/>
                        </a:rPr>
                        <a:t>D. Dos litros de leche a</a:t>
                      </a:r>
                      <a:r>
                        <a:rPr lang="en-US" sz="1600" u="none" cap="none" strike="noStrike">
                          <a:latin typeface="Calibri"/>
                          <a:ea typeface="Calibri"/>
                          <a:cs typeface="Calibri"/>
                          <a:sym typeface="Calibri"/>
                        </a:rPr>
                        <a:t> $500 C/U</a:t>
                      </a:r>
                      <a:endParaRPr sz="1600" u="none" cap="none" strike="noStrike">
                        <a:latin typeface="Calibri"/>
                        <a:ea typeface="Calibri"/>
                        <a:cs typeface="Calibri"/>
                        <a:sym typeface="Calibri"/>
                      </a:endParaRPr>
                    </a:p>
                  </a:txBody>
                  <a:tcPr marT="45725" marB="45725" marR="91450" marL="91450" anchor="ctr"/>
                </a:tc>
                <a:tc>
                  <a:txBody>
                    <a:bodyPr/>
                    <a:lstStyle/>
                    <a:p>
                      <a:pPr indent="0" lvl="1" marL="0" marR="0" rtl="0" algn="r">
                        <a:lnSpc>
                          <a:spcPct val="100000"/>
                        </a:lnSpc>
                        <a:spcBef>
                          <a:spcPts val="0"/>
                        </a:spcBef>
                        <a:spcAft>
                          <a:spcPts val="0"/>
                        </a:spcAft>
                        <a:buNone/>
                      </a:pPr>
                      <a:r>
                        <a:rPr lang="en-US" sz="1600" u="none" cap="none" strike="noStrike">
                          <a:latin typeface="Calibri"/>
                          <a:ea typeface="Calibri"/>
                          <a:cs typeface="Calibri"/>
                          <a:sym typeface="Calibri"/>
                        </a:rPr>
                        <a:t>$1.000 </a:t>
                      </a:r>
                      <a:endParaRPr b="0" i="0" sz="1600" u="none" cap="none" strike="noStrike">
                        <a:solidFill>
                          <a:srgbClr val="000000"/>
                        </a:solidFill>
                        <a:latin typeface="Calibri"/>
                        <a:ea typeface="Calibri"/>
                        <a:cs typeface="Calibri"/>
                        <a:sym typeface="Calibri"/>
                      </a:endParaRPr>
                    </a:p>
                  </a:txBody>
                  <a:tcPr marT="6350" marB="0" marR="6350" marL="6350" anchor="ctr"/>
                </a:tc>
                <a:tc>
                  <a:txBody>
                    <a:bodyPr/>
                    <a:lstStyle/>
                    <a:p>
                      <a:pPr indent="0" lvl="1" marL="0" marR="0" rtl="0" algn="r">
                        <a:lnSpc>
                          <a:spcPct val="100000"/>
                        </a:lnSpc>
                        <a:spcBef>
                          <a:spcPts val="0"/>
                        </a:spcBef>
                        <a:spcAft>
                          <a:spcPts val="0"/>
                        </a:spcAft>
                        <a:buNone/>
                      </a:pPr>
                      <a:r>
                        <a:rPr lang="en-US" sz="1600" u="none" cap="none" strike="noStrike">
                          <a:latin typeface="Calibri"/>
                          <a:ea typeface="Calibri"/>
                          <a:cs typeface="Calibri"/>
                          <a:sym typeface="Calibri"/>
                        </a:rPr>
                        <a:t>$190 </a:t>
                      </a:r>
                      <a:endParaRPr b="0" i="0" sz="1600" u="none" cap="none" strike="noStrike">
                        <a:solidFill>
                          <a:srgbClr val="000000"/>
                        </a:solidFill>
                        <a:latin typeface="Calibri"/>
                        <a:ea typeface="Calibri"/>
                        <a:cs typeface="Calibri"/>
                        <a:sym typeface="Calibri"/>
                      </a:endParaRPr>
                    </a:p>
                  </a:txBody>
                  <a:tcPr marT="6350" marB="0" marR="6350" marL="6350" anchor="ctr"/>
                </a:tc>
                <a:tc>
                  <a:txBody>
                    <a:bodyPr/>
                    <a:lstStyle/>
                    <a:p>
                      <a:pPr indent="0" lvl="1" marL="0" marR="0" rtl="0" algn="r">
                        <a:lnSpc>
                          <a:spcPct val="100000"/>
                        </a:lnSpc>
                        <a:spcBef>
                          <a:spcPts val="0"/>
                        </a:spcBef>
                        <a:spcAft>
                          <a:spcPts val="0"/>
                        </a:spcAft>
                        <a:buNone/>
                      </a:pPr>
                      <a:r>
                        <a:rPr lang="en-US" sz="1600" u="none" cap="none" strike="noStrike">
                          <a:latin typeface="Calibri"/>
                          <a:ea typeface="Calibri"/>
                          <a:cs typeface="Calibri"/>
                          <a:sym typeface="Calibri"/>
                        </a:rPr>
                        <a:t> $1.190 </a:t>
                      </a:r>
                      <a:endParaRPr b="0" i="0" sz="1600" u="none" cap="none" strike="noStrike">
                        <a:solidFill>
                          <a:srgbClr val="000000"/>
                        </a:solidFill>
                        <a:latin typeface="Calibri"/>
                        <a:ea typeface="Calibri"/>
                        <a:cs typeface="Calibri"/>
                        <a:sym typeface="Calibri"/>
                      </a:endParaRPr>
                    </a:p>
                  </a:txBody>
                  <a:tcPr marT="6350" marB="0" marR="6350" marL="6350" anchor="ctr"/>
                </a:tc>
              </a:tr>
            </a:tbl>
          </a:graphicData>
        </a:graphic>
      </p:graphicFrame>
      <p:sp>
        <p:nvSpPr>
          <p:cNvPr id="274" name="Google Shape;274;p47"/>
          <p:cNvSpPr txBox="1"/>
          <p:nvPr/>
        </p:nvSpPr>
        <p:spPr>
          <a:xfrm>
            <a:off x="886266" y="4120174"/>
            <a:ext cx="1829347"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800" u="none" cap="none" strike="noStrike">
                <a:solidFill>
                  <a:schemeClr val="accent1"/>
                </a:solidFill>
                <a:latin typeface="Calibri"/>
                <a:ea typeface="Calibri"/>
                <a:cs typeface="Calibri"/>
                <a:sym typeface="Calibri"/>
              </a:rPr>
              <a:t>Solución ejemplo</a:t>
            </a:r>
            <a:endParaRPr b="1" i="0" sz="1800" u="none" cap="none" strike="noStrike">
              <a:solidFill>
                <a:schemeClr val="accent1"/>
              </a:solidFill>
              <a:latin typeface="Calibri"/>
              <a:ea typeface="Calibri"/>
              <a:cs typeface="Calibri"/>
              <a:sym typeface="Calibri"/>
            </a:endParaRPr>
          </a:p>
        </p:txBody>
      </p:sp>
    </p:spTree>
  </p:cSld>
  <p:clrMapOvr>
    <a:masterClrMapping/>
  </p:clrMapOvr>
  <mc:AlternateContent>
    <mc:Choice Requires="p14">
      <p:transition spd="slow" p14:dur="1250">
        <p14:reveal dir="l"/>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grpSp>
        <p:nvGrpSpPr>
          <p:cNvPr id="279" name="Google Shape;279;p18"/>
          <p:cNvGrpSpPr/>
          <p:nvPr/>
        </p:nvGrpSpPr>
        <p:grpSpPr>
          <a:xfrm>
            <a:off x="2035277" y="2911885"/>
            <a:ext cx="6999671" cy="2696553"/>
            <a:chOff x="4461133" y="3098700"/>
            <a:chExt cx="4657800" cy="1525000"/>
          </a:xfrm>
        </p:grpSpPr>
        <p:sp>
          <p:nvSpPr>
            <p:cNvPr id="280" name="Google Shape;280;p18"/>
            <p:cNvSpPr/>
            <p:nvPr/>
          </p:nvSpPr>
          <p:spPr>
            <a:xfrm>
              <a:off x="4461133" y="3098700"/>
              <a:ext cx="4657800" cy="1525000"/>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81" name="Google Shape;281;p18"/>
            <p:cNvSpPr txBox="1"/>
            <p:nvPr/>
          </p:nvSpPr>
          <p:spPr>
            <a:xfrm>
              <a:off x="5300106" y="3625505"/>
              <a:ext cx="3787623" cy="438026"/>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Clr>
                  <a:srgbClr val="000000"/>
                </a:buClr>
                <a:buSzPts val="1900"/>
                <a:buFont typeface="Arial"/>
                <a:buNone/>
              </a:pPr>
              <a:r>
                <a:rPr b="0" i="0" lang="en-US" sz="1900" u="none" cap="none" strike="noStrike">
                  <a:solidFill>
                    <a:srgbClr val="A93501"/>
                  </a:solidFill>
                  <a:latin typeface="Calibri"/>
                  <a:ea typeface="Calibri"/>
                  <a:cs typeface="Calibri"/>
                  <a:sym typeface="Calibri"/>
                </a:rPr>
                <a:t>ANÁLISIS DE </a:t>
              </a:r>
              <a:r>
                <a:rPr b="1" i="0" lang="en-US" sz="1900" u="none" cap="none" strike="noStrike">
                  <a:solidFill>
                    <a:srgbClr val="ED6B00"/>
                  </a:solidFill>
                  <a:latin typeface="Calibri"/>
                  <a:ea typeface="Calibri"/>
                  <a:cs typeface="Calibri"/>
                  <a:sym typeface="Calibri"/>
                </a:rPr>
                <a:t>TRANSACCIONES COMPUESTAS</a:t>
              </a:r>
              <a:endParaRPr b="0" i="0" sz="1900" u="none" cap="none" strike="noStrike">
                <a:solidFill>
                  <a:srgbClr val="ED6B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600"/>
                <a:buFont typeface="Arial"/>
                <a:buNone/>
              </a:pPr>
              <a:r>
                <a:t/>
              </a:r>
              <a:endParaRPr b="0" i="0" sz="1600" u="none" cap="none" strike="noStrike">
                <a:solidFill>
                  <a:srgbClr val="000000"/>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¡Ahora realizaremos una actividad que resume todo lo que hemos visto! </a:t>
              </a:r>
              <a:r>
                <a:rPr b="1" i="0" lang="en-US" sz="1600" u="none" cap="none" strike="noStrike">
                  <a:solidFill>
                    <a:srgbClr val="ED6B00"/>
                  </a:solidFill>
                  <a:latin typeface="Calibri"/>
                  <a:ea typeface="Calibri"/>
                  <a:cs typeface="Calibri"/>
                  <a:sym typeface="Calibri"/>
                </a:rPr>
                <a:t>¡Atentos!</a:t>
              </a:r>
              <a:endParaRPr b="1" i="0" sz="1600" u="none" cap="none" strike="noStrike">
                <a:solidFill>
                  <a:srgbClr val="ED6B00"/>
                </a:solidFill>
                <a:latin typeface="Calibri"/>
                <a:ea typeface="Calibri"/>
                <a:cs typeface="Calibri"/>
                <a:sym typeface="Calibri"/>
              </a:endParaRPr>
            </a:p>
          </p:txBody>
        </p:sp>
      </p:grpSp>
      <p:sp>
        <p:nvSpPr>
          <p:cNvPr id="282" name="Google Shape;282;p18"/>
          <p:cNvSpPr txBox="1"/>
          <p:nvPr/>
        </p:nvSpPr>
        <p:spPr>
          <a:xfrm>
            <a:off x="375975" y="1373700"/>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n-US" sz="2800" u="none" cap="none" strike="noStrike">
                <a:solidFill>
                  <a:srgbClr val="ED6B00"/>
                </a:solidFill>
                <a:latin typeface="Calibri"/>
                <a:ea typeface="Calibri"/>
                <a:cs typeface="Calibri"/>
                <a:sym typeface="Calibri"/>
              </a:rPr>
              <a:t>¿CUÁNTO APRENDIMOS?</a:t>
            </a:r>
            <a:endParaRPr b="1" i="0" sz="3100" u="none" cap="none" strike="noStrike">
              <a:solidFill>
                <a:srgbClr val="ED6B00"/>
              </a:solidFill>
              <a:latin typeface="Calibri"/>
              <a:ea typeface="Calibri"/>
              <a:cs typeface="Calibri"/>
              <a:sym typeface="Calibri"/>
            </a:endParaRPr>
          </a:p>
        </p:txBody>
      </p:sp>
      <p:sp>
        <p:nvSpPr>
          <p:cNvPr id="283" name="Google Shape;283;p18"/>
          <p:cNvSpPr txBox="1"/>
          <p:nvPr/>
        </p:nvSpPr>
        <p:spPr>
          <a:xfrm>
            <a:off x="366450" y="1229932"/>
            <a:ext cx="4700400" cy="153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Calibri"/>
                <a:ea typeface="Calibri"/>
                <a:cs typeface="Calibri"/>
                <a:sym typeface="Calibri"/>
              </a:rPr>
              <a:t>REVISEMOS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Calibri"/>
              <a:ea typeface="Calibri"/>
              <a:cs typeface="Calibri"/>
              <a:sym typeface="Calibri"/>
            </a:endParaRPr>
          </a:p>
        </p:txBody>
      </p:sp>
      <p:sp>
        <p:nvSpPr>
          <p:cNvPr id="284" name="Google Shape;284;p18"/>
          <p:cNvSpPr txBox="1"/>
          <p:nvPr/>
        </p:nvSpPr>
        <p:spPr>
          <a:xfrm>
            <a:off x="4201500" y="1209418"/>
            <a:ext cx="559356" cy="409500"/>
          </a:xfrm>
          <a:prstGeom prst="rect">
            <a:avLst/>
          </a:prstGeom>
          <a:noFill/>
          <a:ln>
            <a:noFill/>
          </a:ln>
        </p:spPr>
        <p:txBody>
          <a:bodyPr anchorCtr="0" anchor="ctr" bIns="91425" lIns="91425" spcFirstLastPara="1" rIns="91425" wrap="square" tIns="91425">
            <a:noAutofit/>
          </a:bodyPr>
          <a:lstStyle/>
          <a:p>
            <a:pPr indent="0" lvl="0" marL="0" marR="0" rtl="0" algn="r">
              <a:lnSpc>
                <a:spcPct val="90000"/>
              </a:lnSpc>
              <a:spcBef>
                <a:spcPts val="0"/>
              </a:spcBef>
              <a:spcAft>
                <a:spcPts val="0"/>
              </a:spcAft>
              <a:buClr>
                <a:srgbClr val="000000"/>
              </a:buClr>
              <a:buSzPts val="6000"/>
              <a:buFont typeface="Arial"/>
              <a:buNone/>
            </a:pPr>
            <a:r>
              <a:rPr b="0" i="0" lang="en-US" sz="6000" u="none" cap="none" strike="noStrike">
                <a:solidFill>
                  <a:srgbClr val="FFB375"/>
                </a:solidFill>
                <a:latin typeface="Calibri"/>
                <a:ea typeface="Calibri"/>
                <a:cs typeface="Calibri"/>
                <a:sym typeface="Calibri"/>
              </a:rPr>
              <a:t>3</a:t>
            </a:r>
            <a:endParaRPr b="0" i="0" sz="6000" u="none" cap="none" strike="noStrike">
              <a:solidFill>
                <a:srgbClr val="FFB375"/>
              </a:solidFill>
              <a:latin typeface="Calibri"/>
              <a:ea typeface="Calibri"/>
              <a:cs typeface="Calibri"/>
              <a:sym typeface="Calibri"/>
            </a:endParaRPr>
          </a:p>
        </p:txBody>
      </p:sp>
      <p:pic>
        <p:nvPicPr>
          <p:cNvPr id="285" name="Google Shape;285;p18"/>
          <p:cNvPicPr preferRelativeResize="0"/>
          <p:nvPr/>
        </p:nvPicPr>
        <p:blipFill rotWithShape="1">
          <a:blip r:embed="rId3">
            <a:alphaModFix/>
          </a:blip>
          <a:srcRect b="0" l="0" r="0" t="0"/>
          <a:stretch/>
        </p:blipFill>
        <p:spPr>
          <a:xfrm>
            <a:off x="530942" y="2715213"/>
            <a:ext cx="2812026" cy="3182572"/>
          </a:xfrm>
          <a:prstGeom prst="rect">
            <a:avLst/>
          </a:prstGeom>
          <a:noFill/>
          <a:ln>
            <a:noFill/>
          </a:ln>
        </p:spPr>
      </p:pic>
      <p:pic>
        <p:nvPicPr>
          <p:cNvPr id="286" name="Google Shape;286;p18"/>
          <p:cNvPicPr preferRelativeResize="0"/>
          <p:nvPr/>
        </p:nvPicPr>
        <p:blipFill rotWithShape="1">
          <a:blip r:embed="rId4">
            <a:alphaModFix/>
          </a:blip>
          <a:srcRect b="0" l="0" r="0" t="0"/>
          <a:stretch/>
        </p:blipFill>
        <p:spPr>
          <a:xfrm>
            <a:off x="7228123" y="5063613"/>
            <a:ext cx="1705019" cy="1272246"/>
          </a:xfrm>
          <a:prstGeom prst="rect">
            <a:avLst/>
          </a:prstGeom>
          <a:noFill/>
          <a:ln>
            <a:noFill/>
          </a:ln>
        </p:spPr>
      </p:pic>
      <p:pic>
        <p:nvPicPr>
          <p:cNvPr id="287" name="Google Shape;287;p18"/>
          <p:cNvPicPr preferRelativeResize="0"/>
          <p:nvPr/>
        </p:nvPicPr>
        <p:blipFill rotWithShape="1">
          <a:blip r:embed="rId5">
            <a:alphaModFix/>
          </a:blip>
          <a:srcRect b="0" l="0" r="0" t="0"/>
          <a:stretch/>
        </p:blipFill>
        <p:spPr>
          <a:xfrm>
            <a:off x="5474444" y="5389023"/>
            <a:ext cx="1651873" cy="884514"/>
          </a:xfrm>
          <a:prstGeom prst="rect">
            <a:avLst/>
          </a:prstGeom>
          <a:noFill/>
          <a:ln>
            <a:noFill/>
          </a:ln>
        </p:spPr>
      </p:pic>
    </p:spTree>
  </p:cSld>
  <p:clrMapOvr>
    <a:masterClrMapping/>
  </p:clrMapOvr>
  <mc:AlternateContent>
    <mc:Choice Requires="p14">
      <p:transition spd="slow" p14:dur="1250">
        <p14:reveal dir="l"/>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p48"/>
          <p:cNvSpPr txBox="1"/>
          <p:nvPr/>
        </p:nvSpPr>
        <p:spPr>
          <a:xfrm>
            <a:off x="366450" y="1220100"/>
            <a:ext cx="4700400" cy="153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Calibri"/>
                <a:ea typeface="Calibri"/>
                <a:cs typeface="Calibri"/>
                <a:sym typeface="Calibri"/>
              </a:rPr>
              <a:t>ANTES DE COMENZAR A TRABAJAR</a:t>
            </a:r>
            <a:endParaRPr b="1"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Calibri"/>
              <a:ea typeface="Calibri"/>
              <a:cs typeface="Calibri"/>
              <a:sym typeface="Calibri"/>
            </a:endParaRPr>
          </a:p>
        </p:txBody>
      </p:sp>
      <p:sp>
        <p:nvSpPr>
          <p:cNvPr id="293" name="Google Shape;293;p48"/>
          <p:cNvSpPr txBox="1"/>
          <p:nvPr/>
        </p:nvSpPr>
        <p:spPr>
          <a:xfrm>
            <a:off x="375977" y="1392244"/>
            <a:ext cx="7017881"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0" i="0" lang="en-US" sz="2800" u="none" cap="none" strike="noStrike">
                <a:solidFill>
                  <a:srgbClr val="A93501"/>
                </a:solidFill>
                <a:latin typeface="Calibri"/>
                <a:ea typeface="Calibri"/>
                <a:cs typeface="Calibri"/>
                <a:sym typeface="Calibri"/>
              </a:rPr>
              <a:t>TOMA LAS SIGUIENTES </a:t>
            </a:r>
            <a:r>
              <a:rPr b="1" i="0" lang="en-US" sz="2800" u="none" cap="none" strike="noStrike">
                <a:solidFill>
                  <a:srgbClr val="ED6B00"/>
                </a:solidFill>
                <a:latin typeface="Calibri"/>
                <a:ea typeface="Calibri"/>
                <a:cs typeface="Calibri"/>
                <a:sym typeface="Calibri"/>
              </a:rPr>
              <a:t>PRECAUCIONES</a:t>
            </a:r>
            <a:endParaRPr b="1" i="0" sz="3100" u="none" cap="none" strike="noStrike">
              <a:solidFill>
                <a:srgbClr val="ED6B00"/>
              </a:solidFill>
              <a:latin typeface="Calibri"/>
              <a:ea typeface="Calibri"/>
              <a:cs typeface="Calibri"/>
              <a:sym typeface="Calibri"/>
            </a:endParaRPr>
          </a:p>
        </p:txBody>
      </p:sp>
      <p:grpSp>
        <p:nvGrpSpPr>
          <p:cNvPr id="294" name="Google Shape;294;p48"/>
          <p:cNvGrpSpPr/>
          <p:nvPr/>
        </p:nvGrpSpPr>
        <p:grpSpPr>
          <a:xfrm>
            <a:off x="-4655" y="4568183"/>
            <a:ext cx="9154909" cy="783005"/>
            <a:chOff x="-4655" y="4354713"/>
            <a:chExt cx="9154909" cy="783005"/>
          </a:xfrm>
        </p:grpSpPr>
        <p:sp>
          <p:nvSpPr>
            <p:cNvPr id="295" name="Google Shape;295;p48"/>
            <p:cNvSpPr txBox="1"/>
            <p:nvPr/>
          </p:nvSpPr>
          <p:spPr>
            <a:xfrm>
              <a:off x="1284454" y="4576958"/>
              <a:ext cx="7865800" cy="33851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600" u="none" cap="none" strike="noStrike">
                  <a:solidFill>
                    <a:srgbClr val="000000"/>
                  </a:solidFill>
                  <a:latin typeface="Calibri"/>
                  <a:ea typeface="Calibri"/>
                  <a:cs typeface="Calibri"/>
                  <a:sym typeface="Calibri"/>
                </a:rPr>
                <a:t>Se </a:t>
              </a:r>
              <a:r>
                <a:rPr b="1" i="0" lang="en-US" sz="1600" u="none" cap="none" strike="noStrike">
                  <a:solidFill>
                    <a:srgbClr val="ED6B00"/>
                  </a:solidFill>
                  <a:latin typeface="Calibri"/>
                  <a:ea typeface="Calibri"/>
                  <a:cs typeface="Calibri"/>
                  <a:sym typeface="Calibri"/>
                </a:rPr>
                <a:t>riguroso</a:t>
              </a:r>
              <a:r>
                <a:rPr b="0" i="0" lang="en-US" sz="1600" u="none" cap="none" strike="noStrike">
                  <a:solidFill>
                    <a:srgbClr val="000000"/>
                  </a:solidFill>
                  <a:latin typeface="Calibri"/>
                  <a:ea typeface="Calibri"/>
                  <a:cs typeface="Calibri"/>
                  <a:sym typeface="Calibri"/>
                </a:rPr>
                <a:t> y </a:t>
              </a:r>
              <a:r>
                <a:rPr b="1" i="0" lang="en-US" sz="1600" u="none" cap="none" strike="noStrike">
                  <a:solidFill>
                    <a:srgbClr val="ED6B00"/>
                  </a:solidFill>
                  <a:latin typeface="Calibri"/>
                  <a:ea typeface="Calibri"/>
                  <a:cs typeface="Calibri"/>
                  <a:sym typeface="Calibri"/>
                </a:rPr>
                <a:t>ordenado</a:t>
              </a:r>
              <a:r>
                <a:rPr b="0" i="0" lang="en-US" sz="1600" u="none" cap="none" strike="noStrike">
                  <a:solidFill>
                    <a:srgbClr val="000000"/>
                  </a:solidFill>
                  <a:latin typeface="Calibri"/>
                  <a:ea typeface="Calibri"/>
                  <a:cs typeface="Calibri"/>
                  <a:sym typeface="Calibri"/>
                </a:rPr>
                <a:t> con los antecedentes que manejas.</a:t>
              </a:r>
              <a:endParaRPr b="0" i="0" sz="1600" u="none" cap="none" strike="noStrike">
                <a:solidFill>
                  <a:schemeClr val="lt1"/>
                </a:solidFill>
                <a:latin typeface="Calibri"/>
                <a:ea typeface="Calibri"/>
                <a:cs typeface="Calibri"/>
                <a:sym typeface="Calibri"/>
              </a:endParaRPr>
            </a:p>
          </p:txBody>
        </p:sp>
        <p:grpSp>
          <p:nvGrpSpPr>
            <p:cNvPr id="296" name="Google Shape;296;p48"/>
            <p:cNvGrpSpPr/>
            <p:nvPr/>
          </p:nvGrpSpPr>
          <p:grpSpPr>
            <a:xfrm>
              <a:off x="-4655" y="4354713"/>
              <a:ext cx="1135367" cy="783005"/>
              <a:chOff x="-4655" y="4407300"/>
              <a:chExt cx="1135367" cy="783005"/>
            </a:xfrm>
          </p:grpSpPr>
          <p:sp>
            <p:nvSpPr>
              <p:cNvPr id="297" name="Google Shape;297;p48"/>
              <p:cNvSpPr/>
              <p:nvPr/>
            </p:nvSpPr>
            <p:spPr>
              <a:xfrm rot="5400000">
                <a:off x="171526" y="4231119"/>
                <a:ext cx="783005" cy="1135367"/>
              </a:xfrm>
              <a:prstGeom prst="round2SameRect">
                <a:avLst>
                  <a:gd fmla="val 16667" name="adj1"/>
                  <a:gd fmla="val 0" name="adj2"/>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298" name="Google Shape;298;p48"/>
              <p:cNvPicPr preferRelativeResize="0"/>
              <p:nvPr/>
            </p:nvPicPr>
            <p:blipFill rotWithShape="1">
              <a:blip r:embed="rId3">
                <a:alphaModFix/>
              </a:blip>
              <a:srcRect b="0" l="0" r="0" t="0"/>
              <a:stretch/>
            </p:blipFill>
            <p:spPr>
              <a:xfrm>
                <a:off x="281796" y="4510802"/>
                <a:ext cx="683386" cy="576000"/>
              </a:xfrm>
              <a:prstGeom prst="rect">
                <a:avLst/>
              </a:prstGeom>
              <a:noFill/>
              <a:ln>
                <a:noFill/>
              </a:ln>
            </p:spPr>
          </p:pic>
        </p:grpSp>
      </p:grpSp>
      <p:grpSp>
        <p:nvGrpSpPr>
          <p:cNvPr id="299" name="Google Shape;299;p48"/>
          <p:cNvGrpSpPr/>
          <p:nvPr/>
        </p:nvGrpSpPr>
        <p:grpSpPr>
          <a:xfrm>
            <a:off x="-4655" y="3697448"/>
            <a:ext cx="6661094" cy="783005"/>
            <a:chOff x="-4655" y="3461842"/>
            <a:chExt cx="6661094" cy="783005"/>
          </a:xfrm>
        </p:grpSpPr>
        <p:sp>
          <p:nvSpPr>
            <p:cNvPr id="300" name="Google Shape;300;p48"/>
            <p:cNvSpPr txBox="1"/>
            <p:nvPr/>
          </p:nvSpPr>
          <p:spPr>
            <a:xfrm>
              <a:off x="1284454" y="3556270"/>
              <a:ext cx="5371985" cy="58473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600" u="none" cap="none" strike="noStrike">
                  <a:solidFill>
                    <a:srgbClr val="000000"/>
                  </a:solidFill>
                  <a:latin typeface="Calibri"/>
                  <a:ea typeface="Calibri"/>
                  <a:cs typeface="Calibri"/>
                  <a:sym typeface="Calibri"/>
                </a:rPr>
                <a:t>Cuidado con los dispositivos externos,  asegura la información instalando </a:t>
              </a:r>
              <a:r>
                <a:rPr b="1" i="0" lang="en-US" sz="1600" u="none" cap="none" strike="noStrike">
                  <a:solidFill>
                    <a:srgbClr val="ED6B00"/>
                  </a:solidFill>
                  <a:latin typeface="Calibri"/>
                  <a:ea typeface="Calibri"/>
                  <a:cs typeface="Calibri"/>
                  <a:sym typeface="Calibri"/>
                </a:rPr>
                <a:t>antivirus</a:t>
              </a:r>
              <a:r>
                <a:rPr b="0" i="0" lang="en-US" sz="1600" u="none" cap="none" strike="noStrike">
                  <a:solidFill>
                    <a:srgbClr val="ED6B00"/>
                  </a:solidFill>
                  <a:latin typeface="Calibri"/>
                  <a:ea typeface="Calibri"/>
                  <a:cs typeface="Calibri"/>
                  <a:sym typeface="Calibri"/>
                </a:rPr>
                <a:t>.</a:t>
              </a:r>
              <a:endParaRPr b="0" i="0" sz="1600" u="none" cap="none" strike="noStrike">
                <a:solidFill>
                  <a:srgbClr val="ED6B00"/>
                </a:solidFill>
                <a:latin typeface="Calibri"/>
                <a:ea typeface="Calibri"/>
                <a:cs typeface="Calibri"/>
                <a:sym typeface="Calibri"/>
              </a:endParaRPr>
            </a:p>
          </p:txBody>
        </p:sp>
        <p:grpSp>
          <p:nvGrpSpPr>
            <p:cNvPr id="301" name="Google Shape;301;p48"/>
            <p:cNvGrpSpPr/>
            <p:nvPr/>
          </p:nvGrpSpPr>
          <p:grpSpPr>
            <a:xfrm>
              <a:off x="-4655" y="3461842"/>
              <a:ext cx="1135367" cy="783005"/>
              <a:chOff x="-4655" y="3534477"/>
              <a:chExt cx="1135367" cy="783005"/>
            </a:xfrm>
          </p:grpSpPr>
          <p:sp>
            <p:nvSpPr>
              <p:cNvPr id="302" name="Google Shape;302;p48"/>
              <p:cNvSpPr/>
              <p:nvPr/>
            </p:nvSpPr>
            <p:spPr>
              <a:xfrm rot="5400000">
                <a:off x="171526" y="3358296"/>
                <a:ext cx="783005" cy="1135367"/>
              </a:xfrm>
              <a:prstGeom prst="round2SameRect">
                <a:avLst>
                  <a:gd fmla="val 16667" name="adj1"/>
                  <a:gd fmla="val 0" name="adj2"/>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303" name="Google Shape;303;p48"/>
              <p:cNvPicPr preferRelativeResize="0"/>
              <p:nvPr/>
            </p:nvPicPr>
            <p:blipFill rotWithShape="1">
              <a:blip r:embed="rId4">
                <a:alphaModFix/>
              </a:blip>
              <a:srcRect b="0" l="0" r="0" t="0"/>
              <a:stretch/>
            </p:blipFill>
            <p:spPr>
              <a:xfrm>
                <a:off x="281796" y="3637979"/>
                <a:ext cx="683386" cy="576000"/>
              </a:xfrm>
              <a:prstGeom prst="rect">
                <a:avLst/>
              </a:prstGeom>
              <a:noFill/>
              <a:ln>
                <a:noFill/>
              </a:ln>
            </p:spPr>
          </p:pic>
        </p:grpSp>
      </p:grpSp>
      <p:grpSp>
        <p:nvGrpSpPr>
          <p:cNvPr id="304" name="Google Shape;304;p48"/>
          <p:cNvGrpSpPr/>
          <p:nvPr/>
        </p:nvGrpSpPr>
        <p:grpSpPr>
          <a:xfrm>
            <a:off x="-4655" y="1955978"/>
            <a:ext cx="9223735" cy="783005"/>
            <a:chOff x="-4655" y="1788831"/>
            <a:chExt cx="9223735" cy="783005"/>
          </a:xfrm>
        </p:grpSpPr>
        <p:sp>
          <p:nvSpPr>
            <p:cNvPr id="305" name="Google Shape;305;p48"/>
            <p:cNvSpPr txBox="1"/>
            <p:nvPr/>
          </p:nvSpPr>
          <p:spPr>
            <a:xfrm>
              <a:off x="1284454" y="2011076"/>
              <a:ext cx="7934626" cy="33851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600" u="none" cap="none" strike="noStrike">
                  <a:solidFill>
                    <a:srgbClr val="000000"/>
                  </a:solidFill>
                  <a:latin typeface="Calibri"/>
                  <a:ea typeface="Calibri"/>
                  <a:cs typeface="Calibri"/>
                  <a:sym typeface="Calibri"/>
                </a:rPr>
                <a:t>Cuida </a:t>
              </a:r>
              <a:r>
                <a:rPr b="1" i="0" lang="en-US" sz="1600" u="none" cap="none" strike="noStrike">
                  <a:solidFill>
                    <a:srgbClr val="ED6B00"/>
                  </a:solidFill>
                  <a:latin typeface="Calibri"/>
                  <a:ea typeface="Calibri"/>
                  <a:cs typeface="Calibri"/>
                  <a:sym typeface="Calibri"/>
                </a:rPr>
                <a:t>tus claves </a:t>
              </a:r>
              <a:r>
                <a:rPr b="0" i="0" lang="en-US" sz="1600" u="none" cap="none" strike="noStrike">
                  <a:solidFill>
                    <a:srgbClr val="000000"/>
                  </a:solidFill>
                  <a:latin typeface="Calibri"/>
                  <a:ea typeface="Calibri"/>
                  <a:cs typeface="Calibri"/>
                  <a:sym typeface="Calibri"/>
                </a:rPr>
                <a:t>de acceso.</a:t>
              </a:r>
              <a:endParaRPr b="0" i="0" sz="1600" u="none" cap="none" strike="noStrike">
                <a:solidFill>
                  <a:schemeClr val="dk1"/>
                </a:solidFill>
                <a:latin typeface="Calibri"/>
                <a:ea typeface="Calibri"/>
                <a:cs typeface="Calibri"/>
                <a:sym typeface="Calibri"/>
              </a:endParaRPr>
            </a:p>
          </p:txBody>
        </p:sp>
        <p:grpSp>
          <p:nvGrpSpPr>
            <p:cNvPr id="306" name="Google Shape;306;p48"/>
            <p:cNvGrpSpPr/>
            <p:nvPr/>
          </p:nvGrpSpPr>
          <p:grpSpPr>
            <a:xfrm>
              <a:off x="-4655" y="1788831"/>
              <a:ext cx="1135367" cy="783005"/>
              <a:chOff x="-4655" y="1788831"/>
              <a:chExt cx="1135367" cy="783005"/>
            </a:xfrm>
          </p:grpSpPr>
          <p:sp>
            <p:nvSpPr>
              <p:cNvPr id="307" name="Google Shape;307;p48"/>
              <p:cNvSpPr/>
              <p:nvPr/>
            </p:nvSpPr>
            <p:spPr>
              <a:xfrm rot="5400000">
                <a:off x="171526" y="1612650"/>
                <a:ext cx="783005" cy="1135367"/>
              </a:xfrm>
              <a:prstGeom prst="round2SameRect">
                <a:avLst>
                  <a:gd fmla="val 16667" name="adj1"/>
                  <a:gd fmla="val 0" name="adj2"/>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308" name="Google Shape;308;p48"/>
              <p:cNvPicPr preferRelativeResize="0"/>
              <p:nvPr/>
            </p:nvPicPr>
            <p:blipFill rotWithShape="1">
              <a:blip r:embed="rId5">
                <a:alphaModFix/>
              </a:blip>
              <a:srcRect b="0" l="0" r="0" t="0"/>
              <a:stretch/>
            </p:blipFill>
            <p:spPr>
              <a:xfrm>
                <a:off x="257560" y="1871905"/>
                <a:ext cx="731859" cy="616856"/>
              </a:xfrm>
              <a:prstGeom prst="rect">
                <a:avLst/>
              </a:prstGeom>
              <a:noFill/>
              <a:ln>
                <a:noFill/>
              </a:ln>
            </p:spPr>
          </p:pic>
        </p:grpSp>
      </p:grpSp>
      <p:grpSp>
        <p:nvGrpSpPr>
          <p:cNvPr id="309" name="Google Shape;309;p48"/>
          <p:cNvGrpSpPr/>
          <p:nvPr/>
        </p:nvGrpSpPr>
        <p:grpSpPr>
          <a:xfrm>
            <a:off x="-4655" y="2826713"/>
            <a:ext cx="8958264" cy="783005"/>
            <a:chOff x="-4655" y="2568971"/>
            <a:chExt cx="8958264" cy="783005"/>
          </a:xfrm>
        </p:grpSpPr>
        <p:sp>
          <p:nvSpPr>
            <p:cNvPr id="310" name="Google Shape;310;p48"/>
            <p:cNvSpPr txBox="1"/>
            <p:nvPr/>
          </p:nvSpPr>
          <p:spPr>
            <a:xfrm>
              <a:off x="1284454" y="2791216"/>
              <a:ext cx="7669155" cy="33851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600" u="none" cap="none" strike="noStrike">
                  <a:solidFill>
                    <a:srgbClr val="000000"/>
                  </a:solidFill>
                  <a:latin typeface="Calibri"/>
                  <a:ea typeface="Calibri"/>
                  <a:cs typeface="Calibri"/>
                  <a:sym typeface="Calibri"/>
                </a:rPr>
                <a:t>Resguarda la </a:t>
              </a:r>
              <a:r>
                <a:rPr b="1" i="0" lang="en-US" sz="1600" u="none" cap="none" strike="noStrike">
                  <a:solidFill>
                    <a:srgbClr val="ED6B00"/>
                  </a:solidFill>
                  <a:latin typeface="Calibri"/>
                  <a:ea typeface="Calibri"/>
                  <a:cs typeface="Calibri"/>
                  <a:sym typeface="Calibri"/>
                </a:rPr>
                <a:t>confidencialidad</a:t>
              </a:r>
              <a:r>
                <a:rPr b="0" i="0" lang="en-US" sz="1600" u="none" cap="none" strike="noStrike">
                  <a:solidFill>
                    <a:srgbClr val="000000"/>
                  </a:solidFill>
                  <a:latin typeface="Calibri"/>
                  <a:ea typeface="Calibri"/>
                  <a:cs typeface="Calibri"/>
                  <a:sym typeface="Calibri"/>
                </a:rPr>
                <a:t> de la información.</a:t>
              </a:r>
              <a:endParaRPr b="0" i="0" sz="1600" u="none" cap="none" strike="noStrike">
                <a:solidFill>
                  <a:schemeClr val="dk1"/>
                </a:solidFill>
                <a:latin typeface="Calibri"/>
                <a:ea typeface="Calibri"/>
                <a:cs typeface="Calibri"/>
                <a:sym typeface="Calibri"/>
              </a:endParaRPr>
            </a:p>
          </p:txBody>
        </p:sp>
        <p:grpSp>
          <p:nvGrpSpPr>
            <p:cNvPr id="311" name="Google Shape;311;p48"/>
            <p:cNvGrpSpPr/>
            <p:nvPr/>
          </p:nvGrpSpPr>
          <p:grpSpPr>
            <a:xfrm>
              <a:off x="-4655" y="2568971"/>
              <a:ext cx="1135367" cy="783005"/>
              <a:chOff x="-4655" y="2661654"/>
              <a:chExt cx="1135367" cy="783005"/>
            </a:xfrm>
          </p:grpSpPr>
          <p:sp>
            <p:nvSpPr>
              <p:cNvPr id="312" name="Google Shape;312;p48"/>
              <p:cNvSpPr/>
              <p:nvPr/>
            </p:nvSpPr>
            <p:spPr>
              <a:xfrm rot="5400000">
                <a:off x="171526" y="2485473"/>
                <a:ext cx="783005" cy="1135367"/>
              </a:xfrm>
              <a:prstGeom prst="round2SameRect">
                <a:avLst>
                  <a:gd fmla="val 16667" name="adj1"/>
                  <a:gd fmla="val 0" name="adj2"/>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313" name="Google Shape;313;p48"/>
              <p:cNvPicPr preferRelativeResize="0"/>
              <p:nvPr/>
            </p:nvPicPr>
            <p:blipFill rotWithShape="1">
              <a:blip r:embed="rId6">
                <a:alphaModFix/>
              </a:blip>
              <a:srcRect b="0" l="0" r="0" t="0"/>
              <a:stretch/>
            </p:blipFill>
            <p:spPr>
              <a:xfrm>
                <a:off x="281796" y="2765156"/>
                <a:ext cx="683386" cy="576000"/>
              </a:xfrm>
              <a:prstGeom prst="rect">
                <a:avLst/>
              </a:prstGeom>
              <a:noFill/>
              <a:ln>
                <a:noFill/>
              </a:ln>
            </p:spPr>
          </p:pic>
        </p:grpSp>
      </p:grpSp>
      <p:grpSp>
        <p:nvGrpSpPr>
          <p:cNvPr id="314" name="Google Shape;314;p48"/>
          <p:cNvGrpSpPr/>
          <p:nvPr/>
        </p:nvGrpSpPr>
        <p:grpSpPr>
          <a:xfrm>
            <a:off x="-4655" y="5438917"/>
            <a:ext cx="6906899" cy="783005"/>
            <a:chOff x="-4655" y="5100793"/>
            <a:chExt cx="6906899" cy="783005"/>
          </a:xfrm>
        </p:grpSpPr>
        <p:sp>
          <p:nvSpPr>
            <p:cNvPr id="315" name="Google Shape;315;p48"/>
            <p:cNvSpPr txBox="1"/>
            <p:nvPr/>
          </p:nvSpPr>
          <p:spPr>
            <a:xfrm>
              <a:off x="1284453" y="5224717"/>
              <a:ext cx="5617791" cy="58473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600" u="none" cap="none" strike="noStrike">
                  <a:solidFill>
                    <a:srgbClr val="000000"/>
                  </a:solidFill>
                  <a:latin typeface="Calibri"/>
                  <a:ea typeface="Calibri"/>
                  <a:cs typeface="Calibri"/>
                  <a:sym typeface="Calibri"/>
                </a:rPr>
                <a:t>Realiza trabajo en equipo con </a:t>
              </a:r>
              <a:r>
                <a:rPr b="1" i="0" lang="en-US" sz="1600" u="none" cap="none" strike="noStrike">
                  <a:solidFill>
                    <a:srgbClr val="ED6B00"/>
                  </a:solidFill>
                  <a:latin typeface="Calibri"/>
                  <a:ea typeface="Calibri"/>
                  <a:cs typeface="Calibri"/>
                  <a:sym typeface="Calibri"/>
                </a:rPr>
                <a:t>respeto</a:t>
              </a:r>
              <a:r>
                <a:rPr b="0" i="0" lang="en-US" sz="1600" u="none" cap="none" strike="noStrike">
                  <a:solidFill>
                    <a:srgbClr val="000000"/>
                  </a:solidFill>
                  <a:latin typeface="Calibri"/>
                  <a:ea typeface="Calibri"/>
                  <a:cs typeface="Calibri"/>
                  <a:sym typeface="Calibri"/>
                </a:rPr>
                <a:t> en tus opiniones, </a:t>
              </a:r>
              <a:endParaRPr/>
            </a:p>
            <a:p>
              <a:pPr indent="0" lvl="0" marL="0" marR="0" rtl="0" algn="l">
                <a:lnSpc>
                  <a:spcPct val="100000"/>
                </a:lnSpc>
                <a:spcBef>
                  <a:spcPts val="0"/>
                </a:spcBef>
                <a:spcAft>
                  <a:spcPts val="0"/>
                </a:spcAft>
                <a:buNone/>
              </a:pPr>
              <a:r>
                <a:rPr b="1" i="0" lang="en-US" sz="1600" u="none" cap="none" strike="noStrike">
                  <a:solidFill>
                    <a:srgbClr val="ED6B00"/>
                  </a:solidFill>
                  <a:latin typeface="Calibri"/>
                  <a:ea typeface="Calibri"/>
                  <a:cs typeface="Calibri"/>
                  <a:sym typeface="Calibri"/>
                </a:rPr>
                <a:t>escucha</a:t>
              </a:r>
              <a:r>
                <a:rPr b="0" i="0" lang="en-US" sz="1600" u="none" cap="none" strike="noStrike">
                  <a:solidFill>
                    <a:srgbClr val="000000"/>
                  </a:solidFill>
                  <a:latin typeface="Calibri"/>
                  <a:ea typeface="Calibri"/>
                  <a:cs typeface="Calibri"/>
                  <a:sym typeface="Calibri"/>
                </a:rPr>
                <a:t> a los demás. </a:t>
              </a:r>
              <a:endParaRPr/>
            </a:p>
          </p:txBody>
        </p:sp>
        <p:grpSp>
          <p:nvGrpSpPr>
            <p:cNvPr id="316" name="Google Shape;316;p48"/>
            <p:cNvGrpSpPr/>
            <p:nvPr/>
          </p:nvGrpSpPr>
          <p:grpSpPr>
            <a:xfrm>
              <a:off x="-4655" y="5100793"/>
              <a:ext cx="1135367" cy="783005"/>
              <a:chOff x="-4655" y="5280123"/>
              <a:chExt cx="1135367" cy="783005"/>
            </a:xfrm>
          </p:grpSpPr>
          <p:sp>
            <p:nvSpPr>
              <p:cNvPr id="317" name="Google Shape;317;p48"/>
              <p:cNvSpPr/>
              <p:nvPr/>
            </p:nvSpPr>
            <p:spPr>
              <a:xfrm rot="5400000">
                <a:off x="171526" y="5103942"/>
                <a:ext cx="783005" cy="1135367"/>
              </a:xfrm>
              <a:prstGeom prst="round2SameRect">
                <a:avLst>
                  <a:gd fmla="val 16667" name="adj1"/>
                  <a:gd fmla="val 0" name="adj2"/>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318" name="Google Shape;318;p48"/>
              <p:cNvPicPr preferRelativeResize="0"/>
              <p:nvPr/>
            </p:nvPicPr>
            <p:blipFill rotWithShape="1">
              <a:blip r:embed="rId7">
                <a:alphaModFix/>
              </a:blip>
              <a:srcRect b="0" l="0" r="0" t="0"/>
              <a:stretch/>
            </p:blipFill>
            <p:spPr>
              <a:xfrm>
                <a:off x="281795" y="5383625"/>
                <a:ext cx="683389" cy="576000"/>
              </a:xfrm>
              <a:prstGeom prst="rect">
                <a:avLst/>
              </a:prstGeom>
              <a:noFill/>
              <a:ln>
                <a:noFill/>
              </a:ln>
            </p:spPr>
          </p:pic>
        </p:grpSp>
      </p:grpSp>
      <p:pic>
        <p:nvPicPr>
          <p:cNvPr id="319" name="Google Shape;319;p48"/>
          <p:cNvPicPr preferRelativeResize="0"/>
          <p:nvPr/>
        </p:nvPicPr>
        <p:blipFill rotWithShape="1">
          <a:blip r:embed="rId8">
            <a:alphaModFix/>
          </a:blip>
          <a:srcRect b="0" l="0" r="0" t="0"/>
          <a:stretch/>
        </p:blipFill>
        <p:spPr>
          <a:xfrm>
            <a:off x="5639333" y="1565094"/>
            <a:ext cx="3816532" cy="6006178"/>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
        <p:nvSpPr>
          <p:cNvPr id="324" name="Google Shape;324;p20"/>
          <p:cNvSpPr txBox="1"/>
          <p:nvPr/>
        </p:nvSpPr>
        <p:spPr>
          <a:xfrm>
            <a:off x="375975" y="1373700"/>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n-US" sz="2800" u="none" cap="none" strike="noStrike">
                <a:solidFill>
                  <a:srgbClr val="ED6B00"/>
                </a:solidFill>
                <a:latin typeface="Calibri"/>
                <a:ea typeface="Calibri"/>
                <a:cs typeface="Calibri"/>
                <a:sym typeface="Calibri"/>
              </a:rPr>
              <a:t>ACTIVIDAD PRÁCTICA</a:t>
            </a:r>
            <a:endParaRPr b="1" i="0" sz="3100" u="none" cap="none" strike="noStrike">
              <a:solidFill>
                <a:srgbClr val="ED6B00"/>
              </a:solidFill>
              <a:latin typeface="Calibri"/>
              <a:ea typeface="Calibri"/>
              <a:cs typeface="Calibri"/>
              <a:sym typeface="Calibri"/>
            </a:endParaRPr>
          </a:p>
        </p:txBody>
      </p:sp>
      <p:sp>
        <p:nvSpPr>
          <p:cNvPr id="325" name="Google Shape;325;p20"/>
          <p:cNvSpPr/>
          <p:nvPr/>
        </p:nvSpPr>
        <p:spPr>
          <a:xfrm>
            <a:off x="375975" y="2370247"/>
            <a:ext cx="8839201" cy="3238192"/>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326" name="Google Shape;326;p20"/>
          <p:cNvSpPr/>
          <p:nvPr/>
        </p:nvSpPr>
        <p:spPr>
          <a:xfrm>
            <a:off x="5279923" y="7354529"/>
            <a:ext cx="2723535" cy="20514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27" name="Google Shape;327;p20"/>
          <p:cNvSpPr txBox="1"/>
          <p:nvPr/>
        </p:nvSpPr>
        <p:spPr>
          <a:xfrm>
            <a:off x="366450" y="1220100"/>
            <a:ext cx="4700400" cy="153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Calibri"/>
                <a:ea typeface="Calibri"/>
                <a:cs typeface="Calibri"/>
                <a:sym typeface="Calibri"/>
              </a:rPr>
              <a:t>¡PRACTIQUEMOS!</a:t>
            </a:r>
            <a:endParaRPr b="1"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Calibri"/>
              <a:ea typeface="Calibri"/>
              <a:cs typeface="Calibri"/>
              <a:sym typeface="Calibri"/>
            </a:endParaRPr>
          </a:p>
        </p:txBody>
      </p:sp>
      <p:sp>
        <p:nvSpPr>
          <p:cNvPr id="328" name="Google Shape;328;p20"/>
          <p:cNvSpPr txBox="1"/>
          <p:nvPr/>
        </p:nvSpPr>
        <p:spPr>
          <a:xfrm>
            <a:off x="958646" y="3641405"/>
            <a:ext cx="6075199" cy="774531"/>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None/>
            </a:pPr>
            <a:r>
              <a:rPr b="0" i="0" lang="en-US" sz="2000" u="none" cap="none" strike="noStrike">
                <a:solidFill>
                  <a:srgbClr val="A93501"/>
                </a:solidFill>
                <a:latin typeface="Calibri"/>
                <a:ea typeface="Calibri"/>
                <a:cs typeface="Calibri"/>
                <a:sym typeface="Calibri"/>
              </a:rPr>
              <a:t>ANÁLISIS DE </a:t>
            </a:r>
            <a:r>
              <a:rPr b="1" i="0" lang="en-US" sz="2000" u="none" cap="none" strike="noStrike">
                <a:solidFill>
                  <a:srgbClr val="ED6B00"/>
                </a:solidFill>
                <a:latin typeface="Calibri"/>
                <a:ea typeface="Calibri"/>
                <a:cs typeface="Calibri"/>
                <a:sym typeface="Calibri"/>
              </a:rPr>
              <a:t>TRANSACCIONES COMPUESTAS</a:t>
            </a:r>
            <a:endParaRPr b="0" i="0" sz="2000" u="none" cap="none" strike="noStrike">
              <a:solidFill>
                <a:srgbClr val="ED6B00"/>
              </a:solidFill>
              <a:latin typeface="Arial"/>
              <a:ea typeface="Arial"/>
              <a:cs typeface="Arial"/>
              <a:sym typeface="Arial"/>
            </a:endParaRPr>
          </a:p>
          <a:p>
            <a:pPr indent="0" lvl="0" marL="0" marR="0" rtl="0" algn="l">
              <a:lnSpc>
                <a:spcPct val="115000"/>
              </a:lnSpc>
              <a:spcBef>
                <a:spcPts val="0"/>
              </a:spcBef>
              <a:spcAft>
                <a:spcPts val="0"/>
              </a:spcAft>
              <a:buNone/>
            </a:pPr>
            <a:r>
              <a:t/>
            </a:r>
            <a:endParaRPr b="0" i="0" sz="16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rPr b="0" i="0" lang="en-US" sz="1600" u="none" cap="none" strike="noStrike">
                <a:solidFill>
                  <a:srgbClr val="000000"/>
                </a:solidFill>
                <a:latin typeface="Calibri"/>
                <a:ea typeface="Calibri"/>
                <a:cs typeface="Calibri"/>
                <a:sym typeface="Calibri"/>
              </a:rPr>
              <a:t>Para realizar la siguiente actividad, utiliza el archivo</a:t>
            </a:r>
            <a:endParaRPr/>
          </a:p>
          <a:p>
            <a:pPr indent="0" lvl="0" marL="0" marR="0" rtl="0" algn="l">
              <a:lnSpc>
                <a:spcPct val="100000"/>
              </a:lnSpc>
              <a:spcBef>
                <a:spcPts val="0"/>
              </a:spcBef>
              <a:spcAft>
                <a:spcPts val="0"/>
              </a:spcAft>
              <a:buNone/>
            </a:pPr>
            <a:r>
              <a:rPr b="1" i="0" lang="en-US" sz="1600" u="none" cap="none" strike="noStrike">
                <a:solidFill>
                  <a:srgbClr val="ED6B00"/>
                </a:solidFill>
                <a:latin typeface="Calibri"/>
                <a:ea typeface="Calibri"/>
                <a:cs typeface="Calibri"/>
                <a:sym typeface="Calibri"/>
              </a:rPr>
              <a:t>Actividad Práctica</a:t>
            </a:r>
            <a:r>
              <a:rPr b="0" i="0" lang="en-US" sz="1600" u="none" cap="none" strike="noStrike">
                <a:solidFill>
                  <a:srgbClr val="000000"/>
                </a:solidFill>
                <a:latin typeface="Calibri"/>
                <a:ea typeface="Calibri"/>
                <a:cs typeface="Calibri"/>
                <a:sym typeface="Calibri"/>
              </a:rPr>
              <a:t>,  y sigue las instrucciones señaladas.</a:t>
            </a:r>
            <a:r>
              <a:rPr b="0" i="0" lang="en-US" sz="1600" u="none" cap="none" strike="noStrike">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None/>
            </a:pPr>
            <a:br>
              <a:rPr b="0" i="0" lang="en-US" sz="1600" u="none" cap="none" strike="noStrike">
                <a:solidFill>
                  <a:srgbClr val="000000"/>
                </a:solidFill>
                <a:latin typeface="Arial"/>
                <a:ea typeface="Arial"/>
                <a:cs typeface="Arial"/>
                <a:sym typeface="Arial"/>
              </a:rPr>
            </a:br>
            <a:endParaRPr b="1" i="0" sz="1600" u="none" cap="none" strike="noStrike">
              <a:solidFill>
                <a:srgbClr val="76384D"/>
              </a:solidFill>
              <a:latin typeface="Calibri"/>
              <a:ea typeface="Calibri"/>
              <a:cs typeface="Calibri"/>
              <a:sym typeface="Calibri"/>
            </a:endParaRPr>
          </a:p>
        </p:txBody>
      </p:sp>
      <p:sp>
        <p:nvSpPr>
          <p:cNvPr id="329" name="Google Shape;329;p20"/>
          <p:cNvSpPr txBox="1"/>
          <p:nvPr/>
        </p:nvSpPr>
        <p:spPr>
          <a:xfrm>
            <a:off x="3670560" y="1220100"/>
            <a:ext cx="559356" cy="398818"/>
          </a:xfrm>
          <a:prstGeom prst="rect">
            <a:avLst/>
          </a:prstGeom>
          <a:noFill/>
          <a:ln>
            <a:noFill/>
          </a:ln>
        </p:spPr>
        <p:txBody>
          <a:bodyPr anchorCtr="0" anchor="ctr" bIns="91425" lIns="91425" spcFirstLastPara="1" rIns="91425" wrap="square" tIns="91425">
            <a:noAutofit/>
          </a:bodyPr>
          <a:lstStyle/>
          <a:p>
            <a:pPr indent="0" lvl="0" marL="0" marR="0" rtl="0" algn="r">
              <a:lnSpc>
                <a:spcPct val="90000"/>
              </a:lnSpc>
              <a:spcBef>
                <a:spcPts val="0"/>
              </a:spcBef>
              <a:spcAft>
                <a:spcPts val="0"/>
              </a:spcAft>
              <a:buClr>
                <a:srgbClr val="000000"/>
              </a:buClr>
              <a:buSzPts val="6000"/>
              <a:buFont typeface="Arial"/>
              <a:buNone/>
            </a:pPr>
            <a:r>
              <a:rPr b="0" i="0" lang="en-US" sz="6000" u="none" cap="none" strike="noStrike">
                <a:solidFill>
                  <a:srgbClr val="FFB375"/>
                </a:solidFill>
                <a:latin typeface="Calibri"/>
                <a:ea typeface="Calibri"/>
                <a:cs typeface="Calibri"/>
                <a:sym typeface="Calibri"/>
              </a:rPr>
              <a:t>3</a:t>
            </a:r>
            <a:endParaRPr b="0" i="0" sz="6000" u="none" cap="none" strike="noStrike">
              <a:solidFill>
                <a:srgbClr val="FFB375"/>
              </a:solidFill>
              <a:latin typeface="Calibri"/>
              <a:ea typeface="Calibri"/>
              <a:cs typeface="Calibri"/>
              <a:sym typeface="Calibri"/>
            </a:endParaRPr>
          </a:p>
        </p:txBody>
      </p:sp>
      <p:pic>
        <p:nvPicPr>
          <p:cNvPr id="330" name="Google Shape;330;p20"/>
          <p:cNvPicPr preferRelativeResize="0"/>
          <p:nvPr/>
        </p:nvPicPr>
        <p:blipFill rotWithShape="1">
          <a:blip r:embed="rId3">
            <a:alphaModFix/>
          </a:blip>
          <a:srcRect b="0" l="0" r="0" t="0"/>
          <a:stretch/>
        </p:blipFill>
        <p:spPr>
          <a:xfrm>
            <a:off x="2716056" y="3978569"/>
            <a:ext cx="6899892" cy="3974395"/>
          </a:xfrm>
          <a:prstGeom prst="rect">
            <a:avLst/>
          </a:prstGeom>
          <a:noFill/>
          <a:ln>
            <a:noFill/>
          </a:ln>
        </p:spPr>
      </p:pic>
      <p:sp>
        <p:nvSpPr>
          <p:cNvPr id="331" name="Google Shape;331;p20"/>
          <p:cNvSpPr txBox="1"/>
          <p:nvPr/>
        </p:nvSpPr>
        <p:spPr>
          <a:xfrm>
            <a:off x="2686559" y="6881800"/>
            <a:ext cx="1639637" cy="347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Calibri"/>
                <a:ea typeface="Calibri"/>
                <a:cs typeface="Calibri"/>
                <a:sym typeface="Calibri"/>
              </a:rPr>
              <a:t>° Medio | Presentación</a:t>
            </a:r>
            <a:endParaRPr b="0" i="0" sz="1100" u="none" cap="none" strike="noStrike">
              <a:solidFill>
                <a:srgbClr val="741B47"/>
              </a:solidFill>
              <a:latin typeface="Calibri"/>
              <a:ea typeface="Calibri"/>
              <a:cs typeface="Calibri"/>
              <a:sym typeface="Calibri"/>
            </a:endParaRPr>
          </a:p>
        </p:txBody>
      </p:sp>
    </p:spTree>
  </p:cSld>
  <p:clrMapOvr>
    <a:masterClrMapping/>
  </p:clrMapOvr>
  <mc:AlternateContent>
    <mc:Choice Requires="p14">
      <p:transition spd="slow" p14:dur="1250">
        <p14:reveal dir="l"/>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2">
                                  <p:stCondLst>
                                    <p:cond delay="0"/>
                                  </p:stCondLst>
                                  <p:childTnLst>
                                    <p:set>
                                      <p:cBhvr>
                                        <p:cTn dur="1" fill="hold">
                                          <p:stCondLst>
                                            <p:cond delay="0"/>
                                          </p:stCondLst>
                                        </p:cTn>
                                        <p:tgtEl>
                                          <p:spTgt spid="330"/>
                                        </p:tgtEl>
                                        <p:attrNameLst>
                                          <p:attrName>style.visibility</p:attrName>
                                        </p:attrNameLst>
                                      </p:cBhvr>
                                      <p:to>
                                        <p:strVal val="visible"/>
                                      </p:to>
                                    </p:set>
                                    <p:anim calcmode="lin" valueType="num">
                                      <p:cBhvr additive="base">
                                        <p:cTn dur="1000"/>
                                        <p:tgtEl>
                                          <p:spTgt spid="330"/>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sp>
        <p:nvSpPr>
          <p:cNvPr id="336" name="Google Shape;336;p21"/>
          <p:cNvSpPr/>
          <p:nvPr/>
        </p:nvSpPr>
        <p:spPr>
          <a:xfrm>
            <a:off x="431624" y="2372800"/>
            <a:ext cx="8839201" cy="3238192"/>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337" name="Google Shape;337;p21"/>
          <p:cNvSpPr/>
          <p:nvPr/>
        </p:nvSpPr>
        <p:spPr>
          <a:xfrm>
            <a:off x="5279923" y="7354529"/>
            <a:ext cx="2723535" cy="20514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38" name="Google Shape;338;p21"/>
          <p:cNvSpPr txBox="1"/>
          <p:nvPr/>
        </p:nvSpPr>
        <p:spPr>
          <a:xfrm>
            <a:off x="375975" y="1373700"/>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n-US" sz="2800" u="none" cap="none" strike="noStrike">
                <a:solidFill>
                  <a:srgbClr val="ED6B00"/>
                </a:solidFill>
                <a:latin typeface="Calibri"/>
                <a:ea typeface="Calibri"/>
                <a:cs typeface="Calibri"/>
                <a:sym typeface="Calibri"/>
              </a:rPr>
              <a:t>TICKET DE SALIDA</a:t>
            </a:r>
            <a:endParaRPr b="1" i="0" sz="3100" u="none" cap="none" strike="noStrike">
              <a:solidFill>
                <a:srgbClr val="ED6B00"/>
              </a:solidFill>
              <a:latin typeface="Calibri"/>
              <a:ea typeface="Calibri"/>
              <a:cs typeface="Calibri"/>
              <a:sym typeface="Calibri"/>
            </a:endParaRPr>
          </a:p>
        </p:txBody>
      </p:sp>
      <p:sp>
        <p:nvSpPr>
          <p:cNvPr id="339" name="Google Shape;339;p21"/>
          <p:cNvSpPr txBox="1"/>
          <p:nvPr/>
        </p:nvSpPr>
        <p:spPr>
          <a:xfrm>
            <a:off x="366450" y="1220100"/>
            <a:ext cx="4700400" cy="153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Calibri"/>
                <a:ea typeface="Calibri"/>
                <a:cs typeface="Calibri"/>
                <a:sym typeface="Calibri"/>
              </a:rPr>
              <a:t>ANTES DE TERMINAR:</a:t>
            </a:r>
            <a:endParaRPr b="1"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Calibri"/>
              <a:ea typeface="Calibri"/>
              <a:cs typeface="Calibri"/>
              <a:sym typeface="Calibri"/>
            </a:endParaRPr>
          </a:p>
        </p:txBody>
      </p:sp>
      <p:pic>
        <p:nvPicPr>
          <p:cNvPr id="340" name="Google Shape;340;p21"/>
          <p:cNvPicPr preferRelativeResize="0"/>
          <p:nvPr/>
        </p:nvPicPr>
        <p:blipFill rotWithShape="1">
          <a:blip r:embed="rId3">
            <a:alphaModFix/>
          </a:blip>
          <a:srcRect b="0" l="0" r="0" t="0"/>
          <a:stretch/>
        </p:blipFill>
        <p:spPr>
          <a:xfrm>
            <a:off x="6006376" y="2890682"/>
            <a:ext cx="2963594" cy="4629223"/>
          </a:xfrm>
          <a:prstGeom prst="rect">
            <a:avLst/>
          </a:prstGeom>
          <a:noFill/>
          <a:ln>
            <a:noFill/>
          </a:ln>
        </p:spPr>
      </p:pic>
      <p:sp>
        <p:nvSpPr>
          <p:cNvPr id="341" name="Google Shape;341;p21"/>
          <p:cNvSpPr txBox="1"/>
          <p:nvPr/>
        </p:nvSpPr>
        <p:spPr>
          <a:xfrm>
            <a:off x="958646" y="3641405"/>
            <a:ext cx="6004861" cy="774531"/>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None/>
            </a:pPr>
            <a:r>
              <a:rPr b="0" i="0" lang="en-US" sz="2000" u="none" cap="none" strike="noStrike">
                <a:solidFill>
                  <a:srgbClr val="A93501"/>
                </a:solidFill>
                <a:latin typeface="Calibri"/>
                <a:ea typeface="Calibri"/>
                <a:cs typeface="Calibri"/>
                <a:sym typeface="Calibri"/>
              </a:rPr>
              <a:t>ANÁLISIS DE </a:t>
            </a:r>
            <a:r>
              <a:rPr b="1" i="0" lang="en-US" sz="2000" u="none" cap="none" strike="noStrike">
                <a:solidFill>
                  <a:srgbClr val="ED6B00"/>
                </a:solidFill>
                <a:latin typeface="Calibri"/>
                <a:ea typeface="Calibri"/>
                <a:cs typeface="Calibri"/>
                <a:sym typeface="Calibri"/>
              </a:rPr>
              <a:t>TRANSACCIONES COMPUESTAS</a:t>
            </a:r>
            <a:endParaRPr b="0" i="0" sz="2000" u="none" cap="none" strike="noStrike">
              <a:solidFill>
                <a:srgbClr val="ED6B00"/>
              </a:solidFill>
              <a:latin typeface="Arial"/>
              <a:ea typeface="Arial"/>
              <a:cs typeface="Arial"/>
              <a:sym typeface="Arial"/>
            </a:endParaRPr>
          </a:p>
          <a:p>
            <a:pPr indent="0" lvl="0" marL="0" marR="0" rtl="0" algn="l">
              <a:lnSpc>
                <a:spcPct val="115000"/>
              </a:lnSpc>
              <a:spcBef>
                <a:spcPts val="0"/>
              </a:spcBef>
              <a:spcAft>
                <a:spcPts val="0"/>
              </a:spcAft>
              <a:buNone/>
            </a:pPr>
            <a:r>
              <a:t/>
            </a:r>
            <a:endParaRPr b="0" i="0" sz="1600" u="none" cap="none" strike="noStrike">
              <a:solidFill>
                <a:srgbClr val="000000"/>
              </a:solidFill>
              <a:latin typeface="Calibri"/>
              <a:ea typeface="Calibri"/>
              <a:cs typeface="Calibri"/>
              <a:sym typeface="Calibri"/>
            </a:endParaRPr>
          </a:p>
          <a:p>
            <a:pPr indent="0" lvl="0" marL="0" marR="0" rtl="0" algn="l">
              <a:lnSpc>
                <a:spcPct val="115000"/>
              </a:lnSpc>
              <a:spcBef>
                <a:spcPts val="0"/>
              </a:spcBef>
              <a:spcAft>
                <a:spcPts val="0"/>
              </a:spcAft>
              <a:buNone/>
            </a:pPr>
            <a:r>
              <a:rPr b="0" i="0" lang="en-US" sz="1600" u="none" cap="none" strike="noStrike">
                <a:solidFill>
                  <a:srgbClr val="000000"/>
                </a:solidFill>
                <a:latin typeface="Calibri"/>
                <a:ea typeface="Calibri"/>
                <a:cs typeface="Calibri"/>
                <a:sym typeface="Calibri"/>
              </a:rPr>
              <a:t>¡No olvides contestar la Autoevaluación y entregar el Ticket de Salida!</a:t>
            </a:r>
            <a:endParaRPr/>
          </a:p>
          <a:p>
            <a:pPr indent="0" lvl="0" marL="0" marR="0" rtl="0" algn="l">
              <a:lnSpc>
                <a:spcPct val="115000"/>
              </a:lnSpc>
              <a:spcBef>
                <a:spcPts val="0"/>
              </a:spcBef>
              <a:spcAft>
                <a:spcPts val="0"/>
              </a:spcAft>
              <a:buNone/>
            </a:pPr>
            <a:r>
              <a:t/>
            </a:r>
            <a:endParaRPr b="0" i="0" sz="16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None/>
            </a:pPr>
            <a:r>
              <a:rPr b="1" i="0" lang="en-US" sz="2100" u="none" cap="none" strike="noStrike">
                <a:solidFill>
                  <a:srgbClr val="ED6B00"/>
                </a:solidFill>
                <a:latin typeface="Calibri"/>
                <a:ea typeface="Calibri"/>
                <a:cs typeface="Calibri"/>
                <a:sym typeface="Calibri"/>
              </a:rPr>
              <a:t>¡Hasta la próxima! </a:t>
            </a:r>
            <a:endParaRPr b="1" i="0" sz="2100" u="none" cap="none" strike="noStrike">
              <a:solidFill>
                <a:srgbClr val="ED6B00"/>
              </a:solidFill>
              <a:latin typeface="Arial"/>
              <a:ea typeface="Arial"/>
              <a:cs typeface="Arial"/>
              <a:sym typeface="Arial"/>
            </a:endParaRPr>
          </a:p>
          <a:p>
            <a:pPr indent="0" lvl="0" marL="0" marR="0" rtl="0" algn="l">
              <a:lnSpc>
                <a:spcPct val="100000"/>
              </a:lnSpc>
              <a:spcBef>
                <a:spcPts val="0"/>
              </a:spcBef>
              <a:spcAft>
                <a:spcPts val="0"/>
              </a:spcAft>
              <a:buNone/>
            </a:pPr>
            <a:br>
              <a:rPr b="0" i="0" lang="en-US" sz="1600" u="none" cap="none" strike="noStrike">
                <a:solidFill>
                  <a:srgbClr val="000000"/>
                </a:solidFill>
                <a:latin typeface="Arial"/>
                <a:ea typeface="Arial"/>
                <a:cs typeface="Arial"/>
                <a:sym typeface="Arial"/>
              </a:rPr>
            </a:br>
            <a:endParaRPr b="1" i="0" sz="1600" u="none" cap="none" strike="noStrike">
              <a:solidFill>
                <a:srgbClr val="76384D"/>
              </a:solidFill>
              <a:latin typeface="Calibri"/>
              <a:ea typeface="Calibri"/>
              <a:cs typeface="Calibri"/>
              <a:sym typeface="Calibri"/>
            </a:endParaRPr>
          </a:p>
        </p:txBody>
      </p:sp>
      <p:pic>
        <p:nvPicPr>
          <p:cNvPr id="342" name="Google Shape;342;p21"/>
          <p:cNvPicPr preferRelativeResize="0"/>
          <p:nvPr/>
        </p:nvPicPr>
        <p:blipFill rotWithShape="1">
          <a:blip r:embed="rId4">
            <a:alphaModFix/>
          </a:blip>
          <a:srcRect b="0" l="0" r="0" t="0"/>
          <a:stretch/>
        </p:blipFill>
        <p:spPr>
          <a:xfrm>
            <a:off x="3220624" y="4011561"/>
            <a:ext cx="673176" cy="603721"/>
          </a:xfrm>
          <a:prstGeom prst="rect">
            <a:avLst/>
          </a:prstGeom>
          <a:noFill/>
          <a:ln>
            <a:noFill/>
          </a:ln>
        </p:spPr>
      </p:pic>
      <p:sp>
        <p:nvSpPr>
          <p:cNvPr id="343" name="Google Shape;343;p21"/>
          <p:cNvSpPr txBox="1"/>
          <p:nvPr/>
        </p:nvSpPr>
        <p:spPr>
          <a:xfrm>
            <a:off x="1535289" y="-699911"/>
            <a:ext cx="184731"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Tree>
  </p:cSld>
  <p:clrMapOvr>
    <a:masterClrMapping/>
  </p:clrMapOvr>
  <mc:AlternateContent>
    <mc:Choice Requires="p14">
      <p:transition spd="slow" p14:dur="1250">
        <p14:reveal dir="l"/>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40"/>
                                        </p:tgtEl>
                                        <p:attrNameLst>
                                          <p:attrName>style.visibility</p:attrName>
                                        </p:attrNameLst>
                                      </p:cBhvr>
                                      <p:to>
                                        <p:strVal val="visible"/>
                                      </p:to>
                                    </p:set>
                                    <p:animEffect filter="fade" transition="in">
                                      <p:cBhvr>
                                        <p:cTn dur="1367"/>
                                        <p:tgtEl>
                                          <p:spTgt spid="340"/>
                                        </p:tgtEl>
                                      </p:cBhvr>
                                    </p:animEffect>
                                  </p:childTnLst>
                                </p:cTn>
                              </p:par>
                            </p:childTnLst>
                          </p:cTn>
                        </p:par>
                        <p:par>
                          <p:cTn fill="hold">
                            <p:stCondLst>
                              <p:cond delay="1367"/>
                            </p:stCondLst>
                            <p:childTnLst>
                              <p:par>
                                <p:cTn fill="hold" nodeType="afterEffect" presetClass="entr" presetID="23" presetSubtype="16">
                                  <p:stCondLst>
                                    <p:cond delay="0"/>
                                  </p:stCondLst>
                                  <p:childTnLst>
                                    <p:set>
                                      <p:cBhvr>
                                        <p:cTn dur="1" fill="hold">
                                          <p:stCondLst>
                                            <p:cond delay="0"/>
                                          </p:stCondLst>
                                        </p:cTn>
                                        <p:tgtEl>
                                          <p:spTgt spid="337"/>
                                        </p:tgtEl>
                                        <p:attrNameLst>
                                          <p:attrName>style.visibility</p:attrName>
                                        </p:attrNameLst>
                                      </p:cBhvr>
                                      <p:to>
                                        <p:strVal val="visible"/>
                                      </p:to>
                                    </p:set>
                                    <p:anim calcmode="lin" valueType="num">
                                      <p:cBhvr additive="base">
                                        <p:cTn dur="500"/>
                                        <p:tgtEl>
                                          <p:spTgt spid="337"/>
                                        </p:tgtEl>
                                        <p:attrNameLst>
                                          <p:attrName>ppt_w</p:attrName>
                                        </p:attrNameLst>
                                      </p:cBhvr>
                                      <p:tavLst>
                                        <p:tav fmla="" tm="0">
                                          <p:val>
                                            <p:strVal val="0"/>
                                          </p:val>
                                        </p:tav>
                                        <p:tav fmla="" tm="100000">
                                          <p:val>
                                            <p:strVal val="#ppt_w"/>
                                          </p:val>
                                        </p:tav>
                                      </p:tavLst>
                                    </p:anim>
                                    <p:anim calcmode="lin" valueType="num">
                                      <p:cBhvr additive="base">
                                        <p:cTn dur="500"/>
                                        <p:tgtEl>
                                          <p:spTgt spid="337"/>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37"/>
          <p:cNvSpPr txBox="1"/>
          <p:nvPr/>
        </p:nvSpPr>
        <p:spPr>
          <a:xfrm>
            <a:off x="365425" y="2144650"/>
            <a:ext cx="1444325" cy="17838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rPr b="1" i="0" lang="en-US" sz="1500" u="none" cap="none" strike="noStrike">
                <a:solidFill>
                  <a:srgbClr val="000000"/>
                </a:solidFill>
                <a:latin typeface="Calibri"/>
                <a:ea typeface="Calibri"/>
                <a:cs typeface="Calibri"/>
                <a:sym typeface="Calibri"/>
              </a:rPr>
              <a:t>ACTIVIDAD 3</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t/>
            </a:r>
            <a:endParaRPr b="1" i="0" sz="1500" u="none" cap="none" strike="noStrike">
              <a:solidFill>
                <a:srgbClr val="000000"/>
              </a:solidFill>
              <a:latin typeface="Calibri"/>
              <a:ea typeface="Calibri"/>
              <a:cs typeface="Calibri"/>
              <a:sym typeface="Calibri"/>
            </a:endParaRPr>
          </a:p>
        </p:txBody>
      </p:sp>
      <p:sp>
        <p:nvSpPr>
          <p:cNvPr id="75" name="Google Shape;75;p37"/>
          <p:cNvSpPr txBox="1"/>
          <p:nvPr/>
        </p:nvSpPr>
        <p:spPr>
          <a:xfrm>
            <a:off x="1139100" y="834800"/>
            <a:ext cx="4156800" cy="319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ED6B00"/>
                </a:solidFill>
                <a:latin typeface="Calibri"/>
                <a:ea typeface="Calibri"/>
                <a:cs typeface="Calibri"/>
                <a:sym typeface="Calibri"/>
              </a:rPr>
              <a:t>MÓDULO 1 </a:t>
            </a:r>
            <a:r>
              <a:rPr b="0" i="0" lang="en-US" sz="1200" u="none" cap="none" strike="noStrike">
                <a:solidFill>
                  <a:srgbClr val="ED6B00"/>
                </a:solidFill>
                <a:latin typeface="Calibri"/>
                <a:ea typeface="Calibri"/>
                <a:cs typeface="Calibri"/>
                <a:sym typeface="Calibri"/>
              </a:rPr>
              <a:t>| UTILIZACIÓN DE INFORMACIÓN CONTABLE</a:t>
            </a:r>
            <a:endParaRPr b="0" i="0" sz="1200" u="none" cap="none" strike="noStrike">
              <a:solidFill>
                <a:srgbClr val="ED6B00"/>
              </a:solidFill>
              <a:latin typeface="Calibri"/>
              <a:ea typeface="Calibri"/>
              <a:cs typeface="Calibri"/>
              <a:sym typeface="Calibri"/>
            </a:endParaRPr>
          </a:p>
        </p:txBody>
      </p:sp>
      <p:sp>
        <p:nvSpPr>
          <p:cNvPr id="76" name="Google Shape;76;p37"/>
          <p:cNvSpPr txBox="1"/>
          <p:nvPr/>
        </p:nvSpPr>
        <p:spPr>
          <a:xfrm>
            <a:off x="365424" y="2323030"/>
            <a:ext cx="6340176" cy="1357200"/>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None/>
            </a:pPr>
            <a:r>
              <a:rPr b="1" i="0" lang="en-US" sz="3600" u="none" cap="none" strike="noStrike">
                <a:solidFill>
                  <a:srgbClr val="ED6B00"/>
                </a:solidFill>
                <a:latin typeface="Calibri"/>
                <a:ea typeface="Calibri"/>
                <a:cs typeface="Calibri"/>
                <a:sym typeface="Calibri"/>
              </a:rPr>
              <a:t>ANÁLISIS DE TRANSACCIONES COMPUESTAS</a:t>
            </a:r>
            <a:endParaRPr b="1" i="0" sz="3600" u="none" cap="none" strike="noStrike">
              <a:solidFill>
                <a:srgbClr val="ED6B00"/>
              </a:solidFill>
              <a:latin typeface="Calibri"/>
              <a:ea typeface="Calibri"/>
              <a:cs typeface="Calibri"/>
              <a:sym typeface="Calibri"/>
            </a:endParaRPr>
          </a:p>
        </p:txBody>
      </p:sp>
      <p:pic>
        <p:nvPicPr>
          <p:cNvPr id="77" name="Google Shape;77;p37"/>
          <p:cNvPicPr preferRelativeResize="0"/>
          <p:nvPr/>
        </p:nvPicPr>
        <p:blipFill rotWithShape="1">
          <a:blip r:embed="rId3">
            <a:alphaModFix/>
          </a:blip>
          <a:srcRect b="0" l="0" r="0" t="0"/>
          <a:stretch/>
        </p:blipFill>
        <p:spPr>
          <a:xfrm>
            <a:off x="3127920" y="3178629"/>
            <a:ext cx="6268266" cy="4381046"/>
          </a:xfrm>
          <a:prstGeom prst="rect">
            <a:avLst/>
          </a:prstGeom>
          <a:noFill/>
          <a:ln>
            <a:noFill/>
          </a:ln>
        </p:spPr>
      </p:pic>
    </p:spTree>
  </p:cSld>
  <p:clrMapOvr>
    <a:masterClrMapping/>
  </p:clrMapOvr>
  <mc:AlternateContent>
    <mc:Choice Requires="p14">
      <p:transition spd="slow" p14:dur="1250">
        <p14:reveal dir="l"/>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38"/>
          <p:cNvSpPr/>
          <p:nvPr/>
        </p:nvSpPr>
        <p:spPr>
          <a:xfrm>
            <a:off x="252573" y="1472661"/>
            <a:ext cx="2980513" cy="4608826"/>
          </a:xfrm>
          <a:prstGeom prst="roundRect">
            <a:avLst>
              <a:gd fmla="val 8420"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83" name="Google Shape;83;p38"/>
          <p:cNvSpPr txBox="1"/>
          <p:nvPr/>
        </p:nvSpPr>
        <p:spPr>
          <a:xfrm>
            <a:off x="358671" y="1991843"/>
            <a:ext cx="2768317" cy="409500"/>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rgbClr val="000000"/>
              </a:buClr>
              <a:buSzPts val="1800"/>
              <a:buFont typeface="Arial"/>
              <a:buNone/>
            </a:pPr>
            <a:r>
              <a:rPr b="1" i="0" lang="en-US" sz="1800" u="none" cap="none" strike="noStrike">
                <a:solidFill>
                  <a:srgbClr val="ED6B00"/>
                </a:solidFill>
                <a:latin typeface="Calibri"/>
                <a:ea typeface="Calibri"/>
                <a:cs typeface="Calibri"/>
                <a:sym typeface="Calibri"/>
              </a:rPr>
              <a:t>OBJETIVO DE APRENDIZAJE</a:t>
            </a:r>
            <a:endParaRPr b="0" i="0" sz="1800" u="none" cap="none" strike="noStrike">
              <a:solidFill>
                <a:srgbClr val="ED6B00"/>
              </a:solidFill>
              <a:latin typeface="Calibri"/>
              <a:ea typeface="Calibri"/>
              <a:cs typeface="Calibri"/>
              <a:sym typeface="Calibri"/>
            </a:endParaRPr>
          </a:p>
        </p:txBody>
      </p:sp>
      <p:pic>
        <p:nvPicPr>
          <p:cNvPr id="84" name="Google Shape;84;p38"/>
          <p:cNvPicPr preferRelativeResize="0"/>
          <p:nvPr/>
        </p:nvPicPr>
        <p:blipFill rotWithShape="1">
          <a:blip r:embed="rId3">
            <a:alphaModFix/>
          </a:blip>
          <a:srcRect b="0" l="0" r="0" t="0"/>
          <a:stretch/>
        </p:blipFill>
        <p:spPr>
          <a:xfrm>
            <a:off x="1410122" y="1203013"/>
            <a:ext cx="702376" cy="669708"/>
          </a:xfrm>
          <a:prstGeom prst="rect">
            <a:avLst/>
          </a:prstGeom>
          <a:noFill/>
          <a:ln>
            <a:noFill/>
          </a:ln>
        </p:spPr>
      </p:pic>
      <p:sp>
        <p:nvSpPr>
          <p:cNvPr id="85" name="Google Shape;85;p38"/>
          <p:cNvSpPr/>
          <p:nvPr/>
        </p:nvSpPr>
        <p:spPr>
          <a:xfrm>
            <a:off x="3362219" y="1472660"/>
            <a:ext cx="2980513" cy="4608827"/>
          </a:xfrm>
          <a:prstGeom prst="roundRect">
            <a:avLst>
              <a:gd fmla="val 8420"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86" name="Google Shape;86;p38"/>
          <p:cNvSpPr txBox="1"/>
          <p:nvPr/>
        </p:nvSpPr>
        <p:spPr>
          <a:xfrm>
            <a:off x="3561634" y="2391297"/>
            <a:ext cx="2781097" cy="2317912"/>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1" i="0" lang="en-US" sz="1400" u="none" cap="none" strike="noStrike">
                <a:solidFill>
                  <a:schemeClr val="dk1"/>
                </a:solidFill>
                <a:latin typeface="Calibri"/>
                <a:ea typeface="Calibri"/>
                <a:cs typeface="Calibri"/>
                <a:sym typeface="Calibri"/>
              </a:rPr>
              <a:t>1 </a:t>
            </a:r>
            <a:r>
              <a:rPr b="0" i="0" lang="en-US" sz="1400" u="none" cap="none" strike="noStrike">
                <a:solidFill>
                  <a:srgbClr val="000000"/>
                </a:solidFill>
                <a:latin typeface="Calibri"/>
                <a:ea typeface="Calibri"/>
                <a:cs typeface="Calibri"/>
                <a:sym typeface="Calibri"/>
              </a:rPr>
              <a:t>Maneja Normas Internacionales de Contabilidad legislación tributaria, en el registro de las actividades financieras y económicas de una entidad.</a:t>
            </a:r>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rPr b="1" i="0" lang="en-US" sz="1400" u="none" cap="none" strike="noStrike">
                <a:solidFill>
                  <a:srgbClr val="000000"/>
                </a:solidFill>
                <a:latin typeface="Calibri"/>
                <a:ea typeface="Calibri"/>
                <a:cs typeface="Calibri"/>
                <a:sym typeface="Calibri"/>
              </a:rPr>
              <a:t>2</a:t>
            </a:r>
            <a:r>
              <a:rPr b="0" i="0" lang="en-US" sz="1400" u="none" cap="none" strike="noStrike">
                <a:solidFill>
                  <a:srgbClr val="000000"/>
                </a:solidFill>
                <a:latin typeface="Calibri"/>
                <a:ea typeface="Calibri"/>
                <a:cs typeface="Calibri"/>
                <a:sym typeface="Calibri"/>
              </a:rPr>
              <a:t> Utiliza la información contable de la empresa para evaluar la marcha de la misma, considerando</a:t>
            </a:r>
            <a:br>
              <a:rPr b="0" i="0" lang="en-US" sz="1400" u="none" cap="none" strike="noStrike">
                <a:solidFill>
                  <a:srgbClr val="000000"/>
                </a:solidFill>
                <a:latin typeface="Calibri"/>
                <a:ea typeface="Calibri"/>
                <a:cs typeface="Calibri"/>
                <a:sym typeface="Calibri"/>
              </a:rPr>
            </a:br>
            <a:r>
              <a:rPr b="0" i="0" lang="en-US" sz="1400" u="none" cap="none" strike="noStrike">
                <a:solidFill>
                  <a:srgbClr val="000000"/>
                </a:solidFill>
                <a:latin typeface="Calibri"/>
                <a:ea typeface="Calibri"/>
                <a:cs typeface="Calibri"/>
                <a:sym typeface="Calibri"/>
              </a:rPr>
              <a:t>las Normas Internacionales de Contabilidad y la</a:t>
            </a:r>
            <a:br>
              <a:rPr b="0" i="0" lang="en-US" sz="1400" u="none" cap="none" strike="noStrike">
                <a:solidFill>
                  <a:srgbClr val="000000"/>
                </a:solidFill>
                <a:latin typeface="Calibri"/>
                <a:ea typeface="Calibri"/>
                <a:cs typeface="Calibri"/>
                <a:sym typeface="Calibri"/>
              </a:rPr>
            </a:br>
            <a:r>
              <a:rPr b="0" i="0" lang="en-US" sz="1400" u="none" cap="none" strike="noStrike">
                <a:solidFill>
                  <a:srgbClr val="000000"/>
                </a:solidFill>
                <a:latin typeface="Calibri"/>
                <a:ea typeface="Calibri"/>
                <a:cs typeface="Calibri"/>
                <a:sym typeface="Calibri"/>
              </a:rPr>
              <a:t>legislación tributaria vigente.</a:t>
            </a:r>
            <a:br>
              <a:rPr b="0" i="0" lang="en-US" sz="1400" u="none" cap="none" strike="noStrike">
                <a:solidFill>
                  <a:srgbClr val="000000"/>
                </a:solidFill>
                <a:latin typeface="Calibri"/>
                <a:ea typeface="Calibri"/>
                <a:cs typeface="Calibri"/>
                <a:sym typeface="Calibri"/>
              </a:rPr>
            </a:br>
            <a:endParaRPr b="0" i="0" sz="1400" u="none" cap="none" strike="noStrike">
              <a:solidFill>
                <a:srgbClr val="000000"/>
              </a:solidFill>
              <a:latin typeface="Calibri"/>
              <a:ea typeface="Calibri"/>
              <a:cs typeface="Calibri"/>
              <a:sym typeface="Calibri"/>
            </a:endParaRPr>
          </a:p>
        </p:txBody>
      </p:sp>
      <p:sp>
        <p:nvSpPr>
          <p:cNvPr id="87" name="Google Shape;87;p38"/>
          <p:cNvSpPr txBox="1"/>
          <p:nvPr/>
        </p:nvSpPr>
        <p:spPr>
          <a:xfrm>
            <a:off x="3561636" y="1991843"/>
            <a:ext cx="2609184" cy="409500"/>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rgbClr val="000000"/>
              </a:buClr>
              <a:buSzPts val="1800"/>
              <a:buFont typeface="Arial"/>
              <a:buNone/>
            </a:pPr>
            <a:r>
              <a:rPr b="1" i="0" lang="en-US" sz="1800" u="none" cap="none" strike="noStrike">
                <a:solidFill>
                  <a:srgbClr val="ED6B00"/>
                </a:solidFill>
                <a:latin typeface="Calibri"/>
                <a:ea typeface="Calibri"/>
                <a:cs typeface="Calibri"/>
                <a:sym typeface="Calibri"/>
              </a:rPr>
              <a:t>APRENDIZAJE ESPERADO</a:t>
            </a:r>
            <a:endParaRPr b="0" i="0" sz="1800" u="none" cap="none" strike="noStrike">
              <a:solidFill>
                <a:srgbClr val="ED6B00"/>
              </a:solidFill>
              <a:latin typeface="Calibri"/>
              <a:ea typeface="Calibri"/>
              <a:cs typeface="Calibri"/>
              <a:sym typeface="Calibri"/>
            </a:endParaRPr>
          </a:p>
        </p:txBody>
      </p:sp>
      <p:pic>
        <p:nvPicPr>
          <p:cNvPr id="88" name="Google Shape;88;p38"/>
          <p:cNvPicPr preferRelativeResize="0"/>
          <p:nvPr/>
        </p:nvPicPr>
        <p:blipFill rotWithShape="1">
          <a:blip r:embed="rId4">
            <a:alphaModFix/>
          </a:blip>
          <a:srcRect b="0" l="0" r="0" t="0"/>
          <a:stretch/>
        </p:blipFill>
        <p:spPr>
          <a:xfrm>
            <a:off x="4539906" y="1203013"/>
            <a:ext cx="702376" cy="669708"/>
          </a:xfrm>
          <a:prstGeom prst="rect">
            <a:avLst/>
          </a:prstGeom>
          <a:noFill/>
          <a:ln>
            <a:noFill/>
          </a:ln>
        </p:spPr>
      </p:pic>
      <p:sp>
        <p:nvSpPr>
          <p:cNvPr id="89" name="Google Shape;89;p38"/>
          <p:cNvSpPr/>
          <p:nvPr/>
        </p:nvSpPr>
        <p:spPr>
          <a:xfrm>
            <a:off x="6473043" y="1472660"/>
            <a:ext cx="2980513" cy="5793379"/>
          </a:xfrm>
          <a:prstGeom prst="roundRect">
            <a:avLst>
              <a:gd fmla="val 8420"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90" name="Google Shape;90;p38"/>
          <p:cNvSpPr txBox="1"/>
          <p:nvPr/>
        </p:nvSpPr>
        <p:spPr>
          <a:xfrm>
            <a:off x="6656439" y="2391298"/>
            <a:ext cx="2684206" cy="2573294"/>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1" i="0" lang="en-US" sz="1400" u="none" cap="none" strike="noStrike">
                <a:solidFill>
                  <a:srgbClr val="000000"/>
                </a:solidFill>
                <a:latin typeface="Calibri"/>
                <a:ea typeface="Calibri"/>
                <a:cs typeface="Calibri"/>
                <a:sym typeface="Calibri"/>
              </a:rPr>
              <a:t>1.1 </a:t>
            </a:r>
            <a:r>
              <a:rPr b="0" i="0" lang="en-US" sz="1400" u="none" cap="none" strike="noStrike">
                <a:solidFill>
                  <a:srgbClr val="000000"/>
                </a:solidFill>
                <a:latin typeface="Calibri"/>
                <a:ea typeface="Calibri"/>
                <a:cs typeface="Calibri"/>
                <a:sym typeface="Calibri"/>
              </a:rPr>
              <a:t>Registra las operaciones de acuerdo a las normas contables internacionales (IFRS) y evalúa sus efectos sobre el resultado económico y financiero de la empresa.</a:t>
            </a:r>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rPr b="1" i="0" lang="en-US" sz="1400" u="none" cap="none" strike="noStrike">
                <a:solidFill>
                  <a:srgbClr val="000000"/>
                </a:solidFill>
                <a:latin typeface="Calibri"/>
                <a:ea typeface="Calibri"/>
                <a:cs typeface="Calibri"/>
                <a:sym typeface="Calibri"/>
              </a:rPr>
              <a:t>2.2</a:t>
            </a:r>
            <a:r>
              <a:rPr b="0" i="0" lang="en-US" sz="1400" u="none" cap="none" strike="noStrike">
                <a:solidFill>
                  <a:srgbClr val="000000"/>
                </a:solidFill>
                <a:latin typeface="Calibri"/>
                <a:ea typeface="Calibri"/>
                <a:cs typeface="Calibri"/>
                <a:sym typeface="Calibri"/>
              </a:rPr>
              <a:t> Calcula el monto de diferentes hechos económicos según los principios de contabilidad internacional, comparándolos con los resultados obtenidos al aplicar los Principios Contables Generalmente Aceptados (PCGA) utilizados en el país, considerando las normas vigentes.</a:t>
            </a:r>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rPr b="0" i="0" lang="en-US" sz="1400" u="none" cap="none" strike="noStrike">
                <a:solidFill>
                  <a:srgbClr val="000000"/>
                </a:solidFill>
                <a:latin typeface="Calibri"/>
                <a:ea typeface="Calibri"/>
                <a:cs typeface="Calibri"/>
                <a:sym typeface="Calibri"/>
              </a:rPr>
              <a:t>Realiza análisis de transacciones incluyendo la cuenta IVA Crédito y Débito Fiscal de acuerdo a normativa tributaria.</a:t>
            </a:r>
            <a:br>
              <a:rPr b="0" i="0" lang="en-US" sz="1400" u="none" cap="none" strike="noStrike">
                <a:solidFill>
                  <a:srgbClr val="000000"/>
                </a:solidFill>
                <a:latin typeface="Calibri"/>
                <a:ea typeface="Calibri"/>
                <a:cs typeface="Calibri"/>
                <a:sym typeface="Calibri"/>
              </a:rPr>
            </a:br>
            <a:endParaRPr b="0" i="0" sz="1400" u="none" cap="none" strike="noStrike">
              <a:solidFill>
                <a:srgbClr val="76384D"/>
              </a:solidFill>
              <a:latin typeface="Calibri"/>
              <a:ea typeface="Calibri"/>
              <a:cs typeface="Calibri"/>
              <a:sym typeface="Calibri"/>
            </a:endParaRPr>
          </a:p>
        </p:txBody>
      </p:sp>
      <p:sp>
        <p:nvSpPr>
          <p:cNvPr id="91" name="Google Shape;91;p38"/>
          <p:cNvSpPr txBox="1"/>
          <p:nvPr/>
        </p:nvSpPr>
        <p:spPr>
          <a:xfrm>
            <a:off x="6554516" y="1991843"/>
            <a:ext cx="2862260" cy="409500"/>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rgbClr val="000000"/>
              </a:buClr>
              <a:buSzPts val="1800"/>
              <a:buFont typeface="Arial"/>
              <a:buNone/>
            </a:pPr>
            <a:r>
              <a:rPr b="1" i="0" lang="en-US" sz="1800" u="none" cap="none" strike="noStrike">
                <a:solidFill>
                  <a:srgbClr val="ED6B00"/>
                </a:solidFill>
                <a:latin typeface="Calibri"/>
                <a:ea typeface="Calibri"/>
                <a:cs typeface="Calibri"/>
                <a:sym typeface="Calibri"/>
              </a:rPr>
              <a:t>CRITERIOS DE EVALUACIÓN</a:t>
            </a:r>
            <a:endParaRPr b="0" i="0" sz="1800" u="none" cap="none" strike="noStrike">
              <a:solidFill>
                <a:srgbClr val="ED6B00"/>
              </a:solidFill>
              <a:latin typeface="Calibri"/>
              <a:ea typeface="Calibri"/>
              <a:cs typeface="Calibri"/>
              <a:sym typeface="Calibri"/>
            </a:endParaRPr>
          </a:p>
        </p:txBody>
      </p:sp>
      <p:pic>
        <p:nvPicPr>
          <p:cNvPr id="92" name="Google Shape;92;p38"/>
          <p:cNvPicPr preferRelativeResize="0"/>
          <p:nvPr/>
        </p:nvPicPr>
        <p:blipFill rotWithShape="1">
          <a:blip r:embed="rId5">
            <a:alphaModFix/>
          </a:blip>
          <a:srcRect b="0" l="0" r="0" t="0"/>
          <a:stretch/>
        </p:blipFill>
        <p:spPr>
          <a:xfrm>
            <a:off x="7649552" y="1203013"/>
            <a:ext cx="702376" cy="669708"/>
          </a:xfrm>
          <a:prstGeom prst="rect">
            <a:avLst/>
          </a:prstGeom>
          <a:noFill/>
          <a:ln>
            <a:noFill/>
          </a:ln>
        </p:spPr>
      </p:pic>
      <p:sp>
        <p:nvSpPr>
          <p:cNvPr id="93" name="Google Shape;93;p38"/>
          <p:cNvSpPr txBox="1"/>
          <p:nvPr/>
        </p:nvSpPr>
        <p:spPr>
          <a:xfrm>
            <a:off x="334294" y="2391297"/>
            <a:ext cx="2969208" cy="2491991"/>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None/>
            </a:pPr>
            <a:r>
              <a:rPr b="1" i="0" lang="en-US" sz="1400" u="none" cap="none" strike="noStrike">
                <a:solidFill>
                  <a:srgbClr val="000000"/>
                </a:solidFill>
                <a:latin typeface="Calibri"/>
                <a:ea typeface="Calibri"/>
                <a:cs typeface="Calibri"/>
                <a:sym typeface="Calibri"/>
              </a:rPr>
              <a:t>OA1</a:t>
            </a:r>
            <a:r>
              <a:rPr b="0" i="0" lang="en-US" sz="1400" u="none" cap="none" strike="noStrike">
                <a:solidFill>
                  <a:srgbClr val="000000"/>
                </a:solidFill>
                <a:latin typeface="Calibri"/>
                <a:ea typeface="Calibri"/>
                <a:cs typeface="Calibri"/>
                <a:sym typeface="Calibri"/>
              </a:rPr>
              <a:t>. Leer y utilizar información contable básica acerca de la marcha de la empresa, incluida información sobre importaciones y/o exportaciones, de acuerdo a las normas internaciones de contabilidad</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rPr b="0" i="0" lang="en-US" sz="1400" u="none" cap="none" strike="noStrike">
                <a:solidFill>
                  <a:srgbClr val="000000"/>
                </a:solidFill>
                <a:latin typeface="Calibri"/>
                <a:ea typeface="Calibri"/>
                <a:cs typeface="Calibri"/>
                <a:sym typeface="Calibri"/>
              </a:rPr>
              <a:t>(NIC) y de información financiera (NIIF) y a la legislación tributaria vigente.</a:t>
            </a:r>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rPr b="1" i="0" lang="en-US" sz="1400" u="none" cap="none" strike="noStrike">
                <a:solidFill>
                  <a:schemeClr val="dk1"/>
                </a:solidFill>
                <a:latin typeface="Calibri"/>
                <a:ea typeface="Calibri"/>
                <a:cs typeface="Calibri"/>
                <a:sym typeface="Calibri"/>
              </a:rPr>
              <a:t>OA Genérico</a:t>
            </a:r>
            <a:endParaRPr/>
          </a:p>
          <a:p>
            <a:pPr indent="0" lvl="0" marL="0" marR="0" rtl="0" algn="l">
              <a:lnSpc>
                <a:spcPct val="100000"/>
              </a:lnSpc>
              <a:spcBef>
                <a:spcPts val="0"/>
              </a:spcBef>
              <a:spcAft>
                <a:spcPts val="0"/>
              </a:spcAft>
              <a:buNone/>
            </a:pPr>
            <a:r>
              <a:rPr b="0" i="0" lang="en-US" sz="1400" u="none" cap="none" strike="noStrike">
                <a:solidFill>
                  <a:schemeClr val="dk1"/>
                </a:solidFill>
                <a:latin typeface="Calibri"/>
                <a:ea typeface="Calibri"/>
                <a:cs typeface="Calibri"/>
                <a:sym typeface="Calibri"/>
              </a:rPr>
              <a:t>B - C - H</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br>
              <a:rPr b="0" i="0" lang="en-US" sz="1400" u="none" cap="none" strike="noStrike">
                <a:solidFill>
                  <a:srgbClr val="000000"/>
                </a:solidFill>
                <a:latin typeface="Arial"/>
                <a:ea typeface="Arial"/>
                <a:cs typeface="Arial"/>
                <a:sym typeface="Arial"/>
              </a:rPr>
            </a:br>
            <a:endParaRPr b="1" i="0" sz="1400" u="none" cap="none" strike="noStrike">
              <a:solidFill>
                <a:srgbClr val="76384D"/>
              </a:solidFill>
              <a:latin typeface="Calibri"/>
              <a:ea typeface="Calibri"/>
              <a:cs typeface="Calibri"/>
              <a:sym typeface="Calibri"/>
            </a:endParaRPr>
          </a:p>
        </p:txBody>
      </p:sp>
      <p:pic>
        <p:nvPicPr>
          <p:cNvPr id="94" name="Google Shape;94;p38"/>
          <p:cNvPicPr preferRelativeResize="0"/>
          <p:nvPr/>
        </p:nvPicPr>
        <p:blipFill rotWithShape="1">
          <a:blip r:embed="rId6">
            <a:alphaModFix/>
          </a:blip>
          <a:srcRect b="0" l="0" r="0" t="0"/>
          <a:stretch/>
        </p:blipFill>
        <p:spPr>
          <a:xfrm flipH="1">
            <a:off x="1357436" y="4577919"/>
            <a:ext cx="2978131" cy="236638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grpSp>
        <p:nvGrpSpPr>
          <p:cNvPr id="99" name="Google Shape;99;p3"/>
          <p:cNvGrpSpPr/>
          <p:nvPr/>
        </p:nvGrpSpPr>
        <p:grpSpPr>
          <a:xfrm>
            <a:off x="375975" y="3619135"/>
            <a:ext cx="4977076" cy="698285"/>
            <a:chOff x="375767" y="3168019"/>
            <a:chExt cx="4977076" cy="698285"/>
          </a:xfrm>
        </p:grpSpPr>
        <p:sp>
          <p:nvSpPr>
            <p:cNvPr id="100" name="Google Shape;100;p3"/>
            <p:cNvSpPr/>
            <p:nvPr/>
          </p:nvSpPr>
          <p:spPr>
            <a:xfrm>
              <a:off x="563867" y="3168019"/>
              <a:ext cx="4657800" cy="698285"/>
            </a:xfrm>
            <a:prstGeom prst="roundRect">
              <a:avLst>
                <a:gd fmla="val 16667"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grpSp>
          <p:nvGrpSpPr>
            <p:cNvPr id="101" name="Google Shape;101;p3"/>
            <p:cNvGrpSpPr/>
            <p:nvPr/>
          </p:nvGrpSpPr>
          <p:grpSpPr>
            <a:xfrm>
              <a:off x="375767" y="3322176"/>
              <a:ext cx="376200" cy="392567"/>
              <a:chOff x="375767" y="3416397"/>
              <a:chExt cx="376200" cy="392567"/>
            </a:xfrm>
          </p:grpSpPr>
          <p:sp>
            <p:nvSpPr>
              <p:cNvPr id="102" name="Google Shape;102;p3"/>
              <p:cNvSpPr/>
              <p:nvPr/>
            </p:nvSpPr>
            <p:spPr>
              <a:xfrm>
                <a:off x="375767" y="3423164"/>
                <a:ext cx="376200" cy="385800"/>
              </a:xfrm>
              <a:prstGeom prst="roundRect">
                <a:avLst>
                  <a:gd fmla="val 16667" name="adj"/>
                </a:avLst>
              </a:prstGeom>
              <a:solidFill>
                <a:srgbClr val="ED6B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 name="Google Shape;103;p3"/>
              <p:cNvSpPr txBox="1"/>
              <p:nvPr/>
            </p:nvSpPr>
            <p:spPr>
              <a:xfrm>
                <a:off x="385292" y="3416397"/>
                <a:ext cx="300300" cy="385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rgbClr val="FFFFFF"/>
                    </a:solidFill>
                    <a:latin typeface="Calibri"/>
                    <a:ea typeface="Calibri"/>
                    <a:cs typeface="Calibri"/>
                    <a:sym typeface="Calibri"/>
                  </a:rPr>
                  <a:t>2</a:t>
                </a:r>
                <a:endParaRPr b="1" i="0" sz="2800" u="none" cap="none" strike="noStrike">
                  <a:solidFill>
                    <a:srgbClr val="FFFFFF"/>
                  </a:solidFill>
                  <a:latin typeface="Calibri"/>
                  <a:ea typeface="Calibri"/>
                  <a:cs typeface="Calibri"/>
                  <a:sym typeface="Calibri"/>
                </a:endParaRPr>
              </a:p>
            </p:txBody>
          </p:sp>
        </p:grpSp>
        <p:sp>
          <p:nvSpPr>
            <p:cNvPr id="104" name="Google Shape;104;p3"/>
            <p:cNvSpPr txBox="1"/>
            <p:nvPr/>
          </p:nvSpPr>
          <p:spPr>
            <a:xfrm>
              <a:off x="938567" y="3253496"/>
              <a:ext cx="4414276" cy="538200"/>
            </a:xfrm>
            <a:prstGeom prst="rect">
              <a:avLst/>
            </a:prstGeom>
            <a:noFill/>
            <a:ln>
              <a:noFill/>
            </a:ln>
          </p:spPr>
          <p:txBody>
            <a:bodyPr anchorCtr="0" anchor="ctr" bIns="91425" lIns="91425" spcFirstLastPara="1" rIns="91425" wrap="square" tIns="91425">
              <a:noAutofit/>
            </a:bodyPr>
            <a:lstStyle/>
            <a:p>
              <a:pPr indent="0" lvl="0" marL="0" marR="0" rtl="0" algn="l">
                <a:lnSpc>
                  <a:spcPct val="120000"/>
                </a:lnSpc>
                <a:spcBef>
                  <a:spcPts val="0"/>
                </a:spcBef>
                <a:spcAft>
                  <a:spcPts val="0"/>
                </a:spcAft>
                <a:buNone/>
              </a:pPr>
              <a:r>
                <a:rPr b="0" i="0" lang="en-US" sz="1600" u="none" cap="none" strike="noStrike">
                  <a:solidFill>
                    <a:srgbClr val="000000"/>
                  </a:solidFill>
                  <a:latin typeface="Calibri"/>
                  <a:ea typeface="Calibri"/>
                  <a:cs typeface="Calibri"/>
                  <a:sym typeface="Calibri"/>
                </a:rPr>
                <a:t>Clasificamos tratamientos contables. </a:t>
              </a:r>
              <a:endParaRPr b="0" i="0" sz="1600" u="none" cap="none" strike="noStrike">
                <a:solidFill>
                  <a:srgbClr val="000000"/>
                </a:solidFill>
                <a:latin typeface="Calibri"/>
                <a:ea typeface="Calibri"/>
                <a:cs typeface="Calibri"/>
                <a:sym typeface="Calibri"/>
              </a:endParaRPr>
            </a:p>
          </p:txBody>
        </p:sp>
      </p:grpSp>
      <p:grpSp>
        <p:nvGrpSpPr>
          <p:cNvPr id="105" name="Google Shape;105;p3"/>
          <p:cNvGrpSpPr/>
          <p:nvPr/>
        </p:nvGrpSpPr>
        <p:grpSpPr>
          <a:xfrm>
            <a:off x="375975" y="2806041"/>
            <a:ext cx="4845900" cy="698285"/>
            <a:chOff x="375767" y="3168019"/>
            <a:chExt cx="4845900" cy="698285"/>
          </a:xfrm>
        </p:grpSpPr>
        <p:sp>
          <p:nvSpPr>
            <p:cNvPr id="106" name="Google Shape;106;p3"/>
            <p:cNvSpPr/>
            <p:nvPr/>
          </p:nvSpPr>
          <p:spPr>
            <a:xfrm>
              <a:off x="563867" y="3168019"/>
              <a:ext cx="4657800" cy="698285"/>
            </a:xfrm>
            <a:prstGeom prst="roundRect">
              <a:avLst>
                <a:gd fmla="val 16667"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grpSp>
          <p:nvGrpSpPr>
            <p:cNvPr id="107" name="Google Shape;107;p3"/>
            <p:cNvGrpSpPr/>
            <p:nvPr/>
          </p:nvGrpSpPr>
          <p:grpSpPr>
            <a:xfrm>
              <a:off x="375767" y="3322176"/>
              <a:ext cx="376200" cy="392567"/>
              <a:chOff x="375767" y="3416397"/>
              <a:chExt cx="376200" cy="392567"/>
            </a:xfrm>
          </p:grpSpPr>
          <p:sp>
            <p:nvSpPr>
              <p:cNvPr id="108" name="Google Shape;108;p3"/>
              <p:cNvSpPr/>
              <p:nvPr/>
            </p:nvSpPr>
            <p:spPr>
              <a:xfrm>
                <a:off x="375767" y="3423164"/>
                <a:ext cx="376200" cy="385800"/>
              </a:xfrm>
              <a:prstGeom prst="roundRect">
                <a:avLst>
                  <a:gd fmla="val 16667" name="adj"/>
                </a:avLst>
              </a:prstGeom>
              <a:solidFill>
                <a:srgbClr val="ED6B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 name="Google Shape;109;p3"/>
              <p:cNvSpPr txBox="1"/>
              <p:nvPr/>
            </p:nvSpPr>
            <p:spPr>
              <a:xfrm>
                <a:off x="385292" y="3416397"/>
                <a:ext cx="300300" cy="385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rgbClr val="FFFFFF"/>
                    </a:solidFill>
                    <a:latin typeface="Calibri"/>
                    <a:ea typeface="Calibri"/>
                    <a:cs typeface="Calibri"/>
                    <a:sym typeface="Calibri"/>
                  </a:rPr>
                  <a:t>1</a:t>
                </a:r>
                <a:endParaRPr b="1" i="0" sz="2800" u="none" cap="none" strike="noStrike">
                  <a:solidFill>
                    <a:srgbClr val="FFFFFF"/>
                  </a:solidFill>
                  <a:latin typeface="Calibri"/>
                  <a:ea typeface="Calibri"/>
                  <a:cs typeface="Calibri"/>
                  <a:sym typeface="Calibri"/>
                </a:endParaRPr>
              </a:p>
            </p:txBody>
          </p:sp>
        </p:grpSp>
        <p:sp>
          <p:nvSpPr>
            <p:cNvPr id="110" name="Google Shape;110;p3"/>
            <p:cNvSpPr txBox="1"/>
            <p:nvPr/>
          </p:nvSpPr>
          <p:spPr>
            <a:xfrm>
              <a:off x="938567" y="3253496"/>
              <a:ext cx="3960526" cy="538200"/>
            </a:xfrm>
            <a:prstGeom prst="rect">
              <a:avLst/>
            </a:prstGeom>
            <a:noFill/>
            <a:ln>
              <a:noFill/>
            </a:ln>
          </p:spPr>
          <p:txBody>
            <a:bodyPr anchorCtr="0" anchor="ctr" bIns="91425" lIns="91425" spcFirstLastPara="1" rIns="91425" wrap="square" tIns="91425">
              <a:noAutofit/>
            </a:bodyPr>
            <a:lstStyle/>
            <a:p>
              <a:pPr indent="0" lvl="0" marL="0" marR="0" rtl="0" algn="l">
                <a:lnSpc>
                  <a:spcPct val="120000"/>
                </a:lnSpc>
                <a:spcBef>
                  <a:spcPts val="0"/>
                </a:spcBef>
                <a:spcAft>
                  <a:spcPts val="0"/>
                </a:spcAft>
                <a:buNone/>
              </a:pPr>
              <a:r>
                <a:rPr b="0" i="0" lang="en-US" sz="1600" u="none" cap="none" strike="noStrike">
                  <a:solidFill>
                    <a:srgbClr val="000000"/>
                  </a:solidFill>
                  <a:latin typeface="Calibri"/>
                  <a:ea typeface="Calibri"/>
                  <a:cs typeface="Calibri"/>
                  <a:sym typeface="Calibri"/>
                </a:rPr>
                <a:t>Realizamos tratamientos contables.</a:t>
              </a:r>
              <a:endParaRPr b="0" i="0" sz="1600" u="none" cap="none" strike="noStrike">
                <a:solidFill>
                  <a:srgbClr val="000000"/>
                </a:solidFill>
                <a:latin typeface="Calibri"/>
                <a:ea typeface="Calibri"/>
                <a:cs typeface="Calibri"/>
                <a:sym typeface="Calibri"/>
              </a:endParaRPr>
            </a:p>
          </p:txBody>
        </p:sp>
      </p:grpSp>
      <p:sp>
        <p:nvSpPr>
          <p:cNvPr id="111" name="Google Shape;111;p3"/>
          <p:cNvSpPr/>
          <p:nvPr/>
        </p:nvSpPr>
        <p:spPr>
          <a:xfrm>
            <a:off x="5026616" y="3630160"/>
            <a:ext cx="696535" cy="696534"/>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12" name="Google Shape;112;p3"/>
          <p:cNvSpPr txBox="1"/>
          <p:nvPr/>
        </p:nvSpPr>
        <p:spPr>
          <a:xfrm>
            <a:off x="375975" y="1373700"/>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n-US" sz="2800" u="none" cap="none" strike="noStrike">
                <a:solidFill>
                  <a:srgbClr val="ED6B00"/>
                </a:solidFill>
                <a:latin typeface="Calibri"/>
                <a:ea typeface="Calibri"/>
                <a:cs typeface="Calibri"/>
                <a:sym typeface="Calibri"/>
              </a:rPr>
              <a:t>¿QUÉ APRENDIMOS LA ACTIVIDAD ANTERIOR?</a:t>
            </a:r>
            <a:endParaRPr b="1" i="0" sz="3100" u="none" cap="none" strike="noStrike">
              <a:solidFill>
                <a:srgbClr val="ED6B00"/>
              </a:solidFill>
              <a:latin typeface="Calibri"/>
              <a:ea typeface="Calibri"/>
              <a:cs typeface="Calibri"/>
              <a:sym typeface="Calibri"/>
            </a:endParaRPr>
          </a:p>
        </p:txBody>
      </p:sp>
      <p:sp>
        <p:nvSpPr>
          <p:cNvPr id="113" name="Google Shape;113;p3"/>
          <p:cNvSpPr txBox="1"/>
          <p:nvPr/>
        </p:nvSpPr>
        <p:spPr>
          <a:xfrm>
            <a:off x="574651" y="2154710"/>
            <a:ext cx="4778400" cy="409500"/>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rgbClr val="000000"/>
              </a:buClr>
              <a:buSzPts val="1800"/>
              <a:buFont typeface="Arial"/>
              <a:buNone/>
            </a:pPr>
            <a:r>
              <a:rPr b="1" i="0" lang="en-US" sz="1800" u="none" cap="none" strike="noStrike">
                <a:solidFill>
                  <a:srgbClr val="ED6B00"/>
                </a:solidFill>
                <a:latin typeface="Calibri"/>
                <a:ea typeface="Calibri"/>
                <a:cs typeface="Calibri"/>
                <a:sym typeface="Calibri"/>
              </a:rPr>
              <a:t>CLASIFICACIÓN Y TRATAMIENTOS CONTABLES</a:t>
            </a:r>
            <a:endParaRPr b="0" i="0" sz="1800" u="none" cap="none" strike="noStrike">
              <a:solidFill>
                <a:srgbClr val="ED6B00"/>
              </a:solidFill>
              <a:latin typeface="Calibri"/>
              <a:ea typeface="Calibri"/>
              <a:cs typeface="Calibri"/>
              <a:sym typeface="Calibri"/>
            </a:endParaRPr>
          </a:p>
        </p:txBody>
      </p:sp>
      <p:sp>
        <p:nvSpPr>
          <p:cNvPr id="114" name="Google Shape;114;p3"/>
          <p:cNvSpPr txBox="1"/>
          <p:nvPr/>
        </p:nvSpPr>
        <p:spPr>
          <a:xfrm>
            <a:off x="366450" y="1220100"/>
            <a:ext cx="4700400" cy="153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1" i="0" lang="en-US" sz="1400" u="none" cap="none" strike="noStrike">
                <a:solidFill>
                  <a:srgbClr val="000000"/>
                </a:solidFill>
                <a:latin typeface="Calibri"/>
                <a:ea typeface="Calibri"/>
                <a:cs typeface="Calibri"/>
                <a:sym typeface="Calibri"/>
              </a:rPr>
              <a:t>RECORDEMOS</a:t>
            </a:r>
            <a:endParaRPr b="1"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1" i="0" sz="1400" u="none" cap="none" strike="noStrike">
              <a:solidFill>
                <a:srgbClr val="000000"/>
              </a:solidFill>
              <a:latin typeface="Calibri"/>
              <a:ea typeface="Calibri"/>
              <a:cs typeface="Calibri"/>
              <a:sym typeface="Calibri"/>
            </a:endParaRPr>
          </a:p>
        </p:txBody>
      </p:sp>
      <p:sp>
        <p:nvSpPr>
          <p:cNvPr id="115" name="Google Shape;115;p3"/>
          <p:cNvSpPr/>
          <p:nvPr/>
        </p:nvSpPr>
        <p:spPr>
          <a:xfrm>
            <a:off x="573600" y="4428092"/>
            <a:ext cx="4657800" cy="698285"/>
          </a:xfrm>
          <a:prstGeom prst="roundRect">
            <a:avLst>
              <a:gd fmla="val 16667"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grpSp>
        <p:nvGrpSpPr>
          <p:cNvPr id="116" name="Google Shape;116;p3"/>
          <p:cNvGrpSpPr/>
          <p:nvPr/>
        </p:nvGrpSpPr>
        <p:grpSpPr>
          <a:xfrm>
            <a:off x="385500" y="4582249"/>
            <a:ext cx="376200" cy="392567"/>
            <a:chOff x="375767" y="3416397"/>
            <a:chExt cx="376200" cy="392567"/>
          </a:xfrm>
        </p:grpSpPr>
        <p:sp>
          <p:nvSpPr>
            <p:cNvPr id="117" name="Google Shape;117;p3"/>
            <p:cNvSpPr/>
            <p:nvPr/>
          </p:nvSpPr>
          <p:spPr>
            <a:xfrm>
              <a:off x="375767" y="3423164"/>
              <a:ext cx="376200" cy="385800"/>
            </a:xfrm>
            <a:prstGeom prst="roundRect">
              <a:avLst>
                <a:gd fmla="val 16667" name="adj"/>
              </a:avLst>
            </a:prstGeom>
            <a:solidFill>
              <a:srgbClr val="ED6B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 name="Google Shape;118;p3"/>
            <p:cNvSpPr txBox="1"/>
            <p:nvPr/>
          </p:nvSpPr>
          <p:spPr>
            <a:xfrm>
              <a:off x="385292" y="3416397"/>
              <a:ext cx="300300" cy="385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rgbClr val="FFFFFF"/>
                  </a:solidFill>
                  <a:latin typeface="Calibri"/>
                  <a:ea typeface="Calibri"/>
                  <a:cs typeface="Calibri"/>
                  <a:sym typeface="Calibri"/>
                </a:rPr>
                <a:t>3</a:t>
              </a:r>
              <a:endParaRPr b="1" i="0" sz="2800" u="none" cap="none" strike="noStrike">
                <a:solidFill>
                  <a:srgbClr val="FFFFFF"/>
                </a:solidFill>
                <a:latin typeface="Calibri"/>
                <a:ea typeface="Calibri"/>
                <a:cs typeface="Calibri"/>
                <a:sym typeface="Calibri"/>
              </a:endParaRPr>
            </a:p>
          </p:txBody>
        </p:sp>
      </p:grpSp>
      <p:sp>
        <p:nvSpPr>
          <p:cNvPr id="119" name="Google Shape;119;p3"/>
          <p:cNvSpPr txBox="1"/>
          <p:nvPr/>
        </p:nvSpPr>
        <p:spPr>
          <a:xfrm>
            <a:off x="948300" y="4513569"/>
            <a:ext cx="3960526" cy="538200"/>
          </a:xfrm>
          <a:prstGeom prst="rect">
            <a:avLst/>
          </a:prstGeom>
          <a:noFill/>
          <a:ln>
            <a:noFill/>
          </a:ln>
        </p:spPr>
        <p:txBody>
          <a:bodyPr anchorCtr="0" anchor="ctr" bIns="91425" lIns="91425" spcFirstLastPara="1" rIns="91425" wrap="square" tIns="91425">
            <a:noAutofit/>
          </a:bodyPr>
          <a:lstStyle/>
          <a:p>
            <a:pPr indent="0" lvl="0" marL="0" marR="0" rtl="0" algn="l">
              <a:lnSpc>
                <a:spcPct val="120000"/>
              </a:lnSpc>
              <a:spcBef>
                <a:spcPts val="0"/>
              </a:spcBef>
              <a:spcAft>
                <a:spcPts val="0"/>
              </a:spcAft>
              <a:buNone/>
            </a:pPr>
            <a:r>
              <a:rPr b="0" i="0" lang="en-US" sz="1600" u="none" cap="none" strike="noStrike">
                <a:solidFill>
                  <a:srgbClr val="000000"/>
                </a:solidFill>
                <a:latin typeface="Calibri"/>
                <a:ea typeface="Calibri"/>
                <a:cs typeface="Calibri"/>
                <a:sym typeface="Calibri"/>
              </a:rPr>
              <a:t>Reconocimos los Elementos de una Cuenta, de acuerdo a las normas internaciona</a:t>
            </a:r>
            <a:r>
              <a:rPr lang="en-US" sz="1600">
                <a:latin typeface="Calibri"/>
                <a:ea typeface="Calibri"/>
                <a:cs typeface="Calibri"/>
                <a:sym typeface="Calibri"/>
              </a:rPr>
              <a:t>l</a:t>
            </a:r>
            <a:r>
              <a:rPr b="0" i="0" lang="en-US" sz="1600" u="none" cap="none" strike="noStrike">
                <a:solidFill>
                  <a:srgbClr val="000000"/>
                </a:solidFill>
                <a:latin typeface="Calibri"/>
                <a:ea typeface="Calibri"/>
                <a:cs typeface="Calibri"/>
                <a:sym typeface="Calibri"/>
              </a:rPr>
              <a:t>es IFRS.</a:t>
            </a:r>
            <a:endParaRPr/>
          </a:p>
        </p:txBody>
      </p:sp>
      <p:pic>
        <p:nvPicPr>
          <p:cNvPr id="120" name="Google Shape;120;p3"/>
          <p:cNvPicPr preferRelativeResize="0"/>
          <p:nvPr/>
        </p:nvPicPr>
        <p:blipFill rotWithShape="1">
          <a:blip r:embed="rId3">
            <a:alphaModFix/>
          </a:blip>
          <a:srcRect b="0" l="0" r="0" t="0"/>
          <a:stretch/>
        </p:blipFill>
        <p:spPr>
          <a:xfrm>
            <a:off x="4870518" y="2513152"/>
            <a:ext cx="4828328" cy="4574478"/>
          </a:xfrm>
          <a:prstGeom prst="rect">
            <a:avLst/>
          </a:prstGeom>
          <a:noFill/>
          <a:ln>
            <a:noFill/>
          </a:ln>
        </p:spPr>
      </p:pic>
    </p:spTree>
  </p:cSld>
  <p:clrMapOvr>
    <a:masterClrMapping/>
  </p:clrMapOvr>
  <mc:AlternateContent>
    <mc:Choice Requires="p14">
      <p:transition spd="slow" p14:dur="1250">
        <p14:reveal dir="l"/>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8">
                                  <p:stCondLst>
                                    <p:cond delay="0"/>
                                  </p:stCondLst>
                                  <p:childTnLst>
                                    <p:set>
                                      <p:cBhvr>
                                        <p:cTn dur="1" fill="hold">
                                          <p:stCondLst>
                                            <p:cond delay="0"/>
                                          </p:stCondLst>
                                        </p:cTn>
                                        <p:tgtEl>
                                          <p:spTgt spid="105"/>
                                        </p:tgtEl>
                                        <p:attrNameLst>
                                          <p:attrName>style.visibility</p:attrName>
                                        </p:attrNameLst>
                                      </p:cBhvr>
                                      <p:to>
                                        <p:strVal val="visible"/>
                                      </p:to>
                                    </p:set>
                                    <p:anim calcmode="lin" valueType="num">
                                      <p:cBhvr additive="base">
                                        <p:cTn dur="750"/>
                                        <p:tgtEl>
                                          <p:spTgt spid="105"/>
                                        </p:tgtEl>
                                        <p:attrNameLst>
                                          <p:attrName>ppt_x</p:attrName>
                                        </p:attrNameLst>
                                      </p:cBhvr>
                                      <p:tavLst>
                                        <p:tav fmla="" tm="0">
                                          <p:val>
                                            <p:strVal val="#ppt_x-1"/>
                                          </p:val>
                                        </p:tav>
                                        <p:tav fmla="" tm="100000">
                                          <p:val>
                                            <p:strVal val="#ppt_x"/>
                                          </p:val>
                                        </p:tav>
                                      </p:tavLst>
                                    </p:anim>
                                  </p:childTnLst>
                                </p:cTn>
                              </p:par>
                            </p:childTnLst>
                          </p:cTn>
                        </p:par>
                        <p:par>
                          <p:cTn fill="hold">
                            <p:stCondLst>
                              <p:cond delay="750"/>
                            </p:stCondLst>
                            <p:childTnLst>
                              <p:par>
                                <p:cTn fill="hold" nodeType="afterEffect" presetClass="entr" presetID="2" presetSubtype="8">
                                  <p:stCondLst>
                                    <p:cond delay="0"/>
                                  </p:stCondLst>
                                  <p:childTnLst>
                                    <p:set>
                                      <p:cBhvr>
                                        <p:cTn dur="1" fill="hold">
                                          <p:stCondLst>
                                            <p:cond delay="0"/>
                                          </p:stCondLst>
                                        </p:cTn>
                                        <p:tgtEl>
                                          <p:spTgt spid="99"/>
                                        </p:tgtEl>
                                        <p:attrNameLst>
                                          <p:attrName>style.visibility</p:attrName>
                                        </p:attrNameLst>
                                      </p:cBhvr>
                                      <p:to>
                                        <p:strVal val="visible"/>
                                      </p:to>
                                    </p:set>
                                    <p:anim calcmode="lin" valueType="num">
                                      <p:cBhvr additive="base">
                                        <p:cTn dur="750"/>
                                        <p:tgtEl>
                                          <p:spTgt spid="99"/>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grpSp>
        <p:nvGrpSpPr>
          <p:cNvPr id="125" name="Google Shape;125;p39"/>
          <p:cNvGrpSpPr/>
          <p:nvPr/>
        </p:nvGrpSpPr>
        <p:grpSpPr>
          <a:xfrm flipH="1">
            <a:off x="536225" y="2440019"/>
            <a:ext cx="5390398" cy="2790742"/>
            <a:chOff x="3774221" y="2843142"/>
            <a:chExt cx="5390398" cy="2790742"/>
          </a:xfrm>
        </p:grpSpPr>
        <p:sp>
          <p:nvSpPr>
            <p:cNvPr id="126" name="Google Shape;126;p39"/>
            <p:cNvSpPr/>
            <p:nvPr/>
          </p:nvSpPr>
          <p:spPr>
            <a:xfrm>
              <a:off x="4506819" y="2843142"/>
              <a:ext cx="4657800" cy="2790742"/>
            </a:xfrm>
            <a:prstGeom prst="roundRect">
              <a:avLst>
                <a:gd fmla="val 16667" name="adj"/>
              </a:avLst>
            </a:prstGeom>
            <a:solidFill>
              <a:srgbClr val="F7E3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27" name="Google Shape;127;p39"/>
            <p:cNvSpPr/>
            <p:nvPr/>
          </p:nvSpPr>
          <p:spPr>
            <a:xfrm rot="-7028957">
              <a:off x="4111561" y="4473675"/>
              <a:ext cx="432619" cy="1022555"/>
            </a:xfrm>
            <a:prstGeom prst="triangle">
              <a:avLst>
                <a:gd fmla="val 50000" name="adj"/>
              </a:avLst>
            </a:prstGeom>
            <a:solidFill>
              <a:srgbClr val="F7E3D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sp>
        <p:nvSpPr>
          <p:cNvPr id="128" name="Google Shape;128;p39"/>
          <p:cNvSpPr txBox="1"/>
          <p:nvPr/>
        </p:nvSpPr>
        <p:spPr>
          <a:xfrm>
            <a:off x="375975" y="1373700"/>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n-US" sz="2800" u="none" cap="none" strike="noStrike">
                <a:solidFill>
                  <a:srgbClr val="ED6B00"/>
                </a:solidFill>
                <a:latin typeface="Calibri"/>
                <a:ea typeface="Calibri"/>
                <a:cs typeface="Calibri"/>
                <a:sym typeface="Calibri"/>
              </a:rPr>
              <a:t>¿QUÉ APRENDIMOS LA ACTIVIDAD ANTERIOR?</a:t>
            </a:r>
            <a:endParaRPr b="1" i="0" sz="3100" u="none" cap="none" strike="noStrike">
              <a:solidFill>
                <a:srgbClr val="ED6B00"/>
              </a:solidFill>
              <a:latin typeface="Calibri"/>
              <a:ea typeface="Calibri"/>
              <a:cs typeface="Calibri"/>
              <a:sym typeface="Calibri"/>
            </a:endParaRPr>
          </a:p>
        </p:txBody>
      </p:sp>
      <p:sp>
        <p:nvSpPr>
          <p:cNvPr id="129" name="Google Shape;129;p39"/>
          <p:cNvSpPr txBox="1"/>
          <p:nvPr/>
        </p:nvSpPr>
        <p:spPr>
          <a:xfrm>
            <a:off x="366450" y="1220100"/>
            <a:ext cx="4700400" cy="153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1" i="0" lang="en-US" sz="1400" u="none" cap="none" strike="noStrike">
                <a:solidFill>
                  <a:srgbClr val="000000"/>
                </a:solidFill>
                <a:latin typeface="Calibri"/>
                <a:ea typeface="Calibri"/>
                <a:cs typeface="Calibri"/>
                <a:sym typeface="Calibri"/>
              </a:rPr>
              <a:t>RECORDEMOS</a:t>
            </a:r>
            <a:endParaRPr b="1"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1" i="0" sz="1400" u="none" cap="none" strike="noStrike">
              <a:solidFill>
                <a:srgbClr val="000000"/>
              </a:solidFill>
              <a:latin typeface="Calibri"/>
              <a:ea typeface="Calibri"/>
              <a:cs typeface="Calibri"/>
              <a:sym typeface="Calibri"/>
            </a:endParaRPr>
          </a:p>
        </p:txBody>
      </p:sp>
      <p:sp>
        <p:nvSpPr>
          <p:cNvPr id="130" name="Google Shape;130;p39"/>
          <p:cNvSpPr txBox="1"/>
          <p:nvPr/>
        </p:nvSpPr>
        <p:spPr>
          <a:xfrm>
            <a:off x="856787" y="2876745"/>
            <a:ext cx="4143383" cy="191729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None/>
            </a:pPr>
            <a:r>
              <a:rPr b="0" i="0" lang="en-US" sz="1600" u="none" cap="none" strike="noStrike">
                <a:solidFill>
                  <a:srgbClr val="000000"/>
                </a:solidFill>
                <a:latin typeface="Calibri"/>
                <a:ea typeface="Calibri"/>
                <a:cs typeface="Calibri"/>
                <a:sym typeface="Calibri"/>
              </a:rPr>
              <a:t>Para revisar los aprendizajes trabajados en actividad anterior, te invito a responder un cuestionario a través de </a:t>
            </a:r>
            <a:r>
              <a:rPr b="1" i="0" lang="en-US" sz="1600" u="none" cap="none" strike="noStrike">
                <a:solidFill>
                  <a:srgbClr val="ED6B00"/>
                </a:solidFill>
                <a:latin typeface="Calibri"/>
                <a:ea typeface="Calibri"/>
                <a:cs typeface="Calibri"/>
                <a:sym typeface="Calibri"/>
              </a:rPr>
              <a:t>gamificación </a:t>
            </a:r>
            <a:r>
              <a:rPr b="0" i="0" lang="en-US" sz="1600" u="none" cap="none" strike="noStrike">
                <a:solidFill>
                  <a:schemeClr val="dk1"/>
                </a:solidFill>
                <a:latin typeface="Calibri"/>
                <a:ea typeface="Calibri"/>
                <a:cs typeface="Calibri"/>
                <a:sym typeface="Calibri"/>
              </a:rPr>
              <a:t>y responde los principales conceptos ya trabajos.</a:t>
            </a:r>
            <a:endParaRPr/>
          </a:p>
          <a:p>
            <a:pPr indent="0" lvl="0" marL="0" marR="0" rtl="0" algn="l">
              <a:lnSpc>
                <a:spcPct val="115000"/>
              </a:lnSpc>
              <a:spcBef>
                <a:spcPts val="0"/>
              </a:spcBef>
              <a:spcAft>
                <a:spcPts val="0"/>
              </a:spcAft>
              <a:buNone/>
            </a:pPr>
            <a:r>
              <a:t/>
            </a:r>
            <a:endParaRPr b="1" i="0" sz="1600" u="none" cap="none" strike="noStrike">
              <a:solidFill>
                <a:srgbClr val="ED6B00"/>
              </a:solidFill>
              <a:latin typeface="Calibri"/>
              <a:ea typeface="Calibri"/>
              <a:cs typeface="Calibri"/>
              <a:sym typeface="Calibri"/>
            </a:endParaRPr>
          </a:p>
          <a:p>
            <a:pPr indent="0" lvl="0" marL="0" marR="0" rtl="0" algn="l">
              <a:lnSpc>
                <a:spcPct val="115000"/>
              </a:lnSpc>
              <a:spcBef>
                <a:spcPts val="0"/>
              </a:spcBef>
              <a:spcAft>
                <a:spcPts val="0"/>
              </a:spcAft>
              <a:buNone/>
            </a:pPr>
            <a:r>
              <a:rPr b="0" i="0" lang="en-US" sz="1600" u="none" cap="none" strike="noStrike">
                <a:solidFill>
                  <a:srgbClr val="000000"/>
                </a:solidFill>
                <a:latin typeface="Calibri"/>
                <a:ea typeface="Calibri"/>
                <a:cs typeface="Calibri"/>
                <a:sym typeface="Calibri"/>
              </a:rPr>
              <a:t>Responde y recuerda los principales conceptos ya trabajados.</a:t>
            </a:r>
            <a:r>
              <a:rPr b="1" i="0" lang="en-US" sz="1600" u="none" cap="none" strike="noStrike">
                <a:solidFill>
                  <a:srgbClr val="ED6B00"/>
                </a:solidFill>
                <a:latin typeface="Calibri"/>
                <a:ea typeface="Calibri"/>
                <a:cs typeface="Calibri"/>
                <a:sym typeface="Calibri"/>
              </a:rPr>
              <a:t> </a:t>
            </a:r>
            <a:endParaRPr b="1" i="0" sz="1600" u="none" cap="none" strike="noStrike">
              <a:solidFill>
                <a:srgbClr val="ED6B00"/>
              </a:solidFill>
              <a:latin typeface="Calibri"/>
              <a:ea typeface="Calibri"/>
              <a:cs typeface="Calibri"/>
              <a:sym typeface="Calibri"/>
            </a:endParaRPr>
          </a:p>
        </p:txBody>
      </p:sp>
      <p:sp>
        <p:nvSpPr>
          <p:cNvPr id="131" name="Google Shape;131;p39"/>
          <p:cNvSpPr txBox="1"/>
          <p:nvPr/>
        </p:nvSpPr>
        <p:spPr>
          <a:xfrm>
            <a:off x="856788" y="5814477"/>
            <a:ext cx="4995614" cy="3195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100"/>
              <a:buFont typeface="Arial"/>
              <a:buNone/>
            </a:pPr>
            <a:r>
              <a:rPr b="1" i="0" lang="en-US" sz="2100" u="none" cap="none" strike="noStrike">
                <a:solidFill>
                  <a:srgbClr val="ED6B00"/>
                </a:solidFill>
                <a:latin typeface="Calibri"/>
                <a:ea typeface="Calibri"/>
                <a:cs typeface="Calibri"/>
                <a:sym typeface="Calibri"/>
              </a:rPr>
              <a:t>¡Muy bien!</a:t>
            </a:r>
            <a:endParaRPr b="1"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100"/>
              <a:buFont typeface="Arial"/>
              <a:buNone/>
            </a:pPr>
            <a:r>
              <a:rPr b="0" i="0" lang="en-US" sz="2100" u="none" cap="none" strike="noStrike">
                <a:solidFill>
                  <a:srgbClr val="ED6B00"/>
                </a:solidFill>
                <a:latin typeface="Calibri"/>
                <a:ea typeface="Calibri"/>
                <a:cs typeface="Calibri"/>
                <a:sym typeface="Calibri"/>
              </a:rPr>
              <a:t>Te invitamos a profundizar revisando</a:t>
            </a:r>
            <a:endParaRPr b="0" i="0" sz="1400" u="none" cap="none" strike="noStrike">
              <a:solidFill>
                <a:srgbClr val="ED6B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100"/>
              <a:buFont typeface="Arial"/>
              <a:buNone/>
            </a:pPr>
            <a:r>
              <a:rPr b="0" i="0" lang="en-US" sz="2100" u="none" cap="none" strike="noStrike">
                <a:solidFill>
                  <a:srgbClr val="ED6B00"/>
                </a:solidFill>
                <a:latin typeface="Calibri"/>
                <a:ea typeface="Calibri"/>
                <a:cs typeface="Calibri"/>
                <a:sym typeface="Calibri"/>
              </a:rPr>
              <a:t>la </a:t>
            </a:r>
            <a:r>
              <a:rPr b="0" i="0" lang="en-US" sz="2100" u="none" cap="none" strike="noStrike">
                <a:solidFill>
                  <a:srgbClr val="A93501"/>
                </a:solidFill>
                <a:latin typeface="Calibri"/>
                <a:ea typeface="Calibri"/>
                <a:cs typeface="Calibri"/>
                <a:sym typeface="Calibri"/>
              </a:rPr>
              <a:t>siguiente presentación.</a:t>
            </a:r>
            <a:endParaRPr b="0" i="0" sz="1400" u="none" cap="none" strike="noStrike">
              <a:solidFill>
                <a:srgbClr val="A93501"/>
              </a:solidFill>
              <a:latin typeface="Arial"/>
              <a:ea typeface="Arial"/>
              <a:cs typeface="Arial"/>
              <a:sym typeface="Arial"/>
            </a:endParaRPr>
          </a:p>
        </p:txBody>
      </p:sp>
      <p:pic>
        <p:nvPicPr>
          <p:cNvPr id="132" name="Google Shape;132;p39"/>
          <p:cNvPicPr preferRelativeResize="0"/>
          <p:nvPr/>
        </p:nvPicPr>
        <p:blipFill rotWithShape="1">
          <a:blip r:embed="rId3">
            <a:alphaModFix/>
          </a:blip>
          <a:srcRect b="0" l="0" r="0" t="0"/>
          <a:stretch/>
        </p:blipFill>
        <p:spPr>
          <a:xfrm>
            <a:off x="5135674" y="3333134"/>
            <a:ext cx="4585614" cy="4344525"/>
          </a:xfrm>
          <a:prstGeom prst="rect">
            <a:avLst/>
          </a:prstGeom>
          <a:noFill/>
          <a:ln>
            <a:noFill/>
          </a:ln>
        </p:spPr>
      </p:pic>
    </p:spTree>
  </p:cSld>
  <p:clrMapOvr>
    <a:masterClrMapping/>
  </p:clrMapOvr>
  <mc:AlternateContent>
    <mc:Choice Requires="p14">
      <p:transition spd="slow" p14:dur="1250">
        <p14:reveal dir="l"/>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132"/>
                                        </p:tgtEl>
                                        <p:attrNameLst>
                                          <p:attrName>style.visibility</p:attrName>
                                        </p:attrNameLst>
                                      </p:cBhvr>
                                      <p:to>
                                        <p:strVal val="visible"/>
                                      </p:to>
                                    </p:set>
                                    <p:anim calcmode="lin" valueType="num">
                                      <p:cBhvr additive="base">
                                        <p:cTn dur="500"/>
                                        <p:tgtEl>
                                          <p:spTgt spid="132"/>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5"/>
          <p:cNvSpPr txBox="1"/>
          <p:nvPr/>
        </p:nvSpPr>
        <p:spPr>
          <a:xfrm>
            <a:off x="4130260" y="2914345"/>
            <a:ext cx="4932406" cy="33851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600" u="none" cap="none" strike="noStrike">
                <a:solidFill>
                  <a:schemeClr val="dk1"/>
                </a:solidFill>
                <a:latin typeface="Calibri"/>
                <a:ea typeface="Calibri"/>
                <a:cs typeface="Calibri"/>
                <a:sym typeface="Calibri"/>
              </a:rPr>
              <a:t>Al término de la actividad estarás en condiciones de:</a:t>
            </a:r>
            <a:endParaRPr b="0" i="0" sz="1400" u="none" cap="none" strike="noStrike">
              <a:solidFill>
                <a:schemeClr val="dk1"/>
              </a:solidFill>
              <a:latin typeface="Calibri"/>
              <a:ea typeface="Calibri"/>
              <a:cs typeface="Calibri"/>
              <a:sym typeface="Calibri"/>
            </a:endParaRPr>
          </a:p>
        </p:txBody>
      </p:sp>
      <p:sp>
        <p:nvSpPr>
          <p:cNvPr id="138" name="Google Shape;138;p5"/>
          <p:cNvSpPr txBox="1"/>
          <p:nvPr/>
        </p:nvSpPr>
        <p:spPr>
          <a:xfrm>
            <a:off x="375975" y="1373700"/>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n-US" sz="2800" u="none" cap="none" strike="noStrike">
                <a:solidFill>
                  <a:srgbClr val="ED6B00"/>
                </a:solidFill>
                <a:latin typeface="Calibri"/>
                <a:ea typeface="Calibri"/>
                <a:cs typeface="Calibri"/>
                <a:sym typeface="Calibri"/>
              </a:rPr>
              <a:t>MENÚ DE LA ACTIVIDAD</a:t>
            </a:r>
            <a:endParaRPr b="1" i="0" sz="3100" u="none" cap="none" strike="noStrike">
              <a:solidFill>
                <a:srgbClr val="ED6B00"/>
              </a:solidFill>
              <a:latin typeface="Calibri"/>
              <a:ea typeface="Calibri"/>
              <a:cs typeface="Calibri"/>
              <a:sym typeface="Calibri"/>
            </a:endParaRPr>
          </a:p>
        </p:txBody>
      </p:sp>
      <p:sp>
        <p:nvSpPr>
          <p:cNvPr id="139" name="Google Shape;139;p5"/>
          <p:cNvSpPr txBox="1"/>
          <p:nvPr/>
        </p:nvSpPr>
        <p:spPr>
          <a:xfrm>
            <a:off x="366450" y="1220100"/>
            <a:ext cx="4700400" cy="153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Calibri"/>
                <a:ea typeface="Calibri"/>
                <a:cs typeface="Calibri"/>
                <a:sym typeface="Calibri"/>
              </a:rPr>
              <a:t>¿CUÁL ES EL TEMA DE HOY?</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Calibri"/>
              <a:ea typeface="Calibri"/>
              <a:cs typeface="Calibri"/>
              <a:sym typeface="Calibri"/>
            </a:endParaRPr>
          </a:p>
        </p:txBody>
      </p:sp>
      <p:grpSp>
        <p:nvGrpSpPr>
          <p:cNvPr id="140" name="Google Shape;140;p5"/>
          <p:cNvGrpSpPr/>
          <p:nvPr/>
        </p:nvGrpSpPr>
        <p:grpSpPr>
          <a:xfrm>
            <a:off x="4375355" y="3468687"/>
            <a:ext cx="4934690" cy="642190"/>
            <a:chOff x="4375355" y="4412583"/>
            <a:chExt cx="4934690" cy="642190"/>
          </a:xfrm>
        </p:grpSpPr>
        <p:sp>
          <p:nvSpPr>
            <p:cNvPr id="141" name="Google Shape;141;p5"/>
            <p:cNvSpPr/>
            <p:nvPr/>
          </p:nvSpPr>
          <p:spPr>
            <a:xfrm>
              <a:off x="4375355" y="4412583"/>
              <a:ext cx="4779595" cy="642190"/>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grpSp>
          <p:nvGrpSpPr>
            <p:cNvPr id="142" name="Google Shape;142;p5"/>
            <p:cNvGrpSpPr/>
            <p:nvPr/>
          </p:nvGrpSpPr>
          <p:grpSpPr>
            <a:xfrm>
              <a:off x="8933845" y="4564421"/>
              <a:ext cx="376200" cy="385800"/>
              <a:chOff x="8933845" y="4564421"/>
              <a:chExt cx="376200" cy="385800"/>
            </a:xfrm>
          </p:grpSpPr>
          <p:sp>
            <p:nvSpPr>
              <p:cNvPr id="143" name="Google Shape;143;p5"/>
              <p:cNvSpPr/>
              <p:nvPr/>
            </p:nvSpPr>
            <p:spPr>
              <a:xfrm>
                <a:off x="8933845" y="4564421"/>
                <a:ext cx="376200" cy="385800"/>
              </a:xfrm>
              <a:prstGeom prst="roundRect">
                <a:avLst>
                  <a:gd fmla="val 16667" name="adj"/>
                </a:avLst>
              </a:prstGeom>
              <a:solidFill>
                <a:srgbClr val="ED6B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 name="Google Shape;144;p5"/>
              <p:cNvSpPr txBox="1"/>
              <p:nvPr/>
            </p:nvSpPr>
            <p:spPr>
              <a:xfrm>
                <a:off x="8943370" y="4564421"/>
                <a:ext cx="300300" cy="385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rgbClr val="FFFFFF"/>
                    </a:solidFill>
                    <a:latin typeface="Calibri"/>
                    <a:ea typeface="Calibri"/>
                    <a:cs typeface="Calibri"/>
                    <a:sym typeface="Calibri"/>
                  </a:rPr>
                  <a:t>1</a:t>
                </a:r>
                <a:endParaRPr b="1" i="0" sz="2800" u="none" cap="none" strike="noStrike">
                  <a:solidFill>
                    <a:srgbClr val="FFFFFF"/>
                  </a:solidFill>
                  <a:latin typeface="Calibri"/>
                  <a:ea typeface="Calibri"/>
                  <a:cs typeface="Calibri"/>
                  <a:sym typeface="Calibri"/>
                </a:endParaRPr>
              </a:p>
            </p:txBody>
          </p:sp>
        </p:grpSp>
      </p:grpSp>
      <p:sp>
        <p:nvSpPr>
          <p:cNvPr id="145" name="Google Shape;145;p5"/>
          <p:cNvSpPr txBox="1"/>
          <p:nvPr/>
        </p:nvSpPr>
        <p:spPr>
          <a:xfrm>
            <a:off x="4063852" y="2520225"/>
            <a:ext cx="5219565" cy="409500"/>
          </a:xfrm>
          <a:prstGeom prst="rect">
            <a:avLst/>
          </a:prstGeom>
          <a:noFill/>
          <a:ln>
            <a:noFill/>
          </a:ln>
        </p:spPr>
        <p:txBody>
          <a:bodyPr anchorCtr="0" anchor="ctr" bIns="91425" lIns="91425" spcFirstLastPara="1" rIns="91425" wrap="square" tIns="91425">
            <a:noAutofit/>
          </a:bodyPr>
          <a:lstStyle/>
          <a:p>
            <a:pPr indent="0" lvl="0" marL="0" marR="0" rtl="0" algn="r">
              <a:lnSpc>
                <a:spcPct val="90000"/>
              </a:lnSpc>
              <a:spcBef>
                <a:spcPts val="0"/>
              </a:spcBef>
              <a:spcAft>
                <a:spcPts val="0"/>
              </a:spcAft>
              <a:buNone/>
            </a:pPr>
            <a:r>
              <a:rPr lang="en-US" sz="1800">
                <a:solidFill>
                  <a:srgbClr val="ED6B00"/>
                </a:solidFill>
                <a:latin typeface="Calibri"/>
                <a:ea typeface="Calibri"/>
                <a:cs typeface="Calibri"/>
                <a:sym typeface="Calibri"/>
              </a:rPr>
              <a:t>ANÁLISIS</a:t>
            </a:r>
            <a:r>
              <a:rPr b="0" i="0" lang="en-US" sz="1800" u="none" cap="none" strike="noStrike">
                <a:solidFill>
                  <a:srgbClr val="ED6B00"/>
                </a:solidFill>
                <a:latin typeface="Calibri"/>
                <a:ea typeface="Calibri"/>
                <a:cs typeface="Calibri"/>
                <a:sym typeface="Calibri"/>
              </a:rPr>
              <a:t> DE </a:t>
            </a:r>
            <a:r>
              <a:rPr b="1" i="0" lang="en-US" sz="1800" u="none" cap="none" strike="noStrike">
                <a:solidFill>
                  <a:srgbClr val="ED6B00"/>
                </a:solidFill>
                <a:latin typeface="Calibri"/>
                <a:ea typeface="Calibri"/>
                <a:cs typeface="Calibri"/>
                <a:sym typeface="Calibri"/>
              </a:rPr>
              <a:t>TRANSACCIONES COMPLETAS</a:t>
            </a:r>
            <a:endParaRPr b="1" i="0" sz="1800" u="none" cap="none" strike="noStrike">
              <a:solidFill>
                <a:srgbClr val="ED6B00"/>
              </a:solidFill>
              <a:latin typeface="Calibri"/>
              <a:ea typeface="Calibri"/>
              <a:cs typeface="Calibri"/>
              <a:sym typeface="Calibri"/>
            </a:endParaRPr>
          </a:p>
        </p:txBody>
      </p:sp>
      <p:sp>
        <p:nvSpPr>
          <p:cNvPr id="146" name="Google Shape;146;p5"/>
          <p:cNvSpPr txBox="1"/>
          <p:nvPr/>
        </p:nvSpPr>
        <p:spPr>
          <a:xfrm>
            <a:off x="4063852" y="1209418"/>
            <a:ext cx="559356" cy="409500"/>
          </a:xfrm>
          <a:prstGeom prst="rect">
            <a:avLst/>
          </a:prstGeom>
          <a:noFill/>
          <a:ln>
            <a:noFill/>
          </a:ln>
        </p:spPr>
        <p:txBody>
          <a:bodyPr anchorCtr="0" anchor="ctr" bIns="91425" lIns="91425" spcFirstLastPara="1" rIns="91425" wrap="square" tIns="91425">
            <a:noAutofit/>
          </a:bodyPr>
          <a:lstStyle/>
          <a:p>
            <a:pPr indent="0" lvl="0" marL="0" marR="0" rtl="0" algn="r">
              <a:lnSpc>
                <a:spcPct val="90000"/>
              </a:lnSpc>
              <a:spcBef>
                <a:spcPts val="0"/>
              </a:spcBef>
              <a:spcAft>
                <a:spcPts val="0"/>
              </a:spcAft>
              <a:buClr>
                <a:srgbClr val="000000"/>
              </a:buClr>
              <a:buSzPts val="6000"/>
              <a:buFont typeface="Arial"/>
              <a:buNone/>
            </a:pPr>
            <a:r>
              <a:rPr b="0" i="0" lang="en-US" sz="6000" u="none" cap="none" strike="noStrike">
                <a:solidFill>
                  <a:srgbClr val="FFB375"/>
                </a:solidFill>
                <a:latin typeface="Calibri"/>
                <a:ea typeface="Calibri"/>
                <a:cs typeface="Calibri"/>
                <a:sym typeface="Calibri"/>
              </a:rPr>
              <a:t>3</a:t>
            </a:r>
            <a:endParaRPr b="0" i="0" sz="6000" u="none" cap="none" strike="noStrike">
              <a:solidFill>
                <a:srgbClr val="FFB375"/>
              </a:solidFill>
              <a:latin typeface="Calibri"/>
              <a:ea typeface="Calibri"/>
              <a:cs typeface="Calibri"/>
              <a:sym typeface="Calibri"/>
            </a:endParaRPr>
          </a:p>
        </p:txBody>
      </p:sp>
      <p:sp>
        <p:nvSpPr>
          <p:cNvPr id="147" name="Google Shape;147;p5"/>
          <p:cNvSpPr txBox="1"/>
          <p:nvPr/>
        </p:nvSpPr>
        <p:spPr>
          <a:xfrm>
            <a:off x="4522938" y="3620525"/>
            <a:ext cx="4322187" cy="33851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600" u="none" cap="none" strike="noStrike">
                <a:solidFill>
                  <a:srgbClr val="000000"/>
                </a:solidFill>
                <a:latin typeface="Calibri"/>
                <a:ea typeface="Calibri"/>
                <a:cs typeface="Calibri"/>
                <a:sym typeface="Calibri"/>
              </a:rPr>
              <a:t>Reconocer qué es el IVA.</a:t>
            </a:r>
            <a:endParaRPr b="0" i="0" sz="1600" u="none" cap="none" strike="noStrike">
              <a:solidFill>
                <a:srgbClr val="000000"/>
              </a:solidFill>
              <a:latin typeface="Calibri"/>
              <a:ea typeface="Calibri"/>
              <a:cs typeface="Calibri"/>
              <a:sym typeface="Calibri"/>
            </a:endParaRPr>
          </a:p>
        </p:txBody>
      </p:sp>
      <p:pic>
        <p:nvPicPr>
          <p:cNvPr id="148" name="Google Shape;148;p5"/>
          <p:cNvPicPr preferRelativeResize="0"/>
          <p:nvPr/>
        </p:nvPicPr>
        <p:blipFill rotWithShape="1">
          <a:blip r:embed="rId3">
            <a:alphaModFix/>
          </a:blip>
          <a:srcRect b="0" l="0" r="0" t="0"/>
          <a:stretch/>
        </p:blipFill>
        <p:spPr>
          <a:xfrm>
            <a:off x="707878" y="2067764"/>
            <a:ext cx="3132534" cy="4579843"/>
          </a:xfrm>
          <a:prstGeom prst="rect">
            <a:avLst/>
          </a:prstGeom>
          <a:noFill/>
          <a:ln>
            <a:noFill/>
          </a:ln>
        </p:spPr>
      </p:pic>
      <p:grpSp>
        <p:nvGrpSpPr>
          <p:cNvPr id="149" name="Google Shape;149;p5"/>
          <p:cNvGrpSpPr/>
          <p:nvPr/>
        </p:nvGrpSpPr>
        <p:grpSpPr>
          <a:xfrm>
            <a:off x="4375355" y="4203380"/>
            <a:ext cx="4934690" cy="642190"/>
            <a:chOff x="4375355" y="4412583"/>
            <a:chExt cx="4934690" cy="642190"/>
          </a:xfrm>
        </p:grpSpPr>
        <p:sp>
          <p:nvSpPr>
            <p:cNvPr id="150" name="Google Shape;150;p5"/>
            <p:cNvSpPr/>
            <p:nvPr/>
          </p:nvSpPr>
          <p:spPr>
            <a:xfrm>
              <a:off x="4375355" y="4412583"/>
              <a:ext cx="4779595" cy="642190"/>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grpSp>
          <p:nvGrpSpPr>
            <p:cNvPr id="151" name="Google Shape;151;p5"/>
            <p:cNvGrpSpPr/>
            <p:nvPr/>
          </p:nvGrpSpPr>
          <p:grpSpPr>
            <a:xfrm>
              <a:off x="8933845" y="4564421"/>
              <a:ext cx="376200" cy="385800"/>
              <a:chOff x="8933845" y="4564421"/>
              <a:chExt cx="376200" cy="385800"/>
            </a:xfrm>
          </p:grpSpPr>
          <p:sp>
            <p:nvSpPr>
              <p:cNvPr id="152" name="Google Shape;152;p5"/>
              <p:cNvSpPr/>
              <p:nvPr/>
            </p:nvSpPr>
            <p:spPr>
              <a:xfrm>
                <a:off x="8933845" y="4564421"/>
                <a:ext cx="376200" cy="385800"/>
              </a:xfrm>
              <a:prstGeom prst="roundRect">
                <a:avLst>
                  <a:gd fmla="val 16667" name="adj"/>
                </a:avLst>
              </a:prstGeom>
              <a:solidFill>
                <a:srgbClr val="ED6B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 name="Google Shape;153;p5"/>
              <p:cNvSpPr txBox="1"/>
              <p:nvPr/>
            </p:nvSpPr>
            <p:spPr>
              <a:xfrm>
                <a:off x="8943370" y="4564421"/>
                <a:ext cx="300300" cy="385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rgbClr val="FFFFFF"/>
                    </a:solidFill>
                    <a:latin typeface="Calibri"/>
                    <a:ea typeface="Calibri"/>
                    <a:cs typeface="Calibri"/>
                    <a:sym typeface="Calibri"/>
                  </a:rPr>
                  <a:t>1</a:t>
                </a:r>
                <a:endParaRPr b="1" i="0" sz="2800" u="none" cap="none" strike="noStrike">
                  <a:solidFill>
                    <a:srgbClr val="FFFFFF"/>
                  </a:solidFill>
                  <a:latin typeface="Calibri"/>
                  <a:ea typeface="Calibri"/>
                  <a:cs typeface="Calibri"/>
                  <a:sym typeface="Calibri"/>
                </a:endParaRPr>
              </a:p>
            </p:txBody>
          </p:sp>
        </p:grpSp>
      </p:grpSp>
      <p:grpSp>
        <p:nvGrpSpPr>
          <p:cNvPr id="154" name="Google Shape;154;p5"/>
          <p:cNvGrpSpPr/>
          <p:nvPr/>
        </p:nvGrpSpPr>
        <p:grpSpPr>
          <a:xfrm>
            <a:off x="4375355" y="4937360"/>
            <a:ext cx="4934690" cy="642190"/>
            <a:chOff x="4375355" y="4412583"/>
            <a:chExt cx="4934690" cy="642190"/>
          </a:xfrm>
        </p:grpSpPr>
        <p:sp>
          <p:nvSpPr>
            <p:cNvPr id="155" name="Google Shape;155;p5"/>
            <p:cNvSpPr/>
            <p:nvPr/>
          </p:nvSpPr>
          <p:spPr>
            <a:xfrm>
              <a:off x="4375355" y="4412583"/>
              <a:ext cx="4779595" cy="642190"/>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grpSp>
          <p:nvGrpSpPr>
            <p:cNvPr id="156" name="Google Shape;156;p5"/>
            <p:cNvGrpSpPr/>
            <p:nvPr/>
          </p:nvGrpSpPr>
          <p:grpSpPr>
            <a:xfrm>
              <a:off x="8933845" y="4564421"/>
              <a:ext cx="376200" cy="385800"/>
              <a:chOff x="8933845" y="4564421"/>
              <a:chExt cx="376200" cy="385800"/>
            </a:xfrm>
          </p:grpSpPr>
          <p:sp>
            <p:nvSpPr>
              <p:cNvPr id="157" name="Google Shape;157;p5"/>
              <p:cNvSpPr/>
              <p:nvPr/>
            </p:nvSpPr>
            <p:spPr>
              <a:xfrm>
                <a:off x="8933845" y="4564421"/>
                <a:ext cx="376200" cy="385800"/>
              </a:xfrm>
              <a:prstGeom prst="roundRect">
                <a:avLst>
                  <a:gd fmla="val 16667" name="adj"/>
                </a:avLst>
              </a:prstGeom>
              <a:solidFill>
                <a:srgbClr val="ED6B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 name="Google Shape;158;p5"/>
              <p:cNvSpPr txBox="1"/>
              <p:nvPr/>
            </p:nvSpPr>
            <p:spPr>
              <a:xfrm>
                <a:off x="8943370" y="4564421"/>
                <a:ext cx="300300" cy="385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rgbClr val="FFFFFF"/>
                    </a:solidFill>
                    <a:latin typeface="Calibri"/>
                    <a:ea typeface="Calibri"/>
                    <a:cs typeface="Calibri"/>
                    <a:sym typeface="Calibri"/>
                  </a:rPr>
                  <a:t>1</a:t>
                </a:r>
                <a:endParaRPr b="1" i="0" sz="2800" u="none" cap="none" strike="noStrike">
                  <a:solidFill>
                    <a:srgbClr val="FFFFFF"/>
                  </a:solidFill>
                  <a:latin typeface="Calibri"/>
                  <a:ea typeface="Calibri"/>
                  <a:cs typeface="Calibri"/>
                  <a:sym typeface="Calibri"/>
                </a:endParaRPr>
              </a:p>
            </p:txBody>
          </p:sp>
        </p:grpSp>
      </p:grpSp>
      <p:grpSp>
        <p:nvGrpSpPr>
          <p:cNvPr id="159" name="Google Shape;159;p5"/>
          <p:cNvGrpSpPr/>
          <p:nvPr/>
        </p:nvGrpSpPr>
        <p:grpSpPr>
          <a:xfrm>
            <a:off x="4375355" y="5668868"/>
            <a:ext cx="4934690" cy="642190"/>
            <a:chOff x="4375355" y="4412583"/>
            <a:chExt cx="4934690" cy="642190"/>
          </a:xfrm>
        </p:grpSpPr>
        <p:sp>
          <p:nvSpPr>
            <p:cNvPr id="160" name="Google Shape;160;p5"/>
            <p:cNvSpPr/>
            <p:nvPr/>
          </p:nvSpPr>
          <p:spPr>
            <a:xfrm>
              <a:off x="4375355" y="4412583"/>
              <a:ext cx="4779595" cy="642190"/>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grpSp>
          <p:nvGrpSpPr>
            <p:cNvPr id="161" name="Google Shape;161;p5"/>
            <p:cNvGrpSpPr/>
            <p:nvPr/>
          </p:nvGrpSpPr>
          <p:grpSpPr>
            <a:xfrm>
              <a:off x="8933845" y="4564421"/>
              <a:ext cx="376200" cy="385800"/>
              <a:chOff x="8933845" y="4564421"/>
              <a:chExt cx="376200" cy="385800"/>
            </a:xfrm>
          </p:grpSpPr>
          <p:sp>
            <p:nvSpPr>
              <p:cNvPr id="162" name="Google Shape;162;p5"/>
              <p:cNvSpPr/>
              <p:nvPr/>
            </p:nvSpPr>
            <p:spPr>
              <a:xfrm>
                <a:off x="8933845" y="4564421"/>
                <a:ext cx="376200" cy="385800"/>
              </a:xfrm>
              <a:prstGeom prst="roundRect">
                <a:avLst>
                  <a:gd fmla="val 16667" name="adj"/>
                </a:avLst>
              </a:prstGeom>
              <a:solidFill>
                <a:srgbClr val="ED6B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 name="Google Shape;163;p5"/>
              <p:cNvSpPr txBox="1"/>
              <p:nvPr/>
            </p:nvSpPr>
            <p:spPr>
              <a:xfrm>
                <a:off x="8943370" y="4564421"/>
                <a:ext cx="300300" cy="385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rgbClr val="FFFFFF"/>
                    </a:solidFill>
                    <a:latin typeface="Calibri"/>
                    <a:ea typeface="Calibri"/>
                    <a:cs typeface="Calibri"/>
                    <a:sym typeface="Calibri"/>
                  </a:rPr>
                  <a:t>1</a:t>
                </a:r>
                <a:endParaRPr b="1" i="0" sz="2800" u="none" cap="none" strike="noStrike">
                  <a:solidFill>
                    <a:srgbClr val="FFFFFF"/>
                  </a:solidFill>
                  <a:latin typeface="Calibri"/>
                  <a:ea typeface="Calibri"/>
                  <a:cs typeface="Calibri"/>
                  <a:sym typeface="Calibri"/>
                </a:endParaRPr>
              </a:p>
            </p:txBody>
          </p:sp>
        </p:grpSp>
      </p:grpSp>
      <p:grpSp>
        <p:nvGrpSpPr>
          <p:cNvPr id="164" name="Google Shape;164;p5"/>
          <p:cNvGrpSpPr/>
          <p:nvPr/>
        </p:nvGrpSpPr>
        <p:grpSpPr>
          <a:xfrm>
            <a:off x="4375355" y="6400376"/>
            <a:ext cx="4934690" cy="642190"/>
            <a:chOff x="4375355" y="4412583"/>
            <a:chExt cx="4934690" cy="642190"/>
          </a:xfrm>
        </p:grpSpPr>
        <p:sp>
          <p:nvSpPr>
            <p:cNvPr id="165" name="Google Shape;165;p5"/>
            <p:cNvSpPr/>
            <p:nvPr/>
          </p:nvSpPr>
          <p:spPr>
            <a:xfrm>
              <a:off x="4375355" y="4412583"/>
              <a:ext cx="4779595" cy="642190"/>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grpSp>
          <p:nvGrpSpPr>
            <p:cNvPr id="166" name="Google Shape;166;p5"/>
            <p:cNvGrpSpPr/>
            <p:nvPr/>
          </p:nvGrpSpPr>
          <p:grpSpPr>
            <a:xfrm>
              <a:off x="8933845" y="4564421"/>
              <a:ext cx="376200" cy="385800"/>
              <a:chOff x="8933845" y="4564421"/>
              <a:chExt cx="376200" cy="385800"/>
            </a:xfrm>
          </p:grpSpPr>
          <p:sp>
            <p:nvSpPr>
              <p:cNvPr id="167" name="Google Shape;167;p5"/>
              <p:cNvSpPr/>
              <p:nvPr/>
            </p:nvSpPr>
            <p:spPr>
              <a:xfrm>
                <a:off x="8933845" y="4564421"/>
                <a:ext cx="376200" cy="385800"/>
              </a:xfrm>
              <a:prstGeom prst="roundRect">
                <a:avLst>
                  <a:gd fmla="val 16667" name="adj"/>
                </a:avLst>
              </a:prstGeom>
              <a:solidFill>
                <a:srgbClr val="ED6B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 name="Google Shape;168;p5"/>
              <p:cNvSpPr txBox="1"/>
              <p:nvPr/>
            </p:nvSpPr>
            <p:spPr>
              <a:xfrm>
                <a:off x="8943370" y="4564421"/>
                <a:ext cx="300300" cy="385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rgbClr val="FFFFFF"/>
                    </a:solidFill>
                    <a:latin typeface="Calibri"/>
                    <a:ea typeface="Calibri"/>
                    <a:cs typeface="Calibri"/>
                    <a:sym typeface="Calibri"/>
                  </a:rPr>
                  <a:t>1</a:t>
                </a:r>
                <a:endParaRPr b="1" i="0" sz="2800" u="none" cap="none" strike="noStrike">
                  <a:solidFill>
                    <a:srgbClr val="FFFFFF"/>
                  </a:solidFill>
                  <a:latin typeface="Calibri"/>
                  <a:ea typeface="Calibri"/>
                  <a:cs typeface="Calibri"/>
                  <a:sym typeface="Calibri"/>
                </a:endParaRPr>
              </a:p>
            </p:txBody>
          </p:sp>
        </p:grpSp>
      </p:grpSp>
      <p:sp>
        <p:nvSpPr>
          <p:cNvPr id="169" name="Google Shape;169;p5"/>
          <p:cNvSpPr txBox="1"/>
          <p:nvPr/>
        </p:nvSpPr>
        <p:spPr>
          <a:xfrm>
            <a:off x="4544777" y="4357981"/>
            <a:ext cx="4322187" cy="33851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600" u="none" cap="none" strike="noStrike">
                <a:solidFill>
                  <a:srgbClr val="000000"/>
                </a:solidFill>
                <a:latin typeface="Calibri"/>
                <a:ea typeface="Calibri"/>
                <a:cs typeface="Calibri"/>
                <a:sym typeface="Calibri"/>
              </a:rPr>
              <a:t>Calculando el IVA en las empresas.</a:t>
            </a:r>
            <a:endParaRPr b="0" i="0" sz="1600" u="none" cap="none" strike="noStrike">
              <a:solidFill>
                <a:srgbClr val="000000"/>
              </a:solidFill>
              <a:latin typeface="Calibri"/>
              <a:ea typeface="Calibri"/>
              <a:cs typeface="Calibri"/>
              <a:sym typeface="Calibri"/>
            </a:endParaRPr>
          </a:p>
        </p:txBody>
      </p:sp>
      <p:sp>
        <p:nvSpPr>
          <p:cNvPr id="170" name="Google Shape;170;p5"/>
          <p:cNvSpPr txBox="1"/>
          <p:nvPr/>
        </p:nvSpPr>
        <p:spPr>
          <a:xfrm>
            <a:off x="4544777" y="5099631"/>
            <a:ext cx="4322187" cy="33851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600" u="none" cap="none" strike="noStrike">
                <a:solidFill>
                  <a:srgbClr val="000000"/>
                </a:solidFill>
                <a:latin typeface="Calibri"/>
                <a:ea typeface="Calibri"/>
                <a:cs typeface="Calibri"/>
                <a:sym typeface="Calibri"/>
              </a:rPr>
              <a:t>Calculando IVA crédito fiscal (activo).</a:t>
            </a:r>
            <a:endParaRPr b="0" i="0" sz="1600" u="none" cap="none" strike="noStrike">
              <a:solidFill>
                <a:srgbClr val="000000"/>
              </a:solidFill>
              <a:latin typeface="Calibri"/>
              <a:ea typeface="Calibri"/>
              <a:cs typeface="Calibri"/>
              <a:sym typeface="Calibri"/>
            </a:endParaRPr>
          </a:p>
        </p:txBody>
      </p:sp>
      <p:sp>
        <p:nvSpPr>
          <p:cNvPr id="171" name="Google Shape;171;p5"/>
          <p:cNvSpPr txBox="1"/>
          <p:nvPr/>
        </p:nvSpPr>
        <p:spPr>
          <a:xfrm>
            <a:off x="4544777" y="5844349"/>
            <a:ext cx="4322187" cy="33851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600" u="none" cap="none" strike="noStrike">
                <a:solidFill>
                  <a:srgbClr val="000000"/>
                </a:solidFill>
                <a:latin typeface="Calibri"/>
                <a:ea typeface="Calibri"/>
                <a:cs typeface="Calibri"/>
                <a:sym typeface="Calibri"/>
              </a:rPr>
              <a:t>Calcular IVA débito fiscal (pasivo).</a:t>
            </a:r>
            <a:endParaRPr b="0" i="0" sz="1600" u="none" cap="none" strike="noStrike">
              <a:solidFill>
                <a:srgbClr val="000000"/>
              </a:solidFill>
              <a:latin typeface="Calibri"/>
              <a:ea typeface="Calibri"/>
              <a:cs typeface="Calibri"/>
              <a:sym typeface="Calibri"/>
            </a:endParaRPr>
          </a:p>
        </p:txBody>
      </p:sp>
      <p:sp>
        <p:nvSpPr>
          <p:cNvPr id="172" name="Google Shape;172;p5"/>
          <p:cNvSpPr txBox="1"/>
          <p:nvPr/>
        </p:nvSpPr>
        <p:spPr>
          <a:xfrm>
            <a:off x="4544777" y="6552214"/>
            <a:ext cx="4322187" cy="33851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600" u="none" cap="none" strike="noStrike">
                <a:solidFill>
                  <a:srgbClr val="000000"/>
                </a:solidFill>
                <a:latin typeface="Calibri"/>
                <a:ea typeface="Calibri"/>
                <a:cs typeface="Calibri"/>
                <a:sym typeface="Calibri"/>
              </a:rPr>
              <a:t>Realizar mes a mes formulario 29.</a:t>
            </a:r>
            <a:endParaRPr b="0" i="0" sz="1600" u="none" cap="none" strike="noStrike">
              <a:solidFill>
                <a:srgbClr val="000000"/>
              </a:solidFill>
              <a:latin typeface="Calibri"/>
              <a:ea typeface="Calibri"/>
              <a:cs typeface="Calibri"/>
              <a:sym typeface="Calibri"/>
            </a:endParaRPr>
          </a:p>
        </p:txBody>
      </p:sp>
    </p:spTree>
  </p:cSld>
  <p:clrMapOvr>
    <a:masterClrMapping/>
  </p:clrMapOvr>
  <mc:AlternateContent>
    <mc:Choice Requires="p14">
      <p:transition spd="slow" p14:dur="1250">
        <p14:reveal dir="l"/>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6"/>
          <p:cNvSpPr/>
          <p:nvPr/>
        </p:nvSpPr>
        <p:spPr>
          <a:xfrm>
            <a:off x="969306" y="2605548"/>
            <a:ext cx="7406612" cy="1538281"/>
          </a:xfrm>
          <a:prstGeom prst="roundRect">
            <a:avLst>
              <a:gd fmla="val 16792" name="adj"/>
            </a:avLst>
          </a:prstGeom>
          <a:solidFill>
            <a:srgbClr val="F7E3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78" name="Google Shape;178;p6"/>
          <p:cNvSpPr txBox="1"/>
          <p:nvPr/>
        </p:nvSpPr>
        <p:spPr>
          <a:xfrm>
            <a:off x="1327787" y="2786855"/>
            <a:ext cx="6464435" cy="1175666"/>
          </a:xfrm>
          <a:prstGeom prst="rect">
            <a:avLst/>
          </a:prstGeom>
          <a:noFill/>
          <a:ln>
            <a:noFill/>
          </a:ln>
        </p:spPr>
        <p:txBody>
          <a:bodyPr anchorCtr="0" anchor="t" bIns="45700" lIns="91425" spcFirstLastPara="1" rIns="91425" wrap="square" tIns="45700">
            <a:spAutoFit/>
          </a:bodyPr>
          <a:lstStyle/>
          <a:p>
            <a:pPr indent="-285750" lvl="0" marL="285750" marR="0" rtl="0" algn="just">
              <a:lnSpc>
                <a:spcPct val="110000"/>
              </a:lnSpc>
              <a:spcBef>
                <a:spcPts val="0"/>
              </a:spcBef>
              <a:spcAft>
                <a:spcPts val="0"/>
              </a:spcAft>
              <a:buClr>
                <a:srgbClr val="000000"/>
              </a:buClr>
              <a:buSzPts val="1600"/>
              <a:buFont typeface="Arial"/>
              <a:buChar char="•"/>
            </a:pPr>
            <a:r>
              <a:rPr b="0" i="0" lang="en-US" sz="1600" u="none" cap="none" strike="noStrike">
                <a:solidFill>
                  <a:schemeClr val="dk1"/>
                </a:solidFill>
                <a:latin typeface="Calibri"/>
                <a:ea typeface="Calibri"/>
                <a:cs typeface="Calibri"/>
                <a:sym typeface="Calibri"/>
              </a:rPr>
              <a:t>Impuesto al valor agregado.</a:t>
            </a:r>
            <a:endParaRPr b="0" i="0" sz="1600" u="none" cap="none" strike="noStrike">
              <a:solidFill>
                <a:schemeClr val="dk1"/>
              </a:solidFill>
              <a:latin typeface="Calibri"/>
              <a:ea typeface="Calibri"/>
              <a:cs typeface="Calibri"/>
              <a:sym typeface="Calibri"/>
            </a:endParaRPr>
          </a:p>
          <a:p>
            <a:pPr indent="-285750" lvl="0" marL="285750" marR="0" rtl="0" algn="just">
              <a:lnSpc>
                <a:spcPct val="110000"/>
              </a:lnSpc>
              <a:spcBef>
                <a:spcPts val="0"/>
              </a:spcBef>
              <a:spcAft>
                <a:spcPts val="0"/>
              </a:spcAft>
              <a:buClr>
                <a:srgbClr val="000000"/>
              </a:buClr>
              <a:buSzPts val="1600"/>
              <a:buFont typeface="Arial"/>
              <a:buChar char="•"/>
            </a:pPr>
            <a:r>
              <a:rPr b="0" i="0" lang="en-US" sz="1600" u="none" cap="none" strike="noStrike">
                <a:solidFill>
                  <a:schemeClr val="dk1"/>
                </a:solidFill>
                <a:latin typeface="Calibri"/>
                <a:ea typeface="Calibri"/>
                <a:cs typeface="Calibri"/>
                <a:sym typeface="Calibri"/>
              </a:rPr>
              <a:t>Base tributaria DL 825.</a:t>
            </a:r>
            <a:endParaRPr b="0" i="0" sz="1600" u="none" cap="none" strike="noStrike">
              <a:solidFill>
                <a:schemeClr val="dk1"/>
              </a:solidFill>
              <a:latin typeface="Calibri"/>
              <a:ea typeface="Calibri"/>
              <a:cs typeface="Calibri"/>
              <a:sym typeface="Calibri"/>
            </a:endParaRPr>
          </a:p>
          <a:p>
            <a:pPr indent="-285750" lvl="0" marL="285750" marR="0" rtl="0" algn="just">
              <a:lnSpc>
                <a:spcPct val="110000"/>
              </a:lnSpc>
              <a:spcBef>
                <a:spcPts val="0"/>
              </a:spcBef>
              <a:spcAft>
                <a:spcPts val="0"/>
              </a:spcAft>
              <a:buClr>
                <a:srgbClr val="000000"/>
              </a:buClr>
              <a:buSzPts val="1600"/>
              <a:buFont typeface="Arial"/>
              <a:buChar char="•"/>
            </a:pPr>
            <a:r>
              <a:rPr b="0" i="0" lang="en-US" sz="1600" u="none" cap="none" strike="noStrike">
                <a:solidFill>
                  <a:schemeClr val="dk1"/>
                </a:solidFill>
                <a:latin typeface="Calibri"/>
                <a:ea typeface="Calibri"/>
                <a:cs typeface="Calibri"/>
                <a:sym typeface="Calibri"/>
              </a:rPr>
              <a:t>19% sobre el valor del producto que compro o  vendo.</a:t>
            </a:r>
            <a:endParaRPr b="0" i="0" sz="1600" u="none" cap="none" strike="noStrike">
              <a:solidFill>
                <a:schemeClr val="dk1"/>
              </a:solidFill>
              <a:latin typeface="Calibri"/>
              <a:ea typeface="Calibri"/>
              <a:cs typeface="Calibri"/>
              <a:sym typeface="Calibri"/>
            </a:endParaRPr>
          </a:p>
          <a:p>
            <a:pPr indent="-285750" lvl="0" marL="285750" marR="0" rtl="0" algn="just">
              <a:lnSpc>
                <a:spcPct val="110000"/>
              </a:lnSpc>
              <a:spcBef>
                <a:spcPts val="0"/>
              </a:spcBef>
              <a:spcAft>
                <a:spcPts val="0"/>
              </a:spcAft>
              <a:buClr>
                <a:srgbClr val="000000"/>
              </a:buClr>
              <a:buSzPts val="1600"/>
              <a:buFont typeface="Arial"/>
              <a:buChar char="•"/>
            </a:pPr>
            <a:r>
              <a:rPr b="0" i="0" lang="en-US" sz="1600" u="none" cap="none" strike="noStrike">
                <a:solidFill>
                  <a:schemeClr val="dk1"/>
                </a:solidFill>
                <a:latin typeface="Calibri"/>
                <a:ea typeface="Calibri"/>
                <a:cs typeface="Calibri"/>
                <a:sym typeface="Calibri"/>
              </a:rPr>
              <a:t>Personas naturales pagamos IVA y no lo recuperamos.</a:t>
            </a:r>
            <a:endParaRPr b="0" i="0" sz="1600" u="none" cap="none" strike="noStrike">
              <a:solidFill>
                <a:schemeClr val="dk1"/>
              </a:solidFill>
              <a:latin typeface="Calibri"/>
              <a:ea typeface="Calibri"/>
              <a:cs typeface="Calibri"/>
              <a:sym typeface="Calibri"/>
            </a:endParaRPr>
          </a:p>
        </p:txBody>
      </p:sp>
      <p:sp>
        <p:nvSpPr>
          <p:cNvPr id="179" name="Google Shape;179;p6"/>
          <p:cNvSpPr txBox="1"/>
          <p:nvPr/>
        </p:nvSpPr>
        <p:spPr>
          <a:xfrm>
            <a:off x="452175" y="1378245"/>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None/>
            </a:pPr>
            <a:r>
              <a:rPr b="1" i="0" lang="en-US" sz="2800" u="none" cap="none" strike="noStrike">
                <a:solidFill>
                  <a:srgbClr val="ED6B00"/>
                </a:solidFill>
                <a:latin typeface="Calibri"/>
                <a:ea typeface="Calibri"/>
                <a:cs typeface="Calibri"/>
                <a:sym typeface="Calibri"/>
              </a:rPr>
              <a:t>¿QUÉ ES </a:t>
            </a:r>
            <a:r>
              <a:rPr b="0" i="0" lang="en-US" sz="2800" u="none" cap="none" strike="noStrike">
                <a:solidFill>
                  <a:srgbClr val="A93501"/>
                </a:solidFill>
                <a:latin typeface="Calibri"/>
                <a:ea typeface="Calibri"/>
                <a:cs typeface="Calibri"/>
                <a:sym typeface="Calibri"/>
              </a:rPr>
              <a:t>IVA?</a:t>
            </a:r>
            <a:endParaRPr b="0" i="0" sz="3100" u="none" cap="none" strike="noStrike">
              <a:solidFill>
                <a:srgbClr val="A93501"/>
              </a:solidFill>
              <a:latin typeface="Calibri"/>
              <a:ea typeface="Calibri"/>
              <a:cs typeface="Calibri"/>
              <a:sym typeface="Calibri"/>
            </a:endParaRPr>
          </a:p>
        </p:txBody>
      </p:sp>
      <p:pic>
        <p:nvPicPr>
          <p:cNvPr id="180" name="Google Shape;180;p6"/>
          <p:cNvPicPr preferRelativeResize="0"/>
          <p:nvPr/>
        </p:nvPicPr>
        <p:blipFill rotWithShape="1">
          <a:blip r:embed="rId3">
            <a:alphaModFix/>
          </a:blip>
          <a:srcRect b="0" l="0" r="0" t="0"/>
          <a:stretch/>
        </p:blipFill>
        <p:spPr>
          <a:xfrm>
            <a:off x="8151438" y="2364278"/>
            <a:ext cx="482540" cy="482540"/>
          </a:xfrm>
          <a:prstGeom prst="rect">
            <a:avLst/>
          </a:prstGeom>
          <a:noFill/>
          <a:ln>
            <a:noFill/>
          </a:ln>
        </p:spPr>
      </p:pic>
      <p:pic>
        <p:nvPicPr>
          <p:cNvPr id="181" name="Google Shape;181;p6"/>
          <p:cNvPicPr preferRelativeResize="0"/>
          <p:nvPr/>
        </p:nvPicPr>
        <p:blipFill rotWithShape="1">
          <a:blip r:embed="rId4">
            <a:alphaModFix/>
          </a:blip>
          <a:srcRect b="0" l="0" r="0" t="0"/>
          <a:stretch/>
        </p:blipFill>
        <p:spPr>
          <a:xfrm>
            <a:off x="6411355" y="3754621"/>
            <a:ext cx="2963223" cy="3440746"/>
          </a:xfrm>
          <a:prstGeom prst="rect">
            <a:avLst/>
          </a:prstGeom>
          <a:noFill/>
          <a:ln>
            <a:noFill/>
          </a:ln>
        </p:spPr>
      </p:pic>
    </p:spTree>
  </p:cSld>
  <p:clrMapOvr>
    <a:masterClrMapping/>
  </p:clrMapOvr>
  <mc:AlternateContent>
    <mc:Choice Requires="p14">
      <p:transition spd="slow" p14:dur="1250">
        <p14:reveal dir="l"/>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40"/>
          <p:cNvSpPr txBox="1"/>
          <p:nvPr/>
        </p:nvSpPr>
        <p:spPr>
          <a:xfrm>
            <a:off x="452175" y="1378245"/>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None/>
            </a:pPr>
            <a:r>
              <a:rPr b="1" i="0" lang="en-US" sz="2800" u="none" cap="none" strike="noStrike">
                <a:solidFill>
                  <a:srgbClr val="ED6B00"/>
                </a:solidFill>
                <a:latin typeface="Calibri"/>
                <a:ea typeface="Calibri"/>
                <a:cs typeface="Calibri"/>
                <a:sym typeface="Calibri"/>
              </a:rPr>
              <a:t>IVA </a:t>
            </a:r>
            <a:r>
              <a:rPr b="0" i="0" lang="en-US" sz="2800" u="none" cap="none" strike="noStrike">
                <a:solidFill>
                  <a:srgbClr val="A93501"/>
                </a:solidFill>
                <a:latin typeface="Calibri"/>
                <a:ea typeface="Calibri"/>
                <a:cs typeface="Calibri"/>
                <a:sym typeface="Calibri"/>
              </a:rPr>
              <a:t>EN LAS EMPRESAS</a:t>
            </a:r>
            <a:endParaRPr b="0" i="0" sz="3100" u="none" cap="none" strike="noStrike">
              <a:solidFill>
                <a:srgbClr val="A93501"/>
              </a:solidFill>
              <a:latin typeface="Calibri"/>
              <a:ea typeface="Calibri"/>
              <a:cs typeface="Calibri"/>
              <a:sym typeface="Calibri"/>
            </a:endParaRPr>
          </a:p>
        </p:txBody>
      </p:sp>
      <p:grpSp>
        <p:nvGrpSpPr>
          <p:cNvPr id="187" name="Google Shape;187;p40"/>
          <p:cNvGrpSpPr/>
          <p:nvPr/>
        </p:nvGrpSpPr>
        <p:grpSpPr>
          <a:xfrm>
            <a:off x="466559" y="2145632"/>
            <a:ext cx="8517435" cy="1765968"/>
            <a:chOff x="0" y="0"/>
            <a:chExt cx="8513857" cy="2110750"/>
          </a:xfrm>
        </p:grpSpPr>
        <p:sp>
          <p:nvSpPr>
            <p:cNvPr id="188" name="Google Shape;188;p40"/>
            <p:cNvSpPr/>
            <p:nvPr/>
          </p:nvSpPr>
          <p:spPr>
            <a:xfrm>
              <a:off x="0" y="0"/>
              <a:ext cx="8513857" cy="2110750"/>
            </a:xfrm>
            <a:prstGeom prst="roundRect">
              <a:avLst>
                <a:gd fmla="val 10942" name="adj"/>
              </a:avLst>
            </a:prstGeom>
            <a:solidFill>
              <a:srgbClr val="F3F3F3"/>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None/>
              </a:pPr>
              <a:r>
                <a:t/>
              </a:r>
              <a:endParaRPr b="0" i="0" sz="1401" u="none" cap="none" strike="noStrike">
                <a:solidFill>
                  <a:srgbClr val="000000"/>
                </a:solidFill>
                <a:latin typeface="Arial"/>
                <a:ea typeface="Arial"/>
                <a:cs typeface="Arial"/>
                <a:sym typeface="Arial"/>
              </a:endParaRPr>
            </a:p>
          </p:txBody>
        </p:sp>
        <p:sp>
          <p:nvSpPr>
            <p:cNvPr id="189" name="Google Shape;189;p40"/>
            <p:cNvSpPr txBox="1"/>
            <p:nvPr/>
          </p:nvSpPr>
          <p:spPr>
            <a:xfrm>
              <a:off x="67643" y="855271"/>
              <a:ext cx="8378568" cy="400155"/>
            </a:xfrm>
            <a:prstGeom prst="rect">
              <a:avLst/>
            </a:prstGeom>
            <a:noFill/>
            <a:ln>
              <a:noFill/>
            </a:ln>
          </p:spPr>
          <p:txBody>
            <a:bodyPr anchorCtr="0" anchor="ctr" bIns="91425" lIns="91425" spcFirstLastPara="1" rIns="91425" wrap="square" tIns="91425">
              <a:spAutoFit/>
            </a:bodyPr>
            <a:lstStyle/>
            <a:p>
              <a:pPr indent="0" lvl="0" marL="0" marR="0" rtl="0" algn="l">
                <a:lnSpc>
                  <a:spcPct val="100000"/>
                </a:lnSpc>
                <a:spcBef>
                  <a:spcPts val="0"/>
                </a:spcBef>
                <a:spcAft>
                  <a:spcPts val="0"/>
                </a:spcAft>
                <a:buNone/>
              </a:pPr>
              <a:r>
                <a:rPr b="0" i="0" lang="en-US" sz="1401" u="none" cap="none" strike="noStrike">
                  <a:solidFill>
                    <a:srgbClr val="000000"/>
                  </a:solidFill>
                  <a:latin typeface="Arial"/>
                  <a:ea typeface="Arial"/>
                  <a:cs typeface="Arial"/>
                  <a:sym typeface="Arial"/>
                </a:rPr>
                <a:t>    </a:t>
              </a:r>
              <a:endParaRPr/>
            </a:p>
          </p:txBody>
        </p:sp>
      </p:grpSp>
      <p:sp>
        <p:nvSpPr>
          <p:cNvPr id="190" name="Google Shape;190;p40"/>
          <p:cNvSpPr txBox="1"/>
          <p:nvPr/>
        </p:nvSpPr>
        <p:spPr>
          <a:xfrm>
            <a:off x="813816" y="2295144"/>
            <a:ext cx="7607808" cy="1372683"/>
          </a:xfrm>
          <a:prstGeom prst="rect">
            <a:avLst/>
          </a:prstGeom>
          <a:noFill/>
          <a:ln>
            <a:noFill/>
          </a:ln>
        </p:spPr>
        <p:txBody>
          <a:bodyPr anchorCtr="0" anchor="t" bIns="45700" lIns="91425" spcFirstLastPara="1" rIns="91425" wrap="square" tIns="45700">
            <a:spAutoFit/>
          </a:bodyPr>
          <a:lstStyle/>
          <a:p>
            <a:pPr indent="0" lvl="1" marL="0" marR="0" rtl="0" algn="l">
              <a:lnSpc>
                <a:spcPct val="150000"/>
              </a:lnSpc>
              <a:spcBef>
                <a:spcPts val="0"/>
              </a:spcBef>
              <a:spcAft>
                <a:spcPts val="0"/>
              </a:spcAft>
              <a:buNone/>
            </a:pPr>
            <a:r>
              <a:rPr b="1" i="0" lang="en-US" sz="1600" u="none" cap="none" strike="noStrike">
                <a:solidFill>
                  <a:srgbClr val="ED6B00"/>
                </a:solidFill>
                <a:latin typeface="Calibri"/>
                <a:ea typeface="Calibri"/>
                <a:cs typeface="Calibri"/>
                <a:sym typeface="Calibri"/>
              </a:rPr>
              <a:t>IVA CRÉDITO FISCAL  (ACTIVO)</a:t>
            </a:r>
            <a:endParaRPr b="1" i="0" sz="1600" u="none" cap="none" strike="noStrike">
              <a:solidFill>
                <a:srgbClr val="ED6B00"/>
              </a:solidFill>
              <a:latin typeface="Calibri"/>
              <a:ea typeface="Calibri"/>
              <a:cs typeface="Calibri"/>
              <a:sym typeface="Calibri"/>
            </a:endParaRPr>
          </a:p>
          <a:p>
            <a:pPr indent="0" lvl="1" marL="0" marR="0" rtl="0" algn="l">
              <a:lnSpc>
                <a:spcPct val="150000"/>
              </a:lnSpc>
              <a:spcBef>
                <a:spcPts val="0"/>
              </a:spcBef>
              <a:spcAft>
                <a:spcPts val="0"/>
              </a:spcAft>
              <a:buNone/>
            </a:pPr>
            <a:r>
              <a:t/>
            </a:r>
            <a:endParaRPr b="1" i="0" sz="1600" u="none" cap="none" strike="noStrike">
              <a:solidFill>
                <a:srgbClr val="ED6B00"/>
              </a:solidFill>
              <a:latin typeface="Calibri"/>
              <a:ea typeface="Calibri"/>
              <a:cs typeface="Calibri"/>
              <a:sym typeface="Calibri"/>
            </a:endParaRPr>
          </a:p>
          <a:p>
            <a:pPr indent="0" lvl="1" marL="0" marR="0" rtl="0" algn="just">
              <a:lnSpc>
                <a:spcPct val="100000"/>
              </a:lnSpc>
              <a:spcBef>
                <a:spcPts val="320"/>
              </a:spcBef>
              <a:spcAft>
                <a:spcPts val="0"/>
              </a:spcAft>
              <a:buNone/>
            </a:pPr>
            <a:r>
              <a:rPr b="0" i="0" lang="en-US" sz="1600" u="none" cap="none" strike="noStrike">
                <a:solidFill>
                  <a:srgbClr val="000000"/>
                </a:solidFill>
                <a:latin typeface="Calibri"/>
                <a:ea typeface="Calibri"/>
                <a:cs typeface="Calibri"/>
                <a:sym typeface="Calibri"/>
              </a:rPr>
              <a:t>El IVA pagado durante cada mes cuando se compra con factura, se acumula y el fisco me lo debe, y como </a:t>
            </a:r>
            <a:r>
              <a:rPr b="1" i="0" lang="en-US" sz="1600" u="none" cap="none" strike="noStrike">
                <a:solidFill>
                  <a:srgbClr val="000000"/>
                </a:solidFill>
                <a:latin typeface="Calibri"/>
                <a:ea typeface="Calibri"/>
                <a:cs typeface="Calibri"/>
                <a:sym typeface="Calibri"/>
              </a:rPr>
              <a:t>ME LO DEBE</a:t>
            </a:r>
            <a:r>
              <a:rPr b="0" i="0" lang="en-US" sz="1600" u="none" cap="none" strike="noStrike">
                <a:solidFill>
                  <a:srgbClr val="000000"/>
                </a:solidFill>
                <a:latin typeface="Calibri"/>
                <a:ea typeface="Calibri"/>
                <a:cs typeface="Calibri"/>
                <a:sym typeface="Calibri"/>
              </a:rPr>
              <a:t>, es activo.</a:t>
            </a:r>
            <a:endParaRPr/>
          </a:p>
        </p:txBody>
      </p:sp>
      <p:pic>
        <p:nvPicPr>
          <p:cNvPr id="191" name="Google Shape;191;p40"/>
          <p:cNvPicPr preferRelativeResize="0"/>
          <p:nvPr/>
        </p:nvPicPr>
        <p:blipFill rotWithShape="1">
          <a:blip r:embed="rId3">
            <a:alphaModFix/>
          </a:blip>
          <a:srcRect b="0" l="0" r="0" t="0"/>
          <a:stretch/>
        </p:blipFill>
        <p:spPr>
          <a:xfrm>
            <a:off x="5577840" y="3486481"/>
            <a:ext cx="4142423" cy="4706535"/>
          </a:xfrm>
          <a:prstGeom prst="rect">
            <a:avLst/>
          </a:prstGeom>
          <a:noFill/>
          <a:ln>
            <a:noFill/>
          </a:ln>
        </p:spPr>
      </p:pic>
    </p:spTree>
  </p:cSld>
  <p:clrMapOvr>
    <a:masterClrMapping/>
  </p:clrMapOvr>
  <mc:AlternateContent>
    <mc:Choice Requires="p14">
      <p:transition spd="slow" p14:dur="1250">
        <p14:reveal dir="l"/>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41"/>
          <p:cNvSpPr txBox="1"/>
          <p:nvPr/>
        </p:nvSpPr>
        <p:spPr>
          <a:xfrm>
            <a:off x="452175" y="1378245"/>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None/>
            </a:pPr>
            <a:r>
              <a:rPr b="1" i="0" lang="en-US" sz="2800" u="none" cap="none" strike="noStrike">
                <a:solidFill>
                  <a:srgbClr val="ED6B00"/>
                </a:solidFill>
                <a:latin typeface="Calibri"/>
                <a:ea typeface="Calibri"/>
                <a:cs typeface="Calibri"/>
                <a:sym typeface="Calibri"/>
              </a:rPr>
              <a:t>IVA </a:t>
            </a:r>
            <a:r>
              <a:rPr b="0" i="0" lang="en-US" sz="2800" u="none" cap="none" strike="noStrike">
                <a:solidFill>
                  <a:srgbClr val="A93501"/>
                </a:solidFill>
                <a:latin typeface="Calibri"/>
                <a:ea typeface="Calibri"/>
                <a:cs typeface="Calibri"/>
                <a:sym typeface="Calibri"/>
              </a:rPr>
              <a:t>EN LAS EMPRESAS</a:t>
            </a:r>
            <a:endParaRPr b="0" i="0" sz="3100" u="none" cap="none" strike="noStrike">
              <a:solidFill>
                <a:srgbClr val="A93501"/>
              </a:solidFill>
              <a:latin typeface="Calibri"/>
              <a:ea typeface="Calibri"/>
              <a:cs typeface="Calibri"/>
              <a:sym typeface="Calibri"/>
            </a:endParaRPr>
          </a:p>
        </p:txBody>
      </p:sp>
      <p:grpSp>
        <p:nvGrpSpPr>
          <p:cNvPr id="197" name="Google Shape;197;p41"/>
          <p:cNvGrpSpPr/>
          <p:nvPr/>
        </p:nvGrpSpPr>
        <p:grpSpPr>
          <a:xfrm>
            <a:off x="466559" y="2145632"/>
            <a:ext cx="8517435" cy="1765968"/>
            <a:chOff x="0" y="0"/>
            <a:chExt cx="8513857" cy="2110750"/>
          </a:xfrm>
        </p:grpSpPr>
        <p:sp>
          <p:nvSpPr>
            <p:cNvPr id="198" name="Google Shape;198;p41"/>
            <p:cNvSpPr/>
            <p:nvPr/>
          </p:nvSpPr>
          <p:spPr>
            <a:xfrm>
              <a:off x="0" y="0"/>
              <a:ext cx="8513857" cy="2110750"/>
            </a:xfrm>
            <a:prstGeom prst="roundRect">
              <a:avLst>
                <a:gd fmla="val 10942" name="adj"/>
              </a:avLst>
            </a:prstGeom>
            <a:solidFill>
              <a:srgbClr val="F3F3F3"/>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None/>
              </a:pPr>
              <a:r>
                <a:t/>
              </a:r>
              <a:endParaRPr b="0" i="0" sz="1401" u="none" cap="none" strike="noStrike">
                <a:solidFill>
                  <a:srgbClr val="000000"/>
                </a:solidFill>
                <a:latin typeface="Arial"/>
                <a:ea typeface="Arial"/>
                <a:cs typeface="Arial"/>
                <a:sym typeface="Arial"/>
              </a:endParaRPr>
            </a:p>
          </p:txBody>
        </p:sp>
        <p:sp>
          <p:nvSpPr>
            <p:cNvPr id="199" name="Google Shape;199;p41"/>
            <p:cNvSpPr txBox="1"/>
            <p:nvPr/>
          </p:nvSpPr>
          <p:spPr>
            <a:xfrm>
              <a:off x="67643" y="855271"/>
              <a:ext cx="8378568" cy="400155"/>
            </a:xfrm>
            <a:prstGeom prst="rect">
              <a:avLst/>
            </a:prstGeom>
            <a:noFill/>
            <a:ln>
              <a:noFill/>
            </a:ln>
          </p:spPr>
          <p:txBody>
            <a:bodyPr anchorCtr="0" anchor="ctr" bIns="91425" lIns="91425" spcFirstLastPara="1" rIns="91425" wrap="square" tIns="91425">
              <a:spAutoFit/>
            </a:bodyPr>
            <a:lstStyle/>
            <a:p>
              <a:pPr indent="0" lvl="0" marL="0" marR="0" rtl="0" algn="l">
                <a:lnSpc>
                  <a:spcPct val="100000"/>
                </a:lnSpc>
                <a:spcBef>
                  <a:spcPts val="0"/>
                </a:spcBef>
                <a:spcAft>
                  <a:spcPts val="0"/>
                </a:spcAft>
                <a:buNone/>
              </a:pPr>
              <a:r>
                <a:rPr b="0" i="0" lang="en-US" sz="1401" u="none" cap="none" strike="noStrike">
                  <a:solidFill>
                    <a:srgbClr val="000000"/>
                  </a:solidFill>
                  <a:latin typeface="Arial"/>
                  <a:ea typeface="Arial"/>
                  <a:cs typeface="Arial"/>
                  <a:sym typeface="Arial"/>
                </a:rPr>
                <a:t>    </a:t>
              </a:r>
              <a:endParaRPr/>
            </a:p>
          </p:txBody>
        </p:sp>
      </p:grpSp>
      <p:sp>
        <p:nvSpPr>
          <p:cNvPr id="200" name="Google Shape;200;p41"/>
          <p:cNvSpPr txBox="1"/>
          <p:nvPr/>
        </p:nvSpPr>
        <p:spPr>
          <a:xfrm>
            <a:off x="813816" y="2295144"/>
            <a:ext cx="7607808" cy="1372683"/>
          </a:xfrm>
          <a:prstGeom prst="rect">
            <a:avLst/>
          </a:prstGeom>
          <a:noFill/>
          <a:ln>
            <a:noFill/>
          </a:ln>
        </p:spPr>
        <p:txBody>
          <a:bodyPr anchorCtr="0" anchor="t" bIns="45700" lIns="91425" spcFirstLastPara="1" rIns="91425" wrap="square" tIns="45700">
            <a:spAutoFit/>
          </a:bodyPr>
          <a:lstStyle/>
          <a:p>
            <a:pPr indent="0" lvl="1" marL="0" marR="0" rtl="0" algn="l">
              <a:lnSpc>
                <a:spcPct val="150000"/>
              </a:lnSpc>
              <a:spcBef>
                <a:spcPts val="0"/>
              </a:spcBef>
              <a:spcAft>
                <a:spcPts val="0"/>
              </a:spcAft>
              <a:buNone/>
            </a:pPr>
            <a:r>
              <a:rPr b="1" i="0" lang="en-US" sz="1600" u="none" cap="none" strike="noStrike">
                <a:solidFill>
                  <a:srgbClr val="ED6B00"/>
                </a:solidFill>
                <a:latin typeface="Calibri"/>
                <a:ea typeface="Calibri"/>
                <a:cs typeface="Calibri"/>
                <a:sym typeface="Calibri"/>
              </a:rPr>
              <a:t>IVA DÉBITO FISCAL  (PASIVO)</a:t>
            </a:r>
            <a:endParaRPr b="1" i="0" sz="1600" u="none" cap="none" strike="noStrike">
              <a:solidFill>
                <a:srgbClr val="ED6B00"/>
              </a:solidFill>
              <a:latin typeface="Calibri"/>
              <a:ea typeface="Calibri"/>
              <a:cs typeface="Calibri"/>
              <a:sym typeface="Calibri"/>
            </a:endParaRPr>
          </a:p>
          <a:p>
            <a:pPr indent="0" lvl="1" marL="0" marR="0" rtl="0" algn="l">
              <a:lnSpc>
                <a:spcPct val="150000"/>
              </a:lnSpc>
              <a:spcBef>
                <a:spcPts val="0"/>
              </a:spcBef>
              <a:spcAft>
                <a:spcPts val="0"/>
              </a:spcAft>
              <a:buNone/>
            </a:pPr>
            <a:r>
              <a:t/>
            </a:r>
            <a:endParaRPr b="1" i="0" sz="1600" u="none" cap="none" strike="noStrike">
              <a:solidFill>
                <a:srgbClr val="ED6B00"/>
              </a:solidFill>
              <a:latin typeface="Calibri"/>
              <a:ea typeface="Calibri"/>
              <a:cs typeface="Calibri"/>
              <a:sym typeface="Calibri"/>
            </a:endParaRPr>
          </a:p>
          <a:p>
            <a:pPr indent="0" lvl="1" marL="0" marR="0" rtl="0" algn="just">
              <a:lnSpc>
                <a:spcPct val="100000"/>
              </a:lnSpc>
              <a:spcBef>
                <a:spcPts val="320"/>
              </a:spcBef>
              <a:spcAft>
                <a:spcPts val="0"/>
              </a:spcAft>
              <a:buNone/>
            </a:pPr>
            <a:r>
              <a:rPr b="0" i="0" lang="en-US" sz="1600" u="none" cap="none" strike="noStrike">
                <a:solidFill>
                  <a:srgbClr val="000000"/>
                </a:solidFill>
                <a:latin typeface="Calibri"/>
                <a:ea typeface="Calibri"/>
                <a:cs typeface="Calibri"/>
                <a:sym typeface="Calibri"/>
              </a:rPr>
              <a:t>Todo lo que vendo,  se documenta con factura o boleta,  y en cada venta  se agrega el IVA y ese IVA lo debo al fisco y como </a:t>
            </a:r>
            <a:r>
              <a:rPr b="1" i="0" lang="en-US" sz="1600" u="none" cap="none" strike="noStrike">
                <a:solidFill>
                  <a:srgbClr val="000000"/>
                </a:solidFill>
                <a:latin typeface="Calibri"/>
                <a:ea typeface="Calibri"/>
                <a:cs typeface="Calibri"/>
                <a:sym typeface="Calibri"/>
              </a:rPr>
              <a:t>LO DEBO </a:t>
            </a:r>
            <a:r>
              <a:rPr b="0" i="0" lang="en-US" sz="1600" u="none" cap="none" strike="noStrike">
                <a:solidFill>
                  <a:srgbClr val="000000"/>
                </a:solidFill>
                <a:latin typeface="Calibri"/>
                <a:ea typeface="Calibri"/>
                <a:cs typeface="Calibri"/>
                <a:sym typeface="Calibri"/>
              </a:rPr>
              <a:t>es pasivo.</a:t>
            </a:r>
            <a:endParaRPr/>
          </a:p>
        </p:txBody>
      </p:sp>
      <p:pic>
        <p:nvPicPr>
          <p:cNvPr id="201" name="Google Shape;201;p41"/>
          <p:cNvPicPr preferRelativeResize="0"/>
          <p:nvPr/>
        </p:nvPicPr>
        <p:blipFill rotWithShape="1">
          <a:blip r:embed="rId3">
            <a:alphaModFix/>
          </a:blip>
          <a:srcRect b="0" l="0" r="0" t="0"/>
          <a:stretch/>
        </p:blipFill>
        <p:spPr>
          <a:xfrm>
            <a:off x="5577840" y="3486481"/>
            <a:ext cx="4142423" cy="4706535"/>
          </a:xfrm>
          <a:prstGeom prst="rect">
            <a:avLst/>
          </a:prstGeom>
          <a:noFill/>
          <a:ln>
            <a:noFill/>
          </a:ln>
        </p:spPr>
      </p:pic>
    </p:spTree>
  </p:cSld>
  <p:clrMapOvr>
    <a:masterClrMapping/>
  </p:clrMapOvr>
  <mc:AlternateContent>
    <mc:Choice Requires="p14">
      <p:transition spd="slow" p14:dur="1250">
        <p14:reveal dir="l"/>
      </p:transition>
    </mc:Choice>
    <mc:Fallback>
      <p:transition spd="med">
        <p:fade/>
      </p:transition>
    </mc:Fallback>
  </mc:AlternateContent>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Toledo</dc:creator>
</cp:coreProperties>
</file>