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9" r:id="rId2"/>
  </p:sldIdLst>
  <p:sldSz cx="9720263" cy="7559675"/>
  <p:notesSz cx="6858000" cy="9144000"/>
  <p:defaultTextStyle>
    <a:defPPr>
      <a:defRPr lang="es-CL"/>
    </a:defPPr>
    <a:lvl1pPr marL="0" algn="l" defTabSz="987369" rtl="0" eaLnBrk="1" latinLnBrk="0" hangingPunct="1">
      <a:defRPr sz="1944" kern="1200">
        <a:solidFill>
          <a:schemeClr val="tx1"/>
        </a:solidFill>
        <a:latin typeface="+mn-lt"/>
        <a:ea typeface="+mn-ea"/>
        <a:cs typeface="+mn-cs"/>
      </a:defRPr>
    </a:lvl1pPr>
    <a:lvl2pPr marL="493685" algn="l" defTabSz="987369" rtl="0" eaLnBrk="1" latinLnBrk="0" hangingPunct="1">
      <a:defRPr sz="1944" kern="1200">
        <a:solidFill>
          <a:schemeClr val="tx1"/>
        </a:solidFill>
        <a:latin typeface="+mn-lt"/>
        <a:ea typeface="+mn-ea"/>
        <a:cs typeface="+mn-cs"/>
      </a:defRPr>
    </a:lvl2pPr>
    <a:lvl3pPr marL="987369" algn="l" defTabSz="987369" rtl="0" eaLnBrk="1" latinLnBrk="0" hangingPunct="1">
      <a:defRPr sz="1944" kern="1200">
        <a:solidFill>
          <a:schemeClr val="tx1"/>
        </a:solidFill>
        <a:latin typeface="+mn-lt"/>
        <a:ea typeface="+mn-ea"/>
        <a:cs typeface="+mn-cs"/>
      </a:defRPr>
    </a:lvl3pPr>
    <a:lvl4pPr marL="1481054" algn="l" defTabSz="987369" rtl="0" eaLnBrk="1" latinLnBrk="0" hangingPunct="1">
      <a:defRPr sz="1944" kern="1200">
        <a:solidFill>
          <a:schemeClr val="tx1"/>
        </a:solidFill>
        <a:latin typeface="+mn-lt"/>
        <a:ea typeface="+mn-ea"/>
        <a:cs typeface="+mn-cs"/>
      </a:defRPr>
    </a:lvl4pPr>
    <a:lvl5pPr marL="1974738" algn="l" defTabSz="987369" rtl="0" eaLnBrk="1" latinLnBrk="0" hangingPunct="1">
      <a:defRPr sz="1944" kern="1200">
        <a:solidFill>
          <a:schemeClr val="tx1"/>
        </a:solidFill>
        <a:latin typeface="+mn-lt"/>
        <a:ea typeface="+mn-ea"/>
        <a:cs typeface="+mn-cs"/>
      </a:defRPr>
    </a:lvl5pPr>
    <a:lvl6pPr marL="2468423" algn="l" defTabSz="987369" rtl="0" eaLnBrk="1" latinLnBrk="0" hangingPunct="1">
      <a:defRPr sz="1944" kern="1200">
        <a:solidFill>
          <a:schemeClr val="tx1"/>
        </a:solidFill>
        <a:latin typeface="+mn-lt"/>
        <a:ea typeface="+mn-ea"/>
        <a:cs typeface="+mn-cs"/>
      </a:defRPr>
    </a:lvl6pPr>
    <a:lvl7pPr marL="2962107" algn="l" defTabSz="987369" rtl="0" eaLnBrk="1" latinLnBrk="0" hangingPunct="1">
      <a:defRPr sz="1944" kern="1200">
        <a:solidFill>
          <a:schemeClr val="tx1"/>
        </a:solidFill>
        <a:latin typeface="+mn-lt"/>
        <a:ea typeface="+mn-ea"/>
        <a:cs typeface="+mn-cs"/>
      </a:defRPr>
    </a:lvl7pPr>
    <a:lvl8pPr marL="3455792" algn="l" defTabSz="987369" rtl="0" eaLnBrk="1" latinLnBrk="0" hangingPunct="1">
      <a:defRPr sz="1944" kern="1200">
        <a:solidFill>
          <a:schemeClr val="tx1"/>
        </a:solidFill>
        <a:latin typeface="+mn-lt"/>
        <a:ea typeface="+mn-ea"/>
        <a:cs typeface="+mn-cs"/>
      </a:defRPr>
    </a:lvl8pPr>
    <a:lvl9pPr marL="3949476" algn="l" defTabSz="987369" rtl="0" eaLnBrk="1" latinLnBrk="0" hangingPunct="1">
      <a:defRPr sz="1944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p15="http://schemas.microsoft.com/office/powerpoint/2012/main" xmlns="" roundtripDataSignature="AMtx7mguC4XiRS1eexTTBuUFKsmQYy6qUQ==" r:id="rId8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9754D"/>
    <a:srgbClr val="385723"/>
    <a:srgbClr val="ED7D31"/>
    <a:srgbClr val="5B9BD5"/>
    <a:srgbClr val="997300"/>
    <a:srgbClr val="636363"/>
    <a:srgbClr val="C73F33"/>
    <a:srgbClr val="219295"/>
    <a:srgbClr val="76384D"/>
    <a:srgbClr val="EFEF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08" autoAdjust="0"/>
    <p:restoredTop sz="94660"/>
  </p:normalViewPr>
  <p:slideViewPr>
    <p:cSldViewPr snapToGrid="0">
      <p:cViewPr>
        <p:scale>
          <a:sx n="86" d="100"/>
          <a:sy n="86" d="100"/>
        </p:scale>
        <p:origin x="714" y="-83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customschemas.google.com/relationships/presentationmetadata" Target="metadata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theme" Target="theme/theme1.xml"/><Relationship Id="rId10" Type="http://schemas.openxmlformats.org/officeDocument/2006/relationships/viewProps" Target="viewProps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Hoja_de_c_lculo_de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Hoja1!$B$1</c:f>
              <c:strCache>
                <c:ptCount val="1"/>
                <c:pt idx="0">
                  <c:v>Ventas</c:v>
                </c:pt>
              </c:strCache>
            </c:strRef>
          </c:tx>
          <c:dPt>
            <c:idx val="0"/>
            <c:bubble3D val="0"/>
            <c:spPr>
              <a:solidFill>
                <a:srgbClr val="5B9BD5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3B42-4287-9B04-7F8C7E51C60C}"/>
              </c:ext>
            </c:extLst>
          </c:dPt>
          <c:dPt>
            <c:idx val="1"/>
            <c:bubble3D val="0"/>
            <c:spPr>
              <a:solidFill>
                <a:srgbClr val="ED7D3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3B42-4287-9B04-7F8C7E51C60C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3B42-4287-9B04-7F8C7E51C60C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3B42-4287-9B04-7F8C7E51C60C}"/>
              </c:ext>
            </c:extLst>
          </c:dPt>
          <c:dPt>
            <c:idx val="4"/>
            <c:bubble3D val="0"/>
            <c:spPr>
              <a:solidFill>
                <a:srgbClr val="76384D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3B42-4287-9B04-7F8C7E51C60C}"/>
              </c:ext>
            </c:extLst>
          </c:dPt>
          <c:dPt>
            <c:idx val="5"/>
            <c:bubble3D val="0"/>
            <c:spPr>
              <a:solidFill>
                <a:srgbClr val="29754D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3B42-4287-9B04-7F8C7E51C60C}"/>
              </c:ext>
            </c:extLst>
          </c:dPt>
          <c:dPt>
            <c:idx val="6"/>
            <c:bubble3D val="0"/>
            <c:spPr>
              <a:solidFill>
                <a:srgbClr val="219295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3B42-4287-9B04-7F8C7E51C60C}"/>
              </c:ext>
            </c:extLst>
          </c:dPt>
          <c:dPt>
            <c:idx val="7"/>
            <c:bubble3D val="0"/>
            <c:spPr>
              <a:solidFill>
                <a:srgbClr val="C73F33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3B42-4287-9B04-7F8C7E51C60C}"/>
              </c:ext>
            </c:extLst>
          </c:dPt>
          <c:dPt>
            <c:idx val="8"/>
            <c:bubble3D val="0"/>
            <c:spPr>
              <a:solidFill>
                <a:srgbClr val="636363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1-3B42-4287-9B04-7F8C7E51C60C}"/>
              </c:ext>
            </c:extLst>
          </c:dPt>
          <c:dPt>
            <c:idx val="9"/>
            <c:bubble3D val="0"/>
            <c:spPr>
              <a:solidFill>
                <a:srgbClr val="9973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3-CADA-457F-A197-F7D38190DB51}"/>
              </c:ext>
            </c:extLst>
          </c:dPt>
          <c:dPt>
            <c:idx val="10"/>
            <c:bubble3D val="0"/>
            <c:spPr>
              <a:solidFill>
                <a:srgbClr val="385723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4-7463-4ED3-8C89-51F41B951BEC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lt"/>
                    <a:ea typeface="+mn-ea"/>
                    <a:cs typeface="+mn-cs"/>
                  </a:defRPr>
                </a:pPr>
                <a:endParaRPr lang="es-CL"/>
              </a:p>
            </c:txPr>
            <c:dLblPos val="inEnd"/>
            <c:showLegendKey val="0"/>
            <c:showVal val="0"/>
            <c:showCatName val="1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tx2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numRef>
              <c:f>Hoja1!$A$2:$A$12</c:f>
              <c:numCache>
                <c:formatCode>General</c:formatCode>
                <c:ptCount val="11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</c:numCache>
            </c:numRef>
          </c:cat>
          <c:val>
            <c:numRef>
              <c:f>Hoja1!$B$2:$B$12</c:f>
              <c:numCache>
                <c:formatCode>General</c:formatCode>
                <c:ptCount val="11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3B42-4287-9B04-7F8C7E51C60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607627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EA6BA-601D-4790-BA1F-39EA5A779BDF}" type="datetimeFigureOut">
              <a:rPr lang="es-CL" smtClean="0"/>
              <a:t>20-02-2021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8901D-143F-4B17-90BB-1751A9392EC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427189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1884671"/>
            <a:ext cx="8383727" cy="314461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5059035"/>
            <a:ext cx="8383727" cy="1653678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EA6BA-601D-4790-BA1F-39EA5A779BDF}" type="datetimeFigureOut">
              <a:rPr lang="es-CL" smtClean="0"/>
              <a:t>20-02-2021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8901D-143F-4B17-90BB-1751A9392EC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867926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2012414"/>
            <a:ext cx="4131112" cy="4796544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2012414"/>
            <a:ext cx="4131112" cy="4796544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EA6BA-601D-4790-BA1F-39EA5A779BDF}" type="datetimeFigureOut">
              <a:rPr lang="es-CL" smtClean="0"/>
              <a:t>20-02-2021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8901D-143F-4B17-90BB-1751A9392EC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50514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402484"/>
            <a:ext cx="8383727" cy="1461188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1853171"/>
            <a:ext cx="4112126" cy="908210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2761381"/>
            <a:ext cx="4112126" cy="406157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1853171"/>
            <a:ext cx="4132378" cy="908210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2761381"/>
            <a:ext cx="4132378" cy="406157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EA6BA-601D-4790-BA1F-39EA5A779BDF}" type="datetimeFigureOut">
              <a:rPr lang="es-CL" smtClean="0"/>
              <a:t>20-02-2021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8901D-143F-4B17-90BB-1751A9392EC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86728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EA6BA-601D-4790-BA1F-39EA5A779BDF}" type="datetimeFigureOut">
              <a:rPr lang="es-CL" smtClean="0"/>
              <a:t>20-02-2021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8901D-143F-4B17-90BB-1751A9392EC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767936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EA6BA-601D-4790-BA1F-39EA5A779BDF}" type="datetimeFigureOut">
              <a:rPr lang="es-CL" smtClean="0"/>
              <a:t>20-02-2021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8901D-143F-4B17-90BB-1751A9392EC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666480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503978"/>
            <a:ext cx="3135038" cy="1763924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1088455"/>
            <a:ext cx="4920883" cy="5372269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2267902"/>
            <a:ext cx="3135038" cy="4201570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EA6BA-601D-4790-BA1F-39EA5A779BDF}" type="datetimeFigureOut">
              <a:rPr lang="es-CL" smtClean="0"/>
              <a:t>20-02-2021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8901D-143F-4B17-90BB-1751A9392EC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92377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503978"/>
            <a:ext cx="3135038" cy="1763924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1088455"/>
            <a:ext cx="4920883" cy="5372269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2267902"/>
            <a:ext cx="3135038" cy="4201570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EA6BA-601D-4790-BA1F-39EA5A779BDF}" type="datetimeFigureOut">
              <a:rPr lang="es-CL" smtClean="0"/>
              <a:t>20-02-2021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8901D-143F-4B17-90BB-1751A9392EC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510131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EA6BA-601D-4790-BA1F-39EA5A779BDF}" type="datetimeFigureOut">
              <a:rPr lang="es-CL" smtClean="0"/>
              <a:t>20-02-2021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8901D-143F-4B17-90BB-1751A9392EC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41777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402483"/>
            <a:ext cx="2095932" cy="640647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402483"/>
            <a:ext cx="6166292" cy="640647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EA6BA-601D-4790-BA1F-39EA5A779BDF}" type="datetimeFigureOut">
              <a:rPr lang="es-CL" smtClean="0"/>
              <a:t>20-02-2021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8901D-143F-4B17-90BB-1751A9392EC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407194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97;p3"/>
          <p:cNvSpPr txBox="1"/>
          <p:nvPr userDrawn="1"/>
        </p:nvSpPr>
        <p:spPr>
          <a:xfrm>
            <a:off x="399669" y="7585910"/>
            <a:ext cx="7214298" cy="383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 u="none" strike="noStrike" cap="none" dirty="0" smtClean="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rPr>
              <a:t>        </a:t>
            </a:r>
            <a:r>
              <a:rPr lang="en-US" sz="1100" b="0" i="0" u="none" strike="noStrike" cap="none" dirty="0" smtClean="0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rPr>
              <a:t>ADMINISTRACIÓN PLAN COMÚN 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| </a:t>
            </a:r>
            <a:r>
              <a:rPr lang="en-US" sz="11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3° </a:t>
            </a:r>
            <a:r>
              <a:rPr lang="en-US" sz="11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Medio</a:t>
            </a:r>
            <a:r>
              <a:rPr lang="en-US" sz="11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| </a:t>
            </a:r>
            <a:r>
              <a:rPr lang="en-US" sz="11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Presentación</a:t>
            </a:r>
            <a:endParaRPr sz="1100" b="0" i="0" u="none" strike="noStrike" cap="none" dirty="0">
              <a:solidFill>
                <a:srgbClr val="741B4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343;p14"/>
          <p:cNvSpPr txBox="1"/>
          <p:nvPr userDrawn="1"/>
        </p:nvSpPr>
        <p:spPr>
          <a:xfrm>
            <a:off x="192301" y="7585910"/>
            <a:ext cx="561217" cy="2918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fld id="{F8D837FA-7D10-4FEB-9DD5-99DA87700FA3}" type="slidenum">
              <a:rPr lang="en-US" sz="1100" b="0" i="0" u="none" strike="noStrike" cap="none" smtClea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t>‹Nº›</a:t>
            </a:fld>
            <a:endParaRPr sz="1100" b="0" i="0" u="none" strike="noStrike" cap="none" dirty="0">
              <a:solidFill>
                <a:srgbClr val="741B4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591427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2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215033" y="1237197"/>
            <a:ext cx="7290197" cy="2631887"/>
          </a:xfrm>
        </p:spPr>
        <p:txBody>
          <a:bodyPr anchor="b"/>
          <a:lstStyle>
            <a:lvl1pPr algn="ctr">
              <a:defRPr sz="4784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215033" y="3970580"/>
            <a:ext cx="7290197" cy="1825171"/>
          </a:xfrm>
        </p:spPr>
        <p:txBody>
          <a:bodyPr/>
          <a:lstStyle>
            <a:lvl1pPr marL="0" indent="0" algn="ctr">
              <a:buNone/>
              <a:defRPr sz="1914"/>
            </a:lvl1pPr>
            <a:lvl2pPr marL="364526" indent="0" algn="ctr">
              <a:buNone/>
              <a:defRPr sz="1595"/>
            </a:lvl2pPr>
            <a:lvl3pPr marL="729051" indent="0" algn="ctr">
              <a:buNone/>
              <a:defRPr sz="1435"/>
            </a:lvl3pPr>
            <a:lvl4pPr marL="1093577" indent="0" algn="ctr">
              <a:buNone/>
              <a:defRPr sz="1276"/>
            </a:lvl4pPr>
            <a:lvl5pPr marL="1458102" indent="0" algn="ctr">
              <a:buNone/>
              <a:defRPr sz="1276"/>
            </a:lvl5pPr>
            <a:lvl6pPr marL="1822628" indent="0" algn="ctr">
              <a:buNone/>
              <a:defRPr sz="1276"/>
            </a:lvl6pPr>
            <a:lvl7pPr marL="2187153" indent="0" algn="ctr">
              <a:buNone/>
              <a:defRPr sz="1276"/>
            </a:lvl7pPr>
            <a:lvl8pPr marL="2551679" indent="0" algn="ctr">
              <a:buNone/>
              <a:defRPr sz="1276"/>
            </a:lvl8pPr>
            <a:lvl9pPr marL="2916204" indent="0" algn="ctr">
              <a:buNone/>
              <a:defRPr sz="1276"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DEA4E-AA26-4D63-8F04-655324E64174}" type="datetimeFigureOut">
              <a:rPr lang="es-PE" smtClean="0"/>
              <a:t>20/02/2021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D7065-2BB9-4589-811C-A3B8F82BF216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7307335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402484"/>
            <a:ext cx="8383727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2012414"/>
            <a:ext cx="8383727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7006700"/>
            <a:ext cx="2187059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EA6BA-601D-4790-BA1F-39EA5A779BDF}" type="datetimeFigureOut">
              <a:rPr lang="es-CL" smtClean="0"/>
              <a:t>20-02-2021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7006700"/>
            <a:ext cx="3280589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7006700"/>
            <a:ext cx="2187059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B8901D-143F-4B17-90BB-1751A9392EC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30426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61" r:id="rId12"/>
    <p:sldLayoutId id="2147483684" r:id="rId13"/>
  </p:sldLayoutIdLst>
  <p:timing>
    <p:tnLst>
      <p:par>
        <p:cTn id="1" dur="indefinite" restart="never" nodeType="tmRoot"/>
      </p:par>
    </p:tnLst>
  </p:timing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chart" Target="../charts/char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26;p26"/>
          <p:cNvSpPr/>
          <p:nvPr/>
        </p:nvSpPr>
        <p:spPr>
          <a:xfrm rot="10800000" flipH="1">
            <a:off x="181650" y="822025"/>
            <a:ext cx="9356700" cy="6531300"/>
          </a:xfrm>
          <a:prstGeom prst="round1Rect">
            <a:avLst>
              <a:gd name="adj" fmla="val 15350"/>
            </a:avLst>
          </a:prstGeom>
          <a:solidFill>
            <a:srgbClr val="EFEFE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" name="Google Shape;27;p26"/>
          <p:cNvSpPr/>
          <p:nvPr/>
        </p:nvSpPr>
        <p:spPr>
          <a:xfrm>
            <a:off x="180900" y="180900"/>
            <a:ext cx="7911000" cy="651000"/>
          </a:xfrm>
          <a:prstGeom prst="round2SameRect">
            <a:avLst>
              <a:gd name="adj1" fmla="val 16667"/>
              <a:gd name="adj2" fmla="val 0"/>
            </a:avLst>
          </a:prstGeom>
          <a:solidFill>
            <a:srgbClr val="ED6B00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" name="Google Shape;28;p26"/>
          <p:cNvSpPr/>
          <p:nvPr/>
        </p:nvSpPr>
        <p:spPr>
          <a:xfrm>
            <a:off x="8091900" y="779400"/>
            <a:ext cx="662100" cy="52500"/>
          </a:xfrm>
          <a:prstGeom prst="rect">
            <a:avLst/>
          </a:prstGeom>
          <a:solidFill>
            <a:srgbClr val="0F69B4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" name="Google Shape;29;p26"/>
          <p:cNvSpPr/>
          <p:nvPr/>
        </p:nvSpPr>
        <p:spPr>
          <a:xfrm>
            <a:off x="8754000" y="779400"/>
            <a:ext cx="785400" cy="52500"/>
          </a:xfrm>
          <a:prstGeom prst="rect">
            <a:avLst/>
          </a:prstGeom>
          <a:solidFill>
            <a:srgbClr val="EB3C46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97;p3"/>
          <p:cNvSpPr txBox="1"/>
          <p:nvPr/>
        </p:nvSpPr>
        <p:spPr>
          <a:xfrm>
            <a:off x="180600" y="6952958"/>
            <a:ext cx="5760778" cy="3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>
                <a:tab pos="1250950" algn="l"/>
              </a:tabLst>
            </a:pPr>
            <a:r>
              <a:rPr lang="en-US" sz="1100" b="0" i="0" u="none" strike="noStrike" cap="none" dirty="0" smtClean="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rPr>
              <a:t>     </a:t>
            </a:r>
            <a:r>
              <a:rPr lang="en-US" sz="1100" b="0" i="0" u="none" strike="noStrike" cap="none" dirty="0" smtClean="0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rPr>
              <a:t>ADMINISTRACIÓN PLAN COMÚN 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| 3° Medio |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Conocimientos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Previos</a:t>
            </a:r>
            <a:endParaRPr sz="1100" b="0" i="0" u="none" strike="noStrike" cap="none" dirty="0">
              <a:solidFill>
                <a:srgbClr val="741B4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Google Shape;92;p3"/>
          <p:cNvSpPr txBox="1"/>
          <p:nvPr/>
        </p:nvSpPr>
        <p:spPr>
          <a:xfrm>
            <a:off x="8443618" y="271143"/>
            <a:ext cx="1166700" cy="3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Actividad</a:t>
            </a:r>
            <a:r>
              <a:rPr lang="en-US" sz="12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200" b="0" i="0" u="none" strike="noStrike" cap="none" dirty="0" smtClea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13|</a:t>
            </a:r>
            <a:r>
              <a:rPr lang="en-US" sz="1600" b="0" i="0" u="none" strike="noStrike" cap="none" dirty="0" smtClean="0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600" b="0" i="0" u="none" strike="noStrike" cap="none" dirty="0">
              <a:solidFill>
                <a:srgbClr val="ED6B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" name="Google Shape;93;p3"/>
          <p:cNvSpPr txBox="1"/>
          <p:nvPr/>
        </p:nvSpPr>
        <p:spPr>
          <a:xfrm>
            <a:off x="442650" y="350325"/>
            <a:ext cx="7441800" cy="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MÓDULO</a:t>
            </a:r>
            <a:r>
              <a:rPr lang="en-US" sz="1400" b="0" i="0" u="none" strike="noStrike" cap="none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b="0" i="0" u="none" strike="noStrike" cap="none" dirty="0" smtClean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b="0" i="0" u="none" strike="noStrike" cap="none" dirty="0" err="1" smtClean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Utilización</a:t>
            </a:r>
            <a:r>
              <a:rPr lang="en-US" sz="1400" b="0" i="0" u="none" strike="noStrike" cap="none" dirty="0" smtClean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de </a:t>
            </a:r>
            <a:r>
              <a:rPr lang="en-US" sz="1400" b="0" i="0" u="none" strike="noStrike" cap="none" dirty="0" err="1" smtClean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información</a:t>
            </a:r>
            <a:r>
              <a:rPr lang="en-US" sz="1400" b="0" i="0" u="none" strike="noStrike" cap="none" dirty="0" smtClean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b="0" i="0" u="none" strike="noStrike" cap="none" dirty="0" err="1" smtClean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contable</a:t>
            </a:r>
            <a:r>
              <a:rPr lang="en-US" sz="1400" b="0" i="0" u="none" strike="noStrike" cap="none" dirty="0" smtClean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400" b="0" i="0" u="none" strike="noStrike" cap="none" dirty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7" name="Gráfico 6"/>
          <p:cNvGraphicFramePr/>
          <p:nvPr>
            <p:extLst>
              <p:ext uri="{D42A27DB-BD31-4B8C-83A1-F6EECF244321}">
                <p14:modId xmlns:p14="http://schemas.microsoft.com/office/powerpoint/2010/main" val="3590375351"/>
              </p:ext>
            </p:extLst>
          </p:nvPr>
        </p:nvGraphicFramePr>
        <p:xfrm>
          <a:off x="3466766" y="1972305"/>
          <a:ext cx="4269797" cy="4926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15" name="Sonido rulet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97315" y="3241918"/>
            <a:ext cx="486013" cy="486013"/>
          </a:xfrm>
          <a:prstGeom prst="rect">
            <a:avLst/>
          </a:prstGeom>
        </p:spPr>
      </p:pic>
      <p:sp>
        <p:nvSpPr>
          <p:cNvPr id="9" name="Cheurón 8"/>
          <p:cNvSpPr/>
          <p:nvPr/>
        </p:nvSpPr>
        <p:spPr>
          <a:xfrm rot="5400000">
            <a:off x="5250246" y="2140142"/>
            <a:ext cx="686548" cy="393957"/>
          </a:xfrm>
          <a:prstGeom prst="chevron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grpSp>
        <p:nvGrpSpPr>
          <p:cNvPr id="23" name="Grupo 22"/>
          <p:cNvGrpSpPr/>
          <p:nvPr/>
        </p:nvGrpSpPr>
        <p:grpSpPr>
          <a:xfrm>
            <a:off x="7035312" y="1076751"/>
            <a:ext cx="2348145" cy="2313523"/>
            <a:chOff x="6969224" y="1200555"/>
            <a:chExt cx="2348145" cy="2313523"/>
          </a:xfrm>
        </p:grpSpPr>
        <p:sp>
          <p:nvSpPr>
            <p:cNvPr id="24" name="Llamada de flecha hacia arriba 23"/>
            <p:cNvSpPr/>
            <p:nvPr/>
          </p:nvSpPr>
          <p:spPr>
            <a:xfrm rot="10800000">
              <a:off x="6969224" y="1200555"/>
              <a:ext cx="2348145" cy="2313523"/>
            </a:xfrm>
            <a:prstGeom prst="upArrowCallout">
              <a:avLst>
                <a:gd name="adj1" fmla="val 29033"/>
                <a:gd name="adj2" fmla="val 27420"/>
                <a:gd name="adj3" fmla="val 23159"/>
                <a:gd name="adj4" fmla="val 66994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5" name="Google Shape;99;p3"/>
            <p:cNvSpPr txBox="1"/>
            <p:nvPr/>
          </p:nvSpPr>
          <p:spPr>
            <a:xfrm>
              <a:off x="7072487" y="1515434"/>
              <a:ext cx="2141618" cy="102337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algn="ctr">
                <a:lnSpc>
                  <a:spcPct val="115000"/>
                </a:lnSpc>
                <a:buSzPts val="1600"/>
              </a:pPr>
              <a:r>
                <a:rPr lang="es-CL" sz="1800" dirty="0" smtClean="0">
                  <a:latin typeface="Calibri" panose="020F0502020204030204" pitchFamily="34" charset="0"/>
                  <a:cs typeface="Calibri" panose="020F0502020204030204" pitchFamily="34" charset="0"/>
                </a:rPr>
                <a:t>Presiona el </a:t>
              </a:r>
              <a:r>
                <a:rPr lang="es-CL" sz="1800" b="1" dirty="0" smtClean="0">
                  <a:solidFill>
                    <a:srgbClr val="ED6B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botón</a:t>
              </a:r>
              <a:r>
                <a:rPr lang="es-CL" sz="1800" dirty="0" smtClean="0">
                  <a:latin typeface="Calibri" panose="020F0502020204030204" pitchFamily="34" charset="0"/>
                  <a:cs typeface="Calibri" panose="020F0502020204030204" pitchFamily="34" charset="0"/>
                </a:rPr>
                <a:t> para activar y parar </a:t>
              </a:r>
              <a:r>
                <a:rPr lang="es-CL" sz="1800" b="1" dirty="0" smtClean="0">
                  <a:solidFill>
                    <a:srgbClr val="ED6B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la ruleta.</a:t>
              </a:r>
            </a:p>
          </p:txBody>
        </p:sp>
      </p:grpSp>
      <p:sp>
        <p:nvSpPr>
          <p:cNvPr id="26" name="Explosión 1 25"/>
          <p:cNvSpPr/>
          <p:nvPr/>
        </p:nvSpPr>
        <p:spPr>
          <a:xfrm rot="1615010">
            <a:off x="7789216" y="3929820"/>
            <a:ext cx="1450477" cy="1545728"/>
          </a:xfrm>
          <a:prstGeom prst="irregularSeal1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4" name="Boton"/>
          <p:cNvGrpSpPr/>
          <p:nvPr/>
        </p:nvGrpSpPr>
        <p:grpSpPr>
          <a:xfrm>
            <a:off x="8115068" y="4276725"/>
            <a:ext cx="759124" cy="759124"/>
            <a:chOff x="159026" y="4114800"/>
            <a:chExt cx="2325757" cy="2325757"/>
          </a:xfrm>
          <a:solidFill>
            <a:srgbClr val="ED7D31"/>
          </a:solidFill>
          <a:effectLst/>
        </p:grpSpPr>
        <p:sp>
          <p:nvSpPr>
            <p:cNvPr id="12" name="Elipse 11"/>
            <p:cNvSpPr/>
            <p:nvPr/>
          </p:nvSpPr>
          <p:spPr>
            <a:xfrm>
              <a:off x="159026" y="4114800"/>
              <a:ext cx="2325757" cy="2325757"/>
            </a:xfrm>
            <a:prstGeom prst="ellipse">
              <a:avLst/>
            </a:prstGeom>
            <a:grpFill/>
            <a:ln>
              <a:solidFill>
                <a:srgbClr val="ED7D31"/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PE" sz="1550"/>
            </a:p>
          </p:txBody>
        </p:sp>
        <p:sp>
          <p:nvSpPr>
            <p:cNvPr id="13" name="Elipse 12"/>
            <p:cNvSpPr/>
            <p:nvPr/>
          </p:nvSpPr>
          <p:spPr>
            <a:xfrm>
              <a:off x="327991" y="4283765"/>
              <a:ext cx="1987826" cy="1987826"/>
            </a:xfrm>
            <a:prstGeom prst="ellipse">
              <a:avLst/>
            </a:prstGeom>
            <a:grpFill/>
            <a:ln>
              <a:solidFill>
                <a:srgbClr val="ED7D31"/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PE" sz="1550"/>
            </a:p>
          </p:txBody>
        </p:sp>
      </p:grpSp>
      <p:sp>
        <p:nvSpPr>
          <p:cNvPr id="27" name="Google Shape;158;p5"/>
          <p:cNvSpPr txBox="1"/>
          <p:nvPr/>
        </p:nvSpPr>
        <p:spPr>
          <a:xfrm>
            <a:off x="375975" y="1373700"/>
            <a:ext cx="8950500" cy="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>
              <a:lnSpc>
                <a:spcPct val="80000"/>
              </a:lnSpc>
              <a:buClr>
                <a:srgbClr val="000000"/>
              </a:buClr>
              <a:buSzPts val="2800"/>
            </a:pPr>
            <a:r>
              <a:rPr lang="en-US" sz="2800" b="1" dirty="0">
                <a:solidFill>
                  <a:srgbClr val="ED6B00"/>
                </a:solidFill>
                <a:ea typeface="Calibri"/>
                <a:cs typeface="Calibri"/>
                <a:sym typeface="Calibri"/>
              </a:rPr>
              <a:t>RULETA CONTABLE</a:t>
            </a:r>
            <a:endParaRPr lang="en-US" sz="3100" b="1" dirty="0">
              <a:solidFill>
                <a:srgbClr val="ED6B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28" name="Google Shape;159;p5"/>
          <p:cNvSpPr txBox="1"/>
          <p:nvPr/>
        </p:nvSpPr>
        <p:spPr>
          <a:xfrm>
            <a:off x="366450" y="1220100"/>
            <a:ext cx="4700400" cy="15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400" b="1" i="0" u="none" strike="noStrike" cap="none" dirty="0" smtClea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JUGUEMOS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1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9" name="Grupo 28"/>
          <p:cNvGrpSpPr/>
          <p:nvPr/>
        </p:nvGrpSpPr>
        <p:grpSpPr>
          <a:xfrm>
            <a:off x="375975" y="1777742"/>
            <a:ext cx="3346943" cy="5398914"/>
            <a:chOff x="375975" y="1777742"/>
            <a:chExt cx="3346943" cy="5398914"/>
          </a:xfrm>
        </p:grpSpPr>
        <p:sp>
          <p:nvSpPr>
            <p:cNvPr id="30" name="CuadroTexto 29"/>
            <p:cNvSpPr txBox="1"/>
            <p:nvPr/>
          </p:nvSpPr>
          <p:spPr>
            <a:xfrm>
              <a:off x="655307" y="1777742"/>
              <a:ext cx="3067611" cy="53989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3500"/>
                </a:lnSpc>
              </a:pPr>
              <a:r>
                <a:rPr lang="es-CL" sz="1200" dirty="0"/>
                <a:t>¿Qué tipo de cuenta es Caja?</a:t>
              </a:r>
            </a:p>
            <a:p>
              <a:pPr>
                <a:lnSpc>
                  <a:spcPts val="3500"/>
                </a:lnSpc>
              </a:pPr>
              <a:r>
                <a:rPr lang="es-CL" sz="1200" dirty="0" smtClean="0"/>
                <a:t>¿</a:t>
              </a:r>
              <a:r>
                <a:rPr lang="es-CL" sz="1200" dirty="0"/>
                <a:t>Qué son los  Activos</a:t>
              </a:r>
              <a:r>
                <a:rPr lang="es-CL" sz="1200" dirty="0" smtClean="0"/>
                <a:t>?</a:t>
              </a:r>
            </a:p>
            <a:p>
              <a:pPr>
                <a:lnSpc>
                  <a:spcPts val="3500"/>
                </a:lnSpc>
              </a:pPr>
              <a:r>
                <a:rPr lang="es-CL" sz="1200" dirty="0" smtClean="0"/>
                <a:t>¿</a:t>
              </a:r>
              <a:r>
                <a:rPr lang="es-CL" sz="1200" dirty="0"/>
                <a:t>Qué tipo de Cuenta es Proveedores?</a:t>
              </a:r>
            </a:p>
            <a:p>
              <a:pPr>
                <a:lnSpc>
                  <a:spcPts val="3500"/>
                </a:lnSpc>
              </a:pPr>
              <a:r>
                <a:rPr lang="es-CL" sz="1200" dirty="0" smtClean="0"/>
                <a:t>¿</a:t>
              </a:r>
              <a:r>
                <a:rPr lang="es-CL" sz="1200" dirty="0"/>
                <a:t>Qué es el Capital</a:t>
              </a:r>
              <a:r>
                <a:rPr lang="es-CL" sz="1200" dirty="0" smtClean="0"/>
                <a:t>?</a:t>
              </a:r>
            </a:p>
            <a:p>
              <a:pPr>
                <a:lnSpc>
                  <a:spcPts val="3500"/>
                </a:lnSpc>
              </a:pPr>
              <a:r>
                <a:rPr lang="es-CL" sz="1200" dirty="0" smtClean="0"/>
                <a:t>¿</a:t>
              </a:r>
              <a:r>
                <a:rPr lang="es-CL" sz="1200" dirty="0"/>
                <a:t>Qué tipo de cuenta es Arriendos</a:t>
              </a:r>
              <a:r>
                <a:rPr lang="es-CL" sz="1200" dirty="0" smtClean="0"/>
                <a:t>?</a:t>
              </a:r>
            </a:p>
            <a:p>
              <a:pPr>
                <a:lnSpc>
                  <a:spcPts val="3500"/>
                </a:lnSpc>
              </a:pPr>
              <a:r>
                <a:rPr lang="es-CL" sz="1200" dirty="0" smtClean="0"/>
                <a:t>¿</a:t>
              </a:r>
              <a:r>
                <a:rPr lang="es-CL" sz="1200" dirty="0"/>
                <a:t>Qué tipo de cuentas es Ventas?</a:t>
              </a:r>
            </a:p>
            <a:p>
              <a:pPr>
                <a:lnSpc>
                  <a:spcPts val="3500"/>
                </a:lnSpc>
              </a:pPr>
              <a:r>
                <a:rPr lang="es-CL" sz="1200" dirty="0"/>
                <a:t>¿Qué es un Pasivo</a:t>
              </a:r>
              <a:r>
                <a:rPr lang="es-CL" sz="1200" dirty="0" smtClean="0"/>
                <a:t>?</a:t>
              </a:r>
            </a:p>
            <a:p>
              <a:pPr>
                <a:lnSpc>
                  <a:spcPts val="3500"/>
                </a:lnSpc>
              </a:pPr>
              <a:r>
                <a:rPr lang="es-CL" sz="1200" dirty="0"/>
                <a:t>Ejemplo de Pasivo</a:t>
              </a:r>
            </a:p>
            <a:p>
              <a:pPr>
                <a:lnSpc>
                  <a:spcPts val="3500"/>
                </a:lnSpc>
              </a:pPr>
              <a:r>
                <a:rPr lang="es-CL" sz="1200" dirty="0" smtClean="0"/>
                <a:t>¿</a:t>
              </a:r>
              <a:r>
                <a:rPr lang="es-CL" sz="1200" dirty="0"/>
                <a:t>Cuál es la cuenta de Ingreso más relevante</a:t>
              </a:r>
              <a:r>
                <a:rPr lang="es-CL" sz="1200" dirty="0" smtClean="0"/>
                <a:t>?</a:t>
              </a:r>
            </a:p>
            <a:p>
              <a:pPr>
                <a:lnSpc>
                  <a:spcPts val="3500"/>
                </a:lnSpc>
              </a:pPr>
              <a:r>
                <a:rPr lang="es-CL" sz="1200" dirty="0" smtClean="0"/>
                <a:t>¿</a:t>
              </a:r>
              <a:r>
                <a:rPr lang="es-CL" sz="1200" dirty="0"/>
                <a:t>Qué tipo de cuenta es Vehículo</a:t>
              </a:r>
              <a:r>
                <a:rPr lang="es-CL" sz="1200" dirty="0" smtClean="0"/>
                <a:t>?</a:t>
              </a:r>
            </a:p>
            <a:p>
              <a:pPr>
                <a:lnSpc>
                  <a:spcPts val="3500"/>
                </a:lnSpc>
              </a:pPr>
              <a:r>
                <a:rPr lang="es-CL" sz="1200" dirty="0" smtClean="0"/>
                <a:t>¿</a:t>
              </a:r>
              <a:r>
                <a:rPr lang="es-CL" sz="1200" dirty="0"/>
                <a:t>Qué tipo de cuenta es Préstamo Bancario?</a:t>
              </a:r>
            </a:p>
            <a:p>
              <a:endParaRPr lang="es-CL" sz="1200" dirty="0"/>
            </a:p>
            <a:p>
              <a:endParaRPr lang="es-CL" sz="1200" dirty="0" smtClean="0"/>
            </a:p>
          </p:txBody>
        </p:sp>
        <p:grpSp>
          <p:nvGrpSpPr>
            <p:cNvPr id="31" name="Grupo 30"/>
            <p:cNvGrpSpPr/>
            <p:nvPr/>
          </p:nvGrpSpPr>
          <p:grpSpPr>
            <a:xfrm>
              <a:off x="375975" y="2017007"/>
              <a:ext cx="240443" cy="4220369"/>
              <a:chOff x="375975" y="2017007"/>
              <a:chExt cx="240443" cy="4220369"/>
            </a:xfrm>
          </p:grpSpPr>
          <p:sp>
            <p:nvSpPr>
              <p:cNvPr id="32" name="Rectángulo redondeado 31"/>
              <p:cNvSpPr/>
              <p:nvPr/>
            </p:nvSpPr>
            <p:spPr>
              <a:xfrm>
                <a:off x="396771" y="2017007"/>
                <a:ext cx="201554" cy="201554"/>
              </a:xfrm>
              <a:prstGeom prst="roundRect">
                <a:avLst/>
              </a:prstGeom>
              <a:solidFill>
                <a:srgbClr val="5B9B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4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1</a:t>
                </a:r>
                <a:endParaRPr lang="es-CL" sz="1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3" name="Rectángulo redondeado 32"/>
              <p:cNvSpPr/>
              <p:nvPr/>
            </p:nvSpPr>
            <p:spPr>
              <a:xfrm>
                <a:off x="396771" y="2446266"/>
                <a:ext cx="201554" cy="201554"/>
              </a:xfrm>
              <a:prstGeom prst="roundRect">
                <a:avLst/>
              </a:prstGeom>
              <a:solidFill>
                <a:srgbClr val="ED7D3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4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2</a:t>
                </a:r>
                <a:endParaRPr lang="es-CL" sz="2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4" name="Rectángulo redondeado 33"/>
              <p:cNvSpPr/>
              <p:nvPr/>
            </p:nvSpPr>
            <p:spPr>
              <a:xfrm>
                <a:off x="396771" y="2916561"/>
                <a:ext cx="201554" cy="201554"/>
              </a:xfrm>
              <a:prstGeom prst="roundRect">
                <a:avLst/>
              </a:prstGeom>
              <a:solidFill>
                <a:srgbClr val="A5A5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4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3</a:t>
                </a:r>
                <a:endParaRPr lang="es-CL" sz="1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5" name="Rectángulo redondeado 34"/>
              <p:cNvSpPr/>
              <p:nvPr/>
            </p:nvSpPr>
            <p:spPr>
              <a:xfrm>
                <a:off x="396771" y="3357951"/>
                <a:ext cx="201554" cy="201554"/>
              </a:xfrm>
              <a:prstGeom prst="round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4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4</a:t>
                </a:r>
                <a:endParaRPr lang="es-CL" sz="1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6" name="Rectángulo redondeado 35"/>
              <p:cNvSpPr/>
              <p:nvPr/>
            </p:nvSpPr>
            <p:spPr>
              <a:xfrm>
                <a:off x="396771" y="3801053"/>
                <a:ext cx="201554" cy="201554"/>
              </a:xfrm>
              <a:prstGeom prst="roundRect">
                <a:avLst/>
              </a:prstGeom>
              <a:solidFill>
                <a:srgbClr val="76384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4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5</a:t>
                </a:r>
                <a:endParaRPr lang="es-CL" sz="1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7" name="Rectángulo redondeado 36"/>
              <p:cNvSpPr/>
              <p:nvPr/>
            </p:nvSpPr>
            <p:spPr>
              <a:xfrm>
                <a:off x="396771" y="4233938"/>
                <a:ext cx="201554" cy="201554"/>
              </a:xfrm>
              <a:prstGeom prst="roundRect">
                <a:avLst/>
              </a:prstGeom>
              <a:solidFill>
                <a:srgbClr val="29754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4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6</a:t>
                </a:r>
                <a:endParaRPr lang="es-CL" sz="1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8" name="Rectángulo redondeado 37"/>
              <p:cNvSpPr/>
              <p:nvPr/>
            </p:nvSpPr>
            <p:spPr>
              <a:xfrm>
                <a:off x="375975" y="4676045"/>
                <a:ext cx="201554" cy="201554"/>
              </a:xfrm>
              <a:prstGeom prst="roundRect">
                <a:avLst/>
              </a:prstGeom>
              <a:solidFill>
                <a:srgbClr val="21929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4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7</a:t>
                </a:r>
                <a:endParaRPr lang="es-CL" sz="1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9" name="Rectángulo redondeado 38"/>
              <p:cNvSpPr/>
              <p:nvPr/>
            </p:nvSpPr>
            <p:spPr>
              <a:xfrm>
                <a:off x="382023" y="5127922"/>
                <a:ext cx="201554" cy="201554"/>
              </a:xfrm>
              <a:prstGeom prst="roundRect">
                <a:avLst/>
              </a:prstGeom>
              <a:solidFill>
                <a:srgbClr val="C73F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4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8</a:t>
                </a:r>
                <a:endParaRPr lang="es-CL" sz="1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40" name="Rectángulo redondeado 39"/>
              <p:cNvSpPr/>
              <p:nvPr/>
            </p:nvSpPr>
            <p:spPr>
              <a:xfrm>
                <a:off x="414864" y="5559541"/>
                <a:ext cx="201554" cy="201554"/>
              </a:xfrm>
              <a:prstGeom prst="roundRect">
                <a:avLst/>
              </a:prstGeom>
              <a:solidFill>
                <a:srgbClr val="63636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4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9</a:t>
                </a:r>
                <a:endParaRPr lang="es-CL" sz="1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41" name="Rectángulo redondeado 40"/>
              <p:cNvSpPr/>
              <p:nvPr/>
            </p:nvSpPr>
            <p:spPr>
              <a:xfrm>
                <a:off x="414864" y="6035822"/>
                <a:ext cx="201554" cy="201554"/>
              </a:xfrm>
              <a:prstGeom prst="roundRect">
                <a:avLst/>
              </a:prstGeom>
              <a:solidFill>
                <a:srgbClr val="9973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 sz="7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  <p:pic>
        <p:nvPicPr>
          <p:cNvPr id="42" name="Imagen 4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5463">
            <a:off x="7793512" y="5071440"/>
            <a:ext cx="2221333" cy="2647732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322517" y="5982710"/>
            <a:ext cx="3674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endParaRPr lang="es-CL" sz="4000" dirty="0"/>
          </a:p>
        </p:txBody>
      </p:sp>
      <p:sp>
        <p:nvSpPr>
          <p:cNvPr id="44" name="Rectángulo redondeado 43"/>
          <p:cNvSpPr/>
          <p:nvPr/>
        </p:nvSpPr>
        <p:spPr>
          <a:xfrm>
            <a:off x="405444" y="6438124"/>
            <a:ext cx="201554" cy="201554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Rectángulo 42"/>
          <p:cNvSpPr/>
          <p:nvPr/>
        </p:nvSpPr>
        <p:spPr>
          <a:xfrm>
            <a:off x="344761" y="6391702"/>
            <a:ext cx="3417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  <a:endParaRPr lang="es-CL" sz="1200" dirty="0"/>
          </a:p>
        </p:txBody>
      </p:sp>
    </p:spTree>
    <p:extLst>
      <p:ext uri="{BB962C8B-B14F-4D97-AF65-F5344CB8AC3E}">
        <p14:creationId xmlns:p14="http://schemas.microsoft.com/office/powerpoint/2010/main" val="3333101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4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9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 numSld="999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Graphic spid="7" grpId="0">
        <p:bldAsOne/>
      </p:bldGraphic>
      <p:bldGraphic spid="7" grpId="1">
        <p:bldAsOne/>
      </p:bldGraphic>
    </p:bld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506</TotalTime>
  <Words>124</Words>
  <Application>Microsoft Office PowerPoint</Application>
  <PresentationFormat>Personalizado</PresentationFormat>
  <Paragraphs>30</Paragraphs>
  <Slides>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de Office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Sandrita</dc:creator>
  <cp:lastModifiedBy>Usuario</cp:lastModifiedBy>
  <cp:revision>51</cp:revision>
  <dcterms:created xsi:type="dcterms:W3CDTF">2020-05-28T02:21:26Z</dcterms:created>
  <dcterms:modified xsi:type="dcterms:W3CDTF">2021-02-20T05:45:56Z</dcterms:modified>
</cp:coreProperties>
</file>