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88" r:id="rId4"/>
    <p:sldId id="258" r:id="rId5"/>
    <p:sldId id="278" r:id="rId6"/>
    <p:sldId id="260" r:id="rId7"/>
    <p:sldId id="261" r:id="rId8"/>
    <p:sldId id="279" r:id="rId9"/>
    <p:sldId id="289" r:id="rId10"/>
    <p:sldId id="290" r:id="rId11"/>
    <p:sldId id="280" r:id="rId12"/>
    <p:sldId id="282" r:id="rId13"/>
    <p:sldId id="273" r:id="rId14"/>
    <p:sldId id="291" r:id="rId15"/>
    <p:sldId id="275" r:id="rId16"/>
    <p:sldId id="276" r:id="rId17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DE"/>
    <a:srgbClr val="E7FCDC"/>
    <a:srgbClr val="FFD9D9"/>
    <a:srgbClr val="FF0000"/>
    <a:srgbClr val="FFB375"/>
    <a:srgbClr val="ED6B00"/>
    <a:srgbClr val="A93501"/>
    <a:srgbClr val="9FDC94"/>
    <a:srgbClr val="F7E3D1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1" autoAdjust="0"/>
    <p:restoredTop sz="94618"/>
  </p:normalViewPr>
  <p:slideViewPr>
    <p:cSldViewPr snapToGrid="0">
      <p:cViewPr varScale="1">
        <p:scale>
          <a:sx n="97" d="100"/>
          <a:sy n="97" d="100"/>
        </p:scale>
        <p:origin x="2046" y="78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7546B6F0-4F29-CB4F-848E-AE215F9CC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9EBB248-58DB-3E4E-9199-D5DF7AE310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92A0-3745-8F48-BADD-30D6B8F74DC1}" type="datetimeFigureOut">
              <a:rPr lang="es-CL" smtClean="0"/>
              <a:t>14-02-2021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4B81F45-B3D4-E74D-973C-8DF4D3352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CFDE673-6762-A841-BEF3-E0EC5B3B6F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5FC0-A3A4-D84A-BD62-AC0E59B0E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158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84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>
            <a:extLst>
              <a:ext uri="{FF2B5EF4-FFF2-40B4-BE49-F238E27FC236}">
                <a16:creationId xmlns:a16="http://schemas.microsoft.com/office/drawing/2014/main" xmlns="" id="{249FC598-69E2-2743-9BE4-69DA0686BF81}"/>
              </a:ext>
            </a:extLst>
          </p:cNvPr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>
            <a:extLst>
              <a:ext uri="{FF2B5EF4-FFF2-40B4-BE49-F238E27FC236}">
                <a16:creationId xmlns:a16="http://schemas.microsoft.com/office/drawing/2014/main" xmlns="" id="{C42C434C-8121-F14B-9822-E62C3D73DACB}"/>
              </a:ext>
            </a:extLst>
          </p:cNvPr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>
            <a:extLst>
              <a:ext uri="{FF2B5EF4-FFF2-40B4-BE49-F238E27FC236}">
                <a16:creationId xmlns:a16="http://schemas.microsoft.com/office/drawing/2014/main" xmlns="" id="{B96D6760-5189-5D4B-89BE-0DAF67FA2547}"/>
              </a:ext>
            </a:extLst>
          </p:cNvPr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1;p6">
            <a:extLst>
              <a:ext uri="{FF2B5EF4-FFF2-40B4-BE49-F238E27FC236}">
                <a16:creationId xmlns:a16="http://schemas.microsoft.com/office/drawing/2014/main" xmlns="" id="{0546183E-1A47-A646-B0BA-32B0101E3812}"/>
              </a:ext>
            </a:extLst>
          </p:cNvPr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0;p6">
            <a:extLst>
              <a:ext uri="{FF2B5EF4-FFF2-40B4-BE49-F238E27FC236}">
                <a16:creationId xmlns:a16="http://schemas.microsoft.com/office/drawing/2014/main" xmlns="" id="{9BA57A54-21F2-B74E-98D8-A2FF16A17547}"/>
              </a:ext>
            </a:extLst>
          </p:cNvPr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>
            <a:extLst>
              <a:ext uri="{FF2B5EF4-FFF2-40B4-BE49-F238E27FC236}">
                <a16:creationId xmlns:a16="http://schemas.microsoft.com/office/drawing/2014/main" xmlns="" id="{0CD019C0-40C0-5648-933E-FFC2A658C70C}"/>
              </a:ext>
            </a:extLst>
          </p:cNvPr>
          <p:cNvSpPr/>
          <p:nvPr userDrawn="1"/>
        </p:nvSpPr>
        <p:spPr>
          <a:xfrm>
            <a:off x="8090850" y="769525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>
            <a:extLst>
              <a:ext uri="{FF2B5EF4-FFF2-40B4-BE49-F238E27FC236}">
                <a16:creationId xmlns:a16="http://schemas.microsoft.com/office/drawing/2014/main" xmlns="" id="{E6F95C74-460A-FF41-B82E-389DEBF95D1D}"/>
              </a:ext>
            </a:extLst>
          </p:cNvPr>
          <p:cNvSpPr/>
          <p:nvPr userDrawn="1"/>
        </p:nvSpPr>
        <p:spPr>
          <a:xfrm>
            <a:off x="8752950" y="769525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n-US" sz="1200" b="1" i="0" u="none" strike="noStrike" cap="none" baseline="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COMÚN</a:t>
            </a: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0" y="2985353"/>
            <a:ext cx="6002203" cy="3269912"/>
          </a:xfrm>
          <a:prstGeom prst="rect">
            <a:avLst/>
          </a:prstGeom>
        </p:spPr>
      </p:pic>
      <p:sp>
        <p:nvSpPr>
          <p:cNvPr id="14" name="Google Shape;61;p13"/>
          <p:cNvSpPr txBox="1">
            <a:spLocks/>
          </p:cNvSpPr>
          <p:nvPr/>
        </p:nvSpPr>
        <p:spPr>
          <a:xfrm>
            <a:off x="365424" y="2611974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UTILIZACIÓN DE INFORMACIÓN CONTABLE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711794"/>
              </p:ext>
            </p:extLst>
          </p:nvPr>
        </p:nvGraphicFramePr>
        <p:xfrm>
          <a:off x="447726" y="2229258"/>
          <a:ext cx="5978268" cy="3461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134"/>
                <a:gridCol w="2989134"/>
              </a:tblGrid>
              <a:tr h="365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 smtClean="0">
                          <a:solidFill>
                            <a:srgbClr val="A9350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CUENTA</a:t>
                      </a:r>
                      <a:endParaRPr lang="en-US" sz="2200" b="0" i="0" u="none" strike="noStrike" cap="none" dirty="0" smtClean="0">
                        <a:solidFill>
                          <a:srgbClr val="A9350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358" marR="84358" marT="42179" marB="42179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20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604"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DEBE</a:t>
                      </a:r>
                      <a:endParaRPr lang="es-ES_tradnl" sz="15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358" marR="84358" marT="42179" marB="42179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HABER</a:t>
                      </a:r>
                      <a:endParaRPr lang="es-ES_tradnl" sz="15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358" marR="84358" marT="42179" marB="42179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1405">
                <a:tc>
                  <a:txBody>
                    <a:bodyPr/>
                    <a:lstStyle/>
                    <a:p>
                      <a:pPr algn="ctr"/>
                      <a:endParaRPr lang="es-ES_tradnl" sz="1500" b="1" dirty="0" smtClean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lvl="3" indent="0" algn="l">
                        <a:buFontTx/>
                        <a:buNone/>
                      </a:pPr>
                      <a:r>
                        <a:rPr lang="es-ES_tradnl" sz="1400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 Activos</a:t>
                      </a:r>
                      <a:r>
                        <a:rPr lang="es-ES_tradnl" sz="1400" baseline="0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que aumentan</a:t>
                      </a:r>
                      <a:endParaRPr lang="es-ES_tradnl" sz="1400" dirty="0" smtClean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lvl="2" indent="0" algn="l">
                        <a:buFontTx/>
                        <a:buNone/>
                      </a:pPr>
                      <a:r>
                        <a:rPr lang="es-ES_tradnl" sz="1400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 Pasivos que disminuyen</a:t>
                      </a:r>
                    </a:p>
                    <a:p>
                      <a:pPr marL="0" lvl="2" indent="0" algn="l">
                        <a:buFontTx/>
                        <a:buNone/>
                      </a:pPr>
                      <a:r>
                        <a:rPr lang="es-ES_tradnl" sz="1400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 Pérdidas o gastos</a:t>
                      </a:r>
                      <a:endParaRPr lang="es-ES_tradnl" sz="1400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358" marR="84358" marT="42179" marB="42179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500" b="1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s-ES_tradnl" sz="140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Activos</a:t>
                      </a:r>
                      <a:r>
                        <a:rPr lang="es-ES_tradnl" sz="1400" baseline="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que disminuyen</a:t>
                      </a:r>
                      <a:endParaRPr lang="es-ES_tradnl" sz="1400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s-ES_tradnl" sz="140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Pasivos</a:t>
                      </a:r>
                      <a:r>
                        <a:rPr lang="es-ES_tradnl" sz="1400" baseline="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que aumentan</a:t>
                      </a:r>
                      <a:endParaRPr lang="es-ES_tradnl" sz="1400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s-ES_tradnl" sz="140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Ganancias o ingresos</a:t>
                      </a: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s-ES_tradnl" sz="140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      Patrimonio</a:t>
                      </a:r>
                      <a:r>
                        <a:rPr lang="es-ES_tradnl" sz="1400" baseline="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 capital</a:t>
                      </a:r>
                      <a:endParaRPr lang="es-ES_tradnl" sz="1400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358" marR="84358" marT="42179" marB="42179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1102">
                <a:tc gridSpan="2">
                  <a:txBody>
                    <a:bodyPr/>
                    <a:lstStyle/>
                    <a:p>
                      <a:pPr algn="ctr"/>
                      <a:endParaRPr lang="es-ES_tradnl" sz="15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358" marR="84358" marT="42179" marB="42179">
                    <a:lnL w="12700" cmpd="sng">
                      <a:noFill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15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358" marR="84358" marT="42179" marB="42179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Google Shape;173;p6"/>
          <p:cNvSpPr/>
          <p:nvPr/>
        </p:nvSpPr>
        <p:spPr>
          <a:xfrm>
            <a:off x="447726" y="4862826"/>
            <a:ext cx="6925531" cy="536805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8;p6"/>
          <p:cNvSpPr txBox="1"/>
          <p:nvPr/>
        </p:nvSpPr>
        <p:spPr>
          <a:xfrm>
            <a:off x="3664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NORMAS DE </a:t>
            </a:r>
            <a:r>
              <a:rPr lang="en-US" sz="28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REGISTRO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806207" y="4893419"/>
            <a:ext cx="6464435" cy="47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PARTIDA DOBLE</a:t>
            </a:r>
            <a:endParaRPr lang="es-ES" sz="28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Gráfico 6">
            <a:extLst>
              <a:ext uri="{FF2B5EF4-FFF2-40B4-BE49-F238E27FC236}">
                <a16:creationId xmlns="" xmlns:a16="http://schemas.microsoft.com/office/drawing/2014/main" id="{FC61AAF6-FE0F-4995-B817-1BE52DF24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842000" y="3662694"/>
            <a:ext cx="2510970" cy="4080327"/>
          </a:xfrm>
          <a:prstGeom prst="rect">
            <a:avLst/>
          </a:prstGeom>
        </p:spPr>
      </p:pic>
      <p:sp>
        <p:nvSpPr>
          <p:cNvPr id="13" name="Google Shape;96;p15">
            <a:extLst>
              <a:ext uri="{FF2B5EF4-FFF2-40B4-BE49-F238E27FC236}">
                <a16:creationId xmlns:a16="http://schemas.microsoft.com/office/drawing/2014/main" xmlns="" id="{04D1A617-4A61-B747-A32C-BF24C07ED780}"/>
              </a:ext>
            </a:extLst>
          </p:cNvPr>
          <p:cNvSpPr txBox="1"/>
          <p:nvPr/>
        </p:nvSpPr>
        <p:spPr>
          <a:xfrm>
            <a:off x="373158" y="1701438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1800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CUENTA</a:t>
            </a:r>
            <a:endParaRPr lang="es-CL" sz="1800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991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6">
            <a:extLst>
              <a:ext uri="{FF2B5EF4-FFF2-40B4-BE49-F238E27FC236}">
                <a16:creationId xmlns:a16="http://schemas.microsoft.com/office/drawing/2014/main" xmlns="" id="{321BC838-242D-D240-B52A-3AD6C8CACAE2}"/>
              </a:ext>
            </a:extLst>
          </p:cNvPr>
          <p:cNvSpPr txBox="1"/>
          <p:nvPr/>
        </p:nvSpPr>
        <p:spPr>
          <a:xfrm>
            <a:off x="3664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NIC 1 </a:t>
            </a:r>
            <a:r>
              <a:rPr lang="en-US" sz="28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ACTIVOS Y PASIVOS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4;p19">
            <a:extLst>
              <a:ext uri="{FF2B5EF4-FFF2-40B4-BE49-F238E27FC236}">
                <a16:creationId xmlns:a16="http://schemas.microsoft.com/office/drawing/2014/main" xmlns="" id="{36AB1B23-2BB6-BF4A-9AA9-ABE92F9FF030}"/>
              </a:ext>
            </a:extLst>
          </p:cNvPr>
          <p:cNvSpPr/>
          <p:nvPr/>
        </p:nvSpPr>
        <p:spPr>
          <a:xfrm>
            <a:off x="4892882" y="7712708"/>
            <a:ext cx="3982605" cy="1723886"/>
          </a:xfrm>
          <a:prstGeom prst="roundRect">
            <a:avLst>
              <a:gd name="adj" fmla="val 1434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    </a:t>
            </a:r>
            <a:endParaRPr dirty="0"/>
          </a:p>
        </p:txBody>
      </p:sp>
      <p:sp>
        <p:nvSpPr>
          <p:cNvPr id="19" name="Google Shape;175;p19">
            <a:extLst>
              <a:ext uri="{FF2B5EF4-FFF2-40B4-BE49-F238E27FC236}">
                <a16:creationId xmlns:a16="http://schemas.microsoft.com/office/drawing/2014/main" xmlns="" id="{F864B5F9-0D40-CC48-86EF-0D03B14A622D}"/>
              </a:ext>
            </a:extLst>
          </p:cNvPr>
          <p:cNvSpPr txBox="1"/>
          <p:nvPr/>
        </p:nvSpPr>
        <p:spPr>
          <a:xfrm>
            <a:off x="5047302" y="7795136"/>
            <a:ext cx="3792849" cy="145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activos se clasifican de acuerdo a su liquidez.</a:t>
            </a:r>
          </a:p>
          <a:p>
            <a:pPr>
              <a:lnSpc>
                <a:spcPct val="110000"/>
              </a:lnSpc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liquidez se es la capacidad de un activo de convertirse en dinero en el corto plazo.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520700" y="2089608"/>
            <a:ext cx="4183275" cy="124748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CuadroTexto 27"/>
          <p:cNvSpPr txBox="1"/>
          <p:nvPr/>
        </p:nvSpPr>
        <p:spPr>
          <a:xfrm>
            <a:off x="838986" y="2174739"/>
            <a:ext cx="369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Calibri" charset="0"/>
                <a:ea typeface="Calibri" charset="0"/>
                <a:cs typeface="Calibri" charset="0"/>
              </a:rPr>
              <a:t>Los activos se clasifican de acuerdo a su liquidez.</a:t>
            </a:r>
          </a:p>
          <a:p>
            <a:r>
              <a:rPr lang="es-ES_tradnl" sz="1600" dirty="0" smtClean="0">
                <a:latin typeface="Calibri" charset="0"/>
                <a:ea typeface="Calibri" charset="0"/>
                <a:cs typeface="Calibri" charset="0"/>
              </a:rPr>
              <a:t>La liquidez es la capacidad de un activo de convertirse en dinero en el corto plazo.</a:t>
            </a:r>
            <a:endParaRPr lang="es-ES_tradn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996793" y="2229970"/>
            <a:ext cx="4183275" cy="8623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/>
          <p:cNvSpPr txBox="1"/>
          <p:nvPr/>
        </p:nvSpPr>
        <p:spPr>
          <a:xfrm>
            <a:off x="5315079" y="2368779"/>
            <a:ext cx="369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Calibri" charset="0"/>
                <a:ea typeface="Calibri" charset="0"/>
                <a:cs typeface="Calibri" charset="0"/>
              </a:rPr>
              <a:t>Los pasivos se clasifican de acuerdo al plazo.</a:t>
            </a:r>
            <a:endParaRPr lang="es-ES_tradn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564773"/>
            <a:ext cx="8659368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5;p19">
            <a:extLst>
              <a:ext uri="{FF2B5EF4-FFF2-40B4-BE49-F238E27FC236}">
                <a16:creationId xmlns:a16="http://schemas.microsoft.com/office/drawing/2014/main" xmlns="" id="{F864B5F9-0D40-CC48-86EF-0D03B14A622D}"/>
              </a:ext>
            </a:extLst>
          </p:cNvPr>
          <p:cNvSpPr txBox="1"/>
          <p:nvPr/>
        </p:nvSpPr>
        <p:spPr>
          <a:xfrm>
            <a:off x="620444" y="1970466"/>
            <a:ext cx="8448142" cy="6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dirty="0" smtClean="0">
                <a:cs typeface="Arial" panose="020B0604020202020204" pitchFamily="34" charset="0"/>
              </a:rPr>
              <a:t>El </a:t>
            </a:r>
            <a:r>
              <a:rPr lang="es-CL" sz="1600" dirty="0">
                <a:cs typeface="Arial" panose="020B0604020202020204" pitchFamily="34" charset="0"/>
              </a:rPr>
              <a:t>dueño del negocio de la esquina necesita comprar $</a:t>
            </a:r>
            <a:r>
              <a:rPr lang="es-CL" sz="1600" dirty="0" smtClean="0">
                <a:cs typeface="Arial" panose="020B0604020202020204" pitchFamily="34" charset="0"/>
              </a:rPr>
              <a:t>100.000 </a:t>
            </a:r>
            <a:r>
              <a:rPr lang="es-CL" sz="1600" dirty="0">
                <a:cs typeface="Arial" panose="020B0604020202020204" pitchFamily="34" charset="0"/>
              </a:rPr>
              <a:t>en mercadería y la cancela en </a:t>
            </a:r>
            <a:r>
              <a:rPr lang="es-CL" sz="1600" dirty="0" smtClean="0">
                <a:cs typeface="Arial" panose="020B0604020202020204" pitchFamily="34" charset="0"/>
              </a:rPr>
              <a:t>efectivo.</a:t>
            </a:r>
            <a:endParaRPr lang="es-CL" sz="1600" dirty="0">
              <a:cs typeface="Arial" panose="020B0604020202020204" pitchFamily="34" charset="0"/>
            </a:endParaRPr>
          </a:p>
        </p:txBody>
      </p:sp>
      <p:sp>
        <p:nvSpPr>
          <p:cNvPr id="7" name="Google Shape;178;p6">
            <a:extLst>
              <a:ext uri="{FF2B5EF4-FFF2-40B4-BE49-F238E27FC236}">
                <a16:creationId xmlns:a16="http://schemas.microsoft.com/office/drawing/2014/main" xmlns="" id="{321BC838-242D-D240-B52A-3AD6C8CACAE2}"/>
              </a:ext>
            </a:extLst>
          </p:cNvPr>
          <p:cNvSpPr txBox="1"/>
          <p:nvPr/>
        </p:nvSpPr>
        <p:spPr>
          <a:xfrm>
            <a:off x="3664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RETOMANDO EL EJERCICIO ANTERIOR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05850"/>
              </p:ext>
            </p:extLst>
          </p:nvPr>
        </p:nvGraphicFramePr>
        <p:xfrm>
          <a:off x="447726" y="2662717"/>
          <a:ext cx="8799968" cy="167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61"/>
                <a:gridCol w="1466662"/>
                <a:gridCol w="1466661"/>
                <a:gridCol w="1466661"/>
                <a:gridCol w="1466662"/>
                <a:gridCol w="1466661"/>
              </a:tblGrid>
              <a:tr h="549914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Ejercicio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Cuentas que intervienen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Tipo de cuenta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Variación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DEBE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HABER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</a:tr>
              <a:tr h="549914">
                <a:tc rowSpan="2"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1. Compra mercaderías en efectivo $100.000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smtClean="0">
                          <a:latin typeface="Calibri" charset="0"/>
                          <a:ea typeface="Calibri" charset="0"/>
                          <a:cs typeface="Calibri" charset="0"/>
                        </a:rPr>
                        <a:t>Mercaderías</a:t>
                      </a:r>
                      <a:endParaRPr lang="es-ES_tradnl" sz="15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Activo</a:t>
                      </a:r>
                    </a:p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Aumenta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100.000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</a:tr>
              <a:tr h="54991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Caja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Activo</a:t>
                      </a:r>
                    </a:p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Disminuye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100.000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04408"/>
              </p:ext>
            </p:extLst>
          </p:nvPr>
        </p:nvGraphicFramePr>
        <p:xfrm>
          <a:off x="447726" y="4901885"/>
          <a:ext cx="8799968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61"/>
                <a:gridCol w="1466662"/>
                <a:gridCol w="1466661"/>
                <a:gridCol w="1466661"/>
                <a:gridCol w="1466662"/>
                <a:gridCol w="1466661"/>
              </a:tblGrid>
              <a:tr h="53445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Ejercicio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Cuentas que intervienen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Tipo de cuenta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Variación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DEBE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HABER</a:t>
                      </a:r>
                      <a:endParaRPr lang="es-ES_tradnl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</a:tr>
              <a:tr h="507502">
                <a:tc rowSpan="2"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1. Se cancela arriendo del mes con transferencia bancaria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Arriendos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Pérdida</a:t>
                      </a:r>
                      <a:r>
                        <a:rPr lang="es-ES_tradnl" sz="15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o gasto</a:t>
                      </a:r>
                      <a:endParaRPr lang="es-ES_tradnl" sz="15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Aumenta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300.000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</a:tr>
              <a:tr h="70205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Activo</a:t>
                      </a:r>
                    </a:p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Disminuye</a:t>
                      </a:r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s-ES_tradnl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5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300.000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Google Shape;175;p19">
            <a:extLst>
              <a:ext uri="{FF2B5EF4-FFF2-40B4-BE49-F238E27FC236}">
                <a16:creationId xmlns:a16="http://schemas.microsoft.com/office/drawing/2014/main" xmlns="" id="{F864B5F9-0D40-CC48-86EF-0D03B14A622D}"/>
              </a:ext>
            </a:extLst>
          </p:cNvPr>
          <p:cNvSpPr txBox="1"/>
          <p:nvPr/>
        </p:nvSpPr>
        <p:spPr>
          <a:xfrm>
            <a:off x="620444" y="4341665"/>
            <a:ext cx="8448142" cy="6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dirty="0" smtClean="0">
                <a:cs typeface="Arial" panose="020B0604020202020204" pitchFamily="34" charset="0"/>
              </a:rPr>
              <a:t>Cancela arriendo del mes por $300.000 con transferencia bancaria.</a:t>
            </a:r>
            <a:endParaRPr lang="es-CL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00106" y="3625505"/>
              <a:ext cx="3787623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CLASIFICACIÓN DE </a:t>
              </a:r>
              <a:r>
                <a:rPr lang="es-ES" sz="19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TRATAMIENTOS CONTABLES</a:t>
              </a:r>
              <a:endParaRPr sz="1900" dirty="0">
                <a:solidFill>
                  <a:srgbClr val="ED6B00"/>
                </a:solidFill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0150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riguroso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ordenado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con los antecedentes que manejas.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422" name="Google Shape;422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Cuidado con los dispositivos externos,  asegura la información instalando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antivirus</a:t>
              </a:r>
              <a:r>
                <a:rPr lang="es-CL" sz="1600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419" name="Google Shape;419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</p:spPr>
          </p:pic>
        </p:grpSp>
      </p:grpSp>
      <p:grpSp>
        <p:nvGrpSpPr>
          <p:cNvPr id="15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tus claves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 acceso.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412" name="Google Shape;412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</p:spPr>
          </p:pic>
        </p:grpSp>
      </p:grpSp>
      <p:grpSp>
        <p:nvGrpSpPr>
          <p:cNvPr id="16" name="Grupo 15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Resguarda la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confidencialidad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de la información.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416" name="Google Shape;416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</p:spPr>
          </p:pic>
        </p:grpSp>
      </p:grpSp>
      <p:grpSp>
        <p:nvGrpSpPr>
          <p:cNvPr id="19" name="Grupo 18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38" name="Google Shape;406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Realiza trabajo en equipo con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respeto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en tus opiniones, </a:t>
              </a:r>
            </a:p>
            <a:p>
              <a:pPr fontAlgn="base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escucha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 los demás. 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428" name="Google Shape;42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958646" y="3641405"/>
            <a:ext cx="6075199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</a:t>
            </a:r>
            <a:r>
              <a:rPr lang="en-US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TRATAMIENTOS CONTABLES</a:t>
            </a:r>
            <a:endParaRPr lang="en-US" sz="2000" dirty="0">
              <a:solidFill>
                <a:srgbClr val="ED6B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realizar la siguiente actividad, utiliza el archivo</a:t>
            </a:r>
          </a:p>
          <a:p>
            <a:r>
              <a:rPr lang="es-C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 Práctica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,  y sigue las instrucciones señaladas.</a:t>
            </a:r>
            <a:r>
              <a:rPr lang="es-CL" sz="1600" dirty="0"/>
              <a:t> </a:t>
            </a: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4" name="Google Shape;97;p3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76" y="2890682"/>
            <a:ext cx="2963594" cy="4629223"/>
          </a:xfrm>
          <a:prstGeom prst="rect">
            <a:avLst/>
          </a:prstGeom>
        </p:spPr>
      </p:pic>
      <p:sp>
        <p:nvSpPr>
          <p:cNvPr id="10" name="Google Shape;445;p20"/>
          <p:cNvSpPr txBox="1"/>
          <p:nvPr/>
        </p:nvSpPr>
        <p:spPr>
          <a:xfrm>
            <a:off x="958646" y="3641405"/>
            <a:ext cx="6004861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</a:t>
            </a:r>
            <a:r>
              <a:rPr lang="en-US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TRATAMIENTOS CONTABLES</a:t>
            </a:r>
            <a:endParaRPr lang="en-US" sz="2000" dirty="0">
              <a:solidFill>
                <a:srgbClr val="ED6B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11561"/>
            <a:ext cx="673176" cy="60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UTILIZACIÓN DE INFORMACIÓN CONTABLE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7;p2">
            <a:extLst>
              <a:ext uri="{FF2B5EF4-FFF2-40B4-BE49-F238E27FC236}">
                <a16:creationId xmlns:a16="http://schemas.microsoft.com/office/drawing/2014/main" xmlns="" id="{6B0D9372-3520-7C47-8DFC-0F3C18BB8A40}"/>
              </a:ext>
            </a:extLst>
          </p:cNvPr>
          <p:cNvSpPr txBox="1"/>
          <p:nvPr/>
        </p:nvSpPr>
        <p:spPr>
          <a:xfrm>
            <a:off x="365424" y="2323030"/>
            <a:ext cx="6340176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CL" sz="36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Y TRATAMIENTOS CONTABLES</a:t>
            </a:r>
            <a:endParaRPr lang="es-CL" sz="36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E67C1F3-2C4D-B248-979A-BAD5DA0F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86" y="3434975"/>
            <a:ext cx="6851761" cy="37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01;p3"/>
          <p:cNvSpPr/>
          <p:nvPr/>
        </p:nvSpPr>
        <p:spPr>
          <a:xfrm>
            <a:off x="252573" y="1472661"/>
            <a:ext cx="2980513" cy="4608826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608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</a:t>
            </a:r>
            <a:r>
              <a:rPr lang="es-ES" dirty="0">
                <a:latin typeface="Calibri" panose="020F0502020204030204" pitchFamily="34" charset="0"/>
              </a:rPr>
              <a:t>Maneja Normas Internacionales de </a:t>
            </a:r>
            <a:r>
              <a:rPr lang="es-ES" dirty="0" smtClean="0">
                <a:latin typeface="Calibri" panose="020F0502020204030204" pitchFamily="34" charset="0"/>
              </a:rPr>
              <a:t>Contabilidad legislación tributaria, en el </a:t>
            </a:r>
            <a:r>
              <a:rPr lang="es-ES" dirty="0">
                <a:latin typeface="Calibri" panose="020F0502020204030204" pitchFamily="34" charset="0"/>
              </a:rPr>
              <a:t>registro de las </a:t>
            </a:r>
            <a:r>
              <a:rPr lang="es-ES" dirty="0" smtClean="0">
                <a:latin typeface="Calibri" panose="020F0502020204030204" pitchFamily="34" charset="0"/>
              </a:rPr>
              <a:t>actividades financieras y económicas </a:t>
            </a:r>
            <a:r>
              <a:rPr lang="es-ES" dirty="0">
                <a:latin typeface="Calibri" panose="020F0502020204030204" pitchFamily="34" charset="0"/>
              </a:rPr>
              <a:t>de una entidad.</a:t>
            </a:r>
            <a:br>
              <a:rPr lang="es-ES" dirty="0">
                <a:latin typeface="Calibri" panose="020F0502020204030204" pitchFamily="34" charset="0"/>
              </a:rPr>
            </a:b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4608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50"/>
            <a:ext cx="2684206" cy="257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 smtClean="0">
                <a:latin typeface="Calibri" panose="020F0502020204030204" pitchFamily="34" charset="0"/>
              </a:rPr>
              <a:t>1.1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Registra las operaciones de acuerdo a las normas contables internacionales (IFRS) y evalúa sus efectos sobre el resultado económico y financiero de la empresa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fontAlgn="ctr"/>
            <a:endParaRPr lang="es-ES" dirty="0">
              <a:latin typeface="Calibri" panose="020F0502020204030204" pitchFamily="34" charset="0"/>
            </a:endParaRPr>
          </a:p>
          <a:p>
            <a:pPr fontAlgn="ctr"/>
            <a:r>
              <a:rPr lang="es-ES" dirty="0">
                <a:latin typeface="Calibri" panose="020F0502020204030204" pitchFamily="34" charset="0"/>
              </a:rPr>
              <a:t>Reconoce y clasifica cuentas contables y su </a:t>
            </a:r>
            <a:r>
              <a:rPr lang="es-ES" dirty="0" smtClean="0">
                <a:latin typeface="Calibri" panose="020F0502020204030204" pitchFamily="34" charset="0"/>
              </a:rPr>
              <a:t>tratamiento </a:t>
            </a:r>
            <a:r>
              <a:rPr lang="es-ES" dirty="0">
                <a:latin typeface="Calibri" panose="020F0502020204030204" pitchFamily="34" charset="0"/>
              </a:rPr>
              <a:t>de acuerdo a normativa IFRS e instrucciones entregadas. </a:t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2030" y="3982063"/>
            <a:ext cx="2902684" cy="39170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53" y="4577918"/>
            <a:ext cx="2978131" cy="2366381"/>
          </a:xfrm>
          <a:prstGeom prst="rect">
            <a:avLst/>
          </a:prstGeom>
        </p:spPr>
      </p:pic>
      <p:sp>
        <p:nvSpPr>
          <p:cNvPr id="20" name="Google Shape;99;p3"/>
          <p:cNvSpPr txBox="1"/>
          <p:nvPr/>
        </p:nvSpPr>
        <p:spPr>
          <a:xfrm>
            <a:off x="334294" y="2499449"/>
            <a:ext cx="2969208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OA1</a:t>
            </a:r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Leer y utilizar información contable básica acerca de la </a:t>
            </a:r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marcha de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la empresa, incluida información sobre importaciones y/o exportaciones, de acuerdo a las normas internaciones </a:t>
            </a:r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de contabilidad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(NIC) y de información financiera (NIIF</a:t>
            </a:r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) y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a la legislación tributaria vigente</a:t>
            </a:r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- C 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4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EB778C21-758B-1146-8B55-5143C70C35A4}"/>
              </a:ext>
            </a:extLst>
          </p:cNvPr>
          <p:cNvGrpSpPr/>
          <p:nvPr/>
        </p:nvGrpSpPr>
        <p:grpSpPr>
          <a:xfrm>
            <a:off x="375975" y="3619135"/>
            <a:ext cx="4977076" cy="698285"/>
            <a:chOff x="375767" y="3168019"/>
            <a:chExt cx="4977076" cy="698285"/>
          </a:xfrm>
        </p:grpSpPr>
        <p:sp>
          <p:nvSpPr>
            <p:cNvPr id="36" name="Google Shape;101;p3">
              <a:extLst>
                <a:ext uri="{FF2B5EF4-FFF2-40B4-BE49-F238E27FC236}">
                  <a16:creationId xmlns:a16="http://schemas.microsoft.com/office/drawing/2014/main" xmlns="" id="{4072C4A3-513E-CB46-BB05-1BAE5423E354}"/>
                </a:ext>
              </a:extLst>
            </p:cNvPr>
            <p:cNvSpPr/>
            <p:nvPr/>
          </p:nvSpPr>
          <p:spPr>
            <a:xfrm>
              <a:off x="563867" y="3168019"/>
              <a:ext cx="4657800" cy="69828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xmlns="" id="{33FD7D44-EBCE-F448-8999-D47CDC03EC45}"/>
                </a:ext>
              </a:extLst>
            </p:cNvPr>
            <p:cNvGrpSpPr/>
            <p:nvPr/>
          </p:nvGrpSpPr>
          <p:grpSpPr>
            <a:xfrm>
              <a:off x="375767" y="3322176"/>
              <a:ext cx="376200" cy="392567"/>
              <a:chOff x="375767" y="3416397"/>
              <a:chExt cx="376200" cy="392567"/>
            </a:xfrm>
          </p:grpSpPr>
          <p:sp>
            <p:nvSpPr>
              <p:cNvPr id="40" name="Google Shape;103;p3">
                <a:extLst>
                  <a:ext uri="{FF2B5EF4-FFF2-40B4-BE49-F238E27FC236}">
                    <a16:creationId xmlns:a16="http://schemas.microsoft.com/office/drawing/2014/main" xmlns="" id="{96AF2BAB-5DDD-9243-BAA0-BAC8BFE8800F}"/>
                  </a:ext>
                </a:extLst>
              </p:cNvPr>
              <p:cNvSpPr/>
              <p:nvPr/>
            </p:nvSpPr>
            <p:spPr>
              <a:xfrm>
                <a:off x="375767" y="3423164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4;p3">
                <a:extLst>
                  <a:ext uri="{FF2B5EF4-FFF2-40B4-BE49-F238E27FC236}">
                    <a16:creationId xmlns:a16="http://schemas.microsoft.com/office/drawing/2014/main" xmlns="" id="{CAB636D5-2238-E849-82C5-D2B64F72C19A}"/>
                  </a:ext>
                </a:extLst>
              </p:cNvPr>
              <p:cNvSpPr txBox="1"/>
              <p:nvPr/>
            </p:nvSpPr>
            <p:spPr>
              <a:xfrm>
                <a:off x="385292" y="3416397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Google Shape;99;p3">
              <a:extLst>
                <a:ext uri="{FF2B5EF4-FFF2-40B4-BE49-F238E27FC236}">
                  <a16:creationId xmlns:a16="http://schemas.microsoft.com/office/drawing/2014/main" xmlns="" id="{DD3C5D78-4C0C-5D47-B0D3-54C57F48C79C}"/>
                </a:ext>
              </a:extLst>
            </p:cNvPr>
            <p:cNvSpPr txBox="1"/>
            <p:nvPr/>
          </p:nvSpPr>
          <p:spPr>
            <a:xfrm>
              <a:off x="938567" y="3253496"/>
              <a:ext cx="441427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1600" dirty="0" smtClean="0">
                  <a:latin typeface="Calibri" charset="0"/>
                  <a:ea typeface="Calibri" charset="0"/>
                  <a:cs typeface="Calibri" charset="0"/>
                </a:rPr>
                <a:t>Identificamos </a:t>
              </a:r>
              <a:r>
                <a:rPr lang="es-CL" sz="1600" dirty="0">
                  <a:latin typeface="Calibri" charset="0"/>
                  <a:ea typeface="Calibri" charset="0"/>
                  <a:cs typeface="Calibri" charset="0"/>
                </a:rPr>
                <a:t>las funciones de la contabilidad.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75975" y="2806041"/>
            <a:ext cx="4845900" cy="698285"/>
            <a:chOff x="375767" y="3168019"/>
            <a:chExt cx="4845900" cy="698285"/>
          </a:xfrm>
        </p:grpSpPr>
        <p:sp>
          <p:nvSpPr>
            <p:cNvPr id="101" name="Google Shape;101;p3"/>
            <p:cNvSpPr/>
            <p:nvPr/>
          </p:nvSpPr>
          <p:spPr>
            <a:xfrm>
              <a:off x="563867" y="3168019"/>
              <a:ext cx="4657800" cy="69828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75767" y="3322176"/>
              <a:ext cx="376200" cy="392567"/>
              <a:chOff x="375767" y="3416397"/>
              <a:chExt cx="376200" cy="392567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375767" y="3423164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 txBox="1"/>
              <p:nvPr/>
            </p:nvSpPr>
            <p:spPr>
              <a:xfrm>
                <a:off x="385292" y="3416397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3"/>
            <p:cNvSpPr txBox="1"/>
            <p:nvPr/>
          </p:nvSpPr>
          <p:spPr>
            <a:xfrm>
              <a:off x="938567" y="325349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1600" dirty="0">
                  <a:latin typeface="Calibri" charset="0"/>
                  <a:ea typeface="Calibri" charset="0"/>
                  <a:cs typeface="Calibri" charset="0"/>
                </a:rPr>
                <a:t>Reconocimos el Concepto Contabilidad y las etapas de su proceso.</a:t>
              </a: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154710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DE CUENTAS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xmlns="" id="{077ED2C5-669A-E648-A9B1-9151CC4BCDC8}"/>
              </a:ext>
            </a:extLst>
          </p:cNvPr>
          <p:cNvGrpSpPr/>
          <p:nvPr/>
        </p:nvGrpSpPr>
        <p:grpSpPr>
          <a:xfrm>
            <a:off x="385500" y="4428092"/>
            <a:ext cx="4845900" cy="698285"/>
            <a:chOff x="375767" y="3168019"/>
            <a:chExt cx="4845900" cy="698285"/>
          </a:xfrm>
        </p:grpSpPr>
        <p:sp>
          <p:nvSpPr>
            <p:cNvPr id="58" name="Google Shape;101;p3">
              <a:extLst>
                <a:ext uri="{FF2B5EF4-FFF2-40B4-BE49-F238E27FC236}">
                  <a16:creationId xmlns:a16="http://schemas.microsoft.com/office/drawing/2014/main" xmlns="" id="{06F2ED86-ECF1-8C4D-BA25-33C3AC036522}"/>
                </a:ext>
              </a:extLst>
            </p:cNvPr>
            <p:cNvSpPr/>
            <p:nvPr/>
          </p:nvSpPr>
          <p:spPr>
            <a:xfrm>
              <a:off x="563867" y="3168019"/>
              <a:ext cx="4657800" cy="69828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xmlns="" id="{318C9F69-C721-5F4A-BAEA-99E5FABE2FB7}"/>
                </a:ext>
              </a:extLst>
            </p:cNvPr>
            <p:cNvGrpSpPr/>
            <p:nvPr/>
          </p:nvGrpSpPr>
          <p:grpSpPr>
            <a:xfrm>
              <a:off x="375767" y="3322176"/>
              <a:ext cx="376200" cy="392567"/>
              <a:chOff x="375767" y="3416397"/>
              <a:chExt cx="376200" cy="392567"/>
            </a:xfrm>
          </p:grpSpPr>
          <p:sp>
            <p:nvSpPr>
              <p:cNvPr id="66" name="Google Shape;103;p3">
                <a:extLst>
                  <a:ext uri="{FF2B5EF4-FFF2-40B4-BE49-F238E27FC236}">
                    <a16:creationId xmlns:a16="http://schemas.microsoft.com/office/drawing/2014/main" xmlns="" id="{F952579C-0AF7-D940-9505-243073D66CBB}"/>
                  </a:ext>
                </a:extLst>
              </p:cNvPr>
              <p:cNvSpPr/>
              <p:nvPr/>
            </p:nvSpPr>
            <p:spPr>
              <a:xfrm>
                <a:off x="375767" y="3423164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04;p3">
                <a:extLst>
                  <a:ext uri="{FF2B5EF4-FFF2-40B4-BE49-F238E27FC236}">
                    <a16:creationId xmlns:a16="http://schemas.microsoft.com/office/drawing/2014/main" xmlns="" id="{12BBC1CF-2289-014A-950F-B504B63607B5}"/>
                  </a:ext>
                </a:extLst>
              </p:cNvPr>
              <p:cNvSpPr txBox="1"/>
              <p:nvPr/>
            </p:nvSpPr>
            <p:spPr>
              <a:xfrm>
                <a:off x="385292" y="3416397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" name="Google Shape;99;p3">
              <a:extLst>
                <a:ext uri="{FF2B5EF4-FFF2-40B4-BE49-F238E27FC236}">
                  <a16:creationId xmlns:a16="http://schemas.microsoft.com/office/drawing/2014/main" xmlns="" id="{8EEEEADD-BC16-AD44-A934-04A6AB637777}"/>
                </a:ext>
              </a:extLst>
            </p:cNvPr>
            <p:cNvSpPr txBox="1"/>
            <p:nvPr/>
          </p:nvSpPr>
          <p:spPr>
            <a:xfrm>
              <a:off x="938567" y="325349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1600" dirty="0">
                  <a:latin typeface="Calibri" charset="0"/>
                  <a:ea typeface="Calibri" charset="0"/>
                  <a:cs typeface="Calibri" charset="0"/>
                </a:rPr>
                <a:t>Identificamos los Tipos de </a:t>
              </a:r>
              <a:r>
                <a:rPr lang="es-CL" sz="1600" dirty="0" smtClean="0">
                  <a:latin typeface="Calibri" charset="0"/>
                  <a:ea typeface="Calibri" charset="0"/>
                  <a:cs typeface="Calibri" charset="0"/>
                </a:rPr>
                <a:t>Cuentas.</a:t>
              </a:r>
              <a:endParaRPr lang="es-CL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xmlns="" id="{02034EB4-72B7-C74B-A76E-C65848016F40}"/>
              </a:ext>
            </a:extLst>
          </p:cNvPr>
          <p:cNvGrpSpPr/>
          <p:nvPr/>
        </p:nvGrpSpPr>
        <p:grpSpPr>
          <a:xfrm>
            <a:off x="375975" y="5244186"/>
            <a:ext cx="5034000" cy="698285"/>
            <a:chOff x="375767" y="3168019"/>
            <a:chExt cx="5034000" cy="698285"/>
          </a:xfrm>
        </p:grpSpPr>
        <p:sp>
          <p:nvSpPr>
            <p:cNvPr id="69" name="Google Shape;101;p3">
              <a:extLst>
                <a:ext uri="{FF2B5EF4-FFF2-40B4-BE49-F238E27FC236}">
                  <a16:creationId xmlns:a16="http://schemas.microsoft.com/office/drawing/2014/main" xmlns="" id="{FA06499E-B190-0C4F-864E-5B6DD423BD54}"/>
                </a:ext>
              </a:extLst>
            </p:cNvPr>
            <p:cNvSpPr/>
            <p:nvPr/>
          </p:nvSpPr>
          <p:spPr>
            <a:xfrm>
              <a:off x="563867" y="3168019"/>
              <a:ext cx="4657800" cy="69828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xmlns="" id="{EB4DF755-F50E-7A4A-988F-5011D2C6CD33}"/>
                </a:ext>
              </a:extLst>
            </p:cNvPr>
            <p:cNvGrpSpPr/>
            <p:nvPr/>
          </p:nvGrpSpPr>
          <p:grpSpPr>
            <a:xfrm>
              <a:off x="375767" y="3322176"/>
              <a:ext cx="376200" cy="392567"/>
              <a:chOff x="375767" y="3416397"/>
              <a:chExt cx="376200" cy="392567"/>
            </a:xfrm>
          </p:grpSpPr>
          <p:sp>
            <p:nvSpPr>
              <p:cNvPr id="72" name="Google Shape;103;p3">
                <a:extLst>
                  <a:ext uri="{FF2B5EF4-FFF2-40B4-BE49-F238E27FC236}">
                    <a16:creationId xmlns:a16="http://schemas.microsoft.com/office/drawing/2014/main" xmlns="" id="{D9CFF421-E203-1247-8801-9825FA8E9991}"/>
                  </a:ext>
                </a:extLst>
              </p:cNvPr>
              <p:cNvSpPr/>
              <p:nvPr/>
            </p:nvSpPr>
            <p:spPr>
              <a:xfrm>
                <a:off x="375767" y="3423164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04;p3">
                <a:extLst>
                  <a:ext uri="{FF2B5EF4-FFF2-40B4-BE49-F238E27FC236}">
                    <a16:creationId xmlns:a16="http://schemas.microsoft.com/office/drawing/2014/main" xmlns="" id="{EB78C1DC-568E-5845-9E93-195C08499CBD}"/>
                  </a:ext>
                </a:extLst>
              </p:cNvPr>
              <p:cNvSpPr txBox="1"/>
              <p:nvPr/>
            </p:nvSpPr>
            <p:spPr>
              <a:xfrm>
                <a:off x="385292" y="3416397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Google Shape;99;p3">
              <a:extLst>
                <a:ext uri="{FF2B5EF4-FFF2-40B4-BE49-F238E27FC236}">
                  <a16:creationId xmlns:a16="http://schemas.microsoft.com/office/drawing/2014/main" xmlns="" id="{FE06DA77-4D17-784F-BB82-3FFA8E9E50F6}"/>
                </a:ext>
              </a:extLst>
            </p:cNvPr>
            <p:cNvSpPr txBox="1"/>
            <p:nvPr/>
          </p:nvSpPr>
          <p:spPr>
            <a:xfrm>
              <a:off x="938567" y="3253496"/>
              <a:ext cx="4471200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 charset="0"/>
                  <a:ea typeface="Calibri" charset="0"/>
                  <a:cs typeface="Calibri" charset="0"/>
                </a:rPr>
                <a:t>Identificamos las funciones de la contabilidad.</a:t>
              </a: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xmlns="" id="{A1341414-8288-4946-AA42-4109DD460C43}"/>
              </a:ext>
            </a:extLst>
          </p:cNvPr>
          <p:cNvGrpSpPr/>
          <p:nvPr/>
        </p:nvGrpSpPr>
        <p:grpSpPr>
          <a:xfrm>
            <a:off x="385500" y="6060768"/>
            <a:ext cx="4845900" cy="698285"/>
            <a:chOff x="375767" y="3168019"/>
            <a:chExt cx="4845900" cy="698285"/>
          </a:xfrm>
        </p:grpSpPr>
        <p:sp>
          <p:nvSpPr>
            <p:cNvPr id="81" name="Google Shape;101;p3">
              <a:extLst>
                <a:ext uri="{FF2B5EF4-FFF2-40B4-BE49-F238E27FC236}">
                  <a16:creationId xmlns:a16="http://schemas.microsoft.com/office/drawing/2014/main" xmlns="" id="{CBE4731B-F0B6-7140-A58B-07DDCA9F3950}"/>
                </a:ext>
              </a:extLst>
            </p:cNvPr>
            <p:cNvSpPr/>
            <p:nvPr/>
          </p:nvSpPr>
          <p:spPr>
            <a:xfrm>
              <a:off x="563867" y="3168019"/>
              <a:ext cx="4657800" cy="69828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xmlns="" id="{CB73A22F-F9DA-0D48-93B2-535FC0CC8626}"/>
                </a:ext>
              </a:extLst>
            </p:cNvPr>
            <p:cNvGrpSpPr/>
            <p:nvPr/>
          </p:nvGrpSpPr>
          <p:grpSpPr>
            <a:xfrm>
              <a:off x="375767" y="3322176"/>
              <a:ext cx="376200" cy="392567"/>
              <a:chOff x="375767" y="3416397"/>
              <a:chExt cx="376200" cy="392567"/>
            </a:xfrm>
          </p:grpSpPr>
          <p:sp>
            <p:nvSpPr>
              <p:cNvPr id="84" name="Google Shape;103;p3">
                <a:extLst>
                  <a:ext uri="{FF2B5EF4-FFF2-40B4-BE49-F238E27FC236}">
                    <a16:creationId xmlns:a16="http://schemas.microsoft.com/office/drawing/2014/main" xmlns="" id="{0D16F92D-435D-9F4F-BBFE-5306976ABF0F}"/>
                  </a:ext>
                </a:extLst>
              </p:cNvPr>
              <p:cNvSpPr/>
              <p:nvPr/>
            </p:nvSpPr>
            <p:spPr>
              <a:xfrm>
                <a:off x="375767" y="3423164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04;p3">
                <a:extLst>
                  <a:ext uri="{FF2B5EF4-FFF2-40B4-BE49-F238E27FC236}">
                    <a16:creationId xmlns:a16="http://schemas.microsoft.com/office/drawing/2014/main" xmlns="" id="{8F4F2D91-C6DD-5D4C-8B44-B7BB50F1AC26}"/>
                  </a:ext>
                </a:extLst>
              </p:cNvPr>
              <p:cNvSpPr txBox="1"/>
              <p:nvPr/>
            </p:nvSpPr>
            <p:spPr>
              <a:xfrm>
                <a:off x="385292" y="3416397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Google Shape;99;p3">
              <a:extLst>
                <a:ext uri="{FF2B5EF4-FFF2-40B4-BE49-F238E27FC236}">
                  <a16:creationId xmlns:a16="http://schemas.microsoft.com/office/drawing/2014/main" xmlns="" id="{2BC0923A-B046-9D4B-BE57-055871B2C8F6}"/>
                </a:ext>
              </a:extLst>
            </p:cNvPr>
            <p:cNvSpPr txBox="1"/>
            <p:nvPr/>
          </p:nvSpPr>
          <p:spPr>
            <a:xfrm>
              <a:off x="938567" y="325349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ES" sz="1600" dirty="0">
                  <a:latin typeface="Calibri" charset="0"/>
                  <a:ea typeface="Calibri" charset="0"/>
                  <a:cs typeface="Calibri" charset="0"/>
                </a:rPr>
                <a:t>Clasificamos los Tipos de </a:t>
              </a:r>
              <a:r>
                <a:rPr lang="es-ES" sz="1600" dirty="0" smtClean="0">
                  <a:latin typeface="Calibri" charset="0"/>
                  <a:ea typeface="Calibri" charset="0"/>
                  <a:cs typeface="Calibri" charset="0"/>
                </a:rPr>
                <a:t>Cuentas.</a:t>
              </a:r>
              <a:endParaRPr lang="es-E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63409148-D039-0D45-B05D-6B8276E08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 flipH="1">
            <a:off x="536225" y="2440019"/>
            <a:ext cx="5348026" cy="2790742"/>
            <a:chOff x="3816593" y="2843142"/>
            <a:chExt cx="5348026" cy="2790742"/>
          </a:xfrm>
        </p:grpSpPr>
        <p:sp>
          <p:nvSpPr>
            <p:cNvPr id="5" name="Google Shape;101;p3"/>
            <p:cNvSpPr/>
            <p:nvPr/>
          </p:nvSpPr>
          <p:spPr>
            <a:xfrm>
              <a:off x="4506819" y="2843142"/>
              <a:ext cx="4657800" cy="2790742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riángulo isósceles 14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856788" y="2876745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600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en actividad anterior, te invito a revisar el recurso </a:t>
            </a:r>
            <a:r>
              <a:rPr lang="es-CL" sz="1600" b="1" dirty="0" smtClean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ruleta contable.</a:t>
            </a:r>
            <a:endParaRPr lang="es-CL" sz="1600" b="1" dirty="0">
              <a:solidFill>
                <a:srgbClr val="ED6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endParaRPr lang="es-CL" sz="1600" b="1" dirty="0">
              <a:solidFill>
                <a:srgbClr val="ED6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Responde y recuerda los principales conceptos ya trabajados.</a:t>
            </a:r>
            <a:r>
              <a:rPr lang="es-C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b="1" i="0" u="none" strike="noStrike" cap="none" dirty="0">
              <a:solidFill>
                <a:srgbClr val="ED6B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Google Shape;318;p12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1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4" y="3333134"/>
            <a:ext cx="4585614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130260" y="29143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375355" y="3468686"/>
            <a:ext cx="4934690" cy="913469"/>
            <a:chOff x="4375355" y="4412582"/>
            <a:chExt cx="4934690" cy="913469"/>
          </a:xfrm>
        </p:grpSpPr>
        <p:sp>
          <p:nvSpPr>
            <p:cNvPr id="152" name="Google Shape;152;p5"/>
            <p:cNvSpPr/>
            <p:nvPr/>
          </p:nvSpPr>
          <p:spPr>
            <a:xfrm>
              <a:off x="4375355" y="4412582"/>
              <a:ext cx="4779595" cy="91346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8933845" y="4668972"/>
              <a:ext cx="376200" cy="385800"/>
              <a:chOff x="8933845" y="4668972"/>
              <a:chExt cx="376200" cy="38580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8933845" y="4668972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 txBox="1"/>
              <p:nvPr/>
            </p:nvSpPr>
            <p:spPr>
              <a:xfrm>
                <a:off x="8943370" y="4668972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7" name="Google Shape;167;p5"/>
          <p:cNvSpPr txBox="1"/>
          <p:nvPr/>
        </p:nvSpPr>
        <p:spPr>
          <a:xfrm>
            <a:off x="4063852" y="2520225"/>
            <a:ext cx="5219565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90000"/>
              </a:lnSpc>
              <a:buSzPts val="2000"/>
            </a:pPr>
            <a:r>
              <a:rPr lang="en-US" sz="1800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Y TRATAMIENTOS </a:t>
            </a:r>
            <a:r>
              <a:rPr lang="en-US" sz="1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CONTABLES</a:t>
            </a:r>
            <a:endParaRPr lang="en-US" sz="18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55;p5">
            <a:extLst>
              <a:ext uri="{FF2B5EF4-FFF2-40B4-BE49-F238E27FC236}">
                <a16:creationId xmlns:a16="http://schemas.microsoft.com/office/drawing/2014/main" xmlns="" id="{28DE6BDA-5D61-3141-9CCA-108281CB00F0}"/>
              </a:ext>
            </a:extLst>
          </p:cNvPr>
          <p:cNvSpPr txBox="1"/>
          <p:nvPr/>
        </p:nvSpPr>
        <p:spPr>
          <a:xfrm>
            <a:off x="4522938" y="3745067"/>
            <a:ext cx="43221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smtClean="0">
                <a:latin typeface="Calibri" panose="020F0502020204030204" pitchFamily="34" charset="0"/>
                <a:cs typeface="Calibri" panose="020F0502020204030204" pitchFamily="34" charset="0"/>
              </a:rPr>
              <a:t>Realizar clasificación y tratamientos contables.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F896B0D-E4F6-D84D-91B1-E17C367A45C7}"/>
              </a:ext>
            </a:extLst>
          </p:cNvPr>
          <p:cNvGrpSpPr/>
          <p:nvPr/>
        </p:nvGrpSpPr>
        <p:grpSpPr>
          <a:xfrm>
            <a:off x="4375355" y="4575790"/>
            <a:ext cx="4934690" cy="913469"/>
            <a:chOff x="4375355" y="4412582"/>
            <a:chExt cx="4934690" cy="913469"/>
          </a:xfrm>
        </p:grpSpPr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xmlns="" id="{79E4094A-BC64-B549-99CF-F13F026E6B97}"/>
                </a:ext>
              </a:extLst>
            </p:cNvPr>
            <p:cNvSpPr/>
            <p:nvPr/>
          </p:nvSpPr>
          <p:spPr>
            <a:xfrm>
              <a:off x="4375355" y="4412582"/>
              <a:ext cx="4779595" cy="91346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56C50AA4-5748-E74C-9FCC-95A1765251D2}"/>
                </a:ext>
              </a:extLst>
            </p:cNvPr>
            <p:cNvGrpSpPr/>
            <p:nvPr/>
          </p:nvGrpSpPr>
          <p:grpSpPr>
            <a:xfrm>
              <a:off x="8933845" y="4668972"/>
              <a:ext cx="376200" cy="385800"/>
              <a:chOff x="8933845" y="4668972"/>
              <a:chExt cx="376200" cy="385800"/>
            </a:xfrm>
          </p:grpSpPr>
          <p:sp>
            <p:nvSpPr>
              <p:cNvPr id="26" name="Google Shape;162;p5">
                <a:extLst>
                  <a:ext uri="{FF2B5EF4-FFF2-40B4-BE49-F238E27FC236}">
                    <a16:creationId xmlns:a16="http://schemas.microsoft.com/office/drawing/2014/main" xmlns="" id="{A94A5120-AC15-BE43-86FB-BA3456452B96}"/>
                  </a:ext>
                </a:extLst>
              </p:cNvPr>
              <p:cNvSpPr/>
              <p:nvPr/>
            </p:nvSpPr>
            <p:spPr>
              <a:xfrm>
                <a:off x="8933845" y="4668972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3;p5">
                <a:extLst>
                  <a:ext uri="{FF2B5EF4-FFF2-40B4-BE49-F238E27FC236}">
                    <a16:creationId xmlns:a16="http://schemas.microsoft.com/office/drawing/2014/main" xmlns="" id="{D58A65ED-22B0-4342-8CEC-5D062C3D09BE}"/>
                  </a:ext>
                </a:extLst>
              </p:cNvPr>
              <p:cNvSpPr txBox="1"/>
              <p:nvPr/>
            </p:nvSpPr>
            <p:spPr>
              <a:xfrm>
                <a:off x="8943370" y="4668972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" name="Google Shape;155;p5">
            <a:extLst>
              <a:ext uri="{FF2B5EF4-FFF2-40B4-BE49-F238E27FC236}">
                <a16:creationId xmlns:a16="http://schemas.microsoft.com/office/drawing/2014/main" xmlns="" id="{92F6E5CE-486C-EF47-89F8-7961C43E4C6E}"/>
              </a:ext>
            </a:extLst>
          </p:cNvPr>
          <p:cNvSpPr txBox="1"/>
          <p:nvPr/>
        </p:nvSpPr>
        <p:spPr>
          <a:xfrm>
            <a:off x="4544777" y="4737431"/>
            <a:ext cx="43221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Reconocer los elementos de una cuenta, de acuerdo a las normas internacionales IFRS.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66219BA8-531B-CD4E-8C41-515325198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8" y="2067764"/>
            <a:ext cx="3132534" cy="457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969306" y="2605548"/>
            <a:ext cx="7406612" cy="1538281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327787" y="2833902"/>
            <a:ext cx="64644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Para clasificar e identificar el tratamiento de cualquier cuenta contable,  primero debemos conocer los elementos que componen una cuenta  y posteriormente,  conocer las normas de registro según el grupo al que pertenezca,   sean activos, pasivos, patrimonio,  pérdidas o ganancias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Y TRATAMIENTOS </a:t>
            </a:r>
            <a:r>
              <a:rPr lang="en-US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CONTABLES</a:t>
            </a:r>
            <a:endParaRPr sz="310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44" y="2368525"/>
            <a:ext cx="500374" cy="4771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4" y="3996004"/>
            <a:ext cx="4615194" cy="339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11207"/>
              </p:ext>
            </p:extLst>
          </p:nvPr>
        </p:nvGraphicFramePr>
        <p:xfrm>
          <a:off x="366450" y="1927121"/>
          <a:ext cx="6480176" cy="343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8"/>
                <a:gridCol w="3240088"/>
              </a:tblGrid>
              <a:tr h="334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 smtClean="0">
                          <a:solidFill>
                            <a:srgbClr val="A9350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CUENTA</a:t>
                      </a:r>
                      <a:endParaRPr lang="en-US" sz="2400" b="0" i="0" u="none" strike="noStrike" cap="none" dirty="0" smtClean="0">
                        <a:solidFill>
                          <a:srgbClr val="A9350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20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168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DEBE</a:t>
                      </a:r>
                      <a:endParaRPr lang="es-ES_tradnl" sz="16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HABER</a:t>
                      </a:r>
                      <a:endParaRPr lang="es-ES_tradnl" sz="16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5338">
                <a:tc>
                  <a:txBody>
                    <a:bodyPr/>
                    <a:lstStyle/>
                    <a:p>
                      <a:pPr algn="ctr"/>
                      <a:endParaRPr lang="es-ES_tradnl" sz="1600" b="1" dirty="0" smtClean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6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REGISTROS</a:t>
                      </a:r>
                    </a:p>
                    <a:p>
                      <a:pPr algn="ctr"/>
                      <a:r>
                        <a:rPr lang="es-ES_tradnl" sz="16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CARGOS</a:t>
                      </a:r>
                      <a:endParaRPr lang="es-ES_tradnl" sz="16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600" b="1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600" b="1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REGISTROS</a:t>
                      </a:r>
                      <a:endParaRPr lang="es-ES_tradnl" sz="1600" b="1" baseline="0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600" b="1" baseline="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ABONOS</a:t>
                      </a:r>
                      <a:endParaRPr lang="es-ES_tradnl" sz="16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4310">
                <a:tc>
                  <a:txBody>
                    <a:bodyPr/>
                    <a:lstStyle/>
                    <a:p>
                      <a:pPr algn="ctr"/>
                      <a:endParaRPr lang="es-ES_tradnl" sz="1600" b="1" dirty="0" smtClean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6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SUMA DÉBITOS</a:t>
                      </a:r>
                      <a:endParaRPr lang="es-ES_tradnl" sz="16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600" b="1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600" b="1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SUMA CRÉDITOS</a:t>
                      </a:r>
                      <a:endParaRPr lang="es-ES_tradnl" sz="16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Google Shape;178;p6"/>
          <p:cNvSpPr txBox="1"/>
          <p:nvPr/>
        </p:nvSpPr>
        <p:spPr>
          <a:xfrm>
            <a:off x="3664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ELEMENTOS DE UNA </a:t>
            </a:r>
            <a:r>
              <a:rPr lang="en-US" sz="28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20" y="4325916"/>
            <a:ext cx="3795690" cy="29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3;p6"/>
          <p:cNvSpPr/>
          <p:nvPr/>
        </p:nvSpPr>
        <p:spPr>
          <a:xfrm>
            <a:off x="447726" y="5215228"/>
            <a:ext cx="6925531" cy="1214602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8;p6"/>
          <p:cNvSpPr txBox="1"/>
          <p:nvPr/>
        </p:nvSpPr>
        <p:spPr>
          <a:xfrm>
            <a:off x="3664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ELEMENTOS DE UNA </a:t>
            </a:r>
            <a:r>
              <a:rPr lang="en-US" sz="28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13" y="4005943"/>
            <a:ext cx="4281138" cy="3342078"/>
          </a:xfrm>
          <a:prstGeom prst="rect">
            <a:avLst/>
          </a:prstGeom>
        </p:spPr>
      </p:pic>
      <p:sp>
        <p:nvSpPr>
          <p:cNvPr id="7" name="Google Shape;174;p6"/>
          <p:cNvSpPr txBox="1"/>
          <p:nvPr/>
        </p:nvSpPr>
        <p:spPr>
          <a:xfrm>
            <a:off x="806207" y="5407051"/>
            <a:ext cx="64644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Si DÉBITOS &gt; CRÉDITOS   </a:t>
            </a:r>
            <a:r>
              <a:rPr lang="es-ES" sz="1600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 </a:t>
            </a:r>
            <a:r>
              <a:rPr lang="es-ES" sz="16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SALDO </a:t>
            </a:r>
            <a:r>
              <a:rPr lang="es-ES" sz="1600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DEUDOR</a:t>
            </a:r>
            <a:endParaRPr lang="es-CL" sz="16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Si DÉBITOS &lt; CRÉDITOS   </a:t>
            </a:r>
            <a:r>
              <a:rPr lang="es-ES" sz="1600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 </a:t>
            </a:r>
            <a:r>
              <a:rPr lang="es-ES" sz="1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SALDO ACREEDOR</a:t>
            </a:r>
            <a:endParaRPr lang="es-ES" sz="1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Si DÉBITOS = CRÉDITOS   </a:t>
            </a:r>
            <a:r>
              <a:rPr lang="es-ES" sz="1600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 </a:t>
            </a:r>
            <a:r>
              <a:rPr lang="es-ES" sz="1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CUENTA </a:t>
            </a:r>
            <a:r>
              <a:rPr lang="es-ES" sz="1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SALDADA</a:t>
            </a:r>
            <a:endParaRPr lang="es-ES" sz="1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75028"/>
              </p:ext>
            </p:extLst>
          </p:nvPr>
        </p:nvGraphicFramePr>
        <p:xfrm>
          <a:off x="668338" y="2012950"/>
          <a:ext cx="5604642" cy="297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321"/>
                <a:gridCol w="2802321"/>
              </a:tblGrid>
              <a:tr h="3427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="0" i="0" u="none" strike="noStrike" cap="none" dirty="0" smtClean="0">
                          <a:solidFill>
                            <a:srgbClr val="A9350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CUENTA</a:t>
                      </a:r>
                      <a:endParaRPr lang="en-US" sz="2100" b="0" i="0" u="none" strike="noStrike" cap="none" dirty="0" smtClean="0">
                        <a:solidFill>
                          <a:srgbClr val="A9350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086" marR="79086" marT="39543" marB="39543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20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13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DEBE</a:t>
                      </a:r>
                      <a:endParaRPr lang="es-ES_tradnl" sz="14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9086" marR="79086" marT="39543" marB="39543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HABER</a:t>
                      </a:r>
                      <a:endParaRPr lang="es-ES_tradnl" sz="14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9086" marR="79086" marT="39543" marB="3954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1952">
                <a:tc>
                  <a:txBody>
                    <a:bodyPr/>
                    <a:lstStyle/>
                    <a:p>
                      <a:pPr algn="ctr"/>
                      <a:endParaRPr lang="es-ES_tradnl" sz="1400" b="1" dirty="0" smtClean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4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REGISTROS</a:t>
                      </a:r>
                    </a:p>
                    <a:p>
                      <a:pPr algn="ctr"/>
                      <a:r>
                        <a:rPr lang="es-ES_tradnl" sz="14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CARGOS</a:t>
                      </a:r>
                      <a:endParaRPr lang="es-ES_tradnl" sz="14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9086" marR="79086" marT="39543" marB="39543" anchor="ctr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b="1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400" b="1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REGISTROS</a:t>
                      </a:r>
                      <a:endParaRPr lang="es-ES_tradnl" sz="1400" b="1" baseline="0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400" b="1" baseline="0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ABONOS</a:t>
                      </a:r>
                      <a:endParaRPr lang="es-ES_tradnl" sz="14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9086" marR="79086" marT="39543" marB="39543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9161">
                <a:tc>
                  <a:txBody>
                    <a:bodyPr/>
                    <a:lstStyle/>
                    <a:p>
                      <a:pPr algn="ctr"/>
                      <a:endParaRPr lang="es-ES_tradnl" sz="1400" b="1" dirty="0" smtClean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400" b="1" dirty="0" smtClean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SUMA DÉBITOS</a:t>
                      </a:r>
                      <a:endParaRPr lang="es-ES_tradnl" sz="1400" b="1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9086" marR="79086" marT="39543" marB="39543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b="1" dirty="0" smtClean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s-ES_tradnl" sz="1400" b="1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SUMA CRÉDITOS</a:t>
                      </a:r>
                      <a:endParaRPr lang="es-ES_tradnl" sz="14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9086" marR="79086" marT="39543" marB="39543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796</Words>
  <Application>Microsoft Office PowerPoint</Application>
  <PresentationFormat>Personalizado</PresentationFormat>
  <Paragraphs>190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86</cp:revision>
  <cp:lastPrinted>2021-02-09T14:34:48Z</cp:lastPrinted>
  <dcterms:modified xsi:type="dcterms:W3CDTF">2021-02-14T21:42:03Z</dcterms:modified>
</cp:coreProperties>
</file>