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7" roundtripDataSignature="AMtx7miAhl39j6CwrtXh+0iMtIkp+qB/1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customschemas.google.com/relationships/presentationmetadata" Target="metadata"/><Relationship Id="rId2" Type="http://schemas.openxmlformats.org/officeDocument/2006/relationships/slide" Target="slides/slide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s-MX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222" name="Google Shape;222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29" name="Google Shape;229;p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230" name="Google Shape;230;p1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s-MX"/>
              <a:t>11</a:t>
            </a:fld>
            <a:endParaRPr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40" name="Google Shape;240;p1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241" name="Google Shape;241;p1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s-MX"/>
              <a:t>12</a:t>
            </a:fld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96" name="Google Shape;9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44" name="Google Shape;14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1" name="Google Shape;151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s-MX" dirty="0"/>
              <a:t>En esta ppt la idea es mostrar los resultados globales y ahondar en las respuestas que no fueron correctamente respondidas. Hacer participar a los estudiantes revisando porque la confusión y clarificando términos que no se entendieron. 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52" name="Google Shape;152;p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s-MX"/>
              <a:t>4</a:t>
            </a:fld>
            <a:endParaRPr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69" name="Google Shape;16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6" name="Google Shape;176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77" name="Google Shape;177;p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s-MX"/>
              <a:t>6</a:t>
            </a:fld>
            <a:endParaRPr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86" name="Google Shape;186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87" name="Google Shape;187;p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s-MX"/>
              <a:t>7</a:t>
            </a:fld>
            <a:endParaRPr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99" name="Google Shape;199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06" name="Google Shape;206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207" name="Google Shape;207;p9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s-MX"/>
              <a:t>9</a:t>
            </a:fld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4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4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9" name="Google Shape;19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0" name="Google Shape;20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23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2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6" name="Google Shape;76;p2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7" name="Google Shape;77;p2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4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4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2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82" name="Google Shape;82;p2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83" name="Google Shape;83;p2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6" name="Google Shape;26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7" name="Google Shape;27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1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1" name="Google Shape;31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2" name="Google Shape;32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3" name="Google Shape;33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7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17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7" name="Google Shape;37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8" name="Google Shape;38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9" name="Google Shape;39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8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8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18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8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18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7" name="Google Shape;47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8" name="Google Shape;48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2" name="Google Shape;52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3" name="Google Shape;53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6" name="Google Shape;56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7" name="Google Shape;57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1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21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3" name="Google Shape;63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4" name="Google Shape;64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2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68" name="Google Shape;68;p22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2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0" name="Google Shape;70;p2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1" name="Google Shape;71;p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3" name="Google Shape;13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4" name="Google Shape;14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hyperlink" Target="https://docs.google.com/spreadsheets/d/1TXpdtzqM3ofwsOJi-4L_PPEAXBlvnCkeg81tv9x7aEA/copy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drupal.org/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Google Shape;88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164920" y="338952"/>
            <a:ext cx="5473700" cy="6159500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"/>
          <p:cNvSpPr/>
          <p:nvPr/>
        </p:nvSpPr>
        <p:spPr>
          <a:xfrm>
            <a:off x="0" y="346232"/>
            <a:ext cx="6096000" cy="6161103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"/>
          <p:cNvSpPr/>
          <p:nvPr/>
        </p:nvSpPr>
        <p:spPr>
          <a:xfrm>
            <a:off x="11709647" y="328469"/>
            <a:ext cx="482353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"/>
          <p:cNvSpPr txBox="1">
            <a:spLocks noGrp="1"/>
          </p:cNvSpPr>
          <p:nvPr>
            <p:ph type="ctrTitle"/>
          </p:nvPr>
        </p:nvSpPr>
        <p:spPr>
          <a:xfrm>
            <a:off x="878889" y="2432485"/>
            <a:ext cx="5051393" cy="24357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100"/>
              <a:buFont typeface="Calibri"/>
              <a:buNone/>
            </a:pPr>
            <a:r>
              <a:rPr lang="es-MX" sz="6100" b="1" dirty="0">
                <a:solidFill>
                  <a:schemeClr val="lt1"/>
                </a:solidFill>
              </a:rPr>
              <a:t>CMS</a:t>
            </a:r>
            <a:br>
              <a:rPr lang="es-MX" b="1" dirty="0">
                <a:solidFill>
                  <a:schemeClr val="lt1"/>
                </a:solidFill>
              </a:rPr>
            </a:br>
            <a:r>
              <a:rPr lang="es-MX" sz="4000" b="1" dirty="0">
                <a:solidFill>
                  <a:schemeClr val="lt1"/>
                </a:solidFill>
              </a:rPr>
              <a:t>Módulo 8</a:t>
            </a:r>
            <a:endParaRPr sz="4000" b="1" dirty="0">
              <a:solidFill>
                <a:schemeClr val="lt1"/>
              </a:solidFill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1524000" y="976079"/>
            <a:ext cx="4441794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MX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Especialidad Programación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MX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Módulo Desarrollo de Aplicaciones Web</a:t>
            </a:r>
            <a:endParaRPr sz="16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10"/>
          <p:cNvSpPr/>
          <p:nvPr/>
        </p:nvSpPr>
        <p:spPr>
          <a:xfrm>
            <a:off x="9126245" y="310717"/>
            <a:ext cx="306575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5" name="Google Shape;225;p10"/>
          <p:cNvSpPr/>
          <p:nvPr/>
        </p:nvSpPr>
        <p:spPr>
          <a:xfrm>
            <a:off x="-1" y="319600"/>
            <a:ext cx="9001957" cy="6161103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6" name="Google Shape;226;p10"/>
          <p:cNvSpPr txBox="1">
            <a:spLocks noGrp="1"/>
          </p:cNvSpPr>
          <p:nvPr>
            <p:ph type="body" idx="1"/>
          </p:nvPr>
        </p:nvSpPr>
        <p:spPr>
          <a:xfrm>
            <a:off x="692458" y="1825625"/>
            <a:ext cx="7821227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endParaRPr sz="6000" dirty="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endParaRPr sz="6000" dirty="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7000"/>
              <a:buNone/>
            </a:pPr>
            <a:r>
              <a:rPr lang="es-MX" sz="7000" b="1" dirty="0">
                <a:solidFill>
                  <a:schemeClr val="lt1"/>
                </a:solidFill>
              </a:rPr>
              <a:t>04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</a:pPr>
            <a:r>
              <a:rPr lang="es-MX" sz="6000" dirty="0">
                <a:solidFill>
                  <a:schemeClr val="lt1"/>
                </a:solidFill>
              </a:rPr>
              <a:t>Revisión de Desafíos</a:t>
            </a:r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2" name="Google Shape;232;p1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33" name="Google Shape;233;p11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4" name="Google Shape;234;p11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ACTIVIDADES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A REALIZAR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235" name="Google Shape;235;p11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6" name="Google Shape;236;p11"/>
          <p:cNvSpPr/>
          <p:nvPr/>
        </p:nvSpPr>
        <p:spPr>
          <a:xfrm>
            <a:off x="1" y="2433181"/>
            <a:ext cx="7576456" cy="4191422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7" name="Google Shape;237;p11"/>
          <p:cNvSpPr txBox="1"/>
          <p:nvPr/>
        </p:nvSpPr>
        <p:spPr>
          <a:xfrm>
            <a:off x="188588" y="2611640"/>
            <a:ext cx="7322555" cy="36007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alibri"/>
              <a:buNone/>
            </a:pPr>
            <a:r>
              <a:rPr lang="es-MX" sz="20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Revisa las actividades que debes realizar antes de la siguiente sesión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endParaRPr sz="20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alibri"/>
              <a:buNone/>
            </a:pPr>
            <a:r>
              <a:rPr lang="es-MX" sz="20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ANTES DE LA SIGUIENTE SESIÓN</a:t>
            </a:r>
            <a:endParaRPr sz="20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87350" marR="0" lvl="0" indent="-3429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</a:pPr>
            <a:r>
              <a:rPr lang="es-MX" sz="20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Revisar material de conceptos de nueva sesión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87350" marR="0" lvl="0" indent="-342900" algn="l" rtl="0">
              <a:lnSpc>
                <a:spcPct val="115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</a:pPr>
            <a:r>
              <a:rPr lang="es-MX" sz="20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Responder cuestionario de conceptos a enviar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endParaRPr sz="20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alibri"/>
              <a:buNone/>
            </a:pPr>
            <a:r>
              <a:rPr lang="es-MX" sz="20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LO QUE VEREMOS EN LA SIGUIENTE SESIÓN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endParaRPr sz="20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87350" marR="0" lvl="0" indent="-342900" algn="l" rtl="0">
              <a:lnSpc>
                <a:spcPct val="115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</a:pPr>
            <a:r>
              <a:rPr lang="es-MX" sz="20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Wordpress</a:t>
            </a:r>
            <a:endParaRPr sz="20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3" name="Google Shape;243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44" name="Google Shape;244;p12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5" name="Google Shape;245;p12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¿DUDAS?</a:t>
            </a:r>
            <a:br>
              <a:rPr lang="es-MX" dirty="0"/>
            </a:br>
            <a:endParaRPr dirty="0">
              <a:solidFill>
                <a:srgbClr val="CD25B0"/>
              </a:solidFill>
            </a:endParaRPr>
          </a:p>
        </p:txBody>
      </p:sp>
      <p:sp>
        <p:nvSpPr>
          <p:cNvPr id="246" name="Google Shape;246;p12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7" name="Google Shape;247;p12"/>
          <p:cNvSpPr/>
          <p:nvPr/>
        </p:nvSpPr>
        <p:spPr>
          <a:xfrm>
            <a:off x="0" y="2472612"/>
            <a:ext cx="7623110" cy="3963695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8" name="Google Shape;248;p12"/>
          <p:cNvSpPr txBox="1"/>
          <p:nvPr/>
        </p:nvSpPr>
        <p:spPr>
          <a:xfrm>
            <a:off x="216581" y="3761961"/>
            <a:ext cx="6837362" cy="13849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MX" sz="28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Recuerda que si tienes alguna duda en tu trabajo en casa, puedes usar Classroom para preguntar.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8" name="Google Shape;98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p2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2"/>
          <p:cNvSpPr/>
          <p:nvPr/>
        </p:nvSpPr>
        <p:spPr>
          <a:xfrm>
            <a:off x="1802163" y="97657"/>
            <a:ext cx="7830105" cy="905521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rgbClr val="CD25B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2"/>
          <p:cNvSpPr txBox="1"/>
          <p:nvPr/>
        </p:nvSpPr>
        <p:spPr>
          <a:xfrm>
            <a:off x="1970842" y="297401"/>
            <a:ext cx="7403977" cy="5060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</a:pPr>
            <a:r>
              <a:rPr lang="es-MX" sz="3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QUÉ VEREMOS EN ESTA SESIÓN</a:t>
            </a:r>
            <a:endParaRPr sz="36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2"/>
          <p:cNvSpPr/>
          <p:nvPr/>
        </p:nvSpPr>
        <p:spPr>
          <a:xfrm>
            <a:off x="-4" y="97657"/>
            <a:ext cx="1713397" cy="905521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2"/>
          <p:cNvSpPr txBox="1"/>
          <p:nvPr/>
        </p:nvSpPr>
        <p:spPr>
          <a:xfrm>
            <a:off x="965261" y="3230715"/>
            <a:ext cx="2378771" cy="8260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3500"/>
              <a:buFont typeface="Calibri"/>
              <a:buNone/>
            </a:pPr>
            <a:r>
              <a:rPr lang="es-MX" sz="3500" b="1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Revisión de conceptos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" name="Google Shape;104;p2"/>
          <p:cNvSpPr txBox="1"/>
          <p:nvPr/>
        </p:nvSpPr>
        <p:spPr>
          <a:xfrm>
            <a:off x="398647" y="4306514"/>
            <a:ext cx="3577141" cy="12207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s-MX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Revisaremos resultados y conceptos previos estudiados en caso y evaluados en cuestionario.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" name="Google Shape;105;p2"/>
          <p:cNvSpPr/>
          <p:nvPr/>
        </p:nvSpPr>
        <p:spPr>
          <a:xfrm>
            <a:off x="1875498" y="2084457"/>
            <a:ext cx="644700" cy="644700"/>
          </a:xfrm>
          <a:prstGeom prst="snip2DiagRect">
            <a:avLst>
              <a:gd name="adj1" fmla="val 0"/>
              <a:gd name="adj2" fmla="val 16667"/>
            </a:avLst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rgbClr val="CD25B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06" name="Google Shape;106;p2"/>
          <p:cNvGrpSpPr/>
          <p:nvPr/>
        </p:nvGrpSpPr>
        <p:grpSpPr>
          <a:xfrm>
            <a:off x="2033054" y="2243001"/>
            <a:ext cx="329595" cy="327598"/>
            <a:chOff x="-6689825" y="3992050"/>
            <a:chExt cx="293025" cy="291250"/>
          </a:xfrm>
        </p:grpSpPr>
        <p:sp>
          <p:nvSpPr>
            <p:cNvPr id="107" name="Google Shape;107;p2"/>
            <p:cNvSpPr/>
            <p:nvPr/>
          </p:nvSpPr>
          <p:spPr>
            <a:xfrm>
              <a:off x="-6547275" y="3992050"/>
              <a:ext cx="30750" cy="65400"/>
            </a:xfrm>
            <a:custGeom>
              <a:avLst/>
              <a:gdLst/>
              <a:ahLst/>
              <a:cxnLst/>
              <a:rect l="l" t="t" r="r" b="b"/>
              <a:pathLst>
                <a:path w="1230" h="2616" extrusionOk="0">
                  <a:moveTo>
                    <a:pt x="1229" y="1"/>
                  </a:moveTo>
                  <a:cubicBezTo>
                    <a:pt x="757" y="379"/>
                    <a:pt x="284" y="1355"/>
                    <a:pt x="1" y="2616"/>
                  </a:cubicBezTo>
                  <a:lnTo>
                    <a:pt x="1229" y="2616"/>
                  </a:lnTo>
                  <a:lnTo>
                    <a:pt x="122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8" name="Google Shape;108;p2"/>
            <p:cNvSpPr/>
            <p:nvPr/>
          </p:nvSpPr>
          <p:spPr>
            <a:xfrm>
              <a:off x="-6547275" y="4143275"/>
              <a:ext cx="30750" cy="64600"/>
            </a:xfrm>
            <a:custGeom>
              <a:avLst/>
              <a:gdLst/>
              <a:ahLst/>
              <a:cxnLst/>
              <a:rect l="l" t="t" r="r" b="b"/>
              <a:pathLst>
                <a:path w="1230" h="2584" extrusionOk="0">
                  <a:moveTo>
                    <a:pt x="1" y="1"/>
                  </a:moveTo>
                  <a:cubicBezTo>
                    <a:pt x="284" y="1261"/>
                    <a:pt x="757" y="2237"/>
                    <a:pt x="1229" y="2584"/>
                  </a:cubicBezTo>
                  <a:lnTo>
                    <a:pt x="122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9" name="Google Shape;109;p2"/>
            <p:cNvSpPr/>
            <p:nvPr/>
          </p:nvSpPr>
          <p:spPr>
            <a:xfrm>
              <a:off x="-6551200" y="4073975"/>
              <a:ext cx="34675" cy="51200"/>
            </a:xfrm>
            <a:custGeom>
              <a:avLst/>
              <a:gdLst/>
              <a:ahLst/>
              <a:cxnLst/>
              <a:rect l="l" t="t" r="r" b="b"/>
              <a:pathLst>
                <a:path w="1387" h="2048" extrusionOk="0">
                  <a:moveTo>
                    <a:pt x="63" y="0"/>
                  </a:moveTo>
                  <a:cubicBezTo>
                    <a:pt x="0" y="725"/>
                    <a:pt x="0" y="1355"/>
                    <a:pt x="63" y="2048"/>
                  </a:cubicBezTo>
                  <a:lnTo>
                    <a:pt x="1386" y="2048"/>
                  </a:lnTo>
                  <a:lnTo>
                    <a:pt x="138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0" name="Google Shape;110;p2"/>
            <p:cNvSpPr/>
            <p:nvPr/>
          </p:nvSpPr>
          <p:spPr>
            <a:xfrm>
              <a:off x="-6475600" y="3994425"/>
              <a:ext cx="70125" cy="63025"/>
            </a:xfrm>
            <a:custGeom>
              <a:avLst/>
              <a:gdLst/>
              <a:ahLst/>
              <a:cxnLst/>
              <a:rect l="l" t="t" r="r" b="b"/>
              <a:pathLst>
                <a:path w="2805" h="2521" extrusionOk="0">
                  <a:moveTo>
                    <a:pt x="1" y="0"/>
                  </a:moveTo>
                  <a:cubicBezTo>
                    <a:pt x="442" y="630"/>
                    <a:pt x="757" y="1512"/>
                    <a:pt x="946" y="2521"/>
                  </a:cubicBezTo>
                  <a:lnTo>
                    <a:pt x="2805" y="2521"/>
                  </a:lnTo>
                  <a:cubicBezTo>
                    <a:pt x="2301" y="1292"/>
                    <a:pt x="1261" y="347"/>
                    <a:pt x="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1" name="Google Shape;111;p2"/>
            <p:cNvSpPr/>
            <p:nvPr/>
          </p:nvSpPr>
          <p:spPr>
            <a:xfrm>
              <a:off x="-6449600" y="4073975"/>
              <a:ext cx="52800" cy="51200"/>
            </a:xfrm>
            <a:custGeom>
              <a:avLst/>
              <a:gdLst/>
              <a:ahLst/>
              <a:cxnLst/>
              <a:rect l="l" t="t" r="r" b="b"/>
              <a:pathLst>
                <a:path w="2112" h="2048" extrusionOk="0">
                  <a:moveTo>
                    <a:pt x="0" y="0"/>
                  </a:moveTo>
                  <a:cubicBezTo>
                    <a:pt x="63" y="725"/>
                    <a:pt x="63" y="1355"/>
                    <a:pt x="0" y="2048"/>
                  </a:cubicBezTo>
                  <a:lnTo>
                    <a:pt x="1954" y="2048"/>
                  </a:lnTo>
                  <a:cubicBezTo>
                    <a:pt x="2048" y="1733"/>
                    <a:pt x="2080" y="1386"/>
                    <a:pt x="2080" y="1040"/>
                  </a:cubicBezTo>
                  <a:cubicBezTo>
                    <a:pt x="2111" y="662"/>
                    <a:pt x="2048" y="347"/>
                    <a:pt x="195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2" name="Google Shape;112;p2"/>
            <p:cNvSpPr/>
            <p:nvPr/>
          </p:nvSpPr>
          <p:spPr>
            <a:xfrm>
              <a:off x="-6500000" y="3992050"/>
              <a:ext cx="30725" cy="65400"/>
            </a:xfrm>
            <a:custGeom>
              <a:avLst/>
              <a:gdLst/>
              <a:ahLst/>
              <a:cxnLst/>
              <a:rect l="l" t="t" r="r" b="b"/>
              <a:pathLst>
                <a:path w="1229" h="2616" extrusionOk="0">
                  <a:moveTo>
                    <a:pt x="0" y="1"/>
                  </a:moveTo>
                  <a:lnTo>
                    <a:pt x="0" y="2616"/>
                  </a:lnTo>
                  <a:lnTo>
                    <a:pt x="1229" y="2616"/>
                  </a:lnTo>
                  <a:cubicBezTo>
                    <a:pt x="977" y="1355"/>
                    <a:pt x="473" y="379"/>
                    <a:pt x="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3" name="Google Shape;113;p2"/>
            <p:cNvSpPr/>
            <p:nvPr/>
          </p:nvSpPr>
          <p:spPr>
            <a:xfrm>
              <a:off x="-6500000" y="4143275"/>
              <a:ext cx="30725" cy="64600"/>
            </a:xfrm>
            <a:custGeom>
              <a:avLst/>
              <a:gdLst/>
              <a:ahLst/>
              <a:cxnLst/>
              <a:rect l="l" t="t" r="r" b="b"/>
              <a:pathLst>
                <a:path w="1229" h="2584" extrusionOk="0">
                  <a:moveTo>
                    <a:pt x="0" y="1"/>
                  </a:moveTo>
                  <a:lnTo>
                    <a:pt x="0" y="2584"/>
                  </a:lnTo>
                  <a:cubicBezTo>
                    <a:pt x="473" y="2237"/>
                    <a:pt x="945" y="1261"/>
                    <a:pt x="122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4" name="Google Shape;114;p2"/>
            <p:cNvSpPr/>
            <p:nvPr/>
          </p:nvSpPr>
          <p:spPr>
            <a:xfrm>
              <a:off x="-6689825" y="4141700"/>
              <a:ext cx="149675" cy="141600"/>
            </a:xfrm>
            <a:custGeom>
              <a:avLst/>
              <a:gdLst/>
              <a:ahLst/>
              <a:cxnLst/>
              <a:rect l="l" t="t" r="r" b="b"/>
              <a:pathLst>
                <a:path w="5987" h="5664" extrusionOk="0">
                  <a:moveTo>
                    <a:pt x="3182" y="1"/>
                  </a:moveTo>
                  <a:cubicBezTo>
                    <a:pt x="3371" y="442"/>
                    <a:pt x="3623" y="851"/>
                    <a:pt x="3938" y="1198"/>
                  </a:cubicBezTo>
                  <a:lnTo>
                    <a:pt x="3088" y="2017"/>
                  </a:lnTo>
                  <a:cubicBezTo>
                    <a:pt x="2946" y="1946"/>
                    <a:pt x="2791" y="1911"/>
                    <a:pt x="2638" y="1911"/>
                  </a:cubicBezTo>
                  <a:cubicBezTo>
                    <a:pt x="2382" y="1911"/>
                    <a:pt x="2131" y="2009"/>
                    <a:pt x="1954" y="2206"/>
                  </a:cubicBezTo>
                  <a:lnTo>
                    <a:pt x="378" y="3907"/>
                  </a:lnTo>
                  <a:cubicBezTo>
                    <a:pt x="0" y="4317"/>
                    <a:pt x="0" y="4978"/>
                    <a:pt x="378" y="5356"/>
                  </a:cubicBezTo>
                  <a:cubicBezTo>
                    <a:pt x="583" y="5561"/>
                    <a:pt x="851" y="5664"/>
                    <a:pt x="1115" y="5664"/>
                  </a:cubicBezTo>
                  <a:cubicBezTo>
                    <a:pt x="1379" y="5664"/>
                    <a:pt x="1639" y="5561"/>
                    <a:pt x="1828" y="5356"/>
                  </a:cubicBezTo>
                  <a:lnTo>
                    <a:pt x="3403" y="3687"/>
                  </a:lnTo>
                  <a:cubicBezTo>
                    <a:pt x="3718" y="3372"/>
                    <a:pt x="3781" y="2899"/>
                    <a:pt x="3623" y="2521"/>
                  </a:cubicBezTo>
                  <a:lnTo>
                    <a:pt x="4443" y="1702"/>
                  </a:lnTo>
                  <a:cubicBezTo>
                    <a:pt x="4821" y="2111"/>
                    <a:pt x="5388" y="2426"/>
                    <a:pt x="5986" y="2584"/>
                  </a:cubicBezTo>
                  <a:cubicBezTo>
                    <a:pt x="5545" y="1954"/>
                    <a:pt x="5230" y="1040"/>
                    <a:pt x="504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5" name="Google Shape;115;p2"/>
            <p:cNvSpPr/>
            <p:nvPr/>
          </p:nvSpPr>
          <p:spPr>
            <a:xfrm>
              <a:off x="-6475600" y="4141700"/>
              <a:ext cx="70125" cy="64600"/>
            </a:xfrm>
            <a:custGeom>
              <a:avLst/>
              <a:gdLst/>
              <a:ahLst/>
              <a:cxnLst/>
              <a:rect l="l" t="t" r="r" b="b"/>
              <a:pathLst>
                <a:path w="2805" h="2584" extrusionOk="0">
                  <a:moveTo>
                    <a:pt x="946" y="1"/>
                  </a:moveTo>
                  <a:cubicBezTo>
                    <a:pt x="757" y="1040"/>
                    <a:pt x="442" y="1954"/>
                    <a:pt x="1" y="2584"/>
                  </a:cubicBezTo>
                  <a:cubicBezTo>
                    <a:pt x="1261" y="2174"/>
                    <a:pt x="2301" y="1229"/>
                    <a:pt x="280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6" name="Google Shape;116;p2"/>
            <p:cNvSpPr/>
            <p:nvPr/>
          </p:nvSpPr>
          <p:spPr>
            <a:xfrm>
              <a:off x="-6618950" y="4073975"/>
              <a:ext cx="52025" cy="51200"/>
            </a:xfrm>
            <a:custGeom>
              <a:avLst/>
              <a:gdLst/>
              <a:ahLst/>
              <a:cxnLst/>
              <a:rect l="l" t="t" r="r" b="b"/>
              <a:pathLst>
                <a:path w="2081" h="2048" extrusionOk="0">
                  <a:moveTo>
                    <a:pt x="95" y="0"/>
                  </a:moveTo>
                  <a:cubicBezTo>
                    <a:pt x="32" y="315"/>
                    <a:pt x="1" y="662"/>
                    <a:pt x="1" y="1040"/>
                  </a:cubicBezTo>
                  <a:cubicBezTo>
                    <a:pt x="1" y="1386"/>
                    <a:pt x="32" y="1733"/>
                    <a:pt x="95" y="2048"/>
                  </a:cubicBezTo>
                  <a:lnTo>
                    <a:pt x="2080" y="2048"/>
                  </a:lnTo>
                  <a:cubicBezTo>
                    <a:pt x="1986" y="1355"/>
                    <a:pt x="1986" y="725"/>
                    <a:pt x="208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7" name="Google Shape;117;p2"/>
            <p:cNvSpPr/>
            <p:nvPr/>
          </p:nvSpPr>
          <p:spPr>
            <a:xfrm>
              <a:off x="-6610275" y="3992850"/>
              <a:ext cx="70125" cy="63025"/>
            </a:xfrm>
            <a:custGeom>
              <a:avLst/>
              <a:gdLst/>
              <a:ahLst/>
              <a:cxnLst/>
              <a:rect l="l" t="t" r="r" b="b"/>
              <a:pathLst>
                <a:path w="2805" h="2521" extrusionOk="0">
                  <a:moveTo>
                    <a:pt x="2804" y="0"/>
                  </a:moveTo>
                  <a:lnTo>
                    <a:pt x="2804" y="0"/>
                  </a:lnTo>
                  <a:cubicBezTo>
                    <a:pt x="1544" y="410"/>
                    <a:pt x="504" y="1355"/>
                    <a:pt x="0" y="2521"/>
                  </a:cubicBezTo>
                  <a:lnTo>
                    <a:pt x="1859" y="2521"/>
                  </a:lnTo>
                  <a:cubicBezTo>
                    <a:pt x="2017" y="1575"/>
                    <a:pt x="2363" y="693"/>
                    <a:pt x="280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8" name="Google Shape;118;p2"/>
            <p:cNvSpPr/>
            <p:nvPr/>
          </p:nvSpPr>
          <p:spPr>
            <a:xfrm>
              <a:off x="-6500000" y="4073975"/>
              <a:ext cx="35450" cy="51200"/>
            </a:xfrm>
            <a:custGeom>
              <a:avLst/>
              <a:gdLst/>
              <a:ahLst/>
              <a:cxnLst/>
              <a:rect l="l" t="t" r="r" b="b"/>
              <a:pathLst>
                <a:path w="1418" h="2048" extrusionOk="0">
                  <a:moveTo>
                    <a:pt x="0" y="0"/>
                  </a:moveTo>
                  <a:lnTo>
                    <a:pt x="0" y="2048"/>
                  </a:lnTo>
                  <a:lnTo>
                    <a:pt x="1292" y="2048"/>
                  </a:lnTo>
                  <a:cubicBezTo>
                    <a:pt x="1418" y="1355"/>
                    <a:pt x="1418" y="725"/>
                    <a:pt x="129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19" name="Google Shape;119;p2"/>
          <p:cNvSpPr txBox="1"/>
          <p:nvPr/>
        </p:nvSpPr>
        <p:spPr>
          <a:xfrm>
            <a:off x="4415510" y="3519970"/>
            <a:ext cx="3277547" cy="42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3500"/>
              <a:buFont typeface="Calibri"/>
              <a:buNone/>
            </a:pPr>
            <a:r>
              <a:rPr lang="es-MX" sz="3500" b="1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Revisión de CMS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" name="Google Shape;120;p2"/>
          <p:cNvSpPr txBox="1"/>
          <p:nvPr/>
        </p:nvSpPr>
        <p:spPr>
          <a:xfrm>
            <a:off x="4283873" y="4306514"/>
            <a:ext cx="3577141" cy="71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s-MX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Revisaremos los CMS disponibles en el mercado.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1" name="Google Shape;121;p2"/>
          <p:cNvSpPr/>
          <p:nvPr/>
        </p:nvSpPr>
        <p:spPr>
          <a:xfrm>
            <a:off x="5713044" y="2085487"/>
            <a:ext cx="644700" cy="644700"/>
          </a:xfrm>
          <a:prstGeom prst="snip2DiagRect">
            <a:avLst>
              <a:gd name="adj1" fmla="val 0"/>
              <a:gd name="adj2" fmla="val 16667"/>
            </a:avLst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22" name="Google Shape;122;p2"/>
          <p:cNvGrpSpPr/>
          <p:nvPr/>
        </p:nvGrpSpPr>
        <p:grpSpPr>
          <a:xfrm>
            <a:off x="5860656" y="2249082"/>
            <a:ext cx="331366" cy="328695"/>
            <a:chOff x="-5613150" y="3991275"/>
            <a:chExt cx="294600" cy="292225"/>
          </a:xfrm>
        </p:grpSpPr>
        <p:sp>
          <p:nvSpPr>
            <p:cNvPr id="123" name="Google Shape;123;p2"/>
            <p:cNvSpPr/>
            <p:nvPr/>
          </p:nvSpPr>
          <p:spPr>
            <a:xfrm>
              <a:off x="-5480050" y="4046400"/>
              <a:ext cx="27600" cy="14200"/>
            </a:xfrm>
            <a:custGeom>
              <a:avLst/>
              <a:gdLst/>
              <a:ahLst/>
              <a:cxnLst/>
              <a:rect l="l" t="t" r="r" b="b"/>
              <a:pathLst>
                <a:path w="1104" h="568" extrusionOk="0">
                  <a:moveTo>
                    <a:pt x="537" y="1"/>
                  </a:moveTo>
                  <a:lnTo>
                    <a:pt x="1" y="568"/>
                  </a:lnTo>
                  <a:lnTo>
                    <a:pt x="1104" y="568"/>
                  </a:lnTo>
                  <a:lnTo>
                    <a:pt x="53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4" name="Google Shape;124;p2"/>
            <p:cNvSpPr/>
            <p:nvPr/>
          </p:nvSpPr>
          <p:spPr>
            <a:xfrm>
              <a:off x="-5531225" y="4042450"/>
              <a:ext cx="44125" cy="18150"/>
            </a:xfrm>
            <a:custGeom>
              <a:avLst/>
              <a:gdLst/>
              <a:ahLst/>
              <a:cxnLst/>
              <a:rect l="l" t="t" r="r" b="b"/>
              <a:pathLst>
                <a:path w="1765" h="726" extrusionOk="0">
                  <a:moveTo>
                    <a:pt x="693" y="1"/>
                  </a:moveTo>
                  <a:lnTo>
                    <a:pt x="0" y="726"/>
                  </a:lnTo>
                  <a:lnTo>
                    <a:pt x="1103" y="726"/>
                  </a:lnTo>
                  <a:lnTo>
                    <a:pt x="176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5" name="Google Shape;125;p2"/>
            <p:cNvSpPr/>
            <p:nvPr/>
          </p:nvSpPr>
          <p:spPr>
            <a:xfrm>
              <a:off x="-5443025" y="4077125"/>
              <a:ext cx="41775" cy="40975"/>
            </a:xfrm>
            <a:custGeom>
              <a:avLst/>
              <a:gdLst/>
              <a:ahLst/>
              <a:cxnLst/>
              <a:rect l="l" t="t" r="r" b="b"/>
              <a:pathLst>
                <a:path w="1671" h="1639" extrusionOk="0">
                  <a:moveTo>
                    <a:pt x="694" y="0"/>
                  </a:moveTo>
                  <a:lnTo>
                    <a:pt x="1" y="1638"/>
                  </a:lnTo>
                  <a:lnTo>
                    <a:pt x="1" y="1638"/>
                  </a:lnTo>
                  <a:lnTo>
                    <a:pt x="167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6" name="Google Shape;126;p2"/>
            <p:cNvSpPr/>
            <p:nvPr/>
          </p:nvSpPr>
          <p:spPr>
            <a:xfrm>
              <a:off x="-5487925" y="4077125"/>
              <a:ext cx="43350" cy="54375"/>
            </a:xfrm>
            <a:custGeom>
              <a:avLst/>
              <a:gdLst/>
              <a:ahLst/>
              <a:cxnLst/>
              <a:rect l="l" t="t" r="r" b="b"/>
              <a:pathLst>
                <a:path w="1734" h="2175" extrusionOk="0">
                  <a:moveTo>
                    <a:pt x="1" y="0"/>
                  </a:moveTo>
                  <a:lnTo>
                    <a:pt x="852" y="2174"/>
                  </a:lnTo>
                  <a:lnTo>
                    <a:pt x="1734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7" name="Google Shape;127;p2"/>
            <p:cNvSpPr/>
            <p:nvPr/>
          </p:nvSpPr>
          <p:spPr>
            <a:xfrm>
              <a:off x="-5445375" y="4042450"/>
              <a:ext cx="44125" cy="18150"/>
            </a:xfrm>
            <a:custGeom>
              <a:avLst/>
              <a:gdLst/>
              <a:ahLst/>
              <a:cxnLst/>
              <a:rect l="l" t="t" r="r" b="b"/>
              <a:pathLst>
                <a:path w="1765" h="726" extrusionOk="0">
                  <a:moveTo>
                    <a:pt x="0" y="1"/>
                  </a:moveTo>
                  <a:lnTo>
                    <a:pt x="693" y="726"/>
                  </a:lnTo>
                  <a:lnTo>
                    <a:pt x="1764" y="726"/>
                  </a:lnTo>
                  <a:lnTo>
                    <a:pt x="110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8" name="Google Shape;128;p2"/>
            <p:cNvSpPr/>
            <p:nvPr/>
          </p:nvSpPr>
          <p:spPr>
            <a:xfrm>
              <a:off x="-5531225" y="4077125"/>
              <a:ext cx="41750" cy="40975"/>
            </a:xfrm>
            <a:custGeom>
              <a:avLst/>
              <a:gdLst/>
              <a:ahLst/>
              <a:cxnLst/>
              <a:rect l="l" t="t" r="r" b="b"/>
              <a:pathLst>
                <a:path w="1670" h="1639" extrusionOk="0">
                  <a:moveTo>
                    <a:pt x="0" y="0"/>
                  </a:moveTo>
                  <a:lnTo>
                    <a:pt x="1670" y="1638"/>
                  </a:lnTo>
                  <a:lnTo>
                    <a:pt x="97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9" name="Google Shape;129;p2"/>
            <p:cNvSpPr/>
            <p:nvPr/>
          </p:nvSpPr>
          <p:spPr>
            <a:xfrm>
              <a:off x="-5613150" y="4198400"/>
              <a:ext cx="292225" cy="33900"/>
            </a:xfrm>
            <a:custGeom>
              <a:avLst/>
              <a:gdLst/>
              <a:ahLst/>
              <a:cxnLst/>
              <a:rect l="l" t="t" r="r" b="b"/>
              <a:pathLst>
                <a:path w="11689" h="1356" extrusionOk="0">
                  <a:moveTo>
                    <a:pt x="1" y="1"/>
                  </a:moveTo>
                  <a:lnTo>
                    <a:pt x="1" y="347"/>
                  </a:lnTo>
                  <a:lnTo>
                    <a:pt x="32" y="347"/>
                  </a:lnTo>
                  <a:cubicBezTo>
                    <a:pt x="32" y="883"/>
                    <a:pt x="505" y="1356"/>
                    <a:pt x="1072" y="1356"/>
                  </a:cubicBezTo>
                  <a:lnTo>
                    <a:pt x="10681" y="1356"/>
                  </a:lnTo>
                  <a:cubicBezTo>
                    <a:pt x="11216" y="1356"/>
                    <a:pt x="11689" y="883"/>
                    <a:pt x="11689" y="347"/>
                  </a:cubicBezTo>
                  <a:lnTo>
                    <a:pt x="1168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0" name="Google Shape;130;p2"/>
            <p:cNvSpPr/>
            <p:nvPr/>
          </p:nvSpPr>
          <p:spPr>
            <a:xfrm>
              <a:off x="-5610775" y="3991275"/>
              <a:ext cx="292225" cy="189050"/>
            </a:xfrm>
            <a:custGeom>
              <a:avLst/>
              <a:gdLst/>
              <a:ahLst/>
              <a:cxnLst/>
              <a:rect l="l" t="t" r="r" b="b"/>
              <a:pathLst>
                <a:path w="11689" h="7562" extrusionOk="0">
                  <a:moveTo>
                    <a:pt x="7813" y="1386"/>
                  </a:moveTo>
                  <a:cubicBezTo>
                    <a:pt x="7908" y="1386"/>
                    <a:pt x="8034" y="1418"/>
                    <a:pt x="8065" y="1512"/>
                  </a:cubicBezTo>
                  <a:cubicBezTo>
                    <a:pt x="8128" y="1575"/>
                    <a:pt x="9483" y="2867"/>
                    <a:pt x="9515" y="2993"/>
                  </a:cubicBezTo>
                  <a:cubicBezTo>
                    <a:pt x="9578" y="3088"/>
                    <a:pt x="9578" y="3214"/>
                    <a:pt x="9452" y="3340"/>
                  </a:cubicBezTo>
                  <a:lnTo>
                    <a:pt x="6018" y="6774"/>
                  </a:lnTo>
                  <a:cubicBezTo>
                    <a:pt x="5943" y="6848"/>
                    <a:pt x="5862" y="6880"/>
                    <a:pt x="5783" y="6880"/>
                  </a:cubicBezTo>
                  <a:cubicBezTo>
                    <a:pt x="5696" y="6880"/>
                    <a:pt x="5612" y="6840"/>
                    <a:pt x="5545" y="6774"/>
                  </a:cubicBezTo>
                  <a:lnTo>
                    <a:pt x="2111" y="3340"/>
                  </a:lnTo>
                  <a:cubicBezTo>
                    <a:pt x="2001" y="3230"/>
                    <a:pt x="1987" y="2976"/>
                    <a:pt x="2027" y="2976"/>
                  </a:cubicBezTo>
                  <a:cubicBezTo>
                    <a:pt x="2033" y="2976"/>
                    <a:pt x="2040" y="2981"/>
                    <a:pt x="2048" y="2993"/>
                  </a:cubicBezTo>
                  <a:cubicBezTo>
                    <a:pt x="2048" y="2962"/>
                    <a:pt x="2079" y="2930"/>
                    <a:pt x="2111" y="2867"/>
                  </a:cubicBezTo>
                  <a:lnTo>
                    <a:pt x="3497" y="1512"/>
                  </a:lnTo>
                  <a:cubicBezTo>
                    <a:pt x="3560" y="1418"/>
                    <a:pt x="3655" y="1386"/>
                    <a:pt x="3718" y="1386"/>
                  </a:cubicBezTo>
                  <a:close/>
                  <a:moveTo>
                    <a:pt x="1008" y="0"/>
                  </a:moveTo>
                  <a:cubicBezTo>
                    <a:pt x="473" y="0"/>
                    <a:pt x="0" y="473"/>
                    <a:pt x="0" y="1040"/>
                  </a:cubicBezTo>
                  <a:lnTo>
                    <a:pt x="0" y="7561"/>
                  </a:lnTo>
                  <a:lnTo>
                    <a:pt x="11689" y="7561"/>
                  </a:lnTo>
                  <a:lnTo>
                    <a:pt x="11689" y="1040"/>
                  </a:lnTo>
                  <a:cubicBezTo>
                    <a:pt x="11657" y="473"/>
                    <a:pt x="11184" y="0"/>
                    <a:pt x="1061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1" name="Google Shape;131;p2"/>
            <p:cNvSpPr/>
            <p:nvPr/>
          </p:nvSpPr>
          <p:spPr>
            <a:xfrm>
              <a:off x="-5546975" y="4250400"/>
              <a:ext cx="160700" cy="33100"/>
            </a:xfrm>
            <a:custGeom>
              <a:avLst/>
              <a:gdLst/>
              <a:ahLst/>
              <a:cxnLst/>
              <a:rect l="l" t="t" r="r" b="b"/>
              <a:pathLst>
                <a:path w="6428" h="1324" extrusionOk="0">
                  <a:moveTo>
                    <a:pt x="1544" y="0"/>
                  </a:moveTo>
                  <a:lnTo>
                    <a:pt x="1386" y="662"/>
                  </a:lnTo>
                  <a:lnTo>
                    <a:pt x="473" y="662"/>
                  </a:lnTo>
                  <a:cubicBezTo>
                    <a:pt x="32" y="662"/>
                    <a:pt x="0" y="1323"/>
                    <a:pt x="473" y="1323"/>
                  </a:cubicBezTo>
                  <a:lnTo>
                    <a:pt x="5955" y="1323"/>
                  </a:lnTo>
                  <a:cubicBezTo>
                    <a:pt x="6427" y="1323"/>
                    <a:pt x="6427" y="662"/>
                    <a:pt x="5986" y="662"/>
                  </a:cubicBezTo>
                  <a:lnTo>
                    <a:pt x="5072" y="662"/>
                  </a:lnTo>
                  <a:lnTo>
                    <a:pt x="491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32" name="Google Shape;132;p2"/>
          <p:cNvSpPr txBox="1"/>
          <p:nvPr/>
        </p:nvSpPr>
        <p:spPr>
          <a:xfrm>
            <a:off x="8312985" y="2787431"/>
            <a:ext cx="3267952" cy="42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3500"/>
              <a:buFont typeface="Calibri"/>
              <a:buNone/>
            </a:pPr>
            <a:r>
              <a:rPr lang="es-MX" sz="3500" b="1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Desafío: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3500"/>
              <a:buFont typeface="Calibri"/>
              <a:buNone/>
            </a:pPr>
            <a:r>
              <a:rPr lang="es-MX" sz="3500" b="1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Crear un wordpress.org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" name="Google Shape;133;p2"/>
          <p:cNvSpPr txBox="1"/>
          <p:nvPr/>
        </p:nvSpPr>
        <p:spPr>
          <a:xfrm>
            <a:off x="7997914" y="4306514"/>
            <a:ext cx="3789183" cy="100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s-MX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Revisaremos </a:t>
            </a:r>
            <a:r>
              <a:rPr lang="es-MX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cómo</a:t>
            </a:r>
            <a:r>
              <a:rPr lang="es-MX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crear un primer wordpress.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Google Shape;134;p2"/>
          <p:cNvSpPr/>
          <p:nvPr/>
        </p:nvSpPr>
        <p:spPr>
          <a:xfrm>
            <a:off x="9536964" y="2084457"/>
            <a:ext cx="644700" cy="644700"/>
          </a:xfrm>
          <a:prstGeom prst="snip2DiagRect">
            <a:avLst>
              <a:gd name="adj1" fmla="val 0"/>
              <a:gd name="adj2" fmla="val 16667"/>
            </a:avLst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35" name="Google Shape;135;p2"/>
          <p:cNvGrpSpPr/>
          <p:nvPr/>
        </p:nvGrpSpPr>
        <p:grpSpPr>
          <a:xfrm>
            <a:off x="9701980" y="2239472"/>
            <a:ext cx="330494" cy="328723"/>
            <a:chOff x="-3031325" y="3597450"/>
            <a:chExt cx="293825" cy="292250"/>
          </a:xfrm>
        </p:grpSpPr>
        <p:sp>
          <p:nvSpPr>
            <p:cNvPr id="136" name="Google Shape;136;p2"/>
            <p:cNvSpPr/>
            <p:nvPr/>
          </p:nvSpPr>
          <p:spPr>
            <a:xfrm>
              <a:off x="-3029750" y="3597450"/>
              <a:ext cx="292250" cy="67775"/>
            </a:xfrm>
            <a:custGeom>
              <a:avLst/>
              <a:gdLst/>
              <a:ahLst/>
              <a:cxnLst/>
              <a:rect l="l" t="t" r="r" b="b"/>
              <a:pathLst>
                <a:path w="11690" h="2711" extrusionOk="0">
                  <a:moveTo>
                    <a:pt x="1702" y="1387"/>
                  </a:moveTo>
                  <a:cubicBezTo>
                    <a:pt x="1891" y="1387"/>
                    <a:pt x="2049" y="1545"/>
                    <a:pt x="2049" y="1734"/>
                  </a:cubicBezTo>
                  <a:cubicBezTo>
                    <a:pt x="2049" y="1923"/>
                    <a:pt x="1891" y="2080"/>
                    <a:pt x="1702" y="2080"/>
                  </a:cubicBezTo>
                  <a:cubicBezTo>
                    <a:pt x="1513" y="2080"/>
                    <a:pt x="1356" y="1923"/>
                    <a:pt x="1356" y="1734"/>
                  </a:cubicBezTo>
                  <a:cubicBezTo>
                    <a:pt x="1356" y="1545"/>
                    <a:pt x="1513" y="1387"/>
                    <a:pt x="1702" y="1387"/>
                  </a:cubicBezTo>
                  <a:close/>
                  <a:moveTo>
                    <a:pt x="3120" y="1387"/>
                  </a:moveTo>
                  <a:cubicBezTo>
                    <a:pt x="3309" y="1387"/>
                    <a:pt x="3466" y="1545"/>
                    <a:pt x="3466" y="1734"/>
                  </a:cubicBezTo>
                  <a:cubicBezTo>
                    <a:pt x="3466" y="1923"/>
                    <a:pt x="3309" y="2080"/>
                    <a:pt x="3120" y="2080"/>
                  </a:cubicBezTo>
                  <a:cubicBezTo>
                    <a:pt x="2931" y="2080"/>
                    <a:pt x="2773" y="1923"/>
                    <a:pt x="2773" y="1734"/>
                  </a:cubicBezTo>
                  <a:cubicBezTo>
                    <a:pt x="2773" y="1545"/>
                    <a:pt x="2931" y="1387"/>
                    <a:pt x="3120" y="1387"/>
                  </a:cubicBezTo>
                  <a:close/>
                  <a:moveTo>
                    <a:pt x="9985" y="1417"/>
                  </a:moveTo>
                  <a:cubicBezTo>
                    <a:pt x="10400" y="1417"/>
                    <a:pt x="10449" y="2080"/>
                    <a:pt x="9956" y="2080"/>
                  </a:cubicBezTo>
                  <a:lnTo>
                    <a:pt x="5861" y="2080"/>
                  </a:lnTo>
                  <a:cubicBezTo>
                    <a:pt x="5451" y="2080"/>
                    <a:pt x="5388" y="1418"/>
                    <a:pt x="5861" y="1418"/>
                  </a:cubicBezTo>
                  <a:lnTo>
                    <a:pt x="9956" y="1418"/>
                  </a:lnTo>
                  <a:cubicBezTo>
                    <a:pt x="9966" y="1418"/>
                    <a:pt x="9976" y="1417"/>
                    <a:pt x="9985" y="1417"/>
                  </a:cubicBezTo>
                  <a:close/>
                  <a:moveTo>
                    <a:pt x="1041" y="1"/>
                  </a:moveTo>
                  <a:cubicBezTo>
                    <a:pt x="473" y="1"/>
                    <a:pt x="1" y="473"/>
                    <a:pt x="1" y="1040"/>
                  </a:cubicBezTo>
                  <a:lnTo>
                    <a:pt x="1" y="2710"/>
                  </a:lnTo>
                  <a:lnTo>
                    <a:pt x="11689" y="2710"/>
                  </a:lnTo>
                  <a:lnTo>
                    <a:pt x="11689" y="1040"/>
                  </a:lnTo>
                  <a:cubicBezTo>
                    <a:pt x="11658" y="473"/>
                    <a:pt x="11248" y="1"/>
                    <a:pt x="1065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7" name="Google Shape;137;p2"/>
            <p:cNvSpPr/>
            <p:nvPr/>
          </p:nvSpPr>
          <p:spPr>
            <a:xfrm>
              <a:off x="-3031325" y="3687250"/>
              <a:ext cx="292250" cy="153600"/>
            </a:xfrm>
            <a:custGeom>
              <a:avLst/>
              <a:gdLst/>
              <a:ahLst/>
              <a:cxnLst/>
              <a:rect l="l" t="t" r="r" b="b"/>
              <a:pathLst>
                <a:path w="11690" h="6144" extrusionOk="0">
                  <a:moveTo>
                    <a:pt x="1" y="0"/>
                  </a:moveTo>
                  <a:lnTo>
                    <a:pt x="1" y="5104"/>
                  </a:lnTo>
                  <a:lnTo>
                    <a:pt x="64" y="5104"/>
                  </a:lnTo>
                  <a:cubicBezTo>
                    <a:pt x="64" y="5671"/>
                    <a:pt x="536" y="6144"/>
                    <a:pt x="1104" y="6144"/>
                  </a:cubicBezTo>
                  <a:lnTo>
                    <a:pt x="4475" y="6144"/>
                  </a:lnTo>
                  <a:cubicBezTo>
                    <a:pt x="4317" y="5671"/>
                    <a:pt x="4223" y="5199"/>
                    <a:pt x="4223" y="4695"/>
                  </a:cubicBezTo>
                  <a:lnTo>
                    <a:pt x="4223" y="2395"/>
                  </a:lnTo>
                  <a:cubicBezTo>
                    <a:pt x="4223" y="1790"/>
                    <a:pt x="4686" y="1366"/>
                    <a:pt x="5227" y="1366"/>
                  </a:cubicBezTo>
                  <a:cubicBezTo>
                    <a:pt x="5362" y="1366"/>
                    <a:pt x="5502" y="1393"/>
                    <a:pt x="5640" y="1450"/>
                  </a:cubicBezTo>
                  <a:cubicBezTo>
                    <a:pt x="5735" y="1481"/>
                    <a:pt x="5861" y="1544"/>
                    <a:pt x="5987" y="1544"/>
                  </a:cubicBezTo>
                  <a:cubicBezTo>
                    <a:pt x="6144" y="1544"/>
                    <a:pt x="6365" y="1450"/>
                    <a:pt x="6900" y="977"/>
                  </a:cubicBezTo>
                  <a:cubicBezTo>
                    <a:pt x="7090" y="788"/>
                    <a:pt x="7349" y="693"/>
                    <a:pt x="7613" y="693"/>
                  </a:cubicBezTo>
                  <a:cubicBezTo>
                    <a:pt x="7877" y="693"/>
                    <a:pt x="8145" y="788"/>
                    <a:pt x="8350" y="977"/>
                  </a:cubicBezTo>
                  <a:cubicBezTo>
                    <a:pt x="8822" y="1450"/>
                    <a:pt x="9106" y="1544"/>
                    <a:pt x="9263" y="1544"/>
                  </a:cubicBezTo>
                  <a:cubicBezTo>
                    <a:pt x="9358" y="1544"/>
                    <a:pt x="9484" y="1481"/>
                    <a:pt x="9610" y="1450"/>
                  </a:cubicBezTo>
                  <a:cubicBezTo>
                    <a:pt x="9742" y="1393"/>
                    <a:pt x="9878" y="1366"/>
                    <a:pt x="10011" y="1366"/>
                  </a:cubicBezTo>
                  <a:cubicBezTo>
                    <a:pt x="10544" y="1366"/>
                    <a:pt x="11028" y="1790"/>
                    <a:pt x="11028" y="2395"/>
                  </a:cubicBezTo>
                  <a:lnTo>
                    <a:pt x="11028" y="4695"/>
                  </a:lnTo>
                  <a:cubicBezTo>
                    <a:pt x="11028" y="5199"/>
                    <a:pt x="10933" y="5671"/>
                    <a:pt x="10744" y="6144"/>
                  </a:cubicBezTo>
                  <a:cubicBezTo>
                    <a:pt x="11248" y="6112"/>
                    <a:pt x="11689" y="5671"/>
                    <a:pt x="11689" y="5104"/>
                  </a:cubicBezTo>
                  <a:lnTo>
                    <a:pt x="1168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8" name="Google Shape;138;p2"/>
            <p:cNvSpPr/>
            <p:nvPr/>
          </p:nvSpPr>
          <p:spPr>
            <a:xfrm>
              <a:off x="-2908450" y="3724275"/>
              <a:ext cx="59900" cy="164625"/>
            </a:xfrm>
            <a:custGeom>
              <a:avLst/>
              <a:gdLst/>
              <a:ahLst/>
              <a:cxnLst/>
              <a:rect l="l" t="t" r="r" b="b"/>
              <a:pathLst>
                <a:path w="2396" h="6585" extrusionOk="0">
                  <a:moveTo>
                    <a:pt x="2395" y="0"/>
                  </a:moveTo>
                  <a:cubicBezTo>
                    <a:pt x="1904" y="491"/>
                    <a:pt x="1500" y="721"/>
                    <a:pt x="1085" y="721"/>
                  </a:cubicBezTo>
                  <a:cubicBezTo>
                    <a:pt x="887" y="721"/>
                    <a:pt x="687" y="669"/>
                    <a:pt x="473" y="567"/>
                  </a:cubicBezTo>
                  <a:cubicBezTo>
                    <a:pt x="423" y="548"/>
                    <a:pt x="374" y="539"/>
                    <a:pt x="327" y="539"/>
                  </a:cubicBezTo>
                  <a:cubicBezTo>
                    <a:pt x="142" y="539"/>
                    <a:pt x="1" y="681"/>
                    <a:pt x="1" y="882"/>
                  </a:cubicBezTo>
                  <a:lnTo>
                    <a:pt x="1" y="3214"/>
                  </a:lnTo>
                  <a:cubicBezTo>
                    <a:pt x="1" y="3718"/>
                    <a:pt x="127" y="4222"/>
                    <a:pt x="316" y="4663"/>
                  </a:cubicBezTo>
                  <a:cubicBezTo>
                    <a:pt x="725" y="5513"/>
                    <a:pt x="1387" y="6238"/>
                    <a:pt x="2395" y="6585"/>
                  </a:cubicBezTo>
                  <a:lnTo>
                    <a:pt x="239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9" name="Google Shape;139;p2"/>
            <p:cNvSpPr/>
            <p:nvPr/>
          </p:nvSpPr>
          <p:spPr>
            <a:xfrm>
              <a:off x="-2831250" y="3725850"/>
              <a:ext cx="59875" cy="163850"/>
            </a:xfrm>
            <a:custGeom>
              <a:avLst/>
              <a:gdLst/>
              <a:ahLst/>
              <a:cxnLst/>
              <a:rect l="l" t="t" r="r" b="b"/>
              <a:pathLst>
                <a:path w="2395" h="6554" extrusionOk="0">
                  <a:moveTo>
                    <a:pt x="0" y="0"/>
                  </a:moveTo>
                  <a:lnTo>
                    <a:pt x="0" y="6553"/>
                  </a:lnTo>
                  <a:cubicBezTo>
                    <a:pt x="1008" y="6175"/>
                    <a:pt x="1670" y="5450"/>
                    <a:pt x="2079" y="4631"/>
                  </a:cubicBezTo>
                  <a:cubicBezTo>
                    <a:pt x="2269" y="4159"/>
                    <a:pt x="2395" y="3686"/>
                    <a:pt x="2395" y="3182"/>
                  </a:cubicBezTo>
                  <a:lnTo>
                    <a:pt x="2395" y="851"/>
                  </a:lnTo>
                  <a:cubicBezTo>
                    <a:pt x="2395" y="623"/>
                    <a:pt x="2212" y="477"/>
                    <a:pt x="2042" y="477"/>
                  </a:cubicBezTo>
                  <a:cubicBezTo>
                    <a:pt x="2000" y="477"/>
                    <a:pt x="1959" y="485"/>
                    <a:pt x="1922" y="504"/>
                  </a:cubicBezTo>
                  <a:cubicBezTo>
                    <a:pt x="1704" y="598"/>
                    <a:pt x="1496" y="647"/>
                    <a:pt x="1291" y="647"/>
                  </a:cubicBezTo>
                  <a:cubicBezTo>
                    <a:pt x="873" y="647"/>
                    <a:pt x="465" y="444"/>
                    <a:pt x="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140" name="Google Shape;140;p2"/>
          <p:cNvCxnSpPr/>
          <p:nvPr/>
        </p:nvCxnSpPr>
        <p:spPr>
          <a:xfrm>
            <a:off x="4273420" y="3006997"/>
            <a:ext cx="0" cy="3571085"/>
          </a:xfrm>
          <a:prstGeom prst="straightConnector1">
            <a:avLst/>
          </a:prstGeom>
          <a:noFill/>
          <a:ln w="28575" cap="flat" cmpd="sng">
            <a:solidFill>
              <a:srgbClr val="7F7F7F"/>
            </a:solidFill>
            <a:prstDash val="dash"/>
            <a:miter lim="800000"/>
            <a:headEnd type="none" w="sm" len="sm"/>
            <a:tailEnd type="none" w="sm" len="sm"/>
          </a:ln>
        </p:spPr>
      </p:cxnSp>
      <p:cxnSp>
        <p:nvCxnSpPr>
          <p:cNvPr id="141" name="Google Shape;141;p2"/>
          <p:cNvCxnSpPr/>
          <p:nvPr/>
        </p:nvCxnSpPr>
        <p:spPr>
          <a:xfrm>
            <a:off x="7924798" y="3000774"/>
            <a:ext cx="0" cy="3571085"/>
          </a:xfrm>
          <a:prstGeom prst="straightConnector1">
            <a:avLst/>
          </a:prstGeom>
          <a:noFill/>
          <a:ln w="28575" cap="flat" cmpd="sng">
            <a:solidFill>
              <a:srgbClr val="7F7F7F"/>
            </a:solidFill>
            <a:prstDash val="dash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3"/>
          <p:cNvSpPr/>
          <p:nvPr/>
        </p:nvSpPr>
        <p:spPr>
          <a:xfrm>
            <a:off x="9126245" y="310717"/>
            <a:ext cx="306575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" name="Google Shape;147;p3"/>
          <p:cNvSpPr/>
          <p:nvPr/>
        </p:nvSpPr>
        <p:spPr>
          <a:xfrm>
            <a:off x="-1" y="319600"/>
            <a:ext cx="9001957" cy="6161103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" name="Google Shape;148;p3"/>
          <p:cNvSpPr txBox="1">
            <a:spLocks noGrp="1"/>
          </p:cNvSpPr>
          <p:nvPr>
            <p:ph type="body" idx="1"/>
          </p:nvPr>
        </p:nvSpPr>
        <p:spPr>
          <a:xfrm>
            <a:off x="692458" y="1825625"/>
            <a:ext cx="7821227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endParaRPr sz="6000" dirty="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endParaRPr sz="6000" dirty="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7000"/>
              <a:buNone/>
            </a:pPr>
            <a:r>
              <a:rPr lang="es-MX" sz="7000" b="1" dirty="0">
                <a:solidFill>
                  <a:schemeClr val="lt1"/>
                </a:solidFill>
              </a:rPr>
              <a:t>01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</a:pPr>
            <a:r>
              <a:rPr lang="es-MX" sz="6000" dirty="0">
                <a:solidFill>
                  <a:schemeClr val="lt1"/>
                </a:solidFill>
              </a:rPr>
              <a:t>Revisión de Conceptos</a:t>
            </a: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4" name="Google Shape;154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55" name="Google Shape;155;p4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Google Shape;156;p4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REVISEMOS LOS RESULTADOS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DEL CUESTIONARIO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157" name="Google Shape;157;p4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" name="Google Shape;158;p4"/>
          <p:cNvSpPr txBox="1"/>
          <p:nvPr/>
        </p:nvSpPr>
        <p:spPr>
          <a:xfrm>
            <a:off x="6551394" y="4356585"/>
            <a:ext cx="1919999" cy="374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s-MX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Escribir los temas </a:t>
            </a: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" name="Google Shape;159;p4"/>
          <p:cNvSpPr txBox="1"/>
          <p:nvPr/>
        </p:nvSpPr>
        <p:spPr>
          <a:xfrm>
            <a:off x="6551393" y="3711885"/>
            <a:ext cx="1920000" cy="64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2800"/>
              <a:buFont typeface="Calibri"/>
              <a:buNone/>
            </a:pPr>
            <a:r>
              <a:rPr lang="es-MX" sz="2800" b="1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Revisemos algunos conceptos</a:t>
            </a:r>
            <a:endParaRPr sz="2800" b="1" i="0" u="none" strike="noStrike" cap="none" dirty="0">
              <a:solidFill>
                <a:srgbClr val="CD25B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0" name="Google Shape;160;p4"/>
          <p:cNvSpPr txBox="1"/>
          <p:nvPr/>
        </p:nvSpPr>
        <p:spPr>
          <a:xfrm>
            <a:off x="1132959" y="6141649"/>
            <a:ext cx="3485694" cy="36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s-MX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Cambiar gráfico al propuesto por google cuestionario</a:t>
            </a: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1" name="Google Shape;161;p4"/>
          <p:cNvSpPr/>
          <p:nvPr/>
        </p:nvSpPr>
        <p:spPr>
          <a:xfrm>
            <a:off x="518749" y="2373857"/>
            <a:ext cx="5591451" cy="3767792"/>
          </a:xfrm>
          <a:prstGeom prst="snip2DiagRect">
            <a:avLst>
              <a:gd name="adj1" fmla="val 0"/>
              <a:gd name="adj2" fmla="val 16667"/>
            </a:avLst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62" name="Google Shape;162;p4" title="Gráfico">
            <a:hlinkClick r:id="rId4"/>
          </p:cNvPr>
          <p:cNvPicPr preferRelativeResize="0"/>
          <p:nvPr/>
        </p:nvPicPr>
        <p:blipFill rotWithShape="1">
          <a:blip r:embed="rId5">
            <a:alphaModFix/>
          </a:blip>
          <a:srcRect l="4266" t="16254" r="5536"/>
          <a:stretch/>
        </p:blipFill>
        <p:spPr>
          <a:xfrm>
            <a:off x="735982" y="3136019"/>
            <a:ext cx="5055503" cy="3052516"/>
          </a:xfrm>
          <a:prstGeom prst="rect">
            <a:avLst/>
          </a:prstGeom>
          <a:noFill/>
          <a:ln>
            <a:noFill/>
          </a:ln>
        </p:spPr>
      </p:pic>
      <p:sp>
        <p:nvSpPr>
          <p:cNvPr id="163" name="Google Shape;163;p4"/>
          <p:cNvSpPr/>
          <p:nvPr/>
        </p:nvSpPr>
        <p:spPr>
          <a:xfrm>
            <a:off x="993807" y="2549313"/>
            <a:ext cx="368151" cy="368151"/>
          </a:xfrm>
          <a:prstGeom prst="snip2DiagRect">
            <a:avLst>
              <a:gd name="adj1" fmla="val 0"/>
              <a:gd name="adj2" fmla="val 16667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" name="Google Shape;164;p4"/>
          <p:cNvSpPr/>
          <p:nvPr/>
        </p:nvSpPr>
        <p:spPr>
          <a:xfrm>
            <a:off x="1784322" y="2549314"/>
            <a:ext cx="368151" cy="368151"/>
          </a:xfrm>
          <a:prstGeom prst="snip2DiagRect">
            <a:avLst>
              <a:gd name="adj1" fmla="val 0"/>
              <a:gd name="adj2" fmla="val 16667"/>
            </a:avLst>
          </a:prstGeom>
          <a:solidFill>
            <a:srgbClr val="D9D9D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Google Shape;165;p4"/>
          <p:cNvSpPr/>
          <p:nvPr/>
        </p:nvSpPr>
        <p:spPr>
          <a:xfrm>
            <a:off x="2737009" y="2549313"/>
            <a:ext cx="368151" cy="368151"/>
          </a:xfrm>
          <a:prstGeom prst="snip2DiagRect">
            <a:avLst>
              <a:gd name="adj1" fmla="val 0"/>
              <a:gd name="adj2" fmla="val 16667"/>
            </a:avLst>
          </a:prstGeom>
          <a:solidFill>
            <a:srgbClr val="B7B7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" name="Google Shape;166;p4"/>
          <p:cNvSpPr/>
          <p:nvPr/>
        </p:nvSpPr>
        <p:spPr>
          <a:xfrm>
            <a:off x="3586678" y="2549314"/>
            <a:ext cx="368151" cy="368151"/>
          </a:xfrm>
          <a:prstGeom prst="snip2DiagRect">
            <a:avLst>
              <a:gd name="adj1" fmla="val 0"/>
              <a:gd name="adj2" fmla="val 16667"/>
            </a:avLst>
          </a:prstGeom>
          <a:solidFill>
            <a:srgbClr val="99999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5"/>
          <p:cNvSpPr/>
          <p:nvPr/>
        </p:nvSpPr>
        <p:spPr>
          <a:xfrm>
            <a:off x="9126245" y="310717"/>
            <a:ext cx="306575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2" name="Google Shape;172;p5"/>
          <p:cNvSpPr/>
          <p:nvPr/>
        </p:nvSpPr>
        <p:spPr>
          <a:xfrm>
            <a:off x="-1" y="319600"/>
            <a:ext cx="9001957" cy="6161103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3" name="Google Shape;173;p5"/>
          <p:cNvSpPr txBox="1">
            <a:spLocks noGrp="1"/>
          </p:cNvSpPr>
          <p:nvPr>
            <p:ph type="body" idx="1"/>
          </p:nvPr>
        </p:nvSpPr>
        <p:spPr>
          <a:xfrm>
            <a:off x="692458" y="1825625"/>
            <a:ext cx="7821227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endParaRPr sz="6000" dirty="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endParaRPr sz="6000" dirty="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7000"/>
              <a:buNone/>
            </a:pPr>
            <a:r>
              <a:rPr lang="es-MX" sz="7000" b="1" dirty="0">
                <a:solidFill>
                  <a:schemeClr val="lt1"/>
                </a:solidFill>
              </a:rPr>
              <a:t>02</a:t>
            </a:r>
            <a:endParaRPr dirty="0"/>
          </a:p>
          <a:p>
            <a:pPr marL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6500"/>
              <a:buNone/>
            </a:pPr>
            <a:r>
              <a:rPr lang="es-MX" sz="6500" dirty="0">
                <a:solidFill>
                  <a:schemeClr val="lt1"/>
                </a:solidFill>
              </a:rPr>
              <a:t>Revisión de los CMS</a:t>
            </a:r>
            <a:endParaRPr dirty="0"/>
          </a:p>
          <a:p>
            <a:pPr marL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700"/>
              <a:buNone/>
            </a:pPr>
            <a:r>
              <a:rPr lang="es-MX" sz="2700" dirty="0">
                <a:solidFill>
                  <a:schemeClr val="lt1"/>
                </a:solidFill>
              </a:rPr>
              <a:t>Editores de Código</a:t>
            </a: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9" name="Google Shape;179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80" name="Google Shape;180;p6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1" name="Google Shape;181;p6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COMPARATIVO</a:t>
            </a:r>
            <a:br>
              <a:rPr lang="es-MX" dirty="0"/>
            </a:br>
            <a:endParaRPr dirty="0">
              <a:solidFill>
                <a:srgbClr val="CD25B0"/>
              </a:solidFill>
            </a:endParaRPr>
          </a:p>
        </p:txBody>
      </p:sp>
      <p:sp>
        <p:nvSpPr>
          <p:cNvPr id="182" name="Google Shape;182;p6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83" name="Google Shape;183;p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239475" y="130750"/>
            <a:ext cx="6205100" cy="6596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9" name="Google Shape;189;p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90" name="Google Shape;190;p7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1" name="Google Shape;191;p7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EJERCICIO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PRÁCTICO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192" name="Google Shape;192;p7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3" name="Google Shape;193;p7"/>
          <p:cNvSpPr/>
          <p:nvPr/>
        </p:nvSpPr>
        <p:spPr>
          <a:xfrm>
            <a:off x="914402" y="2649895"/>
            <a:ext cx="4833257" cy="3349690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" name="Google Shape;194;p7"/>
          <p:cNvSpPr txBox="1"/>
          <p:nvPr/>
        </p:nvSpPr>
        <p:spPr>
          <a:xfrm>
            <a:off x="1006576" y="2724543"/>
            <a:ext cx="4526477" cy="3088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</a:pPr>
            <a:r>
              <a:rPr lang="es-MX" sz="28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TAREA 1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endParaRPr sz="24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lang="es-MX" sz="24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Busca en la web los distintos CMS.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lang="es-MX" sz="24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Investiga las distintas características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endParaRPr sz="20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5" name="Google Shape;195;p7"/>
          <p:cNvSpPr/>
          <p:nvPr/>
        </p:nvSpPr>
        <p:spPr>
          <a:xfrm>
            <a:off x="6254621" y="2649895"/>
            <a:ext cx="4833257" cy="3349690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6" name="Google Shape;196;p7"/>
          <p:cNvSpPr txBox="1"/>
          <p:nvPr/>
        </p:nvSpPr>
        <p:spPr>
          <a:xfrm>
            <a:off x="6346795" y="2724543"/>
            <a:ext cx="4741083" cy="2882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</a:pPr>
            <a:r>
              <a:rPr lang="es-MX" sz="28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TAREA 2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endParaRPr sz="24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lang="es-MX" sz="24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Crea una demo de  </a:t>
            </a:r>
            <a:r>
              <a:rPr lang="es-MX" sz="2400" b="0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s-MX" sz="2400" b="0" i="0" u="sng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https://www.drupal.org/</a:t>
            </a:r>
            <a:endParaRPr sz="2400" b="0" i="0" u="none" strike="noStrike" cap="none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Char char="•"/>
            </a:pPr>
            <a:r>
              <a:rPr lang="es-MX" sz="2400" b="0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Prueba también un sitio gratis de https://www.joomla.org/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endParaRPr sz="20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8"/>
          <p:cNvSpPr/>
          <p:nvPr/>
        </p:nvSpPr>
        <p:spPr>
          <a:xfrm>
            <a:off x="9126245" y="310717"/>
            <a:ext cx="306575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2" name="Google Shape;202;p8"/>
          <p:cNvSpPr/>
          <p:nvPr/>
        </p:nvSpPr>
        <p:spPr>
          <a:xfrm>
            <a:off x="-1" y="319600"/>
            <a:ext cx="9001957" cy="6161103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3" name="Google Shape;203;p8"/>
          <p:cNvSpPr txBox="1">
            <a:spLocks noGrp="1"/>
          </p:cNvSpPr>
          <p:nvPr>
            <p:ph type="body" idx="1"/>
          </p:nvPr>
        </p:nvSpPr>
        <p:spPr>
          <a:xfrm>
            <a:off x="692458" y="1825625"/>
            <a:ext cx="7821227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endParaRPr sz="6000" dirty="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endParaRPr sz="6000" dirty="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7000"/>
              <a:buNone/>
            </a:pPr>
            <a:r>
              <a:rPr lang="es-MX" sz="7000" b="1" dirty="0">
                <a:solidFill>
                  <a:schemeClr val="lt1"/>
                </a:solidFill>
              </a:rPr>
              <a:t>03</a:t>
            </a:r>
            <a:endParaRPr dirty="0"/>
          </a:p>
          <a:p>
            <a:pPr marL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</a:pPr>
            <a:r>
              <a:rPr lang="es-MX" sz="6000" dirty="0">
                <a:solidFill>
                  <a:schemeClr val="lt1"/>
                </a:solidFill>
              </a:rPr>
              <a:t>Desafío</a:t>
            </a:r>
            <a:endParaRPr dirty="0"/>
          </a:p>
          <a:p>
            <a:pPr marL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700"/>
              <a:buNone/>
            </a:pPr>
            <a:r>
              <a:rPr lang="es-MX" sz="2700" dirty="0">
                <a:solidFill>
                  <a:schemeClr val="lt1"/>
                </a:solidFill>
              </a:rPr>
              <a:t>Creando el primer Wordpress</a:t>
            </a:r>
            <a:endParaRPr sz="2700" dirty="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" name="Google Shape;209;p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10" name="Google Shape;210;p9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1" name="Google Shape;211;p9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PASOS PARA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EL DESAFÍO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212" name="Google Shape;212;p9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13" name="Google Shape;213;p9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10548" y="1349408"/>
            <a:ext cx="9636036" cy="5264188"/>
          </a:xfrm>
          <a:prstGeom prst="rect">
            <a:avLst/>
          </a:prstGeom>
          <a:noFill/>
          <a:ln>
            <a:noFill/>
          </a:ln>
        </p:spPr>
      </p:pic>
      <p:sp>
        <p:nvSpPr>
          <p:cNvPr id="214" name="Google Shape;214;p9"/>
          <p:cNvSpPr txBox="1"/>
          <p:nvPr/>
        </p:nvSpPr>
        <p:spPr>
          <a:xfrm>
            <a:off x="373224" y="2833927"/>
            <a:ext cx="1492897" cy="6924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Calibri"/>
              <a:buNone/>
            </a:pPr>
            <a:r>
              <a:rPr lang="es-MX" sz="13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Ingresa a https://es.wordpress.com/.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" name="Google Shape;215;p9"/>
          <p:cNvSpPr txBox="1"/>
          <p:nvPr/>
        </p:nvSpPr>
        <p:spPr>
          <a:xfrm>
            <a:off x="2434737" y="2855099"/>
            <a:ext cx="1492898" cy="6924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Calibri"/>
              <a:buNone/>
            </a:pPr>
            <a:r>
              <a:rPr lang="es-MX" sz="13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Empieza a crear tu primera página web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" name="Google Shape;216;p9"/>
          <p:cNvSpPr txBox="1"/>
          <p:nvPr/>
        </p:nvSpPr>
        <p:spPr>
          <a:xfrm>
            <a:off x="4613261" y="2843608"/>
            <a:ext cx="1306817" cy="6924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Calibri"/>
              <a:buNone/>
            </a:pPr>
            <a:r>
              <a:rPr lang="es-MX" sz="13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Configura los elementos básicos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" name="Google Shape;217;p9"/>
          <p:cNvSpPr txBox="1"/>
          <p:nvPr/>
        </p:nvSpPr>
        <p:spPr>
          <a:xfrm>
            <a:off x="4582678" y="5536593"/>
            <a:ext cx="1354128" cy="6924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s-MX" sz="13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Probar tu wordpress en el navegador.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8" name="Google Shape;218;p9"/>
          <p:cNvSpPr txBox="1"/>
          <p:nvPr/>
        </p:nvSpPr>
        <p:spPr>
          <a:xfrm>
            <a:off x="6601502" y="5536598"/>
            <a:ext cx="1444824" cy="6924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Calibri"/>
              <a:buNone/>
            </a:pPr>
            <a:r>
              <a:rPr lang="es-MX" sz="13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Agrega más información a tu web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9" name="Google Shape;219;p9"/>
          <p:cNvSpPr txBox="1"/>
          <p:nvPr/>
        </p:nvSpPr>
        <p:spPr>
          <a:xfrm>
            <a:off x="8620423" y="5588948"/>
            <a:ext cx="1444824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Calibri"/>
              <a:buNone/>
            </a:pPr>
            <a:r>
              <a:rPr lang="es-MX" sz="13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Enviar enlace para revisión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295</Words>
  <Application>Microsoft Office PowerPoint</Application>
  <PresentationFormat>Panorámica</PresentationFormat>
  <Paragraphs>69</Paragraphs>
  <Slides>12</Slides>
  <Notes>12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5" baseType="lpstr">
      <vt:lpstr>Arial</vt:lpstr>
      <vt:lpstr>Calibri</vt:lpstr>
      <vt:lpstr>Tema de Office</vt:lpstr>
      <vt:lpstr>CMS Módulo 8</vt:lpstr>
      <vt:lpstr>Presentación de PowerPoint</vt:lpstr>
      <vt:lpstr>Presentación de PowerPoint</vt:lpstr>
      <vt:lpstr>REVISEMOS LOS RESULTADOS DEL CUESTIONARIO</vt:lpstr>
      <vt:lpstr>Presentación de PowerPoint</vt:lpstr>
      <vt:lpstr>COMPARATIVO </vt:lpstr>
      <vt:lpstr>EJERCICIO PRÁCTICO</vt:lpstr>
      <vt:lpstr>Presentación de PowerPoint</vt:lpstr>
      <vt:lpstr>PASOS PARA EL DESAFÍO</vt:lpstr>
      <vt:lpstr>Presentación de PowerPoint</vt:lpstr>
      <vt:lpstr>ACTIVIDADES A REALIZAR</vt:lpstr>
      <vt:lpstr>¿DUDAS?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CMS Módulo 8</dc:title>
  <dc:creator>d.silvahidd@gmail.com</dc:creator>
  <cp:lastModifiedBy>Karina Uribe Mansilla</cp:lastModifiedBy>
  <cp:revision>1</cp:revision>
  <dcterms:created xsi:type="dcterms:W3CDTF">2020-08-12T18:32:33Z</dcterms:created>
  <dcterms:modified xsi:type="dcterms:W3CDTF">2021-02-15T23:44:01Z</dcterms:modified>
</cp:coreProperties>
</file>