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hLNGe+mhe2sleX6vOVBjBtM7mL0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.silvahidd@gmail.com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1-02-04T19:05:43.363" idx="1">
    <p:pos x="4161" y="1669"/>
    <p:text>Habia un comentario de que faltaba información en esta diapo.</p:text>
    <p:extLst>
      <p:ext uri="{C676402C-5697-4E1C-873F-D02D1690AC5C}">
        <p15:threadingInfo xmlns:p15="http://schemas.microsoft.com/office/powerpoint/2012/main" timeZoneBias="0"/>
      </p:ext>
      <p:ext uri="http://customooxmlschemas.google.com/">
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commentPostId="AAAAHxDKzdc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5" name="Google Shape;22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2" name="Google Shape;232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3" name="Google Shape;233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11</a:t>
            </a:fld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0" name="Google Shape;250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1" name="Google Shape;251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12</a:t>
            </a:fld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62" name="Google Shape;26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9" name="Google Shape;269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70" name="Google Shape;270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14</a:t>
            </a:fld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0" name="Google Shape;280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81" name="Google Shape;281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15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4" name="Google Shape;1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En esta ppt la idea es mostrar los resultados globales y ahondar en las respuestas que no fueron correctamente respondidas. Hacer participar a los estudiantes revisando porque la confusión y clarificando términos que no se entendieron.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2" name="Google Shape;152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4</a:t>
            </a:fld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6</a:t>
            </a:fld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7" name="Google Shape;18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8" name="Google Shape;188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7</a:t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2" name="Google Shape;202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3" name="Google Shape;203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8</a:t>
            </a:fld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4" name="Google Shape;21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15" name="Google Shape;215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9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2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docs.google.com/spreadsheets/d/1TXpdtzqM3ofwsOJi-4L_PPEAXBlvnCkeg81tv9x7aEA/copy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hyperlink" Target="https://www.w3schools.com/bootstrap4/default.asp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comments" Target="../comments/comment1.xml"/><Relationship Id="rId4" Type="http://schemas.openxmlformats.org/officeDocument/2006/relationships/hyperlink" Target="https://getbootstrap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335903" y="2432485"/>
            <a:ext cx="5594380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300"/>
              <a:buFont typeface="Calibri"/>
              <a:buNone/>
            </a:pPr>
            <a:r>
              <a:rPr lang="es-MX" sz="6300" b="1" dirty="0">
                <a:solidFill>
                  <a:schemeClr val="lt1"/>
                </a:solidFill>
              </a:rPr>
              <a:t>Enchulando la Web</a:t>
            </a:r>
            <a:br>
              <a:rPr lang="es-MX" b="1" dirty="0">
                <a:solidFill>
                  <a:schemeClr val="lt1"/>
                </a:solidFill>
              </a:rPr>
            </a:br>
            <a:r>
              <a:rPr lang="es-MX" sz="3100" b="1" dirty="0">
                <a:solidFill>
                  <a:schemeClr val="lt1"/>
                </a:solidFill>
              </a:rPr>
              <a:t>Framework front - end</a:t>
            </a:r>
            <a:endParaRPr sz="3100" b="1"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Desarrollo de Aplicaciones Web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0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0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0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03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Desafío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MX" sz="2700" dirty="0">
                <a:solidFill>
                  <a:schemeClr val="lt1"/>
                </a:solidFill>
              </a:rPr>
              <a:t>Llegando a la cima en CSS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" name="Google Shape;235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6" name="Google Shape;236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PASOS PARA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EL DESAFÍO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38" name="Google Shape;238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9" name="Google Shape;239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174034" y="1228687"/>
            <a:ext cx="9636036" cy="5264188"/>
          </a:xfrm>
          <a:prstGeom prst="rect">
            <a:avLst/>
          </a:prstGeom>
          <a:noFill/>
          <a:ln>
            <a:noFill/>
          </a:ln>
        </p:spPr>
      </p:pic>
      <p:sp>
        <p:nvSpPr>
          <p:cNvPr id="240" name="Google Shape;240;p11"/>
          <p:cNvSpPr txBox="1"/>
          <p:nvPr/>
        </p:nvSpPr>
        <p:spPr>
          <a:xfrm>
            <a:off x="2146041" y="2511993"/>
            <a:ext cx="1492897" cy="1092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Instala Bootstrap framework usando los repositorios que están en la nube.</a:t>
            </a:r>
            <a:endParaRPr dirty="0"/>
          </a:p>
        </p:txBody>
      </p:sp>
      <p:sp>
        <p:nvSpPr>
          <p:cNvPr id="241" name="Google Shape;241;p11"/>
          <p:cNvSpPr txBox="1"/>
          <p:nvPr/>
        </p:nvSpPr>
        <p:spPr>
          <a:xfrm>
            <a:off x="4188892" y="2638443"/>
            <a:ext cx="1492898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Implementa las propiedades en tu página web.</a:t>
            </a:r>
            <a:endParaRPr dirty="0"/>
          </a:p>
        </p:txBody>
      </p:sp>
      <p:sp>
        <p:nvSpPr>
          <p:cNvPr id="242" name="Google Shape;242;p11"/>
          <p:cNvSpPr txBox="1"/>
          <p:nvPr/>
        </p:nvSpPr>
        <p:spPr>
          <a:xfrm>
            <a:off x="6366636" y="2635265"/>
            <a:ext cx="1306817" cy="892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Prueba tu página web con compañeros y compañeras.</a:t>
            </a:r>
            <a:endParaRPr dirty="0"/>
          </a:p>
        </p:txBody>
      </p:sp>
      <p:sp>
        <p:nvSpPr>
          <p:cNvPr id="243" name="Google Shape;243;p11"/>
          <p:cNvSpPr txBox="1"/>
          <p:nvPr/>
        </p:nvSpPr>
        <p:spPr>
          <a:xfrm>
            <a:off x="6341850" y="5513295"/>
            <a:ext cx="135412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Tu página de inicio: </a:t>
            </a:r>
            <a:endParaRPr dirty="0"/>
          </a:p>
        </p:txBody>
      </p:sp>
      <p:sp>
        <p:nvSpPr>
          <p:cNvPr id="244" name="Google Shape;244;p11"/>
          <p:cNvSpPr txBox="1"/>
          <p:nvPr/>
        </p:nvSpPr>
        <p:spPr>
          <a:xfrm>
            <a:off x="8294917" y="5131359"/>
            <a:ext cx="1560145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MX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¿Tu contenido es diverso (incluye texto, imágenes, videos, etc) ¿Es posible acceder a la información haciendo al menos dos clicks?</a:t>
            </a:r>
            <a:endParaRPr dirty="0"/>
          </a:p>
        </p:txBody>
      </p:sp>
      <p:sp>
        <p:nvSpPr>
          <p:cNvPr id="245" name="Google Shape;245;p11"/>
          <p:cNvSpPr txBox="1"/>
          <p:nvPr/>
        </p:nvSpPr>
        <p:spPr>
          <a:xfrm>
            <a:off x="10374577" y="5147154"/>
            <a:ext cx="1444824" cy="13540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MX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Enviar la tarea (ya sea el documento index.html + style.css o el link en repl.it) a través de google Classroom. </a:t>
            </a:r>
            <a:endParaRPr dirty="0"/>
          </a:p>
        </p:txBody>
      </p:sp>
      <p:sp>
        <p:nvSpPr>
          <p:cNvPr id="246" name="Google Shape;246;p11"/>
          <p:cNvSpPr txBox="1"/>
          <p:nvPr/>
        </p:nvSpPr>
        <p:spPr>
          <a:xfrm>
            <a:off x="3109717" y="5039026"/>
            <a:ext cx="2689549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¿Responde de manera clara sobre lo que ofrece para el usuario en tu web? ¿Es fácil para el usuario encontrar lo que busca?</a:t>
            </a:r>
            <a:endParaRPr sz="1800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1"/>
          <p:cNvSpPr/>
          <p:nvPr/>
        </p:nvSpPr>
        <p:spPr>
          <a:xfrm rot="10800000">
            <a:off x="5954273" y="5637413"/>
            <a:ext cx="354563" cy="41555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3" name="Google Shape;253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4" name="Google Shape;254;p1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2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¿NECESITAS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AYUDA?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56" name="Google Shape;256;p12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2"/>
          <p:cNvSpPr/>
          <p:nvPr/>
        </p:nvSpPr>
        <p:spPr>
          <a:xfrm>
            <a:off x="0" y="2470929"/>
            <a:ext cx="10049069" cy="3965378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12"/>
          <p:cNvSpPr txBox="1"/>
          <p:nvPr/>
        </p:nvSpPr>
        <p:spPr>
          <a:xfrm>
            <a:off x="270587" y="4224660"/>
            <a:ext cx="9778482" cy="1641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MX" sz="2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https://youtu.be/nug1pMke-y4</a:t>
            </a:r>
            <a:endParaRPr dirty="0"/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3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2"/>
          <p:cNvSpPr txBox="1"/>
          <p:nvPr/>
        </p:nvSpPr>
        <p:spPr>
          <a:xfrm>
            <a:off x="270587" y="3444419"/>
            <a:ext cx="4964072" cy="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 el siguiente video para apoyarte:</a:t>
            </a: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13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04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desafíos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2" name="Google Shape;27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3" name="Google Shape;273;p1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1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 REALIZAR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75" name="Google Shape;275;p1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14"/>
          <p:cNvSpPr/>
          <p:nvPr/>
        </p:nvSpPr>
        <p:spPr>
          <a:xfrm>
            <a:off x="1" y="2433181"/>
            <a:ext cx="7576456" cy="419142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4"/>
          <p:cNvSpPr txBox="1"/>
          <p:nvPr/>
        </p:nvSpPr>
        <p:spPr>
          <a:xfrm>
            <a:off x="188588" y="2546323"/>
            <a:ext cx="7322555" cy="3993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 las actividades que debes realizar antes de la siguiente sesión </a:t>
            </a:r>
            <a:endParaRPr dirty="0"/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ANTES DE LA SIGUIENTE SESIÓN</a:t>
            </a: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Revisar material de conceptos de nueva sesión </a:t>
            </a:r>
            <a:endParaRPr dirty="0"/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Responder cuestionario de conceptos a enviar </a:t>
            </a:r>
            <a:endParaRPr dirty="0"/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 QUE VEREMOS EN LA SIGUIENTE SESIÓN</a:t>
            </a:r>
            <a:endParaRPr dirty="0"/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CMS</a:t>
            </a:r>
            <a:endParaRPr dirty="0"/>
          </a:p>
          <a:p>
            <a:pPr marL="4445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3" name="Google Shape;28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4" name="Google Shape;284;p1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1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¿DUDAS?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86" name="Google Shape;286;p1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5"/>
          <p:cNvSpPr/>
          <p:nvPr/>
        </p:nvSpPr>
        <p:spPr>
          <a:xfrm>
            <a:off x="0" y="2472612"/>
            <a:ext cx="7623110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5"/>
          <p:cNvSpPr txBox="1"/>
          <p:nvPr/>
        </p:nvSpPr>
        <p:spPr>
          <a:xfrm>
            <a:off x="216581" y="3761961"/>
            <a:ext cx="6837362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Recuerda que si tienes alguna duda en tu trabajo en casa puedes usar Classroom para preguntar.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QUÉ VEREMOS EN ESTA SESIÓN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965261" y="3230715"/>
            <a:ext cx="2378771" cy="826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Revisión de conceptos </a:t>
            </a:r>
            <a:endParaRPr dirty="0"/>
          </a:p>
        </p:txBody>
      </p:sp>
      <p:sp>
        <p:nvSpPr>
          <p:cNvPr id="104" name="Google Shape;104;p2"/>
          <p:cNvSpPr txBox="1"/>
          <p:nvPr/>
        </p:nvSpPr>
        <p:spPr>
          <a:xfrm>
            <a:off x="398647" y="4306514"/>
            <a:ext cx="3577141" cy="1220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resultados y conceptos previos estudiados en caso y evaluados en cuestionario.</a:t>
            </a:r>
            <a:endParaRPr dirty="0"/>
          </a:p>
        </p:txBody>
      </p:sp>
      <p:sp>
        <p:nvSpPr>
          <p:cNvPr id="105" name="Google Shape;105;p2"/>
          <p:cNvSpPr/>
          <p:nvPr/>
        </p:nvSpPr>
        <p:spPr>
          <a:xfrm>
            <a:off x="1875498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6" name="Google Shape;106;p2"/>
          <p:cNvGrpSpPr/>
          <p:nvPr/>
        </p:nvGrpSpPr>
        <p:grpSpPr>
          <a:xfrm>
            <a:off x="2033054" y="2243001"/>
            <a:ext cx="329595" cy="327598"/>
            <a:chOff x="-6689825" y="3992050"/>
            <a:chExt cx="293025" cy="291250"/>
          </a:xfrm>
        </p:grpSpPr>
        <p:sp>
          <p:nvSpPr>
            <p:cNvPr id="107" name="Google Shape;107;p2"/>
            <p:cNvSpPr/>
            <p:nvPr/>
          </p:nvSpPr>
          <p:spPr>
            <a:xfrm>
              <a:off x="-6547275" y="3992050"/>
              <a:ext cx="30750" cy="65400"/>
            </a:xfrm>
            <a:custGeom>
              <a:avLst/>
              <a:gdLst/>
              <a:ahLst/>
              <a:cxnLst/>
              <a:rect l="l" t="t" r="r" b="b"/>
              <a:pathLst>
                <a:path w="1230" h="2616" extrusionOk="0">
                  <a:moveTo>
                    <a:pt x="1229" y="1"/>
                  </a:moveTo>
                  <a:cubicBezTo>
                    <a:pt x="757" y="379"/>
                    <a:pt x="284" y="1355"/>
                    <a:pt x="1" y="2616"/>
                  </a:cubicBezTo>
                  <a:lnTo>
                    <a:pt x="1229" y="2616"/>
                  </a:ln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-6547275" y="4143275"/>
              <a:ext cx="30750" cy="64600"/>
            </a:xfrm>
            <a:custGeom>
              <a:avLst/>
              <a:gdLst/>
              <a:ahLst/>
              <a:cxnLst/>
              <a:rect l="l" t="t" r="r" b="b"/>
              <a:pathLst>
                <a:path w="1230" h="2584" extrusionOk="0">
                  <a:moveTo>
                    <a:pt x="1" y="1"/>
                  </a:moveTo>
                  <a:cubicBezTo>
                    <a:pt x="284" y="1261"/>
                    <a:pt x="757" y="2237"/>
                    <a:pt x="1229" y="2584"/>
                  </a:cubicBez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-6551200" y="4073975"/>
              <a:ext cx="34675" cy="51200"/>
            </a:xfrm>
            <a:custGeom>
              <a:avLst/>
              <a:gdLst/>
              <a:ahLst/>
              <a:cxnLst/>
              <a:rect l="l" t="t" r="r" b="b"/>
              <a:pathLst>
                <a:path w="1387" h="2048" extrusionOk="0">
                  <a:moveTo>
                    <a:pt x="63" y="0"/>
                  </a:moveTo>
                  <a:cubicBezTo>
                    <a:pt x="0" y="725"/>
                    <a:pt x="0" y="1355"/>
                    <a:pt x="63" y="2048"/>
                  </a:cubicBezTo>
                  <a:lnTo>
                    <a:pt x="1386" y="2048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-6475600" y="3994425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1" y="0"/>
                  </a:moveTo>
                  <a:cubicBezTo>
                    <a:pt x="442" y="630"/>
                    <a:pt x="757" y="1512"/>
                    <a:pt x="946" y="2521"/>
                  </a:cubicBezTo>
                  <a:lnTo>
                    <a:pt x="2805" y="2521"/>
                  </a:lnTo>
                  <a:cubicBezTo>
                    <a:pt x="2301" y="1292"/>
                    <a:pt x="1261" y="347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-6449600" y="4073975"/>
              <a:ext cx="52800" cy="51200"/>
            </a:xfrm>
            <a:custGeom>
              <a:avLst/>
              <a:gdLst/>
              <a:ahLst/>
              <a:cxnLst/>
              <a:rect l="l" t="t" r="r" b="b"/>
              <a:pathLst>
                <a:path w="2112" h="2048" extrusionOk="0">
                  <a:moveTo>
                    <a:pt x="0" y="0"/>
                  </a:moveTo>
                  <a:cubicBezTo>
                    <a:pt x="63" y="725"/>
                    <a:pt x="63" y="1355"/>
                    <a:pt x="0" y="2048"/>
                  </a:cubicBezTo>
                  <a:lnTo>
                    <a:pt x="1954" y="2048"/>
                  </a:lnTo>
                  <a:cubicBezTo>
                    <a:pt x="2048" y="1733"/>
                    <a:pt x="2080" y="1386"/>
                    <a:pt x="2080" y="1040"/>
                  </a:cubicBezTo>
                  <a:cubicBezTo>
                    <a:pt x="2111" y="662"/>
                    <a:pt x="2048" y="347"/>
                    <a:pt x="19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-6500000" y="3992050"/>
              <a:ext cx="30725" cy="65400"/>
            </a:xfrm>
            <a:custGeom>
              <a:avLst/>
              <a:gdLst/>
              <a:ahLst/>
              <a:cxnLst/>
              <a:rect l="l" t="t" r="r" b="b"/>
              <a:pathLst>
                <a:path w="1229" h="2616" extrusionOk="0">
                  <a:moveTo>
                    <a:pt x="0" y="1"/>
                  </a:moveTo>
                  <a:lnTo>
                    <a:pt x="0" y="2616"/>
                  </a:lnTo>
                  <a:lnTo>
                    <a:pt x="1229" y="2616"/>
                  </a:lnTo>
                  <a:cubicBezTo>
                    <a:pt x="977" y="1355"/>
                    <a:pt x="473" y="379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-6500000" y="4143275"/>
              <a:ext cx="30725" cy="64600"/>
            </a:xfrm>
            <a:custGeom>
              <a:avLst/>
              <a:gdLst/>
              <a:ahLst/>
              <a:cxnLst/>
              <a:rect l="l" t="t" r="r" b="b"/>
              <a:pathLst>
                <a:path w="1229" h="2584" extrusionOk="0">
                  <a:moveTo>
                    <a:pt x="0" y="1"/>
                  </a:moveTo>
                  <a:lnTo>
                    <a:pt x="0" y="2584"/>
                  </a:lnTo>
                  <a:cubicBezTo>
                    <a:pt x="473" y="2237"/>
                    <a:pt x="945" y="1261"/>
                    <a:pt x="12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-6689825" y="4141700"/>
              <a:ext cx="149675" cy="141600"/>
            </a:xfrm>
            <a:custGeom>
              <a:avLst/>
              <a:gdLst/>
              <a:ahLst/>
              <a:cxnLst/>
              <a:rect l="l" t="t" r="r" b="b"/>
              <a:pathLst>
                <a:path w="5987" h="5664" extrusionOk="0">
                  <a:moveTo>
                    <a:pt x="3182" y="1"/>
                  </a:moveTo>
                  <a:cubicBezTo>
                    <a:pt x="3371" y="442"/>
                    <a:pt x="3623" y="851"/>
                    <a:pt x="3938" y="1198"/>
                  </a:cubicBezTo>
                  <a:lnTo>
                    <a:pt x="3088" y="2017"/>
                  </a:lnTo>
                  <a:cubicBezTo>
                    <a:pt x="2946" y="1946"/>
                    <a:pt x="2791" y="1911"/>
                    <a:pt x="2638" y="1911"/>
                  </a:cubicBezTo>
                  <a:cubicBezTo>
                    <a:pt x="2382" y="1911"/>
                    <a:pt x="2131" y="2009"/>
                    <a:pt x="1954" y="2206"/>
                  </a:cubicBezTo>
                  <a:lnTo>
                    <a:pt x="378" y="3907"/>
                  </a:lnTo>
                  <a:cubicBezTo>
                    <a:pt x="0" y="4317"/>
                    <a:pt x="0" y="4978"/>
                    <a:pt x="378" y="5356"/>
                  </a:cubicBezTo>
                  <a:cubicBezTo>
                    <a:pt x="583" y="5561"/>
                    <a:pt x="851" y="5664"/>
                    <a:pt x="1115" y="5664"/>
                  </a:cubicBezTo>
                  <a:cubicBezTo>
                    <a:pt x="1379" y="5664"/>
                    <a:pt x="1639" y="5561"/>
                    <a:pt x="1828" y="5356"/>
                  </a:cubicBezTo>
                  <a:lnTo>
                    <a:pt x="3403" y="3687"/>
                  </a:lnTo>
                  <a:cubicBezTo>
                    <a:pt x="3718" y="3372"/>
                    <a:pt x="3781" y="2899"/>
                    <a:pt x="3623" y="2521"/>
                  </a:cubicBezTo>
                  <a:lnTo>
                    <a:pt x="4443" y="1702"/>
                  </a:lnTo>
                  <a:cubicBezTo>
                    <a:pt x="4821" y="2111"/>
                    <a:pt x="5388" y="2426"/>
                    <a:pt x="5986" y="2584"/>
                  </a:cubicBezTo>
                  <a:cubicBezTo>
                    <a:pt x="5545" y="1954"/>
                    <a:pt x="5230" y="1040"/>
                    <a:pt x="50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6475600" y="4141700"/>
              <a:ext cx="70125" cy="64600"/>
            </a:xfrm>
            <a:custGeom>
              <a:avLst/>
              <a:gdLst/>
              <a:ahLst/>
              <a:cxnLst/>
              <a:rect l="l" t="t" r="r" b="b"/>
              <a:pathLst>
                <a:path w="2805" h="2584" extrusionOk="0">
                  <a:moveTo>
                    <a:pt x="946" y="1"/>
                  </a:moveTo>
                  <a:cubicBezTo>
                    <a:pt x="757" y="1040"/>
                    <a:pt x="442" y="1954"/>
                    <a:pt x="1" y="2584"/>
                  </a:cubicBezTo>
                  <a:cubicBezTo>
                    <a:pt x="1261" y="2174"/>
                    <a:pt x="2301" y="1229"/>
                    <a:pt x="28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6618950" y="4073975"/>
              <a:ext cx="52025" cy="51200"/>
            </a:xfrm>
            <a:custGeom>
              <a:avLst/>
              <a:gdLst/>
              <a:ahLst/>
              <a:cxnLst/>
              <a:rect l="l" t="t" r="r" b="b"/>
              <a:pathLst>
                <a:path w="2081" h="2048" extrusionOk="0">
                  <a:moveTo>
                    <a:pt x="95" y="0"/>
                  </a:moveTo>
                  <a:cubicBezTo>
                    <a:pt x="32" y="315"/>
                    <a:pt x="1" y="662"/>
                    <a:pt x="1" y="1040"/>
                  </a:cubicBezTo>
                  <a:cubicBezTo>
                    <a:pt x="1" y="1386"/>
                    <a:pt x="32" y="1733"/>
                    <a:pt x="95" y="2048"/>
                  </a:cubicBezTo>
                  <a:lnTo>
                    <a:pt x="2080" y="2048"/>
                  </a:lnTo>
                  <a:cubicBezTo>
                    <a:pt x="1986" y="1355"/>
                    <a:pt x="1986" y="725"/>
                    <a:pt x="20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-6610275" y="3992850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2804" y="0"/>
                  </a:moveTo>
                  <a:lnTo>
                    <a:pt x="2804" y="0"/>
                  </a:lnTo>
                  <a:cubicBezTo>
                    <a:pt x="1544" y="410"/>
                    <a:pt x="504" y="1355"/>
                    <a:pt x="0" y="2521"/>
                  </a:cubicBezTo>
                  <a:lnTo>
                    <a:pt x="1859" y="2521"/>
                  </a:lnTo>
                  <a:cubicBezTo>
                    <a:pt x="2017" y="1575"/>
                    <a:pt x="2363" y="693"/>
                    <a:pt x="280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-6500000" y="4073975"/>
              <a:ext cx="35450" cy="51200"/>
            </a:xfrm>
            <a:custGeom>
              <a:avLst/>
              <a:gdLst/>
              <a:ahLst/>
              <a:cxnLst/>
              <a:rect l="l" t="t" r="r" b="b"/>
              <a:pathLst>
                <a:path w="1418" h="2048" extrusionOk="0">
                  <a:moveTo>
                    <a:pt x="0" y="0"/>
                  </a:moveTo>
                  <a:lnTo>
                    <a:pt x="0" y="2048"/>
                  </a:lnTo>
                  <a:lnTo>
                    <a:pt x="1292" y="2048"/>
                  </a:lnTo>
                  <a:cubicBezTo>
                    <a:pt x="1418" y="1355"/>
                    <a:pt x="1418" y="725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9" name="Google Shape;119;p2"/>
          <p:cNvSpPr txBox="1"/>
          <p:nvPr/>
        </p:nvSpPr>
        <p:spPr>
          <a:xfrm>
            <a:off x="4630119" y="3230715"/>
            <a:ext cx="2789767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Cascade Style Sheet</a:t>
            </a:r>
            <a:endParaRPr sz="35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4397025" y="4306514"/>
            <a:ext cx="3295459" cy="7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Exploraremos la diversidad de propiedades que ofrece CSS.</a:t>
            </a:r>
            <a:endParaRPr dirty="0"/>
          </a:p>
        </p:txBody>
      </p:sp>
      <p:sp>
        <p:nvSpPr>
          <p:cNvPr id="121" name="Google Shape;121;p2"/>
          <p:cNvSpPr/>
          <p:nvPr/>
        </p:nvSpPr>
        <p:spPr>
          <a:xfrm>
            <a:off x="5713044" y="208548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2" name="Google Shape;122;p2"/>
          <p:cNvGrpSpPr/>
          <p:nvPr/>
        </p:nvGrpSpPr>
        <p:grpSpPr>
          <a:xfrm>
            <a:off x="5860656" y="2249082"/>
            <a:ext cx="331366" cy="328695"/>
            <a:chOff x="-5613150" y="3991275"/>
            <a:chExt cx="294600" cy="292225"/>
          </a:xfrm>
        </p:grpSpPr>
        <p:sp>
          <p:nvSpPr>
            <p:cNvPr id="123" name="Google Shape;123;p2"/>
            <p:cNvSpPr/>
            <p:nvPr/>
          </p:nvSpPr>
          <p:spPr>
            <a:xfrm>
              <a:off x="-5480050" y="4046400"/>
              <a:ext cx="27600" cy="14200"/>
            </a:xfrm>
            <a:custGeom>
              <a:avLst/>
              <a:gdLst/>
              <a:ahLst/>
              <a:cxnLst/>
              <a:rect l="l" t="t" r="r" b="b"/>
              <a:pathLst>
                <a:path w="1104" h="568" extrusionOk="0">
                  <a:moveTo>
                    <a:pt x="537" y="1"/>
                  </a:moveTo>
                  <a:lnTo>
                    <a:pt x="1" y="568"/>
                  </a:lnTo>
                  <a:lnTo>
                    <a:pt x="1104" y="568"/>
                  </a:lnTo>
                  <a:lnTo>
                    <a:pt x="5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-553122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693" y="1"/>
                  </a:moveTo>
                  <a:lnTo>
                    <a:pt x="0" y="726"/>
                  </a:lnTo>
                  <a:lnTo>
                    <a:pt x="1103" y="726"/>
                  </a:lnTo>
                  <a:lnTo>
                    <a:pt x="176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-5443025" y="4077125"/>
              <a:ext cx="41775" cy="40975"/>
            </a:xfrm>
            <a:custGeom>
              <a:avLst/>
              <a:gdLst/>
              <a:ahLst/>
              <a:cxnLst/>
              <a:rect l="l" t="t" r="r" b="b"/>
              <a:pathLst>
                <a:path w="1671" h="1639" extrusionOk="0">
                  <a:moveTo>
                    <a:pt x="694" y="0"/>
                  </a:moveTo>
                  <a:lnTo>
                    <a:pt x="1" y="1638"/>
                  </a:lnTo>
                  <a:lnTo>
                    <a:pt x="1" y="1638"/>
                  </a:lnTo>
                  <a:lnTo>
                    <a:pt x="16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-5487925" y="4077125"/>
              <a:ext cx="43350" cy="54375"/>
            </a:xfrm>
            <a:custGeom>
              <a:avLst/>
              <a:gdLst/>
              <a:ahLst/>
              <a:cxnLst/>
              <a:rect l="l" t="t" r="r" b="b"/>
              <a:pathLst>
                <a:path w="1734" h="2175" extrusionOk="0">
                  <a:moveTo>
                    <a:pt x="1" y="0"/>
                  </a:moveTo>
                  <a:lnTo>
                    <a:pt x="852" y="2174"/>
                  </a:lnTo>
                  <a:lnTo>
                    <a:pt x="173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-544537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0" y="1"/>
                  </a:moveTo>
                  <a:lnTo>
                    <a:pt x="693" y="726"/>
                  </a:lnTo>
                  <a:lnTo>
                    <a:pt x="1764" y="726"/>
                  </a:lnTo>
                  <a:lnTo>
                    <a:pt x="11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-5531225" y="4077125"/>
              <a:ext cx="41750" cy="40975"/>
            </a:xfrm>
            <a:custGeom>
              <a:avLst/>
              <a:gdLst/>
              <a:ahLst/>
              <a:cxnLst/>
              <a:rect l="l" t="t" r="r" b="b"/>
              <a:pathLst>
                <a:path w="1670" h="1639" extrusionOk="0">
                  <a:moveTo>
                    <a:pt x="0" y="0"/>
                  </a:moveTo>
                  <a:lnTo>
                    <a:pt x="1670" y="1638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-5613150" y="4198400"/>
              <a:ext cx="292225" cy="33900"/>
            </a:xfrm>
            <a:custGeom>
              <a:avLst/>
              <a:gdLst/>
              <a:ahLst/>
              <a:cxnLst/>
              <a:rect l="l" t="t" r="r" b="b"/>
              <a:pathLst>
                <a:path w="11689" h="1356" extrusionOk="0">
                  <a:moveTo>
                    <a:pt x="1" y="1"/>
                  </a:moveTo>
                  <a:lnTo>
                    <a:pt x="1" y="347"/>
                  </a:lnTo>
                  <a:lnTo>
                    <a:pt x="32" y="347"/>
                  </a:lnTo>
                  <a:cubicBezTo>
                    <a:pt x="32" y="883"/>
                    <a:pt x="505" y="1356"/>
                    <a:pt x="1072" y="1356"/>
                  </a:cubicBezTo>
                  <a:lnTo>
                    <a:pt x="10681" y="1356"/>
                  </a:lnTo>
                  <a:cubicBezTo>
                    <a:pt x="11216" y="1356"/>
                    <a:pt x="11689" y="883"/>
                    <a:pt x="11689" y="347"/>
                  </a:cubicBezTo>
                  <a:lnTo>
                    <a:pt x="116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-5610775" y="3991275"/>
              <a:ext cx="292225" cy="189050"/>
            </a:xfrm>
            <a:custGeom>
              <a:avLst/>
              <a:gdLst/>
              <a:ahLst/>
              <a:cxnLst/>
              <a:rect l="l" t="t" r="r" b="b"/>
              <a:pathLst>
                <a:path w="11689" h="7562" extrusionOk="0">
                  <a:moveTo>
                    <a:pt x="7813" y="1386"/>
                  </a:moveTo>
                  <a:cubicBezTo>
                    <a:pt x="7908" y="1386"/>
                    <a:pt x="8034" y="1418"/>
                    <a:pt x="8065" y="1512"/>
                  </a:cubicBezTo>
                  <a:cubicBezTo>
                    <a:pt x="8128" y="1575"/>
                    <a:pt x="9483" y="2867"/>
                    <a:pt x="9515" y="2993"/>
                  </a:cubicBezTo>
                  <a:cubicBezTo>
                    <a:pt x="9578" y="3088"/>
                    <a:pt x="9578" y="3214"/>
                    <a:pt x="9452" y="3340"/>
                  </a:cubicBezTo>
                  <a:lnTo>
                    <a:pt x="6018" y="6774"/>
                  </a:lnTo>
                  <a:cubicBezTo>
                    <a:pt x="5943" y="6848"/>
                    <a:pt x="5862" y="6880"/>
                    <a:pt x="5783" y="6880"/>
                  </a:cubicBezTo>
                  <a:cubicBezTo>
                    <a:pt x="5696" y="6880"/>
                    <a:pt x="5612" y="6840"/>
                    <a:pt x="5545" y="6774"/>
                  </a:cubicBezTo>
                  <a:lnTo>
                    <a:pt x="2111" y="3340"/>
                  </a:lnTo>
                  <a:cubicBezTo>
                    <a:pt x="2001" y="3230"/>
                    <a:pt x="1987" y="2976"/>
                    <a:pt x="2027" y="2976"/>
                  </a:cubicBezTo>
                  <a:cubicBezTo>
                    <a:pt x="2033" y="2976"/>
                    <a:pt x="2040" y="2981"/>
                    <a:pt x="2048" y="2993"/>
                  </a:cubicBezTo>
                  <a:cubicBezTo>
                    <a:pt x="2048" y="2962"/>
                    <a:pt x="2079" y="2930"/>
                    <a:pt x="2111" y="2867"/>
                  </a:cubicBezTo>
                  <a:lnTo>
                    <a:pt x="3497" y="1512"/>
                  </a:lnTo>
                  <a:cubicBezTo>
                    <a:pt x="3560" y="1418"/>
                    <a:pt x="3655" y="1386"/>
                    <a:pt x="3718" y="1386"/>
                  </a:cubicBezTo>
                  <a:close/>
                  <a:moveTo>
                    <a:pt x="1008" y="0"/>
                  </a:moveTo>
                  <a:cubicBezTo>
                    <a:pt x="473" y="0"/>
                    <a:pt x="0" y="473"/>
                    <a:pt x="0" y="1040"/>
                  </a:cubicBezTo>
                  <a:lnTo>
                    <a:pt x="0" y="7561"/>
                  </a:lnTo>
                  <a:lnTo>
                    <a:pt x="11689" y="7561"/>
                  </a:lnTo>
                  <a:lnTo>
                    <a:pt x="11689" y="1040"/>
                  </a:lnTo>
                  <a:cubicBezTo>
                    <a:pt x="11657" y="473"/>
                    <a:pt x="11184" y="0"/>
                    <a:pt x="106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-5546975" y="4250400"/>
              <a:ext cx="160700" cy="33100"/>
            </a:xfrm>
            <a:custGeom>
              <a:avLst/>
              <a:gdLst/>
              <a:ahLst/>
              <a:cxnLst/>
              <a:rect l="l" t="t" r="r" b="b"/>
              <a:pathLst>
                <a:path w="6428" h="1324" extrusionOk="0">
                  <a:moveTo>
                    <a:pt x="1544" y="0"/>
                  </a:moveTo>
                  <a:lnTo>
                    <a:pt x="1386" y="662"/>
                  </a:lnTo>
                  <a:lnTo>
                    <a:pt x="473" y="662"/>
                  </a:lnTo>
                  <a:cubicBezTo>
                    <a:pt x="32" y="662"/>
                    <a:pt x="0" y="1323"/>
                    <a:pt x="473" y="1323"/>
                  </a:cubicBezTo>
                  <a:lnTo>
                    <a:pt x="5955" y="1323"/>
                  </a:lnTo>
                  <a:cubicBezTo>
                    <a:pt x="6427" y="1323"/>
                    <a:pt x="6427" y="662"/>
                    <a:pt x="5986" y="662"/>
                  </a:cubicBezTo>
                  <a:lnTo>
                    <a:pt x="5072" y="662"/>
                  </a:lnTo>
                  <a:lnTo>
                    <a:pt x="49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2" name="Google Shape;132;p2"/>
          <p:cNvSpPr txBox="1"/>
          <p:nvPr/>
        </p:nvSpPr>
        <p:spPr>
          <a:xfrm>
            <a:off x="8312985" y="2787431"/>
            <a:ext cx="3267952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Desafío: 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Aplicar estilos 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a una web</a:t>
            </a:r>
            <a:endParaRPr dirty="0"/>
          </a:p>
        </p:txBody>
      </p:sp>
      <p:sp>
        <p:nvSpPr>
          <p:cNvPr id="133" name="Google Shape;133;p2"/>
          <p:cNvSpPr txBox="1"/>
          <p:nvPr/>
        </p:nvSpPr>
        <p:spPr>
          <a:xfrm>
            <a:off x="7941928" y="4306514"/>
            <a:ext cx="3789183" cy="10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Una vez revisado los contenidos, ahondaremos en nuestro diseño web incorporando más propiedades.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9536964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5" name="Google Shape;135;p2"/>
          <p:cNvGrpSpPr/>
          <p:nvPr/>
        </p:nvGrpSpPr>
        <p:grpSpPr>
          <a:xfrm>
            <a:off x="9701980" y="2239472"/>
            <a:ext cx="330494" cy="328723"/>
            <a:chOff x="-3031325" y="3597450"/>
            <a:chExt cx="293825" cy="292250"/>
          </a:xfrm>
        </p:grpSpPr>
        <p:sp>
          <p:nvSpPr>
            <p:cNvPr id="136" name="Google Shape;136;p2"/>
            <p:cNvSpPr/>
            <p:nvPr/>
          </p:nvSpPr>
          <p:spPr>
            <a:xfrm>
              <a:off x="-3029750" y="3597450"/>
              <a:ext cx="292250" cy="67775"/>
            </a:xfrm>
            <a:custGeom>
              <a:avLst/>
              <a:gdLst/>
              <a:ahLst/>
              <a:cxnLst/>
              <a:rect l="l" t="t" r="r" b="b"/>
              <a:pathLst>
                <a:path w="11690" h="2711" extrusionOk="0">
                  <a:moveTo>
                    <a:pt x="1702" y="1387"/>
                  </a:moveTo>
                  <a:cubicBezTo>
                    <a:pt x="1891" y="1387"/>
                    <a:pt x="2049" y="1545"/>
                    <a:pt x="2049" y="1734"/>
                  </a:cubicBezTo>
                  <a:cubicBezTo>
                    <a:pt x="2049" y="1923"/>
                    <a:pt x="1891" y="2080"/>
                    <a:pt x="1702" y="2080"/>
                  </a:cubicBezTo>
                  <a:cubicBezTo>
                    <a:pt x="1513" y="2080"/>
                    <a:pt x="1356" y="1923"/>
                    <a:pt x="1356" y="1734"/>
                  </a:cubicBezTo>
                  <a:cubicBezTo>
                    <a:pt x="1356" y="1545"/>
                    <a:pt x="1513" y="1387"/>
                    <a:pt x="1702" y="1387"/>
                  </a:cubicBezTo>
                  <a:close/>
                  <a:moveTo>
                    <a:pt x="3120" y="1387"/>
                  </a:moveTo>
                  <a:cubicBezTo>
                    <a:pt x="3309" y="1387"/>
                    <a:pt x="3466" y="1545"/>
                    <a:pt x="3466" y="1734"/>
                  </a:cubicBezTo>
                  <a:cubicBezTo>
                    <a:pt x="3466" y="1923"/>
                    <a:pt x="3309" y="2080"/>
                    <a:pt x="3120" y="2080"/>
                  </a:cubicBezTo>
                  <a:cubicBezTo>
                    <a:pt x="2931" y="2080"/>
                    <a:pt x="2773" y="1923"/>
                    <a:pt x="2773" y="1734"/>
                  </a:cubicBezTo>
                  <a:cubicBezTo>
                    <a:pt x="2773" y="1545"/>
                    <a:pt x="2931" y="1387"/>
                    <a:pt x="3120" y="1387"/>
                  </a:cubicBezTo>
                  <a:close/>
                  <a:moveTo>
                    <a:pt x="9985" y="1417"/>
                  </a:moveTo>
                  <a:cubicBezTo>
                    <a:pt x="10400" y="1417"/>
                    <a:pt x="10449" y="2080"/>
                    <a:pt x="9956" y="2080"/>
                  </a:cubicBezTo>
                  <a:lnTo>
                    <a:pt x="5861" y="2080"/>
                  </a:lnTo>
                  <a:cubicBezTo>
                    <a:pt x="5451" y="2080"/>
                    <a:pt x="5388" y="1418"/>
                    <a:pt x="5861" y="1418"/>
                  </a:cubicBezTo>
                  <a:lnTo>
                    <a:pt x="9956" y="1418"/>
                  </a:lnTo>
                  <a:cubicBezTo>
                    <a:pt x="9966" y="1418"/>
                    <a:pt x="9976" y="1417"/>
                    <a:pt x="9985" y="1417"/>
                  </a:cubicBezTo>
                  <a:close/>
                  <a:moveTo>
                    <a:pt x="1041" y="1"/>
                  </a:moveTo>
                  <a:cubicBezTo>
                    <a:pt x="473" y="1"/>
                    <a:pt x="1" y="473"/>
                    <a:pt x="1" y="1040"/>
                  </a:cubicBezTo>
                  <a:lnTo>
                    <a:pt x="1" y="2710"/>
                  </a:lnTo>
                  <a:lnTo>
                    <a:pt x="11689" y="2710"/>
                  </a:lnTo>
                  <a:lnTo>
                    <a:pt x="11689" y="1040"/>
                  </a:lnTo>
                  <a:cubicBezTo>
                    <a:pt x="11658" y="473"/>
                    <a:pt x="11248" y="1"/>
                    <a:pt x="106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-3031325" y="3687250"/>
              <a:ext cx="292250" cy="153600"/>
            </a:xfrm>
            <a:custGeom>
              <a:avLst/>
              <a:gdLst/>
              <a:ahLst/>
              <a:cxnLst/>
              <a:rect l="l" t="t" r="r" b="b"/>
              <a:pathLst>
                <a:path w="11690" h="6144" extrusionOk="0">
                  <a:moveTo>
                    <a:pt x="1" y="0"/>
                  </a:moveTo>
                  <a:lnTo>
                    <a:pt x="1" y="5104"/>
                  </a:lnTo>
                  <a:lnTo>
                    <a:pt x="64" y="5104"/>
                  </a:lnTo>
                  <a:cubicBezTo>
                    <a:pt x="64" y="5671"/>
                    <a:pt x="536" y="6144"/>
                    <a:pt x="1104" y="6144"/>
                  </a:cubicBezTo>
                  <a:lnTo>
                    <a:pt x="4475" y="6144"/>
                  </a:lnTo>
                  <a:cubicBezTo>
                    <a:pt x="4317" y="5671"/>
                    <a:pt x="4223" y="5199"/>
                    <a:pt x="4223" y="4695"/>
                  </a:cubicBezTo>
                  <a:lnTo>
                    <a:pt x="4223" y="2395"/>
                  </a:lnTo>
                  <a:cubicBezTo>
                    <a:pt x="4223" y="1790"/>
                    <a:pt x="4686" y="1366"/>
                    <a:pt x="5227" y="1366"/>
                  </a:cubicBezTo>
                  <a:cubicBezTo>
                    <a:pt x="5362" y="1366"/>
                    <a:pt x="5502" y="1393"/>
                    <a:pt x="5640" y="1450"/>
                  </a:cubicBezTo>
                  <a:cubicBezTo>
                    <a:pt x="5735" y="1481"/>
                    <a:pt x="5861" y="1544"/>
                    <a:pt x="5987" y="1544"/>
                  </a:cubicBezTo>
                  <a:cubicBezTo>
                    <a:pt x="6144" y="1544"/>
                    <a:pt x="6365" y="1450"/>
                    <a:pt x="6900" y="977"/>
                  </a:cubicBezTo>
                  <a:cubicBezTo>
                    <a:pt x="7090" y="788"/>
                    <a:pt x="7349" y="693"/>
                    <a:pt x="7613" y="693"/>
                  </a:cubicBezTo>
                  <a:cubicBezTo>
                    <a:pt x="7877" y="693"/>
                    <a:pt x="8145" y="788"/>
                    <a:pt x="8350" y="977"/>
                  </a:cubicBezTo>
                  <a:cubicBezTo>
                    <a:pt x="8822" y="1450"/>
                    <a:pt x="9106" y="1544"/>
                    <a:pt x="9263" y="1544"/>
                  </a:cubicBezTo>
                  <a:cubicBezTo>
                    <a:pt x="9358" y="1544"/>
                    <a:pt x="9484" y="1481"/>
                    <a:pt x="9610" y="1450"/>
                  </a:cubicBezTo>
                  <a:cubicBezTo>
                    <a:pt x="9742" y="1393"/>
                    <a:pt x="9878" y="1366"/>
                    <a:pt x="10011" y="1366"/>
                  </a:cubicBezTo>
                  <a:cubicBezTo>
                    <a:pt x="10544" y="1366"/>
                    <a:pt x="11028" y="1790"/>
                    <a:pt x="11028" y="2395"/>
                  </a:cubicBezTo>
                  <a:lnTo>
                    <a:pt x="11028" y="4695"/>
                  </a:lnTo>
                  <a:cubicBezTo>
                    <a:pt x="11028" y="5199"/>
                    <a:pt x="10933" y="5671"/>
                    <a:pt x="10744" y="6144"/>
                  </a:cubicBezTo>
                  <a:cubicBezTo>
                    <a:pt x="11248" y="6112"/>
                    <a:pt x="11689" y="5671"/>
                    <a:pt x="11689" y="5104"/>
                  </a:cubicBezTo>
                  <a:lnTo>
                    <a:pt x="1168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-2908450" y="3724275"/>
              <a:ext cx="59900" cy="164625"/>
            </a:xfrm>
            <a:custGeom>
              <a:avLst/>
              <a:gdLst/>
              <a:ahLst/>
              <a:cxnLst/>
              <a:rect l="l" t="t" r="r" b="b"/>
              <a:pathLst>
                <a:path w="2396" h="6585" extrusionOk="0">
                  <a:moveTo>
                    <a:pt x="2395" y="0"/>
                  </a:moveTo>
                  <a:cubicBezTo>
                    <a:pt x="1904" y="491"/>
                    <a:pt x="1500" y="721"/>
                    <a:pt x="1085" y="721"/>
                  </a:cubicBezTo>
                  <a:cubicBezTo>
                    <a:pt x="887" y="721"/>
                    <a:pt x="687" y="669"/>
                    <a:pt x="473" y="567"/>
                  </a:cubicBezTo>
                  <a:cubicBezTo>
                    <a:pt x="423" y="548"/>
                    <a:pt x="374" y="539"/>
                    <a:pt x="327" y="539"/>
                  </a:cubicBezTo>
                  <a:cubicBezTo>
                    <a:pt x="142" y="539"/>
                    <a:pt x="1" y="681"/>
                    <a:pt x="1" y="882"/>
                  </a:cubicBezTo>
                  <a:lnTo>
                    <a:pt x="1" y="3214"/>
                  </a:lnTo>
                  <a:cubicBezTo>
                    <a:pt x="1" y="3718"/>
                    <a:pt x="127" y="4222"/>
                    <a:pt x="316" y="4663"/>
                  </a:cubicBezTo>
                  <a:cubicBezTo>
                    <a:pt x="725" y="5513"/>
                    <a:pt x="1387" y="6238"/>
                    <a:pt x="2395" y="6585"/>
                  </a:cubicBezTo>
                  <a:lnTo>
                    <a:pt x="23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-2831250" y="3725850"/>
              <a:ext cx="59875" cy="163850"/>
            </a:xfrm>
            <a:custGeom>
              <a:avLst/>
              <a:gdLst/>
              <a:ahLst/>
              <a:cxnLst/>
              <a:rect l="l" t="t" r="r" b="b"/>
              <a:pathLst>
                <a:path w="2395" h="6554" extrusionOk="0">
                  <a:moveTo>
                    <a:pt x="0" y="0"/>
                  </a:moveTo>
                  <a:lnTo>
                    <a:pt x="0" y="6553"/>
                  </a:lnTo>
                  <a:cubicBezTo>
                    <a:pt x="1008" y="6175"/>
                    <a:pt x="1670" y="5450"/>
                    <a:pt x="2079" y="4631"/>
                  </a:cubicBezTo>
                  <a:cubicBezTo>
                    <a:pt x="2269" y="4159"/>
                    <a:pt x="2395" y="3686"/>
                    <a:pt x="2395" y="3182"/>
                  </a:cubicBezTo>
                  <a:lnTo>
                    <a:pt x="2395" y="851"/>
                  </a:lnTo>
                  <a:cubicBezTo>
                    <a:pt x="2395" y="623"/>
                    <a:pt x="2212" y="477"/>
                    <a:pt x="2042" y="477"/>
                  </a:cubicBezTo>
                  <a:cubicBezTo>
                    <a:pt x="2000" y="477"/>
                    <a:pt x="1959" y="485"/>
                    <a:pt x="1922" y="504"/>
                  </a:cubicBezTo>
                  <a:cubicBezTo>
                    <a:pt x="1704" y="598"/>
                    <a:pt x="1496" y="647"/>
                    <a:pt x="1291" y="647"/>
                  </a:cubicBezTo>
                  <a:cubicBezTo>
                    <a:pt x="873" y="647"/>
                    <a:pt x="465" y="444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40" name="Google Shape;140;p2"/>
          <p:cNvCxnSpPr/>
          <p:nvPr/>
        </p:nvCxnSpPr>
        <p:spPr>
          <a:xfrm>
            <a:off x="4273420" y="3006997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41" name="Google Shape;141;p2"/>
          <p:cNvCxnSpPr/>
          <p:nvPr/>
        </p:nvCxnSpPr>
        <p:spPr>
          <a:xfrm>
            <a:off x="7924798" y="3000774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3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01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Conceptos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REVISEMOS LOS RESULTADOS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DEL CUESTIONARIO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57" name="Google Shape;157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4"/>
          <p:cNvSpPr txBox="1"/>
          <p:nvPr/>
        </p:nvSpPr>
        <p:spPr>
          <a:xfrm>
            <a:off x="6551394" y="4356585"/>
            <a:ext cx="1919999" cy="37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Escribir los temas 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4"/>
          <p:cNvSpPr txBox="1"/>
          <p:nvPr/>
        </p:nvSpPr>
        <p:spPr>
          <a:xfrm>
            <a:off x="6551393" y="3711885"/>
            <a:ext cx="1920000" cy="6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800"/>
              <a:buFont typeface="Calibri"/>
              <a:buNone/>
            </a:pPr>
            <a:r>
              <a:rPr lang="es-MX" sz="2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Revisemos algunos conceptos</a:t>
            </a:r>
            <a:endParaRPr sz="28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4"/>
          <p:cNvSpPr txBox="1"/>
          <p:nvPr/>
        </p:nvSpPr>
        <p:spPr>
          <a:xfrm>
            <a:off x="339856" y="6141649"/>
            <a:ext cx="6185343" cy="3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sugiere insertar el gráfico que proporciona el formulario de Google trabajado para esta sesión.</a:t>
            </a:r>
            <a:endParaRPr dirty="0"/>
          </a:p>
        </p:txBody>
      </p:sp>
      <p:sp>
        <p:nvSpPr>
          <p:cNvPr id="161" name="Google Shape;161;p4"/>
          <p:cNvSpPr/>
          <p:nvPr/>
        </p:nvSpPr>
        <p:spPr>
          <a:xfrm>
            <a:off x="518749" y="2373857"/>
            <a:ext cx="5591451" cy="3767792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2" name="Google Shape;162;p4" title="Gráfico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l="4266" t="16254" r="5537"/>
          <a:stretch/>
        </p:blipFill>
        <p:spPr>
          <a:xfrm>
            <a:off x="735982" y="3136019"/>
            <a:ext cx="5055503" cy="305251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4"/>
          <p:cNvSpPr/>
          <p:nvPr/>
        </p:nvSpPr>
        <p:spPr>
          <a:xfrm>
            <a:off x="993807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4"/>
          <p:cNvSpPr/>
          <p:nvPr/>
        </p:nvSpPr>
        <p:spPr>
          <a:xfrm>
            <a:off x="1784322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4"/>
          <p:cNvSpPr/>
          <p:nvPr/>
        </p:nvSpPr>
        <p:spPr>
          <a:xfrm>
            <a:off x="2737009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4"/>
          <p:cNvSpPr/>
          <p:nvPr/>
        </p:nvSpPr>
        <p:spPr>
          <a:xfrm>
            <a:off x="3586678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5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5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02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Enchulando la Web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MX" sz="2700" dirty="0">
                <a:solidFill>
                  <a:schemeClr val="lt1"/>
                </a:solidFill>
              </a:rPr>
              <a:t>Bootstrap framework</a:t>
            </a:r>
            <a:endParaRPr sz="2700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BOOTSTRAP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FRAMEWORK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82" name="Google Shape;182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0" y="2055813"/>
            <a:ext cx="9937102" cy="394377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6"/>
          <p:cNvSpPr txBox="1"/>
          <p:nvPr/>
        </p:nvSpPr>
        <p:spPr>
          <a:xfrm>
            <a:off x="209938" y="2094044"/>
            <a:ext cx="9517225" cy="38882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Bootstrap es un framework gratuito para desarrollo web e incluye plantillas de diseño basadas en HTML, CSS y Javascript. Ofrece una gran gama de propiedades que pueden ser implementadas rápidamente creando diseños muy atractivos. Algunas de sus características son:</a:t>
            </a:r>
            <a:endParaRPr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l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 fácil de usar</a:t>
            </a:r>
            <a:endParaRPr dirty="0"/>
          </a:p>
          <a:p>
            <a:pPr marL="457200" marR="0" lvl="0" indent="-31750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 Responsive</a:t>
            </a: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Enfoque en dispositivos móviles</a:t>
            </a:r>
            <a:endParaRPr dirty="0"/>
          </a:p>
          <a:p>
            <a:pPr marL="457200" marR="0" lvl="0" indent="-31750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 compatible con todos los navegadores modernos</a:t>
            </a:r>
            <a:endParaRPr dirty="0"/>
          </a:p>
          <a:p>
            <a:pPr marL="457200" marR="0" lvl="0" indent="-31750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Uso desde la nube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¿QUÉ 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RESPONSIVE?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93" name="Google Shape;193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0" y="2649895"/>
            <a:ext cx="4478694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 txBox="1"/>
          <p:nvPr/>
        </p:nvSpPr>
        <p:spPr>
          <a:xfrm>
            <a:off x="135158" y="3312102"/>
            <a:ext cx="4261031" cy="170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Font typeface="Calibri"/>
              <a:buNone/>
            </a:pPr>
            <a:r>
              <a:rPr lang="es-MX" sz="21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Responsive o diseño adaptativo es una técnica de diseño web que busca la correcta visualización de una página web en distintos dispositivos (ordenadores, tablets, celulares, etc). </a:t>
            </a:r>
            <a:endParaRPr dirty="0"/>
          </a:p>
        </p:txBody>
      </p:sp>
      <p:sp>
        <p:nvSpPr>
          <p:cNvPr id="196" name="Google Shape;196;p7"/>
          <p:cNvSpPr txBox="1"/>
          <p:nvPr/>
        </p:nvSpPr>
        <p:spPr>
          <a:xfrm>
            <a:off x="4714709" y="2671807"/>
            <a:ext cx="6097554" cy="309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17500" algn="just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980"/>
              <a:buFont typeface="Calibri"/>
              <a:buAutoNum type="arabicPeriod"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Ingresa a tu cuenta de Facebook y presiona </a:t>
            </a:r>
            <a:r>
              <a:rPr lang="es-MX" sz="18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CTRL + Mayús + i (Herramienta para desarrolladores)</a:t>
            </a: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dirty="0"/>
          </a:p>
          <a:p>
            <a:pPr marL="457200" marR="0" lvl="0" indent="-317500" algn="just" rtl="0">
              <a:spcBef>
                <a:spcPts val="1000"/>
              </a:spcBef>
              <a:spcAft>
                <a:spcPts val="0"/>
              </a:spcAft>
              <a:buClr>
                <a:srgbClr val="CD25B0"/>
              </a:buClr>
              <a:buSzPts val="1980"/>
              <a:buFont typeface="Calibri"/>
              <a:buAutoNum type="arabicPeriod"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 encontrarás con el siguiente menú:</a:t>
            </a:r>
            <a:endParaRPr dirty="0"/>
          </a:p>
          <a:p>
            <a:pPr marL="457200" marR="0" lvl="0" indent="-191770" algn="just" rtl="0">
              <a:spcBef>
                <a:spcPts val="1000"/>
              </a:spcBef>
              <a:spcAft>
                <a:spcPts val="0"/>
              </a:spcAft>
              <a:buClr>
                <a:srgbClr val="CD25B0"/>
              </a:buClr>
              <a:buSzPts val="198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17500" algn="just" rtl="0">
              <a:spcBef>
                <a:spcPts val="1000"/>
              </a:spcBef>
              <a:spcAft>
                <a:spcPts val="0"/>
              </a:spcAft>
              <a:buClr>
                <a:srgbClr val="CD25B0"/>
              </a:buClr>
              <a:buSzPts val="1980"/>
              <a:buFont typeface="Calibri"/>
              <a:buAutoNum type="arabicPeriod"/>
            </a:pPr>
            <a:r>
              <a:rPr lang="es-MX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 click en el segundo ícono y podrás ver cómo la página web cambia su forma para acomodarse al tamaño de la pantalla. Podrás usar el siguiente menú para simular diversos dispositivos:</a:t>
            </a:r>
            <a:endParaRPr dirty="0"/>
          </a:p>
          <a:p>
            <a:pPr marL="0" marR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7"/>
          <p:cNvSpPr txBox="1"/>
          <p:nvPr/>
        </p:nvSpPr>
        <p:spPr>
          <a:xfrm>
            <a:off x="4961554" y="1871147"/>
            <a:ext cx="2764193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200"/>
              <a:buFont typeface="Calibri"/>
              <a:buNone/>
            </a:pPr>
            <a:r>
              <a:rPr lang="es-MX" sz="22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¿Quieres una prueba? </a:t>
            </a:r>
            <a:endParaRPr dirty="0"/>
          </a:p>
        </p:txBody>
      </p:sp>
      <p:pic>
        <p:nvPicPr>
          <p:cNvPr id="198" name="Google Shape;198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301748" y="3712555"/>
            <a:ext cx="6260986" cy="355589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Google Shape;199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301748" y="5403242"/>
            <a:ext cx="6260986" cy="428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Google Shape;205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Google Shape;206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BOOTSTRAP 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YA LO HIZO POR TÍ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08" name="Google Shape;208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8"/>
          <p:cNvSpPr/>
          <p:nvPr/>
        </p:nvSpPr>
        <p:spPr>
          <a:xfrm>
            <a:off x="0" y="2055813"/>
            <a:ext cx="11028784" cy="394377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8"/>
          <p:cNvSpPr txBox="1"/>
          <p:nvPr/>
        </p:nvSpPr>
        <p:spPr>
          <a:xfrm>
            <a:off x="158617" y="2191767"/>
            <a:ext cx="10616322" cy="3629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1750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</a:pPr>
            <a:r>
              <a:rPr lang="es-MX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 ventaja de usar un framework front-end es que no tienes que crear clases, tablas, botones, barras de navegación, etc. Solo debes implementar bootstrap en tu página web dependiendo de las necesidades. </a:t>
            </a:r>
            <a:endParaRPr dirty="0"/>
          </a:p>
          <a:p>
            <a:pPr marL="457200" marR="0" lvl="0" indent="-3175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</a:pPr>
            <a:r>
              <a:rPr lang="es-MX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Para dar tus primeros pasos en Bootstrap, revisa este </a:t>
            </a:r>
            <a:r>
              <a:rPr lang="es-MX" sz="1800" b="1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enlace</a:t>
            </a:r>
            <a:r>
              <a:rPr lang="es-MX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que contiene una completa guía de cómo implementar el recurso que tu desees en tu documento HTML (puedes descargar los archivos para usarlos de manera local o usar los repositorios que se encuentran en la nube).</a:t>
            </a:r>
            <a:endParaRPr dirty="0"/>
          </a:p>
          <a:p>
            <a:pPr marL="457200" marR="0" lvl="0" indent="-317500" algn="just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libri"/>
              <a:buChar char="●"/>
            </a:pPr>
            <a:r>
              <a:rPr lang="es-MX" sz="1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 tienes problemas con el inglés, puedes traducir la página en el botón que señala la imagen a continuación. Algunos nombres de clases definidas en bootstrap se ven alterados, por lo que debes tener cautela. </a:t>
            </a:r>
            <a:endParaRPr dirty="0"/>
          </a:p>
        </p:txBody>
      </p:sp>
      <p:pic>
        <p:nvPicPr>
          <p:cNvPr id="211" name="Google Shape;211;p8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088510" y="6094885"/>
            <a:ext cx="5166067" cy="3979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Google Shape;217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BOOTSTRAP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20" name="Google Shape;220;p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9"/>
          <p:cNvSpPr/>
          <p:nvPr/>
        </p:nvSpPr>
        <p:spPr>
          <a:xfrm>
            <a:off x="0" y="2649895"/>
            <a:ext cx="6606073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9"/>
          <p:cNvSpPr txBox="1"/>
          <p:nvPr/>
        </p:nvSpPr>
        <p:spPr>
          <a:xfrm>
            <a:off x="296683" y="2929610"/>
            <a:ext cx="3452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u="sng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Documentación oficial</a:t>
            </a: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676</Words>
  <Application>Microsoft Office PowerPoint</Application>
  <PresentationFormat>Panorámica</PresentationFormat>
  <Paragraphs>88</Paragraphs>
  <Slides>15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Arial</vt:lpstr>
      <vt:lpstr>Calibri</vt:lpstr>
      <vt:lpstr>Tema de Office</vt:lpstr>
      <vt:lpstr>Enchulando la Web Framework front - end</vt:lpstr>
      <vt:lpstr>Presentación de PowerPoint</vt:lpstr>
      <vt:lpstr>Presentación de PowerPoint</vt:lpstr>
      <vt:lpstr>REVISEMOS LOS RESULTADOS DEL CUESTIONARIO</vt:lpstr>
      <vt:lpstr>Presentación de PowerPoint</vt:lpstr>
      <vt:lpstr>BOOTSTRAP FRAMEWORK</vt:lpstr>
      <vt:lpstr>¿QUÉ ES RESPONSIVE?</vt:lpstr>
      <vt:lpstr>BOOTSTRAP  YA LO HIZO POR TÍ</vt:lpstr>
      <vt:lpstr>BOOTSTRAP </vt:lpstr>
      <vt:lpstr>Presentación de PowerPoint</vt:lpstr>
      <vt:lpstr>PASOS PARA EL DESAFÍO</vt:lpstr>
      <vt:lpstr>¿NECESITAS AYUDA?</vt:lpstr>
      <vt:lpstr>Presentación de PowerPoint</vt:lpstr>
      <vt:lpstr>ACTIVIDADES A REALIZAR</vt:lpstr>
      <vt:lpstr>¿DUDAS?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Enchulando la Web Framework front - end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2021-02-15T23:38:13Z</dcterms:modified>
</cp:coreProperties>
</file>