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hZcXo/U4kYo/E9h0Wk7pkuH+js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9" name="Google Shape;229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10</a:t>
            </a:fld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2" name="Google Shape;24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4" name="Google Shape;254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5" name="Google Shape;255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7" name="Google Shape;267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13</a:t>
            </a:fld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2" name="Google Shape;282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14</a:t>
            </a:fld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8" name="Google Shape;29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5" name="Google Shape;30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6" name="Google Shape;306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16</a:t>
            </a:fld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0" name="Google Shape;32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1" name="Google Shape;32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17</a:t>
            </a:fld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2" name="Google Shape;33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9" name="Google Shape;339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0" name="Google Shape;340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19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0" name="Google Shape;35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20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" name="Google Shape;19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5" name="Google Shape;21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um.com/@rp.verstraten/vertical-margin-collapse-8cd38f46997b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www.w3schools.com/code/tryit.asp?filename=GKQVO0A3YF6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prenderaprogramar.com/index.php?option=com_content&amp;view=article&amp;id=732:concepto-de-margen-y-relleno-css-diferencias-entre-margin-y-padding-css-box-model-ejemplos-cu01028d&amp;catid=75&amp;Itemid=203" TargetMode="External"/><Relationship Id="rId5" Type="http://schemas.openxmlformats.org/officeDocument/2006/relationships/image" Target="../media/image5.png"/><Relationship Id="rId4" Type="http://schemas.openxmlformats.org/officeDocument/2006/relationships/hyperlink" Target="https://www.w3schools.com/code/tryit.asp?filename=GKRFRUEQYSDY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RLPI7D773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RN3XE9F2NB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DRB9XRIMU7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s.wikipedia.org/wiki/Sistema_hexadecimal" TargetMode="External"/><Relationship Id="rId4" Type="http://schemas.openxmlformats.org/officeDocument/2006/relationships/hyperlink" Target="https://es.wikipedia.org/wiki/Composici%C3%B3n_alf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ss/tryit.asp?filename=trycss_border-styl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O58XMNS39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335903" y="2432485"/>
            <a:ext cx="5594380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70"/>
              <a:buFont typeface="Calibri"/>
              <a:buNone/>
            </a:pPr>
            <a:r>
              <a:rPr lang="es-MX" sz="5670" b="1" dirty="0">
                <a:solidFill>
                  <a:schemeClr val="lt1"/>
                </a:solidFill>
              </a:rPr>
              <a:t>Propiedades </a:t>
            </a:r>
            <a:br>
              <a:rPr lang="es-MX" sz="5670" b="1" dirty="0">
                <a:solidFill>
                  <a:schemeClr val="lt1"/>
                </a:solidFill>
              </a:rPr>
            </a:br>
            <a:r>
              <a:rPr lang="es-MX" sz="5670" b="1" dirty="0">
                <a:solidFill>
                  <a:schemeClr val="lt1"/>
                </a:solidFill>
              </a:rPr>
              <a:t>de CSS</a:t>
            </a:r>
            <a:br>
              <a:rPr lang="es-MX" sz="5400" b="1" dirty="0">
                <a:solidFill>
                  <a:schemeClr val="lt1"/>
                </a:solidFill>
              </a:rPr>
            </a:br>
            <a:r>
              <a:rPr lang="es-MX" sz="2790" b="1" dirty="0">
                <a:solidFill>
                  <a:schemeClr val="lt1"/>
                </a:solidFill>
              </a:rPr>
              <a:t>Color, background y modelo de cajas</a:t>
            </a:r>
            <a:endParaRPr sz="279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1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COLAPSO DEL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MARGEN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4" name="Google Shape;234;p1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0" y="2649895"/>
            <a:ext cx="6606073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/>
          <p:cNvSpPr txBox="1"/>
          <p:nvPr/>
        </p:nvSpPr>
        <p:spPr>
          <a:xfrm>
            <a:off x="205273" y="2964431"/>
            <a:ext cx="6027576" cy="280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Algunas veces, los márgenes superiores e inferiores de dos elementos colapsan en un único margen equivalente al más grande de ellos dos. Esto no ocurre con los márgenes laterales.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Haz click en este </a:t>
            </a:r>
            <a:r>
              <a:rPr lang="es-MX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entender más.</a:t>
            </a:r>
            <a:endParaRPr dirty="0"/>
          </a:p>
        </p:txBody>
      </p:sp>
      <p:pic>
        <p:nvPicPr>
          <p:cNvPr id="237" name="Google Shape;237;p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71863" y="2681663"/>
            <a:ext cx="4010025" cy="3286125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0"/>
          <p:cNvSpPr txBox="1"/>
          <p:nvPr/>
        </p:nvSpPr>
        <p:spPr>
          <a:xfrm>
            <a:off x="9725575" y="5999575"/>
            <a:ext cx="18981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 dirty="0">
                <a:latin typeface="Calibri"/>
                <a:ea typeface="Calibri"/>
                <a:cs typeface="Calibri"/>
                <a:sym typeface="Calibri"/>
              </a:rPr>
              <a:t>Fuente: </a:t>
            </a:r>
            <a:r>
              <a:rPr lang="es-MX" sz="10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Medium</a:t>
            </a:r>
            <a:endParaRPr sz="1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PADDING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0" y="2649895"/>
            <a:ext cx="6606073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1"/>
          <p:cNvSpPr txBox="1"/>
          <p:nvPr/>
        </p:nvSpPr>
        <p:spPr>
          <a:xfrm>
            <a:off x="205273" y="2964431"/>
            <a:ext cx="6027576" cy="280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una propiedad de relleno usada para generar espacio alrededor del elemento, dentro de los bordes definidos. Observa este </a:t>
            </a:r>
            <a:r>
              <a:rPr lang="es-MX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entender más.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 la misma manera que los márgenes, es posible aunar todas las caras del padding en una sola instrucción.</a:t>
            </a:r>
            <a:endParaRPr dirty="0"/>
          </a:p>
        </p:txBody>
      </p:sp>
      <p:pic>
        <p:nvPicPr>
          <p:cNvPr id="250" name="Google Shape;250;p1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65950" y="2905513"/>
            <a:ext cx="3867150" cy="2838450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251" name="Google Shape;251;p11"/>
          <p:cNvSpPr txBox="1"/>
          <p:nvPr/>
        </p:nvSpPr>
        <p:spPr>
          <a:xfrm>
            <a:off x="9735000" y="5743975"/>
            <a:ext cx="18981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000" dirty="0">
                <a:latin typeface="Calibri"/>
                <a:ea typeface="Calibri"/>
                <a:cs typeface="Calibri"/>
                <a:sym typeface="Calibri"/>
              </a:rPr>
              <a:t>Fuente: </a:t>
            </a:r>
            <a:r>
              <a:rPr lang="es-MX" sz="10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Aprender a programar</a:t>
            </a:r>
            <a:endParaRPr sz="1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Google Shape;25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ALTO Y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ANCHO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60" name="Google Shape;260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2"/>
          <p:cNvSpPr/>
          <p:nvPr/>
        </p:nvSpPr>
        <p:spPr>
          <a:xfrm>
            <a:off x="0" y="2649895"/>
            <a:ext cx="5374433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2"/>
          <p:cNvSpPr txBox="1"/>
          <p:nvPr/>
        </p:nvSpPr>
        <p:spPr>
          <a:xfrm>
            <a:off x="403193" y="3580251"/>
            <a:ext cx="458868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También es posible modificar el alto y ancho de los elementos. Estas propiedades pueden tener los siguientes valores:</a:t>
            </a:r>
            <a:endParaRPr dirty="0"/>
          </a:p>
        </p:txBody>
      </p:sp>
      <p:sp>
        <p:nvSpPr>
          <p:cNvPr id="263" name="Google Shape;263;p12"/>
          <p:cNvSpPr txBox="1"/>
          <p:nvPr/>
        </p:nvSpPr>
        <p:spPr>
          <a:xfrm>
            <a:off x="5554463" y="1563178"/>
            <a:ext cx="6097554" cy="4873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auto: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navegador calcula el alto y/o ancho del elemento por defecto.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length: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el alto y/o ancho en píxeles, centímetros, etc.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%: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Define un porcentaje del bloque contenedor.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initial: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Establece la altura y anchura de un objeto a su valor predeterminado.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inherit: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alto/ancho será heredado de los valores del padre. 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 este </a:t>
            </a:r>
            <a:r>
              <a:rPr lang="es-MX" sz="2400" b="1" u="sng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entender más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" name="Google Shape;26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1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3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MODELO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 CAJAS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1" y="2470929"/>
            <a:ext cx="4180113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3"/>
          <p:cNvSpPr txBox="1"/>
          <p:nvPr/>
        </p:nvSpPr>
        <p:spPr>
          <a:xfrm>
            <a:off x="156705" y="2851847"/>
            <a:ext cx="3902519" cy="3252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Básicamente es una caja que envuelve cada elemento HTML. Consiste en márgenes, bordes, relleno (padding) y el contenido. La imagen a continuación refleja su estructura.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Click </a:t>
            </a:r>
            <a:r>
              <a:rPr lang="es-MX" sz="24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aquí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para entender más.</a:t>
            </a:r>
            <a:endParaRPr dirty="0"/>
          </a:p>
        </p:txBody>
      </p:sp>
      <p:sp>
        <p:nvSpPr>
          <p:cNvPr id="275" name="Google Shape;275;p13"/>
          <p:cNvSpPr/>
          <p:nvPr/>
        </p:nvSpPr>
        <p:spPr>
          <a:xfrm>
            <a:off x="4545445" y="2836506"/>
            <a:ext cx="6926802" cy="3599801"/>
          </a:xfrm>
          <a:prstGeom prst="rect">
            <a:avLst/>
          </a:prstGeom>
          <a:solidFill>
            <a:srgbClr val="7F7F7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MARGIN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4924985" y="3433290"/>
            <a:ext cx="6105287" cy="2795642"/>
          </a:xfrm>
          <a:prstGeom prst="rect">
            <a:avLst/>
          </a:prstGeom>
          <a:solidFill>
            <a:srgbClr val="A5A5A5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BORDER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5374307" y="3994673"/>
            <a:ext cx="5104429" cy="1995934"/>
          </a:xfrm>
          <a:prstGeom prst="rect">
            <a:avLst/>
          </a:prstGeom>
          <a:solidFill>
            <a:srgbClr val="BFBFBF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PADDING</a:t>
            </a:r>
            <a:endParaRPr sz="1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6233648" y="4660245"/>
            <a:ext cx="3496110" cy="1139262"/>
          </a:xfrm>
          <a:prstGeom prst="rect">
            <a:avLst/>
          </a:prstGeom>
          <a:solidFill>
            <a:srgbClr val="D8D8D8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800"/>
              <a:buFont typeface="Calibri"/>
              <a:buNone/>
            </a:pPr>
            <a:r>
              <a:rPr lang="es-MX" sz="1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CONTENIDO</a:t>
            </a:r>
            <a:endParaRPr sz="1800" b="1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SINTAXIS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87" name="Google Shape;287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4"/>
          <p:cNvSpPr txBox="1"/>
          <p:nvPr/>
        </p:nvSpPr>
        <p:spPr>
          <a:xfrm>
            <a:off x="507642" y="1475647"/>
            <a:ext cx="5828511" cy="524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rgbClr val="CD25B0"/>
              </a:buClr>
              <a:buSzPts val="2000"/>
              <a:buFont typeface="Arial"/>
              <a:buNone/>
            </a:pP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CSS consta de un selector y un bloque de declaración </a:t>
            </a:r>
            <a:endParaRPr dirty="0"/>
          </a:p>
        </p:txBody>
      </p:sp>
      <p:sp>
        <p:nvSpPr>
          <p:cNvPr id="289" name="Google Shape;289;p14"/>
          <p:cNvSpPr/>
          <p:nvPr/>
        </p:nvSpPr>
        <p:spPr>
          <a:xfrm>
            <a:off x="1317824" y="2558128"/>
            <a:ext cx="1305482" cy="1028701"/>
          </a:xfrm>
          <a:prstGeom prst="roundRect">
            <a:avLst>
              <a:gd name="adj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H1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4"/>
          <p:cNvSpPr/>
          <p:nvPr/>
        </p:nvSpPr>
        <p:spPr>
          <a:xfrm>
            <a:off x="3009257" y="2558127"/>
            <a:ext cx="7282408" cy="1028702"/>
          </a:xfrm>
          <a:prstGeom prst="roundRect">
            <a:avLst>
              <a:gd name="adj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{ color: blue; font-size: 12px }</a:t>
            </a: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1" name="Google Shape;291;p14"/>
          <p:cNvCxnSpPr/>
          <p:nvPr/>
        </p:nvCxnSpPr>
        <p:spPr>
          <a:xfrm flipH="1">
            <a:off x="5371202" y="3219791"/>
            <a:ext cx="342513" cy="641019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92" name="Google Shape;292;p14"/>
          <p:cNvSpPr txBox="1"/>
          <p:nvPr/>
        </p:nvSpPr>
        <p:spPr>
          <a:xfrm>
            <a:off x="4314739" y="3735701"/>
            <a:ext cx="1822652" cy="70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Propiedad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3" name="Google Shape;293;p14"/>
          <p:cNvCxnSpPr/>
          <p:nvPr/>
        </p:nvCxnSpPr>
        <p:spPr>
          <a:xfrm>
            <a:off x="6157272" y="3219791"/>
            <a:ext cx="272224" cy="61100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94" name="Google Shape;294;p14"/>
          <p:cNvSpPr txBox="1"/>
          <p:nvPr/>
        </p:nvSpPr>
        <p:spPr>
          <a:xfrm>
            <a:off x="5981867" y="3732901"/>
            <a:ext cx="958337" cy="429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 txBox="1"/>
          <p:nvPr/>
        </p:nvSpPr>
        <p:spPr>
          <a:xfrm>
            <a:off x="507641" y="4548800"/>
            <a:ext cx="8832301" cy="2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selector apunta al elemento </a:t>
            </a: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HTML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que deseas aplicar el estilo.</a:t>
            </a:r>
            <a:endParaRPr dirty="0"/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bloque de declaración contiene una o más declaraciones separadas por </a:t>
            </a: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“;”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declaración incluye una propiedad y un valor, separado por </a:t>
            </a: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“:”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Múltiples declaraciones son separadas por</a:t>
            </a: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“;” 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el bloque de declaración está rodeado por llaves </a:t>
            </a:r>
            <a:r>
              <a:rPr lang="es-MX" sz="20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“{ }”.</a:t>
            </a:r>
            <a:endParaRPr dirty="0"/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 el </a:t>
            </a:r>
            <a:r>
              <a:rPr lang="es-MX" sz="20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ejemplo</a:t>
            </a:r>
            <a:r>
              <a:rPr lang="es-MX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000" dirty="0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Style.css 2.0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Google Shape;308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1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11" name="Google Shape;311;p1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2" name="Google Shape;312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94960" y="1349408"/>
            <a:ext cx="7834502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16"/>
          <p:cNvSpPr txBox="1"/>
          <p:nvPr/>
        </p:nvSpPr>
        <p:spPr>
          <a:xfrm>
            <a:off x="3163078" y="2638483"/>
            <a:ext cx="149289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Identifica elementos importantes de tu web (imágenes, bloques de texto, entre otros).</a:t>
            </a:r>
            <a:endParaRPr dirty="0"/>
          </a:p>
        </p:txBody>
      </p:sp>
      <p:sp>
        <p:nvSpPr>
          <p:cNvPr id="314" name="Google Shape;314;p16"/>
          <p:cNvSpPr txBox="1"/>
          <p:nvPr/>
        </p:nvSpPr>
        <p:spPr>
          <a:xfrm>
            <a:off x="5273650" y="2594653"/>
            <a:ext cx="149289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Agrega un margen, borde y relleno (padding) apropiado a los elementos identificados de tu web.</a:t>
            </a:r>
            <a:endParaRPr dirty="0"/>
          </a:p>
        </p:txBody>
      </p:sp>
      <p:sp>
        <p:nvSpPr>
          <p:cNvPr id="315" name="Google Shape;315;p16"/>
          <p:cNvSpPr txBox="1"/>
          <p:nvPr/>
        </p:nvSpPr>
        <p:spPr>
          <a:xfrm>
            <a:off x="7530543" y="2637647"/>
            <a:ext cx="130681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Añade propiedades a los elementos HTML identificados en tu archivo style.css.</a:t>
            </a:r>
            <a:endParaRPr dirty="0"/>
          </a:p>
        </p:txBody>
      </p:sp>
      <p:sp>
        <p:nvSpPr>
          <p:cNvPr id="316" name="Google Shape;316;p16"/>
          <p:cNvSpPr txBox="1"/>
          <p:nvPr/>
        </p:nvSpPr>
        <p:spPr>
          <a:xfrm>
            <a:off x="7502550" y="5257649"/>
            <a:ext cx="1383557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la tarea (ya sea el documento index.html + style.css o el link en repl.it) a través de Google Classroom. </a:t>
            </a:r>
            <a:endParaRPr dirty="0"/>
          </a:p>
        </p:txBody>
      </p:sp>
      <p:sp>
        <p:nvSpPr>
          <p:cNvPr id="317" name="Google Shape;317;p16"/>
          <p:cNvSpPr txBox="1"/>
          <p:nvPr/>
        </p:nvSpPr>
        <p:spPr>
          <a:xfrm>
            <a:off x="9584639" y="5489303"/>
            <a:ext cx="14448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nuevas propiedades tienen los elementos de tu documento web?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Google Shape;32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¿NECESITAS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AYUDA?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26" name="Google Shape;326;p1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7"/>
          <p:cNvSpPr/>
          <p:nvPr/>
        </p:nvSpPr>
        <p:spPr>
          <a:xfrm>
            <a:off x="0" y="2470929"/>
            <a:ext cx="10049069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7"/>
          <p:cNvSpPr txBox="1"/>
          <p:nvPr/>
        </p:nvSpPr>
        <p:spPr>
          <a:xfrm>
            <a:off x="270587" y="3739468"/>
            <a:ext cx="9778482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s-MX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https://youtu.be/SKkKLi1wAos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s-MX" sz="3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https://youtu.be/5eFJ-RA_LCA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7"/>
          <p:cNvSpPr txBox="1"/>
          <p:nvPr/>
        </p:nvSpPr>
        <p:spPr>
          <a:xfrm>
            <a:off x="270587" y="2959227"/>
            <a:ext cx="4964072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apoyarte, observa los siguientes videos: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8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1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345" name="Google Shape;345;p1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9"/>
          <p:cNvSpPr/>
          <p:nvPr/>
        </p:nvSpPr>
        <p:spPr>
          <a:xfrm>
            <a:off x="1" y="2433181"/>
            <a:ext cx="757645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9"/>
          <p:cNvSpPr txBox="1"/>
          <p:nvPr/>
        </p:nvSpPr>
        <p:spPr>
          <a:xfrm>
            <a:off x="188588" y="2546323"/>
            <a:ext cx="7322555" cy="3993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Más propiedades de CSS</a:t>
            </a:r>
            <a:endParaRPr dirty="0"/>
          </a:p>
          <a:p>
            <a:pPr marL="4445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630119" y="3230715"/>
            <a:ext cx="278976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Cascade Style Sheet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397025" y="4306514"/>
            <a:ext cx="3295459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el modelo de cajas de CSS y sus propiedades más comunes.</a:t>
            </a:r>
            <a:endParaRPr dirty="0"/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Aplicar estilos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 una web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7941928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vez revisado los contenidos, ahondaremos en nuestro diseño web incorporando más propiedades.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" name="Google Shape;353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2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356" name="Google Shape;356;p20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0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0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339856" y="6141649"/>
            <a:ext cx="6185343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sugiere insertar el gráfico que proporciona el formulario de Google trabajado para esta sesión.</a:t>
            </a:r>
            <a:endParaRPr dirty="0"/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Propiedades en CSS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Cascade Style Sheet</a:t>
            </a:r>
            <a:endParaRPr sz="27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COLOR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1184981"/>
            <a:ext cx="8529628" cy="472797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0" y="1196113"/>
            <a:ext cx="8341567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42875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 color puede configurarse en distintos formatos:</a:t>
            </a:r>
            <a:endParaRPr dirty="0"/>
          </a:p>
        </p:txBody>
      </p:sp>
      <p:cxnSp>
        <p:nvCxnSpPr>
          <p:cNvPr id="185" name="Google Shape;185;p6"/>
          <p:cNvCxnSpPr/>
          <p:nvPr/>
        </p:nvCxnSpPr>
        <p:spPr>
          <a:xfrm>
            <a:off x="5934270" y="2332001"/>
            <a:ext cx="0" cy="3880941"/>
          </a:xfrm>
          <a:prstGeom prst="straightConnector1">
            <a:avLst/>
          </a:prstGeom>
          <a:noFill/>
          <a:ln w="28575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186" name="Google Shape;186;p6"/>
          <p:cNvSpPr txBox="1"/>
          <p:nvPr/>
        </p:nvSpPr>
        <p:spPr>
          <a:xfrm>
            <a:off x="-282250" y="2332001"/>
            <a:ext cx="6097554" cy="3498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9690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RGB (Red, Green, Blue):</a:t>
            </a:r>
            <a:r>
              <a:rPr lang="es-MX" sz="22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596900" marR="0" lvl="1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la intensidad de un color en un rango de 0 a 255, de tal manera que rgb(255,0,0) es rojo, rgb(0,0,0) es negro (ausencia de color) y rgb(255,255,255) es blanco.</a:t>
            </a:r>
            <a:endParaRPr dirty="0"/>
          </a:p>
          <a:p>
            <a:pPr marL="596900" marR="0" lvl="1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96900" marR="0" lvl="1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RGBA (Red, Green, Blue, </a:t>
            </a:r>
            <a:r>
              <a:rPr lang="es-MX" sz="2200" b="1" i="0" u="sng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Alpha</a:t>
            </a: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):</a:t>
            </a:r>
            <a:r>
              <a:rPr lang="es-MX" sz="22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596900" marR="0" lvl="1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Utiliza la misma métrica que el formato anterior, incluyendo un canal de opacidad (alpha) que varía entre 0 y 1, siendo 0 una transparencia total y 1 sin transparencia.  </a:t>
            </a:r>
            <a:endParaRPr dirty="0"/>
          </a:p>
        </p:txBody>
      </p:sp>
      <p:sp>
        <p:nvSpPr>
          <p:cNvPr id="187" name="Google Shape;187;p6"/>
          <p:cNvSpPr txBox="1"/>
          <p:nvPr/>
        </p:nvSpPr>
        <p:spPr>
          <a:xfrm>
            <a:off x="5554463" y="1776697"/>
            <a:ext cx="6237514" cy="4883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96900" marR="0" lvl="1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HEX</a:t>
            </a:r>
            <a:r>
              <a:rPr lang="es-MX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596900" marR="0" lvl="1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la intensidad de un color en un rango de 0 a 255 utilizando números </a:t>
            </a:r>
            <a:r>
              <a:rPr lang="es-MX" sz="1800" b="1" i="0" u="sng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hexadecimales</a:t>
            </a: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usando el siguiente formato: #rrggbb donde rr (Red), gg (Green) y bb (Blue) son números en hexadecimal.</a:t>
            </a:r>
            <a:endParaRPr dirty="0"/>
          </a:p>
          <a:p>
            <a:pPr marL="596900" marR="0" lvl="1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22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HSL </a:t>
            </a:r>
            <a:endParaRPr dirty="0"/>
          </a:p>
          <a:p>
            <a:pPr marL="596900" marR="0" lvl="1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el color usando Hue (Tono), Saturation (Saturación) y Lightness (Luminosidad), donde:</a:t>
            </a:r>
            <a:endParaRPr dirty="0"/>
          </a:p>
          <a:p>
            <a:pPr marL="1371600" marR="0" lvl="2" indent="-3175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980"/>
              <a:buFont typeface="Arial"/>
              <a:buChar char="•"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</a:t>
            </a:r>
            <a:r>
              <a:rPr lang="es-MX" sz="1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tono</a:t>
            </a: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un grado en la rueda de colores de 0 a 360. 0 es rojo, 120 es verde y 240 es azul.</a:t>
            </a:r>
            <a:endParaRPr dirty="0"/>
          </a:p>
          <a:p>
            <a: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980"/>
              <a:buFont typeface="Arial"/>
              <a:buChar char="•"/>
            </a:pPr>
            <a:r>
              <a:rPr lang="es-MX" sz="1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Saturación</a:t>
            </a: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un porcentaje donde 0% corresponde a un tono de gris y 100% es a todo color.</a:t>
            </a:r>
            <a:endParaRPr dirty="0"/>
          </a:p>
          <a:p>
            <a: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980"/>
              <a:buFont typeface="Arial"/>
              <a:buChar char="•"/>
            </a:pPr>
            <a:r>
              <a:rPr lang="es-MX" sz="1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Luminosidad</a:t>
            </a: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es un porcentaje que varía entre 0 a 100 donde 0% es negro y 100% es blanco.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Google Shape;19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BACKGROUND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0" y="2649895"/>
            <a:ext cx="4711959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 txBox="1"/>
          <p:nvPr/>
        </p:nvSpPr>
        <p:spPr>
          <a:xfrm>
            <a:off x="205273" y="3329574"/>
            <a:ext cx="4301412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397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propiedades de fondo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en CSS (background) se utilizan para definir los efectos del fondo de los elementos. Estas son las siguientes:</a:t>
            </a:r>
            <a:endParaRPr dirty="0"/>
          </a:p>
        </p:txBody>
      </p:sp>
      <p:sp>
        <p:nvSpPr>
          <p:cNvPr id="199" name="Google Shape;199;p7"/>
          <p:cNvSpPr txBox="1"/>
          <p:nvPr/>
        </p:nvSpPr>
        <p:spPr>
          <a:xfrm>
            <a:off x="4319008" y="1768362"/>
            <a:ext cx="7418901" cy="4667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background-color:</a:t>
            </a:r>
            <a:r>
              <a:rPr lang="es-MX" sz="24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Define el color de fondo de un elemento.</a:t>
            </a:r>
            <a:endParaRPr dirty="0"/>
          </a:p>
          <a:p>
            <a:pPr marL="939800" marR="0" lvl="1" indent="-3429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background-image: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 una imagen de fondo a un elemento. Esta imagen se repite hasta llenar el espacio del elemento.</a:t>
            </a:r>
            <a:endParaRPr dirty="0"/>
          </a:p>
          <a:p>
            <a:pPr marL="939800" marR="0" lvl="1" indent="-3429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background-repeat:</a:t>
            </a:r>
            <a:r>
              <a:rPr lang="es-MX" sz="24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Agrega orientación a una imagen de fondo. </a:t>
            </a:r>
            <a:endParaRPr dirty="0"/>
          </a:p>
          <a:p>
            <a:pPr marL="939800" marR="0" lvl="1" indent="-3429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background-attachment:</a:t>
            </a:r>
            <a:r>
              <a:rPr lang="es-MX" sz="24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Especifica si la imagen puede desplazarse o ser fija.</a:t>
            </a:r>
            <a:endParaRPr dirty="0"/>
          </a:p>
          <a:p>
            <a:pPr marL="939800" marR="0" lvl="1" indent="-342900" algn="l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background-position:</a:t>
            </a:r>
            <a:r>
              <a:rPr lang="es-MX" sz="24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Especifica la posición de una imagen.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BORDES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0" y="2649895"/>
            <a:ext cx="4711959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205273" y="3329574"/>
            <a:ext cx="4301412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397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 </a:t>
            </a:r>
            <a:r>
              <a:rPr lang="es-MX" sz="2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propiedades de borde</a:t>
            </a: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permiten especificar el estilo, el ancho y el color de un borde de un elemento. Algunas de sus propiedades son las siguientes:</a:t>
            </a:r>
            <a:endParaRPr dirty="0"/>
          </a:p>
        </p:txBody>
      </p:sp>
      <p:sp>
        <p:nvSpPr>
          <p:cNvPr id="211" name="Google Shape;211;p8"/>
          <p:cNvSpPr txBox="1"/>
          <p:nvPr/>
        </p:nvSpPr>
        <p:spPr>
          <a:xfrm>
            <a:off x="4396190" y="3329574"/>
            <a:ext cx="7418901" cy="1826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39800" marR="0" lvl="1" indent="-342900" algn="l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border-style: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Especifica el tipo de borde del elemento (</a:t>
            </a:r>
            <a:r>
              <a:rPr lang="es-MX" sz="24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ver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dirty="0"/>
          </a:p>
          <a:p>
            <a:pPr marL="939800" marR="0" lvl="1" indent="-342900" algn="just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border-width: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Especifica el ancho.</a:t>
            </a:r>
            <a:endParaRPr dirty="0"/>
          </a:p>
          <a:p>
            <a:pPr marL="939800" marR="0" lvl="1" indent="-342900" algn="just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lang="es-MX" sz="24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border-color:</a:t>
            </a:r>
            <a:r>
              <a:rPr lang="es-MX" sz="2400" b="0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Especifica el color.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MÁRGENES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0" y="2649895"/>
            <a:ext cx="4711959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 txBox="1"/>
          <p:nvPr/>
        </p:nvSpPr>
        <p:spPr>
          <a:xfrm>
            <a:off x="205273" y="3001755"/>
            <a:ext cx="4301412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Los márgenes en CSS son una propiedad para crear espacio entre los elementos fuera de los bordes (border) definidos. Con las siguientes instrucciones puedes controlar su tamaño (en pixeles):</a:t>
            </a:r>
            <a:endParaRPr dirty="0"/>
          </a:p>
        </p:txBody>
      </p:sp>
      <p:sp>
        <p:nvSpPr>
          <p:cNvPr id="223" name="Google Shape;223;p9"/>
          <p:cNvSpPr txBox="1"/>
          <p:nvPr/>
        </p:nvSpPr>
        <p:spPr>
          <a:xfrm>
            <a:off x="4916329" y="2821290"/>
            <a:ext cx="4850447" cy="195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margin-top: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Margen superior.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margin-right: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Margen derecho.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margin-bottom: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Margen inferior.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1440"/>
              <a:buFont typeface="Calibri"/>
              <a:buChar char="●"/>
            </a:pPr>
            <a:r>
              <a:rPr lang="es-MX" sz="24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margin-left:</a:t>
            </a:r>
            <a:r>
              <a:rPr lang="es-MX" sz="24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s-MX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Margen izquierdo.</a:t>
            </a:r>
            <a:endParaRPr dirty="0"/>
          </a:p>
        </p:txBody>
      </p:sp>
      <p:sp>
        <p:nvSpPr>
          <p:cNvPr id="224" name="Google Shape;224;p9"/>
          <p:cNvSpPr txBox="1"/>
          <p:nvPr/>
        </p:nvSpPr>
        <p:spPr>
          <a:xfrm>
            <a:off x="5317385" y="5203548"/>
            <a:ext cx="6097554" cy="85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posible aunar todas ellas en una sola instrucción. </a:t>
            </a:r>
            <a:endParaRPr dirty="0"/>
          </a:p>
          <a:p>
            <a:pPr marL="0" marR="0" lvl="0" indent="0" algn="just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Observa este </a:t>
            </a:r>
            <a:r>
              <a:rPr lang="es-MX" sz="1800" b="1" u="sng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ejemplo</a:t>
            </a: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para entender más.</a:t>
            </a:r>
            <a:endParaRPr dirty="0"/>
          </a:p>
        </p:txBody>
      </p:sp>
      <p:cxnSp>
        <p:nvCxnSpPr>
          <p:cNvPr id="225" name="Google Shape;225;p9"/>
          <p:cNvCxnSpPr/>
          <p:nvPr/>
        </p:nvCxnSpPr>
        <p:spPr>
          <a:xfrm>
            <a:off x="5085184" y="5038529"/>
            <a:ext cx="5727079" cy="0"/>
          </a:xfrm>
          <a:prstGeom prst="straightConnector1">
            <a:avLst/>
          </a:prstGeom>
          <a:noFill/>
          <a:ln w="28575" cap="flat" cmpd="sng">
            <a:solidFill>
              <a:srgbClr val="A5A5A5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1162</Words>
  <Application>Microsoft Office PowerPoint</Application>
  <PresentationFormat>Panorámica</PresentationFormat>
  <Paragraphs>139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Calibri</vt:lpstr>
      <vt:lpstr>Tema de Office</vt:lpstr>
      <vt:lpstr>Propiedades  de CSS Color, background y modelo de cajas</vt:lpstr>
      <vt:lpstr>Presentación de PowerPoint</vt:lpstr>
      <vt:lpstr>Presentación de PowerPoint</vt:lpstr>
      <vt:lpstr>REVISEMOS LOS RESULTADOS DEL CUESTIONARIO</vt:lpstr>
      <vt:lpstr>Presentación de PowerPoint</vt:lpstr>
      <vt:lpstr>COLOR </vt:lpstr>
      <vt:lpstr>BACKGROUND </vt:lpstr>
      <vt:lpstr>BORDES </vt:lpstr>
      <vt:lpstr>MÁRGENES </vt:lpstr>
      <vt:lpstr>COLAPSO DEL MARGEN</vt:lpstr>
      <vt:lpstr>PADDING </vt:lpstr>
      <vt:lpstr>ALTO Y ANCHO</vt:lpstr>
      <vt:lpstr>MODELO DE CAJAS</vt:lpstr>
      <vt:lpstr>SINTAXIS </vt:lpstr>
      <vt:lpstr>Presentación de PowerPoint</vt:lpstr>
      <vt:lpstr>PASOS PARA EL DESAFÍO</vt:lpstr>
      <vt:lpstr>¿NECESITAS AYUDA?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Propiedades  de CSS Color, background y modelo de cajas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2021-02-15T23:21:44Z</dcterms:modified>
</cp:coreProperties>
</file>