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nVv+ANKhRiT2QgDTFkEjaiiMk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27" name="Google Shape;22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4" name="Google Shape;234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35" name="Google Shape;235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2" name="Google Shape;25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53" name="Google Shape;253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63" name="Google Shape;26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0" name="Google Shape;270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71" name="Google Shape;271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14</a:t>
            </a:fld>
            <a:endParaRPr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1" name="Google Shape;281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82" name="Google Shape;282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15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En esta ppt la idea es mostrar los resultados globales y ahondar en las respuestas que no fueron correctamente respondidas. Hacer participar a los estudiantes revisando porque la confusión y clarificando términos que no se entendieron.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88" name="Google Shape;188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9" name="Google Shape;19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00" name="Google Shape;200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8</a:t>
            </a:fld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0" name="Google Shape;210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11" name="Google Shape;211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8cSo0ijtkzU" TargetMode="External"/><Relationship Id="rId4" Type="http://schemas.openxmlformats.org/officeDocument/2006/relationships/hyperlink" Target="https://youtu.be/24gNhTcy6pw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cs.google.com/spreadsheets/d/1TXpdtzqM3ofwsOJi-4L_PPEAXBlvnCkeg81tv9x7aEA/copy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ww.w3schools.com/css/css_intro.asp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3schools.com/code/tryit.asp?filename=GKDRB9XRIMU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s-MX" b="1" dirty="0">
                <a:solidFill>
                  <a:schemeClr val="lt1"/>
                </a:solidFill>
              </a:rPr>
              <a:t>Introducción </a:t>
            </a:r>
            <a:br>
              <a:rPr lang="es-MX" b="1" dirty="0">
                <a:solidFill>
                  <a:schemeClr val="lt1"/>
                </a:solidFill>
              </a:rPr>
            </a:br>
            <a:r>
              <a:rPr lang="es-MX" b="1" dirty="0">
                <a:solidFill>
                  <a:schemeClr val="lt1"/>
                </a:solidFill>
              </a:rPr>
              <a:t>a CSS</a:t>
            </a:r>
            <a:br>
              <a:rPr lang="es-MX" b="1" dirty="0">
                <a:solidFill>
                  <a:schemeClr val="lt1"/>
                </a:solidFill>
              </a:rPr>
            </a:br>
            <a:r>
              <a:rPr lang="es-MX" sz="4000" b="1" dirty="0">
                <a:solidFill>
                  <a:schemeClr val="lt1"/>
                </a:solidFill>
              </a:rPr>
              <a:t>Hojas de Estilo</a:t>
            </a:r>
            <a:endParaRPr sz="4000" b="1"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Desarrollo de Aplicaciones Web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0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0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1" name="Google Shape;231;p10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03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Desafío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Creando tu primer estilo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PASOS PARA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EL DESAFÍO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40" name="Google Shape;240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41" name="Google Shape;241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0548" y="1349408"/>
            <a:ext cx="9636036" cy="5264188"/>
          </a:xfrm>
          <a:prstGeom prst="rect">
            <a:avLst/>
          </a:prstGeom>
          <a:noFill/>
          <a:ln>
            <a:noFill/>
          </a:ln>
        </p:spPr>
      </p:pic>
      <p:sp>
        <p:nvSpPr>
          <p:cNvPr id="242" name="Google Shape;242;p11"/>
          <p:cNvSpPr txBox="1"/>
          <p:nvPr/>
        </p:nvSpPr>
        <p:spPr>
          <a:xfrm>
            <a:off x="373224" y="2498522"/>
            <a:ext cx="1492898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Diseña tu página web en papel incorporando colores, barras de navegación, botones, entre otros elementos.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11"/>
          <p:cNvSpPr txBox="1"/>
          <p:nvPr/>
        </p:nvSpPr>
        <p:spPr>
          <a:xfrm>
            <a:off x="2437141" y="2510674"/>
            <a:ext cx="1492898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sz="1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Usando tu pagina web creada en las actividades de HTML, deberás crear una etiqueta de estilos para incorporar CSS.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11"/>
          <p:cNvSpPr txBox="1"/>
          <p:nvPr/>
        </p:nvSpPr>
        <p:spPr>
          <a:xfrm>
            <a:off x="4595416" y="2775661"/>
            <a:ext cx="130681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100"/>
              <a:buFont typeface="Arial"/>
              <a:buNone/>
            </a:pPr>
            <a:r>
              <a:rPr lang="es-MX" sz="1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Identifica los elementos HTML que deseas aplicar estilo.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5" name="Google Shape;245;p11"/>
          <p:cNvSpPr txBox="1"/>
          <p:nvPr/>
        </p:nvSpPr>
        <p:spPr>
          <a:xfrm>
            <a:off x="4663949" y="5396638"/>
            <a:ext cx="1225735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MX" sz="1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Añade propiedades a los elementos HTML identificados.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6" name="Google Shape;246;p11"/>
          <p:cNvSpPr txBox="1"/>
          <p:nvPr/>
        </p:nvSpPr>
        <p:spPr>
          <a:xfrm>
            <a:off x="6601503" y="5349983"/>
            <a:ext cx="1444824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Enviar la Tarea ya sea el documento index en ATOM o el link en repl.it a través de Google Classroom.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11"/>
          <p:cNvSpPr txBox="1"/>
          <p:nvPr/>
        </p:nvSpPr>
        <p:spPr>
          <a:xfrm>
            <a:off x="8629753" y="5530811"/>
            <a:ext cx="1444824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 posible llevar el archivo de ATOM a Repl.it o viceversa?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8" name="Google Shape;248;p11"/>
          <p:cNvSpPr txBox="1"/>
          <p:nvPr/>
        </p:nvSpPr>
        <p:spPr>
          <a:xfrm>
            <a:off x="10065246" y="5426571"/>
            <a:ext cx="1752142" cy="892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300"/>
              <a:buFont typeface="Calibri"/>
              <a:buNone/>
            </a:pPr>
            <a:r>
              <a:rPr lang="es-MX" sz="13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Envía tu respuesta por mensaje privado en la misma tarea de Google </a:t>
            </a:r>
            <a:r>
              <a:rPr lang="es-MX" sz="1300" b="1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s-MX" sz="13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lassroom.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11"/>
          <p:cNvSpPr txBox="1"/>
          <p:nvPr/>
        </p:nvSpPr>
        <p:spPr>
          <a:xfrm>
            <a:off x="8433254" y="4063810"/>
            <a:ext cx="1752142" cy="477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s-MX" sz="2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BONUS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5" name="Google Shape;255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¿NECESITAS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AYUDA?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58" name="Google Shape;258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2"/>
          <p:cNvSpPr/>
          <p:nvPr/>
        </p:nvSpPr>
        <p:spPr>
          <a:xfrm>
            <a:off x="0" y="2470929"/>
            <a:ext cx="10049069" cy="3965378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0" name="Google Shape;260;p12"/>
          <p:cNvSpPr txBox="1"/>
          <p:nvPr/>
        </p:nvSpPr>
        <p:spPr>
          <a:xfrm>
            <a:off x="270587" y="3739468"/>
            <a:ext cx="9778482" cy="2339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Calibri"/>
              <a:buNone/>
            </a:pPr>
            <a:r>
              <a:rPr lang="es-MX" sz="3000" b="0" i="0" u="sng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https://youtu.be/24gNhTcy6pw</a:t>
            </a:r>
            <a:endParaRPr sz="3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s-MX" sz="3000" b="0" i="0" u="sng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https://www.youtube.com/watch?v=8cSo0ijtkzU</a:t>
            </a:r>
            <a:endParaRPr sz="3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endParaRPr sz="3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04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Desafíos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Google Shape;273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1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 REALIZAR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76" name="Google Shape;276;p1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7" name="Google Shape;277;p14"/>
          <p:cNvSpPr/>
          <p:nvPr/>
        </p:nvSpPr>
        <p:spPr>
          <a:xfrm>
            <a:off x="1" y="2433181"/>
            <a:ext cx="7576456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4"/>
          <p:cNvSpPr txBox="1"/>
          <p:nvPr/>
        </p:nvSpPr>
        <p:spPr>
          <a:xfrm>
            <a:off x="188588" y="2546323"/>
            <a:ext cx="7322555" cy="3993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las actividades que debes realizar antes de la siguiente sesión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LA SIGUIENTE SESIÓN</a:t>
            </a: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Revisar material de conceptos de nueva sesión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Responder cuestionario de conceptos a enviar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 QUE VEREMOS EN LA SIGUIENTE SESIÓN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Selectores en CSS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¿Cómo insertar CSS en mi página web?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4" name="Google Shape;284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5" name="Google Shape;285;p1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15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¿DUDAS?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87" name="Google Shape;287;p15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5"/>
          <p:cNvSpPr/>
          <p:nvPr/>
        </p:nvSpPr>
        <p:spPr>
          <a:xfrm>
            <a:off x="0" y="2472612"/>
            <a:ext cx="762311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5"/>
          <p:cNvSpPr txBox="1"/>
          <p:nvPr/>
        </p:nvSpPr>
        <p:spPr>
          <a:xfrm>
            <a:off x="216581" y="3761961"/>
            <a:ext cx="683736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 que si tienes alguna duda en tu trabajo en casa, puedes usar </a:t>
            </a: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es-MX" sz="2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lassroom para preguntar.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VEREMOS EN ESTA SESIÓN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965261" y="3230715"/>
            <a:ext cx="2378771" cy="8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conceptos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"/>
          <p:cNvSpPr txBox="1"/>
          <p:nvPr/>
        </p:nvSpPr>
        <p:spPr>
          <a:xfrm>
            <a:off x="398647" y="4306514"/>
            <a:ext cx="3577141" cy="1220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resultados y conceptos previos estudiados en caso y evaluados en cuestionario.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1875498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2"/>
          <p:cNvGrpSpPr/>
          <p:nvPr/>
        </p:nvGrpSpPr>
        <p:grpSpPr>
          <a:xfrm>
            <a:off x="2033054" y="2243001"/>
            <a:ext cx="329595" cy="327598"/>
            <a:chOff x="-6689825" y="3992050"/>
            <a:chExt cx="293025" cy="291250"/>
          </a:xfrm>
        </p:grpSpPr>
        <p:sp>
          <p:nvSpPr>
            <p:cNvPr id="107" name="Google Shape;107;p2"/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630119" y="3230715"/>
            <a:ext cx="2789767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Cascade Style Sheet</a:t>
            </a:r>
            <a:endParaRPr sz="35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397025" y="4306514"/>
            <a:ext cx="3295459" cy="7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cómo se aplica un estilo a página web utilizando CSS.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2"/>
          <p:cNvSpPr/>
          <p:nvPr/>
        </p:nvSpPr>
        <p:spPr>
          <a:xfrm>
            <a:off x="5713044" y="208548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2"/>
          <p:cNvGrpSpPr/>
          <p:nvPr/>
        </p:nvGrpSpPr>
        <p:grpSpPr>
          <a:xfrm>
            <a:off x="5860656" y="2249082"/>
            <a:ext cx="331366" cy="328695"/>
            <a:chOff x="-5613150" y="3991275"/>
            <a:chExt cx="294600" cy="292225"/>
          </a:xfrm>
        </p:grpSpPr>
        <p:sp>
          <p:nvSpPr>
            <p:cNvPr id="123" name="Google Shape;123;p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2"/>
          <p:cNvSpPr txBox="1"/>
          <p:nvPr/>
        </p:nvSpPr>
        <p:spPr>
          <a:xfrm>
            <a:off x="8312985" y="2787431"/>
            <a:ext cx="3267952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Desafío: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Aplicar estilos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a una web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"/>
          <p:cNvSpPr txBox="1"/>
          <p:nvPr/>
        </p:nvSpPr>
        <p:spPr>
          <a:xfrm>
            <a:off x="7941928" y="4306514"/>
            <a:ext cx="3789183" cy="1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Una vez revisado los contenidos, aplicaremos una hoja de estilos a una web.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9536964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2"/>
          <p:cNvGrpSpPr/>
          <p:nvPr/>
        </p:nvGrpSpPr>
        <p:grpSpPr>
          <a:xfrm>
            <a:off x="9701980" y="2239472"/>
            <a:ext cx="330494" cy="328723"/>
            <a:chOff x="-3031325" y="3597450"/>
            <a:chExt cx="293825" cy="292250"/>
          </a:xfrm>
        </p:grpSpPr>
        <p:sp>
          <p:nvSpPr>
            <p:cNvPr id="136" name="Google Shape;136;p2"/>
            <p:cNvSpPr/>
            <p:nvPr/>
          </p:nvSpPr>
          <p:spPr>
            <a:xfrm>
              <a:off x="-3029750" y="3597450"/>
              <a:ext cx="292250" cy="67775"/>
            </a:xfrm>
            <a:custGeom>
              <a:avLst/>
              <a:gdLst/>
              <a:ahLst/>
              <a:cxnLst/>
              <a:rect l="l" t="t" r="r" b="b"/>
              <a:pathLst>
                <a:path w="11690" h="2711" extrusionOk="0">
                  <a:moveTo>
                    <a:pt x="1702" y="1387"/>
                  </a:moveTo>
                  <a:cubicBezTo>
                    <a:pt x="1891" y="1387"/>
                    <a:pt x="2049" y="1545"/>
                    <a:pt x="2049" y="1734"/>
                  </a:cubicBezTo>
                  <a:cubicBezTo>
                    <a:pt x="2049" y="1923"/>
                    <a:pt x="1891" y="2080"/>
                    <a:pt x="1702" y="2080"/>
                  </a:cubicBezTo>
                  <a:cubicBezTo>
                    <a:pt x="1513" y="2080"/>
                    <a:pt x="1356" y="1923"/>
                    <a:pt x="1356" y="1734"/>
                  </a:cubicBezTo>
                  <a:cubicBezTo>
                    <a:pt x="1356" y="1545"/>
                    <a:pt x="1513" y="1387"/>
                    <a:pt x="1702" y="1387"/>
                  </a:cubicBezTo>
                  <a:close/>
                  <a:moveTo>
                    <a:pt x="3120" y="1387"/>
                  </a:moveTo>
                  <a:cubicBezTo>
                    <a:pt x="3309" y="1387"/>
                    <a:pt x="3466" y="1545"/>
                    <a:pt x="3466" y="1734"/>
                  </a:cubicBezTo>
                  <a:cubicBezTo>
                    <a:pt x="3466" y="1923"/>
                    <a:pt x="3309" y="2080"/>
                    <a:pt x="3120" y="2080"/>
                  </a:cubicBezTo>
                  <a:cubicBezTo>
                    <a:pt x="2931" y="2080"/>
                    <a:pt x="2773" y="1923"/>
                    <a:pt x="2773" y="1734"/>
                  </a:cubicBezTo>
                  <a:cubicBezTo>
                    <a:pt x="2773" y="1545"/>
                    <a:pt x="2931" y="1387"/>
                    <a:pt x="3120" y="1387"/>
                  </a:cubicBezTo>
                  <a:close/>
                  <a:moveTo>
                    <a:pt x="9985" y="1417"/>
                  </a:moveTo>
                  <a:cubicBezTo>
                    <a:pt x="10400" y="1417"/>
                    <a:pt x="10449" y="2080"/>
                    <a:pt x="9956" y="2080"/>
                  </a:cubicBezTo>
                  <a:lnTo>
                    <a:pt x="5861" y="2080"/>
                  </a:lnTo>
                  <a:cubicBezTo>
                    <a:pt x="5451" y="2080"/>
                    <a:pt x="5388" y="1418"/>
                    <a:pt x="5861" y="1418"/>
                  </a:cubicBezTo>
                  <a:lnTo>
                    <a:pt x="9956" y="1418"/>
                  </a:lnTo>
                  <a:cubicBezTo>
                    <a:pt x="9966" y="1418"/>
                    <a:pt x="9976" y="1417"/>
                    <a:pt x="9985" y="1417"/>
                  </a:cubicBezTo>
                  <a:close/>
                  <a:moveTo>
                    <a:pt x="1041" y="1"/>
                  </a:moveTo>
                  <a:cubicBezTo>
                    <a:pt x="473" y="1"/>
                    <a:pt x="1" y="473"/>
                    <a:pt x="1" y="1040"/>
                  </a:cubicBezTo>
                  <a:lnTo>
                    <a:pt x="1" y="2710"/>
                  </a:lnTo>
                  <a:lnTo>
                    <a:pt x="11689" y="2710"/>
                  </a:lnTo>
                  <a:lnTo>
                    <a:pt x="11689" y="1040"/>
                  </a:lnTo>
                  <a:cubicBezTo>
                    <a:pt x="11658" y="473"/>
                    <a:pt x="11248" y="1"/>
                    <a:pt x="106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3031325" y="3687250"/>
              <a:ext cx="292250" cy="153600"/>
            </a:xfrm>
            <a:custGeom>
              <a:avLst/>
              <a:gdLst/>
              <a:ahLst/>
              <a:cxnLst/>
              <a:rect l="l" t="t" r="r" b="b"/>
              <a:pathLst>
                <a:path w="11690" h="6144" extrusionOk="0">
                  <a:moveTo>
                    <a:pt x="1" y="0"/>
                  </a:moveTo>
                  <a:lnTo>
                    <a:pt x="1" y="5104"/>
                  </a:lnTo>
                  <a:lnTo>
                    <a:pt x="64" y="5104"/>
                  </a:lnTo>
                  <a:cubicBezTo>
                    <a:pt x="64" y="5671"/>
                    <a:pt x="536" y="6144"/>
                    <a:pt x="1104" y="6144"/>
                  </a:cubicBezTo>
                  <a:lnTo>
                    <a:pt x="4475" y="6144"/>
                  </a:lnTo>
                  <a:cubicBezTo>
                    <a:pt x="4317" y="5671"/>
                    <a:pt x="4223" y="5199"/>
                    <a:pt x="4223" y="4695"/>
                  </a:cubicBezTo>
                  <a:lnTo>
                    <a:pt x="4223" y="2395"/>
                  </a:lnTo>
                  <a:cubicBezTo>
                    <a:pt x="4223" y="1790"/>
                    <a:pt x="4686" y="1366"/>
                    <a:pt x="5227" y="1366"/>
                  </a:cubicBezTo>
                  <a:cubicBezTo>
                    <a:pt x="5362" y="1366"/>
                    <a:pt x="5502" y="1393"/>
                    <a:pt x="5640" y="1450"/>
                  </a:cubicBezTo>
                  <a:cubicBezTo>
                    <a:pt x="5735" y="1481"/>
                    <a:pt x="5861" y="1544"/>
                    <a:pt x="5987" y="1544"/>
                  </a:cubicBezTo>
                  <a:cubicBezTo>
                    <a:pt x="6144" y="1544"/>
                    <a:pt x="6365" y="1450"/>
                    <a:pt x="6900" y="977"/>
                  </a:cubicBezTo>
                  <a:cubicBezTo>
                    <a:pt x="7090" y="788"/>
                    <a:pt x="7349" y="693"/>
                    <a:pt x="7613" y="693"/>
                  </a:cubicBezTo>
                  <a:cubicBezTo>
                    <a:pt x="7877" y="693"/>
                    <a:pt x="8145" y="788"/>
                    <a:pt x="8350" y="977"/>
                  </a:cubicBezTo>
                  <a:cubicBezTo>
                    <a:pt x="8822" y="1450"/>
                    <a:pt x="9106" y="1544"/>
                    <a:pt x="9263" y="1544"/>
                  </a:cubicBezTo>
                  <a:cubicBezTo>
                    <a:pt x="9358" y="1544"/>
                    <a:pt x="9484" y="1481"/>
                    <a:pt x="9610" y="1450"/>
                  </a:cubicBezTo>
                  <a:cubicBezTo>
                    <a:pt x="9742" y="1393"/>
                    <a:pt x="9878" y="1366"/>
                    <a:pt x="10011" y="1366"/>
                  </a:cubicBezTo>
                  <a:cubicBezTo>
                    <a:pt x="10544" y="1366"/>
                    <a:pt x="11028" y="1790"/>
                    <a:pt x="11028" y="2395"/>
                  </a:cubicBezTo>
                  <a:lnTo>
                    <a:pt x="11028" y="4695"/>
                  </a:lnTo>
                  <a:cubicBezTo>
                    <a:pt x="11028" y="5199"/>
                    <a:pt x="10933" y="5671"/>
                    <a:pt x="10744" y="6144"/>
                  </a:cubicBezTo>
                  <a:cubicBezTo>
                    <a:pt x="11248" y="6112"/>
                    <a:pt x="11689" y="5671"/>
                    <a:pt x="11689" y="5104"/>
                  </a:cubicBezTo>
                  <a:lnTo>
                    <a:pt x="116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2908450" y="3724275"/>
              <a:ext cx="59900" cy="164625"/>
            </a:xfrm>
            <a:custGeom>
              <a:avLst/>
              <a:gdLst/>
              <a:ahLst/>
              <a:cxnLst/>
              <a:rect l="l" t="t" r="r" b="b"/>
              <a:pathLst>
                <a:path w="2396" h="6585" extrusionOk="0">
                  <a:moveTo>
                    <a:pt x="2395" y="0"/>
                  </a:moveTo>
                  <a:cubicBezTo>
                    <a:pt x="1904" y="491"/>
                    <a:pt x="1500" y="721"/>
                    <a:pt x="1085" y="721"/>
                  </a:cubicBezTo>
                  <a:cubicBezTo>
                    <a:pt x="887" y="721"/>
                    <a:pt x="687" y="669"/>
                    <a:pt x="473" y="567"/>
                  </a:cubicBezTo>
                  <a:cubicBezTo>
                    <a:pt x="423" y="548"/>
                    <a:pt x="374" y="539"/>
                    <a:pt x="327" y="539"/>
                  </a:cubicBezTo>
                  <a:cubicBezTo>
                    <a:pt x="142" y="539"/>
                    <a:pt x="1" y="681"/>
                    <a:pt x="1" y="882"/>
                  </a:cubicBezTo>
                  <a:lnTo>
                    <a:pt x="1" y="3214"/>
                  </a:lnTo>
                  <a:cubicBezTo>
                    <a:pt x="1" y="3718"/>
                    <a:pt x="127" y="4222"/>
                    <a:pt x="316" y="4663"/>
                  </a:cubicBezTo>
                  <a:cubicBezTo>
                    <a:pt x="725" y="5513"/>
                    <a:pt x="1387" y="6238"/>
                    <a:pt x="2395" y="6585"/>
                  </a:cubicBezTo>
                  <a:lnTo>
                    <a:pt x="2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2831250" y="3725850"/>
              <a:ext cx="59875" cy="163850"/>
            </a:xfrm>
            <a:custGeom>
              <a:avLst/>
              <a:gdLst/>
              <a:ahLst/>
              <a:cxnLst/>
              <a:rect l="l" t="t" r="r" b="b"/>
              <a:pathLst>
                <a:path w="2395" h="6554" extrusionOk="0">
                  <a:moveTo>
                    <a:pt x="0" y="0"/>
                  </a:moveTo>
                  <a:lnTo>
                    <a:pt x="0" y="6553"/>
                  </a:lnTo>
                  <a:cubicBezTo>
                    <a:pt x="1008" y="6175"/>
                    <a:pt x="1670" y="5450"/>
                    <a:pt x="2079" y="4631"/>
                  </a:cubicBezTo>
                  <a:cubicBezTo>
                    <a:pt x="2269" y="4159"/>
                    <a:pt x="2395" y="3686"/>
                    <a:pt x="2395" y="3182"/>
                  </a:cubicBezTo>
                  <a:lnTo>
                    <a:pt x="2395" y="851"/>
                  </a:lnTo>
                  <a:cubicBezTo>
                    <a:pt x="2395" y="623"/>
                    <a:pt x="2212" y="477"/>
                    <a:pt x="2042" y="477"/>
                  </a:cubicBezTo>
                  <a:cubicBezTo>
                    <a:pt x="2000" y="477"/>
                    <a:pt x="1959" y="485"/>
                    <a:pt x="1922" y="504"/>
                  </a:cubicBezTo>
                  <a:cubicBezTo>
                    <a:pt x="1704" y="598"/>
                    <a:pt x="1496" y="647"/>
                    <a:pt x="1291" y="647"/>
                  </a:cubicBezTo>
                  <a:cubicBezTo>
                    <a:pt x="873" y="647"/>
                    <a:pt x="465" y="44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40" name="Google Shape;140;p2"/>
          <p:cNvCxnSpPr/>
          <p:nvPr/>
        </p:nvCxnSpPr>
        <p:spPr>
          <a:xfrm>
            <a:off x="4273420" y="3006997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2"/>
          <p:cNvCxnSpPr/>
          <p:nvPr/>
        </p:nvCxnSpPr>
        <p:spPr>
          <a:xfrm>
            <a:off x="7924798" y="3000774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Conceptos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REVISEMOS LOS RESULTADOS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DEL CUESTIONARIO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6551394" y="4356585"/>
            <a:ext cx="1919999" cy="37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Escribir los temas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6551393" y="3711885"/>
            <a:ext cx="1920000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algunos conceptos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1132959" y="6141649"/>
            <a:ext cx="3485694" cy="3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Cambiar gráfico al propuesto por Google cuestionario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518749" y="2373857"/>
            <a:ext cx="5591451" cy="3767792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 title="Gráfic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l="4266" t="16254" r="5536"/>
          <a:stretch/>
        </p:blipFill>
        <p:spPr>
          <a:xfrm>
            <a:off x="735982" y="3136019"/>
            <a:ext cx="5055503" cy="30525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993807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784322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2737009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3586678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02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Introducción a CSS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Cascade Style Sheet</a:t>
            </a:r>
            <a:endParaRPr sz="2700" dirty="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¿QUÉ 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CSS?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0" y="2649895"/>
            <a:ext cx="8529628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6"/>
          <p:cNvSpPr txBox="1"/>
          <p:nvPr/>
        </p:nvSpPr>
        <p:spPr>
          <a:xfrm>
            <a:off x="0" y="3304848"/>
            <a:ext cx="8529628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143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Describe cómo los elementos HTML se despliegan en las páginas web.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43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CSS ahorra mucho trabajo.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43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Permite controlar el diseño de varias páginas a la vez.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143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●"/>
            </a:pPr>
            <a:r>
              <a:rPr lang="es-MX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Hojas de estilo externas pueden ser guardadas en archivos CSS.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¿QUÉ 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CSS?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0" y="2649895"/>
            <a:ext cx="4711959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 txBox="1"/>
          <p:nvPr/>
        </p:nvSpPr>
        <p:spPr>
          <a:xfrm>
            <a:off x="289251" y="3309077"/>
            <a:ext cx="4301412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el siguiente </a:t>
            </a:r>
            <a:r>
              <a:rPr lang="es-MX" sz="2000" b="0" i="0" u="sng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enlace</a:t>
            </a:r>
            <a:r>
              <a:rPr lang="es-MX" sz="20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podrás revisar como una página puede tener diferentes estilos. Haz click en Stylesheet 1, Stylesheet 2, Stylesheet 3 y Stylesheet 4 para ver como cambia la página.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96" name="Google Shape;196;p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95994" y="2762479"/>
            <a:ext cx="6955609" cy="30977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2" name="Google Shape;20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8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8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UN POCO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 HISTORIA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05" name="Google Shape;205;p8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8"/>
          <p:cNvSpPr/>
          <p:nvPr/>
        </p:nvSpPr>
        <p:spPr>
          <a:xfrm>
            <a:off x="0" y="2470929"/>
            <a:ext cx="10049069" cy="3965378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8"/>
          <p:cNvSpPr txBox="1"/>
          <p:nvPr/>
        </p:nvSpPr>
        <p:spPr>
          <a:xfrm>
            <a:off x="205274" y="2644920"/>
            <a:ext cx="9778482" cy="3621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Calibri"/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HTML fue creado para describir el contenido de una página web, como por ejemplo: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Calibri"/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&lt;h1&gt; Este es un encabezado. &lt;/h1&gt;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Calibri"/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&lt;p&gt; Este es un párrafo. &lt;/p&gt;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Calibri"/>
              <a:buNone/>
            </a:pPr>
            <a:r>
              <a:rPr lang="es-MX" sz="2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Cuando las etiquetas como &lt;font&gt; comenzaron a aparecer en la versión 3.2 de HTML, comenzaron las pesadillas para los desarrolladores. El desarrollo de grandes sitios web, donde se agregan fuentes, colores e información a cada página, se convirtió en un proceso largo y tedioso.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CSS llegó al rescate, eliminando el estilo HTML de las páginas.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SINTAXIS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16" name="Google Shape;216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9"/>
          <p:cNvSpPr txBox="1"/>
          <p:nvPr/>
        </p:nvSpPr>
        <p:spPr>
          <a:xfrm>
            <a:off x="507642" y="1475647"/>
            <a:ext cx="5828511" cy="524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rgbClr val="CD25B0"/>
              </a:buClr>
              <a:buSzPts val="2000"/>
              <a:buFont typeface="Arial"/>
              <a:buNone/>
            </a:pPr>
            <a:r>
              <a:rPr lang="es-MX" sz="2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CSS consta de un selector y un bloque de declaración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9"/>
          <p:cNvSpPr/>
          <p:nvPr/>
        </p:nvSpPr>
        <p:spPr>
          <a:xfrm>
            <a:off x="1317824" y="2558128"/>
            <a:ext cx="1305482" cy="1028701"/>
          </a:xfrm>
          <a:prstGeom prst="roundRect">
            <a:avLst>
              <a:gd name="adj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H1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/>
          <p:nvPr/>
        </p:nvSpPr>
        <p:spPr>
          <a:xfrm>
            <a:off x="3009257" y="2558127"/>
            <a:ext cx="7282408" cy="1028702"/>
          </a:xfrm>
          <a:prstGeom prst="roundRect">
            <a:avLst>
              <a:gd name="adj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{ color: blue; font-size: 12px }</a:t>
            </a: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0" name="Google Shape;220;p9"/>
          <p:cNvCxnSpPr/>
          <p:nvPr/>
        </p:nvCxnSpPr>
        <p:spPr>
          <a:xfrm flipH="1">
            <a:off x="5371202" y="3219791"/>
            <a:ext cx="342513" cy="641019"/>
          </a:xfrm>
          <a:prstGeom prst="straightConnector1">
            <a:avLst/>
          </a:prstGeom>
          <a:noFill/>
          <a:ln w="19050" cap="flat" cmpd="sng">
            <a:solidFill>
              <a:srgbClr val="BFBFBF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21" name="Google Shape;221;p9"/>
          <p:cNvSpPr txBox="1"/>
          <p:nvPr/>
        </p:nvSpPr>
        <p:spPr>
          <a:xfrm>
            <a:off x="4314739" y="3735701"/>
            <a:ext cx="1822652" cy="701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Propiedad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2" name="Google Shape;222;p9"/>
          <p:cNvCxnSpPr/>
          <p:nvPr/>
        </p:nvCxnSpPr>
        <p:spPr>
          <a:xfrm>
            <a:off x="6157272" y="3219791"/>
            <a:ext cx="272224" cy="611000"/>
          </a:xfrm>
          <a:prstGeom prst="straightConnector1">
            <a:avLst/>
          </a:prstGeom>
          <a:noFill/>
          <a:ln w="19050" cap="flat" cmpd="sng">
            <a:solidFill>
              <a:srgbClr val="BFBFBF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223" name="Google Shape;223;p9"/>
          <p:cNvSpPr txBox="1"/>
          <p:nvPr/>
        </p:nvSpPr>
        <p:spPr>
          <a:xfrm>
            <a:off x="5981867" y="3732901"/>
            <a:ext cx="958337" cy="4291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Valor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4" name="Google Shape;224;p9"/>
          <p:cNvSpPr txBox="1"/>
          <p:nvPr/>
        </p:nvSpPr>
        <p:spPr>
          <a:xfrm>
            <a:off x="507641" y="4548800"/>
            <a:ext cx="8832301" cy="230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200"/>
              <a:buFont typeface="Arial"/>
              <a:buChar char="●"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selector apunta al elemento </a:t>
            </a:r>
            <a:r>
              <a:rPr lang="es-MX" sz="2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HTML</a:t>
            </a: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 que deseas aplicar el estilo.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200"/>
              <a:buFont typeface="Arial"/>
              <a:buChar char="●"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bloque de declaración contiene una o más declaraciones separadas por </a:t>
            </a:r>
            <a:r>
              <a:rPr lang="es-MX" sz="2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“;”</a:t>
            </a: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200"/>
              <a:buFont typeface="Arial"/>
              <a:buChar char="●"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Cada declaración incluye una propiedad y un valor, separado por </a:t>
            </a:r>
            <a:r>
              <a:rPr lang="es-MX" sz="2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“:”</a:t>
            </a: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200"/>
              <a:buFont typeface="Arial"/>
              <a:buChar char="●"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Múltiples declaraciones son separadas por</a:t>
            </a:r>
            <a:r>
              <a:rPr lang="es-MX" sz="2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 “;” </a:t>
            </a: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 el bloque de declaración está rodeado por llaves </a:t>
            </a:r>
            <a:r>
              <a:rPr lang="es-MX" sz="20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“{ }”.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04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1200"/>
              <a:buFont typeface="Arial"/>
              <a:buChar char="●"/>
            </a:pP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 el </a:t>
            </a:r>
            <a:r>
              <a:rPr lang="es-MX" sz="2000" b="0" i="0" u="sng" strike="noStrike" cap="none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ejemplo</a:t>
            </a:r>
            <a:r>
              <a:rPr lang="es-MX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 da click en </a:t>
            </a:r>
            <a:r>
              <a:rPr lang="es-MX" sz="2000" b="0" i="0" u="none" strike="noStrike" cap="none" dirty="0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RUN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Office PowerPoint</Application>
  <PresentationFormat>Panorámica</PresentationFormat>
  <Paragraphs>93</Paragraphs>
  <Slides>15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8" baseType="lpstr">
      <vt:lpstr>Arial</vt:lpstr>
      <vt:lpstr>Calibri</vt:lpstr>
      <vt:lpstr>Tema de Office</vt:lpstr>
      <vt:lpstr>Introducción  a CSS Hojas de Estilo</vt:lpstr>
      <vt:lpstr>Presentación de PowerPoint</vt:lpstr>
      <vt:lpstr>Presentación de PowerPoint</vt:lpstr>
      <vt:lpstr>REVISEMOS LOS RESULTADOS DEL CUESTIONARIO</vt:lpstr>
      <vt:lpstr>Presentación de PowerPoint</vt:lpstr>
      <vt:lpstr>¿QUÉ ES CSS?</vt:lpstr>
      <vt:lpstr>¿QUÉ ES CSS?</vt:lpstr>
      <vt:lpstr>UN POCO DE HISTORIA</vt:lpstr>
      <vt:lpstr>SINTAXIS </vt:lpstr>
      <vt:lpstr>Presentación de PowerPoint</vt:lpstr>
      <vt:lpstr>PASOS PARA EL DESAFÍO</vt:lpstr>
      <vt:lpstr>¿NECESITAS AYUDA?</vt:lpstr>
      <vt:lpstr>Presentación de PowerPoint</vt:lpstr>
      <vt:lpstr>ACTIVIDADES A REALIZAR</vt:lpstr>
      <vt:lpstr>¿DUDAS?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 a CSS Hojas de Estilo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2021-02-15T22:17:11Z</dcterms:modified>
</cp:coreProperties>
</file>