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78" r:id="rId2"/>
    <p:sldId id="256" r:id="rId3"/>
    <p:sldId id="314" r:id="rId4"/>
    <p:sldId id="257" r:id="rId5"/>
    <p:sldId id="258" r:id="rId6"/>
    <p:sldId id="259" r:id="rId7"/>
    <p:sldId id="311" r:id="rId8"/>
    <p:sldId id="301" r:id="rId9"/>
    <p:sldId id="307" r:id="rId10"/>
    <p:sldId id="308" r:id="rId11"/>
    <p:sldId id="309" r:id="rId12"/>
    <p:sldId id="303" r:id="rId13"/>
    <p:sldId id="310" r:id="rId14"/>
    <p:sldId id="312" r:id="rId15"/>
    <p:sldId id="305" r:id="rId16"/>
    <p:sldId id="306" r:id="rId17"/>
    <p:sldId id="276" r:id="rId18"/>
    <p:sldId id="313" r:id="rId19"/>
    <p:sldId id="280" r:id="rId20"/>
    <p:sldId id="279" r:id="rId21"/>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go="http://customooxmlschemas.google.com/" xmlns:p15="http://schemas.microsoft.com/office/powerpoint/2012/main" xmlns="" roundtripDataSignature="AMtx7mh+MoCbiEm9n32HqDIcp9MtFNenJA==" r:id="rId41"/>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3D"/>
    <a:srgbClr val="BB9BA5"/>
    <a:srgbClr val="C73F3D"/>
    <a:srgbClr val="76384D"/>
    <a:srgbClr val="E9E1E4"/>
    <a:srgbClr val="F9C4C3"/>
    <a:srgbClr val="F1E9C7"/>
    <a:srgbClr val="CCB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4552"/>
  </p:normalViewPr>
  <p:slideViewPr>
    <p:cSldViewPr snapToGrid="0">
      <p:cViewPr varScale="1">
        <p:scale>
          <a:sx n="97" d="100"/>
          <a:sy n="97" d="100"/>
        </p:scale>
        <p:origin x="2130" y="78"/>
      </p:cViewPr>
      <p:guideLst>
        <p:guide orient="horz" pos="2381"/>
        <p:guide pos="306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1137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46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104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423f9ec96_0_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423f9ec9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55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052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233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2209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24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36c9504a1_0_3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36c9504a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26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6c9504a1_0_9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6c9504a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347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36c9504a1_0_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36c9504a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0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52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075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8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836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423f9ec96_0_2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423f9ec9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4915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ecánica Automotriz" type="title">
  <p:cSld name="TITLE">
    <p:spTree>
      <p:nvGrpSpPr>
        <p:cNvPr id="1" name="Shape 7"/>
        <p:cNvGrpSpPr/>
        <p:nvPr/>
      </p:nvGrpSpPr>
      <p:grpSpPr>
        <a:xfrm>
          <a:off x="0" y="0"/>
          <a:ext cx="0" cy="0"/>
          <a:chOff x="0" y="0"/>
          <a:chExt cx="0" cy="0"/>
        </a:xfrm>
      </p:grpSpPr>
      <p:sp>
        <p:nvSpPr>
          <p:cNvPr id="8" name="Google Shape;8;p2"/>
          <p:cNvSpPr/>
          <p:nvPr/>
        </p:nvSpPr>
        <p:spPr>
          <a:xfrm>
            <a:off x="212950" y="1756550"/>
            <a:ext cx="9346500" cy="5602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2">
            <a:alphaModFix/>
          </a:blip>
          <a:stretch>
            <a:fillRect/>
          </a:stretch>
        </p:blipFill>
        <p:spPr>
          <a:xfrm>
            <a:off x="436350" y="419800"/>
            <a:ext cx="3659450" cy="680475"/>
          </a:xfrm>
          <a:prstGeom prst="rect">
            <a:avLst/>
          </a:prstGeom>
          <a:noFill/>
          <a:ln>
            <a:noFill/>
          </a:ln>
        </p:spPr>
      </p:pic>
      <p:pic>
        <p:nvPicPr>
          <p:cNvPr id="12" name="Google Shape;12;p2"/>
          <p:cNvPicPr preferRelativeResize="0"/>
          <p:nvPr/>
        </p:nvPicPr>
        <p:blipFill>
          <a:blip r:embed="rId3">
            <a:alphaModFix/>
          </a:blip>
          <a:stretch>
            <a:fillRect/>
          </a:stretch>
        </p:blipFill>
        <p:spPr>
          <a:xfrm>
            <a:off x="8527725" y="6464000"/>
            <a:ext cx="747675" cy="680475"/>
          </a:xfrm>
          <a:prstGeom prst="rect">
            <a:avLst/>
          </a:prstGeom>
          <a:noFill/>
          <a:ln>
            <a:noFill/>
          </a:ln>
        </p:spPr>
      </p:pic>
      <p:grpSp>
        <p:nvGrpSpPr>
          <p:cNvPr id="7" name="Grupo 6"/>
          <p:cNvGrpSpPr/>
          <p:nvPr userDrawn="1"/>
        </p:nvGrpSpPr>
        <p:grpSpPr>
          <a:xfrm>
            <a:off x="8272365" y="418596"/>
            <a:ext cx="1080000" cy="1045451"/>
            <a:chOff x="8272365" y="418596"/>
            <a:chExt cx="1080000" cy="1045451"/>
          </a:xfrm>
        </p:grpSpPr>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4" name="Imagen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34"/>
        <p:cNvGrpSpPr/>
        <p:nvPr/>
      </p:nvGrpSpPr>
      <p:grpSpPr>
        <a:xfrm>
          <a:off x="0" y="0"/>
          <a:ext cx="0" cy="0"/>
          <a:chOff x="0" y="0"/>
          <a:chExt cx="0" cy="0"/>
        </a:xfrm>
      </p:grpSpPr>
      <p:sp>
        <p:nvSpPr>
          <p:cNvPr id="37" name="Google Shape;37;p7"/>
          <p:cNvSpPr txBox="1">
            <a:spLocks noGrp="1"/>
          </p:cNvSpPr>
          <p:nvPr>
            <p:ph type="sldNum" idx="12"/>
          </p:nvPr>
        </p:nvSpPr>
        <p:spPr>
          <a:xfrm>
            <a:off x="9006156" y="6854072"/>
            <a:ext cx="583200" cy="578400"/>
          </a:xfrm>
          <a:prstGeom prst="rect">
            <a:avLst/>
          </a:prstGeom>
        </p:spPr>
        <p:txBody>
          <a:bodyPr spcFirstLastPara="1" wrap="square" lIns="109575" tIns="109575" rIns="109575" bIns="1095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‹Nº›</a:t>
            </a:fld>
            <a:endParaRPr/>
          </a:p>
        </p:txBody>
      </p:sp>
      <p:sp>
        <p:nvSpPr>
          <p:cNvPr id="5" name="Google Shape;8;p2"/>
          <p:cNvSpPr/>
          <p:nvPr userDrawn="1"/>
        </p:nvSpPr>
        <p:spPr>
          <a:xfrm>
            <a:off x="242856" y="1756550"/>
            <a:ext cx="9346500" cy="5675922"/>
          </a:xfrm>
          <a:prstGeom prst="round1Rect">
            <a:avLst>
              <a:gd name="adj" fmla="val 15350"/>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L" dirty="0"/>
              <a:t> </a:t>
            </a:r>
            <a:endParaRPr dirty="0"/>
          </a:p>
        </p:txBody>
      </p:sp>
      <p:pic>
        <p:nvPicPr>
          <p:cNvPr id="7" name="Google Shape;11;p2"/>
          <p:cNvPicPr preferRelativeResize="0"/>
          <p:nvPr userDrawn="1"/>
        </p:nvPicPr>
        <p:blipFill>
          <a:blip r:embed="rId2">
            <a:alphaModFix/>
          </a:blip>
          <a:stretch>
            <a:fillRect/>
          </a:stretch>
        </p:blipFill>
        <p:spPr>
          <a:xfrm>
            <a:off x="436350" y="419800"/>
            <a:ext cx="3659450" cy="680475"/>
          </a:xfrm>
          <a:prstGeom prst="rect">
            <a:avLst/>
          </a:prstGeom>
          <a:noFill/>
          <a:ln>
            <a:noFill/>
          </a:ln>
        </p:spPr>
      </p:pic>
      <p:pic>
        <p:nvPicPr>
          <p:cNvPr id="8" name="Google Shape;12;p2"/>
          <p:cNvPicPr preferRelativeResize="0"/>
          <p:nvPr userDrawn="1"/>
        </p:nvPicPr>
        <p:blipFill>
          <a:blip r:embed="rId3">
            <a:alphaModFix/>
          </a:blip>
          <a:stretch>
            <a:fillRect/>
          </a:stretch>
        </p:blipFill>
        <p:spPr>
          <a:xfrm>
            <a:off x="8527725" y="6464000"/>
            <a:ext cx="747675" cy="680475"/>
          </a:xfrm>
          <a:prstGeom prst="rect">
            <a:avLst/>
          </a:prstGeom>
          <a:noFill/>
          <a:ln>
            <a:noFill/>
          </a:ln>
        </p:spPr>
      </p:pic>
      <p:sp>
        <p:nvSpPr>
          <p:cNvPr id="3" name="Rectángulo redondeado 2"/>
          <p:cNvSpPr/>
          <p:nvPr userDrawn="1"/>
        </p:nvSpPr>
        <p:spPr>
          <a:xfrm>
            <a:off x="436350" y="6464001"/>
            <a:ext cx="7891862" cy="680474"/>
          </a:xfrm>
          <a:prstGeom prst="roundRect">
            <a:avLst>
              <a:gd name="adj" fmla="val 19335"/>
            </a:avLst>
          </a:prstGeom>
          <a:solidFill>
            <a:srgbClr val="BB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4000"/>
            <a:ext cx="690482" cy="680475"/>
          </a:xfrm>
          <a:prstGeom prst="rect">
            <a:avLst/>
          </a:prstGeom>
        </p:spPr>
      </p:pic>
      <p:sp>
        <p:nvSpPr>
          <p:cNvPr id="19" name="Google Shape;62;p13"/>
          <p:cNvSpPr txBox="1"/>
          <p:nvPr userDrawn="1"/>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NIVEL 3°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grpSp>
        <p:nvGrpSpPr>
          <p:cNvPr id="10" name="Grupo 9"/>
          <p:cNvGrpSpPr/>
          <p:nvPr userDrawn="1"/>
        </p:nvGrpSpPr>
        <p:grpSpPr>
          <a:xfrm>
            <a:off x="8272365" y="418596"/>
            <a:ext cx="1080000" cy="1045451"/>
            <a:chOff x="8272365" y="418596"/>
            <a:chExt cx="1080000" cy="1045451"/>
          </a:xfrm>
        </p:grpSpPr>
        <p:pic>
          <p:nvPicPr>
            <p:cNvPr id="11" name="Imagen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2" name="Imagen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 name="Google Shape;15;p3"/>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16" name="Google Shape;16;p3"/>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5"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 sz="1200" dirty="0" smtClean="0">
                <a:latin typeface="Calibri" panose="020F0502020204030204" pitchFamily="34" charset="0"/>
                <a:ea typeface="Roboto Medium"/>
                <a:cs typeface="Calibri" panose="020F0502020204030204" pitchFamily="34" charset="0"/>
                <a:sym typeface="Roboto Medium"/>
              </a:rPr>
              <a:t>3</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6"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a:t>
            </a:r>
            <a:r>
              <a:rPr lang="es-ES" dirty="0" smtClean="0">
                <a:solidFill>
                  <a:srgbClr val="FFFFFF"/>
                </a:solidFill>
                <a:latin typeface="Calibri" panose="020F0502020204030204" pitchFamily="34" charset="0"/>
                <a:ea typeface="Roboto"/>
                <a:cs typeface="Calibri" panose="020F0502020204030204" pitchFamily="34" charset="0"/>
                <a:sym typeface="Roboto"/>
              </a:rPr>
              <a:t>Lectura</a:t>
            </a:r>
            <a:r>
              <a:rPr lang="es-ES" baseline="0" dirty="0" smtClean="0">
                <a:solidFill>
                  <a:srgbClr val="FFFFFF"/>
                </a:solidFill>
                <a:latin typeface="Calibri" panose="020F0502020204030204" pitchFamily="34" charset="0"/>
                <a:ea typeface="Roboto"/>
                <a:cs typeface="Calibri" panose="020F0502020204030204" pitchFamily="34" charset="0"/>
                <a:sym typeface="Roboto"/>
              </a:rPr>
              <a:t> de </a:t>
            </a:r>
            <a:r>
              <a:rPr lang="es-ES" baseline="0" dirty="0" smtClean="0">
                <a:solidFill>
                  <a:srgbClr val="FFFFFF"/>
                </a:solidFill>
                <a:latin typeface="Calibri" panose="020F0502020204030204" pitchFamily="34" charset="0"/>
                <a:ea typeface="Roboto"/>
                <a:cs typeface="Calibri" panose="020F0502020204030204" pitchFamily="34" charset="0"/>
                <a:sym typeface="Roboto"/>
              </a:rPr>
              <a:t>Planos </a:t>
            </a:r>
            <a:r>
              <a:rPr lang="es-ES" baseline="0" dirty="0" smtClean="0">
                <a:solidFill>
                  <a:srgbClr val="FFFFFF"/>
                </a:solidFill>
                <a:latin typeface="Calibri" panose="020F0502020204030204" pitchFamily="34" charset="0"/>
                <a:ea typeface="Roboto"/>
                <a:cs typeface="Calibri" panose="020F0502020204030204" pitchFamily="34" charset="0"/>
                <a:sym typeface="Roboto"/>
              </a:rPr>
              <a:t>y Manuales Técnicos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 name="Google Shape;21;p4"/>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2" name="Google Shape;22;p4"/>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 sz="1200" dirty="0" smtClean="0">
                <a:latin typeface="Calibri" panose="020F0502020204030204" pitchFamily="34" charset="0"/>
                <a:ea typeface="Roboto Medium"/>
                <a:cs typeface="Calibri" panose="020F0502020204030204" pitchFamily="34" charset="0"/>
                <a:sym typeface="Roboto Medium"/>
              </a:rPr>
              <a:t>3</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a16="http://schemas.microsoft.com/office/drawing/2014/main" xmlns=""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a:t>
            </a:r>
            <a:r>
              <a:rPr lang="es-ES" dirty="0" smtClean="0">
                <a:solidFill>
                  <a:srgbClr val="FFFFFF"/>
                </a:solidFill>
                <a:latin typeface="Calibri" panose="020F0502020204030204" pitchFamily="34" charset="0"/>
                <a:ea typeface="Roboto"/>
                <a:cs typeface="Calibri" panose="020F0502020204030204" pitchFamily="34" charset="0"/>
                <a:sym typeface="Roboto"/>
              </a:rPr>
              <a:t>Lectura de Planos y Manuales Técnicos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rot="10800000" flipH="1">
            <a:off x="181650" y="822025"/>
            <a:ext cx="9356700" cy="6531300"/>
          </a:xfrm>
          <a:prstGeom prst="round1Rect">
            <a:avLst>
              <a:gd name="adj" fmla="val 15350"/>
            </a:avLst>
          </a:prstGeom>
          <a:solidFill>
            <a:srgbClr val="BA9BA5">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6" name="Google Shape;26;p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27" name="Google Shape;27;p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6"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 sz="1200" dirty="0" smtClean="0">
                <a:latin typeface="Calibri" panose="020F0502020204030204" pitchFamily="34" charset="0"/>
                <a:ea typeface="Roboto Medium"/>
                <a:cs typeface="Calibri" panose="020F0502020204030204" pitchFamily="34" charset="0"/>
                <a:sym typeface="Roboto Medium"/>
              </a:rPr>
              <a:t>3</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a:t>
            </a:r>
            <a:r>
              <a:rPr lang="es-ES" dirty="0" smtClean="0">
                <a:solidFill>
                  <a:srgbClr val="FFFFFF"/>
                </a:solidFill>
                <a:latin typeface="Calibri" panose="020F0502020204030204" pitchFamily="34" charset="0"/>
                <a:ea typeface="Roboto"/>
                <a:cs typeface="Calibri" panose="020F0502020204030204" pitchFamily="34" charset="0"/>
                <a:sym typeface="Roboto"/>
              </a:rPr>
              <a:t>Lectura</a:t>
            </a:r>
            <a:r>
              <a:rPr lang="es-ES" baseline="0" dirty="0" smtClean="0">
                <a:solidFill>
                  <a:srgbClr val="FFFFFF"/>
                </a:solidFill>
                <a:latin typeface="Calibri" panose="020F0502020204030204" pitchFamily="34" charset="0"/>
                <a:ea typeface="Roboto"/>
                <a:cs typeface="Calibri" panose="020F0502020204030204" pitchFamily="34" charset="0"/>
                <a:sym typeface="Roboto"/>
              </a:rPr>
              <a:t> de Planes y Manuales Técnicos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30" name="Google Shape;30;p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a:off x="180900" y="180900"/>
            <a:ext cx="7911000" cy="651000"/>
          </a:xfrm>
          <a:prstGeom prst="round2SameRect">
            <a:avLst>
              <a:gd name="adj1" fmla="val 16667"/>
              <a:gd name="adj2" fmla="val 0"/>
            </a:avLst>
          </a:prstGeom>
          <a:solidFill>
            <a:srgbClr val="741B47"/>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32" name="Google Shape;32;p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33" name="Google Shape;33;p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68;p14"/>
          <p:cNvSpPr txBox="1"/>
          <p:nvPr userDrawn="1"/>
        </p:nvSpPr>
        <p:spPr>
          <a:xfrm>
            <a:off x="8453450" y="280975"/>
            <a:ext cx="1166700" cy="34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x-none" sz="1200" dirty="0">
                <a:latin typeface="Calibri" panose="020F0502020204030204" pitchFamily="34" charset="0"/>
                <a:ea typeface="Roboto Medium"/>
                <a:cs typeface="Calibri" panose="020F0502020204030204" pitchFamily="34" charset="0"/>
                <a:sym typeface="Roboto Medium"/>
              </a:rPr>
              <a:t>Actividad </a:t>
            </a:r>
            <a:r>
              <a:rPr lang="es-ES" sz="1200" dirty="0" smtClean="0">
                <a:latin typeface="Calibri" panose="020F0502020204030204" pitchFamily="34" charset="0"/>
                <a:ea typeface="Roboto Medium"/>
                <a:cs typeface="Calibri" panose="020F0502020204030204" pitchFamily="34" charset="0"/>
                <a:sym typeface="Roboto Medium"/>
              </a:rPr>
              <a:t>3</a:t>
            </a:r>
            <a:r>
              <a:rPr lang="x-none" sz="1200" dirty="0" smtClean="0">
                <a:latin typeface="Calibri" panose="020F0502020204030204" pitchFamily="34" charset="0"/>
                <a:ea typeface="Roboto Medium"/>
                <a:cs typeface="Calibri" panose="020F0502020204030204" pitchFamily="34" charset="0"/>
                <a:sym typeface="Roboto Medium"/>
              </a:rPr>
              <a:t>|</a:t>
            </a:r>
            <a:r>
              <a:rPr lang="x-none" sz="1600" dirty="0" smtClean="0">
                <a:solidFill>
                  <a:srgbClr val="741B47"/>
                </a:solidFill>
                <a:latin typeface="Calibri" panose="020F0502020204030204" pitchFamily="34" charset="0"/>
                <a:ea typeface="Roboto"/>
                <a:cs typeface="Calibri" panose="020F0502020204030204" pitchFamily="34" charset="0"/>
                <a:sym typeface="Roboto"/>
              </a:rPr>
              <a:t>2</a:t>
            </a:r>
            <a:endParaRPr sz="16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 name="Google Shape;69;p14">
            <a:extLst>
              <a:ext uri="{FF2B5EF4-FFF2-40B4-BE49-F238E27FC236}">
                <a16:creationId xmlns="" xmlns:a16="http://schemas.microsoft.com/office/drawing/2014/main" id="{C532FFAC-AC06-444C-B632-11E9C5CE2D17}"/>
              </a:ext>
            </a:extLst>
          </p:cNvPr>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b="1" dirty="0">
                <a:solidFill>
                  <a:srgbClr val="FFFFFF"/>
                </a:solidFill>
                <a:latin typeface="Calibri" panose="020F0502020204030204" pitchFamily="34" charset="0"/>
                <a:ea typeface="Roboto"/>
                <a:cs typeface="Calibri" panose="020F0502020204030204" pitchFamily="34" charset="0"/>
                <a:sym typeface="Roboto"/>
              </a:rPr>
              <a:t>MÓDULO</a:t>
            </a:r>
            <a:r>
              <a:rPr lang="x-none" dirty="0">
                <a:solidFill>
                  <a:srgbClr val="FFFFFF"/>
                </a:solidFill>
                <a:latin typeface="Calibri" panose="020F0502020204030204" pitchFamily="34" charset="0"/>
                <a:ea typeface="Roboto"/>
                <a:cs typeface="Calibri" panose="020F0502020204030204" pitchFamily="34" charset="0"/>
                <a:sym typeface="Roboto"/>
              </a:rPr>
              <a:t> </a:t>
            </a:r>
            <a:r>
              <a:rPr lang="es-ES" dirty="0" smtClean="0">
                <a:solidFill>
                  <a:srgbClr val="FFFFFF"/>
                </a:solidFill>
                <a:latin typeface="Calibri" panose="020F0502020204030204" pitchFamily="34" charset="0"/>
                <a:ea typeface="Roboto"/>
                <a:cs typeface="Calibri" panose="020F0502020204030204" pitchFamily="34" charset="0"/>
                <a:sym typeface="Roboto"/>
              </a:rPr>
              <a:t>Lectura</a:t>
            </a:r>
            <a:r>
              <a:rPr lang="es-ES" baseline="0" dirty="0" smtClean="0">
                <a:solidFill>
                  <a:srgbClr val="FFFFFF"/>
                </a:solidFill>
                <a:latin typeface="Calibri" panose="020F0502020204030204" pitchFamily="34" charset="0"/>
                <a:ea typeface="Roboto"/>
                <a:cs typeface="Calibri" panose="020F0502020204030204" pitchFamily="34" charset="0"/>
                <a:sym typeface="Roboto"/>
              </a:rPr>
              <a:t> de Planes y Manuales Técnicos</a:t>
            </a:r>
            <a:endParaRPr dirty="0">
              <a:solidFill>
                <a:srgbClr val="FFFFFF"/>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grpSp>
        <p:nvGrpSpPr>
          <p:cNvPr id="2" name="Grupo 1"/>
          <p:cNvGrpSpPr/>
          <p:nvPr userDrawn="1"/>
        </p:nvGrpSpPr>
        <p:grpSpPr>
          <a:xfrm>
            <a:off x="181650" y="180900"/>
            <a:ext cx="9357750" cy="7172425"/>
            <a:chOff x="181650" y="180900"/>
            <a:chExt cx="9357750" cy="7172425"/>
          </a:xfrm>
        </p:grpSpPr>
        <p:sp>
          <p:nvSpPr>
            <p:cNvPr id="4"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5" name="Google Shape;32;p6"/>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7" name="Google Shape;33;p6"/>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x-none"/>
                <a:t> </a:t>
              </a:r>
              <a:endParaRPr/>
            </a:p>
          </p:txBody>
        </p:sp>
        <p:sp>
          <p:nvSpPr>
            <p:cNvPr id="8" name="Google Shape;92;p3"/>
            <p:cNvSpPr txBox="1"/>
            <p:nvPr userDrawn="1"/>
          </p:nvSpPr>
          <p:spPr>
            <a:xfrm>
              <a:off x="8170652" y="299082"/>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6" name="Google Shape;30;p6"/>
            <p:cNvSpPr/>
            <p:nvPr userDrawn="1"/>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rupo 8"/>
          <p:cNvGrpSpPr/>
          <p:nvPr userDrawn="1"/>
        </p:nvGrpSpPr>
        <p:grpSpPr>
          <a:xfrm>
            <a:off x="-4655" y="299082"/>
            <a:ext cx="9543270" cy="7875742"/>
            <a:chOff x="-4655" y="288449"/>
            <a:chExt cx="9543270" cy="7875742"/>
          </a:xfrm>
        </p:grpSpPr>
        <p:sp>
          <p:nvSpPr>
            <p:cNvPr id="10" name="Google Shape;92;p3"/>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b="1" i="0" u="none" strike="noStrike" cap="none" dirty="0" smtClean="0">
                  <a:solidFill>
                    <a:schemeClr val="tx1"/>
                  </a:solidFill>
                  <a:latin typeface="Calibri"/>
                  <a:ea typeface="Calibri"/>
                  <a:cs typeface="Calibri"/>
                  <a:sym typeface="Calibri"/>
                </a:rPr>
                <a:t>¡</a:t>
              </a:r>
              <a:r>
                <a:rPr lang="en-US" b="1" i="0" u="none" strike="noStrike" cap="none" dirty="0" err="1" smtClean="0">
                  <a:solidFill>
                    <a:schemeClr val="tx1"/>
                  </a:solidFill>
                  <a:latin typeface="Calibri"/>
                  <a:ea typeface="Calibri"/>
                  <a:cs typeface="Calibri"/>
                  <a:sym typeface="Calibri"/>
                </a:rPr>
                <a:t>Atención</a:t>
              </a:r>
              <a:r>
                <a:rPr lang="en-US" b="1" i="0" u="none" strike="noStrike" cap="none" dirty="0" smtClean="0">
                  <a:solidFill>
                    <a:schemeClr val="tx1"/>
                  </a:solidFill>
                  <a:latin typeface="Calibri"/>
                  <a:ea typeface="Calibri"/>
                  <a:cs typeface="Calibri"/>
                  <a:sym typeface="Calibri"/>
                </a:rPr>
                <a:t>!</a:t>
              </a:r>
              <a:endParaRPr b="1" i="0" u="none" strike="noStrike" cap="none" dirty="0">
                <a:solidFill>
                  <a:schemeClr val="tx1"/>
                </a:solidFill>
                <a:latin typeface="Calibri"/>
                <a:ea typeface="Calibri"/>
                <a:cs typeface="Calibri"/>
                <a:sym typeface="Calibri"/>
              </a:endParaRPr>
            </a:p>
          </p:txBody>
        </p:sp>
        <p:sp>
          <p:nvSpPr>
            <p:cNvPr id="1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ANTES DE COMENZAR LA ACTIVIDAD:</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2" name="Google Shape;402;p19"/>
            <p:cNvSpPr txBox="1"/>
            <p:nvPr/>
          </p:nvSpPr>
          <p:spPr>
            <a:xfrm>
              <a:off x="375977" y="1342004"/>
              <a:ext cx="198376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dirty="0">
                  <a:solidFill>
                    <a:srgbClr val="ED423D"/>
                  </a:solidFill>
                  <a:latin typeface="Calibri"/>
                  <a:ea typeface="Calibri"/>
                  <a:cs typeface="Calibri"/>
                  <a:sym typeface="Calibri"/>
                </a:rPr>
                <a:t>¡ATENCIÓN!</a:t>
              </a:r>
              <a:endParaRPr sz="3100" b="1" i="0" u="none" strike="noStrike" cap="none" dirty="0">
                <a:solidFill>
                  <a:srgbClr val="ED423D"/>
                </a:solidFill>
                <a:latin typeface="Calibri"/>
                <a:ea typeface="Calibri"/>
                <a:cs typeface="Calibri"/>
                <a:sym typeface="Calibri"/>
              </a:endParaRPr>
            </a:p>
          </p:txBody>
        </p:sp>
        <p:sp>
          <p:nvSpPr>
            <p:cNvPr id="13" name="Google Shape;404;p19"/>
            <p:cNvSpPr txBox="1"/>
            <p:nvPr/>
          </p:nvSpPr>
          <p:spPr>
            <a:xfrm>
              <a:off x="1229039" y="1922016"/>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Materiales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inflamables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err="1" smtClean="0">
                  <a:solidFill>
                    <a:schemeClr val="dk1"/>
                  </a:solidFill>
                  <a:latin typeface="Calibri"/>
                  <a:ea typeface="Calibri"/>
                  <a:cs typeface="Calibri"/>
                  <a:sym typeface="Calibri"/>
                </a:rPr>
                <a:t>Tener</a:t>
              </a:r>
              <a:r>
                <a:rPr lang="en-US" sz="1400" b="0" i="0" u="none" strike="noStrike" cap="none" dirty="0" smtClean="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máxima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precaución</a:t>
              </a:r>
              <a:r>
                <a:rPr lang="en-US" sz="1400" b="0" i="0" u="none" strike="noStrike" cap="none" dirty="0">
                  <a:solidFill>
                    <a:schemeClr val="dk1"/>
                  </a:solidFill>
                  <a:latin typeface="Calibri"/>
                  <a:ea typeface="Calibri"/>
                  <a:cs typeface="Calibri"/>
                  <a:sym typeface="Calibri"/>
                </a:rPr>
                <a:t> al </a:t>
              </a:r>
              <a:r>
                <a:rPr lang="en-US" sz="1400" b="0" i="0" u="none" strike="noStrike" cap="none" dirty="0" err="1">
                  <a:solidFill>
                    <a:schemeClr val="dk1"/>
                  </a:solidFill>
                  <a:latin typeface="Calibri"/>
                  <a:ea typeface="Calibri"/>
                  <a:cs typeface="Calibri"/>
                  <a:sym typeface="Calibri"/>
                </a:rPr>
                <a:t>momento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manipular</a:t>
              </a:r>
              <a:r>
                <a:rPr lang="en-US" sz="1400" b="0" i="0" u="none" strike="noStrike" cap="none" dirty="0">
                  <a:solidFill>
                    <a:schemeClr val="dk1"/>
                  </a:solidFill>
                  <a:latin typeface="Calibri"/>
                  <a:ea typeface="Calibri"/>
                  <a:cs typeface="Calibri"/>
                  <a:sym typeface="Calibri"/>
                </a:rPr>
                <a:t> o </a:t>
              </a:r>
              <a:r>
                <a:rPr lang="en-US" sz="1400" b="0" i="0" u="none" strike="noStrike" cap="none" dirty="0" err="1">
                  <a:solidFill>
                    <a:schemeClr val="dk1"/>
                  </a:solidFill>
                  <a:latin typeface="Calibri"/>
                  <a:ea typeface="Calibri"/>
                  <a:cs typeface="Calibri"/>
                  <a:sym typeface="Calibri"/>
                </a:rPr>
                <a:t>extraer</a:t>
              </a:r>
              <a:r>
                <a:rPr lang="en-US" sz="1400" b="0" i="0" u="none" strike="noStrike" cap="none" dirty="0">
                  <a:solidFill>
                    <a:schemeClr val="dk1"/>
                  </a:solidFill>
                  <a:latin typeface="Calibri"/>
                  <a:ea typeface="Calibri"/>
                  <a:cs typeface="Calibri"/>
                  <a:sym typeface="Calibri"/>
                </a:rPr>
                <a:t> el combustible de los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del </a:t>
              </a:r>
              <a:r>
                <a:rPr lang="en-US" sz="1400" b="0" i="0" u="none" strike="noStrike" cap="none" dirty="0" err="1">
                  <a:solidFill>
                    <a:schemeClr val="dk1"/>
                  </a:solidFill>
                  <a:latin typeface="Calibri"/>
                  <a:ea typeface="Calibri"/>
                  <a:cs typeface="Calibri"/>
                  <a:sym typeface="Calibri"/>
                </a:rPr>
                <a:t>vehículo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bomba</a:t>
              </a:r>
              <a:r>
                <a:rPr lang="en-US" sz="1400" b="0" i="0" u="none" strike="noStrike" cap="none" dirty="0">
                  <a:solidFill>
                    <a:schemeClr val="dk1"/>
                  </a:solidFill>
                  <a:latin typeface="Calibri"/>
                  <a:ea typeface="Calibri"/>
                  <a:cs typeface="Calibri"/>
                  <a:sym typeface="Calibri"/>
                </a:rPr>
                <a:t> combustible, </a:t>
              </a:r>
              <a:r>
                <a:rPr lang="en-US" sz="1400" b="0" i="0" u="none" strike="noStrike" cap="none" dirty="0" err="1">
                  <a:solidFill>
                    <a:schemeClr val="dk1"/>
                  </a:solidFill>
                  <a:latin typeface="Calibri"/>
                  <a:ea typeface="Calibri"/>
                  <a:cs typeface="Calibri"/>
                  <a:sym typeface="Calibri"/>
                </a:rPr>
                <a:t>mangueras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inyección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p:txBody>
        </p:sp>
        <p:sp>
          <p:nvSpPr>
            <p:cNvPr id="14" name="Google Shape;405;p19"/>
            <p:cNvSpPr txBox="1"/>
            <p:nvPr/>
          </p:nvSpPr>
          <p:spPr>
            <a:xfrm>
              <a:off x="1229039" y="2672931"/>
              <a:ext cx="766915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la vista: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antiparras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que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exista</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riesgo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proyección</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partículas</a:t>
              </a:r>
              <a:r>
                <a:rPr lang="en-US" sz="1400" b="0" i="0" u="none" strike="noStrike" cap="none" dirty="0">
                  <a:solidFill>
                    <a:schemeClr val="dk1"/>
                  </a:solidFill>
                  <a:latin typeface="Calibri"/>
                  <a:ea typeface="Calibri"/>
                  <a:cs typeface="Calibri"/>
                  <a:sym typeface="Calibri"/>
                </a:rPr>
                <a:t> a los </a:t>
              </a:r>
              <a:r>
                <a:rPr lang="en-US" sz="1400" b="0" i="0" u="none" strike="noStrike" cap="none" dirty="0" err="1">
                  <a:solidFill>
                    <a:schemeClr val="dk1"/>
                  </a:solidFill>
                  <a:latin typeface="Calibri"/>
                  <a:ea typeface="Calibri"/>
                  <a:cs typeface="Calibri"/>
                  <a:sym typeface="Calibri"/>
                </a:rPr>
                <a:t>ojos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aceites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líquidos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refrigerantes</a:t>
              </a:r>
              <a:r>
                <a:rPr lang="en-US" sz="1400" b="0" i="0" u="none" strike="noStrike" cap="none" dirty="0">
                  <a:solidFill>
                    <a:schemeClr val="dk1"/>
                  </a:solidFill>
                  <a:latin typeface="Calibri"/>
                  <a:ea typeface="Calibri"/>
                  <a:cs typeface="Calibri"/>
                  <a:sym typeface="Calibri"/>
                </a:rPr>
                <a:t> y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virutas</a:t>
              </a:r>
              <a:r>
                <a:rPr lang="en-US" sz="1400" b="0" i="0" u="none" strike="noStrike" cap="none" dirty="0">
                  <a:solidFill>
                    <a:schemeClr val="dk1"/>
                  </a:solidFill>
                  <a:latin typeface="Calibri"/>
                  <a:ea typeface="Calibri"/>
                  <a:cs typeface="Calibri"/>
                  <a:sym typeface="Calibri"/>
                </a:rPr>
                <a:t> del disco de </a:t>
              </a:r>
              <a:r>
                <a:rPr lang="en-US" sz="1400" b="0" i="0" u="none" strike="noStrike" cap="none" dirty="0" err="1">
                  <a:solidFill>
                    <a:schemeClr val="dk1"/>
                  </a:solidFill>
                  <a:latin typeface="Calibri"/>
                  <a:ea typeface="Calibri"/>
                  <a:cs typeface="Calibri"/>
                  <a:sym typeface="Calibri"/>
                </a:rPr>
                <a:t>freno</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circuitos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etc</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15" name="Google Shape;406;p19"/>
            <p:cNvSpPr txBox="1"/>
            <p:nvPr/>
          </p:nvSpPr>
          <p:spPr>
            <a:xfrm>
              <a:off x="1229039" y="4508604"/>
              <a:ext cx="7934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los pies: </a:t>
              </a:r>
              <a:r>
                <a:rPr lang="en-US" sz="1400" b="0" i="0" u="none" strike="noStrike" cap="none" dirty="0" err="1" smtClean="0">
                  <a:solidFill>
                    <a:srgbClr val="000000"/>
                  </a:solidFill>
                  <a:latin typeface="Calibri"/>
                  <a:ea typeface="Calibri"/>
                  <a:cs typeface="Calibri"/>
                  <a:sym typeface="Calibri"/>
                </a:rPr>
                <a:t>Uso</a:t>
              </a:r>
              <a:r>
                <a:rPr lang="en-US" sz="1400" b="0" i="0" u="none" strike="noStrike" cap="none" dirty="0" smtClean="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obligatorio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zapatos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seguridad</a:t>
              </a:r>
              <a:r>
                <a:rPr lang="en-US" sz="1400" b="0" i="0" u="none" strike="noStrike" cap="none" dirty="0">
                  <a:solidFill>
                    <a:srgbClr val="000000"/>
                  </a:solidFill>
                  <a:latin typeface="Calibri"/>
                  <a:ea typeface="Calibri"/>
                  <a:cs typeface="Calibri"/>
                  <a:sym typeface="Calibri"/>
                </a:rPr>
                <a:t> al </a:t>
              </a:r>
              <a:r>
                <a:rPr lang="en-US" sz="1400" b="0" i="0" u="none" strike="noStrike" cap="none" dirty="0" err="1">
                  <a:solidFill>
                    <a:srgbClr val="000000"/>
                  </a:solidFill>
                  <a:latin typeface="Calibri"/>
                  <a:ea typeface="Calibri"/>
                  <a:cs typeface="Calibri"/>
                  <a:sym typeface="Calibri"/>
                </a:rPr>
                <a:t>entrar</a:t>
              </a:r>
              <a:r>
                <a:rPr lang="en-US" sz="1400" b="0" i="0" u="none" strike="noStrike" cap="none" dirty="0">
                  <a:solidFill>
                    <a:srgbClr val="000000"/>
                  </a:solidFill>
                  <a:latin typeface="Calibri"/>
                  <a:ea typeface="Calibri"/>
                  <a:cs typeface="Calibri"/>
                  <a:sym typeface="Calibri"/>
                </a:rPr>
                <a:t> al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 en </a:t>
              </a:r>
              <a:r>
                <a:rPr lang="en-US" sz="1400" b="0" i="0" u="none" strike="noStrike" cap="none" dirty="0" err="1">
                  <a:solidFill>
                    <a:srgbClr val="000000"/>
                  </a:solidFill>
                  <a:latin typeface="Calibri"/>
                  <a:ea typeface="Calibri"/>
                  <a:cs typeface="Calibri"/>
                  <a:sym typeface="Calibri"/>
                </a:rPr>
                <a:t>casos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que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exista</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riesgo</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caídas</a:t>
              </a:r>
              <a:r>
                <a:rPr lang="en-US" sz="1400" b="0" i="0" u="none" strike="noStrike" cap="none" dirty="0">
                  <a:solidFill>
                    <a:srgbClr val="000000"/>
                  </a:solidFill>
                  <a:latin typeface="Calibri"/>
                  <a:ea typeface="Calibri"/>
                  <a:cs typeface="Calibri"/>
                  <a:sym typeface="Calibri"/>
                </a:rPr>
                <a:t> de </a:t>
              </a:r>
              <a:r>
                <a:rPr lang="en-US" sz="1400" b="0" i="0" u="none" strike="noStrike" cap="none" dirty="0" err="1">
                  <a:solidFill>
                    <a:srgbClr val="000000"/>
                  </a:solidFill>
                  <a:latin typeface="Calibri"/>
                  <a:ea typeface="Calibri"/>
                  <a:cs typeface="Calibri"/>
                  <a:sym typeface="Calibri"/>
                </a:rPr>
                <a:t>objetos</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pesados</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16" name="Google Shape;407;p19"/>
            <p:cNvSpPr txBox="1"/>
            <p:nvPr/>
          </p:nvSpPr>
          <p:spPr>
            <a:xfrm>
              <a:off x="1229039" y="5298844"/>
              <a:ext cx="703006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err="1">
                  <a:solidFill>
                    <a:srgbClr val="741B47"/>
                  </a:solidFill>
                  <a:latin typeface="Calibri"/>
                  <a:ea typeface="Calibri"/>
                  <a:cs typeface="Calibri"/>
                  <a:sym typeface="Calibri"/>
                </a:rPr>
                <a:t>Manipular</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herramientas</a:t>
              </a:r>
              <a:r>
                <a:rPr lang="en-US" sz="1400" b="1" i="0" u="none" strike="noStrike" cap="none" dirty="0">
                  <a:solidFill>
                    <a:srgbClr val="741B47"/>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cuidadosamente</a:t>
              </a:r>
              <a:r>
                <a:rPr lang="en-US" sz="1400" b="0" i="0" u="none" strike="noStrike" cap="none" dirty="0" smtClean="0">
                  <a:solidFill>
                    <a:srgbClr val="000000"/>
                  </a:solidFill>
                  <a:latin typeface="Calibri"/>
                  <a:ea typeface="Calibri"/>
                  <a:cs typeface="Calibri"/>
                  <a:sym typeface="Calibri"/>
                </a:rPr>
                <a:t>.</a:t>
              </a:r>
            </a:p>
            <a:p>
              <a:r>
                <a:rPr lang="es-CL" b="1" dirty="0">
                  <a:solidFill>
                    <a:srgbClr val="741B47"/>
                  </a:solidFill>
                  <a:latin typeface="Calibri"/>
                  <a:ea typeface="Calibri"/>
                  <a:cs typeface="Calibri"/>
                  <a:sym typeface="Calibri"/>
                </a:rPr>
                <a:t>Asegurar la integridad física </a:t>
              </a:r>
              <a:r>
                <a:rPr lang="es-CL" dirty="0">
                  <a:latin typeface="Calibri"/>
                  <a:ea typeface="Calibri"/>
                  <a:cs typeface="Calibri"/>
                  <a:sym typeface="Calibri"/>
                </a:rPr>
                <a:t>propia y del grupo de trabajo</a:t>
              </a:r>
              <a:r>
                <a:rPr lang="es-CL" dirty="0" smtClean="0">
                  <a:latin typeface="Calibri"/>
                  <a:ea typeface="Calibri"/>
                  <a:cs typeface="Calibri"/>
                  <a:sym typeface="Calibri"/>
                </a:rPr>
                <a:t>.</a:t>
              </a:r>
            </a:p>
            <a:p>
              <a:r>
                <a:rPr lang="en-US" dirty="0">
                  <a:latin typeface="Calibri"/>
                  <a:ea typeface="Calibri"/>
                  <a:cs typeface="Calibri"/>
                  <a:sym typeface="Calibri"/>
                </a:rPr>
                <a:t>Circular solo </a:t>
              </a:r>
              <a:r>
                <a:rPr lang="en-US" dirty="0" err="1">
                  <a:latin typeface="Calibri"/>
                  <a:ea typeface="Calibri"/>
                  <a:cs typeface="Calibri"/>
                  <a:sym typeface="Calibri"/>
                </a:rPr>
                <a:t>por</a:t>
              </a:r>
              <a:r>
                <a:rPr lang="en-US" dirty="0">
                  <a:latin typeface="Calibri"/>
                  <a:ea typeface="Calibri"/>
                  <a:cs typeface="Calibri"/>
                  <a:sym typeface="Calibri"/>
                </a:rPr>
                <a:t> </a:t>
              </a:r>
              <a:r>
                <a:rPr lang="en-US" dirty="0" err="1">
                  <a:latin typeface="Calibri"/>
                  <a:ea typeface="Calibri"/>
                  <a:cs typeface="Calibri"/>
                  <a:sym typeface="Calibri"/>
                </a:rPr>
                <a:t>las</a:t>
              </a:r>
              <a:r>
                <a:rPr lang="en-US" dirty="0">
                  <a:latin typeface="Calibri"/>
                  <a:ea typeface="Calibri"/>
                  <a:cs typeface="Calibri"/>
                  <a:sym typeface="Calibri"/>
                </a:rPr>
                <a:t> </a:t>
              </a:r>
              <a:r>
                <a:rPr lang="en-US" b="1" dirty="0" err="1">
                  <a:solidFill>
                    <a:srgbClr val="741B47"/>
                  </a:solidFill>
                  <a:latin typeface="Calibri"/>
                  <a:ea typeface="Calibri"/>
                  <a:cs typeface="Calibri"/>
                  <a:sym typeface="Calibri"/>
                </a:rPr>
                <a:t>zonas</a:t>
              </a:r>
              <a:r>
                <a:rPr lang="en-US" b="1" dirty="0">
                  <a:solidFill>
                    <a:srgbClr val="741B47"/>
                  </a:solidFill>
                  <a:latin typeface="Calibri"/>
                  <a:ea typeface="Calibri"/>
                  <a:cs typeface="Calibri"/>
                  <a:sym typeface="Calibri"/>
                </a:rPr>
                <a:t> de </a:t>
              </a:r>
              <a:r>
                <a:rPr lang="en-US" b="1" dirty="0" err="1">
                  <a:solidFill>
                    <a:srgbClr val="741B47"/>
                  </a:solidFill>
                  <a:latin typeface="Calibri"/>
                  <a:ea typeface="Calibri"/>
                  <a:cs typeface="Calibri"/>
                  <a:sym typeface="Calibri"/>
                </a:rPr>
                <a:t>seguridad</a:t>
              </a:r>
              <a:r>
                <a:rPr lang="en-US" b="1" dirty="0">
                  <a:solidFill>
                    <a:srgbClr val="741B47"/>
                  </a:solidFill>
                  <a:latin typeface="Calibri"/>
                  <a:ea typeface="Calibri"/>
                  <a:cs typeface="Calibri"/>
                  <a:sym typeface="Calibri"/>
                </a:rPr>
                <a:t> </a:t>
              </a:r>
              <a:r>
                <a:rPr lang="en-US" dirty="0" err="1" smtClean="0">
                  <a:latin typeface="Calibri"/>
                  <a:ea typeface="Calibri"/>
                  <a:cs typeface="Calibri"/>
                  <a:sym typeface="Calibri"/>
                </a:rPr>
                <a:t>demarcadas</a:t>
              </a:r>
              <a:r>
                <a:rPr lang="en-US" dirty="0" smtClean="0">
                  <a:latin typeface="Calibri"/>
                  <a:ea typeface="Calibri"/>
                  <a:cs typeface="Calibri"/>
                  <a:sym typeface="Calibri"/>
                </a:rPr>
                <a:t>.</a:t>
              </a:r>
              <a:endParaRPr lang="es-CL" dirty="0">
                <a:solidFill>
                  <a:schemeClr val="lt1"/>
                </a:solidFill>
                <a:latin typeface="Calibri"/>
                <a:ea typeface="Calibri"/>
                <a:cs typeface="Calibri"/>
                <a:sym typeface="Calibri"/>
              </a:endParaRPr>
            </a:p>
          </p:txBody>
        </p:sp>
        <p:sp>
          <p:nvSpPr>
            <p:cNvPr id="17" name="Google Shape;410;p19"/>
            <p:cNvSpPr txBox="1"/>
            <p:nvPr/>
          </p:nvSpPr>
          <p:spPr>
            <a:xfrm>
              <a:off x="1229039" y="6272147"/>
              <a:ext cx="38837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Toda </a:t>
              </a:r>
              <a:r>
                <a:rPr lang="en-US" sz="1400" b="0" i="0" u="none" strike="noStrike" cap="none" dirty="0" err="1">
                  <a:solidFill>
                    <a:srgbClr val="000000"/>
                  </a:solidFill>
                  <a:latin typeface="Calibri"/>
                  <a:ea typeface="Calibri"/>
                  <a:cs typeface="Calibri"/>
                  <a:sym typeface="Calibri"/>
                </a:rPr>
                <a:t>actividad</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debe</a:t>
              </a:r>
              <a:r>
                <a:rPr lang="en-US" sz="1400" b="0" i="0" u="none" strike="noStrike" cap="none" dirty="0">
                  <a:solidFill>
                    <a:srgbClr val="000000"/>
                  </a:solidFill>
                  <a:latin typeface="Calibri"/>
                  <a:ea typeface="Calibri"/>
                  <a:cs typeface="Calibri"/>
                  <a:sym typeface="Calibri"/>
                </a:rPr>
                <a:t> </a:t>
              </a:r>
              <a:r>
                <a:rPr lang="en-US" sz="1400" b="0" i="0" u="none" strike="noStrike" cap="none" dirty="0" err="1">
                  <a:solidFill>
                    <a:srgbClr val="000000"/>
                  </a:solidFill>
                  <a:latin typeface="Calibri"/>
                  <a:ea typeface="Calibri"/>
                  <a:cs typeface="Calibri"/>
                  <a:sym typeface="Calibri"/>
                </a:rPr>
                <a:t>desarrollarse</a:t>
              </a:r>
              <a:r>
                <a:rPr lang="en-US" sz="1400" b="0" i="0" u="none" strike="noStrike" cap="none" dirty="0">
                  <a:solidFill>
                    <a:srgbClr val="000000"/>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bajo</a:t>
              </a:r>
              <a:r>
                <a:rPr lang="en-US" sz="1400" b="1" i="0" u="none" strike="noStrike" cap="none" dirty="0">
                  <a:solidFill>
                    <a:srgbClr val="741B47"/>
                  </a:solidFill>
                  <a:latin typeface="Calibri"/>
                  <a:ea typeface="Calibri"/>
                  <a:cs typeface="Calibri"/>
                  <a:sym typeface="Calibri"/>
                </a:rPr>
                <a:t> </a:t>
              </a:r>
              <a:r>
                <a:rPr lang="en-US" sz="1400" b="1" i="0" u="none" strike="noStrike" cap="none" dirty="0" err="1">
                  <a:solidFill>
                    <a:srgbClr val="741B47"/>
                  </a:solidFill>
                  <a:latin typeface="Calibri"/>
                  <a:ea typeface="Calibri"/>
                  <a:cs typeface="Calibri"/>
                  <a:sym typeface="Calibri"/>
                </a:rPr>
                <a:t>supervisión</a:t>
              </a:r>
              <a:r>
                <a:rPr lang="en-US" sz="1400" b="1" i="0" u="none" strike="noStrike" cap="none" dirty="0">
                  <a:solidFill>
                    <a:srgbClr val="741B47"/>
                  </a:solidFill>
                  <a:latin typeface="Calibri"/>
                  <a:ea typeface="Calibri"/>
                  <a:cs typeface="Calibri"/>
                  <a:sym typeface="Calibri"/>
                </a:rPr>
                <a:t> </a:t>
              </a:r>
              <a:r>
                <a:rPr lang="en-US" sz="1400" b="0" i="0" u="none" strike="noStrike" cap="none" dirty="0">
                  <a:solidFill>
                    <a:srgbClr val="000000"/>
                  </a:solidFill>
                  <a:latin typeface="Calibri"/>
                  <a:ea typeface="Calibri"/>
                  <a:cs typeface="Calibri"/>
                  <a:sym typeface="Calibri"/>
                </a:rPr>
                <a:t>de la persona a cargo del taller o </a:t>
              </a:r>
              <a:r>
                <a:rPr lang="en-US" sz="1400" b="0" i="0" u="none" strike="noStrike" cap="none" dirty="0" err="1">
                  <a:solidFill>
                    <a:srgbClr val="000000"/>
                  </a:solidFill>
                  <a:latin typeface="Calibri"/>
                  <a:ea typeface="Calibri"/>
                  <a:cs typeface="Calibri"/>
                  <a:sym typeface="Calibri"/>
                </a:rPr>
                <a:t>laboratorio</a:t>
              </a:r>
              <a:r>
                <a:rPr lang="en-US" sz="1400" b="0" i="0" u="none" strike="noStrike" cap="none" dirty="0">
                  <a:solidFill>
                    <a:srgbClr val="000000"/>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grpSp>
          <p:nvGrpSpPr>
            <p:cNvPr id="18" name="Google Shape;411;p19"/>
            <p:cNvGrpSpPr/>
            <p:nvPr/>
          </p:nvGrpSpPr>
          <p:grpSpPr>
            <a:xfrm>
              <a:off x="-4655" y="1788831"/>
              <a:ext cx="1135367" cy="783005"/>
              <a:chOff x="-4655" y="1877319"/>
              <a:chExt cx="1135367" cy="783005"/>
            </a:xfrm>
          </p:grpSpPr>
          <p:sp>
            <p:nvSpPr>
              <p:cNvPr id="36" name="Google Shape;412;p19"/>
              <p:cNvSpPr/>
              <p:nvPr/>
            </p:nvSpPr>
            <p:spPr>
              <a:xfrm rot="5400000">
                <a:off x="171526" y="1701138"/>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7" name="Google Shape;413;p19"/>
              <p:cNvPicPr preferRelativeResize="0"/>
              <p:nvPr/>
            </p:nvPicPr>
            <p:blipFill rotWithShape="1">
              <a:blip r:embed="rId3">
                <a:alphaModFix/>
              </a:blip>
              <a:srcRect/>
              <a:stretch/>
            </p:blipFill>
            <p:spPr>
              <a:xfrm>
                <a:off x="337197" y="2035280"/>
                <a:ext cx="629465" cy="530549"/>
              </a:xfrm>
              <a:prstGeom prst="rect">
                <a:avLst/>
              </a:prstGeom>
              <a:noFill/>
              <a:ln>
                <a:noFill/>
              </a:ln>
            </p:spPr>
          </p:pic>
        </p:grpSp>
        <p:sp>
          <p:nvSpPr>
            <p:cNvPr id="19" name="Google Shape;414;p19"/>
            <p:cNvSpPr txBox="1"/>
            <p:nvPr/>
          </p:nvSpPr>
          <p:spPr>
            <a:xfrm>
              <a:off x="1229039" y="3536692"/>
              <a:ext cx="78658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i="0" u="none" strike="noStrike" cap="none" dirty="0" err="1" smtClean="0">
                  <a:solidFill>
                    <a:srgbClr val="741B47"/>
                  </a:solidFill>
                  <a:latin typeface="Calibri"/>
                  <a:ea typeface="Calibri"/>
                  <a:cs typeface="Calibri"/>
                  <a:sym typeface="Calibri"/>
                </a:rPr>
                <a:t>Protección</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obligatoria</a:t>
              </a:r>
              <a:r>
                <a:rPr lang="en-US" b="1" i="0" u="none" strike="noStrike" cap="none" dirty="0" smtClean="0">
                  <a:solidFill>
                    <a:srgbClr val="741B47"/>
                  </a:solidFill>
                  <a:latin typeface="Calibri"/>
                  <a:ea typeface="Calibri"/>
                  <a:cs typeface="Calibri"/>
                  <a:sym typeface="Calibri"/>
                </a:rPr>
                <a:t> de </a:t>
              </a:r>
              <a:r>
                <a:rPr lang="en-US" b="1" i="0" u="none" strike="noStrike" cap="none" dirty="0" err="1" smtClean="0">
                  <a:solidFill>
                    <a:srgbClr val="741B47"/>
                  </a:solidFill>
                  <a:latin typeface="Calibri"/>
                  <a:ea typeface="Calibri"/>
                  <a:cs typeface="Calibri"/>
                  <a:sym typeface="Calibri"/>
                </a:rPr>
                <a:t>las</a:t>
              </a:r>
              <a:r>
                <a:rPr lang="en-US" b="1" i="0" u="none" strike="noStrike" cap="none" dirty="0" smtClean="0">
                  <a:solidFill>
                    <a:srgbClr val="741B47"/>
                  </a:solidFill>
                  <a:latin typeface="Calibri"/>
                  <a:ea typeface="Calibri"/>
                  <a:cs typeface="Calibri"/>
                  <a:sym typeface="Calibri"/>
                </a:rPr>
                <a:t> </a:t>
              </a:r>
              <a:r>
                <a:rPr lang="en-US" b="1" i="0" u="none" strike="noStrike" cap="none" dirty="0" err="1" smtClean="0">
                  <a:solidFill>
                    <a:srgbClr val="741B47"/>
                  </a:solidFill>
                  <a:latin typeface="Calibri"/>
                  <a:ea typeface="Calibri"/>
                  <a:cs typeface="Calibri"/>
                  <a:sym typeface="Calibri"/>
                </a:rPr>
                <a:t>manos</a:t>
              </a:r>
              <a:r>
                <a:rPr lang="en-US" b="1" i="0" u="none" strike="noStrike" cap="none" dirty="0" smtClean="0">
                  <a:solidFill>
                    <a:srgbClr val="741B47"/>
                  </a:solidFill>
                  <a:latin typeface="Calibri"/>
                  <a:ea typeface="Calibri"/>
                  <a:cs typeface="Calibri"/>
                  <a:sym typeface="Calibri"/>
                </a:rPr>
                <a:t>: </a:t>
              </a:r>
              <a:r>
                <a:rPr lang="en-US" sz="1400" b="0" i="0" u="none" strike="noStrike" cap="none" dirty="0" smtClean="0">
                  <a:solidFill>
                    <a:schemeClr val="dk1"/>
                  </a:solidFill>
                  <a:latin typeface="Calibri"/>
                  <a:ea typeface="Calibri"/>
                  <a:cs typeface="Calibri"/>
                  <a:sym typeface="Calibri"/>
                </a:rPr>
                <a:t>Se </a:t>
              </a:r>
              <a:r>
                <a:rPr lang="en-US" sz="1400" b="0" i="0" u="none" strike="noStrike" cap="none" dirty="0" err="1">
                  <a:solidFill>
                    <a:schemeClr val="dk1"/>
                  </a:solidFill>
                  <a:latin typeface="Calibri"/>
                  <a:ea typeface="Calibri"/>
                  <a:cs typeface="Calibri"/>
                  <a:sym typeface="Calibri"/>
                </a:rPr>
                <a:t>utilizarán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siempre</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guantes</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protección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cuando</a:t>
              </a:r>
              <a:r>
                <a:rPr lang="en-US" sz="1400" b="0" i="0" u="none" strike="noStrike" cap="none" dirty="0">
                  <a:solidFill>
                    <a:schemeClr val="dk1"/>
                  </a:solidFill>
                  <a:latin typeface="Calibri"/>
                  <a:ea typeface="Calibri"/>
                  <a:cs typeface="Calibri"/>
                  <a:sym typeface="Calibri"/>
                </a:rPr>
                <a:t> se </a:t>
              </a:r>
              <a:r>
                <a:rPr lang="en-US" sz="1400" b="0" i="0" u="none" strike="noStrike" cap="none" dirty="0" err="1">
                  <a:solidFill>
                    <a:schemeClr val="dk1"/>
                  </a:solidFill>
                  <a:latin typeface="Calibri"/>
                  <a:ea typeface="Calibri"/>
                  <a:cs typeface="Calibri"/>
                  <a:sym typeface="Calibri"/>
                </a:rPr>
                <a:t>manipulen</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cualquier</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tipo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fluidos</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uso</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herramientas</a:t>
              </a:r>
              <a:r>
                <a:rPr lang="en-US" sz="1400" b="0" i="0" u="none" strike="noStrike" cap="none" dirty="0">
                  <a:solidFill>
                    <a:schemeClr val="dk1"/>
                  </a:solidFill>
                  <a:latin typeface="Calibri"/>
                  <a:ea typeface="Calibri"/>
                  <a:cs typeface="Calibri"/>
                  <a:sym typeface="Calibri"/>
                </a:rPr>
                <a:t> e </a:t>
              </a:r>
              <a:r>
                <a:rPr lang="en-US" sz="1400" b="0" i="0" u="none" strike="noStrike" cap="none" dirty="0" err="1">
                  <a:solidFill>
                    <a:schemeClr val="dk1"/>
                  </a:solidFill>
                  <a:latin typeface="Calibri"/>
                  <a:ea typeface="Calibri"/>
                  <a:cs typeface="Calibri"/>
                  <a:sym typeface="Calibri"/>
                </a:rPr>
                <a:t>intervención</a:t>
              </a:r>
              <a:r>
                <a:rPr lang="en-US" sz="1400" b="0" i="0" u="none" strike="noStrike" cap="none" dirty="0">
                  <a:solidFill>
                    <a:schemeClr val="dk1"/>
                  </a:solidFill>
                  <a:latin typeface="Calibri"/>
                  <a:ea typeface="Calibri"/>
                  <a:cs typeface="Calibri"/>
                  <a:sym typeface="Calibri"/>
                </a:rPr>
                <a:t> del motor, </a:t>
              </a:r>
              <a:r>
                <a:rPr lang="en-US" sz="1400" b="0" i="0" u="none" strike="noStrike" cap="none" dirty="0" err="1">
                  <a:solidFill>
                    <a:schemeClr val="dk1"/>
                  </a:solidFill>
                  <a:latin typeface="Calibri"/>
                  <a:ea typeface="Calibri"/>
                  <a:cs typeface="Calibri"/>
                  <a:sym typeface="Calibri"/>
                </a:rPr>
                <a:t>desarme</a:t>
              </a:r>
              <a:r>
                <a:rPr lang="en-US" sz="1400" b="0" i="0" u="none" strike="noStrike" cap="none" dirty="0">
                  <a:solidFill>
                    <a:schemeClr val="dk1"/>
                  </a:solidFill>
                  <a:latin typeface="Calibri"/>
                  <a:ea typeface="Calibri"/>
                  <a:cs typeface="Calibri"/>
                  <a:sym typeface="Calibri"/>
                </a:rPr>
                <a:t> de </a:t>
              </a:r>
              <a:r>
                <a:rPr lang="en-US" sz="1400" b="0" i="0" u="none" strike="noStrike" cap="none" dirty="0" err="1">
                  <a:solidFill>
                    <a:schemeClr val="dk1"/>
                  </a:solidFill>
                  <a:latin typeface="Calibri"/>
                  <a:ea typeface="Calibri"/>
                  <a:cs typeface="Calibri"/>
                  <a:sym typeface="Calibri"/>
                </a:rPr>
                <a:t>partes</a:t>
              </a:r>
              <a:r>
                <a:rPr lang="en-US" sz="1400" b="0" i="0" u="none" strike="noStrike" cap="none" dirty="0">
                  <a:solidFill>
                    <a:schemeClr val="dk1"/>
                  </a:solidFill>
                  <a:latin typeface="Calibri"/>
                  <a:ea typeface="Calibri"/>
                  <a:cs typeface="Calibri"/>
                  <a:sym typeface="Calibri"/>
                </a:rPr>
                <a:t> y </a:t>
              </a:r>
              <a:r>
                <a:rPr lang="en-US" sz="1400" b="0" i="0" u="none" strike="noStrike" cap="none" dirty="0" err="1">
                  <a:solidFill>
                    <a:schemeClr val="dk1"/>
                  </a:solidFill>
                  <a:latin typeface="Calibri"/>
                  <a:ea typeface="Calibri"/>
                  <a:cs typeface="Calibri"/>
                  <a:sym typeface="Calibri"/>
                </a:rPr>
                <a:t>trabajo</a:t>
              </a:r>
              <a:r>
                <a:rPr lang="en-US" sz="1400" b="0" i="0" u="none" strike="noStrike" cap="none" dirty="0">
                  <a:solidFill>
                    <a:schemeClr val="dk1"/>
                  </a:solidFill>
                  <a:latin typeface="Calibri"/>
                  <a:ea typeface="Calibri"/>
                  <a:cs typeface="Calibri"/>
                  <a:sym typeface="Calibri"/>
                </a:rPr>
                <a:t> en </a:t>
              </a:r>
              <a:r>
                <a:rPr lang="en-US" sz="1400" b="0" i="0" u="none" strike="noStrike" cap="none" dirty="0" err="1">
                  <a:solidFill>
                    <a:schemeClr val="dk1"/>
                  </a:solidFill>
                  <a:latin typeface="Calibri"/>
                  <a:ea typeface="Calibri"/>
                  <a:cs typeface="Calibri"/>
                  <a:sym typeface="Calibri"/>
                </a:rPr>
                <a:t>sistemas</a:t>
              </a:r>
              <a:r>
                <a:rPr lang="en-US" sz="1400" b="0" i="0" u="none" strike="noStrike" cap="none" dirty="0">
                  <a:solidFill>
                    <a:schemeClr val="dk1"/>
                  </a:solidFill>
                  <a:latin typeface="Calibri"/>
                  <a:ea typeface="Calibri"/>
                  <a:cs typeface="Calibri"/>
                  <a:sym typeface="Calibri"/>
                </a:rPr>
                <a:t> </a:t>
              </a:r>
              <a:r>
                <a:rPr lang="en-US" sz="1400" b="0" i="0" u="none" strike="noStrike" cap="none" dirty="0" err="1">
                  <a:solidFill>
                    <a:schemeClr val="dk1"/>
                  </a:solidFill>
                  <a:latin typeface="Calibri"/>
                  <a:ea typeface="Calibri"/>
                  <a:cs typeface="Calibri"/>
                  <a:sym typeface="Calibri"/>
                </a:rPr>
                <a:t>eléctricos</a:t>
              </a:r>
              <a:r>
                <a:rPr lang="en-US" sz="1400" b="0" i="0" u="none" strike="noStrike" cap="none" dirty="0">
                  <a:solidFill>
                    <a:schemeClr val="dk1"/>
                  </a:solidFill>
                  <a:latin typeface="Calibri"/>
                  <a:ea typeface="Calibri"/>
                  <a:cs typeface="Calibri"/>
                  <a:sym typeface="Calibri"/>
                </a:rPr>
                <a:t>. </a:t>
              </a:r>
              <a:endParaRPr dirty="0"/>
            </a:p>
          </p:txBody>
        </p:sp>
        <p:grpSp>
          <p:nvGrpSpPr>
            <p:cNvPr id="20" name="Google Shape;415;p19"/>
            <p:cNvGrpSpPr/>
            <p:nvPr/>
          </p:nvGrpSpPr>
          <p:grpSpPr>
            <a:xfrm>
              <a:off x="-4655" y="2661654"/>
              <a:ext cx="1135367" cy="783005"/>
              <a:chOff x="-4655" y="2735448"/>
              <a:chExt cx="1135367" cy="783005"/>
            </a:xfrm>
          </p:grpSpPr>
          <p:sp>
            <p:nvSpPr>
              <p:cNvPr id="34" name="Google Shape;416;p19"/>
              <p:cNvSpPr/>
              <p:nvPr/>
            </p:nvSpPr>
            <p:spPr>
              <a:xfrm rot="5400000">
                <a:off x="171526" y="2559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 name="Google Shape;417;p19"/>
              <p:cNvPicPr preferRelativeResize="0"/>
              <p:nvPr/>
            </p:nvPicPr>
            <p:blipFill rotWithShape="1">
              <a:blip r:embed="rId4">
                <a:alphaModFix/>
              </a:blip>
              <a:srcRect/>
              <a:stretch/>
            </p:blipFill>
            <p:spPr>
              <a:xfrm>
                <a:off x="331947" y="2879412"/>
                <a:ext cx="639965" cy="539399"/>
              </a:xfrm>
              <a:prstGeom prst="rect">
                <a:avLst/>
              </a:prstGeom>
              <a:noFill/>
              <a:ln>
                <a:noFill/>
              </a:ln>
            </p:spPr>
          </p:pic>
        </p:grpSp>
        <p:grpSp>
          <p:nvGrpSpPr>
            <p:cNvPr id="21" name="Google Shape;418;p19"/>
            <p:cNvGrpSpPr/>
            <p:nvPr/>
          </p:nvGrpSpPr>
          <p:grpSpPr>
            <a:xfrm>
              <a:off x="-4655" y="3534477"/>
              <a:ext cx="1135367" cy="783005"/>
              <a:chOff x="-4655" y="3593577"/>
              <a:chExt cx="1135367" cy="783005"/>
            </a:xfrm>
          </p:grpSpPr>
          <p:sp>
            <p:nvSpPr>
              <p:cNvPr id="32" name="Google Shape;419;p19"/>
              <p:cNvSpPr/>
              <p:nvPr/>
            </p:nvSpPr>
            <p:spPr>
              <a:xfrm rot="5400000">
                <a:off x="171526" y="34173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 name="Google Shape;420;p19"/>
              <p:cNvPicPr preferRelativeResize="0"/>
              <p:nvPr/>
            </p:nvPicPr>
            <p:blipFill rotWithShape="1">
              <a:blip r:embed="rId5">
                <a:alphaModFix/>
              </a:blip>
              <a:srcRect/>
              <a:stretch/>
            </p:blipFill>
            <p:spPr>
              <a:xfrm>
                <a:off x="350751" y="3729725"/>
                <a:ext cx="602356" cy="507700"/>
              </a:xfrm>
              <a:prstGeom prst="rect">
                <a:avLst/>
              </a:prstGeom>
              <a:noFill/>
              <a:ln>
                <a:noFill/>
              </a:ln>
            </p:spPr>
          </p:pic>
        </p:grpSp>
        <p:grpSp>
          <p:nvGrpSpPr>
            <p:cNvPr id="22" name="Google Shape;421;p19"/>
            <p:cNvGrpSpPr/>
            <p:nvPr/>
          </p:nvGrpSpPr>
          <p:grpSpPr>
            <a:xfrm>
              <a:off x="-4655" y="4407300"/>
              <a:ext cx="1135367" cy="783005"/>
              <a:chOff x="-4655" y="4451706"/>
              <a:chExt cx="1135367" cy="783005"/>
            </a:xfrm>
          </p:grpSpPr>
          <p:sp>
            <p:nvSpPr>
              <p:cNvPr id="30" name="Google Shape;422;p19"/>
              <p:cNvSpPr/>
              <p:nvPr/>
            </p:nvSpPr>
            <p:spPr>
              <a:xfrm rot="5400000">
                <a:off x="171526" y="4275525"/>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 name="Google Shape;423;p19"/>
              <p:cNvPicPr preferRelativeResize="0"/>
              <p:nvPr/>
            </p:nvPicPr>
            <p:blipFill rotWithShape="1">
              <a:blip r:embed="rId6">
                <a:alphaModFix/>
              </a:blip>
              <a:srcRect/>
              <a:stretch/>
            </p:blipFill>
            <p:spPr>
              <a:xfrm>
                <a:off x="342982" y="4590635"/>
                <a:ext cx="610125" cy="514248"/>
              </a:xfrm>
              <a:prstGeom prst="rect">
                <a:avLst/>
              </a:prstGeom>
              <a:noFill/>
              <a:ln>
                <a:noFill/>
              </a:ln>
            </p:spPr>
          </p:pic>
        </p:grpSp>
        <p:grpSp>
          <p:nvGrpSpPr>
            <p:cNvPr id="23" name="Google Shape;424;p19"/>
            <p:cNvGrpSpPr/>
            <p:nvPr/>
          </p:nvGrpSpPr>
          <p:grpSpPr>
            <a:xfrm>
              <a:off x="-4655" y="6167965"/>
              <a:ext cx="1135367" cy="783005"/>
              <a:chOff x="-4655" y="6167965"/>
              <a:chExt cx="1135367" cy="783005"/>
            </a:xfrm>
          </p:grpSpPr>
          <p:sp>
            <p:nvSpPr>
              <p:cNvPr id="28" name="Google Shape;425;p19"/>
              <p:cNvSpPr/>
              <p:nvPr/>
            </p:nvSpPr>
            <p:spPr>
              <a:xfrm rot="5400000">
                <a:off x="171526" y="599178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 name="Google Shape;426;p19"/>
              <p:cNvPicPr preferRelativeResize="0"/>
              <p:nvPr/>
            </p:nvPicPr>
            <p:blipFill rotWithShape="1">
              <a:blip r:embed="rId7">
                <a:alphaModFix/>
              </a:blip>
              <a:srcRect/>
              <a:stretch/>
            </p:blipFill>
            <p:spPr>
              <a:xfrm>
                <a:off x="318928" y="6295340"/>
                <a:ext cx="666001" cy="561343"/>
              </a:xfrm>
              <a:prstGeom prst="rect">
                <a:avLst/>
              </a:prstGeom>
              <a:noFill/>
              <a:ln>
                <a:noFill/>
              </a:ln>
            </p:spPr>
          </p:pic>
        </p:grpSp>
        <p:grpSp>
          <p:nvGrpSpPr>
            <p:cNvPr id="24" name="Google Shape;427;p19"/>
            <p:cNvGrpSpPr/>
            <p:nvPr/>
          </p:nvGrpSpPr>
          <p:grpSpPr>
            <a:xfrm>
              <a:off x="-4655" y="5117148"/>
              <a:ext cx="1193246" cy="1156253"/>
              <a:chOff x="-4655" y="5146860"/>
              <a:chExt cx="1193246" cy="1156253"/>
            </a:xfrm>
          </p:grpSpPr>
          <p:sp>
            <p:nvSpPr>
              <p:cNvPr id="26" name="Google Shape;428;p19"/>
              <p:cNvSpPr/>
              <p:nvPr/>
            </p:nvSpPr>
            <p:spPr>
              <a:xfrm rot="5400000">
                <a:off x="171526" y="5133654"/>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 name="Google Shape;429;p19"/>
              <p:cNvPicPr preferRelativeResize="0"/>
              <p:nvPr/>
            </p:nvPicPr>
            <p:blipFill rotWithShape="1">
              <a:blip r:embed="rId8">
                <a:alphaModFix/>
              </a:blip>
              <a:srcRect/>
              <a:stretch/>
            </p:blipFill>
            <p:spPr>
              <a:xfrm rot="-2193866">
                <a:off x="141403" y="5342117"/>
                <a:ext cx="908505" cy="765740"/>
              </a:xfrm>
              <a:prstGeom prst="rect">
                <a:avLst/>
              </a:prstGeom>
              <a:noFill/>
              <a:ln>
                <a:noFill/>
              </a:ln>
            </p:spPr>
          </p:pic>
        </p:grpSp>
        <p:pic>
          <p:nvPicPr>
            <p:cNvPr id="25" name="Google Shape;433;p19"/>
            <p:cNvPicPr preferRelativeResize="0"/>
            <p:nvPr/>
          </p:nvPicPr>
          <p:blipFill rotWithShape="1">
            <a:blip r:embed="rId9">
              <a:alphaModFix/>
            </a:blip>
            <a:srcRect/>
            <a:stretch/>
          </p:blipFill>
          <p:spPr>
            <a:xfrm>
              <a:off x="5211105" y="4810371"/>
              <a:ext cx="4327510" cy="3353820"/>
            </a:xfrm>
            <a:prstGeom prst="rect">
              <a:avLst/>
            </a:prstGeom>
            <a:noFill/>
            <a:ln>
              <a:noFill/>
            </a:ln>
          </p:spPr>
        </p:pic>
      </p:grpSp>
    </p:spTree>
    <p:extLst>
      <p:ext uri="{BB962C8B-B14F-4D97-AF65-F5344CB8AC3E}">
        <p14:creationId xmlns:p14="http://schemas.microsoft.com/office/powerpoint/2010/main" val="276742688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006156" y="6854072"/>
            <a:ext cx="583200" cy="578400"/>
          </a:xfrm>
          <a:prstGeom prst="rect">
            <a:avLst/>
          </a:prstGeom>
          <a:noFill/>
          <a:ln>
            <a:noFill/>
          </a:ln>
        </p:spPr>
        <p:txBody>
          <a:bodyPr spcFirstLastPara="1" wrap="square" lIns="109575" tIns="109575" rIns="109575" bIns="109575"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x-non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49" r:id="rId3"/>
    <p:sldLayoutId id="2147483650" r:id="rId4"/>
    <p:sldLayoutId id="2147483651" r:id="rId5"/>
    <p:sldLayoutId id="2147483652" r:id="rId6"/>
    <p:sldLayoutId id="2147483660" r:id="rId7"/>
  </p:sldLayoutIdLst>
  <mc:AlternateContent xmlns:mc="http://schemas.openxmlformats.org/markup-compatibility/2006" xmlns:p14="http://schemas.microsoft.com/office/powerpoint/2010/main">
    <mc:Choice Requires="p14">
      <p:transition>
        <p14:reveal/>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p10"/>
          <p:cNvSpPr txBox="1">
            <a:spLocks/>
          </p:cNvSpPr>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Calibri" panose="020F0502020204030204" pitchFamily="34" charset="0"/>
                <a:ea typeface="Arial"/>
                <a:cs typeface="Calibri" panose="020F0502020204030204" pitchFamily="34" charset="0"/>
                <a:sym typeface="Arial"/>
              </a:defRPr>
            </a:lvl1pPr>
            <a:lvl2pPr marR="0" lvl="1" algn="just" rtl="0">
              <a:lnSpc>
                <a:spcPct val="100000"/>
              </a:lnSpc>
              <a:spcBef>
                <a:spcPts val="0"/>
              </a:spcBef>
              <a:spcAft>
                <a:spcPts val="0"/>
              </a:spcAft>
              <a:buClr>
                <a:srgbClr val="000000"/>
              </a:buClr>
              <a:buFont typeface="Arial"/>
              <a:defRPr sz="1100" b="0" i="0" u="none" strike="noStrike" cap="none">
                <a:solidFill>
                  <a:schemeClr val="bg1"/>
                </a:solidFill>
                <a:latin typeface="Calibri" panose="020F0502020204030204" pitchFamily="34" charset="0"/>
                <a:ea typeface="Arial"/>
                <a:cs typeface="Calibri" panose="020F0502020204030204" pitchFamily="34" charset="0"/>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s-CL"/>
              <a:t>En estos documentos se utilizarán de manera inclusiva términos como: el estudiante, el docente, el compañero u otras palabras equivalentes y sus respectivos plurales, es decir, con ellas, se hace referencia tanto a hombres como a mujeres.</a:t>
            </a:r>
            <a:endParaRPr lang="es-CL" dirty="0"/>
          </a:p>
        </p:txBody>
      </p:sp>
      <p:sp>
        <p:nvSpPr>
          <p:cNvPr id="6" name="Google Shape;60;p13"/>
          <p:cNvSpPr txBox="1">
            <a:spLocks/>
          </p:cNvSpPr>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sz="1500" b="1" dirty="0">
                <a:latin typeface="Calibri" panose="020F0502020204030204" pitchFamily="34" charset="0"/>
                <a:ea typeface="Roboto"/>
                <a:cs typeface="Calibri" panose="020F0502020204030204" pitchFamily="34" charset="0"/>
                <a:sym typeface="Roboto"/>
              </a:rPr>
              <a:t>MÓDULO </a:t>
            </a:r>
            <a:r>
              <a:rPr lang="es-CL" sz="1500" b="1" dirty="0" smtClean="0">
                <a:latin typeface="Calibri" panose="020F0502020204030204" pitchFamily="34" charset="0"/>
                <a:ea typeface="Roboto"/>
                <a:cs typeface="Calibri" panose="020F0502020204030204" pitchFamily="34" charset="0"/>
                <a:sym typeface="Roboto"/>
              </a:rPr>
              <a:t>2</a:t>
            </a:r>
            <a:endParaRPr lang="es-CL" sz="1500" b="1" dirty="0">
              <a:latin typeface="Calibri" panose="020F0502020204030204" pitchFamily="34" charset="0"/>
              <a:ea typeface="Roboto"/>
              <a:cs typeface="Calibri" panose="020F0502020204030204" pitchFamily="34" charset="0"/>
              <a:sym typeface="Roboto"/>
            </a:endParaRPr>
          </a:p>
          <a:p>
            <a:endParaRPr lang="es-CL" sz="1500" b="1" dirty="0">
              <a:latin typeface="Calibri" panose="020F0502020204030204" pitchFamily="34" charset="0"/>
              <a:ea typeface="Roboto"/>
              <a:cs typeface="Calibri" panose="020F0502020204030204" pitchFamily="34" charset="0"/>
              <a:sym typeface="Roboto"/>
            </a:endParaRPr>
          </a:p>
        </p:txBody>
      </p:sp>
      <p:sp>
        <p:nvSpPr>
          <p:cNvPr id="11" name="Google Shape;61;p13"/>
          <p:cNvSpPr txBox="1">
            <a:spLocks/>
          </p:cNvSpPr>
          <p:nvPr/>
        </p:nvSpPr>
        <p:spPr>
          <a:xfrm>
            <a:off x="365424" y="2611974"/>
            <a:ext cx="4749501" cy="8775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a:solidFill>
                  <a:srgbClr val="741B47"/>
                </a:solidFill>
                <a:latin typeface="Calibri" panose="020F0502020204030204" pitchFamily="34" charset="0"/>
                <a:ea typeface="Roboto"/>
                <a:cs typeface="Calibri" panose="020F0502020204030204" pitchFamily="34" charset="0"/>
                <a:sym typeface="Roboto"/>
              </a:rPr>
              <a:t>LECTURA DE PLANOS </a:t>
            </a:r>
          </a:p>
          <a:p>
            <a:pPr>
              <a:lnSpc>
                <a:spcPct val="90000"/>
              </a:lnSpc>
              <a:buClr>
                <a:schemeClr val="dk1"/>
              </a:buClr>
              <a:buSzPts val="1100"/>
            </a:pPr>
            <a:r>
              <a:rPr lang="es-ES" sz="3600" b="1" dirty="0">
                <a:solidFill>
                  <a:srgbClr val="741B47"/>
                </a:solidFill>
                <a:latin typeface="Calibri" panose="020F0502020204030204" pitchFamily="34" charset="0"/>
                <a:ea typeface="Roboto"/>
                <a:cs typeface="Calibri" panose="020F0502020204030204" pitchFamily="34" charset="0"/>
                <a:sym typeface="Roboto"/>
              </a:rPr>
              <a:t>Y MANUALES TÉCNICOS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10" y="3399959"/>
            <a:ext cx="2374392" cy="144780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316" y="2685449"/>
            <a:ext cx="4047744" cy="3648456"/>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37" y="3229074"/>
            <a:ext cx="4416270" cy="3322209"/>
          </a:xfrm>
          <a:prstGeom prst="rect">
            <a:avLst/>
          </a:prstGeom>
        </p:spPr>
      </p:pic>
    </p:spTree>
    <p:extLst>
      <p:ext uri="{BB962C8B-B14F-4D97-AF65-F5344CB8AC3E}">
        <p14:creationId xmlns:p14="http://schemas.microsoft.com/office/powerpoint/2010/main" val="249271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4" name="Google Shape;174;p19">
            <a:extLst>
              <a:ext uri="{FF2B5EF4-FFF2-40B4-BE49-F238E27FC236}">
                <a16:creationId xmlns:a16="http://schemas.microsoft.com/office/drawing/2014/main" xmlns="" id="{64FFD03F-150A-7C4A-802A-8D633AB9E9E0}"/>
              </a:ext>
            </a:extLst>
          </p:cNvPr>
          <p:cNvSpPr/>
          <p:nvPr/>
        </p:nvSpPr>
        <p:spPr>
          <a:xfrm>
            <a:off x="466024" y="2250191"/>
            <a:ext cx="8677976" cy="992216"/>
          </a:xfrm>
          <a:prstGeom prst="roundRect">
            <a:avLst>
              <a:gd name="adj" fmla="val 1956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smtClean="0">
                <a:latin typeface="Calibri" panose="020F0502020204030204" pitchFamily="34" charset="0"/>
                <a:ea typeface="Roboto Medium"/>
                <a:cs typeface="Calibri" panose="020F0502020204030204" pitchFamily="34" charset="0"/>
                <a:sym typeface="Roboto Medium"/>
              </a:rPr>
              <a:t>7</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2" name="Rectángulo 31">
            <a:extLst>
              <a:ext uri="{FF2B5EF4-FFF2-40B4-BE49-F238E27FC236}">
                <a16:creationId xmlns:a16="http://schemas.microsoft.com/office/drawing/2014/main" xmlns="" id="{FBB8498D-DB88-5546-9786-2CD70A9C50DC}"/>
              </a:ext>
            </a:extLst>
          </p:cNvPr>
          <p:cNvSpPr/>
          <p:nvPr/>
        </p:nvSpPr>
        <p:spPr>
          <a:xfrm>
            <a:off x="783325" y="2429289"/>
            <a:ext cx="8043375" cy="634020"/>
          </a:xfrm>
          <a:prstGeom prst="rect">
            <a:avLst/>
          </a:prstGeom>
        </p:spPr>
        <p:txBody>
          <a:bodyPr wrap="square">
            <a:spAutoFit/>
          </a:bodyPr>
          <a:lstStyle/>
          <a:p>
            <a:pPr marL="0" indent="0">
              <a:lnSpc>
                <a:spcPct val="110000"/>
              </a:lnSpc>
              <a:buNone/>
            </a:pPr>
            <a:r>
              <a:rPr lang="es-ES" sz="1600" b="1" dirty="0" smtClean="0">
                <a:solidFill>
                  <a:srgbClr val="76384D"/>
                </a:solidFill>
                <a:latin typeface="Calibri" panose="020F0502020204030204" pitchFamily="34" charset="0"/>
                <a:cs typeface="Calibri" panose="020F0502020204030204" pitchFamily="34" charset="0"/>
              </a:rPr>
              <a:t>¡NO! </a:t>
            </a:r>
            <a:r>
              <a:rPr lang="es-ES" sz="1600" dirty="0" smtClean="0">
                <a:latin typeface="Calibri" panose="020F0502020204030204" pitchFamily="34" charset="0"/>
                <a:cs typeface="Calibri" panose="020F0502020204030204" pitchFamily="34" charset="0"/>
              </a:rPr>
              <a:t>La </a:t>
            </a:r>
            <a:r>
              <a:rPr lang="es-ES" sz="1600" dirty="0">
                <a:latin typeface="Calibri" panose="020F0502020204030204" pitchFamily="34" charset="0"/>
                <a:cs typeface="Calibri" panose="020F0502020204030204" pitchFamily="34" charset="0"/>
              </a:rPr>
              <a:t>información contenida en los manuales de fábrica o de partes y piezas son de exclusivo uso y producción de cada fabricante o </a:t>
            </a:r>
            <a:r>
              <a:rPr lang="es-ES" sz="1600" dirty="0" smtClean="0">
                <a:latin typeface="Calibri" panose="020F0502020204030204" pitchFamily="34" charset="0"/>
                <a:cs typeface="Calibri" panose="020F0502020204030204" pitchFamily="34" charset="0"/>
              </a:rPr>
              <a:t>concesionario.</a:t>
            </a:r>
            <a:endParaRPr lang="es-CL" sz="1600" dirty="0">
              <a:latin typeface="Calibri" charset="0"/>
              <a:ea typeface="Calibri" charset="0"/>
              <a:cs typeface="Calibri" charset="0"/>
            </a:endParaRPr>
          </a:p>
        </p:txBody>
      </p:sp>
      <p:sp>
        <p:nvSpPr>
          <p:cNvPr id="15" name="Google Shape;174;p19">
            <a:extLst>
              <a:ext uri="{FF2B5EF4-FFF2-40B4-BE49-F238E27FC236}">
                <a16:creationId xmlns:a16="http://schemas.microsoft.com/office/drawing/2014/main" xmlns="" id="{64FFD03F-150A-7C4A-802A-8D633AB9E9E0}"/>
              </a:ext>
            </a:extLst>
          </p:cNvPr>
          <p:cNvSpPr/>
          <p:nvPr/>
        </p:nvSpPr>
        <p:spPr>
          <a:xfrm>
            <a:off x="466024" y="3430598"/>
            <a:ext cx="4912311" cy="1282717"/>
          </a:xfrm>
          <a:prstGeom prst="roundRect">
            <a:avLst>
              <a:gd name="adj" fmla="val 1956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7" name="Rectángulo 16">
            <a:extLst>
              <a:ext uri="{FF2B5EF4-FFF2-40B4-BE49-F238E27FC236}">
                <a16:creationId xmlns:a16="http://schemas.microsoft.com/office/drawing/2014/main" xmlns="" id="{FBB8498D-DB88-5546-9786-2CD70A9C50DC}"/>
              </a:ext>
            </a:extLst>
          </p:cNvPr>
          <p:cNvSpPr/>
          <p:nvPr/>
        </p:nvSpPr>
        <p:spPr>
          <a:xfrm>
            <a:off x="783326" y="3626321"/>
            <a:ext cx="4476036" cy="891270"/>
          </a:xfrm>
          <a:prstGeom prst="rect">
            <a:avLst/>
          </a:prstGeom>
        </p:spPr>
        <p:txBody>
          <a:bodyPr wrap="square">
            <a:spAutoFit/>
          </a:bodyPr>
          <a:lstStyle/>
          <a:p>
            <a:pPr marL="0" indent="0">
              <a:lnSpc>
                <a:spcPct val="110000"/>
              </a:lnSpc>
              <a:buNone/>
            </a:pPr>
            <a:r>
              <a:rPr lang="es-ES" sz="1600" dirty="0" smtClean="0">
                <a:latin typeface="Calibri" panose="020F0502020204030204" pitchFamily="34" charset="0"/>
                <a:cs typeface="Calibri" panose="020F0502020204030204" pitchFamily="34" charset="0"/>
              </a:rPr>
              <a:t>Estos </a:t>
            </a:r>
            <a:r>
              <a:rPr lang="es-ES" sz="1600" dirty="0">
                <a:latin typeface="Calibri" panose="020F0502020204030204" pitchFamily="34" charset="0"/>
                <a:cs typeface="Calibri" panose="020F0502020204030204" pitchFamily="34" charset="0"/>
              </a:rPr>
              <a:t>no son vendidos, ni se pueden descargar de alguna página oficial de cada fabricante, son solo para uso de taller oficial de cada marca.</a:t>
            </a:r>
          </a:p>
        </p:txBody>
      </p:sp>
      <p:sp>
        <p:nvSpPr>
          <p:cNvPr id="18" name="Google Shape;174;p19">
            <a:extLst>
              <a:ext uri="{FF2B5EF4-FFF2-40B4-BE49-F238E27FC236}">
                <a16:creationId xmlns:a16="http://schemas.microsoft.com/office/drawing/2014/main" xmlns="" id="{64FFD03F-150A-7C4A-802A-8D633AB9E9E0}"/>
              </a:ext>
            </a:extLst>
          </p:cNvPr>
          <p:cNvSpPr/>
          <p:nvPr/>
        </p:nvSpPr>
        <p:spPr>
          <a:xfrm>
            <a:off x="466024" y="4901952"/>
            <a:ext cx="4912311" cy="1058274"/>
          </a:xfrm>
          <a:prstGeom prst="roundRect">
            <a:avLst>
              <a:gd name="adj" fmla="val 1956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9" name="Rectángulo 18">
            <a:extLst>
              <a:ext uri="{FF2B5EF4-FFF2-40B4-BE49-F238E27FC236}">
                <a16:creationId xmlns:a16="http://schemas.microsoft.com/office/drawing/2014/main" xmlns="" id="{FBB8498D-DB88-5546-9786-2CD70A9C50DC}"/>
              </a:ext>
            </a:extLst>
          </p:cNvPr>
          <p:cNvSpPr/>
          <p:nvPr/>
        </p:nvSpPr>
        <p:spPr>
          <a:xfrm>
            <a:off x="783326" y="5097674"/>
            <a:ext cx="4476036" cy="620426"/>
          </a:xfrm>
          <a:prstGeom prst="rect">
            <a:avLst/>
          </a:prstGeom>
        </p:spPr>
        <p:txBody>
          <a:bodyPr wrap="square">
            <a:spAutoFit/>
          </a:bodyPr>
          <a:lstStyle/>
          <a:p>
            <a:pPr marL="0" indent="0">
              <a:lnSpc>
                <a:spcPct val="110000"/>
              </a:lnSpc>
              <a:buNone/>
            </a:pPr>
            <a:r>
              <a:rPr lang="es-ES" sz="1600" dirty="0">
                <a:latin typeface="Calibri" panose="020F0502020204030204" pitchFamily="34" charset="0"/>
                <a:cs typeface="Calibri" panose="020F0502020204030204" pitchFamily="34" charset="0"/>
              </a:rPr>
              <a:t>Es por esto que en cada taller hay Tablet o computadores  para hacer uso de estos manuales.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145" y="3511226"/>
            <a:ext cx="3331464" cy="3557016"/>
          </a:xfrm>
          <a:prstGeom prst="rect">
            <a:avLst/>
          </a:prstGeom>
        </p:spPr>
      </p:pic>
      <p:pic>
        <p:nvPicPr>
          <p:cNvPr id="21" name="Imagen 20">
            <a:extLst>
              <a:ext uri="{FF2B5EF4-FFF2-40B4-BE49-F238E27FC236}">
                <a16:creationId xmlns="" xmlns:a16="http://schemas.microsoft.com/office/drawing/2014/main" id="{EE972D88-3F7D-4740-8FAB-8A262004FACD}"/>
              </a:ext>
            </a:extLst>
          </p:cNvPr>
          <p:cNvPicPr>
            <a:picLocks noChangeAspect="1"/>
          </p:cNvPicPr>
          <p:nvPr/>
        </p:nvPicPr>
        <p:blipFill>
          <a:blip r:embed="rId4"/>
          <a:stretch>
            <a:fillRect/>
          </a:stretch>
        </p:blipFill>
        <p:spPr>
          <a:xfrm>
            <a:off x="551898" y="6070957"/>
            <a:ext cx="4581453" cy="725852"/>
          </a:xfrm>
          <a:prstGeom prst="rect">
            <a:avLst/>
          </a:prstGeom>
          <a:ln>
            <a:noFill/>
          </a:ln>
          <a:effectLst>
            <a:softEdge rad="0"/>
          </a:effectLst>
        </p:spPr>
      </p:pic>
      <p:sp>
        <p:nvSpPr>
          <p:cNvPr id="1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a:solidFill>
                  <a:srgbClr val="741B47"/>
                </a:solidFill>
                <a:latin typeface="Calibri" panose="020F0502020204030204" pitchFamily="34" charset="0"/>
                <a:ea typeface="Roboto"/>
                <a:cs typeface="Calibri" panose="020F0502020204030204" pitchFamily="34" charset="0"/>
                <a:sym typeface="Roboto"/>
              </a:rPr>
              <a:t>¿</a:t>
            </a:r>
            <a:r>
              <a:rPr lang="es-ES" sz="2800" b="1" dirty="0">
                <a:solidFill>
                  <a:srgbClr val="741B47"/>
                </a:solidFill>
                <a:latin typeface="Calibri" panose="020F0502020204030204" pitchFamily="34" charset="0"/>
                <a:ea typeface="Roboto"/>
                <a:cs typeface="Calibri" panose="020F0502020204030204" pitchFamily="34" charset="0"/>
                <a:sym typeface="Roboto"/>
              </a:rPr>
              <a:t>ESTOS DATOS SON </a:t>
            </a:r>
            <a:r>
              <a:rPr lang="es-ES" sz="2800" dirty="0">
                <a:solidFill>
                  <a:srgbClr val="FF0000"/>
                </a:solidFill>
                <a:latin typeface="Calibri" panose="020F0502020204030204" pitchFamily="34" charset="0"/>
                <a:ea typeface="Roboto"/>
                <a:cs typeface="Calibri" panose="020F0502020204030204" pitchFamily="34" charset="0"/>
                <a:sym typeface="Roboto"/>
              </a:rPr>
              <a:t>PÚBLICOS?</a:t>
            </a:r>
            <a:endParaRPr lang="es-CL" sz="3100" dirty="0">
              <a:solidFill>
                <a:srgbClr val="FF0000"/>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167389683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4" name="Google Shape;174;p19">
            <a:extLst>
              <a:ext uri="{FF2B5EF4-FFF2-40B4-BE49-F238E27FC236}">
                <a16:creationId xmlns:a16="http://schemas.microsoft.com/office/drawing/2014/main" xmlns="" id="{64FFD03F-150A-7C4A-802A-8D633AB9E9E0}"/>
              </a:ext>
            </a:extLst>
          </p:cNvPr>
          <p:cNvSpPr/>
          <p:nvPr/>
        </p:nvSpPr>
        <p:spPr>
          <a:xfrm>
            <a:off x="466024" y="2250191"/>
            <a:ext cx="8677976" cy="992216"/>
          </a:xfrm>
          <a:prstGeom prst="roundRect">
            <a:avLst>
              <a:gd name="adj" fmla="val 1956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2" name="Google Shape;96;p15"/>
          <p:cNvSpPr txBox="1"/>
          <p:nvPr/>
        </p:nvSpPr>
        <p:spPr>
          <a:xfrm>
            <a:off x="375975" y="1373700"/>
            <a:ext cx="8950500" cy="625338"/>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QUÉ CONTENIDO ES EL </a:t>
            </a:r>
            <a:r>
              <a:rPr lang="es-ES" sz="2800" dirty="0" smtClean="0">
                <a:solidFill>
                  <a:srgbClr val="FF0000"/>
                </a:solidFill>
                <a:latin typeface="Calibri" panose="020F0502020204030204" pitchFamily="34" charset="0"/>
                <a:ea typeface="Roboto"/>
                <a:cs typeface="Calibri" panose="020F0502020204030204" pitchFamily="34" charset="0"/>
                <a:sym typeface="Roboto"/>
              </a:rPr>
              <a:t>EJE PRIMARIO EN EL MANUAL DE FÁBRICA O DE TALLER?</a:t>
            </a:r>
            <a:endParaRPr lang="es-CL" sz="3100" dirty="0">
              <a:solidFill>
                <a:srgbClr val="FF0000"/>
              </a:solidFill>
              <a:latin typeface="Calibri" panose="020F0502020204030204" pitchFamily="34" charset="0"/>
              <a:ea typeface="Roboto"/>
              <a:cs typeface="Calibri" panose="020F0502020204030204" pitchFamily="34" charset="0"/>
              <a:sym typeface="Roboto"/>
            </a:endParaRPr>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smtClean="0">
                <a:latin typeface="Calibri" panose="020F0502020204030204" pitchFamily="34" charset="0"/>
                <a:ea typeface="Roboto Medium"/>
                <a:cs typeface="Calibri" panose="020F0502020204030204" pitchFamily="34" charset="0"/>
                <a:sym typeface="Roboto Medium"/>
              </a:rPr>
              <a:t>8</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2" name="Rectángulo 31">
            <a:extLst>
              <a:ext uri="{FF2B5EF4-FFF2-40B4-BE49-F238E27FC236}">
                <a16:creationId xmlns:a16="http://schemas.microsoft.com/office/drawing/2014/main" xmlns="" id="{FBB8498D-DB88-5546-9786-2CD70A9C50DC}"/>
              </a:ext>
            </a:extLst>
          </p:cNvPr>
          <p:cNvSpPr/>
          <p:nvPr/>
        </p:nvSpPr>
        <p:spPr>
          <a:xfrm>
            <a:off x="732741" y="2429289"/>
            <a:ext cx="8043375" cy="620426"/>
          </a:xfrm>
          <a:prstGeom prst="rect">
            <a:avLst/>
          </a:prstGeom>
        </p:spPr>
        <p:txBody>
          <a:bodyPr wrap="square">
            <a:spAutoFit/>
          </a:bodyPr>
          <a:lstStyle/>
          <a:p>
            <a:pPr marL="0" indent="0">
              <a:lnSpc>
                <a:spcPct val="110000"/>
              </a:lnSpc>
              <a:buNone/>
            </a:pPr>
            <a:r>
              <a:rPr lang="es-ES" sz="1600" dirty="0">
                <a:latin typeface="Calibri" panose="020F0502020204030204" pitchFamily="34" charset="0"/>
                <a:cs typeface="Calibri" panose="020F0502020204030204" pitchFamily="34" charset="0"/>
              </a:rPr>
              <a:t>La información muy específica en cuanto al despiece de cada parte o pieza del vehículo por pequeña que sea.</a:t>
            </a:r>
          </a:p>
        </p:txBody>
      </p:sp>
      <p:sp>
        <p:nvSpPr>
          <p:cNvPr id="15" name="Google Shape;174;p19">
            <a:extLst>
              <a:ext uri="{FF2B5EF4-FFF2-40B4-BE49-F238E27FC236}">
                <a16:creationId xmlns:a16="http://schemas.microsoft.com/office/drawing/2014/main" xmlns="" id="{64FFD03F-150A-7C4A-802A-8D633AB9E9E0}"/>
              </a:ext>
            </a:extLst>
          </p:cNvPr>
          <p:cNvSpPr/>
          <p:nvPr/>
        </p:nvSpPr>
        <p:spPr>
          <a:xfrm>
            <a:off x="466025" y="3464500"/>
            <a:ext cx="3590586" cy="1664988"/>
          </a:xfrm>
          <a:prstGeom prst="roundRect">
            <a:avLst>
              <a:gd name="adj" fmla="val 150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7" name="Rectángulo 16">
            <a:extLst>
              <a:ext uri="{FF2B5EF4-FFF2-40B4-BE49-F238E27FC236}">
                <a16:creationId xmlns:a16="http://schemas.microsoft.com/office/drawing/2014/main" xmlns="" id="{FBB8498D-DB88-5546-9786-2CD70A9C50DC}"/>
              </a:ext>
            </a:extLst>
          </p:cNvPr>
          <p:cNvSpPr/>
          <p:nvPr/>
        </p:nvSpPr>
        <p:spPr>
          <a:xfrm>
            <a:off x="732741" y="3692823"/>
            <a:ext cx="3057154" cy="1175706"/>
          </a:xfrm>
          <a:prstGeom prst="rect">
            <a:avLst/>
          </a:prstGeom>
        </p:spPr>
        <p:txBody>
          <a:bodyPr wrap="square">
            <a:spAutoFit/>
          </a:bodyPr>
          <a:lstStyle/>
          <a:p>
            <a:pPr marL="0" indent="0">
              <a:lnSpc>
                <a:spcPct val="110000"/>
              </a:lnSpc>
              <a:buNone/>
            </a:pPr>
            <a:r>
              <a:rPr lang="es-ES" sz="1600" dirty="0">
                <a:latin typeface="Calibri" panose="020F0502020204030204" pitchFamily="34" charset="0"/>
                <a:cs typeface="Calibri" panose="020F0502020204030204" pitchFamily="34" charset="0"/>
              </a:rPr>
              <a:t>Pernos, tornillos, arandelas, sellos, empaques, etc.</a:t>
            </a:r>
          </a:p>
          <a:p>
            <a:pPr marL="0" indent="0">
              <a:lnSpc>
                <a:spcPct val="110000"/>
              </a:lnSpc>
              <a:buNone/>
            </a:pPr>
            <a:r>
              <a:rPr lang="es-ES" sz="1600" dirty="0">
                <a:latin typeface="Calibri" panose="020F0502020204030204" pitchFamily="34" charset="0"/>
                <a:cs typeface="Calibri" panose="020F0502020204030204" pitchFamily="34" charset="0"/>
              </a:rPr>
              <a:t>El orden del desarme también esta especificado en el manual.</a:t>
            </a:r>
          </a:p>
        </p:txBody>
      </p:sp>
      <p:pic>
        <p:nvPicPr>
          <p:cNvPr id="16" name="Imagen 15">
            <a:extLst>
              <a:ext uri="{FF2B5EF4-FFF2-40B4-BE49-F238E27FC236}">
                <a16:creationId xmlns="" xmlns:a16="http://schemas.microsoft.com/office/drawing/2014/main" id="{325E1137-5406-4F14-8197-BDAB6DEFDB35}"/>
              </a:ext>
            </a:extLst>
          </p:cNvPr>
          <p:cNvPicPr>
            <a:picLocks noChangeAspect="1"/>
          </p:cNvPicPr>
          <p:nvPr/>
        </p:nvPicPr>
        <p:blipFill>
          <a:blip r:embed="rId3"/>
          <a:stretch>
            <a:fillRect/>
          </a:stretch>
        </p:blipFill>
        <p:spPr>
          <a:xfrm>
            <a:off x="4288316" y="3446444"/>
            <a:ext cx="4855684" cy="3267603"/>
          </a:xfrm>
          <a:prstGeom prst="rect">
            <a:avLst/>
          </a:prstGeom>
          <a:ln>
            <a:noFill/>
          </a:ln>
          <a:effectLst>
            <a:softEdge rad="0"/>
          </a:effectLst>
        </p:spPr>
      </p:pic>
      <p:sp>
        <p:nvSpPr>
          <p:cNvPr id="2" name="Rectángulo redondeado 1"/>
          <p:cNvSpPr/>
          <p:nvPr/>
        </p:nvSpPr>
        <p:spPr>
          <a:xfrm>
            <a:off x="4288316" y="3446444"/>
            <a:ext cx="4855684" cy="3267603"/>
          </a:xfrm>
          <a:prstGeom prst="roundRect">
            <a:avLst>
              <a:gd name="adj" fmla="val 0"/>
            </a:avLst>
          </a:prstGeom>
          <a:noFill/>
          <a:ln>
            <a:solidFill>
              <a:srgbClr val="763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18924229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2" name="Google Shape;96;p15"/>
          <p:cNvSpPr txBox="1"/>
          <p:nvPr/>
        </p:nvSpPr>
        <p:spPr>
          <a:xfrm>
            <a:off x="375975" y="15063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TAMBIÉN EL TORQUE QUE SE LE DA A CADA PARTE O PIEZA ESTÁ EN EL </a:t>
            </a:r>
            <a:r>
              <a:rPr lang="es-ES" sz="2800" dirty="0" smtClean="0">
                <a:solidFill>
                  <a:srgbClr val="FF0000"/>
                </a:solidFill>
                <a:latin typeface="Calibri" panose="020F0502020204030204" pitchFamily="34" charset="0"/>
                <a:ea typeface="Roboto"/>
                <a:cs typeface="Calibri" panose="020F0502020204030204" pitchFamily="34" charset="0"/>
                <a:sym typeface="Roboto"/>
              </a:rPr>
              <a:t>MANUAL DE FÁBRICA O DE TALLER?</a:t>
            </a:r>
            <a:endParaRPr lang="es-CL" sz="3100" dirty="0">
              <a:solidFill>
                <a:srgbClr val="FF0000"/>
              </a:solidFill>
              <a:latin typeface="Calibri" panose="020F0502020204030204" pitchFamily="34" charset="0"/>
              <a:ea typeface="Roboto"/>
              <a:cs typeface="Calibri" panose="020F0502020204030204" pitchFamily="34" charset="0"/>
              <a:sym typeface="Roboto"/>
            </a:endParaRPr>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smtClean="0">
                <a:latin typeface="Calibri" panose="020F0502020204030204" pitchFamily="34" charset="0"/>
                <a:ea typeface="Roboto Medium"/>
                <a:cs typeface="Calibri" panose="020F0502020204030204" pitchFamily="34" charset="0"/>
                <a:sym typeface="Roboto Medium"/>
              </a:rPr>
              <a:t>9</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1" name="Google Shape;174;p19">
            <a:extLst>
              <a:ext uri="{FF2B5EF4-FFF2-40B4-BE49-F238E27FC236}">
                <a16:creationId xmlns:a16="http://schemas.microsoft.com/office/drawing/2014/main" xmlns="" id="{64FFD03F-150A-7C4A-802A-8D633AB9E9E0}"/>
              </a:ext>
            </a:extLst>
          </p:cNvPr>
          <p:cNvSpPr/>
          <p:nvPr/>
        </p:nvSpPr>
        <p:spPr>
          <a:xfrm>
            <a:off x="466024" y="2250191"/>
            <a:ext cx="8677976" cy="1282718"/>
          </a:xfrm>
          <a:prstGeom prst="roundRect">
            <a:avLst>
              <a:gd name="adj" fmla="val 19565"/>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22" name="Rectángulo 21">
            <a:extLst>
              <a:ext uri="{FF2B5EF4-FFF2-40B4-BE49-F238E27FC236}">
                <a16:creationId xmlns:a16="http://schemas.microsoft.com/office/drawing/2014/main" xmlns="" id="{FBB8498D-DB88-5546-9786-2CD70A9C50DC}"/>
              </a:ext>
            </a:extLst>
          </p:cNvPr>
          <p:cNvSpPr/>
          <p:nvPr/>
        </p:nvSpPr>
        <p:spPr>
          <a:xfrm>
            <a:off x="783325" y="2429289"/>
            <a:ext cx="8043375" cy="891270"/>
          </a:xfrm>
          <a:prstGeom prst="rect">
            <a:avLst/>
          </a:prstGeom>
        </p:spPr>
        <p:txBody>
          <a:bodyPr wrap="square">
            <a:spAutoFit/>
          </a:bodyPr>
          <a:lstStyle/>
          <a:p>
            <a:pPr marL="0" indent="0">
              <a:lnSpc>
                <a:spcPct val="110000"/>
              </a:lnSpc>
              <a:buNone/>
            </a:pPr>
            <a:r>
              <a:rPr lang="es-ES" sz="1600" dirty="0">
                <a:latin typeface="Calibri" panose="020F0502020204030204" pitchFamily="34" charset="0"/>
                <a:cs typeface="Calibri" panose="020F0502020204030204" pitchFamily="34" charset="0"/>
              </a:rPr>
              <a:t>El torque es de lo más importante en el armado de cada pieza ya que debido a este, cada elemento del vehículo funcionará de manera optima, ya que cada perno, tuerca o pieza tendrá su apriete correcto.</a:t>
            </a:r>
          </a:p>
        </p:txBody>
      </p:sp>
      <p:grpSp>
        <p:nvGrpSpPr>
          <p:cNvPr id="5" name="Agrupar 4"/>
          <p:cNvGrpSpPr/>
          <p:nvPr/>
        </p:nvGrpSpPr>
        <p:grpSpPr>
          <a:xfrm>
            <a:off x="751076" y="3849196"/>
            <a:ext cx="8107873" cy="2967240"/>
            <a:chOff x="945893" y="3849196"/>
            <a:chExt cx="8107873" cy="2967240"/>
          </a:xfrm>
        </p:grpSpPr>
        <p:grpSp>
          <p:nvGrpSpPr>
            <p:cNvPr id="4" name="Agrupar 3"/>
            <p:cNvGrpSpPr/>
            <p:nvPr/>
          </p:nvGrpSpPr>
          <p:grpSpPr>
            <a:xfrm>
              <a:off x="945893" y="3849196"/>
              <a:ext cx="3345309" cy="2967240"/>
              <a:chOff x="611817" y="3849196"/>
              <a:chExt cx="3345309" cy="2967240"/>
            </a:xfrm>
          </p:grpSpPr>
          <p:pic>
            <p:nvPicPr>
              <p:cNvPr id="23" name="Imagen 22">
                <a:extLst>
                  <a:ext uri="{FF2B5EF4-FFF2-40B4-BE49-F238E27FC236}">
                    <a16:creationId xmlns="" xmlns:a16="http://schemas.microsoft.com/office/drawing/2014/main" id="{868720DA-A610-4D23-A82C-386D91E5F266}"/>
                  </a:ext>
                </a:extLst>
              </p:cNvPr>
              <p:cNvPicPr>
                <a:picLocks noChangeAspect="1"/>
              </p:cNvPicPr>
              <p:nvPr/>
            </p:nvPicPr>
            <p:blipFill>
              <a:blip r:embed="rId3"/>
              <a:stretch>
                <a:fillRect/>
              </a:stretch>
            </p:blipFill>
            <p:spPr>
              <a:xfrm>
                <a:off x="732741" y="4081651"/>
                <a:ext cx="3224385" cy="2567694"/>
              </a:xfrm>
              <a:prstGeom prst="rect">
                <a:avLst/>
              </a:prstGeom>
            </p:spPr>
          </p:pic>
          <p:sp>
            <p:nvSpPr>
              <p:cNvPr id="2" name="Rectángulo redondeado 1"/>
              <p:cNvSpPr/>
              <p:nvPr/>
            </p:nvSpPr>
            <p:spPr>
              <a:xfrm>
                <a:off x="611817" y="3849196"/>
                <a:ext cx="3195412" cy="2967240"/>
              </a:xfrm>
              <a:prstGeom prst="roundRect">
                <a:avLst>
                  <a:gd name="adj" fmla="val 8524"/>
                </a:avLst>
              </a:prstGeom>
              <a:noFill/>
              <a:ln w="34925">
                <a:solidFill>
                  <a:srgbClr val="E9E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 name="Agrupar 2"/>
            <p:cNvGrpSpPr/>
            <p:nvPr/>
          </p:nvGrpSpPr>
          <p:grpSpPr>
            <a:xfrm>
              <a:off x="4333970" y="3849196"/>
              <a:ext cx="4719796" cy="2967240"/>
              <a:chOff x="4333970" y="3849196"/>
              <a:chExt cx="4719796" cy="2967240"/>
            </a:xfrm>
          </p:grpSpPr>
          <p:pic>
            <p:nvPicPr>
              <p:cNvPr id="24" name="Imagen 23">
                <a:extLst>
                  <a:ext uri="{FF2B5EF4-FFF2-40B4-BE49-F238E27FC236}">
                    <a16:creationId xmlns="" xmlns:a16="http://schemas.microsoft.com/office/drawing/2014/main" id="{EBA3485C-0EB7-4F48-9D92-CA77E15C99C5}"/>
                  </a:ext>
                </a:extLst>
              </p:cNvPr>
              <p:cNvPicPr>
                <a:picLocks noChangeAspect="1"/>
              </p:cNvPicPr>
              <p:nvPr/>
            </p:nvPicPr>
            <p:blipFill>
              <a:blip r:embed="rId4"/>
              <a:stretch>
                <a:fillRect/>
              </a:stretch>
            </p:blipFill>
            <p:spPr>
              <a:xfrm>
                <a:off x="4333970" y="3981796"/>
                <a:ext cx="4719796" cy="2767404"/>
              </a:xfrm>
              <a:prstGeom prst="rect">
                <a:avLst/>
              </a:prstGeom>
              <a:effectLst>
                <a:softEdge rad="0"/>
              </a:effectLst>
            </p:spPr>
          </p:pic>
          <p:sp>
            <p:nvSpPr>
              <p:cNvPr id="25" name="Rectángulo redondeado 24"/>
              <p:cNvSpPr/>
              <p:nvPr/>
            </p:nvSpPr>
            <p:spPr>
              <a:xfrm>
                <a:off x="4383848" y="3849196"/>
                <a:ext cx="4577272" cy="2967240"/>
              </a:xfrm>
              <a:prstGeom prst="roundRect">
                <a:avLst>
                  <a:gd name="adj" fmla="val 8524"/>
                </a:avLst>
              </a:prstGeom>
              <a:noFill/>
              <a:ln w="34925">
                <a:solidFill>
                  <a:srgbClr val="E9E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79542314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43" name="Google Shape;73;p14"/>
          <p:cNvSpPr/>
          <p:nvPr/>
        </p:nvSpPr>
        <p:spPr>
          <a:xfrm>
            <a:off x="371783" y="2258677"/>
            <a:ext cx="5468185" cy="2097421"/>
          </a:xfrm>
          <a:prstGeom prst="roundRect">
            <a:avLst>
              <a:gd name="adj" fmla="val 9635"/>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pic>
        <p:nvPicPr>
          <p:cNvPr id="207" name="Google Shape;207;p22"/>
          <p:cNvPicPr preferRelativeResize="0"/>
          <p:nvPr/>
        </p:nvPicPr>
        <p:blipFill>
          <a:blip r:embed="rId3">
            <a:alphaModFix/>
          </a:blip>
          <a:stretch>
            <a:fillRect/>
          </a:stretch>
        </p:blipFill>
        <p:spPr>
          <a:xfrm>
            <a:off x="6073984" y="1526056"/>
            <a:ext cx="2832082" cy="5093079"/>
          </a:xfrm>
          <a:prstGeom prst="rect">
            <a:avLst/>
          </a:prstGeom>
          <a:noFill/>
          <a:ln>
            <a:noFill/>
          </a:ln>
        </p:spPr>
      </p:pic>
      <p:sp>
        <p:nvSpPr>
          <p:cNvPr id="10"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REFLEXIONEMOS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1"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HAGAMOS UNA PAUSA</a:t>
            </a:r>
          </a:p>
          <a:p>
            <a:endParaRPr lang="x-none" b="1" dirty="0">
              <a:latin typeface="Calibri" panose="020F0502020204030204" pitchFamily="34" charset="0"/>
              <a:ea typeface="Roboto"/>
              <a:cs typeface="Calibri" panose="020F0502020204030204" pitchFamily="34" charset="0"/>
              <a:sym typeface="Roboto"/>
            </a:endParaRPr>
          </a:p>
        </p:txBody>
      </p:sp>
      <p:pic>
        <p:nvPicPr>
          <p:cNvPr id="32" name="Google Shape;91;p15"/>
          <p:cNvPicPr preferRelativeResize="0"/>
          <p:nvPr/>
        </p:nvPicPr>
        <p:blipFill>
          <a:blip r:embed="rId4">
            <a:alphaModFix/>
          </a:blip>
          <a:stretch>
            <a:fillRect/>
          </a:stretch>
        </p:blipFill>
        <p:spPr>
          <a:xfrm>
            <a:off x="5586518" y="2061749"/>
            <a:ext cx="506900" cy="477100"/>
          </a:xfrm>
          <a:prstGeom prst="rect">
            <a:avLst/>
          </a:prstGeom>
          <a:noFill/>
          <a:ln>
            <a:noFill/>
          </a:ln>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923" y="3817707"/>
            <a:ext cx="3817418" cy="3616716"/>
          </a:xfrm>
          <a:prstGeom prst="rect">
            <a:avLst/>
          </a:prstGeom>
        </p:spPr>
      </p:pic>
      <p:sp>
        <p:nvSpPr>
          <p:cNvPr id="34" name="Google Shape;99;p15">
            <a:extLst>
              <a:ext uri="{FF2B5EF4-FFF2-40B4-BE49-F238E27FC236}">
                <a16:creationId xmlns:a16="http://schemas.microsoft.com/office/drawing/2014/main" xmlns="" id="{D3BFC07A-B750-F14E-AC42-E28F3EFD4064}"/>
              </a:ext>
            </a:extLst>
          </p:cNvPr>
          <p:cNvSpPr txBox="1"/>
          <p:nvPr/>
        </p:nvSpPr>
        <p:spPr>
          <a:xfrm>
            <a:off x="506729" y="5822930"/>
            <a:ext cx="4995614" cy="319500"/>
          </a:xfrm>
          <a:prstGeom prst="rect">
            <a:avLst/>
          </a:prstGeom>
          <a:noFill/>
          <a:ln>
            <a:noFill/>
          </a:ln>
        </p:spPr>
        <p:txBody>
          <a:bodyPr spcFirstLastPara="1" wrap="square" lIns="91425" tIns="91425" rIns="91425" bIns="91425" anchor="ctr" anchorCtr="0">
            <a:noAutofit/>
          </a:bodyPr>
          <a:lstStyle/>
          <a:p>
            <a:pPr lvl="0"/>
            <a:r>
              <a:rPr lang="x-none" sz="2100" dirty="0">
                <a:solidFill>
                  <a:srgbClr val="741B47"/>
                </a:solidFill>
                <a:latin typeface="Calibri" panose="020F0502020204030204" pitchFamily="34" charset="0"/>
                <a:ea typeface="Roboto"/>
                <a:cs typeface="Calibri" panose="020F0502020204030204" pitchFamily="34" charset="0"/>
                <a:sym typeface="Roboto"/>
              </a:rPr>
              <a:t>¡Investiga en </a:t>
            </a:r>
            <a:r>
              <a:rPr lang="x-none" sz="2100" dirty="0">
                <a:solidFill>
                  <a:srgbClr val="ED423D"/>
                </a:solidFill>
                <a:latin typeface="Calibri" panose="020F0502020204030204" pitchFamily="34" charset="0"/>
                <a:ea typeface="Roboto"/>
                <a:cs typeface="Calibri" panose="020F0502020204030204" pitchFamily="34" charset="0"/>
                <a:sym typeface="Roboto"/>
              </a:rPr>
              <a:t>internet</a:t>
            </a:r>
          </a:p>
          <a:p>
            <a:pPr lvl="0"/>
            <a:r>
              <a:rPr lang="x-none" sz="2100" dirty="0">
                <a:solidFill>
                  <a:srgbClr val="741B47"/>
                </a:solidFill>
                <a:latin typeface="Calibri" panose="020F0502020204030204" pitchFamily="34" charset="0"/>
                <a:ea typeface="Roboto"/>
                <a:cs typeface="Calibri" panose="020F0502020204030204" pitchFamily="34" charset="0"/>
                <a:sym typeface="Roboto"/>
              </a:rPr>
              <a:t>ocupando tu celular!  </a:t>
            </a:r>
          </a:p>
          <a:p>
            <a:pPr lvl="0"/>
            <a:r>
              <a:rPr lang="x-none" sz="2100" b="1" dirty="0">
                <a:solidFill>
                  <a:srgbClr val="741B47"/>
                </a:solidFill>
                <a:latin typeface="Calibri" panose="020F0502020204030204" pitchFamily="34" charset="0"/>
                <a:ea typeface="Roboto"/>
                <a:cs typeface="Calibri" panose="020F0502020204030204" pitchFamily="34" charset="0"/>
                <a:sym typeface="Roboto"/>
              </a:rPr>
              <a:t>¡Comparte tus respuestas!</a:t>
            </a:r>
          </a:p>
        </p:txBody>
      </p:sp>
      <p:sp>
        <p:nvSpPr>
          <p:cNvPr id="14" name="Google Shape;80;p14">
            <a:extLst>
              <a:ext uri="{FF2B5EF4-FFF2-40B4-BE49-F238E27FC236}">
                <a16:creationId xmlns:a16="http://schemas.microsoft.com/office/drawing/2014/main" xmlns="" id="{47D94BBE-EB68-804F-8DAD-916820F3981A}"/>
              </a:ext>
            </a:extLst>
          </p:cNvPr>
          <p:cNvSpPr txBox="1"/>
          <p:nvPr/>
        </p:nvSpPr>
        <p:spPr>
          <a:xfrm>
            <a:off x="627665" y="2417366"/>
            <a:ext cx="5025910" cy="1738801"/>
          </a:xfrm>
          <a:prstGeom prst="rect">
            <a:avLst/>
          </a:prstGeom>
          <a:noFill/>
          <a:ln>
            <a:noFill/>
          </a:ln>
        </p:spPr>
        <p:txBody>
          <a:bodyPr spcFirstLastPara="1" wrap="square" lIns="91425" tIns="91425" rIns="91425" bIns="91425" anchor="ctr" anchorCtr="0">
            <a:noAutofit/>
          </a:bodyPr>
          <a:lstStyle/>
          <a:p>
            <a:pPr marL="285750" lvl="0" indent="-285750">
              <a:lnSpc>
                <a:spcPct val="115000"/>
              </a:lnSpc>
              <a:buFont typeface="Arial" panose="020B0604020202020204" pitchFamily="34" charset="0"/>
              <a:buChar char="•"/>
            </a:pPr>
            <a:r>
              <a:rPr lang="x-none" sz="1600" smtClean="0">
                <a:latin typeface="Calibri" panose="020F0502020204030204" pitchFamily="34" charset="0"/>
                <a:ea typeface="Roboto"/>
                <a:cs typeface="Calibri" panose="020F0502020204030204" pitchFamily="34" charset="0"/>
                <a:sym typeface="Roboto"/>
              </a:rPr>
              <a:t>¿</a:t>
            </a:r>
            <a:r>
              <a:rPr lang="es-ES" sz="1600" dirty="0" smtClean="0">
                <a:latin typeface="Calibri" panose="020F0502020204030204" pitchFamily="34" charset="0"/>
                <a:ea typeface="Roboto"/>
                <a:cs typeface="Calibri" panose="020F0502020204030204" pitchFamily="34" charset="0"/>
                <a:sym typeface="Roboto"/>
              </a:rPr>
              <a:t>Qué otros elementos podemos encontrar en un manual de fábrica</a:t>
            </a:r>
            <a:r>
              <a:rPr lang="x-none" sz="1600" dirty="0" smtClean="0">
                <a:latin typeface="Calibri" panose="020F0502020204030204" pitchFamily="34" charset="0"/>
                <a:ea typeface="Roboto"/>
                <a:cs typeface="Calibri" panose="020F0502020204030204" pitchFamily="34" charset="0"/>
                <a:sym typeface="Roboto"/>
              </a:rPr>
              <a:t>?</a:t>
            </a:r>
            <a:endParaRPr lang="es-ES" sz="1600" dirty="0" smtClean="0">
              <a:latin typeface="Calibri" panose="020F0502020204030204" pitchFamily="34" charset="0"/>
              <a:ea typeface="Roboto"/>
              <a:cs typeface="Calibri" panose="020F0502020204030204" pitchFamily="34" charset="0"/>
              <a:sym typeface="Roboto"/>
            </a:endParaRPr>
          </a:p>
          <a:p>
            <a:pPr marL="285750" lvl="0" indent="-285750">
              <a:lnSpc>
                <a:spcPct val="115000"/>
              </a:lnSpc>
              <a:buFont typeface="Arial" panose="020B0604020202020204" pitchFamily="34" charset="0"/>
              <a:buChar char="•"/>
            </a:pPr>
            <a:r>
              <a:rPr lang="es-ES" sz="1600" dirty="0" smtClean="0">
                <a:latin typeface="Calibri" panose="020F0502020204030204" pitchFamily="34" charset="0"/>
                <a:ea typeface="Roboto"/>
                <a:cs typeface="Calibri" panose="020F0502020204030204" pitchFamily="34" charset="0"/>
                <a:sym typeface="Roboto"/>
              </a:rPr>
              <a:t>¿Cuál es la simbología que debemos tener en cuenta al momento de buscar información en estos manuales?</a:t>
            </a:r>
          </a:p>
          <a:p>
            <a:pPr marL="285750" lvl="0" indent="-285750">
              <a:lnSpc>
                <a:spcPct val="115000"/>
              </a:lnSpc>
              <a:buFont typeface="Arial" panose="020B0604020202020204" pitchFamily="34" charset="0"/>
              <a:buChar char="•"/>
            </a:pPr>
            <a:r>
              <a:rPr lang="es-ES" sz="1600" dirty="0" smtClean="0">
                <a:latin typeface="Calibri" panose="020F0502020204030204" pitchFamily="34" charset="0"/>
                <a:ea typeface="Roboto"/>
                <a:cs typeface="Calibri" panose="020F0502020204030204" pitchFamily="34" charset="0"/>
                <a:sym typeface="Roboto"/>
              </a:rPr>
              <a:t>¿Todos son iguales o tienen diferencias?</a:t>
            </a:r>
            <a:endParaRPr lang="x-none" sz="1600" dirty="0">
              <a:latin typeface="Calibri" panose="020F0502020204030204" pitchFamily="34" charset="0"/>
              <a:ea typeface="Roboto"/>
              <a:cs typeface="Calibri" panose="020F0502020204030204" pitchFamily="34" charset="0"/>
              <a:sym typeface="Roboto"/>
            </a:endParaRPr>
          </a:p>
        </p:txBody>
      </p:sp>
      <p:sp>
        <p:nvSpPr>
          <p:cNvPr id="12" name="Google Shape;83;p14">
            <a:extLst>
              <a:ext uri="{FF2B5EF4-FFF2-40B4-BE49-F238E27FC236}">
                <a16:creationId xmlns:a16="http://schemas.microsoft.com/office/drawing/2014/main" xmlns="" id="{9180F097-B76D-D144-8225-53352195E4D3}"/>
              </a:ext>
            </a:extLst>
          </p:cNvPr>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a:latin typeface="Calibri" panose="020F0502020204030204" pitchFamily="34" charset="0"/>
                <a:ea typeface="Roboto Medium"/>
                <a:cs typeface="Calibri" panose="020F0502020204030204" pitchFamily="34" charset="0"/>
                <a:sym typeface="Roboto Medium"/>
              </a:rPr>
              <a:t>10</a:t>
            </a:r>
            <a:r>
              <a:rPr lang="x-none"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6688910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MANUALES </a:t>
            </a:r>
            <a:r>
              <a:rPr lang="es-ES" sz="2800" dirty="0" smtClean="0">
                <a:solidFill>
                  <a:srgbClr val="FF0000"/>
                </a:solidFill>
                <a:latin typeface="Calibri" panose="020F0502020204030204" pitchFamily="34" charset="0"/>
                <a:ea typeface="Roboto"/>
                <a:cs typeface="Calibri" panose="020F0502020204030204" pitchFamily="34" charset="0"/>
                <a:sym typeface="Roboto"/>
              </a:rPr>
              <a:t>DIGITALES O EN PAPEL?</a:t>
            </a:r>
            <a:endParaRPr lang="es-CL" sz="3100" dirty="0">
              <a:solidFill>
                <a:srgbClr val="FF0000"/>
              </a:solidFill>
              <a:latin typeface="Calibri" panose="020F0502020204030204" pitchFamily="34" charset="0"/>
              <a:ea typeface="Roboto"/>
              <a:cs typeface="Calibri" panose="020F0502020204030204" pitchFamily="34" charset="0"/>
              <a:sym typeface="Roboto"/>
            </a:endParaRPr>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smtClean="0">
                <a:latin typeface="Calibri" panose="020F0502020204030204" pitchFamily="34" charset="0"/>
                <a:ea typeface="Roboto Medium"/>
                <a:cs typeface="Calibri" panose="020F0502020204030204" pitchFamily="34" charset="0"/>
                <a:sym typeface="Roboto Medium"/>
              </a:rPr>
              <a:t>11</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4" name="Google Shape;161;p18"/>
          <p:cNvSpPr/>
          <p:nvPr/>
        </p:nvSpPr>
        <p:spPr>
          <a:xfrm>
            <a:off x="466025" y="2250191"/>
            <a:ext cx="8677976" cy="2051352"/>
          </a:xfrm>
          <a:prstGeom prst="roundRect">
            <a:avLst>
              <a:gd name="adj" fmla="val 12350"/>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5" name="Google Shape;162;p18"/>
          <p:cNvSpPr txBox="1"/>
          <p:nvPr/>
        </p:nvSpPr>
        <p:spPr>
          <a:xfrm>
            <a:off x="832581" y="2336241"/>
            <a:ext cx="7944865" cy="1879252"/>
          </a:xfrm>
          <a:prstGeom prst="rect">
            <a:avLst/>
          </a:prstGeom>
          <a:noFill/>
          <a:ln>
            <a:noFill/>
          </a:ln>
        </p:spPr>
        <p:txBody>
          <a:bodyPr spcFirstLastPara="1" wrap="square" lIns="91425" tIns="91425" rIns="91425" bIns="91425" anchor="ctr" anchorCtr="0">
            <a:noAutofit/>
          </a:bodyPr>
          <a:lstStyle/>
          <a:p>
            <a:pPr marL="0" indent="0">
              <a:lnSpc>
                <a:spcPct val="110000"/>
              </a:lnSpc>
              <a:buNone/>
            </a:pPr>
            <a:r>
              <a:rPr lang="es-ES" sz="1600" b="1" dirty="0">
                <a:solidFill>
                  <a:srgbClr val="76384D"/>
                </a:solidFill>
                <a:latin typeface="Calibri" panose="020F0502020204030204" pitchFamily="34" charset="0"/>
                <a:cs typeface="Calibri" panose="020F0502020204030204" pitchFamily="34" charset="0"/>
              </a:rPr>
              <a:t>DIGITALES:</a:t>
            </a:r>
          </a:p>
          <a:p>
            <a:pPr marL="0" indent="0">
              <a:lnSpc>
                <a:spcPct val="110000"/>
              </a:lnSpc>
              <a:buNone/>
            </a:pPr>
            <a:r>
              <a:rPr lang="es-ES" sz="1600" dirty="0">
                <a:latin typeface="Calibri" panose="020F0502020204030204" pitchFamily="34" charset="0"/>
                <a:cs typeface="Calibri" panose="020F0502020204030204" pitchFamily="34" charset="0"/>
              </a:rPr>
              <a:t>El uso de los manuales de fábrica a nivel de concesionario es a través de diferentes plataformas digitales, cada marca tiene un sistema (software) en donde ellos pueden ingresar mediante una clave de acceso entregada a cada mecánico, el cual hará uso del manual según lo que requiera realizar en el vehículo(mantenimiento, reparación, </a:t>
            </a:r>
            <a:r>
              <a:rPr lang="es-ES" sz="1600" dirty="0" err="1" smtClean="0">
                <a:latin typeface="Calibri" panose="020F0502020204030204" pitchFamily="34" charset="0"/>
                <a:cs typeface="Calibri" panose="020F0502020204030204" pitchFamily="34" charset="0"/>
              </a:rPr>
              <a:t>etc</a:t>
            </a:r>
            <a:r>
              <a:rPr lang="es-ES" sz="1600" dirty="0" smtClean="0">
                <a:latin typeface="Calibri" panose="020F0502020204030204" pitchFamily="34" charset="0"/>
                <a:cs typeface="Calibri" panose="020F0502020204030204" pitchFamily="34" charset="0"/>
              </a:rPr>
              <a:t>).</a:t>
            </a:r>
            <a:endParaRPr lang="es-ES" sz="1600" dirty="0">
              <a:latin typeface="Calibri" panose="020F0502020204030204" pitchFamily="34" charset="0"/>
              <a:cs typeface="Calibri" panose="020F0502020204030204" pitchFamily="34" charset="0"/>
            </a:endParaRP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757" y="4596592"/>
            <a:ext cx="2464618" cy="2454197"/>
          </a:xfrm>
          <a:prstGeom prst="rect">
            <a:avLst/>
          </a:prstGeom>
        </p:spPr>
      </p:pic>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176" y="4596592"/>
            <a:ext cx="2464618" cy="2454197"/>
          </a:xfrm>
          <a:prstGeom prst="rect">
            <a:avLst/>
          </a:prstGeom>
        </p:spPr>
      </p:pic>
    </p:spTree>
    <p:extLst>
      <p:ext uri="{BB962C8B-B14F-4D97-AF65-F5344CB8AC3E}">
        <p14:creationId xmlns:p14="http://schemas.microsoft.com/office/powerpoint/2010/main" val="6819059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MANUALES </a:t>
            </a:r>
            <a:r>
              <a:rPr lang="es-ES" sz="2800" dirty="0" smtClean="0">
                <a:solidFill>
                  <a:srgbClr val="ED423D"/>
                </a:solidFill>
                <a:latin typeface="Calibri" panose="020F0502020204030204" pitchFamily="34" charset="0"/>
                <a:ea typeface="Roboto"/>
                <a:cs typeface="Calibri" panose="020F0502020204030204" pitchFamily="34" charset="0"/>
                <a:sym typeface="Roboto"/>
              </a:rPr>
              <a:t>DIGITALES O EN PAPEL?</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smtClean="0">
                <a:latin typeface="Calibri" panose="020F0502020204030204" pitchFamily="34" charset="0"/>
                <a:ea typeface="Roboto Medium"/>
                <a:cs typeface="Calibri" panose="020F0502020204030204" pitchFamily="34" charset="0"/>
                <a:sym typeface="Roboto Medium"/>
              </a:rPr>
              <a:t>12</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 name="Google Shape;159;p18"/>
          <p:cNvSpPr/>
          <p:nvPr/>
        </p:nvSpPr>
        <p:spPr>
          <a:xfrm>
            <a:off x="375975" y="2229782"/>
            <a:ext cx="4721742" cy="786795"/>
          </a:xfrm>
          <a:prstGeom prst="roundRect">
            <a:avLst>
              <a:gd name="adj" fmla="val 16667"/>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dirty="0"/>
              <a:t>    </a:t>
            </a:r>
            <a:endParaRPr dirty="0"/>
          </a:p>
        </p:txBody>
      </p:sp>
      <p:sp>
        <p:nvSpPr>
          <p:cNvPr id="8" name="Google Shape;160;p18"/>
          <p:cNvSpPr txBox="1"/>
          <p:nvPr/>
        </p:nvSpPr>
        <p:spPr>
          <a:xfrm>
            <a:off x="673919" y="2344209"/>
            <a:ext cx="4085461" cy="557939"/>
          </a:xfrm>
          <a:prstGeom prst="rect">
            <a:avLst/>
          </a:prstGeom>
          <a:noFill/>
          <a:ln>
            <a:noFill/>
          </a:ln>
        </p:spPr>
        <p:txBody>
          <a:bodyPr spcFirstLastPara="1" wrap="square" lIns="91425" tIns="91425" rIns="91425" bIns="91425" anchor="ctr" anchorCtr="0">
            <a:noAutofit/>
          </a:bodyPr>
          <a:lstStyle/>
          <a:p>
            <a:pPr lvl="0">
              <a:lnSpc>
                <a:spcPct val="110000"/>
              </a:lnSpc>
              <a:buClr>
                <a:schemeClr val="lt1"/>
              </a:buClr>
              <a:buSzPts val="2250"/>
            </a:pPr>
            <a:r>
              <a:rPr lang="es-ES" sz="1600" b="1" dirty="0" smtClean="0">
                <a:solidFill>
                  <a:srgbClr val="76384D"/>
                </a:solidFill>
                <a:latin typeface="Calibri" charset="0"/>
                <a:ea typeface="Calibri" charset="0"/>
                <a:cs typeface="Calibri" charset="0"/>
                <a:sym typeface="Calibri"/>
              </a:rPr>
              <a:t>DIGITALES: GDS SOFTWARE DE KIA </a:t>
            </a:r>
            <a:r>
              <a:rPr lang="es-ES" sz="1600" b="1" smtClean="0">
                <a:solidFill>
                  <a:srgbClr val="76384D"/>
                </a:solidFill>
                <a:latin typeface="Calibri" charset="0"/>
                <a:ea typeface="Calibri" charset="0"/>
                <a:cs typeface="Calibri" charset="0"/>
                <a:sym typeface="Calibri"/>
              </a:rPr>
              <a:t>Y HUINDAI</a:t>
            </a:r>
            <a:endParaRPr lang="es-ES" sz="1600" b="1" dirty="0" smtClean="0">
              <a:solidFill>
                <a:srgbClr val="76384D"/>
              </a:solidFill>
              <a:latin typeface="Calibri" charset="0"/>
              <a:ea typeface="Calibri" charset="0"/>
              <a:cs typeface="Calibri" charset="0"/>
            </a:endParaRPr>
          </a:p>
        </p:txBody>
      </p:sp>
      <p:pic>
        <p:nvPicPr>
          <p:cNvPr id="10" name="Google Shape;819;p12"/>
          <p:cNvPicPr preferRelativeResize="0"/>
          <p:nvPr/>
        </p:nvPicPr>
        <p:blipFill rotWithShape="1">
          <a:blip r:embed="rId3">
            <a:alphaModFix/>
          </a:blip>
          <a:srcRect/>
          <a:stretch/>
        </p:blipFill>
        <p:spPr>
          <a:xfrm>
            <a:off x="593799" y="3292393"/>
            <a:ext cx="4837670" cy="3269907"/>
          </a:xfrm>
          <a:prstGeom prst="rect">
            <a:avLst/>
          </a:prstGeom>
          <a:noFill/>
          <a:ln>
            <a:noFill/>
          </a:ln>
        </p:spPr>
      </p:pic>
      <p:pic>
        <p:nvPicPr>
          <p:cNvPr id="11" name="Google Shape;820;p12"/>
          <p:cNvPicPr preferRelativeResize="0"/>
          <p:nvPr/>
        </p:nvPicPr>
        <p:blipFill rotWithShape="1">
          <a:blip r:embed="rId4">
            <a:alphaModFix/>
          </a:blip>
          <a:srcRect/>
          <a:stretch/>
        </p:blipFill>
        <p:spPr>
          <a:xfrm>
            <a:off x="5242514" y="2671337"/>
            <a:ext cx="4184950" cy="2887086"/>
          </a:xfrm>
          <a:prstGeom prst="rect">
            <a:avLst/>
          </a:prstGeom>
          <a:noFill/>
          <a:ln>
            <a:noFill/>
          </a:ln>
        </p:spPr>
      </p:pic>
    </p:spTree>
    <p:extLst>
      <p:ext uri="{BB962C8B-B14F-4D97-AF65-F5344CB8AC3E}">
        <p14:creationId xmlns:p14="http://schemas.microsoft.com/office/powerpoint/2010/main" val="254266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MANUALES </a:t>
            </a:r>
            <a:r>
              <a:rPr lang="es-ES" sz="2800" dirty="0" smtClean="0">
                <a:solidFill>
                  <a:srgbClr val="ED423D"/>
                </a:solidFill>
                <a:latin typeface="Calibri" panose="020F0502020204030204" pitchFamily="34" charset="0"/>
                <a:ea typeface="Roboto"/>
                <a:cs typeface="Calibri" panose="020F0502020204030204" pitchFamily="34" charset="0"/>
                <a:sym typeface="Roboto"/>
              </a:rPr>
              <a:t>DIGITALES O EN PAPEL?</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smtClean="0">
                <a:latin typeface="Calibri" panose="020F0502020204030204" pitchFamily="34" charset="0"/>
                <a:ea typeface="Roboto Medium"/>
                <a:cs typeface="Calibri" panose="020F0502020204030204" pitchFamily="34" charset="0"/>
                <a:sym typeface="Roboto Medium"/>
              </a:rPr>
              <a:t>13</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4" name="Google Shape;161;p18"/>
          <p:cNvSpPr/>
          <p:nvPr/>
        </p:nvSpPr>
        <p:spPr>
          <a:xfrm>
            <a:off x="511279" y="2195625"/>
            <a:ext cx="7533619" cy="2105918"/>
          </a:xfrm>
          <a:prstGeom prst="roundRect">
            <a:avLst>
              <a:gd name="adj" fmla="val 6272"/>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5" name="Google Shape;162;p18"/>
          <p:cNvSpPr txBox="1"/>
          <p:nvPr/>
        </p:nvSpPr>
        <p:spPr>
          <a:xfrm>
            <a:off x="883251" y="2326988"/>
            <a:ext cx="6043195" cy="1623250"/>
          </a:xfrm>
          <a:prstGeom prst="rect">
            <a:avLst/>
          </a:prstGeom>
          <a:noFill/>
          <a:ln>
            <a:noFill/>
          </a:ln>
        </p:spPr>
        <p:txBody>
          <a:bodyPr spcFirstLastPara="1" wrap="square" lIns="91425" tIns="91425" rIns="91425" bIns="91425" anchor="ctr" anchorCtr="0">
            <a:noAutofit/>
          </a:bodyPr>
          <a:lstStyle/>
          <a:p>
            <a:pPr lvl="0">
              <a:lnSpc>
                <a:spcPct val="110000"/>
              </a:lnSpc>
              <a:buClr>
                <a:schemeClr val="lt1"/>
              </a:buClr>
              <a:buSzPts val="2250"/>
            </a:pPr>
            <a:r>
              <a:rPr lang="es-ES" sz="1600" b="1" dirty="0" smtClean="0">
                <a:solidFill>
                  <a:srgbClr val="76384D"/>
                </a:solidFill>
                <a:latin typeface="Calibri" charset="0"/>
                <a:ea typeface="Calibri" charset="0"/>
                <a:cs typeface="Calibri" charset="0"/>
                <a:sym typeface="Calibri"/>
              </a:rPr>
              <a:t>PAPEL:</a:t>
            </a:r>
            <a:endParaRPr lang="es-ES" sz="1600" b="1" dirty="0">
              <a:solidFill>
                <a:srgbClr val="76384D"/>
              </a:solidFill>
              <a:latin typeface="Calibri" charset="0"/>
              <a:ea typeface="Calibri" charset="0"/>
              <a:cs typeface="Calibri" charset="0"/>
            </a:endParaRPr>
          </a:p>
          <a:p>
            <a:pPr lvl="0">
              <a:lnSpc>
                <a:spcPct val="110000"/>
              </a:lnSpc>
              <a:spcBef>
                <a:spcPts val="1000"/>
              </a:spcBef>
              <a:buClr>
                <a:schemeClr val="lt1"/>
              </a:buClr>
              <a:buSzPts val="2250"/>
            </a:pPr>
            <a:r>
              <a:rPr lang="es-ES" sz="1600" dirty="0">
                <a:latin typeface="Calibri"/>
                <a:ea typeface="Calibri"/>
                <a:cs typeface="Calibri"/>
                <a:sym typeface="Calibri"/>
              </a:rPr>
              <a:t>El uso de los manuales de fábrica en papel está en retirada, dado los avances en  la tecnología, pero en muchos talleres mecánicos más pequeños son de uso diario dado su fácil traslado a cualquier lugar (a diferencia de los digitales que requieren de una batería o red eléctrica para su lectura).</a:t>
            </a:r>
            <a:endParaRPr lang="es-ES" sz="1600" dirty="0"/>
          </a:p>
        </p:txBody>
      </p:sp>
      <p:sp>
        <p:nvSpPr>
          <p:cNvPr id="29" name="Elipse 28"/>
          <p:cNvSpPr/>
          <p:nvPr/>
        </p:nvSpPr>
        <p:spPr>
          <a:xfrm>
            <a:off x="6144134" y="3549464"/>
            <a:ext cx="3244528" cy="32445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790" y="3689844"/>
            <a:ext cx="2871216" cy="2874264"/>
          </a:xfrm>
          <a:prstGeom prst="rect">
            <a:avLst/>
          </a:prstGeom>
        </p:spPr>
      </p:pic>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3" name="Google Shape;123;p16"/>
          <p:cNvSpPr txBox="1"/>
          <p:nvPr/>
        </p:nvSpPr>
        <p:spPr>
          <a:xfrm>
            <a:off x="375975" y="1406332"/>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¿CUÁNTO APRENDIMOS?</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16" name="Grupo 15"/>
          <p:cNvGrpSpPr/>
          <p:nvPr/>
        </p:nvGrpSpPr>
        <p:grpSpPr>
          <a:xfrm>
            <a:off x="2035277" y="2911885"/>
            <a:ext cx="6999671" cy="2696553"/>
            <a:chOff x="4461133" y="3098700"/>
            <a:chExt cx="4657800" cy="1525000"/>
          </a:xfrm>
        </p:grpSpPr>
        <p:sp>
          <p:nvSpPr>
            <p:cNvPr id="17" name="Google Shape;73;p14"/>
            <p:cNvSpPr/>
            <p:nvPr/>
          </p:nvSpPr>
          <p:spPr>
            <a:xfrm>
              <a:off x="4461133" y="3098700"/>
              <a:ext cx="4657800" cy="1525000"/>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8" name="Google Shape;80;p14"/>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90000"/>
                </a:lnSpc>
                <a:buClr>
                  <a:schemeClr val="dk1"/>
                </a:buClr>
                <a:buSzPts val="1100"/>
              </a:pPr>
              <a:r>
                <a:rPr lang="es-ES" sz="2000" dirty="0" smtClean="0">
                  <a:solidFill>
                    <a:srgbClr val="ED423D"/>
                  </a:solidFill>
                  <a:latin typeface="Calibri" panose="020F0502020204030204" pitchFamily="34" charset="0"/>
                  <a:ea typeface="Roboto"/>
                  <a:cs typeface="Calibri" panose="020F0502020204030204" pitchFamily="34" charset="0"/>
                  <a:sym typeface="Roboto"/>
                </a:rPr>
                <a:t>COMPRENDIENDO EL</a:t>
              </a:r>
              <a:endParaRPr lang="x-none" sz="2000" dirty="0">
                <a:solidFill>
                  <a:srgbClr val="ED423D"/>
                </a:solidFill>
                <a:latin typeface="Calibri" panose="020F0502020204030204" pitchFamily="34" charset="0"/>
                <a:ea typeface="Roboto"/>
                <a:cs typeface="Calibri" panose="020F0502020204030204" pitchFamily="34" charset="0"/>
                <a:sym typeface="Roboto"/>
              </a:endParaRPr>
            </a:p>
            <a:p>
              <a:pPr lvl="0">
                <a:lnSpc>
                  <a:spcPct val="90000"/>
                </a:lnSpc>
                <a:buClr>
                  <a:schemeClr val="dk1"/>
                </a:buClr>
                <a:buSzPts val="1100"/>
              </a:pPr>
              <a:r>
                <a:rPr lang="es-ES" sz="2000" b="1" dirty="0" smtClean="0">
                  <a:solidFill>
                    <a:srgbClr val="741B47"/>
                  </a:solidFill>
                  <a:latin typeface="Calibri" panose="020F0502020204030204" pitchFamily="34" charset="0"/>
                  <a:ea typeface="Roboto"/>
                  <a:cs typeface="Calibri" panose="020F0502020204030204" pitchFamily="34" charset="0"/>
                  <a:sym typeface="Roboto"/>
                </a:rPr>
                <a:t>MANUAL DE FÁBRICA O TALLER</a:t>
              </a:r>
              <a:endParaRPr lang="x-none" sz="2000" b="1" dirty="0">
                <a:solidFill>
                  <a:srgbClr val="741B47"/>
                </a:solidFill>
                <a:latin typeface="Calibri" panose="020F0502020204030204" pitchFamily="34" charset="0"/>
                <a:ea typeface="Roboto"/>
                <a:cs typeface="Calibri" panose="020F0502020204030204" pitchFamily="34" charset="0"/>
                <a:sym typeface="Roboto"/>
              </a:endParaRPr>
            </a:p>
            <a:p>
              <a:pPr lvl="0">
                <a:lnSpc>
                  <a:spcPct val="115000"/>
                </a:lnSpc>
              </a:pPr>
              <a:endParaRPr lang="x-none" sz="1600" dirty="0">
                <a:latin typeface="Calibri" panose="020F0502020204030204" pitchFamily="34" charset="0"/>
                <a:ea typeface="Roboto"/>
                <a:cs typeface="Calibri" panose="020F0502020204030204" pitchFamily="34" charset="0"/>
                <a:sym typeface="Roboto"/>
              </a:endParaRPr>
            </a:p>
            <a:p>
              <a:pPr>
                <a:lnSpc>
                  <a:spcPct val="115000"/>
                </a:lnSpc>
              </a:pPr>
              <a:r>
                <a:rPr lang="x-none" sz="1600" dirty="0">
                  <a:latin typeface="Calibri" panose="020F0502020204030204" pitchFamily="34" charset="0"/>
                  <a:ea typeface="Roboto"/>
                  <a:cs typeface="Calibri" panose="020F0502020204030204" pitchFamily="34" charset="0"/>
                  <a:sym typeface="Roboto"/>
                </a:rPr>
                <a:t>¡Ahora realizaremos una actividad que resume todo lo que hemos visto! </a:t>
              </a:r>
              <a:r>
                <a:rPr lang="x-none" sz="1600" b="1" dirty="0">
                  <a:solidFill>
                    <a:srgbClr val="76384D"/>
                  </a:solidFill>
                  <a:latin typeface="Calibri" panose="020F0502020204030204" pitchFamily="34" charset="0"/>
                  <a:ea typeface="Roboto"/>
                  <a:cs typeface="Calibri" panose="020F0502020204030204" pitchFamily="34" charset="0"/>
                  <a:sym typeface="Roboto"/>
                </a:rPr>
                <a:t>¡Atentos!</a:t>
              </a:r>
            </a:p>
          </p:txBody>
        </p:sp>
      </p:grpSp>
      <p:sp>
        <p:nvSpPr>
          <p:cNvPr id="29"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REVISEMOS</a:t>
            </a:r>
          </a:p>
          <a:p>
            <a:endParaRPr lang="x-none" b="1" dirty="0">
              <a:latin typeface="Calibri" panose="020F0502020204030204" pitchFamily="34" charset="0"/>
              <a:ea typeface="Roboto"/>
              <a:cs typeface="Calibri" panose="020F0502020204030204" pitchFamily="34" charset="0"/>
              <a:sym typeface="Roboto"/>
            </a:endParaRPr>
          </a:p>
        </p:txBody>
      </p:sp>
      <p:sp>
        <p:nvSpPr>
          <p:cNvPr id="3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 sz="1100" dirty="0" smtClean="0">
                <a:latin typeface="Calibri" panose="020F0502020204030204" pitchFamily="34" charset="0"/>
                <a:ea typeface="Roboto Medium"/>
                <a:cs typeface="Calibri" panose="020F0502020204030204" pitchFamily="34" charset="0"/>
                <a:sym typeface="Roboto Medium"/>
              </a:rPr>
              <a:t>4</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 y="2592933"/>
            <a:ext cx="3793269" cy="3593837"/>
          </a:xfrm>
          <a:prstGeom prst="rect">
            <a:avLst/>
          </a:prstGeom>
        </p:spPr>
      </p:pic>
      <p:sp>
        <p:nvSpPr>
          <p:cNvPr id="46" name="Google Shape;82;p14"/>
          <p:cNvSpPr txBox="1"/>
          <p:nvPr/>
        </p:nvSpPr>
        <p:spPr>
          <a:xfrm>
            <a:off x="4149211" y="1205044"/>
            <a:ext cx="559356" cy="409500"/>
          </a:xfrm>
          <a:prstGeom prst="rect">
            <a:avLst/>
          </a:prstGeom>
          <a:noFill/>
          <a:ln>
            <a:noFill/>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es-ES" sz="6000" dirty="0" smtClean="0">
                <a:solidFill>
                  <a:schemeClr val="bg1"/>
                </a:solidFill>
                <a:latin typeface="Calibri" panose="020F0502020204030204" pitchFamily="34" charset="0"/>
                <a:ea typeface="Roboto"/>
                <a:cs typeface="Calibri" panose="020F0502020204030204" pitchFamily="34" charset="0"/>
                <a:sym typeface="Roboto"/>
              </a:rPr>
              <a:t>3</a:t>
            </a:r>
            <a:endParaRPr sz="6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27826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168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ACTIVIDAD PRÁCTICA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3" name="Google Shape;82;p14"/>
          <p:cNvSpPr txBox="1"/>
          <p:nvPr/>
        </p:nvSpPr>
        <p:spPr>
          <a:xfrm>
            <a:off x="3618271" y="1224708"/>
            <a:ext cx="559356" cy="409500"/>
          </a:xfrm>
          <a:prstGeom prst="rect">
            <a:avLst/>
          </a:prstGeom>
          <a:noFill/>
          <a:ln>
            <a:noFill/>
          </a:ln>
        </p:spPr>
        <p:txBody>
          <a:bodyPr spcFirstLastPara="1" wrap="square" lIns="91425" tIns="91425" rIns="91425" bIns="91425" anchor="ctr" anchorCtr="0">
            <a:noAutofit/>
          </a:bodyPr>
          <a:lstStyle/>
          <a:p>
            <a:pPr marL="0" lvl="0" indent="0" algn="r" rtl="0">
              <a:lnSpc>
                <a:spcPct val="90000"/>
              </a:lnSpc>
              <a:spcBef>
                <a:spcPts val="0"/>
              </a:spcBef>
              <a:spcAft>
                <a:spcPts val="0"/>
              </a:spcAft>
              <a:buNone/>
            </a:pPr>
            <a:r>
              <a:rPr lang="es-ES" sz="6000" dirty="0" smtClean="0">
                <a:solidFill>
                  <a:srgbClr val="BB9BA5"/>
                </a:solidFill>
                <a:latin typeface="Calibri" panose="020F0502020204030204" pitchFamily="34" charset="0"/>
                <a:ea typeface="Roboto"/>
                <a:cs typeface="Calibri" panose="020F0502020204030204" pitchFamily="34" charset="0"/>
                <a:sym typeface="Roboto"/>
              </a:rPr>
              <a:t>3</a:t>
            </a:r>
            <a:endParaRPr sz="6000" dirty="0">
              <a:solidFill>
                <a:srgbClr val="BB9BA5"/>
              </a:solidFill>
              <a:latin typeface="Calibri" panose="020F0502020204030204" pitchFamily="34" charset="0"/>
              <a:cs typeface="Calibri" panose="020F0502020204030204" pitchFamily="34" charset="0"/>
            </a:endParaRPr>
          </a:p>
        </p:txBody>
      </p:sp>
      <p:sp>
        <p:nvSpPr>
          <p:cNvPr id="4" name="Google Shape;73;p14"/>
          <p:cNvSpPr/>
          <p:nvPr/>
        </p:nvSpPr>
        <p:spPr>
          <a:xfrm>
            <a:off x="375975"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6"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 sz="1100" dirty="0" smtClean="0">
                <a:latin typeface="Calibri" panose="020F0502020204030204" pitchFamily="34" charset="0"/>
                <a:ea typeface="Roboto Medium"/>
                <a:cs typeface="Calibri" panose="020F0502020204030204" pitchFamily="34" charset="0"/>
                <a:sym typeface="Roboto Medium"/>
              </a:rPr>
              <a:t>5</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7" name="Rectángulo 6"/>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¡PRACTIQUEMOS!</a:t>
            </a:r>
          </a:p>
          <a:p>
            <a:endParaRPr lang="x-none" b="1" dirty="0">
              <a:latin typeface="Calibri" panose="020F0502020204030204" pitchFamily="34" charset="0"/>
              <a:ea typeface="Roboto"/>
              <a:cs typeface="Calibri" panose="020F0502020204030204" pitchFamily="34" charset="0"/>
              <a:sym typeface="Roboto"/>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464" y="2370247"/>
            <a:ext cx="4539997" cy="5336912"/>
          </a:xfrm>
          <a:prstGeom prst="rect">
            <a:avLst/>
          </a:prstGeom>
        </p:spPr>
      </p:pic>
      <p:sp>
        <p:nvSpPr>
          <p:cNvPr id="16" name="Google Shape;80;p14"/>
          <p:cNvSpPr txBox="1"/>
          <p:nvPr/>
        </p:nvSpPr>
        <p:spPr>
          <a:xfrm>
            <a:off x="958647" y="3602077"/>
            <a:ext cx="4704736" cy="774531"/>
          </a:xfrm>
          <a:prstGeom prst="rect">
            <a:avLst/>
          </a:prstGeom>
          <a:noFill/>
          <a:ln>
            <a:noFill/>
          </a:ln>
        </p:spPr>
        <p:txBody>
          <a:bodyPr spcFirstLastPara="1" wrap="square" lIns="91425" tIns="91425" rIns="91425" bIns="91425" anchor="ctr" anchorCtr="0">
            <a:noAutofit/>
          </a:bodyPr>
          <a:lstStyle/>
          <a:p>
            <a:pPr lvl="0">
              <a:lnSpc>
                <a:spcPct val="90000"/>
              </a:lnSpc>
              <a:buClr>
                <a:schemeClr val="dk1"/>
              </a:buClr>
              <a:buSzPts val="1100"/>
            </a:pPr>
            <a:r>
              <a:rPr lang="es-ES" sz="2000" dirty="0" smtClean="0">
                <a:solidFill>
                  <a:srgbClr val="ED423D"/>
                </a:solidFill>
                <a:latin typeface="Calibri" panose="020F0502020204030204" pitchFamily="34" charset="0"/>
                <a:ea typeface="Roboto"/>
                <a:cs typeface="Calibri" panose="020F0502020204030204" pitchFamily="34" charset="0"/>
                <a:sym typeface="Roboto"/>
              </a:rPr>
              <a:t>COMPRENDIENDO EL</a:t>
            </a:r>
            <a:endParaRPr lang="x-none" sz="2000" dirty="0">
              <a:solidFill>
                <a:srgbClr val="ED423D"/>
              </a:solidFill>
              <a:latin typeface="Calibri" panose="020F0502020204030204" pitchFamily="34" charset="0"/>
              <a:ea typeface="Roboto"/>
              <a:cs typeface="Calibri" panose="020F0502020204030204" pitchFamily="34" charset="0"/>
              <a:sym typeface="Roboto"/>
            </a:endParaRPr>
          </a:p>
          <a:p>
            <a:pPr lvl="0">
              <a:lnSpc>
                <a:spcPct val="90000"/>
              </a:lnSpc>
              <a:buClr>
                <a:schemeClr val="dk1"/>
              </a:buClr>
              <a:buSzPts val="1100"/>
            </a:pPr>
            <a:r>
              <a:rPr lang="es-ES" sz="2000" b="1" dirty="0" smtClean="0">
                <a:solidFill>
                  <a:srgbClr val="741B47"/>
                </a:solidFill>
                <a:latin typeface="Calibri" panose="020F0502020204030204" pitchFamily="34" charset="0"/>
                <a:ea typeface="Roboto"/>
                <a:cs typeface="Calibri" panose="020F0502020204030204" pitchFamily="34" charset="0"/>
                <a:sym typeface="Roboto"/>
              </a:rPr>
              <a:t>MANUAL DE FÁBRICA O TALLER</a:t>
            </a:r>
            <a:endParaRPr lang="x-none" sz="2000" b="1" dirty="0">
              <a:solidFill>
                <a:srgbClr val="741B47"/>
              </a:solidFill>
              <a:latin typeface="Calibri" panose="020F0502020204030204" pitchFamily="34" charset="0"/>
              <a:ea typeface="Roboto"/>
              <a:cs typeface="Calibri" panose="020F0502020204030204" pitchFamily="34" charset="0"/>
              <a:sym typeface="Roboto"/>
            </a:endParaRPr>
          </a:p>
          <a:p>
            <a:pPr>
              <a:lnSpc>
                <a:spcPct val="115000"/>
              </a:lnSpc>
            </a:pPr>
            <a:endParaRPr lang="es-CL" sz="1600" dirty="0">
              <a:latin typeface="Calibri" panose="020F0502020204030204" pitchFamily="34" charset="0"/>
              <a:ea typeface="Roboto"/>
              <a:cs typeface="Calibri" panose="020F0502020204030204" pitchFamily="34" charset="0"/>
              <a:sym typeface="Roboto"/>
            </a:endParaRPr>
          </a:p>
          <a:p>
            <a:pPr>
              <a:lnSpc>
                <a:spcPct val="115000"/>
              </a:lnSpc>
            </a:pPr>
            <a:r>
              <a:rPr lang="es-CL" sz="1600" dirty="0">
                <a:latin typeface="Calibri" panose="020F0502020204030204" pitchFamily="34" charset="0"/>
                <a:ea typeface="Roboto"/>
                <a:cs typeface="Calibri" panose="020F0502020204030204" pitchFamily="34" charset="0"/>
                <a:sym typeface="Roboto"/>
              </a:rPr>
              <a:t>Ahora realizaremos una </a:t>
            </a:r>
            <a:r>
              <a:rPr lang="es-CL" sz="1600" dirty="0">
                <a:solidFill>
                  <a:schemeClr val="tx1"/>
                </a:solidFill>
                <a:latin typeface="Calibri" panose="020F0502020204030204" pitchFamily="34" charset="0"/>
                <a:ea typeface="Roboto"/>
                <a:cs typeface="Calibri" panose="020F0502020204030204" pitchFamily="34" charset="0"/>
                <a:sym typeface="Roboto"/>
              </a:rPr>
              <a:t>actividad práctica.</a:t>
            </a:r>
          </a:p>
          <a:p>
            <a:pPr>
              <a:lnSpc>
                <a:spcPct val="115000"/>
              </a:lnSpc>
            </a:pPr>
            <a:r>
              <a:rPr lang="es-CL" sz="1600" dirty="0">
                <a:latin typeface="Calibri" panose="020F0502020204030204" pitchFamily="34" charset="0"/>
                <a:ea typeface="Roboto"/>
                <a:cs typeface="Calibri" panose="020F0502020204030204" pitchFamily="34" charset="0"/>
                <a:sym typeface="Roboto"/>
              </a:rPr>
              <a:t>Te sugerimos </a:t>
            </a:r>
            <a:r>
              <a:rPr lang="es-CL" sz="1600" b="1" dirty="0">
                <a:solidFill>
                  <a:srgbClr val="76384D"/>
                </a:solidFill>
                <a:latin typeface="Calibri" panose="020F0502020204030204" pitchFamily="34" charset="0"/>
                <a:ea typeface="Roboto"/>
                <a:cs typeface="Calibri" panose="020F0502020204030204" pitchFamily="34" charset="0"/>
                <a:sym typeface="Roboto"/>
              </a:rPr>
              <a:t>seguir las instrucciones </a:t>
            </a:r>
            <a:r>
              <a:rPr lang="es-CL" sz="1600" dirty="0">
                <a:latin typeface="Calibri" panose="020F0502020204030204" pitchFamily="34" charset="0"/>
                <a:ea typeface="Roboto"/>
                <a:cs typeface="Calibri" panose="020F0502020204030204" pitchFamily="34" charset="0"/>
                <a:sym typeface="Roboto"/>
              </a:rPr>
              <a:t>que van</a:t>
            </a:r>
          </a:p>
          <a:p>
            <a:pPr>
              <a:lnSpc>
                <a:spcPct val="115000"/>
              </a:lnSpc>
            </a:pPr>
            <a:r>
              <a:rPr lang="es-CL" sz="1600" dirty="0">
                <a:latin typeface="Calibri" panose="020F0502020204030204" pitchFamily="34" charset="0"/>
                <a:ea typeface="Roboto"/>
                <a:cs typeface="Calibri" panose="020F0502020204030204" pitchFamily="34" charset="0"/>
                <a:sym typeface="Roboto"/>
              </a:rPr>
              <a:t>Adjuntas en la guía que el profesor te entregará.</a:t>
            </a:r>
            <a:endParaRPr lang="es-CL" sz="1600" b="1" dirty="0">
              <a:solidFill>
                <a:srgbClr val="76384D"/>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6184242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subTitle" id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CL" sz="1500" b="1" dirty="0">
                <a:solidFill>
                  <a:srgbClr val="000000"/>
                </a:solidFill>
                <a:latin typeface="Calibri" panose="020F0502020204030204" pitchFamily="34" charset="0"/>
                <a:ea typeface="Roboto"/>
                <a:cs typeface="Calibri" panose="020F0502020204030204" pitchFamily="34" charset="0"/>
                <a:sym typeface="Roboto"/>
              </a:rPr>
              <a:t>ACTIVIDAD </a:t>
            </a:r>
            <a:r>
              <a:rPr lang="es-ES" sz="1500" b="1" dirty="0" smtClean="0">
                <a:solidFill>
                  <a:srgbClr val="000000"/>
                </a:solidFill>
                <a:latin typeface="Calibri" panose="020F0502020204030204" pitchFamily="34" charset="0"/>
                <a:ea typeface="Roboto"/>
                <a:cs typeface="Calibri" panose="020F0502020204030204" pitchFamily="34" charset="0"/>
                <a:sym typeface="Roboto"/>
              </a:rPr>
              <a:t>3</a:t>
            </a:r>
            <a:endParaRPr sz="1500"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sz="1500" b="1" dirty="0">
              <a:latin typeface="Calibri" panose="020F0502020204030204" pitchFamily="34" charset="0"/>
              <a:ea typeface="Roboto"/>
              <a:cs typeface="Calibri" panose="020F0502020204030204" pitchFamily="34" charset="0"/>
              <a:sym typeface="Roboto"/>
            </a:endParaRPr>
          </a:p>
        </p:txBody>
      </p:sp>
      <p:sp>
        <p:nvSpPr>
          <p:cNvPr id="61" name="Google Shape;61;p13"/>
          <p:cNvSpPr txBox="1">
            <a:spLocks noGrp="1"/>
          </p:cNvSpPr>
          <p:nvPr>
            <p:ph type="subTitle" idx="2"/>
          </p:nvPr>
        </p:nvSpPr>
        <p:spPr>
          <a:xfrm>
            <a:off x="365424" y="2364630"/>
            <a:ext cx="8821105" cy="849217"/>
          </a:xfrm>
          <a:prstGeom prst="rect">
            <a:avLst/>
          </a:prstGeom>
          <a:noFill/>
          <a:ln>
            <a:noFill/>
          </a:ln>
        </p:spPr>
        <p:txBody>
          <a:bodyPr spcFirstLastPara="1" wrap="square" lIns="91425" tIns="91425" rIns="91425" bIns="91425" anchor="ctr" anchorCtr="0">
            <a:noAutofit/>
          </a:bodyPr>
          <a:lstStyle/>
          <a:p>
            <a:pPr>
              <a:lnSpc>
                <a:spcPct val="90000"/>
              </a:lnSpc>
              <a:buClr>
                <a:schemeClr val="dk1"/>
              </a:buClr>
              <a:buSzPts val="1100"/>
            </a:pPr>
            <a:r>
              <a:rPr lang="es-ES" sz="3600" b="1" dirty="0">
                <a:solidFill>
                  <a:srgbClr val="741B47"/>
                </a:solidFill>
                <a:latin typeface="Calibri" panose="020F0502020204030204" pitchFamily="34" charset="0"/>
                <a:ea typeface="Roboto"/>
                <a:cs typeface="Calibri" panose="020F0502020204030204" pitchFamily="34" charset="0"/>
                <a:sym typeface="Roboto"/>
              </a:rPr>
              <a:t>COMPRENDIENDO </a:t>
            </a:r>
            <a:r>
              <a:rPr lang="es-ES" sz="3600" b="1" dirty="0" smtClean="0">
                <a:solidFill>
                  <a:srgbClr val="741B47"/>
                </a:solidFill>
                <a:latin typeface="Calibri" panose="020F0502020204030204" pitchFamily="34" charset="0"/>
                <a:ea typeface="Roboto"/>
                <a:cs typeface="Calibri" panose="020F0502020204030204" pitchFamily="34" charset="0"/>
                <a:sym typeface="Roboto"/>
              </a:rPr>
              <a:t>EL MANUAL</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a:p>
            <a:pPr>
              <a:lnSpc>
                <a:spcPct val="90000"/>
              </a:lnSpc>
              <a:buClr>
                <a:schemeClr val="dk1"/>
              </a:buClr>
              <a:buSzPts val="1100"/>
            </a:pPr>
            <a:r>
              <a:rPr lang="es-ES" sz="3600" b="1" dirty="0" smtClean="0">
                <a:solidFill>
                  <a:srgbClr val="741B47"/>
                </a:solidFill>
                <a:latin typeface="Calibri" panose="020F0502020204030204" pitchFamily="34" charset="0"/>
                <a:ea typeface="Roboto"/>
                <a:cs typeface="Calibri" panose="020F0502020204030204" pitchFamily="34" charset="0"/>
                <a:sym typeface="Roboto"/>
              </a:rPr>
              <a:t>DE FÁBRICA O TALLER</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916" y="3393806"/>
            <a:ext cx="5780179" cy="4801480"/>
          </a:xfrm>
          <a:prstGeom prst="rect">
            <a:avLst/>
          </a:prstGeom>
        </p:spPr>
      </p:pic>
      <p:sp>
        <p:nvSpPr>
          <p:cNvPr id="5" name="Google Shape;62;p13"/>
          <p:cNvSpPr txBox="1"/>
          <p:nvPr/>
        </p:nvSpPr>
        <p:spPr>
          <a:xfrm>
            <a:off x="1139100" y="834800"/>
            <a:ext cx="7441800" cy="319500"/>
          </a:xfrm>
          <a:prstGeom prst="rect">
            <a:avLst/>
          </a:prstGeom>
          <a:noFill/>
          <a:ln>
            <a:noFill/>
          </a:ln>
        </p:spPr>
        <p:txBody>
          <a:bodyPr spcFirstLastPara="1" wrap="square" lIns="91425" tIns="91425" rIns="91425" bIns="91425" anchor="t" anchorCtr="0">
            <a:noAutofit/>
          </a:bodyPr>
          <a:lstStyle/>
          <a:p>
            <a:pPr lvl="0"/>
            <a:r>
              <a:rPr lang="x-none" sz="1200" b="1" dirty="0">
                <a:solidFill>
                  <a:srgbClr val="741B47"/>
                </a:solidFill>
                <a:latin typeface="Calibri" panose="020F0502020204030204" pitchFamily="34" charset="0"/>
                <a:ea typeface="Roboto"/>
                <a:cs typeface="Calibri" panose="020F0502020204030204" pitchFamily="34" charset="0"/>
                <a:sym typeface="Roboto"/>
              </a:rPr>
              <a:t>MÓDULO </a:t>
            </a:r>
            <a:r>
              <a:rPr lang="es-ES" sz="1200" b="1" dirty="0" smtClean="0">
                <a:solidFill>
                  <a:srgbClr val="741B47"/>
                </a:solidFill>
                <a:latin typeface="Calibri" panose="020F0502020204030204" pitchFamily="34" charset="0"/>
                <a:ea typeface="Roboto"/>
                <a:cs typeface="Calibri" panose="020F0502020204030204" pitchFamily="34" charset="0"/>
                <a:sym typeface="Roboto"/>
              </a:rPr>
              <a:t>3</a:t>
            </a:r>
            <a:r>
              <a:rPr lang="x-none" sz="1200" b="1" dirty="0" smtClean="0">
                <a:solidFill>
                  <a:srgbClr val="741B47"/>
                </a:solidFill>
                <a:latin typeface="Calibri" panose="020F0502020204030204" pitchFamily="34" charset="0"/>
                <a:ea typeface="Roboto"/>
                <a:cs typeface="Calibri" panose="020F0502020204030204" pitchFamily="34" charset="0"/>
                <a:sym typeface="Roboto"/>
              </a:rPr>
              <a:t> </a:t>
            </a:r>
            <a:r>
              <a:rPr lang="x-none" sz="12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200" dirty="0" smtClean="0">
                <a:solidFill>
                  <a:srgbClr val="741B47"/>
                </a:solidFill>
                <a:latin typeface="Calibri" panose="020F0502020204030204" pitchFamily="34" charset="0"/>
                <a:ea typeface="Roboto Medium"/>
                <a:cs typeface="Calibri" panose="020F0502020204030204" pitchFamily="34" charset="0"/>
                <a:sym typeface="Roboto Medium"/>
              </a:rPr>
              <a:t>LECTURA </a:t>
            </a:r>
            <a:r>
              <a:rPr lang="es-CL" sz="1200" dirty="0">
                <a:solidFill>
                  <a:srgbClr val="741B47"/>
                </a:solidFill>
                <a:latin typeface="Calibri" panose="020F0502020204030204" pitchFamily="34" charset="0"/>
                <a:ea typeface="Roboto Medium"/>
                <a:cs typeface="Calibri" panose="020F0502020204030204" pitchFamily="34" charset="0"/>
                <a:sym typeface="Roboto Medium"/>
              </a:rPr>
              <a:t>DE PLANOS Y MANUALES TÉCNICOS</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73;p14"/>
          <p:cNvSpPr/>
          <p:nvPr/>
        </p:nvSpPr>
        <p:spPr>
          <a:xfrm>
            <a:off x="383456" y="2370247"/>
            <a:ext cx="8839201" cy="3238192"/>
          </a:xfrm>
          <a:prstGeom prst="roundRect">
            <a:avLst>
              <a:gd name="adj" fmla="val 16667"/>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smtClean="0">
                <a:latin typeface="Calibri" panose="020F0502020204030204" pitchFamily="34" charset="0"/>
                <a:ea typeface="Roboto Medium"/>
                <a:cs typeface="Calibri" panose="020F0502020204030204" pitchFamily="34" charset="0"/>
                <a:sym typeface="Roboto Medium"/>
              </a:rPr>
              <a:t>1</a:t>
            </a:r>
            <a:r>
              <a:rPr lang="es-ES" sz="1100" dirty="0" smtClean="0">
                <a:latin typeface="Calibri" panose="020F0502020204030204" pitchFamily="34" charset="0"/>
                <a:ea typeface="Roboto Medium"/>
                <a:cs typeface="Calibri" panose="020F0502020204030204" pitchFamily="34" charset="0"/>
                <a:sym typeface="Roboto Medium"/>
              </a:rPr>
              <a:t>6</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4" name="Rectángulo 3"/>
          <p:cNvSpPr/>
          <p:nvPr/>
        </p:nvSpPr>
        <p:spPr>
          <a:xfrm>
            <a:off x="5279923" y="7354529"/>
            <a:ext cx="2723535" cy="20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940" y="2710743"/>
            <a:ext cx="5190655" cy="4917756"/>
          </a:xfrm>
          <a:prstGeom prst="rect">
            <a:avLst/>
          </a:prstGeom>
        </p:spPr>
      </p:pic>
      <p:sp>
        <p:nvSpPr>
          <p:cNvPr id="16" name="Google Shape;123;p1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TICKET DE SALIDA</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20"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ANTES DE TERMINAR:</a:t>
            </a:r>
          </a:p>
          <a:p>
            <a:endParaRPr lang="x-none" b="1" dirty="0">
              <a:latin typeface="Calibri" panose="020F0502020204030204" pitchFamily="34" charset="0"/>
              <a:ea typeface="Roboto"/>
              <a:cs typeface="Calibri" panose="020F0502020204030204" pitchFamily="34" charset="0"/>
              <a:sym typeface="Roboto"/>
            </a:endParaRPr>
          </a:p>
        </p:txBody>
      </p:sp>
      <p:sp>
        <p:nvSpPr>
          <p:cNvPr id="9" name="Google Shape;445;p20"/>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lvl="0">
              <a:lnSpc>
                <a:spcPct val="90000"/>
              </a:lnSpc>
              <a:buClr>
                <a:schemeClr val="dk1"/>
              </a:buClr>
              <a:buSzPts val="1100"/>
            </a:pPr>
            <a:r>
              <a:rPr lang="es-ES" sz="2000" dirty="0">
                <a:solidFill>
                  <a:srgbClr val="ED423D"/>
                </a:solidFill>
                <a:latin typeface="Calibri" panose="020F0502020204030204" pitchFamily="34" charset="0"/>
                <a:ea typeface="Roboto"/>
                <a:cs typeface="Calibri" panose="020F0502020204030204" pitchFamily="34" charset="0"/>
                <a:sym typeface="Roboto"/>
              </a:rPr>
              <a:t>COMPRENDIENDO EL</a:t>
            </a:r>
            <a:endParaRPr lang="x-none" sz="2000" dirty="0">
              <a:solidFill>
                <a:srgbClr val="ED423D"/>
              </a:solidFill>
              <a:latin typeface="Calibri" panose="020F0502020204030204" pitchFamily="34" charset="0"/>
              <a:ea typeface="Roboto"/>
              <a:cs typeface="Calibri" panose="020F0502020204030204" pitchFamily="34" charset="0"/>
              <a:sym typeface="Roboto"/>
            </a:endParaRPr>
          </a:p>
          <a:p>
            <a:pPr lvl="0">
              <a:lnSpc>
                <a:spcPct val="90000"/>
              </a:lnSpc>
              <a:buClr>
                <a:schemeClr val="dk1"/>
              </a:buClr>
              <a:buSzPts val="1100"/>
            </a:pPr>
            <a:r>
              <a:rPr lang="es-ES" sz="2000" b="1" dirty="0">
                <a:solidFill>
                  <a:srgbClr val="741B47"/>
                </a:solidFill>
                <a:latin typeface="Calibri" panose="020F0502020204030204" pitchFamily="34" charset="0"/>
                <a:ea typeface="Roboto"/>
                <a:cs typeface="Calibri" panose="020F0502020204030204" pitchFamily="34" charset="0"/>
                <a:sym typeface="Roboto"/>
              </a:rPr>
              <a:t>MANUAL DE FÁBRICA O TALLER</a:t>
            </a:r>
            <a:endParaRPr lang="x-none" sz="2000" b="1" dirty="0">
              <a:solidFill>
                <a:srgbClr val="741B47"/>
              </a:solidFill>
              <a:latin typeface="Calibri" panose="020F0502020204030204" pitchFamily="34" charset="0"/>
              <a:ea typeface="Roboto"/>
              <a:cs typeface="Calibri" panose="020F0502020204030204" pitchFamily="34" charset="0"/>
              <a:sym typeface="Roboto"/>
            </a:endParaRP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 Ticket de Salida!</a:t>
            </a:r>
          </a:p>
          <a:p>
            <a:pPr lvl="0">
              <a:lnSpc>
                <a:spcPct val="115000"/>
              </a:lnSpc>
            </a:pPr>
            <a:endParaRPr lang="es-CL" sz="1600" dirty="0"/>
          </a:p>
          <a:p>
            <a:pPr lvl="0">
              <a:lnSpc>
                <a:spcPct val="115000"/>
              </a:lnSpc>
            </a:pPr>
            <a:r>
              <a:rPr lang="es-CL" sz="2100" b="1" dirty="0">
                <a:solidFill>
                  <a:srgbClr val="741B47"/>
                </a:solidFill>
                <a:latin typeface="Calibri"/>
                <a:ea typeface="Calibri"/>
                <a:cs typeface="Calibri"/>
                <a:sym typeface="Calibri"/>
              </a:rPr>
              <a:t>¡Hasta la próxima! </a:t>
            </a:r>
            <a:endParaRPr lang="es-CL" sz="2100" b="1" dirty="0">
              <a:solidFill>
                <a:srgbClr val="741B47"/>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793" y="4159041"/>
            <a:ext cx="673176" cy="603722"/>
          </a:xfrm>
          <a:prstGeom prst="rect">
            <a:avLst/>
          </a:prstGeom>
        </p:spPr>
      </p:pic>
    </p:spTree>
    <p:extLst>
      <p:ext uri="{BB962C8B-B14F-4D97-AF65-F5344CB8AC3E}">
        <p14:creationId xmlns:p14="http://schemas.microsoft.com/office/powerpoint/2010/main" val="277429471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75975" y="1373700"/>
            <a:ext cx="8959094" cy="5459718"/>
            <a:chOff x="375975" y="1373700"/>
            <a:chExt cx="8959094" cy="5459718"/>
          </a:xfrm>
        </p:grpSpPr>
        <p:sp>
          <p:nvSpPr>
            <p:cNvPr id="3" name="Google Shape;101;p3"/>
            <p:cNvSpPr/>
            <p:nvPr/>
          </p:nvSpPr>
          <p:spPr>
            <a:xfrm>
              <a:off x="481781" y="1887795"/>
              <a:ext cx="4090219" cy="3116824"/>
            </a:xfrm>
            <a:prstGeom prst="roundRect">
              <a:avLst>
                <a:gd name="adj" fmla="val 842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 name="Google Shape;99;p3"/>
            <p:cNvSpPr txBox="1"/>
            <p:nvPr/>
          </p:nvSpPr>
          <p:spPr>
            <a:xfrm>
              <a:off x="1095636" y="2880851"/>
              <a:ext cx="2812027" cy="1130711"/>
            </a:xfrm>
            <a:prstGeom prst="rect">
              <a:avLst/>
            </a:prstGeom>
            <a:noFill/>
            <a:ln>
              <a:noFill/>
            </a:ln>
          </p:spPr>
          <p:txBody>
            <a:bodyPr spcFirstLastPara="1" wrap="square" lIns="91425" tIns="91425" rIns="91425" bIns="91425" anchor="ctr" anchorCtr="0">
              <a:noAutofit/>
            </a:bodyPr>
            <a:lstStyle/>
            <a:p>
              <a:r>
                <a:rPr lang="es-ES" sz="1600" b="1" dirty="0">
                  <a:latin typeface="Calibri" panose="020F0502020204030204" pitchFamily="34" charset="0"/>
                  <a:cs typeface="Calibri" panose="020F0502020204030204" pitchFamily="34" charset="0"/>
                </a:rPr>
                <a:t>OA </a:t>
              </a:r>
              <a:r>
                <a:rPr lang="es-ES" sz="1600" b="1" dirty="0" smtClean="0">
                  <a:latin typeface="Calibri" panose="020F0502020204030204" pitchFamily="34" charset="0"/>
                  <a:cs typeface="Calibri" panose="020F0502020204030204" pitchFamily="34" charset="0"/>
                </a:rPr>
                <a:t>2. </a:t>
              </a:r>
              <a:r>
                <a:rPr lang="es-ES" sz="1600" dirty="0" smtClean="0">
                  <a:latin typeface="Calibri" panose="020F0502020204030204" pitchFamily="34" charset="0"/>
                  <a:cs typeface="Calibri" panose="020F0502020204030204" pitchFamily="34" charset="0"/>
                </a:rPr>
                <a:t>Leer </a:t>
              </a:r>
              <a:r>
                <a:rPr lang="es-ES" sz="1600" dirty="0">
                  <a:latin typeface="Calibri" panose="020F0502020204030204" pitchFamily="34" charset="0"/>
                  <a:cs typeface="Calibri" panose="020F0502020204030204" pitchFamily="34" charset="0"/>
                </a:rPr>
                <a:t>y utilizar la información contenida en manuales técnicos, planos y diagramas de vehículos motorizados, y normas nacionales e internacionales de emisiones de gases, para resolver diagnósticos o fallas.</a:t>
              </a:r>
              <a:endParaRPr lang="es-CL" sz="1600" dirty="0">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75" y="1796210"/>
              <a:ext cx="719661" cy="686189"/>
            </a:xfrm>
            <a:prstGeom prst="rect">
              <a:avLst/>
            </a:prstGeom>
          </p:spPr>
        </p:pic>
        <p:sp>
          <p:nvSpPr>
            <p:cNvPr id="6" name="Google Shape;95;p3"/>
            <p:cNvSpPr txBox="1"/>
            <p:nvPr/>
          </p:nvSpPr>
          <p:spPr>
            <a:xfrm>
              <a:off x="375975" y="1373700"/>
              <a:ext cx="4864619"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smtClean="0">
                  <a:solidFill>
                    <a:srgbClr val="741B47"/>
                  </a:solidFill>
                  <a:latin typeface="Calibri"/>
                  <a:ea typeface="Calibri"/>
                  <a:cs typeface="Calibri"/>
                  <a:sym typeface="Calibri"/>
                </a:rPr>
                <a:t>OBJETIVO DE APRENDIZAJE</a:t>
              </a:r>
              <a:endParaRPr lang="en-US" sz="3100" b="1" dirty="0">
                <a:solidFill>
                  <a:srgbClr val="741B47"/>
                </a:solidFill>
                <a:latin typeface="Calibri"/>
                <a:ea typeface="Calibri"/>
                <a:cs typeface="Calibri"/>
                <a:sym typeface="Calibri"/>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785" y="2354963"/>
              <a:ext cx="5849284" cy="4478455"/>
            </a:xfrm>
            <a:prstGeom prst="rect">
              <a:avLst/>
            </a:prstGeom>
          </p:spPr>
        </p:pic>
      </p:grpSp>
    </p:spTree>
    <p:extLst>
      <p:ext uri="{BB962C8B-B14F-4D97-AF65-F5344CB8AC3E}">
        <p14:creationId xmlns:p14="http://schemas.microsoft.com/office/powerpoint/2010/main" val="173365322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16" name="Grupo 15"/>
          <p:cNvGrpSpPr/>
          <p:nvPr/>
        </p:nvGrpSpPr>
        <p:grpSpPr>
          <a:xfrm>
            <a:off x="375767" y="3330614"/>
            <a:ext cx="4845900" cy="1061460"/>
            <a:chOff x="459600" y="3098701"/>
            <a:chExt cx="4845900" cy="1061460"/>
          </a:xfrm>
        </p:grpSpPr>
        <p:sp>
          <p:nvSpPr>
            <p:cNvPr id="80" name="Google Shape;80;p14"/>
            <p:cNvSpPr txBox="1"/>
            <p:nvPr/>
          </p:nvSpPr>
          <p:spPr>
            <a:xfrm>
              <a:off x="1022399" y="3208452"/>
              <a:ext cx="4123622" cy="865228"/>
            </a:xfrm>
            <a:prstGeom prst="rect">
              <a:avLst/>
            </a:prstGeom>
            <a:noFill/>
            <a:ln>
              <a:noFill/>
            </a:ln>
          </p:spPr>
          <p:txBody>
            <a:bodyPr spcFirstLastPara="1" wrap="square" lIns="91425" tIns="91425" rIns="91425" bIns="91425" anchor="ctr" anchorCtr="0">
              <a:noAutofit/>
            </a:bodyPr>
            <a:lstStyle/>
            <a:p>
              <a:r>
                <a:rPr lang="es-ES" sz="1600" dirty="0">
                  <a:latin typeface="Calibri" charset="0"/>
                  <a:ea typeface="Calibri" charset="0"/>
                  <a:cs typeface="Calibri" charset="0"/>
                </a:rPr>
                <a:t>Aprendimos a leer e interpretar </a:t>
              </a:r>
              <a:r>
                <a:rPr lang="es-ES" sz="1600" b="1" dirty="0">
                  <a:solidFill>
                    <a:srgbClr val="76384D"/>
                  </a:solidFill>
                  <a:latin typeface="Calibri" charset="0"/>
                  <a:ea typeface="Calibri" charset="0"/>
                  <a:cs typeface="Calibri" charset="0"/>
                </a:rPr>
                <a:t>las cartillas de mantenimiento</a:t>
              </a:r>
              <a:r>
                <a:rPr lang="es-ES" sz="1600" dirty="0">
                  <a:latin typeface="Calibri" charset="0"/>
                  <a:ea typeface="Calibri" charset="0"/>
                  <a:cs typeface="Calibri" charset="0"/>
                </a:rPr>
                <a:t> de diferentes manuales automotrices. </a:t>
              </a:r>
            </a:p>
          </p:txBody>
        </p:sp>
        <p:grpSp>
          <p:nvGrpSpPr>
            <p:cNvPr id="6" name="Grupo 5"/>
            <p:cNvGrpSpPr/>
            <p:nvPr/>
          </p:nvGrpSpPr>
          <p:grpSpPr>
            <a:xfrm>
              <a:off x="459600" y="3098701"/>
              <a:ext cx="4845900" cy="1061460"/>
              <a:chOff x="459600" y="3098701"/>
              <a:chExt cx="4845900" cy="1061460"/>
            </a:xfrm>
          </p:grpSpPr>
          <p:sp>
            <p:nvSpPr>
              <p:cNvPr id="73" name="Google Shape;73;p14"/>
              <p:cNvSpPr/>
              <p:nvPr/>
            </p:nvSpPr>
            <p:spPr>
              <a:xfrm>
                <a:off x="647700" y="3098701"/>
                <a:ext cx="4657800" cy="106146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grpSp>
            <p:nvGrpSpPr>
              <p:cNvPr id="74" name="Google Shape;74;p14"/>
              <p:cNvGrpSpPr/>
              <p:nvPr/>
            </p:nvGrpSpPr>
            <p:grpSpPr>
              <a:xfrm>
                <a:off x="459600" y="3453144"/>
                <a:ext cx="376200" cy="395325"/>
                <a:chOff x="476000" y="3279732"/>
                <a:chExt cx="376200" cy="395325"/>
              </a:xfrm>
            </p:grpSpPr>
            <p:sp>
              <p:nvSpPr>
                <p:cNvPr id="75" name="Google Shape;75;p14"/>
                <p:cNvSpPr/>
                <p:nvPr/>
              </p:nvSpPr>
              <p:spPr>
                <a:xfrm>
                  <a:off x="476000" y="3289257"/>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485525" y="3279732"/>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grpSp>
        </p:grpSp>
      </p:grpSp>
      <p:grpSp>
        <p:nvGrpSpPr>
          <p:cNvPr id="15" name="Grupo 14"/>
          <p:cNvGrpSpPr/>
          <p:nvPr/>
        </p:nvGrpSpPr>
        <p:grpSpPr>
          <a:xfrm>
            <a:off x="375767" y="4512217"/>
            <a:ext cx="4822350" cy="1192625"/>
            <a:chOff x="459600" y="4280304"/>
            <a:chExt cx="4822350" cy="1192625"/>
          </a:xfrm>
        </p:grpSpPr>
        <p:sp>
          <p:nvSpPr>
            <p:cNvPr id="81" name="Google Shape;81;p14"/>
            <p:cNvSpPr txBox="1"/>
            <p:nvPr/>
          </p:nvSpPr>
          <p:spPr>
            <a:xfrm>
              <a:off x="1022399" y="4492135"/>
              <a:ext cx="4221589" cy="722199"/>
            </a:xfrm>
            <a:prstGeom prst="rect">
              <a:avLst/>
            </a:prstGeom>
            <a:noFill/>
            <a:ln>
              <a:noFill/>
            </a:ln>
          </p:spPr>
          <p:txBody>
            <a:bodyPr spcFirstLastPara="1" wrap="square" lIns="91425" tIns="91425" rIns="91425" bIns="91425" anchor="ctr" anchorCtr="0">
              <a:noAutofit/>
            </a:bodyPr>
            <a:lstStyle/>
            <a:p>
              <a:pPr lvl="0">
                <a:spcBef>
                  <a:spcPts val="1000"/>
                </a:spcBef>
                <a:buClr>
                  <a:schemeClr val="lt1"/>
                </a:buClr>
                <a:buSzPts val="2081"/>
              </a:pPr>
              <a:r>
                <a:rPr lang="es-ES" sz="1600" dirty="0">
                  <a:latin typeface="Calibri" charset="0"/>
                  <a:ea typeface="Calibri" charset="0"/>
                  <a:cs typeface="Calibri" charset="0"/>
                </a:rPr>
                <a:t>Aprendimos a buscar diferentes tipos de mantenimiento en diferentes </a:t>
              </a:r>
              <a:r>
                <a:rPr lang="es-ES" sz="1600" b="1" dirty="0">
                  <a:solidFill>
                    <a:srgbClr val="76384D"/>
                  </a:solidFill>
                  <a:latin typeface="Calibri" charset="0"/>
                  <a:ea typeface="Calibri" charset="0"/>
                  <a:cs typeface="Calibri" charset="0"/>
                </a:rPr>
                <a:t>manuales </a:t>
              </a:r>
              <a:r>
                <a:rPr lang="es-ES" sz="1600" b="1" dirty="0" smtClean="0">
                  <a:solidFill>
                    <a:srgbClr val="76384D"/>
                  </a:solidFill>
                  <a:latin typeface="Calibri" charset="0"/>
                  <a:ea typeface="Calibri" charset="0"/>
                  <a:cs typeface="Calibri" charset="0"/>
                </a:rPr>
                <a:t>automotrices.</a:t>
              </a:r>
              <a:endParaRPr lang="es-ES" sz="1600" b="1" dirty="0">
                <a:solidFill>
                  <a:srgbClr val="76384D"/>
                </a:solidFill>
                <a:latin typeface="Calibri" charset="0"/>
                <a:ea typeface="Calibri" charset="0"/>
                <a:cs typeface="Calibri" charset="0"/>
              </a:endParaRPr>
            </a:p>
          </p:txBody>
        </p:sp>
        <p:grpSp>
          <p:nvGrpSpPr>
            <p:cNvPr id="7" name="Grupo 6"/>
            <p:cNvGrpSpPr/>
            <p:nvPr/>
          </p:nvGrpSpPr>
          <p:grpSpPr>
            <a:xfrm>
              <a:off x="459600" y="4280304"/>
              <a:ext cx="4822350" cy="1192625"/>
              <a:chOff x="611750" y="4280304"/>
              <a:chExt cx="4822350" cy="1192625"/>
            </a:xfrm>
          </p:grpSpPr>
          <p:sp>
            <p:nvSpPr>
              <p:cNvPr id="24" name="Google Shape;73;p14"/>
              <p:cNvSpPr/>
              <p:nvPr/>
            </p:nvSpPr>
            <p:spPr>
              <a:xfrm>
                <a:off x="776300" y="4280304"/>
                <a:ext cx="4657800" cy="1192625"/>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x-none" dirty="0"/>
                  <a:t>    </a:t>
                </a:r>
                <a:endParaRPr dirty="0"/>
              </a:p>
            </p:txBody>
          </p:sp>
          <p:grpSp>
            <p:nvGrpSpPr>
              <p:cNvPr id="77" name="Google Shape;77;p14"/>
              <p:cNvGrpSpPr/>
              <p:nvPr/>
            </p:nvGrpSpPr>
            <p:grpSpPr>
              <a:xfrm>
                <a:off x="611750" y="4683716"/>
                <a:ext cx="376200" cy="385800"/>
                <a:chOff x="123575" y="3548966"/>
                <a:chExt cx="376200" cy="385800"/>
              </a:xfrm>
            </p:grpSpPr>
            <p:sp>
              <p:nvSpPr>
                <p:cNvPr id="78" name="Google Shape;78;p14"/>
                <p:cNvSpPr/>
                <p:nvPr/>
              </p:nvSpPr>
              <p:spPr>
                <a:xfrm>
                  <a:off x="123575" y="3548966"/>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txBox="1"/>
                <p:nvPr/>
              </p:nvSpPr>
              <p:spPr>
                <a:xfrm>
                  <a:off x="133100" y="3548966"/>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grpSp>
      </p:grpSp>
      <p:sp>
        <p:nvSpPr>
          <p:cNvPr id="70" name="Google Shape;70;p14"/>
          <p:cNvSpPr txBox="1">
            <a:spLocks noGrp="1"/>
          </p:cNvSpPr>
          <p:nvPr>
            <p:ph type="subTitle" id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x-none" b="1" dirty="0">
                <a:latin typeface="Calibri" panose="020F0502020204030204" pitchFamily="34" charset="0"/>
                <a:ea typeface="Roboto"/>
                <a:cs typeface="Calibri" panose="020F0502020204030204" pitchFamily="34" charset="0"/>
                <a:sym typeface="Roboto"/>
              </a:rPr>
              <a:t>RECORDEMOS</a:t>
            </a:r>
            <a:endParaRPr b="1" dirty="0">
              <a:solidFill>
                <a:srgbClr val="000000"/>
              </a:solidFill>
              <a:latin typeface="Calibri" panose="020F0502020204030204" pitchFamily="34" charset="0"/>
              <a:ea typeface="Roboto"/>
              <a:cs typeface="Calibri" panose="020F0502020204030204" pitchFamily="34" charset="0"/>
              <a:sym typeface="Roboto"/>
            </a:endParaRPr>
          </a:p>
          <a:p>
            <a:pPr marL="0" lvl="0" indent="0" algn="l" rtl="0">
              <a:spcBef>
                <a:spcPts val="0"/>
              </a:spcBef>
              <a:spcAft>
                <a:spcPts val="0"/>
              </a:spcAft>
              <a:buNone/>
            </a:pPr>
            <a:endParaRPr b="1" dirty="0">
              <a:latin typeface="Calibri" panose="020F0502020204030204" pitchFamily="34" charset="0"/>
              <a:ea typeface="Roboto"/>
              <a:cs typeface="Calibri" panose="020F0502020204030204" pitchFamily="34" charset="0"/>
              <a:sym typeface="Roboto"/>
            </a:endParaRPr>
          </a:p>
        </p:txBody>
      </p:sp>
      <p:sp>
        <p:nvSpPr>
          <p:cNvPr id="71" name="Google Shape;71;p14"/>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¿QUÉ APRENDIMOS EN LA ACTIVIDAD ANTERIOR?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sp>
        <p:nvSpPr>
          <p:cNvPr id="83"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a:latin typeface="Calibri" panose="020F0502020204030204" pitchFamily="34" charset="0"/>
                <a:ea typeface="Roboto Medium"/>
                <a:cs typeface="Calibri" panose="020F0502020204030204" pitchFamily="34" charset="0"/>
                <a:sym typeface="Roboto Medium"/>
              </a:rPr>
              <a:t>1</a:t>
            </a:r>
            <a:r>
              <a:rPr lang="x-none"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9" name="Rectángulo 8"/>
          <p:cNvSpPr/>
          <p:nvPr/>
        </p:nvSpPr>
        <p:spPr>
          <a:xfrm>
            <a:off x="-87934" y="-1136164"/>
            <a:ext cx="4857750" cy="523220"/>
          </a:xfrm>
          <a:prstGeom prst="rect">
            <a:avLst/>
          </a:prstGeom>
        </p:spPr>
        <p:txBody>
          <a:bodyPr>
            <a:spAutoFit/>
          </a:bodyPr>
          <a:lstStyle/>
          <a:p>
            <a:r>
              <a:rPr lang="es-ES_tradnl" b="1">
                <a:solidFill>
                  <a:srgbClr val="6D1154"/>
                </a:solidFill>
                <a:latin typeface="gobCL" charset="0"/>
              </a:rPr>
              <a:t>IDENTIFICANDO Y MIDIENDO CIRCUITOS EN SERIE Y PARALELOS</a:t>
            </a:r>
            <a:endParaRPr lang="es-ES_tradnl">
              <a:solidFill>
                <a:srgbClr val="6D1154"/>
              </a:solidFill>
              <a:effectLst/>
              <a:latin typeface="gobCL" charset="0"/>
            </a:endParaRPr>
          </a:p>
        </p:txBody>
      </p:sp>
      <p:pic>
        <p:nvPicPr>
          <p:cNvPr id="29" name="Imagen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60" y="2500812"/>
            <a:ext cx="4863918" cy="4608197"/>
          </a:xfrm>
          <a:prstGeom prst="rect">
            <a:avLst/>
          </a:prstGeom>
        </p:spPr>
      </p:pic>
      <p:sp>
        <p:nvSpPr>
          <p:cNvPr id="31" name="Google Shape;82;p14"/>
          <p:cNvSpPr txBox="1"/>
          <p:nvPr/>
        </p:nvSpPr>
        <p:spPr>
          <a:xfrm>
            <a:off x="375767" y="2613242"/>
            <a:ext cx="5192504" cy="409500"/>
          </a:xfrm>
          <a:prstGeom prst="rect">
            <a:avLst/>
          </a:prstGeom>
          <a:noFill/>
          <a:ln>
            <a:noFill/>
          </a:ln>
        </p:spPr>
        <p:txBody>
          <a:bodyPr spcFirstLastPara="1" wrap="square" lIns="91425" tIns="91425" rIns="91425" bIns="91425" anchor="ctr" anchorCtr="0">
            <a:noAutofit/>
          </a:bodyPr>
          <a:lstStyle/>
          <a:p>
            <a:pPr lvl="0">
              <a:lnSpc>
                <a:spcPct val="90000"/>
              </a:lnSpc>
            </a:pPr>
            <a:r>
              <a:rPr lang="es-CL" sz="2000" dirty="0" smtClean="0">
                <a:solidFill>
                  <a:srgbClr val="741B47"/>
                </a:solidFill>
                <a:latin typeface="Calibri" panose="020F0502020204030204" pitchFamily="34" charset="0"/>
                <a:ea typeface="Roboto"/>
                <a:cs typeface="Calibri" panose="020F0502020204030204" pitchFamily="34" charset="0"/>
                <a:sym typeface="Roboto"/>
              </a:rPr>
              <a:t>COMPRENDIENDO LAS CARTILLAS DE MANTENIMIENTO</a:t>
            </a:r>
            <a:endParaRPr lang="es-CL" sz="20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6"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800" b="1" dirty="0">
                <a:solidFill>
                  <a:srgbClr val="741B47"/>
                </a:solidFill>
                <a:latin typeface="Calibri" panose="020F0502020204030204" pitchFamily="34" charset="0"/>
                <a:ea typeface="Roboto"/>
                <a:cs typeface="Calibri" panose="020F0502020204030204" pitchFamily="34" charset="0"/>
                <a:sym typeface="Roboto"/>
              </a:rPr>
              <a:t>ANTES DE COMENZAR</a:t>
            </a:r>
            <a:endParaRPr sz="31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03" name="Google Shape;103;p15"/>
          <p:cNvPicPr preferRelativeResize="0"/>
          <p:nvPr/>
        </p:nvPicPr>
        <p:blipFill>
          <a:blip r:embed="rId3">
            <a:alphaModFix/>
          </a:blip>
          <a:stretch>
            <a:fillRect/>
          </a:stretch>
        </p:blipFill>
        <p:spPr>
          <a:xfrm>
            <a:off x="6545737" y="1296900"/>
            <a:ext cx="2677425" cy="5696166"/>
          </a:xfrm>
          <a:prstGeom prst="rect">
            <a:avLst/>
          </a:prstGeom>
          <a:noFill/>
          <a:ln>
            <a:noFill/>
          </a:ln>
        </p:spPr>
      </p:pic>
      <p:sp>
        <p:nvSpPr>
          <p:cNvPr id="22"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x-none" b="1" dirty="0">
                <a:latin typeface="Calibri" panose="020F0502020204030204" pitchFamily="34" charset="0"/>
                <a:ea typeface="Roboto"/>
                <a:cs typeface="Calibri" panose="020F0502020204030204" pitchFamily="34" charset="0"/>
                <a:sym typeface="Roboto"/>
              </a:rPr>
              <a:t>ALGUNAS PREGUNTAS</a:t>
            </a:r>
          </a:p>
          <a:p>
            <a:endParaRPr lang="x-none" b="1" dirty="0">
              <a:latin typeface="Calibri" panose="020F0502020204030204" pitchFamily="34" charset="0"/>
              <a:ea typeface="Roboto"/>
              <a:cs typeface="Calibri" panose="020F0502020204030204" pitchFamily="34" charset="0"/>
              <a:sym typeface="Roboto"/>
            </a:endParaRPr>
          </a:p>
        </p:txBody>
      </p:sp>
      <p:sp>
        <p:nvSpPr>
          <p:cNvPr id="42"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a:latin typeface="Calibri" panose="020F0502020204030204" pitchFamily="34" charset="0"/>
                <a:ea typeface="Roboto Medium"/>
                <a:cs typeface="Calibri" panose="020F0502020204030204" pitchFamily="34" charset="0"/>
                <a:sym typeface="Roboto Medium"/>
              </a:rPr>
              <a:t>2</a:t>
            </a:r>
            <a:r>
              <a:rPr lang="x-none"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grpSp>
        <p:nvGrpSpPr>
          <p:cNvPr id="4" name="Agrupar 3"/>
          <p:cNvGrpSpPr/>
          <p:nvPr/>
        </p:nvGrpSpPr>
        <p:grpSpPr>
          <a:xfrm>
            <a:off x="375767" y="3015213"/>
            <a:ext cx="5889275" cy="693185"/>
            <a:chOff x="375767" y="3015213"/>
            <a:chExt cx="5889275" cy="693185"/>
          </a:xfrm>
        </p:grpSpPr>
        <p:sp>
          <p:nvSpPr>
            <p:cNvPr id="32" name="Rectángulo redondeado 31">
              <a:extLst>
                <a:ext uri="{FF2B5EF4-FFF2-40B4-BE49-F238E27FC236}">
                  <a16:creationId xmlns:a16="http://schemas.microsoft.com/office/drawing/2014/main" xmlns="" id="{9420090B-EEFA-604D-A75E-6B45C6FED38A}"/>
                </a:ext>
              </a:extLst>
            </p:cNvPr>
            <p:cNvSpPr/>
            <p:nvPr/>
          </p:nvSpPr>
          <p:spPr>
            <a:xfrm>
              <a:off x="375767" y="3222387"/>
              <a:ext cx="5660042" cy="48601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CuadroTexto 32">
              <a:extLst>
                <a:ext uri="{FF2B5EF4-FFF2-40B4-BE49-F238E27FC236}">
                  <a16:creationId xmlns:a16="http://schemas.microsoft.com/office/drawing/2014/main" xmlns="" id="{777B92C5-ADDA-374D-BF97-8E13155BEBE9}"/>
                </a:ext>
              </a:extLst>
            </p:cNvPr>
            <p:cNvSpPr txBox="1"/>
            <p:nvPr/>
          </p:nvSpPr>
          <p:spPr>
            <a:xfrm>
              <a:off x="628650" y="3296115"/>
              <a:ext cx="4988364" cy="338554"/>
            </a:xfrm>
            <a:prstGeom prst="rect">
              <a:avLst/>
            </a:prstGeom>
            <a:noFill/>
          </p:spPr>
          <p:txBody>
            <a:bodyPr wrap="square" rtlCol="0">
              <a:spAutoFit/>
            </a:bodyPr>
            <a:lstStyle/>
            <a:p>
              <a:r>
                <a:rPr lang="es-CL" sz="1600" dirty="0" smtClean="0"/>
                <a:t>¿Qué tipo de texto es un manual de fabricante?</a:t>
              </a:r>
              <a:endParaRPr lang="es-CL" sz="1600" dirty="0"/>
            </a:p>
          </p:txBody>
        </p:sp>
        <p:pic>
          <p:nvPicPr>
            <p:cNvPr id="40" name="Google Shape;91;p15">
              <a:extLst>
                <a:ext uri="{FF2B5EF4-FFF2-40B4-BE49-F238E27FC236}">
                  <a16:creationId xmlns:a16="http://schemas.microsoft.com/office/drawing/2014/main" xmlns="" id="{40D1330C-4A3D-D04C-B591-97BF2F148263}"/>
                </a:ext>
              </a:extLst>
            </p:cNvPr>
            <p:cNvPicPr preferRelativeResize="0"/>
            <p:nvPr/>
          </p:nvPicPr>
          <p:blipFill>
            <a:blip r:embed="rId4">
              <a:alphaModFix/>
            </a:blip>
            <a:stretch>
              <a:fillRect/>
            </a:stretch>
          </p:blipFill>
          <p:spPr>
            <a:xfrm>
              <a:off x="5787942" y="3015213"/>
              <a:ext cx="477100" cy="477100"/>
            </a:xfrm>
            <a:prstGeom prst="rect">
              <a:avLst/>
            </a:prstGeom>
            <a:noFill/>
            <a:ln>
              <a:noFill/>
            </a:ln>
          </p:spPr>
        </p:pic>
      </p:grpSp>
      <p:grpSp>
        <p:nvGrpSpPr>
          <p:cNvPr id="2" name="Agrupar 1"/>
          <p:cNvGrpSpPr/>
          <p:nvPr/>
        </p:nvGrpSpPr>
        <p:grpSpPr>
          <a:xfrm>
            <a:off x="375767" y="2199871"/>
            <a:ext cx="6169970" cy="780288"/>
            <a:chOff x="375767" y="2199871"/>
            <a:chExt cx="6169970" cy="780288"/>
          </a:xfrm>
        </p:grpSpPr>
        <p:sp>
          <p:nvSpPr>
            <p:cNvPr id="41" name="Google Shape;82;p14"/>
            <p:cNvSpPr txBox="1"/>
            <p:nvPr/>
          </p:nvSpPr>
          <p:spPr>
            <a:xfrm>
              <a:off x="375767" y="2363194"/>
              <a:ext cx="6169970" cy="409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s-ES" sz="2000" dirty="0" smtClean="0">
                  <a:solidFill>
                    <a:srgbClr val="741B47"/>
                  </a:solidFill>
                  <a:latin typeface="Calibri" panose="020F0502020204030204" pitchFamily="34" charset="0"/>
                  <a:ea typeface="Roboto"/>
                  <a:cs typeface="Calibri" panose="020F0502020204030204" pitchFamily="34" charset="0"/>
                  <a:sym typeface="Roboto"/>
                </a:rPr>
                <a:t>MANUAL DE FÁBRICA O DE TALLER</a:t>
              </a:r>
              <a:endParaRPr sz="2000" dirty="0">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9329" y="2199871"/>
              <a:ext cx="691896" cy="780288"/>
            </a:xfrm>
            <a:prstGeom prst="rect">
              <a:avLst/>
            </a:prstGeom>
          </p:spPr>
        </p:pic>
      </p:grpSp>
      <p:grpSp>
        <p:nvGrpSpPr>
          <p:cNvPr id="5" name="Agrupar 4"/>
          <p:cNvGrpSpPr/>
          <p:nvPr/>
        </p:nvGrpSpPr>
        <p:grpSpPr>
          <a:xfrm>
            <a:off x="375767" y="3747774"/>
            <a:ext cx="5889275" cy="693185"/>
            <a:chOff x="375767" y="3747774"/>
            <a:chExt cx="5889275" cy="693185"/>
          </a:xfrm>
        </p:grpSpPr>
        <p:sp>
          <p:nvSpPr>
            <p:cNvPr id="21" name="Rectángulo redondeado 20">
              <a:extLst>
                <a:ext uri="{FF2B5EF4-FFF2-40B4-BE49-F238E27FC236}">
                  <a16:creationId xmlns:a16="http://schemas.microsoft.com/office/drawing/2014/main" xmlns="" id="{9420090B-EEFA-604D-A75E-6B45C6FED38A}"/>
                </a:ext>
              </a:extLst>
            </p:cNvPr>
            <p:cNvSpPr/>
            <p:nvPr/>
          </p:nvSpPr>
          <p:spPr>
            <a:xfrm>
              <a:off x="375767" y="3954948"/>
              <a:ext cx="5660042" cy="48601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CuadroTexto 22">
              <a:extLst>
                <a:ext uri="{FF2B5EF4-FFF2-40B4-BE49-F238E27FC236}">
                  <a16:creationId xmlns:a16="http://schemas.microsoft.com/office/drawing/2014/main" xmlns="" id="{777B92C5-ADDA-374D-BF97-8E13155BEBE9}"/>
                </a:ext>
              </a:extLst>
            </p:cNvPr>
            <p:cNvSpPr txBox="1"/>
            <p:nvPr/>
          </p:nvSpPr>
          <p:spPr>
            <a:xfrm>
              <a:off x="628650" y="4028676"/>
              <a:ext cx="4988364" cy="338554"/>
            </a:xfrm>
            <a:prstGeom prst="rect">
              <a:avLst/>
            </a:prstGeom>
            <a:noFill/>
          </p:spPr>
          <p:txBody>
            <a:bodyPr wrap="square" rtlCol="0">
              <a:spAutoFit/>
            </a:bodyPr>
            <a:lstStyle/>
            <a:p>
              <a:r>
                <a:rPr lang="es-CL" sz="1600" dirty="0" smtClean="0"/>
                <a:t>¿Para qué sirve?</a:t>
              </a:r>
              <a:endParaRPr lang="es-CL" sz="1600" dirty="0"/>
            </a:p>
          </p:txBody>
        </p:sp>
        <p:pic>
          <p:nvPicPr>
            <p:cNvPr id="24" name="Google Shape;91;p15">
              <a:extLst>
                <a:ext uri="{FF2B5EF4-FFF2-40B4-BE49-F238E27FC236}">
                  <a16:creationId xmlns:a16="http://schemas.microsoft.com/office/drawing/2014/main" xmlns="" id="{40D1330C-4A3D-D04C-B591-97BF2F148263}"/>
                </a:ext>
              </a:extLst>
            </p:cNvPr>
            <p:cNvPicPr preferRelativeResize="0"/>
            <p:nvPr/>
          </p:nvPicPr>
          <p:blipFill>
            <a:blip r:embed="rId4">
              <a:alphaModFix/>
            </a:blip>
            <a:stretch>
              <a:fillRect/>
            </a:stretch>
          </p:blipFill>
          <p:spPr>
            <a:xfrm>
              <a:off x="5787942" y="3747774"/>
              <a:ext cx="477100" cy="477100"/>
            </a:xfrm>
            <a:prstGeom prst="rect">
              <a:avLst/>
            </a:prstGeom>
            <a:noFill/>
            <a:ln>
              <a:noFill/>
            </a:ln>
          </p:spPr>
        </p:pic>
      </p:grpSp>
      <p:grpSp>
        <p:nvGrpSpPr>
          <p:cNvPr id="6" name="Agrupar 5"/>
          <p:cNvGrpSpPr/>
          <p:nvPr/>
        </p:nvGrpSpPr>
        <p:grpSpPr>
          <a:xfrm>
            <a:off x="375767" y="4481543"/>
            <a:ext cx="5889275" cy="693185"/>
            <a:chOff x="375767" y="4481543"/>
            <a:chExt cx="5889275" cy="693185"/>
          </a:xfrm>
        </p:grpSpPr>
        <p:sp>
          <p:nvSpPr>
            <p:cNvPr id="25" name="Rectángulo redondeado 24">
              <a:extLst>
                <a:ext uri="{FF2B5EF4-FFF2-40B4-BE49-F238E27FC236}">
                  <a16:creationId xmlns:a16="http://schemas.microsoft.com/office/drawing/2014/main" xmlns="" id="{9420090B-EEFA-604D-A75E-6B45C6FED38A}"/>
                </a:ext>
              </a:extLst>
            </p:cNvPr>
            <p:cNvSpPr/>
            <p:nvPr/>
          </p:nvSpPr>
          <p:spPr>
            <a:xfrm>
              <a:off x="375767" y="4688717"/>
              <a:ext cx="5660042" cy="48601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CuadroTexto 25">
              <a:extLst>
                <a:ext uri="{FF2B5EF4-FFF2-40B4-BE49-F238E27FC236}">
                  <a16:creationId xmlns:a16="http://schemas.microsoft.com/office/drawing/2014/main" xmlns="" id="{777B92C5-ADDA-374D-BF97-8E13155BEBE9}"/>
                </a:ext>
              </a:extLst>
            </p:cNvPr>
            <p:cNvSpPr txBox="1"/>
            <p:nvPr/>
          </p:nvSpPr>
          <p:spPr>
            <a:xfrm>
              <a:off x="628650" y="4762445"/>
              <a:ext cx="4988364" cy="338554"/>
            </a:xfrm>
            <a:prstGeom prst="rect">
              <a:avLst/>
            </a:prstGeom>
            <a:noFill/>
          </p:spPr>
          <p:txBody>
            <a:bodyPr wrap="square" rtlCol="0">
              <a:spAutoFit/>
            </a:bodyPr>
            <a:lstStyle/>
            <a:p>
              <a:r>
                <a:rPr lang="es-CL" sz="1600" dirty="0" smtClean="0"/>
                <a:t>¿Qué información puedo encontrar en ellos?</a:t>
              </a:r>
              <a:endParaRPr lang="es-CL" sz="1600" dirty="0"/>
            </a:p>
          </p:txBody>
        </p:sp>
        <p:pic>
          <p:nvPicPr>
            <p:cNvPr id="27" name="Google Shape;91;p15">
              <a:extLst>
                <a:ext uri="{FF2B5EF4-FFF2-40B4-BE49-F238E27FC236}">
                  <a16:creationId xmlns:a16="http://schemas.microsoft.com/office/drawing/2014/main" xmlns="" id="{40D1330C-4A3D-D04C-B591-97BF2F148263}"/>
                </a:ext>
              </a:extLst>
            </p:cNvPr>
            <p:cNvPicPr preferRelativeResize="0"/>
            <p:nvPr/>
          </p:nvPicPr>
          <p:blipFill>
            <a:blip r:embed="rId4">
              <a:alphaModFix/>
            </a:blip>
            <a:stretch>
              <a:fillRect/>
            </a:stretch>
          </p:blipFill>
          <p:spPr>
            <a:xfrm>
              <a:off x="5787942" y="4481543"/>
              <a:ext cx="477100" cy="477100"/>
            </a:xfrm>
            <a:prstGeom prst="rect">
              <a:avLst/>
            </a:prstGeom>
            <a:noFill/>
            <a:ln>
              <a:noFill/>
            </a:ln>
          </p:spPr>
        </p:pic>
      </p:grpSp>
      <p:grpSp>
        <p:nvGrpSpPr>
          <p:cNvPr id="7" name="Agrupar 6"/>
          <p:cNvGrpSpPr/>
          <p:nvPr/>
        </p:nvGrpSpPr>
        <p:grpSpPr>
          <a:xfrm>
            <a:off x="375767" y="5228565"/>
            <a:ext cx="5889275" cy="693185"/>
            <a:chOff x="375767" y="5228565"/>
            <a:chExt cx="5889275" cy="693185"/>
          </a:xfrm>
        </p:grpSpPr>
        <p:sp>
          <p:nvSpPr>
            <p:cNvPr id="28" name="Rectángulo redondeado 27">
              <a:extLst>
                <a:ext uri="{FF2B5EF4-FFF2-40B4-BE49-F238E27FC236}">
                  <a16:creationId xmlns:a16="http://schemas.microsoft.com/office/drawing/2014/main" xmlns="" id="{9420090B-EEFA-604D-A75E-6B45C6FED38A}"/>
                </a:ext>
              </a:extLst>
            </p:cNvPr>
            <p:cNvSpPr/>
            <p:nvPr/>
          </p:nvSpPr>
          <p:spPr>
            <a:xfrm>
              <a:off x="375767" y="5435739"/>
              <a:ext cx="5660042" cy="48601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9" name="CuadroTexto 28">
              <a:extLst>
                <a:ext uri="{FF2B5EF4-FFF2-40B4-BE49-F238E27FC236}">
                  <a16:creationId xmlns:a16="http://schemas.microsoft.com/office/drawing/2014/main" xmlns="" id="{777B92C5-ADDA-374D-BF97-8E13155BEBE9}"/>
                </a:ext>
              </a:extLst>
            </p:cNvPr>
            <p:cNvSpPr txBox="1"/>
            <p:nvPr/>
          </p:nvSpPr>
          <p:spPr>
            <a:xfrm>
              <a:off x="628649" y="5509467"/>
              <a:ext cx="5266879" cy="338554"/>
            </a:xfrm>
            <a:prstGeom prst="rect">
              <a:avLst/>
            </a:prstGeom>
            <a:noFill/>
          </p:spPr>
          <p:txBody>
            <a:bodyPr wrap="square" rtlCol="0">
              <a:spAutoFit/>
            </a:bodyPr>
            <a:lstStyle/>
            <a:p>
              <a:r>
                <a:rPr lang="es-CL" sz="1600" smtClean="0"/>
                <a:t>¿Has tenido experiencia previa con este tipo de textos?</a:t>
              </a:r>
              <a:endParaRPr lang="es-CL" sz="1600" dirty="0"/>
            </a:p>
          </p:txBody>
        </p:sp>
        <p:pic>
          <p:nvPicPr>
            <p:cNvPr id="30" name="Google Shape;91;p15">
              <a:extLst>
                <a:ext uri="{FF2B5EF4-FFF2-40B4-BE49-F238E27FC236}">
                  <a16:creationId xmlns:a16="http://schemas.microsoft.com/office/drawing/2014/main" xmlns="" id="{40D1330C-4A3D-D04C-B591-97BF2F148263}"/>
                </a:ext>
              </a:extLst>
            </p:cNvPr>
            <p:cNvPicPr preferRelativeResize="0"/>
            <p:nvPr/>
          </p:nvPicPr>
          <p:blipFill>
            <a:blip r:embed="rId4">
              <a:alphaModFix/>
            </a:blip>
            <a:stretch>
              <a:fillRect/>
            </a:stretch>
          </p:blipFill>
          <p:spPr>
            <a:xfrm>
              <a:off x="5787942" y="5228565"/>
              <a:ext cx="477100" cy="477100"/>
            </a:xfrm>
            <a:prstGeom prst="rect">
              <a:avLst/>
            </a:prstGeom>
            <a:noFill/>
            <a:ln>
              <a:noFill/>
            </a:ln>
          </p:spPr>
        </p:pic>
      </p:grpSp>
      <p:sp>
        <p:nvSpPr>
          <p:cNvPr id="46" name="Google Shape;99;p15">
            <a:extLst>
              <a:ext uri="{FF2B5EF4-FFF2-40B4-BE49-F238E27FC236}">
                <a16:creationId xmlns:a16="http://schemas.microsoft.com/office/drawing/2014/main" xmlns="" id="{3B73195F-A2BA-8648-98EB-AD82CD32CA55}"/>
              </a:ext>
            </a:extLst>
          </p:cNvPr>
          <p:cNvSpPr txBox="1"/>
          <p:nvPr/>
        </p:nvSpPr>
        <p:spPr>
          <a:xfrm>
            <a:off x="506729" y="6208822"/>
            <a:ext cx="5388800" cy="198385"/>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x-none" sz="2100" b="1" dirty="0">
                <a:solidFill>
                  <a:srgbClr val="76384D"/>
                </a:solidFill>
                <a:latin typeface="Calibri" panose="020F0502020204030204" pitchFamily="34" charset="0"/>
                <a:ea typeface="Roboto"/>
                <a:cs typeface="Calibri" panose="020F0502020204030204" pitchFamily="34" charset="0"/>
                <a:sym typeface="Roboto"/>
              </a:rPr>
              <a:t>¡Compartan experiencias </a:t>
            </a:r>
            <a:r>
              <a:rPr lang="x-none" sz="2100" dirty="0">
                <a:solidFill>
                  <a:srgbClr val="76384D"/>
                </a:solidFill>
                <a:latin typeface="Calibri" panose="020F0502020204030204" pitchFamily="34" charset="0"/>
                <a:ea typeface="Roboto"/>
                <a:cs typeface="Calibri" panose="020F0502020204030204" pitchFamily="34" charset="0"/>
                <a:sym typeface="Roboto"/>
              </a:rPr>
              <a:t>con sus compañeros! </a:t>
            </a:r>
            <a:endParaRPr sz="2000" dirty="0">
              <a:solidFill>
                <a:srgbClr val="76384D"/>
              </a:solidFill>
              <a:latin typeface="Calibri" panose="020F0502020204030204" pitchFamily="34" charset="0"/>
              <a:ea typeface="Roboto"/>
              <a:cs typeface="Calibri" panose="020F0502020204030204" pitchFamily="34" charset="0"/>
              <a:sym typeface="Roboto"/>
            </a:endParaRP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21" name="Grupo 20"/>
          <p:cNvGrpSpPr/>
          <p:nvPr/>
        </p:nvGrpSpPr>
        <p:grpSpPr>
          <a:xfrm>
            <a:off x="375975" y="1383532"/>
            <a:ext cx="8783376" cy="5323066"/>
            <a:chOff x="375975" y="1373700"/>
            <a:chExt cx="8783376" cy="5323066"/>
          </a:xfrm>
        </p:grpSpPr>
        <p:sp>
          <p:nvSpPr>
            <p:cNvPr id="23" name="Google Shape;153;p5"/>
            <p:cNvSpPr/>
            <p:nvPr/>
          </p:nvSpPr>
          <p:spPr>
            <a:xfrm>
              <a:off x="4063481" y="3088868"/>
              <a:ext cx="5095870" cy="3508578"/>
            </a:xfrm>
            <a:prstGeom prst="roundRect">
              <a:avLst>
                <a:gd name="adj" fmla="val 51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1" y="2367775"/>
              <a:ext cx="2965718" cy="4328991"/>
            </a:xfrm>
            <a:prstGeom prst="rect">
              <a:avLst/>
            </a:prstGeom>
          </p:spPr>
        </p:pic>
        <p:sp>
          <p:nvSpPr>
            <p:cNvPr id="26" name="Google Shape;154;p5"/>
            <p:cNvSpPr txBox="1"/>
            <p:nvPr/>
          </p:nvSpPr>
          <p:spPr>
            <a:xfrm>
              <a:off x="4063852" y="2576445"/>
              <a:ext cx="4932406" cy="338514"/>
            </a:xfrm>
            <a:prstGeom prst="rect">
              <a:avLst/>
            </a:prstGeom>
            <a:noFill/>
            <a:ln>
              <a:noFill/>
            </a:ln>
          </p:spPr>
          <p:txBody>
            <a:bodyPr spcFirstLastPara="1" wrap="square" lIns="91425" tIns="45700" rIns="91425" bIns="45700" anchor="t" anchorCtr="0">
              <a:spAutoFit/>
            </a:bodyPr>
            <a:lstStyle/>
            <a:p>
              <a:pPr lvl="0"/>
              <a:r>
                <a:rPr lang="es-CL" sz="1600" b="1" dirty="0">
                  <a:solidFill>
                    <a:schemeClr val="tx1"/>
                  </a:solidFill>
                  <a:latin typeface="Calibri" panose="020F0502020204030204" pitchFamily="34" charset="0"/>
                  <a:cs typeface="Calibri" panose="020F0502020204030204" pitchFamily="34" charset="0"/>
                </a:rPr>
                <a:t>Al término de la actividad estarás </a:t>
              </a:r>
              <a:r>
                <a:rPr lang="es-CL" sz="1600" b="1" dirty="0" smtClean="0">
                  <a:solidFill>
                    <a:schemeClr val="tx1"/>
                  </a:solidFill>
                  <a:latin typeface="Calibri" panose="020F0502020204030204" pitchFamily="34" charset="0"/>
                  <a:cs typeface="Calibri" panose="020F0502020204030204" pitchFamily="34" charset="0"/>
                </a:rPr>
                <a:t>en condiciones </a:t>
              </a:r>
              <a:r>
                <a:rPr lang="es-CL" sz="1600" b="1" dirty="0">
                  <a:solidFill>
                    <a:schemeClr val="tx1"/>
                  </a:solidFill>
                  <a:latin typeface="Calibri" panose="020F0502020204030204" pitchFamily="34" charset="0"/>
                  <a:cs typeface="Calibri" panose="020F0502020204030204" pitchFamily="34" charset="0"/>
                </a:rPr>
                <a:t>de:</a:t>
              </a:r>
              <a:endParaRPr b="1" dirty="0">
                <a:solidFill>
                  <a:schemeClr val="tx1"/>
                </a:solidFill>
                <a:latin typeface="Calibri" panose="020F0502020204030204" pitchFamily="34" charset="0"/>
                <a:cs typeface="Calibri" panose="020F0502020204030204" pitchFamily="34" charset="0"/>
              </a:endParaRPr>
            </a:p>
          </p:txBody>
        </p:sp>
        <p:sp>
          <p:nvSpPr>
            <p:cNvPr id="27" name="Google Shape;167;p5"/>
            <p:cNvSpPr txBox="1"/>
            <p:nvPr/>
          </p:nvSpPr>
          <p:spPr>
            <a:xfrm>
              <a:off x="375975" y="1771953"/>
              <a:ext cx="6368954"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smtClean="0">
                  <a:solidFill>
                    <a:srgbClr val="FF0000"/>
                  </a:solidFill>
                  <a:latin typeface="Calibri"/>
                  <a:ea typeface="Calibri"/>
                  <a:cs typeface="Calibri"/>
                  <a:sym typeface="Calibri"/>
                </a:rPr>
                <a:t>COMPRENDIENDO </a:t>
              </a:r>
              <a:r>
                <a:rPr lang="en-US" sz="2000" b="1" dirty="0" smtClean="0">
                  <a:solidFill>
                    <a:srgbClr val="741B47"/>
                  </a:solidFill>
                  <a:latin typeface="Calibri"/>
                  <a:ea typeface="Calibri"/>
                  <a:cs typeface="Calibri"/>
                  <a:sym typeface="Calibri"/>
                </a:rPr>
                <a:t>EL MANUAL DE FÁBRICA O TALLER</a:t>
              </a:r>
              <a:endParaRPr sz="2000" b="1" i="0" u="none" strike="noStrike" cap="none" dirty="0">
                <a:solidFill>
                  <a:srgbClr val="741B47"/>
                </a:solidFill>
                <a:latin typeface="Calibri"/>
                <a:ea typeface="Calibri"/>
                <a:cs typeface="Calibri"/>
                <a:sym typeface="Calibri"/>
              </a:endParaRPr>
            </a:p>
          </p:txBody>
        </p:sp>
        <p:sp>
          <p:nvSpPr>
            <p:cNvPr id="28"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741B47"/>
                  </a:solidFill>
                  <a:latin typeface="Calibri"/>
                  <a:ea typeface="Calibri"/>
                  <a:cs typeface="Calibri"/>
                  <a:sym typeface="Calibri"/>
                </a:rPr>
                <a:t>MENÚ DE LA ACTIVIDAD</a:t>
              </a:r>
              <a:endParaRPr lang="en-US" sz="3100" b="1" dirty="0">
                <a:solidFill>
                  <a:srgbClr val="741B47"/>
                </a:solidFill>
                <a:latin typeface="Calibri"/>
                <a:ea typeface="Calibri"/>
                <a:cs typeface="Calibri"/>
                <a:sym typeface="Calibri"/>
              </a:endParaRPr>
            </a:p>
          </p:txBody>
        </p:sp>
        <p:sp>
          <p:nvSpPr>
            <p:cNvPr id="33" name="Google Shape;113;p16">
              <a:extLst>
                <a:ext uri="{FF2B5EF4-FFF2-40B4-BE49-F238E27FC236}">
                  <a16:creationId xmlns="" xmlns:a16="http://schemas.microsoft.com/office/drawing/2014/main" id="{5750A403-94D3-8841-A15B-7A8FA486AB40}"/>
                </a:ext>
              </a:extLst>
            </p:cNvPr>
            <p:cNvSpPr/>
            <p:nvPr/>
          </p:nvSpPr>
          <p:spPr>
            <a:xfrm>
              <a:off x="3891651" y="3961545"/>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4;p16">
              <a:extLst>
                <a:ext uri="{FF2B5EF4-FFF2-40B4-BE49-F238E27FC236}">
                  <a16:creationId xmlns="" xmlns:a16="http://schemas.microsoft.com/office/drawing/2014/main" id="{D96B5EFF-40BA-1E43-817B-6A402D7E3895}"/>
                </a:ext>
              </a:extLst>
            </p:cNvPr>
            <p:cNvSpPr txBox="1"/>
            <p:nvPr/>
          </p:nvSpPr>
          <p:spPr>
            <a:xfrm>
              <a:off x="3909464" y="3927347"/>
              <a:ext cx="300300" cy="4426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1</a:t>
              </a:r>
              <a:endParaRPr sz="2800" b="1" dirty="0">
                <a:solidFill>
                  <a:srgbClr val="FFFFFF"/>
                </a:solidFill>
                <a:latin typeface="Calibri"/>
                <a:ea typeface="Calibri"/>
                <a:cs typeface="Calibri"/>
                <a:sym typeface="Calibri"/>
              </a:endParaRPr>
            </a:p>
          </p:txBody>
        </p:sp>
        <p:sp>
          <p:nvSpPr>
            <p:cNvPr id="37" name="Google Shape;113;p16">
              <a:extLst>
                <a:ext uri="{FF2B5EF4-FFF2-40B4-BE49-F238E27FC236}">
                  <a16:creationId xmlns="" xmlns:a16="http://schemas.microsoft.com/office/drawing/2014/main" id="{6165CBD5-DF34-144E-970C-4B5E3DF3DC6B}"/>
                </a:ext>
              </a:extLst>
            </p:cNvPr>
            <p:cNvSpPr/>
            <p:nvPr/>
          </p:nvSpPr>
          <p:spPr>
            <a:xfrm>
              <a:off x="3891651" y="5350334"/>
              <a:ext cx="376200" cy="385800"/>
            </a:xfrm>
            <a:prstGeom prst="roundRect">
              <a:avLst>
                <a:gd name="adj" fmla="val 16667"/>
              </a:avLst>
            </a:pr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4;p16">
              <a:extLst>
                <a:ext uri="{FF2B5EF4-FFF2-40B4-BE49-F238E27FC236}">
                  <a16:creationId xmlns="" xmlns:a16="http://schemas.microsoft.com/office/drawing/2014/main" id="{5F80F95F-34F3-9942-8AFB-260CABDAD3E3}"/>
                </a:ext>
              </a:extLst>
            </p:cNvPr>
            <p:cNvSpPr txBox="1"/>
            <p:nvPr/>
          </p:nvSpPr>
          <p:spPr>
            <a:xfrm>
              <a:off x="3909464" y="5349109"/>
              <a:ext cx="300300" cy="3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sz="2800" b="1" dirty="0">
                  <a:solidFill>
                    <a:srgbClr val="FFFFFF"/>
                  </a:solidFill>
                  <a:latin typeface="Calibri"/>
                  <a:ea typeface="Calibri"/>
                  <a:cs typeface="Calibri"/>
                  <a:sym typeface="Calibri"/>
                </a:rPr>
                <a:t>2</a:t>
              </a:r>
              <a:endParaRPr sz="2800" b="1" dirty="0">
                <a:solidFill>
                  <a:srgbClr val="FFFFFF"/>
                </a:solidFill>
                <a:latin typeface="Calibri"/>
                <a:ea typeface="Calibri"/>
                <a:cs typeface="Calibri"/>
                <a:sym typeface="Calibri"/>
              </a:endParaRPr>
            </a:p>
          </p:txBody>
        </p:sp>
      </p:grpSp>
      <p:sp>
        <p:nvSpPr>
          <p:cNvPr id="24" name="Google Shape;80;p14"/>
          <p:cNvSpPr txBox="1"/>
          <p:nvPr/>
        </p:nvSpPr>
        <p:spPr>
          <a:xfrm>
            <a:off x="4702167" y="3581642"/>
            <a:ext cx="4044451" cy="1096248"/>
          </a:xfrm>
          <a:prstGeom prst="rect">
            <a:avLst/>
          </a:prstGeom>
          <a:noFill/>
          <a:ln>
            <a:noFill/>
          </a:ln>
        </p:spPr>
        <p:txBody>
          <a:bodyPr spcFirstLastPara="1" wrap="square" lIns="91425" tIns="91425" rIns="91425" bIns="91425" anchor="ctr" anchorCtr="0">
            <a:noAutofit/>
          </a:bodyPr>
          <a:lstStyle/>
          <a:p>
            <a:pPr lvl="0">
              <a:lnSpc>
                <a:spcPct val="120000"/>
              </a:lnSpc>
              <a:buClr>
                <a:schemeClr val="lt1"/>
              </a:buClr>
              <a:buSzPts val="3000"/>
            </a:pPr>
            <a:r>
              <a:rPr lang="es-ES" sz="1600" dirty="0">
                <a:latin typeface="Calibri" charset="0"/>
                <a:ea typeface="Calibri" charset="0"/>
                <a:cs typeface="Calibri" charset="0"/>
              </a:rPr>
              <a:t>Identificarás en el </a:t>
            </a:r>
            <a:r>
              <a:rPr lang="es-ES" sz="1600" b="1" dirty="0">
                <a:solidFill>
                  <a:srgbClr val="76384D"/>
                </a:solidFill>
                <a:latin typeface="Calibri" charset="0"/>
                <a:ea typeface="Calibri" charset="0"/>
                <a:cs typeface="Calibri" charset="0"/>
              </a:rPr>
              <a:t>manual del fabricante la cartilla de mantenimiento </a:t>
            </a:r>
            <a:r>
              <a:rPr lang="es-ES" sz="1600" dirty="0">
                <a:latin typeface="Calibri" charset="0"/>
                <a:ea typeface="Calibri" charset="0"/>
                <a:cs typeface="Calibri" charset="0"/>
              </a:rPr>
              <a:t>indicando el proceso de mantenimiento de diferentes </a:t>
            </a:r>
            <a:r>
              <a:rPr lang="es-ES" sz="1600" b="1" dirty="0">
                <a:solidFill>
                  <a:srgbClr val="76384D"/>
                </a:solidFill>
                <a:latin typeface="Calibri" charset="0"/>
                <a:ea typeface="Calibri" charset="0"/>
                <a:cs typeface="Calibri" charset="0"/>
              </a:rPr>
              <a:t>sistemas </a:t>
            </a:r>
            <a:r>
              <a:rPr lang="es-ES" sz="1600" b="1" dirty="0" smtClean="0">
                <a:solidFill>
                  <a:srgbClr val="76384D"/>
                </a:solidFill>
                <a:latin typeface="Calibri" charset="0"/>
                <a:ea typeface="Calibri" charset="0"/>
                <a:cs typeface="Calibri" charset="0"/>
              </a:rPr>
              <a:t>automotrices.</a:t>
            </a:r>
            <a:endParaRPr lang="es-ES" sz="1600" b="1" dirty="0">
              <a:solidFill>
                <a:srgbClr val="76384D"/>
              </a:solidFill>
              <a:latin typeface="Calibri" charset="0"/>
              <a:ea typeface="Calibri" charset="0"/>
              <a:cs typeface="Calibri" charset="0"/>
            </a:endParaRPr>
          </a:p>
        </p:txBody>
      </p:sp>
      <p:sp>
        <p:nvSpPr>
          <p:cNvPr id="34" name="Google Shape;81;p14"/>
          <p:cNvSpPr txBox="1"/>
          <p:nvPr/>
        </p:nvSpPr>
        <p:spPr>
          <a:xfrm>
            <a:off x="4761630" y="5217966"/>
            <a:ext cx="3756601" cy="899224"/>
          </a:xfrm>
          <a:prstGeom prst="rect">
            <a:avLst/>
          </a:prstGeom>
          <a:noFill/>
          <a:ln>
            <a:noFill/>
          </a:ln>
        </p:spPr>
        <p:txBody>
          <a:bodyPr spcFirstLastPara="1" wrap="square" lIns="91425" tIns="91425" rIns="91425" bIns="91425" anchor="ctr" anchorCtr="0">
            <a:noAutofit/>
          </a:bodyPr>
          <a:lstStyle/>
          <a:p>
            <a:r>
              <a:rPr lang="es-ES" sz="1600" dirty="0">
                <a:latin typeface="Calibri" charset="0"/>
                <a:ea typeface="Calibri" charset="0"/>
                <a:cs typeface="Calibri" charset="0"/>
              </a:rPr>
              <a:t>Reconocerás el arme y desarme de diferentes sistemas del vehículo,  considerando lo indicado en el </a:t>
            </a:r>
            <a:r>
              <a:rPr lang="es-ES" sz="1600" b="1" dirty="0">
                <a:solidFill>
                  <a:srgbClr val="76384D"/>
                </a:solidFill>
                <a:latin typeface="Calibri" charset="0"/>
                <a:ea typeface="Calibri" charset="0"/>
                <a:cs typeface="Calibri" charset="0"/>
              </a:rPr>
              <a:t>manual de fábrica o taller.</a:t>
            </a:r>
          </a:p>
        </p:txBody>
      </p:sp>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9" name="Google Shape;159;p18"/>
          <p:cNvSpPr/>
          <p:nvPr/>
        </p:nvSpPr>
        <p:spPr>
          <a:xfrm>
            <a:off x="511280" y="2232087"/>
            <a:ext cx="4359484" cy="3079746"/>
          </a:xfrm>
          <a:prstGeom prst="roundRect">
            <a:avLst>
              <a:gd name="adj" fmla="val 7824"/>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12" name="Google Shape;96;p1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a:solidFill>
                  <a:srgbClr val="741B47"/>
                </a:solidFill>
                <a:latin typeface="Calibri" panose="020F0502020204030204" pitchFamily="34" charset="0"/>
                <a:ea typeface="Roboto"/>
                <a:cs typeface="Calibri" panose="020F0502020204030204" pitchFamily="34" charset="0"/>
                <a:sym typeface="Roboto"/>
              </a:rPr>
              <a:t>¿QUÉ </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ES UN </a:t>
            </a:r>
            <a:r>
              <a:rPr lang="es-CL" sz="2800" dirty="0" smtClean="0">
                <a:solidFill>
                  <a:srgbClr val="ED423D"/>
                </a:solidFill>
                <a:latin typeface="Calibri" panose="020F0502020204030204" pitchFamily="34" charset="0"/>
                <a:ea typeface="Roboto"/>
                <a:cs typeface="Calibri" panose="020F0502020204030204" pitchFamily="34" charset="0"/>
                <a:sym typeface="Roboto"/>
              </a:rPr>
              <a:t>MANUAL DE FÁBRICA O DE TALLER?</a:t>
            </a:r>
            <a:endParaRPr lang="es-CL" sz="3100" dirty="0">
              <a:solidFill>
                <a:srgbClr val="ED423D"/>
              </a:solidFill>
              <a:latin typeface="Calibri" panose="020F0502020204030204" pitchFamily="34" charset="0"/>
              <a:ea typeface="Roboto"/>
              <a:cs typeface="Calibri" panose="020F0502020204030204" pitchFamily="34" charset="0"/>
              <a:sym typeface="Roboto"/>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412" y="2034181"/>
            <a:ext cx="500373" cy="477100"/>
          </a:xfrm>
          <a:prstGeom prst="rect">
            <a:avLst/>
          </a:prstGeom>
        </p:spPr>
      </p:pic>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x-none" sz="1100" dirty="0">
                <a:latin typeface="Calibri" panose="020F0502020204030204" pitchFamily="34" charset="0"/>
                <a:ea typeface="Roboto Medium"/>
                <a:cs typeface="Calibri" panose="020F0502020204030204" pitchFamily="34" charset="0"/>
                <a:sym typeface="Roboto Medium"/>
              </a:rPr>
              <a:t>4</a:t>
            </a:r>
            <a:r>
              <a:rPr lang="x-none" sz="1100" dirty="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sp>
        <p:nvSpPr>
          <p:cNvPr id="16" name="Google Shape;160;p18"/>
          <p:cNvSpPr txBox="1"/>
          <p:nvPr/>
        </p:nvSpPr>
        <p:spPr>
          <a:xfrm>
            <a:off x="896442" y="2493269"/>
            <a:ext cx="3589160" cy="2557382"/>
          </a:xfrm>
          <a:prstGeom prst="rect">
            <a:avLst/>
          </a:prstGeom>
          <a:noFill/>
          <a:ln>
            <a:noFill/>
          </a:ln>
        </p:spPr>
        <p:txBody>
          <a:bodyPr spcFirstLastPara="1" wrap="square" lIns="91425" tIns="91425" rIns="91425" bIns="91425" anchor="ctr" anchorCtr="0">
            <a:noAutofit/>
          </a:bodyPr>
          <a:lstStyle/>
          <a:p>
            <a:pPr marL="0" indent="0">
              <a:lnSpc>
                <a:spcPct val="110000"/>
              </a:lnSpc>
              <a:buNone/>
            </a:pPr>
            <a:r>
              <a:rPr lang="es-CL" altLang="es-CL" sz="1600" dirty="0">
                <a:latin typeface="Calibri" charset="0"/>
                <a:ea typeface="Calibri" charset="0"/>
                <a:cs typeface="Calibri" charset="0"/>
              </a:rPr>
              <a:t>El manual de fábrica o de taller, </a:t>
            </a:r>
            <a:r>
              <a:rPr lang="es-ES" altLang="es-CL" sz="1600" dirty="0">
                <a:latin typeface="Calibri" charset="0"/>
                <a:ea typeface="Calibri" charset="0"/>
                <a:cs typeface="Calibri" charset="0"/>
              </a:rPr>
              <a:t>tiene como propósito el poder lograr la familiarización visual y técnica mediante una interpretación de la información que está en el manual del fabricante. </a:t>
            </a:r>
          </a:p>
          <a:p>
            <a:pPr marL="0" indent="0">
              <a:lnSpc>
                <a:spcPct val="110000"/>
              </a:lnSpc>
              <a:buNone/>
            </a:pPr>
            <a:r>
              <a:rPr lang="es-ES" altLang="es-CL" sz="1600" dirty="0">
                <a:latin typeface="Calibri" charset="0"/>
                <a:ea typeface="Calibri" charset="0"/>
                <a:cs typeface="Calibri" charset="0"/>
              </a:rPr>
              <a:t>Este manual indica paso a paso las acciones a seguir para una inspección, mantenimiento o reparación de los distintos conjuntos del sistema del vehículo. </a:t>
            </a:r>
            <a:endParaRPr lang="es-ES" sz="1600" dirty="0">
              <a:latin typeface="Calibri" charset="0"/>
              <a:ea typeface="Calibri" charset="0"/>
              <a:cs typeface="Calibri" charset="0"/>
            </a:endParaRPr>
          </a:p>
        </p:txBody>
      </p:sp>
      <p:pic>
        <p:nvPicPr>
          <p:cNvPr id="15" name="Imagen 14">
            <a:extLst>
              <a:ext uri="{FF2B5EF4-FFF2-40B4-BE49-F238E27FC236}">
                <a16:creationId xmlns:a16="http://schemas.microsoft.com/office/drawing/2014/main" xmlns="" id="{D5DC9EC4-2B9B-43AE-8F3F-0B952C2044FE}"/>
              </a:ext>
            </a:extLst>
          </p:cNvPr>
          <p:cNvPicPr>
            <a:picLocks noChangeAspect="1"/>
          </p:cNvPicPr>
          <p:nvPr/>
        </p:nvPicPr>
        <p:blipFill>
          <a:blip r:embed="rId4"/>
          <a:stretch>
            <a:fillRect/>
          </a:stretch>
        </p:blipFill>
        <p:spPr>
          <a:xfrm>
            <a:off x="5888955" y="1778062"/>
            <a:ext cx="3324931" cy="3987796"/>
          </a:xfrm>
          <a:prstGeom prst="rect">
            <a:avLst/>
          </a:prstGeom>
          <a:ln>
            <a:noFill/>
          </a:ln>
          <a:effectLst>
            <a:softEdge rad="0"/>
          </a:effectLst>
        </p:spPr>
      </p:pic>
      <p:sp>
        <p:nvSpPr>
          <p:cNvPr id="3" name="Rectángulo redondeado 2"/>
          <p:cNvSpPr/>
          <p:nvPr/>
        </p:nvSpPr>
        <p:spPr>
          <a:xfrm>
            <a:off x="5924411" y="1778062"/>
            <a:ext cx="3289475" cy="3987796"/>
          </a:xfrm>
          <a:prstGeom prst="roundRect">
            <a:avLst>
              <a:gd name="adj" fmla="val 327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8" name="Imagen 17">
            <a:extLst>
              <a:ext uri="{FF2B5EF4-FFF2-40B4-BE49-F238E27FC236}">
                <a16:creationId xmlns:a16="http://schemas.microsoft.com/office/drawing/2014/main" xmlns="" id="{08980068-B50C-45DD-BA02-DD744B2D6C01}"/>
              </a:ext>
            </a:extLst>
          </p:cNvPr>
          <p:cNvPicPr>
            <a:picLocks noChangeAspect="1"/>
          </p:cNvPicPr>
          <p:nvPr/>
        </p:nvPicPr>
        <p:blipFill>
          <a:blip r:embed="rId5"/>
          <a:stretch>
            <a:fillRect/>
          </a:stretch>
        </p:blipFill>
        <p:spPr>
          <a:xfrm>
            <a:off x="3962261" y="4488367"/>
            <a:ext cx="3924300" cy="2952750"/>
          </a:xfrm>
          <a:prstGeom prst="rect">
            <a:avLst/>
          </a:prstGeom>
          <a:ln>
            <a:noFill/>
          </a:ln>
          <a:effectLst>
            <a:softEdge rad="0"/>
          </a:effectLst>
        </p:spPr>
      </p:pic>
    </p:spTree>
    <p:extLst>
      <p:ext uri="{BB962C8B-B14F-4D97-AF65-F5344CB8AC3E}">
        <p14:creationId xmlns:p14="http://schemas.microsoft.com/office/powerpoint/2010/main" val="57179460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2" name="Google Shape;96;p15"/>
          <p:cNvSpPr txBox="1"/>
          <p:nvPr/>
        </p:nvSpPr>
        <p:spPr>
          <a:xfrm>
            <a:off x="375975" y="1373700"/>
            <a:ext cx="8950500" cy="625338"/>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QUÉ CARÁCTERÍSTICAS DEBE TENER UN BUEN </a:t>
            </a:r>
            <a:r>
              <a:rPr lang="es-ES" sz="2800" dirty="0" smtClean="0">
                <a:solidFill>
                  <a:srgbClr val="FF0000"/>
                </a:solidFill>
                <a:latin typeface="Calibri" panose="020F0502020204030204" pitchFamily="34" charset="0"/>
                <a:ea typeface="Roboto"/>
                <a:cs typeface="Calibri" panose="020F0502020204030204" pitchFamily="34" charset="0"/>
                <a:sym typeface="Roboto"/>
              </a:rPr>
              <a:t>MANUAL DE FÁBRICA O DE TALLER? </a:t>
            </a:r>
            <a:endParaRPr lang="es-CL" sz="3100" dirty="0">
              <a:solidFill>
                <a:srgbClr val="FF0000"/>
              </a:solidFill>
              <a:latin typeface="Calibri" panose="020F0502020204030204" pitchFamily="34" charset="0"/>
              <a:ea typeface="Roboto"/>
              <a:cs typeface="Calibri" panose="020F0502020204030204" pitchFamily="34" charset="0"/>
              <a:sym typeface="Roboto"/>
            </a:endParaRPr>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smtClean="0">
                <a:latin typeface="Calibri" panose="020F0502020204030204" pitchFamily="34" charset="0"/>
                <a:ea typeface="Roboto Medium"/>
                <a:cs typeface="Calibri" panose="020F0502020204030204" pitchFamily="34" charset="0"/>
                <a:sym typeface="Roboto Medium"/>
              </a:rPr>
              <a:t>5</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1" name="Picture 2" descr="odis-223-software-for-volkswagen-audi-imports-vas-5054a-1 ...">
            <a:extLst>
              <a:ext uri="{FF2B5EF4-FFF2-40B4-BE49-F238E27FC236}">
                <a16:creationId xmlns:a16="http://schemas.microsoft.com/office/drawing/2014/main" xmlns="" id="{EC686ED3-5C3F-45AE-89F0-9EE5BCD21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908" y="2621991"/>
            <a:ext cx="4999567" cy="37496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p:cNvCxnSpPr/>
          <p:nvPr/>
        </p:nvCxnSpPr>
        <p:spPr>
          <a:xfrm flipV="1">
            <a:off x="3494685" y="2952726"/>
            <a:ext cx="1417314" cy="565483"/>
          </a:xfrm>
          <a:prstGeom prst="line">
            <a:avLst/>
          </a:prstGeom>
          <a:ln w="25400">
            <a:solidFill>
              <a:srgbClr val="76384D"/>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488267" y="4675898"/>
            <a:ext cx="3742266" cy="591086"/>
          </a:xfrm>
          <a:prstGeom prst="line">
            <a:avLst/>
          </a:prstGeom>
          <a:ln w="25400">
            <a:solidFill>
              <a:srgbClr val="76384D"/>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3361267" y="5802215"/>
            <a:ext cx="965641" cy="436099"/>
          </a:xfrm>
          <a:prstGeom prst="line">
            <a:avLst/>
          </a:prstGeom>
          <a:ln w="25400">
            <a:solidFill>
              <a:srgbClr val="76384D"/>
            </a:solidFill>
          </a:ln>
        </p:spPr>
        <p:style>
          <a:lnRef idx="1">
            <a:schemeClr val="accent1"/>
          </a:lnRef>
          <a:fillRef idx="0">
            <a:schemeClr val="accent1"/>
          </a:fillRef>
          <a:effectRef idx="0">
            <a:schemeClr val="accent1"/>
          </a:effectRef>
          <a:fontRef idx="minor">
            <a:schemeClr val="tx1"/>
          </a:fontRef>
        </p:style>
      </p:cxnSp>
      <p:sp>
        <p:nvSpPr>
          <p:cNvPr id="3" name="Rectángulo redondeado 2"/>
          <p:cNvSpPr/>
          <p:nvPr/>
        </p:nvSpPr>
        <p:spPr>
          <a:xfrm>
            <a:off x="303246" y="2802398"/>
            <a:ext cx="3544392" cy="1117669"/>
          </a:xfrm>
          <a:prstGeom prst="roundRect">
            <a:avLst/>
          </a:prstGeom>
          <a:solidFill>
            <a:schemeClr val="bg1"/>
          </a:solidFill>
          <a:ln w="25400">
            <a:solidFill>
              <a:srgbClr val="763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CuadroTexto 1"/>
          <p:cNvSpPr txBox="1"/>
          <p:nvPr/>
        </p:nvSpPr>
        <p:spPr>
          <a:xfrm>
            <a:off x="461892" y="2884179"/>
            <a:ext cx="3484466" cy="954107"/>
          </a:xfrm>
          <a:prstGeom prst="rect">
            <a:avLst/>
          </a:prstGeom>
          <a:noFill/>
        </p:spPr>
        <p:txBody>
          <a:bodyPr wrap="square" rtlCol="0">
            <a:spAutoFit/>
          </a:bodyPr>
          <a:lstStyle/>
          <a:p>
            <a:r>
              <a:rPr lang="es-MX" b="1" dirty="0">
                <a:solidFill>
                  <a:srgbClr val="76384D"/>
                </a:solidFill>
                <a:latin typeface="Calibri" charset="0"/>
                <a:ea typeface="Calibri" charset="0"/>
                <a:cs typeface="Calibri" charset="0"/>
              </a:rPr>
              <a:t>Flexibilidad: (menú) </a:t>
            </a:r>
            <a:r>
              <a:rPr lang="es-MX" dirty="0">
                <a:latin typeface="Calibri" charset="0"/>
                <a:ea typeface="Calibri" charset="0"/>
                <a:cs typeface="Calibri" charset="0"/>
              </a:rPr>
              <a:t>Debe permitir la inserción de toda la nueva información que entra en la biblioteca y</a:t>
            </a:r>
            <a:r>
              <a:rPr lang="es-CL" dirty="0">
                <a:latin typeface="Calibri" charset="0"/>
                <a:ea typeface="Calibri" charset="0"/>
                <a:cs typeface="Calibri" charset="0"/>
              </a:rPr>
              <a:t> </a:t>
            </a:r>
            <a:r>
              <a:rPr lang="es-MX" dirty="0">
                <a:latin typeface="Calibri" charset="0"/>
                <a:ea typeface="Calibri" charset="0"/>
                <a:cs typeface="Calibri" charset="0"/>
              </a:rPr>
              <a:t>extracción de toda aquella que se discrimine</a:t>
            </a:r>
            <a:r>
              <a:rPr lang="es-MX" dirty="0" smtClean="0">
                <a:latin typeface="Calibri" charset="0"/>
                <a:ea typeface="Calibri" charset="0"/>
                <a:cs typeface="Calibri" charset="0"/>
              </a:rPr>
              <a:t>.</a:t>
            </a:r>
            <a:endParaRPr lang="es-CL" dirty="0">
              <a:latin typeface="Calibri" charset="0"/>
              <a:ea typeface="Calibri" charset="0"/>
              <a:cs typeface="Calibri" charset="0"/>
            </a:endParaRPr>
          </a:p>
        </p:txBody>
      </p:sp>
      <p:sp>
        <p:nvSpPr>
          <p:cNvPr id="14" name="Rectángulo redondeado 13"/>
          <p:cNvSpPr/>
          <p:nvPr/>
        </p:nvSpPr>
        <p:spPr>
          <a:xfrm>
            <a:off x="304382" y="4195125"/>
            <a:ext cx="3544392" cy="1117669"/>
          </a:xfrm>
          <a:prstGeom prst="roundRect">
            <a:avLst/>
          </a:prstGeom>
          <a:solidFill>
            <a:schemeClr val="bg1"/>
          </a:solidFill>
          <a:ln w="25400">
            <a:solidFill>
              <a:srgbClr val="763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CuadroTexto 14"/>
          <p:cNvSpPr txBox="1"/>
          <p:nvPr/>
        </p:nvSpPr>
        <p:spPr>
          <a:xfrm>
            <a:off x="463028" y="4256193"/>
            <a:ext cx="3484466" cy="954107"/>
          </a:xfrm>
          <a:prstGeom prst="rect">
            <a:avLst/>
          </a:prstGeom>
          <a:noFill/>
          <a:ln>
            <a:noFill/>
          </a:ln>
        </p:spPr>
        <p:txBody>
          <a:bodyPr wrap="square" rtlCol="0">
            <a:spAutoFit/>
          </a:bodyPr>
          <a:lstStyle/>
          <a:p>
            <a:pPr marL="0" indent="0">
              <a:buNone/>
              <a:defRPr/>
            </a:pPr>
            <a:r>
              <a:rPr lang="es-MX" b="1" dirty="0">
                <a:solidFill>
                  <a:srgbClr val="76384D"/>
                </a:solidFill>
                <a:latin typeface="Calibri" charset="0"/>
                <a:ea typeface="Calibri" charset="0"/>
                <a:cs typeface="Calibri" charset="0"/>
              </a:rPr>
              <a:t>Agilidad: (pantallas emergentes</a:t>
            </a:r>
            <a:r>
              <a:rPr lang="es-MX" b="1" dirty="0" smtClean="0">
                <a:solidFill>
                  <a:srgbClr val="76384D"/>
                </a:solidFill>
                <a:latin typeface="Calibri" charset="0"/>
                <a:ea typeface="Calibri" charset="0"/>
                <a:cs typeface="Calibri" charset="0"/>
              </a:rPr>
              <a:t>)</a:t>
            </a:r>
            <a:r>
              <a:rPr lang="es-MX" b="1" dirty="0" smtClean="0">
                <a:solidFill>
                  <a:srgbClr val="00B050"/>
                </a:solidFill>
                <a:latin typeface="Calibri" charset="0"/>
                <a:ea typeface="Calibri" charset="0"/>
                <a:cs typeface="Calibri" charset="0"/>
              </a:rPr>
              <a:t> </a:t>
            </a:r>
            <a:r>
              <a:rPr lang="es-MX" dirty="0" smtClean="0">
                <a:latin typeface="Calibri" charset="0"/>
                <a:ea typeface="Calibri" charset="0"/>
                <a:cs typeface="Calibri" charset="0"/>
              </a:rPr>
              <a:t>Que </a:t>
            </a:r>
            <a:r>
              <a:rPr lang="es-MX" dirty="0">
                <a:latin typeface="Calibri" charset="0"/>
                <a:ea typeface="Calibri" charset="0"/>
                <a:cs typeface="Calibri" charset="0"/>
              </a:rPr>
              <a:t>se pueda obtener una respuesta y ubicación rápida y lógica en la búsqueda de algún procedimiento.</a:t>
            </a:r>
            <a:endParaRPr lang="es-CL" dirty="0">
              <a:latin typeface="Calibri" charset="0"/>
              <a:ea typeface="Calibri" charset="0"/>
              <a:cs typeface="Calibri" charset="0"/>
            </a:endParaRPr>
          </a:p>
        </p:txBody>
      </p:sp>
      <p:sp>
        <p:nvSpPr>
          <p:cNvPr id="19" name="Rectángulo redondeado 18"/>
          <p:cNvSpPr/>
          <p:nvPr/>
        </p:nvSpPr>
        <p:spPr>
          <a:xfrm>
            <a:off x="303246" y="5490404"/>
            <a:ext cx="3544392" cy="735193"/>
          </a:xfrm>
          <a:prstGeom prst="roundRect">
            <a:avLst/>
          </a:prstGeom>
          <a:solidFill>
            <a:schemeClr val="bg1"/>
          </a:solidFill>
          <a:ln w="25400">
            <a:solidFill>
              <a:srgbClr val="763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CuadroTexto 21"/>
          <p:cNvSpPr txBox="1"/>
          <p:nvPr/>
        </p:nvSpPr>
        <p:spPr>
          <a:xfrm>
            <a:off x="461892" y="5602749"/>
            <a:ext cx="3484466" cy="523220"/>
          </a:xfrm>
          <a:prstGeom prst="rect">
            <a:avLst/>
          </a:prstGeom>
          <a:noFill/>
        </p:spPr>
        <p:txBody>
          <a:bodyPr wrap="square" rtlCol="0">
            <a:spAutoFit/>
          </a:bodyPr>
          <a:lstStyle/>
          <a:p>
            <a:pPr marL="0" indent="0">
              <a:buNone/>
              <a:defRPr/>
            </a:pPr>
            <a:r>
              <a:rPr lang="es-MX" b="1" dirty="0">
                <a:solidFill>
                  <a:srgbClr val="76384D"/>
                </a:solidFill>
                <a:latin typeface="Calibri" charset="0"/>
                <a:ea typeface="Calibri" charset="0"/>
                <a:cs typeface="Calibri" charset="0"/>
              </a:rPr>
              <a:t>Operatividad: (multi plataforma)</a:t>
            </a:r>
            <a:r>
              <a:rPr lang="es-MX" b="1" dirty="0">
                <a:solidFill>
                  <a:srgbClr val="00B050"/>
                </a:solidFill>
                <a:latin typeface="Calibri" charset="0"/>
                <a:ea typeface="Calibri" charset="0"/>
                <a:cs typeface="Calibri" charset="0"/>
              </a:rPr>
              <a:t> </a:t>
            </a:r>
            <a:r>
              <a:rPr lang="es-MX" dirty="0">
                <a:latin typeface="Calibri" charset="0"/>
                <a:ea typeface="Calibri" charset="0"/>
                <a:cs typeface="Calibri" charset="0"/>
              </a:rPr>
              <a:t>Fácil manejo del mismo.</a:t>
            </a:r>
            <a:endParaRPr lang="es-CL" dirty="0">
              <a:latin typeface="Calibri" charset="0"/>
              <a:ea typeface="Calibri" charset="0"/>
              <a:cs typeface="Calibri" charset="0"/>
            </a:endParaRPr>
          </a:p>
        </p:txBody>
      </p:sp>
      <p:sp>
        <p:nvSpPr>
          <p:cNvPr id="20" name="Elipse 19"/>
          <p:cNvSpPr/>
          <p:nvPr/>
        </p:nvSpPr>
        <p:spPr>
          <a:xfrm>
            <a:off x="4876800" y="2906916"/>
            <a:ext cx="88490" cy="88490"/>
          </a:xfrm>
          <a:prstGeom prst="ellipse">
            <a:avLst/>
          </a:prstGeom>
          <a:solidFill>
            <a:srgbClr val="763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Elipse 24"/>
          <p:cNvSpPr/>
          <p:nvPr/>
        </p:nvSpPr>
        <p:spPr>
          <a:xfrm>
            <a:off x="7186288" y="5224304"/>
            <a:ext cx="88490" cy="88490"/>
          </a:xfrm>
          <a:prstGeom prst="ellipse">
            <a:avLst/>
          </a:prstGeom>
          <a:solidFill>
            <a:srgbClr val="763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Elipse 25"/>
          <p:cNvSpPr/>
          <p:nvPr/>
        </p:nvSpPr>
        <p:spPr>
          <a:xfrm>
            <a:off x="4282663" y="6194069"/>
            <a:ext cx="88490" cy="88490"/>
          </a:xfrm>
          <a:prstGeom prst="ellipse">
            <a:avLst/>
          </a:prstGeom>
          <a:solidFill>
            <a:srgbClr val="763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ángulo redondeado 27"/>
          <p:cNvSpPr/>
          <p:nvPr/>
        </p:nvSpPr>
        <p:spPr>
          <a:xfrm>
            <a:off x="4326908" y="2598279"/>
            <a:ext cx="4999567" cy="3773387"/>
          </a:xfrm>
          <a:prstGeom prst="roundRect">
            <a:avLst>
              <a:gd name="adj" fmla="val 0"/>
            </a:avLst>
          </a:prstGeom>
          <a:noFill/>
          <a:ln w="44450">
            <a:solidFill>
              <a:srgbClr val="763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66318009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2" name="Google Shape;96;p15"/>
          <p:cNvSpPr txBox="1"/>
          <p:nvPr/>
        </p:nvSpPr>
        <p:spPr>
          <a:xfrm>
            <a:off x="375975" y="1373700"/>
            <a:ext cx="8950500" cy="625338"/>
          </a:xfrm>
          <a:prstGeom prst="rect">
            <a:avLst/>
          </a:prstGeom>
          <a:noFill/>
          <a:ln>
            <a:noFill/>
          </a:ln>
        </p:spPr>
        <p:txBody>
          <a:bodyPr spcFirstLastPara="1" wrap="square" lIns="91425" tIns="91425" rIns="91425" bIns="91425" anchor="ctr" anchorCtr="0">
            <a:noAutofit/>
          </a:bodyPr>
          <a:lstStyle/>
          <a:p>
            <a:pPr>
              <a:lnSpc>
                <a:spcPct val="80000"/>
              </a:lnSpc>
            </a:pPr>
            <a:r>
              <a:rPr lang="x-none" sz="2800" b="1" dirty="0" smtClean="0">
                <a:solidFill>
                  <a:srgbClr val="741B47"/>
                </a:solidFill>
                <a:latin typeface="Calibri" panose="020F0502020204030204" pitchFamily="34" charset="0"/>
                <a:ea typeface="Roboto"/>
                <a:cs typeface="Calibri" panose="020F0502020204030204" pitchFamily="34" charset="0"/>
                <a:sym typeface="Roboto"/>
              </a:rPr>
              <a:t>¿</a:t>
            </a:r>
            <a:r>
              <a:rPr lang="es-ES" sz="2800" b="1" dirty="0" smtClean="0">
                <a:solidFill>
                  <a:srgbClr val="741B47"/>
                </a:solidFill>
                <a:latin typeface="Calibri" panose="020F0502020204030204" pitchFamily="34" charset="0"/>
                <a:ea typeface="Roboto"/>
                <a:cs typeface="Calibri" panose="020F0502020204030204" pitchFamily="34" charset="0"/>
                <a:sym typeface="Roboto"/>
              </a:rPr>
              <a:t>QUÉ DATOS CONTIENE EL </a:t>
            </a:r>
            <a:r>
              <a:rPr lang="es-ES" sz="2800" dirty="0" smtClean="0">
                <a:solidFill>
                  <a:srgbClr val="FF0000"/>
                </a:solidFill>
                <a:latin typeface="Calibri" panose="020F0502020204030204" pitchFamily="34" charset="0"/>
                <a:ea typeface="Roboto"/>
                <a:cs typeface="Calibri" panose="020F0502020204030204" pitchFamily="34" charset="0"/>
                <a:sym typeface="Roboto"/>
              </a:rPr>
              <a:t>MANUAL DE FÁBRICA O DE TALLER? </a:t>
            </a:r>
            <a:endParaRPr lang="es-CL" sz="3100" dirty="0">
              <a:solidFill>
                <a:srgbClr val="FF0000"/>
              </a:solidFill>
              <a:latin typeface="Calibri" panose="020F0502020204030204" pitchFamily="34" charset="0"/>
              <a:ea typeface="Roboto"/>
              <a:cs typeface="Calibri" panose="020F0502020204030204" pitchFamily="34" charset="0"/>
              <a:sym typeface="Roboto"/>
            </a:endParaRPr>
          </a:p>
        </p:txBody>
      </p:sp>
      <p:sp>
        <p:nvSpPr>
          <p:cNvPr id="27" name="Google Shape;83;p14"/>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lvl="0"/>
            <a:r>
              <a:rPr lang="es-ES" sz="1100" dirty="0" smtClean="0">
                <a:latin typeface="Calibri" panose="020F0502020204030204" pitchFamily="34" charset="0"/>
                <a:ea typeface="Roboto Medium"/>
                <a:cs typeface="Calibri" panose="020F0502020204030204" pitchFamily="34" charset="0"/>
                <a:sym typeface="Roboto Medium"/>
              </a:rPr>
              <a:t>6</a:t>
            </a:r>
            <a:r>
              <a:rPr lang="x-none" sz="1100" dirty="0" smtClean="0">
                <a:solidFill>
                  <a:srgbClr val="741B47"/>
                </a:solidFill>
                <a:latin typeface="Calibri" panose="020F0502020204030204" pitchFamily="34" charset="0"/>
                <a:ea typeface="Roboto Medium"/>
                <a:cs typeface="Calibri" panose="020F0502020204030204" pitchFamily="34" charset="0"/>
                <a:sym typeface="Roboto Medium"/>
              </a:rPr>
              <a:t>       </a:t>
            </a:r>
            <a:r>
              <a:rPr lang="es-CL" sz="1100" dirty="0">
                <a:solidFill>
                  <a:srgbClr val="741B47"/>
                </a:solidFill>
                <a:latin typeface="Calibri" panose="020F0502020204030204" pitchFamily="34" charset="0"/>
                <a:ea typeface="Roboto Medium"/>
                <a:cs typeface="Calibri" panose="020F0502020204030204" pitchFamily="34" charset="0"/>
                <a:sym typeface="Roboto Medium"/>
              </a:rPr>
              <a:t>MECÁNICA AUTOMOTRIZ</a:t>
            </a:r>
            <a:r>
              <a:rPr lang="es-CL" sz="1100" dirty="0">
                <a:latin typeface="Calibri" panose="020F0502020204030204" pitchFamily="34" charset="0"/>
                <a:ea typeface="Roboto Medium"/>
                <a:cs typeface="Calibri" panose="020F0502020204030204" pitchFamily="34" charset="0"/>
                <a:sym typeface="Roboto Medium"/>
              </a:rPr>
              <a:t> | 3° Medio | Presentación</a:t>
            </a:r>
            <a:endParaRPr lang="es-CL" sz="1100"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135" y="1999038"/>
            <a:ext cx="4169930" cy="5127368"/>
          </a:xfrm>
          <a:prstGeom prst="rect">
            <a:avLst/>
          </a:prstGeom>
        </p:spPr>
      </p:pic>
      <p:sp>
        <p:nvSpPr>
          <p:cNvPr id="31" name="Google Shape;174;p19">
            <a:extLst>
              <a:ext uri="{FF2B5EF4-FFF2-40B4-BE49-F238E27FC236}">
                <a16:creationId xmlns:a16="http://schemas.microsoft.com/office/drawing/2014/main" xmlns="" id="{7566487E-D189-404A-979C-EE9B82CE619A}"/>
              </a:ext>
            </a:extLst>
          </p:cNvPr>
          <p:cNvSpPr/>
          <p:nvPr/>
        </p:nvSpPr>
        <p:spPr>
          <a:xfrm>
            <a:off x="496781" y="2242898"/>
            <a:ext cx="4032690" cy="2152458"/>
          </a:xfrm>
          <a:prstGeom prst="roundRect">
            <a:avLst>
              <a:gd name="adj" fmla="val 9334"/>
            </a:avLst>
          </a:prstGeom>
          <a:solidFill>
            <a:srgbClr val="E9E1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32" name="Rectángulo 31">
            <a:extLst>
              <a:ext uri="{FF2B5EF4-FFF2-40B4-BE49-F238E27FC236}">
                <a16:creationId xmlns:a16="http://schemas.microsoft.com/office/drawing/2014/main" xmlns="" id="{FBB8498D-DB88-5546-9786-2CD70A9C50DC}"/>
              </a:ext>
            </a:extLst>
          </p:cNvPr>
          <p:cNvSpPr/>
          <p:nvPr/>
        </p:nvSpPr>
        <p:spPr>
          <a:xfrm>
            <a:off x="859556" y="2534297"/>
            <a:ext cx="3307141" cy="1569660"/>
          </a:xfrm>
          <a:prstGeom prst="rect">
            <a:avLst/>
          </a:prstGeom>
        </p:spPr>
        <p:txBody>
          <a:bodyPr wrap="square">
            <a:spAutoFit/>
          </a:bodyPr>
          <a:lstStyle/>
          <a:p>
            <a:r>
              <a:rPr lang="es-CL" sz="1600" dirty="0">
                <a:latin typeface="Calibri" charset="0"/>
                <a:ea typeface="Calibri" charset="0"/>
                <a:cs typeface="Calibri" charset="0"/>
              </a:rPr>
              <a:t>Contiene cada conjunto de partes y piezas del vehículo, separadas según el orden que les de el fabricante, además, viene la información del completo despiece de cada parte o pieza del vehículo.</a:t>
            </a:r>
          </a:p>
        </p:txBody>
      </p:sp>
      <p:cxnSp>
        <p:nvCxnSpPr>
          <p:cNvPr id="8" name="Conector angular 7"/>
          <p:cNvCxnSpPr/>
          <p:nvPr/>
        </p:nvCxnSpPr>
        <p:spPr>
          <a:xfrm>
            <a:off x="2469675" y="4069861"/>
            <a:ext cx="2723892" cy="1343803"/>
          </a:xfrm>
          <a:prstGeom prst="bentConnector3">
            <a:avLst>
              <a:gd name="adj1" fmla="val -354"/>
            </a:avLst>
          </a:prstGeom>
          <a:ln w="47625">
            <a:solidFill>
              <a:srgbClr val="E9E1E4"/>
            </a:solidFill>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5175981" y="5335438"/>
            <a:ext cx="176841" cy="176841"/>
          </a:xfrm>
          <a:prstGeom prst="ellipse">
            <a:avLst/>
          </a:prstGeom>
          <a:solidFill>
            <a:srgbClr val="E9E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ectángulo redondeado 32"/>
          <p:cNvSpPr/>
          <p:nvPr/>
        </p:nvSpPr>
        <p:spPr>
          <a:xfrm>
            <a:off x="5114510" y="2004513"/>
            <a:ext cx="4405657" cy="5127368"/>
          </a:xfrm>
          <a:prstGeom prst="roundRect">
            <a:avLst>
              <a:gd name="adj" fmla="val 0"/>
            </a:avLst>
          </a:prstGeom>
          <a:noFill/>
          <a:ln w="44450">
            <a:solidFill>
              <a:srgbClr val="E9E1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6942802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TotalTime>
  <Words>1135</Words>
  <Application>Microsoft Office PowerPoint</Application>
  <PresentationFormat>Personalizado</PresentationFormat>
  <Paragraphs>127</Paragraphs>
  <Slides>20</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gobCL</vt:lpstr>
      <vt:lpstr>Roboto</vt:lpstr>
      <vt:lpstr>Roboto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181</cp:revision>
  <dcterms:modified xsi:type="dcterms:W3CDTF">2021-01-26T17:49:10Z</dcterms:modified>
</cp:coreProperties>
</file>