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78" r:id="rId2"/>
    <p:sldId id="256" r:id="rId3"/>
    <p:sldId id="369" r:id="rId4"/>
    <p:sldId id="257" r:id="rId5"/>
    <p:sldId id="258" r:id="rId6"/>
    <p:sldId id="259" r:id="rId7"/>
    <p:sldId id="261" r:id="rId8"/>
    <p:sldId id="303" r:id="rId9"/>
    <p:sldId id="262" r:id="rId10"/>
    <p:sldId id="295" r:id="rId11"/>
    <p:sldId id="265" r:id="rId12"/>
    <p:sldId id="296" r:id="rId13"/>
    <p:sldId id="304" r:id="rId14"/>
    <p:sldId id="290" r:id="rId15"/>
    <p:sldId id="364" r:id="rId16"/>
    <p:sldId id="297" r:id="rId17"/>
    <p:sldId id="293" r:id="rId18"/>
    <p:sldId id="298" r:id="rId19"/>
    <p:sldId id="299" r:id="rId20"/>
    <p:sldId id="300" r:id="rId21"/>
    <p:sldId id="365" r:id="rId22"/>
    <p:sldId id="276" r:id="rId23"/>
    <p:sldId id="368" r:id="rId24"/>
    <p:sldId id="280" r:id="rId25"/>
    <p:sldId id="279" r:id="rId26"/>
  </p:sldIdLst>
  <p:sldSz cx="9720263" cy="7559675"/>
  <p:notesSz cx="6858000" cy="9144000"/>
  <p:embeddedFontLst>
    <p:embeddedFont>
      <p:font typeface="Calibri" panose="020F0502020204030204" pitchFamily="34" charset="0"/>
      <p:regular r:id="rId28"/>
      <p:bold r:id="rId29"/>
      <p:italic r:id="rId30"/>
      <p:boldItalic r:id="rId31"/>
    </p:embeddedFont>
    <p:embeddedFont>
      <p:font typeface="Roboto" panose="02000000000000000000" pitchFamily="2" charset="0"/>
      <p:regular r:id="rId32"/>
      <p:bold r:id="rId33"/>
      <p:italic r:id="rId34"/>
      <p:boldItalic r:id="rId35"/>
    </p:embeddedFont>
    <p:embeddedFont>
      <p:font typeface="Roboto Medium" panose="02000000000000000000" pitchFamily="2" charset="0"/>
      <p:regular r:id="rId36"/>
      <p: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http://customooxmlschemas.google.com/">
      <go:slidesCustomData xmlns:go="http://customooxmlschemas.google.com/" xmlns:p15="http://schemas.microsoft.com/office/powerpoint/2012/main" xmlns="" roundtripDataSignature="AMtx7mh+MoCbiEm9n32HqDIcp9MtFNenJA==" r:id="rId41"/>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a Toledo" initials=""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9BA5"/>
    <a:srgbClr val="ED423D"/>
    <a:srgbClr val="76384D"/>
    <a:srgbClr val="731D47"/>
    <a:srgbClr val="E9E1E4"/>
    <a:srgbClr val="F1E9C7"/>
    <a:srgbClr val="CCB038"/>
    <a:srgbClr val="F9C4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4660"/>
  </p:normalViewPr>
  <p:slideViewPr>
    <p:cSldViewPr snapToGrid="0">
      <p:cViewPr varScale="1">
        <p:scale>
          <a:sx n="97" d="100"/>
          <a:sy n="97" d="100"/>
        </p:scale>
        <p:origin x="1806" y="84"/>
      </p:cViewPr>
      <p:guideLst>
        <p:guide orient="horz" pos="2381"/>
        <p:guide pos="30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4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211375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46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22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6249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8428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908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134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597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4242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286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9144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4080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2672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249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36c9504a1_0_9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36c9504a1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3473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36c9504a1_0_3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36c9504a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8601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356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3881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755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01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9423f9ec96_0_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9423f9ec9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2453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ecánica Automotriz" type="title">
  <p:cSld name="TITLE">
    <p:spTree>
      <p:nvGrpSpPr>
        <p:cNvPr id="1" name="Shape 7"/>
        <p:cNvGrpSpPr/>
        <p:nvPr/>
      </p:nvGrpSpPr>
      <p:grpSpPr>
        <a:xfrm>
          <a:off x="0" y="0"/>
          <a:ext cx="0" cy="0"/>
          <a:chOff x="0" y="0"/>
          <a:chExt cx="0" cy="0"/>
        </a:xfrm>
      </p:grpSpPr>
      <p:sp>
        <p:nvSpPr>
          <p:cNvPr id="27" name="Google Shape;8;p2"/>
          <p:cNvSpPr/>
          <p:nvPr userDrawn="1"/>
        </p:nvSpPr>
        <p:spPr>
          <a:xfrm>
            <a:off x="212950" y="1756550"/>
            <a:ext cx="9346500" cy="5602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 name="Google Shape;11;p2"/>
          <p:cNvPicPr preferRelativeResize="0"/>
          <p:nvPr userDrawn="1"/>
        </p:nvPicPr>
        <p:blipFill>
          <a:blip r:embed="rId2">
            <a:alphaModFix/>
          </a:blip>
          <a:stretch>
            <a:fillRect/>
          </a:stretch>
        </p:blipFill>
        <p:spPr>
          <a:xfrm>
            <a:off x="436350" y="419800"/>
            <a:ext cx="3659450" cy="680475"/>
          </a:xfrm>
          <a:prstGeom prst="rect">
            <a:avLst/>
          </a:prstGeom>
          <a:noFill/>
          <a:ln>
            <a:noFill/>
          </a:ln>
        </p:spPr>
      </p:pic>
      <p:pic>
        <p:nvPicPr>
          <p:cNvPr id="30" name="Google Shape;12;p2"/>
          <p:cNvPicPr preferRelativeResize="0"/>
          <p:nvPr userDrawn="1"/>
        </p:nvPicPr>
        <p:blipFill>
          <a:blip r:embed="rId3">
            <a:alphaModFix/>
          </a:blip>
          <a:stretch>
            <a:fillRect/>
          </a:stretch>
        </p:blipFill>
        <p:spPr>
          <a:xfrm>
            <a:off x="8527725" y="6464000"/>
            <a:ext cx="747675" cy="680475"/>
          </a:xfrm>
          <a:prstGeom prst="rect">
            <a:avLst/>
          </a:prstGeom>
          <a:noFill/>
          <a:ln>
            <a:noFill/>
          </a:ln>
        </p:spPr>
      </p:pic>
      <p:sp>
        <p:nvSpPr>
          <p:cNvPr id="31" name="Google Shape;62;p13"/>
          <p:cNvSpPr txBox="1"/>
          <p:nvPr userDrawn="1"/>
        </p:nvSpPr>
        <p:spPr>
          <a:xfrm>
            <a:off x="1139100" y="834800"/>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a:solidFill>
                  <a:srgbClr val="741B47"/>
                </a:solidFill>
                <a:latin typeface="Calibri" panose="020F0502020204030204" pitchFamily="34" charset="0"/>
                <a:ea typeface="Roboto"/>
                <a:cs typeface="Calibri" panose="020F0502020204030204" pitchFamily="34" charset="0"/>
                <a:sym typeface="Roboto"/>
              </a:rPr>
              <a:t>MÓDULO </a:t>
            </a:r>
            <a:r>
              <a:rPr lang="es-ES" sz="1200" b="1" dirty="0" smtClean="0">
                <a:solidFill>
                  <a:srgbClr val="741B47"/>
                </a:solidFill>
                <a:latin typeface="Calibri" panose="020F0502020204030204" pitchFamily="34" charset="0"/>
                <a:ea typeface="Roboto"/>
                <a:cs typeface="Calibri" panose="020F0502020204030204" pitchFamily="34" charset="0"/>
                <a:sym typeface="Roboto"/>
              </a:rPr>
              <a:t>1</a:t>
            </a:r>
            <a:r>
              <a:rPr lang="x-none" sz="1200" b="1" dirty="0" smtClean="0">
                <a:solidFill>
                  <a:srgbClr val="741B47"/>
                </a:solidFill>
                <a:latin typeface="Calibri" panose="020F0502020204030204" pitchFamily="34" charset="0"/>
                <a:ea typeface="Roboto"/>
                <a:cs typeface="Calibri" panose="020F0502020204030204" pitchFamily="34" charset="0"/>
                <a:sym typeface="Roboto"/>
              </a:rPr>
              <a:t> </a:t>
            </a:r>
            <a:r>
              <a:rPr lang="x-none" sz="1200" dirty="0">
                <a:solidFill>
                  <a:srgbClr val="741B47"/>
                </a:solidFill>
                <a:latin typeface="Calibri" panose="020F0502020204030204" pitchFamily="34" charset="0"/>
                <a:ea typeface="Roboto Medium"/>
                <a:cs typeface="Calibri" panose="020F0502020204030204" pitchFamily="34" charset="0"/>
                <a:sym typeface="Roboto Medium"/>
              </a:rPr>
              <a:t>| </a:t>
            </a:r>
            <a:r>
              <a:rPr lang="es-ES" sz="1200" dirty="0">
                <a:solidFill>
                  <a:srgbClr val="741B47"/>
                </a:solidFill>
                <a:latin typeface="Calibri" panose="020F0502020204030204" pitchFamily="34" charset="0"/>
                <a:ea typeface="Roboto Medium"/>
                <a:cs typeface="Calibri" panose="020F0502020204030204" pitchFamily="34" charset="0"/>
                <a:sym typeface="Roboto Medium"/>
              </a:rPr>
              <a:t>AJUSTES DE </a:t>
            </a:r>
            <a:r>
              <a:rPr lang="es-ES" sz="1200" dirty="0" smtClean="0">
                <a:solidFill>
                  <a:srgbClr val="741B47"/>
                </a:solidFill>
                <a:latin typeface="Calibri" panose="020F0502020204030204" pitchFamily="34" charset="0"/>
                <a:ea typeface="Roboto Medium"/>
                <a:cs typeface="Calibri" panose="020F0502020204030204" pitchFamily="34" charset="0"/>
                <a:sym typeface="Roboto Medium"/>
              </a:rPr>
              <a:t>MOTORES</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pic>
        <p:nvPicPr>
          <p:cNvPr id="32" name="Imagen 3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33" name="Imagen 3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34"/>
        <p:cNvGrpSpPr/>
        <p:nvPr/>
      </p:nvGrpSpPr>
      <p:grpSpPr>
        <a:xfrm>
          <a:off x="0" y="0"/>
          <a:ext cx="0" cy="0"/>
          <a:chOff x="0" y="0"/>
          <a:chExt cx="0" cy="0"/>
        </a:xfrm>
      </p:grpSpPr>
      <p:sp>
        <p:nvSpPr>
          <p:cNvPr id="18" name="Google Shape;9;p23"/>
          <p:cNvSpPr/>
          <p:nvPr userDrawn="1"/>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0" name="Google Shape;11;p23"/>
          <p:cNvPicPr preferRelativeResize="0"/>
          <p:nvPr userDrawn="1"/>
        </p:nvPicPr>
        <p:blipFill rotWithShape="1">
          <a:blip r:embed="rId2">
            <a:alphaModFix/>
          </a:blip>
          <a:srcRect/>
          <a:stretch/>
        </p:blipFill>
        <p:spPr>
          <a:xfrm>
            <a:off x="436350" y="419800"/>
            <a:ext cx="3659450" cy="680475"/>
          </a:xfrm>
          <a:prstGeom prst="rect">
            <a:avLst/>
          </a:prstGeom>
          <a:noFill/>
          <a:ln>
            <a:noFill/>
          </a:ln>
        </p:spPr>
      </p:pic>
      <p:sp>
        <p:nvSpPr>
          <p:cNvPr id="21" name="Google Shape;13;p23"/>
          <p:cNvSpPr/>
          <p:nvPr userDrawn="1"/>
        </p:nvSpPr>
        <p:spPr>
          <a:xfrm>
            <a:off x="436350" y="6464001"/>
            <a:ext cx="7891862" cy="680474"/>
          </a:xfrm>
          <a:prstGeom prst="roundRect">
            <a:avLst>
              <a:gd name="adj" fmla="val 19335"/>
            </a:avLst>
          </a:prstGeom>
          <a:solidFill>
            <a:srgbClr val="BB9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 name="Google Shape;14;p23"/>
          <p:cNvPicPr preferRelativeResize="0"/>
          <p:nvPr userDrawn="1"/>
        </p:nvPicPr>
        <p:blipFill rotWithShape="1">
          <a:blip r:embed="rId3">
            <a:alphaModFix/>
          </a:blip>
          <a:srcRect/>
          <a:stretch/>
        </p:blipFill>
        <p:spPr>
          <a:xfrm>
            <a:off x="433441" y="6464000"/>
            <a:ext cx="690482" cy="680475"/>
          </a:xfrm>
          <a:prstGeom prst="rect">
            <a:avLst/>
          </a:prstGeom>
          <a:noFill/>
          <a:ln>
            <a:noFill/>
          </a:ln>
        </p:spPr>
      </p:pic>
      <p:pic>
        <p:nvPicPr>
          <p:cNvPr id="23" name="Imagen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24" name="Imagen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25" name="Google Shape;12;p23"/>
          <p:cNvPicPr preferRelativeResize="0">
            <a:picLocks noChangeAspect="1"/>
          </p:cNvPicPr>
          <p:nvPr userDrawn="1"/>
        </p:nvPicPr>
        <p:blipFill rotWithShape="1">
          <a:blip r:embed="rId6">
            <a:alphaModFix/>
          </a:blip>
          <a:srcRect/>
          <a:stretch/>
        </p:blipFill>
        <p:spPr>
          <a:xfrm>
            <a:off x="8521706" y="6387272"/>
            <a:ext cx="830659" cy="756000"/>
          </a:xfrm>
          <a:prstGeom prst="rect">
            <a:avLst/>
          </a:prstGeom>
          <a:noFill/>
          <a:ln>
            <a:noFill/>
          </a:ln>
        </p:spPr>
      </p:pic>
      <p:sp>
        <p:nvSpPr>
          <p:cNvPr id="26" name="Google Shape;62;p13"/>
          <p:cNvSpPr txBox="1"/>
          <p:nvPr userDrawn="1"/>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smtClean="0">
                <a:solidFill>
                  <a:srgbClr val="741B47"/>
                </a:solidFill>
                <a:latin typeface="Calibri" panose="020F0502020204030204" pitchFamily="34" charset="0"/>
                <a:ea typeface="Roboto"/>
                <a:cs typeface="Calibri" panose="020F0502020204030204" pitchFamily="34" charset="0"/>
                <a:sym typeface="Roboto"/>
              </a:rPr>
              <a:t>SECTOR METALMECÁNICA </a:t>
            </a:r>
            <a:r>
              <a:rPr lang="x-none" sz="1200" dirty="0" smtClean="0">
                <a:solidFill>
                  <a:srgbClr val="741B47"/>
                </a:solidFill>
                <a:latin typeface="Calibri" panose="020F0502020204030204" pitchFamily="34" charset="0"/>
                <a:ea typeface="Roboto Medium"/>
                <a:cs typeface="Calibri" panose="020F0502020204030204" pitchFamily="34" charset="0"/>
                <a:sym typeface="Roboto Medium"/>
              </a:rPr>
              <a:t>| NIVEL 3° MEDIO</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5" name="Google Shape;15;p3"/>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16" name="Google Shape;16;p3"/>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5" name="Google Shape;68;p14"/>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3|</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6" name="Google Shape;69;p14">
            <a:extLst>
              <a:ext uri="{FF2B5EF4-FFF2-40B4-BE49-F238E27FC236}">
                <a16:creationId xmlns="" xmlns:a16="http://schemas.microsoft.com/office/drawing/2014/main" id="{C532FFAC-AC06-444C-B632-11E9C5CE2D17}"/>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7"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8" name="Google Shape;53;p28"/>
          <p:cNvSpPr txBox="1"/>
          <p:nvPr userDrawn="1"/>
        </p:nvSpPr>
        <p:spPr>
          <a:xfrm>
            <a:off x="375975" y="6881800"/>
            <a:ext cx="6786599" cy="317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3°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1" name="Google Shape;21;p4"/>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22" name="Google Shape;22;p4"/>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8" name="Google Shape;68;p14">
            <a:extLst>
              <a:ext uri="{FF2B5EF4-FFF2-40B4-BE49-F238E27FC236}">
                <a16:creationId xmlns="" xmlns:a16="http://schemas.microsoft.com/office/drawing/2014/main" id="{577443BB-795C-234C-B37D-8182896614C0}"/>
              </a:ext>
            </a:extLst>
          </p:cNvPr>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3|</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1" name="Google Shape;69;p14">
            <a:extLst>
              <a:ext uri="{FF2B5EF4-FFF2-40B4-BE49-F238E27FC236}">
                <a16:creationId xmlns="" xmlns:a16="http://schemas.microsoft.com/office/drawing/2014/main" id="{68962B0D-147F-A74B-8348-A846D1182FF5}"/>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9"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10" name="Google Shape;53;p28"/>
          <p:cNvSpPr txBox="1"/>
          <p:nvPr userDrawn="1"/>
        </p:nvSpPr>
        <p:spPr>
          <a:xfrm>
            <a:off x="375975" y="6881800"/>
            <a:ext cx="6786599" cy="317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3°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p:nvPr/>
        </p:nvSpPr>
        <p:spPr>
          <a:xfrm rot="10800000" flipH="1">
            <a:off x="181650" y="822025"/>
            <a:ext cx="9356700" cy="6531300"/>
          </a:xfrm>
          <a:prstGeom prst="round1Rect">
            <a:avLst>
              <a:gd name="adj" fmla="val 15350"/>
            </a:avLst>
          </a:prstGeom>
          <a:solidFill>
            <a:srgbClr val="BA9BA5">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p:nvPr userDrawn="1"/>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6" name="Google Shape;26;p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27" name="Google Shape;27;p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8" name="Google Shape;68;p14">
            <a:extLst>
              <a:ext uri="{FF2B5EF4-FFF2-40B4-BE49-F238E27FC236}">
                <a16:creationId xmlns="" xmlns:a16="http://schemas.microsoft.com/office/drawing/2014/main" id="{1085480A-89E9-6E44-8565-69D225CD0D3D}"/>
              </a:ext>
            </a:extLst>
          </p:cNvPr>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3|</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0" name="Google Shape;69;p14">
            <a:extLst>
              <a:ext uri="{FF2B5EF4-FFF2-40B4-BE49-F238E27FC236}">
                <a16:creationId xmlns="" xmlns:a16="http://schemas.microsoft.com/office/drawing/2014/main" id="{44AAA0E6-842F-AC43-83A3-5EDE55CC93E6}"/>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9" name="Número de diapositiva"/>
          <p:cNvSpPr txBox="1">
            <a:spLocks noGrp="1"/>
          </p:cNvSpPr>
          <p:nvPr>
            <p:ph type="sldNum" sz="quarter" idx="2"/>
          </p:nvPr>
        </p:nvSpPr>
        <p:spPr>
          <a:xfrm>
            <a:off x="375975" y="6882509"/>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11" name="Google Shape;53;p28"/>
          <p:cNvSpPr txBox="1"/>
          <p:nvPr userDrawn="1"/>
        </p:nvSpPr>
        <p:spPr>
          <a:xfrm>
            <a:off x="375975" y="6881800"/>
            <a:ext cx="6786599" cy="317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3°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30" name="Google Shape;30;p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2" name="Google Shape;32;p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33" name="Google Shape;33;p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8" name="Google Shape;68;p14">
            <a:extLst>
              <a:ext uri="{FF2B5EF4-FFF2-40B4-BE49-F238E27FC236}">
                <a16:creationId xmlns="" xmlns:a16="http://schemas.microsoft.com/office/drawing/2014/main" id="{EAF41905-F7C6-EC4F-949D-CDDB16CB4569}"/>
              </a:ext>
            </a:extLst>
          </p:cNvPr>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3|</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1" name="Google Shape;69;p14">
            <a:extLst>
              <a:ext uri="{FF2B5EF4-FFF2-40B4-BE49-F238E27FC236}">
                <a16:creationId xmlns="" xmlns:a16="http://schemas.microsoft.com/office/drawing/2014/main" id="{2CFAC0DE-4B43-274F-94D2-B51E8EC34765}"/>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9"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10" name="Google Shape;53;p28"/>
          <p:cNvSpPr txBox="1"/>
          <p:nvPr userDrawn="1"/>
        </p:nvSpPr>
        <p:spPr>
          <a:xfrm>
            <a:off x="375975" y="6881800"/>
            <a:ext cx="6786599" cy="317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3°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4" name="Google Shape;31;p6">
            <a:extLst>
              <a:ext uri="{FF2B5EF4-FFF2-40B4-BE49-F238E27FC236}">
                <a16:creationId xmlns="" xmlns:a16="http://schemas.microsoft.com/office/drawing/2014/main" id="{864FEC4E-416A-3948-B1AB-C5BFC049B8A3}"/>
              </a:ext>
            </a:extLst>
          </p:cNvPr>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5" name="Google Shape;30;p6">
            <a:extLst>
              <a:ext uri="{FF2B5EF4-FFF2-40B4-BE49-F238E27FC236}">
                <a16:creationId xmlns="" xmlns:a16="http://schemas.microsoft.com/office/drawing/2014/main" id="{6865602E-8A34-F740-9E08-815D79DE8EA6}"/>
              </a:ext>
            </a:extLst>
          </p:cNvPr>
          <p:cNvSpPr/>
          <p:nvPr userDrawn="1"/>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p4">
            <a:extLst>
              <a:ext uri="{FF2B5EF4-FFF2-40B4-BE49-F238E27FC236}">
                <a16:creationId xmlns="" xmlns:a16="http://schemas.microsoft.com/office/drawing/2014/main" id="{91FDB4D2-822B-7045-BF1A-6B4D98A6CD04}"/>
              </a:ext>
            </a:extLst>
          </p:cNvPr>
          <p:cNvSpPr/>
          <p:nvPr userDrawn="1"/>
        </p:nvSpPr>
        <p:spPr>
          <a:xfrm>
            <a:off x="8090850" y="769525"/>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7" name="Google Shape;22;p4">
            <a:extLst>
              <a:ext uri="{FF2B5EF4-FFF2-40B4-BE49-F238E27FC236}">
                <a16:creationId xmlns="" xmlns:a16="http://schemas.microsoft.com/office/drawing/2014/main" id="{E44A45E4-4546-B142-A26F-862C1B21809F}"/>
              </a:ext>
            </a:extLst>
          </p:cNvPr>
          <p:cNvSpPr/>
          <p:nvPr userDrawn="1"/>
        </p:nvSpPr>
        <p:spPr>
          <a:xfrm>
            <a:off x="8752950" y="769525"/>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Tree>
    <p:extLst>
      <p:ext uri="{BB962C8B-B14F-4D97-AF65-F5344CB8AC3E}">
        <p14:creationId xmlns:p14="http://schemas.microsoft.com/office/powerpoint/2010/main" val="771176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9006156" y="6854072"/>
            <a:ext cx="583200" cy="578400"/>
          </a:xfrm>
          <a:prstGeom prst="rect">
            <a:avLst/>
          </a:prstGeom>
          <a:noFill/>
          <a:ln>
            <a:noFill/>
          </a:ln>
        </p:spPr>
        <p:txBody>
          <a:bodyPr spcFirstLastPara="1" wrap="square" lIns="109575" tIns="109575" rIns="109575" bIns="109575"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49" r:id="rId3"/>
    <p:sldLayoutId id="2147483650" r:id="rId4"/>
    <p:sldLayoutId id="2147483651" r:id="rId5"/>
    <p:sldLayoutId id="2147483652" r:id="rId6"/>
    <p:sldLayoutId id="2147483654" r:id="rId7"/>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hyperlink" Target="https://www.youtube.com/watch?v=NVldx-tjC5w&amp;feature=emb_logo&amp;ab_channel=tuteorica.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hyperlink" Target="http://https/www.youtube.com/watch?v=ZqR-Oia_ths&amp;feature=emb_logo&amp;ab_channel=tuteorica.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8;p10"/>
          <p:cNvSpPr txBox="1">
            <a:spLocks/>
          </p:cNvSpPr>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Calibri" panose="020F0502020204030204" pitchFamily="34" charset="0"/>
                <a:ea typeface="Arial"/>
                <a:cs typeface="Calibri" panose="020F0502020204030204" pitchFamily="34" charset="0"/>
                <a:sym typeface="Arial"/>
              </a:defRPr>
            </a:lvl1pPr>
            <a:lvl2pPr marR="0" lvl="1" algn="just" rtl="0">
              <a:lnSpc>
                <a:spcPct val="100000"/>
              </a:lnSpc>
              <a:spcBef>
                <a:spcPts val="0"/>
              </a:spcBef>
              <a:spcAft>
                <a:spcPts val="0"/>
              </a:spcAft>
              <a:buClr>
                <a:srgbClr val="000000"/>
              </a:buClr>
              <a:buFont typeface="Arial"/>
              <a:defRPr sz="1100" b="0" i="0" u="none" strike="noStrike" cap="none">
                <a:solidFill>
                  <a:schemeClr val="bg1"/>
                </a:solidFill>
                <a:latin typeface="Calibri" panose="020F0502020204030204" pitchFamily="34" charset="0"/>
                <a:ea typeface="Arial"/>
                <a:cs typeface="Calibri" panose="020F0502020204030204" pitchFamily="34" charset="0"/>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s-CL"/>
              <a:t>En estos documentos se utilizarán de manera inclusiva términos como: el estudiante, el docente, el compañero u otras palabras equivalentes y sus respectivos plurales, es decir, con ellas, se hace referencia tanto a hombres como a mujeres.</a:t>
            </a:r>
            <a:endParaRPr lang="es-CL" dirty="0"/>
          </a:p>
        </p:txBody>
      </p:sp>
      <p:sp>
        <p:nvSpPr>
          <p:cNvPr id="8" name="Google Shape;60;p13"/>
          <p:cNvSpPr txBox="1">
            <a:spLocks/>
          </p:cNvSpPr>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CL" sz="1500" b="1" dirty="0">
                <a:latin typeface="Calibri" panose="020F0502020204030204" pitchFamily="34" charset="0"/>
                <a:ea typeface="Roboto"/>
                <a:cs typeface="Calibri" panose="020F0502020204030204" pitchFamily="34" charset="0"/>
                <a:sym typeface="Roboto"/>
              </a:rPr>
              <a:t>MÓDULO </a:t>
            </a:r>
            <a:r>
              <a:rPr lang="es-CL" sz="1500" b="1" dirty="0" smtClean="0">
                <a:latin typeface="Calibri" panose="020F0502020204030204" pitchFamily="34" charset="0"/>
                <a:ea typeface="Roboto"/>
                <a:cs typeface="Calibri" panose="020F0502020204030204" pitchFamily="34" charset="0"/>
                <a:sym typeface="Roboto"/>
              </a:rPr>
              <a:t>1</a:t>
            </a:r>
            <a:endParaRPr lang="es-CL" sz="1500" b="1" dirty="0">
              <a:latin typeface="Calibri" panose="020F0502020204030204" pitchFamily="34" charset="0"/>
              <a:ea typeface="Roboto"/>
              <a:cs typeface="Calibri" panose="020F0502020204030204" pitchFamily="34" charset="0"/>
              <a:sym typeface="Roboto"/>
            </a:endParaRPr>
          </a:p>
          <a:p>
            <a:endParaRPr lang="es-CL" sz="1500" b="1" dirty="0">
              <a:latin typeface="Calibri" panose="020F0502020204030204" pitchFamily="34" charset="0"/>
              <a:ea typeface="Roboto"/>
              <a:cs typeface="Calibri" panose="020F0502020204030204" pitchFamily="34" charset="0"/>
              <a:sym typeface="Roboto"/>
            </a:endParaRPr>
          </a:p>
        </p:txBody>
      </p:sp>
      <p:sp>
        <p:nvSpPr>
          <p:cNvPr id="9" name="Google Shape;61;p13"/>
          <p:cNvSpPr txBox="1">
            <a:spLocks/>
          </p:cNvSpPr>
          <p:nvPr/>
        </p:nvSpPr>
        <p:spPr>
          <a:xfrm>
            <a:off x="365424" y="2395842"/>
            <a:ext cx="4749501" cy="3027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a:solidFill>
                  <a:srgbClr val="741B47"/>
                </a:solidFill>
                <a:latin typeface="Calibri" panose="020F0502020204030204" pitchFamily="34" charset="0"/>
                <a:ea typeface="Roboto"/>
                <a:cs typeface="Calibri" panose="020F0502020204030204" pitchFamily="34" charset="0"/>
                <a:sym typeface="Roboto"/>
              </a:rPr>
              <a:t>AJUSTES 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424" y="2025948"/>
            <a:ext cx="7722524" cy="4840778"/>
          </a:xfrm>
          <a:prstGeom prst="rect">
            <a:avLst/>
          </a:prstGeom>
        </p:spPr>
      </p:pic>
    </p:spTree>
    <p:extLst>
      <p:ext uri="{BB962C8B-B14F-4D97-AF65-F5344CB8AC3E}">
        <p14:creationId xmlns:p14="http://schemas.microsoft.com/office/powerpoint/2010/main" val="2492718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8"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ESQUEMA DE SISTEMA </a:t>
            </a:r>
            <a:r>
              <a:rPr lang="es-419" sz="2800" dirty="0">
                <a:solidFill>
                  <a:srgbClr val="ED423D"/>
                </a:solidFill>
                <a:latin typeface="Calibri" panose="020F0502020204030204" pitchFamily="34" charset="0"/>
                <a:ea typeface="Roboto"/>
                <a:cs typeface="Calibri" panose="020F0502020204030204" pitchFamily="34" charset="0"/>
                <a:sym typeface="Roboto"/>
              </a:rPr>
              <a:t>DE ARRANQUE</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4" name="Google Shape;73;p14">
            <a:extLst>
              <a:ext uri="{FF2B5EF4-FFF2-40B4-BE49-F238E27FC236}">
                <a16:creationId xmlns="" xmlns:a16="http://schemas.microsoft.com/office/drawing/2014/main" id="{44618760-3A69-504C-B6C5-31331A3B4F8F}"/>
              </a:ext>
            </a:extLst>
          </p:cNvPr>
          <p:cNvSpPr/>
          <p:nvPr/>
        </p:nvSpPr>
        <p:spPr>
          <a:xfrm>
            <a:off x="4538883" y="2313741"/>
            <a:ext cx="4715354" cy="3346079"/>
          </a:xfrm>
          <a:prstGeom prst="roundRect">
            <a:avLst>
              <a:gd name="adj" fmla="val 11463"/>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9" name="Google Shape;174;p19">
            <a:extLst>
              <a:ext uri="{FF2B5EF4-FFF2-40B4-BE49-F238E27FC236}">
                <a16:creationId xmlns="" xmlns:a16="http://schemas.microsoft.com/office/drawing/2014/main" id="{C0605079-1826-9041-B062-7DC6CFE3ED9E}"/>
              </a:ext>
            </a:extLst>
          </p:cNvPr>
          <p:cNvSpPr/>
          <p:nvPr/>
        </p:nvSpPr>
        <p:spPr>
          <a:xfrm>
            <a:off x="466026" y="2259652"/>
            <a:ext cx="3766006" cy="4267272"/>
          </a:xfrm>
          <a:prstGeom prst="roundRect">
            <a:avLst>
              <a:gd name="adj" fmla="val 10966"/>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5" name="Google Shape;175;p19">
            <a:extLst>
              <a:ext uri="{FF2B5EF4-FFF2-40B4-BE49-F238E27FC236}">
                <a16:creationId xmlns="" xmlns:a16="http://schemas.microsoft.com/office/drawing/2014/main" id="{EE43C265-C1FD-C742-854B-465084259589}"/>
              </a:ext>
            </a:extLst>
          </p:cNvPr>
          <p:cNvSpPr txBox="1"/>
          <p:nvPr/>
        </p:nvSpPr>
        <p:spPr>
          <a:xfrm>
            <a:off x="716254" y="2589058"/>
            <a:ext cx="3117192" cy="3817226"/>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El motor de arranque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es un  motor que transforma la energía eléctrica suministarda  por la batería en energía mecánica,       la cual es transferida hacia el volante de inercia.</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La función del solenoide es doble, ya que sirve como puente para que pase la corriente de la batería al motor de arranque, y a la vez permite que el piñón bendix salga para conectarse con la cercha del volante de inercia.</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pic>
        <p:nvPicPr>
          <p:cNvPr id="4" name="Imagen 3">
            <a:extLst>
              <a:ext uri="{FF2B5EF4-FFF2-40B4-BE49-F238E27FC236}">
                <a16:creationId xmlns="" xmlns:a16="http://schemas.microsoft.com/office/drawing/2014/main" id="{AB6E9AE5-52DA-9C40-91EA-CDE9E6B79C21}"/>
              </a:ext>
            </a:extLst>
          </p:cNvPr>
          <p:cNvPicPr>
            <a:picLocks noChangeAspect="1"/>
          </p:cNvPicPr>
          <p:nvPr/>
        </p:nvPicPr>
        <p:blipFill>
          <a:blip r:embed="rId3"/>
          <a:stretch>
            <a:fillRect/>
          </a:stretch>
        </p:blipFill>
        <p:spPr>
          <a:xfrm>
            <a:off x="4555329" y="2289774"/>
            <a:ext cx="4606664" cy="3228155"/>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10</a:t>
            </a:fld>
            <a:endParaRPr lang="es-CL"/>
          </a:p>
        </p:txBody>
      </p:sp>
    </p:spTree>
    <p:extLst>
      <p:ext uri="{BB962C8B-B14F-4D97-AF65-F5344CB8AC3E}">
        <p14:creationId xmlns:p14="http://schemas.microsoft.com/office/powerpoint/2010/main" val="1071460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0"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REFLEXIONEMOS</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1"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HAGAMOS UNA PAUSA</a:t>
            </a:r>
          </a:p>
          <a:p>
            <a:endParaRPr lang="es-419" b="1" dirty="0">
              <a:latin typeface="Calibri" panose="020F0502020204030204" pitchFamily="34" charset="0"/>
              <a:ea typeface="Roboto"/>
              <a:cs typeface="Calibri" panose="020F0502020204030204" pitchFamily="34" charset="0"/>
              <a:sym typeface="Roboto"/>
            </a:endParaRPr>
          </a:p>
        </p:txBody>
      </p:sp>
      <p:pic>
        <p:nvPicPr>
          <p:cNvPr id="12" name="Imagen 11">
            <a:extLst>
              <a:ext uri="{FF2B5EF4-FFF2-40B4-BE49-F238E27FC236}">
                <a16:creationId xmlns="" xmlns:a16="http://schemas.microsoft.com/office/drawing/2014/main" id="{DB7B5E53-1A22-C941-8712-C11081E55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562" y="1567119"/>
            <a:ext cx="2962656" cy="5248656"/>
          </a:xfrm>
          <a:prstGeom prst="rect">
            <a:avLst/>
          </a:prstGeom>
        </p:spPr>
      </p:pic>
      <p:sp>
        <p:nvSpPr>
          <p:cNvPr id="15" name="Google Shape;99;p15">
            <a:extLst>
              <a:ext uri="{FF2B5EF4-FFF2-40B4-BE49-F238E27FC236}">
                <a16:creationId xmlns="" xmlns:a16="http://schemas.microsoft.com/office/drawing/2014/main" id="{D93B8B47-FC55-1C4A-A573-245164F8182B}"/>
              </a:ext>
            </a:extLst>
          </p:cNvPr>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lvl="0"/>
            <a:r>
              <a:rPr lang="x-none" sz="2100" dirty="0">
                <a:solidFill>
                  <a:srgbClr val="741B47"/>
                </a:solidFill>
                <a:latin typeface="Calibri" panose="020F0502020204030204" pitchFamily="34" charset="0"/>
                <a:ea typeface="Roboto"/>
                <a:cs typeface="Calibri" panose="020F0502020204030204" pitchFamily="34" charset="0"/>
                <a:sym typeface="Roboto"/>
              </a:rPr>
              <a:t>¡Investiga en </a:t>
            </a:r>
            <a:r>
              <a:rPr lang="x-none" sz="2100" dirty="0">
                <a:solidFill>
                  <a:srgbClr val="ED423D"/>
                </a:solidFill>
                <a:latin typeface="Calibri" panose="020F0502020204030204" pitchFamily="34" charset="0"/>
                <a:ea typeface="Roboto"/>
                <a:cs typeface="Calibri" panose="020F0502020204030204" pitchFamily="34" charset="0"/>
                <a:sym typeface="Roboto"/>
              </a:rPr>
              <a:t>internet</a:t>
            </a:r>
          </a:p>
          <a:p>
            <a:pPr lvl="0"/>
            <a:r>
              <a:rPr lang="x-none" sz="2100" dirty="0">
                <a:solidFill>
                  <a:srgbClr val="741B47"/>
                </a:solidFill>
                <a:latin typeface="Calibri" panose="020F0502020204030204" pitchFamily="34" charset="0"/>
                <a:ea typeface="Roboto"/>
                <a:cs typeface="Calibri" panose="020F0502020204030204" pitchFamily="34" charset="0"/>
                <a:sym typeface="Roboto"/>
              </a:rPr>
              <a:t>ocupando tu celular!  </a:t>
            </a:r>
          </a:p>
          <a:p>
            <a:pPr lvl="0"/>
            <a:r>
              <a:rPr lang="x-none" sz="2100" b="1" dirty="0">
                <a:solidFill>
                  <a:srgbClr val="741B47"/>
                </a:solidFill>
                <a:latin typeface="Calibri" panose="020F0502020204030204" pitchFamily="34" charset="0"/>
                <a:ea typeface="Roboto"/>
                <a:cs typeface="Calibri" panose="020F0502020204030204" pitchFamily="34" charset="0"/>
                <a:sym typeface="Roboto"/>
              </a:rPr>
              <a:t>¡Comparte tus respuestas!</a:t>
            </a:r>
          </a:p>
        </p:txBody>
      </p:sp>
      <p:grpSp>
        <p:nvGrpSpPr>
          <p:cNvPr id="16" name="Agrupar 1">
            <a:extLst>
              <a:ext uri="{FF2B5EF4-FFF2-40B4-BE49-F238E27FC236}">
                <a16:creationId xmlns="" xmlns:a16="http://schemas.microsoft.com/office/drawing/2014/main" id="{F34BC08F-916B-AE43-BF2B-61F6A317A814}"/>
              </a:ext>
            </a:extLst>
          </p:cNvPr>
          <p:cNvGrpSpPr/>
          <p:nvPr/>
        </p:nvGrpSpPr>
        <p:grpSpPr>
          <a:xfrm>
            <a:off x="371783" y="2061749"/>
            <a:ext cx="5367968" cy="2584981"/>
            <a:chOff x="371783" y="2061749"/>
            <a:chExt cx="5367968" cy="2584981"/>
          </a:xfrm>
        </p:grpSpPr>
        <p:sp>
          <p:nvSpPr>
            <p:cNvPr id="17" name="Google Shape;73;p14">
              <a:extLst>
                <a:ext uri="{FF2B5EF4-FFF2-40B4-BE49-F238E27FC236}">
                  <a16:creationId xmlns="" xmlns:a16="http://schemas.microsoft.com/office/drawing/2014/main" id="{80CA1CD3-F0A5-DA4D-8D2D-929D8044897B}"/>
                </a:ext>
              </a:extLst>
            </p:cNvPr>
            <p:cNvSpPr/>
            <p:nvPr/>
          </p:nvSpPr>
          <p:spPr>
            <a:xfrm>
              <a:off x="371783" y="2258677"/>
              <a:ext cx="5146719" cy="2388053"/>
            </a:xfrm>
            <a:prstGeom prst="roundRect">
              <a:avLst>
                <a:gd name="adj" fmla="val 9635"/>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pic>
          <p:nvPicPr>
            <p:cNvPr id="18" name="Google Shape;91;p15">
              <a:extLst>
                <a:ext uri="{FF2B5EF4-FFF2-40B4-BE49-F238E27FC236}">
                  <a16:creationId xmlns="" xmlns:a16="http://schemas.microsoft.com/office/drawing/2014/main" id="{8506B637-1BD8-6D44-BD4A-107C0E8FEFE4}"/>
                </a:ext>
              </a:extLst>
            </p:cNvPr>
            <p:cNvPicPr preferRelativeResize="0"/>
            <p:nvPr/>
          </p:nvPicPr>
          <p:blipFill>
            <a:blip r:embed="rId4">
              <a:alphaModFix/>
            </a:blip>
            <a:stretch>
              <a:fillRect/>
            </a:stretch>
          </p:blipFill>
          <p:spPr>
            <a:xfrm>
              <a:off x="5262651" y="2061749"/>
              <a:ext cx="477100" cy="477100"/>
            </a:xfrm>
            <a:prstGeom prst="rect">
              <a:avLst/>
            </a:prstGeom>
            <a:noFill/>
            <a:ln>
              <a:noFill/>
            </a:ln>
          </p:spPr>
        </p:pic>
        <p:sp>
          <p:nvSpPr>
            <p:cNvPr id="19" name="Rectángulo 18">
              <a:extLst>
                <a:ext uri="{FF2B5EF4-FFF2-40B4-BE49-F238E27FC236}">
                  <a16:creationId xmlns="" xmlns:a16="http://schemas.microsoft.com/office/drawing/2014/main" id="{92A2FA59-337D-4C4B-B827-8A0D92CC876F}"/>
                </a:ext>
              </a:extLst>
            </p:cNvPr>
            <p:cNvSpPr/>
            <p:nvPr/>
          </p:nvSpPr>
          <p:spPr>
            <a:xfrm>
              <a:off x="577255" y="2394760"/>
              <a:ext cx="4407655" cy="2057807"/>
            </a:xfrm>
            <a:prstGeom prst="rect">
              <a:avLst/>
            </a:prstGeom>
          </p:spPr>
          <p:txBody>
            <a:bodyPr wrap="square" anchor="b">
              <a:spAutoFit/>
            </a:bodyPr>
            <a:lstStyle/>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r>
                <a:rPr lang="es-419" sz="1600" dirty="0">
                  <a:latin typeface="Calibri" panose="020F0502020204030204" pitchFamily="34" charset="0"/>
                  <a:ea typeface="Roboto"/>
                  <a:cs typeface="Calibri" panose="020F0502020204030204" pitchFamily="34" charset="0"/>
                  <a:sym typeface="Roboto"/>
                </a:rPr>
                <a:t>¿Cuál es la historia del </a:t>
              </a:r>
              <a:r>
                <a:rPr lang="es-419" sz="1600" b="1" dirty="0">
                  <a:solidFill>
                    <a:schemeClr val="tx1"/>
                  </a:solidFill>
                  <a:latin typeface="Calibri" panose="020F0502020204030204" pitchFamily="34" charset="0"/>
                  <a:ea typeface="Roboto"/>
                  <a:cs typeface="Calibri" panose="020F0502020204030204" pitchFamily="34" charset="0"/>
                  <a:sym typeface="Roboto"/>
                </a:rPr>
                <a:t>sistema de arranque?</a:t>
              </a:r>
            </a:p>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r>
                <a:rPr lang="es-419" sz="1600" dirty="0" smtClean="0">
                  <a:latin typeface="Calibri" panose="020F0502020204030204" pitchFamily="34" charset="0"/>
                  <a:ea typeface="Roboto"/>
                  <a:cs typeface="Calibri" panose="020F0502020204030204" pitchFamily="34" charset="0"/>
                  <a:sym typeface="Roboto"/>
                </a:rPr>
                <a:t>¿En qué año y en qué país fue creado?</a:t>
              </a:r>
            </a:p>
            <a:p>
              <a:pPr marL="285750" lvl="0" indent="-285750">
                <a:lnSpc>
                  <a:spcPct val="115000"/>
                </a:lnSpc>
                <a:buFont typeface="Arial" panose="020B0604020202020204" pitchFamily="34" charset="0"/>
                <a:buChar char="•"/>
              </a:pPr>
              <a:endParaRPr lang="es-419" sz="1600" dirty="0" smtClean="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r>
                <a:rPr lang="es-419" sz="1600" dirty="0" smtClean="0">
                  <a:latin typeface="Calibri" panose="020F0502020204030204" pitchFamily="34" charset="0"/>
                  <a:ea typeface="Roboto"/>
                  <a:cs typeface="Calibri" panose="020F0502020204030204" pitchFamily="34" charset="0"/>
                  <a:sym typeface="Roboto"/>
                </a:rPr>
                <a:t>¿</a:t>
              </a:r>
              <a:r>
                <a:rPr lang="es-419" sz="1600" dirty="0">
                  <a:latin typeface="Calibri" panose="020F0502020204030204" pitchFamily="34" charset="0"/>
                  <a:ea typeface="Roboto"/>
                  <a:cs typeface="Calibri" panose="020F0502020204030204" pitchFamily="34" charset="0"/>
                  <a:sym typeface="Roboto"/>
                </a:rPr>
                <a:t>Quién lo patentó?</a:t>
              </a:r>
            </a:p>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p:txBody>
        </p:sp>
      </p:grpSp>
      <p:pic>
        <p:nvPicPr>
          <p:cNvPr id="20" name="Imagen 19">
            <a:extLst>
              <a:ext uri="{FF2B5EF4-FFF2-40B4-BE49-F238E27FC236}">
                <a16:creationId xmlns="" xmlns:a16="http://schemas.microsoft.com/office/drawing/2014/main" id="{DBBE4EEC-4BA2-4D4A-90C5-B04DA76FA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9996" y="4056360"/>
            <a:ext cx="3817418" cy="3616716"/>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11</a:t>
            </a:fld>
            <a:endParaRPr lang="es-CL"/>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1" name="Google Shape;174;p19">
            <a:extLst>
              <a:ext uri="{FF2B5EF4-FFF2-40B4-BE49-F238E27FC236}">
                <a16:creationId xmlns="" xmlns:a16="http://schemas.microsoft.com/office/drawing/2014/main" id="{695D8F14-C141-5846-83AE-F0A546422931}"/>
              </a:ext>
            </a:extLst>
          </p:cNvPr>
          <p:cNvSpPr/>
          <p:nvPr/>
        </p:nvSpPr>
        <p:spPr>
          <a:xfrm>
            <a:off x="466024" y="2250191"/>
            <a:ext cx="8544108" cy="1326150"/>
          </a:xfrm>
          <a:prstGeom prst="roundRect">
            <a:avLst>
              <a:gd name="adj" fmla="val 19565"/>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9"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6384D"/>
                </a:solidFill>
                <a:latin typeface="Calibri" panose="020F0502020204030204" pitchFamily="34" charset="0"/>
                <a:ea typeface="Roboto"/>
                <a:cs typeface="Calibri" panose="020F0502020204030204" pitchFamily="34" charset="0"/>
                <a:sym typeface="Roboto"/>
              </a:rPr>
              <a:t>SISTEMAS</a:t>
            </a:r>
            <a:r>
              <a:rPr lang="es-419" sz="2800" b="1" dirty="0">
                <a:solidFill>
                  <a:srgbClr val="741B47"/>
                </a:solidFill>
                <a:latin typeface="Calibri" panose="020F0502020204030204" pitchFamily="34" charset="0"/>
                <a:ea typeface="Roboto"/>
                <a:cs typeface="Calibri" panose="020F0502020204030204" pitchFamily="34" charset="0"/>
                <a:sym typeface="Roboto"/>
              </a:rPr>
              <a:t> </a:t>
            </a:r>
            <a:r>
              <a:rPr lang="es-CL" sz="2800" dirty="0">
                <a:solidFill>
                  <a:srgbClr val="ED423D"/>
                </a:solidFill>
                <a:latin typeface="Calibri" panose="020F0502020204030204" pitchFamily="34" charset="0"/>
                <a:ea typeface="Roboto"/>
                <a:cs typeface="Calibri" panose="020F0502020204030204" pitchFamily="34" charset="0"/>
                <a:sym typeface="Roboto"/>
              </a:rPr>
              <a:t>DE CARGA</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1" name="Google Shape;174;p19">
            <a:extLst>
              <a:ext uri="{FF2B5EF4-FFF2-40B4-BE49-F238E27FC236}">
                <a16:creationId xmlns="" xmlns:a16="http://schemas.microsoft.com/office/drawing/2014/main" id="{B4663813-AFE2-D848-BB34-F195812ABCA6}"/>
              </a:ext>
            </a:extLst>
          </p:cNvPr>
          <p:cNvSpPr/>
          <p:nvPr/>
        </p:nvSpPr>
        <p:spPr>
          <a:xfrm>
            <a:off x="5244582" y="3819961"/>
            <a:ext cx="3862215" cy="2076341"/>
          </a:xfrm>
          <a:prstGeom prst="roundRect">
            <a:avLst>
              <a:gd name="adj" fmla="val 1558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solidFill>
                  <a:srgbClr val="E9E1E4"/>
                </a:solidFill>
              </a:rPr>
              <a:t>    </a:t>
            </a:r>
            <a:endParaRPr dirty="0">
              <a:solidFill>
                <a:srgbClr val="E9E1E4"/>
              </a:solidFill>
            </a:endParaRPr>
          </a:p>
        </p:txBody>
      </p:sp>
      <p:sp>
        <p:nvSpPr>
          <p:cNvPr id="30" name="Google Shape;175;p19">
            <a:extLst>
              <a:ext uri="{FF2B5EF4-FFF2-40B4-BE49-F238E27FC236}">
                <a16:creationId xmlns="" xmlns:a16="http://schemas.microsoft.com/office/drawing/2014/main" id="{854E94FA-471B-BB40-8132-283776597F3F}"/>
              </a:ext>
            </a:extLst>
          </p:cNvPr>
          <p:cNvSpPr txBox="1"/>
          <p:nvPr/>
        </p:nvSpPr>
        <p:spPr>
          <a:xfrm>
            <a:off x="5570983" y="3998782"/>
            <a:ext cx="3344554" cy="1674859"/>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El Sistema básicamente cuenta con:</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Batería</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Generador (alternador)</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Caja reguladora de voltaje (incorporada)</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Luz testigo en panel de instrumentos </a:t>
            </a:r>
          </a:p>
        </p:txBody>
      </p:sp>
      <p:sp>
        <p:nvSpPr>
          <p:cNvPr id="27" name="Google Shape;175;p19">
            <a:extLst>
              <a:ext uri="{FF2B5EF4-FFF2-40B4-BE49-F238E27FC236}">
                <a16:creationId xmlns="" xmlns:a16="http://schemas.microsoft.com/office/drawing/2014/main" id="{21E57273-9CCE-6F46-94E7-DE2A3E0B3AAF}"/>
              </a:ext>
            </a:extLst>
          </p:cNvPr>
          <p:cNvSpPr txBox="1"/>
          <p:nvPr/>
        </p:nvSpPr>
        <p:spPr>
          <a:xfrm>
            <a:off x="710131" y="2350979"/>
            <a:ext cx="7692889" cy="1119491"/>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Sistema de carga es el encargado de mantener alimentados todos los consumos que tenga el vehículo cuando el motor se encuentra en marcha, además de cargar la batería, cuando esta se encuentra descargada. </a:t>
            </a:r>
          </a:p>
        </p:txBody>
      </p:sp>
      <p:pic>
        <p:nvPicPr>
          <p:cNvPr id="4" name="Imagen 3">
            <a:extLst>
              <a:ext uri="{FF2B5EF4-FFF2-40B4-BE49-F238E27FC236}">
                <a16:creationId xmlns="" xmlns:a16="http://schemas.microsoft.com/office/drawing/2014/main" id="{24D38A76-5AE0-1D48-8DC1-F4258A8536CB}"/>
              </a:ext>
            </a:extLst>
          </p:cNvPr>
          <p:cNvPicPr>
            <a:picLocks noChangeAspect="1"/>
          </p:cNvPicPr>
          <p:nvPr/>
        </p:nvPicPr>
        <p:blipFill>
          <a:blip r:embed="rId3"/>
          <a:stretch>
            <a:fillRect/>
          </a:stretch>
        </p:blipFill>
        <p:spPr>
          <a:xfrm>
            <a:off x="466025" y="3470470"/>
            <a:ext cx="4778558" cy="3486659"/>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12</a:t>
            </a:fld>
            <a:endParaRPr lang="es-CL"/>
          </a:p>
        </p:txBody>
      </p:sp>
    </p:spTree>
    <p:extLst>
      <p:ext uri="{BB962C8B-B14F-4D97-AF65-F5344CB8AC3E}">
        <p14:creationId xmlns:p14="http://schemas.microsoft.com/office/powerpoint/2010/main" val="815638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3" name="Google Shape;174;p19">
            <a:extLst>
              <a:ext uri="{FF2B5EF4-FFF2-40B4-BE49-F238E27FC236}">
                <a16:creationId xmlns="" xmlns:a16="http://schemas.microsoft.com/office/drawing/2014/main" id="{8C9D623A-D17F-A845-BE6D-A6181EA62642}"/>
              </a:ext>
            </a:extLst>
          </p:cNvPr>
          <p:cNvSpPr/>
          <p:nvPr/>
        </p:nvSpPr>
        <p:spPr>
          <a:xfrm>
            <a:off x="478057" y="2239431"/>
            <a:ext cx="2249377" cy="2679409"/>
          </a:xfrm>
          <a:prstGeom prst="roundRect">
            <a:avLst>
              <a:gd name="adj" fmla="val 18584"/>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4" name="Google Shape;175;p19">
            <a:extLst>
              <a:ext uri="{FF2B5EF4-FFF2-40B4-BE49-F238E27FC236}">
                <a16:creationId xmlns="" xmlns:a16="http://schemas.microsoft.com/office/drawing/2014/main" id="{DCB76167-67A4-384F-ADE0-44AA89D40C5D}"/>
              </a:ext>
            </a:extLst>
          </p:cNvPr>
          <p:cNvSpPr txBox="1"/>
          <p:nvPr/>
        </p:nvSpPr>
        <p:spPr>
          <a:xfrm>
            <a:off x="716254" y="2617662"/>
            <a:ext cx="1815589" cy="184398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Para que el sistema de carga comience a funcionar, es necesario que el motor del vehículo se encuentre en funcionamiento.</a:t>
            </a:r>
          </a:p>
        </p:txBody>
      </p:sp>
      <p:sp>
        <p:nvSpPr>
          <p:cNvPr id="25" name="Google Shape;174;p19">
            <a:extLst>
              <a:ext uri="{FF2B5EF4-FFF2-40B4-BE49-F238E27FC236}">
                <a16:creationId xmlns="" xmlns:a16="http://schemas.microsoft.com/office/drawing/2014/main" id="{B298A3DB-110F-C74B-92BE-D41CC349F7C4}"/>
              </a:ext>
            </a:extLst>
          </p:cNvPr>
          <p:cNvSpPr/>
          <p:nvPr/>
        </p:nvSpPr>
        <p:spPr>
          <a:xfrm>
            <a:off x="478056" y="5156566"/>
            <a:ext cx="8764150" cy="1369069"/>
          </a:xfrm>
          <a:prstGeom prst="roundRect">
            <a:avLst>
              <a:gd name="adj" fmla="val 26222"/>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6" name="Google Shape;175;p19">
            <a:extLst>
              <a:ext uri="{FF2B5EF4-FFF2-40B4-BE49-F238E27FC236}">
                <a16:creationId xmlns="" xmlns:a16="http://schemas.microsoft.com/office/drawing/2014/main" id="{E42FDFE1-6F88-BC4E-A523-65E98BA98424}"/>
              </a:ext>
            </a:extLst>
          </p:cNvPr>
          <p:cNvSpPr txBox="1"/>
          <p:nvPr/>
        </p:nvSpPr>
        <p:spPr>
          <a:xfrm>
            <a:off x="728285" y="5603203"/>
            <a:ext cx="8359753" cy="46647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Esto es debido a que el generador, llamado habitualmente Alternador (ya que produce corriente alterna), necesita recibir movimiento desde la polea del cigüeñal mediante una correa, para comenzar a girar y a producir corriente Alterna.</a:t>
            </a:r>
          </a:p>
        </p:txBody>
      </p:sp>
      <p:pic>
        <p:nvPicPr>
          <p:cNvPr id="3" name="Imagen 2">
            <a:extLst>
              <a:ext uri="{FF2B5EF4-FFF2-40B4-BE49-F238E27FC236}">
                <a16:creationId xmlns="" xmlns:a16="http://schemas.microsoft.com/office/drawing/2014/main" id="{068366EB-6BD3-0E46-831D-857381D62CA7}"/>
              </a:ext>
            </a:extLst>
          </p:cNvPr>
          <p:cNvPicPr>
            <a:picLocks noChangeAspect="1"/>
          </p:cNvPicPr>
          <p:nvPr/>
        </p:nvPicPr>
        <p:blipFill>
          <a:blip r:embed="rId3"/>
          <a:stretch>
            <a:fillRect/>
          </a:stretch>
        </p:blipFill>
        <p:spPr>
          <a:xfrm>
            <a:off x="2388017" y="1491499"/>
            <a:ext cx="7139391" cy="4184087"/>
          </a:xfrm>
          <a:prstGeom prst="rect">
            <a:avLst/>
          </a:prstGeom>
        </p:spPr>
      </p:pic>
      <p:sp>
        <p:nvSpPr>
          <p:cNvPr id="10" name="Google Shape;96;p15">
            <a:extLst>
              <a:ext uri="{FF2B5EF4-FFF2-40B4-BE49-F238E27FC236}">
                <a16:creationId xmlns="" xmlns:a16="http://schemas.microsoft.com/office/drawing/2014/main" id="{BED048EA-EC35-D244-832C-EF5AE933C4B4}"/>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6384D"/>
                </a:solidFill>
                <a:latin typeface="Calibri" panose="020F0502020204030204" pitchFamily="34" charset="0"/>
                <a:ea typeface="Roboto"/>
                <a:cs typeface="Calibri" panose="020F0502020204030204" pitchFamily="34" charset="0"/>
                <a:sym typeface="Roboto"/>
              </a:rPr>
              <a:t>SISTEMAS</a:t>
            </a:r>
            <a:r>
              <a:rPr lang="es-419" sz="2800" b="1" dirty="0">
                <a:solidFill>
                  <a:srgbClr val="741B47"/>
                </a:solidFill>
                <a:latin typeface="Calibri" panose="020F0502020204030204" pitchFamily="34" charset="0"/>
                <a:ea typeface="Roboto"/>
                <a:cs typeface="Calibri" panose="020F0502020204030204" pitchFamily="34" charset="0"/>
                <a:sym typeface="Roboto"/>
              </a:rPr>
              <a:t> </a:t>
            </a:r>
            <a:r>
              <a:rPr lang="es-CL" sz="2800" dirty="0">
                <a:solidFill>
                  <a:srgbClr val="ED423D"/>
                </a:solidFill>
                <a:latin typeface="Calibri" panose="020F0502020204030204" pitchFamily="34" charset="0"/>
                <a:ea typeface="Roboto"/>
                <a:cs typeface="Calibri" panose="020F0502020204030204" pitchFamily="34" charset="0"/>
                <a:sym typeface="Roboto"/>
              </a:rPr>
              <a:t>DE CARGA</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13</a:t>
            </a:fld>
            <a:endParaRPr lang="es-CL"/>
          </a:p>
        </p:txBody>
      </p:sp>
    </p:spTree>
    <p:extLst>
      <p:ext uri="{BB962C8B-B14F-4D97-AF65-F5344CB8AC3E}">
        <p14:creationId xmlns:p14="http://schemas.microsoft.com/office/powerpoint/2010/main" val="3791276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8" name="Google Shape;174;p19">
            <a:extLst>
              <a:ext uri="{FF2B5EF4-FFF2-40B4-BE49-F238E27FC236}">
                <a16:creationId xmlns="" xmlns:a16="http://schemas.microsoft.com/office/drawing/2014/main" id="{3A97B258-8960-4E40-85C9-15ABEC568AF3}"/>
              </a:ext>
            </a:extLst>
          </p:cNvPr>
          <p:cNvSpPr/>
          <p:nvPr/>
        </p:nvSpPr>
        <p:spPr>
          <a:xfrm>
            <a:off x="466025" y="1897681"/>
            <a:ext cx="8726700" cy="1183868"/>
          </a:xfrm>
          <a:prstGeom prst="roundRect">
            <a:avLst>
              <a:gd name="adj" fmla="val 27256"/>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2" name="Google Shape;175;p19">
            <a:extLst>
              <a:ext uri="{FF2B5EF4-FFF2-40B4-BE49-F238E27FC236}">
                <a16:creationId xmlns="" xmlns:a16="http://schemas.microsoft.com/office/drawing/2014/main" id="{EBD39043-E247-1447-AE01-FF4C3E0C450C}"/>
              </a:ext>
            </a:extLst>
          </p:cNvPr>
          <p:cNvSpPr txBox="1"/>
          <p:nvPr/>
        </p:nvSpPr>
        <p:spPr>
          <a:xfrm>
            <a:off x="716253" y="2027379"/>
            <a:ext cx="8357409" cy="90564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Como los consumidores del vehículo trabajan con corriente continua, el generador internamente está equipado con unos elementos llamados diodos rectificadores, los cuales rectifican la corriente para pasarla de alterna a continua. </a:t>
            </a:r>
          </a:p>
        </p:txBody>
      </p:sp>
      <p:sp>
        <p:nvSpPr>
          <p:cNvPr id="23" name="Google Shape;174;p19">
            <a:extLst>
              <a:ext uri="{FF2B5EF4-FFF2-40B4-BE49-F238E27FC236}">
                <a16:creationId xmlns="" xmlns:a16="http://schemas.microsoft.com/office/drawing/2014/main" id="{A313D041-B649-9A46-8688-F8D84B8C7EF6}"/>
              </a:ext>
            </a:extLst>
          </p:cNvPr>
          <p:cNvSpPr/>
          <p:nvPr/>
        </p:nvSpPr>
        <p:spPr>
          <a:xfrm>
            <a:off x="466025" y="3212008"/>
            <a:ext cx="7361793" cy="1597539"/>
          </a:xfrm>
          <a:prstGeom prst="roundRect">
            <a:avLst>
              <a:gd name="adj" fmla="val 27256"/>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4" name="Google Shape;175;p19">
            <a:extLst>
              <a:ext uri="{FF2B5EF4-FFF2-40B4-BE49-F238E27FC236}">
                <a16:creationId xmlns="" xmlns:a16="http://schemas.microsoft.com/office/drawing/2014/main" id="{8EEDC04C-4714-1149-B58B-03501E332E66}"/>
              </a:ext>
            </a:extLst>
          </p:cNvPr>
          <p:cNvSpPr txBox="1"/>
          <p:nvPr/>
        </p:nvSpPr>
        <p:spPr>
          <a:xfrm>
            <a:off x="716253" y="3285104"/>
            <a:ext cx="4860069" cy="1364121"/>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resumen, el generador (alternador), es un motor que transforma la energía mecánica (movimiento que le </a:t>
            </a:r>
            <a:r>
              <a:rPr lang="es-419" sz="1500" dirty="0" smtClean="0">
                <a:solidFill>
                  <a:schemeClr val="dk1"/>
                </a:solidFill>
                <a:latin typeface="Calibri" panose="020F0502020204030204" pitchFamily="34" charset="0"/>
                <a:ea typeface="Roboto Medium"/>
                <a:cs typeface="Calibri" panose="020F0502020204030204" pitchFamily="34" charset="0"/>
                <a:sym typeface="Roboto Medium"/>
              </a:rPr>
              <a:t>entrega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motor a través de una correa para hacerlo girar), en energía eléctrica.</a:t>
            </a:r>
          </a:p>
        </p:txBody>
      </p:sp>
      <p:sp>
        <p:nvSpPr>
          <p:cNvPr id="25" name="Google Shape;174;p19">
            <a:extLst>
              <a:ext uri="{FF2B5EF4-FFF2-40B4-BE49-F238E27FC236}">
                <a16:creationId xmlns="" xmlns:a16="http://schemas.microsoft.com/office/drawing/2014/main" id="{6B6C22C2-07F8-A648-9B16-FEB7F76C906E}"/>
              </a:ext>
            </a:extLst>
          </p:cNvPr>
          <p:cNvSpPr/>
          <p:nvPr/>
        </p:nvSpPr>
        <p:spPr>
          <a:xfrm>
            <a:off x="466024" y="4954723"/>
            <a:ext cx="6502811" cy="1749946"/>
          </a:xfrm>
          <a:prstGeom prst="roundRect">
            <a:avLst>
              <a:gd name="adj" fmla="val 20922"/>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6" name="Google Shape;175;p19">
            <a:extLst>
              <a:ext uri="{FF2B5EF4-FFF2-40B4-BE49-F238E27FC236}">
                <a16:creationId xmlns="" xmlns:a16="http://schemas.microsoft.com/office/drawing/2014/main" id="{F23EB94A-F5BC-C948-A39A-C72162B14802}"/>
              </a:ext>
            </a:extLst>
          </p:cNvPr>
          <p:cNvSpPr txBox="1"/>
          <p:nvPr/>
        </p:nvSpPr>
        <p:spPr>
          <a:xfrm>
            <a:off x="716254" y="4853076"/>
            <a:ext cx="4143878" cy="195976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Normalmente el generador entrega una carga que es regulada por otro elemento interno del generador, llamado regulador de voltaje. El voltaje máximo que entrega el generador es entre 13.8 a 14.2 volts aproximadamente.</a:t>
            </a:r>
          </a:p>
        </p:txBody>
      </p:sp>
      <p:sp>
        <p:nvSpPr>
          <p:cNvPr id="28" name="Elipse 27">
            <a:extLst>
              <a:ext uri="{FF2B5EF4-FFF2-40B4-BE49-F238E27FC236}">
                <a16:creationId xmlns="" xmlns:a16="http://schemas.microsoft.com/office/drawing/2014/main" id="{A753AB92-4A10-5041-ABFB-98A6AD1C22C1}"/>
              </a:ext>
            </a:extLst>
          </p:cNvPr>
          <p:cNvSpPr/>
          <p:nvPr/>
        </p:nvSpPr>
        <p:spPr>
          <a:xfrm>
            <a:off x="5555148" y="3094252"/>
            <a:ext cx="3887805" cy="38878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1" name="Imagen 30">
            <a:extLst>
              <a:ext uri="{FF2B5EF4-FFF2-40B4-BE49-F238E27FC236}">
                <a16:creationId xmlns="" xmlns:a16="http://schemas.microsoft.com/office/drawing/2014/main" id="{9B956968-5561-0747-97ED-4663052B5CC9}"/>
              </a:ext>
            </a:extLst>
          </p:cNvPr>
          <p:cNvPicPr>
            <a:picLocks noChangeAspect="1"/>
          </p:cNvPicPr>
          <p:nvPr/>
        </p:nvPicPr>
        <p:blipFill>
          <a:blip r:embed="rId3"/>
          <a:stretch>
            <a:fillRect/>
          </a:stretch>
        </p:blipFill>
        <p:spPr>
          <a:xfrm>
            <a:off x="5079603" y="3147283"/>
            <a:ext cx="4860069" cy="3781741"/>
          </a:xfrm>
          <a:prstGeom prst="rect">
            <a:avLst/>
          </a:prstGeom>
        </p:spPr>
      </p:pic>
      <p:sp>
        <p:nvSpPr>
          <p:cNvPr id="12" name="Google Shape;96;p15">
            <a:extLst>
              <a:ext uri="{FF2B5EF4-FFF2-40B4-BE49-F238E27FC236}">
                <a16:creationId xmlns="" xmlns:a16="http://schemas.microsoft.com/office/drawing/2014/main" id="{10BA0A04-D2D0-9442-92B2-0A9ABB21A50F}"/>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6384D"/>
                </a:solidFill>
                <a:latin typeface="Calibri" panose="020F0502020204030204" pitchFamily="34" charset="0"/>
                <a:ea typeface="Roboto"/>
                <a:cs typeface="Calibri" panose="020F0502020204030204" pitchFamily="34" charset="0"/>
                <a:sym typeface="Roboto"/>
              </a:rPr>
              <a:t>SISTEMAS</a:t>
            </a:r>
            <a:r>
              <a:rPr lang="es-419" sz="2800" b="1" dirty="0">
                <a:solidFill>
                  <a:srgbClr val="741B47"/>
                </a:solidFill>
                <a:latin typeface="Calibri" panose="020F0502020204030204" pitchFamily="34" charset="0"/>
                <a:ea typeface="Roboto"/>
                <a:cs typeface="Calibri" panose="020F0502020204030204" pitchFamily="34" charset="0"/>
                <a:sym typeface="Roboto"/>
              </a:rPr>
              <a:t> </a:t>
            </a:r>
            <a:r>
              <a:rPr lang="es-CL" sz="2800" dirty="0">
                <a:solidFill>
                  <a:srgbClr val="ED423D"/>
                </a:solidFill>
                <a:latin typeface="Calibri" panose="020F0502020204030204" pitchFamily="34" charset="0"/>
                <a:ea typeface="Roboto"/>
                <a:cs typeface="Calibri" panose="020F0502020204030204" pitchFamily="34" charset="0"/>
                <a:sym typeface="Roboto"/>
              </a:rPr>
              <a:t>DE CARGA</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14</a:t>
            </a:fld>
            <a:endParaRPr lang="es-CL"/>
          </a:p>
        </p:txBody>
      </p:sp>
    </p:spTree>
    <p:extLst>
      <p:ext uri="{BB962C8B-B14F-4D97-AF65-F5344CB8AC3E}">
        <p14:creationId xmlns:p14="http://schemas.microsoft.com/office/powerpoint/2010/main" val="4074469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42" y="1815299"/>
            <a:ext cx="7016441" cy="4871642"/>
          </a:xfrm>
          <a:prstGeom prst="rect">
            <a:avLst/>
          </a:prstGeom>
        </p:spPr>
      </p:pic>
      <p:sp>
        <p:nvSpPr>
          <p:cNvPr id="17" name="Botón de acción: Hacia delante o Siguiente 16">
            <a:hlinkClick r:id="rId4" highlightClick="1"/>
          </p:cNvPr>
          <p:cNvSpPr/>
          <p:nvPr/>
        </p:nvSpPr>
        <p:spPr>
          <a:xfrm>
            <a:off x="2079500" y="3655179"/>
            <a:ext cx="491851" cy="491851"/>
          </a:xfrm>
          <a:prstGeom prst="actionButtonForwardNext">
            <a:avLst/>
          </a:prstGeom>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s-CL">
              <a:ln w="0">
                <a:noFill/>
              </a:ln>
              <a:solidFill>
                <a:schemeClr val="tx1"/>
              </a:solidFill>
              <a:effectLst>
                <a:outerShdw blurRad="38100" dist="19050" dir="2700000" algn="tl" rotWithShape="0">
                  <a:schemeClr val="dk1">
                    <a:alpha val="40000"/>
                  </a:schemeClr>
                </a:outerShdw>
              </a:effectLst>
            </a:endParaRPr>
          </a:p>
        </p:txBody>
      </p:sp>
      <p:sp>
        <p:nvSpPr>
          <p:cNvPr id="14" name="Google Shape;80;p14">
            <a:extLst>
              <a:ext uri="{FF2B5EF4-FFF2-40B4-BE49-F238E27FC236}">
                <a16:creationId xmlns="" xmlns:a16="http://schemas.microsoft.com/office/drawing/2014/main" id="{80B05D3B-B6F2-4040-A8A8-0F75AC422395}"/>
              </a:ext>
            </a:extLst>
          </p:cNvPr>
          <p:cNvSpPr txBox="1"/>
          <p:nvPr/>
        </p:nvSpPr>
        <p:spPr>
          <a:xfrm>
            <a:off x="2571351" y="3714121"/>
            <a:ext cx="3259392" cy="373966"/>
          </a:xfrm>
          <a:prstGeom prst="rect">
            <a:avLst/>
          </a:prstGeom>
          <a:noFill/>
          <a:ln>
            <a:noFill/>
          </a:ln>
        </p:spPr>
        <p:txBody>
          <a:bodyPr spcFirstLastPara="1" wrap="square" lIns="91425" tIns="91425" rIns="91425" bIns="91425" anchor="ctr" anchorCtr="0">
            <a:noAutofit/>
          </a:bodyPr>
          <a:lstStyle/>
          <a:p>
            <a:pPr>
              <a:lnSpc>
                <a:spcPct val="115000"/>
              </a:lnSpc>
            </a:pPr>
            <a:r>
              <a:rPr lang="es-CL" sz="1600" b="1" dirty="0" smtClean="0">
                <a:solidFill>
                  <a:srgbClr val="731D47"/>
                </a:solidFill>
                <a:latin typeface="Calibri" panose="020F0502020204030204" pitchFamily="34" charset="0"/>
                <a:ea typeface="Roboto"/>
                <a:cs typeface="Calibri" panose="020F0502020204030204" pitchFamily="34" charset="0"/>
                <a:sym typeface="Roboto"/>
              </a:rPr>
              <a:t>El </a:t>
            </a:r>
            <a:r>
              <a:rPr lang="es-CL" sz="1600" b="1" dirty="0">
                <a:solidFill>
                  <a:srgbClr val="731D47"/>
                </a:solidFill>
                <a:latin typeface="Calibri" panose="020F0502020204030204" pitchFamily="34" charset="0"/>
                <a:ea typeface="Roboto"/>
                <a:cs typeface="Calibri" panose="020F0502020204030204" pitchFamily="34" charset="0"/>
                <a:sym typeface="Roboto"/>
              </a:rPr>
              <a:t>sistema eléctrico de un vehículo</a:t>
            </a:r>
          </a:p>
        </p:txBody>
      </p:sp>
      <p:sp>
        <p:nvSpPr>
          <p:cNvPr id="3" name="Marcador de número de diapositiva 2"/>
          <p:cNvSpPr>
            <a:spLocks noGrp="1"/>
          </p:cNvSpPr>
          <p:nvPr>
            <p:ph type="sldNum" sz="quarter" idx="2"/>
          </p:nvPr>
        </p:nvSpPr>
        <p:spPr/>
        <p:txBody>
          <a:bodyPr/>
          <a:lstStyle/>
          <a:p>
            <a:fld id="{86CB4B4D-7CA3-9044-876B-883B54F8677D}" type="slidenum">
              <a:rPr lang="es-CL" smtClean="0"/>
              <a:t>15</a:t>
            </a:fld>
            <a:endParaRPr lang="es-CL"/>
          </a:p>
        </p:txBody>
      </p:sp>
      <p:pic>
        <p:nvPicPr>
          <p:cNvPr id="18" name="Imagen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74254" y="3959846"/>
            <a:ext cx="4636302" cy="3844875"/>
          </a:xfrm>
          <a:prstGeom prst="rect">
            <a:avLst/>
          </a:prstGeom>
        </p:spPr>
      </p:pic>
      <p:grpSp>
        <p:nvGrpSpPr>
          <p:cNvPr id="19" name="Grupo 18"/>
          <p:cNvGrpSpPr/>
          <p:nvPr/>
        </p:nvGrpSpPr>
        <p:grpSpPr>
          <a:xfrm>
            <a:off x="366450" y="1220100"/>
            <a:ext cx="8966551" cy="577341"/>
            <a:chOff x="366450" y="1220100"/>
            <a:chExt cx="8966551" cy="577341"/>
          </a:xfrm>
        </p:grpSpPr>
        <p:sp>
          <p:nvSpPr>
            <p:cNvPr id="20" name="Google Shape;206;p7"/>
            <p:cNvSpPr txBox="1"/>
            <p:nvPr/>
          </p:nvSpPr>
          <p:spPr>
            <a:xfrm>
              <a:off x="382499" y="1261272"/>
              <a:ext cx="8950502" cy="536169"/>
            </a:xfrm>
            <a:prstGeom prst="rect">
              <a:avLst/>
            </a:prstGeom>
            <a:noFill/>
            <a:ln>
              <a:noFill/>
            </a:ln>
          </p:spPr>
          <p:txBody>
            <a:bodyPr spcFirstLastPara="1" wrap="square" lIns="91400" tIns="91400" rIns="91400" bIns="91400" anchor="ctr" anchorCtr="0">
              <a:spAutoFit/>
            </a:bodyPr>
            <a:lstStyle/>
            <a:p>
              <a:pPr lvl="0">
                <a:lnSpc>
                  <a:spcPct val="80000"/>
                </a:lnSpc>
                <a:buClr>
                  <a:srgbClr val="741B47"/>
                </a:buClr>
                <a:buSzPts val="2800"/>
              </a:pPr>
              <a:r>
                <a:rPr lang="en-US" sz="2800" b="1" dirty="0" smtClean="0">
                  <a:solidFill>
                    <a:srgbClr val="741B47"/>
                  </a:solidFill>
                  <a:latin typeface="Calibri"/>
                  <a:ea typeface="Calibri"/>
                  <a:cs typeface="Calibri"/>
                  <a:sym typeface="Calibri"/>
                </a:rPr>
                <a:t>VIDEO</a:t>
              </a:r>
              <a:endParaRPr lang="en-US" sz="2800" dirty="0"/>
            </a:p>
          </p:txBody>
        </p:sp>
        <p:sp>
          <p:nvSpPr>
            <p:cNvPr id="21"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b="1" dirty="0" smtClean="0">
                  <a:latin typeface="Calibri"/>
                  <a:ea typeface="Calibri"/>
                  <a:cs typeface="Calibri"/>
                  <a:sym typeface="Calibri"/>
                </a:rPr>
                <a:t>VEAMOS EL SIGUIENTE</a:t>
              </a:r>
              <a:endParaRPr sz="1400" b="1"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663079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6" name="Google Shape;96;p15">
            <a:extLst>
              <a:ext uri="{FF2B5EF4-FFF2-40B4-BE49-F238E27FC236}">
                <a16:creationId xmlns="" xmlns:a16="http://schemas.microsoft.com/office/drawing/2014/main" id="{234C9EF4-6ED5-E044-96D7-9C046A50F089}"/>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6384D"/>
                </a:solidFill>
                <a:latin typeface="Calibri" panose="020F0502020204030204" pitchFamily="34" charset="0"/>
                <a:ea typeface="Roboto"/>
                <a:cs typeface="Calibri" panose="020F0502020204030204" pitchFamily="34" charset="0"/>
                <a:sym typeface="Roboto"/>
              </a:rPr>
              <a:t>SISTEMAS</a:t>
            </a:r>
            <a:r>
              <a:rPr lang="es-419" sz="2800" b="1" dirty="0">
                <a:solidFill>
                  <a:srgbClr val="741B47"/>
                </a:solidFill>
                <a:latin typeface="Calibri" panose="020F0502020204030204" pitchFamily="34" charset="0"/>
                <a:ea typeface="Roboto"/>
                <a:cs typeface="Calibri" panose="020F0502020204030204" pitchFamily="34" charset="0"/>
                <a:sym typeface="Roboto"/>
              </a:rPr>
              <a:t> </a:t>
            </a:r>
            <a:r>
              <a:rPr lang="es-CL" sz="2800" dirty="0">
                <a:solidFill>
                  <a:srgbClr val="ED423D"/>
                </a:solidFill>
                <a:latin typeface="Calibri" panose="020F0502020204030204" pitchFamily="34" charset="0"/>
                <a:ea typeface="Roboto"/>
                <a:cs typeface="Calibri" panose="020F0502020204030204" pitchFamily="34" charset="0"/>
                <a:sym typeface="Roboto"/>
              </a:rPr>
              <a:t>DE DISTRIBUCIÓN</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8" name="Google Shape;174;p19">
            <a:extLst>
              <a:ext uri="{FF2B5EF4-FFF2-40B4-BE49-F238E27FC236}">
                <a16:creationId xmlns="" xmlns:a16="http://schemas.microsoft.com/office/drawing/2014/main" id="{3A97B258-8960-4E40-85C9-15ABEC568AF3}"/>
              </a:ext>
            </a:extLst>
          </p:cNvPr>
          <p:cNvSpPr/>
          <p:nvPr/>
        </p:nvSpPr>
        <p:spPr>
          <a:xfrm>
            <a:off x="466025" y="1897681"/>
            <a:ext cx="6890739" cy="997230"/>
          </a:xfrm>
          <a:prstGeom prst="roundRect">
            <a:avLst>
              <a:gd name="adj" fmla="val 27256"/>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2" name="Google Shape;175;p19">
            <a:extLst>
              <a:ext uri="{FF2B5EF4-FFF2-40B4-BE49-F238E27FC236}">
                <a16:creationId xmlns="" xmlns:a16="http://schemas.microsoft.com/office/drawing/2014/main" id="{EBD39043-E247-1447-AE01-FF4C3E0C450C}"/>
              </a:ext>
            </a:extLst>
          </p:cNvPr>
          <p:cNvSpPr txBox="1"/>
          <p:nvPr/>
        </p:nvSpPr>
        <p:spPr>
          <a:xfrm>
            <a:off x="716253" y="2043145"/>
            <a:ext cx="4860069" cy="674219"/>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 el encargado de realizar la apertura y cierre de las válvulas de Admisión y Escape del motor respectivamente. </a:t>
            </a:r>
          </a:p>
        </p:txBody>
      </p:sp>
      <p:sp>
        <p:nvSpPr>
          <p:cNvPr id="23" name="Google Shape;174;p19">
            <a:extLst>
              <a:ext uri="{FF2B5EF4-FFF2-40B4-BE49-F238E27FC236}">
                <a16:creationId xmlns="" xmlns:a16="http://schemas.microsoft.com/office/drawing/2014/main" id="{A313D041-B649-9A46-8688-F8D84B8C7EF6}"/>
              </a:ext>
            </a:extLst>
          </p:cNvPr>
          <p:cNvSpPr/>
          <p:nvPr/>
        </p:nvSpPr>
        <p:spPr>
          <a:xfrm>
            <a:off x="466025" y="3055506"/>
            <a:ext cx="7361794" cy="1583141"/>
          </a:xfrm>
          <a:prstGeom prst="roundRect">
            <a:avLst>
              <a:gd name="adj" fmla="val 27256"/>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4" name="Google Shape;175;p19">
            <a:extLst>
              <a:ext uri="{FF2B5EF4-FFF2-40B4-BE49-F238E27FC236}">
                <a16:creationId xmlns="" xmlns:a16="http://schemas.microsoft.com/office/drawing/2014/main" id="{8EEDC04C-4714-1149-B58B-03501E332E66}"/>
              </a:ext>
            </a:extLst>
          </p:cNvPr>
          <p:cNvSpPr txBox="1"/>
          <p:nvPr/>
        </p:nvSpPr>
        <p:spPr>
          <a:xfrm>
            <a:off x="716253" y="3132509"/>
            <a:ext cx="4860070" cy="1364121"/>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Se logra este movimiento valvular, gracias al traspaso del giro del eje cigüeñal hasta las válvulas, el que se realiza mediante el uso de piñones o engranajes, dependiendo del tipo de mando de distribución.</a:t>
            </a:r>
          </a:p>
        </p:txBody>
      </p:sp>
      <p:sp>
        <p:nvSpPr>
          <p:cNvPr id="25" name="Google Shape;174;p19">
            <a:extLst>
              <a:ext uri="{FF2B5EF4-FFF2-40B4-BE49-F238E27FC236}">
                <a16:creationId xmlns="" xmlns:a16="http://schemas.microsoft.com/office/drawing/2014/main" id="{6B6C22C2-07F8-A648-9B16-FEB7F76C906E}"/>
              </a:ext>
            </a:extLst>
          </p:cNvPr>
          <p:cNvSpPr/>
          <p:nvPr/>
        </p:nvSpPr>
        <p:spPr>
          <a:xfrm>
            <a:off x="495976" y="4807012"/>
            <a:ext cx="4202346" cy="1752696"/>
          </a:xfrm>
          <a:prstGeom prst="roundRect">
            <a:avLst>
              <a:gd name="adj" fmla="val 20922"/>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6" name="Google Shape;175;p19">
            <a:extLst>
              <a:ext uri="{FF2B5EF4-FFF2-40B4-BE49-F238E27FC236}">
                <a16:creationId xmlns="" xmlns:a16="http://schemas.microsoft.com/office/drawing/2014/main" id="{F23EB94A-F5BC-C948-A39A-C72162B14802}"/>
              </a:ext>
            </a:extLst>
          </p:cNvPr>
          <p:cNvSpPr txBox="1"/>
          <p:nvPr/>
        </p:nvSpPr>
        <p:spPr>
          <a:xfrm>
            <a:off x="716254" y="4828269"/>
            <a:ext cx="3843963" cy="1491311"/>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Existen 2 tipos de Mandos de Distribución:</a:t>
            </a:r>
          </a:p>
          <a:p>
            <a:pPr marL="285750" lvl="0" indent="-285750">
              <a:lnSpc>
                <a:spcPct val="115000"/>
              </a:lnSpc>
              <a:buClr>
                <a:srgbClr val="76384D"/>
              </a:buClr>
              <a:buFont typeface="Arial" panose="020B0604020202020204" pitchFamily="34" charset="0"/>
              <a:buChar char="•"/>
            </a:pPr>
            <a:r>
              <a:rPr lang="es-419" sz="1500" dirty="0">
                <a:solidFill>
                  <a:srgbClr val="76384D"/>
                </a:solidFill>
                <a:latin typeface="Calibri" panose="020F0502020204030204" pitchFamily="34" charset="0"/>
                <a:ea typeface="Roboto Medium"/>
                <a:cs typeface="Calibri" panose="020F0502020204030204" pitchFamily="34" charset="0"/>
                <a:sym typeface="Roboto Medium"/>
              </a:rPr>
              <a:t>Mando directo o de piñón a piñón.</a:t>
            </a:r>
          </a:p>
          <a:p>
            <a:pPr marL="285750" lvl="1" indent="-285750">
              <a:lnSpc>
                <a:spcPct val="115000"/>
              </a:lnSpc>
              <a:buClr>
                <a:srgbClr val="76384D"/>
              </a:buClr>
              <a:buFont typeface="Arial" panose="020B0604020202020204" pitchFamily="34" charset="0"/>
              <a:buChar char="•"/>
            </a:pPr>
            <a:r>
              <a:rPr lang="es-419" sz="1500" dirty="0">
                <a:solidFill>
                  <a:srgbClr val="76384D"/>
                </a:solidFill>
                <a:latin typeface="Calibri" panose="020F0502020204030204" pitchFamily="34" charset="0"/>
                <a:ea typeface="Roboto Medium"/>
                <a:cs typeface="Calibri" panose="020F0502020204030204" pitchFamily="34" charset="0"/>
                <a:sym typeface="Roboto Medium"/>
              </a:rPr>
              <a:t>Mando indirecto, el que puede ser por:</a:t>
            </a:r>
          </a:p>
          <a:p>
            <a:pPr marL="285750" lvl="7" indent="-285750">
              <a:lnSpc>
                <a:spcPct val="115000"/>
              </a:lnSpc>
              <a:buClr>
                <a:srgbClr val="76384D"/>
              </a:buClr>
              <a:buFont typeface="Arial" panose="020B0604020202020204" pitchFamily="34" charset="0"/>
              <a:buChar char="•"/>
            </a:pPr>
            <a:endParaRPr lang="es-419" sz="1500" dirty="0">
              <a:solidFill>
                <a:srgbClr val="76384D"/>
              </a:solidFill>
              <a:latin typeface="Calibri" panose="020F0502020204030204" pitchFamily="34" charset="0"/>
              <a:ea typeface="Roboto Medium"/>
              <a:cs typeface="Calibri" panose="020F0502020204030204" pitchFamily="34" charset="0"/>
              <a:sym typeface="Roboto Medium"/>
            </a:endParaRPr>
          </a:p>
        </p:txBody>
      </p:sp>
      <p:sp>
        <p:nvSpPr>
          <p:cNvPr id="28" name="Elipse 27">
            <a:extLst>
              <a:ext uri="{FF2B5EF4-FFF2-40B4-BE49-F238E27FC236}">
                <a16:creationId xmlns="" xmlns:a16="http://schemas.microsoft.com/office/drawing/2014/main" id="{A753AB92-4A10-5041-ABFB-98A6AD1C22C1}"/>
              </a:ext>
            </a:extLst>
          </p:cNvPr>
          <p:cNvSpPr/>
          <p:nvPr/>
        </p:nvSpPr>
        <p:spPr>
          <a:xfrm>
            <a:off x="5651498" y="1589116"/>
            <a:ext cx="3410901" cy="34109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5" name="Imagen 14">
            <a:extLst>
              <a:ext uri="{FF2B5EF4-FFF2-40B4-BE49-F238E27FC236}">
                <a16:creationId xmlns="" xmlns:a16="http://schemas.microsoft.com/office/drawing/2014/main" id="{424ADB11-A101-D542-A8E3-CDE15E771CE5}"/>
              </a:ext>
            </a:extLst>
          </p:cNvPr>
          <p:cNvPicPr>
            <a:picLocks noChangeAspect="1"/>
          </p:cNvPicPr>
          <p:nvPr/>
        </p:nvPicPr>
        <p:blipFill>
          <a:blip r:embed="rId3"/>
          <a:stretch>
            <a:fillRect/>
          </a:stretch>
        </p:blipFill>
        <p:spPr>
          <a:xfrm>
            <a:off x="5215075" y="1604972"/>
            <a:ext cx="4348044" cy="3383322"/>
          </a:xfrm>
          <a:prstGeom prst="rect">
            <a:avLst/>
          </a:prstGeom>
        </p:spPr>
      </p:pic>
      <p:sp>
        <p:nvSpPr>
          <p:cNvPr id="14" name="Elipse 13">
            <a:extLst>
              <a:ext uri="{FF2B5EF4-FFF2-40B4-BE49-F238E27FC236}">
                <a16:creationId xmlns="" xmlns:a16="http://schemas.microsoft.com/office/drawing/2014/main" id="{4F4C3A5F-07F9-5943-8C7B-0B77C55566DD}"/>
              </a:ext>
            </a:extLst>
          </p:cNvPr>
          <p:cNvSpPr/>
          <p:nvPr/>
        </p:nvSpPr>
        <p:spPr>
          <a:xfrm>
            <a:off x="5454287" y="4182440"/>
            <a:ext cx="2809354" cy="28093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7" name="Imagen 16">
            <a:extLst>
              <a:ext uri="{FF2B5EF4-FFF2-40B4-BE49-F238E27FC236}">
                <a16:creationId xmlns="" xmlns:a16="http://schemas.microsoft.com/office/drawing/2014/main" id="{DDDA84C9-2986-7347-B451-9179BF7114ED}"/>
              </a:ext>
            </a:extLst>
          </p:cNvPr>
          <p:cNvPicPr>
            <a:picLocks noChangeAspect="1"/>
          </p:cNvPicPr>
          <p:nvPr/>
        </p:nvPicPr>
        <p:blipFill>
          <a:blip r:embed="rId4"/>
          <a:stretch>
            <a:fillRect/>
          </a:stretch>
        </p:blipFill>
        <p:spPr>
          <a:xfrm>
            <a:off x="5161990" y="4227693"/>
            <a:ext cx="3410901" cy="2654107"/>
          </a:xfrm>
          <a:prstGeom prst="rect">
            <a:avLst/>
          </a:prstGeom>
        </p:spPr>
      </p:pic>
      <p:sp>
        <p:nvSpPr>
          <p:cNvPr id="4" name="Rectángulo 3">
            <a:extLst>
              <a:ext uri="{FF2B5EF4-FFF2-40B4-BE49-F238E27FC236}">
                <a16:creationId xmlns="" xmlns:a16="http://schemas.microsoft.com/office/drawing/2014/main" id="{FA70F40F-D49B-AF4D-96B1-CE627F96A7A5}"/>
              </a:ext>
            </a:extLst>
          </p:cNvPr>
          <p:cNvSpPr/>
          <p:nvPr/>
        </p:nvSpPr>
        <p:spPr>
          <a:xfrm>
            <a:off x="988524" y="5779715"/>
            <a:ext cx="3959909" cy="573298"/>
          </a:xfrm>
          <a:prstGeom prst="rect">
            <a:avLst/>
          </a:prstGeom>
        </p:spPr>
        <p:txBody>
          <a:bodyPr wrap="square">
            <a:spAutoFit/>
          </a:bodyPr>
          <a:lstStyle/>
          <a:p>
            <a:pPr marL="285750" lvl="0" indent="-285750">
              <a:lnSpc>
                <a:spcPct val="115000"/>
              </a:lnSpc>
              <a:buSzPct val="100000"/>
              <a:buFont typeface="Courier New" panose="02070309020205020404" pitchFamily="49" charset="0"/>
              <a:buChar char="o"/>
            </a:pPr>
            <a:r>
              <a:rPr lang="es-419" b="1" dirty="0">
                <a:solidFill>
                  <a:schemeClr val="dk1"/>
                </a:solidFill>
                <a:latin typeface="Calibri" panose="020F0502020204030204" pitchFamily="34" charset="0"/>
                <a:ea typeface="Roboto Medium"/>
                <a:cs typeface="Calibri" panose="020F0502020204030204" pitchFamily="34" charset="0"/>
                <a:sym typeface="Roboto Medium"/>
              </a:rPr>
              <a:t>Cadena de Distribución.</a:t>
            </a:r>
          </a:p>
          <a:p>
            <a:pPr marL="285750" lvl="0" indent="-285750">
              <a:lnSpc>
                <a:spcPct val="115000"/>
              </a:lnSpc>
              <a:buSzPct val="100000"/>
              <a:buFont typeface="Courier New" panose="02070309020205020404" pitchFamily="49" charset="0"/>
              <a:buChar char="o"/>
            </a:pPr>
            <a:r>
              <a:rPr lang="es-419" b="1" dirty="0">
                <a:solidFill>
                  <a:schemeClr val="dk1"/>
                </a:solidFill>
                <a:latin typeface="Calibri" panose="020F0502020204030204" pitchFamily="34" charset="0"/>
                <a:ea typeface="Roboto Medium"/>
                <a:cs typeface="Calibri" panose="020F0502020204030204" pitchFamily="34" charset="0"/>
                <a:sym typeface="Roboto Medium"/>
              </a:rPr>
              <a:t>Correa de Distribución.</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16</a:t>
            </a:fld>
            <a:endParaRPr lang="es-CL"/>
          </a:p>
        </p:txBody>
      </p:sp>
    </p:spTree>
    <p:extLst>
      <p:ext uri="{BB962C8B-B14F-4D97-AF65-F5344CB8AC3E}">
        <p14:creationId xmlns:p14="http://schemas.microsoft.com/office/powerpoint/2010/main" val="100769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6" name="Google Shape;96;p15">
            <a:extLst>
              <a:ext uri="{FF2B5EF4-FFF2-40B4-BE49-F238E27FC236}">
                <a16:creationId xmlns="" xmlns:a16="http://schemas.microsoft.com/office/drawing/2014/main" id="{925D7F3F-5DEF-E946-A8FC-558F5D3D8351}"/>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MANDO DIRECTO O DE PIÑÓN A PIÑÓN</a:t>
            </a:r>
            <a:endParaRPr lang="es-CL" sz="18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1" name="Google Shape;174;p19">
            <a:extLst>
              <a:ext uri="{FF2B5EF4-FFF2-40B4-BE49-F238E27FC236}">
                <a16:creationId xmlns="" xmlns:a16="http://schemas.microsoft.com/office/drawing/2014/main" id="{2913072B-78A6-F64A-9414-1F4167CC00FA}"/>
              </a:ext>
            </a:extLst>
          </p:cNvPr>
          <p:cNvSpPr/>
          <p:nvPr/>
        </p:nvSpPr>
        <p:spPr>
          <a:xfrm>
            <a:off x="466025" y="2225927"/>
            <a:ext cx="8244221" cy="997230"/>
          </a:xfrm>
          <a:prstGeom prst="roundRect">
            <a:avLst>
              <a:gd name="adj" fmla="val 27256"/>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2" name="Google Shape;175;p19">
            <a:extLst>
              <a:ext uri="{FF2B5EF4-FFF2-40B4-BE49-F238E27FC236}">
                <a16:creationId xmlns="" xmlns:a16="http://schemas.microsoft.com/office/drawing/2014/main" id="{0C68F140-1E30-444C-B2CD-2F52CADD093F}"/>
              </a:ext>
            </a:extLst>
          </p:cNvPr>
          <p:cNvSpPr txBox="1"/>
          <p:nvPr/>
        </p:nvSpPr>
        <p:spPr>
          <a:xfrm>
            <a:off x="716253" y="2261096"/>
            <a:ext cx="7689193" cy="90564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Se utiliza habitualmente en motores robustos como es el caso de motores Diesel de gran tamaño o cilindrada.</a:t>
            </a:r>
          </a:p>
        </p:txBody>
      </p:sp>
      <p:sp>
        <p:nvSpPr>
          <p:cNvPr id="14" name="Google Shape;174;p19">
            <a:extLst>
              <a:ext uri="{FF2B5EF4-FFF2-40B4-BE49-F238E27FC236}">
                <a16:creationId xmlns="" xmlns:a16="http://schemas.microsoft.com/office/drawing/2014/main" id="{59F12C57-CAD9-AB4E-A936-27DAA4AC5A27}"/>
              </a:ext>
            </a:extLst>
          </p:cNvPr>
          <p:cNvSpPr/>
          <p:nvPr/>
        </p:nvSpPr>
        <p:spPr>
          <a:xfrm>
            <a:off x="466025" y="3403647"/>
            <a:ext cx="7329821" cy="1326345"/>
          </a:xfrm>
          <a:prstGeom prst="roundRect">
            <a:avLst>
              <a:gd name="adj" fmla="val 27256"/>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5" name="Google Shape;175;p19">
            <a:extLst>
              <a:ext uri="{FF2B5EF4-FFF2-40B4-BE49-F238E27FC236}">
                <a16:creationId xmlns="" xmlns:a16="http://schemas.microsoft.com/office/drawing/2014/main" id="{71200B07-9AD2-BC47-8A89-98762CA8DDCD}"/>
              </a:ext>
            </a:extLst>
          </p:cNvPr>
          <p:cNvSpPr txBox="1"/>
          <p:nvPr/>
        </p:nvSpPr>
        <p:spPr>
          <a:xfrm>
            <a:off x="716253" y="3570750"/>
            <a:ext cx="5227347" cy="90564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Al ser un mando de distribución de este tipo debe ser muy bien lubricado para evitar desgaste de engranajes y ruido al evitar contacto directo entre los engranajes.</a:t>
            </a:r>
          </a:p>
        </p:txBody>
      </p:sp>
      <p:sp>
        <p:nvSpPr>
          <p:cNvPr id="17" name="Google Shape;174;p19">
            <a:extLst>
              <a:ext uri="{FF2B5EF4-FFF2-40B4-BE49-F238E27FC236}">
                <a16:creationId xmlns="" xmlns:a16="http://schemas.microsoft.com/office/drawing/2014/main" id="{A7BC9AAA-9365-B046-A5DA-C46BE1B3BF20}"/>
              </a:ext>
            </a:extLst>
          </p:cNvPr>
          <p:cNvSpPr/>
          <p:nvPr/>
        </p:nvSpPr>
        <p:spPr>
          <a:xfrm>
            <a:off x="466026" y="4902315"/>
            <a:ext cx="7775298" cy="1554920"/>
          </a:xfrm>
          <a:prstGeom prst="roundRect">
            <a:avLst>
              <a:gd name="adj" fmla="val 27256"/>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8" name="Google Shape;175;p19">
            <a:extLst>
              <a:ext uri="{FF2B5EF4-FFF2-40B4-BE49-F238E27FC236}">
                <a16:creationId xmlns="" xmlns:a16="http://schemas.microsoft.com/office/drawing/2014/main" id="{D79AE62E-BC55-414C-B7A2-D00E4694BED1}"/>
              </a:ext>
            </a:extLst>
          </p:cNvPr>
          <p:cNvSpPr txBox="1"/>
          <p:nvPr/>
        </p:nvSpPr>
        <p:spPr>
          <a:xfrm>
            <a:off x="716254" y="5205844"/>
            <a:ext cx="4990986" cy="90564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Para llegar con el movimiento hasta él o los árboles de levas se interponen engranajes en medio, los que se pueden aprovechar para mover otros componentes como por ejemplo la bomba elevadora de presión del motor Diesel.</a:t>
            </a:r>
          </a:p>
        </p:txBody>
      </p:sp>
      <p:sp>
        <p:nvSpPr>
          <p:cNvPr id="19" name="Elipse 18">
            <a:extLst>
              <a:ext uri="{FF2B5EF4-FFF2-40B4-BE49-F238E27FC236}">
                <a16:creationId xmlns="" xmlns:a16="http://schemas.microsoft.com/office/drawing/2014/main" id="{8DD355BB-DE9D-4B4E-87E8-32D06D3E6893}"/>
              </a:ext>
            </a:extLst>
          </p:cNvPr>
          <p:cNvSpPr/>
          <p:nvPr/>
        </p:nvSpPr>
        <p:spPr>
          <a:xfrm>
            <a:off x="5613441" y="3209896"/>
            <a:ext cx="3615486" cy="36154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1" name="Imagen 20">
            <a:extLst>
              <a:ext uri="{FF2B5EF4-FFF2-40B4-BE49-F238E27FC236}">
                <a16:creationId xmlns="" xmlns:a16="http://schemas.microsoft.com/office/drawing/2014/main" id="{26F81898-DAF6-B84C-A03A-84FF90B32FF5}"/>
              </a:ext>
            </a:extLst>
          </p:cNvPr>
          <p:cNvPicPr>
            <a:picLocks noChangeAspect="1"/>
          </p:cNvPicPr>
          <p:nvPr/>
        </p:nvPicPr>
        <p:blipFill>
          <a:blip r:embed="rId3"/>
          <a:stretch>
            <a:fillRect/>
          </a:stretch>
        </p:blipFill>
        <p:spPr>
          <a:xfrm>
            <a:off x="5245651" y="3311107"/>
            <a:ext cx="4382597" cy="3410208"/>
          </a:xfrm>
          <a:prstGeom prst="rect">
            <a:avLst/>
          </a:prstGeom>
        </p:spPr>
      </p:pic>
      <p:sp>
        <p:nvSpPr>
          <p:cNvPr id="20" name="Google Shape;96;p15">
            <a:extLst>
              <a:ext uri="{FF2B5EF4-FFF2-40B4-BE49-F238E27FC236}">
                <a16:creationId xmlns="" xmlns:a16="http://schemas.microsoft.com/office/drawing/2014/main" id="{D4634219-36B0-B743-BD43-4C3F97B35410}"/>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6384D"/>
                </a:solidFill>
                <a:latin typeface="Calibri" panose="020F0502020204030204" pitchFamily="34" charset="0"/>
                <a:ea typeface="Roboto"/>
                <a:cs typeface="Calibri" panose="020F0502020204030204" pitchFamily="34" charset="0"/>
                <a:sym typeface="Roboto"/>
              </a:rPr>
              <a:t>SISTEMAS</a:t>
            </a:r>
            <a:r>
              <a:rPr lang="es-419" sz="2800" b="1" dirty="0">
                <a:solidFill>
                  <a:srgbClr val="741B47"/>
                </a:solidFill>
                <a:latin typeface="Calibri" panose="020F0502020204030204" pitchFamily="34" charset="0"/>
                <a:ea typeface="Roboto"/>
                <a:cs typeface="Calibri" panose="020F0502020204030204" pitchFamily="34" charset="0"/>
                <a:sym typeface="Roboto"/>
              </a:rPr>
              <a:t> </a:t>
            </a:r>
            <a:r>
              <a:rPr lang="es-CL" sz="2800" dirty="0">
                <a:solidFill>
                  <a:srgbClr val="ED423D"/>
                </a:solidFill>
                <a:latin typeface="Calibri" panose="020F0502020204030204" pitchFamily="34" charset="0"/>
                <a:ea typeface="Roboto"/>
                <a:cs typeface="Calibri" panose="020F0502020204030204" pitchFamily="34" charset="0"/>
                <a:sym typeface="Roboto"/>
              </a:rPr>
              <a:t>DE DISTRIBUCIÓN</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17</a:t>
            </a:fld>
            <a:endParaRPr lang="es-CL"/>
          </a:p>
        </p:txBody>
      </p:sp>
    </p:spTree>
    <p:extLst>
      <p:ext uri="{BB962C8B-B14F-4D97-AF65-F5344CB8AC3E}">
        <p14:creationId xmlns:p14="http://schemas.microsoft.com/office/powerpoint/2010/main" val="1021847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2" name="Google Shape;174;p19">
            <a:extLst>
              <a:ext uri="{FF2B5EF4-FFF2-40B4-BE49-F238E27FC236}">
                <a16:creationId xmlns="" xmlns:a16="http://schemas.microsoft.com/office/drawing/2014/main" id="{D762540D-0D51-CD48-B673-06CD3ECBFA5F}"/>
              </a:ext>
            </a:extLst>
          </p:cNvPr>
          <p:cNvSpPr/>
          <p:nvPr/>
        </p:nvSpPr>
        <p:spPr>
          <a:xfrm>
            <a:off x="466024" y="3933678"/>
            <a:ext cx="7329821" cy="1583141"/>
          </a:xfrm>
          <a:prstGeom prst="roundRect">
            <a:avLst>
              <a:gd name="adj" fmla="val 27256"/>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6" name="Google Shape;96;p15">
            <a:extLst>
              <a:ext uri="{FF2B5EF4-FFF2-40B4-BE49-F238E27FC236}">
                <a16:creationId xmlns="" xmlns:a16="http://schemas.microsoft.com/office/drawing/2014/main" id="{925D7F3F-5DEF-E946-A8FC-558F5D3D8351}"/>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MANDO POR CADENA DE DISTRIBUCIÓN</a:t>
            </a:r>
            <a:endParaRPr lang="es-CL" sz="18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8" name="Google Shape;175;p19">
            <a:extLst>
              <a:ext uri="{FF2B5EF4-FFF2-40B4-BE49-F238E27FC236}">
                <a16:creationId xmlns="" xmlns:a16="http://schemas.microsoft.com/office/drawing/2014/main" id="{D79AE62E-BC55-414C-B7A2-D00E4694BED1}"/>
              </a:ext>
            </a:extLst>
          </p:cNvPr>
          <p:cNvSpPr txBox="1"/>
          <p:nvPr/>
        </p:nvSpPr>
        <p:spPr>
          <a:xfrm>
            <a:off x="716254" y="4255537"/>
            <a:ext cx="4946967" cy="90564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Este tipo de mando debe incorporar tensores que permitan tensar la cadena de distribución. Además, deben ser muy bien lubricados para evitar desgastes prematuros y ruidos    en el sistema.</a:t>
            </a:r>
          </a:p>
        </p:txBody>
      </p:sp>
      <p:sp>
        <p:nvSpPr>
          <p:cNvPr id="24" name="Google Shape;174;p19">
            <a:extLst>
              <a:ext uri="{FF2B5EF4-FFF2-40B4-BE49-F238E27FC236}">
                <a16:creationId xmlns="" xmlns:a16="http://schemas.microsoft.com/office/drawing/2014/main" id="{D69A9ABC-642E-6E4E-B66C-2A11A3D22D2F}"/>
              </a:ext>
            </a:extLst>
          </p:cNvPr>
          <p:cNvSpPr/>
          <p:nvPr/>
        </p:nvSpPr>
        <p:spPr>
          <a:xfrm>
            <a:off x="466025" y="2196695"/>
            <a:ext cx="7329821" cy="1583141"/>
          </a:xfrm>
          <a:prstGeom prst="roundRect">
            <a:avLst>
              <a:gd name="adj" fmla="val 27256"/>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9" name="Elipse 28">
            <a:extLst>
              <a:ext uri="{FF2B5EF4-FFF2-40B4-BE49-F238E27FC236}">
                <a16:creationId xmlns="" xmlns:a16="http://schemas.microsoft.com/office/drawing/2014/main" id="{D8E1C1D1-5340-A04F-B6B4-DE6FFBC578D1}"/>
              </a:ext>
            </a:extLst>
          </p:cNvPr>
          <p:cNvSpPr/>
          <p:nvPr/>
        </p:nvSpPr>
        <p:spPr>
          <a:xfrm>
            <a:off x="5663221" y="1712000"/>
            <a:ext cx="3410901" cy="34109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Google Shape;175;p19">
            <a:extLst>
              <a:ext uri="{FF2B5EF4-FFF2-40B4-BE49-F238E27FC236}">
                <a16:creationId xmlns="" xmlns:a16="http://schemas.microsoft.com/office/drawing/2014/main" id="{424229D4-AB69-9C42-95AB-5D2E07BBAD22}"/>
              </a:ext>
            </a:extLst>
          </p:cNvPr>
          <p:cNvSpPr txBox="1"/>
          <p:nvPr/>
        </p:nvSpPr>
        <p:spPr>
          <a:xfrm>
            <a:off x="716253" y="2489227"/>
            <a:ext cx="4852209" cy="90564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Se utiliza habitualmente en motores Diesel o Gasolina indistintamente. Con ello se logra unir componentes que se encuentran a cierta distancia, disminuyendo la cantidad de elementos que forman parte del mando de distribución.</a:t>
            </a:r>
          </a:p>
        </p:txBody>
      </p:sp>
      <p:pic>
        <p:nvPicPr>
          <p:cNvPr id="33" name="Imagen 32">
            <a:extLst>
              <a:ext uri="{FF2B5EF4-FFF2-40B4-BE49-F238E27FC236}">
                <a16:creationId xmlns="" xmlns:a16="http://schemas.microsoft.com/office/drawing/2014/main" id="{04498BFC-3F08-1846-9FEA-A330864D305E}"/>
              </a:ext>
            </a:extLst>
          </p:cNvPr>
          <p:cNvPicPr>
            <a:picLocks noChangeAspect="1"/>
          </p:cNvPicPr>
          <p:nvPr/>
        </p:nvPicPr>
        <p:blipFill>
          <a:blip r:embed="rId3"/>
          <a:stretch>
            <a:fillRect/>
          </a:stretch>
        </p:blipFill>
        <p:spPr>
          <a:xfrm>
            <a:off x="5224816" y="1710422"/>
            <a:ext cx="4380927" cy="3408909"/>
          </a:xfrm>
          <a:prstGeom prst="rect">
            <a:avLst/>
          </a:prstGeom>
        </p:spPr>
      </p:pic>
      <p:sp>
        <p:nvSpPr>
          <p:cNvPr id="38" name="Elipse 37">
            <a:extLst>
              <a:ext uri="{FF2B5EF4-FFF2-40B4-BE49-F238E27FC236}">
                <a16:creationId xmlns="" xmlns:a16="http://schemas.microsoft.com/office/drawing/2014/main" id="{748A532A-1D63-124C-A340-53818991500D}"/>
              </a:ext>
            </a:extLst>
          </p:cNvPr>
          <p:cNvSpPr/>
          <p:nvPr/>
        </p:nvSpPr>
        <p:spPr>
          <a:xfrm>
            <a:off x="5454287" y="4182440"/>
            <a:ext cx="2809354" cy="28093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1" name="Imagen 40">
            <a:extLst>
              <a:ext uri="{FF2B5EF4-FFF2-40B4-BE49-F238E27FC236}">
                <a16:creationId xmlns="" xmlns:a16="http://schemas.microsoft.com/office/drawing/2014/main" id="{2EF0BA04-CDB9-C64C-A5F4-6F9899D61846}"/>
              </a:ext>
            </a:extLst>
          </p:cNvPr>
          <p:cNvPicPr>
            <a:picLocks noChangeAspect="1"/>
          </p:cNvPicPr>
          <p:nvPr/>
        </p:nvPicPr>
        <p:blipFill>
          <a:blip r:embed="rId4"/>
          <a:stretch>
            <a:fillRect/>
          </a:stretch>
        </p:blipFill>
        <p:spPr>
          <a:xfrm>
            <a:off x="5139697" y="4228136"/>
            <a:ext cx="3440462" cy="2677109"/>
          </a:xfrm>
          <a:prstGeom prst="rect">
            <a:avLst/>
          </a:prstGeom>
        </p:spPr>
      </p:pic>
      <p:sp>
        <p:nvSpPr>
          <p:cNvPr id="13" name="Google Shape;96;p15">
            <a:extLst>
              <a:ext uri="{FF2B5EF4-FFF2-40B4-BE49-F238E27FC236}">
                <a16:creationId xmlns="" xmlns:a16="http://schemas.microsoft.com/office/drawing/2014/main" id="{5D72DB8B-71EF-DA4B-9192-6954B6574EFD}"/>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6384D"/>
                </a:solidFill>
                <a:latin typeface="Calibri" panose="020F0502020204030204" pitchFamily="34" charset="0"/>
                <a:ea typeface="Roboto"/>
                <a:cs typeface="Calibri" panose="020F0502020204030204" pitchFamily="34" charset="0"/>
                <a:sym typeface="Roboto"/>
              </a:rPr>
              <a:t>SISTEMAS</a:t>
            </a:r>
            <a:r>
              <a:rPr lang="es-419" sz="2800" b="1" dirty="0">
                <a:solidFill>
                  <a:srgbClr val="741B47"/>
                </a:solidFill>
                <a:latin typeface="Calibri" panose="020F0502020204030204" pitchFamily="34" charset="0"/>
                <a:ea typeface="Roboto"/>
                <a:cs typeface="Calibri" panose="020F0502020204030204" pitchFamily="34" charset="0"/>
                <a:sym typeface="Roboto"/>
              </a:rPr>
              <a:t> </a:t>
            </a:r>
            <a:r>
              <a:rPr lang="es-CL" sz="2800" dirty="0">
                <a:solidFill>
                  <a:srgbClr val="ED423D"/>
                </a:solidFill>
                <a:latin typeface="Calibri" panose="020F0502020204030204" pitchFamily="34" charset="0"/>
                <a:ea typeface="Roboto"/>
                <a:cs typeface="Calibri" panose="020F0502020204030204" pitchFamily="34" charset="0"/>
                <a:sym typeface="Roboto"/>
              </a:rPr>
              <a:t>DE DISTRIBUCIÓN</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18</a:t>
            </a:fld>
            <a:endParaRPr lang="es-CL"/>
          </a:p>
        </p:txBody>
      </p:sp>
    </p:spTree>
    <p:extLst>
      <p:ext uri="{BB962C8B-B14F-4D97-AF65-F5344CB8AC3E}">
        <p14:creationId xmlns:p14="http://schemas.microsoft.com/office/powerpoint/2010/main" val="2620220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2" name="Google Shape;174;p19">
            <a:extLst>
              <a:ext uri="{FF2B5EF4-FFF2-40B4-BE49-F238E27FC236}">
                <a16:creationId xmlns="" xmlns:a16="http://schemas.microsoft.com/office/drawing/2014/main" id="{D424F2BD-41D9-A641-A8B6-C864ECCF38F3}"/>
              </a:ext>
            </a:extLst>
          </p:cNvPr>
          <p:cNvSpPr/>
          <p:nvPr/>
        </p:nvSpPr>
        <p:spPr>
          <a:xfrm>
            <a:off x="466025" y="2206546"/>
            <a:ext cx="8244221" cy="1168698"/>
          </a:xfrm>
          <a:prstGeom prst="roundRect">
            <a:avLst>
              <a:gd name="adj" fmla="val 27256"/>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6" name="Google Shape;96;p15">
            <a:extLst>
              <a:ext uri="{FF2B5EF4-FFF2-40B4-BE49-F238E27FC236}">
                <a16:creationId xmlns="" xmlns:a16="http://schemas.microsoft.com/office/drawing/2014/main" id="{925D7F3F-5DEF-E946-A8FC-558F5D3D8351}"/>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MANDO POR CORREA DE DISTRIBUCIÓN</a:t>
            </a:r>
            <a:endParaRPr lang="es-CL" sz="18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3" name="Google Shape;175;p19">
            <a:extLst>
              <a:ext uri="{FF2B5EF4-FFF2-40B4-BE49-F238E27FC236}">
                <a16:creationId xmlns="" xmlns:a16="http://schemas.microsoft.com/office/drawing/2014/main" id="{829AA29B-36EA-1B40-9344-D28D70753F3E}"/>
              </a:ext>
            </a:extLst>
          </p:cNvPr>
          <p:cNvSpPr txBox="1"/>
          <p:nvPr/>
        </p:nvSpPr>
        <p:spPr>
          <a:xfrm>
            <a:off x="716253" y="2305382"/>
            <a:ext cx="7689193" cy="90564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Se utiliza habitualmente en motores Diesel o Gasolina indistintamente. Con ello se logran unir componentes que se encuentran a cierta distancia, disminuyendo la cantidad de elementos que forman parte del mando de distribución.</a:t>
            </a:r>
          </a:p>
        </p:txBody>
      </p:sp>
      <p:sp>
        <p:nvSpPr>
          <p:cNvPr id="24" name="Google Shape;174;p19">
            <a:extLst>
              <a:ext uri="{FF2B5EF4-FFF2-40B4-BE49-F238E27FC236}">
                <a16:creationId xmlns="" xmlns:a16="http://schemas.microsoft.com/office/drawing/2014/main" id="{51FF11C5-FE68-FB45-9EE7-D322A5A5A095}"/>
              </a:ext>
            </a:extLst>
          </p:cNvPr>
          <p:cNvSpPr/>
          <p:nvPr/>
        </p:nvSpPr>
        <p:spPr>
          <a:xfrm>
            <a:off x="466026" y="3532352"/>
            <a:ext cx="7118806" cy="1573818"/>
          </a:xfrm>
          <a:prstGeom prst="roundRect">
            <a:avLst>
              <a:gd name="adj" fmla="val 27256"/>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5" name="Google Shape;175;p19">
            <a:extLst>
              <a:ext uri="{FF2B5EF4-FFF2-40B4-BE49-F238E27FC236}">
                <a16:creationId xmlns="" xmlns:a16="http://schemas.microsoft.com/office/drawing/2014/main" id="{BEAE83AE-2E98-0548-A9A4-413DB25D0CD8}"/>
              </a:ext>
            </a:extLst>
          </p:cNvPr>
          <p:cNvSpPr txBox="1"/>
          <p:nvPr/>
        </p:nvSpPr>
        <p:spPr>
          <a:xfrm>
            <a:off x="716253" y="3837358"/>
            <a:ext cx="5227347" cy="90564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Este tipo de mando debe incorporar tensores que permitan tensar la correa de distribución, estos tensores son de tipo rodamientos. Este tipo de Mando no necesita lubricación, trabaja en seco.</a:t>
            </a:r>
          </a:p>
        </p:txBody>
      </p:sp>
      <p:sp>
        <p:nvSpPr>
          <p:cNvPr id="29" name="Google Shape;174;p19">
            <a:extLst>
              <a:ext uri="{FF2B5EF4-FFF2-40B4-BE49-F238E27FC236}">
                <a16:creationId xmlns="" xmlns:a16="http://schemas.microsoft.com/office/drawing/2014/main" id="{82625031-1D9E-4848-88E0-93C1C666517A}"/>
              </a:ext>
            </a:extLst>
          </p:cNvPr>
          <p:cNvSpPr/>
          <p:nvPr/>
        </p:nvSpPr>
        <p:spPr>
          <a:xfrm>
            <a:off x="466026" y="5278487"/>
            <a:ext cx="6403698" cy="997230"/>
          </a:xfrm>
          <a:prstGeom prst="roundRect">
            <a:avLst>
              <a:gd name="adj" fmla="val 27256"/>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0" name="Google Shape;175;p19">
            <a:extLst>
              <a:ext uri="{FF2B5EF4-FFF2-40B4-BE49-F238E27FC236}">
                <a16:creationId xmlns="" xmlns:a16="http://schemas.microsoft.com/office/drawing/2014/main" id="{1111F280-7BD9-F14D-88C9-4DF0AACF8248}"/>
              </a:ext>
            </a:extLst>
          </p:cNvPr>
          <p:cNvSpPr txBox="1"/>
          <p:nvPr/>
        </p:nvSpPr>
        <p:spPr>
          <a:xfrm>
            <a:off x="716254" y="5301933"/>
            <a:ext cx="4758424" cy="90564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La correa se debe reemplazar cada cierta cantidad de kilómetros ya que sufre deterioro.</a:t>
            </a:r>
          </a:p>
        </p:txBody>
      </p:sp>
      <p:sp>
        <p:nvSpPr>
          <p:cNvPr id="32" name="Elipse 31">
            <a:extLst>
              <a:ext uri="{FF2B5EF4-FFF2-40B4-BE49-F238E27FC236}">
                <a16:creationId xmlns="" xmlns:a16="http://schemas.microsoft.com/office/drawing/2014/main" id="{C0804526-3C5F-CF4D-ABC1-96D7386D62FB}"/>
              </a:ext>
            </a:extLst>
          </p:cNvPr>
          <p:cNvSpPr/>
          <p:nvPr/>
        </p:nvSpPr>
        <p:spPr>
          <a:xfrm>
            <a:off x="5613441" y="3438513"/>
            <a:ext cx="3317765" cy="33177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4" name="Imagen 33">
            <a:extLst>
              <a:ext uri="{FF2B5EF4-FFF2-40B4-BE49-F238E27FC236}">
                <a16:creationId xmlns="" xmlns:a16="http://schemas.microsoft.com/office/drawing/2014/main" id="{56BCD5CC-8143-7247-9393-82A0EB05DFC2}"/>
              </a:ext>
            </a:extLst>
          </p:cNvPr>
          <p:cNvPicPr>
            <a:picLocks noChangeAspect="1"/>
          </p:cNvPicPr>
          <p:nvPr/>
        </p:nvPicPr>
        <p:blipFill>
          <a:blip r:embed="rId3"/>
          <a:stretch>
            <a:fillRect/>
          </a:stretch>
        </p:blipFill>
        <p:spPr>
          <a:xfrm>
            <a:off x="5205153" y="3481416"/>
            <a:ext cx="4178526" cy="3251415"/>
          </a:xfrm>
          <a:prstGeom prst="rect">
            <a:avLst/>
          </a:prstGeom>
        </p:spPr>
      </p:pic>
      <p:sp>
        <p:nvSpPr>
          <p:cNvPr id="14" name="Google Shape;96;p15">
            <a:extLst>
              <a:ext uri="{FF2B5EF4-FFF2-40B4-BE49-F238E27FC236}">
                <a16:creationId xmlns="" xmlns:a16="http://schemas.microsoft.com/office/drawing/2014/main" id="{237F5806-41EC-B140-90E1-11FB156ECB3E}"/>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6384D"/>
                </a:solidFill>
                <a:latin typeface="Calibri" panose="020F0502020204030204" pitchFamily="34" charset="0"/>
                <a:ea typeface="Roboto"/>
                <a:cs typeface="Calibri" panose="020F0502020204030204" pitchFamily="34" charset="0"/>
                <a:sym typeface="Roboto"/>
              </a:rPr>
              <a:t>SISTEMAS</a:t>
            </a:r>
            <a:r>
              <a:rPr lang="es-419" sz="2800" b="1" dirty="0">
                <a:solidFill>
                  <a:srgbClr val="741B47"/>
                </a:solidFill>
                <a:latin typeface="Calibri" panose="020F0502020204030204" pitchFamily="34" charset="0"/>
                <a:ea typeface="Roboto"/>
                <a:cs typeface="Calibri" panose="020F0502020204030204" pitchFamily="34" charset="0"/>
                <a:sym typeface="Roboto"/>
              </a:rPr>
              <a:t> </a:t>
            </a:r>
            <a:r>
              <a:rPr lang="es-CL" sz="2800" dirty="0">
                <a:solidFill>
                  <a:srgbClr val="ED423D"/>
                </a:solidFill>
                <a:latin typeface="Calibri" panose="020F0502020204030204" pitchFamily="34" charset="0"/>
                <a:ea typeface="Roboto"/>
                <a:cs typeface="Calibri" panose="020F0502020204030204" pitchFamily="34" charset="0"/>
                <a:sym typeface="Roboto"/>
              </a:rPr>
              <a:t>DE DISTRIBUCIÓN</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19</a:t>
            </a:fld>
            <a:endParaRPr lang="es-CL"/>
          </a:p>
        </p:txBody>
      </p:sp>
    </p:spTree>
    <p:extLst>
      <p:ext uri="{BB962C8B-B14F-4D97-AF65-F5344CB8AC3E}">
        <p14:creationId xmlns:p14="http://schemas.microsoft.com/office/powerpoint/2010/main" val="1766694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subTitle" id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CL" sz="1500" b="1" dirty="0">
                <a:solidFill>
                  <a:srgbClr val="000000"/>
                </a:solidFill>
                <a:latin typeface="Calibri" panose="020F0502020204030204" pitchFamily="34" charset="0"/>
                <a:ea typeface="Roboto"/>
                <a:cs typeface="Calibri" panose="020F0502020204030204" pitchFamily="34" charset="0"/>
                <a:sym typeface="Roboto"/>
              </a:rPr>
              <a:t>ACTIVIDAD 3</a:t>
            </a:r>
            <a:endParaRPr sz="1500" b="1" dirty="0">
              <a:solidFill>
                <a:srgbClr val="000000"/>
              </a:solidFill>
              <a:latin typeface="Calibri" panose="020F0502020204030204" pitchFamily="34" charset="0"/>
              <a:ea typeface="Roboto"/>
              <a:cs typeface="Calibri" panose="020F0502020204030204" pitchFamily="34" charset="0"/>
              <a:sym typeface="Roboto"/>
            </a:endParaRPr>
          </a:p>
          <a:p>
            <a:pPr marL="0" lvl="0" indent="0" algn="l" rtl="0">
              <a:spcBef>
                <a:spcPts val="0"/>
              </a:spcBef>
              <a:spcAft>
                <a:spcPts val="0"/>
              </a:spcAft>
              <a:buNone/>
            </a:pPr>
            <a:endParaRPr sz="1500" b="1" dirty="0">
              <a:latin typeface="Calibri" panose="020F0502020204030204" pitchFamily="34" charset="0"/>
              <a:ea typeface="Roboto"/>
              <a:cs typeface="Calibri" panose="020F0502020204030204" pitchFamily="34" charset="0"/>
              <a:sym typeface="Roboto"/>
            </a:endParaRPr>
          </a:p>
        </p:txBody>
      </p:sp>
      <p:sp>
        <p:nvSpPr>
          <p:cNvPr id="8" name="Google Shape;61;p13">
            <a:extLst>
              <a:ext uri="{FF2B5EF4-FFF2-40B4-BE49-F238E27FC236}">
                <a16:creationId xmlns="" xmlns:a16="http://schemas.microsoft.com/office/drawing/2014/main" id="{B411B3A8-B9B1-AA45-8A71-D325CC801CAA}"/>
              </a:ext>
            </a:extLst>
          </p:cNvPr>
          <p:cNvSpPr txBox="1">
            <a:spLocks/>
          </p:cNvSpPr>
          <p:nvPr/>
        </p:nvSpPr>
        <p:spPr>
          <a:xfrm>
            <a:off x="365425" y="2556345"/>
            <a:ext cx="7078729" cy="8826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SISTEMAS ESENCIALES </a:t>
            </a:r>
          </a:p>
          <a:p>
            <a:pPr>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PARA EL FUNCIONAMIENTO </a:t>
            </a:r>
          </a:p>
          <a:p>
            <a:pPr>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DEL </a:t>
            </a:r>
            <a:r>
              <a:rPr lang="es-419" sz="3600" b="1" dirty="0" smtClean="0">
                <a:solidFill>
                  <a:srgbClr val="741B47"/>
                </a:solidFill>
                <a:latin typeface="Calibri" panose="020F0502020204030204" pitchFamily="34" charset="0"/>
                <a:ea typeface="Roboto"/>
                <a:cs typeface="Calibri" panose="020F0502020204030204" pitchFamily="34" charset="0"/>
                <a:sym typeface="Roboto"/>
              </a:rPr>
              <a:t>MOTOR 1</a:t>
            </a:r>
            <a:endParaRPr lang="es-419"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2" name="Imagen 11">
            <a:extLst>
              <a:ext uri="{FF2B5EF4-FFF2-40B4-BE49-F238E27FC236}">
                <a16:creationId xmlns="" xmlns:a16="http://schemas.microsoft.com/office/drawing/2014/main" id="{122817EE-0224-194A-905E-21BA14874865}"/>
              </a:ext>
            </a:extLst>
          </p:cNvPr>
          <p:cNvPicPr>
            <a:picLocks noChangeAspect="1"/>
          </p:cNvPicPr>
          <p:nvPr/>
        </p:nvPicPr>
        <p:blipFill>
          <a:blip r:embed="rId3"/>
          <a:stretch>
            <a:fillRect/>
          </a:stretch>
        </p:blipFill>
        <p:spPr>
          <a:xfrm>
            <a:off x="365424" y="3672322"/>
            <a:ext cx="7121341" cy="344714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2" name="Google Shape;174;p19">
            <a:extLst>
              <a:ext uri="{FF2B5EF4-FFF2-40B4-BE49-F238E27FC236}">
                <a16:creationId xmlns="" xmlns:a16="http://schemas.microsoft.com/office/drawing/2014/main" id="{D762540D-0D51-CD48-B673-06CD3ECBFA5F}"/>
              </a:ext>
            </a:extLst>
          </p:cNvPr>
          <p:cNvSpPr/>
          <p:nvPr/>
        </p:nvSpPr>
        <p:spPr>
          <a:xfrm>
            <a:off x="466025" y="3995117"/>
            <a:ext cx="6239576" cy="2579904"/>
          </a:xfrm>
          <a:prstGeom prst="roundRect">
            <a:avLst>
              <a:gd name="adj" fmla="val 18688"/>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6" name="Google Shape;96;p15">
            <a:extLst>
              <a:ext uri="{FF2B5EF4-FFF2-40B4-BE49-F238E27FC236}">
                <a16:creationId xmlns="" xmlns:a16="http://schemas.microsoft.com/office/drawing/2014/main" id="{925D7F3F-5DEF-E946-A8FC-558F5D3D8351}"/>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MANDO POR CORREA DE DISTRIBUCIÓN</a:t>
            </a:r>
            <a:endParaRPr lang="es-CL" sz="18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8" name="Google Shape;175;p19">
            <a:extLst>
              <a:ext uri="{FF2B5EF4-FFF2-40B4-BE49-F238E27FC236}">
                <a16:creationId xmlns="" xmlns:a16="http://schemas.microsoft.com/office/drawing/2014/main" id="{D79AE62E-BC55-414C-B7A2-D00E4694BED1}"/>
              </a:ext>
            </a:extLst>
          </p:cNvPr>
          <p:cNvSpPr txBox="1"/>
          <p:nvPr/>
        </p:nvSpPr>
        <p:spPr>
          <a:xfrm>
            <a:off x="716254" y="4604804"/>
            <a:ext cx="5116987" cy="90564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este caso no solo se debe reemplazar la correa de Mando  de la Distribución, sino que además se debe desmontar la Culata, ya que se deben reemplazar las válvulas que se han torcido por chocar con la cabeza de los pistones, debido a que se ha perdido la sincronización entre el movimiento de los pistones y la apertura y cierre de las válvulas del motor.</a:t>
            </a:r>
          </a:p>
        </p:txBody>
      </p:sp>
      <p:sp>
        <p:nvSpPr>
          <p:cNvPr id="24" name="Google Shape;174;p19">
            <a:extLst>
              <a:ext uri="{FF2B5EF4-FFF2-40B4-BE49-F238E27FC236}">
                <a16:creationId xmlns="" xmlns:a16="http://schemas.microsoft.com/office/drawing/2014/main" id="{D69A9ABC-642E-6E4E-B66C-2A11A3D22D2F}"/>
              </a:ext>
            </a:extLst>
          </p:cNvPr>
          <p:cNvSpPr/>
          <p:nvPr/>
        </p:nvSpPr>
        <p:spPr>
          <a:xfrm>
            <a:off x="466025" y="2196695"/>
            <a:ext cx="7329821" cy="1593701"/>
          </a:xfrm>
          <a:prstGeom prst="roundRect">
            <a:avLst>
              <a:gd name="adj" fmla="val 27256"/>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9" name="Elipse 28">
            <a:extLst>
              <a:ext uri="{FF2B5EF4-FFF2-40B4-BE49-F238E27FC236}">
                <a16:creationId xmlns="" xmlns:a16="http://schemas.microsoft.com/office/drawing/2014/main" id="{D8E1C1D1-5340-A04F-B6B4-DE6FFBC578D1}"/>
              </a:ext>
            </a:extLst>
          </p:cNvPr>
          <p:cNvSpPr/>
          <p:nvPr/>
        </p:nvSpPr>
        <p:spPr>
          <a:xfrm>
            <a:off x="5663221" y="1712000"/>
            <a:ext cx="3410901" cy="34109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Google Shape;175;p19">
            <a:extLst>
              <a:ext uri="{FF2B5EF4-FFF2-40B4-BE49-F238E27FC236}">
                <a16:creationId xmlns="" xmlns:a16="http://schemas.microsoft.com/office/drawing/2014/main" id="{424229D4-AB69-9C42-95AB-5D2E07BBAD22}"/>
              </a:ext>
            </a:extLst>
          </p:cNvPr>
          <p:cNvSpPr txBox="1"/>
          <p:nvPr/>
        </p:nvSpPr>
        <p:spPr>
          <a:xfrm>
            <a:off x="716253" y="2524396"/>
            <a:ext cx="4852209" cy="90564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la imagen se muestra una Situación de un Mando de Distribución por no reemplazar la correa de Mando de Distribución en el kilometraje recomendado por el Manual de Servicio.</a:t>
            </a:r>
          </a:p>
        </p:txBody>
      </p:sp>
      <p:sp>
        <p:nvSpPr>
          <p:cNvPr id="14" name="Google Shape;175;p19">
            <a:extLst>
              <a:ext uri="{FF2B5EF4-FFF2-40B4-BE49-F238E27FC236}">
                <a16:creationId xmlns="" xmlns:a16="http://schemas.microsoft.com/office/drawing/2014/main" id="{E9B4B2AC-0978-D344-9467-6E90E59BCE1E}"/>
              </a:ext>
            </a:extLst>
          </p:cNvPr>
          <p:cNvSpPr txBox="1"/>
          <p:nvPr/>
        </p:nvSpPr>
        <p:spPr>
          <a:xfrm>
            <a:off x="716254" y="5673420"/>
            <a:ext cx="4758424" cy="90564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Una  reparación de </a:t>
            </a: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ALTO COSTO.</a:t>
            </a:r>
          </a:p>
        </p:txBody>
      </p:sp>
      <p:pic>
        <p:nvPicPr>
          <p:cNvPr id="20" name="Imagen 19">
            <a:extLst>
              <a:ext uri="{FF2B5EF4-FFF2-40B4-BE49-F238E27FC236}">
                <a16:creationId xmlns="" xmlns:a16="http://schemas.microsoft.com/office/drawing/2014/main" id="{73C761A1-BBA3-2B43-BAED-533357106273}"/>
              </a:ext>
            </a:extLst>
          </p:cNvPr>
          <p:cNvPicPr>
            <a:picLocks noChangeAspect="1"/>
          </p:cNvPicPr>
          <p:nvPr/>
        </p:nvPicPr>
        <p:blipFill>
          <a:blip r:embed="rId3"/>
          <a:stretch>
            <a:fillRect/>
          </a:stretch>
        </p:blipFill>
        <p:spPr>
          <a:xfrm>
            <a:off x="5240681" y="1707956"/>
            <a:ext cx="4348373" cy="3383577"/>
          </a:xfrm>
          <a:prstGeom prst="rect">
            <a:avLst/>
          </a:prstGeom>
        </p:spPr>
      </p:pic>
      <p:sp>
        <p:nvSpPr>
          <p:cNvPr id="12" name="Google Shape;96;p15">
            <a:extLst>
              <a:ext uri="{FF2B5EF4-FFF2-40B4-BE49-F238E27FC236}">
                <a16:creationId xmlns="" xmlns:a16="http://schemas.microsoft.com/office/drawing/2014/main" id="{480FBC87-0C9A-8D4C-9CBA-EC45B9F97A7F}"/>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6384D"/>
                </a:solidFill>
                <a:latin typeface="Calibri" panose="020F0502020204030204" pitchFamily="34" charset="0"/>
                <a:ea typeface="Roboto"/>
                <a:cs typeface="Calibri" panose="020F0502020204030204" pitchFamily="34" charset="0"/>
                <a:sym typeface="Roboto"/>
              </a:rPr>
              <a:t>SISTEMAS</a:t>
            </a:r>
            <a:r>
              <a:rPr lang="es-419" sz="2800" b="1" dirty="0">
                <a:solidFill>
                  <a:srgbClr val="741B47"/>
                </a:solidFill>
                <a:latin typeface="Calibri" panose="020F0502020204030204" pitchFamily="34" charset="0"/>
                <a:ea typeface="Roboto"/>
                <a:cs typeface="Calibri" panose="020F0502020204030204" pitchFamily="34" charset="0"/>
                <a:sym typeface="Roboto"/>
              </a:rPr>
              <a:t> </a:t>
            </a:r>
            <a:r>
              <a:rPr lang="es-CL" sz="2800" dirty="0">
                <a:solidFill>
                  <a:srgbClr val="ED423D"/>
                </a:solidFill>
                <a:latin typeface="Calibri" panose="020F0502020204030204" pitchFamily="34" charset="0"/>
                <a:ea typeface="Roboto"/>
                <a:cs typeface="Calibri" panose="020F0502020204030204" pitchFamily="34" charset="0"/>
                <a:sym typeface="Roboto"/>
              </a:rPr>
              <a:t>DE DISTRIBUCIÓN</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20</a:t>
            </a:fld>
            <a:endParaRPr lang="es-CL"/>
          </a:p>
        </p:txBody>
      </p:sp>
    </p:spTree>
    <p:extLst>
      <p:ext uri="{BB962C8B-B14F-4D97-AF65-F5344CB8AC3E}">
        <p14:creationId xmlns:p14="http://schemas.microsoft.com/office/powerpoint/2010/main" val="3923402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3" name="Marcador de número de diapositiva 2"/>
          <p:cNvSpPr>
            <a:spLocks noGrp="1"/>
          </p:cNvSpPr>
          <p:nvPr>
            <p:ph type="sldNum" sz="quarter" idx="2"/>
          </p:nvPr>
        </p:nvSpPr>
        <p:spPr/>
        <p:txBody>
          <a:bodyPr/>
          <a:lstStyle/>
          <a:p>
            <a:fld id="{86CB4B4D-7CA3-9044-876B-883B54F8677D}" type="slidenum">
              <a:rPr lang="es-CL" smtClean="0"/>
              <a:t>21</a:t>
            </a:fld>
            <a:endParaRPr lang="es-CL"/>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42" y="1815299"/>
            <a:ext cx="7016441" cy="4871642"/>
          </a:xfrm>
          <a:prstGeom prst="rect">
            <a:avLst/>
          </a:prstGeom>
        </p:spPr>
      </p:pic>
      <p:sp>
        <p:nvSpPr>
          <p:cNvPr id="12" name="Botón de acción: Hacia delante o Siguiente 11">
            <a:hlinkClick r:id="rId4" highlightClick="1"/>
          </p:cNvPr>
          <p:cNvSpPr/>
          <p:nvPr/>
        </p:nvSpPr>
        <p:spPr>
          <a:xfrm>
            <a:off x="2079500" y="3655179"/>
            <a:ext cx="491851" cy="491851"/>
          </a:xfrm>
          <a:prstGeom prst="actionButtonForwardNext">
            <a:avLst/>
          </a:prstGeom>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s-CL">
              <a:ln w="0">
                <a:noFill/>
              </a:ln>
              <a:solidFill>
                <a:schemeClr val="tx1"/>
              </a:solidFill>
              <a:effectLst>
                <a:outerShdw blurRad="38100" dist="19050" dir="2700000" algn="tl" rotWithShape="0">
                  <a:schemeClr val="dk1">
                    <a:alpha val="40000"/>
                  </a:schemeClr>
                </a:outerShdw>
              </a:effectLst>
            </a:endParaRPr>
          </a:p>
        </p:txBody>
      </p:sp>
      <p:sp>
        <p:nvSpPr>
          <p:cNvPr id="15" name="Google Shape;80;p14">
            <a:extLst>
              <a:ext uri="{FF2B5EF4-FFF2-40B4-BE49-F238E27FC236}">
                <a16:creationId xmlns="" xmlns:a16="http://schemas.microsoft.com/office/drawing/2014/main" id="{80B05D3B-B6F2-4040-A8A8-0F75AC422395}"/>
              </a:ext>
            </a:extLst>
          </p:cNvPr>
          <p:cNvSpPr txBox="1"/>
          <p:nvPr/>
        </p:nvSpPr>
        <p:spPr>
          <a:xfrm>
            <a:off x="2571351" y="3714121"/>
            <a:ext cx="2602903" cy="373966"/>
          </a:xfrm>
          <a:prstGeom prst="rect">
            <a:avLst/>
          </a:prstGeom>
          <a:noFill/>
          <a:ln>
            <a:noFill/>
          </a:ln>
        </p:spPr>
        <p:txBody>
          <a:bodyPr spcFirstLastPara="1" wrap="square" lIns="91425" tIns="91425" rIns="91425" bIns="91425" anchor="ctr" anchorCtr="0">
            <a:noAutofit/>
          </a:bodyPr>
          <a:lstStyle/>
          <a:p>
            <a:pPr>
              <a:lnSpc>
                <a:spcPct val="115000"/>
              </a:lnSpc>
            </a:pPr>
            <a:r>
              <a:rPr lang="es-CL" sz="1600" b="1" dirty="0">
                <a:solidFill>
                  <a:srgbClr val="731D47"/>
                </a:solidFill>
                <a:latin typeface="Calibri" panose="020F0502020204030204" pitchFamily="34" charset="0"/>
                <a:ea typeface="Roboto"/>
                <a:cs typeface="Calibri" panose="020F0502020204030204" pitchFamily="34" charset="0"/>
                <a:sym typeface="Roboto"/>
              </a:rPr>
              <a:t>El sistema de distribución de un vehículo</a:t>
            </a:r>
          </a:p>
        </p:txBody>
      </p:sp>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74254" y="3959846"/>
            <a:ext cx="4636302" cy="3844875"/>
          </a:xfrm>
          <a:prstGeom prst="rect">
            <a:avLst/>
          </a:prstGeom>
        </p:spPr>
      </p:pic>
      <p:grpSp>
        <p:nvGrpSpPr>
          <p:cNvPr id="17" name="Grupo 16"/>
          <p:cNvGrpSpPr/>
          <p:nvPr/>
        </p:nvGrpSpPr>
        <p:grpSpPr>
          <a:xfrm>
            <a:off x="366450" y="1220100"/>
            <a:ext cx="8966551" cy="577341"/>
            <a:chOff x="366450" y="1220100"/>
            <a:chExt cx="8966551" cy="577341"/>
          </a:xfrm>
        </p:grpSpPr>
        <p:sp>
          <p:nvSpPr>
            <p:cNvPr id="18" name="Google Shape;206;p7"/>
            <p:cNvSpPr txBox="1"/>
            <p:nvPr/>
          </p:nvSpPr>
          <p:spPr>
            <a:xfrm>
              <a:off x="382499" y="1261272"/>
              <a:ext cx="8950502" cy="536169"/>
            </a:xfrm>
            <a:prstGeom prst="rect">
              <a:avLst/>
            </a:prstGeom>
            <a:noFill/>
            <a:ln>
              <a:noFill/>
            </a:ln>
          </p:spPr>
          <p:txBody>
            <a:bodyPr spcFirstLastPara="1" wrap="square" lIns="91400" tIns="91400" rIns="91400" bIns="91400" anchor="ctr" anchorCtr="0">
              <a:spAutoFit/>
            </a:bodyPr>
            <a:lstStyle/>
            <a:p>
              <a:pPr lvl="0">
                <a:lnSpc>
                  <a:spcPct val="80000"/>
                </a:lnSpc>
                <a:buClr>
                  <a:srgbClr val="741B47"/>
                </a:buClr>
                <a:buSzPts val="2800"/>
              </a:pPr>
              <a:r>
                <a:rPr lang="en-US" sz="2800" b="1" dirty="0" smtClean="0">
                  <a:solidFill>
                    <a:srgbClr val="741B47"/>
                  </a:solidFill>
                  <a:latin typeface="Calibri"/>
                  <a:ea typeface="Calibri"/>
                  <a:cs typeface="Calibri"/>
                  <a:sym typeface="Calibri"/>
                </a:rPr>
                <a:t>VIDEO</a:t>
              </a:r>
              <a:endParaRPr lang="en-US" sz="2800" dirty="0"/>
            </a:p>
          </p:txBody>
        </p:sp>
        <p:sp>
          <p:nvSpPr>
            <p:cNvPr id="19"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b="1" dirty="0" smtClean="0">
                  <a:latin typeface="Calibri"/>
                  <a:ea typeface="Calibri"/>
                  <a:cs typeface="Calibri"/>
                  <a:sym typeface="Calibri"/>
                </a:rPr>
                <a:t>VEAMOS EL SIGUIENTE</a:t>
              </a:r>
              <a:endParaRPr sz="1400" b="1"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515969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13"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¿CUÁNTO APRENDIMOS?</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grpSp>
        <p:nvGrpSpPr>
          <p:cNvPr id="16" name="Grupo 15"/>
          <p:cNvGrpSpPr/>
          <p:nvPr/>
        </p:nvGrpSpPr>
        <p:grpSpPr>
          <a:xfrm>
            <a:off x="2035277" y="2911885"/>
            <a:ext cx="6999671" cy="2696553"/>
            <a:chOff x="4461133" y="3098700"/>
            <a:chExt cx="4657800" cy="1525000"/>
          </a:xfrm>
        </p:grpSpPr>
        <p:sp>
          <p:nvSpPr>
            <p:cNvPr id="17" name="Google Shape;73;p14"/>
            <p:cNvSpPr/>
            <p:nvPr/>
          </p:nvSpPr>
          <p:spPr>
            <a:xfrm>
              <a:off x="4461133" y="3098700"/>
              <a:ext cx="4657800" cy="1525000"/>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8" name="Google Shape;80;p14"/>
            <p:cNvSpPr txBox="1"/>
            <p:nvPr/>
          </p:nvSpPr>
          <p:spPr>
            <a:xfrm>
              <a:off x="5442536" y="3618875"/>
              <a:ext cx="3323687" cy="438026"/>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741B47"/>
                  </a:solidFill>
                  <a:latin typeface="Calibri" panose="020F0502020204030204" pitchFamily="34" charset="0"/>
                  <a:ea typeface="Roboto"/>
                  <a:cs typeface="Calibri" panose="020F0502020204030204" pitchFamily="34" charset="0"/>
                  <a:sym typeface="Roboto"/>
                </a:rPr>
                <a:t>SISTEMAS ESENCIALES PARA </a:t>
              </a:r>
            </a:p>
            <a:p>
              <a:pPr lvl="0">
                <a:lnSpc>
                  <a:spcPct val="115000"/>
                </a:lnSpc>
              </a:pPr>
              <a:r>
                <a:rPr lang="es-CL" sz="2000" b="1" dirty="0">
                  <a:solidFill>
                    <a:srgbClr val="741B47"/>
                  </a:solidFill>
                  <a:latin typeface="Calibri" panose="020F0502020204030204" pitchFamily="34" charset="0"/>
                  <a:ea typeface="Roboto"/>
                  <a:cs typeface="Calibri" panose="020F0502020204030204" pitchFamily="34" charset="0"/>
                  <a:sym typeface="Roboto"/>
                </a:rPr>
                <a:t>EL FUNCIONAMIENTO DEL MOTOR</a:t>
              </a:r>
            </a:p>
            <a:p>
              <a:pPr lvl="0">
                <a:lnSpc>
                  <a:spcPct val="115000"/>
                </a:lnSpc>
              </a:pPr>
              <a:endParaRPr lang="es-419" sz="1600" dirty="0">
                <a:latin typeface="Calibri" panose="020F0502020204030204" pitchFamily="34" charset="0"/>
                <a:ea typeface="Roboto"/>
                <a:cs typeface="Calibri" panose="020F0502020204030204" pitchFamily="34" charset="0"/>
                <a:sym typeface="Roboto"/>
              </a:endParaRPr>
            </a:p>
            <a:p>
              <a:pPr>
                <a:lnSpc>
                  <a:spcPct val="115000"/>
                </a:lnSpc>
              </a:pPr>
              <a:r>
                <a:rPr lang="es-419" sz="1600" dirty="0">
                  <a:latin typeface="Calibri" panose="020F0502020204030204" pitchFamily="34" charset="0"/>
                  <a:ea typeface="Roboto"/>
                  <a:cs typeface="Calibri" panose="020F0502020204030204" pitchFamily="34" charset="0"/>
                  <a:sym typeface="Roboto"/>
                </a:rPr>
                <a:t>¡Ahora realizaremos una actividad que resume todo lo que hemos visto! </a:t>
              </a:r>
              <a:r>
                <a:rPr lang="es-419" sz="1600" b="1" dirty="0">
                  <a:solidFill>
                    <a:srgbClr val="76384D"/>
                  </a:solidFill>
                  <a:latin typeface="Calibri" panose="020F0502020204030204" pitchFamily="34" charset="0"/>
                  <a:ea typeface="Roboto"/>
                  <a:cs typeface="Calibri" panose="020F0502020204030204" pitchFamily="34" charset="0"/>
                  <a:sym typeface="Roboto"/>
                </a:rPr>
                <a:t>¡Atentos!</a:t>
              </a:r>
            </a:p>
          </p:txBody>
        </p:sp>
      </p:grpSp>
      <p:sp>
        <p:nvSpPr>
          <p:cNvPr id="29"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REVISEMOS</a:t>
            </a:r>
          </a:p>
          <a:p>
            <a:endParaRPr lang="es-419" b="1" dirty="0">
              <a:latin typeface="Calibri" panose="020F0502020204030204" pitchFamily="34" charset="0"/>
              <a:ea typeface="Roboto"/>
              <a:cs typeface="Calibri" panose="020F0502020204030204" pitchFamily="34" charset="0"/>
              <a:sym typeface="Roboto"/>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 y="2592933"/>
            <a:ext cx="3793269" cy="3593837"/>
          </a:xfrm>
          <a:prstGeom prst="rect">
            <a:avLst/>
          </a:prstGeom>
        </p:spPr>
      </p:pic>
      <p:sp>
        <p:nvSpPr>
          <p:cNvPr id="46" name="Google Shape;82;p14"/>
          <p:cNvSpPr txBox="1"/>
          <p:nvPr/>
        </p:nvSpPr>
        <p:spPr>
          <a:xfrm>
            <a:off x="4149211" y="1205044"/>
            <a:ext cx="559356" cy="409500"/>
          </a:xfrm>
          <a:prstGeom prst="rect">
            <a:avLst/>
          </a:prstGeom>
          <a:noFill/>
          <a:ln>
            <a:noFill/>
          </a:ln>
        </p:spPr>
        <p:txBody>
          <a:bodyPr spcFirstLastPara="1" wrap="square" lIns="91425" tIns="91425" rIns="91425" bIns="91425" anchor="ctr" anchorCtr="0">
            <a:noAutofit/>
          </a:bodyPr>
          <a:lstStyle/>
          <a:p>
            <a:pPr marL="0" lvl="0" indent="0" algn="r" rtl="0">
              <a:lnSpc>
                <a:spcPct val="90000"/>
              </a:lnSpc>
              <a:spcBef>
                <a:spcPts val="0"/>
              </a:spcBef>
              <a:spcAft>
                <a:spcPts val="0"/>
              </a:spcAft>
              <a:buNone/>
            </a:pPr>
            <a:r>
              <a:rPr lang="es-419" sz="6000" dirty="0">
                <a:solidFill>
                  <a:srgbClr val="BB9BA5"/>
                </a:solidFill>
                <a:latin typeface="Calibri" panose="020F0502020204030204" pitchFamily="34" charset="0"/>
                <a:ea typeface="Roboto"/>
                <a:cs typeface="Calibri" panose="020F0502020204030204" pitchFamily="34" charset="0"/>
                <a:sym typeface="Roboto"/>
              </a:rPr>
              <a:t>3</a:t>
            </a:r>
            <a:endParaRPr sz="6000" dirty="0">
              <a:solidFill>
                <a:srgbClr val="BB9BA5"/>
              </a:solidFill>
              <a:latin typeface="Calibri" panose="020F0502020204030204" pitchFamily="34" charset="0"/>
              <a:cs typeface="Calibri" panose="020F0502020204030204" pitchFamily="34" charset="0"/>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22</a:t>
            </a:fld>
            <a:endParaRPr lang="es-CL"/>
          </a:p>
        </p:txBody>
      </p:sp>
    </p:spTree>
    <p:extLst>
      <p:ext uri="{BB962C8B-B14F-4D97-AF65-F5344CB8AC3E}">
        <p14:creationId xmlns:p14="http://schemas.microsoft.com/office/powerpoint/2010/main" val="3549278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4655" y="1220100"/>
            <a:ext cx="9503942" cy="7003083"/>
            <a:chOff x="-4655" y="1220100"/>
            <a:chExt cx="9503942" cy="7003083"/>
          </a:xfrm>
        </p:grpSpPr>
        <p:sp>
          <p:nvSpPr>
            <p:cNvPr id="4" name="Google Shape;401;p1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ANTES DE COMENZAR LA ACTIVIDAD:</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5" name="Google Shape;402;p19"/>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a:solidFill>
                    <a:srgbClr val="ED423D"/>
                  </a:solidFill>
                  <a:latin typeface="Calibri"/>
                  <a:ea typeface="Calibri"/>
                  <a:cs typeface="Calibri"/>
                  <a:sym typeface="Calibri"/>
                </a:rPr>
                <a:t>¡ATENCIÓN!</a:t>
              </a:r>
              <a:endParaRPr sz="3100" b="1" i="0" u="none" strike="noStrike" cap="none">
                <a:solidFill>
                  <a:srgbClr val="ED423D"/>
                </a:solidFill>
                <a:latin typeface="Calibri"/>
                <a:ea typeface="Calibri"/>
                <a:cs typeface="Calibri"/>
                <a:sym typeface="Calibri"/>
              </a:endParaRPr>
            </a:p>
          </p:txBody>
        </p:sp>
        <p:sp>
          <p:nvSpPr>
            <p:cNvPr id="6" name="Google Shape;404;p19"/>
            <p:cNvSpPr txBox="1"/>
            <p:nvPr/>
          </p:nvSpPr>
          <p:spPr>
            <a:xfrm>
              <a:off x="1229039" y="1922016"/>
              <a:ext cx="79346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Materiales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inflamables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err="1" smtClean="0">
                  <a:solidFill>
                    <a:schemeClr val="dk1"/>
                  </a:solidFill>
                  <a:latin typeface="Calibri"/>
                  <a:ea typeface="Calibri"/>
                  <a:cs typeface="Calibri"/>
                  <a:sym typeface="Calibri"/>
                </a:rPr>
                <a:t>Tener</a:t>
              </a:r>
              <a:r>
                <a:rPr lang="en-US" sz="1400" b="0" i="0" u="none" strike="noStrike" cap="none" dirty="0" smtClean="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máxima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precaución</a:t>
              </a:r>
              <a:r>
                <a:rPr lang="en-US" sz="1400" b="0" i="0" u="none" strike="noStrike" cap="none" dirty="0">
                  <a:solidFill>
                    <a:schemeClr val="dk1"/>
                  </a:solidFill>
                  <a:latin typeface="Calibri"/>
                  <a:ea typeface="Calibri"/>
                  <a:cs typeface="Calibri"/>
                  <a:sym typeface="Calibri"/>
                </a:rPr>
                <a:t> al </a:t>
              </a:r>
              <a:r>
                <a:rPr lang="en-US" sz="1400" b="0" i="0" u="none" strike="noStrike" cap="none" dirty="0" err="1">
                  <a:solidFill>
                    <a:schemeClr val="dk1"/>
                  </a:solidFill>
                  <a:latin typeface="Calibri"/>
                  <a:ea typeface="Calibri"/>
                  <a:cs typeface="Calibri"/>
                  <a:sym typeface="Calibri"/>
                </a:rPr>
                <a:t>momento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manipular</a:t>
              </a:r>
              <a:r>
                <a:rPr lang="en-US" sz="1400" b="0" i="0" u="none" strike="noStrike" cap="none" dirty="0">
                  <a:solidFill>
                    <a:schemeClr val="dk1"/>
                  </a:solidFill>
                  <a:latin typeface="Calibri"/>
                  <a:ea typeface="Calibri"/>
                  <a:cs typeface="Calibri"/>
                  <a:sym typeface="Calibri"/>
                </a:rPr>
                <a:t> o </a:t>
              </a:r>
              <a:r>
                <a:rPr lang="en-US" sz="1400" b="0" i="0" u="none" strike="noStrike" cap="none" dirty="0" err="1">
                  <a:solidFill>
                    <a:schemeClr val="dk1"/>
                  </a:solidFill>
                  <a:latin typeface="Calibri"/>
                  <a:ea typeface="Calibri"/>
                  <a:cs typeface="Calibri"/>
                  <a:sym typeface="Calibri"/>
                </a:rPr>
                <a:t>extraer</a:t>
              </a:r>
              <a:r>
                <a:rPr lang="en-US" sz="1400" b="0" i="0" u="none" strike="noStrike" cap="none" dirty="0">
                  <a:solidFill>
                    <a:schemeClr val="dk1"/>
                  </a:solidFill>
                  <a:latin typeface="Calibri"/>
                  <a:ea typeface="Calibri"/>
                  <a:cs typeface="Calibri"/>
                  <a:sym typeface="Calibri"/>
                </a:rPr>
                <a:t> el combustible de los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del </a:t>
              </a:r>
              <a:r>
                <a:rPr lang="en-US" sz="1400" b="0" i="0" u="none" strike="noStrike" cap="none" dirty="0" err="1">
                  <a:solidFill>
                    <a:schemeClr val="dk1"/>
                  </a:solidFill>
                  <a:latin typeface="Calibri"/>
                  <a:ea typeface="Calibri"/>
                  <a:cs typeface="Calibri"/>
                  <a:sym typeface="Calibri"/>
                </a:rPr>
                <a:t>vehículo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bomba</a:t>
              </a:r>
              <a:r>
                <a:rPr lang="en-US" sz="1400" b="0" i="0" u="none" strike="noStrike" cap="none" dirty="0">
                  <a:solidFill>
                    <a:schemeClr val="dk1"/>
                  </a:solidFill>
                  <a:latin typeface="Calibri"/>
                  <a:ea typeface="Calibri"/>
                  <a:cs typeface="Calibri"/>
                  <a:sym typeface="Calibri"/>
                </a:rPr>
                <a:t> combustible, </a:t>
              </a:r>
              <a:r>
                <a:rPr lang="en-US" sz="1400" b="0" i="0" u="none" strike="noStrike" cap="none" dirty="0" err="1">
                  <a:solidFill>
                    <a:schemeClr val="dk1"/>
                  </a:solidFill>
                  <a:latin typeface="Calibri"/>
                  <a:ea typeface="Calibri"/>
                  <a:cs typeface="Calibri"/>
                  <a:sym typeface="Calibri"/>
                </a:rPr>
                <a:t>mangueras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inyección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 </a:t>
              </a:r>
              <a:endParaRPr sz="1400" b="0" i="0" u="none" strike="noStrike" cap="none" dirty="0">
                <a:solidFill>
                  <a:schemeClr val="dk1"/>
                </a:solidFill>
                <a:latin typeface="Calibri"/>
                <a:ea typeface="Calibri"/>
                <a:cs typeface="Calibri"/>
                <a:sym typeface="Calibri"/>
              </a:endParaRPr>
            </a:p>
          </p:txBody>
        </p:sp>
        <p:sp>
          <p:nvSpPr>
            <p:cNvPr id="7" name="Google Shape;405;p19"/>
            <p:cNvSpPr txBox="1"/>
            <p:nvPr/>
          </p:nvSpPr>
          <p:spPr>
            <a:xfrm>
              <a:off x="1229039" y="2672931"/>
              <a:ext cx="766915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la vista: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antiparras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que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exista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riesgo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proyección</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partículas</a:t>
              </a:r>
              <a:r>
                <a:rPr lang="en-US" sz="1400" b="0" i="0" u="none" strike="noStrike" cap="none" dirty="0">
                  <a:solidFill>
                    <a:schemeClr val="dk1"/>
                  </a:solidFill>
                  <a:latin typeface="Calibri"/>
                  <a:ea typeface="Calibri"/>
                  <a:cs typeface="Calibri"/>
                  <a:sym typeface="Calibri"/>
                </a:rPr>
                <a:t> a los </a:t>
              </a:r>
              <a:r>
                <a:rPr lang="en-US" sz="1400" b="0" i="0" u="none" strike="noStrike" cap="none" dirty="0" err="1">
                  <a:solidFill>
                    <a:schemeClr val="dk1"/>
                  </a:solidFill>
                  <a:latin typeface="Calibri"/>
                  <a:ea typeface="Calibri"/>
                  <a:cs typeface="Calibri"/>
                  <a:sym typeface="Calibri"/>
                </a:rPr>
                <a:t>ojos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aceites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líquidos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refrigerantes</a:t>
              </a:r>
              <a:r>
                <a:rPr lang="en-US" sz="1400" b="0" i="0" u="none" strike="noStrike" cap="none" dirty="0">
                  <a:solidFill>
                    <a:schemeClr val="dk1"/>
                  </a:solidFill>
                  <a:latin typeface="Calibri"/>
                  <a:ea typeface="Calibri"/>
                  <a:cs typeface="Calibri"/>
                  <a:sym typeface="Calibri"/>
                </a:rPr>
                <a:t> y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virutas</a:t>
              </a:r>
              <a:r>
                <a:rPr lang="en-US" sz="1400" b="0" i="0" u="none" strike="noStrike" cap="none" dirty="0">
                  <a:solidFill>
                    <a:schemeClr val="dk1"/>
                  </a:solidFill>
                  <a:latin typeface="Calibri"/>
                  <a:ea typeface="Calibri"/>
                  <a:cs typeface="Calibri"/>
                  <a:sym typeface="Calibri"/>
                </a:rPr>
                <a:t> del disco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circuitos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a:t>
              </a:r>
              <a:endParaRPr sz="1400" b="0" i="0" u="none" strike="noStrike" cap="none" dirty="0">
                <a:solidFill>
                  <a:schemeClr val="dk1"/>
                </a:solidFill>
                <a:latin typeface="Calibri"/>
                <a:ea typeface="Calibri"/>
                <a:cs typeface="Calibri"/>
                <a:sym typeface="Calibri"/>
              </a:endParaRPr>
            </a:p>
          </p:txBody>
        </p:sp>
        <p:sp>
          <p:nvSpPr>
            <p:cNvPr id="8" name="Google Shape;406;p19"/>
            <p:cNvSpPr txBox="1"/>
            <p:nvPr/>
          </p:nvSpPr>
          <p:spPr>
            <a:xfrm>
              <a:off x="1229039" y="4508604"/>
              <a:ext cx="79346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los pies: </a:t>
              </a:r>
              <a:r>
                <a:rPr lang="en-US" sz="1400" b="0" i="0" u="none" strike="noStrike" cap="none" dirty="0" err="1" smtClean="0">
                  <a:solidFill>
                    <a:srgbClr val="000000"/>
                  </a:solidFill>
                  <a:latin typeface="Calibri"/>
                  <a:ea typeface="Calibri"/>
                  <a:cs typeface="Calibri"/>
                  <a:sym typeface="Calibri"/>
                </a:rPr>
                <a:t>Uso</a:t>
              </a:r>
              <a:r>
                <a:rPr lang="en-US" sz="1400" b="0" i="0" u="none" strike="noStrike" cap="none" dirty="0" smtClean="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obligatorio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zapatos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seguridad</a:t>
              </a:r>
              <a:r>
                <a:rPr lang="en-US" sz="1400" b="0" i="0" u="none" strike="noStrike" cap="none" dirty="0">
                  <a:solidFill>
                    <a:srgbClr val="000000"/>
                  </a:solidFill>
                  <a:latin typeface="Calibri"/>
                  <a:ea typeface="Calibri"/>
                  <a:cs typeface="Calibri"/>
                  <a:sym typeface="Calibri"/>
                </a:rPr>
                <a:t> al </a:t>
              </a:r>
              <a:r>
                <a:rPr lang="en-US" sz="1400" b="0" i="0" u="none" strike="noStrike" cap="none" dirty="0" err="1">
                  <a:solidFill>
                    <a:srgbClr val="000000"/>
                  </a:solidFill>
                  <a:latin typeface="Calibri"/>
                  <a:ea typeface="Calibri"/>
                  <a:cs typeface="Calibri"/>
                  <a:sym typeface="Calibri"/>
                </a:rPr>
                <a:t>entrar</a:t>
              </a:r>
              <a:r>
                <a:rPr lang="en-US" sz="1400" b="0" i="0" u="none" strike="noStrike" cap="none" dirty="0">
                  <a:solidFill>
                    <a:srgbClr val="000000"/>
                  </a:solidFill>
                  <a:latin typeface="Calibri"/>
                  <a:ea typeface="Calibri"/>
                  <a:cs typeface="Calibri"/>
                  <a:sym typeface="Calibri"/>
                </a:rPr>
                <a:t> al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 en </a:t>
              </a:r>
              <a:r>
                <a:rPr lang="en-US" sz="1400" b="0" i="0" u="none" strike="noStrike" cap="none" dirty="0" err="1">
                  <a:solidFill>
                    <a:srgbClr val="000000"/>
                  </a:solidFill>
                  <a:latin typeface="Calibri"/>
                  <a:ea typeface="Calibri"/>
                  <a:cs typeface="Calibri"/>
                  <a:sym typeface="Calibri"/>
                </a:rPr>
                <a:t>casos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que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exista</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riesgo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caídas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objetos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pesados</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sp>
          <p:nvSpPr>
            <p:cNvPr id="9" name="Google Shape;407;p19"/>
            <p:cNvSpPr txBox="1"/>
            <p:nvPr/>
          </p:nvSpPr>
          <p:spPr>
            <a:xfrm>
              <a:off x="1229039" y="5298844"/>
              <a:ext cx="703006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err="1">
                  <a:solidFill>
                    <a:srgbClr val="741B47"/>
                  </a:solidFill>
                  <a:latin typeface="Calibri"/>
                  <a:ea typeface="Calibri"/>
                  <a:cs typeface="Calibri"/>
                  <a:sym typeface="Calibri"/>
                </a:rPr>
                <a:t>Manipular</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herramientas</a:t>
              </a:r>
              <a:r>
                <a:rPr lang="en-US" sz="1400" b="1" i="0" u="none" strike="noStrike" cap="none" dirty="0">
                  <a:solidFill>
                    <a:srgbClr val="741B47"/>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cuidadosamente</a:t>
              </a:r>
              <a:r>
                <a:rPr lang="en-US" sz="1400" b="0" i="0" u="none" strike="noStrike" cap="none" dirty="0" smtClean="0">
                  <a:solidFill>
                    <a:srgbClr val="000000"/>
                  </a:solidFill>
                  <a:latin typeface="Calibri"/>
                  <a:ea typeface="Calibri"/>
                  <a:cs typeface="Calibri"/>
                  <a:sym typeface="Calibri"/>
                </a:rPr>
                <a:t>.</a:t>
              </a:r>
            </a:p>
            <a:p>
              <a:r>
                <a:rPr lang="es-CL" b="1" dirty="0">
                  <a:solidFill>
                    <a:srgbClr val="741B47"/>
                  </a:solidFill>
                  <a:latin typeface="Calibri"/>
                  <a:ea typeface="Calibri"/>
                  <a:cs typeface="Calibri"/>
                  <a:sym typeface="Calibri"/>
                </a:rPr>
                <a:t>Asegurar la integridad física </a:t>
              </a:r>
              <a:r>
                <a:rPr lang="es-CL" dirty="0">
                  <a:latin typeface="Calibri"/>
                  <a:ea typeface="Calibri"/>
                  <a:cs typeface="Calibri"/>
                  <a:sym typeface="Calibri"/>
                </a:rPr>
                <a:t>propia y del grupo de trabajo</a:t>
              </a:r>
              <a:r>
                <a:rPr lang="es-CL" dirty="0" smtClean="0">
                  <a:latin typeface="Calibri"/>
                  <a:ea typeface="Calibri"/>
                  <a:cs typeface="Calibri"/>
                  <a:sym typeface="Calibri"/>
                </a:rPr>
                <a:t>.</a:t>
              </a:r>
            </a:p>
            <a:p>
              <a:r>
                <a:rPr lang="en-US" dirty="0">
                  <a:latin typeface="Calibri"/>
                  <a:ea typeface="Calibri"/>
                  <a:cs typeface="Calibri"/>
                  <a:sym typeface="Calibri"/>
                </a:rPr>
                <a:t>Circular solo </a:t>
              </a:r>
              <a:r>
                <a:rPr lang="en-US" dirty="0" err="1">
                  <a:latin typeface="Calibri"/>
                  <a:ea typeface="Calibri"/>
                  <a:cs typeface="Calibri"/>
                  <a:sym typeface="Calibri"/>
                </a:rPr>
                <a:t>por</a:t>
              </a:r>
              <a:r>
                <a:rPr lang="en-US" dirty="0">
                  <a:latin typeface="Calibri"/>
                  <a:ea typeface="Calibri"/>
                  <a:cs typeface="Calibri"/>
                  <a:sym typeface="Calibri"/>
                </a:rPr>
                <a:t> </a:t>
              </a:r>
              <a:r>
                <a:rPr lang="en-US" dirty="0" err="1">
                  <a:latin typeface="Calibri"/>
                  <a:ea typeface="Calibri"/>
                  <a:cs typeface="Calibri"/>
                  <a:sym typeface="Calibri"/>
                </a:rPr>
                <a:t>las</a:t>
              </a:r>
              <a:r>
                <a:rPr lang="en-US" dirty="0">
                  <a:latin typeface="Calibri"/>
                  <a:ea typeface="Calibri"/>
                  <a:cs typeface="Calibri"/>
                  <a:sym typeface="Calibri"/>
                </a:rPr>
                <a:t> </a:t>
              </a:r>
              <a:r>
                <a:rPr lang="en-US" b="1" dirty="0" err="1">
                  <a:solidFill>
                    <a:srgbClr val="741B47"/>
                  </a:solidFill>
                  <a:latin typeface="Calibri"/>
                  <a:ea typeface="Calibri"/>
                  <a:cs typeface="Calibri"/>
                  <a:sym typeface="Calibri"/>
                </a:rPr>
                <a:t>zonas</a:t>
              </a:r>
              <a:r>
                <a:rPr lang="en-US" b="1" dirty="0">
                  <a:solidFill>
                    <a:srgbClr val="741B47"/>
                  </a:solidFill>
                  <a:latin typeface="Calibri"/>
                  <a:ea typeface="Calibri"/>
                  <a:cs typeface="Calibri"/>
                  <a:sym typeface="Calibri"/>
                </a:rPr>
                <a:t> de </a:t>
              </a:r>
              <a:r>
                <a:rPr lang="en-US" b="1" dirty="0" err="1">
                  <a:solidFill>
                    <a:srgbClr val="741B47"/>
                  </a:solidFill>
                  <a:latin typeface="Calibri"/>
                  <a:ea typeface="Calibri"/>
                  <a:cs typeface="Calibri"/>
                  <a:sym typeface="Calibri"/>
                </a:rPr>
                <a:t>seguridad</a:t>
              </a:r>
              <a:r>
                <a:rPr lang="en-US" b="1" dirty="0">
                  <a:solidFill>
                    <a:srgbClr val="741B47"/>
                  </a:solidFill>
                  <a:latin typeface="Calibri"/>
                  <a:ea typeface="Calibri"/>
                  <a:cs typeface="Calibri"/>
                  <a:sym typeface="Calibri"/>
                </a:rPr>
                <a:t> </a:t>
              </a:r>
              <a:r>
                <a:rPr lang="en-US" dirty="0" err="1" smtClean="0">
                  <a:latin typeface="Calibri"/>
                  <a:ea typeface="Calibri"/>
                  <a:cs typeface="Calibri"/>
                  <a:sym typeface="Calibri"/>
                </a:rPr>
                <a:t>demarcadas</a:t>
              </a:r>
              <a:r>
                <a:rPr lang="en-US" dirty="0" smtClean="0">
                  <a:latin typeface="Calibri"/>
                  <a:ea typeface="Calibri"/>
                  <a:cs typeface="Calibri"/>
                  <a:sym typeface="Calibri"/>
                </a:rPr>
                <a:t>.</a:t>
              </a:r>
              <a:endParaRPr lang="es-CL" dirty="0">
                <a:solidFill>
                  <a:schemeClr val="lt1"/>
                </a:solidFill>
                <a:latin typeface="Calibri"/>
                <a:ea typeface="Calibri"/>
                <a:cs typeface="Calibri"/>
                <a:sym typeface="Calibri"/>
              </a:endParaRPr>
            </a:p>
          </p:txBody>
        </p:sp>
        <p:sp>
          <p:nvSpPr>
            <p:cNvPr id="10" name="Google Shape;410;p19"/>
            <p:cNvSpPr txBox="1"/>
            <p:nvPr/>
          </p:nvSpPr>
          <p:spPr>
            <a:xfrm>
              <a:off x="1229039" y="6272147"/>
              <a:ext cx="3883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Toda </a:t>
              </a:r>
              <a:r>
                <a:rPr lang="en-US" sz="1400" b="0" i="0" u="none" strike="noStrike" cap="none" dirty="0" err="1">
                  <a:solidFill>
                    <a:srgbClr val="000000"/>
                  </a:solidFill>
                  <a:latin typeface="Calibri"/>
                  <a:ea typeface="Calibri"/>
                  <a:cs typeface="Calibri"/>
                  <a:sym typeface="Calibri"/>
                </a:rPr>
                <a:t>actividad</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debe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desarrollarse</a:t>
              </a:r>
              <a:r>
                <a:rPr lang="en-US" sz="1400" b="0" i="0" u="none" strike="noStrike" cap="none" dirty="0">
                  <a:solidFill>
                    <a:srgbClr val="000000"/>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bajo</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supervisión</a:t>
              </a:r>
              <a:r>
                <a:rPr lang="en-US" sz="1400" b="1" i="0" u="none" strike="noStrike" cap="none" dirty="0">
                  <a:solidFill>
                    <a:srgbClr val="741B47"/>
                  </a:solidFill>
                  <a:latin typeface="Calibri"/>
                  <a:ea typeface="Calibri"/>
                  <a:cs typeface="Calibri"/>
                  <a:sym typeface="Calibri"/>
                </a:rPr>
                <a:t> </a:t>
              </a:r>
              <a:r>
                <a:rPr lang="en-US" sz="1400" b="0" i="0" u="none" strike="noStrike" cap="none" dirty="0">
                  <a:solidFill>
                    <a:srgbClr val="000000"/>
                  </a:solidFill>
                  <a:latin typeface="Calibri"/>
                  <a:ea typeface="Calibri"/>
                  <a:cs typeface="Calibri"/>
                  <a:sym typeface="Calibri"/>
                </a:rPr>
                <a:t>de la persona a cargo del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grpSp>
          <p:nvGrpSpPr>
            <p:cNvPr id="11" name="Google Shape;411;p19"/>
            <p:cNvGrpSpPr/>
            <p:nvPr/>
          </p:nvGrpSpPr>
          <p:grpSpPr>
            <a:xfrm>
              <a:off x="-4655" y="1788831"/>
              <a:ext cx="1135367" cy="783005"/>
              <a:chOff x="-4655" y="1877319"/>
              <a:chExt cx="1135367" cy="783005"/>
            </a:xfrm>
          </p:grpSpPr>
          <p:sp>
            <p:nvSpPr>
              <p:cNvPr id="29" name="Google Shape;412;p19"/>
              <p:cNvSpPr/>
              <p:nvPr/>
            </p:nvSpPr>
            <p:spPr>
              <a:xfrm rot="5400000">
                <a:off x="171526" y="1701138"/>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0" name="Google Shape;413;p19"/>
              <p:cNvPicPr preferRelativeResize="0"/>
              <p:nvPr/>
            </p:nvPicPr>
            <p:blipFill rotWithShape="1">
              <a:blip r:embed="rId2">
                <a:alphaModFix/>
              </a:blip>
              <a:srcRect/>
              <a:stretch/>
            </p:blipFill>
            <p:spPr>
              <a:xfrm>
                <a:off x="337197" y="2035280"/>
                <a:ext cx="629465" cy="530549"/>
              </a:xfrm>
              <a:prstGeom prst="rect">
                <a:avLst/>
              </a:prstGeom>
              <a:noFill/>
              <a:ln>
                <a:noFill/>
              </a:ln>
            </p:spPr>
          </p:pic>
        </p:grpSp>
        <p:sp>
          <p:nvSpPr>
            <p:cNvPr id="12" name="Google Shape;414;p19"/>
            <p:cNvSpPr txBox="1"/>
            <p:nvPr/>
          </p:nvSpPr>
          <p:spPr>
            <a:xfrm>
              <a:off x="1229039" y="3536692"/>
              <a:ext cx="78658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a:t>
              </a:r>
              <a:r>
                <a:rPr lang="en-US" b="1" i="0" u="none" strike="noStrike" cap="none" dirty="0" err="1" smtClean="0">
                  <a:solidFill>
                    <a:srgbClr val="741B47"/>
                  </a:solidFill>
                  <a:latin typeface="Calibri"/>
                  <a:ea typeface="Calibri"/>
                  <a:cs typeface="Calibri"/>
                  <a:sym typeface="Calibri"/>
                </a:rPr>
                <a:t>las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manos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guantes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protección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cuando</a:t>
              </a:r>
              <a:r>
                <a:rPr lang="en-US" sz="1400" b="0" i="0" u="none" strike="noStrike" cap="none" dirty="0">
                  <a:solidFill>
                    <a:schemeClr val="dk1"/>
                  </a:solidFill>
                  <a:latin typeface="Calibri"/>
                  <a:ea typeface="Calibri"/>
                  <a:cs typeface="Calibri"/>
                  <a:sym typeface="Calibri"/>
                </a:rPr>
                <a:t> se </a:t>
              </a:r>
              <a:r>
                <a:rPr lang="en-US" sz="1400" b="0" i="0" u="none" strike="noStrike" cap="none" dirty="0" err="1">
                  <a:solidFill>
                    <a:schemeClr val="dk1"/>
                  </a:solidFill>
                  <a:latin typeface="Calibri"/>
                  <a:ea typeface="Calibri"/>
                  <a:cs typeface="Calibri"/>
                  <a:sym typeface="Calibri"/>
                </a:rPr>
                <a:t>manipulen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cualquier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tipo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fluidos</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herramientas</a:t>
              </a:r>
              <a:r>
                <a:rPr lang="en-US" sz="1400" b="0" i="0" u="none" strike="noStrike" cap="none" dirty="0">
                  <a:solidFill>
                    <a:schemeClr val="dk1"/>
                  </a:solidFill>
                  <a:latin typeface="Calibri"/>
                  <a:ea typeface="Calibri"/>
                  <a:cs typeface="Calibri"/>
                  <a:sym typeface="Calibri"/>
                </a:rPr>
                <a:t> e </a:t>
              </a:r>
              <a:r>
                <a:rPr lang="en-US" sz="1400" b="0" i="0" u="none" strike="noStrike" cap="none" dirty="0" err="1">
                  <a:solidFill>
                    <a:schemeClr val="dk1"/>
                  </a:solidFill>
                  <a:latin typeface="Calibri"/>
                  <a:ea typeface="Calibri"/>
                  <a:cs typeface="Calibri"/>
                  <a:sym typeface="Calibri"/>
                </a:rPr>
                <a:t>intervención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smtClean="0">
                  <a:solidFill>
                    <a:schemeClr val="dk1"/>
                  </a:solidFill>
                  <a:latin typeface="Calibri"/>
                  <a:ea typeface="Calibri"/>
                  <a:cs typeface="Calibri"/>
                  <a:sym typeface="Calibri"/>
                </a:rPr>
                <a:t>del motor, </a:t>
              </a:r>
              <a:r>
                <a:rPr lang="en-US" sz="1400" b="0" i="0" u="none" strike="noStrike" cap="none" dirty="0" err="1" smtClean="0">
                  <a:solidFill>
                    <a:schemeClr val="dk1"/>
                  </a:solidFill>
                  <a:latin typeface="Calibri"/>
                  <a:ea typeface="Calibri"/>
                  <a:cs typeface="Calibri"/>
                  <a:sym typeface="Calibri"/>
                </a:rPr>
                <a:t>desarme</a:t>
              </a:r>
              <a:r>
                <a:rPr lang="en-US" sz="1400" b="0" i="0" u="none" strike="noStrike" cap="none" dirty="0" smtClean="0">
                  <a:solidFill>
                    <a:schemeClr val="dk1"/>
                  </a:solidFill>
                  <a:latin typeface="Calibri"/>
                  <a:ea typeface="Calibri"/>
                  <a:cs typeface="Calibri"/>
                  <a:sym typeface="Calibri"/>
                </a:rPr>
                <a:t> de </a:t>
              </a:r>
              <a:r>
                <a:rPr lang="en-US" sz="1400" b="0" i="0" u="none" strike="noStrike" cap="none" dirty="0" err="1" smtClean="0">
                  <a:solidFill>
                    <a:schemeClr val="dk1"/>
                  </a:solidFill>
                  <a:latin typeface="Calibri"/>
                  <a:ea typeface="Calibri"/>
                  <a:cs typeface="Calibri"/>
                  <a:sym typeface="Calibri"/>
                </a:rPr>
                <a:t>partes</a:t>
              </a:r>
              <a:r>
                <a:rPr lang="en-US" sz="1400" b="0" i="0" u="none" strike="noStrike" cap="none" dirty="0" smtClean="0">
                  <a:solidFill>
                    <a:schemeClr val="dk1"/>
                  </a:solidFill>
                  <a:latin typeface="Calibri"/>
                  <a:ea typeface="Calibri"/>
                  <a:cs typeface="Calibri"/>
                  <a:sym typeface="Calibri"/>
                </a:rPr>
                <a:t> y </a:t>
              </a:r>
              <a:r>
                <a:rPr lang="en-US" sz="1400" b="0" i="0" u="none" strike="noStrike" cap="none" dirty="0" err="1" smtClean="0">
                  <a:solidFill>
                    <a:schemeClr val="dk1"/>
                  </a:solidFill>
                  <a:latin typeface="Calibri"/>
                  <a:ea typeface="Calibri"/>
                  <a:cs typeface="Calibri"/>
                  <a:sym typeface="Calibri"/>
                </a:rPr>
                <a:t>trabajo</a:t>
              </a:r>
              <a:r>
                <a:rPr lang="en-US" sz="1400" b="0" i="0" u="none" strike="noStrike" cap="none" dirty="0" smtClean="0">
                  <a:solidFill>
                    <a:schemeClr val="dk1"/>
                  </a:solidFill>
                  <a:latin typeface="Calibri"/>
                  <a:ea typeface="Calibri"/>
                  <a:cs typeface="Calibri"/>
                  <a:sym typeface="Calibri"/>
                </a:rPr>
                <a:t> en </a:t>
              </a:r>
              <a:r>
                <a:rPr lang="en-US" sz="1400" b="0" i="0" u="none" strike="noStrike" cap="none" dirty="0" err="1" smtClean="0">
                  <a:solidFill>
                    <a:schemeClr val="dk1"/>
                  </a:solidFill>
                  <a:latin typeface="Calibri"/>
                  <a:ea typeface="Calibri"/>
                  <a:cs typeface="Calibri"/>
                  <a:sym typeface="Calibri"/>
                </a:rPr>
                <a:t>sistemas</a:t>
              </a:r>
              <a:r>
                <a:rPr lang="en-US" sz="1400" b="0" i="0" u="none" strike="noStrike" cap="none" dirty="0" smtClean="0">
                  <a:solidFill>
                    <a:schemeClr val="dk1"/>
                  </a:solidFill>
                  <a:latin typeface="Calibri"/>
                  <a:ea typeface="Calibri"/>
                  <a:cs typeface="Calibri"/>
                  <a:sym typeface="Calibri"/>
                </a:rPr>
                <a:t> </a:t>
              </a:r>
              <a:r>
                <a:rPr lang="en-US" sz="1400" b="0" i="0" u="none" strike="noStrike" cap="none" dirty="0" err="1" smtClean="0">
                  <a:solidFill>
                    <a:schemeClr val="dk1"/>
                  </a:solidFill>
                  <a:latin typeface="Calibri"/>
                  <a:ea typeface="Calibri"/>
                  <a:cs typeface="Calibri"/>
                  <a:sym typeface="Calibri"/>
                </a:rPr>
                <a:t>eléctricos</a:t>
              </a:r>
              <a:r>
                <a:rPr lang="en-US" sz="1400" b="0" i="0" u="none" strike="noStrike" cap="none" dirty="0" smtClean="0">
                  <a:solidFill>
                    <a:schemeClr val="dk1"/>
                  </a:solidFill>
                  <a:latin typeface="Calibri"/>
                  <a:ea typeface="Calibri"/>
                  <a:cs typeface="Calibri"/>
                  <a:sym typeface="Calibri"/>
                </a:rPr>
                <a:t>. </a:t>
              </a:r>
              <a:endParaRPr dirty="0"/>
            </a:p>
          </p:txBody>
        </p:sp>
        <p:grpSp>
          <p:nvGrpSpPr>
            <p:cNvPr id="13" name="Google Shape;415;p19"/>
            <p:cNvGrpSpPr/>
            <p:nvPr/>
          </p:nvGrpSpPr>
          <p:grpSpPr>
            <a:xfrm>
              <a:off x="-4655" y="2661654"/>
              <a:ext cx="1135367" cy="783005"/>
              <a:chOff x="-4655" y="2735448"/>
              <a:chExt cx="1135367" cy="783005"/>
            </a:xfrm>
          </p:grpSpPr>
          <p:sp>
            <p:nvSpPr>
              <p:cNvPr id="27" name="Google Shape;416;p19"/>
              <p:cNvSpPr/>
              <p:nvPr/>
            </p:nvSpPr>
            <p:spPr>
              <a:xfrm rot="5400000">
                <a:off x="171526" y="2559267"/>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 name="Google Shape;417;p19"/>
              <p:cNvPicPr preferRelativeResize="0"/>
              <p:nvPr/>
            </p:nvPicPr>
            <p:blipFill rotWithShape="1">
              <a:blip r:embed="rId3">
                <a:alphaModFix/>
              </a:blip>
              <a:srcRect/>
              <a:stretch/>
            </p:blipFill>
            <p:spPr>
              <a:xfrm>
                <a:off x="331947" y="2879412"/>
                <a:ext cx="639965" cy="539399"/>
              </a:xfrm>
              <a:prstGeom prst="rect">
                <a:avLst/>
              </a:prstGeom>
              <a:noFill/>
              <a:ln>
                <a:noFill/>
              </a:ln>
            </p:spPr>
          </p:pic>
        </p:grpSp>
        <p:grpSp>
          <p:nvGrpSpPr>
            <p:cNvPr id="14" name="Google Shape;418;p19"/>
            <p:cNvGrpSpPr/>
            <p:nvPr/>
          </p:nvGrpSpPr>
          <p:grpSpPr>
            <a:xfrm>
              <a:off x="-4655" y="3534477"/>
              <a:ext cx="1135367" cy="783005"/>
              <a:chOff x="-4655" y="3593577"/>
              <a:chExt cx="1135367" cy="783005"/>
            </a:xfrm>
          </p:grpSpPr>
          <p:sp>
            <p:nvSpPr>
              <p:cNvPr id="25" name="Google Shape;419;p19"/>
              <p:cNvSpPr/>
              <p:nvPr/>
            </p:nvSpPr>
            <p:spPr>
              <a:xfrm rot="5400000">
                <a:off x="171526" y="3417396"/>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6" name="Google Shape;420;p19"/>
              <p:cNvPicPr preferRelativeResize="0"/>
              <p:nvPr/>
            </p:nvPicPr>
            <p:blipFill rotWithShape="1">
              <a:blip r:embed="rId4">
                <a:alphaModFix/>
              </a:blip>
              <a:srcRect/>
              <a:stretch/>
            </p:blipFill>
            <p:spPr>
              <a:xfrm>
                <a:off x="350751" y="3729725"/>
                <a:ext cx="602356" cy="507700"/>
              </a:xfrm>
              <a:prstGeom prst="rect">
                <a:avLst/>
              </a:prstGeom>
              <a:noFill/>
              <a:ln>
                <a:noFill/>
              </a:ln>
            </p:spPr>
          </p:pic>
        </p:grpSp>
        <p:grpSp>
          <p:nvGrpSpPr>
            <p:cNvPr id="15" name="Google Shape;421;p19"/>
            <p:cNvGrpSpPr/>
            <p:nvPr/>
          </p:nvGrpSpPr>
          <p:grpSpPr>
            <a:xfrm>
              <a:off x="-4655" y="4407300"/>
              <a:ext cx="1135367" cy="783005"/>
              <a:chOff x="-4655" y="4451706"/>
              <a:chExt cx="1135367" cy="783005"/>
            </a:xfrm>
          </p:grpSpPr>
          <p:sp>
            <p:nvSpPr>
              <p:cNvPr id="23" name="Google Shape;422;p19"/>
              <p:cNvSpPr/>
              <p:nvPr/>
            </p:nvSpPr>
            <p:spPr>
              <a:xfrm rot="5400000">
                <a:off x="171526" y="4275525"/>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 name="Google Shape;423;p19"/>
              <p:cNvPicPr preferRelativeResize="0"/>
              <p:nvPr/>
            </p:nvPicPr>
            <p:blipFill rotWithShape="1">
              <a:blip r:embed="rId5">
                <a:alphaModFix/>
              </a:blip>
              <a:srcRect/>
              <a:stretch/>
            </p:blipFill>
            <p:spPr>
              <a:xfrm>
                <a:off x="342982" y="4590635"/>
                <a:ext cx="610125" cy="514248"/>
              </a:xfrm>
              <a:prstGeom prst="rect">
                <a:avLst/>
              </a:prstGeom>
              <a:noFill/>
              <a:ln>
                <a:noFill/>
              </a:ln>
            </p:spPr>
          </p:pic>
        </p:grpSp>
        <p:grpSp>
          <p:nvGrpSpPr>
            <p:cNvPr id="16" name="Google Shape;424;p19"/>
            <p:cNvGrpSpPr/>
            <p:nvPr/>
          </p:nvGrpSpPr>
          <p:grpSpPr>
            <a:xfrm>
              <a:off x="-4655" y="6167965"/>
              <a:ext cx="1135367" cy="783005"/>
              <a:chOff x="-4655" y="6167965"/>
              <a:chExt cx="1135367" cy="783005"/>
            </a:xfrm>
          </p:grpSpPr>
          <p:sp>
            <p:nvSpPr>
              <p:cNvPr id="21" name="Google Shape;425;p19"/>
              <p:cNvSpPr/>
              <p:nvPr/>
            </p:nvSpPr>
            <p:spPr>
              <a:xfrm rot="5400000">
                <a:off x="171526" y="599178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 name="Google Shape;426;p19"/>
              <p:cNvPicPr preferRelativeResize="0"/>
              <p:nvPr/>
            </p:nvPicPr>
            <p:blipFill rotWithShape="1">
              <a:blip r:embed="rId6">
                <a:alphaModFix/>
              </a:blip>
              <a:srcRect/>
              <a:stretch/>
            </p:blipFill>
            <p:spPr>
              <a:xfrm>
                <a:off x="318928" y="6295340"/>
                <a:ext cx="666001" cy="561343"/>
              </a:xfrm>
              <a:prstGeom prst="rect">
                <a:avLst/>
              </a:prstGeom>
              <a:noFill/>
              <a:ln>
                <a:noFill/>
              </a:ln>
            </p:spPr>
          </p:pic>
        </p:grpSp>
        <p:grpSp>
          <p:nvGrpSpPr>
            <p:cNvPr id="17" name="Google Shape;427;p19"/>
            <p:cNvGrpSpPr/>
            <p:nvPr/>
          </p:nvGrpSpPr>
          <p:grpSpPr>
            <a:xfrm>
              <a:off x="-4655" y="5117148"/>
              <a:ext cx="1193246" cy="1156253"/>
              <a:chOff x="-4655" y="5146860"/>
              <a:chExt cx="1193246" cy="1156253"/>
            </a:xfrm>
          </p:grpSpPr>
          <p:sp>
            <p:nvSpPr>
              <p:cNvPr id="19" name="Google Shape;428;p19"/>
              <p:cNvSpPr/>
              <p:nvPr/>
            </p:nvSpPr>
            <p:spPr>
              <a:xfrm rot="5400000">
                <a:off x="171526" y="513365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0" name="Google Shape;429;p19"/>
              <p:cNvPicPr preferRelativeResize="0"/>
              <p:nvPr/>
            </p:nvPicPr>
            <p:blipFill rotWithShape="1">
              <a:blip r:embed="rId7">
                <a:alphaModFix/>
              </a:blip>
              <a:srcRect/>
              <a:stretch/>
            </p:blipFill>
            <p:spPr>
              <a:xfrm rot="-2193866">
                <a:off x="141403" y="5342117"/>
                <a:ext cx="908505" cy="765740"/>
              </a:xfrm>
              <a:prstGeom prst="rect">
                <a:avLst/>
              </a:prstGeom>
              <a:noFill/>
              <a:ln>
                <a:noFill/>
              </a:ln>
            </p:spPr>
          </p:pic>
        </p:grpSp>
        <p:pic>
          <p:nvPicPr>
            <p:cNvPr id="18" name="Google Shape;433;p19"/>
            <p:cNvPicPr preferRelativeResize="0"/>
            <p:nvPr/>
          </p:nvPicPr>
          <p:blipFill rotWithShape="1">
            <a:blip r:embed="rId8">
              <a:alphaModFix/>
            </a:blip>
            <a:srcRect/>
            <a:stretch/>
          </p:blipFill>
          <p:spPr>
            <a:xfrm>
              <a:off x="5171777" y="4869363"/>
              <a:ext cx="4327510" cy="3353820"/>
            </a:xfrm>
            <a:prstGeom prst="rect">
              <a:avLst/>
            </a:prstGeom>
            <a:noFill/>
            <a:ln>
              <a:noFill/>
            </a:ln>
          </p:spPr>
        </p:pic>
      </p:grpSp>
      <p:sp>
        <p:nvSpPr>
          <p:cNvPr id="31" name="Google Shape;88;p29"/>
          <p:cNvSpPr txBox="1"/>
          <p:nvPr/>
        </p:nvSpPr>
        <p:spPr>
          <a:xfrm>
            <a:off x="8170651" y="288449"/>
            <a:ext cx="1166701" cy="372209"/>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a:t>
            </a:r>
            <a:r>
              <a:rPr lang="en-US" sz="1400" b="1" i="0" u="none" strike="noStrike" cap="none" dirty="0" err="1">
                <a:solidFill>
                  <a:srgbClr val="000000"/>
                </a:solidFill>
                <a:latin typeface="Calibri"/>
                <a:ea typeface="Calibri"/>
                <a:cs typeface="Calibri"/>
                <a:sym typeface="Calibri"/>
              </a:rPr>
              <a:t>Atención</a:t>
            </a:r>
            <a:r>
              <a:rPr lang="en-US" sz="1400" b="1" i="0" u="none" strike="noStrike" cap="none" dirty="0">
                <a:solidFill>
                  <a:srgbClr val="000000"/>
                </a:solidFill>
                <a:latin typeface="Calibri"/>
                <a:ea typeface="Calibri"/>
                <a:cs typeface="Calibri"/>
                <a:sym typeface="Calibri"/>
              </a:rPr>
              <a:t>!</a:t>
            </a:r>
            <a:endParaRPr dirty="0"/>
          </a:p>
        </p:txBody>
      </p:sp>
    </p:spTree>
    <p:extLst>
      <p:ext uri="{BB962C8B-B14F-4D97-AF65-F5344CB8AC3E}">
        <p14:creationId xmlns:p14="http://schemas.microsoft.com/office/powerpoint/2010/main" val="3216073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ACTIVIDAD PRÁCTICA</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3" name="Google Shape;82;p14"/>
          <p:cNvSpPr txBox="1"/>
          <p:nvPr/>
        </p:nvSpPr>
        <p:spPr>
          <a:xfrm>
            <a:off x="3618271" y="1224708"/>
            <a:ext cx="559356" cy="409500"/>
          </a:xfrm>
          <a:prstGeom prst="rect">
            <a:avLst/>
          </a:prstGeom>
          <a:noFill/>
          <a:ln>
            <a:noFill/>
          </a:ln>
        </p:spPr>
        <p:txBody>
          <a:bodyPr spcFirstLastPara="1" wrap="square" lIns="91425" tIns="91425" rIns="91425" bIns="91425" anchor="ctr" anchorCtr="0">
            <a:noAutofit/>
          </a:bodyPr>
          <a:lstStyle/>
          <a:p>
            <a:pPr marL="0" lvl="0" indent="0" algn="r" rtl="0">
              <a:lnSpc>
                <a:spcPct val="90000"/>
              </a:lnSpc>
              <a:spcBef>
                <a:spcPts val="0"/>
              </a:spcBef>
              <a:spcAft>
                <a:spcPts val="0"/>
              </a:spcAft>
              <a:buNone/>
            </a:pPr>
            <a:r>
              <a:rPr lang="es-419" sz="6000" dirty="0">
                <a:solidFill>
                  <a:srgbClr val="BB9BA5"/>
                </a:solidFill>
                <a:latin typeface="Calibri" panose="020F0502020204030204" pitchFamily="34" charset="0"/>
                <a:ea typeface="Roboto"/>
                <a:cs typeface="Calibri" panose="020F0502020204030204" pitchFamily="34" charset="0"/>
                <a:sym typeface="Roboto"/>
              </a:rPr>
              <a:t>3</a:t>
            </a:r>
            <a:endParaRPr sz="6000" dirty="0">
              <a:solidFill>
                <a:srgbClr val="BB9BA5"/>
              </a:solidFill>
              <a:latin typeface="Calibri" panose="020F0502020204030204" pitchFamily="34" charset="0"/>
              <a:cs typeface="Calibri" panose="020F0502020204030204" pitchFamily="34" charset="0"/>
            </a:endParaRPr>
          </a:p>
        </p:txBody>
      </p:sp>
      <p:sp>
        <p:nvSpPr>
          <p:cNvPr id="4" name="Google Shape;73;p14"/>
          <p:cNvSpPr/>
          <p:nvPr/>
        </p:nvSpPr>
        <p:spPr>
          <a:xfrm>
            <a:off x="375975" y="2370247"/>
            <a:ext cx="8839201" cy="3238192"/>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7" name="Rectángulo 6"/>
          <p:cNvSpPr/>
          <p:nvPr/>
        </p:nvSpPr>
        <p:spPr>
          <a:xfrm>
            <a:off x="5279923" y="7354529"/>
            <a:ext cx="2723535" cy="20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¡PRACTIQUEMOS!</a:t>
            </a:r>
          </a:p>
          <a:p>
            <a:endParaRPr lang="es-419" b="1" dirty="0">
              <a:latin typeface="Calibri" panose="020F0502020204030204" pitchFamily="34" charset="0"/>
              <a:ea typeface="Roboto"/>
              <a:cs typeface="Calibri" panose="020F0502020204030204" pitchFamily="34" charset="0"/>
              <a:sym typeface="Roboto"/>
            </a:endParaRPr>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464" y="2370247"/>
            <a:ext cx="4539997" cy="5336912"/>
          </a:xfrm>
          <a:prstGeom prst="rect">
            <a:avLst/>
          </a:prstGeom>
        </p:spPr>
      </p:pic>
      <p:sp>
        <p:nvSpPr>
          <p:cNvPr id="16" name="Google Shape;80;p14"/>
          <p:cNvSpPr txBox="1"/>
          <p:nvPr/>
        </p:nvSpPr>
        <p:spPr>
          <a:xfrm>
            <a:off x="958646" y="3590354"/>
            <a:ext cx="5807913"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FF0000"/>
                </a:solidFill>
                <a:latin typeface="Calibri" panose="020F0502020204030204" pitchFamily="34" charset="0"/>
                <a:ea typeface="Roboto"/>
                <a:cs typeface="Calibri" panose="020F0502020204030204" pitchFamily="34" charset="0"/>
                <a:sym typeface="Roboto"/>
              </a:rPr>
              <a:t>SISTEMAS ESENCIALES PARA </a:t>
            </a:r>
          </a:p>
          <a:p>
            <a:pPr lvl="0">
              <a:lnSpc>
                <a:spcPct val="115000"/>
              </a:lnSpc>
            </a:pPr>
            <a:r>
              <a:rPr lang="es-CL" sz="2000" b="1" dirty="0">
                <a:solidFill>
                  <a:srgbClr val="741B47"/>
                </a:solidFill>
                <a:latin typeface="Calibri" panose="020F0502020204030204" pitchFamily="34" charset="0"/>
                <a:ea typeface="Roboto"/>
                <a:cs typeface="Calibri" panose="020F0502020204030204" pitchFamily="34" charset="0"/>
                <a:sym typeface="Roboto"/>
              </a:rPr>
              <a:t>EL FUNCIONAMIENTO DEL MOTOR</a:t>
            </a:r>
          </a:p>
          <a:p>
            <a:pPr lvl="0">
              <a:lnSpc>
                <a:spcPct val="115000"/>
              </a:lnSpc>
            </a:pPr>
            <a:endParaRPr lang="es-CL" sz="1600" dirty="0">
              <a:latin typeface="Calibri" panose="020F0502020204030204" pitchFamily="34" charset="0"/>
              <a:ea typeface="Roboto"/>
              <a:cs typeface="Calibri" panose="020F0502020204030204" pitchFamily="34" charset="0"/>
              <a:sym typeface="Roboto"/>
            </a:endParaRPr>
          </a:p>
          <a:p>
            <a:pPr>
              <a:lnSpc>
                <a:spcPct val="115000"/>
              </a:lnSpc>
            </a:pPr>
            <a:r>
              <a:rPr lang="es-CL" sz="1600" dirty="0">
                <a:latin typeface="Calibri" panose="020F0502020204030204" pitchFamily="34" charset="0"/>
                <a:ea typeface="Roboto"/>
                <a:cs typeface="Calibri" panose="020F0502020204030204" pitchFamily="34" charset="0"/>
                <a:sym typeface="Roboto"/>
              </a:rPr>
              <a:t>Ahora realizaremos una </a:t>
            </a:r>
            <a:r>
              <a:rPr lang="es-CL" sz="1600" dirty="0">
                <a:solidFill>
                  <a:schemeClr val="tx1"/>
                </a:solidFill>
                <a:latin typeface="Calibri" panose="020F0502020204030204" pitchFamily="34" charset="0"/>
                <a:ea typeface="Roboto"/>
                <a:cs typeface="Calibri" panose="020F0502020204030204" pitchFamily="34" charset="0"/>
                <a:sym typeface="Roboto"/>
              </a:rPr>
              <a:t>actividad práctica.</a:t>
            </a:r>
          </a:p>
          <a:p>
            <a:pPr>
              <a:lnSpc>
                <a:spcPct val="115000"/>
              </a:lnSpc>
            </a:pPr>
            <a:r>
              <a:rPr lang="es-CL" sz="1600" dirty="0">
                <a:latin typeface="Calibri" panose="020F0502020204030204" pitchFamily="34" charset="0"/>
                <a:ea typeface="Roboto"/>
                <a:cs typeface="Calibri" panose="020F0502020204030204" pitchFamily="34" charset="0"/>
                <a:sym typeface="Roboto"/>
              </a:rPr>
              <a:t>Te sugerimos </a:t>
            </a:r>
            <a:r>
              <a:rPr lang="es-CL" sz="1600" b="1" dirty="0">
                <a:solidFill>
                  <a:srgbClr val="76384D"/>
                </a:solidFill>
                <a:latin typeface="Calibri" panose="020F0502020204030204" pitchFamily="34" charset="0"/>
                <a:ea typeface="Roboto"/>
                <a:cs typeface="Calibri" panose="020F0502020204030204" pitchFamily="34" charset="0"/>
                <a:sym typeface="Roboto"/>
              </a:rPr>
              <a:t>seguir las instrucciones </a:t>
            </a:r>
            <a:r>
              <a:rPr lang="es-CL" sz="1600" dirty="0">
                <a:latin typeface="Calibri" panose="020F0502020204030204" pitchFamily="34" charset="0"/>
                <a:ea typeface="Roboto"/>
                <a:cs typeface="Calibri" panose="020F0502020204030204" pitchFamily="34" charset="0"/>
                <a:sym typeface="Roboto"/>
              </a:rPr>
              <a:t>que van</a:t>
            </a:r>
          </a:p>
          <a:p>
            <a:pPr>
              <a:lnSpc>
                <a:spcPct val="115000"/>
              </a:lnSpc>
            </a:pPr>
            <a:r>
              <a:rPr lang="es-CL" sz="1600" dirty="0">
                <a:latin typeface="Calibri" panose="020F0502020204030204" pitchFamily="34" charset="0"/>
                <a:ea typeface="Roboto"/>
                <a:cs typeface="Calibri" panose="020F0502020204030204" pitchFamily="34" charset="0"/>
                <a:sym typeface="Roboto"/>
              </a:rPr>
              <a:t>Adjuntas en la guía que el profesor te entregará.</a:t>
            </a:r>
            <a:endParaRPr lang="es-CL" sz="1600" b="1" dirty="0">
              <a:solidFill>
                <a:srgbClr val="76384D"/>
              </a:solidFill>
              <a:latin typeface="Calibri" panose="020F0502020204030204" pitchFamily="34" charset="0"/>
              <a:ea typeface="Roboto"/>
              <a:cs typeface="Calibri" panose="020F0502020204030204" pitchFamily="34" charset="0"/>
              <a:sym typeface="Roboto"/>
            </a:endParaRPr>
          </a:p>
        </p:txBody>
      </p:sp>
      <p:sp>
        <p:nvSpPr>
          <p:cNvPr id="5" name="Marcador de número de diapositiva 4"/>
          <p:cNvSpPr>
            <a:spLocks noGrp="1"/>
          </p:cNvSpPr>
          <p:nvPr>
            <p:ph type="sldNum" sz="quarter" idx="2"/>
          </p:nvPr>
        </p:nvSpPr>
        <p:spPr/>
        <p:txBody>
          <a:bodyPr/>
          <a:lstStyle/>
          <a:p>
            <a:fld id="{86CB4B4D-7CA3-9044-876B-883B54F8677D}" type="slidenum">
              <a:rPr lang="es-CL" smtClean="0"/>
              <a:t>24</a:t>
            </a:fld>
            <a:endParaRPr lang="es-CL"/>
          </a:p>
        </p:txBody>
      </p:sp>
    </p:spTree>
    <p:extLst>
      <p:ext uri="{BB962C8B-B14F-4D97-AF65-F5344CB8AC3E}">
        <p14:creationId xmlns:p14="http://schemas.microsoft.com/office/powerpoint/2010/main" val="2761842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73;p14"/>
          <p:cNvSpPr/>
          <p:nvPr/>
        </p:nvSpPr>
        <p:spPr>
          <a:xfrm>
            <a:off x="383456" y="2370247"/>
            <a:ext cx="8839201" cy="3238192"/>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4" name="Rectángulo 3"/>
          <p:cNvSpPr/>
          <p:nvPr/>
        </p:nvSpPr>
        <p:spPr>
          <a:xfrm>
            <a:off x="5279923" y="7354529"/>
            <a:ext cx="2723535" cy="20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940" y="2710743"/>
            <a:ext cx="5190655" cy="4917756"/>
          </a:xfrm>
          <a:prstGeom prst="rect">
            <a:avLst/>
          </a:prstGeom>
        </p:spPr>
      </p:pic>
      <p:sp>
        <p:nvSpPr>
          <p:cNvPr id="16"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TICKET DE SALIDA</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20"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ANTES DE TERMINAR:</a:t>
            </a:r>
          </a:p>
          <a:p>
            <a:endParaRPr lang="es-419" b="1" dirty="0">
              <a:latin typeface="Calibri" panose="020F0502020204030204" pitchFamily="34" charset="0"/>
              <a:ea typeface="Roboto"/>
              <a:cs typeface="Calibri" panose="020F0502020204030204" pitchFamily="34" charset="0"/>
              <a:sym typeface="Roboto"/>
            </a:endParaRPr>
          </a:p>
        </p:txBody>
      </p:sp>
      <p:sp>
        <p:nvSpPr>
          <p:cNvPr id="3" name="Marcador de número de diapositiva 2"/>
          <p:cNvSpPr>
            <a:spLocks noGrp="1"/>
          </p:cNvSpPr>
          <p:nvPr>
            <p:ph type="sldNum" sz="quarter" idx="2"/>
          </p:nvPr>
        </p:nvSpPr>
        <p:spPr/>
        <p:txBody>
          <a:bodyPr/>
          <a:lstStyle/>
          <a:p>
            <a:fld id="{86CB4B4D-7CA3-9044-876B-883B54F8677D}" type="slidenum">
              <a:rPr lang="es-CL" smtClean="0"/>
              <a:t>25</a:t>
            </a:fld>
            <a:endParaRPr lang="es-CL"/>
          </a:p>
        </p:txBody>
      </p:sp>
      <p:grpSp>
        <p:nvGrpSpPr>
          <p:cNvPr id="10" name="Grupo 9"/>
          <p:cNvGrpSpPr/>
          <p:nvPr/>
        </p:nvGrpSpPr>
        <p:grpSpPr>
          <a:xfrm>
            <a:off x="972821" y="4281535"/>
            <a:ext cx="4567082" cy="774531"/>
            <a:chOff x="972821" y="4281535"/>
            <a:chExt cx="4567082" cy="774531"/>
          </a:xfrm>
        </p:grpSpPr>
        <p:sp>
          <p:nvSpPr>
            <p:cNvPr id="11" name="Google Shape;445;p20"/>
            <p:cNvSpPr txBox="1"/>
            <p:nvPr/>
          </p:nvSpPr>
          <p:spPr>
            <a:xfrm>
              <a:off x="972821" y="4281535"/>
              <a:ext cx="4567082"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1600" dirty="0" smtClean="0">
                  <a:latin typeface="Calibri"/>
                  <a:ea typeface="Calibri"/>
                  <a:cs typeface="Calibri"/>
                  <a:sym typeface="Calibri"/>
                </a:rPr>
                <a:t>¡</a:t>
              </a: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741B47"/>
                  </a:solidFill>
                  <a:latin typeface="Calibri"/>
                  <a:ea typeface="Calibri"/>
                  <a:cs typeface="Calibri"/>
                  <a:sym typeface="Calibri"/>
                </a:rPr>
                <a:t>¡Hasta la próxima! </a:t>
              </a:r>
              <a:endParaRPr lang="es-CL" sz="2100" b="1" dirty="0">
                <a:solidFill>
                  <a:srgbClr val="741B47"/>
                </a:solidFill>
              </a:endParaRPr>
            </a:p>
            <a:p>
              <a:r>
                <a:rPr lang="es-CL" sz="1600" u="sng" dirty="0"/>
                <a:t/>
              </a:r>
              <a:br>
                <a:rPr lang="es-CL" sz="1600" u="sng" dirty="0"/>
              </a:br>
              <a:endParaRPr sz="1600" b="1" i="0" u="sng" strike="noStrike" cap="none" dirty="0">
                <a:solidFill>
                  <a:srgbClr val="76384D"/>
                </a:solidFill>
                <a:latin typeface="Calibri"/>
                <a:ea typeface="Calibri"/>
                <a:cs typeface="Calibri"/>
                <a:sym typeface="Calibri"/>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188" y="4372324"/>
              <a:ext cx="673176" cy="603722"/>
            </a:xfrm>
            <a:prstGeom prst="rect">
              <a:avLst/>
            </a:prstGeom>
          </p:spPr>
        </p:pic>
      </p:grpSp>
      <p:sp>
        <p:nvSpPr>
          <p:cNvPr id="15" name="Google Shape;80;p14"/>
          <p:cNvSpPr txBox="1"/>
          <p:nvPr/>
        </p:nvSpPr>
        <p:spPr>
          <a:xfrm>
            <a:off x="972821" y="2803599"/>
            <a:ext cx="6217282"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FF0000"/>
                </a:solidFill>
                <a:latin typeface="Calibri" panose="020F0502020204030204" pitchFamily="34" charset="0"/>
                <a:ea typeface="Roboto"/>
                <a:cs typeface="Calibri" panose="020F0502020204030204" pitchFamily="34" charset="0"/>
                <a:sym typeface="Roboto"/>
              </a:rPr>
              <a:t>SISTEMAS ESENCIALES PARA </a:t>
            </a:r>
          </a:p>
          <a:p>
            <a:pPr lvl="0">
              <a:lnSpc>
                <a:spcPct val="115000"/>
              </a:lnSpc>
            </a:pPr>
            <a:r>
              <a:rPr lang="es-CL" sz="2000" b="1" dirty="0">
                <a:solidFill>
                  <a:srgbClr val="741B47"/>
                </a:solidFill>
                <a:latin typeface="Calibri" panose="020F0502020204030204" pitchFamily="34" charset="0"/>
                <a:ea typeface="Roboto"/>
                <a:cs typeface="Calibri" panose="020F0502020204030204" pitchFamily="34" charset="0"/>
                <a:sym typeface="Roboto"/>
              </a:rPr>
              <a:t>EL</a:t>
            </a:r>
            <a:r>
              <a:rPr lang="es-CL" sz="2000" dirty="0">
                <a:solidFill>
                  <a:srgbClr val="741B47"/>
                </a:solidFill>
                <a:latin typeface="Calibri" panose="020F0502020204030204" pitchFamily="34" charset="0"/>
                <a:ea typeface="Roboto"/>
                <a:cs typeface="Calibri" panose="020F0502020204030204" pitchFamily="34" charset="0"/>
                <a:sym typeface="Roboto"/>
              </a:rPr>
              <a:t> </a:t>
            </a:r>
            <a:r>
              <a:rPr lang="es-CL" sz="2000" b="1" dirty="0">
                <a:solidFill>
                  <a:srgbClr val="741B47"/>
                </a:solidFill>
                <a:latin typeface="Calibri" panose="020F0502020204030204" pitchFamily="34" charset="0"/>
                <a:ea typeface="Roboto"/>
                <a:cs typeface="Calibri" panose="020F0502020204030204" pitchFamily="34" charset="0"/>
                <a:sym typeface="Roboto"/>
              </a:rPr>
              <a:t>FUNCIONAMIENTO DEL </a:t>
            </a:r>
            <a:r>
              <a:rPr lang="es-CL" sz="2000" b="1" dirty="0" smtClean="0">
                <a:solidFill>
                  <a:srgbClr val="741B47"/>
                </a:solidFill>
                <a:latin typeface="Calibri" panose="020F0502020204030204" pitchFamily="34" charset="0"/>
                <a:ea typeface="Roboto"/>
                <a:cs typeface="Calibri" panose="020F0502020204030204" pitchFamily="34" charset="0"/>
                <a:sym typeface="Roboto"/>
              </a:rPr>
              <a:t>MOTOR</a:t>
            </a:r>
            <a:endParaRPr lang="es-CL" sz="2000" b="1"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2774294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375973" y="1265365"/>
            <a:ext cx="8959096" cy="5568053"/>
            <a:chOff x="375973" y="1265365"/>
            <a:chExt cx="8959096" cy="5568053"/>
          </a:xfrm>
        </p:grpSpPr>
        <p:sp>
          <p:nvSpPr>
            <p:cNvPr id="3" name="Rectángulo redondeado"/>
            <p:cNvSpPr/>
            <p:nvPr/>
          </p:nvSpPr>
          <p:spPr>
            <a:xfrm>
              <a:off x="481777" y="1887790"/>
              <a:ext cx="4090227" cy="3864081"/>
            </a:xfrm>
            <a:prstGeom prst="roundRect">
              <a:avLst>
                <a:gd name="adj" fmla="val 8420"/>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n-lt"/>
                  <a:ea typeface="+mn-ea"/>
                  <a:cs typeface="+mn-cs"/>
                  <a:sym typeface="Arial"/>
                </a:defRPr>
              </a:pPr>
              <a:endParaRPr/>
            </a:p>
          </p:txBody>
        </p:sp>
        <p:pic>
          <p:nvPicPr>
            <p:cNvPr id="4" name="Imagen 21" descr="Imagen 21"/>
            <p:cNvPicPr>
              <a:picLocks noChangeAspect="1"/>
            </p:cNvPicPr>
            <p:nvPr/>
          </p:nvPicPr>
          <p:blipFill>
            <a:blip r:embed="rId2"/>
            <a:stretch>
              <a:fillRect/>
            </a:stretch>
          </p:blipFill>
          <p:spPr>
            <a:xfrm>
              <a:off x="375973" y="1796207"/>
              <a:ext cx="719665" cy="686194"/>
            </a:xfrm>
            <a:prstGeom prst="rect">
              <a:avLst/>
            </a:prstGeom>
            <a:ln w="12700">
              <a:miter lim="400000"/>
            </a:ln>
          </p:spPr>
        </p:pic>
        <p:sp>
          <p:nvSpPr>
            <p:cNvPr id="5" name="Google Shape;95;p3"/>
            <p:cNvSpPr txBox="1"/>
            <p:nvPr/>
          </p:nvSpPr>
          <p:spPr>
            <a:xfrm>
              <a:off x="375975" y="1265365"/>
              <a:ext cx="4864619" cy="536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chor="ctr">
              <a:spAutoFit/>
            </a:bodyPr>
            <a:lstStyle>
              <a:lvl1pPr>
                <a:lnSpc>
                  <a:spcPct val="80000"/>
                </a:lnSpc>
                <a:defRPr sz="2800" b="1">
                  <a:solidFill>
                    <a:srgbClr val="741B47"/>
                  </a:solidFill>
                  <a:latin typeface="Calibri"/>
                  <a:ea typeface="Calibri"/>
                  <a:cs typeface="Calibri"/>
                  <a:sym typeface="Calibri"/>
                </a:defRPr>
              </a:lvl1pPr>
            </a:lstStyle>
            <a:p>
              <a:r>
                <a:t>OBJETIVO DE APRENDIZAJE</a:t>
              </a:r>
            </a:p>
          </p:txBody>
        </p:sp>
        <p:pic>
          <p:nvPicPr>
            <p:cNvPr id="6" name="Imagen 26" descr="Imagen 26"/>
            <p:cNvPicPr>
              <a:picLocks noChangeAspect="1"/>
            </p:cNvPicPr>
            <p:nvPr/>
          </p:nvPicPr>
          <p:blipFill>
            <a:blip r:embed="rId3"/>
            <a:stretch>
              <a:fillRect/>
            </a:stretch>
          </p:blipFill>
          <p:spPr>
            <a:xfrm>
              <a:off x="3485784" y="2354963"/>
              <a:ext cx="5849285" cy="4478455"/>
            </a:xfrm>
            <a:prstGeom prst="rect">
              <a:avLst/>
            </a:prstGeom>
            <a:ln w="12700">
              <a:miter lim="400000"/>
            </a:ln>
          </p:spPr>
        </p:pic>
        <p:sp>
          <p:nvSpPr>
            <p:cNvPr id="7" name="Google Shape;84;p38"/>
            <p:cNvSpPr txBox="1"/>
            <p:nvPr/>
          </p:nvSpPr>
          <p:spPr>
            <a:xfrm>
              <a:off x="648955" y="2482401"/>
              <a:ext cx="3283513" cy="2662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ctr">
              <a:spAutoFit/>
            </a:bodyPr>
            <a:lstStyle>
              <a:lvl1pPr>
                <a:lnSpc>
                  <a:spcPct val="115000"/>
                </a:lnSpc>
                <a:defRPr sz="1600">
                  <a:latin typeface="Calibri"/>
                  <a:ea typeface="Calibri"/>
                  <a:cs typeface="Calibri"/>
                  <a:sym typeface="Calibri"/>
                </a:defRPr>
              </a:lvl1pPr>
            </a:lstStyle>
            <a:p>
              <a:r>
                <a:rPr lang="es-ES" sz="1400" dirty="0"/>
                <a:t>Reparar y probar el funcionamiento de motores de gasolina, diésel, gas e híbridos, tanto convencionales como de inyección electrónica y sus sistemas de control de emisiones, conjunto o subconjuntos mecánicos del motor, de lubricación y refrigeración, entre otros, utilizando las herramientas e instrumentos apropiados, de acuerdo a las especificaciones técnicas del fabricante.</a:t>
              </a:r>
              <a:endParaRPr lang="es-CL" sz="1400" dirty="0"/>
            </a:p>
          </p:txBody>
        </p:sp>
      </p:grpSp>
      <p:sp>
        <p:nvSpPr>
          <p:cNvPr id="8" name="Google Shape;24;p5"/>
          <p:cNvSpPr/>
          <p:nvPr/>
        </p:nvSpPr>
        <p:spPr>
          <a:xfrm rot="10800000" flipH="1">
            <a:off x="375973" y="6833418"/>
            <a:ext cx="3592064" cy="392469"/>
          </a:xfrm>
          <a:prstGeom prst="round1Rect">
            <a:avLst>
              <a:gd name="adj" fmla="val 15350"/>
            </a:avLst>
          </a:prstGeom>
          <a:solidFill>
            <a:srgbClr val="EDE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8499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46" name="Google Shape;73;p14">
            <a:extLst>
              <a:ext uri="{FF2B5EF4-FFF2-40B4-BE49-F238E27FC236}">
                <a16:creationId xmlns="" xmlns:a16="http://schemas.microsoft.com/office/drawing/2014/main" id="{58D866EA-AFD9-6549-BA93-6D57083383C3}"/>
              </a:ext>
            </a:extLst>
          </p:cNvPr>
          <p:cNvSpPr/>
          <p:nvPr/>
        </p:nvSpPr>
        <p:spPr>
          <a:xfrm>
            <a:off x="647700" y="3094692"/>
            <a:ext cx="4501291" cy="1464575"/>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70" name="Google Shape;70;p14"/>
          <p:cNvSpPr txBox="1">
            <a:spLocks noGrp="1"/>
          </p:cNvSpPr>
          <p:nvPr>
            <p:ph type="subTitle" id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419" b="1" dirty="0">
                <a:latin typeface="Calibri" panose="020F0502020204030204" pitchFamily="34" charset="0"/>
                <a:ea typeface="Roboto"/>
                <a:cs typeface="Calibri" panose="020F0502020204030204" pitchFamily="34" charset="0"/>
                <a:sym typeface="Roboto"/>
              </a:rPr>
              <a:t>RECORDEMOS</a:t>
            </a:r>
            <a:endParaRPr b="1" dirty="0">
              <a:solidFill>
                <a:srgbClr val="000000"/>
              </a:solidFill>
              <a:latin typeface="Calibri" panose="020F0502020204030204" pitchFamily="34" charset="0"/>
              <a:ea typeface="Roboto"/>
              <a:cs typeface="Calibri" panose="020F0502020204030204" pitchFamily="34" charset="0"/>
              <a:sym typeface="Roboto"/>
            </a:endParaRPr>
          </a:p>
          <a:p>
            <a:pPr marL="0" lvl="0" indent="0" algn="l" rtl="0">
              <a:spcBef>
                <a:spcPts val="0"/>
              </a:spcBef>
              <a:spcAft>
                <a:spcPts val="0"/>
              </a:spcAft>
              <a:buNone/>
            </a:pPr>
            <a:endParaRPr b="1" dirty="0">
              <a:latin typeface="Calibri" panose="020F0502020204030204" pitchFamily="34" charset="0"/>
              <a:ea typeface="Roboto"/>
              <a:cs typeface="Calibri" panose="020F0502020204030204" pitchFamily="34" charset="0"/>
              <a:sym typeface="Roboto"/>
            </a:endParaRPr>
          </a:p>
        </p:txBody>
      </p:sp>
      <p:sp>
        <p:nvSpPr>
          <p:cNvPr id="71" name="Google Shape;71;p1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¿QUÉ APRENDIMOS EN LA ACTIVIDAD ANTERIOR?</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grpSp>
        <p:nvGrpSpPr>
          <p:cNvPr id="18" name="Grupo 17"/>
          <p:cNvGrpSpPr/>
          <p:nvPr/>
        </p:nvGrpSpPr>
        <p:grpSpPr>
          <a:xfrm>
            <a:off x="5353488" y="2177435"/>
            <a:ext cx="3939993" cy="3232580"/>
            <a:chOff x="5348625" y="2188910"/>
            <a:chExt cx="3939993" cy="3232580"/>
          </a:xfrm>
        </p:grpSpPr>
        <p:sp>
          <p:nvSpPr>
            <p:cNvPr id="39" name="Elipse 38"/>
            <p:cNvSpPr/>
            <p:nvPr/>
          </p:nvSpPr>
          <p:spPr>
            <a:xfrm>
              <a:off x="8113253" y="2470416"/>
              <a:ext cx="1175365" cy="1175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p:cNvSpPr/>
            <p:nvPr/>
          </p:nvSpPr>
          <p:spPr>
            <a:xfrm>
              <a:off x="5348625" y="4246125"/>
              <a:ext cx="1175365" cy="1175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p:cNvSpPr/>
            <p:nvPr/>
          </p:nvSpPr>
          <p:spPr>
            <a:xfrm>
              <a:off x="5763621" y="2188910"/>
              <a:ext cx="1175365" cy="1175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40" name="Google Shape;72;p14">
            <a:extLst>
              <a:ext uri="{FF2B5EF4-FFF2-40B4-BE49-F238E27FC236}">
                <a16:creationId xmlns="" xmlns:a16="http://schemas.microsoft.com/office/drawing/2014/main" id="{102A8FA6-6AA1-4B47-B05A-51B54F50C8A4}"/>
              </a:ext>
            </a:extLst>
          </p:cNvPr>
          <p:cNvSpPr/>
          <p:nvPr/>
        </p:nvSpPr>
        <p:spPr>
          <a:xfrm>
            <a:off x="647700" y="4922150"/>
            <a:ext cx="4501291" cy="1548766"/>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grpSp>
        <p:nvGrpSpPr>
          <p:cNvPr id="47" name="Google Shape;74;p14">
            <a:extLst>
              <a:ext uri="{FF2B5EF4-FFF2-40B4-BE49-F238E27FC236}">
                <a16:creationId xmlns="" xmlns:a16="http://schemas.microsoft.com/office/drawing/2014/main" id="{C30F67C0-699E-504B-8B2F-07BA1863689D}"/>
              </a:ext>
            </a:extLst>
          </p:cNvPr>
          <p:cNvGrpSpPr/>
          <p:nvPr/>
        </p:nvGrpSpPr>
        <p:grpSpPr>
          <a:xfrm>
            <a:off x="476000" y="3621906"/>
            <a:ext cx="376200" cy="393826"/>
            <a:chOff x="476000" y="3501149"/>
            <a:chExt cx="376200" cy="393826"/>
          </a:xfrm>
        </p:grpSpPr>
        <p:sp>
          <p:nvSpPr>
            <p:cNvPr id="51" name="Google Shape;75;p14">
              <a:extLst>
                <a:ext uri="{FF2B5EF4-FFF2-40B4-BE49-F238E27FC236}">
                  <a16:creationId xmlns="" xmlns:a16="http://schemas.microsoft.com/office/drawing/2014/main" id="{65544907-1561-F94C-BB7B-940B39F03D51}"/>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6;p14">
              <a:extLst>
                <a:ext uri="{FF2B5EF4-FFF2-40B4-BE49-F238E27FC236}">
                  <a16:creationId xmlns="" xmlns:a16="http://schemas.microsoft.com/office/drawing/2014/main" id="{3782934B-9FEF-8742-BE1A-88D8DCB975F1}"/>
                </a:ext>
              </a:extLst>
            </p:cNvPr>
            <p:cNvSpPr txBox="1"/>
            <p:nvPr/>
          </p:nvSpPr>
          <p:spPr>
            <a:xfrm>
              <a:off x="486663" y="3501149"/>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grpSp>
        <p:nvGrpSpPr>
          <p:cNvPr id="53" name="Google Shape;77;p14">
            <a:extLst>
              <a:ext uri="{FF2B5EF4-FFF2-40B4-BE49-F238E27FC236}">
                <a16:creationId xmlns="" xmlns:a16="http://schemas.microsoft.com/office/drawing/2014/main" id="{BDB72FCA-F23D-6541-B4B1-D68B6B535D9E}"/>
              </a:ext>
            </a:extLst>
          </p:cNvPr>
          <p:cNvGrpSpPr/>
          <p:nvPr/>
        </p:nvGrpSpPr>
        <p:grpSpPr>
          <a:xfrm>
            <a:off x="476000" y="5477684"/>
            <a:ext cx="376200" cy="394527"/>
            <a:chOff x="123575" y="4329148"/>
            <a:chExt cx="376200" cy="394527"/>
          </a:xfrm>
        </p:grpSpPr>
        <p:sp>
          <p:nvSpPr>
            <p:cNvPr id="54" name="Google Shape;78;p14">
              <a:extLst>
                <a:ext uri="{FF2B5EF4-FFF2-40B4-BE49-F238E27FC236}">
                  <a16:creationId xmlns="" xmlns:a16="http://schemas.microsoft.com/office/drawing/2014/main" id="{B3D0A152-629B-8642-9645-7FEBCAC4A3C6}"/>
                </a:ext>
              </a:extLst>
            </p:cNvPr>
            <p:cNvSpPr/>
            <p:nvPr/>
          </p:nvSpPr>
          <p:spPr>
            <a:xfrm>
              <a:off x="123575" y="43378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9;p14">
              <a:extLst>
                <a:ext uri="{FF2B5EF4-FFF2-40B4-BE49-F238E27FC236}">
                  <a16:creationId xmlns="" xmlns:a16="http://schemas.microsoft.com/office/drawing/2014/main" id="{0999CBA6-867B-7F49-9424-56635470FB3F}"/>
                </a:ext>
              </a:extLst>
            </p:cNvPr>
            <p:cNvSpPr txBox="1"/>
            <p:nvPr/>
          </p:nvSpPr>
          <p:spPr>
            <a:xfrm>
              <a:off x="140802" y="4329148"/>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sp>
        <p:nvSpPr>
          <p:cNvPr id="56" name="Google Shape;80;p14">
            <a:extLst>
              <a:ext uri="{FF2B5EF4-FFF2-40B4-BE49-F238E27FC236}">
                <a16:creationId xmlns="" xmlns:a16="http://schemas.microsoft.com/office/drawing/2014/main" id="{DD03C64F-6443-EB4F-ABDB-F1259CC951EB}"/>
              </a:ext>
            </a:extLst>
          </p:cNvPr>
          <p:cNvSpPr txBox="1"/>
          <p:nvPr/>
        </p:nvSpPr>
        <p:spPr>
          <a:xfrm>
            <a:off x="1004900" y="3544790"/>
            <a:ext cx="4129200"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Identificamos tipos de motores </a:t>
            </a:r>
            <a:r>
              <a:rPr lang="es-419" sz="1600" b="1" dirty="0">
                <a:solidFill>
                  <a:srgbClr val="76384D"/>
                </a:solidFill>
                <a:latin typeface="Calibri" panose="020F0502020204030204" pitchFamily="34" charset="0"/>
                <a:ea typeface="Roboto"/>
                <a:cs typeface="Calibri" panose="020F0502020204030204" pitchFamily="34" charset="0"/>
                <a:sym typeface="Roboto"/>
              </a:rPr>
              <a:t>(Gasolina-Diesel).</a:t>
            </a:r>
            <a:r>
              <a:rPr lang="es-419" sz="1600" dirty="0">
                <a:latin typeface="Calibri" panose="020F0502020204030204" pitchFamily="34" charset="0"/>
                <a:ea typeface="Roboto"/>
                <a:cs typeface="Calibri" panose="020F0502020204030204" pitchFamily="34" charset="0"/>
                <a:sym typeface="Roboto"/>
              </a:rPr>
              <a:t> ¿Cuál es la principal diferencia </a:t>
            </a:r>
          </a:p>
          <a:p>
            <a:pPr lvl="0">
              <a:lnSpc>
                <a:spcPct val="115000"/>
              </a:lnSpc>
            </a:pPr>
            <a:r>
              <a:rPr lang="es-419" sz="1600" dirty="0">
                <a:latin typeface="Calibri" panose="020F0502020204030204" pitchFamily="34" charset="0"/>
                <a:ea typeface="Roboto"/>
                <a:cs typeface="Calibri" panose="020F0502020204030204" pitchFamily="34" charset="0"/>
                <a:sym typeface="Roboto"/>
              </a:rPr>
              <a:t>entre ambos?</a:t>
            </a:r>
          </a:p>
        </p:txBody>
      </p:sp>
      <p:sp>
        <p:nvSpPr>
          <p:cNvPr id="57" name="Google Shape;81;p14">
            <a:extLst>
              <a:ext uri="{FF2B5EF4-FFF2-40B4-BE49-F238E27FC236}">
                <a16:creationId xmlns="" xmlns:a16="http://schemas.microsoft.com/office/drawing/2014/main" id="{6B007BFD-BBCD-824C-9DCE-D0B3DD5CD807}"/>
              </a:ext>
            </a:extLst>
          </p:cNvPr>
          <p:cNvSpPr txBox="1"/>
          <p:nvPr/>
        </p:nvSpPr>
        <p:spPr>
          <a:xfrm>
            <a:off x="1095375" y="5339750"/>
            <a:ext cx="4038600"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Diferenciamos ciclos de motores (Gasolina-Diesel). </a:t>
            </a:r>
            <a:r>
              <a:rPr lang="es-419" sz="1600" b="1" dirty="0">
                <a:solidFill>
                  <a:srgbClr val="76384D"/>
                </a:solidFill>
                <a:latin typeface="Calibri" panose="020F0502020204030204" pitchFamily="34" charset="0"/>
                <a:ea typeface="Roboto"/>
                <a:cs typeface="Calibri" panose="020F0502020204030204" pitchFamily="34" charset="0"/>
                <a:sym typeface="Roboto"/>
              </a:rPr>
              <a:t>¿En qué consiste cada uno de ellos?</a:t>
            </a:r>
          </a:p>
        </p:txBody>
      </p:sp>
      <p:sp>
        <p:nvSpPr>
          <p:cNvPr id="58" name="Google Shape;82;p14">
            <a:extLst>
              <a:ext uri="{FF2B5EF4-FFF2-40B4-BE49-F238E27FC236}">
                <a16:creationId xmlns="" xmlns:a16="http://schemas.microsoft.com/office/drawing/2014/main" id="{9E659774-BE2C-7947-B031-FE596DE4D018}"/>
              </a:ext>
            </a:extLst>
          </p:cNvPr>
          <p:cNvSpPr txBox="1"/>
          <p:nvPr/>
        </p:nvSpPr>
        <p:spPr>
          <a:xfrm>
            <a:off x="375767" y="2552773"/>
            <a:ext cx="4218450" cy="409500"/>
          </a:xfrm>
          <a:prstGeom prst="rect">
            <a:avLst/>
          </a:prstGeom>
          <a:noFill/>
          <a:ln>
            <a:noFill/>
          </a:ln>
        </p:spPr>
        <p:txBody>
          <a:bodyPr spcFirstLastPara="1" wrap="square" lIns="91425" tIns="91425" rIns="91425" bIns="91425" anchor="ctr" anchorCtr="0">
            <a:noAutofit/>
          </a:bodyPr>
          <a:lstStyle/>
          <a:p>
            <a:pPr lvl="0">
              <a:lnSpc>
                <a:spcPct val="90000"/>
              </a:lnSpc>
            </a:pPr>
            <a:r>
              <a:rPr lang="es-419" sz="2000" dirty="0">
                <a:solidFill>
                  <a:srgbClr val="741B47"/>
                </a:solidFill>
                <a:latin typeface="Calibri" panose="020F0502020204030204" pitchFamily="34" charset="0"/>
                <a:ea typeface="Roboto"/>
                <a:cs typeface="Calibri" panose="020F0502020204030204" pitchFamily="34" charset="0"/>
                <a:sym typeface="Roboto"/>
              </a:rPr>
              <a:t>CICLO DE TRABAJO DE MOTORES </a:t>
            </a:r>
            <a:r>
              <a:rPr lang="es-419" sz="2000" dirty="0" smtClean="0">
                <a:solidFill>
                  <a:srgbClr val="741B47"/>
                </a:solidFill>
                <a:latin typeface="Calibri" panose="020F0502020204030204" pitchFamily="34" charset="0"/>
                <a:ea typeface="Roboto"/>
                <a:cs typeface="Calibri" panose="020F0502020204030204" pitchFamily="34" charset="0"/>
                <a:sym typeface="Roboto"/>
              </a:rPr>
              <a:t>DIESEL Y GASOLINA</a:t>
            </a:r>
            <a:endParaRPr lang="es-419" sz="2000" dirty="0">
              <a:latin typeface="Calibri" panose="020F0502020204030204" pitchFamily="34" charset="0"/>
              <a:cs typeface="Calibri" panose="020F0502020204030204" pitchFamily="34" charset="0"/>
            </a:endParaRPr>
          </a:p>
        </p:txBody>
      </p:sp>
      <p:pic>
        <p:nvPicPr>
          <p:cNvPr id="28" name="Google Shape;124;p3" descr="Google Shape;124;p3"/>
          <p:cNvPicPr>
            <a:picLocks noChangeAspect="1"/>
          </p:cNvPicPr>
          <p:nvPr/>
        </p:nvPicPr>
        <p:blipFill>
          <a:blip r:embed="rId3"/>
          <a:stretch>
            <a:fillRect/>
          </a:stretch>
        </p:blipFill>
        <p:spPr>
          <a:xfrm>
            <a:off x="4844759" y="2500810"/>
            <a:ext cx="4863922" cy="4608203"/>
          </a:xfrm>
          <a:prstGeom prst="rect">
            <a:avLst/>
          </a:prstGeom>
          <a:ln w="12700" cap="flat">
            <a:noFill/>
            <a:miter lim="400000"/>
          </a:ln>
          <a:effectLst/>
        </p:spPr>
      </p:pic>
      <p:sp>
        <p:nvSpPr>
          <p:cNvPr id="2" name="Marcador de número de diapositiva 1"/>
          <p:cNvSpPr>
            <a:spLocks noGrp="1"/>
          </p:cNvSpPr>
          <p:nvPr>
            <p:ph type="sldNum" sz="quarter" idx="2"/>
          </p:nvPr>
        </p:nvSpPr>
        <p:spPr/>
        <p:txBody>
          <a:bodyPr/>
          <a:lstStyle/>
          <a:p>
            <a:fld id="{86CB4B4D-7CA3-9044-876B-883B54F8677D}" type="slidenum">
              <a:rPr lang="es-CL" smtClean="0"/>
              <a:t>4</a:t>
            </a:fld>
            <a:endParaRPr lang="es-CL"/>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6"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ANTES DE COMENZAR</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22"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ALGUNAS PREGUNTAS</a:t>
            </a:r>
          </a:p>
          <a:p>
            <a:endParaRPr lang="es-419" b="1" dirty="0">
              <a:latin typeface="Calibri" panose="020F0502020204030204" pitchFamily="34" charset="0"/>
              <a:ea typeface="Roboto"/>
              <a:cs typeface="Calibri" panose="020F0502020204030204" pitchFamily="34" charset="0"/>
              <a:sym typeface="Roboto"/>
            </a:endParaRPr>
          </a:p>
        </p:txBody>
      </p:sp>
      <p:pic>
        <p:nvPicPr>
          <p:cNvPr id="20" name="Imagen 19">
            <a:extLst>
              <a:ext uri="{FF2B5EF4-FFF2-40B4-BE49-F238E27FC236}">
                <a16:creationId xmlns="" xmlns:a16="http://schemas.microsoft.com/office/drawing/2014/main" id="{6263128B-DB52-7640-947C-C56919CAD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078" y="2287325"/>
            <a:ext cx="790398" cy="573966"/>
          </a:xfrm>
          <a:prstGeom prst="rect">
            <a:avLst/>
          </a:prstGeom>
        </p:spPr>
      </p:pic>
      <p:sp>
        <p:nvSpPr>
          <p:cNvPr id="75" name="Google Shape;99;p15">
            <a:extLst>
              <a:ext uri="{FF2B5EF4-FFF2-40B4-BE49-F238E27FC236}">
                <a16:creationId xmlns="" xmlns:a16="http://schemas.microsoft.com/office/drawing/2014/main" id="{4DA6A24B-EC55-524B-8A96-AB7B75382D47}"/>
              </a:ext>
            </a:extLst>
          </p:cNvPr>
          <p:cNvSpPr txBox="1"/>
          <p:nvPr/>
        </p:nvSpPr>
        <p:spPr>
          <a:xfrm>
            <a:off x="506729" y="6208822"/>
            <a:ext cx="5388800" cy="198385"/>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100" b="1" dirty="0">
                <a:solidFill>
                  <a:srgbClr val="76384D"/>
                </a:solidFill>
                <a:latin typeface="Calibri" panose="020F0502020204030204" pitchFamily="34" charset="0"/>
                <a:ea typeface="Roboto"/>
                <a:cs typeface="Calibri" panose="020F0502020204030204" pitchFamily="34" charset="0"/>
                <a:sym typeface="Roboto"/>
              </a:rPr>
              <a:t>¡Compartan experiencias </a:t>
            </a:r>
            <a:r>
              <a:rPr lang="es-419" sz="2100" dirty="0">
                <a:solidFill>
                  <a:srgbClr val="76384D"/>
                </a:solidFill>
                <a:latin typeface="Calibri" panose="020F0502020204030204" pitchFamily="34" charset="0"/>
                <a:ea typeface="Roboto"/>
                <a:cs typeface="Calibri" panose="020F0502020204030204" pitchFamily="34" charset="0"/>
                <a:sym typeface="Roboto"/>
              </a:rPr>
              <a:t>con sus compañeros! </a:t>
            </a:r>
            <a:endParaRPr sz="2000" dirty="0">
              <a:solidFill>
                <a:srgbClr val="76384D"/>
              </a:solidFill>
              <a:latin typeface="Calibri" panose="020F0502020204030204" pitchFamily="34" charset="0"/>
              <a:ea typeface="Roboto"/>
              <a:cs typeface="Calibri" panose="020F0502020204030204" pitchFamily="34" charset="0"/>
              <a:sym typeface="Roboto"/>
            </a:endParaRPr>
          </a:p>
        </p:txBody>
      </p:sp>
      <p:grpSp>
        <p:nvGrpSpPr>
          <p:cNvPr id="78" name="Agrupar 4">
            <a:extLst>
              <a:ext uri="{FF2B5EF4-FFF2-40B4-BE49-F238E27FC236}">
                <a16:creationId xmlns="" xmlns:a16="http://schemas.microsoft.com/office/drawing/2014/main" id="{AE7D187C-2734-DE40-94C2-C9FB712DF78C}"/>
              </a:ext>
            </a:extLst>
          </p:cNvPr>
          <p:cNvGrpSpPr/>
          <p:nvPr/>
        </p:nvGrpSpPr>
        <p:grpSpPr>
          <a:xfrm>
            <a:off x="375767" y="2722674"/>
            <a:ext cx="5871705" cy="971757"/>
            <a:chOff x="375767" y="2805799"/>
            <a:chExt cx="5871705" cy="971757"/>
          </a:xfrm>
        </p:grpSpPr>
        <p:grpSp>
          <p:nvGrpSpPr>
            <p:cNvPr id="79" name="Grupo 78">
              <a:extLst>
                <a:ext uri="{FF2B5EF4-FFF2-40B4-BE49-F238E27FC236}">
                  <a16:creationId xmlns="" xmlns:a16="http://schemas.microsoft.com/office/drawing/2014/main" id="{2585A9F8-CFBB-8344-9D0A-79F6DBB4001E}"/>
                </a:ext>
              </a:extLst>
            </p:cNvPr>
            <p:cNvGrpSpPr/>
            <p:nvPr/>
          </p:nvGrpSpPr>
          <p:grpSpPr>
            <a:xfrm>
              <a:off x="375767" y="3108099"/>
              <a:ext cx="5745381" cy="669457"/>
              <a:chOff x="442650" y="4079977"/>
              <a:chExt cx="5745381" cy="1155550"/>
            </a:xfrm>
          </p:grpSpPr>
          <p:sp>
            <p:nvSpPr>
              <p:cNvPr id="81" name="Google Shape;98;p15">
                <a:extLst>
                  <a:ext uri="{FF2B5EF4-FFF2-40B4-BE49-F238E27FC236}">
                    <a16:creationId xmlns="" xmlns:a16="http://schemas.microsoft.com/office/drawing/2014/main" id="{EFEE8570-5311-5045-9FD6-13BD479BD883}"/>
                  </a:ext>
                </a:extLst>
              </p:cNvPr>
              <p:cNvSpPr txBox="1"/>
              <p:nvPr/>
            </p:nvSpPr>
            <p:spPr>
              <a:xfrm>
                <a:off x="747531" y="4416252"/>
                <a:ext cx="5440500" cy="4830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Medium"/>
                    <a:cs typeface="Calibri" panose="020F0502020204030204" pitchFamily="34" charset="0"/>
                    <a:sym typeface="Roboto Medium"/>
                  </a:rPr>
                  <a:t>¿Qué sistemas posee un </a:t>
                </a:r>
                <a:r>
                  <a:rPr lang="es-419" sz="1600" b="1" dirty="0">
                    <a:solidFill>
                      <a:schemeClr val="tx1"/>
                    </a:solidFill>
                    <a:latin typeface="Calibri" panose="020F0502020204030204" pitchFamily="34" charset="0"/>
                    <a:ea typeface="Roboto Medium"/>
                    <a:cs typeface="Calibri" panose="020F0502020204030204" pitchFamily="34" charset="0"/>
                    <a:sym typeface="Roboto Medium"/>
                  </a:rPr>
                  <a:t>automóvil?</a:t>
                </a:r>
              </a:p>
            </p:txBody>
          </p:sp>
          <p:sp>
            <p:nvSpPr>
              <p:cNvPr id="82" name="Google Shape;90;p15">
                <a:extLst>
                  <a:ext uri="{FF2B5EF4-FFF2-40B4-BE49-F238E27FC236}">
                    <a16:creationId xmlns="" xmlns:a16="http://schemas.microsoft.com/office/drawing/2014/main" id="{DFFD4D7C-9846-1145-9B90-2AC93E56CAFD}"/>
                  </a:ext>
                </a:extLst>
              </p:cNvPr>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grpSp>
        <p:pic>
          <p:nvPicPr>
            <p:cNvPr id="80" name="Imagen 79">
              <a:extLst>
                <a:ext uri="{FF2B5EF4-FFF2-40B4-BE49-F238E27FC236}">
                  <a16:creationId xmlns="" xmlns:a16="http://schemas.microsoft.com/office/drawing/2014/main" id="{2E60D9A6-C971-7B43-A285-397AAD87E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512" y="2805799"/>
              <a:ext cx="441960" cy="438912"/>
            </a:xfrm>
            <a:prstGeom prst="rect">
              <a:avLst/>
            </a:prstGeom>
          </p:spPr>
        </p:pic>
      </p:grpSp>
      <p:grpSp>
        <p:nvGrpSpPr>
          <p:cNvPr id="83" name="Agrupar 6">
            <a:extLst>
              <a:ext uri="{FF2B5EF4-FFF2-40B4-BE49-F238E27FC236}">
                <a16:creationId xmlns="" xmlns:a16="http://schemas.microsoft.com/office/drawing/2014/main" id="{82901A2F-E9C0-1040-ABB3-7B5F7E1B8673}"/>
              </a:ext>
            </a:extLst>
          </p:cNvPr>
          <p:cNvGrpSpPr/>
          <p:nvPr/>
        </p:nvGrpSpPr>
        <p:grpSpPr>
          <a:xfrm>
            <a:off x="375767" y="3809737"/>
            <a:ext cx="5871705" cy="881446"/>
            <a:chOff x="375767" y="3916612"/>
            <a:chExt cx="5871705" cy="881446"/>
          </a:xfrm>
        </p:grpSpPr>
        <p:grpSp>
          <p:nvGrpSpPr>
            <p:cNvPr id="84" name="Grupo 83">
              <a:extLst>
                <a:ext uri="{FF2B5EF4-FFF2-40B4-BE49-F238E27FC236}">
                  <a16:creationId xmlns="" xmlns:a16="http://schemas.microsoft.com/office/drawing/2014/main" id="{5C31EFBB-95F0-C24C-B5DC-DDAB4C4EE1BC}"/>
                </a:ext>
              </a:extLst>
            </p:cNvPr>
            <p:cNvGrpSpPr/>
            <p:nvPr/>
          </p:nvGrpSpPr>
          <p:grpSpPr>
            <a:xfrm>
              <a:off x="375767" y="4128601"/>
              <a:ext cx="5650725" cy="669457"/>
              <a:chOff x="466025" y="2540150"/>
              <a:chExt cx="5650725" cy="1155550"/>
            </a:xfrm>
          </p:grpSpPr>
          <p:sp>
            <p:nvSpPr>
              <p:cNvPr id="86" name="Google Shape;90;p15">
                <a:extLst>
                  <a:ext uri="{FF2B5EF4-FFF2-40B4-BE49-F238E27FC236}">
                    <a16:creationId xmlns="" xmlns:a16="http://schemas.microsoft.com/office/drawing/2014/main" id="{49B8149A-02A9-4040-A410-9DDA05C758AE}"/>
                  </a:ext>
                </a:extLst>
              </p:cNvPr>
              <p:cNvSpPr/>
              <p:nvPr/>
            </p:nvSpPr>
            <p:spPr>
              <a:xfrm>
                <a:off x="466025" y="2540150"/>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87" name="Google Shape;97;p15">
                <a:extLst>
                  <a:ext uri="{FF2B5EF4-FFF2-40B4-BE49-F238E27FC236}">
                    <a16:creationId xmlns="" xmlns:a16="http://schemas.microsoft.com/office/drawing/2014/main" id="{C3F62C95-E449-794B-BA56-D715E7B70393}"/>
                  </a:ext>
                </a:extLst>
              </p:cNvPr>
              <p:cNvSpPr txBox="1"/>
              <p:nvPr/>
            </p:nvSpPr>
            <p:spPr>
              <a:xfrm>
                <a:off x="806875" y="2931842"/>
                <a:ext cx="4786942" cy="349399"/>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Medium"/>
                    <a:cs typeface="Calibri" panose="020F0502020204030204" pitchFamily="34" charset="0"/>
                    <a:sym typeface="Roboto Medium"/>
                  </a:rPr>
                  <a:t>¿Cuál o cuáles crees son </a:t>
                </a:r>
                <a:r>
                  <a:rPr lang="es-419" sz="1600" b="1" dirty="0">
                    <a:latin typeface="Calibri" panose="020F0502020204030204" pitchFamily="34" charset="0"/>
                    <a:ea typeface="Roboto Medium"/>
                    <a:cs typeface="Calibri" panose="020F0502020204030204" pitchFamily="34" charset="0"/>
                    <a:sym typeface="Roboto Medium"/>
                  </a:rPr>
                  <a:t>esenciales</a:t>
                </a:r>
                <a:r>
                  <a:rPr lang="es-419" sz="1600" dirty="0">
                    <a:latin typeface="Calibri" panose="020F0502020204030204" pitchFamily="34" charset="0"/>
                    <a:ea typeface="Roboto Medium"/>
                    <a:cs typeface="Calibri" panose="020F0502020204030204" pitchFamily="34" charset="0"/>
                    <a:sym typeface="Roboto Medium"/>
                  </a:rPr>
                  <a:t> para el funcionamiento del motor?</a:t>
                </a:r>
              </a:p>
            </p:txBody>
          </p:sp>
        </p:grpSp>
        <p:pic>
          <p:nvPicPr>
            <p:cNvPr id="85" name="Imagen 84">
              <a:extLst>
                <a:ext uri="{FF2B5EF4-FFF2-40B4-BE49-F238E27FC236}">
                  <a16:creationId xmlns="" xmlns:a16="http://schemas.microsoft.com/office/drawing/2014/main" id="{BD6CAFC7-EE80-D042-8FA6-6B1380A77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512" y="3916612"/>
              <a:ext cx="441960" cy="438912"/>
            </a:xfrm>
            <a:prstGeom prst="rect">
              <a:avLst/>
            </a:prstGeom>
          </p:spPr>
        </p:pic>
      </p:grpSp>
      <p:grpSp>
        <p:nvGrpSpPr>
          <p:cNvPr id="88" name="Agrupar 7">
            <a:extLst>
              <a:ext uri="{FF2B5EF4-FFF2-40B4-BE49-F238E27FC236}">
                <a16:creationId xmlns="" xmlns:a16="http://schemas.microsoft.com/office/drawing/2014/main" id="{BAE6D410-20E8-7945-9B6F-D785EE8069D0}"/>
              </a:ext>
            </a:extLst>
          </p:cNvPr>
          <p:cNvGrpSpPr/>
          <p:nvPr/>
        </p:nvGrpSpPr>
        <p:grpSpPr>
          <a:xfrm>
            <a:off x="375767" y="4810897"/>
            <a:ext cx="5871705" cy="1013035"/>
            <a:chOff x="375767" y="4929647"/>
            <a:chExt cx="5871705" cy="1013035"/>
          </a:xfrm>
        </p:grpSpPr>
        <p:grpSp>
          <p:nvGrpSpPr>
            <p:cNvPr id="89" name="Grupo 1">
              <a:extLst>
                <a:ext uri="{FF2B5EF4-FFF2-40B4-BE49-F238E27FC236}">
                  <a16:creationId xmlns="" xmlns:a16="http://schemas.microsoft.com/office/drawing/2014/main" id="{7DCCD2A1-54D1-654C-85F0-B57F701B3DDC}"/>
                </a:ext>
              </a:extLst>
            </p:cNvPr>
            <p:cNvGrpSpPr/>
            <p:nvPr/>
          </p:nvGrpSpPr>
          <p:grpSpPr>
            <a:xfrm>
              <a:off x="375767" y="5064515"/>
              <a:ext cx="5650725" cy="878167"/>
              <a:chOff x="466025" y="2390797"/>
              <a:chExt cx="5650725" cy="1515804"/>
            </a:xfrm>
          </p:grpSpPr>
          <p:sp>
            <p:nvSpPr>
              <p:cNvPr id="91" name="Google Shape;90;p15">
                <a:extLst>
                  <a:ext uri="{FF2B5EF4-FFF2-40B4-BE49-F238E27FC236}">
                    <a16:creationId xmlns="" xmlns:a16="http://schemas.microsoft.com/office/drawing/2014/main" id="{570296DD-FDBF-8D47-8D6C-2ED8D10B52BC}"/>
                  </a:ext>
                </a:extLst>
              </p:cNvPr>
              <p:cNvSpPr/>
              <p:nvPr/>
            </p:nvSpPr>
            <p:spPr>
              <a:xfrm>
                <a:off x="466025" y="2390797"/>
                <a:ext cx="5650725" cy="1515804"/>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92" name="Google Shape;97;p15">
                <a:extLst>
                  <a:ext uri="{FF2B5EF4-FFF2-40B4-BE49-F238E27FC236}">
                    <a16:creationId xmlns="" xmlns:a16="http://schemas.microsoft.com/office/drawing/2014/main" id="{6BAC0279-0AC0-D24F-9C07-CB712F40FF1C}"/>
                  </a:ext>
                </a:extLst>
              </p:cNvPr>
              <p:cNvSpPr txBox="1"/>
              <p:nvPr/>
            </p:nvSpPr>
            <p:spPr>
              <a:xfrm>
                <a:off x="806874" y="2931842"/>
                <a:ext cx="4722649" cy="430679"/>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Medium"/>
                    <a:cs typeface="Calibri" panose="020F0502020204030204" pitchFamily="34" charset="0"/>
                    <a:sym typeface="Roboto Medium"/>
                  </a:rPr>
                  <a:t>¿Qué funciones tienen esos sistemas dentro de los componentes de un automóvil?</a:t>
                </a:r>
              </a:p>
            </p:txBody>
          </p:sp>
        </p:grpSp>
        <p:pic>
          <p:nvPicPr>
            <p:cNvPr id="90" name="Imagen 89">
              <a:extLst>
                <a:ext uri="{FF2B5EF4-FFF2-40B4-BE49-F238E27FC236}">
                  <a16:creationId xmlns="" xmlns:a16="http://schemas.microsoft.com/office/drawing/2014/main" id="{AAA10163-4575-9044-8F1F-2C398FDC9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512" y="4929647"/>
              <a:ext cx="441960" cy="438912"/>
            </a:xfrm>
            <a:prstGeom prst="rect">
              <a:avLst/>
            </a:prstGeom>
          </p:spPr>
        </p:pic>
      </p:grpSp>
      <p:pic>
        <p:nvPicPr>
          <p:cNvPr id="93" name="Imagen 92">
            <a:extLst>
              <a:ext uri="{FF2B5EF4-FFF2-40B4-BE49-F238E27FC236}">
                <a16:creationId xmlns="" xmlns:a16="http://schemas.microsoft.com/office/drawing/2014/main" id="{6AD29094-C7CA-544C-8A7C-9F374902C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9425" y="1315762"/>
            <a:ext cx="2670048" cy="5675376"/>
          </a:xfrm>
          <a:prstGeom prst="rect">
            <a:avLst/>
          </a:prstGeom>
        </p:spPr>
      </p:pic>
      <p:sp>
        <p:nvSpPr>
          <p:cNvPr id="94" name="Google Shape;82;p14">
            <a:extLst>
              <a:ext uri="{FF2B5EF4-FFF2-40B4-BE49-F238E27FC236}">
                <a16:creationId xmlns="" xmlns:a16="http://schemas.microsoft.com/office/drawing/2014/main" id="{9CFF9891-FE49-3146-9361-C44BA6E99674}"/>
              </a:ext>
            </a:extLst>
          </p:cNvPr>
          <p:cNvSpPr txBox="1"/>
          <p:nvPr/>
        </p:nvSpPr>
        <p:spPr>
          <a:xfrm>
            <a:off x="366450" y="2409579"/>
            <a:ext cx="6169970"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419" sz="1950" dirty="0" smtClean="0">
                <a:solidFill>
                  <a:srgbClr val="741B47"/>
                </a:solidFill>
                <a:latin typeface="Calibri" panose="020F0502020204030204" pitchFamily="34" charset="0"/>
                <a:ea typeface="Roboto"/>
                <a:cs typeface="Calibri" panose="020F0502020204030204" pitchFamily="34" charset="0"/>
                <a:sym typeface="Roboto"/>
              </a:rPr>
              <a:t>SISTEMAS ESENCIALES PARA </a:t>
            </a:r>
          </a:p>
          <a:p>
            <a:pPr marL="0" lvl="0" indent="0" rtl="0">
              <a:lnSpc>
                <a:spcPct val="90000"/>
              </a:lnSpc>
              <a:spcBef>
                <a:spcPts val="0"/>
              </a:spcBef>
              <a:spcAft>
                <a:spcPts val="0"/>
              </a:spcAft>
              <a:buNone/>
            </a:pPr>
            <a:r>
              <a:rPr lang="es-419" sz="1950" dirty="0" smtClean="0">
                <a:solidFill>
                  <a:srgbClr val="741B47"/>
                </a:solidFill>
                <a:latin typeface="Calibri" panose="020F0502020204030204" pitchFamily="34" charset="0"/>
                <a:ea typeface="Roboto"/>
                <a:cs typeface="Calibri" panose="020F0502020204030204" pitchFamily="34" charset="0"/>
                <a:sym typeface="Roboto"/>
              </a:rPr>
              <a:t>EL FUNCIONAMIENTO DEL MOTOR</a:t>
            </a:r>
            <a:endParaRPr lang="es-419" sz="195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5</a:t>
            </a:fld>
            <a:endParaRPr lang="es-CL"/>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23" name="Google Shape;151;p5"/>
          <p:cNvGrpSpPr/>
          <p:nvPr/>
        </p:nvGrpSpPr>
        <p:grpSpPr>
          <a:xfrm>
            <a:off x="4063481" y="3088868"/>
            <a:ext cx="5095871" cy="3508579"/>
            <a:chOff x="0" y="0"/>
            <a:chExt cx="5095869" cy="3508578"/>
          </a:xfrm>
        </p:grpSpPr>
        <p:sp>
          <p:nvSpPr>
            <p:cNvPr id="24" name="Rectángulo redondeado"/>
            <p:cNvSpPr/>
            <p:nvPr/>
          </p:nvSpPr>
          <p:spPr>
            <a:xfrm>
              <a:off x="0" y="0"/>
              <a:ext cx="5095870" cy="3508579"/>
            </a:xfrm>
            <a:prstGeom prst="roundRect">
              <a:avLst>
                <a:gd name="adj" fmla="val 5168"/>
              </a:avLst>
            </a:prstGeom>
            <a:solidFill>
              <a:srgbClr val="FFFFFF"/>
            </a:solidFill>
            <a:ln w="9525" cap="flat">
              <a:solidFill>
                <a:srgbClr val="000000"/>
              </a:solidFill>
              <a:prstDash val="solid"/>
              <a:round/>
            </a:ln>
            <a:effectLst/>
          </p:spPr>
          <p:txBody>
            <a:bodyPr wrap="square" lIns="0" tIns="0" rIns="0" bIns="0" numCol="1" anchor="ctr">
              <a:noAutofit/>
            </a:bodyPr>
            <a:lstStyle/>
            <a:p>
              <a:endParaRPr/>
            </a:p>
          </p:txBody>
        </p:sp>
        <p:sp>
          <p:nvSpPr>
            <p:cNvPr id="27" name="Texto"/>
            <p:cNvSpPr txBox="1"/>
            <p:nvPr/>
          </p:nvSpPr>
          <p:spPr>
            <a:xfrm>
              <a:off x="53108" y="1564172"/>
              <a:ext cx="4989654" cy="3802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r>
                <a:t>    </a:t>
              </a:r>
            </a:p>
          </p:txBody>
        </p:sp>
      </p:grpSp>
      <p:grpSp>
        <p:nvGrpSpPr>
          <p:cNvPr id="30" name="Google Shape;112;p16">
            <a:extLst>
              <a:ext uri="{FF2B5EF4-FFF2-40B4-BE49-F238E27FC236}">
                <a16:creationId xmlns:a16="http://schemas.microsoft.com/office/drawing/2014/main" xmlns="" id="{11E870C6-43B6-2649-B232-D6746085D47C}"/>
              </a:ext>
            </a:extLst>
          </p:cNvPr>
          <p:cNvGrpSpPr/>
          <p:nvPr/>
        </p:nvGrpSpPr>
        <p:grpSpPr>
          <a:xfrm>
            <a:off x="3891655" y="3760201"/>
            <a:ext cx="376200" cy="442686"/>
            <a:chOff x="476000" y="3474977"/>
            <a:chExt cx="376200" cy="442686"/>
          </a:xfrm>
        </p:grpSpPr>
        <p:sp>
          <p:nvSpPr>
            <p:cNvPr id="31" name="Google Shape;113;p16">
              <a:extLst>
                <a:ext uri="{FF2B5EF4-FFF2-40B4-BE49-F238E27FC236}">
                  <a16:creationId xmlns:a16="http://schemas.microsoft.com/office/drawing/2014/main" xmlns="" id="{5750A403-94D3-8841-A15B-7A8FA486AB40}"/>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4;p16">
              <a:extLst>
                <a:ext uri="{FF2B5EF4-FFF2-40B4-BE49-F238E27FC236}">
                  <a16:creationId xmlns:a16="http://schemas.microsoft.com/office/drawing/2014/main" xmlns="" id="{D96B5EFF-40BA-1E43-817B-6A402D7E3895}"/>
                </a:ext>
              </a:extLst>
            </p:cNvPr>
            <p:cNvSpPr txBox="1"/>
            <p:nvPr/>
          </p:nvSpPr>
          <p:spPr>
            <a:xfrm>
              <a:off x="493813" y="3474977"/>
              <a:ext cx="300300" cy="4426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grpSp>
        <p:nvGrpSpPr>
          <p:cNvPr id="33" name="Google Shape;112;p16">
            <a:extLst>
              <a:ext uri="{FF2B5EF4-FFF2-40B4-BE49-F238E27FC236}">
                <a16:creationId xmlns:a16="http://schemas.microsoft.com/office/drawing/2014/main" xmlns="" id="{E3F26645-D0BA-E14C-B7E9-1511A0D80D67}"/>
              </a:ext>
            </a:extLst>
          </p:cNvPr>
          <p:cNvGrpSpPr/>
          <p:nvPr/>
        </p:nvGrpSpPr>
        <p:grpSpPr>
          <a:xfrm>
            <a:off x="3891655" y="4983474"/>
            <a:ext cx="376200" cy="387025"/>
            <a:chOff x="476000" y="3507950"/>
            <a:chExt cx="376200" cy="387025"/>
          </a:xfrm>
        </p:grpSpPr>
        <p:sp>
          <p:nvSpPr>
            <p:cNvPr id="34" name="Google Shape;113;p16">
              <a:extLst>
                <a:ext uri="{FF2B5EF4-FFF2-40B4-BE49-F238E27FC236}">
                  <a16:creationId xmlns:a16="http://schemas.microsoft.com/office/drawing/2014/main" xmlns="" id="{6165CBD5-DF34-144E-970C-4B5E3DF3DC6B}"/>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p16">
              <a:extLst>
                <a:ext uri="{FF2B5EF4-FFF2-40B4-BE49-F238E27FC236}">
                  <a16:creationId xmlns:a16="http://schemas.microsoft.com/office/drawing/2014/main" xmlns="" id="{5F80F95F-34F3-9942-8AFB-260CABDAD3E3}"/>
                </a:ext>
              </a:extLst>
            </p:cNvPr>
            <p:cNvSpPr txBox="1"/>
            <p:nvPr/>
          </p:nvSpPr>
          <p:spPr>
            <a:xfrm>
              <a:off x="493813" y="3507950"/>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sp>
        <p:nvSpPr>
          <p:cNvPr id="36" name="Marcador de número de diapositiva 4"/>
          <p:cNvSpPr txBox="1">
            <a:spLocks/>
          </p:cNvSpPr>
          <p:nvPr/>
        </p:nvSpPr>
        <p:spPr>
          <a:xfrm>
            <a:off x="371685" y="6881800"/>
            <a:ext cx="337161" cy="317118"/>
          </a:xfrm>
          <a:prstGeom prst="rect">
            <a:avLst/>
          </a:prstGeom>
          <a:noFill/>
          <a:ln>
            <a:noFill/>
          </a:ln>
        </p:spPr>
        <p:txBody>
          <a:bodyPr spcFirstLastPara="1" wrap="square" lIns="91424" tIns="91424" rIns="91424" bIns="91424"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100" b="0" i="0" u="none" strike="noStrike" cap="none">
                <a:solidFill>
                  <a:schemeClr val="dk2"/>
                </a:solidFill>
                <a:latin typeface="Calibri"/>
                <a:ea typeface="Calibri"/>
                <a:cs typeface="Calibri"/>
                <a:sym typeface="Calibri"/>
              </a:defRPr>
            </a:lvl1pPr>
            <a:lvl2pPr marR="0" lvl="1" algn="r" rtl="0">
              <a:lnSpc>
                <a:spcPct val="100000"/>
              </a:lnSpc>
              <a:spcBef>
                <a:spcPts val="0"/>
              </a:spcBef>
              <a:spcAft>
                <a:spcPts val="0"/>
              </a:spcAft>
              <a:buClr>
                <a:srgbClr val="000000"/>
              </a:buClr>
              <a:buFont typeface="Arial"/>
              <a:buNone/>
              <a:defRPr sz="12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2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2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2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2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2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2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200" b="0" i="0" u="none" strike="noStrike" cap="none">
                <a:solidFill>
                  <a:schemeClr val="dk2"/>
                </a:solidFill>
                <a:latin typeface="Arial"/>
                <a:ea typeface="Arial"/>
                <a:cs typeface="Arial"/>
                <a:sym typeface="Arial"/>
              </a:defRPr>
            </a:lvl9pPr>
          </a:lstStyle>
          <a:p>
            <a:fld id="{86CB4B4D-7CA3-9044-876B-883B54F8677D}" type="slidenum">
              <a:rPr lang="es-CL" smtClean="0"/>
              <a:pPr/>
              <a:t>6</a:t>
            </a:fld>
            <a:endParaRPr lang="es-CL"/>
          </a:p>
        </p:txBody>
      </p:sp>
      <p:pic>
        <p:nvPicPr>
          <p:cNvPr id="37" name="Google Shape;164;p5" descr="Google Shape;164;p5"/>
          <p:cNvPicPr>
            <a:picLocks noChangeAspect="1"/>
          </p:cNvPicPr>
          <p:nvPr/>
        </p:nvPicPr>
        <p:blipFill>
          <a:blip r:embed="rId3">
            <a:extLst/>
          </a:blip>
          <a:stretch>
            <a:fillRect/>
          </a:stretch>
        </p:blipFill>
        <p:spPr>
          <a:xfrm>
            <a:off x="663221" y="2367775"/>
            <a:ext cx="2965719" cy="4328992"/>
          </a:xfrm>
          <a:prstGeom prst="rect">
            <a:avLst/>
          </a:prstGeom>
          <a:ln w="12700">
            <a:miter lim="400000"/>
          </a:ln>
        </p:spPr>
      </p:pic>
      <p:sp>
        <p:nvSpPr>
          <p:cNvPr id="38" name="Google Shape;167;p5"/>
          <p:cNvSpPr txBox="1"/>
          <p:nvPr/>
        </p:nvSpPr>
        <p:spPr>
          <a:xfrm>
            <a:off x="4017017" y="1043151"/>
            <a:ext cx="466494" cy="877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rPr lang="es-CL" dirty="0" smtClean="0"/>
              <a:t>3</a:t>
            </a:r>
            <a:endParaRPr dirty="0"/>
          </a:p>
        </p:txBody>
      </p:sp>
      <p:sp>
        <p:nvSpPr>
          <p:cNvPr id="39" name="Google Shape;168;p5"/>
          <p:cNvSpPr txBox="1"/>
          <p:nvPr/>
        </p:nvSpPr>
        <p:spPr>
          <a:xfrm>
            <a:off x="375975" y="1265366"/>
            <a:ext cx="3872883" cy="536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MENÚ DE LA ACTIVIDAD</a:t>
            </a:r>
          </a:p>
        </p:txBody>
      </p:sp>
      <p:sp>
        <p:nvSpPr>
          <p:cNvPr id="42" name="Google Shape;196;p6"/>
          <p:cNvSpPr txBox="1"/>
          <p:nvPr/>
        </p:nvSpPr>
        <p:spPr>
          <a:xfrm>
            <a:off x="4063851" y="2576445"/>
            <a:ext cx="4932407" cy="33846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1" i="0" u="none" strike="noStrike" cap="none" dirty="0">
                <a:solidFill>
                  <a:srgbClr val="741B47"/>
                </a:solidFill>
                <a:latin typeface="Calibri"/>
                <a:ea typeface="Calibri"/>
                <a:cs typeface="Calibri"/>
                <a:sym typeface="Calibri"/>
              </a:rPr>
              <a:t>Al </a:t>
            </a:r>
            <a:r>
              <a:rPr lang="en-US" sz="1600" b="1" i="0" u="none" strike="noStrike" cap="none" dirty="0" err="1">
                <a:solidFill>
                  <a:srgbClr val="741B47"/>
                </a:solidFill>
                <a:latin typeface="Calibri"/>
                <a:ea typeface="Calibri"/>
                <a:cs typeface="Calibri"/>
                <a:sym typeface="Calibri"/>
              </a:rPr>
              <a:t>término</a:t>
            </a:r>
            <a:r>
              <a:rPr lang="en-US" sz="1600" b="1" i="0" u="none" strike="noStrike" cap="none" dirty="0">
                <a:solidFill>
                  <a:srgbClr val="741B47"/>
                </a:solidFill>
                <a:latin typeface="Calibri"/>
                <a:ea typeface="Calibri"/>
                <a:cs typeface="Calibri"/>
                <a:sym typeface="Calibri"/>
              </a:rPr>
              <a:t> de la </a:t>
            </a:r>
            <a:r>
              <a:rPr lang="en-US" sz="1600" b="1" i="0" u="none" strike="noStrike" cap="none" dirty="0" err="1">
                <a:solidFill>
                  <a:srgbClr val="741B47"/>
                </a:solidFill>
                <a:latin typeface="Calibri"/>
                <a:ea typeface="Calibri"/>
                <a:cs typeface="Calibri"/>
                <a:sym typeface="Calibri"/>
              </a:rPr>
              <a:t>actividad</a:t>
            </a:r>
            <a:r>
              <a:rPr lang="en-US" sz="1600" b="1" i="0" u="none" strike="noStrike" cap="none" dirty="0">
                <a:solidFill>
                  <a:srgbClr val="741B47"/>
                </a:solidFill>
                <a:latin typeface="Calibri"/>
                <a:ea typeface="Calibri"/>
                <a:cs typeface="Calibri"/>
                <a:sym typeface="Calibri"/>
              </a:rPr>
              <a:t> </a:t>
            </a:r>
            <a:r>
              <a:rPr lang="en-US" sz="1600" b="1" i="0" u="none" strike="noStrike" cap="none" dirty="0" err="1">
                <a:solidFill>
                  <a:srgbClr val="741B47"/>
                </a:solidFill>
                <a:latin typeface="Calibri"/>
                <a:ea typeface="Calibri"/>
                <a:cs typeface="Calibri"/>
                <a:sym typeface="Calibri"/>
              </a:rPr>
              <a:t>estarás</a:t>
            </a:r>
            <a:r>
              <a:rPr lang="en-US" sz="1600" b="1" i="0" u="none" strike="noStrike" cap="none" dirty="0">
                <a:solidFill>
                  <a:srgbClr val="741B47"/>
                </a:solidFill>
                <a:latin typeface="Calibri"/>
                <a:ea typeface="Calibri"/>
                <a:cs typeface="Calibri"/>
                <a:sym typeface="Calibri"/>
              </a:rPr>
              <a:t> en </a:t>
            </a:r>
            <a:r>
              <a:rPr lang="en-US" sz="1600" b="1" i="0" u="none" strike="noStrike" cap="none" dirty="0" err="1">
                <a:solidFill>
                  <a:srgbClr val="741B47"/>
                </a:solidFill>
                <a:latin typeface="Calibri"/>
                <a:ea typeface="Calibri"/>
                <a:cs typeface="Calibri"/>
                <a:sym typeface="Calibri"/>
              </a:rPr>
              <a:t>condiciones</a:t>
            </a:r>
            <a:r>
              <a:rPr lang="en-US" sz="1600" b="1" i="0" u="none" strike="noStrike" cap="none" dirty="0">
                <a:solidFill>
                  <a:srgbClr val="741B47"/>
                </a:solidFill>
                <a:latin typeface="Calibri"/>
                <a:ea typeface="Calibri"/>
                <a:cs typeface="Calibri"/>
                <a:sym typeface="Calibri"/>
              </a:rPr>
              <a:t> de:</a:t>
            </a:r>
            <a:endParaRPr dirty="0">
              <a:solidFill>
                <a:srgbClr val="741B47"/>
              </a:solidFill>
            </a:endParaRPr>
          </a:p>
        </p:txBody>
      </p:sp>
      <p:sp>
        <p:nvSpPr>
          <p:cNvPr id="28" name="Google Shape;80;p14">
            <a:extLst>
              <a:ext uri="{FF2B5EF4-FFF2-40B4-BE49-F238E27FC236}">
                <a16:creationId xmlns="" xmlns:a16="http://schemas.microsoft.com/office/drawing/2014/main" id="{2C2A639C-A851-3C41-BDCC-C280089EA924}"/>
              </a:ext>
            </a:extLst>
          </p:cNvPr>
          <p:cNvSpPr txBox="1"/>
          <p:nvPr/>
        </p:nvSpPr>
        <p:spPr>
          <a:xfrm>
            <a:off x="4691378" y="3805150"/>
            <a:ext cx="4044451"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CL" sz="1600" dirty="0">
                <a:latin typeface="Calibri" panose="020F0502020204030204" pitchFamily="34" charset="0"/>
                <a:ea typeface="Roboto"/>
                <a:cs typeface="Calibri" panose="020F0502020204030204" pitchFamily="34" charset="0"/>
                <a:sym typeface="Roboto"/>
              </a:rPr>
              <a:t>Conocerás  e identificarás tres sistemas esenciales para el funcionamiento del motor. </a:t>
            </a:r>
          </a:p>
          <a:p>
            <a:pPr lvl="0">
              <a:lnSpc>
                <a:spcPct val="115000"/>
              </a:lnSpc>
            </a:pPr>
            <a:r>
              <a:rPr lang="es-CL" sz="1600" b="1" dirty="0">
                <a:solidFill>
                  <a:srgbClr val="76384D"/>
                </a:solidFill>
                <a:latin typeface="Calibri" panose="020F0502020204030204" pitchFamily="34" charset="0"/>
                <a:ea typeface="Roboto"/>
                <a:cs typeface="Calibri" panose="020F0502020204030204" pitchFamily="34" charset="0"/>
                <a:sym typeface="Roboto"/>
              </a:rPr>
              <a:t>(Arranque, carga y distribución).</a:t>
            </a:r>
          </a:p>
        </p:txBody>
      </p:sp>
      <p:sp>
        <p:nvSpPr>
          <p:cNvPr id="47" name="Google Shape;81;p14">
            <a:extLst>
              <a:ext uri="{FF2B5EF4-FFF2-40B4-BE49-F238E27FC236}">
                <a16:creationId xmlns="" xmlns:a16="http://schemas.microsoft.com/office/drawing/2014/main" id="{A92BA521-3740-2A4A-8B78-57E529002EEB}"/>
              </a:ext>
            </a:extLst>
          </p:cNvPr>
          <p:cNvSpPr txBox="1"/>
          <p:nvPr/>
        </p:nvSpPr>
        <p:spPr>
          <a:xfrm>
            <a:off x="4691378" y="4938134"/>
            <a:ext cx="3756601"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Conocerás e identificarás las funciones que tienen estos tres sistemas esenciales.</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6</a:t>
            </a:fld>
            <a:endParaRPr lang="es-CL"/>
          </a:p>
        </p:txBody>
      </p:sp>
      <p:sp>
        <p:nvSpPr>
          <p:cNvPr id="51" name="Google Shape;82;p14">
            <a:extLst>
              <a:ext uri="{FF2B5EF4-FFF2-40B4-BE49-F238E27FC236}">
                <a16:creationId xmlns="" xmlns:a16="http://schemas.microsoft.com/office/drawing/2014/main" id="{07413246-4A27-AE48-8898-8955CBA8C6B6}"/>
              </a:ext>
            </a:extLst>
          </p:cNvPr>
          <p:cNvSpPr txBox="1"/>
          <p:nvPr/>
        </p:nvSpPr>
        <p:spPr>
          <a:xfrm>
            <a:off x="4483511" y="1276412"/>
            <a:ext cx="5192504"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419" sz="2000" dirty="0">
                <a:solidFill>
                  <a:srgbClr val="FF0000"/>
                </a:solidFill>
                <a:latin typeface="Calibri" panose="020F0502020204030204" pitchFamily="34" charset="0"/>
                <a:ea typeface="Roboto"/>
                <a:cs typeface="Calibri" panose="020F0502020204030204" pitchFamily="34" charset="0"/>
                <a:sym typeface="Roboto"/>
              </a:rPr>
              <a:t>SISTEMAS ESENCIALES PARA </a:t>
            </a:r>
          </a:p>
          <a:p>
            <a:pPr marL="0" lvl="0" indent="0" rtl="0">
              <a:lnSpc>
                <a:spcPct val="90000"/>
              </a:lnSpc>
              <a:spcBef>
                <a:spcPts val="0"/>
              </a:spcBef>
              <a:spcAft>
                <a:spcPts val="0"/>
              </a:spcAft>
              <a:buNone/>
            </a:pPr>
            <a:r>
              <a:rPr lang="es-419" sz="2000" b="1" dirty="0">
                <a:solidFill>
                  <a:srgbClr val="741B47"/>
                </a:solidFill>
                <a:latin typeface="Calibri" panose="020F0502020204030204" pitchFamily="34" charset="0"/>
                <a:ea typeface="Roboto"/>
                <a:cs typeface="Calibri" panose="020F0502020204030204" pitchFamily="34" charset="0"/>
                <a:sym typeface="Roboto"/>
              </a:rPr>
              <a:t>EL FUNCIONAMIENTO DEL MOTOR</a:t>
            </a:r>
            <a:endParaRPr sz="20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 name="Google Shape;159;p18">
            <a:extLst>
              <a:ext uri="{FF2B5EF4-FFF2-40B4-BE49-F238E27FC236}">
                <a16:creationId xmlns="" xmlns:a16="http://schemas.microsoft.com/office/drawing/2014/main" id="{69C4CE75-0F89-A049-B9D4-F075C64A3499}"/>
              </a:ext>
            </a:extLst>
          </p:cNvPr>
          <p:cNvSpPr/>
          <p:nvPr/>
        </p:nvSpPr>
        <p:spPr>
          <a:xfrm>
            <a:off x="511279" y="4212053"/>
            <a:ext cx="7533619" cy="1704000"/>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solidFill>
                  <a:srgbClr val="E9E1E4"/>
                </a:solidFill>
              </a:rPr>
              <a:t>    </a:t>
            </a:r>
            <a:endParaRPr>
              <a:solidFill>
                <a:srgbClr val="E9E1E4"/>
              </a:solidFill>
            </a:endParaRPr>
          </a:p>
        </p:txBody>
      </p:sp>
      <p:sp>
        <p:nvSpPr>
          <p:cNvPr id="159" name="Google Shape;159;p18"/>
          <p:cNvSpPr/>
          <p:nvPr/>
        </p:nvSpPr>
        <p:spPr>
          <a:xfrm>
            <a:off x="511279" y="2232087"/>
            <a:ext cx="7533619" cy="1704000"/>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solidFill>
                  <a:srgbClr val="E9E1E4"/>
                </a:solidFill>
              </a:rPr>
              <a:t>    </a:t>
            </a:r>
            <a:endParaRPr>
              <a:solidFill>
                <a:srgbClr val="E9E1E4"/>
              </a:solidFill>
            </a:endParaRPr>
          </a:p>
        </p:txBody>
      </p:sp>
      <p:sp>
        <p:nvSpPr>
          <p:cNvPr id="12"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SISTEMAS ESENCIALES PARA </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80305"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DEFINICIÓN</a:t>
            </a:r>
          </a:p>
          <a:p>
            <a:endParaRPr lang="es-419" b="1" dirty="0">
              <a:latin typeface="Calibri" panose="020F0502020204030204" pitchFamily="34" charset="0"/>
              <a:ea typeface="Roboto"/>
              <a:cs typeface="Calibri" panose="020F0502020204030204" pitchFamily="34" charset="0"/>
              <a:sym typeface="Roboto"/>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891" y="2044059"/>
            <a:ext cx="500373" cy="477100"/>
          </a:xfrm>
          <a:prstGeom prst="rect">
            <a:avLst/>
          </a:prstGeom>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711" y="4048950"/>
            <a:ext cx="500373" cy="477100"/>
          </a:xfrm>
          <a:prstGeom prst="rect">
            <a:avLst/>
          </a:prstGeom>
        </p:spPr>
      </p:pic>
      <p:sp>
        <p:nvSpPr>
          <p:cNvPr id="3" name="Elipse 2"/>
          <p:cNvSpPr/>
          <p:nvPr/>
        </p:nvSpPr>
        <p:spPr>
          <a:xfrm>
            <a:off x="6965774" y="4819097"/>
            <a:ext cx="2498353" cy="24983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Google Shape;160;p18">
            <a:extLst>
              <a:ext uri="{FF2B5EF4-FFF2-40B4-BE49-F238E27FC236}">
                <a16:creationId xmlns="" xmlns:a16="http://schemas.microsoft.com/office/drawing/2014/main" id="{AC8B1306-F312-9F48-A00A-BA89758E95B5}"/>
              </a:ext>
            </a:extLst>
          </p:cNvPr>
          <p:cNvSpPr txBox="1"/>
          <p:nvPr/>
        </p:nvSpPr>
        <p:spPr>
          <a:xfrm>
            <a:off x="883251" y="2521159"/>
            <a:ext cx="6726917" cy="13731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latin typeface="Calibri" panose="020F0502020204030204" pitchFamily="34" charset="0"/>
                <a:ea typeface="Roboto Medium"/>
                <a:cs typeface="Calibri" panose="020F0502020204030204" pitchFamily="34" charset="0"/>
                <a:sym typeface="Roboto Medium"/>
              </a:rPr>
              <a:t>El motor necesita contar con sistemas que funcionen en forma </a:t>
            </a:r>
            <a:r>
              <a:rPr lang="es-419" sz="1500" b="1" dirty="0">
                <a:latin typeface="Calibri" panose="020F0502020204030204" pitchFamily="34" charset="0"/>
                <a:ea typeface="Roboto Medium"/>
                <a:cs typeface="Calibri" panose="020F0502020204030204" pitchFamily="34" charset="0"/>
                <a:sym typeface="Roboto Medium"/>
              </a:rPr>
              <a:t>sincronizada</a:t>
            </a:r>
            <a:r>
              <a:rPr lang="es-419" sz="1500" dirty="0">
                <a:latin typeface="Calibri" panose="020F0502020204030204" pitchFamily="34" charset="0"/>
                <a:ea typeface="Roboto Medium"/>
                <a:cs typeface="Calibri" panose="020F0502020204030204" pitchFamily="34" charset="0"/>
                <a:sym typeface="Roboto Medium"/>
              </a:rPr>
              <a:t> para su correcto funcionamiento. En esta oportunidad, revisaremos tres sistemas que son esenciales. </a:t>
            </a:r>
          </a:p>
          <a:p>
            <a:pPr lvl="0">
              <a:lnSpc>
                <a:spcPct val="115000"/>
              </a:lnSpc>
            </a:pPr>
            <a:endParaRPr lang="es-419" sz="1500" dirty="0">
              <a:latin typeface="Calibri" panose="020F0502020204030204" pitchFamily="34" charset="0"/>
              <a:ea typeface="Roboto Medium"/>
              <a:cs typeface="Calibri" panose="020F0502020204030204" pitchFamily="34" charset="0"/>
              <a:sym typeface="Roboto Medium"/>
            </a:endParaRPr>
          </a:p>
        </p:txBody>
      </p:sp>
      <p:sp>
        <p:nvSpPr>
          <p:cNvPr id="19" name="Google Shape;160;p18">
            <a:extLst>
              <a:ext uri="{FF2B5EF4-FFF2-40B4-BE49-F238E27FC236}">
                <a16:creationId xmlns="" xmlns:a16="http://schemas.microsoft.com/office/drawing/2014/main" id="{2119B5AD-1ACE-764B-8DBF-4A3D49593C10}"/>
              </a:ext>
            </a:extLst>
          </p:cNvPr>
          <p:cNvSpPr txBox="1"/>
          <p:nvPr/>
        </p:nvSpPr>
        <p:spPr>
          <a:xfrm>
            <a:off x="883251" y="4377503"/>
            <a:ext cx="6726917" cy="1373100"/>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Clr>
                <a:srgbClr val="76384D"/>
              </a:buClr>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SISTEMA DE ARRANQUE</a:t>
            </a:r>
          </a:p>
          <a:p>
            <a:pPr marL="285750" lvl="0" indent="-285750">
              <a:lnSpc>
                <a:spcPct val="115000"/>
              </a:lnSpc>
              <a:buClr>
                <a:srgbClr val="76384D"/>
              </a:buClr>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SISTEMA DE CARGA ELÉCTRICA</a:t>
            </a:r>
          </a:p>
          <a:p>
            <a:pPr marL="285750" lvl="0" indent="-285750">
              <a:lnSpc>
                <a:spcPct val="115000"/>
              </a:lnSpc>
              <a:buClr>
                <a:srgbClr val="76384D"/>
              </a:buClr>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SISTEMA DE DISTRIBUCIÓN</a:t>
            </a:r>
          </a:p>
        </p:txBody>
      </p:sp>
      <p:sp>
        <p:nvSpPr>
          <p:cNvPr id="14" name="Google Shape;96;p15">
            <a:extLst>
              <a:ext uri="{FF2B5EF4-FFF2-40B4-BE49-F238E27FC236}">
                <a16:creationId xmlns="" xmlns:a16="http://schemas.microsoft.com/office/drawing/2014/main" id="{875BE3C7-E32B-4B48-9508-003F36737324}"/>
              </a:ext>
            </a:extLst>
          </p:cNvPr>
          <p:cNvSpPr txBox="1"/>
          <p:nvPr/>
        </p:nvSpPr>
        <p:spPr>
          <a:xfrm>
            <a:off x="373158"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EL FUNCIONAMIENTO DEL MOTOR</a:t>
            </a:r>
            <a:endParaRPr lang="es-CL" sz="18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17" name="Imagen 16">
            <a:extLst>
              <a:ext uri="{FF2B5EF4-FFF2-40B4-BE49-F238E27FC236}">
                <a16:creationId xmlns="" xmlns:a16="http://schemas.microsoft.com/office/drawing/2014/main" id="{9487640D-984A-1D47-B0F6-3F93A5E530AD}"/>
              </a:ext>
            </a:extLst>
          </p:cNvPr>
          <p:cNvPicPr>
            <a:picLocks noChangeAspect="1"/>
          </p:cNvPicPr>
          <p:nvPr/>
        </p:nvPicPr>
        <p:blipFill>
          <a:blip r:embed="rId4"/>
          <a:stretch>
            <a:fillRect/>
          </a:stretch>
        </p:blipFill>
        <p:spPr>
          <a:xfrm>
            <a:off x="6631041" y="4807102"/>
            <a:ext cx="3247831" cy="2615769"/>
          </a:xfrm>
          <a:prstGeom prst="rect">
            <a:avLst/>
          </a:prstGeom>
        </p:spPr>
      </p:pic>
      <p:sp>
        <p:nvSpPr>
          <p:cNvPr id="4" name="Marcador de número de diapositiva 3"/>
          <p:cNvSpPr>
            <a:spLocks noGrp="1"/>
          </p:cNvSpPr>
          <p:nvPr>
            <p:ph type="sldNum" sz="quarter" idx="2"/>
          </p:nvPr>
        </p:nvSpPr>
        <p:spPr/>
        <p:txBody>
          <a:bodyPr/>
          <a:lstStyle/>
          <a:p>
            <a:fld id="{86CB4B4D-7CA3-9044-876B-883B54F8677D}" type="slidenum">
              <a:rPr lang="es-CL" smtClean="0"/>
              <a:t>7</a:t>
            </a:fld>
            <a:endParaRPr lang="es-CL"/>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5" name="Google Shape;174;p19">
            <a:extLst>
              <a:ext uri="{FF2B5EF4-FFF2-40B4-BE49-F238E27FC236}">
                <a16:creationId xmlns="" xmlns:a16="http://schemas.microsoft.com/office/drawing/2014/main" id="{BCD274F0-BD7E-3D4F-B512-62ED6817E58E}"/>
              </a:ext>
            </a:extLst>
          </p:cNvPr>
          <p:cNvSpPr/>
          <p:nvPr/>
        </p:nvSpPr>
        <p:spPr>
          <a:xfrm>
            <a:off x="466024" y="2250190"/>
            <a:ext cx="8213951" cy="1487865"/>
          </a:xfrm>
          <a:prstGeom prst="roundRect">
            <a:avLst>
              <a:gd name="adj" fmla="val 19565"/>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9"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a:t>
            </a:r>
            <a:r>
              <a:rPr lang="es-CL" sz="2800" dirty="0">
                <a:solidFill>
                  <a:srgbClr val="ED423D"/>
                </a:solidFill>
                <a:latin typeface="Calibri" panose="020F0502020204030204" pitchFamily="34" charset="0"/>
                <a:ea typeface="Roboto"/>
                <a:cs typeface="Calibri" panose="020F0502020204030204" pitchFamily="34" charset="0"/>
                <a:sym typeface="Roboto"/>
              </a:rPr>
              <a:t>DE ARRANQUE</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9" name="Google Shape;174;p19">
            <a:extLst>
              <a:ext uri="{FF2B5EF4-FFF2-40B4-BE49-F238E27FC236}">
                <a16:creationId xmlns="" xmlns:a16="http://schemas.microsoft.com/office/drawing/2014/main" id="{3D539609-2442-6642-8CC6-CB1159124A13}"/>
              </a:ext>
            </a:extLst>
          </p:cNvPr>
          <p:cNvSpPr/>
          <p:nvPr/>
        </p:nvSpPr>
        <p:spPr>
          <a:xfrm>
            <a:off x="466024" y="3927092"/>
            <a:ext cx="3478178" cy="1785849"/>
          </a:xfrm>
          <a:prstGeom prst="roundRect">
            <a:avLst>
              <a:gd name="adj" fmla="val 19204"/>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4" name="Google Shape;175;p19">
            <a:extLst>
              <a:ext uri="{FF2B5EF4-FFF2-40B4-BE49-F238E27FC236}">
                <a16:creationId xmlns="" xmlns:a16="http://schemas.microsoft.com/office/drawing/2014/main" id="{DCB76167-67A4-384F-ADE0-44AA89D40C5D}"/>
              </a:ext>
            </a:extLst>
          </p:cNvPr>
          <p:cNvSpPr txBox="1"/>
          <p:nvPr/>
        </p:nvSpPr>
        <p:spPr>
          <a:xfrm>
            <a:off x="703274" y="4217070"/>
            <a:ext cx="3149576" cy="1190495"/>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Cuando se da arranque desde la chapa de contacto, se energiza el relé de arranque y hace funcionar al motor de arranque.</a:t>
            </a:r>
          </a:p>
        </p:txBody>
      </p:sp>
      <p:sp>
        <p:nvSpPr>
          <p:cNvPr id="29" name="Google Shape;73;p14">
            <a:extLst>
              <a:ext uri="{FF2B5EF4-FFF2-40B4-BE49-F238E27FC236}">
                <a16:creationId xmlns="" xmlns:a16="http://schemas.microsoft.com/office/drawing/2014/main" id="{78E6AD8D-2BD8-2B44-99DC-3BE3720A09EB}"/>
              </a:ext>
            </a:extLst>
          </p:cNvPr>
          <p:cNvSpPr/>
          <p:nvPr/>
        </p:nvSpPr>
        <p:spPr>
          <a:xfrm>
            <a:off x="4228452" y="3962261"/>
            <a:ext cx="4451523" cy="2596177"/>
          </a:xfrm>
          <a:prstGeom prst="roundRect">
            <a:avLst>
              <a:gd name="adj" fmla="val 11463"/>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6" name="Google Shape;175;p19">
            <a:extLst>
              <a:ext uri="{FF2B5EF4-FFF2-40B4-BE49-F238E27FC236}">
                <a16:creationId xmlns="" xmlns:a16="http://schemas.microsoft.com/office/drawing/2014/main" id="{FE8BA932-B802-4940-A3C0-55A7A4481133}"/>
              </a:ext>
            </a:extLst>
          </p:cNvPr>
          <p:cNvSpPr txBox="1"/>
          <p:nvPr/>
        </p:nvSpPr>
        <p:spPr>
          <a:xfrm>
            <a:off x="703274" y="2903574"/>
            <a:ext cx="7976701" cy="40530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 el encargado de dar el arranque inicial al motor. El Sistema básicamente cuenta con:</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Batería</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Chapa de contacto</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Motor de arranque</a:t>
            </a:r>
            <a:endParaRPr sz="1500" dirty="0">
              <a:solidFill>
                <a:schemeClr val="dk1"/>
              </a:solidFill>
              <a:latin typeface="Calibri" panose="020F0502020204030204" pitchFamily="34" charset="0"/>
              <a:ea typeface="Roboto Medium"/>
              <a:cs typeface="Calibri" panose="020F0502020204030204" pitchFamily="34" charset="0"/>
              <a:sym typeface="Roboto Medium"/>
            </a:endParaRPr>
          </a:p>
          <a:p>
            <a:pPr marL="0" lvl="0" indent="0" algn="l" rtl="0">
              <a:lnSpc>
                <a:spcPct val="115000"/>
              </a:lnSpc>
              <a:spcBef>
                <a:spcPts val="0"/>
              </a:spcBef>
              <a:spcAft>
                <a:spcPts val="0"/>
              </a:spcAft>
              <a:buNone/>
            </a:pPr>
            <a:endParaRPr sz="1500" dirty="0">
              <a:solidFill>
                <a:schemeClr val="dk1"/>
              </a:solidFill>
              <a:latin typeface="Calibri" panose="020F0502020204030204" pitchFamily="34" charset="0"/>
              <a:ea typeface="Roboto Medium"/>
              <a:cs typeface="Calibri" panose="020F0502020204030204" pitchFamily="34" charset="0"/>
              <a:sym typeface="Roboto Medium"/>
            </a:endParaRPr>
          </a:p>
        </p:txBody>
      </p:sp>
      <p:pic>
        <p:nvPicPr>
          <p:cNvPr id="3" name="Imagen 2">
            <a:extLst>
              <a:ext uri="{FF2B5EF4-FFF2-40B4-BE49-F238E27FC236}">
                <a16:creationId xmlns="" xmlns:a16="http://schemas.microsoft.com/office/drawing/2014/main" id="{B952215E-E0E0-1840-BB70-213EF5218E50}"/>
              </a:ext>
            </a:extLst>
          </p:cNvPr>
          <p:cNvPicPr>
            <a:picLocks noChangeAspect="1"/>
          </p:cNvPicPr>
          <p:nvPr/>
        </p:nvPicPr>
        <p:blipFill>
          <a:blip r:embed="rId3"/>
          <a:stretch>
            <a:fillRect/>
          </a:stretch>
        </p:blipFill>
        <p:spPr>
          <a:xfrm>
            <a:off x="4228452" y="4144109"/>
            <a:ext cx="4307050" cy="2331636"/>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8</a:t>
            </a:fld>
            <a:endParaRPr lang="es-CL"/>
          </a:p>
        </p:txBody>
      </p:sp>
    </p:spTree>
    <p:extLst>
      <p:ext uri="{BB962C8B-B14F-4D97-AF65-F5344CB8AC3E}">
        <p14:creationId xmlns:p14="http://schemas.microsoft.com/office/powerpoint/2010/main" val="3090814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9"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a:t>
            </a:r>
            <a:r>
              <a:rPr lang="es-CL" sz="2800" dirty="0">
                <a:solidFill>
                  <a:srgbClr val="ED423D"/>
                </a:solidFill>
                <a:latin typeface="Calibri" panose="020F0502020204030204" pitchFamily="34" charset="0"/>
                <a:ea typeface="Roboto"/>
                <a:cs typeface="Calibri" panose="020F0502020204030204" pitchFamily="34" charset="0"/>
                <a:sym typeface="Roboto"/>
              </a:rPr>
              <a:t>DE ARRANQUE</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0" name="Google Shape;174;p19">
            <a:extLst>
              <a:ext uri="{FF2B5EF4-FFF2-40B4-BE49-F238E27FC236}">
                <a16:creationId xmlns="" xmlns:a16="http://schemas.microsoft.com/office/drawing/2014/main" id="{B59608C6-0988-DF47-8D1F-FAB70D4272DF}"/>
              </a:ext>
            </a:extLst>
          </p:cNvPr>
          <p:cNvSpPr/>
          <p:nvPr/>
        </p:nvSpPr>
        <p:spPr>
          <a:xfrm>
            <a:off x="478057" y="2262093"/>
            <a:ext cx="8726700" cy="968848"/>
          </a:xfrm>
          <a:prstGeom prst="roundRect">
            <a:avLst>
              <a:gd name="adj" fmla="val 27256"/>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3" name="Imagen 2">
            <a:extLst>
              <a:ext uri="{FF2B5EF4-FFF2-40B4-BE49-F238E27FC236}">
                <a16:creationId xmlns="" xmlns:a16="http://schemas.microsoft.com/office/drawing/2014/main" id="{C1303C9A-2E62-FA41-A365-C4771B899D02}"/>
              </a:ext>
            </a:extLst>
          </p:cNvPr>
          <p:cNvPicPr>
            <a:picLocks noChangeAspect="1"/>
          </p:cNvPicPr>
          <p:nvPr/>
        </p:nvPicPr>
        <p:blipFill>
          <a:blip r:embed="rId3"/>
          <a:stretch>
            <a:fillRect/>
          </a:stretch>
        </p:blipFill>
        <p:spPr>
          <a:xfrm>
            <a:off x="3862552" y="3557423"/>
            <a:ext cx="5342205" cy="2834931"/>
          </a:xfrm>
          <a:prstGeom prst="rect">
            <a:avLst/>
          </a:prstGeom>
        </p:spPr>
      </p:pic>
      <p:sp>
        <p:nvSpPr>
          <p:cNvPr id="31" name="Google Shape;175;p19">
            <a:extLst>
              <a:ext uri="{FF2B5EF4-FFF2-40B4-BE49-F238E27FC236}">
                <a16:creationId xmlns="" xmlns:a16="http://schemas.microsoft.com/office/drawing/2014/main" id="{96B3008F-81F5-564C-ABB9-EC38FB4DE478}"/>
              </a:ext>
            </a:extLst>
          </p:cNvPr>
          <p:cNvSpPr txBox="1"/>
          <p:nvPr/>
        </p:nvSpPr>
        <p:spPr>
          <a:xfrm>
            <a:off x="728285" y="2480605"/>
            <a:ext cx="8359753" cy="46647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Al funcionar el motor de arranque, un piñón llamado bendix, se conecta con el volante de inercia a través de un dentado exterior llamado cercha.</a:t>
            </a:r>
          </a:p>
        </p:txBody>
      </p:sp>
      <p:sp>
        <p:nvSpPr>
          <p:cNvPr id="32" name="Google Shape;174;p19">
            <a:extLst>
              <a:ext uri="{FF2B5EF4-FFF2-40B4-BE49-F238E27FC236}">
                <a16:creationId xmlns="" xmlns:a16="http://schemas.microsoft.com/office/drawing/2014/main" id="{78433682-7483-F844-B12C-70CB05CD65F3}"/>
              </a:ext>
            </a:extLst>
          </p:cNvPr>
          <p:cNvSpPr/>
          <p:nvPr/>
        </p:nvSpPr>
        <p:spPr>
          <a:xfrm>
            <a:off x="478056" y="3461176"/>
            <a:ext cx="3384496" cy="3136762"/>
          </a:xfrm>
          <a:prstGeom prst="roundRect">
            <a:avLst>
              <a:gd name="adj" fmla="val 19204"/>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33" name="Google Shape;175;p19">
            <a:extLst>
              <a:ext uri="{FF2B5EF4-FFF2-40B4-BE49-F238E27FC236}">
                <a16:creationId xmlns="" xmlns:a16="http://schemas.microsoft.com/office/drawing/2014/main" id="{C7CB7935-E108-BB43-B24A-4B6D7B2AB222}"/>
              </a:ext>
            </a:extLst>
          </p:cNvPr>
          <p:cNvSpPr txBox="1"/>
          <p:nvPr/>
        </p:nvSpPr>
        <p:spPr>
          <a:xfrm>
            <a:off x="716253" y="4391387"/>
            <a:ext cx="2957113" cy="121506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motor de arranque gira transmitiendo el giro al volante de inercia y cigüeñal, los pistones comienzan a desplazarse entre los puntos muertos aspirando mezcla combustible o aire (dependiendo del tipo de motor), salta la chispa eléctrica o se inyecta el diesel y el motor entra en funcionamiento.</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9</a:t>
            </a:fld>
            <a:endParaRPr lang="es-CL"/>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3746</TotalTime>
  <Words>1605</Words>
  <Application>Microsoft Office PowerPoint</Application>
  <PresentationFormat>Personalizado</PresentationFormat>
  <Paragraphs>209</Paragraphs>
  <Slides>25</Slides>
  <Notes>20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25</vt:i4>
      </vt:variant>
    </vt:vector>
  </HeadingPairs>
  <TitlesOfParts>
    <vt:vector size="31" baseType="lpstr">
      <vt:lpstr>Calibri</vt:lpstr>
      <vt:lpstr>Courier New</vt:lpstr>
      <vt:lpstr>Roboto</vt:lpstr>
      <vt:lpstr>Arial</vt:lpstr>
      <vt:lpstr>Roboto Medium</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Toledo</cp:lastModifiedBy>
  <cp:revision>256</cp:revision>
  <dcterms:modified xsi:type="dcterms:W3CDTF">2021-01-19T02:19:05Z</dcterms:modified>
</cp:coreProperties>
</file>