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O3kFigVhi9OM0QMqKf2Bjh3mS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07E00F5-E5C3-426A-A7F2-33265FB7F128}">
  <a:tblStyle styleId="{A07E00F5-E5C3-426A-A7F2-33265FB7F1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tmlquick.com/es/tutorials/forms.html#concept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0" name="Google Shape;23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3" name="Google Shape;25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/>
              <a:t>Profesor invita a los alumnos a analizar el siguiente código.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/>
              <a:t>La invitación es a trabajar escribiendo el código y chequear los resultados.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 dirty="0"/>
              <a:t>Se recomienda al profesor probarlos distintos campos de formulario en el editor de código y motivar a los alumnos a usar las etiquetas en los editores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 dirty="0"/>
              <a:t>Referencias: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Calibri"/>
              <a:buNone/>
            </a:pPr>
            <a:r>
              <a:rPr lang="es-CL" u="sng" dirty="0">
                <a:solidFill>
                  <a:schemeClr val="hlink"/>
                </a:solidFill>
                <a:hlinkClick r:id="rId3"/>
              </a:rPr>
              <a:t>https://www.htmlquick.com/es/tutorials/forms.html#concept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 dirty="0"/>
              <a:t>Se recomienda revisar otros campos dispuesto en la página referenciada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7" name="Google Shape;19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developer.mozilla.org/en-US/docs/Web/HTML/Elemen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tmlquick.com/es/tutorials/forms.html#concept" TargetMode="External"/><Relationship Id="rId5" Type="http://schemas.openxmlformats.org/officeDocument/2006/relationships/hyperlink" Target="https://www.youtube.com/watch?v=n7VR_GsT6Kgamming/html-css/intro-to-html/pt/html-text-emphasis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00"/>
              <a:buFont typeface="Calibri"/>
              <a:buNone/>
            </a:pPr>
            <a:r>
              <a:rPr lang="es-CL" sz="6100" b="1" dirty="0">
                <a:solidFill>
                  <a:schemeClr val="lt1"/>
                </a:solidFill>
              </a:rPr>
              <a:t>Más Etiquetas y Formularios</a:t>
            </a:r>
            <a:br>
              <a:rPr lang="es-CL" b="1" dirty="0">
                <a:solidFill>
                  <a:schemeClr val="lt1"/>
                </a:solidFill>
              </a:rPr>
            </a:br>
            <a:r>
              <a:rPr lang="es-CL" sz="4000" b="1" dirty="0">
                <a:solidFill>
                  <a:schemeClr val="lt1"/>
                </a:solidFill>
              </a:rPr>
              <a:t>HTML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CL" dirty="0">
                <a:solidFill>
                  <a:schemeClr val="lt1"/>
                </a:solidFill>
              </a:rPr>
              <a:t>Contenido 3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>
                <a:solidFill>
                  <a:srgbClr val="A7A8AA"/>
                </a:solidFill>
              </a:rPr>
              <a:t>PASOS PARA</a:t>
            </a:r>
            <a:br>
              <a:rPr lang="es-CL"/>
            </a:br>
            <a:r>
              <a:rPr lang="es-CL">
                <a:solidFill>
                  <a:srgbClr val="CD25B0"/>
                </a:solidFill>
              </a:rPr>
              <a:t>EL DESAFÍO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219" name="Google Shape;219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0" name="Google Shape;220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0"/>
          <p:cNvSpPr txBox="1"/>
          <p:nvPr/>
        </p:nvSpPr>
        <p:spPr>
          <a:xfrm>
            <a:off x="384531" y="2809621"/>
            <a:ext cx="149289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Busca tu documento index.html 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2446493" y="2562999"/>
            <a:ext cx="1492898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CL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Piensa en elementos a agregar tales como imágenes, vínculos, tablas o formulario.</a:t>
            </a:r>
            <a:endParaRPr/>
          </a:p>
        </p:txBody>
      </p:sp>
      <p:sp>
        <p:nvSpPr>
          <p:cNvPr id="223" name="Google Shape;223;p10"/>
          <p:cNvSpPr txBox="1"/>
          <p:nvPr/>
        </p:nvSpPr>
        <p:spPr>
          <a:xfrm>
            <a:off x="4606355" y="2562999"/>
            <a:ext cx="1306817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CL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Estructura en papel  agregando al menos dos nuevos elementos.</a:t>
            </a:r>
            <a:endParaRPr/>
          </a:p>
        </p:txBody>
      </p:sp>
      <p:sp>
        <p:nvSpPr>
          <p:cNvPr id="224" name="Google Shape;224;p10"/>
          <p:cNvSpPr txBox="1"/>
          <p:nvPr/>
        </p:nvSpPr>
        <p:spPr>
          <a:xfrm>
            <a:off x="4584612" y="5499167"/>
            <a:ext cx="1354128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Incorpora esta estructura en tu documento index.html</a:t>
            </a:r>
            <a:endParaRPr dirty="0"/>
          </a:p>
        </p:txBody>
      </p:sp>
      <p:sp>
        <p:nvSpPr>
          <p:cNvPr id="225" name="Google Shape;225;p10"/>
          <p:cNvSpPr txBox="1"/>
          <p:nvPr/>
        </p:nvSpPr>
        <p:spPr>
          <a:xfrm>
            <a:off x="6582840" y="5303333"/>
            <a:ext cx="1444824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la Tarea ya sea el documento </a:t>
            </a:r>
            <a:r>
              <a:rPr lang="es-CL" sz="13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index</a:t>
            </a: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en ATOM o el link en repl.it a través de </a:t>
            </a:r>
            <a:r>
              <a:rPr lang="es-CL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oogle </a:t>
            </a:r>
            <a:r>
              <a:rPr lang="es-CL" sz="13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CL" sz="13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lassroom</a:t>
            </a:r>
            <a:r>
              <a:rPr lang="es-CL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226" name="Google Shape;226;p10"/>
          <p:cNvSpPr txBox="1"/>
          <p:nvPr/>
        </p:nvSpPr>
        <p:spPr>
          <a:xfrm>
            <a:off x="8627777" y="5306910"/>
            <a:ext cx="1444824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CL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Cómo ordenar mejor el formulario. Se podrá aplicar tablas? Analiza e incorp</a:t>
            </a:r>
            <a:r>
              <a:rPr lang="es-CL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lang="es-CL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ralo. </a:t>
            </a:r>
            <a:endParaRPr/>
          </a:p>
        </p:txBody>
      </p:sp>
      <p:sp>
        <p:nvSpPr>
          <p:cNvPr id="227" name="Google Shape;227;p10"/>
          <p:cNvSpPr txBox="1"/>
          <p:nvPr/>
        </p:nvSpPr>
        <p:spPr>
          <a:xfrm>
            <a:off x="8433254" y="4063810"/>
            <a:ext cx="1752142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500" b="1" i="0" u="none" strike="noStrike" cap="none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BONUS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>
                <a:solidFill>
                  <a:srgbClr val="A7A8AA"/>
                </a:solidFill>
              </a:rPr>
              <a:t>¿NECESITAS</a:t>
            </a:r>
            <a:br>
              <a:rPr lang="es-CL"/>
            </a:br>
            <a:r>
              <a:rPr lang="es-CL">
                <a:solidFill>
                  <a:srgbClr val="CD25B0"/>
                </a:solidFill>
              </a:rPr>
              <a:t>AYUDA?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236" name="Google Shape;236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39308" y="2466903"/>
            <a:ext cx="4889244" cy="3969404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1"/>
          <p:cNvSpPr/>
          <p:nvPr/>
        </p:nvSpPr>
        <p:spPr>
          <a:xfrm>
            <a:off x="-8737" y="3355755"/>
            <a:ext cx="2276669" cy="144806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1"/>
          <p:cNvSpPr txBox="1"/>
          <p:nvPr/>
        </p:nvSpPr>
        <p:spPr>
          <a:xfrm>
            <a:off x="175576" y="3703492"/>
            <a:ext cx="195796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s-CL" sz="24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Formulario Base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1"/>
          <p:cNvSpPr/>
          <p:nvPr/>
        </p:nvSpPr>
        <p:spPr>
          <a:xfrm>
            <a:off x="2346436" y="3355755"/>
            <a:ext cx="2276669" cy="144806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1"/>
          <p:cNvSpPr/>
          <p:nvPr/>
        </p:nvSpPr>
        <p:spPr>
          <a:xfrm>
            <a:off x="4692872" y="3355755"/>
            <a:ext cx="2276669" cy="144806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1"/>
          <p:cNvSpPr txBox="1"/>
          <p:nvPr/>
        </p:nvSpPr>
        <p:spPr>
          <a:xfrm>
            <a:off x="2643348" y="3663384"/>
            <a:ext cx="166537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s-CL" sz="2400" u="sng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Guía Formularios</a:t>
            </a:r>
            <a:endParaRPr sz="24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1"/>
          <p:cNvSpPr txBox="1"/>
          <p:nvPr/>
        </p:nvSpPr>
        <p:spPr>
          <a:xfrm>
            <a:off x="5054507" y="3808429"/>
            <a:ext cx="166537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s-CL" sz="24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Referencias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2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CL" sz="7000" b="1">
                <a:solidFill>
                  <a:schemeClr val="lt1"/>
                </a:solidFill>
              </a:rPr>
              <a:t>04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CL" sz="6000">
                <a:solidFill>
                  <a:schemeClr val="lt1"/>
                </a:solidFill>
              </a:rPr>
              <a:t>Revisión de Desafíos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>
                <a:solidFill>
                  <a:srgbClr val="A7A8AA"/>
                </a:solidFill>
              </a:rPr>
              <a:t>ACTIVIDADES</a:t>
            </a:r>
            <a:br>
              <a:rPr lang="es-CL"/>
            </a:br>
            <a:r>
              <a:rPr lang="es-CL">
                <a:solidFill>
                  <a:srgbClr val="CD25B0"/>
                </a:solidFill>
              </a:rPr>
              <a:t>A REALIZAR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0" y="2146041"/>
            <a:ext cx="8444204" cy="447856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 txBox="1"/>
          <p:nvPr/>
        </p:nvSpPr>
        <p:spPr>
          <a:xfrm>
            <a:off x="188588" y="2231380"/>
            <a:ext cx="8330261" cy="438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CL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CL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Servidores</a:t>
            </a:r>
            <a:endParaRPr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Hosting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C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Desafío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26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>
                <a:solidFill>
                  <a:srgbClr val="A7A8AA"/>
                </a:solidFill>
              </a:rPr>
              <a:t>¿DUDAS?</a:t>
            </a:r>
            <a:br>
              <a:rPr lang="es-CL"/>
            </a:br>
            <a:endParaRPr>
              <a:solidFill>
                <a:srgbClr val="CD25B0"/>
              </a:solidFill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4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CL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CL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466557" y="3265360"/>
            <a:ext cx="327754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CL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Formularios HTML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74374" y="4306514"/>
            <a:ext cx="3651958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cómo armar un formulario html.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CL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CL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Página web con formulario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8004170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desafío de esta semana consiste en hacer una página web que contenga un formulario.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CL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CL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 dirty="0">
                <a:solidFill>
                  <a:srgbClr val="A7A8AA"/>
                </a:solidFill>
              </a:rPr>
              <a:t>REVISEMOS LOS RESULTADOS</a:t>
            </a:r>
            <a:br>
              <a:rPr lang="es-CL" dirty="0"/>
            </a:br>
            <a:r>
              <a:rPr lang="es-CL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CL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CL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CL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</a:t>
            </a:r>
            <a:r>
              <a:rPr lang="es-CL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s-CL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CL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500"/>
              <a:buNone/>
            </a:pPr>
            <a:r>
              <a:rPr lang="es-CL" sz="6500" dirty="0">
                <a:solidFill>
                  <a:schemeClr val="lt1"/>
                </a:solidFill>
              </a:rPr>
              <a:t>Formularios HTML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CL" sz="2700" dirty="0">
                <a:solidFill>
                  <a:schemeClr val="lt1"/>
                </a:solidFill>
              </a:rPr>
              <a:t>Dando forma a la página web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 dirty="0">
                <a:solidFill>
                  <a:srgbClr val="A7A8AA"/>
                </a:solidFill>
              </a:rPr>
              <a:t>FORMULARIOS</a:t>
            </a:r>
            <a:br>
              <a:rPr lang="es-CL" dirty="0"/>
            </a:br>
            <a:r>
              <a:rPr lang="es-CL" dirty="0">
                <a:solidFill>
                  <a:srgbClr val="CD25B0"/>
                </a:solidFill>
              </a:rPr>
              <a:t>HTML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 txBox="1"/>
          <p:nvPr/>
        </p:nvSpPr>
        <p:spPr>
          <a:xfrm>
            <a:off x="4462004" y="447817"/>
            <a:ext cx="7558361" cy="6186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form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action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"mailto:MAIL@gmail.com"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method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"post"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enctype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plain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Nombre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"nombre"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size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"30"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maxlength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"100"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 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Email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"email"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size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"25"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maxlength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"100"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Courier New"/>
              <a:buNone/>
            </a:pPr>
            <a:r>
              <a:rPr lang="es-CL" sz="1800" b="0" i="0" u="none" strike="noStrike" cap="none" dirty="0" err="1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Pais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poblacion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size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"20"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maxlength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"60"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Ciudad</a:t>
            </a:r>
            <a:endParaRPr dirty="0"/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select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utilizacion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		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option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"1"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Viña</a:t>
            </a:r>
            <a:endParaRPr dirty="0"/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option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"2"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Santiago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		 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option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"3"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Rancagua</a:t>
            </a:r>
            <a:endParaRPr dirty="0"/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select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 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Comentarios sobre su satisfacción personal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textarea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cols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"30"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rows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"7"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"comentarios"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textarea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submit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"Enviar formulario"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lang="es-CL" sz="1800" b="0" i="0" u="none" strike="noStrike" cap="none" dirty="0" err="1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 err="1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CL" sz="1800" b="0" i="0" u="none" strike="noStrike" cap="none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CL" sz="1800" b="0" i="0" u="none" strike="noStrike" cap="none" dirty="0" err="1">
                <a:solidFill>
                  <a:srgbClr val="984E9C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CL" sz="1800" b="0" i="0" u="none" strike="noStrike" cap="none" dirty="0">
                <a:solidFill>
                  <a:srgbClr val="AC9037"/>
                </a:solidFill>
                <a:latin typeface="Courier New"/>
                <a:ea typeface="Courier New"/>
                <a:cs typeface="Courier New"/>
                <a:sym typeface="Courier New"/>
              </a:rPr>
              <a:t>"Borrar todo"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lang="es-CL" sz="1800" b="0" i="0" u="none" strike="noStrike" cap="none" dirty="0">
                <a:solidFill>
                  <a:srgbClr val="4D7FE2"/>
                </a:solidFill>
                <a:latin typeface="Courier New"/>
                <a:ea typeface="Courier New"/>
                <a:cs typeface="Courier New"/>
                <a:sym typeface="Courier New"/>
              </a:rPr>
              <a:t>form</a:t>
            </a:r>
            <a:r>
              <a:rPr lang="es-CL" sz="1800" b="0" i="0" u="none" strike="noStrike" cap="none" dirty="0">
                <a:solidFill>
                  <a:srgbClr val="1F217D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 dirty="0">
                <a:solidFill>
                  <a:srgbClr val="A7A8AA"/>
                </a:solidFill>
              </a:rPr>
              <a:t>FORMULARIOS</a:t>
            </a:r>
            <a:br>
              <a:rPr lang="es-CL" dirty="0"/>
            </a:br>
            <a:r>
              <a:rPr lang="es-CL" dirty="0">
                <a:solidFill>
                  <a:srgbClr val="CD25B0"/>
                </a:solidFill>
              </a:rPr>
              <a:t>HTML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Google Shape;193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43600" y="283062"/>
            <a:ext cx="5874394" cy="6153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CL">
                <a:solidFill>
                  <a:srgbClr val="A7A8AA"/>
                </a:solidFill>
              </a:rPr>
              <a:t>CAMPOS DE</a:t>
            </a:r>
            <a:br>
              <a:rPr lang="es-CL"/>
            </a:br>
            <a:r>
              <a:rPr lang="es-CL">
                <a:solidFill>
                  <a:srgbClr val="CD25B0"/>
                </a:solidFill>
              </a:rPr>
              <a:t>FORMULARIOS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3" name="Google Shape;203;p8"/>
          <p:cNvGraphicFramePr/>
          <p:nvPr/>
        </p:nvGraphicFramePr>
        <p:xfrm>
          <a:off x="1382907" y="1776698"/>
          <a:ext cx="8536050" cy="4861010"/>
        </p:xfrm>
        <a:graphic>
          <a:graphicData uri="http://schemas.openxmlformats.org/drawingml/2006/table">
            <a:tbl>
              <a:tblPr firstRow="1" bandRow="1">
                <a:noFill/>
                <a:tableStyleId>{A07E00F5-E5C3-426A-A7F2-33265FB7F128}</a:tableStyleId>
              </a:tblPr>
              <a:tblGrid>
                <a:gridCol w="2845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5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5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u="none" strike="noStrike" cap="none"/>
                        <a:t>TIPO</a:t>
                      </a:r>
                      <a:endParaRPr sz="2400" u="none" strike="noStrike" cap="none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u="none" strike="noStrike" cap="none"/>
                        <a:t>NOMBRE</a:t>
                      </a:r>
                      <a:endParaRPr sz="2400" u="none" strike="noStrike" cap="none"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u="none" strike="noStrike" cap="none"/>
                        <a:t>CÓMO USAR</a:t>
                      </a:r>
                      <a:endParaRPr sz="2400" u="none" strike="noStrike" cap="none"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u="none" strike="noStrike" cap="none">
                          <a:solidFill>
                            <a:schemeClr val="lt1"/>
                          </a:solidFill>
                        </a:rPr>
                        <a:t>ACCIÓN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action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500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&lt;form </a:t>
                      </a:r>
                      <a:r>
                        <a:rPr lang="es-CL" sz="1500" dirty="0" err="1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action</a:t>
                      </a:r>
                      <a:r>
                        <a:rPr lang="es-CL" sz="1500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="../form-</a:t>
                      </a:r>
                      <a:r>
                        <a:rPr lang="es-CL" sz="1500" dirty="0" err="1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result.php</a:t>
                      </a:r>
                      <a:r>
                        <a:rPr lang="es-CL" sz="1500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" target="_</a:t>
                      </a:r>
                      <a:r>
                        <a:rPr lang="es-CL" sz="1500" dirty="0" err="1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blank</a:t>
                      </a:r>
                      <a:r>
                        <a:rPr lang="es-CL" sz="1500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"&gt; &lt;/form&gt;</a:t>
                      </a:r>
                      <a:endParaRPr sz="15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lt1"/>
                          </a:solidFill>
                        </a:rPr>
                        <a:t>BOTÓN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submit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51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50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&lt;input type="submit" value="Enviar"&gt;</a:t>
                      </a:r>
                      <a:endParaRPr sz="15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lt1"/>
                          </a:solidFill>
                        </a:rPr>
                        <a:t>TEXTO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51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&lt;input type="text" name="nombrecompleto"&gt;  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lt1"/>
                          </a:solidFill>
                        </a:rPr>
                        <a:t>TEXTO MULTILINEA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textarea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&lt;textarea name="mensaje"&gt;&lt;/textarea&gt;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lt1"/>
                          </a:solidFill>
                        </a:rPr>
                        <a:t>CASILLAS DE VERIFICACIÓN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checkbox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50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&lt;input type="checkbox" name="peliculas"&gt; Películas&lt;br&gt;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2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lt1"/>
                          </a:solidFill>
                        </a:rPr>
                        <a:t>LISTA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6666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rgbClr val="6666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radio</a:t>
                      </a:r>
                      <a:endParaRPr sz="1500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1500"/>
                        <a:buFont typeface="Calibri"/>
                        <a:buNone/>
                      </a:pPr>
                      <a:r>
                        <a:rPr lang="es-CL" sz="150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&lt;input type="radio" name="ingresos" value="menosde1000"&gt; menos de </a:t>
                      </a:r>
                      <a:endParaRPr sz="15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9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CL" sz="7000" b="1">
                <a:solidFill>
                  <a:schemeClr val="lt1"/>
                </a:solidFill>
              </a:rPr>
              <a:t>03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CL" sz="6000">
                <a:solidFill>
                  <a:schemeClr val="lt1"/>
                </a:solidFill>
              </a:rPr>
              <a:t>Desafío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CL" sz="2700">
                <a:solidFill>
                  <a:schemeClr val="lt1"/>
                </a:solidFill>
              </a:rPr>
              <a:t>Agregando otros formatos a la página web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688</Words>
  <Application>Microsoft Office PowerPoint</Application>
  <PresentationFormat>Panorámica</PresentationFormat>
  <Paragraphs>115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Tema de Office</vt:lpstr>
      <vt:lpstr>Más Etiquetas y Formularios HTML</vt:lpstr>
      <vt:lpstr>Presentación de PowerPoint</vt:lpstr>
      <vt:lpstr>Presentación de PowerPoint</vt:lpstr>
      <vt:lpstr>REVISEMOS LOS RESULTADOS DEL CUESTIONARIO</vt:lpstr>
      <vt:lpstr>Presentación de PowerPoint</vt:lpstr>
      <vt:lpstr>FORMULARIOS HTML</vt:lpstr>
      <vt:lpstr>FORMULARIOS HTML</vt:lpstr>
      <vt:lpstr>CAMPOS DE FORMULARIOS</vt:lpstr>
      <vt:lpstr>Presentación de PowerPoint</vt:lpstr>
      <vt:lpstr>PASOS PARA EL DESAFÍO</vt:lpstr>
      <vt:lpstr>¿NECESITAS AYUDA?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Más Etiquetas y Formularios HTML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2021-02-15T21:11:02Z</dcterms:modified>
</cp:coreProperties>
</file>