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oboto Condensed L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GVQX32CIUspXt4N7ZNG9fOEXc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55A18-E7E7-4143-94C0-CD2F7D18DFF2}">
  <a:tblStyle styleId="{DB755A18-E7E7-4143-94C0-CD2F7D18DFF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s.khanacademy.org/computing/computer-programming/html-css/intro-to-html/pt/html-text-emphasi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onectaempleo-formacion.fundaciontelefonica.com/documents/8884705/8885123/Etiquetas+principales+del+estandar+HTML.pdf/edc1b7c6-f73c-4e93-b018-b89d99c0dafb?version=1.0" TargetMode="External"/><Relationship Id="rId5" Type="http://schemas.openxmlformats.org/officeDocument/2006/relationships/hyperlink" Target="https://developer.mozilla.org/en-US/docs/Web/HTML/Element" TargetMode="External"/><Relationship Id="rId4" Type="http://schemas.openxmlformats.org/officeDocument/2006/relationships/hyperlink" Target="https://es.khanacademy.org/computing/computer-programming/html-css/intro-to-html/pt/html-list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4" name="Google Shape;2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MX" dirty="0"/>
              <a:t>En esta ppt la idea es mostrar los resultados globales y ahondar en las respuestas que no fueron correctamente respondidas. Hacer participar a los estudiantes revisando porque la confusión y clarificando términos que no se entendieron. </a:t>
            </a:r>
            <a:endParaRPr dirty="0"/>
          </a:p>
          <a:p>
            <a:pPr marL="0" lvl="0" indent="0" algn="l" rtl="0">
              <a:spcBef>
                <a:spcPts val="0"/>
              </a:spcBef>
              <a:spcAft>
                <a:spcPts val="0"/>
              </a:spcAft>
              <a:buNone/>
            </a:pPr>
            <a:endParaRPr dirty="0"/>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6C6C"/>
              </a:buClr>
              <a:buSzPts val="1200"/>
              <a:buFont typeface="Calibri"/>
              <a:buNone/>
            </a:pPr>
            <a:r>
              <a:rPr lang="es-MX" sz="1200" dirty="0">
                <a:solidFill>
                  <a:srgbClr val="6C6C6C"/>
                </a:solidFill>
                <a:highlight>
                  <a:srgbClr val="FFFFFF"/>
                </a:highlight>
              </a:rPr>
              <a:t>El </a:t>
            </a:r>
            <a:r>
              <a:rPr lang="es-MX" sz="1200" b="1" dirty="0">
                <a:solidFill>
                  <a:srgbClr val="6C6C6C"/>
                </a:solidFill>
                <a:highlight>
                  <a:srgbClr val="FFFFFF"/>
                </a:highlight>
              </a:rPr>
              <a:t>formato de una etiqueta HTML</a:t>
            </a:r>
            <a:r>
              <a:rPr lang="es-MX" sz="1200" dirty="0">
                <a:solidFill>
                  <a:srgbClr val="6C6C6C"/>
                </a:solidFill>
                <a:highlight>
                  <a:srgbClr val="FFFFFF"/>
                </a:highlight>
              </a:rPr>
              <a:t> es un </a:t>
            </a:r>
            <a:r>
              <a:rPr lang="es-MX" sz="1200" b="1" dirty="0">
                <a:solidFill>
                  <a:srgbClr val="6C6C6C"/>
                </a:solidFill>
                <a:highlight>
                  <a:srgbClr val="FFFFFF"/>
                </a:highlight>
              </a:rPr>
              <a:t>fragmento de texto</a:t>
            </a:r>
            <a:r>
              <a:rPr lang="es-MX" sz="1200" dirty="0">
                <a:solidFill>
                  <a:srgbClr val="6C6C6C"/>
                </a:solidFill>
                <a:highlight>
                  <a:srgbClr val="FFFFFF"/>
                </a:highlight>
              </a:rPr>
              <a:t> encerrado entre corchetes angulares &lt; &gt;, y cada </a:t>
            </a:r>
            <a:r>
              <a:rPr lang="es-MX" sz="1200" b="1" dirty="0">
                <a:solidFill>
                  <a:srgbClr val="6C6C6C"/>
                </a:solidFill>
                <a:highlight>
                  <a:srgbClr val="FFFFFF"/>
                </a:highlight>
              </a:rPr>
              <a:t>elemento HTML</a:t>
            </a:r>
            <a:r>
              <a:rPr lang="es-MX" sz="1200" dirty="0">
                <a:solidFill>
                  <a:srgbClr val="6C6C6C"/>
                </a:solidFill>
                <a:highlight>
                  <a:srgbClr val="FFFFFF"/>
                </a:highlight>
              </a:rPr>
              <a:t> tiene una </a:t>
            </a:r>
            <a:r>
              <a:rPr lang="es-MX" sz="1200" b="1" dirty="0">
                <a:solidFill>
                  <a:srgbClr val="6C6C6C"/>
                </a:solidFill>
                <a:highlight>
                  <a:srgbClr val="FFFFFF"/>
                </a:highlight>
              </a:rPr>
              <a:t>etiqueta de inicio</a:t>
            </a:r>
            <a:r>
              <a:rPr lang="es-MX" sz="1200" dirty="0">
                <a:solidFill>
                  <a:srgbClr val="6C6C6C"/>
                </a:solidFill>
                <a:highlight>
                  <a:srgbClr val="FFFFFF"/>
                </a:highlight>
              </a:rPr>
              <a:t> del tipo &lt;</a:t>
            </a:r>
            <a:r>
              <a:rPr lang="es-MX" sz="1200" b="1" dirty="0">
                <a:solidFill>
                  <a:srgbClr val="6C6C6C"/>
                </a:solidFill>
                <a:highlight>
                  <a:srgbClr val="FFFFFF"/>
                </a:highlight>
              </a:rPr>
              <a:t>etiqueta</a:t>
            </a:r>
            <a:r>
              <a:rPr lang="es-MX" sz="1200" dirty="0">
                <a:solidFill>
                  <a:srgbClr val="6C6C6C"/>
                </a:solidFill>
                <a:highlight>
                  <a:srgbClr val="FFFFFF"/>
                </a:highlight>
              </a:rPr>
              <a:t>&gt; y suele terminar con una </a:t>
            </a:r>
            <a:r>
              <a:rPr lang="es-MX" sz="1200" b="1" dirty="0">
                <a:solidFill>
                  <a:srgbClr val="6C6C6C"/>
                </a:solidFill>
                <a:highlight>
                  <a:srgbClr val="FFFFFF"/>
                </a:highlight>
              </a:rPr>
              <a:t>etiqueta de cierre</a:t>
            </a:r>
            <a:r>
              <a:rPr lang="es-MX" sz="1200" dirty="0">
                <a:solidFill>
                  <a:srgbClr val="6C6C6C"/>
                </a:solidFill>
                <a:highlight>
                  <a:srgbClr val="FFFFFF"/>
                </a:highlight>
              </a:rPr>
              <a:t> que lleva una barra inclinada al principio &lt;</a:t>
            </a:r>
            <a:r>
              <a:rPr lang="es-MX" sz="1200" b="1" dirty="0">
                <a:solidFill>
                  <a:srgbClr val="6C6C6C"/>
                </a:solidFill>
                <a:highlight>
                  <a:srgbClr val="FFFFFF"/>
                </a:highlight>
              </a:rPr>
              <a:t>/etiqueta</a:t>
            </a:r>
            <a:r>
              <a:rPr lang="es-MX" sz="1200" dirty="0">
                <a:solidFill>
                  <a:srgbClr val="6C6C6C"/>
                </a:solidFill>
                <a:highlight>
                  <a:srgbClr val="FFFFFF"/>
                </a:highlight>
              </a:rPr>
              <a:t>&gt;.</a:t>
            </a:r>
            <a:endParaRPr dirty="0"/>
          </a:p>
          <a:p>
            <a:pPr marL="0" lvl="0" indent="0" algn="l" rtl="0">
              <a:spcBef>
                <a:spcPts val="0"/>
              </a:spcBef>
              <a:spcAft>
                <a:spcPts val="0"/>
              </a:spcAft>
              <a:buNone/>
            </a:pPr>
            <a:endParaRPr dirty="0"/>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MX" dirty="0"/>
              <a:t>Se recomienda al profesor probar estas etiquetas en el editor de código y motivar a los alumnos a usar las etiquetas en los editores </a:t>
            </a:r>
            <a:endParaRPr dirty="0"/>
          </a:p>
          <a:p>
            <a:pPr marL="0" lvl="0" indent="0" algn="l" rtl="0">
              <a:spcBef>
                <a:spcPts val="0"/>
              </a:spcBef>
              <a:spcAft>
                <a:spcPts val="0"/>
              </a:spcAft>
              <a:buClr>
                <a:schemeClr val="dk1"/>
              </a:buClr>
              <a:buSzPts val="1200"/>
              <a:buFont typeface="Calibri"/>
              <a:buNone/>
            </a:pPr>
            <a:r>
              <a:rPr lang="es-MX" dirty="0"/>
              <a:t>Referencias: </a:t>
            </a:r>
            <a:endParaRPr dirty="0"/>
          </a:p>
          <a:p>
            <a:pPr marL="0" lvl="0" indent="0" algn="l" rtl="0">
              <a:spcBef>
                <a:spcPts val="0"/>
              </a:spcBef>
              <a:spcAft>
                <a:spcPts val="0"/>
              </a:spcAft>
              <a:buClr>
                <a:schemeClr val="dk1"/>
              </a:buClr>
              <a:buSzPts val="1200"/>
              <a:buFont typeface="Calibri"/>
              <a:buNone/>
            </a:pPr>
            <a:r>
              <a:rPr lang="es-MX" dirty="0"/>
              <a:t>Énfasis en el texto: </a:t>
            </a:r>
            <a:r>
              <a:rPr lang="es-MX" u="sng" dirty="0">
                <a:solidFill>
                  <a:schemeClr val="hlink"/>
                </a:solidFill>
                <a:hlinkClick r:id="rId3"/>
              </a:rPr>
              <a:t>https://es.khanacademy.org/computing/computer-programming/html-css/intro-to-html/pt/html-text-emphasis</a:t>
            </a:r>
            <a:endParaRPr dirty="0"/>
          </a:p>
          <a:p>
            <a:pPr marL="0" lvl="0" indent="0" algn="l" rtl="0">
              <a:spcBef>
                <a:spcPts val="0"/>
              </a:spcBef>
              <a:spcAft>
                <a:spcPts val="0"/>
              </a:spcAft>
              <a:buClr>
                <a:schemeClr val="dk1"/>
              </a:buClr>
              <a:buSzPts val="1200"/>
              <a:buFont typeface="Calibri"/>
              <a:buNone/>
            </a:pPr>
            <a:r>
              <a:rPr lang="es-MX" dirty="0"/>
              <a:t>Listas: </a:t>
            </a:r>
            <a:r>
              <a:rPr lang="es-MX" u="sng" dirty="0">
                <a:solidFill>
                  <a:schemeClr val="hlink"/>
                </a:solidFill>
                <a:hlinkClick r:id="rId4"/>
              </a:rPr>
              <a:t>https://es.khanacademy.org/computing/computer-programming/html-css/intro-to-html/pt/html-lists</a:t>
            </a:r>
            <a:endParaRPr dirty="0"/>
          </a:p>
          <a:p>
            <a:pPr marL="0" lvl="0" indent="0" algn="l" rtl="0">
              <a:spcBef>
                <a:spcPts val="0"/>
              </a:spcBef>
              <a:spcAft>
                <a:spcPts val="0"/>
              </a:spcAft>
              <a:buClr>
                <a:schemeClr val="dk1"/>
              </a:buClr>
              <a:buSzPts val="1200"/>
              <a:buFont typeface="Calibri"/>
              <a:buNone/>
            </a:pPr>
            <a:r>
              <a:rPr lang="es-MX" dirty="0"/>
              <a:t>Otras: </a:t>
            </a:r>
            <a:endParaRPr dirty="0"/>
          </a:p>
          <a:p>
            <a:pPr marL="0" lvl="0" indent="0" algn="l" rtl="0">
              <a:spcBef>
                <a:spcPts val="0"/>
              </a:spcBef>
              <a:spcAft>
                <a:spcPts val="0"/>
              </a:spcAft>
              <a:buClr>
                <a:schemeClr val="hlink"/>
              </a:buClr>
              <a:buSzPts val="1200"/>
              <a:buFont typeface="Calibri"/>
              <a:buNone/>
            </a:pPr>
            <a:r>
              <a:rPr lang="es-MX" u="sng" dirty="0">
                <a:solidFill>
                  <a:schemeClr val="hlink"/>
                </a:solidFill>
                <a:hlinkClick r:id="rId5"/>
              </a:rPr>
              <a:t>https://developer.mozilla.org/en-US/docs/Web/HTML/Element</a:t>
            </a:r>
            <a:endParaRPr dirty="0"/>
          </a:p>
          <a:p>
            <a:pPr marL="0" lvl="0" indent="0" algn="l" rtl="0">
              <a:spcBef>
                <a:spcPts val="0"/>
              </a:spcBef>
              <a:spcAft>
                <a:spcPts val="0"/>
              </a:spcAft>
              <a:buClr>
                <a:schemeClr val="hlink"/>
              </a:buClr>
              <a:buSzPts val="1200"/>
              <a:buFont typeface="Calibri"/>
              <a:buNone/>
            </a:pPr>
            <a:r>
              <a:rPr lang="es-MX" u="sng" dirty="0">
                <a:solidFill>
                  <a:schemeClr val="hlink"/>
                </a:solidFill>
                <a:hlinkClick r:id="rId6"/>
              </a:rPr>
              <a:t>https://conectaempleo-formacion.fundaciontelefonica.com/documents/8884705/8885123/Etiquetas+principales+del+estandar+HTML.pdf/edc1b7c6-f73c-4e93-b018-b89d99c0dafb?version=1.0</a:t>
            </a:r>
            <a:endParaRPr dirty="0"/>
          </a:p>
          <a:p>
            <a:pPr marL="0" lvl="0" indent="0" algn="l" rtl="0">
              <a:spcBef>
                <a:spcPts val="0"/>
              </a:spcBef>
              <a:spcAft>
                <a:spcPts val="0"/>
              </a:spcAft>
              <a:buNone/>
            </a:pPr>
            <a:endParaRPr dirty="0"/>
          </a:p>
        </p:txBody>
      </p:sp>
      <p:sp>
        <p:nvSpPr>
          <p:cNvPr id="210" name="Google Shape;2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eveloper.mozilla.org/en-US/docs/Web/HTML/Element" TargetMode="External"/><Relationship Id="rId5" Type="http://schemas.openxmlformats.org/officeDocument/2006/relationships/hyperlink" Target="https://es.khanacademy.org/computing/computer-proghttps:/es.khanacademy.org/computing/computer-programming/html-css/intro-to-html/pt/html-lists"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ocs.google.com/spreadsheets/d/1TXpdtzqM3ofwsOJi-4L_PPEAXBlvnCkeg81tv9x7aEA/cop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100"/>
              <a:buFont typeface="Calibri"/>
              <a:buNone/>
            </a:pPr>
            <a:r>
              <a:rPr lang="es-MX" sz="6100" dirty="0">
                <a:solidFill>
                  <a:schemeClr val="lt1"/>
                </a:solidFill>
              </a:rPr>
              <a:t>Etiquetas</a:t>
            </a:r>
            <a:br>
              <a:rPr lang="es-MX" b="1" dirty="0">
                <a:solidFill>
                  <a:schemeClr val="lt1"/>
                </a:solidFill>
              </a:rPr>
            </a:br>
            <a:r>
              <a:rPr lang="es-MX" sz="4000" dirty="0">
                <a:solidFill>
                  <a:schemeClr val="lt1"/>
                </a:solidFill>
              </a:rPr>
              <a:t>HTML</a:t>
            </a:r>
            <a:endParaRPr sz="4000" dirty="0">
              <a:solidFill>
                <a:schemeClr val="lt1"/>
              </a:solidFill>
            </a:endParaRPr>
          </a:p>
        </p:txBody>
      </p:sp>
      <p:sp>
        <p:nvSpPr>
          <p:cNvPr id="92" name="Google Shape;92;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MX" dirty="0">
                <a:solidFill>
                  <a:schemeClr val="lt1"/>
                </a:solidFill>
              </a:rPr>
              <a:t>Contenido 2</a:t>
            </a:r>
            <a:endParaRPr dirty="0">
              <a:solidFill>
                <a:schemeClr val="lt1"/>
              </a:solidFill>
            </a:endParaRPr>
          </a:p>
        </p:txBody>
      </p:sp>
      <p:sp>
        <p:nvSpPr>
          <p:cNvPr id="93" name="Google Shape;93;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Especialidad Programación </a:t>
            </a:r>
            <a:endParaRPr dirty="0"/>
          </a:p>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Módulo Desarrollo de Aplicaciones Web</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0" name="Google Shape;230;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PASOS PARA</a:t>
            </a:r>
            <a:br>
              <a:rPr lang="es-MX" dirty="0"/>
            </a:br>
            <a:r>
              <a:rPr lang="es-MX" dirty="0">
                <a:solidFill>
                  <a:srgbClr val="CD25B0"/>
                </a:solidFill>
              </a:rPr>
              <a:t>EL DESAFÍO</a:t>
            </a:r>
            <a:endParaRPr dirty="0">
              <a:solidFill>
                <a:srgbClr val="CD25B0"/>
              </a:solidFill>
            </a:endParaRPr>
          </a:p>
        </p:txBody>
      </p:sp>
      <p:sp>
        <p:nvSpPr>
          <p:cNvPr id="232" name="Google Shape;232;p1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3" name="Google Shape;233;p10"/>
          <p:cNvPicPr preferRelativeResize="0"/>
          <p:nvPr/>
        </p:nvPicPr>
        <p:blipFill rotWithShape="1">
          <a:blip r:embed="rId4">
            <a:alphaModFix/>
          </a:blip>
          <a:srcRect/>
          <a:stretch/>
        </p:blipFill>
        <p:spPr>
          <a:xfrm>
            <a:off x="410548" y="1349408"/>
            <a:ext cx="9636036" cy="5264188"/>
          </a:xfrm>
          <a:prstGeom prst="rect">
            <a:avLst/>
          </a:prstGeom>
          <a:noFill/>
          <a:ln>
            <a:noFill/>
          </a:ln>
        </p:spPr>
      </p:pic>
      <p:sp>
        <p:nvSpPr>
          <p:cNvPr id="234" name="Google Shape;234;p10"/>
          <p:cNvSpPr txBox="1"/>
          <p:nvPr/>
        </p:nvSpPr>
        <p:spPr>
          <a:xfrm>
            <a:off x="373224" y="2647311"/>
            <a:ext cx="1492897" cy="1092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300"/>
              <a:buFont typeface="Calibri"/>
              <a:buNone/>
            </a:pPr>
            <a:r>
              <a:rPr lang="es-MX" sz="1300" dirty="0">
                <a:solidFill>
                  <a:schemeClr val="lt1"/>
                </a:solidFill>
                <a:latin typeface="Calibri"/>
                <a:ea typeface="Calibri"/>
                <a:cs typeface="Calibri"/>
                <a:sym typeface="Calibri"/>
              </a:rPr>
              <a:t>Busca tu documento index.html creado en la sesión anterior.</a:t>
            </a:r>
            <a:endParaRPr dirty="0"/>
          </a:p>
        </p:txBody>
      </p:sp>
      <p:sp>
        <p:nvSpPr>
          <p:cNvPr id="235" name="Google Shape;235;p10"/>
          <p:cNvSpPr txBox="1"/>
          <p:nvPr/>
        </p:nvSpPr>
        <p:spPr>
          <a:xfrm>
            <a:off x="2436476" y="2753643"/>
            <a:ext cx="1492898"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300"/>
              <a:buFont typeface="Calibri"/>
              <a:buNone/>
            </a:pPr>
            <a:r>
              <a:rPr lang="es-MX" sz="1300" dirty="0">
                <a:solidFill>
                  <a:schemeClr val="lt1"/>
                </a:solidFill>
                <a:latin typeface="Calibri"/>
                <a:ea typeface="Calibri"/>
                <a:cs typeface="Calibri"/>
                <a:sym typeface="Calibri"/>
              </a:rPr>
              <a:t>Piensa en una página que siempre has querido escribir.</a:t>
            </a:r>
            <a:endParaRPr dirty="0"/>
          </a:p>
        </p:txBody>
      </p:sp>
      <p:sp>
        <p:nvSpPr>
          <p:cNvPr id="236" name="Google Shape;236;p10"/>
          <p:cNvSpPr txBox="1"/>
          <p:nvPr/>
        </p:nvSpPr>
        <p:spPr>
          <a:xfrm>
            <a:off x="4613261" y="2688662"/>
            <a:ext cx="1306817" cy="1092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300"/>
              <a:buFont typeface="Calibri"/>
              <a:buNone/>
            </a:pPr>
            <a:r>
              <a:rPr lang="es-MX" sz="1300" dirty="0">
                <a:solidFill>
                  <a:schemeClr val="lt1"/>
                </a:solidFill>
                <a:latin typeface="Calibri"/>
                <a:ea typeface="Calibri"/>
                <a:cs typeface="Calibri"/>
                <a:sym typeface="Calibri"/>
              </a:rPr>
              <a:t>Estructura en papel y busca la información que deberías incorporar. </a:t>
            </a:r>
            <a:endParaRPr dirty="0"/>
          </a:p>
        </p:txBody>
      </p:sp>
      <p:sp>
        <p:nvSpPr>
          <p:cNvPr id="237" name="Google Shape;237;p10"/>
          <p:cNvSpPr txBox="1"/>
          <p:nvPr/>
        </p:nvSpPr>
        <p:spPr>
          <a:xfrm>
            <a:off x="4584612" y="5405864"/>
            <a:ext cx="1354128"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300"/>
              <a:buFont typeface="Arial"/>
              <a:buNone/>
            </a:pPr>
            <a:r>
              <a:rPr lang="es-MX" sz="1300" dirty="0">
                <a:solidFill>
                  <a:schemeClr val="lt1"/>
                </a:solidFill>
                <a:latin typeface="Calibri"/>
                <a:ea typeface="Calibri"/>
                <a:cs typeface="Calibri"/>
                <a:sym typeface="Calibri"/>
              </a:rPr>
              <a:t>Crea dicha estructura en tu documento index.html.</a:t>
            </a:r>
            <a:endParaRPr dirty="0"/>
          </a:p>
        </p:txBody>
      </p:sp>
      <p:sp>
        <p:nvSpPr>
          <p:cNvPr id="238" name="Google Shape;238;p10"/>
          <p:cNvSpPr txBox="1"/>
          <p:nvPr/>
        </p:nvSpPr>
        <p:spPr>
          <a:xfrm>
            <a:off x="6582840" y="5303333"/>
            <a:ext cx="1444824"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300"/>
              <a:buFont typeface="Calibri"/>
              <a:buNone/>
            </a:pPr>
            <a:r>
              <a:rPr lang="es-MX" sz="1300" dirty="0">
                <a:solidFill>
                  <a:schemeClr val="lt1"/>
                </a:solidFill>
                <a:latin typeface="Calibri"/>
                <a:ea typeface="Calibri"/>
                <a:cs typeface="Calibri"/>
                <a:sym typeface="Calibri"/>
              </a:rPr>
              <a:t>Enviar la Tarea ya sea el documento index en ATOM o el link en repl.it a través de Google Classroom </a:t>
            </a:r>
            <a:endParaRPr dirty="0"/>
          </a:p>
        </p:txBody>
      </p:sp>
      <p:sp>
        <p:nvSpPr>
          <p:cNvPr id="239" name="Google Shape;239;p10"/>
          <p:cNvSpPr txBox="1"/>
          <p:nvPr/>
        </p:nvSpPr>
        <p:spPr>
          <a:xfrm>
            <a:off x="8620422" y="5516025"/>
            <a:ext cx="1444824"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300"/>
              <a:buFont typeface="Calibri"/>
              <a:buNone/>
            </a:pPr>
            <a:r>
              <a:rPr lang="es-MX" sz="1300" dirty="0">
                <a:solidFill>
                  <a:schemeClr val="lt1"/>
                </a:solidFill>
                <a:latin typeface="Calibri"/>
                <a:ea typeface="Calibri"/>
                <a:cs typeface="Calibri"/>
                <a:sym typeface="Calibri"/>
              </a:rPr>
              <a:t>Tu página debe tener al menos 6 etiquetas distintas </a:t>
            </a:r>
            <a:endParaRPr dirty="0"/>
          </a:p>
        </p:txBody>
      </p:sp>
      <p:sp>
        <p:nvSpPr>
          <p:cNvPr id="240" name="Google Shape;240;p10"/>
          <p:cNvSpPr txBox="1"/>
          <p:nvPr/>
        </p:nvSpPr>
        <p:spPr>
          <a:xfrm>
            <a:off x="8489238" y="4110465"/>
            <a:ext cx="172778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dirty="0">
                <a:solidFill>
                  <a:srgbClr val="CD25B0"/>
                </a:solidFill>
                <a:latin typeface="Calibri"/>
                <a:ea typeface="Calibri"/>
                <a:cs typeface="Calibri"/>
                <a:sym typeface="Calibri"/>
              </a:rPr>
              <a:t>(NO OLVIDAR)</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7" name="Google Shape;247;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8" name="Google Shape;248;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¿NECESITAS</a:t>
            </a:r>
            <a:br>
              <a:rPr lang="es-MX" dirty="0"/>
            </a:br>
            <a:r>
              <a:rPr lang="es-MX" dirty="0">
                <a:solidFill>
                  <a:srgbClr val="CD25B0"/>
                </a:solidFill>
              </a:rPr>
              <a:t>AYUDA?</a:t>
            </a:r>
            <a:endParaRPr dirty="0">
              <a:solidFill>
                <a:srgbClr val="CD25B0"/>
              </a:solidFill>
            </a:endParaRPr>
          </a:p>
        </p:txBody>
      </p:sp>
      <p:sp>
        <p:nvSpPr>
          <p:cNvPr id="249" name="Google Shape;249;p1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50" name="Google Shape;250;p11"/>
          <p:cNvPicPr preferRelativeResize="0"/>
          <p:nvPr/>
        </p:nvPicPr>
        <p:blipFill rotWithShape="1">
          <a:blip r:embed="rId4">
            <a:alphaModFix/>
          </a:blip>
          <a:srcRect/>
          <a:stretch/>
        </p:blipFill>
        <p:spPr>
          <a:xfrm>
            <a:off x="7039308" y="2470671"/>
            <a:ext cx="4804308" cy="3609131"/>
          </a:xfrm>
          <a:prstGeom prst="rect">
            <a:avLst/>
          </a:prstGeom>
          <a:noFill/>
          <a:ln>
            <a:noFill/>
          </a:ln>
        </p:spPr>
      </p:pic>
      <p:sp>
        <p:nvSpPr>
          <p:cNvPr id="251" name="Google Shape;251;p11"/>
          <p:cNvSpPr/>
          <p:nvPr/>
        </p:nvSpPr>
        <p:spPr>
          <a:xfrm>
            <a:off x="-8737" y="3355755"/>
            <a:ext cx="2276669" cy="144806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52" name="Google Shape;252;p11"/>
          <p:cNvSpPr txBox="1"/>
          <p:nvPr/>
        </p:nvSpPr>
        <p:spPr>
          <a:xfrm>
            <a:off x="296912" y="3812678"/>
            <a:ext cx="16653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400"/>
              <a:buFont typeface="Calibri"/>
              <a:buNone/>
            </a:pPr>
            <a:r>
              <a:rPr lang="es-MX" sz="2400" u="sng" dirty="0">
                <a:solidFill>
                  <a:srgbClr val="FFFFFF"/>
                </a:solidFill>
                <a:latin typeface="Calibri"/>
                <a:ea typeface="Calibri"/>
                <a:cs typeface="Calibri"/>
                <a:sym typeface="Calibri"/>
              </a:rPr>
              <a:t>Énfasis</a:t>
            </a:r>
            <a:endParaRPr sz="2400" u="sng" dirty="0">
              <a:solidFill>
                <a:srgbClr val="FFFFFF"/>
              </a:solidFill>
              <a:latin typeface="Calibri"/>
              <a:ea typeface="Calibri"/>
              <a:cs typeface="Calibri"/>
              <a:sym typeface="Calibri"/>
            </a:endParaRPr>
          </a:p>
        </p:txBody>
      </p:sp>
      <p:sp>
        <p:nvSpPr>
          <p:cNvPr id="253" name="Google Shape;253;p11"/>
          <p:cNvSpPr/>
          <p:nvPr/>
        </p:nvSpPr>
        <p:spPr>
          <a:xfrm>
            <a:off x="2346436" y="3355755"/>
            <a:ext cx="2276669" cy="144806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54" name="Google Shape;254;p11"/>
          <p:cNvSpPr/>
          <p:nvPr/>
        </p:nvSpPr>
        <p:spPr>
          <a:xfrm>
            <a:off x="4692872" y="3355755"/>
            <a:ext cx="2276669" cy="144806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55" name="Google Shape;255;p11"/>
          <p:cNvSpPr txBox="1"/>
          <p:nvPr/>
        </p:nvSpPr>
        <p:spPr>
          <a:xfrm>
            <a:off x="2636780" y="3812677"/>
            <a:ext cx="16653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400"/>
              <a:buFont typeface="Calibri"/>
              <a:buNone/>
            </a:pPr>
            <a:r>
              <a:rPr lang="es-MX" sz="2400" u="sng" dirty="0">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Listas</a:t>
            </a:r>
            <a:endParaRPr sz="2400" dirty="0">
              <a:solidFill>
                <a:srgbClr val="FFFFFF"/>
              </a:solidFill>
              <a:latin typeface="Calibri"/>
              <a:ea typeface="Calibri"/>
              <a:cs typeface="Calibri"/>
              <a:sym typeface="Calibri"/>
            </a:endParaRPr>
          </a:p>
        </p:txBody>
      </p:sp>
      <p:sp>
        <p:nvSpPr>
          <p:cNvPr id="256" name="Google Shape;256;p11"/>
          <p:cNvSpPr txBox="1"/>
          <p:nvPr/>
        </p:nvSpPr>
        <p:spPr>
          <a:xfrm>
            <a:off x="5003051" y="3812677"/>
            <a:ext cx="16653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400"/>
              <a:buFont typeface="Calibri"/>
              <a:buNone/>
            </a:pPr>
            <a:r>
              <a:rPr lang="es-MX" sz="2400" u="sng" dirty="0">
                <a:solidFill>
                  <a:srgbClr val="FFFF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Referencias</a:t>
            </a:r>
            <a:endParaRPr sz="2400" dirty="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2" name="Google Shape;262;p1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3" name="Google Shape;263;p12"/>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7000"/>
              <a:buNone/>
            </a:pPr>
            <a:r>
              <a:rPr lang="es-MX" sz="7000" b="1" dirty="0">
                <a:solidFill>
                  <a:schemeClr val="lt1"/>
                </a:solidFill>
              </a:rPr>
              <a:t>04</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Revisión de Desafíos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0" name="Google Shape;270;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1" name="Google Shape;271;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ACTIVIDADES</a:t>
            </a:r>
            <a:br>
              <a:rPr lang="es-MX" dirty="0"/>
            </a:br>
            <a:r>
              <a:rPr lang="es-MX" dirty="0">
                <a:solidFill>
                  <a:srgbClr val="CD25B0"/>
                </a:solidFill>
              </a:rPr>
              <a:t>A REALIZAR</a:t>
            </a:r>
            <a:endParaRPr dirty="0">
              <a:solidFill>
                <a:srgbClr val="CD25B0"/>
              </a:solidFill>
            </a:endParaRPr>
          </a:p>
        </p:txBody>
      </p:sp>
      <p:sp>
        <p:nvSpPr>
          <p:cNvPr id="272" name="Google Shape;272;p1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3" name="Google Shape;273;p13"/>
          <p:cNvSpPr/>
          <p:nvPr/>
        </p:nvSpPr>
        <p:spPr>
          <a:xfrm>
            <a:off x="0" y="2146041"/>
            <a:ext cx="8444204" cy="4478562"/>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74" name="Google Shape;274;p13"/>
          <p:cNvSpPr txBox="1"/>
          <p:nvPr/>
        </p:nvSpPr>
        <p:spPr>
          <a:xfrm>
            <a:off x="188588" y="2231380"/>
            <a:ext cx="8330261" cy="43855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Revisa las actividades que debes realizar antes de la siguiente sesión </a:t>
            </a:r>
            <a:endParaRPr dirty="0"/>
          </a:p>
          <a:p>
            <a:pPr marL="0" marR="0" lvl="0" indent="0" algn="l" rtl="0">
              <a:spcBef>
                <a:spcPts val="30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chemeClr val="lt1"/>
              </a:buClr>
              <a:buSzPts val="2000"/>
              <a:buFont typeface="Calibri"/>
              <a:buNone/>
            </a:pPr>
            <a:r>
              <a:rPr lang="es-MX" sz="2000" b="1" dirty="0">
                <a:solidFill>
                  <a:schemeClr val="lt1"/>
                </a:solidFill>
                <a:latin typeface="Calibri"/>
                <a:ea typeface="Calibri"/>
                <a:cs typeface="Calibri"/>
                <a:sym typeface="Calibri"/>
              </a:rPr>
              <a:t>ANTES DE LA SIGUIENTE SESIÓN</a:t>
            </a:r>
            <a:endParaRPr sz="2000" dirty="0">
              <a:solidFill>
                <a:schemeClr val="lt1"/>
              </a:solidFill>
              <a:latin typeface="Calibri"/>
              <a:ea typeface="Calibri"/>
              <a:cs typeface="Calibri"/>
              <a:sym typeface="Calibri"/>
            </a:endParaRPr>
          </a:p>
          <a:p>
            <a:pPr marL="387350" marR="0" lvl="0" indent="-342900" algn="l" rtl="0">
              <a:lnSpc>
                <a:spcPct val="115000"/>
              </a:lnSpc>
              <a:spcBef>
                <a:spcPts val="1600"/>
              </a:spcBef>
              <a:spcAft>
                <a:spcPts val="0"/>
              </a:spcAft>
              <a:buClr>
                <a:schemeClr val="lt1"/>
              </a:buClr>
              <a:buSzPts val="2000"/>
              <a:buFont typeface="Arial"/>
              <a:buChar char="•"/>
            </a:pPr>
            <a:r>
              <a:rPr lang="es-MX" sz="2000" dirty="0">
                <a:solidFill>
                  <a:schemeClr val="lt1"/>
                </a:solidFill>
                <a:latin typeface="Calibri"/>
                <a:ea typeface="Calibri"/>
                <a:cs typeface="Calibri"/>
                <a:sym typeface="Calibri"/>
              </a:rPr>
              <a:t>Revisar material de conceptos de nueva sesión </a:t>
            </a:r>
            <a:endParaRPr dirty="0"/>
          </a:p>
          <a:p>
            <a:pPr marL="387350" marR="0" lvl="0" indent="-342900" algn="l" rtl="0">
              <a:lnSpc>
                <a:spcPct val="115000"/>
              </a:lnSpc>
              <a:spcBef>
                <a:spcPts val="300"/>
              </a:spcBef>
              <a:spcAft>
                <a:spcPts val="0"/>
              </a:spcAft>
              <a:buClr>
                <a:schemeClr val="lt1"/>
              </a:buClr>
              <a:buSzPts val="2000"/>
              <a:buFont typeface="Arial"/>
              <a:buChar char="•"/>
            </a:pPr>
            <a:r>
              <a:rPr lang="es-MX" sz="2000" dirty="0">
                <a:solidFill>
                  <a:schemeClr val="lt1"/>
                </a:solidFill>
                <a:latin typeface="Calibri"/>
                <a:ea typeface="Calibri"/>
                <a:cs typeface="Calibri"/>
                <a:sym typeface="Calibri"/>
              </a:rPr>
              <a:t>Responder cuestionario de conceptos a enviar </a:t>
            </a:r>
            <a:endParaRPr dirty="0"/>
          </a:p>
          <a:p>
            <a:pPr marL="0" marR="0" lvl="0" indent="0" algn="l" rtl="0">
              <a:lnSpc>
                <a:spcPct val="115000"/>
              </a:lnSpc>
              <a:spcBef>
                <a:spcPts val="30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a:p>
            <a:pPr marL="0" marR="0" lvl="0" indent="0" algn="l" rtl="0">
              <a:lnSpc>
                <a:spcPct val="115000"/>
              </a:lnSpc>
              <a:spcBef>
                <a:spcPts val="300"/>
              </a:spcBef>
              <a:spcAft>
                <a:spcPts val="0"/>
              </a:spcAft>
              <a:buClr>
                <a:schemeClr val="lt1"/>
              </a:buClr>
              <a:buSzPts val="2000"/>
              <a:buFont typeface="Calibri"/>
              <a:buNone/>
            </a:pPr>
            <a:r>
              <a:rPr lang="es-MX" sz="2000" b="1" dirty="0">
                <a:solidFill>
                  <a:schemeClr val="lt1"/>
                </a:solidFill>
                <a:latin typeface="Calibri"/>
                <a:ea typeface="Calibri"/>
                <a:cs typeface="Calibri"/>
                <a:sym typeface="Calibri"/>
              </a:rPr>
              <a:t>LO QUE VEREMOS EN LA SIGUIENTE SESIÓN</a:t>
            </a:r>
            <a:endParaRPr dirty="0"/>
          </a:p>
          <a:p>
            <a:pPr marL="387350" marR="0" lvl="0" indent="-342900" algn="l" rtl="0">
              <a:lnSpc>
                <a:spcPct val="115000"/>
              </a:lnSpc>
              <a:spcBef>
                <a:spcPts val="300"/>
              </a:spcBef>
              <a:spcAft>
                <a:spcPts val="0"/>
              </a:spcAft>
              <a:buClr>
                <a:schemeClr val="lt1"/>
              </a:buClr>
              <a:buSzPts val="2000"/>
              <a:buFont typeface="Arial"/>
              <a:buChar char="•"/>
            </a:pPr>
            <a:r>
              <a:rPr lang="es-MX" sz="2000" dirty="0">
                <a:solidFill>
                  <a:schemeClr val="lt1"/>
                </a:solidFill>
                <a:latin typeface="Calibri"/>
                <a:ea typeface="Calibri"/>
                <a:cs typeface="Calibri"/>
                <a:sym typeface="Calibri"/>
              </a:rPr>
              <a:t>Más Etiquetas</a:t>
            </a:r>
            <a:endParaRPr dirty="0"/>
          </a:p>
          <a:p>
            <a:pPr marL="387350" marR="0" lvl="0" indent="-342900" algn="l" rtl="0">
              <a:lnSpc>
                <a:spcPct val="115000"/>
              </a:lnSpc>
              <a:spcBef>
                <a:spcPts val="300"/>
              </a:spcBef>
              <a:spcAft>
                <a:spcPts val="0"/>
              </a:spcAft>
              <a:buClr>
                <a:schemeClr val="lt1"/>
              </a:buClr>
              <a:buSzPts val="2000"/>
              <a:buFont typeface="Arial"/>
              <a:buChar char="•"/>
            </a:pPr>
            <a:r>
              <a:rPr lang="es-MX" sz="2000" dirty="0">
                <a:solidFill>
                  <a:schemeClr val="lt1"/>
                </a:solidFill>
                <a:latin typeface="Calibri"/>
                <a:ea typeface="Calibri"/>
                <a:cs typeface="Calibri"/>
                <a:sym typeface="Calibri"/>
              </a:rPr>
              <a:t>Formularios y tablas</a:t>
            </a:r>
            <a:endParaRPr dirty="0"/>
          </a:p>
          <a:p>
            <a:pPr marL="387350" marR="0" lvl="0" indent="-342900" algn="l" rtl="0">
              <a:lnSpc>
                <a:spcPct val="115000"/>
              </a:lnSpc>
              <a:spcBef>
                <a:spcPts val="300"/>
              </a:spcBef>
              <a:spcAft>
                <a:spcPts val="0"/>
              </a:spcAft>
              <a:buClr>
                <a:schemeClr val="lt1"/>
              </a:buClr>
              <a:buSzPts val="2000"/>
              <a:buFont typeface="Arial"/>
              <a:buChar char="•"/>
            </a:pPr>
            <a:r>
              <a:rPr lang="es-MX" sz="2000" dirty="0">
                <a:solidFill>
                  <a:schemeClr val="lt1"/>
                </a:solidFill>
                <a:latin typeface="Calibri"/>
                <a:ea typeface="Calibri"/>
                <a:cs typeface="Calibri"/>
                <a:sym typeface="Calibri"/>
              </a:rPr>
              <a:t>Desafío</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1" name="Google Shape;281;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2" name="Google Shape;282;p1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¿DUDAS?</a:t>
            </a:r>
            <a:br>
              <a:rPr lang="es-MX" dirty="0"/>
            </a:br>
            <a:endParaRPr dirty="0">
              <a:solidFill>
                <a:srgbClr val="CD25B0"/>
              </a:solidFill>
            </a:endParaRPr>
          </a:p>
        </p:txBody>
      </p:sp>
      <p:sp>
        <p:nvSpPr>
          <p:cNvPr id="283" name="Google Shape;283;p1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4" name="Google Shape;284;p14"/>
          <p:cNvSpPr/>
          <p:nvPr/>
        </p:nvSpPr>
        <p:spPr>
          <a:xfrm>
            <a:off x="0" y="2472612"/>
            <a:ext cx="7623110" cy="3963695"/>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5" name="Google Shape;285;p14"/>
          <p:cNvSpPr txBox="1"/>
          <p:nvPr/>
        </p:nvSpPr>
        <p:spPr>
          <a:xfrm>
            <a:off x="216581" y="3761961"/>
            <a:ext cx="6837362"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es-MX" sz="2800" dirty="0">
                <a:solidFill>
                  <a:schemeClr val="lt1"/>
                </a:solidFill>
                <a:latin typeface="Calibri"/>
                <a:ea typeface="Calibri"/>
                <a:cs typeface="Calibri"/>
                <a:sym typeface="Calibri"/>
              </a:rPr>
              <a:t>Recuerda que si tienes alguna duda en tu trabajo en casa puedes usar Classroom para preguntar.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CD25B0"/>
              </a:solidFill>
              <a:latin typeface="Calibri"/>
              <a:ea typeface="Calibri"/>
              <a:cs typeface="Calibri"/>
              <a:sym typeface="Calibri"/>
            </a:endParaRPr>
          </a:p>
        </p:txBody>
      </p:sp>
      <p:sp>
        <p:nvSpPr>
          <p:cNvPr id="101" name="Google Shape;101;p2"/>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QUÉ VEREMOS EN ESTA SESIÓN</a:t>
            </a:r>
            <a:endParaRPr sz="36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3" name="Google Shape;103;p2"/>
          <p:cNvSpPr txBox="1"/>
          <p:nvPr/>
        </p:nvSpPr>
        <p:spPr>
          <a:xfrm>
            <a:off x="965261" y="3230715"/>
            <a:ext cx="2378771" cy="826044"/>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Revisión de conceptos </a:t>
            </a:r>
            <a:endParaRPr dirty="0"/>
          </a:p>
        </p:txBody>
      </p:sp>
      <p:sp>
        <p:nvSpPr>
          <p:cNvPr id="104" name="Google Shape;104;p2"/>
          <p:cNvSpPr txBox="1"/>
          <p:nvPr/>
        </p:nvSpPr>
        <p:spPr>
          <a:xfrm>
            <a:off x="398647" y="4306514"/>
            <a:ext cx="3577141" cy="122071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160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Revisaremos resultados y conceptos previos estudiados en caso y evaluados en cuestionario.</a:t>
            </a:r>
            <a:endParaRPr dirty="0"/>
          </a:p>
        </p:txBody>
      </p:sp>
      <p:sp>
        <p:nvSpPr>
          <p:cNvPr id="105" name="Google Shape;105;p2"/>
          <p:cNvSpPr/>
          <p:nvPr/>
        </p:nvSpPr>
        <p:spPr>
          <a:xfrm>
            <a:off x="1875498" y="2084457"/>
            <a:ext cx="644700" cy="644700"/>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rgbClr val="CD25B0"/>
              </a:solidFill>
              <a:latin typeface="Calibri"/>
              <a:ea typeface="Calibri"/>
              <a:cs typeface="Calibri"/>
              <a:sym typeface="Calibri"/>
            </a:endParaRPr>
          </a:p>
        </p:txBody>
      </p:sp>
      <p:grpSp>
        <p:nvGrpSpPr>
          <p:cNvPr id="106" name="Google Shape;106;p2"/>
          <p:cNvGrpSpPr/>
          <p:nvPr/>
        </p:nvGrpSpPr>
        <p:grpSpPr>
          <a:xfrm>
            <a:off x="2033054" y="2243001"/>
            <a:ext cx="329595" cy="327598"/>
            <a:chOff x="-6689825" y="3992050"/>
            <a:chExt cx="293025" cy="291250"/>
          </a:xfrm>
        </p:grpSpPr>
        <p:sp>
          <p:nvSpPr>
            <p:cNvPr id="107" name="Google Shape;107;p2"/>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08" name="Google Shape;108;p2"/>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09" name="Google Shape;109;p2"/>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0" name="Google Shape;110;p2"/>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1" name="Google Shape;111;p2"/>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2" name="Google Shape;112;p2"/>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3" name="Google Shape;113;p2"/>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4" name="Google Shape;114;p2"/>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5" name="Google Shape;115;p2"/>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6" name="Google Shape;116;p2"/>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7" name="Google Shape;117;p2"/>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8" name="Google Shape;118;p2"/>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sp>
        <p:nvSpPr>
          <p:cNvPr id="119" name="Google Shape;119;p2"/>
          <p:cNvSpPr txBox="1"/>
          <p:nvPr/>
        </p:nvSpPr>
        <p:spPr>
          <a:xfrm>
            <a:off x="4438588" y="3587055"/>
            <a:ext cx="3277547" cy="4275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Etiquetas HTML</a:t>
            </a:r>
            <a:endParaRPr dirty="0"/>
          </a:p>
        </p:txBody>
      </p:sp>
      <p:sp>
        <p:nvSpPr>
          <p:cNvPr id="120" name="Google Shape;120;p2"/>
          <p:cNvSpPr txBox="1"/>
          <p:nvPr/>
        </p:nvSpPr>
        <p:spPr>
          <a:xfrm>
            <a:off x="4274374" y="4306514"/>
            <a:ext cx="3651958" cy="7173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160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Revisaremos las principales etiquetas HTML que nos permiten hacer una página web con formato.</a:t>
            </a:r>
            <a:endParaRPr dirty="0"/>
          </a:p>
        </p:txBody>
      </p:sp>
      <p:sp>
        <p:nvSpPr>
          <p:cNvPr id="121" name="Google Shape;121;p2"/>
          <p:cNvSpPr/>
          <p:nvPr/>
        </p:nvSpPr>
        <p:spPr>
          <a:xfrm>
            <a:off x="5713044" y="2085487"/>
            <a:ext cx="644700" cy="644700"/>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nvGrpSpPr>
          <p:cNvPr id="122" name="Google Shape;122;p2"/>
          <p:cNvGrpSpPr/>
          <p:nvPr/>
        </p:nvGrpSpPr>
        <p:grpSpPr>
          <a:xfrm>
            <a:off x="5860656" y="2249082"/>
            <a:ext cx="331366" cy="328695"/>
            <a:chOff x="-5613150" y="3991275"/>
            <a:chExt cx="294600" cy="292225"/>
          </a:xfrm>
        </p:grpSpPr>
        <p:sp>
          <p:nvSpPr>
            <p:cNvPr id="123" name="Google Shape;123;p2"/>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4" name="Google Shape;124;p2"/>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5" name="Google Shape;125;p2"/>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6" name="Google Shape;126;p2"/>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7" name="Google Shape;127;p2"/>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8" name="Google Shape;128;p2"/>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9" name="Google Shape;129;p2"/>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0" name="Google Shape;130;p2"/>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sp>
        <p:nvSpPr>
          <p:cNvPr id="132" name="Google Shape;132;p2"/>
          <p:cNvSpPr txBox="1"/>
          <p:nvPr/>
        </p:nvSpPr>
        <p:spPr>
          <a:xfrm>
            <a:off x="8312985" y="2787431"/>
            <a:ext cx="3267952" cy="4275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Desafío: </a:t>
            </a:r>
            <a:endParaRPr dirty="0"/>
          </a:p>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Página web con formato</a:t>
            </a:r>
            <a:endParaRPr dirty="0"/>
          </a:p>
        </p:txBody>
      </p:sp>
      <p:sp>
        <p:nvSpPr>
          <p:cNvPr id="133" name="Google Shape;133;p2"/>
          <p:cNvSpPr txBox="1"/>
          <p:nvPr/>
        </p:nvSpPr>
        <p:spPr>
          <a:xfrm>
            <a:off x="7997914" y="4306514"/>
            <a:ext cx="3789183" cy="1003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El desafío de esta semana consiste en hacer una página web con diferentes etiquetas.</a:t>
            </a:r>
            <a:endParaRPr dirty="0"/>
          </a:p>
          <a:p>
            <a:pPr marL="0" marR="0" lvl="0" indent="0" algn="ctr" rtl="0">
              <a:lnSpc>
                <a:spcPct val="90000"/>
              </a:lnSpc>
              <a:spcBef>
                <a:spcPts val="1600"/>
              </a:spcBef>
              <a:spcAft>
                <a:spcPts val="160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34" name="Google Shape;134;p2"/>
          <p:cNvSpPr/>
          <p:nvPr/>
        </p:nvSpPr>
        <p:spPr>
          <a:xfrm>
            <a:off x="9536964" y="2084457"/>
            <a:ext cx="644700" cy="644700"/>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nvGrpSpPr>
          <p:cNvPr id="135" name="Google Shape;135;p2"/>
          <p:cNvGrpSpPr/>
          <p:nvPr/>
        </p:nvGrpSpPr>
        <p:grpSpPr>
          <a:xfrm>
            <a:off x="9701980" y="2239472"/>
            <a:ext cx="330494" cy="328723"/>
            <a:chOff x="-3031325" y="3597450"/>
            <a:chExt cx="293825" cy="292250"/>
          </a:xfrm>
        </p:grpSpPr>
        <p:sp>
          <p:nvSpPr>
            <p:cNvPr id="136" name="Google Shape;136;p2"/>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7" name="Google Shape;137;p2"/>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8" name="Google Shape;138;p2"/>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9" name="Google Shape;139;p2"/>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cxnSp>
        <p:nvCxnSpPr>
          <p:cNvPr id="140" name="Google Shape;140;p2"/>
          <p:cNvCxnSpPr/>
          <p:nvPr/>
        </p:nvCxnSpPr>
        <p:spPr>
          <a:xfrm>
            <a:off x="4273420" y="3006997"/>
            <a:ext cx="0" cy="3571085"/>
          </a:xfrm>
          <a:prstGeom prst="straightConnector1">
            <a:avLst/>
          </a:prstGeom>
          <a:noFill/>
          <a:ln w="28575" cap="flat" cmpd="sng">
            <a:solidFill>
              <a:srgbClr val="7F7F7F"/>
            </a:solidFill>
            <a:prstDash val="dash"/>
            <a:miter lim="800000"/>
            <a:headEnd type="none" w="sm" len="sm"/>
            <a:tailEnd type="none" w="sm" len="sm"/>
          </a:ln>
        </p:spPr>
      </p:cxnSp>
      <p:cxnSp>
        <p:nvCxnSpPr>
          <p:cNvPr id="141" name="Google Shape;141;p2"/>
          <p:cNvCxnSpPr/>
          <p:nvPr/>
        </p:nvCxnSpPr>
        <p:spPr>
          <a:xfrm>
            <a:off x="7924798" y="3000774"/>
            <a:ext cx="0" cy="3571085"/>
          </a:xfrm>
          <a:prstGeom prst="straightConnector1">
            <a:avLst/>
          </a:prstGeom>
          <a:noFill/>
          <a:ln w="28575" cap="flat" cmpd="sng">
            <a:solidFill>
              <a:srgbClr val="7F7F7F"/>
            </a:solidFill>
            <a:prstDash val="dash"/>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7" name="Google Shape;147;p3"/>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8" name="Google Shape;148;p3"/>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7000"/>
              <a:buNone/>
            </a:pPr>
            <a:r>
              <a:rPr lang="es-MX" sz="7000" b="1" dirty="0">
                <a:solidFill>
                  <a:schemeClr val="lt1"/>
                </a:solidFill>
              </a:rPr>
              <a:t>01</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Revisión de Conceptos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5" name="Google Shape;155;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6" name="Google Shape;156;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REVISEMOS LOS RESULTADOS</a:t>
            </a:r>
            <a:br>
              <a:rPr lang="es-MX" dirty="0"/>
            </a:br>
            <a:r>
              <a:rPr lang="es-MX" dirty="0">
                <a:solidFill>
                  <a:srgbClr val="CD25B0"/>
                </a:solidFill>
              </a:rPr>
              <a:t>DEL CUESTIONARIO</a:t>
            </a:r>
            <a:endParaRPr dirty="0">
              <a:solidFill>
                <a:srgbClr val="CD25B0"/>
              </a:solidFill>
            </a:endParaRPr>
          </a:p>
        </p:txBody>
      </p:sp>
      <p:sp>
        <p:nvSpPr>
          <p:cNvPr id="157" name="Google Shape;157;p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8" name="Google Shape;158;p4"/>
          <p:cNvSpPr txBox="1"/>
          <p:nvPr/>
        </p:nvSpPr>
        <p:spPr>
          <a:xfrm>
            <a:off x="6551394" y="4356585"/>
            <a:ext cx="1919999" cy="37403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r>
              <a:rPr lang="es-MX" sz="1800" b="0" i="0" u="none" strike="noStrike" cap="none" dirty="0">
                <a:solidFill>
                  <a:schemeClr val="dk1"/>
                </a:solidFill>
                <a:latin typeface="Calibri"/>
                <a:ea typeface="Calibri"/>
                <a:cs typeface="Calibri"/>
                <a:sym typeface="Calibri"/>
              </a:rPr>
              <a:t>Escribir los temas </a:t>
            </a:r>
            <a:endParaRPr sz="1800" b="0" i="0" u="none" strike="noStrike" cap="none" dirty="0">
              <a:solidFill>
                <a:schemeClr val="dk1"/>
              </a:solidFill>
              <a:latin typeface="Calibri"/>
              <a:ea typeface="Calibri"/>
              <a:cs typeface="Calibri"/>
              <a:sym typeface="Calibri"/>
            </a:endParaRPr>
          </a:p>
        </p:txBody>
      </p:sp>
      <p:sp>
        <p:nvSpPr>
          <p:cNvPr id="159" name="Google Shape;159;p4"/>
          <p:cNvSpPr txBox="1"/>
          <p:nvPr/>
        </p:nvSpPr>
        <p:spPr>
          <a:xfrm>
            <a:off x="6551393" y="3711885"/>
            <a:ext cx="1920000" cy="644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rgbClr val="CD25B0"/>
              </a:buClr>
              <a:buSzPts val="2800"/>
              <a:buFont typeface="Calibri"/>
              <a:buNone/>
            </a:pPr>
            <a:r>
              <a:rPr lang="es-MX" sz="2800" b="1" i="0" u="none" strike="noStrike" cap="none" dirty="0">
                <a:solidFill>
                  <a:srgbClr val="CD25B0"/>
                </a:solidFill>
                <a:latin typeface="Calibri"/>
                <a:ea typeface="Calibri"/>
                <a:cs typeface="Calibri"/>
                <a:sym typeface="Calibri"/>
              </a:rPr>
              <a:t>Revisemos algunos conceptos</a:t>
            </a:r>
            <a:endParaRPr sz="2800" b="1" i="0" u="none" strike="noStrike" cap="none" dirty="0">
              <a:solidFill>
                <a:srgbClr val="CD25B0"/>
              </a:solidFill>
              <a:latin typeface="Calibri"/>
              <a:ea typeface="Calibri"/>
              <a:cs typeface="Calibri"/>
              <a:sym typeface="Calibri"/>
            </a:endParaRPr>
          </a:p>
        </p:txBody>
      </p:sp>
      <p:sp>
        <p:nvSpPr>
          <p:cNvPr id="160" name="Google Shape;160;p4"/>
          <p:cNvSpPr txBox="1"/>
          <p:nvPr/>
        </p:nvSpPr>
        <p:spPr>
          <a:xfrm>
            <a:off x="1132959" y="6141649"/>
            <a:ext cx="3485694" cy="367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s-MX" sz="1200" b="0" i="0" u="none" strike="noStrike" cap="none" dirty="0">
                <a:solidFill>
                  <a:schemeClr val="dk1"/>
                </a:solidFill>
                <a:latin typeface="Calibri"/>
                <a:ea typeface="Calibri"/>
                <a:cs typeface="Calibri"/>
                <a:sym typeface="Calibri"/>
              </a:rPr>
              <a:t>Cambiar gráfico al propuesto por </a:t>
            </a:r>
            <a:r>
              <a:rPr lang="es-MX" sz="1200" dirty="0">
                <a:solidFill>
                  <a:schemeClr val="dk1"/>
                </a:solidFill>
                <a:latin typeface="Calibri"/>
                <a:ea typeface="Calibri"/>
                <a:cs typeface="Calibri"/>
                <a:sym typeface="Calibri"/>
              </a:rPr>
              <a:t>G</a:t>
            </a:r>
            <a:r>
              <a:rPr lang="es-MX" sz="1200" b="0" i="0" u="none" strike="noStrike" cap="none" dirty="0">
                <a:solidFill>
                  <a:schemeClr val="dk1"/>
                </a:solidFill>
                <a:latin typeface="Calibri"/>
                <a:ea typeface="Calibri"/>
                <a:cs typeface="Calibri"/>
                <a:sym typeface="Calibri"/>
              </a:rPr>
              <a:t>oogle cuestionario</a:t>
            </a:r>
            <a:endParaRPr sz="1200" b="0" i="0" u="none" strike="noStrike" cap="none" dirty="0">
              <a:solidFill>
                <a:schemeClr val="dk1"/>
              </a:solidFill>
              <a:latin typeface="Calibri"/>
              <a:ea typeface="Calibri"/>
              <a:cs typeface="Calibri"/>
              <a:sym typeface="Calibri"/>
            </a:endParaRPr>
          </a:p>
        </p:txBody>
      </p:sp>
      <p:sp>
        <p:nvSpPr>
          <p:cNvPr id="161" name="Google Shape;161;p4"/>
          <p:cNvSpPr/>
          <p:nvPr/>
        </p:nvSpPr>
        <p:spPr>
          <a:xfrm>
            <a:off x="518749" y="2373857"/>
            <a:ext cx="5591451" cy="3767792"/>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pic>
        <p:nvPicPr>
          <p:cNvPr id="162" name="Google Shape;162;p4" title="Gráfico">
            <a:hlinkClick r:id="rId4"/>
          </p:cNvPr>
          <p:cNvPicPr preferRelativeResize="0"/>
          <p:nvPr/>
        </p:nvPicPr>
        <p:blipFill rotWithShape="1">
          <a:blip r:embed="rId5">
            <a:alphaModFix/>
          </a:blip>
          <a:srcRect l="4266" t="16254" r="5537"/>
          <a:stretch/>
        </p:blipFill>
        <p:spPr>
          <a:xfrm>
            <a:off x="735982" y="3136019"/>
            <a:ext cx="5055503" cy="3052516"/>
          </a:xfrm>
          <a:prstGeom prst="rect">
            <a:avLst/>
          </a:prstGeom>
          <a:noFill/>
          <a:ln>
            <a:noFill/>
          </a:ln>
        </p:spPr>
      </p:pic>
      <p:sp>
        <p:nvSpPr>
          <p:cNvPr id="163" name="Google Shape;163;p4"/>
          <p:cNvSpPr/>
          <p:nvPr/>
        </p:nvSpPr>
        <p:spPr>
          <a:xfrm>
            <a:off x="993807" y="2549313"/>
            <a:ext cx="368151" cy="368151"/>
          </a:xfrm>
          <a:prstGeom prst="snip2DiagRect">
            <a:avLst>
              <a:gd name="adj1" fmla="val 0"/>
              <a:gd name="adj2" fmla="val 16667"/>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4" name="Google Shape;164;p4"/>
          <p:cNvSpPr/>
          <p:nvPr/>
        </p:nvSpPr>
        <p:spPr>
          <a:xfrm>
            <a:off x="1784322" y="2549314"/>
            <a:ext cx="368151" cy="368151"/>
          </a:xfrm>
          <a:prstGeom prst="snip2DiagRect">
            <a:avLst>
              <a:gd name="adj1" fmla="val 0"/>
              <a:gd name="adj2" fmla="val 16667"/>
            </a:avLst>
          </a:pr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5" name="Google Shape;165;p4"/>
          <p:cNvSpPr/>
          <p:nvPr/>
        </p:nvSpPr>
        <p:spPr>
          <a:xfrm>
            <a:off x="2737009" y="2549313"/>
            <a:ext cx="368151" cy="368151"/>
          </a:xfrm>
          <a:prstGeom prst="snip2DiagRect">
            <a:avLst>
              <a:gd name="adj1" fmla="val 0"/>
              <a:gd name="adj2" fmla="val 16667"/>
            </a:avLst>
          </a:pr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6" name="Google Shape;166;p4"/>
          <p:cNvSpPr/>
          <p:nvPr/>
        </p:nvSpPr>
        <p:spPr>
          <a:xfrm>
            <a:off x="3586678" y="2549314"/>
            <a:ext cx="368151" cy="368151"/>
          </a:xfrm>
          <a:prstGeom prst="snip2DiagRect">
            <a:avLst>
              <a:gd name="adj1" fmla="val 0"/>
              <a:gd name="adj2" fmla="val 16667"/>
            </a:avLst>
          </a:pr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2" name="Google Shape;172;p5"/>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3" name="Google Shape;173;p5"/>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6000"/>
              <a:buNone/>
            </a:pPr>
            <a:endParaRPr sz="6000" dirty="0">
              <a:solidFill>
                <a:schemeClr val="lt1"/>
              </a:solidFill>
            </a:endParaRPr>
          </a:p>
          <a:p>
            <a:pPr marL="0" lvl="0" indent="0" algn="l" rtl="0">
              <a:lnSpc>
                <a:spcPct val="80000"/>
              </a:lnSpc>
              <a:spcBef>
                <a:spcPts val="1000"/>
              </a:spcBef>
              <a:spcAft>
                <a:spcPts val="0"/>
              </a:spcAft>
              <a:buClr>
                <a:schemeClr val="dk1"/>
              </a:buClr>
              <a:buSzPts val="6000"/>
              <a:buNone/>
            </a:pPr>
            <a:endParaRPr sz="6000" dirty="0">
              <a:solidFill>
                <a:schemeClr val="lt1"/>
              </a:solidFill>
            </a:endParaRPr>
          </a:p>
          <a:p>
            <a:pPr marL="0" lvl="0" indent="0" algn="l" rtl="0">
              <a:lnSpc>
                <a:spcPct val="80000"/>
              </a:lnSpc>
              <a:spcBef>
                <a:spcPts val="1000"/>
              </a:spcBef>
              <a:spcAft>
                <a:spcPts val="0"/>
              </a:spcAft>
              <a:buClr>
                <a:schemeClr val="lt1"/>
              </a:buClr>
              <a:buSzPts val="7000"/>
              <a:buNone/>
            </a:pPr>
            <a:r>
              <a:rPr lang="es-MX" sz="7000" b="1" dirty="0">
                <a:solidFill>
                  <a:schemeClr val="lt1"/>
                </a:solidFill>
              </a:rPr>
              <a:t>02</a:t>
            </a:r>
            <a:endParaRPr dirty="0"/>
          </a:p>
          <a:p>
            <a:pPr marL="0" lvl="0" indent="0" algn="l" rtl="0">
              <a:lnSpc>
                <a:spcPct val="80000"/>
              </a:lnSpc>
              <a:spcBef>
                <a:spcPts val="1000"/>
              </a:spcBef>
              <a:spcAft>
                <a:spcPts val="0"/>
              </a:spcAft>
              <a:buClr>
                <a:schemeClr val="lt1"/>
              </a:buClr>
              <a:buSzPts val="7700"/>
              <a:buNone/>
            </a:pPr>
            <a:r>
              <a:rPr lang="es-MX" sz="7700" dirty="0">
                <a:solidFill>
                  <a:schemeClr val="lt1"/>
                </a:solidFill>
              </a:rPr>
              <a:t>Etiquetas HTML</a:t>
            </a:r>
            <a:endParaRPr dirty="0"/>
          </a:p>
          <a:p>
            <a:pPr marL="0" lvl="0" indent="0" algn="l" rtl="0">
              <a:lnSpc>
                <a:spcPct val="80000"/>
              </a:lnSpc>
              <a:spcBef>
                <a:spcPts val="1000"/>
              </a:spcBef>
              <a:spcAft>
                <a:spcPts val="0"/>
              </a:spcAft>
              <a:buClr>
                <a:schemeClr val="lt1"/>
              </a:buClr>
              <a:buSzPts val="2700"/>
              <a:buNone/>
            </a:pPr>
            <a:r>
              <a:rPr lang="es-MX" sz="2700" dirty="0">
                <a:solidFill>
                  <a:schemeClr val="lt1"/>
                </a:solidFill>
              </a:rPr>
              <a:t>Dando formato a la página web</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0" name="Google Shape;180;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1" name="Google Shape;181;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ETIQUETAS </a:t>
            </a:r>
            <a:br>
              <a:rPr lang="es-MX" dirty="0"/>
            </a:br>
            <a:r>
              <a:rPr lang="es-MX" dirty="0">
                <a:solidFill>
                  <a:srgbClr val="CD25B0"/>
                </a:solidFill>
              </a:rPr>
              <a:t>HTML</a:t>
            </a:r>
            <a:endParaRPr dirty="0">
              <a:solidFill>
                <a:srgbClr val="CD25B0"/>
              </a:solidFill>
            </a:endParaRPr>
          </a:p>
        </p:txBody>
      </p:sp>
      <p:sp>
        <p:nvSpPr>
          <p:cNvPr id="182" name="Google Shape;182;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3" name="Google Shape;183;p6"/>
          <p:cNvSpPr/>
          <p:nvPr/>
        </p:nvSpPr>
        <p:spPr>
          <a:xfrm>
            <a:off x="0" y="3086617"/>
            <a:ext cx="8397551" cy="3349690"/>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84" name="Google Shape;184;p6"/>
          <p:cNvSpPr txBox="1"/>
          <p:nvPr/>
        </p:nvSpPr>
        <p:spPr>
          <a:xfrm>
            <a:off x="278790" y="3646457"/>
            <a:ext cx="7642901" cy="20826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Las etiquetas HTML son fragmentos de código que permiten crear elementos HTML, estructuras básicas del lenguaje de programación HTML en el que se escriben las páginas web porque es el que entienden los navegadores.</a:t>
            </a:r>
            <a:endParaRPr sz="2400" dirty="0">
              <a:solidFill>
                <a:schemeClr val="lt1"/>
              </a:solidFill>
              <a:latin typeface="Calibri"/>
              <a:ea typeface="Calibri"/>
              <a:cs typeface="Calibri"/>
              <a:sym typeface="Calibri"/>
            </a:endParaRPr>
          </a:p>
          <a:p>
            <a:pPr marL="0" marR="0" lvl="0" indent="0" algn="just" rtl="0">
              <a:spcBef>
                <a:spcPts val="160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1" name="Google Shape;191;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2" name="Google Shape;192;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ESTRUCTURA</a:t>
            </a:r>
            <a:br>
              <a:rPr lang="es-MX" dirty="0"/>
            </a:br>
            <a:r>
              <a:rPr lang="es-MX" dirty="0">
                <a:solidFill>
                  <a:srgbClr val="CD25B0"/>
                </a:solidFill>
              </a:rPr>
              <a:t>BÁSICA</a:t>
            </a:r>
            <a:endParaRPr dirty="0">
              <a:solidFill>
                <a:srgbClr val="CD25B0"/>
              </a:solidFill>
            </a:endParaRPr>
          </a:p>
        </p:txBody>
      </p:sp>
      <p:sp>
        <p:nvSpPr>
          <p:cNvPr id="193" name="Google Shape;193;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4" name="Google Shape;194;p7"/>
          <p:cNvSpPr/>
          <p:nvPr/>
        </p:nvSpPr>
        <p:spPr>
          <a:xfrm>
            <a:off x="4404053" y="1331782"/>
            <a:ext cx="3125755" cy="144806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95" name="Google Shape;195;p7"/>
          <p:cNvSpPr txBox="1"/>
          <p:nvPr/>
        </p:nvSpPr>
        <p:spPr>
          <a:xfrm>
            <a:off x="4702634" y="1447818"/>
            <a:ext cx="2471444" cy="11657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dirty="0">
                <a:solidFill>
                  <a:schemeClr val="lt1"/>
                </a:solidFill>
                <a:latin typeface="Calibri"/>
                <a:ea typeface="Calibri"/>
                <a:cs typeface="Calibri"/>
                <a:sym typeface="Calibri"/>
              </a:rPr>
              <a:t>ETIQUETAS = </a:t>
            </a:r>
            <a:endParaRPr dirty="0"/>
          </a:p>
          <a:p>
            <a:pPr marL="0" marR="0" lvl="0" indent="0" algn="ctr" rtl="0">
              <a:spcBef>
                <a:spcPts val="0"/>
              </a:spcBef>
              <a:spcAft>
                <a:spcPts val="0"/>
              </a:spcAft>
              <a:buNone/>
            </a:pPr>
            <a:r>
              <a:rPr lang="es-MX" sz="2400" b="1" dirty="0">
                <a:solidFill>
                  <a:schemeClr val="lt1"/>
                </a:solidFill>
                <a:latin typeface="Calibri"/>
                <a:ea typeface="Calibri"/>
                <a:cs typeface="Calibri"/>
                <a:sym typeface="Calibri"/>
              </a:rPr>
              <a:t>&lt;elemento&gt;</a:t>
            </a:r>
            <a:endParaRPr dirty="0"/>
          </a:p>
          <a:p>
            <a:pPr marL="0" marR="0" lvl="0" indent="0" algn="ctr" rtl="0">
              <a:spcBef>
                <a:spcPts val="0"/>
              </a:spcBef>
              <a:spcAft>
                <a:spcPts val="0"/>
              </a:spcAft>
              <a:buNone/>
            </a:pPr>
            <a:r>
              <a:rPr lang="es-MX" sz="2000" dirty="0">
                <a:solidFill>
                  <a:schemeClr val="lt1"/>
                </a:solidFill>
                <a:latin typeface="Calibri"/>
                <a:ea typeface="Calibri"/>
                <a:cs typeface="Calibri"/>
                <a:sym typeface="Calibri"/>
              </a:rPr>
              <a:t>Estructura</a:t>
            </a:r>
            <a:endParaRPr sz="2000" dirty="0">
              <a:solidFill>
                <a:schemeClr val="dk1"/>
              </a:solidFill>
              <a:latin typeface="Calibri"/>
              <a:ea typeface="Calibri"/>
              <a:cs typeface="Calibri"/>
              <a:sym typeface="Calibri"/>
            </a:endParaRPr>
          </a:p>
        </p:txBody>
      </p:sp>
      <p:sp>
        <p:nvSpPr>
          <p:cNvPr id="196" name="Google Shape;196;p7"/>
          <p:cNvSpPr/>
          <p:nvPr/>
        </p:nvSpPr>
        <p:spPr>
          <a:xfrm>
            <a:off x="1175657" y="4799077"/>
            <a:ext cx="3125755" cy="144806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97" name="Google Shape;197;p7"/>
          <p:cNvSpPr txBox="1"/>
          <p:nvPr/>
        </p:nvSpPr>
        <p:spPr>
          <a:xfrm>
            <a:off x="1184987" y="4839436"/>
            <a:ext cx="3125755"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dirty="0">
                <a:solidFill>
                  <a:schemeClr val="lt1"/>
                </a:solidFill>
                <a:latin typeface="Calibri"/>
                <a:ea typeface="Calibri"/>
                <a:cs typeface="Calibri"/>
                <a:sym typeface="Calibri"/>
              </a:rPr>
              <a:t>ELEMENTO</a:t>
            </a:r>
            <a:endParaRPr dirty="0"/>
          </a:p>
          <a:p>
            <a:pPr marL="0" marR="0" lvl="0" indent="0" algn="ctr"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Es el atributo y se encuentra dentro de</a:t>
            </a:r>
            <a:endParaRPr dirty="0"/>
          </a:p>
          <a:p>
            <a:pPr marL="0" marR="0" lvl="0" indent="0" algn="ctr"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dentro de &lt;&gt;</a:t>
            </a:r>
            <a:endParaRPr dirty="0"/>
          </a:p>
        </p:txBody>
      </p:sp>
      <p:sp>
        <p:nvSpPr>
          <p:cNvPr id="198" name="Google Shape;198;p7"/>
          <p:cNvSpPr/>
          <p:nvPr/>
        </p:nvSpPr>
        <p:spPr>
          <a:xfrm>
            <a:off x="3537571" y="3145027"/>
            <a:ext cx="4945223" cy="1631343"/>
          </a:xfrm>
          <a:prstGeom prst="rect">
            <a:avLst/>
          </a:pr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99" name="Google Shape;199;p7"/>
          <p:cNvSpPr txBox="1"/>
          <p:nvPr/>
        </p:nvSpPr>
        <p:spPr>
          <a:xfrm>
            <a:off x="3600556" y="3346743"/>
            <a:ext cx="480759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chemeClr val="lt1"/>
                </a:solidFill>
                <a:latin typeface="Calibri"/>
                <a:ea typeface="Calibri"/>
                <a:cs typeface="Calibri"/>
                <a:sym typeface="Calibri"/>
              </a:rPr>
              <a:t>&lt;elemento&gt; Contenido &lt;/elemento&gt;</a:t>
            </a:r>
            <a:endParaRPr dirty="0"/>
          </a:p>
          <a:p>
            <a:pPr marL="0" marR="0" lvl="0" indent="0" algn="ctr"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Esta es la estructura. </a:t>
            </a:r>
            <a:endParaRPr dirty="0"/>
          </a:p>
          <a:p>
            <a:pPr marL="0" marR="0" lvl="0" indent="0" algn="ctr"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Consta de: </a:t>
            </a:r>
            <a:endParaRPr dirty="0"/>
          </a:p>
        </p:txBody>
      </p:sp>
      <p:sp>
        <p:nvSpPr>
          <p:cNvPr id="200" name="Google Shape;200;p7"/>
          <p:cNvSpPr/>
          <p:nvPr/>
        </p:nvSpPr>
        <p:spPr>
          <a:xfrm>
            <a:off x="7578014" y="4799077"/>
            <a:ext cx="3125755" cy="1448061"/>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1" name="Google Shape;201;p7"/>
          <p:cNvSpPr txBox="1"/>
          <p:nvPr/>
        </p:nvSpPr>
        <p:spPr>
          <a:xfrm>
            <a:off x="7952405" y="4942073"/>
            <a:ext cx="241429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dirty="0">
                <a:solidFill>
                  <a:schemeClr val="lt1"/>
                </a:solidFill>
                <a:latin typeface="Calibri"/>
                <a:ea typeface="Calibri"/>
                <a:cs typeface="Calibri"/>
                <a:sym typeface="Calibri"/>
              </a:rPr>
              <a:t>CONTENIDO</a:t>
            </a:r>
            <a:endParaRPr dirty="0"/>
          </a:p>
          <a:p>
            <a:pPr marL="0" marR="0" lvl="0" indent="0" algn="ctr" rtl="0">
              <a:spcBef>
                <a:spcPts val="0"/>
              </a:spcBef>
              <a:spcAft>
                <a:spcPts val="0"/>
              </a:spcAft>
              <a:buClr>
                <a:schemeClr val="dk1"/>
              </a:buClr>
              <a:buSzPts val="1100"/>
              <a:buFont typeface="Arial"/>
              <a:buNone/>
            </a:pPr>
            <a:r>
              <a:rPr lang="es-MX" sz="2000" dirty="0">
                <a:solidFill>
                  <a:srgbClr val="FFFFFF"/>
                </a:solidFill>
                <a:latin typeface="Calibri"/>
                <a:ea typeface="Calibri"/>
                <a:cs typeface="Calibri"/>
                <a:sym typeface="Calibri"/>
              </a:rPr>
              <a:t>Ubicado entre las dos etiquetas</a:t>
            </a:r>
            <a:endParaRPr sz="2000" dirty="0">
              <a:solidFill>
                <a:srgbClr val="FFFFFF"/>
              </a:solidFill>
              <a:latin typeface="Roboto Condensed Light"/>
              <a:ea typeface="Roboto Condensed Light"/>
              <a:cs typeface="Roboto Condensed Light"/>
              <a:sym typeface="Roboto Condensed Light"/>
            </a:endParaRPr>
          </a:p>
        </p:txBody>
      </p:sp>
      <p:sp>
        <p:nvSpPr>
          <p:cNvPr id="202" name="Google Shape;202;p7"/>
          <p:cNvSpPr/>
          <p:nvPr/>
        </p:nvSpPr>
        <p:spPr>
          <a:xfrm>
            <a:off x="5784985" y="2770512"/>
            <a:ext cx="345233" cy="365184"/>
          </a:xfrm>
          <a:prstGeom prst="down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3" name="Google Shape;203;p7"/>
          <p:cNvSpPr/>
          <p:nvPr/>
        </p:nvSpPr>
        <p:spPr>
          <a:xfrm>
            <a:off x="2496716" y="3890865"/>
            <a:ext cx="345233" cy="878806"/>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4" name="Google Shape;204;p7"/>
          <p:cNvSpPr/>
          <p:nvPr/>
        </p:nvSpPr>
        <p:spPr>
          <a:xfrm>
            <a:off x="9005799" y="3890865"/>
            <a:ext cx="345233" cy="878806"/>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5" name="Google Shape;205;p7"/>
          <p:cNvSpPr/>
          <p:nvPr/>
        </p:nvSpPr>
        <p:spPr>
          <a:xfrm rot="10800000">
            <a:off x="2585070" y="3861458"/>
            <a:ext cx="1015486" cy="160035"/>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7"/>
          <p:cNvSpPr/>
          <p:nvPr/>
        </p:nvSpPr>
        <p:spPr>
          <a:xfrm rot="10800000">
            <a:off x="8238250" y="3861458"/>
            <a:ext cx="1015486" cy="160035"/>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3" name="Google Shape;213;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4" name="Google Shape;214;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ETIQUETAS</a:t>
            </a:r>
            <a:br>
              <a:rPr lang="es-MX" dirty="0"/>
            </a:br>
            <a:r>
              <a:rPr lang="es-MX" dirty="0">
                <a:solidFill>
                  <a:srgbClr val="CD25B0"/>
                </a:solidFill>
              </a:rPr>
              <a:t>DE TEXTO</a:t>
            </a:r>
            <a:endParaRPr dirty="0">
              <a:solidFill>
                <a:srgbClr val="CD25B0"/>
              </a:solidFill>
            </a:endParaRPr>
          </a:p>
        </p:txBody>
      </p:sp>
      <p:sp>
        <p:nvSpPr>
          <p:cNvPr id="215" name="Google Shape;215;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aphicFrame>
        <p:nvGraphicFramePr>
          <p:cNvPr id="216" name="Google Shape;216;p8"/>
          <p:cNvGraphicFramePr/>
          <p:nvPr/>
        </p:nvGraphicFramePr>
        <p:xfrm>
          <a:off x="403193" y="1776697"/>
          <a:ext cx="11381400" cy="4858330"/>
        </p:xfrm>
        <a:graphic>
          <a:graphicData uri="http://schemas.openxmlformats.org/drawingml/2006/table">
            <a:tbl>
              <a:tblPr firstRow="1" bandRow="1">
                <a:noFill/>
                <a:tableStyleId>{DB755A18-E7E7-4143-94C0-CD2F7D18DFF2}</a:tableStyleId>
              </a:tblPr>
              <a:tblGrid>
                <a:gridCol w="2845350">
                  <a:extLst>
                    <a:ext uri="{9D8B030D-6E8A-4147-A177-3AD203B41FA5}">
                      <a16:colId xmlns:a16="http://schemas.microsoft.com/office/drawing/2014/main" val="20000"/>
                    </a:ext>
                  </a:extLst>
                </a:gridCol>
                <a:gridCol w="2845350">
                  <a:extLst>
                    <a:ext uri="{9D8B030D-6E8A-4147-A177-3AD203B41FA5}">
                      <a16:colId xmlns:a16="http://schemas.microsoft.com/office/drawing/2014/main" val="20001"/>
                    </a:ext>
                  </a:extLst>
                </a:gridCol>
                <a:gridCol w="2845350">
                  <a:extLst>
                    <a:ext uri="{9D8B030D-6E8A-4147-A177-3AD203B41FA5}">
                      <a16:colId xmlns:a16="http://schemas.microsoft.com/office/drawing/2014/main" val="20002"/>
                    </a:ext>
                  </a:extLst>
                </a:gridCol>
                <a:gridCol w="2845350">
                  <a:extLst>
                    <a:ext uri="{9D8B030D-6E8A-4147-A177-3AD203B41FA5}">
                      <a16:colId xmlns:a16="http://schemas.microsoft.com/office/drawing/2014/main" val="20003"/>
                    </a:ext>
                  </a:extLst>
                </a:gridCol>
              </a:tblGrid>
              <a:tr h="776600">
                <a:tc>
                  <a:txBody>
                    <a:bodyPr/>
                    <a:lstStyle/>
                    <a:p>
                      <a:pPr marL="0" marR="0" lvl="0" indent="0" algn="ctr" rtl="0">
                        <a:spcBef>
                          <a:spcPts val="0"/>
                        </a:spcBef>
                        <a:spcAft>
                          <a:spcPts val="0"/>
                        </a:spcAft>
                        <a:buNone/>
                      </a:pPr>
                      <a:r>
                        <a:rPr lang="es-MX" sz="2400" u="none" strike="noStrike" cap="none" dirty="0"/>
                        <a:t>TIPO</a:t>
                      </a:r>
                      <a:endParaRPr sz="2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tc>
                  <a:txBody>
                    <a:bodyPr/>
                    <a:lstStyle/>
                    <a:p>
                      <a:pPr marL="0" marR="0" lvl="0" indent="0" algn="ctr" rtl="0">
                        <a:spcBef>
                          <a:spcPts val="0"/>
                        </a:spcBef>
                        <a:spcAft>
                          <a:spcPts val="0"/>
                        </a:spcAft>
                        <a:buNone/>
                      </a:pPr>
                      <a:r>
                        <a:rPr lang="es-MX" sz="2400" u="none" strike="noStrike" cap="none" dirty="0"/>
                        <a:t>ETIQUETA</a:t>
                      </a:r>
                      <a:endParaRPr sz="2400" u="none" strike="noStrike" cap="none" dirty="0"/>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tc>
                  <a:txBody>
                    <a:bodyPr/>
                    <a:lstStyle/>
                    <a:p>
                      <a:pPr marL="0" marR="0" lvl="0" indent="0" algn="ctr" rtl="0">
                        <a:spcBef>
                          <a:spcPts val="0"/>
                        </a:spcBef>
                        <a:spcAft>
                          <a:spcPts val="0"/>
                        </a:spcAft>
                        <a:buNone/>
                      </a:pPr>
                      <a:r>
                        <a:rPr lang="es-MX" sz="2400" u="none" strike="noStrike" cap="none" dirty="0"/>
                        <a:t>CÓMO USAR</a:t>
                      </a:r>
                      <a:endParaRPr sz="2400" u="none" strike="noStrike" cap="none" dirty="0"/>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tc>
                  <a:txBody>
                    <a:bodyPr/>
                    <a:lstStyle/>
                    <a:p>
                      <a:pPr marL="0" marR="0" lvl="0" indent="0" algn="ctr" rtl="0">
                        <a:spcBef>
                          <a:spcPts val="0"/>
                        </a:spcBef>
                        <a:spcAft>
                          <a:spcPts val="0"/>
                        </a:spcAft>
                        <a:buNone/>
                      </a:pPr>
                      <a:r>
                        <a:rPr lang="es-MX" sz="2400" u="none" strike="noStrike" cap="none" dirty="0"/>
                        <a:t>CÓMO SE VERÁ</a:t>
                      </a:r>
                      <a:endParaRPr sz="2400" u="none" strike="noStrike" cap="none" dirty="0"/>
                    </a:p>
                  </a:txBody>
                  <a:tcPr marL="91450" marR="91450" marT="45725" marB="45725"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extLst>
                  <a:ext uri="{0D108BD9-81ED-4DB2-BD59-A6C34878D82A}">
                    <a16:rowId xmlns:a16="http://schemas.microsoft.com/office/drawing/2014/main" val="10000"/>
                  </a:ext>
                </a:extLst>
              </a:tr>
              <a:tr h="776600">
                <a:tc>
                  <a:txBody>
                    <a:bodyPr/>
                    <a:lstStyle/>
                    <a:p>
                      <a:pPr marL="0" marR="0" lvl="0" indent="0" algn="l" rtl="0">
                        <a:spcBef>
                          <a:spcPts val="0"/>
                        </a:spcBef>
                        <a:spcAft>
                          <a:spcPts val="0"/>
                        </a:spcAft>
                        <a:buNone/>
                      </a:pPr>
                      <a:r>
                        <a:rPr lang="es-MX" sz="1800" u="none" strike="noStrike" cap="none" dirty="0">
                          <a:solidFill>
                            <a:schemeClr val="lt1"/>
                          </a:solidFill>
                        </a:rPr>
                        <a:t>TÍTULOS</a:t>
                      </a:r>
                      <a:endParaRPr dirty="0"/>
                    </a:p>
                    <a:p>
                      <a:pPr marL="0" marR="0" lvl="0" indent="0" algn="l" rtl="0">
                        <a:spcBef>
                          <a:spcPts val="0"/>
                        </a:spcBef>
                        <a:spcAft>
                          <a:spcPts val="0"/>
                        </a:spcAft>
                        <a:buNone/>
                      </a:pPr>
                      <a:r>
                        <a:rPr lang="es-MX" sz="1800" dirty="0">
                          <a:solidFill>
                            <a:schemeClr val="lt1"/>
                          </a:solidFill>
                        </a:rPr>
                        <a:t>PÁRRAFOS</a:t>
                      </a:r>
                      <a:endParaRPr sz="1800" dirty="0">
                        <a:solidFill>
                          <a:schemeClr val="lt1"/>
                        </a:solidFill>
                      </a:endParaRPr>
                    </a:p>
                  </a:txBody>
                  <a:tcPr marL="91450" marR="91450" marT="45725" marB="45725" anchor="ctr">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&lt;h1&gt;  - &lt;h6&gt;</a:t>
                      </a:r>
                      <a:endParaRPr sz="1300" dirty="0">
                        <a:solidFill>
                          <a:srgbClr val="666666"/>
                        </a:solidFill>
                        <a:latin typeface="Calibri"/>
                        <a:ea typeface="Calibri"/>
                        <a:cs typeface="Calibri"/>
                        <a:sym typeface="Calibri"/>
                      </a:endParaRPr>
                    </a:p>
                    <a:p>
                      <a:pPr marL="0" marR="0" lvl="0" indent="0" algn="ctr"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&lt;p&gt;</a:t>
                      </a:r>
                      <a:endParaRPr sz="1300" dirty="0">
                        <a:solidFill>
                          <a:srgbClr val="666666"/>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&lt;h1&gt;Esto es un título &lt;/h1&gt;</a:t>
                      </a:r>
                      <a:endParaRPr sz="1300" dirty="0">
                        <a:solidFill>
                          <a:srgbClr val="666666"/>
                        </a:solidFill>
                        <a:latin typeface="Calibri"/>
                        <a:ea typeface="Calibri"/>
                        <a:cs typeface="Calibri"/>
                        <a:sym typeface="Calibri"/>
                      </a:endParaRPr>
                    </a:p>
                    <a:p>
                      <a:pPr marL="0" marR="0" lvl="0" indent="0" algn="l" rtl="0">
                        <a:spcBef>
                          <a:spcPts val="0"/>
                        </a:spcBef>
                        <a:spcAft>
                          <a:spcPts val="0"/>
                        </a:spcAft>
                        <a:buClr>
                          <a:schemeClr val="accent6"/>
                        </a:buClr>
                        <a:buSzPts val="1100"/>
                        <a:buFont typeface="Arial"/>
                        <a:buNone/>
                      </a:pPr>
                      <a:r>
                        <a:rPr lang="es-MX" sz="1300" dirty="0">
                          <a:solidFill>
                            <a:schemeClr val="accent5"/>
                          </a:solidFill>
                          <a:latin typeface="Calibri"/>
                          <a:ea typeface="Calibri"/>
                          <a:cs typeface="Calibri"/>
                          <a:sym typeface="Calibri"/>
                        </a:rPr>
                        <a:t>&lt;h1&gt;Esto es un párrafo &lt;/h1&gt;</a:t>
                      </a:r>
                      <a:endParaRPr sz="1300" dirty="0">
                        <a:solidFill>
                          <a:schemeClr val="accent5"/>
                        </a:solidFill>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accent6"/>
                        </a:buClr>
                        <a:buSzPts val="1100"/>
                        <a:buFont typeface="Arial"/>
                        <a:buNone/>
                      </a:pPr>
                      <a:r>
                        <a:rPr lang="es-MX" sz="1800" dirty="0">
                          <a:solidFill>
                            <a:schemeClr val="accent5"/>
                          </a:solidFill>
                          <a:latin typeface="Calibri"/>
                          <a:ea typeface="Calibri"/>
                          <a:cs typeface="Calibri"/>
                          <a:sym typeface="Calibri"/>
                        </a:rPr>
                        <a:t>Esto es un título </a:t>
                      </a:r>
                      <a:endParaRPr sz="1800" dirty="0">
                        <a:solidFill>
                          <a:schemeClr val="accent5"/>
                        </a:solidFill>
                        <a:latin typeface="Calibri"/>
                        <a:ea typeface="Calibri"/>
                        <a:cs typeface="Calibri"/>
                        <a:sym typeface="Calibri"/>
                      </a:endParaRPr>
                    </a:p>
                    <a:p>
                      <a:pPr marL="0" marR="0" lvl="0" indent="0" algn="l" rtl="0">
                        <a:spcBef>
                          <a:spcPts val="0"/>
                        </a:spcBef>
                        <a:spcAft>
                          <a:spcPts val="0"/>
                        </a:spcAft>
                        <a:buClr>
                          <a:schemeClr val="accent6"/>
                        </a:buClr>
                        <a:buSzPts val="1100"/>
                        <a:buFont typeface="Arial"/>
                        <a:buNone/>
                      </a:pPr>
                      <a:r>
                        <a:rPr lang="es-MX" sz="1300" dirty="0">
                          <a:solidFill>
                            <a:schemeClr val="accent5"/>
                          </a:solidFill>
                          <a:latin typeface="Calibri"/>
                          <a:ea typeface="Calibri"/>
                          <a:cs typeface="Calibri"/>
                          <a:sym typeface="Calibri"/>
                        </a:rPr>
                        <a:t>Esto es un párrafo</a:t>
                      </a:r>
                      <a:endParaRPr sz="1300" dirty="0">
                        <a:solidFill>
                          <a:srgbClr val="666666"/>
                        </a:solidFill>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76600">
                <a:tc>
                  <a:txBody>
                    <a:bodyPr/>
                    <a:lstStyle/>
                    <a:p>
                      <a:pPr marL="0" marR="0" lvl="0" indent="0" algn="l" rtl="0">
                        <a:spcBef>
                          <a:spcPts val="0"/>
                        </a:spcBef>
                        <a:spcAft>
                          <a:spcPts val="0"/>
                        </a:spcAft>
                        <a:buNone/>
                      </a:pPr>
                      <a:r>
                        <a:rPr lang="es-MX" sz="1800" dirty="0">
                          <a:solidFill>
                            <a:schemeClr val="lt1"/>
                          </a:solidFill>
                        </a:rPr>
                        <a:t>COMENTARIOS</a:t>
                      </a:r>
                      <a:endParaRPr sz="1800" dirty="0">
                        <a:solidFill>
                          <a:schemeClr val="lt1"/>
                        </a:solidFill>
                      </a:endParaRPr>
                    </a:p>
                  </a:txBody>
                  <a:tcPr marL="91450" marR="91450" marT="45725" marB="45725" anchor="ctr">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 -    - -&gt; </a:t>
                      </a:r>
                      <a:endParaRPr sz="1500" dirty="0">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accent6"/>
                        </a:buClr>
                        <a:buSzPts val="1100"/>
                        <a:buFont typeface="Arial"/>
                        <a:buNone/>
                      </a:pPr>
                      <a:r>
                        <a:rPr lang="es-MX" sz="1300" dirty="0">
                          <a:solidFill>
                            <a:schemeClr val="accent5"/>
                          </a:solidFill>
                          <a:latin typeface="Calibri"/>
                          <a:ea typeface="Calibri"/>
                          <a:cs typeface="Calibri"/>
                          <a:sym typeface="Calibri"/>
                        </a:rPr>
                        <a:t>&lt;!- -   Esto es un comentario - -&gt; </a:t>
                      </a:r>
                      <a:endParaRPr sz="1500" dirty="0">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500"/>
                        <a:buFont typeface="Calibri"/>
                        <a:buNone/>
                      </a:pPr>
                      <a:endParaRPr sz="1500" dirty="0">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76600">
                <a:tc>
                  <a:txBody>
                    <a:bodyPr/>
                    <a:lstStyle/>
                    <a:p>
                      <a:pPr marL="0" marR="0" lvl="0" indent="0" algn="l" rtl="0">
                        <a:spcBef>
                          <a:spcPts val="0"/>
                        </a:spcBef>
                        <a:spcAft>
                          <a:spcPts val="0"/>
                        </a:spcAft>
                        <a:buNone/>
                      </a:pPr>
                      <a:r>
                        <a:rPr lang="es-MX" sz="1800" dirty="0">
                          <a:solidFill>
                            <a:schemeClr val="lt1"/>
                          </a:solidFill>
                        </a:rPr>
                        <a:t>ÉNFASIS</a:t>
                      </a:r>
                      <a:endParaRPr sz="1800" dirty="0">
                        <a:solidFill>
                          <a:schemeClr val="lt1"/>
                        </a:solidFill>
                      </a:endParaRPr>
                    </a:p>
                  </a:txBody>
                  <a:tcPr marL="91450" marR="91450" marT="45725" marB="45725" anchor="ctr">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&lt;Strong&gt;</a:t>
                      </a:r>
                      <a:endParaRPr sz="1300" dirty="0">
                        <a:solidFill>
                          <a:srgbClr val="666666"/>
                        </a:solidFill>
                        <a:latin typeface="Calibri"/>
                        <a:ea typeface="Calibri"/>
                        <a:cs typeface="Calibri"/>
                        <a:sym typeface="Calibri"/>
                      </a:endParaRPr>
                    </a:p>
                    <a:p>
                      <a:pPr marL="0" marR="0" lvl="0" indent="0" algn="ctr" rtl="0">
                        <a:lnSpc>
                          <a:spcPct val="100000"/>
                        </a:lnSpc>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&lt;em&gt;</a:t>
                      </a:r>
                      <a:endParaRPr sz="1300" dirty="0">
                        <a:solidFill>
                          <a:srgbClr val="666666"/>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&lt;strong&gt;</a:t>
                      </a:r>
                      <a:r>
                        <a:rPr lang="es-MX" sz="1300" dirty="0">
                          <a:solidFill>
                            <a:srgbClr val="666666"/>
                          </a:solidFill>
                        </a:rPr>
                        <a:t>E</a:t>
                      </a:r>
                      <a:r>
                        <a:rPr lang="es-MX" sz="1300" dirty="0">
                          <a:solidFill>
                            <a:srgbClr val="666666"/>
                          </a:solidFill>
                          <a:latin typeface="Calibri"/>
                          <a:ea typeface="Calibri"/>
                          <a:cs typeface="Calibri"/>
                          <a:sym typeface="Calibri"/>
                        </a:rPr>
                        <a:t>sto es negrita &lt;/strong&gt; </a:t>
                      </a:r>
                      <a:endParaRPr sz="1300" dirty="0">
                        <a:solidFill>
                          <a:srgbClr val="666666"/>
                        </a:solidFill>
                        <a:latin typeface="Calibri"/>
                        <a:ea typeface="Calibri"/>
                        <a:cs typeface="Calibri"/>
                        <a:sym typeface="Calibri"/>
                      </a:endParaRPr>
                    </a:p>
                    <a:p>
                      <a:pPr marL="0" marR="0" lvl="0" indent="0" algn="l" rtl="0">
                        <a:lnSpc>
                          <a:spcPct val="100000"/>
                        </a:lnSpc>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&lt;em&gt; Esto es cursiva&lt;/em&gt;</a:t>
                      </a:r>
                      <a:endParaRPr sz="1300" dirty="0">
                        <a:solidFill>
                          <a:srgbClr val="666666"/>
                        </a:solidFill>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666666"/>
                        </a:buClr>
                        <a:buSzPts val="1300"/>
                        <a:buFont typeface="Calibri"/>
                        <a:buNone/>
                      </a:pPr>
                      <a:r>
                        <a:rPr lang="es-MX" sz="1300" b="1" dirty="0">
                          <a:solidFill>
                            <a:srgbClr val="666666"/>
                          </a:solidFill>
                          <a:latin typeface="Calibri"/>
                          <a:ea typeface="Calibri"/>
                          <a:cs typeface="Calibri"/>
                          <a:sym typeface="Calibri"/>
                        </a:rPr>
                        <a:t>Esto es negrita</a:t>
                      </a:r>
                      <a:endParaRPr sz="1300" b="1" dirty="0">
                        <a:solidFill>
                          <a:srgbClr val="666666"/>
                        </a:solidFill>
                        <a:latin typeface="Calibri"/>
                        <a:ea typeface="Calibri"/>
                        <a:cs typeface="Calibri"/>
                        <a:sym typeface="Calibri"/>
                      </a:endParaRPr>
                    </a:p>
                    <a:p>
                      <a:pPr marL="0" marR="0" lvl="0" indent="0" algn="l" rtl="0">
                        <a:spcBef>
                          <a:spcPts val="0"/>
                        </a:spcBef>
                        <a:spcAft>
                          <a:spcPts val="0"/>
                        </a:spcAft>
                        <a:buClr>
                          <a:srgbClr val="666666"/>
                        </a:buClr>
                        <a:buSzPts val="1300"/>
                        <a:buFont typeface="Calibri"/>
                        <a:buNone/>
                      </a:pPr>
                      <a:r>
                        <a:rPr lang="es-MX" sz="1300" i="1" dirty="0">
                          <a:solidFill>
                            <a:srgbClr val="666666"/>
                          </a:solidFill>
                          <a:latin typeface="Calibri"/>
                          <a:ea typeface="Calibri"/>
                          <a:cs typeface="Calibri"/>
                          <a:sym typeface="Calibri"/>
                        </a:rPr>
                        <a:t>Esto es cursiva</a:t>
                      </a:r>
                      <a:endParaRPr sz="1300" i="1" dirty="0">
                        <a:solidFill>
                          <a:srgbClr val="666666"/>
                        </a:solidFill>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76600">
                <a:tc>
                  <a:txBody>
                    <a:bodyPr/>
                    <a:lstStyle/>
                    <a:p>
                      <a:pPr marL="0" marR="0" lvl="0" indent="0" algn="l" rtl="0">
                        <a:spcBef>
                          <a:spcPts val="0"/>
                        </a:spcBef>
                        <a:spcAft>
                          <a:spcPts val="0"/>
                        </a:spcAft>
                        <a:buNone/>
                      </a:pPr>
                      <a:r>
                        <a:rPr lang="es-MX" sz="1800" dirty="0">
                          <a:solidFill>
                            <a:schemeClr val="lt1"/>
                          </a:solidFill>
                        </a:rPr>
                        <a:t>SALTOS DE LÍNEA</a:t>
                      </a:r>
                      <a:endParaRPr sz="1800" dirty="0">
                        <a:solidFill>
                          <a:schemeClr val="lt1"/>
                        </a:solidFill>
                      </a:endParaRPr>
                    </a:p>
                  </a:txBody>
                  <a:tcPr marL="91450" marR="91450" marT="45725" marB="45725" anchor="ctr">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&lt;br&gt;</a:t>
                      </a:r>
                      <a:endParaRPr sz="1300" dirty="0">
                        <a:solidFill>
                          <a:srgbClr val="666666"/>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accent6"/>
                        </a:buClr>
                        <a:buSzPts val="1100"/>
                        <a:buFont typeface="Arial"/>
                        <a:buNone/>
                      </a:pPr>
                      <a:r>
                        <a:rPr lang="es-MX" sz="1300" dirty="0">
                          <a:solidFill>
                            <a:srgbClr val="666666"/>
                          </a:solidFill>
                          <a:latin typeface="Calibri"/>
                          <a:ea typeface="Calibri"/>
                          <a:cs typeface="Calibri"/>
                          <a:sym typeface="Calibri"/>
                        </a:rPr>
                        <a:t>      Salto &lt;br&gt;</a:t>
                      </a:r>
                      <a:endParaRPr sz="1300" dirty="0">
                        <a:solidFill>
                          <a:srgbClr val="666666"/>
                        </a:solidFill>
                        <a:latin typeface="Calibri"/>
                        <a:ea typeface="Calibri"/>
                        <a:cs typeface="Calibri"/>
                        <a:sym typeface="Calibri"/>
                      </a:endParaRPr>
                    </a:p>
                    <a:p>
                      <a:pPr marL="0" marR="0" lvl="0" indent="0" algn="l"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       </a:t>
                      </a:r>
                      <a:r>
                        <a:rPr lang="es-MX" sz="1300" dirty="0">
                          <a:solidFill>
                            <a:srgbClr val="666666"/>
                          </a:solidFill>
                        </a:rPr>
                        <a:t>línea</a:t>
                      </a:r>
                      <a:r>
                        <a:rPr lang="es-MX" sz="1300" dirty="0">
                          <a:solidFill>
                            <a:srgbClr val="666666"/>
                          </a:solidFill>
                          <a:latin typeface="Calibri"/>
                          <a:ea typeface="Calibri"/>
                          <a:cs typeface="Calibri"/>
                          <a:sym typeface="Calibri"/>
                        </a:rPr>
                        <a:t> &lt;br&gt;</a:t>
                      </a:r>
                      <a:endParaRPr sz="1500" dirty="0">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Salto </a:t>
                      </a:r>
                      <a:endParaRPr sz="1300" dirty="0">
                        <a:solidFill>
                          <a:srgbClr val="666666"/>
                        </a:solidFill>
                        <a:latin typeface="Calibri"/>
                        <a:ea typeface="Calibri"/>
                        <a:cs typeface="Calibri"/>
                        <a:sym typeface="Calibri"/>
                      </a:endParaRPr>
                    </a:p>
                    <a:p>
                      <a:pPr marL="0" marR="0" lvl="0" indent="0" algn="l" rtl="0">
                        <a:spcBef>
                          <a:spcPts val="0"/>
                        </a:spcBef>
                        <a:spcAft>
                          <a:spcPts val="0"/>
                        </a:spcAft>
                        <a:buClr>
                          <a:srgbClr val="666666"/>
                        </a:buClr>
                        <a:buSzPts val="1300"/>
                        <a:buFont typeface="Calibri"/>
                        <a:buNone/>
                      </a:pPr>
                      <a:r>
                        <a:rPr lang="es-MX" sz="1300" dirty="0">
                          <a:solidFill>
                            <a:srgbClr val="666666"/>
                          </a:solidFill>
                        </a:rPr>
                        <a:t>línea</a:t>
                      </a:r>
                      <a:r>
                        <a:rPr lang="es-MX" sz="1300" dirty="0">
                          <a:solidFill>
                            <a:srgbClr val="666666"/>
                          </a:solidFill>
                          <a:latin typeface="Calibri"/>
                          <a:ea typeface="Calibri"/>
                          <a:cs typeface="Calibri"/>
                          <a:sym typeface="Calibri"/>
                        </a:rPr>
                        <a:t> </a:t>
                      </a:r>
                      <a:endParaRPr sz="1300" dirty="0">
                        <a:solidFill>
                          <a:srgbClr val="666666"/>
                        </a:solidFill>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76600">
                <a:tc>
                  <a:txBody>
                    <a:bodyPr/>
                    <a:lstStyle/>
                    <a:p>
                      <a:pPr marL="0" marR="0" lvl="0" indent="0" algn="l" rtl="0">
                        <a:spcBef>
                          <a:spcPts val="0"/>
                        </a:spcBef>
                        <a:spcAft>
                          <a:spcPts val="0"/>
                        </a:spcAft>
                        <a:buNone/>
                      </a:pPr>
                      <a:r>
                        <a:rPr lang="es-MX" sz="1800" dirty="0">
                          <a:solidFill>
                            <a:schemeClr val="lt1"/>
                          </a:solidFill>
                        </a:rPr>
                        <a:t>LISTAS</a:t>
                      </a:r>
                      <a:endParaRPr sz="1800" dirty="0">
                        <a:solidFill>
                          <a:schemeClr val="lt1"/>
                        </a:solidFill>
                      </a:endParaRPr>
                    </a:p>
                  </a:txBody>
                  <a:tcPr marL="91450" marR="91450" marT="45725" marB="45725" anchor="ctr">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&lt;ul&gt;</a:t>
                      </a:r>
                      <a:endParaRPr sz="1300" dirty="0">
                        <a:solidFill>
                          <a:srgbClr val="666666"/>
                        </a:solidFill>
                        <a:latin typeface="Calibri"/>
                        <a:ea typeface="Calibri"/>
                        <a:cs typeface="Calibri"/>
                        <a:sym typeface="Calibri"/>
                      </a:endParaRPr>
                    </a:p>
                    <a:p>
                      <a:pPr marL="0" marR="0" lvl="0" indent="0" algn="ctr"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 &lt;ol&gt;</a:t>
                      </a:r>
                      <a:endParaRPr sz="1300" dirty="0">
                        <a:solidFill>
                          <a:srgbClr val="666666"/>
                        </a:solidFill>
                        <a:latin typeface="Calibri"/>
                        <a:ea typeface="Calibri"/>
                        <a:cs typeface="Calibri"/>
                        <a:sym typeface="Calibri"/>
                      </a:endParaRPr>
                    </a:p>
                    <a:p>
                      <a:pPr marL="0" marR="0" lvl="0" indent="0" algn="ctr"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 &lt;li&gt;</a:t>
                      </a:r>
                      <a:endParaRPr sz="1300" dirty="0">
                        <a:solidFill>
                          <a:srgbClr val="666666"/>
                        </a:solidFill>
                        <a:latin typeface="Calibri"/>
                        <a:ea typeface="Calibri"/>
                        <a:cs typeface="Calibri"/>
                        <a:sym typeface="Calibri"/>
                      </a:endParaRPr>
                    </a:p>
                  </a:txBody>
                  <a:tcPr marL="91425" marR="91425" marT="91425" marB="91425" anchor="ctr">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accent6"/>
                        </a:buClr>
                        <a:buSzPts val="1100"/>
                        <a:buFont typeface="Arial"/>
                        <a:buNone/>
                      </a:pPr>
                      <a:r>
                        <a:rPr lang="es-MX" sz="1300" dirty="0">
                          <a:solidFill>
                            <a:srgbClr val="666666"/>
                          </a:solidFill>
                          <a:latin typeface="Calibri"/>
                          <a:ea typeface="Calibri"/>
                          <a:cs typeface="Calibri"/>
                          <a:sym typeface="Calibri"/>
                        </a:rPr>
                        <a:t> &lt;ol&gt;</a:t>
                      </a:r>
                      <a:endParaRPr sz="1300" dirty="0">
                        <a:solidFill>
                          <a:srgbClr val="666666"/>
                        </a:solidFill>
                        <a:latin typeface="Calibri"/>
                        <a:ea typeface="Calibri"/>
                        <a:cs typeface="Calibri"/>
                        <a:sym typeface="Calibri"/>
                      </a:endParaRPr>
                    </a:p>
                    <a:p>
                      <a:pPr marL="0" marR="0" lvl="0" indent="0" algn="l" rtl="0">
                        <a:spcBef>
                          <a:spcPts val="0"/>
                        </a:spcBef>
                        <a:spcAft>
                          <a:spcPts val="0"/>
                        </a:spcAft>
                        <a:buClr>
                          <a:schemeClr val="accent6"/>
                        </a:buClr>
                        <a:buSzPts val="1100"/>
                        <a:buFont typeface="Arial"/>
                        <a:buNone/>
                      </a:pPr>
                      <a:r>
                        <a:rPr lang="es-MX" sz="1300" dirty="0">
                          <a:solidFill>
                            <a:srgbClr val="666666"/>
                          </a:solidFill>
                          <a:latin typeface="Calibri"/>
                          <a:ea typeface="Calibri"/>
                          <a:cs typeface="Calibri"/>
                          <a:sym typeface="Calibri"/>
                        </a:rPr>
                        <a:t>        &lt;li&gt;primero &lt;/li&gt;</a:t>
                      </a:r>
                      <a:endParaRPr sz="1300" dirty="0">
                        <a:solidFill>
                          <a:srgbClr val="666666"/>
                        </a:solidFill>
                        <a:latin typeface="Calibri"/>
                        <a:ea typeface="Calibri"/>
                        <a:cs typeface="Calibri"/>
                        <a:sym typeface="Calibri"/>
                      </a:endParaRPr>
                    </a:p>
                    <a:p>
                      <a:pPr marL="0" marR="0" lvl="0" indent="0" algn="l" rtl="0">
                        <a:spcBef>
                          <a:spcPts val="0"/>
                        </a:spcBef>
                        <a:spcAft>
                          <a:spcPts val="0"/>
                        </a:spcAft>
                        <a:buClr>
                          <a:schemeClr val="accent6"/>
                        </a:buClr>
                        <a:buSzPts val="1100"/>
                        <a:buFont typeface="Arial"/>
                        <a:buNone/>
                      </a:pPr>
                      <a:r>
                        <a:rPr lang="es-MX" sz="1300" dirty="0">
                          <a:solidFill>
                            <a:srgbClr val="666666"/>
                          </a:solidFill>
                          <a:latin typeface="Calibri"/>
                          <a:ea typeface="Calibri"/>
                          <a:cs typeface="Calibri"/>
                          <a:sym typeface="Calibri"/>
                        </a:rPr>
                        <a:t>        &lt;li&gt;segundo&lt;/li&gt;</a:t>
                      </a:r>
                      <a:endParaRPr sz="1300" dirty="0">
                        <a:solidFill>
                          <a:srgbClr val="666666"/>
                        </a:solidFill>
                        <a:latin typeface="Calibri"/>
                        <a:ea typeface="Calibri"/>
                        <a:cs typeface="Calibri"/>
                        <a:sym typeface="Calibri"/>
                      </a:endParaRPr>
                    </a:p>
                    <a:p>
                      <a:pPr marL="0" marR="0" lvl="0" indent="0" algn="l" rtl="0">
                        <a:spcBef>
                          <a:spcPts val="0"/>
                        </a:spcBef>
                        <a:spcAft>
                          <a:spcPts val="0"/>
                        </a:spcAft>
                        <a:buClr>
                          <a:schemeClr val="accent6"/>
                        </a:buClr>
                        <a:buSzPts val="1100"/>
                        <a:buFont typeface="Arial"/>
                        <a:buNone/>
                      </a:pPr>
                      <a:r>
                        <a:rPr lang="es-MX" sz="1300" dirty="0">
                          <a:solidFill>
                            <a:srgbClr val="666666"/>
                          </a:solidFill>
                          <a:latin typeface="Calibri"/>
                          <a:ea typeface="Calibri"/>
                          <a:cs typeface="Calibri"/>
                          <a:sym typeface="Calibri"/>
                        </a:rPr>
                        <a:t>  &lt;/ol&gt;</a:t>
                      </a:r>
                      <a:endParaRPr sz="1300" dirty="0">
                        <a:solidFill>
                          <a:srgbClr val="666666"/>
                        </a:solidFill>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1.primero</a:t>
                      </a:r>
                      <a:endParaRPr sz="1300" dirty="0">
                        <a:solidFill>
                          <a:srgbClr val="666666"/>
                        </a:solidFill>
                        <a:latin typeface="Calibri"/>
                        <a:ea typeface="Calibri"/>
                        <a:cs typeface="Calibri"/>
                        <a:sym typeface="Calibri"/>
                      </a:endParaRPr>
                    </a:p>
                    <a:p>
                      <a:pPr marL="0" marR="0" lvl="0" indent="0" algn="l" rtl="0">
                        <a:spcBef>
                          <a:spcPts val="0"/>
                        </a:spcBef>
                        <a:spcAft>
                          <a:spcPts val="0"/>
                        </a:spcAft>
                        <a:buClr>
                          <a:srgbClr val="666666"/>
                        </a:buClr>
                        <a:buSzPts val="1300"/>
                        <a:buFont typeface="Calibri"/>
                        <a:buNone/>
                      </a:pPr>
                      <a:r>
                        <a:rPr lang="es-MX" sz="1300" dirty="0">
                          <a:solidFill>
                            <a:srgbClr val="666666"/>
                          </a:solidFill>
                          <a:latin typeface="Calibri"/>
                          <a:ea typeface="Calibri"/>
                          <a:cs typeface="Calibri"/>
                          <a:sym typeface="Calibri"/>
                        </a:rPr>
                        <a:t>2.segundo</a:t>
                      </a:r>
                      <a:endParaRPr sz="1300" dirty="0">
                        <a:solidFill>
                          <a:srgbClr val="666666"/>
                        </a:solidFill>
                        <a:latin typeface="Calibri"/>
                        <a:ea typeface="Calibri"/>
                        <a:cs typeface="Calibri"/>
                        <a:sym typeface="Calibri"/>
                      </a:endParaRPr>
                    </a:p>
                  </a:txBody>
                  <a:tcPr marL="91425" marR="91425" marT="91425" marB="91425"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2" name="Google Shape;222;p9"/>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3" name="Google Shape;223;p9"/>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6000"/>
              <a:buNone/>
            </a:pPr>
            <a:endParaRPr sz="6000" dirty="0">
              <a:solidFill>
                <a:schemeClr val="lt1"/>
              </a:solidFill>
            </a:endParaRPr>
          </a:p>
          <a:p>
            <a:pPr marL="0" lvl="0" indent="0" algn="l" rtl="0">
              <a:lnSpc>
                <a:spcPct val="80000"/>
              </a:lnSpc>
              <a:spcBef>
                <a:spcPts val="1000"/>
              </a:spcBef>
              <a:spcAft>
                <a:spcPts val="0"/>
              </a:spcAft>
              <a:buClr>
                <a:schemeClr val="dk1"/>
              </a:buClr>
              <a:buSzPts val="6000"/>
              <a:buNone/>
            </a:pPr>
            <a:endParaRPr sz="6000" dirty="0">
              <a:solidFill>
                <a:schemeClr val="lt1"/>
              </a:solidFill>
            </a:endParaRPr>
          </a:p>
          <a:p>
            <a:pPr marL="0" lvl="0" indent="0" algn="l" rtl="0">
              <a:lnSpc>
                <a:spcPct val="80000"/>
              </a:lnSpc>
              <a:spcBef>
                <a:spcPts val="1000"/>
              </a:spcBef>
              <a:spcAft>
                <a:spcPts val="0"/>
              </a:spcAft>
              <a:buClr>
                <a:schemeClr val="lt1"/>
              </a:buClr>
              <a:buSzPts val="7000"/>
              <a:buNone/>
            </a:pPr>
            <a:r>
              <a:rPr lang="es-MX" sz="7000" b="1" dirty="0">
                <a:solidFill>
                  <a:schemeClr val="lt1"/>
                </a:solidFill>
              </a:rPr>
              <a:t>03</a:t>
            </a:r>
            <a:endParaRPr dirty="0"/>
          </a:p>
          <a:p>
            <a:pPr marL="0" lvl="0" indent="0" algn="l" rtl="0">
              <a:lnSpc>
                <a:spcPct val="80000"/>
              </a:lnSpc>
              <a:spcBef>
                <a:spcPts val="1000"/>
              </a:spcBef>
              <a:spcAft>
                <a:spcPts val="0"/>
              </a:spcAft>
              <a:buClr>
                <a:schemeClr val="lt1"/>
              </a:buClr>
              <a:buSzPts val="6000"/>
              <a:buNone/>
            </a:pPr>
            <a:r>
              <a:rPr lang="es-MX" sz="6000" dirty="0">
                <a:solidFill>
                  <a:schemeClr val="lt1"/>
                </a:solidFill>
              </a:rPr>
              <a:t>Desafío</a:t>
            </a:r>
            <a:endParaRPr dirty="0"/>
          </a:p>
          <a:p>
            <a:pPr marL="0" lvl="0" indent="0" algn="l" rtl="0">
              <a:lnSpc>
                <a:spcPct val="80000"/>
              </a:lnSpc>
              <a:spcBef>
                <a:spcPts val="1000"/>
              </a:spcBef>
              <a:spcAft>
                <a:spcPts val="0"/>
              </a:spcAft>
              <a:buClr>
                <a:schemeClr val="lt1"/>
              </a:buClr>
              <a:buSzPts val="2700"/>
              <a:buNone/>
            </a:pPr>
            <a:r>
              <a:rPr lang="es-MX" sz="2700" dirty="0">
                <a:solidFill>
                  <a:schemeClr val="lt1"/>
                </a:solidFill>
              </a:rPr>
              <a:t>Agregando formato a mi primera página web</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Panorámica</PresentationFormat>
  <Paragraphs>129</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Calibri</vt:lpstr>
      <vt:lpstr>Arial</vt:lpstr>
      <vt:lpstr>Roboto Condensed Light</vt:lpstr>
      <vt:lpstr>Tema de Office</vt:lpstr>
      <vt:lpstr>Etiquetas HTML</vt:lpstr>
      <vt:lpstr>Presentación de PowerPoint</vt:lpstr>
      <vt:lpstr>Presentación de PowerPoint</vt:lpstr>
      <vt:lpstr>REVISEMOS LOS RESULTADOS DEL CUESTIONARIO</vt:lpstr>
      <vt:lpstr>Presentación de PowerPoint</vt:lpstr>
      <vt:lpstr>ETIQUETAS  HTML</vt:lpstr>
      <vt:lpstr>ESTRUCTURA BÁSICA</vt:lpstr>
      <vt:lpstr>ETIQUETAS DE TEXTO</vt:lpstr>
      <vt:lpstr>Presentación de PowerPoint</vt:lpstr>
      <vt:lpstr>PASOS PARA EL DESAFÍO</vt:lpstr>
      <vt:lpstr>¿NECESITAS AYUDA?</vt:lpstr>
      <vt:lpstr>Presentación de PowerPoint</vt:lpstr>
      <vt:lpstr>ACTIVIDADES A REALIZAR</vt:lpstr>
      <vt:lpstr>¿DUDAS?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Etiquetas HTML</dc:title>
  <dc:creator>d.silvahidd@gmail.com</dc:creator>
  <cp:lastModifiedBy>Karina Uribe Mansilla</cp:lastModifiedBy>
  <cp:revision>1</cp:revision>
  <dcterms:created xsi:type="dcterms:W3CDTF">2020-08-12T18:32:33Z</dcterms:created>
  <dcterms:modified xsi:type="dcterms:W3CDTF">2021-02-15T21:05:46Z</dcterms:modified>
</cp:coreProperties>
</file>