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2" roundtripDataSignature="AMtx7miMUcFMoik4n45fL+txsoKD8PCrL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AC32D10-7992-453D-A835-28D0A97DBEAD}">
  <a:tblStyle styleId="{1AC32D10-7992-453D-A835-28D0A97DBEAD}"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7" d="100"/>
          <a:sy n="97" d="100"/>
        </p:scale>
        <p:origin x="78" y="2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customschemas.google.com/relationships/presentationmetadata" Target="meta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46"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70" name="Google Shape;170;p1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78" name="Google Shape;178;p1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88" name="Google Shape;188;p1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98" name="Google Shape;198;p1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06" name="Google Shape;206;p1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16" name="Google Shape;216;p1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28" name="Google Shape;228;p1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37" name="Google Shape;237;p1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45" name="Google Shape;245;p1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56" name="Google Shape;256;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93" name="Google Shape;93;p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p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63" name="Google Shape;263;p2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p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82" name="Google Shape;282;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
        <p:cNvGrpSpPr/>
        <p:nvPr/>
      </p:nvGrpSpPr>
      <p:grpSpPr>
        <a:xfrm>
          <a:off x="0" y="0"/>
          <a:ext cx="0" cy="0"/>
          <a:chOff x="0" y="0"/>
          <a:chExt cx="0" cy="0"/>
        </a:xfrm>
      </p:grpSpPr>
      <p:sp>
        <p:nvSpPr>
          <p:cNvPr id="295" name="Google Shape;295;p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96" name="Google Shape;296;p2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8"/>
        <p:cNvGrpSpPr/>
        <p:nvPr/>
      </p:nvGrpSpPr>
      <p:grpSpPr>
        <a:xfrm>
          <a:off x="0" y="0"/>
          <a:ext cx="0" cy="0"/>
          <a:chOff x="0" y="0"/>
          <a:chExt cx="0" cy="0"/>
        </a:xfrm>
      </p:grpSpPr>
      <p:sp>
        <p:nvSpPr>
          <p:cNvPr id="309" name="Google Shape;309;gb4f0fd381a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CL" dirty="0"/>
              <a:t>Realizar esta actividad una vez revisados los contenidos y desafíos de la Actividad 8</a:t>
            </a:r>
            <a:endParaRPr dirty="0"/>
          </a:p>
        </p:txBody>
      </p:sp>
      <p:sp>
        <p:nvSpPr>
          <p:cNvPr id="310" name="Google Shape;310;gb4f0fd381a_0_6: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5"/>
        <p:cNvGrpSpPr/>
        <p:nvPr/>
      </p:nvGrpSpPr>
      <p:grpSpPr>
        <a:xfrm>
          <a:off x="0" y="0"/>
          <a:ext cx="0" cy="0"/>
          <a:chOff x="0" y="0"/>
          <a:chExt cx="0" cy="0"/>
        </a:xfrm>
      </p:grpSpPr>
      <p:sp>
        <p:nvSpPr>
          <p:cNvPr id="316" name="Google Shape;316;gb4f0fd381a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17" name="Google Shape;317;gb4f0fd381a_0_12: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7"/>
        <p:cNvGrpSpPr/>
        <p:nvPr/>
      </p:nvGrpSpPr>
      <p:grpSpPr>
        <a:xfrm>
          <a:off x="0" y="0"/>
          <a:ext cx="0" cy="0"/>
          <a:chOff x="0" y="0"/>
          <a:chExt cx="0" cy="0"/>
        </a:xfrm>
      </p:grpSpPr>
      <p:sp>
        <p:nvSpPr>
          <p:cNvPr id="328" name="Google Shape;328;p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29" name="Google Shape;329;p2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
        <p:cNvGrpSpPr/>
        <p:nvPr/>
      </p:nvGrpSpPr>
      <p:grpSpPr>
        <a:xfrm>
          <a:off x="0" y="0"/>
          <a:ext cx="0" cy="0"/>
          <a:chOff x="0" y="0"/>
          <a:chExt cx="0" cy="0"/>
        </a:xfrm>
      </p:grpSpPr>
      <p:sp>
        <p:nvSpPr>
          <p:cNvPr id="335" name="Google Shape;335;p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36" name="Google Shape;336;p2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3"/>
        <p:cNvGrpSpPr/>
        <p:nvPr/>
      </p:nvGrpSpPr>
      <p:grpSpPr>
        <a:xfrm>
          <a:off x="0" y="0"/>
          <a:ext cx="0" cy="0"/>
          <a:chOff x="0" y="0"/>
          <a:chExt cx="0" cy="0"/>
        </a:xfrm>
      </p:grpSpPr>
      <p:sp>
        <p:nvSpPr>
          <p:cNvPr id="344" name="Google Shape;344;p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45" name="Google Shape;345;p2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1"/>
        <p:cNvGrpSpPr/>
        <p:nvPr/>
      </p:nvGrpSpPr>
      <p:grpSpPr>
        <a:xfrm>
          <a:off x="0" y="0"/>
          <a:ext cx="0" cy="0"/>
          <a:chOff x="0" y="0"/>
          <a:chExt cx="0" cy="0"/>
        </a:xfrm>
      </p:grpSpPr>
      <p:sp>
        <p:nvSpPr>
          <p:cNvPr id="352" name="Google Shape;352;p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53" name="Google Shape;353;p2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9"/>
        <p:cNvGrpSpPr/>
        <p:nvPr/>
      </p:nvGrpSpPr>
      <p:grpSpPr>
        <a:xfrm>
          <a:off x="0" y="0"/>
          <a:ext cx="0" cy="0"/>
          <a:chOff x="0" y="0"/>
          <a:chExt cx="0" cy="0"/>
        </a:xfrm>
      </p:grpSpPr>
      <p:sp>
        <p:nvSpPr>
          <p:cNvPr id="370" name="Google Shape;370;p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71" name="Google Shape;371;p2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00" name="Google Shape;10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9"/>
        <p:cNvGrpSpPr/>
        <p:nvPr/>
      </p:nvGrpSpPr>
      <p:grpSpPr>
        <a:xfrm>
          <a:off x="0" y="0"/>
          <a:ext cx="0" cy="0"/>
          <a:chOff x="0" y="0"/>
          <a:chExt cx="0" cy="0"/>
        </a:xfrm>
      </p:grpSpPr>
      <p:sp>
        <p:nvSpPr>
          <p:cNvPr id="380" name="Google Shape;380;p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81" name="Google Shape;381;p2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9"/>
        <p:cNvGrpSpPr/>
        <p:nvPr/>
      </p:nvGrpSpPr>
      <p:grpSpPr>
        <a:xfrm>
          <a:off x="0" y="0"/>
          <a:ext cx="0" cy="0"/>
          <a:chOff x="0" y="0"/>
          <a:chExt cx="0" cy="0"/>
        </a:xfrm>
      </p:grpSpPr>
      <p:sp>
        <p:nvSpPr>
          <p:cNvPr id="390" name="Google Shape;390;p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91" name="Google Shape;391;p2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9"/>
        <p:cNvGrpSpPr/>
        <p:nvPr/>
      </p:nvGrpSpPr>
      <p:grpSpPr>
        <a:xfrm>
          <a:off x="0" y="0"/>
          <a:ext cx="0" cy="0"/>
          <a:chOff x="0" y="0"/>
          <a:chExt cx="0" cy="0"/>
        </a:xfrm>
      </p:grpSpPr>
      <p:sp>
        <p:nvSpPr>
          <p:cNvPr id="400" name="Google Shape;400;p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401" name="Google Shape;401;p3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4"/>
        <p:cNvGrpSpPr/>
        <p:nvPr/>
      </p:nvGrpSpPr>
      <p:grpSpPr>
        <a:xfrm>
          <a:off x="0" y="0"/>
          <a:ext cx="0" cy="0"/>
          <a:chOff x="0" y="0"/>
          <a:chExt cx="0" cy="0"/>
        </a:xfrm>
      </p:grpSpPr>
      <p:sp>
        <p:nvSpPr>
          <p:cNvPr id="415" name="Google Shape;415;p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416" name="Google Shape;416;p3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8"/>
        <p:cNvGrpSpPr/>
        <p:nvPr/>
      </p:nvGrpSpPr>
      <p:grpSpPr>
        <a:xfrm>
          <a:off x="0" y="0"/>
          <a:ext cx="0" cy="0"/>
          <a:chOff x="0" y="0"/>
          <a:chExt cx="0" cy="0"/>
        </a:xfrm>
      </p:grpSpPr>
      <p:sp>
        <p:nvSpPr>
          <p:cNvPr id="429" name="Google Shape;429;p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430" name="Google Shape;430;p3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0"/>
        <p:cNvGrpSpPr/>
        <p:nvPr/>
      </p:nvGrpSpPr>
      <p:grpSpPr>
        <a:xfrm>
          <a:off x="0" y="0"/>
          <a:ext cx="0" cy="0"/>
          <a:chOff x="0" y="0"/>
          <a:chExt cx="0" cy="0"/>
        </a:xfrm>
      </p:grpSpPr>
      <p:sp>
        <p:nvSpPr>
          <p:cNvPr id="441" name="Google Shape;441;p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442" name="Google Shape;442;p3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7"/>
        <p:cNvGrpSpPr/>
        <p:nvPr/>
      </p:nvGrpSpPr>
      <p:grpSpPr>
        <a:xfrm>
          <a:off x="0" y="0"/>
          <a:ext cx="0" cy="0"/>
          <a:chOff x="0" y="0"/>
          <a:chExt cx="0" cy="0"/>
        </a:xfrm>
      </p:grpSpPr>
      <p:sp>
        <p:nvSpPr>
          <p:cNvPr id="448" name="Google Shape;448;p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49" name="Google Shape;449;p3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11" name="Google Shape;111;p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21" name="Google Shape;121;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29" name="Google Shape;129;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46" name="Google Shape;146;p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54" name="Google Shape;154;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62" name="Google Shape;162;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1"/>
        <p:cNvGrpSpPr/>
        <p:nvPr/>
      </p:nvGrpSpPr>
      <p:grpSpPr>
        <a:xfrm>
          <a:off x="0" y="0"/>
          <a:ext cx="0" cy="0"/>
          <a:chOff x="0" y="0"/>
          <a:chExt cx="0" cy="0"/>
        </a:xfrm>
      </p:grpSpPr>
      <p:sp>
        <p:nvSpPr>
          <p:cNvPr id="12" name="Google Shape;12;p36"/>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36"/>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3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3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68"/>
        <p:cNvGrpSpPr/>
        <p:nvPr/>
      </p:nvGrpSpPr>
      <p:grpSpPr>
        <a:xfrm>
          <a:off x="0" y="0"/>
          <a:ext cx="0" cy="0"/>
          <a:chOff x="0" y="0"/>
          <a:chExt cx="0" cy="0"/>
        </a:xfrm>
      </p:grpSpPr>
      <p:sp>
        <p:nvSpPr>
          <p:cNvPr id="69" name="Google Shape;69;p4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45"/>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4"/>
        <p:cNvGrpSpPr/>
        <p:nvPr/>
      </p:nvGrpSpPr>
      <p:grpSpPr>
        <a:xfrm>
          <a:off x="0" y="0"/>
          <a:ext cx="0" cy="0"/>
          <a:chOff x="0" y="0"/>
          <a:chExt cx="0" cy="0"/>
        </a:xfrm>
      </p:grpSpPr>
      <p:sp>
        <p:nvSpPr>
          <p:cNvPr id="75" name="Google Shape;75;p46"/>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46"/>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4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4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4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17"/>
        <p:cNvGrpSpPr/>
        <p:nvPr/>
      </p:nvGrpSpPr>
      <p:grpSpPr>
        <a:xfrm>
          <a:off x="0" y="0"/>
          <a:ext cx="0" cy="0"/>
          <a:chOff x="0" y="0"/>
          <a:chExt cx="0" cy="0"/>
        </a:xfrm>
      </p:grpSpPr>
      <p:sp>
        <p:nvSpPr>
          <p:cNvPr id="18" name="Google Shape;18;p3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3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3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3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3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23"/>
        <p:cNvGrpSpPr/>
        <p:nvPr/>
      </p:nvGrpSpPr>
      <p:grpSpPr>
        <a:xfrm>
          <a:off x="0" y="0"/>
          <a:ext cx="0" cy="0"/>
          <a:chOff x="0" y="0"/>
          <a:chExt cx="0" cy="0"/>
        </a:xfrm>
      </p:grpSpPr>
      <p:sp>
        <p:nvSpPr>
          <p:cNvPr id="24" name="Google Shape;24;p3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38"/>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6" name="Google Shape;26;p38"/>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7" name="Google Shape;27;p3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3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3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30"/>
        <p:cNvGrpSpPr/>
        <p:nvPr/>
      </p:nvGrpSpPr>
      <p:grpSpPr>
        <a:xfrm>
          <a:off x="0" y="0"/>
          <a:ext cx="0" cy="0"/>
          <a:chOff x="0" y="0"/>
          <a:chExt cx="0" cy="0"/>
        </a:xfrm>
      </p:grpSpPr>
      <p:sp>
        <p:nvSpPr>
          <p:cNvPr id="31" name="Google Shape;31;p3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3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3" name="Google Shape;33;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36"/>
        <p:cNvGrpSpPr/>
        <p:nvPr/>
      </p:nvGrpSpPr>
      <p:grpSpPr>
        <a:xfrm>
          <a:off x="0" y="0"/>
          <a:ext cx="0" cy="0"/>
          <a:chOff x="0" y="0"/>
          <a:chExt cx="0" cy="0"/>
        </a:xfrm>
      </p:grpSpPr>
      <p:sp>
        <p:nvSpPr>
          <p:cNvPr id="37" name="Google Shape;37;p40"/>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40"/>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40"/>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40"/>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40"/>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4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4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4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5"/>
        <p:cNvGrpSpPr/>
        <p:nvPr/>
      </p:nvGrpSpPr>
      <p:grpSpPr>
        <a:xfrm>
          <a:off x="0" y="0"/>
          <a:ext cx="0" cy="0"/>
          <a:chOff x="0" y="0"/>
          <a:chExt cx="0" cy="0"/>
        </a:xfrm>
      </p:grpSpPr>
      <p:sp>
        <p:nvSpPr>
          <p:cNvPr id="46" name="Google Shape;46;p4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0"/>
        <p:cNvGrpSpPr/>
        <p:nvPr/>
      </p:nvGrpSpPr>
      <p:grpSpPr>
        <a:xfrm>
          <a:off x="0" y="0"/>
          <a:ext cx="0" cy="0"/>
          <a:chOff x="0" y="0"/>
          <a:chExt cx="0" cy="0"/>
        </a:xfrm>
      </p:grpSpPr>
      <p:sp>
        <p:nvSpPr>
          <p:cNvPr id="51" name="Google Shape;51;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4"/>
        <p:cNvGrpSpPr/>
        <p:nvPr/>
      </p:nvGrpSpPr>
      <p:grpSpPr>
        <a:xfrm>
          <a:off x="0" y="0"/>
          <a:ext cx="0" cy="0"/>
          <a:chOff x="0" y="0"/>
          <a:chExt cx="0" cy="0"/>
        </a:xfrm>
      </p:grpSpPr>
      <p:sp>
        <p:nvSpPr>
          <p:cNvPr id="55" name="Google Shape;55;p4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43"/>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43"/>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4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4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4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1"/>
        <p:cNvGrpSpPr/>
        <p:nvPr/>
      </p:nvGrpSpPr>
      <p:grpSpPr>
        <a:xfrm>
          <a:off x="0" y="0"/>
          <a:ext cx="0" cy="0"/>
          <a:chOff x="0" y="0"/>
          <a:chExt cx="0" cy="0"/>
        </a:xfrm>
      </p:grpSpPr>
      <p:sp>
        <p:nvSpPr>
          <p:cNvPr id="62" name="Google Shape;62;p4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44"/>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Google Shape;64;p44"/>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3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ocw.mit.edu/courses/electrical-engineering-and-computer-science/6-092-introduction-to-programming-in-java-january-iap-2010/lecture-notes/"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http://www.youtube.com/watch?v=hDPSRbXBi8U"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image" Target="../media/image2.jp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youtube.com/watch?v=T5zkEpaMlfw" TargetMode="External"/><Relationship Id="rId2" Type="http://schemas.openxmlformats.org/officeDocument/2006/relationships/notesSlide" Target="../notesSlides/notesSlide20.xml"/><Relationship Id="rId1" Type="http://schemas.openxmlformats.org/officeDocument/2006/relationships/slideLayout" Target="../slideLayouts/slideLayout3.xml"/><Relationship Id="rId4" Type="http://schemas.openxmlformats.org/officeDocument/2006/relationships/hyperlink" Target="https://academy.bit2me.com/que-es-una-criptomoneda/" TargetMode="Externa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hyperlink" Target="https://definicion.de/pixel/" TargetMode="External"/><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3.xml"/><Relationship Id="rId5" Type="http://schemas.openxmlformats.org/officeDocument/2006/relationships/hyperlink" Target="https://repl.it/@BerylHoffman/Java-Swing-Turtle#Main.java" TargetMode="External"/><Relationship Id="rId4" Type="http://schemas.openxmlformats.org/officeDocument/2006/relationships/hyperlink" Target="https://definicion.de/pixel/"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2.xml"/><Relationship Id="rId1" Type="http://schemas.openxmlformats.org/officeDocument/2006/relationships/slideLayout" Target="../slideLayouts/slideLayout3.xml"/><Relationship Id="rId5" Type="http://schemas.openxmlformats.org/officeDocument/2006/relationships/image" Target="../media/image11.png"/><Relationship Id="rId4" Type="http://schemas.openxmlformats.org/officeDocument/2006/relationships/image" Target="../media/image10.png"/></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hyperlink" Target="https://discord.gg/HVnpa3t" TargetMode="External"/><Relationship Id="rId2" Type="http://schemas.openxmlformats.org/officeDocument/2006/relationships/notesSlide" Target="../notesSlides/notesSlide36.xml"/><Relationship Id="rId1" Type="http://schemas.openxmlformats.org/officeDocument/2006/relationships/slideLayout" Target="../slideLayouts/slideLayout3.xml"/><Relationship Id="rId4" Type="http://schemas.openxmlformats.org/officeDocument/2006/relationships/image" Target="../media/image1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pic>
        <p:nvPicPr>
          <p:cNvPr id="84" name="Google Shape;84;p1"/>
          <p:cNvPicPr preferRelativeResize="0"/>
          <p:nvPr/>
        </p:nvPicPr>
        <p:blipFill rotWithShape="1">
          <a:blip r:embed="rId3">
            <a:alphaModFix/>
          </a:blip>
          <a:srcRect/>
          <a:stretch/>
        </p:blipFill>
        <p:spPr>
          <a:xfrm>
            <a:off x="6164920" y="338952"/>
            <a:ext cx="5473700" cy="6159500"/>
          </a:xfrm>
          <a:prstGeom prst="rect">
            <a:avLst/>
          </a:prstGeom>
          <a:noFill/>
          <a:ln>
            <a:noFill/>
          </a:ln>
        </p:spPr>
      </p:pic>
      <p:sp>
        <p:nvSpPr>
          <p:cNvPr id="85" name="Google Shape;85;p1"/>
          <p:cNvSpPr/>
          <p:nvPr/>
        </p:nvSpPr>
        <p:spPr>
          <a:xfrm>
            <a:off x="0" y="346232"/>
            <a:ext cx="6096000"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86" name="Google Shape;86;p1"/>
          <p:cNvSpPr/>
          <p:nvPr/>
        </p:nvSpPr>
        <p:spPr>
          <a:xfrm>
            <a:off x="11709647" y="328469"/>
            <a:ext cx="482353"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87" name="Google Shape;87;p1"/>
          <p:cNvSpPr txBox="1">
            <a:spLocks noGrp="1"/>
          </p:cNvSpPr>
          <p:nvPr>
            <p:ph type="ctrTitle"/>
          </p:nvPr>
        </p:nvSpPr>
        <p:spPr>
          <a:xfrm>
            <a:off x="1488488" y="2432485"/>
            <a:ext cx="4441794" cy="2435765"/>
          </a:xfrm>
          <a:prstGeom prst="rect">
            <a:avLst/>
          </a:prstGeom>
          <a:noFill/>
          <a:ln>
            <a:noFill/>
          </a:ln>
        </p:spPr>
        <p:txBody>
          <a:bodyPr spcFirstLastPara="1" wrap="square" lIns="91425" tIns="45700" rIns="91425" bIns="45700" anchor="b" anchorCtr="0">
            <a:normAutofit/>
          </a:bodyPr>
          <a:lstStyle/>
          <a:p>
            <a:pPr marL="0" lvl="0" indent="0" algn="r" rtl="0">
              <a:lnSpc>
                <a:spcPct val="90000"/>
              </a:lnSpc>
              <a:spcBef>
                <a:spcPts val="0"/>
              </a:spcBef>
              <a:spcAft>
                <a:spcPts val="0"/>
              </a:spcAft>
              <a:buClr>
                <a:schemeClr val="lt1"/>
              </a:buClr>
              <a:buSzPts val="6000"/>
              <a:buFont typeface="Calibri"/>
              <a:buNone/>
            </a:pPr>
            <a:r>
              <a:rPr lang="es-CL" b="1" dirty="0">
                <a:solidFill>
                  <a:schemeClr val="lt1"/>
                </a:solidFill>
              </a:rPr>
              <a:t>Atributos y métodos</a:t>
            </a:r>
            <a:endParaRPr b="1" dirty="0">
              <a:solidFill>
                <a:schemeClr val="lt1"/>
              </a:solidFill>
            </a:endParaRPr>
          </a:p>
        </p:txBody>
      </p:sp>
      <p:sp>
        <p:nvSpPr>
          <p:cNvPr id="88" name="Google Shape;88;p1"/>
          <p:cNvSpPr txBox="1">
            <a:spLocks noGrp="1"/>
          </p:cNvSpPr>
          <p:nvPr>
            <p:ph type="subTitle" idx="1"/>
          </p:nvPr>
        </p:nvSpPr>
        <p:spPr>
          <a:xfrm>
            <a:off x="1524000" y="5217775"/>
            <a:ext cx="4441794" cy="570467"/>
          </a:xfrm>
          <a:prstGeom prst="rect">
            <a:avLst/>
          </a:prstGeom>
          <a:noFill/>
          <a:ln>
            <a:noFill/>
          </a:ln>
        </p:spPr>
        <p:txBody>
          <a:bodyPr spcFirstLastPara="1" wrap="square" lIns="91425" tIns="45700" rIns="91425" bIns="45700" anchor="t" anchorCtr="0">
            <a:normAutofit/>
          </a:bodyPr>
          <a:lstStyle/>
          <a:p>
            <a:pPr marL="0" lvl="0" indent="0" algn="r" rtl="0">
              <a:lnSpc>
                <a:spcPct val="90000"/>
              </a:lnSpc>
              <a:spcBef>
                <a:spcPts val="0"/>
              </a:spcBef>
              <a:spcAft>
                <a:spcPts val="0"/>
              </a:spcAft>
              <a:buClr>
                <a:schemeClr val="lt1"/>
              </a:buClr>
              <a:buSzPts val="2400"/>
              <a:buNone/>
            </a:pPr>
            <a:r>
              <a:rPr lang="es-CL" dirty="0">
                <a:solidFill>
                  <a:schemeClr val="lt1"/>
                </a:solidFill>
              </a:rPr>
              <a:t>Programación orientada a objetos</a:t>
            </a:r>
            <a:endParaRPr dirty="0">
              <a:solidFill>
                <a:schemeClr val="lt1"/>
              </a:solidFill>
            </a:endParaRPr>
          </a:p>
        </p:txBody>
      </p:sp>
      <p:sp>
        <p:nvSpPr>
          <p:cNvPr id="89" name="Google Shape;89;p1"/>
          <p:cNvSpPr txBox="1"/>
          <p:nvPr/>
        </p:nvSpPr>
        <p:spPr>
          <a:xfrm>
            <a:off x="1524000" y="976079"/>
            <a:ext cx="4441794" cy="584775"/>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s-CL" sz="1600" b="0" i="0" u="none" strike="noStrike" cap="none" dirty="0">
                <a:solidFill>
                  <a:schemeClr val="lt1"/>
                </a:solidFill>
                <a:latin typeface="Calibri"/>
                <a:ea typeface="Calibri"/>
                <a:cs typeface="Calibri"/>
                <a:sym typeface="Calibri"/>
              </a:rPr>
              <a:t>Especialidad Programación </a:t>
            </a:r>
            <a:endParaRPr dirty="0"/>
          </a:p>
          <a:p>
            <a:pPr marL="0" marR="0" lvl="0" indent="0" algn="r" rtl="0">
              <a:spcBef>
                <a:spcPts val="0"/>
              </a:spcBef>
              <a:spcAft>
                <a:spcPts val="0"/>
              </a:spcAft>
              <a:buNone/>
            </a:pPr>
            <a:r>
              <a:rPr lang="es-CL" sz="1600" b="0" i="0" u="none" strike="noStrike" cap="none" dirty="0">
                <a:solidFill>
                  <a:schemeClr val="lt1"/>
                </a:solidFill>
                <a:latin typeface="Calibri"/>
                <a:ea typeface="Calibri"/>
                <a:cs typeface="Calibri"/>
                <a:sym typeface="Calibri"/>
              </a:rPr>
              <a:t>Módulo Programación Orientada a Objetos</a:t>
            </a:r>
            <a:endParaRPr sz="1600" b="0" i="0" u="none" strike="noStrike" cap="none" dirty="0">
              <a:solidFill>
                <a:schemeClr val="lt1"/>
              </a:solidFill>
              <a:latin typeface="Calibri"/>
              <a:ea typeface="Calibri"/>
              <a:cs typeface="Calibri"/>
              <a:sym typeface="Calibri"/>
            </a:endParaRPr>
          </a:p>
        </p:txBody>
      </p:sp>
      <p:sp>
        <p:nvSpPr>
          <p:cNvPr id="90" name="Google Shape;90;p1"/>
          <p:cNvSpPr txBox="1"/>
          <p:nvPr/>
        </p:nvSpPr>
        <p:spPr>
          <a:xfrm>
            <a:off x="1524000" y="5973026"/>
            <a:ext cx="4441794" cy="349525"/>
          </a:xfrm>
          <a:prstGeom prst="rect">
            <a:avLst/>
          </a:prstGeom>
          <a:noFill/>
          <a:ln>
            <a:noFill/>
          </a:ln>
        </p:spPr>
        <p:txBody>
          <a:bodyPr spcFirstLastPara="1" wrap="square" lIns="91425" tIns="45700" rIns="91425" bIns="45700" anchor="t" anchorCtr="0">
            <a:noAutofit/>
          </a:bodyPr>
          <a:lstStyle/>
          <a:p>
            <a:pPr marL="0" marR="0" lvl="0" indent="0" algn="r" rtl="0">
              <a:lnSpc>
                <a:spcPct val="90000"/>
              </a:lnSpc>
              <a:spcBef>
                <a:spcPts val="0"/>
              </a:spcBef>
              <a:spcAft>
                <a:spcPts val="0"/>
              </a:spcAft>
              <a:buClr>
                <a:schemeClr val="lt1"/>
              </a:buClr>
              <a:buSzPts val="1100"/>
              <a:buFont typeface="Arial"/>
              <a:buNone/>
            </a:pPr>
            <a:r>
              <a:rPr lang="es-CL" sz="1100" b="0" i="0" u="none" strike="noStrike" cap="none" dirty="0">
                <a:solidFill>
                  <a:schemeClr val="lt1"/>
                </a:solidFill>
                <a:latin typeface="Calibri"/>
                <a:ea typeface="Calibri"/>
                <a:cs typeface="Calibri"/>
                <a:sym typeface="Calibri"/>
              </a:rPr>
              <a:t>Extraído y modificado de </a:t>
            </a:r>
            <a:r>
              <a:rPr lang="es-CL" sz="1100" b="0" i="0" u="sng" strike="noStrike" cap="none" dirty="0">
                <a:solidFill>
                  <a:schemeClr val="lt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MIT Open </a:t>
            </a:r>
            <a:r>
              <a:rPr lang="es-CL" sz="1100" b="0" i="0" u="sng" strike="noStrike" cap="none" dirty="0" err="1">
                <a:solidFill>
                  <a:schemeClr val="lt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Courseware</a:t>
            </a:r>
            <a:endParaRPr sz="1100" b="0" i="0" u="none" strike="noStrike" cap="none">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10"/>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73" name="Google Shape;173;p10"/>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CLASE</a:t>
            </a:r>
            <a:br>
              <a:rPr lang="es-CL" dirty="0"/>
            </a:br>
            <a:r>
              <a:rPr lang="es-CL" dirty="0">
                <a:solidFill>
                  <a:srgbClr val="CD25B0"/>
                </a:solidFill>
              </a:rPr>
              <a:t>BEBÉ</a:t>
            </a:r>
            <a:endParaRPr dirty="0">
              <a:solidFill>
                <a:srgbClr val="CD25B0"/>
              </a:solidFill>
            </a:endParaRPr>
          </a:p>
        </p:txBody>
      </p:sp>
      <p:sp>
        <p:nvSpPr>
          <p:cNvPr id="174" name="Google Shape;174;p10"/>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75" name="Google Shape;175;p10"/>
          <p:cNvSpPr txBox="1"/>
          <p:nvPr/>
        </p:nvSpPr>
        <p:spPr>
          <a:xfrm>
            <a:off x="611079" y="1776697"/>
            <a:ext cx="8870271" cy="4847906"/>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6FA8DC"/>
              </a:buClr>
              <a:buSzPts val="2000"/>
              <a:buFont typeface="Arial"/>
              <a:buNone/>
            </a:pPr>
            <a:r>
              <a:rPr lang="es-CL" sz="2000" b="0" i="0" u="none" strike="noStrike" cap="none" dirty="0">
                <a:solidFill>
                  <a:srgbClr val="6FA8DC"/>
                </a:solidFill>
                <a:latin typeface="Arial"/>
                <a:ea typeface="Arial"/>
                <a:cs typeface="Arial"/>
                <a:sym typeface="Arial"/>
              </a:rPr>
              <a:t>public class</a:t>
            </a:r>
            <a:r>
              <a:rPr lang="es-CL" sz="2000" b="0" i="0" u="none" strike="noStrike" cap="none" dirty="0">
                <a:solidFill>
                  <a:srgbClr val="000000"/>
                </a:solidFill>
                <a:latin typeface="Arial"/>
                <a:ea typeface="Arial"/>
                <a:cs typeface="Arial"/>
                <a:sym typeface="Arial"/>
              </a:rPr>
              <a:t> Bebe</a:t>
            </a:r>
            <a:br>
              <a:rPr lang="es-CL" sz="2000" b="0" i="0" u="none" strike="noStrike" cap="none" dirty="0">
                <a:solidFill>
                  <a:srgbClr val="000000"/>
                </a:solidFill>
                <a:latin typeface="Arial"/>
                <a:ea typeface="Arial"/>
                <a:cs typeface="Arial"/>
                <a:sym typeface="Arial"/>
              </a:rPr>
            </a:br>
            <a:r>
              <a:rPr lang="es-CL" sz="2000" b="0" i="0" u="none" strike="noStrike" cap="none" dirty="0">
                <a:solidFill>
                  <a:srgbClr val="000000"/>
                </a:solidFill>
                <a:latin typeface="Arial"/>
                <a:ea typeface="Arial"/>
                <a:cs typeface="Arial"/>
                <a:sym typeface="Arial"/>
              </a:rPr>
              <a:t> {</a:t>
            </a:r>
            <a:endParaRPr dirty="0"/>
          </a:p>
          <a:p>
            <a:pPr marL="0" marR="0" lvl="0" indent="0" algn="l" rtl="0">
              <a:lnSpc>
                <a:spcPct val="100000"/>
              </a:lnSpc>
              <a:spcBef>
                <a:spcPts val="0"/>
              </a:spcBef>
              <a:spcAft>
                <a:spcPts val="0"/>
              </a:spcAft>
              <a:buClr>
                <a:srgbClr val="000000"/>
              </a:buClr>
              <a:buSzPts val="2000"/>
              <a:buFont typeface="Arial"/>
              <a:buNone/>
            </a:pPr>
            <a:r>
              <a:rPr lang="es-CL" sz="2000" b="0" i="0" u="none" strike="noStrike" cap="none" dirty="0">
                <a:solidFill>
                  <a:srgbClr val="000000"/>
                </a:solidFill>
                <a:latin typeface="Arial"/>
                <a:ea typeface="Arial"/>
                <a:cs typeface="Arial"/>
                <a:sym typeface="Arial"/>
              </a:rPr>
              <a:t>	</a:t>
            </a:r>
            <a:r>
              <a:rPr lang="es-CL" sz="2000" b="0" i="0" u="none" strike="noStrike" cap="none" dirty="0">
                <a:solidFill>
                  <a:srgbClr val="93C47D"/>
                </a:solidFill>
                <a:latin typeface="Arial"/>
                <a:ea typeface="Arial"/>
                <a:cs typeface="Arial"/>
                <a:sym typeface="Arial"/>
              </a:rPr>
              <a:t>String </a:t>
            </a:r>
            <a:r>
              <a:rPr lang="es-CL" sz="2000" b="0" i="0" u="none" strike="noStrike" cap="none" dirty="0">
                <a:solidFill>
                  <a:srgbClr val="000000"/>
                </a:solidFill>
                <a:latin typeface="Arial"/>
                <a:ea typeface="Arial"/>
                <a:cs typeface="Arial"/>
                <a:sym typeface="Arial"/>
              </a:rPr>
              <a:t>nombre;</a:t>
            </a:r>
            <a:endParaRPr dirty="0"/>
          </a:p>
          <a:p>
            <a:pPr marL="0" marR="0" lvl="0" indent="0" algn="l" rtl="0">
              <a:lnSpc>
                <a:spcPct val="100000"/>
              </a:lnSpc>
              <a:spcBef>
                <a:spcPts val="0"/>
              </a:spcBef>
              <a:spcAft>
                <a:spcPts val="0"/>
              </a:spcAft>
              <a:buClr>
                <a:srgbClr val="000000"/>
              </a:buClr>
              <a:buSzPts val="2000"/>
              <a:buFont typeface="Arial"/>
              <a:buNone/>
            </a:pPr>
            <a:r>
              <a:rPr lang="es-CL" sz="2000" b="0" i="0" u="none" strike="noStrike" cap="none" dirty="0">
                <a:solidFill>
                  <a:srgbClr val="000000"/>
                </a:solidFill>
                <a:latin typeface="Arial"/>
                <a:ea typeface="Arial"/>
                <a:cs typeface="Arial"/>
                <a:sym typeface="Arial"/>
              </a:rPr>
              <a:t>	</a:t>
            </a:r>
            <a:r>
              <a:rPr lang="es-CL" sz="2000" b="0" i="0" u="none" strike="noStrike" cap="none" dirty="0">
                <a:solidFill>
                  <a:srgbClr val="93C47D"/>
                </a:solidFill>
                <a:latin typeface="Arial"/>
                <a:ea typeface="Arial"/>
                <a:cs typeface="Arial"/>
                <a:sym typeface="Arial"/>
              </a:rPr>
              <a:t>double </a:t>
            </a:r>
            <a:r>
              <a:rPr lang="es-CL" sz="2000" b="0" i="0" u="none" strike="noStrike" cap="none" dirty="0">
                <a:solidFill>
                  <a:srgbClr val="000000"/>
                </a:solidFill>
                <a:latin typeface="Arial"/>
                <a:ea typeface="Arial"/>
                <a:cs typeface="Arial"/>
                <a:sym typeface="Arial"/>
              </a:rPr>
              <a:t>peso = 3.8;</a:t>
            </a:r>
            <a:endParaRPr dirty="0"/>
          </a:p>
          <a:p>
            <a:pPr marL="0" marR="0" lvl="0" indent="0" algn="l" rtl="0">
              <a:lnSpc>
                <a:spcPct val="100000"/>
              </a:lnSpc>
              <a:spcBef>
                <a:spcPts val="0"/>
              </a:spcBef>
              <a:spcAft>
                <a:spcPts val="0"/>
              </a:spcAft>
              <a:buClr>
                <a:srgbClr val="000000"/>
              </a:buClr>
              <a:buSzPts val="2000"/>
              <a:buFont typeface="Arial"/>
              <a:buNone/>
            </a:pPr>
            <a:r>
              <a:rPr lang="es-CL" sz="2000" b="0" i="0" u="none" strike="noStrike" cap="none" dirty="0">
                <a:solidFill>
                  <a:srgbClr val="000000"/>
                </a:solidFill>
                <a:latin typeface="Arial"/>
                <a:ea typeface="Arial"/>
                <a:cs typeface="Arial"/>
                <a:sym typeface="Arial"/>
              </a:rPr>
              <a:t>	</a:t>
            </a:r>
            <a:r>
              <a:rPr lang="es-CL" sz="2000" b="0" i="0" u="none" strike="noStrike" cap="none" dirty="0">
                <a:solidFill>
                  <a:srgbClr val="93C47D"/>
                </a:solidFill>
                <a:latin typeface="Arial"/>
                <a:ea typeface="Arial"/>
                <a:cs typeface="Arial"/>
                <a:sym typeface="Arial"/>
              </a:rPr>
              <a:t>boolean </a:t>
            </a:r>
            <a:r>
              <a:rPr lang="es-CL" sz="2000" b="0" i="0" u="none" strike="noStrike" cap="none" dirty="0">
                <a:solidFill>
                  <a:srgbClr val="000000"/>
                </a:solidFill>
                <a:latin typeface="Arial"/>
                <a:ea typeface="Arial"/>
                <a:cs typeface="Arial"/>
                <a:sym typeface="Arial"/>
              </a:rPr>
              <a:t>esMujer = false;</a:t>
            </a:r>
            <a:endParaRPr dirty="0"/>
          </a:p>
          <a:p>
            <a:pPr marL="0" marR="0" lvl="0" indent="0" algn="l" rtl="0">
              <a:lnSpc>
                <a:spcPct val="100000"/>
              </a:lnSpc>
              <a:spcBef>
                <a:spcPts val="0"/>
              </a:spcBef>
              <a:spcAft>
                <a:spcPts val="0"/>
              </a:spcAft>
              <a:buClr>
                <a:srgbClr val="000000"/>
              </a:buClr>
              <a:buSzPts val="2000"/>
              <a:buFont typeface="Arial"/>
              <a:buNone/>
            </a:pPr>
            <a:r>
              <a:rPr lang="es-CL" sz="2000" b="0" i="0" u="none" strike="noStrike" cap="none" dirty="0">
                <a:solidFill>
                  <a:srgbClr val="000000"/>
                </a:solidFill>
                <a:latin typeface="Arial"/>
                <a:ea typeface="Arial"/>
                <a:cs typeface="Arial"/>
                <a:sym typeface="Arial"/>
              </a:rPr>
              <a:t>	</a:t>
            </a:r>
            <a:r>
              <a:rPr lang="es-CL" sz="2000" b="0" i="0" u="none" strike="noStrike" cap="none" dirty="0">
                <a:solidFill>
                  <a:srgbClr val="B6D7A8"/>
                </a:solidFill>
                <a:latin typeface="Arial"/>
                <a:ea typeface="Arial"/>
                <a:cs typeface="Arial"/>
                <a:sym typeface="Arial"/>
              </a:rPr>
              <a:t>int</a:t>
            </a:r>
            <a:r>
              <a:rPr lang="es-CL" sz="2000" b="0" i="0" u="none" strike="noStrike" cap="none" dirty="0">
                <a:solidFill>
                  <a:srgbClr val="000000"/>
                </a:solidFill>
                <a:latin typeface="Arial"/>
                <a:ea typeface="Arial"/>
                <a:cs typeface="Arial"/>
                <a:sym typeface="Arial"/>
              </a:rPr>
              <a:t> numPopo = 100;</a:t>
            </a:r>
            <a:endParaRPr dirty="0"/>
          </a:p>
          <a:p>
            <a:pPr marL="0" marR="0" lvl="0" indent="0" algn="l" rtl="0">
              <a:lnSpc>
                <a:spcPct val="100000"/>
              </a:lnSpc>
              <a:spcBef>
                <a:spcPts val="0"/>
              </a:spcBef>
              <a:spcAft>
                <a:spcPts val="0"/>
              </a:spcAft>
              <a:buClr>
                <a:srgbClr val="000000"/>
              </a:buClr>
              <a:buSzPts val="2000"/>
              <a:buFont typeface="Arial"/>
              <a:buNone/>
            </a:pPr>
            <a:r>
              <a:rPr lang="es-CL" sz="2000" b="0" i="0" u="none" strike="noStrike" cap="none" dirty="0">
                <a:solidFill>
                  <a:srgbClr val="000000"/>
                </a:solidFill>
                <a:latin typeface="Arial"/>
                <a:ea typeface="Arial"/>
                <a:cs typeface="Arial"/>
                <a:sym typeface="Arial"/>
              </a:rPr>
              <a:t>	</a:t>
            </a:r>
            <a:r>
              <a:rPr lang="es-CL" sz="2000" b="0" i="0" u="none" strike="noStrike" cap="none" dirty="0">
                <a:solidFill>
                  <a:srgbClr val="93C47D"/>
                </a:solidFill>
                <a:latin typeface="Arial"/>
                <a:ea typeface="Arial"/>
                <a:cs typeface="Arial"/>
                <a:sym typeface="Arial"/>
              </a:rPr>
              <a:t>Bebe[]</a:t>
            </a:r>
            <a:r>
              <a:rPr lang="es-CL" sz="2000" b="0" i="0" u="none" strike="noStrike" cap="none" dirty="0">
                <a:solidFill>
                  <a:srgbClr val="000000"/>
                </a:solidFill>
                <a:latin typeface="Arial"/>
                <a:ea typeface="Arial"/>
                <a:cs typeface="Arial"/>
                <a:sym typeface="Arial"/>
              </a:rPr>
              <a:t> hermanos;</a:t>
            </a:r>
            <a:endParaRPr dirty="0"/>
          </a:p>
          <a:p>
            <a:pPr marL="0" marR="0" lvl="0" indent="0" algn="l" rtl="0">
              <a:lnSpc>
                <a:spcPct val="100000"/>
              </a:lnSpc>
              <a:spcBef>
                <a:spcPts val="0"/>
              </a:spcBef>
              <a:spcAft>
                <a:spcPts val="0"/>
              </a:spcAft>
              <a:buClr>
                <a:schemeClr val="dk1"/>
              </a:buClr>
              <a:buSzPts val="2000"/>
              <a:buFont typeface="Arial"/>
              <a:buNone/>
            </a:pPr>
            <a:endParaRPr sz="20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None/>
            </a:pPr>
            <a:r>
              <a:rPr lang="es-CL" sz="2000" b="0" i="0" u="none" strike="noStrike" cap="none" dirty="0">
                <a:solidFill>
                  <a:srgbClr val="000000"/>
                </a:solidFill>
                <a:latin typeface="Arial"/>
                <a:ea typeface="Arial"/>
                <a:cs typeface="Arial"/>
                <a:sym typeface="Arial"/>
              </a:rPr>
              <a:t>	</a:t>
            </a:r>
            <a:r>
              <a:rPr lang="es-CL" sz="2000" b="0" i="0" u="none" strike="noStrike" cap="none" dirty="0">
                <a:solidFill>
                  <a:srgbClr val="93C47D"/>
                </a:solidFill>
                <a:latin typeface="Arial"/>
                <a:ea typeface="Arial"/>
                <a:cs typeface="Arial"/>
                <a:sym typeface="Arial"/>
              </a:rPr>
              <a:t>void </a:t>
            </a:r>
            <a:r>
              <a:rPr lang="es-CL" sz="2000" b="0" i="0" u="none" strike="noStrike" cap="none" dirty="0">
                <a:solidFill>
                  <a:srgbClr val="000000"/>
                </a:solidFill>
                <a:latin typeface="Arial"/>
                <a:ea typeface="Arial"/>
                <a:cs typeface="Arial"/>
                <a:sym typeface="Arial"/>
              </a:rPr>
              <a:t>saludo () { … }</a:t>
            </a:r>
            <a:endParaRPr dirty="0"/>
          </a:p>
          <a:p>
            <a:pPr marL="0" marR="0" lvl="0" indent="0" algn="l" rtl="0">
              <a:lnSpc>
                <a:spcPct val="100000"/>
              </a:lnSpc>
              <a:spcBef>
                <a:spcPts val="0"/>
              </a:spcBef>
              <a:spcAft>
                <a:spcPts val="0"/>
              </a:spcAft>
              <a:buClr>
                <a:srgbClr val="000000"/>
              </a:buClr>
              <a:buSzPts val="2000"/>
              <a:buFont typeface="Arial"/>
              <a:buNone/>
            </a:pPr>
            <a:r>
              <a:rPr lang="es-CL" sz="2000" b="0" i="0" u="none" strike="noStrike" cap="none" dirty="0">
                <a:solidFill>
                  <a:srgbClr val="000000"/>
                </a:solidFill>
                <a:latin typeface="Arial"/>
                <a:ea typeface="Arial"/>
                <a:cs typeface="Arial"/>
                <a:sym typeface="Arial"/>
              </a:rPr>
              <a:t>	</a:t>
            </a:r>
            <a:r>
              <a:rPr lang="es-CL" sz="2000" b="0" i="0" u="none" strike="noStrike" cap="none" dirty="0">
                <a:solidFill>
                  <a:srgbClr val="93C47D"/>
                </a:solidFill>
                <a:latin typeface="Arial"/>
                <a:ea typeface="Arial"/>
                <a:cs typeface="Arial"/>
                <a:sym typeface="Arial"/>
              </a:rPr>
              <a:t>void </a:t>
            </a:r>
            <a:r>
              <a:rPr lang="es-CL" sz="2000" b="0" i="0" u="none" strike="noStrike" cap="none" dirty="0">
                <a:solidFill>
                  <a:srgbClr val="000000"/>
                </a:solidFill>
                <a:latin typeface="Arial"/>
                <a:ea typeface="Arial"/>
                <a:cs typeface="Arial"/>
                <a:sym typeface="Arial"/>
              </a:rPr>
              <a:t>comer (</a:t>
            </a:r>
            <a:r>
              <a:rPr lang="es-CL" sz="2000" b="0" i="0" u="none" strike="noStrike" cap="none" dirty="0">
                <a:solidFill>
                  <a:srgbClr val="93C47D"/>
                </a:solidFill>
                <a:latin typeface="Arial"/>
                <a:ea typeface="Arial"/>
                <a:cs typeface="Arial"/>
                <a:sym typeface="Arial"/>
              </a:rPr>
              <a:t>double</a:t>
            </a:r>
            <a:r>
              <a:rPr lang="es-CL" sz="2000" b="0" i="0" u="none" strike="noStrike" cap="none" dirty="0">
                <a:solidFill>
                  <a:srgbClr val="000000"/>
                </a:solidFill>
                <a:latin typeface="Arial"/>
                <a:ea typeface="Arial"/>
                <a:cs typeface="Arial"/>
                <a:sym typeface="Arial"/>
              </a:rPr>
              <a:t> pesoComida) { … }</a:t>
            </a:r>
            <a:endParaRPr dirty="0"/>
          </a:p>
          <a:p>
            <a:pPr marL="0" marR="0" lvl="0" indent="0" algn="l" rtl="0">
              <a:lnSpc>
                <a:spcPct val="100000"/>
              </a:lnSpc>
              <a:spcBef>
                <a:spcPts val="0"/>
              </a:spcBef>
              <a:spcAft>
                <a:spcPts val="0"/>
              </a:spcAft>
              <a:buClr>
                <a:srgbClr val="000000"/>
              </a:buClr>
              <a:buSzPts val="2000"/>
              <a:buFont typeface="Arial"/>
              <a:buNone/>
            </a:pPr>
            <a:r>
              <a:rPr lang="es-CL" sz="2000" b="0" i="0" u="none" strike="noStrike" cap="none" dirty="0">
                <a:solidFill>
                  <a:srgbClr val="000000"/>
                </a:solidFill>
                <a:latin typeface="Arial"/>
                <a:ea typeface="Arial"/>
                <a:cs typeface="Arial"/>
                <a:sym typeface="Arial"/>
              </a:rPr>
              <a:t>}</a:t>
            </a:r>
            <a:endParaRPr sz="1400" b="0" i="0" u="none" strike="noStrike" cap="none" dirty="0">
              <a:solidFill>
                <a:schemeClr val="dk1"/>
              </a:solidFill>
              <a:latin typeface="Calibri"/>
              <a:ea typeface="Calibri"/>
              <a:cs typeface="Calibri"/>
              <a:sym typeface="Calibri"/>
            </a:endParaRPr>
          </a:p>
          <a:p>
            <a:pPr marL="0" marR="0" lvl="0" indent="0" algn="l" rtl="0">
              <a:lnSpc>
                <a:spcPct val="90000"/>
              </a:lnSpc>
              <a:spcBef>
                <a:spcPts val="0"/>
              </a:spcBef>
              <a:spcAft>
                <a:spcPts val="1600"/>
              </a:spcAft>
              <a:buClr>
                <a:schemeClr val="dk1"/>
              </a:buClr>
              <a:buSzPts val="2800"/>
              <a:buFont typeface="Arial"/>
              <a:buNone/>
            </a:pPr>
            <a:endParaRPr sz="280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11"/>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81" name="Google Shape;181;p11"/>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USANDO</a:t>
            </a:r>
            <a:br>
              <a:rPr lang="es-CL" dirty="0"/>
            </a:br>
            <a:r>
              <a:rPr lang="es-CL" dirty="0">
                <a:solidFill>
                  <a:srgbClr val="CD25B0"/>
                </a:solidFill>
              </a:rPr>
              <a:t>LAS CLASES</a:t>
            </a:r>
            <a:endParaRPr dirty="0">
              <a:solidFill>
                <a:srgbClr val="CD25B0"/>
              </a:solidFill>
            </a:endParaRPr>
          </a:p>
        </p:txBody>
      </p:sp>
      <p:sp>
        <p:nvSpPr>
          <p:cNvPr id="182" name="Google Shape;182;p11"/>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83" name="Google Shape;183;p11"/>
          <p:cNvSpPr txBox="1"/>
          <p:nvPr/>
        </p:nvSpPr>
        <p:spPr>
          <a:xfrm>
            <a:off x="403193" y="2271061"/>
            <a:ext cx="8343600" cy="1766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6FA8DC"/>
              </a:buClr>
              <a:buSzPts val="2000"/>
              <a:buFont typeface="Arial"/>
              <a:buNone/>
            </a:pPr>
            <a:r>
              <a:rPr lang="es-CL" sz="2000" b="0" i="0" u="none" strike="noStrike" cap="none" dirty="0">
                <a:solidFill>
                  <a:srgbClr val="6FA8DC"/>
                </a:solidFill>
                <a:latin typeface="Calibri"/>
                <a:ea typeface="Calibri"/>
                <a:cs typeface="Calibri"/>
                <a:sym typeface="Calibri"/>
              </a:rPr>
              <a:t>//Definición de clases </a:t>
            </a:r>
            <a:endParaRPr dirty="0"/>
          </a:p>
          <a:p>
            <a:pPr marL="0" marR="0" lvl="0" indent="0" algn="l" rtl="0">
              <a:lnSpc>
                <a:spcPct val="100000"/>
              </a:lnSpc>
              <a:spcBef>
                <a:spcPts val="0"/>
              </a:spcBef>
              <a:spcAft>
                <a:spcPts val="0"/>
              </a:spcAft>
              <a:buClr>
                <a:srgbClr val="6FA8DC"/>
              </a:buClr>
              <a:buSzPts val="2000"/>
              <a:buFont typeface="Arial"/>
              <a:buNone/>
            </a:pPr>
            <a:r>
              <a:rPr lang="es-CL" sz="2000" b="0" i="0" u="none" strike="noStrike" cap="none" dirty="0">
                <a:solidFill>
                  <a:srgbClr val="6FA8DC"/>
                </a:solidFill>
                <a:latin typeface="Calibri"/>
                <a:ea typeface="Calibri"/>
                <a:cs typeface="Calibri"/>
                <a:sym typeface="Calibri"/>
              </a:rPr>
              <a:t>public class</a:t>
            </a:r>
            <a:r>
              <a:rPr lang="es-CL" sz="2000" b="0" i="0" u="none" strike="noStrike" cap="none" dirty="0">
                <a:solidFill>
                  <a:srgbClr val="000000"/>
                </a:solidFill>
                <a:latin typeface="Calibri"/>
                <a:ea typeface="Calibri"/>
                <a:cs typeface="Calibri"/>
                <a:sym typeface="Calibri"/>
              </a:rPr>
              <a:t> Bebe  { … }</a:t>
            </a:r>
            <a:endParaRPr dirty="0"/>
          </a:p>
          <a:p>
            <a:pPr marL="0" marR="0" lvl="0" indent="0" algn="l" rtl="0">
              <a:lnSpc>
                <a:spcPct val="100000"/>
              </a:lnSpc>
              <a:spcBef>
                <a:spcPts val="0"/>
              </a:spcBef>
              <a:spcAft>
                <a:spcPts val="0"/>
              </a:spcAft>
              <a:buClr>
                <a:schemeClr val="dk1"/>
              </a:buClr>
              <a:buSzPts val="2000"/>
              <a:buFont typeface="Arial"/>
              <a:buNone/>
            </a:pPr>
            <a:endParaRPr sz="20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000"/>
              <a:buFont typeface="Arial"/>
              <a:buNone/>
            </a:pPr>
            <a:r>
              <a:rPr lang="es-CL" sz="2000" b="0" i="0" u="none" strike="noStrike" cap="none" dirty="0">
                <a:solidFill>
                  <a:srgbClr val="000000"/>
                </a:solidFill>
                <a:latin typeface="Calibri"/>
                <a:ea typeface="Calibri"/>
                <a:cs typeface="Calibri"/>
                <a:sym typeface="Calibri"/>
              </a:rPr>
              <a:t>//Instancias de clases </a:t>
            </a:r>
            <a:endParaRPr dirty="0"/>
          </a:p>
          <a:p>
            <a:pPr marL="0" marR="0" lvl="0" indent="0" algn="l" rtl="0">
              <a:lnSpc>
                <a:spcPct val="100000"/>
              </a:lnSpc>
              <a:spcBef>
                <a:spcPts val="0"/>
              </a:spcBef>
              <a:spcAft>
                <a:spcPts val="0"/>
              </a:spcAft>
              <a:buClr>
                <a:schemeClr val="dk1"/>
              </a:buClr>
              <a:buSzPts val="2000"/>
              <a:buFont typeface="Arial"/>
              <a:buNone/>
            </a:pPr>
            <a:endParaRPr sz="20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3D85C6"/>
              </a:buClr>
              <a:buSzPts val="2000"/>
              <a:buFont typeface="Arial"/>
              <a:buNone/>
            </a:pPr>
            <a:r>
              <a:rPr lang="es-CL" sz="2000" b="0" i="0" u="none" strike="noStrike" cap="none" dirty="0">
                <a:solidFill>
                  <a:srgbClr val="3D85C6"/>
                </a:solidFill>
                <a:latin typeface="Calibri"/>
                <a:ea typeface="Calibri"/>
                <a:cs typeface="Calibri"/>
                <a:sym typeface="Calibri"/>
              </a:rPr>
              <a:t>Bebe </a:t>
            </a:r>
            <a:r>
              <a:rPr lang="es-CL" sz="2000" b="0" i="0" u="none" strike="noStrike" cap="none" dirty="0">
                <a:solidFill>
                  <a:srgbClr val="000000"/>
                </a:solidFill>
                <a:latin typeface="Calibri"/>
                <a:ea typeface="Calibri"/>
                <a:cs typeface="Calibri"/>
                <a:sym typeface="Calibri"/>
              </a:rPr>
              <a:t>Aquiles = </a:t>
            </a:r>
            <a:r>
              <a:rPr lang="es-CL" sz="2000" b="0" i="0" u="none" strike="noStrike" cap="none" dirty="0">
                <a:solidFill>
                  <a:srgbClr val="3D85C6"/>
                </a:solidFill>
                <a:latin typeface="Calibri"/>
                <a:ea typeface="Calibri"/>
                <a:cs typeface="Calibri"/>
                <a:sym typeface="Calibri"/>
              </a:rPr>
              <a:t>new </a:t>
            </a:r>
            <a:r>
              <a:rPr lang="es-CL" sz="2000" b="0" i="0" u="none" strike="noStrike" cap="none" dirty="0">
                <a:solidFill>
                  <a:srgbClr val="000000"/>
                </a:solidFill>
                <a:latin typeface="Calibri"/>
                <a:ea typeface="Calibri"/>
                <a:cs typeface="Calibri"/>
                <a:sym typeface="Calibri"/>
              </a:rPr>
              <a:t>Bebe (</a:t>
            </a:r>
            <a:r>
              <a:rPr lang="es-CL" sz="2000" b="0" i="0" u="none" strike="noStrike" cap="none" dirty="0">
                <a:solidFill>
                  <a:srgbClr val="6AA84F"/>
                </a:solidFill>
                <a:latin typeface="Calibri"/>
                <a:ea typeface="Calibri"/>
                <a:cs typeface="Calibri"/>
                <a:sym typeface="Calibri"/>
              </a:rPr>
              <a:t>“ Aquiles Bailo”</a:t>
            </a:r>
            <a:r>
              <a:rPr lang="es-CL" sz="2000" b="0" i="0" u="none" strike="noStrike" cap="none" dirty="0">
                <a:solidFill>
                  <a:srgbClr val="000000"/>
                </a:solidFill>
                <a:latin typeface="Calibri"/>
                <a:ea typeface="Calibri"/>
                <a:cs typeface="Calibri"/>
                <a:sym typeface="Calibri"/>
              </a:rPr>
              <a:t>, </a:t>
            </a:r>
            <a:r>
              <a:rPr lang="es-CL" sz="2000" b="0" i="0" u="none" strike="noStrike" cap="none" dirty="0">
                <a:solidFill>
                  <a:srgbClr val="3D85C6"/>
                </a:solidFill>
                <a:latin typeface="Calibri"/>
                <a:ea typeface="Calibri"/>
                <a:cs typeface="Calibri"/>
                <a:sym typeface="Calibri"/>
              </a:rPr>
              <a:t>false</a:t>
            </a:r>
            <a:r>
              <a:rPr lang="es-CL" sz="2000" b="0" i="0" u="none" strike="noStrike" cap="none" dirty="0">
                <a:solidFill>
                  <a:srgbClr val="000000"/>
                </a:solidFill>
                <a:latin typeface="Calibri"/>
                <a:ea typeface="Calibri"/>
                <a:cs typeface="Calibri"/>
                <a:sym typeface="Calibri"/>
              </a:rPr>
              <a:t>);</a:t>
            </a:r>
            <a:endParaRPr dirty="0"/>
          </a:p>
          <a:p>
            <a:pPr marL="0" marR="0" lvl="0" indent="0" algn="l" rtl="0">
              <a:lnSpc>
                <a:spcPct val="100000"/>
              </a:lnSpc>
              <a:spcBef>
                <a:spcPts val="0"/>
              </a:spcBef>
              <a:spcAft>
                <a:spcPts val="0"/>
              </a:spcAft>
              <a:buClr>
                <a:srgbClr val="3D85C6"/>
              </a:buClr>
              <a:buSzPts val="2000"/>
              <a:buFont typeface="Arial"/>
              <a:buNone/>
            </a:pPr>
            <a:r>
              <a:rPr lang="es-CL" sz="2000" b="0" i="0" u="none" strike="noStrike" cap="none" dirty="0">
                <a:solidFill>
                  <a:srgbClr val="3D85C6"/>
                </a:solidFill>
                <a:latin typeface="Calibri"/>
                <a:ea typeface="Calibri"/>
                <a:cs typeface="Calibri"/>
                <a:sym typeface="Calibri"/>
              </a:rPr>
              <a:t>Bebe </a:t>
            </a:r>
            <a:r>
              <a:rPr lang="es-CL" sz="2000" b="0" i="0" u="none" strike="noStrike" cap="none" dirty="0">
                <a:solidFill>
                  <a:srgbClr val="000000"/>
                </a:solidFill>
                <a:latin typeface="Calibri"/>
                <a:ea typeface="Calibri"/>
                <a:cs typeface="Calibri"/>
                <a:sym typeface="Calibri"/>
              </a:rPr>
              <a:t>Eli = </a:t>
            </a:r>
            <a:r>
              <a:rPr lang="es-CL" sz="2000" b="0" i="0" u="none" strike="noStrike" cap="none" dirty="0">
                <a:solidFill>
                  <a:srgbClr val="3D85C6"/>
                </a:solidFill>
                <a:latin typeface="Calibri"/>
                <a:ea typeface="Calibri"/>
                <a:cs typeface="Calibri"/>
                <a:sym typeface="Calibri"/>
              </a:rPr>
              <a:t>new</a:t>
            </a:r>
            <a:r>
              <a:rPr lang="es-CL" sz="2000" b="0" i="0" u="none" strike="noStrike" cap="none" dirty="0">
                <a:solidFill>
                  <a:srgbClr val="000000"/>
                </a:solidFill>
                <a:latin typeface="Calibri"/>
                <a:ea typeface="Calibri"/>
                <a:cs typeface="Calibri"/>
                <a:sym typeface="Calibri"/>
              </a:rPr>
              <a:t> Bebe (</a:t>
            </a:r>
            <a:r>
              <a:rPr lang="es-CL" sz="2000" b="0" i="0" u="none" strike="noStrike" cap="none" dirty="0">
                <a:solidFill>
                  <a:srgbClr val="6AA84F"/>
                </a:solidFill>
                <a:latin typeface="Calibri"/>
                <a:ea typeface="Calibri"/>
                <a:cs typeface="Calibri"/>
                <a:sym typeface="Calibri"/>
              </a:rPr>
              <a:t>“Elisa Shakespeare Dumbledore”</a:t>
            </a:r>
            <a:r>
              <a:rPr lang="es-CL" sz="2000" b="0" i="0" u="none" strike="noStrike" cap="none" dirty="0">
                <a:solidFill>
                  <a:srgbClr val="000000"/>
                </a:solidFill>
                <a:latin typeface="Calibri"/>
                <a:ea typeface="Calibri"/>
                <a:cs typeface="Calibri"/>
                <a:sym typeface="Calibri"/>
              </a:rPr>
              <a:t> , </a:t>
            </a:r>
            <a:r>
              <a:rPr lang="es-CL" sz="2000" b="0" i="0" u="none" strike="noStrike" cap="none" dirty="0">
                <a:solidFill>
                  <a:srgbClr val="3D85C6"/>
                </a:solidFill>
                <a:latin typeface="Calibri"/>
                <a:ea typeface="Calibri"/>
                <a:cs typeface="Calibri"/>
                <a:sym typeface="Calibri"/>
              </a:rPr>
              <a:t>true</a:t>
            </a:r>
            <a:r>
              <a:rPr lang="es-CL" sz="2000" b="0" i="0" u="none" strike="noStrike" cap="none" dirty="0">
                <a:solidFill>
                  <a:srgbClr val="000000"/>
                </a:solidFill>
                <a:latin typeface="Calibri"/>
                <a:ea typeface="Calibri"/>
                <a:cs typeface="Calibri"/>
                <a:sym typeface="Calibri"/>
              </a:rPr>
              <a:t>);</a:t>
            </a:r>
            <a:endParaRPr dirty="0"/>
          </a:p>
        </p:txBody>
      </p:sp>
      <p:sp>
        <p:nvSpPr>
          <p:cNvPr id="184" name="Google Shape;184;p11"/>
          <p:cNvSpPr txBox="1"/>
          <p:nvPr/>
        </p:nvSpPr>
        <p:spPr>
          <a:xfrm>
            <a:off x="7247600" y="2271061"/>
            <a:ext cx="4329237" cy="1766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000"/>
              <a:buFont typeface="Arial"/>
              <a:buNone/>
            </a:pPr>
            <a:r>
              <a:rPr lang="es-CL" sz="2000" b="0" i="0" u="none" strike="noStrike" cap="none" dirty="0">
                <a:solidFill>
                  <a:srgbClr val="000000"/>
                </a:solidFill>
                <a:latin typeface="Calibri"/>
                <a:ea typeface="Calibri"/>
                <a:cs typeface="Calibri"/>
                <a:sym typeface="Calibri"/>
              </a:rPr>
              <a:t>En general, para acceder a los atributos del objeto: </a:t>
            </a:r>
            <a:endParaRPr dirty="0"/>
          </a:p>
          <a:p>
            <a:pPr marL="0" marR="0" lvl="0" indent="0" algn="l" rtl="0">
              <a:lnSpc>
                <a:spcPct val="100000"/>
              </a:lnSpc>
              <a:spcBef>
                <a:spcPts val="0"/>
              </a:spcBef>
              <a:spcAft>
                <a:spcPts val="0"/>
              </a:spcAft>
              <a:buClr>
                <a:schemeClr val="dk1"/>
              </a:buClr>
              <a:buSzPts val="2000"/>
              <a:buFont typeface="Arial"/>
              <a:buNone/>
            </a:pPr>
            <a:endParaRPr sz="20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000"/>
              <a:buFont typeface="Arial"/>
              <a:buNone/>
            </a:pPr>
            <a:r>
              <a:rPr lang="es-CL" sz="2000" b="0" i="0" u="none" strike="noStrike" cap="none" dirty="0" err="1">
                <a:solidFill>
                  <a:srgbClr val="000000"/>
                </a:solidFill>
                <a:latin typeface="Calibri"/>
                <a:ea typeface="Calibri"/>
                <a:cs typeface="Calibri"/>
                <a:sym typeface="Calibri"/>
              </a:rPr>
              <a:t>Objeto.</a:t>
            </a:r>
            <a:r>
              <a:rPr lang="es-CL" sz="2000" b="0" i="0" u="none" strike="noStrike" cap="none" dirty="0" err="1">
                <a:solidFill>
                  <a:srgbClr val="3D85C6"/>
                </a:solidFill>
                <a:latin typeface="Calibri"/>
                <a:ea typeface="Calibri"/>
                <a:cs typeface="Calibri"/>
                <a:sym typeface="Calibri"/>
              </a:rPr>
              <a:t>ATRIBUTO</a:t>
            </a:r>
            <a:endParaRPr sz="2000" b="0" i="0" u="none" strike="noStrike" cap="none" dirty="0">
              <a:solidFill>
                <a:srgbClr val="3D85C6"/>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2000"/>
              <a:buFont typeface="Arial"/>
              <a:buNone/>
            </a:pPr>
            <a:endParaRPr sz="20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000"/>
              <a:buFont typeface="Arial"/>
              <a:buNone/>
            </a:pPr>
            <a:r>
              <a:rPr lang="es-CL" sz="2000" b="0" i="0" u="none" strike="noStrike" cap="none" dirty="0">
                <a:solidFill>
                  <a:srgbClr val="000000"/>
                </a:solidFill>
                <a:latin typeface="Calibri"/>
                <a:ea typeface="Calibri"/>
                <a:cs typeface="Calibri"/>
                <a:sym typeface="Calibri"/>
              </a:rPr>
              <a:t>System.out.println(Aquiles.nombre)</a:t>
            </a:r>
            <a:endParaRPr dirty="0"/>
          </a:p>
          <a:p>
            <a:pPr marL="0" marR="0" lvl="0" indent="0" algn="l" rtl="0">
              <a:lnSpc>
                <a:spcPct val="100000"/>
              </a:lnSpc>
              <a:spcBef>
                <a:spcPts val="0"/>
              </a:spcBef>
              <a:spcAft>
                <a:spcPts val="0"/>
              </a:spcAft>
              <a:buClr>
                <a:srgbClr val="000000"/>
              </a:buClr>
              <a:buSzPts val="2000"/>
              <a:buFont typeface="Arial"/>
              <a:buNone/>
            </a:pPr>
            <a:r>
              <a:rPr lang="es-CL" sz="2000" b="0" i="0" u="none" strike="noStrike" cap="none" dirty="0">
                <a:solidFill>
                  <a:srgbClr val="000000"/>
                </a:solidFill>
                <a:latin typeface="Calibri"/>
                <a:ea typeface="Calibri"/>
                <a:cs typeface="Calibri"/>
                <a:sym typeface="Calibri"/>
              </a:rPr>
              <a:t>System.out.println(Aquiles.numPopo)</a:t>
            </a:r>
            <a:endParaRPr dirty="0"/>
          </a:p>
        </p:txBody>
      </p:sp>
      <p:cxnSp>
        <p:nvCxnSpPr>
          <p:cNvPr id="185" name="Google Shape;185;p11"/>
          <p:cNvCxnSpPr/>
          <p:nvPr/>
        </p:nvCxnSpPr>
        <p:spPr>
          <a:xfrm>
            <a:off x="7063663" y="1875407"/>
            <a:ext cx="0" cy="3710867"/>
          </a:xfrm>
          <a:prstGeom prst="straightConnector1">
            <a:avLst/>
          </a:prstGeom>
          <a:noFill/>
          <a:ln w="19050" cap="flat" cmpd="sng">
            <a:solidFill>
              <a:srgbClr val="A5A5A5"/>
            </a:solidFill>
            <a:prstDash val="dash"/>
            <a:miter lim="800000"/>
            <a:headEnd type="none" w="sm" len="sm"/>
            <a:tailEnd type="none" w="sm" len="sm"/>
          </a:ln>
        </p:spPr>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12"/>
          <p:cNvSpPr/>
          <p:nvPr/>
        </p:nvSpPr>
        <p:spPr>
          <a:xfrm>
            <a:off x="0" y="3639845"/>
            <a:ext cx="5446439" cy="1393794"/>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91" name="Google Shape;191;p12"/>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92" name="Google Shape;192;p12"/>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DE IGUAL MANERA</a:t>
            </a:r>
            <a:br>
              <a:rPr lang="es-CL" dirty="0"/>
            </a:br>
            <a:r>
              <a:rPr lang="es-CL" dirty="0">
                <a:solidFill>
                  <a:srgbClr val="CD25B0"/>
                </a:solidFill>
              </a:rPr>
              <a:t>PARA LOS MÉTODOS</a:t>
            </a:r>
            <a:endParaRPr dirty="0">
              <a:solidFill>
                <a:srgbClr val="CD25B0"/>
              </a:solidFill>
            </a:endParaRPr>
          </a:p>
        </p:txBody>
      </p:sp>
      <p:sp>
        <p:nvSpPr>
          <p:cNvPr id="193" name="Google Shape;193;p12"/>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94" name="Google Shape;194;p12"/>
          <p:cNvSpPr txBox="1"/>
          <p:nvPr/>
        </p:nvSpPr>
        <p:spPr>
          <a:xfrm>
            <a:off x="5877387" y="3151572"/>
            <a:ext cx="6314613" cy="2183906"/>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chemeClr val="dk1"/>
              </a:buClr>
              <a:buSzPts val="2000"/>
              <a:buFont typeface="Arial"/>
              <a:buNone/>
            </a:pPr>
            <a:endParaRPr sz="20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000"/>
              <a:buFont typeface="Arial"/>
              <a:buNone/>
            </a:pPr>
            <a:r>
              <a:rPr lang="es-CL" sz="2000" b="0" i="0" u="none" strike="noStrike" cap="none" dirty="0">
                <a:solidFill>
                  <a:srgbClr val="000000"/>
                </a:solidFill>
                <a:latin typeface="Calibri"/>
                <a:ea typeface="Calibri"/>
                <a:cs typeface="Calibri"/>
                <a:sym typeface="Calibri"/>
              </a:rPr>
              <a:t>Objeto.</a:t>
            </a:r>
            <a:r>
              <a:rPr lang="es-CL" sz="2000" b="0" i="0" u="none" strike="noStrike" cap="none" dirty="0">
                <a:solidFill>
                  <a:srgbClr val="3D85C6"/>
                </a:solidFill>
                <a:latin typeface="Calibri"/>
                <a:ea typeface="Calibri"/>
                <a:cs typeface="Calibri"/>
                <a:sym typeface="Calibri"/>
              </a:rPr>
              <a:t>METODO</a:t>
            </a:r>
            <a:r>
              <a:rPr lang="es-CL" sz="2000" b="0" i="0" u="none" strike="noStrike" cap="none" dirty="0">
                <a:solidFill>
                  <a:srgbClr val="000000"/>
                </a:solidFill>
                <a:latin typeface="Calibri"/>
                <a:ea typeface="Calibri"/>
                <a:cs typeface="Calibri"/>
                <a:sym typeface="Calibri"/>
              </a:rPr>
              <a:t> ([Argumentos])</a:t>
            </a:r>
            <a:endParaRPr dirty="0"/>
          </a:p>
          <a:p>
            <a:pPr marL="0" marR="0" lvl="0" indent="0" algn="l" rtl="0">
              <a:lnSpc>
                <a:spcPct val="100000"/>
              </a:lnSpc>
              <a:spcBef>
                <a:spcPts val="0"/>
              </a:spcBef>
              <a:spcAft>
                <a:spcPts val="0"/>
              </a:spcAft>
              <a:buClr>
                <a:schemeClr val="dk1"/>
              </a:buClr>
              <a:buSzPts val="2000"/>
              <a:buFont typeface="Arial"/>
              <a:buNone/>
            </a:pPr>
            <a:endParaRPr sz="20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000"/>
              <a:buFont typeface="Arial"/>
              <a:buNone/>
            </a:pPr>
            <a:r>
              <a:rPr lang="es-CL" sz="2000" b="0" i="0" u="none" strike="noStrike" cap="none" dirty="0">
                <a:solidFill>
                  <a:srgbClr val="000000"/>
                </a:solidFill>
                <a:latin typeface="Calibri"/>
                <a:ea typeface="Calibri"/>
                <a:cs typeface="Calibri"/>
                <a:sym typeface="Calibri"/>
              </a:rPr>
              <a:t>//Ejemplo</a:t>
            </a:r>
            <a:endParaRPr dirty="0"/>
          </a:p>
          <a:p>
            <a:pPr marL="0" marR="0" lvl="0" indent="0" algn="l" rtl="0">
              <a:lnSpc>
                <a:spcPct val="100000"/>
              </a:lnSpc>
              <a:spcBef>
                <a:spcPts val="0"/>
              </a:spcBef>
              <a:spcAft>
                <a:spcPts val="0"/>
              </a:spcAft>
              <a:buClr>
                <a:schemeClr val="dk1"/>
              </a:buClr>
              <a:buSzPts val="2000"/>
              <a:buFont typeface="Arial"/>
              <a:buNone/>
            </a:pPr>
            <a:endParaRPr sz="20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000"/>
              <a:buFont typeface="Arial"/>
              <a:buNone/>
            </a:pPr>
            <a:r>
              <a:rPr lang="es-CL" sz="2000" b="0" i="0" u="none" strike="noStrike" cap="none" dirty="0">
                <a:solidFill>
                  <a:srgbClr val="000000"/>
                </a:solidFill>
                <a:latin typeface="Calibri"/>
                <a:ea typeface="Calibri"/>
                <a:cs typeface="Calibri"/>
                <a:sym typeface="Calibri"/>
              </a:rPr>
              <a:t>Aquiles.saludo( ) // </a:t>
            </a:r>
            <a:r>
              <a:rPr lang="es-CL" sz="2000" b="0" i="0" u="none" strike="noStrike" cap="none" dirty="0">
                <a:solidFill>
                  <a:srgbClr val="6AA84F"/>
                </a:solidFill>
                <a:latin typeface="Calibri"/>
                <a:ea typeface="Calibri"/>
                <a:cs typeface="Calibri"/>
                <a:sym typeface="Calibri"/>
              </a:rPr>
              <a:t>“Hola mi nombre es Aquiles Bailo”</a:t>
            </a:r>
            <a:endParaRPr dirty="0"/>
          </a:p>
        </p:txBody>
      </p:sp>
      <p:sp>
        <p:nvSpPr>
          <p:cNvPr id="195" name="Google Shape;195;p12"/>
          <p:cNvSpPr txBox="1"/>
          <p:nvPr/>
        </p:nvSpPr>
        <p:spPr>
          <a:xfrm>
            <a:off x="517125" y="3766471"/>
            <a:ext cx="4756211" cy="95410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2800"/>
              <a:buFont typeface="Calibri"/>
              <a:buNone/>
            </a:pPr>
            <a:r>
              <a:rPr lang="es-CL" sz="2800" b="0" i="0" u="none" strike="noStrike" cap="none" dirty="0">
                <a:solidFill>
                  <a:schemeClr val="lt1"/>
                </a:solidFill>
                <a:latin typeface="Calibri"/>
                <a:ea typeface="Calibri"/>
                <a:cs typeface="Calibri"/>
                <a:sym typeface="Calibri"/>
              </a:rPr>
              <a:t>En general, para acceder a los atributos del objeto: </a:t>
            </a: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13"/>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201" name="Google Shape;201;p13"/>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VIDEO</a:t>
            </a:r>
            <a:br>
              <a:rPr lang="es-CL" dirty="0"/>
            </a:br>
            <a:r>
              <a:rPr lang="es-CL" dirty="0">
                <a:solidFill>
                  <a:srgbClr val="CD25B0"/>
                </a:solidFill>
              </a:rPr>
              <a:t>TUTORIAL</a:t>
            </a:r>
            <a:endParaRPr dirty="0">
              <a:solidFill>
                <a:srgbClr val="CD25B0"/>
              </a:solidFill>
            </a:endParaRPr>
          </a:p>
        </p:txBody>
      </p:sp>
      <p:sp>
        <p:nvSpPr>
          <p:cNvPr id="202" name="Google Shape;202;p13"/>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pic>
        <p:nvPicPr>
          <p:cNvPr id="203" name="Google Shape;203;p13" descr="Puedes apuntarte al curso completo en la siguiente plataforma: &#10;Udemy: https://goo.gl/mb2GgG&#10;&#10;En este vídeo veremos como podemos crear métodos en POO con java, pero solo nos centraremos en métodos sin retorno de valor (void) y sin argumentos.&#10;&#10;Visita mi sitio web para más cursos: &#10;https://programacionats.zenler.com&#10;&#10;Sigueme por las redes sociales:&#10; &#10;Facebook ProgramacionATS: https://goo.gl/sqmEE1&#10;Twiter:  https://goo.gl/WE4oaP&#10;Hotmail: alejandro.acb@hotmail.com&#10;Facebook personal: https://goo.gl/xL9qLl&#10;instagram: @alejandroats&#10;&#10;Cuenta paypal para donaciones: migueltaboadas@hotmail.com" title="62. Programación en Java || POO || Concepto y creación de métodos">
            <a:hlinkClick r:id="rId3"/>
          </p:cNvPr>
          <p:cNvPicPr preferRelativeResize="0"/>
          <p:nvPr/>
        </p:nvPicPr>
        <p:blipFill rotWithShape="1">
          <a:blip r:embed="rId4">
            <a:alphaModFix/>
          </a:blip>
          <a:srcRect/>
          <a:stretch/>
        </p:blipFill>
        <p:spPr>
          <a:xfrm>
            <a:off x="3604334" y="271876"/>
            <a:ext cx="8294679" cy="6220999"/>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14"/>
          <p:cNvSpPr/>
          <p:nvPr/>
        </p:nvSpPr>
        <p:spPr>
          <a:xfrm>
            <a:off x="2343259" y="4498961"/>
            <a:ext cx="7155848" cy="132556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209" name="Google Shape;209;p14"/>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210" name="Google Shape;210;p14"/>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INSTANCIANDO</a:t>
            </a:r>
            <a:br>
              <a:rPr lang="es-CL" dirty="0"/>
            </a:br>
            <a:r>
              <a:rPr lang="es-CL" dirty="0">
                <a:solidFill>
                  <a:srgbClr val="CD25B0"/>
                </a:solidFill>
              </a:rPr>
              <a:t>UN BEBÉ</a:t>
            </a:r>
            <a:endParaRPr dirty="0">
              <a:solidFill>
                <a:srgbClr val="CD25B0"/>
              </a:solidFill>
            </a:endParaRPr>
          </a:p>
        </p:txBody>
      </p:sp>
      <p:sp>
        <p:nvSpPr>
          <p:cNvPr id="211" name="Google Shape;211;p14"/>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pic>
        <p:nvPicPr>
          <p:cNvPr id="212" name="Google Shape;212;p14"/>
          <p:cNvPicPr preferRelativeResize="0"/>
          <p:nvPr/>
        </p:nvPicPr>
        <p:blipFill rotWithShape="1">
          <a:blip r:embed="rId3">
            <a:alphaModFix/>
          </a:blip>
          <a:srcRect/>
          <a:stretch/>
        </p:blipFill>
        <p:spPr>
          <a:xfrm>
            <a:off x="2343258" y="3182602"/>
            <a:ext cx="7155847" cy="756660"/>
          </a:xfrm>
          <a:prstGeom prst="rect">
            <a:avLst/>
          </a:prstGeom>
          <a:noFill/>
          <a:ln>
            <a:noFill/>
          </a:ln>
        </p:spPr>
      </p:pic>
      <p:sp>
        <p:nvSpPr>
          <p:cNvPr id="213" name="Google Shape;213;p14"/>
          <p:cNvSpPr txBox="1"/>
          <p:nvPr/>
        </p:nvSpPr>
        <p:spPr>
          <a:xfrm>
            <a:off x="1936865" y="4680663"/>
            <a:ext cx="7788300" cy="750900"/>
          </a:xfrm>
          <a:prstGeom prst="rect">
            <a:avLst/>
          </a:prstGeom>
          <a:noFill/>
          <a:ln>
            <a:noFill/>
          </a:ln>
        </p:spPr>
        <p:txBody>
          <a:bodyPr spcFirstLastPara="1" wrap="square" lIns="91425" tIns="91425" rIns="91425" bIns="91425" anchor="t" anchorCtr="0">
            <a:noAutofit/>
          </a:bodyPr>
          <a:lstStyle/>
          <a:p>
            <a:pPr marL="0" marR="0" lvl="0" indent="0" algn="ctr" rtl="0">
              <a:spcBef>
                <a:spcPts val="0"/>
              </a:spcBef>
              <a:spcAft>
                <a:spcPts val="0"/>
              </a:spcAft>
              <a:buClr>
                <a:schemeClr val="lt1"/>
              </a:buClr>
              <a:buSzPts val="2400"/>
              <a:buFont typeface="Calibri"/>
              <a:buNone/>
            </a:pPr>
            <a:r>
              <a:rPr lang="es-CL" sz="2400" b="0" i="0" u="none" strike="noStrike" cap="none" dirty="0">
                <a:solidFill>
                  <a:schemeClr val="lt1"/>
                </a:solidFill>
                <a:latin typeface="Calibri"/>
                <a:ea typeface="Calibri"/>
                <a:cs typeface="Calibri"/>
                <a:sym typeface="Calibri"/>
              </a:rPr>
              <a:t>¿Pero qué ocurre con sus atributos? ¿Cómo se llama? </a:t>
            </a:r>
            <a:endParaRPr sz="2400" b="0" i="0" u="none" strike="noStrike" cap="none" dirty="0">
              <a:solidFill>
                <a:schemeClr val="lt1"/>
              </a:solidFill>
              <a:latin typeface="Calibri"/>
              <a:ea typeface="Calibri"/>
              <a:cs typeface="Calibri"/>
              <a:sym typeface="Calibri"/>
            </a:endParaRPr>
          </a:p>
          <a:p>
            <a:pPr marL="0" marR="0" lvl="0" indent="0" algn="ctr" rtl="0">
              <a:spcBef>
                <a:spcPts val="0"/>
              </a:spcBef>
              <a:spcAft>
                <a:spcPts val="0"/>
              </a:spcAft>
              <a:buClr>
                <a:schemeClr val="lt1"/>
              </a:buClr>
              <a:buSzPts val="2400"/>
              <a:buFont typeface="Calibri"/>
              <a:buNone/>
            </a:pPr>
            <a:r>
              <a:rPr lang="es-CL" sz="2400" b="0" i="0" u="none" strike="noStrike" cap="none" dirty="0">
                <a:solidFill>
                  <a:schemeClr val="lt1"/>
                </a:solidFill>
                <a:latin typeface="Calibri"/>
                <a:ea typeface="Calibri"/>
                <a:cs typeface="Calibri"/>
                <a:sym typeface="Calibri"/>
              </a:rPr>
              <a:t>¿Cuántos decibeles emite? ¯\_(ツ)_/¯ </a:t>
            </a:r>
            <a:endParaRPr sz="2400" b="0" i="0" u="none" strike="noStrike" cap="none" dirty="0">
              <a:solidFill>
                <a:schemeClr val="lt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p15"/>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219" name="Google Shape;219;p15"/>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CONSTRUCTORES</a:t>
            </a:r>
            <a:br>
              <a:rPr lang="es-CL" dirty="0"/>
            </a:br>
            <a:endParaRPr dirty="0">
              <a:solidFill>
                <a:srgbClr val="CD25B0"/>
              </a:solidFill>
            </a:endParaRPr>
          </a:p>
        </p:txBody>
      </p:sp>
      <p:sp>
        <p:nvSpPr>
          <p:cNvPr id="220" name="Google Shape;220;p15"/>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221" name="Google Shape;221;p15"/>
          <p:cNvSpPr txBox="1"/>
          <p:nvPr/>
        </p:nvSpPr>
        <p:spPr>
          <a:xfrm>
            <a:off x="403193" y="1426437"/>
            <a:ext cx="6094520" cy="203132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Clr>
                <a:srgbClr val="000000"/>
              </a:buClr>
              <a:buSzPts val="1800"/>
              <a:buFont typeface="Calibri"/>
              <a:buNone/>
            </a:pPr>
            <a:r>
              <a:rPr lang="es-CL" sz="1800" b="0" i="0" u="none" strike="noStrike" cap="none" dirty="0">
                <a:solidFill>
                  <a:srgbClr val="000000"/>
                </a:solidFill>
                <a:latin typeface="Calibri"/>
                <a:ea typeface="Calibri"/>
                <a:cs typeface="Calibri"/>
                <a:sym typeface="Calibri"/>
              </a:rPr>
              <a:t>Un constructor es un </a:t>
            </a:r>
            <a:r>
              <a:rPr lang="es-CL" sz="1800" b="1" i="0" u="none" strike="noStrike" cap="none" dirty="0">
                <a:solidFill>
                  <a:srgbClr val="CD25B0"/>
                </a:solidFill>
                <a:latin typeface="Calibri"/>
                <a:ea typeface="Calibri"/>
                <a:cs typeface="Calibri"/>
                <a:sym typeface="Calibri"/>
              </a:rPr>
              <a:t>método especial </a:t>
            </a:r>
            <a:r>
              <a:rPr lang="es-CL" sz="1800" b="0" i="0" u="none" strike="noStrike" cap="none" dirty="0">
                <a:solidFill>
                  <a:srgbClr val="000000"/>
                </a:solidFill>
                <a:latin typeface="Calibri"/>
                <a:ea typeface="Calibri"/>
                <a:cs typeface="Calibri"/>
                <a:sym typeface="Calibri"/>
              </a:rPr>
              <a:t>que tiene como objetivo </a:t>
            </a:r>
            <a:r>
              <a:rPr lang="es-CL" sz="1800" b="1" i="0" u="none" strike="noStrike" cap="none" dirty="0">
                <a:solidFill>
                  <a:srgbClr val="CD25B0"/>
                </a:solidFill>
                <a:latin typeface="Calibri"/>
                <a:ea typeface="Calibri"/>
                <a:cs typeface="Calibri"/>
                <a:sym typeface="Calibri"/>
              </a:rPr>
              <a:t>inicializar los atributos </a:t>
            </a:r>
            <a:r>
              <a:rPr lang="es-CL" sz="1800" b="0" i="0" u="none" strike="noStrike" cap="none" dirty="0">
                <a:solidFill>
                  <a:srgbClr val="000000"/>
                </a:solidFill>
                <a:latin typeface="Calibri"/>
                <a:ea typeface="Calibri"/>
                <a:cs typeface="Calibri"/>
                <a:sym typeface="Calibri"/>
              </a:rPr>
              <a:t>de un nuevo objeto, y se ejecuta al momento de crear una instancia de la clase. Dependiendo del número y tipos de los argumentos, se llama al constructor correspondiente. Si no se ha escrito un constructor de la clase, el compilador proporciona un constructor por defecto vacío, iniciando los atributos por defecto. </a:t>
            </a:r>
            <a:endParaRPr dirty="0"/>
          </a:p>
        </p:txBody>
      </p:sp>
      <p:sp>
        <p:nvSpPr>
          <p:cNvPr id="222" name="Google Shape;222;p15"/>
          <p:cNvSpPr txBox="1"/>
          <p:nvPr/>
        </p:nvSpPr>
        <p:spPr>
          <a:xfrm>
            <a:off x="403193" y="3991942"/>
            <a:ext cx="4568302" cy="1054263"/>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Clr>
                <a:schemeClr val="dk1"/>
              </a:buClr>
              <a:buSzPts val="2800"/>
              <a:buFont typeface="Calibri"/>
              <a:buNone/>
            </a:pPr>
            <a:r>
              <a:rPr lang="es-CL" sz="2800" b="0" i="0" u="none" strike="noStrike" cap="none" dirty="0">
                <a:solidFill>
                  <a:schemeClr val="dk1"/>
                </a:solidFill>
                <a:latin typeface="Calibri"/>
                <a:ea typeface="Calibri"/>
                <a:cs typeface="Calibri"/>
                <a:sym typeface="Calibri"/>
              </a:rPr>
              <a:t>Las reglas del </a:t>
            </a:r>
            <a:r>
              <a:rPr lang="es-CL" sz="2800" b="1" i="0" u="none" strike="noStrike" cap="none" dirty="0">
                <a:solidFill>
                  <a:srgbClr val="CD25B0"/>
                </a:solidFill>
                <a:latin typeface="Calibri"/>
                <a:ea typeface="Calibri"/>
                <a:cs typeface="Calibri"/>
                <a:sym typeface="Calibri"/>
              </a:rPr>
              <a:t>constructor</a:t>
            </a:r>
            <a:r>
              <a:rPr lang="es-CL" sz="2800" b="1" i="0" u="none" strike="noStrike" cap="none" dirty="0">
                <a:solidFill>
                  <a:schemeClr val="dk1"/>
                </a:solidFill>
                <a:latin typeface="Calibri"/>
                <a:ea typeface="Calibri"/>
                <a:cs typeface="Calibri"/>
                <a:sym typeface="Calibri"/>
              </a:rPr>
              <a:t> </a:t>
            </a:r>
            <a:r>
              <a:rPr lang="es-CL" sz="2800" b="0" i="0" u="none" strike="noStrike" cap="none" dirty="0">
                <a:solidFill>
                  <a:schemeClr val="dk1"/>
                </a:solidFill>
                <a:latin typeface="Calibri"/>
                <a:ea typeface="Calibri"/>
                <a:cs typeface="Calibri"/>
                <a:sym typeface="Calibri"/>
              </a:rPr>
              <a:t>son las siguientes:</a:t>
            </a:r>
            <a:endParaRPr sz="2800" b="0" i="0" u="none" strike="noStrike" cap="none" dirty="0">
              <a:solidFill>
                <a:schemeClr val="dk1"/>
              </a:solidFill>
              <a:latin typeface="Calibri"/>
              <a:ea typeface="Calibri"/>
              <a:cs typeface="Calibri"/>
              <a:sym typeface="Calibri"/>
            </a:endParaRPr>
          </a:p>
        </p:txBody>
      </p:sp>
      <p:sp>
        <p:nvSpPr>
          <p:cNvPr id="223" name="Google Shape;223;p15"/>
          <p:cNvSpPr/>
          <p:nvPr/>
        </p:nvSpPr>
        <p:spPr>
          <a:xfrm>
            <a:off x="5237825" y="3871003"/>
            <a:ext cx="1259888" cy="1296140"/>
          </a:xfrm>
          <a:prstGeom prst="rightArrow">
            <a:avLst>
              <a:gd name="adj1" fmla="val 50000"/>
              <a:gd name="adj2" fmla="val 50000"/>
            </a:avLst>
          </a:prstGeom>
          <a:solidFill>
            <a:srgbClr val="A5A5A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224" name="Google Shape;224;p15"/>
          <p:cNvSpPr/>
          <p:nvPr/>
        </p:nvSpPr>
        <p:spPr>
          <a:xfrm>
            <a:off x="6923989" y="3684325"/>
            <a:ext cx="4670100" cy="2751981"/>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225" name="Google Shape;225;p15"/>
          <p:cNvSpPr txBox="1"/>
          <p:nvPr/>
        </p:nvSpPr>
        <p:spPr>
          <a:xfrm>
            <a:off x="6923989" y="3888514"/>
            <a:ext cx="4545961" cy="2340897"/>
          </a:xfrm>
          <a:prstGeom prst="rect">
            <a:avLst/>
          </a:prstGeom>
          <a:noFill/>
          <a:ln>
            <a:noFill/>
          </a:ln>
        </p:spPr>
        <p:txBody>
          <a:bodyPr spcFirstLastPara="1" wrap="square" lIns="91425" tIns="45700" rIns="91425" bIns="45700" anchor="t" anchorCtr="0">
            <a:spAutoFit/>
          </a:bodyPr>
          <a:lstStyle/>
          <a:p>
            <a:pPr marL="133350" marR="0" lvl="0" indent="0" algn="just" rtl="0">
              <a:lnSpc>
                <a:spcPct val="115000"/>
              </a:lnSpc>
              <a:spcBef>
                <a:spcPts val="0"/>
              </a:spcBef>
              <a:spcAft>
                <a:spcPts val="0"/>
              </a:spcAft>
              <a:buNone/>
            </a:pPr>
            <a:r>
              <a:rPr lang="es-CL" sz="1600" b="1" i="0" u="none" strike="noStrike" cap="none" dirty="0">
                <a:solidFill>
                  <a:schemeClr val="lt1"/>
                </a:solidFill>
                <a:latin typeface="Calibri"/>
                <a:ea typeface="Calibri"/>
                <a:cs typeface="Calibri"/>
                <a:sym typeface="Calibri"/>
              </a:rPr>
              <a:t>1. El constructor tiene el mismo nombre que la clase.</a:t>
            </a:r>
            <a:endParaRPr dirty="0"/>
          </a:p>
          <a:p>
            <a:pPr marL="133350" marR="0" lvl="0" indent="0" algn="just" rtl="0">
              <a:lnSpc>
                <a:spcPct val="115000"/>
              </a:lnSpc>
              <a:spcBef>
                <a:spcPts val="0"/>
              </a:spcBef>
              <a:spcAft>
                <a:spcPts val="0"/>
              </a:spcAft>
              <a:buNone/>
            </a:pPr>
            <a:r>
              <a:rPr lang="es-CL" sz="1600" b="1" i="0" u="none" strike="noStrike" cap="none" dirty="0">
                <a:solidFill>
                  <a:schemeClr val="lt1"/>
                </a:solidFill>
                <a:latin typeface="Calibri"/>
                <a:ea typeface="Calibri"/>
                <a:cs typeface="Calibri"/>
                <a:sym typeface="Calibri"/>
              </a:rPr>
              <a:t>2. Permite inicializar atributos.</a:t>
            </a:r>
            <a:endParaRPr dirty="0"/>
          </a:p>
          <a:p>
            <a:pPr marL="133350" marR="0" lvl="0" indent="0" algn="just" rtl="0">
              <a:lnSpc>
                <a:spcPct val="115000"/>
              </a:lnSpc>
              <a:spcBef>
                <a:spcPts val="0"/>
              </a:spcBef>
              <a:spcAft>
                <a:spcPts val="0"/>
              </a:spcAft>
              <a:buNone/>
            </a:pPr>
            <a:r>
              <a:rPr lang="es-CL" sz="1600" b="1" i="0" u="none" strike="noStrike" cap="none" dirty="0">
                <a:solidFill>
                  <a:schemeClr val="lt1"/>
                </a:solidFill>
                <a:latin typeface="Calibri"/>
                <a:ea typeface="Calibri"/>
                <a:cs typeface="Calibri"/>
                <a:sym typeface="Calibri"/>
              </a:rPr>
              <a:t>3. Puede tener cero o más argumentos.</a:t>
            </a:r>
            <a:endParaRPr dirty="0"/>
          </a:p>
          <a:p>
            <a:pPr marL="133350" marR="0" lvl="0" indent="0" algn="just" rtl="0">
              <a:lnSpc>
                <a:spcPct val="115000"/>
              </a:lnSpc>
              <a:spcBef>
                <a:spcPts val="0"/>
              </a:spcBef>
              <a:spcAft>
                <a:spcPts val="0"/>
              </a:spcAft>
              <a:buNone/>
            </a:pPr>
            <a:r>
              <a:rPr lang="es-CL" sz="1600" b="1" i="0" u="none" strike="noStrike" cap="none" dirty="0">
                <a:solidFill>
                  <a:schemeClr val="lt1"/>
                </a:solidFill>
                <a:latin typeface="Calibri"/>
                <a:ea typeface="Calibri"/>
                <a:cs typeface="Calibri"/>
                <a:sym typeface="Calibri"/>
              </a:rPr>
              <a:t>4. No devuelve ningún valor (ni siquiera </a:t>
            </a:r>
            <a:r>
              <a:rPr lang="es-CL" sz="1600" b="1" i="1" u="none" strike="noStrike" cap="none" dirty="0">
                <a:solidFill>
                  <a:schemeClr val="lt1"/>
                </a:solidFill>
                <a:latin typeface="Calibri"/>
                <a:ea typeface="Calibri"/>
                <a:cs typeface="Calibri"/>
                <a:sym typeface="Calibri"/>
              </a:rPr>
              <a:t>void</a:t>
            </a:r>
            <a:r>
              <a:rPr lang="es-CL" sz="1600" b="1" i="0" u="none" strike="noStrike" cap="none" dirty="0">
                <a:solidFill>
                  <a:schemeClr val="lt1"/>
                </a:solidFill>
                <a:latin typeface="Calibri"/>
                <a:ea typeface="Calibri"/>
                <a:cs typeface="Calibri"/>
                <a:sym typeface="Calibri"/>
              </a:rPr>
              <a:t>).</a:t>
            </a:r>
            <a:endParaRPr dirty="0"/>
          </a:p>
          <a:p>
            <a:pPr marL="133350" marR="0" lvl="0" indent="0" algn="just" rtl="0">
              <a:lnSpc>
                <a:spcPct val="115000"/>
              </a:lnSpc>
              <a:spcBef>
                <a:spcPts val="0"/>
              </a:spcBef>
              <a:spcAft>
                <a:spcPts val="0"/>
              </a:spcAft>
              <a:buNone/>
            </a:pPr>
            <a:r>
              <a:rPr lang="es-CL" sz="1600" b="1" i="0" u="none" strike="noStrike" cap="none" dirty="0">
                <a:solidFill>
                  <a:schemeClr val="lt1"/>
                </a:solidFill>
                <a:latin typeface="Calibri"/>
                <a:ea typeface="Calibri"/>
                <a:cs typeface="Calibri"/>
                <a:sym typeface="Calibri"/>
              </a:rPr>
              <a:t>5. Toda clase debe tener al menos un constructor.</a:t>
            </a:r>
            <a:endParaRPr dirty="0"/>
          </a:p>
          <a:p>
            <a:pPr marL="590550" marR="0" lvl="1" indent="0" algn="just" rtl="0">
              <a:lnSpc>
                <a:spcPct val="115000"/>
              </a:lnSpc>
              <a:spcBef>
                <a:spcPts val="0"/>
              </a:spcBef>
              <a:spcAft>
                <a:spcPts val="0"/>
              </a:spcAft>
              <a:buNone/>
            </a:pPr>
            <a:r>
              <a:rPr lang="es-CL" sz="1600" b="1" i="0" u="none" strike="noStrike" cap="none" dirty="0">
                <a:solidFill>
                  <a:schemeClr val="lt1"/>
                </a:solidFill>
                <a:latin typeface="Calibri"/>
                <a:ea typeface="Calibri"/>
                <a:cs typeface="Calibri"/>
                <a:sym typeface="Calibri"/>
              </a:rPr>
              <a:t>a. Si no es definida, el IDE crea un constructor vacío.</a:t>
            </a: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Google Shape;230;p16"/>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231" name="Google Shape;231;p16"/>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CONSTRUCTORES</a:t>
            </a:r>
            <a:br>
              <a:rPr lang="es-CL" dirty="0"/>
            </a:br>
            <a:endParaRPr dirty="0">
              <a:solidFill>
                <a:srgbClr val="CD25B0"/>
              </a:solidFill>
            </a:endParaRPr>
          </a:p>
        </p:txBody>
      </p:sp>
      <p:sp>
        <p:nvSpPr>
          <p:cNvPr id="232" name="Google Shape;232;p16"/>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233" name="Google Shape;233;p16"/>
          <p:cNvSpPr txBox="1"/>
          <p:nvPr/>
        </p:nvSpPr>
        <p:spPr>
          <a:xfrm>
            <a:off x="403193" y="1776697"/>
            <a:ext cx="8520600" cy="2652600"/>
          </a:xfrm>
          <a:prstGeom prst="rect">
            <a:avLst/>
          </a:prstGeom>
          <a:noFill/>
          <a:ln>
            <a:noFill/>
          </a:ln>
        </p:spPr>
        <p:txBody>
          <a:bodyPr spcFirstLastPara="1" wrap="square" lIns="91425" tIns="91425" rIns="91425" bIns="91425" anchor="t" anchorCtr="0">
            <a:noAutofit/>
          </a:bodyPr>
          <a:lstStyle/>
          <a:p>
            <a:pPr marL="0" marR="0" lvl="0" indent="0" algn="l" rtl="0">
              <a:lnSpc>
                <a:spcPct val="90000"/>
              </a:lnSpc>
              <a:spcBef>
                <a:spcPts val="0"/>
              </a:spcBef>
              <a:spcAft>
                <a:spcPts val="1600"/>
              </a:spcAft>
              <a:buClr>
                <a:srgbClr val="6FA8DC"/>
              </a:buClr>
              <a:buSzPts val="2800"/>
              <a:buFont typeface="Arial"/>
              <a:buNone/>
            </a:pPr>
            <a:r>
              <a:rPr lang="es-CL" sz="2800" b="0" i="0" u="none" strike="noStrike" cap="none" dirty="0">
                <a:solidFill>
                  <a:srgbClr val="6FA8DC"/>
                </a:solidFill>
                <a:latin typeface="Calibri"/>
                <a:ea typeface="Calibri"/>
                <a:cs typeface="Calibri"/>
                <a:sym typeface="Calibri"/>
              </a:rPr>
              <a:t>public class ClaseX</a:t>
            </a:r>
            <a:br>
              <a:rPr lang="es-CL" sz="2800" b="0" i="0" u="none" strike="noStrike" cap="none" dirty="0">
                <a:solidFill>
                  <a:srgbClr val="6FA8DC"/>
                </a:solidFill>
                <a:latin typeface="Calibri"/>
                <a:ea typeface="Calibri"/>
                <a:cs typeface="Calibri"/>
                <a:sym typeface="Calibri"/>
              </a:rPr>
            </a:br>
            <a:r>
              <a:rPr lang="es-CL" sz="2800" b="0" i="0" u="none" strike="noStrike" cap="none" dirty="0">
                <a:solidFill>
                  <a:srgbClr val="6FA8DC"/>
                </a:solidFill>
                <a:latin typeface="Calibri"/>
                <a:ea typeface="Calibri"/>
                <a:cs typeface="Calibri"/>
                <a:sym typeface="Calibri"/>
              </a:rPr>
              <a:t>{</a:t>
            </a:r>
            <a:br>
              <a:rPr lang="es-CL" sz="2800" b="0" i="0" u="none" strike="noStrike" cap="none" dirty="0">
                <a:solidFill>
                  <a:srgbClr val="6FA8DC"/>
                </a:solidFill>
                <a:latin typeface="Calibri"/>
                <a:ea typeface="Calibri"/>
                <a:cs typeface="Calibri"/>
                <a:sym typeface="Calibri"/>
              </a:rPr>
            </a:br>
            <a:r>
              <a:rPr lang="es-CL" sz="2800" b="0" i="0" u="none" strike="noStrike" cap="none" dirty="0">
                <a:solidFill>
                  <a:srgbClr val="6FA8DC"/>
                </a:solidFill>
                <a:latin typeface="Calibri"/>
                <a:ea typeface="Calibri"/>
                <a:cs typeface="Calibri"/>
                <a:sym typeface="Calibri"/>
              </a:rPr>
              <a:t>	//Constructores </a:t>
            </a:r>
            <a:br>
              <a:rPr lang="es-CL" sz="2800" b="0" i="0" u="none" strike="noStrike" cap="none" dirty="0">
                <a:solidFill>
                  <a:srgbClr val="6FA8DC"/>
                </a:solidFill>
                <a:latin typeface="Calibri"/>
                <a:ea typeface="Calibri"/>
                <a:cs typeface="Calibri"/>
                <a:sym typeface="Calibri"/>
              </a:rPr>
            </a:br>
            <a:r>
              <a:rPr lang="es-CL" sz="2800" b="0" i="0" u="none" strike="noStrike" cap="none" dirty="0">
                <a:solidFill>
                  <a:srgbClr val="6FA8DC"/>
                </a:solidFill>
                <a:latin typeface="Calibri"/>
                <a:ea typeface="Calibri"/>
                <a:cs typeface="Calibri"/>
                <a:sym typeface="Calibri"/>
              </a:rPr>
              <a:t>	ClaseX ( ) {</a:t>
            </a:r>
            <a:br>
              <a:rPr lang="es-CL" sz="2800" b="0" i="0" u="none" strike="noStrike" cap="none" dirty="0">
                <a:solidFill>
                  <a:srgbClr val="6FA8DC"/>
                </a:solidFill>
                <a:latin typeface="Calibri"/>
                <a:ea typeface="Calibri"/>
                <a:cs typeface="Calibri"/>
                <a:sym typeface="Calibri"/>
              </a:rPr>
            </a:br>
            <a:r>
              <a:rPr lang="es-CL" sz="2800" b="0" i="0" u="none" strike="noStrike" cap="none" dirty="0">
                <a:solidFill>
                  <a:srgbClr val="6FA8DC"/>
                </a:solidFill>
                <a:latin typeface="Calibri"/>
                <a:ea typeface="Calibri"/>
                <a:cs typeface="Calibri"/>
                <a:sym typeface="Calibri"/>
              </a:rPr>
              <a:t>	}</a:t>
            </a:r>
            <a:br>
              <a:rPr lang="es-CL" sz="2800" b="0" i="0" u="none" strike="noStrike" cap="none" dirty="0">
                <a:solidFill>
                  <a:srgbClr val="6FA8DC"/>
                </a:solidFill>
                <a:latin typeface="Calibri"/>
                <a:ea typeface="Calibri"/>
                <a:cs typeface="Calibri"/>
                <a:sym typeface="Calibri"/>
              </a:rPr>
            </a:br>
            <a:r>
              <a:rPr lang="es-CL" sz="2800" b="0" i="0" u="none" strike="noStrike" cap="none" dirty="0">
                <a:solidFill>
                  <a:srgbClr val="6FA8DC"/>
                </a:solidFill>
                <a:latin typeface="Calibri"/>
                <a:ea typeface="Calibri"/>
                <a:cs typeface="Calibri"/>
                <a:sym typeface="Calibri"/>
              </a:rPr>
              <a:t>	ClaseX ( [Argumentos] ){</a:t>
            </a:r>
            <a:br>
              <a:rPr lang="es-CL" sz="2800" b="0" i="0" u="none" strike="noStrike" cap="none" dirty="0">
                <a:solidFill>
                  <a:srgbClr val="6FA8DC"/>
                </a:solidFill>
                <a:latin typeface="Calibri"/>
                <a:ea typeface="Calibri"/>
                <a:cs typeface="Calibri"/>
                <a:sym typeface="Calibri"/>
              </a:rPr>
            </a:br>
            <a:r>
              <a:rPr lang="es-CL" sz="2800" b="0" i="0" u="none" strike="noStrike" cap="none" dirty="0">
                <a:solidFill>
                  <a:srgbClr val="6FA8DC"/>
                </a:solidFill>
                <a:latin typeface="Calibri"/>
                <a:ea typeface="Calibri"/>
                <a:cs typeface="Calibri"/>
                <a:sym typeface="Calibri"/>
              </a:rPr>
              <a:t>	}</a:t>
            </a:r>
            <a:br>
              <a:rPr lang="es-CL" sz="2800" b="0" i="0" u="none" strike="noStrike" cap="none" dirty="0">
                <a:solidFill>
                  <a:srgbClr val="6FA8DC"/>
                </a:solidFill>
                <a:latin typeface="Calibri"/>
                <a:ea typeface="Calibri"/>
                <a:cs typeface="Calibri"/>
                <a:sym typeface="Calibri"/>
              </a:rPr>
            </a:br>
            <a:r>
              <a:rPr lang="es-CL" sz="2800" b="0" i="0" u="none" strike="noStrike" cap="none" dirty="0">
                <a:solidFill>
                  <a:srgbClr val="6FA8DC"/>
                </a:solidFill>
                <a:latin typeface="Calibri"/>
                <a:ea typeface="Calibri"/>
                <a:cs typeface="Calibri"/>
                <a:sym typeface="Calibri"/>
              </a:rPr>
              <a:t>}</a:t>
            </a:r>
            <a:endParaRPr dirty="0"/>
          </a:p>
        </p:txBody>
      </p:sp>
      <p:sp>
        <p:nvSpPr>
          <p:cNvPr id="234" name="Google Shape;234;p16"/>
          <p:cNvSpPr txBox="1"/>
          <p:nvPr/>
        </p:nvSpPr>
        <p:spPr>
          <a:xfrm>
            <a:off x="502325" y="4997468"/>
            <a:ext cx="8520600" cy="1146600"/>
          </a:xfrm>
          <a:prstGeom prst="rect">
            <a:avLst/>
          </a:prstGeom>
          <a:noFill/>
          <a:ln>
            <a:noFill/>
          </a:ln>
        </p:spPr>
        <p:txBody>
          <a:bodyPr spcFirstLastPara="1" wrap="square" lIns="91425" tIns="91425" rIns="91425" bIns="91425" anchor="t" anchorCtr="0">
            <a:noAutofit/>
          </a:bodyPr>
          <a:lstStyle/>
          <a:p>
            <a:pPr marL="0" marR="0" lvl="0" indent="0" algn="l" rtl="0">
              <a:lnSpc>
                <a:spcPct val="90000"/>
              </a:lnSpc>
              <a:spcBef>
                <a:spcPts val="0"/>
              </a:spcBef>
              <a:spcAft>
                <a:spcPts val="0"/>
              </a:spcAft>
              <a:buClr>
                <a:srgbClr val="6FA8DC"/>
              </a:buClr>
              <a:buSzPts val="2800"/>
              <a:buFont typeface="Arial"/>
              <a:buNone/>
            </a:pPr>
            <a:r>
              <a:rPr lang="es-CL" sz="2800" b="0" i="0" u="none" strike="noStrike" cap="none" dirty="0">
                <a:solidFill>
                  <a:srgbClr val="6FA8DC"/>
                </a:solidFill>
                <a:latin typeface="Calibri"/>
                <a:ea typeface="Calibri"/>
                <a:cs typeface="Calibri"/>
                <a:sym typeface="Calibri"/>
              </a:rPr>
              <a:t>ClaseX </a:t>
            </a:r>
            <a:r>
              <a:rPr lang="es-CL" sz="2800" b="0" i="0" u="none" strike="noStrike" cap="none" dirty="0">
                <a:solidFill>
                  <a:srgbClr val="000000"/>
                </a:solidFill>
                <a:latin typeface="Calibri"/>
                <a:ea typeface="Calibri"/>
                <a:cs typeface="Calibri"/>
                <a:sym typeface="Calibri"/>
              </a:rPr>
              <a:t>objeto1 = </a:t>
            </a:r>
            <a:r>
              <a:rPr lang="es-CL" sz="2800" b="0" i="0" u="none" strike="noStrike" cap="none" dirty="0">
                <a:solidFill>
                  <a:srgbClr val="6FA8DC"/>
                </a:solidFill>
                <a:latin typeface="Calibri"/>
                <a:ea typeface="Calibri"/>
                <a:cs typeface="Calibri"/>
                <a:sym typeface="Calibri"/>
              </a:rPr>
              <a:t>new </a:t>
            </a:r>
            <a:r>
              <a:rPr lang="es-CL" sz="2800" b="0" i="0" u="none" strike="noStrike" cap="none" dirty="0">
                <a:solidFill>
                  <a:srgbClr val="000000"/>
                </a:solidFill>
                <a:latin typeface="Calibri"/>
                <a:ea typeface="Calibri"/>
                <a:cs typeface="Calibri"/>
                <a:sym typeface="Calibri"/>
              </a:rPr>
              <a:t>ClaseX( );</a:t>
            </a:r>
            <a:endParaRPr dirty="0"/>
          </a:p>
          <a:p>
            <a:pPr marL="0" marR="0" lvl="0" indent="0" algn="l" rtl="0">
              <a:lnSpc>
                <a:spcPct val="90000"/>
              </a:lnSpc>
              <a:spcBef>
                <a:spcPts val="1600"/>
              </a:spcBef>
              <a:spcAft>
                <a:spcPts val="1600"/>
              </a:spcAft>
              <a:buClr>
                <a:srgbClr val="6FA8DC"/>
              </a:buClr>
              <a:buSzPts val="2800"/>
              <a:buFont typeface="Arial"/>
              <a:buNone/>
            </a:pPr>
            <a:r>
              <a:rPr lang="es-CL" sz="2800" b="0" i="0" u="none" strike="noStrike" cap="none" dirty="0">
                <a:solidFill>
                  <a:srgbClr val="6FA8DC"/>
                </a:solidFill>
                <a:latin typeface="Calibri"/>
                <a:ea typeface="Calibri"/>
                <a:cs typeface="Calibri"/>
                <a:sym typeface="Calibri"/>
              </a:rPr>
              <a:t>ClaseX </a:t>
            </a:r>
            <a:r>
              <a:rPr lang="es-CL" sz="2800" b="0" i="0" u="none" strike="noStrike" cap="none" dirty="0">
                <a:solidFill>
                  <a:srgbClr val="000000"/>
                </a:solidFill>
                <a:latin typeface="Calibri"/>
                <a:ea typeface="Calibri"/>
                <a:cs typeface="Calibri"/>
                <a:sym typeface="Calibri"/>
              </a:rPr>
              <a:t>objeto2 = </a:t>
            </a:r>
            <a:r>
              <a:rPr lang="es-CL" sz="2800" b="0" i="0" u="none" strike="noStrike" cap="none" dirty="0">
                <a:solidFill>
                  <a:srgbClr val="6FA8DC"/>
                </a:solidFill>
                <a:latin typeface="Calibri"/>
                <a:ea typeface="Calibri"/>
                <a:cs typeface="Calibri"/>
                <a:sym typeface="Calibri"/>
              </a:rPr>
              <a:t>new </a:t>
            </a:r>
            <a:r>
              <a:rPr lang="es-CL" sz="2800" b="0" i="0" u="none" strike="noStrike" cap="none" dirty="0">
                <a:solidFill>
                  <a:srgbClr val="000000"/>
                </a:solidFill>
                <a:latin typeface="Calibri"/>
                <a:ea typeface="Calibri"/>
                <a:cs typeface="Calibri"/>
                <a:sym typeface="Calibri"/>
              </a:rPr>
              <a:t>ClaseX ( [Argumentos]);</a:t>
            </a:r>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Google Shape;239;p17"/>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240" name="Google Shape;240;p17"/>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CONTRUYENDO UN</a:t>
            </a:r>
            <a:br>
              <a:rPr lang="es-CL" dirty="0"/>
            </a:br>
            <a:r>
              <a:rPr lang="es-CL" dirty="0">
                <a:solidFill>
                  <a:srgbClr val="CD25B0"/>
                </a:solidFill>
              </a:rPr>
              <a:t>OBJETO BEBÉ</a:t>
            </a:r>
            <a:endParaRPr dirty="0">
              <a:solidFill>
                <a:srgbClr val="CD25B0"/>
              </a:solidFill>
            </a:endParaRPr>
          </a:p>
        </p:txBody>
      </p:sp>
      <p:sp>
        <p:nvSpPr>
          <p:cNvPr id="241" name="Google Shape;241;p17"/>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242" name="Google Shape;242;p17"/>
          <p:cNvSpPr txBox="1"/>
          <p:nvPr/>
        </p:nvSpPr>
        <p:spPr>
          <a:xfrm>
            <a:off x="403193" y="1776697"/>
            <a:ext cx="8520600" cy="4716178"/>
          </a:xfrm>
          <a:prstGeom prst="rect">
            <a:avLst/>
          </a:prstGeom>
          <a:noFill/>
          <a:ln>
            <a:noFill/>
          </a:ln>
        </p:spPr>
        <p:txBody>
          <a:bodyPr spcFirstLastPara="1" wrap="square" lIns="91425" tIns="91425" rIns="91425" bIns="91425" anchor="t" anchorCtr="0">
            <a:noAutofit/>
          </a:bodyPr>
          <a:lstStyle/>
          <a:p>
            <a:pPr marL="0" marR="0" lvl="0" indent="0" algn="l" rtl="0">
              <a:lnSpc>
                <a:spcPct val="90000"/>
              </a:lnSpc>
              <a:spcBef>
                <a:spcPts val="0"/>
              </a:spcBef>
              <a:spcAft>
                <a:spcPts val="0"/>
              </a:spcAft>
              <a:buClr>
                <a:srgbClr val="6FA8DC"/>
              </a:buClr>
              <a:buSzPts val="2800"/>
              <a:buFont typeface="Arial"/>
              <a:buNone/>
            </a:pPr>
            <a:r>
              <a:rPr lang="es-CL" sz="2800" b="0" i="0" u="none" strike="noStrike" cap="none" dirty="0">
                <a:solidFill>
                  <a:srgbClr val="6FA8DC"/>
                </a:solidFill>
                <a:latin typeface="Calibri"/>
                <a:ea typeface="Calibri"/>
                <a:cs typeface="Calibri"/>
                <a:sym typeface="Calibri"/>
              </a:rPr>
              <a:t>public class</a:t>
            </a:r>
            <a:r>
              <a:rPr lang="es-CL" sz="2800" b="0" i="0" u="none" strike="noStrike" cap="none" dirty="0">
                <a:solidFill>
                  <a:schemeClr val="dk1"/>
                </a:solidFill>
                <a:latin typeface="Calibri"/>
                <a:ea typeface="Calibri"/>
                <a:cs typeface="Calibri"/>
                <a:sym typeface="Calibri"/>
              </a:rPr>
              <a:t> Bebe {</a:t>
            </a:r>
            <a:br>
              <a:rPr lang="es-CL" sz="2800" b="0" i="0" u="none" strike="noStrike" cap="none" dirty="0">
                <a:solidFill>
                  <a:schemeClr val="dk1"/>
                </a:solidFill>
                <a:latin typeface="Calibri"/>
                <a:ea typeface="Calibri"/>
                <a:cs typeface="Calibri"/>
                <a:sym typeface="Calibri"/>
              </a:rPr>
            </a:br>
            <a:r>
              <a:rPr lang="es-CL" sz="2800" b="0" i="0" u="none" strike="noStrike" cap="none" dirty="0">
                <a:solidFill>
                  <a:schemeClr val="dk1"/>
                </a:solidFill>
                <a:latin typeface="Calibri"/>
                <a:ea typeface="Calibri"/>
                <a:cs typeface="Calibri"/>
                <a:sym typeface="Calibri"/>
              </a:rPr>
              <a:t>	//Atributos</a:t>
            </a:r>
            <a:br>
              <a:rPr lang="es-CL" sz="2800" b="0" i="0" u="none" strike="noStrike" cap="none" dirty="0">
                <a:solidFill>
                  <a:schemeClr val="dk1"/>
                </a:solidFill>
                <a:latin typeface="Calibri"/>
                <a:ea typeface="Calibri"/>
                <a:cs typeface="Calibri"/>
                <a:sym typeface="Calibri"/>
              </a:rPr>
            </a:br>
            <a:r>
              <a:rPr lang="es-CL" sz="2800" b="0" i="0" u="none" strike="noStrike" cap="none" dirty="0">
                <a:solidFill>
                  <a:schemeClr val="dk1"/>
                </a:solidFill>
                <a:latin typeface="Calibri"/>
                <a:ea typeface="Calibri"/>
                <a:cs typeface="Calibri"/>
                <a:sym typeface="Calibri"/>
              </a:rPr>
              <a:t>	</a:t>
            </a:r>
            <a:r>
              <a:rPr lang="es-CL" sz="2800" b="0" i="0" u="none" strike="noStrike" cap="none" dirty="0">
                <a:solidFill>
                  <a:srgbClr val="6FA8DC"/>
                </a:solidFill>
                <a:latin typeface="Calibri"/>
                <a:ea typeface="Calibri"/>
                <a:cs typeface="Calibri"/>
                <a:sym typeface="Calibri"/>
              </a:rPr>
              <a:t>String</a:t>
            </a:r>
            <a:r>
              <a:rPr lang="es-CL" sz="2800" b="0" i="0" u="none" strike="noStrike" cap="none" dirty="0">
                <a:solidFill>
                  <a:schemeClr val="dk1"/>
                </a:solidFill>
                <a:latin typeface="Calibri"/>
                <a:ea typeface="Calibri"/>
                <a:cs typeface="Calibri"/>
                <a:sym typeface="Calibri"/>
              </a:rPr>
              <a:t> nombre;</a:t>
            </a:r>
            <a:br>
              <a:rPr lang="es-CL" sz="2800" b="0" i="0" u="none" strike="noStrike" cap="none" dirty="0">
                <a:solidFill>
                  <a:schemeClr val="dk1"/>
                </a:solidFill>
                <a:latin typeface="Calibri"/>
                <a:ea typeface="Calibri"/>
                <a:cs typeface="Calibri"/>
                <a:sym typeface="Calibri"/>
              </a:rPr>
            </a:br>
            <a:r>
              <a:rPr lang="es-CL" sz="2800" b="0" i="0" u="none" strike="noStrike" cap="none" dirty="0">
                <a:solidFill>
                  <a:schemeClr val="dk1"/>
                </a:solidFill>
                <a:latin typeface="Calibri"/>
                <a:ea typeface="Calibri"/>
                <a:cs typeface="Calibri"/>
                <a:sym typeface="Calibri"/>
              </a:rPr>
              <a:t>	</a:t>
            </a:r>
            <a:r>
              <a:rPr lang="es-CL" sz="2800" b="0" i="0" u="none" strike="noStrike" cap="none" dirty="0">
                <a:solidFill>
                  <a:srgbClr val="6FA8DC"/>
                </a:solidFill>
                <a:latin typeface="Calibri"/>
                <a:ea typeface="Calibri"/>
                <a:cs typeface="Calibri"/>
                <a:sym typeface="Calibri"/>
              </a:rPr>
              <a:t>boolean</a:t>
            </a:r>
            <a:r>
              <a:rPr lang="es-CL" sz="2800" b="0" i="0" u="none" strike="noStrike" cap="none" dirty="0">
                <a:solidFill>
                  <a:schemeClr val="dk1"/>
                </a:solidFill>
                <a:latin typeface="Calibri"/>
                <a:ea typeface="Calibri"/>
                <a:cs typeface="Calibri"/>
                <a:sym typeface="Calibri"/>
              </a:rPr>
              <a:t> esMujer;</a:t>
            </a:r>
            <a:endParaRPr dirty="0"/>
          </a:p>
          <a:p>
            <a:pPr marL="0" marR="0" lvl="0" indent="0" algn="l" rtl="0">
              <a:lnSpc>
                <a:spcPct val="90000"/>
              </a:lnSpc>
              <a:spcBef>
                <a:spcPts val="1600"/>
              </a:spcBef>
              <a:spcAft>
                <a:spcPts val="0"/>
              </a:spcAft>
              <a:buClr>
                <a:schemeClr val="dk1"/>
              </a:buClr>
              <a:buSzPts val="2800"/>
              <a:buFont typeface="Arial"/>
              <a:buNone/>
            </a:pPr>
            <a:r>
              <a:rPr lang="es-CL" sz="2800" b="0" i="0" u="none" strike="noStrike" cap="none" dirty="0">
                <a:solidFill>
                  <a:schemeClr val="dk1"/>
                </a:solidFill>
                <a:latin typeface="Calibri"/>
                <a:ea typeface="Calibri"/>
                <a:cs typeface="Calibri"/>
                <a:sym typeface="Calibri"/>
              </a:rPr>
              <a:t>	//Constructor</a:t>
            </a:r>
            <a:br>
              <a:rPr lang="es-CL" sz="2800" b="0" i="0" u="none" strike="noStrike" cap="none" dirty="0">
                <a:solidFill>
                  <a:schemeClr val="dk1"/>
                </a:solidFill>
                <a:latin typeface="Calibri"/>
                <a:ea typeface="Calibri"/>
                <a:cs typeface="Calibri"/>
                <a:sym typeface="Calibri"/>
              </a:rPr>
            </a:br>
            <a:r>
              <a:rPr lang="es-CL" sz="2800" b="0" i="0" u="none" strike="noStrike" cap="none" dirty="0">
                <a:solidFill>
                  <a:schemeClr val="dk1"/>
                </a:solidFill>
                <a:latin typeface="Calibri"/>
                <a:ea typeface="Calibri"/>
                <a:cs typeface="Calibri"/>
                <a:sym typeface="Calibri"/>
              </a:rPr>
              <a:t>	Bebe (</a:t>
            </a:r>
            <a:r>
              <a:rPr lang="es-CL" sz="2800" b="0" i="0" u="none" strike="noStrike" cap="none" dirty="0">
                <a:solidFill>
                  <a:srgbClr val="6FA8DC"/>
                </a:solidFill>
                <a:latin typeface="Calibri"/>
                <a:ea typeface="Calibri"/>
                <a:cs typeface="Calibri"/>
                <a:sym typeface="Calibri"/>
              </a:rPr>
              <a:t>String</a:t>
            </a:r>
            <a:r>
              <a:rPr lang="es-CL" sz="2800" b="0" i="0" u="none" strike="noStrike" cap="none" dirty="0">
                <a:solidFill>
                  <a:schemeClr val="dk1"/>
                </a:solidFill>
                <a:latin typeface="Calibri"/>
                <a:ea typeface="Calibri"/>
                <a:cs typeface="Calibri"/>
                <a:sym typeface="Calibri"/>
              </a:rPr>
              <a:t> miNombre, </a:t>
            </a:r>
            <a:r>
              <a:rPr lang="es-CL" sz="2800" b="0" i="0" u="none" strike="noStrike" cap="none" dirty="0">
                <a:solidFill>
                  <a:srgbClr val="6FA8DC"/>
                </a:solidFill>
                <a:latin typeface="Calibri"/>
                <a:ea typeface="Calibri"/>
                <a:cs typeface="Calibri"/>
                <a:sym typeface="Calibri"/>
              </a:rPr>
              <a:t>boolean</a:t>
            </a:r>
            <a:r>
              <a:rPr lang="es-CL" sz="2800" b="0" i="0" u="none" strike="noStrike" cap="none" dirty="0">
                <a:solidFill>
                  <a:schemeClr val="dk1"/>
                </a:solidFill>
                <a:latin typeface="Calibri"/>
                <a:ea typeface="Calibri"/>
                <a:cs typeface="Calibri"/>
                <a:sym typeface="Calibri"/>
              </a:rPr>
              <a:t> bebeMujer) {</a:t>
            </a:r>
            <a:br>
              <a:rPr lang="es-CL" sz="2800" b="0" i="0" u="none" strike="noStrike" cap="none" dirty="0">
                <a:solidFill>
                  <a:schemeClr val="dk1"/>
                </a:solidFill>
                <a:latin typeface="Calibri"/>
                <a:ea typeface="Calibri"/>
                <a:cs typeface="Calibri"/>
                <a:sym typeface="Calibri"/>
              </a:rPr>
            </a:br>
            <a:r>
              <a:rPr lang="es-CL" sz="2800" b="0" i="0" u="none" strike="noStrike" cap="none" dirty="0">
                <a:solidFill>
                  <a:schemeClr val="dk1"/>
                </a:solidFill>
                <a:latin typeface="Calibri"/>
                <a:ea typeface="Calibri"/>
                <a:cs typeface="Calibri"/>
                <a:sym typeface="Calibri"/>
              </a:rPr>
              <a:t>		nombre = miNombre;</a:t>
            </a:r>
            <a:br>
              <a:rPr lang="es-CL" sz="2800" b="0" i="0" u="none" strike="noStrike" cap="none" dirty="0">
                <a:solidFill>
                  <a:schemeClr val="dk1"/>
                </a:solidFill>
                <a:latin typeface="Calibri"/>
                <a:ea typeface="Calibri"/>
                <a:cs typeface="Calibri"/>
                <a:sym typeface="Calibri"/>
              </a:rPr>
            </a:br>
            <a:r>
              <a:rPr lang="es-CL" sz="2800" b="0" i="0" u="none" strike="noStrike" cap="none" dirty="0">
                <a:solidFill>
                  <a:schemeClr val="dk1"/>
                </a:solidFill>
                <a:latin typeface="Calibri"/>
                <a:ea typeface="Calibri"/>
                <a:cs typeface="Calibri"/>
                <a:sym typeface="Calibri"/>
              </a:rPr>
              <a:t>		esMujer = bebeMujer;</a:t>
            </a:r>
            <a:br>
              <a:rPr lang="es-CL" sz="2800" b="0" i="0" u="none" strike="noStrike" cap="none" dirty="0">
                <a:solidFill>
                  <a:schemeClr val="dk1"/>
                </a:solidFill>
                <a:latin typeface="Calibri"/>
                <a:ea typeface="Calibri"/>
                <a:cs typeface="Calibri"/>
                <a:sym typeface="Calibri"/>
              </a:rPr>
            </a:br>
            <a:r>
              <a:rPr lang="es-CL" sz="2800" b="0" i="0" u="none" strike="noStrike" cap="none" dirty="0">
                <a:solidFill>
                  <a:schemeClr val="dk1"/>
                </a:solidFill>
                <a:latin typeface="Calibri"/>
                <a:ea typeface="Calibri"/>
                <a:cs typeface="Calibri"/>
                <a:sym typeface="Calibri"/>
              </a:rPr>
              <a:t>	}</a:t>
            </a:r>
            <a:endParaRPr dirty="0"/>
          </a:p>
          <a:p>
            <a:pPr marL="0" marR="0" lvl="0" indent="0" algn="l" rtl="0">
              <a:lnSpc>
                <a:spcPct val="90000"/>
              </a:lnSpc>
              <a:spcBef>
                <a:spcPts val="1600"/>
              </a:spcBef>
              <a:spcAft>
                <a:spcPts val="1600"/>
              </a:spcAft>
              <a:buClr>
                <a:schemeClr val="dk1"/>
              </a:buClr>
              <a:buSzPts val="2800"/>
              <a:buFont typeface="Arial"/>
              <a:buNone/>
            </a:pPr>
            <a:r>
              <a:rPr lang="es-CL" sz="2800" b="0" i="0" u="none" strike="noStrike" cap="none" dirty="0">
                <a:solidFill>
                  <a:schemeClr val="dk1"/>
                </a:solidFill>
                <a:latin typeface="Calibri"/>
                <a:ea typeface="Calibri"/>
                <a:cs typeface="Calibri"/>
                <a:sym typeface="Calibri"/>
              </a:rPr>
              <a:t>}</a:t>
            </a:r>
            <a:endParaRP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p18"/>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248" name="Google Shape;248;p18"/>
          <p:cNvSpPr txBox="1">
            <a:spLocks noGrp="1"/>
          </p:cNvSpPr>
          <p:nvPr>
            <p:ph type="title"/>
          </p:nvPr>
        </p:nvSpPr>
        <p:spPr>
          <a:xfrm>
            <a:off x="296663" y="311859"/>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BUENAS</a:t>
            </a:r>
            <a:br>
              <a:rPr lang="es-CL" dirty="0"/>
            </a:br>
            <a:r>
              <a:rPr lang="es-CL" dirty="0">
                <a:solidFill>
                  <a:srgbClr val="CD25B0"/>
                </a:solidFill>
              </a:rPr>
              <a:t>PRÁCTICAS</a:t>
            </a:r>
            <a:endParaRPr dirty="0">
              <a:solidFill>
                <a:srgbClr val="CD25B0"/>
              </a:solidFill>
            </a:endParaRPr>
          </a:p>
        </p:txBody>
      </p:sp>
      <p:sp>
        <p:nvSpPr>
          <p:cNvPr id="249" name="Google Shape;249;p18"/>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250" name="Google Shape;250;p18"/>
          <p:cNvSpPr/>
          <p:nvPr/>
        </p:nvSpPr>
        <p:spPr>
          <a:xfrm>
            <a:off x="1171853" y="2227589"/>
            <a:ext cx="4483223" cy="3995657"/>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251" name="Google Shape;251;p18"/>
          <p:cNvSpPr txBox="1"/>
          <p:nvPr/>
        </p:nvSpPr>
        <p:spPr>
          <a:xfrm>
            <a:off x="1171853" y="2458193"/>
            <a:ext cx="4172504" cy="3539430"/>
          </a:xfrm>
          <a:prstGeom prst="rect">
            <a:avLst/>
          </a:prstGeom>
          <a:noFill/>
          <a:ln>
            <a:noFill/>
          </a:ln>
        </p:spPr>
        <p:txBody>
          <a:bodyPr spcFirstLastPara="1" wrap="square" lIns="91425" tIns="45700" rIns="91425" bIns="45700" anchor="t" anchorCtr="0">
            <a:spAutoFit/>
          </a:bodyPr>
          <a:lstStyle/>
          <a:p>
            <a:pPr marL="596900" marR="0" lvl="1" indent="0" algn="l" rtl="0">
              <a:spcBef>
                <a:spcPts val="0"/>
              </a:spcBef>
              <a:spcAft>
                <a:spcPts val="0"/>
              </a:spcAft>
              <a:buNone/>
            </a:pPr>
            <a:r>
              <a:rPr lang="es-CL" sz="2800" b="1" i="0" u="none" strike="noStrike" cap="none" dirty="0">
                <a:solidFill>
                  <a:schemeClr val="lt1"/>
                </a:solidFill>
                <a:latin typeface="Calibri"/>
                <a:ea typeface="Calibri"/>
                <a:cs typeface="Calibri"/>
                <a:sym typeface="Calibri"/>
              </a:rPr>
              <a:t>ATRIBUTOS</a:t>
            </a:r>
            <a:endParaRPr dirty="0"/>
          </a:p>
          <a:p>
            <a:pPr marL="596900" marR="0" lvl="1" indent="0" algn="l" rtl="0">
              <a:spcBef>
                <a:spcPts val="0"/>
              </a:spcBef>
              <a:spcAft>
                <a:spcPts val="0"/>
              </a:spcAft>
              <a:buNone/>
            </a:pPr>
            <a:r>
              <a:rPr lang="es-CL" sz="2800" b="0" i="0" u="none" strike="noStrike" cap="none" dirty="0">
                <a:solidFill>
                  <a:schemeClr val="lt1"/>
                </a:solidFill>
                <a:latin typeface="Calibri"/>
                <a:ea typeface="Calibri"/>
                <a:cs typeface="Calibri"/>
                <a:sym typeface="Calibri"/>
              </a:rPr>
              <a:t>1. Escoge un nombre que le diga al lector lo que representa el atributo.</a:t>
            </a:r>
            <a:endParaRPr dirty="0"/>
          </a:p>
          <a:p>
            <a:pPr marL="596900" marR="0" lvl="1" indent="0" algn="l" rtl="0">
              <a:spcBef>
                <a:spcPts val="0"/>
              </a:spcBef>
              <a:spcAft>
                <a:spcPts val="0"/>
              </a:spcAft>
              <a:buNone/>
            </a:pPr>
            <a:endParaRPr sz="2800" b="0" i="0" u="none" strike="noStrike" cap="none" dirty="0">
              <a:solidFill>
                <a:schemeClr val="lt1"/>
              </a:solidFill>
              <a:latin typeface="Calibri"/>
              <a:ea typeface="Calibri"/>
              <a:cs typeface="Calibri"/>
              <a:sym typeface="Calibri"/>
            </a:endParaRPr>
          </a:p>
          <a:p>
            <a:pPr marL="596900" marR="0" lvl="1" indent="0" algn="l" rtl="0">
              <a:spcBef>
                <a:spcPts val="0"/>
              </a:spcBef>
              <a:spcAft>
                <a:spcPts val="0"/>
              </a:spcAft>
              <a:buNone/>
            </a:pPr>
            <a:r>
              <a:rPr lang="es-CL" sz="2800" b="0" i="0" u="none" strike="noStrike" cap="none" dirty="0">
                <a:solidFill>
                  <a:schemeClr val="lt1"/>
                </a:solidFill>
                <a:latin typeface="Calibri"/>
                <a:ea typeface="Calibri"/>
                <a:cs typeface="Calibri"/>
                <a:sym typeface="Calibri"/>
              </a:rPr>
              <a:t>Ejemplo: distancia, nivel, nombre.</a:t>
            </a:r>
            <a:endParaRPr dirty="0"/>
          </a:p>
        </p:txBody>
      </p:sp>
      <p:sp>
        <p:nvSpPr>
          <p:cNvPr id="252" name="Google Shape;252;p18"/>
          <p:cNvSpPr/>
          <p:nvPr/>
        </p:nvSpPr>
        <p:spPr>
          <a:xfrm>
            <a:off x="6109317" y="2217790"/>
            <a:ext cx="4483223" cy="3995657"/>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253" name="Google Shape;253;p18"/>
          <p:cNvSpPr txBox="1"/>
          <p:nvPr/>
        </p:nvSpPr>
        <p:spPr>
          <a:xfrm>
            <a:off x="6109317" y="2448394"/>
            <a:ext cx="4172504" cy="3539430"/>
          </a:xfrm>
          <a:prstGeom prst="rect">
            <a:avLst/>
          </a:prstGeom>
          <a:noFill/>
          <a:ln>
            <a:noFill/>
          </a:ln>
        </p:spPr>
        <p:txBody>
          <a:bodyPr spcFirstLastPara="1" wrap="square" lIns="91425" tIns="45700" rIns="91425" bIns="45700" anchor="t" anchorCtr="0">
            <a:spAutoFit/>
          </a:bodyPr>
          <a:lstStyle/>
          <a:p>
            <a:pPr marL="114300" marR="0" lvl="0" indent="0" algn="l" rtl="0">
              <a:spcBef>
                <a:spcPts val="0"/>
              </a:spcBef>
              <a:spcAft>
                <a:spcPts val="0"/>
              </a:spcAft>
              <a:buNone/>
            </a:pPr>
            <a:r>
              <a:rPr lang="es-CL" sz="2800" b="0" i="0" u="none" strike="noStrike" cap="none" dirty="0">
                <a:solidFill>
                  <a:schemeClr val="lt1"/>
                </a:solidFill>
                <a:latin typeface="Calibri"/>
                <a:ea typeface="Calibri"/>
                <a:cs typeface="Calibri"/>
                <a:sym typeface="Calibri"/>
              </a:rPr>
              <a:t>      </a:t>
            </a:r>
            <a:r>
              <a:rPr lang="es-CL" sz="2800" b="1" i="0" u="none" strike="noStrike" cap="none" dirty="0">
                <a:solidFill>
                  <a:schemeClr val="lt1"/>
                </a:solidFill>
                <a:latin typeface="Calibri"/>
                <a:ea typeface="Calibri"/>
                <a:cs typeface="Calibri"/>
                <a:sym typeface="Calibri"/>
              </a:rPr>
              <a:t>MÉTODOS</a:t>
            </a:r>
            <a:endParaRPr dirty="0"/>
          </a:p>
          <a:p>
            <a:pPr marL="596900" marR="0" lvl="1" indent="0" algn="l" rtl="0">
              <a:spcBef>
                <a:spcPts val="0"/>
              </a:spcBef>
              <a:spcAft>
                <a:spcPts val="0"/>
              </a:spcAft>
              <a:buNone/>
            </a:pPr>
            <a:r>
              <a:rPr lang="es-CL" sz="2800" b="0" i="0" u="none" strike="noStrike" cap="none" dirty="0">
                <a:solidFill>
                  <a:schemeClr val="lt1"/>
                </a:solidFill>
                <a:latin typeface="Calibri"/>
                <a:ea typeface="Calibri"/>
                <a:cs typeface="Calibri"/>
                <a:sym typeface="Calibri"/>
              </a:rPr>
              <a:t>1. Deben ser verbos en minúscula, con cada palabra interna en mayúscula. </a:t>
            </a:r>
            <a:endParaRPr dirty="0"/>
          </a:p>
          <a:p>
            <a:pPr marL="596900" marR="0" lvl="1" indent="0" algn="l" rtl="0">
              <a:spcBef>
                <a:spcPts val="0"/>
              </a:spcBef>
              <a:spcAft>
                <a:spcPts val="0"/>
              </a:spcAft>
              <a:buNone/>
            </a:pPr>
            <a:endParaRPr sz="2800" b="0" i="0" u="none" strike="noStrike" cap="none" dirty="0">
              <a:solidFill>
                <a:schemeClr val="lt1"/>
              </a:solidFill>
              <a:latin typeface="Calibri"/>
              <a:ea typeface="Calibri"/>
              <a:cs typeface="Calibri"/>
              <a:sym typeface="Calibri"/>
            </a:endParaRPr>
          </a:p>
          <a:p>
            <a:pPr marL="596900" marR="0" lvl="1" indent="0" algn="l" rtl="0">
              <a:spcBef>
                <a:spcPts val="0"/>
              </a:spcBef>
              <a:spcAft>
                <a:spcPts val="0"/>
              </a:spcAft>
              <a:buNone/>
            </a:pPr>
            <a:r>
              <a:rPr lang="es-CL" sz="2800" b="0" i="0" u="none" strike="noStrike" cap="none" dirty="0">
                <a:solidFill>
                  <a:schemeClr val="lt1"/>
                </a:solidFill>
                <a:latin typeface="Calibri"/>
                <a:ea typeface="Calibri"/>
                <a:cs typeface="Calibri"/>
                <a:sym typeface="Calibri"/>
              </a:rPr>
              <a:t>Ejemplo: retirarDinero, correr, correrRapido.</a:t>
            </a:r>
            <a:endParaRPr sz="2800" b="0" i="0" u="none" strike="noStrike" cap="none" dirty="0">
              <a:solidFill>
                <a:schemeClr val="lt1"/>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Google Shape;258;p19"/>
          <p:cNvSpPr/>
          <p:nvPr/>
        </p:nvSpPr>
        <p:spPr>
          <a:xfrm>
            <a:off x="9126245" y="310717"/>
            <a:ext cx="306575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259" name="Google Shape;259;p19"/>
          <p:cNvSpPr/>
          <p:nvPr/>
        </p:nvSpPr>
        <p:spPr>
          <a:xfrm>
            <a:off x="-1" y="319600"/>
            <a:ext cx="9001957"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260" name="Google Shape;260;p19"/>
          <p:cNvSpPr txBox="1">
            <a:spLocks noGrp="1"/>
          </p:cNvSpPr>
          <p:nvPr>
            <p:ph type="body" idx="1"/>
          </p:nvPr>
        </p:nvSpPr>
        <p:spPr>
          <a:xfrm>
            <a:off x="838200" y="1825625"/>
            <a:ext cx="7675485" cy="4351338"/>
          </a:xfrm>
          <a:prstGeom prst="rect">
            <a:avLst/>
          </a:prstGeom>
          <a:noFill/>
          <a:ln>
            <a:noFill/>
          </a:ln>
        </p:spPr>
        <p:txBody>
          <a:bodyPr spcFirstLastPara="1" wrap="square" lIns="91425" tIns="45700" rIns="91425" bIns="45700" anchor="t" anchorCtr="0">
            <a:normAutofit lnSpcReduction="10000"/>
          </a:bodyPr>
          <a:lstStyle/>
          <a:p>
            <a:pPr marL="0" lvl="0" indent="0" algn="l" rtl="0">
              <a:lnSpc>
                <a:spcPct val="90000"/>
              </a:lnSpc>
              <a:spcBef>
                <a:spcPts val="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lt1"/>
              </a:buClr>
              <a:buSzPts val="6000"/>
              <a:buNone/>
            </a:pPr>
            <a:r>
              <a:rPr lang="es-CL" sz="6000" dirty="0">
                <a:solidFill>
                  <a:schemeClr val="lt1"/>
                </a:solidFill>
              </a:rPr>
              <a:t>DESAFÍO 1 - Primera parte</a:t>
            </a:r>
            <a:endParaRPr sz="6000" b="1" dirty="0">
              <a:solidFill>
                <a:schemeClr val="lt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2"/>
          <p:cNvSpPr/>
          <p:nvPr/>
        </p:nvSpPr>
        <p:spPr>
          <a:xfrm>
            <a:off x="9126245" y="310717"/>
            <a:ext cx="306575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96" name="Google Shape;96;p2"/>
          <p:cNvSpPr/>
          <p:nvPr/>
        </p:nvSpPr>
        <p:spPr>
          <a:xfrm>
            <a:off x="-1" y="319600"/>
            <a:ext cx="9001957"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97" name="Google Shape;97;p2"/>
          <p:cNvSpPr txBox="1">
            <a:spLocks noGrp="1"/>
          </p:cNvSpPr>
          <p:nvPr>
            <p:ph type="body" idx="1"/>
          </p:nvPr>
        </p:nvSpPr>
        <p:spPr>
          <a:xfrm>
            <a:off x="838200" y="1825625"/>
            <a:ext cx="7675485"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lt1"/>
              </a:buClr>
              <a:buSzPts val="6000"/>
              <a:buNone/>
            </a:pPr>
            <a:r>
              <a:rPr lang="es-CL" sz="6000" dirty="0">
                <a:solidFill>
                  <a:schemeClr val="lt1"/>
                </a:solidFill>
              </a:rPr>
              <a:t>CONSTRUIR CLASES </a:t>
            </a:r>
            <a:endParaRPr dirty="0"/>
          </a:p>
          <a:p>
            <a:pPr marL="0" lvl="0" indent="0" algn="l" rtl="0">
              <a:lnSpc>
                <a:spcPct val="90000"/>
              </a:lnSpc>
              <a:spcBef>
                <a:spcPts val="1000"/>
              </a:spcBef>
              <a:spcAft>
                <a:spcPts val="0"/>
              </a:spcAft>
              <a:buClr>
                <a:schemeClr val="lt1"/>
              </a:buClr>
              <a:buSzPts val="6000"/>
              <a:buNone/>
            </a:pPr>
            <a:r>
              <a:rPr lang="es-CL" sz="6000" dirty="0">
                <a:solidFill>
                  <a:schemeClr val="lt1"/>
                </a:solidFill>
              </a:rPr>
              <a:t>IDENTIFICANDO ATRIBUTOS Y MÉTODOS</a:t>
            </a:r>
            <a:endParaRPr sz="6000" b="1" dirty="0">
              <a:solidFill>
                <a:schemeClr val="lt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Google Shape;265;p20"/>
          <p:cNvSpPr/>
          <p:nvPr/>
        </p:nvSpPr>
        <p:spPr>
          <a:xfrm>
            <a:off x="12020365" y="275204"/>
            <a:ext cx="171634"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266" name="Google Shape;266;p20"/>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CD25B0"/>
              </a:buClr>
              <a:buSzPts val="4400"/>
              <a:buFont typeface="Calibri"/>
              <a:buNone/>
            </a:pPr>
            <a:r>
              <a:rPr lang="es-CL" dirty="0">
                <a:solidFill>
                  <a:srgbClr val="CD25B0"/>
                </a:solidFill>
              </a:rPr>
              <a:t>CRIPTOMONEDAS</a:t>
            </a:r>
            <a:br>
              <a:rPr lang="es-CL" dirty="0"/>
            </a:br>
            <a:r>
              <a:rPr lang="es-CL" dirty="0">
                <a:solidFill>
                  <a:srgbClr val="A7A8AA"/>
                </a:solidFill>
              </a:rPr>
              <a:t>REQUERIMIENTOS</a:t>
            </a:r>
            <a:endParaRPr dirty="0">
              <a:solidFill>
                <a:srgbClr val="A7A8AA"/>
              </a:solidFill>
            </a:endParaRPr>
          </a:p>
        </p:txBody>
      </p:sp>
      <p:sp>
        <p:nvSpPr>
          <p:cNvPr id="267" name="Google Shape;267;p20"/>
          <p:cNvSpPr/>
          <p:nvPr/>
        </p:nvSpPr>
        <p:spPr>
          <a:xfrm>
            <a:off x="403193" y="206759"/>
            <a:ext cx="1336831" cy="45719"/>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268" name="Google Shape;268;p20"/>
          <p:cNvSpPr txBox="1"/>
          <p:nvPr/>
        </p:nvSpPr>
        <p:spPr>
          <a:xfrm>
            <a:off x="870017" y="2100862"/>
            <a:ext cx="4367808" cy="1569660"/>
          </a:xfrm>
          <a:prstGeom prst="rect">
            <a:avLst/>
          </a:prstGeom>
          <a:noFill/>
          <a:ln>
            <a:noFill/>
          </a:ln>
        </p:spPr>
        <p:txBody>
          <a:bodyPr spcFirstLastPara="1" wrap="square" lIns="91425" tIns="45700" rIns="91425" bIns="45700" anchor="t" anchorCtr="0">
            <a:spAutoFit/>
          </a:bodyPr>
          <a:lstStyle/>
          <a:p>
            <a:pPr marL="114300" marR="0" lvl="0" indent="0" algn="l" rtl="0">
              <a:spcBef>
                <a:spcPts val="0"/>
              </a:spcBef>
              <a:spcAft>
                <a:spcPts val="0"/>
              </a:spcAft>
              <a:buNone/>
            </a:pPr>
            <a:r>
              <a:rPr lang="es-CL" sz="2400" b="0" i="0" u="none" strike="noStrike" cap="none" dirty="0">
                <a:solidFill>
                  <a:srgbClr val="CD25B0"/>
                </a:solidFill>
                <a:latin typeface="Calibri"/>
                <a:ea typeface="Calibri"/>
                <a:cs typeface="Calibri"/>
                <a:sym typeface="Calibri"/>
              </a:rPr>
              <a:t>1. ORGANIZAR GRUPO DE PARES</a:t>
            </a:r>
            <a:endParaRPr dirty="0"/>
          </a:p>
          <a:p>
            <a:pPr marL="114300" marR="0" lvl="0" indent="0" algn="l" rtl="0">
              <a:spcBef>
                <a:spcPts val="0"/>
              </a:spcBef>
              <a:spcAft>
                <a:spcPts val="0"/>
              </a:spcAft>
              <a:buNone/>
            </a:pPr>
            <a:endParaRPr sz="2400" b="0" i="0" u="none" strike="noStrike" cap="none" dirty="0">
              <a:solidFill>
                <a:srgbClr val="CD25B0"/>
              </a:solidFill>
              <a:latin typeface="Calibri"/>
              <a:ea typeface="Calibri"/>
              <a:cs typeface="Calibri"/>
              <a:sym typeface="Calibri"/>
            </a:endParaRPr>
          </a:p>
          <a:p>
            <a:pPr marL="114300" marR="0" lvl="0" indent="0" algn="l" rtl="0">
              <a:spcBef>
                <a:spcPts val="0"/>
              </a:spcBef>
              <a:spcAft>
                <a:spcPts val="0"/>
              </a:spcAft>
              <a:buNone/>
            </a:pPr>
            <a:r>
              <a:rPr lang="es-CL" sz="2400" b="0" i="0" u="none" strike="noStrike" cap="none" dirty="0">
                <a:solidFill>
                  <a:srgbClr val="CD25B0"/>
                </a:solidFill>
                <a:latin typeface="Calibri"/>
                <a:ea typeface="Calibri"/>
                <a:cs typeface="Calibri"/>
                <a:sym typeface="Calibri"/>
              </a:rPr>
              <a:t>¿Tienes problemas de cómo organizar el trabajo? </a:t>
            </a:r>
            <a:r>
              <a:rPr lang="es-CL" sz="2400" b="0" i="0" u="sng" strike="noStrike" cap="none" dirty="0">
                <a:solidFill>
                  <a:srgbClr val="CD25B0"/>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Click aquí</a:t>
            </a:r>
            <a:endParaRPr sz="2400" b="0" i="0" u="none" strike="noStrike" cap="none" dirty="0">
              <a:solidFill>
                <a:srgbClr val="CD25B0"/>
              </a:solidFill>
              <a:latin typeface="Calibri"/>
              <a:ea typeface="Calibri"/>
              <a:cs typeface="Calibri"/>
              <a:sym typeface="Calibri"/>
            </a:endParaRPr>
          </a:p>
        </p:txBody>
      </p:sp>
      <p:cxnSp>
        <p:nvCxnSpPr>
          <p:cNvPr id="269" name="Google Shape;269;p20"/>
          <p:cNvCxnSpPr/>
          <p:nvPr/>
        </p:nvCxnSpPr>
        <p:spPr>
          <a:xfrm>
            <a:off x="996513" y="2045042"/>
            <a:ext cx="0" cy="559994"/>
          </a:xfrm>
          <a:prstGeom prst="straightConnector1">
            <a:avLst/>
          </a:prstGeom>
          <a:noFill/>
          <a:ln w="19050" cap="flat" cmpd="sng">
            <a:solidFill>
              <a:srgbClr val="A7A8AA"/>
            </a:solidFill>
            <a:prstDash val="dash"/>
            <a:miter lim="800000"/>
            <a:headEnd type="none" w="sm" len="sm"/>
            <a:tailEnd type="none" w="sm" len="sm"/>
          </a:ln>
        </p:spPr>
      </p:cxnSp>
      <p:cxnSp>
        <p:nvCxnSpPr>
          <p:cNvPr id="270" name="Google Shape;270;p20"/>
          <p:cNvCxnSpPr/>
          <p:nvPr/>
        </p:nvCxnSpPr>
        <p:spPr>
          <a:xfrm>
            <a:off x="5052881" y="3217229"/>
            <a:ext cx="0" cy="485270"/>
          </a:xfrm>
          <a:prstGeom prst="straightConnector1">
            <a:avLst/>
          </a:prstGeom>
          <a:noFill/>
          <a:ln w="19050" cap="flat" cmpd="sng">
            <a:solidFill>
              <a:srgbClr val="A7A8AA"/>
            </a:solidFill>
            <a:prstDash val="dash"/>
            <a:miter lim="800000"/>
            <a:headEnd type="none" w="sm" len="sm"/>
            <a:tailEnd type="none" w="sm" len="sm"/>
          </a:ln>
        </p:spPr>
      </p:cxnSp>
      <p:cxnSp>
        <p:nvCxnSpPr>
          <p:cNvPr id="271" name="Google Shape;271;p20"/>
          <p:cNvCxnSpPr/>
          <p:nvPr/>
        </p:nvCxnSpPr>
        <p:spPr>
          <a:xfrm>
            <a:off x="996513" y="2045042"/>
            <a:ext cx="873721" cy="0"/>
          </a:xfrm>
          <a:prstGeom prst="straightConnector1">
            <a:avLst/>
          </a:prstGeom>
          <a:noFill/>
          <a:ln w="19050" cap="flat" cmpd="sng">
            <a:solidFill>
              <a:srgbClr val="A7A8AA"/>
            </a:solidFill>
            <a:prstDash val="dash"/>
            <a:miter lim="800000"/>
            <a:headEnd type="none" w="sm" len="sm"/>
            <a:tailEnd type="none" w="sm" len="sm"/>
          </a:ln>
        </p:spPr>
      </p:cxnSp>
      <p:cxnSp>
        <p:nvCxnSpPr>
          <p:cNvPr id="272" name="Google Shape;272;p20"/>
          <p:cNvCxnSpPr/>
          <p:nvPr/>
        </p:nvCxnSpPr>
        <p:spPr>
          <a:xfrm>
            <a:off x="4447709" y="3702499"/>
            <a:ext cx="605172" cy="0"/>
          </a:xfrm>
          <a:prstGeom prst="straightConnector1">
            <a:avLst/>
          </a:prstGeom>
          <a:noFill/>
          <a:ln w="19050" cap="flat" cmpd="sng">
            <a:solidFill>
              <a:srgbClr val="A7A8AA"/>
            </a:solidFill>
            <a:prstDash val="dash"/>
            <a:miter lim="800000"/>
            <a:headEnd type="none" w="sm" len="sm"/>
            <a:tailEnd type="none" w="sm" len="sm"/>
          </a:ln>
        </p:spPr>
      </p:cxnSp>
      <p:sp>
        <p:nvSpPr>
          <p:cNvPr id="273" name="Google Shape;273;p20"/>
          <p:cNvSpPr/>
          <p:nvPr/>
        </p:nvSpPr>
        <p:spPr>
          <a:xfrm>
            <a:off x="5956921" y="1815157"/>
            <a:ext cx="5761593" cy="467771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274" name="Google Shape;274;p20"/>
          <p:cNvSpPr txBox="1"/>
          <p:nvPr/>
        </p:nvSpPr>
        <p:spPr>
          <a:xfrm>
            <a:off x="5960601" y="2029972"/>
            <a:ext cx="5558920" cy="4154984"/>
          </a:xfrm>
          <a:prstGeom prst="rect">
            <a:avLst/>
          </a:prstGeom>
          <a:noFill/>
          <a:ln>
            <a:noFill/>
          </a:ln>
        </p:spPr>
        <p:txBody>
          <a:bodyPr spcFirstLastPara="1" wrap="square" lIns="91425" tIns="45700" rIns="91425" bIns="45700" anchor="t" anchorCtr="0">
            <a:spAutoFit/>
          </a:bodyPr>
          <a:lstStyle/>
          <a:p>
            <a:pPr marL="457200" marR="0" lvl="0" indent="-342900" algn="l" rtl="0">
              <a:spcBef>
                <a:spcPts val="0"/>
              </a:spcBef>
              <a:spcAft>
                <a:spcPts val="0"/>
              </a:spcAft>
              <a:buClr>
                <a:schemeClr val="lt1"/>
              </a:buClr>
              <a:buSzPts val="1800"/>
              <a:buFont typeface="Calibri"/>
              <a:buChar char="●"/>
            </a:pPr>
            <a:r>
              <a:rPr lang="es-CL" sz="1800" b="0" i="0" u="none" strike="noStrike" cap="none" dirty="0">
                <a:solidFill>
                  <a:schemeClr val="lt1"/>
                </a:solidFill>
                <a:latin typeface="Calibri"/>
                <a:ea typeface="Calibri"/>
                <a:cs typeface="Calibri"/>
                <a:sym typeface="Calibri"/>
              </a:rPr>
              <a:t>Clase Persona con las siguientes características:</a:t>
            </a:r>
            <a:endParaRPr dirty="0"/>
          </a:p>
          <a:p>
            <a:pPr marL="596900" marR="0" lvl="1" indent="0" algn="l" rtl="0">
              <a:spcBef>
                <a:spcPts val="0"/>
              </a:spcBef>
              <a:spcAft>
                <a:spcPts val="0"/>
              </a:spcAft>
              <a:buNone/>
            </a:pPr>
            <a:endParaRPr sz="1800" b="0" i="0" u="none" strike="noStrike" cap="none" dirty="0">
              <a:solidFill>
                <a:schemeClr val="lt1"/>
              </a:solidFill>
              <a:latin typeface="Calibri"/>
              <a:ea typeface="Calibri"/>
              <a:cs typeface="Calibri"/>
              <a:sym typeface="Calibri"/>
            </a:endParaRPr>
          </a:p>
          <a:p>
            <a:pPr marL="882650" marR="0" lvl="1" indent="-285750" algn="l" rtl="0">
              <a:spcBef>
                <a:spcPts val="0"/>
              </a:spcBef>
              <a:spcAft>
                <a:spcPts val="0"/>
              </a:spcAft>
              <a:buClr>
                <a:schemeClr val="lt1"/>
              </a:buClr>
              <a:buSzPts val="1400"/>
              <a:buFont typeface="Courier New"/>
              <a:buChar char="o"/>
            </a:pPr>
            <a:r>
              <a:rPr lang="es-CL" sz="1800" b="0" i="0" u="none" strike="noStrike" cap="none" dirty="0">
                <a:solidFill>
                  <a:schemeClr val="lt1"/>
                </a:solidFill>
                <a:latin typeface="Calibri"/>
                <a:ea typeface="Calibri"/>
                <a:cs typeface="Calibri"/>
                <a:sym typeface="Calibri"/>
              </a:rPr>
              <a:t>Atributos: Nombre, edad, rut, sexo, PudúCoins.</a:t>
            </a:r>
            <a:endParaRPr dirty="0"/>
          </a:p>
          <a:p>
            <a:pPr marL="882650" marR="0" lvl="1" indent="-285750" algn="l" rtl="0">
              <a:spcBef>
                <a:spcPts val="0"/>
              </a:spcBef>
              <a:spcAft>
                <a:spcPts val="0"/>
              </a:spcAft>
              <a:buClr>
                <a:schemeClr val="lt1"/>
              </a:buClr>
              <a:buSzPts val="1400"/>
              <a:buFont typeface="Courier New"/>
              <a:buChar char="o"/>
            </a:pPr>
            <a:r>
              <a:rPr lang="es-CL" sz="1800" b="0" i="0" u="none" strike="noStrike" cap="none" dirty="0">
                <a:solidFill>
                  <a:schemeClr val="lt1"/>
                </a:solidFill>
                <a:latin typeface="Calibri"/>
                <a:ea typeface="Calibri"/>
                <a:cs typeface="Calibri"/>
                <a:sym typeface="Calibri"/>
              </a:rPr>
              <a:t>Constructor con parámetros.</a:t>
            </a:r>
            <a:endParaRPr dirty="0"/>
          </a:p>
          <a:p>
            <a:pPr marL="882650" marR="0" lvl="1" indent="-285750" algn="l" rtl="0">
              <a:spcBef>
                <a:spcPts val="0"/>
              </a:spcBef>
              <a:spcAft>
                <a:spcPts val="0"/>
              </a:spcAft>
              <a:buClr>
                <a:schemeClr val="lt1"/>
              </a:buClr>
              <a:buSzPts val="1400"/>
              <a:buFont typeface="Courier New"/>
              <a:buChar char="o"/>
            </a:pPr>
            <a:r>
              <a:rPr lang="es-CL" sz="1800" b="0" i="0" u="none" strike="noStrike" cap="none" dirty="0">
                <a:solidFill>
                  <a:schemeClr val="lt1"/>
                </a:solidFill>
                <a:latin typeface="Calibri"/>
                <a:ea typeface="Calibri"/>
                <a:cs typeface="Calibri"/>
                <a:sym typeface="Calibri"/>
              </a:rPr>
              <a:t>Métodos: abonarDinero, retirarDinero, mostrarDatos, es Vip (si tiene muchos PudúCoins)</a:t>
            </a:r>
            <a:endParaRPr dirty="0"/>
          </a:p>
          <a:p>
            <a:pPr marL="114300" marR="0" lvl="0" indent="0" algn="just" rtl="0">
              <a:spcBef>
                <a:spcPts val="0"/>
              </a:spcBef>
              <a:spcAft>
                <a:spcPts val="0"/>
              </a:spcAft>
              <a:buNone/>
            </a:pPr>
            <a:endParaRPr sz="2400" b="0" i="0" u="none" strike="noStrike" cap="none" dirty="0">
              <a:solidFill>
                <a:schemeClr val="lt1"/>
              </a:solidFill>
              <a:latin typeface="Calibri"/>
              <a:ea typeface="Calibri"/>
              <a:cs typeface="Calibri"/>
              <a:sym typeface="Calibri"/>
            </a:endParaRPr>
          </a:p>
          <a:p>
            <a:pPr marL="457200" marR="0" lvl="0" indent="-342900" algn="l" rtl="0">
              <a:spcBef>
                <a:spcPts val="0"/>
              </a:spcBef>
              <a:spcAft>
                <a:spcPts val="0"/>
              </a:spcAft>
              <a:buClr>
                <a:schemeClr val="lt1"/>
              </a:buClr>
              <a:buSzPts val="1800"/>
              <a:buFont typeface="Calibri"/>
              <a:buChar char="●"/>
            </a:pPr>
            <a:r>
              <a:rPr lang="es-CL" sz="1800" b="0" i="0" u="none" strike="noStrike" cap="none" dirty="0">
                <a:solidFill>
                  <a:schemeClr val="lt1"/>
                </a:solidFill>
                <a:latin typeface="Calibri"/>
                <a:ea typeface="Calibri"/>
                <a:cs typeface="Calibri"/>
                <a:sym typeface="Calibri"/>
              </a:rPr>
              <a:t>Bonus: ¿Qué pasa si la persona retira más dinero del que tiene? Realizar validación.</a:t>
            </a:r>
            <a:endParaRPr dirty="0"/>
          </a:p>
          <a:p>
            <a:pPr marL="114300" marR="0" lvl="0" indent="0" algn="l" rtl="0">
              <a:spcBef>
                <a:spcPts val="0"/>
              </a:spcBef>
              <a:spcAft>
                <a:spcPts val="0"/>
              </a:spcAft>
              <a:buNone/>
            </a:pPr>
            <a:endParaRPr sz="1800" b="0" i="0" u="none" strike="noStrike" cap="none" dirty="0">
              <a:solidFill>
                <a:schemeClr val="lt1"/>
              </a:solidFill>
              <a:latin typeface="Calibri"/>
              <a:ea typeface="Calibri"/>
              <a:cs typeface="Calibri"/>
              <a:sym typeface="Calibri"/>
            </a:endParaRPr>
          </a:p>
          <a:p>
            <a:pPr marL="457200" marR="0" lvl="0" indent="-342900" algn="l" rtl="0">
              <a:spcBef>
                <a:spcPts val="0"/>
              </a:spcBef>
              <a:spcAft>
                <a:spcPts val="0"/>
              </a:spcAft>
              <a:buClr>
                <a:schemeClr val="lt1"/>
              </a:buClr>
              <a:buSzPts val="1800"/>
              <a:buFont typeface="Calibri"/>
              <a:buChar char="●"/>
            </a:pPr>
            <a:r>
              <a:rPr lang="es-CL" sz="1800" b="0" i="0" u="none" strike="noStrike" cap="none" dirty="0">
                <a:solidFill>
                  <a:schemeClr val="lt1"/>
                </a:solidFill>
                <a:latin typeface="Calibri"/>
                <a:ea typeface="Calibri"/>
                <a:cs typeface="Calibri"/>
                <a:sym typeface="Calibri"/>
              </a:rPr>
              <a:t>Construir un método que deposite el dinero de una Persona a otra, considerando la validación anterior.</a:t>
            </a:r>
            <a:endParaRPr sz="1800" b="0" i="0" u="none" strike="noStrike" cap="none" dirty="0">
              <a:solidFill>
                <a:schemeClr val="lt1"/>
              </a:solidFill>
              <a:latin typeface="Calibri"/>
              <a:ea typeface="Calibri"/>
              <a:cs typeface="Calibri"/>
              <a:sym typeface="Calibri"/>
            </a:endParaRPr>
          </a:p>
          <a:p>
            <a:pPr marL="114300" marR="0" lvl="0" indent="0" algn="just" rtl="0">
              <a:spcBef>
                <a:spcPts val="0"/>
              </a:spcBef>
              <a:spcAft>
                <a:spcPts val="0"/>
              </a:spcAft>
              <a:buNone/>
            </a:pPr>
            <a:endParaRPr sz="2400" b="0" i="0" u="none" strike="noStrike" cap="none" dirty="0">
              <a:solidFill>
                <a:schemeClr val="lt1"/>
              </a:solidFill>
              <a:latin typeface="Calibri"/>
              <a:ea typeface="Calibri"/>
              <a:cs typeface="Calibri"/>
              <a:sym typeface="Calibri"/>
            </a:endParaRPr>
          </a:p>
        </p:txBody>
      </p:sp>
      <p:sp>
        <p:nvSpPr>
          <p:cNvPr id="275" name="Google Shape;275;p20"/>
          <p:cNvSpPr txBox="1"/>
          <p:nvPr/>
        </p:nvSpPr>
        <p:spPr>
          <a:xfrm>
            <a:off x="870017" y="4110382"/>
            <a:ext cx="4182860" cy="2308324"/>
          </a:xfrm>
          <a:prstGeom prst="rect">
            <a:avLst/>
          </a:prstGeom>
          <a:noFill/>
          <a:ln>
            <a:noFill/>
          </a:ln>
        </p:spPr>
        <p:txBody>
          <a:bodyPr spcFirstLastPara="1" wrap="square" lIns="91425" tIns="45700" rIns="91425" bIns="45700" anchor="t" anchorCtr="0">
            <a:spAutoFit/>
          </a:bodyPr>
          <a:lstStyle/>
          <a:p>
            <a:pPr marL="114300" marR="0" lvl="0" indent="0" algn="just" rtl="0">
              <a:spcBef>
                <a:spcPts val="0"/>
              </a:spcBef>
              <a:spcAft>
                <a:spcPts val="0"/>
              </a:spcAft>
              <a:buNone/>
            </a:pPr>
            <a:r>
              <a:rPr lang="es-CL" sz="2400" b="0" i="0" u="none" strike="noStrike" cap="none" dirty="0">
                <a:solidFill>
                  <a:srgbClr val="CD25B0"/>
                </a:solidFill>
                <a:latin typeface="Calibri"/>
                <a:ea typeface="Calibri"/>
                <a:cs typeface="Calibri"/>
                <a:sym typeface="Calibri"/>
              </a:rPr>
              <a:t>2. Ustedes son un dúo de programadores de la </a:t>
            </a:r>
            <a:r>
              <a:rPr lang="es-CL" sz="2400" b="0" i="0" u="sng" strike="noStrike" cap="none" dirty="0">
                <a:solidFill>
                  <a:srgbClr val="CD25B0"/>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criptomoneda</a:t>
            </a:r>
            <a:r>
              <a:rPr lang="es-CL" sz="2400" b="0" i="0" u="none" strike="noStrike" cap="none" dirty="0">
                <a:solidFill>
                  <a:srgbClr val="CD25B0"/>
                </a:solidFill>
                <a:latin typeface="Calibri"/>
                <a:ea typeface="Calibri"/>
                <a:cs typeface="Calibri"/>
                <a:sym typeface="Calibri"/>
              </a:rPr>
              <a:t> CryptoPudú, una divisa electrónica hecha en Chile. Tienen como objetivo crear la siguiente clase:</a:t>
            </a:r>
            <a:endParaRPr dirty="0"/>
          </a:p>
        </p:txBody>
      </p:sp>
      <p:cxnSp>
        <p:nvCxnSpPr>
          <p:cNvPr id="276" name="Google Shape;276;p20"/>
          <p:cNvCxnSpPr/>
          <p:nvPr/>
        </p:nvCxnSpPr>
        <p:spPr>
          <a:xfrm>
            <a:off x="996513" y="4134464"/>
            <a:ext cx="0" cy="559994"/>
          </a:xfrm>
          <a:prstGeom prst="straightConnector1">
            <a:avLst/>
          </a:prstGeom>
          <a:noFill/>
          <a:ln w="19050" cap="flat" cmpd="sng">
            <a:solidFill>
              <a:srgbClr val="A7A8AA"/>
            </a:solidFill>
            <a:prstDash val="dash"/>
            <a:miter lim="800000"/>
            <a:headEnd type="none" w="sm" len="sm"/>
            <a:tailEnd type="none" w="sm" len="sm"/>
          </a:ln>
        </p:spPr>
      </p:cxnSp>
      <p:cxnSp>
        <p:nvCxnSpPr>
          <p:cNvPr id="277" name="Google Shape;277;p20"/>
          <p:cNvCxnSpPr/>
          <p:nvPr/>
        </p:nvCxnSpPr>
        <p:spPr>
          <a:xfrm>
            <a:off x="5052881" y="5954721"/>
            <a:ext cx="0" cy="485270"/>
          </a:xfrm>
          <a:prstGeom prst="straightConnector1">
            <a:avLst/>
          </a:prstGeom>
          <a:noFill/>
          <a:ln w="19050" cap="flat" cmpd="sng">
            <a:solidFill>
              <a:srgbClr val="A7A8AA"/>
            </a:solidFill>
            <a:prstDash val="dash"/>
            <a:miter lim="800000"/>
            <a:headEnd type="none" w="sm" len="sm"/>
            <a:tailEnd type="none" w="sm" len="sm"/>
          </a:ln>
        </p:spPr>
      </p:cxnSp>
      <p:cxnSp>
        <p:nvCxnSpPr>
          <p:cNvPr id="278" name="Google Shape;278;p20"/>
          <p:cNvCxnSpPr/>
          <p:nvPr/>
        </p:nvCxnSpPr>
        <p:spPr>
          <a:xfrm>
            <a:off x="996513" y="4134464"/>
            <a:ext cx="873721" cy="0"/>
          </a:xfrm>
          <a:prstGeom prst="straightConnector1">
            <a:avLst/>
          </a:prstGeom>
          <a:noFill/>
          <a:ln w="19050" cap="flat" cmpd="sng">
            <a:solidFill>
              <a:srgbClr val="A7A8AA"/>
            </a:solidFill>
            <a:prstDash val="dash"/>
            <a:miter lim="800000"/>
            <a:headEnd type="none" w="sm" len="sm"/>
            <a:tailEnd type="none" w="sm" len="sm"/>
          </a:ln>
        </p:spPr>
      </p:cxnSp>
      <p:cxnSp>
        <p:nvCxnSpPr>
          <p:cNvPr id="279" name="Google Shape;279;p20"/>
          <p:cNvCxnSpPr/>
          <p:nvPr/>
        </p:nvCxnSpPr>
        <p:spPr>
          <a:xfrm>
            <a:off x="3684233" y="6439991"/>
            <a:ext cx="1368648" cy="0"/>
          </a:xfrm>
          <a:prstGeom prst="straightConnector1">
            <a:avLst/>
          </a:prstGeom>
          <a:noFill/>
          <a:ln w="19050" cap="flat" cmpd="sng">
            <a:solidFill>
              <a:srgbClr val="A7A8AA"/>
            </a:solidFill>
            <a:prstDash val="dash"/>
            <a:miter lim="800000"/>
            <a:headEnd type="none" w="sm" len="sm"/>
            <a:tailEnd type="none" w="sm" len="sm"/>
          </a:ln>
        </p:spPr>
      </p:cxn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284" name="Google Shape;284;p21"/>
          <p:cNvSpPr/>
          <p:nvPr/>
        </p:nvSpPr>
        <p:spPr>
          <a:xfrm>
            <a:off x="12020365" y="275204"/>
            <a:ext cx="171634"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285" name="Google Shape;285;p21"/>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CD25B0"/>
              </a:buClr>
              <a:buSzPts val="4400"/>
              <a:buFont typeface="Calibri"/>
              <a:buNone/>
            </a:pPr>
            <a:r>
              <a:rPr lang="es-CL" dirty="0">
                <a:solidFill>
                  <a:srgbClr val="CD25B0"/>
                </a:solidFill>
              </a:rPr>
              <a:t>CRIPTOMONEDAS</a:t>
            </a:r>
            <a:br>
              <a:rPr lang="es-CL" dirty="0"/>
            </a:br>
            <a:r>
              <a:rPr lang="es-CL" dirty="0">
                <a:solidFill>
                  <a:srgbClr val="A7A8AA"/>
                </a:solidFill>
              </a:rPr>
              <a:t>ENTREGABLE</a:t>
            </a:r>
            <a:endParaRPr dirty="0">
              <a:solidFill>
                <a:srgbClr val="A7A8AA"/>
              </a:solidFill>
            </a:endParaRPr>
          </a:p>
        </p:txBody>
      </p:sp>
      <p:sp>
        <p:nvSpPr>
          <p:cNvPr id="286" name="Google Shape;286;p21"/>
          <p:cNvSpPr/>
          <p:nvPr/>
        </p:nvSpPr>
        <p:spPr>
          <a:xfrm>
            <a:off x="403193" y="206759"/>
            <a:ext cx="1336831" cy="45719"/>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287" name="Google Shape;287;p21"/>
          <p:cNvSpPr/>
          <p:nvPr/>
        </p:nvSpPr>
        <p:spPr>
          <a:xfrm>
            <a:off x="0" y="2243885"/>
            <a:ext cx="6316462" cy="2982897"/>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288" name="Google Shape;288;p21"/>
          <p:cNvSpPr txBox="1"/>
          <p:nvPr/>
        </p:nvSpPr>
        <p:spPr>
          <a:xfrm>
            <a:off x="6695981" y="3096702"/>
            <a:ext cx="4472128" cy="884538"/>
          </a:xfrm>
          <a:prstGeom prst="rect">
            <a:avLst/>
          </a:prstGeom>
          <a:noFill/>
          <a:ln>
            <a:noFill/>
          </a:ln>
        </p:spPr>
        <p:txBody>
          <a:bodyPr spcFirstLastPara="1" wrap="square" lIns="91425" tIns="45700" rIns="91425" bIns="45700" anchor="t" anchorCtr="0">
            <a:spAutoFit/>
          </a:bodyPr>
          <a:lstStyle/>
          <a:p>
            <a:pPr marL="114300" marR="0" lvl="0" indent="0" algn="l" rtl="0">
              <a:lnSpc>
                <a:spcPct val="110000"/>
              </a:lnSpc>
              <a:spcBef>
                <a:spcPts val="0"/>
              </a:spcBef>
              <a:spcAft>
                <a:spcPts val="0"/>
              </a:spcAft>
              <a:buNone/>
            </a:pPr>
            <a:r>
              <a:rPr lang="es-CL" sz="2400" b="1" i="0" u="none" strike="noStrike" cap="none" dirty="0">
                <a:solidFill>
                  <a:srgbClr val="CD25B0"/>
                </a:solidFill>
                <a:latin typeface="Calibri"/>
                <a:ea typeface="Calibri"/>
                <a:cs typeface="Calibri"/>
                <a:sym typeface="Calibri"/>
              </a:rPr>
              <a:t>Fecha de entrega: </a:t>
            </a:r>
            <a:endParaRPr dirty="0"/>
          </a:p>
          <a:p>
            <a:pPr marL="114300" marR="0" lvl="0" indent="0" algn="l" rtl="0">
              <a:lnSpc>
                <a:spcPct val="110000"/>
              </a:lnSpc>
              <a:spcBef>
                <a:spcPts val="0"/>
              </a:spcBef>
              <a:spcAft>
                <a:spcPts val="0"/>
              </a:spcAft>
              <a:buNone/>
            </a:pPr>
            <a:r>
              <a:rPr lang="es-CL" sz="2400" b="0" i="0" u="none" strike="noStrike" cap="none" dirty="0">
                <a:solidFill>
                  <a:srgbClr val="CD25B0"/>
                </a:solidFill>
                <a:latin typeface="Calibri"/>
                <a:ea typeface="Calibri"/>
                <a:cs typeface="Calibri"/>
                <a:sym typeface="Calibri"/>
              </a:rPr>
              <a:t>XX/XX/XXXX hasta las 23:59 hrs.</a:t>
            </a:r>
            <a:endParaRPr dirty="0"/>
          </a:p>
        </p:txBody>
      </p:sp>
      <p:sp>
        <p:nvSpPr>
          <p:cNvPr id="289" name="Google Shape;289;p21"/>
          <p:cNvSpPr txBox="1"/>
          <p:nvPr/>
        </p:nvSpPr>
        <p:spPr>
          <a:xfrm>
            <a:off x="0" y="2480534"/>
            <a:ext cx="6316462" cy="2509598"/>
          </a:xfrm>
          <a:prstGeom prst="rect">
            <a:avLst/>
          </a:prstGeom>
          <a:noFill/>
          <a:ln>
            <a:noFill/>
          </a:ln>
        </p:spPr>
        <p:txBody>
          <a:bodyPr spcFirstLastPara="1" wrap="square" lIns="91425" tIns="45700" rIns="91425" bIns="45700" anchor="t" anchorCtr="0">
            <a:spAutoFit/>
          </a:bodyPr>
          <a:lstStyle/>
          <a:p>
            <a:pPr marL="114300" marR="0" lvl="0" indent="0" algn="l" rtl="0">
              <a:lnSpc>
                <a:spcPct val="110000"/>
              </a:lnSpc>
              <a:spcBef>
                <a:spcPts val="0"/>
              </a:spcBef>
              <a:spcAft>
                <a:spcPts val="0"/>
              </a:spcAft>
              <a:buNone/>
            </a:pPr>
            <a:r>
              <a:rPr lang="es-CL" sz="2400" b="1" i="0" u="none" strike="noStrike" cap="none" dirty="0">
                <a:solidFill>
                  <a:schemeClr val="lt1"/>
                </a:solidFill>
                <a:latin typeface="Calibri"/>
                <a:ea typeface="Calibri"/>
                <a:cs typeface="Calibri"/>
                <a:sym typeface="Calibri"/>
              </a:rPr>
              <a:t>Deberá subir su código fuente + README.txt en GitHub detallando:</a:t>
            </a:r>
            <a:endParaRPr dirty="0"/>
          </a:p>
          <a:p>
            <a:pPr marL="914400" marR="0" lvl="1" indent="-342900" algn="l" rtl="0">
              <a:lnSpc>
                <a:spcPct val="110000"/>
              </a:lnSpc>
              <a:spcBef>
                <a:spcPts val="0"/>
              </a:spcBef>
              <a:spcAft>
                <a:spcPts val="0"/>
              </a:spcAft>
              <a:buClr>
                <a:schemeClr val="lt1"/>
              </a:buClr>
              <a:buSzPts val="1800"/>
              <a:buFont typeface="Arial"/>
              <a:buChar char="•"/>
            </a:pPr>
            <a:r>
              <a:rPr lang="es-CL" sz="2400" b="0" i="0" u="none" strike="noStrike" cap="none" dirty="0">
                <a:solidFill>
                  <a:schemeClr val="lt1"/>
                </a:solidFill>
                <a:latin typeface="Calibri"/>
                <a:ea typeface="Calibri"/>
                <a:cs typeface="Calibri"/>
                <a:sym typeface="Calibri"/>
              </a:rPr>
              <a:t>La solución propuesta del programa realizado.</a:t>
            </a:r>
            <a:endParaRPr dirty="0"/>
          </a:p>
          <a:p>
            <a:pPr marL="914400" marR="0" lvl="1" indent="-342900" algn="l" rtl="0">
              <a:lnSpc>
                <a:spcPct val="110000"/>
              </a:lnSpc>
              <a:spcBef>
                <a:spcPts val="0"/>
              </a:spcBef>
              <a:spcAft>
                <a:spcPts val="0"/>
              </a:spcAft>
              <a:buClr>
                <a:schemeClr val="lt1"/>
              </a:buClr>
              <a:buSzPts val="1800"/>
              <a:buFont typeface="Arial"/>
              <a:buChar char="•"/>
            </a:pPr>
            <a:r>
              <a:rPr lang="es-CL" sz="2400" b="0" i="0" u="none" strike="noStrike" cap="none" dirty="0">
                <a:solidFill>
                  <a:schemeClr val="lt1"/>
                </a:solidFill>
                <a:latin typeface="Calibri"/>
                <a:ea typeface="Calibri"/>
                <a:cs typeface="Calibri"/>
                <a:sym typeface="Calibri"/>
              </a:rPr>
              <a:t>Un paso a paso del programa para que funcione correctamente. </a:t>
            </a:r>
            <a:endParaRPr dirty="0"/>
          </a:p>
        </p:txBody>
      </p:sp>
      <p:cxnSp>
        <p:nvCxnSpPr>
          <p:cNvPr id="290" name="Google Shape;290;p21"/>
          <p:cNvCxnSpPr/>
          <p:nvPr/>
        </p:nvCxnSpPr>
        <p:spPr>
          <a:xfrm>
            <a:off x="6695981" y="3096702"/>
            <a:ext cx="0" cy="638631"/>
          </a:xfrm>
          <a:prstGeom prst="straightConnector1">
            <a:avLst/>
          </a:prstGeom>
          <a:noFill/>
          <a:ln w="19050" cap="flat" cmpd="sng">
            <a:solidFill>
              <a:srgbClr val="A7A8AA"/>
            </a:solidFill>
            <a:prstDash val="dash"/>
            <a:miter lim="800000"/>
            <a:headEnd type="none" w="sm" len="sm"/>
            <a:tailEnd type="none" w="sm" len="sm"/>
          </a:ln>
        </p:spPr>
      </p:cxnSp>
      <p:cxnSp>
        <p:nvCxnSpPr>
          <p:cNvPr id="291" name="Google Shape;291;p21"/>
          <p:cNvCxnSpPr/>
          <p:nvPr/>
        </p:nvCxnSpPr>
        <p:spPr>
          <a:xfrm>
            <a:off x="10967622" y="3395877"/>
            <a:ext cx="0" cy="638631"/>
          </a:xfrm>
          <a:prstGeom prst="straightConnector1">
            <a:avLst/>
          </a:prstGeom>
          <a:noFill/>
          <a:ln w="19050" cap="flat" cmpd="sng">
            <a:solidFill>
              <a:srgbClr val="A7A8AA"/>
            </a:solidFill>
            <a:prstDash val="dash"/>
            <a:miter lim="800000"/>
            <a:headEnd type="none" w="sm" len="sm"/>
            <a:tailEnd type="none" w="sm" len="sm"/>
          </a:ln>
        </p:spPr>
      </p:cxnSp>
      <p:cxnSp>
        <p:nvCxnSpPr>
          <p:cNvPr id="292" name="Google Shape;292;p21"/>
          <p:cNvCxnSpPr/>
          <p:nvPr/>
        </p:nvCxnSpPr>
        <p:spPr>
          <a:xfrm>
            <a:off x="6695981" y="3096702"/>
            <a:ext cx="574831" cy="0"/>
          </a:xfrm>
          <a:prstGeom prst="straightConnector1">
            <a:avLst/>
          </a:prstGeom>
          <a:noFill/>
          <a:ln w="19050" cap="flat" cmpd="sng">
            <a:solidFill>
              <a:srgbClr val="A7A8AA"/>
            </a:solidFill>
            <a:prstDash val="dash"/>
            <a:miter lim="800000"/>
            <a:headEnd type="none" w="sm" len="sm"/>
            <a:tailEnd type="none" w="sm" len="sm"/>
          </a:ln>
        </p:spPr>
      </p:cxnSp>
      <p:cxnSp>
        <p:nvCxnSpPr>
          <p:cNvPr id="293" name="Google Shape;293;p21"/>
          <p:cNvCxnSpPr/>
          <p:nvPr/>
        </p:nvCxnSpPr>
        <p:spPr>
          <a:xfrm>
            <a:off x="10392791" y="4034508"/>
            <a:ext cx="574831" cy="0"/>
          </a:xfrm>
          <a:prstGeom prst="straightConnector1">
            <a:avLst/>
          </a:prstGeom>
          <a:noFill/>
          <a:ln w="19050" cap="flat" cmpd="sng">
            <a:solidFill>
              <a:srgbClr val="A7A8AA"/>
            </a:solidFill>
            <a:prstDash val="dash"/>
            <a:miter lim="800000"/>
            <a:headEnd type="none" w="sm" len="sm"/>
            <a:tailEnd type="none" w="sm" len="sm"/>
          </a:ln>
        </p:spPr>
      </p:cxn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97"/>
        <p:cNvGrpSpPr/>
        <p:nvPr/>
      </p:nvGrpSpPr>
      <p:grpSpPr>
        <a:xfrm>
          <a:off x="0" y="0"/>
          <a:ext cx="0" cy="0"/>
          <a:chOff x="0" y="0"/>
          <a:chExt cx="0" cy="0"/>
        </a:xfrm>
      </p:grpSpPr>
      <p:sp>
        <p:nvSpPr>
          <p:cNvPr id="298" name="Google Shape;298;p22"/>
          <p:cNvSpPr/>
          <p:nvPr/>
        </p:nvSpPr>
        <p:spPr>
          <a:xfrm>
            <a:off x="12020365" y="275204"/>
            <a:ext cx="171634"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299" name="Google Shape;299;p22"/>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CD25B0"/>
              </a:buClr>
              <a:buSzPts val="4400"/>
              <a:buFont typeface="Calibri"/>
              <a:buNone/>
            </a:pPr>
            <a:r>
              <a:rPr lang="es-CL" dirty="0">
                <a:solidFill>
                  <a:srgbClr val="CD25B0"/>
                </a:solidFill>
              </a:rPr>
              <a:t>CRIPTOMONEDAS</a:t>
            </a:r>
            <a:br>
              <a:rPr lang="es-CL" dirty="0"/>
            </a:br>
            <a:r>
              <a:rPr lang="es-CL" dirty="0">
                <a:solidFill>
                  <a:srgbClr val="A7A8AA"/>
                </a:solidFill>
              </a:rPr>
              <a:t>CONSIDERACIONES</a:t>
            </a:r>
            <a:endParaRPr dirty="0">
              <a:solidFill>
                <a:srgbClr val="A7A8AA"/>
              </a:solidFill>
            </a:endParaRPr>
          </a:p>
        </p:txBody>
      </p:sp>
      <p:sp>
        <p:nvSpPr>
          <p:cNvPr id="300" name="Google Shape;300;p22"/>
          <p:cNvSpPr/>
          <p:nvPr/>
        </p:nvSpPr>
        <p:spPr>
          <a:xfrm>
            <a:off x="403193" y="206759"/>
            <a:ext cx="1336831" cy="45719"/>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301" name="Google Shape;301;p22"/>
          <p:cNvSpPr txBox="1"/>
          <p:nvPr/>
        </p:nvSpPr>
        <p:spPr>
          <a:xfrm>
            <a:off x="739066" y="2709539"/>
            <a:ext cx="5575176" cy="1938992"/>
          </a:xfrm>
          <a:prstGeom prst="rect">
            <a:avLst/>
          </a:prstGeom>
          <a:noFill/>
          <a:ln>
            <a:noFill/>
          </a:ln>
        </p:spPr>
        <p:txBody>
          <a:bodyPr spcFirstLastPara="1" wrap="square" lIns="91425" tIns="45700" rIns="91425" bIns="45700" anchor="t" anchorCtr="0">
            <a:spAutoFit/>
          </a:bodyPr>
          <a:lstStyle/>
          <a:p>
            <a:pPr marL="114300" marR="0" lvl="0" indent="0" algn="l" rtl="0">
              <a:spcBef>
                <a:spcPts val="0"/>
              </a:spcBef>
              <a:spcAft>
                <a:spcPts val="0"/>
              </a:spcAft>
              <a:buNone/>
            </a:pPr>
            <a:r>
              <a:rPr lang="es-CL" sz="2400" b="0" i="0" u="none" strike="noStrike" cap="none" dirty="0">
                <a:solidFill>
                  <a:srgbClr val="CD25B0"/>
                </a:solidFill>
                <a:latin typeface="Calibri"/>
                <a:ea typeface="Calibri"/>
                <a:cs typeface="Calibri"/>
                <a:sym typeface="Calibri"/>
              </a:rPr>
              <a:t>Buena documentación de código fuente a través de comentarios.</a:t>
            </a:r>
            <a:endParaRPr dirty="0"/>
          </a:p>
          <a:p>
            <a:pPr marL="114300" marR="0" lvl="0" indent="0" algn="l" rtl="0">
              <a:spcBef>
                <a:spcPts val="0"/>
              </a:spcBef>
              <a:spcAft>
                <a:spcPts val="0"/>
              </a:spcAft>
              <a:buNone/>
            </a:pPr>
            <a:endParaRPr sz="2400" b="0" i="0" u="none" strike="noStrike" cap="none" dirty="0">
              <a:solidFill>
                <a:srgbClr val="CD25B0"/>
              </a:solidFill>
              <a:latin typeface="Calibri"/>
              <a:ea typeface="Calibri"/>
              <a:cs typeface="Calibri"/>
              <a:sym typeface="Calibri"/>
            </a:endParaRPr>
          </a:p>
          <a:p>
            <a:pPr marL="114300" marR="0" lvl="0" indent="0" algn="l" rtl="0">
              <a:spcBef>
                <a:spcPts val="0"/>
              </a:spcBef>
              <a:spcAft>
                <a:spcPts val="0"/>
              </a:spcAft>
              <a:buNone/>
            </a:pPr>
            <a:r>
              <a:rPr lang="es-CL" sz="2400" b="0" i="0" u="none" strike="noStrike" cap="none" dirty="0">
                <a:solidFill>
                  <a:srgbClr val="CD25B0"/>
                </a:solidFill>
                <a:latin typeface="Calibri"/>
                <a:ea typeface="Calibri"/>
                <a:cs typeface="Calibri"/>
                <a:sym typeface="Calibri"/>
              </a:rPr>
              <a:t>Realizar commit en Github por cada funcionalidad o ajuste realizado.</a:t>
            </a:r>
            <a:endParaRPr dirty="0"/>
          </a:p>
        </p:txBody>
      </p:sp>
      <p:cxnSp>
        <p:nvCxnSpPr>
          <p:cNvPr id="302" name="Google Shape;302;p22"/>
          <p:cNvCxnSpPr/>
          <p:nvPr/>
        </p:nvCxnSpPr>
        <p:spPr>
          <a:xfrm>
            <a:off x="759774" y="2698109"/>
            <a:ext cx="0" cy="638631"/>
          </a:xfrm>
          <a:prstGeom prst="straightConnector1">
            <a:avLst/>
          </a:prstGeom>
          <a:noFill/>
          <a:ln w="19050" cap="flat" cmpd="sng">
            <a:solidFill>
              <a:srgbClr val="A7A8AA"/>
            </a:solidFill>
            <a:prstDash val="dash"/>
            <a:miter lim="800000"/>
            <a:headEnd type="none" w="sm" len="sm"/>
            <a:tailEnd type="none" w="sm" len="sm"/>
          </a:ln>
        </p:spPr>
      </p:cxnSp>
      <p:cxnSp>
        <p:nvCxnSpPr>
          <p:cNvPr id="303" name="Google Shape;303;p22"/>
          <p:cNvCxnSpPr/>
          <p:nvPr/>
        </p:nvCxnSpPr>
        <p:spPr>
          <a:xfrm>
            <a:off x="6289824" y="3142695"/>
            <a:ext cx="0" cy="1505836"/>
          </a:xfrm>
          <a:prstGeom prst="straightConnector1">
            <a:avLst/>
          </a:prstGeom>
          <a:noFill/>
          <a:ln w="19050" cap="flat" cmpd="sng">
            <a:solidFill>
              <a:srgbClr val="A7A8AA"/>
            </a:solidFill>
            <a:prstDash val="dash"/>
            <a:miter lim="800000"/>
            <a:headEnd type="none" w="sm" len="sm"/>
            <a:tailEnd type="none" w="sm" len="sm"/>
          </a:ln>
        </p:spPr>
      </p:cxnSp>
      <p:cxnSp>
        <p:nvCxnSpPr>
          <p:cNvPr id="304" name="Google Shape;304;p22"/>
          <p:cNvCxnSpPr/>
          <p:nvPr/>
        </p:nvCxnSpPr>
        <p:spPr>
          <a:xfrm>
            <a:off x="759774" y="2698109"/>
            <a:ext cx="574831" cy="0"/>
          </a:xfrm>
          <a:prstGeom prst="straightConnector1">
            <a:avLst/>
          </a:prstGeom>
          <a:noFill/>
          <a:ln w="19050" cap="flat" cmpd="sng">
            <a:solidFill>
              <a:srgbClr val="A7A8AA"/>
            </a:solidFill>
            <a:prstDash val="dash"/>
            <a:miter lim="800000"/>
            <a:headEnd type="none" w="sm" len="sm"/>
            <a:tailEnd type="none" w="sm" len="sm"/>
          </a:ln>
        </p:spPr>
      </p:cxnSp>
      <p:cxnSp>
        <p:nvCxnSpPr>
          <p:cNvPr id="305" name="Google Shape;305;p22"/>
          <p:cNvCxnSpPr/>
          <p:nvPr/>
        </p:nvCxnSpPr>
        <p:spPr>
          <a:xfrm>
            <a:off x="4725135" y="4648531"/>
            <a:ext cx="1564689" cy="0"/>
          </a:xfrm>
          <a:prstGeom prst="straightConnector1">
            <a:avLst/>
          </a:prstGeom>
          <a:noFill/>
          <a:ln w="19050" cap="flat" cmpd="sng">
            <a:solidFill>
              <a:srgbClr val="A7A8AA"/>
            </a:solidFill>
            <a:prstDash val="dash"/>
            <a:miter lim="800000"/>
            <a:headEnd type="none" w="sm" len="sm"/>
            <a:tailEnd type="none" w="sm" len="sm"/>
          </a:ln>
        </p:spPr>
      </p:cxnSp>
      <p:sp>
        <p:nvSpPr>
          <p:cNvPr id="306" name="Google Shape;306;p22"/>
          <p:cNvSpPr/>
          <p:nvPr/>
        </p:nvSpPr>
        <p:spPr>
          <a:xfrm>
            <a:off x="6707813" y="2698109"/>
            <a:ext cx="5112047" cy="1950416"/>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307" name="Google Shape;307;p22"/>
          <p:cNvSpPr txBox="1"/>
          <p:nvPr/>
        </p:nvSpPr>
        <p:spPr>
          <a:xfrm>
            <a:off x="6334950" y="2900450"/>
            <a:ext cx="5484918" cy="1323439"/>
          </a:xfrm>
          <a:prstGeom prst="rect">
            <a:avLst/>
          </a:prstGeom>
          <a:noFill/>
          <a:ln>
            <a:noFill/>
          </a:ln>
        </p:spPr>
        <p:txBody>
          <a:bodyPr spcFirstLastPara="1" wrap="square" lIns="91425" tIns="45700" rIns="91425" bIns="45700" anchor="t" anchorCtr="0">
            <a:spAutoFit/>
          </a:bodyPr>
          <a:lstStyle/>
          <a:p>
            <a:pPr marL="596900" marR="0" lvl="1" indent="0" algn="l" rtl="0">
              <a:spcBef>
                <a:spcPts val="0"/>
              </a:spcBef>
              <a:spcAft>
                <a:spcPts val="0"/>
              </a:spcAft>
              <a:buNone/>
            </a:pPr>
            <a:r>
              <a:rPr lang="es-CL" sz="4000" b="0" i="0" u="none" strike="noStrike" cap="none" dirty="0">
                <a:solidFill>
                  <a:schemeClr val="lt1"/>
                </a:solidFill>
                <a:latin typeface="Calibri"/>
                <a:ea typeface="Calibri"/>
                <a:cs typeface="Calibri"/>
                <a:sym typeface="Calibri"/>
              </a:rPr>
              <a:t>¡Evitar subir el trabajo </a:t>
            </a:r>
            <a:endParaRPr dirty="0"/>
          </a:p>
          <a:p>
            <a:pPr marL="596900" marR="0" lvl="1" indent="0" algn="l" rtl="0">
              <a:spcBef>
                <a:spcPts val="0"/>
              </a:spcBef>
              <a:spcAft>
                <a:spcPts val="0"/>
              </a:spcAft>
              <a:buNone/>
            </a:pPr>
            <a:r>
              <a:rPr lang="es-CL" sz="4000" b="0" i="0" u="none" strike="noStrike" cap="none" dirty="0">
                <a:solidFill>
                  <a:schemeClr val="lt1"/>
                </a:solidFill>
                <a:latin typeface="Calibri"/>
                <a:ea typeface="Calibri"/>
                <a:cs typeface="Calibri"/>
                <a:sym typeface="Calibri"/>
              </a:rPr>
              <a:t>a Github de una vez!</a:t>
            </a:r>
            <a:endParaRP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312" name="Google Shape;312;gb4f0fd381a_0_6"/>
          <p:cNvSpPr/>
          <p:nvPr/>
        </p:nvSpPr>
        <p:spPr>
          <a:xfrm>
            <a:off x="9126245" y="310717"/>
            <a:ext cx="3065700" cy="6161100"/>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313" name="Google Shape;313;gb4f0fd381a_0_6"/>
          <p:cNvSpPr/>
          <p:nvPr/>
        </p:nvSpPr>
        <p:spPr>
          <a:xfrm>
            <a:off x="-1" y="319600"/>
            <a:ext cx="9002100" cy="6161100"/>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314" name="Google Shape;314;gb4f0fd381a_0_6"/>
          <p:cNvSpPr txBox="1">
            <a:spLocks noGrp="1"/>
          </p:cNvSpPr>
          <p:nvPr>
            <p:ph type="body" idx="1"/>
          </p:nvPr>
        </p:nvSpPr>
        <p:spPr>
          <a:xfrm>
            <a:off x="838200" y="1825625"/>
            <a:ext cx="7675500" cy="43512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lt1"/>
              </a:buClr>
              <a:buSzPts val="6000"/>
              <a:buNone/>
            </a:pPr>
            <a:r>
              <a:rPr lang="es-CL" sz="6000" dirty="0">
                <a:solidFill>
                  <a:schemeClr val="lt1"/>
                </a:solidFill>
              </a:rPr>
              <a:t>DESAFÍO 1 - Segunda parte</a:t>
            </a:r>
            <a:endParaRPr sz="6000" b="1" dirty="0">
              <a:solidFill>
                <a:schemeClr val="lt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18"/>
        <p:cNvGrpSpPr/>
        <p:nvPr/>
      </p:nvGrpSpPr>
      <p:grpSpPr>
        <a:xfrm>
          <a:off x="0" y="0"/>
          <a:ext cx="0" cy="0"/>
          <a:chOff x="0" y="0"/>
          <a:chExt cx="0" cy="0"/>
        </a:xfrm>
      </p:grpSpPr>
      <p:sp>
        <p:nvSpPr>
          <p:cNvPr id="319" name="Google Shape;319;gb4f0fd381a_0_12"/>
          <p:cNvSpPr/>
          <p:nvPr/>
        </p:nvSpPr>
        <p:spPr>
          <a:xfrm>
            <a:off x="12020365" y="275204"/>
            <a:ext cx="171600" cy="6161100"/>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320" name="Google Shape;320;gb4f0fd381a_0_12"/>
          <p:cNvSpPr txBox="1">
            <a:spLocks noGrp="1"/>
          </p:cNvSpPr>
          <p:nvPr>
            <p:ph type="title"/>
          </p:nvPr>
        </p:nvSpPr>
        <p:spPr>
          <a:xfrm>
            <a:off x="296663" y="365125"/>
            <a:ext cx="10515600" cy="1325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rgbClr val="CD25B0"/>
              </a:buClr>
              <a:buSzPts val="4400"/>
              <a:buFont typeface="Calibri"/>
              <a:buNone/>
            </a:pPr>
            <a:r>
              <a:rPr lang="es-CL" dirty="0">
                <a:solidFill>
                  <a:srgbClr val="CD25B0"/>
                </a:solidFill>
              </a:rPr>
              <a:t>CRIPTOMONEDAS</a:t>
            </a:r>
            <a:br>
              <a:rPr lang="es-CL" dirty="0"/>
            </a:br>
            <a:r>
              <a:rPr lang="es-CL" dirty="0">
                <a:solidFill>
                  <a:srgbClr val="A7A8AA"/>
                </a:solidFill>
              </a:rPr>
              <a:t>TESTING</a:t>
            </a:r>
            <a:endParaRPr dirty="0">
              <a:solidFill>
                <a:srgbClr val="A7A8AA"/>
              </a:solidFill>
            </a:endParaRPr>
          </a:p>
        </p:txBody>
      </p:sp>
      <p:sp>
        <p:nvSpPr>
          <p:cNvPr id="321" name="Google Shape;321;gb4f0fd381a_0_12"/>
          <p:cNvSpPr/>
          <p:nvPr/>
        </p:nvSpPr>
        <p:spPr>
          <a:xfrm>
            <a:off x="403193" y="206759"/>
            <a:ext cx="1336800" cy="45600"/>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322" name="Google Shape;322;gb4f0fd381a_0_12"/>
          <p:cNvSpPr txBox="1"/>
          <p:nvPr/>
        </p:nvSpPr>
        <p:spPr>
          <a:xfrm>
            <a:off x="739066" y="2709539"/>
            <a:ext cx="5575200" cy="1938900"/>
          </a:xfrm>
          <a:prstGeom prst="rect">
            <a:avLst/>
          </a:prstGeom>
          <a:noFill/>
          <a:ln>
            <a:noFill/>
          </a:ln>
        </p:spPr>
        <p:txBody>
          <a:bodyPr spcFirstLastPara="1" wrap="square" lIns="91425" tIns="45700" rIns="91425" bIns="45700" anchor="t" anchorCtr="0">
            <a:noAutofit/>
          </a:bodyPr>
          <a:lstStyle/>
          <a:p>
            <a:pPr marL="114300" marR="0" lvl="0" indent="0" algn="l" rtl="0">
              <a:spcBef>
                <a:spcPts val="0"/>
              </a:spcBef>
              <a:spcAft>
                <a:spcPts val="0"/>
              </a:spcAft>
              <a:buNone/>
            </a:pPr>
            <a:r>
              <a:rPr lang="es-CL" sz="2400" dirty="0">
                <a:solidFill>
                  <a:srgbClr val="CD25B0"/>
                </a:solidFill>
                <a:latin typeface="Calibri"/>
                <a:ea typeface="Calibri"/>
                <a:cs typeface="Calibri"/>
                <a:sym typeface="Calibri"/>
              </a:rPr>
              <a:t>Una vez completada la actividad 8, refuerza esos contenidos incluyendo el proceso de testing y depuración en este ejercicio práctico.</a:t>
            </a:r>
            <a:endParaRPr dirty="0"/>
          </a:p>
        </p:txBody>
      </p:sp>
      <p:cxnSp>
        <p:nvCxnSpPr>
          <p:cNvPr id="323" name="Google Shape;323;gb4f0fd381a_0_12"/>
          <p:cNvCxnSpPr/>
          <p:nvPr/>
        </p:nvCxnSpPr>
        <p:spPr>
          <a:xfrm>
            <a:off x="759774" y="2698109"/>
            <a:ext cx="0" cy="638700"/>
          </a:xfrm>
          <a:prstGeom prst="straightConnector1">
            <a:avLst/>
          </a:prstGeom>
          <a:noFill/>
          <a:ln w="19050" cap="flat" cmpd="sng">
            <a:solidFill>
              <a:srgbClr val="A7A8AA"/>
            </a:solidFill>
            <a:prstDash val="dash"/>
            <a:miter lim="800000"/>
            <a:headEnd type="none" w="sm" len="sm"/>
            <a:tailEnd type="none" w="sm" len="sm"/>
          </a:ln>
        </p:spPr>
      </p:cxnSp>
      <p:cxnSp>
        <p:nvCxnSpPr>
          <p:cNvPr id="324" name="Google Shape;324;gb4f0fd381a_0_12"/>
          <p:cNvCxnSpPr/>
          <p:nvPr/>
        </p:nvCxnSpPr>
        <p:spPr>
          <a:xfrm>
            <a:off x="6289824" y="3142695"/>
            <a:ext cx="0" cy="1505700"/>
          </a:xfrm>
          <a:prstGeom prst="straightConnector1">
            <a:avLst/>
          </a:prstGeom>
          <a:noFill/>
          <a:ln w="19050" cap="flat" cmpd="sng">
            <a:solidFill>
              <a:srgbClr val="A7A8AA"/>
            </a:solidFill>
            <a:prstDash val="dash"/>
            <a:miter lim="800000"/>
            <a:headEnd type="none" w="sm" len="sm"/>
            <a:tailEnd type="none" w="sm" len="sm"/>
          </a:ln>
        </p:spPr>
      </p:cxnSp>
      <p:cxnSp>
        <p:nvCxnSpPr>
          <p:cNvPr id="325" name="Google Shape;325;gb4f0fd381a_0_12"/>
          <p:cNvCxnSpPr/>
          <p:nvPr/>
        </p:nvCxnSpPr>
        <p:spPr>
          <a:xfrm>
            <a:off x="759774" y="2698109"/>
            <a:ext cx="574800" cy="0"/>
          </a:xfrm>
          <a:prstGeom prst="straightConnector1">
            <a:avLst/>
          </a:prstGeom>
          <a:noFill/>
          <a:ln w="19050" cap="flat" cmpd="sng">
            <a:solidFill>
              <a:srgbClr val="A7A8AA"/>
            </a:solidFill>
            <a:prstDash val="dash"/>
            <a:miter lim="800000"/>
            <a:headEnd type="none" w="sm" len="sm"/>
            <a:tailEnd type="none" w="sm" len="sm"/>
          </a:ln>
        </p:spPr>
      </p:cxnSp>
      <p:cxnSp>
        <p:nvCxnSpPr>
          <p:cNvPr id="326" name="Google Shape;326;gb4f0fd381a_0_12"/>
          <p:cNvCxnSpPr/>
          <p:nvPr/>
        </p:nvCxnSpPr>
        <p:spPr>
          <a:xfrm>
            <a:off x="4725135" y="4648531"/>
            <a:ext cx="1564800" cy="0"/>
          </a:xfrm>
          <a:prstGeom prst="straightConnector1">
            <a:avLst/>
          </a:prstGeom>
          <a:noFill/>
          <a:ln w="19050" cap="flat" cmpd="sng">
            <a:solidFill>
              <a:srgbClr val="A7A8AA"/>
            </a:solidFill>
            <a:prstDash val="dash"/>
            <a:miter lim="800000"/>
            <a:headEnd type="none" w="sm" len="sm"/>
            <a:tailEnd type="none" w="sm" len="sm"/>
          </a:ln>
        </p:spPr>
      </p:cxn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30"/>
        <p:cNvGrpSpPr/>
        <p:nvPr/>
      </p:nvGrpSpPr>
      <p:grpSpPr>
        <a:xfrm>
          <a:off x="0" y="0"/>
          <a:ext cx="0" cy="0"/>
          <a:chOff x="0" y="0"/>
          <a:chExt cx="0" cy="0"/>
        </a:xfrm>
      </p:grpSpPr>
      <p:sp>
        <p:nvSpPr>
          <p:cNvPr id="331" name="Google Shape;331;p23"/>
          <p:cNvSpPr/>
          <p:nvPr/>
        </p:nvSpPr>
        <p:spPr>
          <a:xfrm>
            <a:off x="9126245" y="310717"/>
            <a:ext cx="306575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332" name="Google Shape;332;p23"/>
          <p:cNvSpPr/>
          <p:nvPr/>
        </p:nvSpPr>
        <p:spPr>
          <a:xfrm>
            <a:off x="-1" y="319600"/>
            <a:ext cx="9001957"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333" name="Google Shape;333;p23"/>
          <p:cNvSpPr txBox="1">
            <a:spLocks noGrp="1"/>
          </p:cNvSpPr>
          <p:nvPr>
            <p:ph type="body" idx="1"/>
          </p:nvPr>
        </p:nvSpPr>
        <p:spPr>
          <a:xfrm>
            <a:off x="838200" y="1825625"/>
            <a:ext cx="7675485"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lt1"/>
              </a:buClr>
              <a:buSzPts val="6000"/>
              <a:buNone/>
            </a:pPr>
            <a:r>
              <a:rPr lang="es-CL" sz="6000" dirty="0">
                <a:solidFill>
                  <a:schemeClr val="lt1"/>
                </a:solidFill>
              </a:rPr>
              <a:t>DESAFÍO 2</a:t>
            </a:r>
            <a:endParaRPr sz="6000" b="1" dirty="0">
              <a:solidFill>
                <a:schemeClr val="lt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337"/>
        <p:cNvGrpSpPr/>
        <p:nvPr/>
      </p:nvGrpSpPr>
      <p:grpSpPr>
        <a:xfrm>
          <a:off x="0" y="0"/>
          <a:ext cx="0" cy="0"/>
          <a:chOff x="0" y="0"/>
          <a:chExt cx="0" cy="0"/>
        </a:xfrm>
      </p:grpSpPr>
      <p:sp>
        <p:nvSpPr>
          <p:cNvPr id="338" name="Google Shape;338;p24"/>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339" name="Google Shape;339;p24"/>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TORTUGAS</a:t>
            </a:r>
            <a:br>
              <a:rPr lang="es-CL" dirty="0"/>
            </a:br>
            <a:r>
              <a:rPr lang="es-CL" dirty="0">
                <a:solidFill>
                  <a:srgbClr val="CD25B0"/>
                </a:solidFill>
              </a:rPr>
              <a:t>REQUERIMIENTOS</a:t>
            </a:r>
            <a:endParaRPr dirty="0">
              <a:solidFill>
                <a:srgbClr val="CD25B0"/>
              </a:solidFill>
            </a:endParaRPr>
          </a:p>
        </p:txBody>
      </p:sp>
      <p:sp>
        <p:nvSpPr>
          <p:cNvPr id="340" name="Google Shape;340;p24"/>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341" name="Google Shape;341;p24"/>
          <p:cNvSpPr txBox="1"/>
          <p:nvPr/>
        </p:nvSpPr>
        <p:spPr>
          <a:xfrm>
            <a:off x="296663" y="2328571"/>
            <a:ext cx="6094520" cy="2308324"/>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Clr>
                <a:schemeClr val="dk1"/>
              </a:buClr>
              <a:buSzPts val="2400"/>
              <a:buFont typeface="Calibri"/>
              <a:buNone/>
            </a:pPr>
            <a:r>
              <a:rPr lang="es-CL" sz="2400" b="0" i="0" u="none" strike="noStrike" cap="none" dirty="0">
                <a:solidFill>
                  <a:schemeClr val="dk1"/>
                </a:solidFill>
                <a:latin typeface="Calibri"/>
                <a:ea typeface="Calibri"/>
                <a:cs typeface="Calibri"/>
                <a:sym typeface="Calibri"/>
              </a:rPr>
              <a:t>Usando los mismos grupos del ejercicio anterior, deberán usar la clase tortuga. Esta define atributos para crear </a:t>
            </a:r>
            <a:r>
              <a:rPr lang="es-CL" sz="2400" b="1" i="0" u="none" strike="noStrike" cap="none" dirty="0">
                <a:solidFill>
                  <a:srgbClr val="CD25B0"/>
                </a:solidFill>
                <a:latin typeface="Calibri"/>
                <a:ea typeface="Calibri"/>
                <a:cs typeface="Calibri"/>
                <a:sym typeface="Calibri"/>
              </a:rPr>
              <a:t>tortugas gráficas como su color y posición</a:t>
            </a:r>
            <a:r>
              <a:rPr lang="es-CL" sz="2400" b="0" i="0" u="none" strike="noStrike" cap="none" dirty="0">
                <a:solidFill>
                  <a:schemeClr val="dk1"/>
                </a:solidFill>
                <a:latin typeface="Calibri"/>
                <a:ea typeface="Calibri"/>
                <a:cs typeface="Calibri"/>
                <a:sym typeface="Calibri"/>
              </a:rPr>
              <a:t>, y métodos para lograr que se muevan. Deberán crear las siguientes formas que aparecen a continuación:</a:t>
            </a:r>
            <a:endParaRPr dirty="0"/>
          </a:p>
        </p:txBody>
      </p:sp>
      <p:pic>
        <p:nvPicPr>
          <p:cNvPr id="342" name="Google Shape;342;p24"/>
          <p:cNvPicPr preferRelativeResize="0"/>
          <p:nvPr/>
        </p:nvPicPr>
        <p:blipFill rotWithShape="1">
          <a:blip r:embed="rId3">
            <a:alphaModFix/>
          </a:blip>
          <a:srcRect/>
          <a:stretch/>
        </p:blipFill>
        <p:spPr>
          <a:xfrm>
            <a:off x="7155201" y="2328571"/>
            <a:ext cx="4261113" cy="2395733"/>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346"/>
        <p:cNvGrpSpPr/>
        <p:nvPr/>
      </p:nvGrpSpPr>
      <p:grpSpPr>
        <a:xfrm>
          <a:off x="0" y="0"/>
          <a:ext cx="0" cy="0"/>
          <a:chOff x="0" y="0"/>
          <a:chExt cx="0" cy="0"/>
        </a:xfrm>
      </p:grpSpPr>
      <p:sp>
        <p:nvSpPr>
          <p:cNvPr id="347" name="Google Shape;347;p25"/>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348" name="Google Shape;348;p25"/>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TORTUGAS</a:t>
            </a:r>
            <a:br>
              <a:rPr lang="es-CL" dirty="0"/>
            </a:br>
            <a:r>
              <a:rPr lang="es-CL" dirty="0">
                <a:solidFill>
                  <a:srgbClr val="CD25B0"/>
                </a:solidFill>
              </a:rPr>
              <a:t>MOVIMIENTOS</a:t>
            </a:r>
            <a:endParaRPr dirty="0">
              <a:solidFill>
                <a:srgbClr val="CD25B0"/>
              </a:solidFill>
            </a:endParaRPr>
          </a:p>
        </p:txBody>
      </p:sp>
      <p:sp>
        <p:nvSpPr>
          <p:cNvPr id="349" name="Google Shape;349;p25"/>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350" name="Google Shape;350;p25"/>
          <p:cNvSpPr txBox="1"/>
          <p:nvPr/>
        </p:nvSpPr>
        <p:spPr>
          <a:xfrm>
            <a:off x="403192" y="1861337"/>
            <a:ext cx="9859393" cy="4673267"/>
          </a:xfrm>
          <a:prstGeom prst="rect">
            <a:avLst/>
          </a:prstGeom>
          <a:noFill/>
          <a:ln>
            <a:noFill/>
          </a:ln>
        </p:spPr>
        <p:txBody>
          <a:bodyPr spcFirstLastPara="1" wrap="square" lIns="91425" tIns="45700" rIns="91425" bIns="45700" anchor="t" anchorCtr="0">
            <a:spAutoFit/>
          </a:bodyPr>
          <a:lstStyle/>
          <a:p>
            <a:pPr marL="457200" marR="0" lvl="0" indent="-342900" algn="l" rtl="0">
              <a:lnSpc>
                <a:spcPct val="110000"/>
              </a:lnSpc>
              <a:spcBef>
                <a:spcPts val="0"/>
              </a:spcBef>
              <a:spcAft>
                <a:spcPts val="0"/>
              </a:spcAft>
              <a:buClr>
                <a:srgbClr val="CD25B0"/>
              </a:buClr>
              <a:buSzPts val="1800"/>
              <a:buFont typeface="Calibri"/>
              <a:buChar char="●"/>
            </a:pPr>
            <a:r>
              <a:rPr lang="es-CL" sz="2400" b="0" i="0" u="none" strike="noStrike" cap="none" dirty="0">
                <a:solidFill>
                  <a:schemeClr val="dk1"/>
                </a:solidFill>
                <a:latin typeface="Calibri"/>
                <a:ea typeface="Calibri"/>
                <a:cs typeface="Calibri"/>
                <a:sym typeface="Calibri"/>
              </a:rPr>
              <a:t>forward(); // la tortuga se mueve hacia adelante la distancia de 100 </a:t>
            </a:r>
            <a:r>
              <a:rPr lang="es-CL" sz="2400" b="0" i="0" u="sng" strike="noStrike" cap="none" dirty="0">
                <a:solidFill>
                  <a:schemeClr val="dk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píxeles</a:t>
            </a:r>
            <a:r>
              <a:rPr lang="es-CL" sz="2400" b="0" i="0" u="none" strike="noStrike" cap="none" dirty="0">
                <a:solidFill>
                  <a:schemeClr val="dk1"/>
                </a:solidFill>
                <a:latin typeface="Calibri"/>
                <a:ea typeface="Calibri"/>
                <a:cs typeface="Calibri"/>
                <a:sym typeface="Calibri"/>
              </a:rPr>
              <a:t>.</a:t>
            </a:r>
            <a:endParaRPr dirty="0"/>
          </a:p>
          <a:p>
            <a:pPr marL="457200" marR="0" lvl="0" indent="-342900" algn="l" rtl="0">
              <a:lnSpc>
                <a:spcPct val="110000"/>
              </a:lnSpc>
              <a:spcBef>
                <a:spcPts val="700"/>
              </a:spcBef>
              <a:spcAft>
                <a:spcPts val="0"/>
              </a:spcAft>
              <a:buClr>
                <a:srgbClr val="CD25B0"/>
              </a:buClr>
              <a:buSzPts val="1800"/>
              <a:buFont typeface="Calibri"/>
              <a:buChar char="●"/>
            </a:pPr>
            <a:r>
              <a:rPr lang="es-CL" sz="2400" b="0" i="0" u="none" strike="noStrike" cap="none" dirty="0">
                <a:solidFill>
                  <a:schemeClr val="dk1"/>
                </a:solidFill>
                <a:latin typeface="Calibri"/>
                <a:ea typeface="Calibri"/>
                <a:cs typeface="Calibri"/>
                <a:sym typeface="Calibri"/>
              </a:rPr>
              <a:t>forward(x); // la tortuga se mueve hacia adelante la distancia de x píxeles</a:t>
            </a:r>
            <a:endParaRPr dirty="0"/>
          </a:p>
          <a:p>
            <a:pPr marL="457200" marR="0" lvl="0" indent="-342900" algn="l" rtl="0">
              <a:lnSpc>
                <a:spcPct val="110000"/>
              </a:lnSpc>
              <a:spcBef>
                <a:spcPts val="700"/>
              </a:spcBef>
              <a:spcAft>
                <a:spcPts val="0"/>
              </a:spcAft>
              <a:buClr>
                <a:srgbClr val="CD25B0"/>
              </a:buClr>
              <a:buSzPts val="1800"/>
              <a:buFont typeface="Calibri"/>
              <a:buChar char="●"/>
            </a:pPr>
            <a:r>
              <a:rPr lang="es-CL" sz="2400" b="0" i="0" u="none" strike="noStrike" cap="none" dirty="0">
                <a:solidFill>
                  <a:schemeClr val="dk1"/>
                </a:solidFill>
                <a:latin typeface="Calibri"/>
                <a:ea typeface="Calibri"/>
                <a:cs typeface="Calibri"/>
                <a:sym typeface="Calibri"/>
              </a:rPr>
              <a:t>backward(); // la tortuga se mueve hacia atrás la distancia de 100 píxeles.</a:t>
            </a:r>
            <a:endParaRPr dirty="0"/>
          </a:p>
          <a:p>
            <a:pPr marL="457200" marR="0" lvl="0" indent="-342900" algn="l" rtl="0">
              <a:lnSpc>
                <a:spcPct val="110000"/>
              </a:lnSpc>
              <a:spcBef>
                <a:spcPts val="700"/>
              </a:spcBef>
              <a:spcAft>
                <a:spcPts val="0"/>
              </a:spcAft>
              <a:buClr>
                <a:srgbClr val="CD25B0"/>
              </a:buClr>
              <a:buSzPts val="1800"/>
              <a:buFont typeface="Calibri"/>
              <a:buChar char="●"/>
            </a:pPr>
            <a:r>
              <a:rPr lang="es-CL" sz="2400" b="0" i="0" u="none" strike="noStrike" cap="none" dirty="0">
                <a:solidFill>
                  <a:schemeClr val="dk1"/>
                </a:solidFill>
                <a:latin typeface="Calibri"/>
                <a:ea typeface="Calibri"/>
                <a:cs typeface="Calibri"/>
                <a:sym typeface="Calibri"/>
              </a:rPr>
              <a:t>backward(x); // la tortuga se mueve hacia adelante la distancia de x píxeles</a:t>
            </a:r>
            <a:endParaRPr dirty="0"/>
          </a:p>
          <a:p>
            <a:pPr marL="457200" marR="0" lvl="0" indent="-342900" algn="l" rtl="0">
              <a:lnSpc>
                <a:spcPct val="110000"/>
              </a:lnSpc>
              <a:spcBef>
                <a:spcPts val="700"/>
              </a:spcBef>
              <a:spcAft>
                <a:spcPts val="0"/>
              </a:spcAft>
              <a:buClr>
                <a:srgbClr val="CD25B0"/>
              </a:buClr>
              <a:buSzPts val="1800"/>
              <a:buFont typeface="Calibri"/>
              <a:buChar char="●"/>
            </a:pPr>
            <a:r>
              <a:rPr lang="es-CL" sz="2400" b="0" i="0" u="none" strike="noStrike" cap="none" dirty="0">
                <a:solidFill>
                  <a:schemeClr val="dk1"/>
                </a:solidFill>
                <a:latin typeface="Calibri"/>
                <a:ea typeface="Calibri"/>
                <a:cs typeface="Calibri"/>
                <a:sym typeface="Calibri"/>
              </a:rPr>
              <a:t>turnRight(); //la tortuga gira 90 grados a la derecha.</a:t>
            </a:r>
            <a:endParaRPr dirty="0"/>
          </a:p>
          <a:p>
            <a:pPr marL="457200" marR="0" lvl="0" indent="-342900" algn="l" rtl="0">
              <a:lnSpc>
                <a:spcPct val="110000"/>
              </a:lnSpc>
              <a:spcBef>
                <a:spcPts val="700"/>
              </a:spcBef>
              <a:spcAft>
                <a:spcPts val="0"/>
              </a:spcAft>
              <a:buClr>
                <a:srgbClr val="CD25B0"/>
              </a:buClr>
              <a:buSzPts val="1800"/>
              <a:buFont typeface="Calibri"/>
              <a:buChar char="●"/>
            </a:pPr>
            <a:r>
              <a:rPr lang="es-CL" sz="2400" b="0" i="0" u="none" strike="noStrike" cap="none" dirty="0">
                <a:solidFill>
                  <a:schemeClr val="dk1"/>
                </a:solidFill>
                <a:latin typeface="Calibri"/>
                <a:ea typeface="Calibri"/>
                <a:cs typeface="Calibri"/>
                <a:sym typeface="Calibri"/>
              </a:rPr>
              <a:t>turnLeft(); //la tortuga gira 90 grados a la izquierda.</a:t>
            </a:r>
            <a:endParaRPr dirty="0"/>
          </a:p>
          <a:p>
            <a:pPr marL="457200" marR="0" lvl="0" indent="-342900" algn="l" rtl="0">
              <a:lnSpc>
                <a:spcPct val="110000"/>
              </a:lnSpc>
              <a:spcBef>
                <a:spcPts val="700"/>
              </a:spcBef>
              <a:spcAft>
                <a:spcPts val="0"/>
              </a:spcAft>
              <a:buClr>
                <a:srgbClr val="CD25B0"/>
              </a:buClr>
              <a:buSzPts val="1800"/>
              <a:buFont typeface="Calibri"/>
              <a:buChar char="●"/>
            </a:pPr>
            <a:r>
              <a:rPr lang="es-CL" sz="2400" b="0" i="0" u="none" strike="noStrike" cap="none" dirty="0">
                <a:solidFill>
                  <a:schemeClr val="dk1"/>
                </a:solidFill>
                <a:latin typeface="Calibri"/>
                <a:ea typeface="Calibri"/>
                <a:cs typeface="Calibri"/>
                <a:sym typeface="Calibri"/>
              </a:rPr>
              <a:t>turn(x); // la tortuga rota x grados. Valores positivos rota hacia la derecha, valores negativos, rota a la izquierda.</a:t>
            </a:r>
            <a:endParaRPr sz="240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54"/>
        <p:cNvGrpSpPr/>
        <p:nvPr/>
      </p:nvGrpSpPr>
      <p:grpSpPr>
        <a:xfrm>
          <a:off x="0" y="0"/>
          <a:ext cx="0" cy="0"/>
          <a:chOff x="0" y="0"/>
          <a:chExt cx="0" cy="0"/>
        </a:xfrm>
      </p:grpSpPr>
      <p:sp>
        <p:nvSpPr>
          <p:cNvPr id="355" name="Google Shape;355;p26"/>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356" name="Google Shape;356;p26"/>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TORTUGAS</a:t>
            </a:r>
            <a:br>
              <a:rPr lang="es-CL" dirty="0"/>
            </a:br>
            <a:r>
              <a:rPr lang="es-CL" dirty="0">
                <a:solidFill>
                  <a:srgbClr val="CD25B0"/>
                </a:solidFill>
              </a:rPr>
              <a:t>TUTORIAL REPL.IT</a:t>
            </a:r>
            <a:endParaRPr dirty="0">
              <a:solidFill>
                <a:srgbClr val="CD25B0"/>
              </a:solidFill>
            </a:endParaRPr>
          </a:p>
        </p:txBody>
      </p:sp>
      <p:sp>
        <p:nvSpPr>
          <p:cNvPr id="357" name="Google Shape;357;p26"/>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pic>
        <p:nvPicPr>
          <p:cNvPr id="358" name="Google Shape;358;p26"/>
          <p:cNvPicPr preferRelativeResize="0"/>
          <p:nvPr/>
        </p:nvPicPr>
        <p:blipFill rotWithShape="1">
          <a:blip r:embed="rId3">
            <a:alphaModFix/>
          </a:blip>
          <a:srcRect/>
          <a:stretch/>
        </p:blipFill>
        <p:spPr>
          <a:xfrm>
            <a:off x="6867690" y="3329507"/>
            <a:ext cx="4954275" cy="3106800"/>
          </a:xfrm>
          <a:prstGeom prst="rect">
            <a:avLst/>
          </a:prstGeom>
          <a:noFill/>
          <a:ln>
            <a:noFill/>
          </a:ln>
        </p:spPr>
      </p:pic>
      <p:cxnSp>
        <p:nvCxnSpPr>
          <p:cNvPr id="359" name="Google Shape;359;p26"/>
          <p:cNvCxnSpPr/>
          <p:nvPr/>
        </p:nvCxnSpPr>
        <p:spPr>
          <a:xfrm rot="10800000">
            <a:off x="5911565" y="4231608"/>
            <a:ext cx="1416000" cy="512400"/>
          </a:xfrm>
          <a:prstGeom prst="straightConnector1">
            <a:avLst/>
          </a:prstGeom>
          <a:noFill/>
          <a:ln w="19050" cap="flat" cmpd="sng">
            <a:solidFill>
              <a:srgbClr val="CD25B0"/>
            </a:solidFill>
            <a:prstDash val="solid"/>
            <a:round/>
            <a:headEnd type="none" w="sm" len="sm"/>
            <a:tailEnd type="triangle" w="med" len="med"/>
          </a:ln>
        </p:spPr>
      </p:cxnSp>
      <p:cxnSp>
        <p:nvCxnSpPr>
          <p:cNvPr id="360" name="Google Shape;360;p26"/>
          <p:cNvCxnSpPr/>
          <p:nvPr/>
        </p:nvCxnSpPr>
        <p:spPr>
          <a:xfrm rot="10800000">
            <a:off x="5911565" y="4617794"/>
            <a:ext cx="1416000" cy="512400"/>
          </a:xfrm>
          <a:prstGeom prst="straightConnector1">
            <a:avLst/>
          </a:prstGeom>
          <a:noFill/>
          <a:ln w="19050" cap="flat" cmpd="sng">
            <a:solidFill>
              <a:srgbClr val="CD25B0"/>
            </a:solidFill>
            <a:prstDash val="solid"/>
            <a:round/>
            <a:headEnd type="none" w="sm" len="sm"/>
            <a:tailEnd type="triangle" w="med" len="med"/>
          </a:ln>
        </p:spPr>
      </p:cxnSp>
      <p:sp>
        <p:nvSpPr>
          <p:cNvPr id="361" name="Google Shape;361;p26"/>
          <p:cNvSpPr txBox="1"/>
          <p:nvPr/>
        </p:nvSpPr>
        <p:spPr>
          <a:xfrm>
            <a:off x="3544264" y="3878754"/>
            <a:ext cx="2367300" cy="409800"/>
          </a:xfrm>
          <a:prstGeom prst="rect">
            <a:avLst/>
          </a:prstGeom>
          <a:noFill/>
          <a:ln>
            <a:noFill/>
          </a:ln>
        </p:spPr>
        <p:txBody>
          <a:bodyPr spcFirstLastPara="1" wrap="square" lIns="91425" tIns="91425" rIns="91425" bIns="91425" anchor="t" anchorCtr="0">
            <a:noAutofit/>
          </a:bodyPr>
          <a:lstStyle/>
          <a:p>
            <a:pPr marL="0" marR="0" lvl="0" indent="0" algn="r" rtl="0">
              <a:lnSpc>
                <a:spcPct val="100000"/>
              </a:lnSpc>
              <a:spcBef>
                <a:spcPts val="0"/>
              </a:spcBef>
              <a:spcAft>
                <a:spcPts val="0"/>
              </a:spcAft>
              <a:buClr>
                <a:srgbClr val="000000"/>
              </a:buClr>
              <a:buSzPts val="1400"/>
              <a:buFont typeface="Arial"/>
              <a:buNone/>
            </a:pPr>
            <a:r>
              <a:rPr lang="es-CL" sz="1400" b="0" i="0" u="none" strike="noStrike" cap="none" dirty="0">
                <a:solidFill>
                  <a:srgbClr val="000000"/>
                </a:solidFill>
                <a:latin typeface="Calibri"/>
                <a:ea typeface="Calibri"/>
                <a:cs typeface="Calibri"/>
                <a:sym typeface="Calibri"/>
              </a:rPr>
              <a:t>Crea una ventana de 300 x 300 </a:t>
            </a:r>
            <a:r>
              <a:rPr lang="es-CL" sz="1400" b="0" i="0" u="sng" strike="noStrike" cap="none" dirty="0">
                <a:solidFill>
                  <a:srgbClr val="81B5A8"/>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píxeles</a:t>
            </a:r>
            <a:r>
              <a:rPr lang="es-CL" sz="1400" b="0" i="0" u="none" strike="noStrike" cap="none" dirty="0">
                <a:solidFill>
                  <a:srgbClr val="000000"/>
                </a:solidFill>
                <a:latin typeface="Calibri"/>
                <a:ea typeface="Calibri"/>
                <a:cs typeface="Calibri"/>
                <a:sym typeface="Calibri"/>
              </a:rPr>
              <a:t>.</a:t>
            </a:r>
            <a:endParaRPr sz="1400" b="0" i="0" u="none" strike="noStrike" cap="none" dirty="0">
              <a:solidFill>
                <a:srgbClr val="000000"/>
              </a:solidFill>
              <a:latin typeface="Calibri"/>
              <a:ea typeface="Calibri"/>
              <a:cs typeface="Calibri"/>
              <a:sym typeface="Calibri"/>
            </a:endParaRPr>
          </a:p>
        </p:txBody>
      </p:sp>
      <p:sp>
        <p:nvSpPr>
          <p:cNvPr id="362" name="Google Shape;362;p26"/>
          <p:cNvSpPr txBox="1"/>
          <p:nvPr/>
        </p:nvSpPr>
        <p:spPr>
          <a:xfrm>
            <a:off x="3914143" y="4382317"/>
            <a:ext cx="1997400" cy="815055"/>
          </a:xfrm>
          <a:prstGeom prst="rect">
            <a:avLst/>
          </a:prstGeom>
          <a:noFill/>
          <a:ln>
            <a:noFill/>
          </a:ln>
        </p:spPr>
        <p:txBody>
          <a:bodyPr spcFirstLastPara="1" wrap="square" lIns="91425" tIns="91425" rIns="91425" bIns="91425" anchor="t" anchorCtr="0">
            <a:noAutofit/>
          </a:bodyPr>
          <a:lstStyle/>
          <a:p>
            <a:pPr marL="0" marR="0" lvl="0" indent="0" algn="r" rtl="0">
              <a:lnSpc>
                <a:spcPct val="100000"/>
              </a:lnSpc>
              <a:spcBef>
                <a:spcPts val="0"/>
              </a:spcBef>
              <a:spcAft>
                <a:spcPts val="0"/>
              </a:spcAft>
              <a:buClr>
                <a:srgbClr val="000000"/>
              </a:buClr>
              <a:buSzPts val="1400"/>
              <a:buFont typeface="Arial"/>
              <a:buNone/>
            </a:pPr>
            <a:r>
              <a:rPr lang="es-CL" sz="1400" b="0" i="0" u="none" strike="noStrike" cap="none" dirty="0">
                <a:solidFill>
                  <a:srgbClr val="000000"/>
                </a:solidFill>
                <a:latin typeface="Calibri"/>
                <a:ea typeface="Calibri"/>
                <a:cs typeface="Calibri"/>
                <a:sym typeface="Calibri"/>
              </a:rPr>
              <a:t>Crea un</a:t>
            </a:r>
            <a:r>
              <a:rPr lang="es-CL" sz="1400" b="0" i="0" u="none" strike="noStrike" cap="none" dirty="0">
                <a:solidFill>
                  <a:schemeClr val="dk1"/>
                </a:solidFill>
                <a:latin typeface="Calibri"/>
                <a:ea typeface="Calibri"/>
                <a:cs typeface="Calibri"/>
                <a:sym typeface="Calibri"/>
              </a:rPr>
              <a:t> objeto de la clase </a:t>
            </a:r>
            <a:r>
              <a:rPr lang="es-CL" sz="1400" b="0" i="0" u="none" strike="noStrike" cap="none" dirty="0">
                <a:solidFill>
                  <a:srgbClr val="000000"/>
                </a:solidFill>
                <a:latin typeface="Calibri"/>
                <a:ea typeface="Calibri"/>
                <a:cs typeface="Calibri"/>
                <a:sym typeface="Calibri"/>
              </a:rPr>
              <a:t>tortuga llamado “yertle”.</a:t>
            </a:r>
            <a:endParaRPr sz="1400" b="0" i="0" u="none" strike="noStrike" cap="none" dirty="0">
              <a:solidFill>
                <a:srgbClr val="000000"/>
              </a:solidFill>
              <a:latin typeface="Calibri"/>
              <a:ea typeface="Calibri"/>
              <a:cs typeface="Calibri"/>
              <a:sym typeface="Calibri"/>
            </a:endParaRPr>
          </a:p>
        </p:txBody>
      </p:sp>
      <p:cxnSp>
        <p:nvCxnSpPr>
          <p:cNvPr id="363" name="Google Shape;363;p26"/>
          <p:cNvCxnSpPr/>
          <p:nvPr/>
        </p:nvCxnSpPr>
        <p:spPr>
          <a:xfrm rot="10800000">
            <a:off x="5936165" y="5469082"/>
            <a:ext cx="1391400" cy="8400"/>
          </a:xfrm>
          <a:prstGeom prst="straightConnector1">
            <a:avLst/>
          </a:prstGeom>
          <a:noFill/>
          <a:ln w="19050" cap="flat" cmpd="sng">
            <a:solidFill>
              <a:srgbClr val="CD25B0"/>
            </a:solidFill>
            <a:prstDash val="solid"/>
            <a:round/>
            <a:headEnd type="none" w="sm" len="sm"/>
            <a:tailEnd type="triangle" w="med" len="med"/>
          </a:ln>
        </p:spPr>
      </p:cxnSp>
      <p:sp>
        <p:nvSpPr>
          <p:cNvPr id="364" name="Google Shape;364;p26"/>
          <p:cNvSpPr txBox="1"/>
          <p:nvPr/>
        </p:nvSpPr>
        <p:spPr>
          <a:xfrm>
            <a:off x="3938663" y="5268397"/>
            <a:ext cx="1997400" cy="626100"/>
          </a:xfrm>
          <a:prstGeom prst="rect">
            <a:avLst/>
          </a:prstGeom>
          <a:noFill/>
          <a:ln>
            <a:noFill/>
          </a:ln>
        </p:spPr>
        <p:txBody>
          <a:bodyPr spcFirstLastPara="1" wrap="square" lIns="91425" tIns="91425" rIns="91425" bIns="91425" anchor="t" anchorCtr="0">
            <a:noAutofit/>
          </a:bodyPr>
          <a:lstStyle/>
          <a:p>
            <a:pPr marL="0" marR="0" lvl="0" indent="0" algn="r" rtl="0">
              <a:lnSpc>
                <a:spcPct val="100000"/>
              </a:lnSpc>
              <a:spcBef>
                <a:spcPts val="0"/>
              </a:spcBef>
              <a:spcAft>
                <a:spcPts val="0"/>
              </a:spcAft>
              <a:buClr>
                <a:srgbClr val="000000"/>
              </a:buClr>
              <a:buSzPts val="1400"/>
              <a:buFont typeface="Arial"/>
              <a:buNone/>
            </a:pPr>
            <a:r>
              <a:rPr lang="es-CL" sz="1400" b="0" i="0" u="none" strike="noStrike" cap="none" dirty="0">
                <a:solidFill>
                  <a:srgbClr val="000000"/>
                </a:solidFill>
                <a:latin typeface="Calibri"/>
                <a:ea typeface="Calibri"/>
                <a:cs typeface="Calibri"/>
                <a:sym typeface="Calibri"/>
              </a:rPr>
              <a:t>Accede a los métodos de tortuga logrando el movimiento</a:t>
            </a:r>
            <a:endParaRPr sz="1400" b="0" i="0" u="none" strike="noStrike" cap="none" dirty="0">
              <a:solidFill>
                <a:srgbClr val="000000"/>
              </a:solidFill>
              <a:latin typeface="Calibri"/>
              <a:ea typeface="Calibri"/>
              <a:cs typeface="Calibri"/>
              <a:sym typeface="Calibri"/>
            </a:endParaRPr>
          </a:p>
        </p:txBody>
      </p:sp>
      <p:cxnSp>
        <p:nvCxnSpPr>
          <p:cNvPr id="365" name="Google Shape;365;p26"/>
          <p:cNvCxnSpPr/>
          <p:nvPr/>
        </p:nvCxnSpPr>
        <p:spPr>
          <a:xfrm rot="10800000">
            <a:off x="10736365" y="2997074"/>
            <a:ext cx="176472" cy="358681"/>
          </a:xfrm>
          <a:prstGeom prst="straightConnector1">
            <a:avLst/>
          </a:prstGeom>
          <a:noFill/>
          <a:ln w="19050" cap="flat" cmpd="sng">
            <a:solidFill>
              <a:srgbClr val="CD25B0"/>
            </a:solidFill>
            <a:prstDash val="solid"/>
            <a:round/>
            <a:headEnd type="none" w="sm" len="sm"/>
            <a:tailEnd type="triangle" w="med" len="med"/>
          </a:ln>
        </p:spPr>
      </p:cxnSp>
      <p:sp>
        <p:nvSpPr>
          <p:cNvPr id="366" name="Google Shape;366;p26"/>
          <p:cNvSpPr txBox="1"/>
          <p:nvPr/>
        </p:nvSpPr>
        <p:spPr>
          <a:xfrm>
            <a:off x="9628613" y="2459258"/>
            <a:ext cx="2367300" cy="649701"/>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s-CL" sz="1400" b="0" i="0" u="none" strike="noStrike" cap="none" dirty="0">
                <a:solidFill>
                  <a:schemeClr val="dk1"/>
                </a:solidFill>
                <a:latin typeface="Calibri"/>
                <a:ea typeface="Calibri"/>
                <a:cs typeface="Calibri"/>
                <a:sym typeface="Calibri"/>
              </a:rPr>
              <a:t>¡No olvides dar Click en Run para ver qué hace!</a:t>
            </a:r>
            <a:endParaRPr sz="1400" b="0" i="0" u="none" strike="noStrike" cap="none" dirty="0">
              <a:solidFill>
                <a:srgbClr val="000000"/>
              </a:solidFill>
              <a:latin typeface="Calibri"/>
              <a:ea typeface="Calibri"/>
              <a:cs typeface="Calibri"/>
              <a:sym typeface="Calibri"/>
            </a:endParaRPr>
          </a:p>
        </p:txBody>
      </p:sp>
      <p:sp>
        <p:nvSpPr>
          <p:cNvPr id="367" name="Google Shape;367;p26"/>
          <p:cNvSpPr/>
          <p:nvPr/>
        </p:nvSpPr>
        <p:spPr>
          <a:xfrm>
            <a:off x="-14326" y="2569757"/>
            <a:ext cx="3730069" cy="386654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368" name="Google Shape;368;p26"/>
          <p:cNvSpPr txBox="1"/>
          <p:nvPr/>
        </p:nvSpPr>
        <p:spPr>
          <a:xfrm>
            <a:off x="94624" y="3453053"/>
            <a:ext cx="3423006" cy="2264165"/>
          </a:xfrm>
          <a:prstGeom prst="rect">
            <a:avLst/>
          </a:prstGeom>
          <a:noFill/>
          <a:ln>
            <a:noFill/>
          </a:ln>
        </p:spPr>
        <p:txBody>
          <a:bodyPr spcFirstLastPara="1" wrap="square" lIns="91425" tIns="91425" rIns="91425" bIns="91425" anchor="t" anchorCtr="0">
            <a:noAutofit/>
          </a:bodyPr>
          <a:lstStyle/>
          <a:p>
            <a:pPr marL="457200" marR="0" lvl="0" indent="-342900" algn="l" rtl="0">
              <a:lnSpc>
                <a:spcPct val="90000"/>
              </a:lnSpc>
              <a:spcBef>
                <a:spcPts val="0"/>
              </a:spcBef>
              <a:spcAft>
                <a:spcPts val="0"/>
              </a:spcAft>
              <a:buClr>
                <a:schemeClr val="lt1"/>
              </a:buClr>
              <a:buSzPts val="1800"/>
              <a:buFont typeface="Arial"/>
              <a:buChar char="●"/>
            </a:pPr>
            <a:r>
              <a:rPr lang="es-CL" sz="2400" b="0" i="0" u="none" strike="noStrike" cap="none" dirty="0">
                <a:solidFill>
                  <a:schemeClr val="lt1"/>
                </a:solidFill>
                <a:latin typeface="Calibri"/>
                <a:ea typeface="Calibri"/>
                <a:cs typeface="Calibri"/>
                <a:sym typeface="Calibri"/>
              </a:rPr>
              <a:t>Ingresa en el siguiente link: </a:t>
            </a:r>
            <a:r>
              <a:rPr lang="es-CL" sz="2400" b="0" i="0" u="sng" strike="noStrike" cap="none" dirty="0">
                <a:solidFill>
                  <a:schemeClr val="lt1"/>
                </a:solidFill>
                <a:latin typeface="Calibri"/>
                <a:ea typeface="Calibri"/>
                <a:cs typeface="Calibri"/>
                <a:sym typeface="Calibri"/>
                <a:hlinkClick r:id="rId5">
                  <a:extLst>
                    <a:ext uri="{A12FA001-AC4F-418D-AE19-62706E023703}">
                      <ahyp:hlinkClr xmlns:ahyp="http://schemas.microsoft.com/office/drawing/2018/hyperlinkcolor" val="tx"/>
                    </a:ext>
                  </a:extLst>
                </a:hlinkClick>
              </a:rPr>
              <a:t>Click Aquí</a:t>
            </a:r>
            <a:endParaRPr sz="2400" b="0" i="0" u="sng" strike="noStrike" cap="none" dirty="0">
              <a:solidFill>
                <a:schemeClr val="lt1"/>
              </a:solidFill>
              <a:latin typeface="Calibri"/>
              <a:ea typeface="Calibri"/>
              <a:cs typeface="Calibri"/>
              <a:sym typeface="Calibri"/>
            </a:endParaRPr>
          </a:p>
          <a:p>
            <a:pPr marL="114300" marR="0" lvl="0" indent="0" algn="l" rtl="0">
              <a:lnSpc>
                <a:spcPct val="90000"/>
              </a:lnSpc>
              <a:spcBef>
                <a:spcPts val="0"/>
              </a:spcBef>
              <a:spcAft>
                <a:spcPts val="0"/>
              </a:spcAft>
              <a:buClr>
                <a:schemeClr val="dk1"/>
              </a:buClr>
              <a:buSzPts val="1800"/>
              <a:buFont typeface="Arial"/>
              <a:buNone/>
            </a:pPr>
            <a:endParaRPr sz="2400" b="0" i="0" u="none" strike="noStrike" cap="none" dirty="0">
              <a:solidFill>
                <a:schemeClr val="lt1"/>
              </a:solidFill>
              <a:latin typeface="Calibri"/>
              <a:ea typeface="Calibri"/>
              <a:cs typeface="Calibri"/>
              <a:sym typeface="Calibri"/>
            </a:endParaRPr>
          </a:p>
          <a:p>
            <a:pPr marL="457200" marR="0" lvl="0" indent="-342900" algn="l" rtl="0">
              <a:lnSpc>
                <a:spcPct val="90000"/>
              </a:lnSpc>
              <a:spcBef>
                <a:spcPts val="0"/>
              </a:spcBef>
              <a:spcAft>
                <a:spcPts val="0"/>
              </a:spcAft>
              <a:buClr>
                <a:schemeClr val="lt1"/>
              </a:buClr>
              <a:buSzPts val="1800"/>
              <a:buFont typeface="Arial"/>
              <a:buChar char="●"/>
            </a:pPr>
            <a:r>
              <a:rPr lang="es-CL" sz="2400" b="0" i="0" u="none" strike="noStrike" cap="none" dirty="0">
                <a:solidFill>
                  <a:schemeClr val="lt1"/>
                </a:solidFill>
                <a:latin typeface="Calibri"/>
                <a:ea typeface="Calibri"/>
                <a:cs typeface="Calibri"/>
                <a:sym typeface="Calibri"/>
              </a:rPr>
              <a:t>Te encontrarás con esto:</a:t>
            </a:r>
            <a:endParaRP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72"/>
        <p:cNvGrpSpPr/>
        <p:nvPr/>
      </p:nvGrpSpPr>
      <p:grpSpPr>
        <a:xfrm>
          <a:off x="0" y="0"/>
          <a:ext cx="0" cy="0"/>
          <a:chOff x="0" y="0"/>
          <a:chExt cx="0" cy="0"/>
        </a:xfrm>
      </p:grpSpPr>
      <p:sp>
        <p:nvSpPr>
          <p:cNvPr id="373" name="Google Shape;373;p27"/>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374" name="Google Shape;374;p27"/>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TORTUGAS</a:t>
            </a:r>
            <a:br>
              <a:rPr lang="es-CL" dirty="0"/>
            </a:br>
            <a:r>
              <a:rPr lang="es-CL" dirty="0">
                <a:solidFill>
                  <a:srgbClr val="CD25B0"/>
                </a:solidFill>
              </a:rPr>
              <a:t>TUTORIAL REPL.IT</a:t>
            </a:r>
            <a:endParaRPr dirty="0">
              <a:solidFill>
                <a:srgbClr val="CD25B0"/>
              </a:solidFill>
            </a:endParaRPr>
          </a:p>
        </p:txBody>
      </p:sp>
      <p:sp>
        <p:nvSpPr>
          <p:cNvPr id="375" name="Google Shape;375;p27"/>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pic>
        <p:nvPicPr>
          <p:cNvPr id="376" name="Google Shape;376;p27"/>
          <p:cNvPicPr preferRelativeResize="0"/>
          <p:nvPr/>
        </p:nvPicPr>
        <p:blipFill rotWithShape="1">
          <a:blip r:embed="rId3">
            <a:alphaModFix/>
          </a:blip>
          <a:srcRect/>
          <a:stretch/>
        </p:blipFill>
        <p:spPr>
          <a:xfrm>
            <a:off x="5752730" y="1391330"/>
            <a:ext cx="6062685" cy="5044977"/>
          </a:xfrm>
          <a:prstGeom prst="rect">
            <a:avLst/>
          </a:prstGeom>
          <a:noFill/>
          <a:ln>
            <a:noFill/>
          </a:ln>
        </p:spPr>
      </p:pic>
      <p:cxnSp>
        <p:nvCxnSpPr>
          <p:cNvPr id="377" name="Google Shape;377;p27"/>
          <p:cNvCxnSpPr/>
          <p:nvPr/>
        </p:nvCxnSpPr>
        <p:spPr>
          <a:xfrm rot="10800000">
            <a:off x="4900380" y="3913818"/>
            <a:ext cx="1294800" cy="566400"/>
          </a:xfrm>
          <a:prstGeom prst="straightConnector1">
            <a:avLst/>
          </a:prstGeom>
          <a:noFill/>
          <a:ln w="19050" cap="flat" cmpd="sng">
            <a:solidFill>
              <a:srgbClr val="CD25B0"/>
            </a:solidFill>
            <a:prstDash val="solid"/>
            <a:round/>
            <a:headEnd type="none" w="sm" len="sm"/>
            <a:tailEnd type="triangle" w="med" len="med"/>
          </a:ln>
        </p:spPr>
      </p:cxnSp>
      <p:sp>
        <p:nvSpPr>
          <p:cNvPr id="378" name="Google Shape;378;p27"/>
          <p:cNvSpPr txBox="1"/>
          <p:nvPr/>
        </p:nvSpPr>
        <p:spPr>
          <a:xfrm>
            <a:off x="3246979" y="3429000"/>
            <a:ext cx="1901700" cy="337200"/>
          </a:xfrm>
          <a:prstGeom prst="rect">
            <a:avLst/>
          </a:prstGeom>
          <a:noFill/>
          <a:ln>
            <a:noFill/>
          </a:ln>
        </p:spPr>
        <p:txBody>
          <a:bodyPr spcFirstLastPara="1" wrap="square" lIns="91425" tIns="91425" rIns="91425" bIns="91425" anchor="t" anchorCtr="0">
            <a:noAutofit/>
          </a:bodyPr>
          <a:lstStyle/>
          <a:p>
            <a:pPr marL="0" marR="0" lvl="0" indent="0" algn="r" rtl="0">
              <a:lnSpc>
                <a:spcPct val="100000"/>
              </a:lnSpc>
              <a:spcBef>
                <a:spcPts val="0"/>
              </a:spcBef>
              <a:spcAft>
                <a:spcPts val="0"/>
              </a:spcAft>
              <a:buClr>
                <a:srgbClr val="000000"/>
              </a:buClr>
              <a:buSzPts val="1400"/>
              <a:buFont typeface="Arial"/>
              <a:buNone/>
            </a:pPr>
            <a:r>
              <a:rPr lang="es-CL" sz="1600" b="0" i="0" u="none" strike="noStrike" cap="none" dirty="0">
                <a:solidFill>
                  <a:srgbClr val="000000"/>
                </a:solidFill>
                <a:latin typeface="Calibri"/>
                <a:ea typeface="Calibri"/>
                <a:cs typeface="Calibri"/>
                <a:sym typeface="Calibri"/>
              </a:rPr>
              <a:t>Agrega</a:t>
            </a:r>
            <a:r>
              <a:rPr lang="es-CL" sz="1400" b="0" i="0" u="none" strike="noStrike" cap="none" dirty="0">
                <a:solidFill>
                  <a:srgbClr val="000000"/>
                </a:solidFill>
                <a:latin typeface="Calibri"/>
                <a:ea typeface="Calibri"/>
                <a:cs typeface="Calibri"/>
                <a:sym typeface="Calibri"/>
              </a:rPr>
              <a:t> tu código aquí</a:t>
            </a:r>
            <a:endParaRPr sz="1400" b="0" i="0" u="none" strike="noStrike" cap="none" dirty="0">
              <a:solidFill>
                <a:srgbClr val="000000"/>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3"/>
          <p:cNvSpPr/>
          <p:nvPr/>
        </p:nvSpPr>
        <p:spPr>
          <a:xfrm>
            <a:off x="5633625" y="1495853"/>
            <a:ext cx="5782689" cy="2199104"/>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03" name="Google Shape;103;p3"/>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04" name="Google Shape;104;p3"/>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ATRIBUTOS</a:t>
            </a:r>
            <a:br>
              <a:rPr lang="es-CL" dirty="0"/>
            </a:br>
            <a:endParaRPr dirty="0">
              <a:solidFill>
                <a:srgbClr val="CD25B0"/>
              </a:solidFill>
            </a:endParaRPr>
          </a:p>
        </p:txBody>
      </p:sp>
      <p:sp>
        <p:nvSpPr>
          <p:cNvPr id="105" name="Google Shape;105;p3"/>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06" name="Google Shape;106;p3"/>
          <p:cNvSpPr txBox="1"/>
          <p:nvPr/>
        </p:nvSpPr>
        <p:spPr>
          <a:xfrm>
            <a:off x="490491" y="1951672"/>
            <a:ext cx="4916010" cy="2585323"/>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Clr>
                <a:srgbClr val="000000"/>
              </a:buClr>
              <a:buSzPts val="1800"/>
              <a:buFont typeface="Calibri"/>
              <a:buNone/>
            </a:pPr>
            <a:r>
              <a:rPr lang="es-CL" sz="1800" b="0" i="0" u="none" strike="noStrike" cap="none" dirty="0">
                <a:solidFill>
                  <a:srgbClr val="000000"/>
                </a:solidFill>
                <a:latin typeface="Calibri"/>
                <a:ea typeface="Calibri"/>
                <a:cs typeface="Calibri"/>
                <a:sym typeface="Calibri"/>
              </a:rPr>
              <a:t>Los atributos, también llamados datos o variables miembro, describen el estado del objeto. Este componente nos permite diferenciar las características de cada objeto y consta de tres partes: </a:t>
            </a:r>
            <a:endParaRPr dirty="0"/>
          </a:p>
          <a:p>
            <a:pPr marL="0" marR="0" lvl="0" indent="0" algn="just" rtl="0">
              <a:spcBef>
                <a:spcPts val="0"/>
              </a:spcBef>
              <a:spcAft>
                <a:spcPts val="0"/>
              </a:spcAft>
              <a:buClr>
                <a:schemeClr val="dk1"/>
              </a:buClr>
              <a:buSzPts val="1800"/>
              <a:buFont typeface="Calibri"/>
              <a:buNone/>
            </a:pPr>
            <a:endParaRPr sz="1800" b="0" i="0" u="none" strike="noStrike" cap="none" dirty="0">
              <a:solidFill>
                <a:srgbClr val="000000"/>
              </a:solidFill>
              <a:latin typeface="Calibri"/>
              <a:ea typeface="Calibri"/>
              <a:cs typeface="Calibri"/>
              <a:sym typeface="Calibri"/>
            </a:endParaRPr>
          </a:p>
          <a:p>
            <a:pPr marL="0" marR="0" lvl="0" indent="0" algn="just" rtl="0">
              <a:spcBef>
                <a:spcPts val="0"/>
              </a:spcBef>
              <a:spcAft>
                <a:spcPts val="0"/>
              </a:spcAft>
              <a:buClr>
                <a:srgbClr val="CD25B0"/>
              </a:buClr>
              <a:buSzPts val="1800"/>
              <a:buFont typeface="Calibri"/>
              <a:buNone/>
            </a:pPr>
            <a:r>
              <a:rPr lang="es-CL" sz="1800" b="1" i="0" u="none" strike="noStrike" cap="none" dirty="0">
                <a:solidFill>
                  <a:srgbClr val="CD25B0"/>
                </a:solidFill>
                <a:latin typeface="Calibri"/>
                <a:ea typeface="Calibri"/>
                <a:cs typeface="Calibri"/>
                <a:sym typeface="Calibri"/>
              </a:rPr>
              <a:t>i) </a:t>
            </a:r>
            <a:r>
              <a:rPr lang="es-CL" sz="1800" b="0" i="0" u="none" strike="noStrike" cap="none" dirty="0">
                <a:solidFill>
                  <a:srgbClr val="000000"/>
                </a:solidFill>
                <a:latin typeface="Calibri"/>
                <a:ea typeface="Calibri"/>
                <a:cs typeface="Calibri"/>
                <a:sym typeface="Calibri"/>
              </a:rPr>
              <a:t>El tipo de dato, </a:t>
            </a:r>
            <a:endParaRPr dirty="0"/>
          </a:p>
          <a:p>
            <a:pPr marL="0" marR="0" lvl="0" indent="0" algn="just" rtl="0">
              <a:spcBef>
                <a:spcPts val="0"/>
              </a:spcBef>
              <a:spcAft>
                <a:spcPts val="0"/>
              </a:spcAft>
              <a:buClr>
                <a:srgbClr val="CD25B0"/>
              </a:buClr>
              <a:buSzPts val="1800"/>
              <a:buFont typeface="Calibri"/>
              <a:buNone/>
            </a:pPr>
            <a:r>
              <a:rPr lang="es-CL" sz="1800" b="1" i="0" u="none" strike="noStrike" cap="none" dirty="0">
                <a:solidFill>
                  <a:srgbClr val="CD25B0"/>
                </a:solidFill>
                <a:latin typeface="Calibri"/>
                <a:ea typeface="Calibri"/>
                <a:cs typeface="Calibri"/>
                <a:sym typeface="Calibri"/>
              </a:rPr>
              <a:t>ii) </a:t>
            </a:r>
            <a:r>
              <a:rPr lang="es-CL" sz="1800" b="0" i="0" u="none" strike="noStrike" cap="none" dirty="0">
                <a:solidFill>
                  <a:srgbClr val="000000"/>
                </a:solidFill>
                <a:latin typeface="Calibri"/>
                <a:ea typeface="Calibri"/>
                <a:cs typeface="Calibri"/>
                <a:sym typeface="Calibri"/>
              </a:rPr>
              <a:t>Un identificador o nombre de la variable y </a:t>
            </a:r>
            <a:endParaRPr dirty="0"/>
          </a:p>
          <a:p>
            <a:pPr marL="0" marR="0" lvl="0" indent="0" algn="just" rtl="0">
              <a:spcBef>
                <a:spcPts val="0"/>
              </a:spcBef>
              <a:spcAft>
                <a:spcPts val="0"/>
              </a:spcAft>
              <a:buClr>
                <a:srgbClr val="CD25B0"/>
              </a:buClr>
              <a:buSzPts val="1800"/>
              <a:buFont typeface="Calibri"/>
              <a:buNone/>
            </a:pPr>
            <a:r>
              <a:rPr lang="es-CL" sz="1800" b="1" i="0" u="none" strike="noStrike" cap="none" dirty="0">
                <a:solidFill>
                  <a:srgbClr val="CD25B0"/>
                </a:solidFill>
                <a:latin typeface="Calibri"/>
                <a:ea typeface="Calibri"/>
                <a:cs typeface="Calibri"/>
                <a:sym typeface="Calibri"/>
              </a:rPr>
              <a:t>iii) </a:t>
            </a:r>
            <a:r>
              <a:rPr lang="es-CL" sz="1800" b="0" i="0" u="none" strike="noStrike" cap="none" dirty="0">
                <a:solidFill>
                  <a:srgbClr val="000000"/>
                </a:solidFill>
                <a:latin typeface="Calibri"/>
                <a:ea typeface="Calibri"/>
                <a:cs typeface="Calibri"/>
                <a:sym typeface="Calibri"/>
              </a:rPr>
              <a:t>Un valor asociado. </a:t>
            </a:r>
            <a:endParaRPr dirty="0"/>
          </a:p>
        </p:txBody>
      </p:sp>
      <p:graphicFrame>
        <p:nvGraphicFramePr>
          <p:cNvPr id="107" name="Google Shape;107;p3"/>
          <p:cNvGraphicFramePr/>
          <p:nvPr/>
        </p:nvGraphicFramePr>
        <p:xfrm>
          <a:off x="5633625" y="3937933"/>
          <a:ext cx="5782700" cy="2498375"/>
        </p:xfrm>
        <a:graphic>
          <a:graphicData uri="http://schemas.openxmlformats.org/drawingml/2006/table">
            <a:tbl>
              <a:tblPr>
                <a:noFill/>
                <a:tableStyleId>{1AC32D10-7992-453D-A835-28D0A97DBEAD}</a:tableStyleId>
              </a:tblPr>
              <a:tblGrid>
                <a:gridCol w="5782700">
                  <a:extLst>
                    <a:ext uri="{9D8B030D-6E8A-4147-A177-3AD203B41FA5}">
                      <a16:colId xmlns:a16="http://schemas.microsoft.com/office/drawing/2014/main" val="20000"/>
                    </a:ext>
                  </a:extLst>
                </a:gridCol>
              </a:tblGrid>
              <a:tr h="2133850">
                <a:tc>
                  <a:txBody>
                    <a:bodyPr/>
                    <a:lstStyle/>
                    <a:p>
                      <a:pPr marL="0" marR="0" lvl="0" indent="0" algn="l" rtl="0">
                        <a:lnSpc>
                          <a:spcPct val="115000"/>
                        </a:lnSpc>
                        <a:spcBef>
                          <a:spcPts val="0"/>
                        </a:spcBef>
                        <a:spcAft>
                          <a:spcPts val="0"/>
                        </a:spcAft>
                        <a:buClr>
                          <a:srgbClr val="569CD6"/>
                        </a:buClr>
                        <a:buSzPts val="1300"/>
                        <a:buFont typeface="Consolas"/>
                        <a:buNone/>
                      </a:pPr>
                      <a:r>
                        <a:rPr lang="es-CL" sz="1300" u="none" strike="noStrike" cap="none" dirty="0">
                          <a:solidFill>
                            <a:srgbClr val="569CD6"/>
                          </a:solidFill>
                          <a:highlight>
                            <a:srgbClr val="1E1E1E"/>
                          </a:highlight>
                          <a:latin typeface="Consolas"/>
                          <a:ea typeface="Consolas"/>
                          <a:cs typeface="Consolas"/>
                          <a:sym typeface="Consolas"/>
                        </a:rPr>
                        <a:t>public</a:t>
                      </a:r>
                      <a:r>
                        <a:rPr lang="es-CL" sz="1300" u="none" strike="noStrike" cap="none" dirty="0">
                          <a:solidFill>
                            <a:srgbClr val="DCDCDC"/>
                          </a:solidFill>
                          <a:highlight>
                            <a:srgbClr val="1E1E1E"/>
                          </a:highlight>
                          <a:latin typeface="Consolas"/>
                          <a:ea typeface="Consolas"/>
                          <a:cs typeface="Consolas"/>
                          <a:sym typeface="Consolas"/>
                        </a:rPr>
                        <a:t> </a:t>
                      </a:r>
                      <a:r>
                        <a:rPr lang="es-CL" sz="1300" u="none" strike="noStrike" cap="none" dirty="0">
                          <a:solidFill>
                            <a:srgbClr val="569CD6"/>
                          </a:solidFill>
                          <a:highlight>
                            <a:srgbClr val="1E1E1E"/>
                          </a:highlight>
                          <a:latin typeface="Consolas"/>
                          <a:ea typeface="Consolas"/>
                          <a:cs typeface="Consolas"/>
                          <a:sym typeface="Consolas"/>
                        </a:rPr>
                        <a:t>class</a:t>
                      </a:r>
                      <a:r>
                        <a:rPr lang="es-CL" sz="1300" u="none" strike="noStrike" cap="none" dirty="0">
                          <a:solidFill>
                            <a:srgbClr val="B8D7A3"/>
                          </a:solidFill>
                          <a:highlight>
                            <a:srgbClr val="1E1E1E"/>
                          </a:highlight>
                          <a:latin typeface="Consolas"/>
                          <a:ea typeface="Consolas"/>
                          <a:cs typeface="Consolas"/>
                          <a:sym typeface="Consolas"/>
                        </a:rPr>
                        <a:t> </a:t>
                      </a:r>
                      <a:r>
                        <a:rPr lang="es-CL" sz="1300" u="none" strike="noStrike" cap="none" dirty="0">
                          <a:solidFill>
                            <a:srgbClr val="DCDCDC"/>
                          </a:solidFill>
                          <a:highlight>
                            <a:srgbClr val="1E1E1E"/>
                          </a:highlight>
                          <a:latin typeface="Consolas"/>
                          <a:ea typeface="Consolas"/>
                          <a:cs typeface="Consolas"/>
                          <a:sym typeface="Consolas"/>
                        </a:rPr>
                        <a:t>Bebe{</a:t>
                      </a:r>
                      <a:br>
                        <a:rPr lang="es-CL" sz="1300" u="none" strike="noStrike" cap="none" dirty="0">
                          <a:solidFill>
                            <a:srgbClr val="DCDCDC"/>
                          </a:solidFill>
                          <a:highlight>
                            <a:srgbClr val="1E1E1E"/>
                          </a:highlight>
                          <a:latin typeface="Consolas"/>
                          <a:ea typeface="Consolas"/>
                          <a:cs typeface="Consolas"/>
                          <a:sym typeface="Consolas"/>
                        </a:rPr>
                      </a:br>
                      <a:r>
                        <a:rPr lang="es-CL" sz="1300" u="none" strike="noStrike" cap="none" dirty="0">
                          <a:solidFill>
                            <a:srgbClr val="DCDCDC"/>
                          </a:solidFill>
                          <a:highlight>
                            <a:srgbClr val="1E1E1E"/>
                          </a:highlight>
                          <a:latin typeface="Consolas"/>
                          <a:ea typeface="Consolas"/>
                          <a:cs typeface="Consolas"/>
                          <a:sym typeface="Consolas"/>
                        </a:rPr>
                        <a:t>	</a:t>
                      </a:r>
                      <a:r>
                        <a:rPr lang="es-CL" sz="1300" i="1" u="none" strike="noStrike" cap="none" dirty="0">
                          <a:solidFill>
                            <a:srgbClr val="57A64A"/>
                          </a:solidFill>
                          <a:highlight>
                            <a:srgbClr val="1E1E1E"/>
                          </a:highlight>
                          <a:latin typeface="Consolas"/>
                          <a:ea typeface="Consolas"/>
                          <a:cs typeface="Consolas"/>
                          <a:sym typeface="Consolas"/>
                        </a:rPr>
                        <a:t>//atributos de la clase Bebé</a:t>
                      </a:r>
                      <a:br>
                        <a:rPr lang="es-CL" sz="1300" u="none" strike="noStrike" cap="none" dirty="0">
                          <a:solidFill>
                            <a:srgbClr val="DCDCDC"/>
                          </a:solidFill>
                          <a:highlight>
                            <a:srgbClr val="1E1E1E"/>
                          </a:highlight>
                          <a:latin typeface="Consolas"/>
                          <a:ea typeface="Consolas"/>
                          <a:cs typeface="Consolas"/>
                          <a:sym typeface="Consolas"/>
                        </a:rPr>
                      </a:br>
                      <a:r>
                        <a:rPr lang="es-CL" sz="1300" u="none" strike="noStrike" cap="none" dirty="0">
                          <a:solidFill>
                            <a:srgbClr val="DCDCDC"/>
                          </a:solidFill>
                          <a:highlight>
                            <a:srgbClr val="1E1E1E"/>
                          </a:highlight>
                          <a:latin typeface="Consolas"/>
                          <a:ea typeface="Consolas"/>
                          <a:cs typeface="Consolas"/>
                          <a:sym typeface="Consolas"/>
                        </a:rPr>
                        <a:t>	String nombre;</a:t>
                      </a:r>
                      <a:br>
                        <a:rPr lang="es-CL" sz="1300" u="none" strike="noStrike" cap="none" dirty="0">
                          <a:solidFill>
                            <a:srgbClr val="DCDCDC"/>
                          </a:solidFill>
                          <a:highlight>
                            <a:srgbClr val="1E1E1E"/>
                          </a:highlight>
                          <a:latin typeface="Consolas"/>
                          <a:ea typeface="Consolas"/>
                          <a:cs typeface="Consolas"/>
                          <a:sym typeface="Consolas"/>
                        </a:rPr>
                      </a:br>
                      <a:r>
                        <a:rPr lang="es-CL" sz="1300" u="none" strike="noStrike" cap="none" dirty="0">
                          <a:solidFill>
                            <a:srgbClr val="DCDCDC"/>
                          </a:solidFill>
                          <a:highlight>
                            <a:srgbClr val="1E1E1E"/>
                          </a:highlight>
                          <a:latin typeface="Consolas"/>
                          <a:ea typeface="Consolas"/>
                          <a:cs typeface="Consolas"/>
                          <a:sym typeface="Consolas"/>
                        </a:rPr>
                        <a:t>	</a:t>
                      </a:r>
                      <a:r>
                        <a:rPr lang="es-CL" sz="1300" u="none" strike="noStrike" cap="none" dirty="0">
                          <a:solidFill>
                            <a:srgbClr val="569CD6"/>
                          </a:solidFill>
                          <a:highlight>
                            <a:srgbClr val="1E1E1E"/>
                          </a:highlight>
                          <a:latin typeface="Consolas"/>
                          <a:ea typeface="Consolas"/>
                          <a:cs typeface="Consolas"/>
                          <a:sym typeface="Consolas"/>
                        </a:rPr>
                        <a:t>double</a:t>
                      </a:r>
                      <a:r>
                        <a:rPr lang="es-CL" sz="1300" u="none" strike="noStrike" cap="none" dirty="0">
                          <a:solidFill>
                            <a:srgbClr val="DCDCDC"/>
                          </a:solidFill>
                          <a:highlight>
                            <a:srgbClr val="1E1E1E"/>
                          </a:highlight>
                          <a:latin typeface="Consolas"/>
                          <a:ea typeface="Consolas"/>
                          <a:cs typeface="Consolas"/>
                          <a:sym typeface="Consolas"/>
                        </a:rPr>
                        <a:t> peso;</a:t>
                      </a:r>
                      <a:br>
                        <a:rPr lang="es-CL" sz="1300" u="none" strike="noStrike" cap="none" dirty="0">
                          <a:solidFill>
                            <a:srgbClr val="DCDCDC"/>
                          </a:solidFill>
                          <a:highlight>
                            <a:srgbClr val="1E1E1E"/>
                          </a:highlight>
                          <a:latin typeface="Consolas"/>
                          <a:ea typeface="Consolas"/>
                          <a:cs typeface="Consolas"/>
                          <a:sym typeface="Consolas"/>
                        </a:rPr>
                      </a:br>
                      <a:r>
                        <a:rPr lang="es-CL" sz="1300" u="none" strike="noStrike" cap="none" dirty="0">
                          <a:solidFill>
                            <a:srgbClr val="DCDCDC"/>
                          </a:solidFill>
                          <a:highlight>
                            <a:srgbClr val="1E1E1E"/>
                          </a:highlight>
                          <a:latin typeface="Consolas"/>
                          <a:ea typeface="Consolas"/>
                          <a:cs typeface="Consolas"/>
                          <a:sym typeface="Consolas"/>
                        </a:rPr>
                        <a:t>	</a:t>
                      </a:r>
                      <a:r>
                        <a:rPr lang="es-CL" sz="1300" u="none" strike="noStrike" cap="none" dirty="0">
                          <a:solidFill>
                            <a:srgbClr val="569CD6"/>
                          </a:solidFill>
                          <a:highlight>
                            <a:srgbClr val="1E1E1E"/>
                          </a:highlight>
                          <a:latin typeface="Consolas"/>
                          <a:ea typeface="Consolas"/>
                          <a:cs typeface="Consolas"/>
                          <a:sym typeface="Consolas"/>
                        </a:rPr>
                        <a:t>boolean</a:t>
                      </a:r>
                      <a:r>
                        <a:rPr lang="es-CL" sz="1300" u="none" strike="noStrike" cap="none" dirty="0">
                          <a:solidFill>
                            <a:srgbClr val="DCDCDC"/>
                          </a:solidFill>
                          <a:highlight>
                            <a:srgbClr val="1E1E1E"/>
                          </a:highlight>
                          <a:latin typeface="Consolas"/>
                          <a:ea typeface="Consolas"/>
                          <a:cs typeface="Consolas"/>
                          <a:sym typeface="Consolas"/>
                        </a:rPr>
                        <a:t> esMujer;</a:t>
                      </a:r>
                      <a:endParaRPr sz="1300" u="none" strike="noStrike" cap="none" dirty="0">
                        <a:solidFill>
                          <a:srgbClr val="DCDCDC"/>
                        </a:solidFill>
                        <a:highlight>
                          <a:srgbClr val="1E1E1E"/>
                        </a:highlight>
                        <a:latin typeface="Consolas"/>
                        <a:ea typeface="Consolas"/>
                        <a:cs typeface="Consolas"/>
                        <a:sym typeface="Consolas"/>
                      </a:endParaRPr>
                    </a:p>
                    <a:p>
                      <a:pPr marL="0" marR="0" lvl="0" indent="0" algn="l" rtl="0">
                        <a:lnSpc>
                          <a:spcPct val="115000"/>
                        </a:lnSpc>
                        <a:spcBef>
                          <a:spcPts val="0"/>
                        </a:spcBef>
                        <a:spcAft>
                          <a:spcPts val="0"/>
                        </a:spcAft>
                        <a:buClr>
                          <a:srgbClr val="DCDCDC"/>
                        </a:buClr>
                        <a:buSzPts val="1300"/>
                        <a:buFont typeface="Consolas"/>
                        <a:buNone/>
                      </a:pPr>
                      <a:r>
                        <a:rPr lang="es-CL" sz="1300" u="none" strike="noStrike" cap="none" dirty="0">
                          <a:solidFill>
                            <a:srgbClr val="DCDCDC"/>
                          </a:solidFill>
                          <a:highlight>
                            <a:srgbClr val="1E1E1E"/>
                          </a:highlight>
                          <a:latin typeface="Consolas"/>
                          <a:ea typeface="Consolas"/>
                          <a:cs typeface="Consolas"/>
                          <a:sym typeface="Consolas"/>
                        </a:rPr>
                        <a:t>	</a:t>
                      </a:r>
                      <a:r>
                        <a:rPr lang="es-CL" sz="1300" i="1" u="none" strike="noStrike" cap="none" dirty="0">
                          <a:solidFill>
                            <a:srgbClr val="57A64A"/>
                          </a:solidFill>
                          <a:highlight>
                            <a:srgbClr val="1E1E1E"/>
                          </a:highlight>
                          <a:latin typeface="Consolas"/>
                          <a:ea typeface="Consolas"/>
                          <a:cs typeface="Consolas"/>
                          <a:sym typeface="Consolas"/>
                        </a:rPr>
                        <a:t>//Tipo de dato, identificador y valor asociado.</a:t>
                      </a:r>
                      <a:br>
                        <a:rPr lang="es-CL" sz="1300" u="none" strike="noStrike" cap="none" dirty="0">
                          <a:solidFill>
                            <a:srgbClr val="DCDCDC"/>
                          </a:solidFill>
                          <a:highlight>
                            <a:srgbClr val="1E1E1E"/>
                          </a:highlight>
                          <a:latin typeface="Consolas"/>
                          <a:ea typeface="Consolas"/>
                          <a:cs typeface="Consolas"/>
                          <a:sym typeface="Consolas"/>
                        </a:rPr>
                      </a:br>
                      <a:r>
                        <a:rPr lang="es-CL" sz="1300" u="none" strike="noStrike" cap="none" dirty="0">
                          <a:solidFill>
                            <a:srgbClr val="DCDCDC"/>
                          </a:solidFill>
                          <a:highlight>
                            <a:srgbClr val="1E1E1E"/>
                          </a:highlight>
                          <a:latin typeface="Consolas"/>
                          <a:ea typeface="Consolas"/>
                          <a:cs typeface="Consolas"/>
                          <a:sym typeface="Consolas"/>
                        </a:rPr>
                        <a:t>	</a:t>
                      </a:r>
                      <a:r>
                        <a:rPr lang="es-CL" sz="1300" u="none" strike="noStrike" cap="none" dirty="0">
                          <a:solidFill>
                            <a:srgbClr val="569CD6"/>
                          </a:solidFill>
                          <a:highlight>
                            <a:srgbClr val="1E1E1E"/>
                          </a:highlight>
                          <a:latin typeface="Consolas"/>
                          <a:ea typeface="Consolas"/>
                          <a:cs typeface="Consolas"/>
                          <a:sym typeface="Consolas"/>
                        </a:rPr>
                        <a:t>int</a:t>
                      </a:r>
                      <a:r>
                        <a:rPr lang="es-CL" sz="1300" u="none" strike="noStrike" cap="none" dirty="0">
                          <a:solidFill>
                            <a:srgbClr val="DCDCDC"/>
                          </a:solidFill>
                          <a:highlight>
                            <a:srgbClr val="1E1E1E"/>
                          </a:highlight>
                          <a:latin typeface="Consolas"/>
                          <a:ea typeface="Consolas"/>
                          <a:cs typeface="Consolas"/>
                          <a:sym typeface="Consolas"/>
                        </a:rPr>
                        <a:t> numPopo = </a:t>
                      </a:r>
                      <a:r>
                        <a:rPr lang="es-CL" sz="1300" u="none" strike="noStrike" cap="none" dirty="0">
                          <a:solidFill>
                            <a:srgbClr val="B8D7A3"/>
                          </a:solidFill>
                          <a:highlight>
                            <a:srgbClr val="1E1E1E"/>
                          </a:highlight>
                          <a:latin typeface="Consolas"/>
                          <a:ea typeface="Consolas"/>
                          <a:cs typeface="Consolas"/>
                          <a:sym typeface="Consolas"/>
                        </a:rPr>
                        <a:t>0</a:t>
                      </a:r>
                      <a:r>
                        <a:rPr lang="es-CL" sz="1300" u="none" strike="noStrike" cap="none" dirty="0">
                          <a:solidFill>
                            <a:srgbClr val="DCDCDC"/>
                          </a:solidFill>
                          <a:highlight>
                            <a:srgbClr val="1E1E1E"/>
                          </a:highlight>
                          <a:latin typeface="Consolas"/>
                          <a:ea typeface="Consolas"/>
                          <a:cs typeface="Consolas"/>
                          <a:sym typeface="Consolas"/>
                        </a:rPr>
                        <a:t>;</a:t>
                      </a:r>
                      <a:br>
                        <a:rPr lang="es-CL" sz="1300" u="none" strike="noStrike" cap="none" dirty="0">
                          <a:solidFill>
                            <a:srgbClr val="DCDCDC"/>
                          </a:solidFill>
                          <a:highlight>
                            <a:srgbClr val="1E1E1E"/>
                          </a:highlight>
                          <a:latin typeface="Consolas"/>
                          <a:ea typeface="Consolas"/>
                          <a:cs typeface="Consolas"/>
                          <a:sym typeface="Consolas"/>
                        </a:rPr>
                      </a:br>
                      <a:r>
                        <a:rPr lang="es-CL" sz="1300" u="none" strike="noStrike" cap="none" dirty="0">
                          <a:solidFill>
                            <a:srgbClr val="DCDCDC"/>
                          </a:solidFill>
                          <a:highlight>
                            <a:srgbClr val="1E1E1E"/>
                          </a:highlight>
                          <a:latin typeface="Consolas"/>
                          <a:ea typeface="Consolas"/>
                          <a:cs typeface="Consolas"/>
                          <a:sym typeface="Consolas"/>
                        </a:rPr>
                        <a:t>}</a:t>
                      </a:r>
                      <a:endParaRPr sz="1300" u="none" strike="noStrike" cap="none" dirty="0">
                        <a:latin typeface="Calibri"/>
                        <a:ea typeface="Calibri"/>
                        <a:cs typeface="Calibri"/>
                        <a:sym typeface="Calibri"/>
                      </a:endParaRPr>
                    </a:p>
                  </a:txBody>
                  <a:tcPr marL="75275" marR="75275" marT="75275" marB="75275">
                    <a:solidFill>
                      <a:srgbClr val="1E1E1E"/>
                    </a:solidFill>
                  </a:tcPr>
                </a:tc>
                <a:extLst>
                  <a:ext uri="{0D108BD9-81ED-4DB2-BD59-A6C34878D82A}">
                    <a16:rowId xmlns:a16="http://schemas.microsoft.com/office/drawing/2014/main" val="10000"/>
                  </a:ext>
                </a:extLst>
              </a:tr>
              <a:tr h="364525">
                <a:tc>
                  <a:txBody>
                    <a:bodyPr/>
                    <a:lstStyle/>
                    <a:p>
                      <a:pPr marL="0" marR="0" lvl="0" indent="0" algn="l" rtl="0">
                        <a:lnSpc>
                          <a:spcPct val="115000"/>
                        </a:lnSpc>
                        <a:spcBef>
                          <a:spcPts val="0"/>
                        </a:spcBef>
                        <a:spcAft>
                          <a:spcPts val="0"/>
                        </a:spcAft>
                        <a:buClr>
                          <a:schemeClr val="dk1"/>
                        </a:buClr>
                        <a:buSzPts val="1300"/>
                        <a:buFont typeface="Calibri"/>
                        <a:buNone/>
                      </a:pPr>
                      <a:endParaRPr sz="1300" u="none" strike="noStrike" cap="none" dirty="0">
                        <a:solidFill>
                          <a:srgbClr val="569CD6"/>
                        </a:solidFill>
                        <a:highlight>
                          <a:srgbClr val="1E1E1E"/>
                        </a:highlight>
                        <a:latin typeface="Consolas"/>
                        <a:ea typeface="Consolas"/>
                        <a:cs typeface="Consolas"/>
                        <a:sym typeface="Consolas"/>
                      </a:endParaRPr>
                    </a:p>
                  </a:txBody>
                  <a:tcPr marL="75275" marR="75275" marT="75275" marB="75275">
                    <a:solidFill>
                      <a:srgbClr val="1E1E1E"/>
                    </a:solidFill>
                  </a:tcPr>
                </a:tc>
                <a:extLst>
                  <a:ext uri="{0D108BD9-81ED-4DB2-BD59-A6C34878D82A}">
                    <a16:rowId xmlns:a16="http://schemas.microsoft.com/office/drawing/2014/main" val="10001"/>
                  </a:ext>
                </a:extLst>
              </a:tr>
            </a:tbl>
          </a:graphicData>
        </a:graphic>
      </p:graphicFrame>
      <p:sp>
        <p:nvSpPr>
          <p:cNvPr id="108" name="Google Shape;108;p3"/>
          <p:cNvSpPr txBox="1"/>
          <p:nvPr/>
        </p:nvSpPr>
        <p:spPr>
          <a:xfrm>
            <a:off x="5866660" y="1712867"/>
            <a:ext cx="5292572" cy="1666354"/>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Clr>
                <a:schemeClr val="lt1"/>
              </a:buClr>
              <a:buSzPts val="1800"/>
              <a:buFont typeface="Calibri"/>
              <a:buNone/>
            </a:pPr>
            <a:r>
              <a:rPr lang="es-CL" sz="1800" b="1" i="0" u="none" strike="noStrike" cap="none" dirty="0">
                <a:solidFill>
                  <a:schemeClr val="lt1"/>
                </a:solidFill>
                <a:latin typeface="Calibri"/>
                <a:ea typeface="Calibri"/>
                <a:cs typeface="Calibri"/>
                <a:sym typeface="Calibri"/>
              </a:rPr>
              <a:t>Cada vez que una clase sea instanciada, el sistema crea una copia de todas las variables que están vinculadas a dicha clase, haciéndolas propias del objeto. Es necesario entregar un valor a dichas variables para que el objeto defina sus características.</a:t>
            </a:r>
            <a:endParaRPr sz="1800" b="1" i="0" u="none" strike="noStrike" cap="none" dirty="0">
              <a:solidFill>
                <a:schemeClr val="lt1"/>
              </a:solidFill>
              <a:latin typeface="Calibri"/>
              <a:ea typeface="Calibri"/>
              <a:cs typeface="Calibri"/>
              <a:sym typeface="Calibri"/>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82"/>
        <p:cNvGrpSpPr/>
        <p:nvPr/>
      </p:nvGrpSpPr>
      <p:grpSpPr>
        <a:xfrm>
          <a:off x="0" y="0"/>
          <a:ext cx="0" cy="0"/>
          <a:chOff x="0" y="0"/>
          <a:chExt cx="0" cy="0"/>
        </a:xfrm>
      </p:grpSpPr>
      <p:sp>
        <p:nvSpPr>
          <p:cNvPr id="383" name="Google Shape;383;p28"/>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384" name="Google Shape;384;p28"/>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TORTUGAS</a:t>
            </a:r>
            <a:br>
              <a:rPr lang="es-CL" dirty="0"/>
            </a:br>
            <a:r>
              <a:rPr lang="es-CL" dirty="0">
                <a:solidFill>
                  <a:srgbClr val="CD25B0"/>
                </a:solidFill>
              </a:rPr>
              <a:t>ORDENANDO EL CÓDIGO</a:t>
            </a:r>
            <a:endParaRPr dirty="0">
              <a:solidFill>
                <a:srgbClr val="CD25B0"/>
              </a:solidFill>
            </a:endParaRPr>
          </a:p>
        </p:txBody>
      </p:sp>
      <p:sp>
        <p:nvSpPr>
          <p:cNvPr id="385" name="Google Shape;385;p28"/>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386" name="Google Shape;386;p28"/>
          <p:cNvSpPr txBox="1"/>
          <p:nvPr/>
        </p:nvSpPr>
        <p:spPr>
          <a:xfrm>
            <a:off x="3352316" y="3690831"/>
            <a:ext cx="2392820" cy="721371"/>
          </a:xfrm>
          <a:prstGeom prst="rect">
            <a:avLst/>
          </a:prstGeom>
          <a:noFill/>
          <a:ln>
            <a:noFill/>
          </a:ln>
        </p:spPr>
        <p:txBody>
          <a:bodyPr spcFirstLastPara="1" wrap="square" lIns="91425" tIns="91425" rIns="91425" bIns="91425" anchor="t" anchorCtr="0">
            <a:noAutofit/>
          </a:bodyPr>
          <a:lstStyle/>
          <a:p>
            <a:pPr marL="0" marR="0" lvl="0" indent="0" algn="r" rtl="0">
              <a:lnSpc>
                <a:spcPct val="100000"/>
              </a:lnSpc>
              <a:spcBef>
                <a:spcPts val="0"/>
              </a:spcBef>
              <a:spcAft>
                <a:spcPts val="0"/>
              </a:spcAft>
              <a:buClr>
                <a:srgbClr val="000000"/>
              </a:buClr>
              <a:buSzPts val="1400"/>
              <a:buFont typeface="Arial"/>
              <a:buNone/>
            </a:pPr>
            <a:r>
              <a:rPr lang="es-CL" sz="1800" b="0" i="0" u="none" strike="noStrike" cap="none" dirty="0">
                <a:solidFill>
                  <a:schemeClr val="dk1"/>
                </a:solidFill>
                <a:latin typeface="Calibri"/>
                <a:ea typeface="Calibri"/>
                <a:cs typeface="Calibri"/>
                <a:sym typeface="Calibri"/>
              </a:rPr>
              <a:t>Ubica el archivo SimpleTurtle.java</a:t>
            </a:r>
            <a:endParaRPr sz="1800" b="0" i="0" u="none" strike="noStrike" cap="none" dirty="0">
              <a:solidFill>
                <a:srgbClr val="000000"/>
              </a:solidFill>
              <a:latin typeface="Calibri"/>
              <a:ea typeface="Calibri"/>
              <a:cs typeface="Calibri"/>
              <a:sym typeface="Calibri"/>
            </a:endParaRPr>
          </a:p>
        </p:txBody>
      </p:sp>
      <p:pic>
        <p:nvPicPr>
          <p:cNvPr id="387" name="Google Shape;387;p28"/>
          <p:cNvPicPr preferRelativeResize="0"/>
          <p:nvPr/>
        </p:nvPicPr>
        <p:blipFill rotWithShape="1">
          <a:blip r:embed="rId3">
            <a:alphaModFix/>
          </a:blip>
          <a:srcRect/>
          <a:stretch/>
        </p:blipFill>
        <p:spPr>
          <a:xfrm>
            <a:off x="9750247" y="275204"/>
            <a:ext cx="2038560" cy="6161103"/>
          </a:xfrm>
          <a:prstGeom prst="rect">
            <a:avLst/>
          </a:prstGeom>
          <a:noFill/>
          <a:ln>
            <a:noFill/>
          </a:ln>
        </p:spPr>
      </p:pic>
      <p:cxnSp>
        <p:nvCxnSpPr>
          <p:cNvPr id="388" name="Google Shape;388;p28"/>
          <p:cNvCxnSpPr/>
          <p:nvPr/>
        </p:nvCxnSpPr>
        <p:spPr>
          <a:xfrm rot="10800000">
            <a:off x="5775501" y="4115114"/>
            <a:ext cx="4038000" cy="1399759"/>
          </a:xfrm>
          <a:prstGeom prst="straightConnector1">
            <a:avLst/>
          </a:prstGeom>
          <a:noFill/>
          <a:ln w="19050" cap="flat" cmpd="sng">
            <a:solidFill>
              <a:srgbClr val="CD25B0"/>
            </a:solidFill>
            <a:prstDash val="solid"/>
            <a:round/>
            <a:headEnd type="none" w="sm" len="sm"/>
            <a:tailEnd type="triangle" w="med" len="med"/>
          </a:ln>
        </p:spPr>
      </p:cxn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92"/>
        <p:cNvGrpSpPr/>
        <p:nvPr/>
      </p:nvGrpSpPr>
      <p:grpSpPr>
        <a:xfrm>
          <a:off x="0" y="0"/>
          <a:ext cx="0" cy="0"/>
          <a:chOff x="0" y="0"/>
          <a:chExt cx="0" cy="0"/>
        </a:xfrm>
      </p:grpSpPr>
      <p:sp>
        <p:nvSpPr>
          <p:cNvPr id="393" name="Google Shape;393;p29"/>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394" name="Google Shape;394;p29"/>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TORTUGAS</a:t>
            </a:r>
            <a:br>
              <a:rPr lang="es-CL" dirty="0"/>
            </a:br>
            <a:r>
              <a:rPr lang="es-CL" dirty="0">
                <a:solidFill>
                  <a:srgbClr val="CD25B0"/>
                </a:solidFill>
              </a:rPr>
              <a:t>ORDENANDO EL CÓDIGO</a:t>
            </a:r>
            <a:endParaRPr dirty="0">
              <a:solidFill>
                <a:srgbClr val="CD25B0"/>
              </a:solidFill>
            </a:endParaRPr>
          </a:p>
        </p:txBody>
      </p:sp>
      <p:sp>
        <p:nvSpPr>
          <p:cNvPr id="395" name="Google Shape;395;p29"/>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pic>
        <p:nvPicPr>
          <p:cNvPr id="396" name="Google Shape;396;p29"/>
          <p:cNvPicPr preferRelativeResize="0"/>
          <p:nvPr/>
        </p:nvPicPr>
        <p:blipFill rotWithShape="1">
          <a:blip r:embed="rId3">
            <a:alphaModFix/>
          </a:blip>
          <a:srcRect/>
          <a:stretch/>
        </p:blipFill>
        <p:spPr>
          <a:xfrm>
            <a:off x="5291091" y="1822642"/>
            <a:ext cx="6582674" cy="4613666"/>
          </a:xfrm>
          <a:prstGeom prst="rect">
            <a:avLst/>
          </a:prstGeom>
          <a:noFill/>
          <a:ln>
            <a:noFill/>
          </a:ln>
        </p:spPr>
      </p:pic>
      <p:cxnSp>
        <p:nvCxnSpPr>
          <p:cNvPr id="397" name="Google Shape;397;p29"/>
          <p:cNvCxnSpPr/>
          <p:nvPr/>
        </p:nvCxnSpPr>
        <p:spPr>
          <a:xfrm flipH="1">
            <a:off x="3414291" y="3041751"/>
            <a:ext cx="1876800" cy="903900"/>
          </a:xfrm>
          <a:prstGeom prst="straightConnector1">
            <a:avLst/>
          </a:prstGeom>
          <a:noFill/>
          <a:ln w="19050" cap="flat" cmpd="sng">
            <a:solidFill>
              <a:srgbClr val="CD25B0"/>
            </a:solidFill>
            <a:prstDash val="solid"/>
            <a:round/>
            <a:headEnd type="none" w="sm" len="sm"/>
            <a:tailEnd type="triangle" w="med" len="med"/>
          </a:ln>
        </p:spPr>
      </p:cxnSp>
      <p:sp>
        <p:nvSpPr>
          <p:cNvPr id="398" name="Google Shape;398;p29"/>
          <p:cNvSpPr txBox="1"/>
          <p:nvPr/>
        </p:nvSpPr>
        <p:spPr>
          <a:xfrm>
            <a:off x="1947990" y="3945650"/>
            <a:ext cx="1901700" cy="1443095"/>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chemeClr val="dk1"/>
              </a:buClr>
              <a:buSzPts val="1600"/>
              <a:buFont typeface="Calibri"/>
              <a:buNone/>
            </a:pPr>
            <a:r>
              <a:rPr lang="es-CL" sz="1600" b="0" i="0" u="none" strike="noStrike" cap="none" dirty="0">
                <a:solidFill>
                  <a:schemeClr val="dk1"/>
                </a:solidFill>
                <a:latin typeface="Calibri"/>
                <a:ea typeface="Calibri"/>
                <a:cs typeface="Calibri"/>
                <a:sym typeface="Calibri"/>
              </a:rPr>
              <a:t>Desde la línea 509 ¡podrás ver cómo están declarados los métodos que estás usando!</a:t>
            </a:r>
            <a:endParaRPr sz="1600" b="0" i="0" u="none" strike="noStrike" cap="none" dirty="0">
              <a:solidFill>
                <a:schemeClr val="dk1"/>
              </a:solidFill>
              <a:latin typeface="Calibri"/>
              <a:ea typeface="Calibri"/>
              <a:cs typeface="Calibri"/>
              <a:sym typeface="Calibri"/>
            </a:endParaRPr>
          </a:p>
          <a:p>
            <a:pPr marL="0" marR="0" lvl="0" indent="0" algn="r" rtl="0">
              <a:lnSpc>
                <a:spcPct val="100000"/>
              </a:lnSpc>
              <a:spcBef>
                <a:spcPts val="0"/>
              </a:spcBef>
              <a:spcAft>
                <a:spcPts val="0"/>
              </a:spcAft>
              <a:buClr>
                <a:schemeClr val="dk1"/>
              </a:buClr>
              <a:buSzPts val="1600"/>
              <a:buFont typeface="Calibri"/>
              <a:buNone/>
            </a:pPr>
            <a:endParaRPr sz="1600" b="0" i="0" u="none" strike="noStrike" cap="none" dirty="0">
              <a:solidFill>
                <a:schemeClr val="dk1"/>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400"/>
              <a:buFont typeface="Arial"/>
              <a:buNone/>
            </a:pPr>
            <a:endParaRPr sz="160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402"/>
        <p:cNvGrpSpPr/>
        <p:nvPr/>
      </p:nvGrpSpPr>
      <p:grpSpPr>
        <a:xfrm>
          <a:off x="0" y="0"/>
          <a:ext cx="0" cy="0"/>
          <a:chOff x="0" y="0"/>
          <a:chExt cx="0" cy="0"/>
        </a:xfrm>
      </p:grpSpPr>
      <p:sp>
        <p:nvSpPr>
          <p:cNvPr id="403" name="Google Shape;403;p30"/>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404" name="Google Shape;404;p30"/>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TORTUGAS</a:t>
            </a:r>
            <a:br>
              <a:rPr lang="es-CL" dirty="0"/>
            </a:br>
            <a:r>
              <a:rPr lang="es-CL" dirty="0">
                <a:solidFill>
                  <a:srgbClr val="CD25B0"/>
                </a:solidFill>
              </a:rPr>
              <a:t>ORDENANDO EL CÓDIGO</a:t>
            </a:r>
            <a:endParaRPr dirty="0">
              <a:solidFill>
                <a:srgbClr val="CD25B0"/>
              </a:solidFill>
            </a:endParaRPr>
          </a:p>
        </p:txBody>
      </p:sp>
      <p:sp>
        <p:nvSpPr>
          <p:cNvPr id="405" name="Google Shape;405;p30"/>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pic>
        <p:nvPicPr>
          <p:cNvPr id="406" name="Google Shape;406;p30"/>
          <p:cNvPicPr preferRelativeResize="0"/>
          <p:nvPr/>
        </p:nvPicPr>
        <p:blipFill rotWithShape="1">
          <a:blip r:embed="rId3">
            <a:alphaModFix/>
          </a:blip>
          <a:srcRect/>
          <a:stretch/>
        </p:blipFill>
        <p:spPr>
          <a:xfrm>
            <a:off x="3887819" y="2276475"/>
            <a:ext cx="4067175" cy="1152525"/>
          </a:xfrm>
          <a:prstGeom prst="rect">
            <a:avLst/>
          </a:prstGeom>
          <a:noFill/>
          <a:ln>
            <a:noFill/>
          </a:ln>
        </p:spPr>
      </p:pic>
      <p:pic>
        <p:nvPicPr>
          <p:cNvPr id="407" name="Google Shape;407;p30"/>
          <p:cNvPicPr preferRelativeResize="0"/>
          <p:nvPr/>
        </p:nvPicPr>
        <p:blipFill rotWithShape="1">
          <a:blip r:embed="rId4">
            <a:alphaModFix/>
          </a:blip>
          <a:srcRect/>
          <a:stretch/>
        </p:blipFill>
        <p:spPr>
          <a:xfrm>
            <a:off x="4125944" y="3607050"/>
            <a:ext cx="3590925" cy="2533650"/>
          </a:xfrm>
          <a:prstGeom prst="rect">
            <a:avLst/>
          </a:prstGeom>
          <a:noFill/>
          <a:ln>
            <a:noFill/>
          </a:ln>
        </p:spPr>
      </p:pic>
      <p:pic>
        <p:nvPicPr>
          <p:cNvPr id="408" name="Google Shape;408;p30"/>
          <p:cNvPicPr preferRelativeResize="0"/>
          <p:nvPr/>
        </p:nvPicPr>
        <p:blipFill rotWithShape="1">
          <a:blip r:embed="rId5">
            <a:alphaModFix/>
          </a:blip>
          <a:srcRect/>
          <a:stretch/>
        </p:blipFill>
        <p:spPr>
          <a:xfrm>
            <a:off x="8295219" y="3754700"/>
            <a:ext cx="2019300" cy="2238375"/>
          </a:xfrm>
          <a:prstGeom prst="rect">
            <a:avLst/>
          </a:prstGeom>
          <a:noFill/>
          <a:ln>
            <a:noFill/>
          </a:ln>
        </p:spPr>
      </p:pic>
      <p:cxnSp>
        <p:nvCxnSpPr>
          <p:cNvPr id="409" name="Google Shape;409;p30"/>
          <p:cNvCxnSpPr/>
          <p:nvPr/>
        </p:nvCxnSpPr>
        <p:spPr>
          <a:xfrm flipH="1">
            <a:off x="2967431" y="2373777"/>
            <a:ext cx="920400" cy="384300"/>
          </a:xfrm>
          <a:prstGeom prst="straightConnector1">
            <a:avLst/>
          </a:prstGeom>
          <a:noFill/>
          <a:ln w="19050" cap="flat" cmpd="sng">
            <a:solidFill>
              <a:srgbClr val="CD25B0"/>
            </a:solidFill>
            <a:prstDash val="solid"/>
            <a:round/>
            <a:headEnd type="none" w="sm" len="sm"/>
            <a:tailEnd type="triangle" w="med" len="med"/>
          </a:ln>
        </p:spPr>
      </p:cxnSp>
      <p:sp>
        <p:nvSpPr>
          <p:cNvPr id="410" name="Google Shape;410;p30"/>
          <p:cNvSpPr txBox="1"/>
          <p:nvPr/>
        </p:nvSpPr>
        <p:spPr>
          <a:xfrm>
            <a:off x="1834528" y="2666352"/>
            <a:ext cx="1797900" cy="1088348"/>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s-CL" sz="1600" b="0" i="0" u="none" strike="noStrike" cap="none" dirty="0">
                <a:solidFill>
                  <a:srgbClr val="000000"/>
                </a:solidFill>
                <a:latin typeface="Calibri"/>
                <a:ea typeface="Calibri"/>
                <a:cs typeface="Calibri"/>
                <a:sym typeface="Calibri"/>
              </a:rPr>
              <a:t>¡Ubícate en la línea 582 y comienza a construir tus métodos!</a:t>
            </a:r>
            <a:endParaRPr sz="1600" b="0" i="0" u="none" strike="noStrike" cap="none" dirty="0">
              <a:solidFill>
                <a:srgbClr val="000000"/>
              </a:solidFill>
              <a:latin typeface="Calibri"/>
              <a:ea typeface="Calibri"/>
              <a:cs typeface="Calibri"/>
              <a:sym typeface="Calibri"/>
            </a:endParaRPr>
          </a:p>
        </p:txBody>
      </p:sp>
      <p:cxnSp>
        <p:nvCxnSpPr>
          <p:cNvPr id="411" name="Google Shape;411;p30"/>
          <p:cNvCxnSpPr/>
          <p:nvPr/>
        </p:nvCxnSpPr>
        <p:spPr>
          <a:xfrm rot="10800000">
            <a:off x="2745156" y="4378002"/>
            <a:ext cx="1380900" cy="566100"/>
          </a:xfrm>
          <a:prstGeom prst="straightConnector1">
            <a:avLst/>
          </a:prstGeom>
          <a:noFill/>
          <a:ln w="19050" cap="flat" cmpd="sng">
            <a:solidFill>
              <a:srgbClr val="CD25B0"/>
            </a:solidFill>
            <a:prstDash val="solid"/>
            <a:round/>
            <a:headEnd type="none" w="sm" len="sm"/>
            <a:tailEnd type="triangle" w="med" len="med"/>
          </a:ln>
        </p:spPr>
      </p:cxnSp>
      <p:sp>
        <p:nvSpPr>
          <p:cNvPr id="412" name="Google Shape;412;p30"/>
          <p:cNvSpPr txBox="1"/>
          <p:nvPr/>
        </p:nvSpPr>
        <p:spPr>
          <a:xfrm>
            <a:off x="648189" y="4110953"/>
            <a:ext cx="2791500" cy="700743"/>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CL" sz="1600" b="0" i="0" u="none" strike="noStrike" cap="none" dirty="0">
                <a:solidFill>
                  <a:srgbClr val="000000"/>
                </a:solidFill>
                <a:latin typeface="Calibri"/>
                <a:ea typeface="Calibri"/>
                <a:cs typeface="Calibri"/>
                <a:sym typeface="Calibri"/>
              </a:rPr>
              <a:t>¡Después solo te queda implementarlo Main.java!</a:t>
            </a:r>
            <a:endParaRPr sz="1600" b="0" i="0" u="none" strike="noStrike" cap="none" dirty="0">
              <a:solidFill>
                <a:srgbClr val="000000"/>
              </a:solidFill>
              <a:latin typeface="Calibri"/>
              <a:ea typeface="Calibri"/>
              <a:cs typeface="Calibri"/>
              <a:sym typeface="Calibri"/>
            </a:endParaRPr>
          </a:p>
        </p:txBody>
      </p:sp>
      <p:cxnSp>
        <p:nvCxnSpPr>
          <p:cNvPr id="413" name="Google Shape;413;p30"/>
          <p:cNvCxnSpPr>
            <a:stCxn id="407" idx="3"/>
            <a:endCxn id="408" idx="1"/>
          </p:cNvCxnSpPr>
          <p:nvPr/>
        </p:nvCxnSpPr>
        <p:spPr>
          <a:xfrm>
            <a:off x="7716869" y="4873875"/>
            <a:ext cx="578400" cy="0"/>
          </a:xfrm>
          <a:prstGeom prst="straightConnector1">
            <a:avLst/>
          </a:prstGeom>
          <a:noFill/>
          <a:ln w="19050" cap="flat" cmpd="sng">
            <a:solidFill>
              <a:srgbClr val="CD25B0"/>
            </a:solidFill>
            <a:prstDash val="solid"/>
            <a:round/>
            <a:headEnd type="none" w="sm" len="sm"/>
            <a:tailEnd type="triangle" w="med" len="med"/>
          </a:ln>
        </p:spPr>
      </p:cxn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417"/>
        <p:cNvGrpSpPr/>
        <p:nvPr/>
      </p:nvGrpSpPr>
      <p:grpSpPr>
        <a:xfrm>
          <a:off x="0" y="0"/>
          <a:ext cx="0" cy="0"/>
          <a:chOff x="0" y="0"/>
          <a:chExt cx="0" cy="0"/>
        </a:xfrm>
      </p:grpSpPr>
      <p:sp>
        <p:nvSpPr>
          <p:cNvPr id="418" name="Google Shape;418;p31"/>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419" name="Google Shape;419;p31"/>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TORTUGAS</a:t>
            </a:r>
            <a:br>
              <a:rPr lang="es-CL" dirty="0"/>
            </a:br>
            <a:r>
              <a:rPr lang="es-CL" dirty="0">
                <a:solidFill>
                  <a:srgbClr val="CD25B0"/>
                </a:solidFill>
              </a:rPr>
              <a:t>ENTREGABLE</a:t>
            </a:r>
            <a:endParaRPr dirty="0">
              <a:solidFill>
                <a:srgbClr val="CD25B0"/>
              </a:solidFill>
            </a:endParaRPr>
          </a:p>
        </p:txBody>
      </p:sp>
      <p:sp>
        <p:nvSpPr>
          <p:cNvPr id="420" name="Google Shape;420;p31"/>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421" name="Google Shape;421;p31"/>
          <p:cNvSpPr/>
          <p:nvPr/>
        </p:nvSpPr>
        <p:spPr>
          <a:xfrm>
            <a:off x="0" y="2243885"/>
            <a:ext cx="6316462" cy="2982897"/>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422" name="Google Shape;422;p31"/>
          <p:cNvSpPr txBox="1"/>
          <p:nvPr/>
        </p:nvSpPr>
        <p:spPr>
          <a:xfrm>
            <a:off x="6695981" y="3096702"/>
            <a:ext cx="4472128" cy="884538"/>
          </a:xfrm>
          <a:prstGeom prst="rect">
            <a:avLst/>
          </a:prstGeom>
          <a:noFill/>
          <a:ln>
            <a:noFill/>
          </a:ln>
        </p:spPr>
        <p:txBody>
          <a:bodyPr spcFirstLastPara="1" wrap="square" lIns="91425" tIns="45700" rIns="91425" bIns="45700" anchor="t" anchorCtr="0">
            <a:spAutoFit/>
          </a:bodyPr>
          <a:lstStyle/>
          <a:p>
            <a:pPr marL="114300" marR="0" lvl="0" indent="0" algn="l" rtl="0">
              <a:lnSpc>
                <a:spcPct val="110000"/>
              </a:lnSpc>
              <a:spcBef>
                <a:spcPts val="0"/>
              </a:spcBef>
              <a:spcAft>
                <a:spcPts val="0"/>
              </a:spcAft>
              <a:buNone/>
            </a:pPr>
            <a:r>
              <a:rPr lang="es-CL" sz="2400" b="1" i="0" u="none" strike="noStrike" cap="none" dirty="0">
                <a:solidFill>
                  <a:srgbClr val="CD25B0"/>
                </a:solidFill>
                <a:latin typeface="Calibri"/>
                <a:ea typeface="Calibri"/>
                <a:cs typeface="Calibri"/>
                <a:sym typeface="Calibri"/>
              </a:rPr>
              <a:t>Fecha de entrega: </a:t>
            </a:r>
            <a:endParaRPr dirty="0"/>
          </a:p>
          <a:p>
            <a:pPr marL="114300" marR="0" lvl="0" indent="0" algn="l" rtl="0">
              <a:lnSpc>
                <a:spcPct val="110000"/>
              </a:lnSpc>
              <a:spcBef>
                <a:spcPts val="0"/>
              </a:spcBef>
              <a:spcAft>
                <a:spcPts val="0"/>
              </a:spcAft>
              <a:buNone/>
            </a:pPr>
            <a:r>
              <a:rPr lang="es-CL" sz="2400" b="0" i="0" u="none" strike="noStrike" cap="none" dirty="0">
                <a:solidFill>
                  <a:srgbClr val="CD25B0"/>
                </a:solidFill>
                <a:latin typeface="Calibri"/>
                <a:ea typeface="Calibri"/>
                <a:cs typeface="Calibri"/>
                <a:sym typeface="Calibri"/>
              </a:rPr>
              <a:t>XX/XX/XXXX hasta las 23:59 hrs.</a:t>
            </a:r>
            <a:endParaRPr dirty="0"/>
          </a:p>
        </p:txBody>
      </p:sp>
      <p:sp>
        <p:nvSpPr>
          <p:cNvPr id="423" name="Google Shape;423;p31"/>
          <p:cNvSpPr txBox="1"/>
          <p:nvPr/>
        </p:nvSpPr>
        <p:spPr>
          <a:xfrm>
            <a:off x="-1" y="2243884"/>
            <a:ext cx="6316463" cy="2509598"/>
          </a:xfrm>
          <a:prstGeom prst="rect">
            <a:avLst/>
          </a:prstGeom>
          <a:noFill/>
          <a:ln>
            <a:noFill/>
          </a:ln>
        </p:spPr>
        <p:txBody>
          <a:bodyPr spcFirstLastPara="1" wrap="square" lIns="91425" tIns="45700" rIns="91425" bIns="45700" anchor="t" anchorCtr="0">
            <a:spAutoFit/>
          </a:bodyPr>
          <a:lstStyle/>
          <a:p>
            <a:pPr marL="114300" marR="0" lvl="0" indent="0" algn="l" rtl="0">
              <a:lnSpc>
                <a:spcPct val="110000"/>
              </a:lnSpc>
              <a:spcBef>
                <a:spcPts val="0"/>
              </a:spcBef>
              <a:spcAft>
                <a:spcPts val="0"/>
              </a:spcAft>
              <a:buNone/>
            </a:pPr>
            <a:r>
              <a:rPr lang="es-CL" sz="2400" b="1" i="0" u="none" strike="noStrike" cap="none" dirty="0">
                <a:solidFill>
                  <a:schemeClr val="lt1"/>
                </a:solidFill>
                <a:latin typeface="Calibri"/>
                <a:ea typeface="Calibri"/>
                <a:cs typeface="Calibri"/>
                <a:sym typeface="Calibri"/>
              </a:rPr>
              <a:t>Deberán enviar link de Repl.it + README.txt detallando:</a:t>
            </a:r>
            <a:endParaRPr sz="2400" b="0" i="0" u="none" strike="noStrike" cap="none" dirty="0">
              <a:solidFill>
                <a:schemeClr val="lt1"/>
              </a:solidFill>
              <a:latin typeface="Calibri"/>
              <a:ea typeface="Calibri"/>
              <a:cs typeface="Calibri"/>
              <a:sym typeface="Calibri"/>
            </a:endParaRPr>
          </a:p>
          <a:p>
            <a:pPr marL="914400" marR="0" lvl="1" indent="-342900" algn="l" rtl="0">
              <a:lnSpc>
                <a:spcPct val="110000"/>
              </a:lnSpc>
              <a:spcBef>
                <a:spcPts val="0"/>
              </a:spcBef>
              <a:spcAft>
                <a:spcPts val="0"/>
              </a:spcAft>
              <a:buClr>
                <a:schemeClr val="lt1"/>
              </a:buClr>
              <a:buSzPts val="1800"/>
              <a:buFont typeface="Arial"/>
              <a:buChar char="•"/>
            </a:pPr>
            <a:r>
              <a:rPr lang="es-CL" sz="2400" b="0" i="0" u="none" strike="noStrike" cap="none" dirty="0">
                <a:solidFill>
                  <a:schemeClr val="lt1"/>
                </a:solidFill>
                <a:latin typeface="Calibri"/>
                <a:ea typeface="Calibri"/>
                <a:cs typeface="Calibri"/>
                <a:sym typeface="Calibri"/>
              </a:rPr>
              <a:t>La solución propuesta del programa realizado.</a:t>
            </a:r>
            <a:endParaRPr sz="2400" b="0" i="0" u="none" strike="noStrike" cap="none" dirty="0">
              <a:solidFill>
                <a:schemeClr val="lt1"/>
              </a:solidFill>
              <a:latin typeface="Calibri"/>
              <a:ea typeface="Calibri"/>
              <a:cs typeface="Calibri"/>
              <a:sym typeface="Calibri"/>
            </a:endParaRPr>
          </a:p>
          <a:p>
            <a:pPr marL="914400" marR="0" lvl="1" indent="-342900" algn="l" rtl="0">
              <a:lnSpc>
                <a:spcPct val="110000"/>
              </a:lnSpc>
              <a:spcBef>
                <a:spcPts val="0"/>
              </a:spcBef>
              <a:spcAft>
                <a:spcPts val="0"/>
              </a:spcAft>
              <a:buClr>
                <a:schemeClr val="lt1"/>
              </a:buClr>
              <a:buSzPts val="1800"/>
              <a:buFont typeface="Arial"/>
              <a:buChar char="•"/>
            </a:pPr>
            <a:r>
              <a:rPr lang="es-CL" sz="2400" b="0" i="0" u="none" strike="noStrike" cap="none" dirty="0">
                <a:solidFill>
                  <a:schemeClr val="lt1"/>
                </a:solidFill>
                <a:latin typeface="Calibri"/>
                <a:ea typeface="Calibri"/>
                <a:cs typeface="Calibri"/>
                <a:sym typeface="Calibri"/>
              </a:rPr>
              <a:t>Un paso a paso del programa para que funcione correctamente.</a:t>
            </a:r>
            <a:endParaRPr dirty="0"/>
          </a:p>
        </p:txBody>
      </p:sp>
      <p:cxnSp>
        <p:nvCxnSpPr>
          <p:cNvPr id="424" name="Google Shape;424;p31"/>
          <p:cNvCxnSpPr/>
          <p:nvPr/>
        </p:nvCxnSpPr>
        <p:spPr>
          <a:xfrm>
            <a:off x="6695981" y="3096702"/>
            <a:ext cx="0" cy="638631"/>
          </a:xfrm>
          <a:prstGeom prst="straightConnector1">
            <a:avLst/>
          </a:prstGeom>
          <a:noFill/>
          <a:ln w="19050" cap="flat" cmpd="sng">
            <a:solidFill>
              <a:srgbClr val="A7A8AA"/>
            </a:solidFill>
            <a:prstDash val="dash"/>
            <a:miter lim="800000"/>
            <a:headEnd type="none" w="sm" len="sm"/>
            <a:tailEnd type="none" w="sm" len="sm"/>
          </a:ln>
        </p:spPr>
      </p:cxnSp>
      <p:cxnSp>
        <p:nvCxnSpPr>
          <p:cNvPr id="425" name="Google Shape;425;p31"/>
          <p:cNvCxnSpPr/>
          <p:nvPr/>
        </p:nvCxnSpPr>
        <p:spPr>
          <a:xfrm>
            <a:off x="10967622" y="3395877"/>
            <a:ext cx="0" cy="638631"/>
          </a:xfrm>
          <a:prstGeom prst="straightConnector1">
            <a:avLst/>
          </a:prstGeom>
          <a:noFill/>
          <a:ln w="19050" cap="flat" cmpd="sng">
            <a:solidFill>
              <a:srgbClr val="A7A8AA"/>
            </a:solidFill>
            <a:prstDash val="dash"/>
            <a:miter lim="800000"/>
            <a:headEnd type="none" w="sm" len="sm"/>
            <a:tailEnd type="none" w="sm" len="sm"/>
          </a:ln>
        </p:spPr>
      </p:cxnSp>
      <p:cxnSp>
        <p:nvCxnSpPr>
          <p:cNvPr id="426" name="Google Shape;426;p31"/>
          <p:cNvCxnSpPr/>
          <p:nvPr/>
        </p:nvCxnSpPr>
        <p:spPr>
          <a:xfrm>
            <a:off x="6695981" y="3096702"/>
            <a:ext cx="574831" cy="0"/>
          </a:xfrm>
          <a:prstGeom prst="straightConnector1">
            <a:avLst/>
          </a:prstGeom>
          <a:noFill/>
          <a:ln w="19050" cap="flat" cmpd="sng">
            <a:solidFill>
              <a:srgbClr val="A7A8AA"/>
            </a:solidFill>
            <a:prstDash val="dash"/>
            <a:miter lim="800000"/>
            <a:headEnd type="none" w="sm" len="sm"/>
            <a:tailEnd type="none" w="sm" len="sm"/>
          </a:ln>
        </p:spPr>
      </p:cxnSp>
      <p:cxnSp>
        <p:nvCxnSpPr>
          <p:cNvPr id="427" name="Google Shape;427;p31"/>
          <p:cNvCxnSpPr/>
          <p:nvPr/>
        </p:nvCxnSpPr>
        <p:spPr>
          <a:xfrm>
            <a:off x="10392791" y="4034508"/>
            <a:ext cx="574831" cy="0"/>
          </a:xfrm>
          <a:prstGeom prst="straightConnector1">
            <a:avLst/>
          </a:prstGeom>
          <a:noFill/>
          <a:ln w="19050" cap="flat" cmpd="sng">
            <a:solidFill>
              <a:srgbClr val="A7A8AA"/>
            </a:solidFill>
            <a:prstDash val="dash"/>
            <a:miter lim="800000"/>
            <a:headEnd type="none" w="sm" len="sm"/>
            <a:tailEnd type="none" w="sm" len="sm"/>
          </a:ln>
        </p:spPr>
      </p:cxn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431"/>
        <p:cNvGrpSpPr/>
        <p:nvPr/>
      </p:nvGrpSpPr>
      <p:grpSpPr>
        <a:xfrm>
          <a:off x="0" y="0"/>
          <a:ext cx="0" cy="0"/>
          <a:chOff x="0" y="0"/>
          <a:chExt cx="0" cy="0"/>
        </a:xfrm>
      </p:grpSpPr>
      <p:sp>
        <p:nvSpPr>
          <p:cNvPr id="432" name="Google Shape;432;p32"/>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433" name="Google Shape;433;p32"/>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TORTUGA</a:t>
            </a:r>
            <a:br>
              <a:rPr lang="es-CL" dirty="0"/>
            </a:br>
            <a:r>
              <a:rPr lang="es-CL" dirty="0">
                <a:solidFill>
                  <a:srgbClr val="CD25B0"/>
                </a:solidFill>
              </a:rPr>
              <a:t>CONSIDERACIONES</a:t>
            </a:r>
            <a:endParaRPr dirty="0">
              <a:solidFill>
                <a:srgbClr val="CD25B0"/>
              </a:solidFill>
            </a:endParaRPr>
          </a:p>
        </p:txBody>
      </p:sp>
      <p:sp>
        <p:nvSpPr>
          <p:cNvPr id="434" name="Google Shape;434;p32"/>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435" name="Google Shape;435;p32"/>
          <p:cNvSpPr txBox="1"/>
          <p:nvPr/>
        </p:nvSpPr>
        <p:spPr>
          <a:xfrm>
            <a:off x="3053550" y="3157595"/>
            <a:ext cx="5575176" cy="830997"/>
          </a:xfrm>
          <a:prstGeom prst="rect">
            <a:avLst/>
          </a:prstGeom>
          <a:noFill/>
          <a:ln>
            <a:noFill/>
          </a:ln>
        </p:spPr>
        <p:txBody>
          <a:bodyPr spcFirstLastPara="1" wrap="square" lIns="91425" tIns="45700" rIns="91425" bIns="45700" anchor="t" anchorCtr="0">
            <a:spAutoFit/>
          </a:bodyPr>
          <a:lstStyle/>
          <a:p>
            <a:pPr marL="114300" marR="0" lvl="0" indent="0" algn="l" rtl="0">
              <a:spcBef>
                <a:spcPts val="0"/>
              </a:spcBef>
              <a:spcAft>
                <a:spcPts val="0"/>
              </a:spcAft>
              <a:buNone/>
            </a:pPr>
            <a:r>
              <a:rPr lang="es-CL" sz="2400" b="0" i="0" u="none" strike="noStrike" cap="none" dirty="0">
                <a:solidFill>
                  <a:srgbClr val="CD25B0"/>
                </a:solidFill>
                <a:latin typeface="Calibri"/>
                <a:ea typeface="Calibri"/>
                <a:cs typeface="Calibri"/>
                <a:sym typeface="Calibri"/>
              </a:rPr>
              <a:t>Buena documentación de código fuente a través de comentarios.</a:t>
            </a:r>
            <a:endParaRPr dirty="0"/>
          </a:p>
        </p:txBody>
      </p:sp>
      <p:cxnSp>
        <p:nvCxnSpPr>
          <p:cNvPr id="436" name="Google Shape;436;p32"/>
          <p:cNvCxnSpPr/>
          <p:nvPr/>
        </p:nvCxnSpPr>
        <p:spPr>
          <a:xfrm>
            <a:off x="3074258" y="3146165"/>
            <a:ext cx="0" cy="638631"/>
          </a:xfrm>
          <a:prstGeom prst="straightConnector1">
            <a:avLst/>
          </a:prstGeom>
          <a:noFill/>
          <a:ln w="19050" cap="flat" cmpd="sng">
            <a:solidFill>
              <a:srgbClr val="A7A8AA"/>
            </a:solidFill>
            <a:prstDash val="dash"/>
            <a:miter lim="800000"/>
            <a:headEnd type="none" w="sm" len="sm"/>
            <a:tailEnd type="none" w="sm" len="sm"/>
          </a:ln>
        </p:spPr>
      </p:cxnSp>
      <p:cxnSp>
        <p:nvCxnSpPr>
          <p:cNvPr id="437" name="Google Shape;437;p32"/>
          <p:cNvCxnSpPr/>
          <p:nvPr/>
        </p:nvCxnSpPr>
        <p:spPr>
          <a:xfrm>
            <a:off x="3074258" y="3146165"/>
            <a:ext cx="574831" cy="0"/>
          </a:xfrm>
          <a:prstGeom prst="straightConnector1">
            <a:avLst/>
          </a:prstGeom>
          <a:noFill/>
          <a:ln w="19050" cap="flat" cmpd="sng">
            <a:solidFill>
              <a:srgbClr val="A7A8AA"/>
            </a:solidFill>
            <a:prstDash val="dash"/>
            <a:miter lim="800000"/>
            <a:headEnd type="none" w="sm" len="sm"/>
            <a:tailEnd type="none" w="sm" len="sm"/>
          </a:ln>
        </p:spPr>
      </p:cxnSp>
      <p:cxnSp>
        <p:nvCxnSpPr>
          <p:cNvPr id="438" name="Google Shape;438;p32"/>
          <p:cNvCxnSpPr/>
          <p:nvPr/>
        </p:nvCxnSpPr>
        <p:spPr>
          <a:xfrm>
            <a:off x="7069277" y="3988592"/>
            <a:ext cx="1564689" cy="0"/>
          </a:xfrm>
          <a:prstGeom prst="straightConnector1">
            <a:avLst/>
          </a:prstGeom>
          <a:noFill/>
          <a:ln w="19050" cap="flat" cmpd="sng">
            <a:solidFill>
              <a:srgbClr val="A7A8AA"/>
            </a:solidFill>
            <a:prstDash val="dash"/>
            <a:miter lim="800000"/>
            <a:headEnd type="none" w="sm" len="sm"/>
            <a:tailEnd type="none" w="sm" len="sm"/>
          </a:ln>
        </p:spPr>
      </p:cxnSp>
      <p:cxnSp>
        <p:nvCxnSpPr>
          <p:cNvPr id="439" name="Google Shape;439;p32"/>
          <p:cNvCxnSpPr/>
          <p:nvPr/>
        </p:nvCxnSpPr>
        <p:spPr>
          <a:xfrm>
            <a:off x="8628726" y="3349961"/>
            <a:ext cx="0" cy="638631"/>
          </a:xfrm>
          <a:prstGeom prst="straightConnector1">
            <a:avLst/>
          </a:prstGeom>
          <a:noFill/>
          <a:ln w="19050" cap="flat" cmpd="sng">
            <a:solidFill>
              <a:srgbClr val="A7A8AA"/>
            </a:solidFill>
            <a:prstDash val="dash"/>
            <a:miter lim="800000"/>
            <a:headEnd type="none" w="sm" len="sm"/>
            <a:tailEnd type="none" w="sm" len="sm"/>
          </a:ln>
        </p:spPr>
      </p:cxn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443"/>
        <p:cNvGrpSpPr/>
        <p:nvPr/>
      </p:nvGrpSpPr>
      <p:grpSpPr>
        <a:xfrm>
          <a:off x="0" y="0"/>
          <a:ext cx="0" cy="0"/>
          <a:chOff x="0" y="0"/>
          <a:chExt cx="0" cy="0"/>
        </a:xfrm>
      </p:grpSpPr>
      <p:sp>
        <p:nvSpPr>
          <p:cNvPr id="444" name="Google Shape;444;p33"/>
          <p:cNvSpPr/>
          <p:nvPr/>
        </p:nvSpPr>
        <p:spPr>
          <a:xfrm>
            <a:off x="9126245" y="310717"/>
            <a:ext cx="306575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445" name="Google Shape;445;p33"/>
          <p:cNvSpPr/>
          <p:nvPr/>
        </p:nvSpPr>
        <p:spPr>
          <a:xfrm>
            <a:off x="-1" y="319600"/>
            <a:ext cx="9001957"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446" name="Google Shape;446;p33"/>
          <p:cNvSpPr txBox="1">
            <a:spLocks noGrp="1"/>
          </p:cNvSpPr>
          <p:nvPr>
            <p:ph type="body" idx="1"/>
          </p:nvPr>
        </p:nvSpPr>
        <p:spPr>
          <a:xfrm>
            <a:off x="838200" y="1825625"/>
            <a:ext cx="7675485"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lt1"/>
              </a:buClr>
              <a:buSzPts val="6000"/>
              <a:buNone/>
            </a:pPr>
            <a:r>
              <a:rPr lang="es-CL" sz="6000" dirty="0">
                <a:solidFill>
                  <a:schemeClr val="lt1"/>
                </a:solidFill>
              </a:rPr>
              <a:t>CIERRE</a:t>
            </a:r>
            <a:endParaRPr sz="6000" b="1" dirty="0">
              <a:solidFill>
                <a:schemeClr val="lt1"/>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450"/>
        <p:cNvGrpSpPr/>
        <p:nvPr/>
      </p:nvGrpSpPr>
      <p:grpSpPr>
        <a:xfrm>
          <a:off x="0" y="0"/>
          <a:ext cx="0" cy="0"/>
          <a:chOff x="0" y="0"/>
          <a:chExt cx="0" cy="0"/>
        </a:xfrm>
      </p:grpSpPr>
      <p:sp>
        <p:nvSpPr>
          <p:cNvPr id="451" name="Google Shape;451;p34"/>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452" name="Google Shape;452;p34"/>
          <p:cNvSpPr/>
          <p:nvPr/>
        </p:nvSpPr>
        <p:spPr>
          <a:xfrm>
            <a:off x="1802163" y="97657"/>
            <a:ext cx="7830105" cy="905521"/>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rgbClr val="CD25B0"/>
              </a:solidFill>
              <a:latin typeface="Calibri"/>
              <a:ea typeface="Calibri"/>
              <a:cs typeface="Calibri"/>
              <a:sym typeface="Calibri"/>
            </a:endParaRPr>
          </a:p>
        </p:txBody>
      </p:sp>
      <p:sp>
        <p:nvSpPr>
          <p:cNvPr id="453" name="Google Shape;453;p34"/>
          <p:cNvSpPr txBox="1">
            <a:spLocks noGrp="1"/>
          </p:cNvSpPr>
          <p:nvPr>
            <p:ph type="title"/>
          </p:nvPr>
        </p:nvSpPr>
        <p:spPr>
          <a:xfrm>
            <a:off x="1970842" y="297401"/>
            <a:ext cx="7403977" cy="506030"/>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lt1"/>
              </a:buClr>
              <a:buSzPts val="4000"/>
              <a:buFont typeface="Calibri"/>
              <a:buNone/>
            </a:pPr>
            <a:r>
              <a:rPr lang="es-CL" sz="4000" dirty="0">
                <a:solidFill>
                  <a:schemeClr val="lt1"/>
                </a:solidFill>
              </a:rPr>
              <a:t>Feedback</a:t>
            </a:r>
            <a:endParaRPr sz="4000" dirty="0">
              <a:solidFill>
                <a:schemeClr val="lt1"/>
              </a:solidFill>
            </a:endParaRPr>
          </a:p>
        </p:txBody>
      </p:sp>
      <p:sp>
        <p:nvSpPr>
          <p:cNvPr id="454" name="Google Shape;454;p34"/>
          <p:cNvSpPr/>
          <p:nvPr/>
        </p:nvSpPr>
        <p:spPr>
          <a:xfrm>
            <a:off x="-4" y="97657"/>
            <a:ext cx="1713397" cy="905521"/>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455" name="Google Shape;455;p34"/>
          <p:cNvSpPr txBox="1"/>
          <p:nvPr/>
        </p:nvSpPr>
        <p:spPr>
          <a:xfrm>
            <a:off x="383956" y="2709539"/>
            <a:ext cx="5575176" cy="1815882"/>
          </a:xfrm>
          <a:prstGeom prst="rect">
            <a:avLst/>
          </a:prstGeom>
          <a:noFill/>
          <a:ln>
            <a:noFill/>
          </a:ln>
        </p:spPr>
        <p:txBody>
          <a:bodyPr spcFirstLastPara="1" wrap="square" lIns="91425" tIns="45700" rIns="91425" bIns="45700" anchor="t" anchorCtr="0">
            <a:spAutoFit/>
          </a:bodyPr>
          <a:lstStyle/>
          <a:p>
            <a:pPr marL="457200" marR="0" lvl="0" indent="-342900" algn="l" rtl="0">
              <a:spcBef>
                <a:spcPts val="0"/>
              </a:spcBef>
              <a:spcAft>
                <a:spcPts val="0"/>
              </a:spcAft>
              <a:buClr>
                <a:srgbClr val="CD25B0"/>
              </a:buClr>
              <a:buSzPts val="1800"/>
              <a:buFont typeface="Calibri"/>
              <a:buChar char="●"/>
            </a:pPr>
            <a:r>
              <a:rPr lang="es-CL" sz="2800" b="0" i="0" u="none" strike="noStrike" cap="none" dirty="0">
                <a:solidFill>
                  <a:srgbClr val="CD25B0"/>
                </a:solidFill>
                <a:latin typeface="Calibri"/>
                <a:ea typeface="Calibri"/>
                <a:cs typeface="Calibri"/>
                <a:sym typeface="Calibri"/>
              </a:rPr>
              <a:t>¿Preguntas?</a:t>
            </a:r>
            <a:endParaRPr dirty="0"/>
          </a:p>
          <a:p>
            <a:pPr marL="114300" marR="0" lvl="0" indent="0" algn="l" rtl="0">
              <a:spcBef>
                <a:spcPts val="0"/>
              </a:spcBef>
              <a:spcAft>
                <a:spcPts val="0"/>
              </a:spcAft>
              <a:buNone/>
            </a:pPr>
            <a:endParaRPr sz="2800" b="0" i="0" u="none" strike="noStrike" cap="none" dirty="0">
              <a:solidFill>
                <a:srgbClr val="CD25B0"/>
              </a:solidFill>
              <a:latin typeface="Calibri"/>
              <a:ea typeface="Calibri"/>
              <a:cs typeface="Calibri"/>
              <a:sym typeface="Calibri"/>
            </a:endParaRPr>
          </a:p>
          <a:p>
            <a:pPr marL="457200" marR="0" lvl="0" indent="-342900" algn="l" rtl="0">
              <a:spcBef>
                <a:spcPts val="0"/>
              </a:spcBef>
              <a:spcAft>
                <a:spcPts val="0"/>
              </a:spcAft>
              <a:buClr>
                <a:srgbClr val="CD25B0"/>
              </a:buClr>
              <a:buSzPts val="1800"/>
              <a:buFont typeface="Calibri"/>
              <a:buChar char="●"/>
            </a:pPr>
            <a:r>
              <a:rPr lang="es-CL" sz="2800" b="0" i="0" u="none" strike="noStrike" cap="none" dirty="0">
                <a:solidFill>
                  <a:srgbClr val="CD25B0"/>
                </a:solidFill>
                <a:latin typeface="Calibri"/>
                <a:ea typeface="Calibri"/>
                <a:cs typeface="Calibri"/>
                <a:sym typeface="Calibri"/>
              </a:rPr>
              <a:t>Siéntete libre de compartir ideas y opiniones </a:t>
            </a:r>
            <a:r>
              <a:rPr lang="es-CL" sz="2800" b="0" i="0" u="none" strike="noStrike" cap="none" dirty="0">
                <a:solidFill>
                  <a:srgbClr val="CD25B0"/>
                </a:solidFill>
                <a:highlight>
                  <a:srgbClr val="F9F9F9"/>
                </a:highlight>
                <a:latin typeface="Calibri"/>
                <a:ea typeface="Calibri"/>
                <a:cs typeface="Calibri"/>
                <a:sym typeface="Calibri"/>
              </a:rPr>
              <a:t>⊂(◉‿◉)つ</a:t>
            </a:r>
            <a:endParaRPr dirty="0"/>
          </a:p>
        </p:txBody>
      </p:sp>
      <p:cxnSp>
        <p:nvCxnSpPr>
          <p:cNvPr id="456" name="Google Shape;456;p34"/>
          <p:cNvCxnSpPr/>
          <p:nvPr/>
        </p:nvCxnSpPr>
        <p:spPr>
          <a:xfrm>
            <a:off x="404664" y="2698109"/>
            <a:ext cx="0" cy="638631"/>
          </a:xfrm>
          <a:prstGeom prst="straightConnector1">
            <a:avLst/>
          </a:prstGeom>
          <a:noFill/>
          <a:ln w="19050" cap="flat" cmpd="sng">
            <a:solidFill>
              <a:srgbClr val="A7A8AA"/>
            </a:solidFill>
            <a:prstDash val="dash"/>
            <a:miter lim="800000"/>
            <a:headEnd type="none" w="sm" len="sm"/>
            <a:tailEnd type="none" w="sm" len="sm"/>
          </a:ln>
        </p:spPr>
      </p:cxnSp>
      <p:cxnSp>
        <p:nvCxnSpPr>
          <p:cNvPr id="457" name="Google Shape;457;p34"/>
          <p:cNvCxnSpPr/>
          <p:nvPr/>
        </p:nvCxnSpPr>
        <p:spPr>
          <a:xfrm>
            <a:off x="5934714" y="3142695"/>
            <a:ext cx="0" cy="1505836"/>
          </a:xfrm>
          <a:prstGeom prst="straightConnector1">
            <a:avLst/>
          </a:prstGeom>
          <a:noFill/>
          <a:ln w="19050" cap="flat" cmpd="sng">
            <a:solidFill>
              <a:srgbClr val="A7A8AA"/>
            </a:solidFill>
            <a:prstDash val="dash"/>
            <a:miter lim="800000"/>
            <a:headEnd type="none" w="sm" len="sm"/>
            <a:tailEnd type="none" w="sm" len="sm"/>
          </a:ln>
        </p:spPr>
      </p:cxnSp>
      <p:cxnSp>
        <p:nvCxnSpPr>
          <p:cNvPr id="458" name="Google Shape;458;p34"/>
          <p:cNvCxnSpPr/>
          <p:nvPr/>
        </p:nvCxnSpPr>
        <p:spPr>
          <a:xfrm>
            <a:off x="404664" y="2698109"/>
            <a:ext cx="574831" cy="0"/>
          </a:xfrm>
          <a:prstGeom prst="straightConnector1">
            <a:avLst/>
          </a:prstGeom>
          <a:noFill/>
          <a:ln w="19050" cap="flat" cmpd="sng">
            <a:solidFill>
              <a:srgbClr val="A7A8AA"/>
            </a:solidFill>
            <a:prstDash val="dash"/>
            <a:miter lim="800000"/>
            <a:headEnd type="none" w="sm" len="sm"/>
            <a:tailEnd type="none" w="sm" len="sm"/>
          </a:ln>
        </p:spPr>
      </p:cxnSp>
      <p:cxnSp>
        <p:nvCxnSpPr>
          <p:cNvPr id="459" name="Google Shape;459;p34"/>
          <p:cNvCxnSpPr/>
          <p:nvPr/>
        </p:nvCxnSpPr>
        <p:spPr>
          <a:xfrm>
            <a:off x="4370025" y="4648531"/>
            <a:ext cx="1564689" cy="0"/>
          </a:xfrm>
          <a:prstGeom prst="straightConnector1">
            <a:avLst/>
          </a:prstGeom>
          <a:noFill/>
          <a:ln w="19050" cap="flat" cmpd="sng">
            <a:solidFill>
              <a:srgbClr val="A7A8AA"/>
            </a:solidFill>
            <a:prstDash val="dash"/>
            <a:miter lim="800000"/>
            <a:headEnd type="none" w="sm" len="sm"/>
            <a:tailEnd type="none" w="sm" len="sm"/>
          </a:ln>
        </p:spPr>
      </p:cxnSp>
      <p:sp>
        <p:nvSpPr>
          <p:cNvPr id="460" name="Google Shape;460;p34"/>
          <p:cNvSpPr/>
          <p:nvPr/>
        </p:nvSpPr>
        <p:spPr>
          <a:xfrm>
            <a:off x="6323127" y="2698109"/>
            <a:ext cx="5484917" cy="1950416"/>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461" name="Google Shape;461;p34"/>
          <p:cNvSpPr txBox="1"/>
          <p:nvPr/>
        </p:nvSpPr>
        <p:spPr>
          <a:xfrm>
            <a:off x="6339392" y="2878100"/>
            <a:ext cx="5484918" cy="1549783"/>
          </a:xfrm>
          <a:prstGeom prst="rect">
            <a:avLst/>
          </a:prstGeom>
          <a:noFill/>
          <a:ln>
            <a:noFill/>
          </a:ln>
        </p:spPr>
        <p:txBody>
          <a:bodyPr spcFirstLastPara="1" wrap="square" lIns="91425" tIns="45700" rIns="91425" bIns="45700" anchor="t" anchorCtr="0">
            <a:spAutoFit/>
          </a:bodyPr>
          <a:lstStyle/>
          <a:p>
            <a:pPr marL="0" marR="0" lvl="0" indent="0" algn="ctr" rtl="0">
              <a:lnSpc>
                <a:spcPct val="115000"/>
              </a:lnSpc>
              <a:spcBef>
                <a:spcPts val="0"/>
              </a:spcBef>
              <a:spcAft>
                <a:spcPts val="0"/>
              </a:spcAft>
              <a:buClr>
                <a:schemeClr val="lt1"/>
              </a:buClr>
              <a:buSzPts val="2800"/>
              <a:buFont typeface="Calibri"/>
              <a:buNone/>
            </a:pPr>
            <a:r>
              <a:rPr lang="es-CL" sz="2800" b="1" i="0" u="none" strike="noStrike" cap="none" dirty="0">
                <a:solidFill>
                  <a:schemeClr val="lt1"/>
                </a:solidFill>
                <a:latin typeface="Calibri"/>
                <a:ea typeface="Calibri"/>
                <a:cs typeface="Calibri"/>
                <a:sym typeface="Calibri"/>
              </a:rPr>
              <a:t>¡No olvides ingresar al </a:t>
            </a:r>
            <a:r>
              <a:rPr lang="es-CL" sz="2800" b="1" i="0" u="none" strike="noStrike" cap="none" dirty="0" err="1">
                <a:solidFill>
                  <a:schemeClr val="lt1"/>
                </a:solidFill>
                <a:latin typeface="Calibri"/>
                <a:ea typeface="Calibri"/>
                <a:cs typeface="Calibri"/>
                <a:sym typeface="Calibri"/>
              </a:rPr>
              <a:t>Discord</a:t>
            </a:r>
            <a:r>
              <a:rPr lang="es-CL" sz="2800" b="1" i="0" u="none" strike="noStrike" cap="none" dirty="0">
                <a:solidFill>
                  <a:schemeClr val="lt1"/>
                </a:solidFill>
                <a:latin typeface="Calibri"/>
                <a:ea typeface="Calibri"/>
                <a:cs typeface="Calibri"/>
                <a:sym typeface="Calibri"/>
              </a:rPr>
              <a:t> “Programación TP” </a:t>
            </a:r>
            <a:endParaRPr dirty="0"/>
          </a:p>
          <a:p>
            <a:pPr marL="0" marR="0" lvl="0" indent="0" algn="ctr" rtl="0">
              <a:lnSpc>
                <a:spcPct val="115000"/>
              </a:lnSpc>
              <a:spcBef>
                <a:spcPts val="0"/>
              </a:spcBef>
              <a:spcAft>
                <a:spcPts val="0"/>
              </a:spcAft>
              <a:buClr>
                <a:schemeClr val="lt1"/>
              </a:buClr>
              <a:buSzPts val="2800"/>
              <a:buFont typeface="Calibri"/>
              <a:buNone/>
            </a:pPr>
            <a:r>
              <a:rPr lang="es-CL" sz="2800" b="1" i="0" u="none" strike="noStrike" cap="none" dirty="0">
                <a:solidFill>
                  <a:schemeClr val="lt1"/>
                </a:solidFill>
                <a:latin typeface="Calibri"/>
                <a:ea typeface="Calibri"/>
                <a:cs typeface="Calibri"/>
                <a:sym typeface="Calibri"/>
              </a:rPr>
              <a:t>para resolver dudas y cruzar ideas!</a:t>
            </a:r>
            <a:endParaRPr dirty="0"/>
          </a:p>
        </p:txBody>
      </p:sp>
      <p:sp>
        <p:nvSpPr>
          <p:cNvPr id="462" name="Google Shape;462;p34"/>
          <p:cNvSpPr txBox="1"/>
          <p:nvPr/>
        </p:nvSpPr>
        <p:spPr>
          <a:xfrm>
            <a:off x="6216589" y="5958390"/>
            <a:ext cx="6094520" cy="392159"/>
          </a:xfrm>
          <a:prstGeom prst="rect">
            <a:avLst/>
          </a:prstGeom>
          <a:noFill/>
          <a:ln>
            <a:noFill/>
          </a:ln>
        </p:spPr>
        <p:txBody>
          <a:bodyPr spcFirstLastPara="1" wrap="square" lIns="91425" tIns="45700" rIns="91425" bIns="45700" anchor="t" anchorCtr="0">
            <a:spAutoFit/>
          </a:bodyPr>
          <a:lstStyle/>
          <a:p>
            <a:pPr marL="0" marR="0" lvl="0" indent="0" algn="ctr" rtl="0">
              <a:lnSpc>
                <a:spcPct val="115000"/>
              </a:lnSpc>
              <a:spcBef>
                <a:spcPts val="0"/>
              </a:spcBef>
              <a:spcAft>
                <a:spcPts val="0"/>
              </a:spcAft>
              <a:buClr>
                <a:schemeClr val="hlink"/>
              </a:buClr>
              <a:buSzPts val="1800"/>
              <a:buFont typeface="Calibri"/>
              <a:buNone/>
            </a:pPr>
            <a:r>
              <a:rPr lang="es-CL" sz="1800" b="1" i="0" u="sng" strike="noStrike" cap="none">
                <a:solidFill>
                  <a:schemeClr val="hlink"/>
                </a:solidFill>
                <a:latin typeface="Calibri"/>
                <a:ea typeface="Calibri"/>
                <a:cs typeface="Calibri"/>
                <a:sym typeface="Calibri"/>
                <a:hlinkClick r:id="rId3"/>
              </a:rPr>
              <a:t>https://discord.gg/HVnpa3t</a:t>
            </a:r>
            <a:endParaRPr sz="1800" b="1" i="0" u="none" strike="noStrike" cap="none">
              <a:solidFill>
                <a:schemeClr val="dk1"/>
              </a:solidFill>
              <a:latin typeface="Calibri"/>
              <a:ea typeface="Calibri"/>
              <a:cs typeface="Calibri"/>
              <a:sym typeface="Calibri"/>
            </a:endParaRPr>
          </a:p>
        </p:txBody>
      </p:sp>
      <p:pic>
        <p:nvPicPr>
          <p:cNvPr id="463" name="Google Shape;463;p34"/>
          <p:cNvPicPr preferRelativeResize="0"/>
          <p:nvPr/>
        </p:nvPicPr>
        <p:blipFill rotWithShape="1">
          <a:blip r:embed="rId4">
            <a:alphaModFix/>
          </a:blip>
          <a:srcRect/>
          <a:stretch/>
        </p:blipFill>
        <p:spPr>
          <a:xfrm>
            <a:off x="8760649" y="4910578"/>
            <a:ext cx="1006400" cy="10064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4"/>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14" name="Google Shape;114;p4"/>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ATRIBUTOS</a:t>
            </a:r>
            <a:br>
              <a:rPr lang="es-CL" dirty="0"/>
            </a:br>
            <a:r>
              <a:rPr lang="es-CL" dirty="0">
                <a:solidFill>
                  <a:srgbClr val="CD25B0"/>
                </a:solidFill>
              </a:rPr>
              <a:t>DEL BEBÉ</a:t>
            </a:r>
            <a:endParaRPr dirty="0">
              <a:solidFill>
                <a:srgbClr val="CD25B0"/>
              </a:solidFill>
            </a:endParaRPr>
          </a:p>
        </p:txBody>
      </p:sp>
      <p:sp>
        <p:nvSpPr>
          <p:cNvPr id="115" name="Google Shape;115;p4"/>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16" name="Google Shape;116;p4"/>
          <p:cNvSpPr txBox="1"/>
          <p:nvPr/>
        </p:nvSpPr>
        <p:spPr>
          <a:xfrm>
            <a:off x="507009" y="2141100"/>
            <a:ext cx="5588991" cy="281264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6FA8DC"/>
              </a:buClr>
              <a:buSzPts val="3200"/>
              <a:buFont typeface="Arial"/>
              <a:buNone/>
            </a:pPr>
            <a:r>
              <a:rPr lang="es-CL" sz="3200" b="0" i="0" u="none" strike="noStrike" cap="none" dirty="0">
                <a:solidFill>
                  <a:srgbClr val="6FA8DC"/>
                </a:solidFill>
                <a:latin typeface="Calibri"/>
                <a:ea typeface="Calibri"/>
                <a:cs typeface="Calibri"/>
                <a:sym typeface="Calibri"/>
              </a:rPr>
              <a:t>public class</a:t>
            </a:r>
            <a:r>
              <a:rPr lang="es-CL" sz="3200" b="0" i="0" u="none" strike="noStrike" cap="none" dirty="0">
                <a:solidFill>
                  <a:srgbClr val="000000"/>
                </a:solidFill>
                <a:latin typeface="Calibri"/>
                <a:ea typeface="Calibri"/>
                <a:cs typeface="Calibri"/>
                <a:sym typeface="Calibri"/>
              </a:rPr>
              <a:t> Bebe</a:t>
            </a:r>
            <a:br>
              <a:rPr lang="es-CL" sz="3200" b="0" i="0" u="none" strike="noStrike" cap="none" dirty="0">
                <a:solidFill>
                  <a:srgbClr val="000000"/>
                </a:solidFill>
                <a:latin typeface="Calibri"/>
                <a:ea typeface="Calibri"/>
                <a:cs typeface="Calibri"/>
                <a:sym typeface="Calibri"/>
              </a:rPr>
            </a:br>
            <a:r>
              <a:rPr lang="es-CL" sz="3200" b="0" i="0" u="none" strike="noStrike" cap="none" dirty="0">
                <a:solidFill>
                  <a:srgbClr val="000000"/>
                </a:solidFill>
                <a:latin typeface="Calibri"/>
                <a:ea typeface="Calibri"/>
                <a:cs typeface="Calibri"/>
                <a:sym typeface="Calibri"/>
              </a:rPr>
              <a:t> {</a:t>
            </a:r>
            <a:endParaRPr dirty="0"/>
          </a:p>
          <a:p>
            <a:pPr marL="0" marR="0" lvl="0" indent="0" algn="l" rtl="0">
              <a:lnSpc>
                <a:spcPct val="100000"/>
              </a:lnSpc>
              <a:spcBef>
                <a:spcPts val="0"/>
              </a:spcBef>
              <a:spcAft>
                <a:spcPts val="0"/>
              </a:spcAft>
              <a:buClr>
                <a:srgbClr val="000000"/>
              </a:buClr>
              <a:buSzPts val="3200"/>
              <a:buFont typeface="Arial"/>
              <a:buNone/>
            </a:pPr>
            <a:r>
              <a:rPr lang="es-CL" sz="3200" b="0" i="0" u="none" strike="noStrike" cap="none" dirty="0">
                <a:solidFill>
                  <a:srgbClr val="000000"/>
                </a:solidFill>
                <a:latin typeface="Calibri"/>
                <a:ea typeface="Calibri"/>
                <a:cs typeface="Calibri"/>
                <a:sym typeface="Calibri"/>
              </a:rPr>
              <a:t>	</a:t>
            </a:r>
            <a:r>
              <a:rPr lang="es-CL" sz="3200" b="0" i="0" u="none" strike="noStrike" cap="none" dirty="0">
                <a:solidFill>
                  <a:srgbClr val="93C47D"/>
                </a:solidFill>
                <a:latin typeface="Calibri"/>
                <a:ea typeface="Calibri"/>
                <a:cs typeface="Calibri"/>
                <a:sym typeface="Calibri"/>
              </a:rPr>
              <a:t>TIPO </a:t>
            </a:r>
            <a:r>
              <a:rPr lang="es-CL" sz="3200" b="0" i="0" u="none" strike="noStrike" cap="none" dirty="0">
                <a:solidFill>
                  <a:srgbClr val="000000"/>
                </a:solidFill>
                <a:latin typeface="Calibri"/>
                <a:ea typeface="Calibri"/>
                <a:cs typeface="Calibri"/>
                <a:sym typeface="Calibri"/>
              </a:rPr>
              <a:t>var1;</a:t>
            </a:r>
            <a:endParaRPr dirty="0"/>
          </a:p>
          <a:p>
            <a:pPr marL="0" marR="0" lvl="0" indent="0" algn="l" rtl="0">
              <a:lnSpc>
                <a:spcPct val="100000"/>
              </a:lnSpc>
              <a:spcBef>
                <a:spcPts val="0"/>
              </a:spcBef>
              <a:spcAft>
                <a:spcPts val="0"/>
              </a:spcAft>
              <a:buClr>
                <a:srgbClr val="000000"/>
              </a:buClr>
              <a:buSzPts val="3200"/>
              <a:buFont typeface="Arial"/>
              <a:buNone/>
            </a:pPr>
            <a:r>
              <a:rPr lang="es-CL" sz="3200" b="0" i="0" u="none" strike="noStrike" cap="none" dirty="0">
                <a:solidFill>
                  <a:srgbClr val="000000"/>
                </a:solidFill>
                <a:latin typeface="Calibri"/>
                <a:ea typeface="Calibri"/>
                <a:cs typeface="Calibri"/>
                <a:sym typeface="Calibri"/>
              </a:rPr>
              <a:t>	</a:t>
            </a:r>
            <a:r>
              <a:rPr lang="es-CL" sz="3200" b="0" i="0" u="none" strike="noStrike" cap="none" dirty="0">
                <a:solidFill>
                  <a:srgbClr val="93C47D"/>
                </a:solidFill>
                <a:latin typeface="Calibri"/>
                <a:ea typeface="Calibri"/>
                <a:cs typeface="Calibri"/>
                <a:sym typeface="Calibri"/>
              </a:rPr>
              <a:t>TIPO </a:t>
            </a:r>
            <a:r>
              <a:rPr lang="es-CL" sz="3200" b="0" i="0" u="none" strike="noStrike" cap="none" dirty="0">
                <a:solidFill>
                  <a:srgbClr val="000000"/>
                </a:solidFill>
                <a:latin typeface="Calibri"/>
                <a:ea typeface="Calibri"/>
                <a:cs typeface="Calibri"/>
                <a:sym typeface="Calibri"/>
              </a:rPr>
              <a:t>var2 = algún_valor;</a:t>
            </a:r>
            <a:endParaRPr dirty="0"/>
          </a:p>
          <a:p>
            <a:pPr marL="0" marR="0" lvl="0" indent="0" algn="l" rtl="0">
              <a:lnSpc>
                <a:spcPct val="100000"/>
              </a:lnSpc>
              <a:spcBef>
                <a:spcPts val="0"/>
              </a:spcBef>
              <a:spcAft>
                <a:spcPts val="0"/>
              </a:spcAft>
              <a:buClr>
                <a:srgbClr val="000000"/>
              </a:buClr>
              <a:buSzPts val="3200"/>
              <a:buFont typeface="Arial"/>
              <a:buNone/>
            </a:pPr>
            <a:r>
              <a:rPr lang="es-CL" sz="3200" b="0" i="0" u="none" strike="noStrike" cap="none" dirty="0">
                <a:solidFill>
                  <a:srgbClr val="000000"/>
                </a:solidFill>
                <a:latin typeface="Calibri"/>
                <a:ea typeface="Calibri"/>
                <a:cs typeface="Calibri"/>
                <a:sym typeface="Calibri"/>
              </a:rPr>
              <a:t>}</a:t>
            </a:r>
            <a:endParaRPr dirty="0"/>
          </a:p>
          <a:p>
            <a:pPr marL="0" marR="0" lvl="0" indent="0" algn="l" rtl="0">
              <a:lnSpc>
                <a:spcPct val="90000"/>
              </a:lnSpc>
              <a:spcBef>
                <a:spcPts val="0"/>
              </a:spcBef>
              <a:spcAft>
                <a:spcPts val="1600"/>
              </a:spcAft>
              <a:buClr>
                <a:schemeClr val="dk1"/>
              </a:buClr>
              <a:buSzPts val="2800"/>
              <a:buFont typeface="Arial"/>
              <a:buNone/>
            </a:pPr>
            <a:endParaRPr sz="2800" b="0" i="0" u="none" strike="noStrike" cap="none" dirty="0">
              <a:solidFill>
                <a:schemeClr val="dk1"/>
              </a:solidFill>
              <a:latin typeface="Calibri"/>
              <a:ea typeface="Calibri"/>
              <a:cs typeface="Calibri"/>
              <a:sym typeface="Calibri"/>
            </a:endParaRPr>
          </a:p>
        </p:txBody>
      </p:sp>
      <p:sp>
        <p:nvSpPr>
          <p:cNvPr id="117" name="Google Shape;117;p4"/>
          <p:cNvSpPr txBox="1"/>
          <p:nvPr/>
        </p:nvSpPr>
        <p:spPr>
          <a:xfrm>
            <a:off x="6517191" y="2141100"/>
            <a:ext cx="5588991" cy="281264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6FA8DC"/>
              </a:buClr>
              <a:buSzPts val="3200"/>
              <a:buFont typeface="Arial"/>
              <a:buNone/>
            </a:pPr>
            <a:r>
              <a:rPr lang="es-CL" sz="3200" b="0" i="0" u="none" strike="noStrike" cap="none" dirty="0">
                <a:solidFill>
                  <a:srgbClr val="6FA8DC"/>
                </a:solidFill>
                <a:latin typeface="Calibri"/>
                <a:ea typeface="Calibri"/>
                <a:cs typeface="Calibri"/>
                <a:sym typeface="Calibri"/>
              </a:rPr>
              <a:t>public class</a:t>
            </a:r>
            <a:r>
              <a:rPr lang="es-CL" sz="3200" b="0" i="0" u="none" strike="noStrike" cap="none" dirty="0">
                <a:solidFill>
                  <a:srgbClr val="000000"/>
                </a:solidFill>
                <a:latin typeface="Calibri"/>
                <a:ea typeface="Calibri"/>
                <a:cs typeface="Calibri"/>
                <a:sym typeface="Calibri"/>
              </a:rPr>
              <a:t> Bebe</a:t>
            </a:r>
            <a:br>
              <a:rPr lang="es-CL" sz="3200" b="0" i="0" u="none" strike="noStrike" cap="none" dirty="0">
                <a:solidFill>
                  <a:srgbClr val="000000"/>
                </a:solidFill>
                <a:latin typeface="Calibri"/>
                <a:ea typeface="Calibri"/>
                <a:cs typeface="Calibri"/>
                <a:sym typeface="Calibri"/>
              </a:rPr>
            </a:br>
            <a:r>
              <a:rPr lang="es-CL" sz="3200" b="0" i="0" u="none" strike="noStrike" cap="none" dirty="0">
                <a:solidFill>
                  <a:srgbClr val="000000"/>
                </a:solidFill>
                <a:latin typeface="Calibri"/>
                <a:ea typeface="Calibri"/>
                <a:cs typeface="Calibri"/>
                <a:sym typeface="Calibri"/>
              </a:rPr>
              <a:t> {</a:t>
            </a:r>
            <a:endParaRPr dirty="0"/>
          </a:p>
          <a:p>
            <a:pPr marL="0" marR="0" lvl="0" indent="0" algn="l" rtl="0">
              <a:lnSpc>
                <a:spcPct val="100000"/>
              </a:lnSpc>
              <a:spcBef>
                <a:spcPts val="0"/>
              </a:spcBef>
              <a:spcAft>
                <a:spcPts val="0"/>
              </a:spcAft>
              <a:buClr>
                <a:srgbClr val="000000"/>
              </a:buClr>
              <a:buSzPts val="3200"/>
              <a:buFont typeface="Arial"/>
              <a:buNone/>
            </a:pPr>
            <a:r>
              <a:rPr lang="es-CL" sz="3200" b="0" i="0" u="none" strike="noStrike" cap="none" dirty="0">
                <a:solidFill>
                  <a:srgbClr val="000000"/>
                </a:solidFill>
                <a:latin typeface="Calibri"/>
                <a:ea typeface="Calibri"/>
                <a:cs typeface="Calibri"/>
                <a:sym typeface="Calibri"/>
              </a:rPr>
              <a:t>	</a:t>
            </a:r>
            <a:r>
              <a:rPr lang="es-CL" sz="3200" b="0" i="0" u="none" strike="noStrike" cap="none" dirty="0">
                <a:solidFill>
                  <a:srgbClr val="93C47D"/>
                </a:solidFill>
                <a:latin typeface="Calibri"/>
                <a:ea typeface="Calibri"/>
                <a:cs typeface="Calibri"/>
                <a:sym typeface="Calibri"/>
              </a:rPr>
              <a:t>String </a:t>
            </a:r>
            <a:r>
              <a:rPr lang="es-CL" sz="3200" b="0" i="0" u="none" strike="noStrike" cap="none" dirty="0">
                <a:solidFill>
                  <a:srgbClr val="000000"/>
                </a:solidFill>
                <a:latin typeface="Calibri"/>
                <a:ea typeface="Calibri"/>
                <a:cs typeface="Calibri"/>
                <a:sym typeface="Calibri"/>
              </a:rPr>
              <a:t>nombre;</a:t>
            </a:r>
            <a:endParaRPr dirty="0"/>
          </a:p>
          <a:p>
            <a:pPr marL="0" marR="0" lvl="0" indent="0" algn="l" rtl="0">
              <a:lnSpc>
                <a:spcPct val="100000"/>
              </a:lnSpc>
              <a:spcBef>
                <a:spcPts val="0"/>
              </a:spcBef>
              <a:spcAft>
                <a:spcPts val="0"/>
              </a:spcAft>
              <a:buClr>
                <a:srgbClr val="000000"/>
              </a:buClr>
              <a:buSzPts val="3200"/>
              <a:buFont typeface="Arial"/>
              <a:buNone/>
            </a:pPr>
            <a:r>
              <a:rPr lang="es-CL" sz="3200" b="0" i="0" u="none" strike="noStrike" cap="none" dirty="0">
                <a:solidFill>
                  <a:srgbClr val="000000"/>
                </a:solidFill>
                <a:latin typeface="Calibri"/>
                <a:ea typeface="Calibri"/>
                <a:cs typeface="Calibri"/>
                <a:sym typeface="Calibri"/>
              </a:rPr>
              <a:t>	</a:t>
            </a:r>
            <a:r>
              <a:rPr lang="es-CL" sz="3200" b="0" i="0" u="none" strike="noStrike" cap="none" dirty="0">
                <a:solidFill>
                  <a:srgbClr val="93C47D"/>
                </a:solidFill>
                <a:latin typeface="Calibri"/>
                <a:ea typeface="Calibri"/>
                <a:cs typeface="Calibri"/>
                <a:sym typeface="Calibri"/>
              </a:rPr>
              <a:t>double </a:t>
            </a:r>
            <a:r>
              <a:rPr lang="es-CL" sz="3200" b="0" i="0" u="none" strike="noStrike" cap="none" dirty="0">
                <a:solidFill>
                  <a:srgbClr val="000000"/>
                </a:solidFill>
                <a:latin typeface="Calibri"/>
                <a:ea typeface="Calibri"/>
                <a:cs typeface="Calibri"/>
                <a:sym typeface="Calibri"/>
              </a:rPr>
              <a:t>peso = 3.8;</a:t>
            </a:r>
            <a:endParaRPr dirty="0"/>
          </a:p>
          <a:p>
            <a:pPr marL="0" marR="0" lvl="0" indent="0" algn="l" rtl="0">
              <a:lnSpc>
                <a:spcPct val="100000"/>
              </a:lnSpc>
              <a:spcBef>
                <a:spcPts val="0"/>
              </a:spcBef>
              <a:spcAft>
                <a:spcPts val="0"/>
              </a:spcAft>
              <a:buClr>
                <a:srgbClr val="000000"/>
              </a:buClr>
              <a:buSzPts val="3200"/>
              <a:buFont typeface="Arial"/>
              <a:buNone/>
            </a:pPr>
            <a:r>
              <a:rPr lang="es-CL" sz="3200" b="0" i="0" u="none" strike="noStrike" cap="none" dirty="0">
                <a:solidFill>
                  <a:srgbClr val="000000"/>
                </a:solidFill>
                <a:latin typeface="Calibri"/>
                <a:ea typeface="Calibri"/>
                <a:cs typeface="Calibri"/>
                <a:sym typeface="Calibri"/>
              </a:rPr>
              <a:t>	</a:t>
            </a:r>
            <a:r>
              <a:rPr lang="es-CL" sz="3200" b="0" i="0" u="none" strike="noStrike" cap="none" dirty="0">
                <a:solidFill>
                  <a:srgbClr val="93C47D"/>
                </a:solidFill>
                <a:latin typeface="Calibri"/>
                <a:ea typeface="Calibri"/>
                <a:cs typeface="Calibri"/>
                <a:sym typeface="Calibri"/>
              </a:rPr>
              <a:t>boolean </a:t>
            </a:r>
            <a:r>
              <a:rPr lang="es-CL" sz="3200" b="0" i="0" u="none" strike="noStrike" cap="none" dirty="0">
                <a:solidFill>
                  <a:srgbClr val="000000"/>
                </a:solidFill>
                <a:latin typeface="Calibri"/>
                <a:ea typeface="Calibri"/>
                <a:cs typeface="Calibri"/>
                <a:sym typeface="Calibri"/>
              </a:rPr>
              <a:t>esMujer = false;</a:t>
            </a:r>
            <a:endParaRPr dirty="0"/>
          </a:p>
          <a:p>
            <a:pPr marL="0" marR="0" lvl="0" indent="0" algn="l" rtl="0">
              <a:lnSpc>
                <a:spcPct val="100000"/>
              </a:lnSpc>
              <a:spcBef>
                <a:spcPts val="0"/>
              </a:spcBef>
              <a:spcAft>
                <a:spcPts val="0"/>
              </a:spcAft>
              <a:buClr>
                <a:srgbClr val="000000"/>
              </a:buClr>
              <a:buSzPts val="3200"/>
              <a:buFont typeface="Arial"/>
              <a:buNone/>
            </a:pPr>
            <a:r>
              <a:rPr lang="es-CL" sz="3200" b="0" i="0" u="none" strike="noStrike" cap="none" dirty="0">
                <a:solidFill>
                  <a:srgbClr val="000000"/>
                </a:solidFill>
                <a:latin typeface="Calibri"/>
                <a:ea typeface="Calibri"/>
                <a:cs typeface="Calibri"/>
                <a:sym typeface="Calibri"/>
              </a:rPr>
              <a:t>	</a:t>
            </a:r>
            <a:r>
              <a:rPr lang="es-CL" sz="3200" b="0" i="0" u="none" strike="noStrike" cap="none" dirty="0">
                <a:solidFill>
                  <a:srgbClr val="B6D7A8"/>
                </a:solidFill>
                <a:latin typeface="Calibri"/>
                <a:ea typeface="Calibri"/>
                <a:cs typeface="Calibri"/>
                <a:sym typeface="Calibri"/>
              </a:rPr>
              <a:t>int</a:t>
            </a:r>
            <a:r>
              <a:rPr lang="es-CL" sz="3200" b="0" i="0" u="none" strike="noStrike" cap="none" dirty="0">
                <a:solidFill>
                  <a:srgbClr val="000000"/>
                </a:solidFill>
                <a:latin typeface="Calibri"/>
                <a:ea typeface="Calibri"/>
                <a:cs typeface="Calibri"/>
                <a:sym typeface="Calibri"/>
              </a:rPr>
              <a:t> numPopo = 100;</a:t>
            </a:r>
            <a:endParaRPr dirty="0"/>
          </a:p>
          <a:p>
            <a:pPr marL="0" marR="0" lvl="0" indent="0" algn="l" rtl="0">
              <a:lnSpc>
                <a:spcPct val="100000"/>
              </a:lnSpc>
              <a:spcBef>
                <a:spcPts val="0"/>
              </a:spcBef>
              <a:spcAft>
                <a:spcPts val="0"/>
              </a:spcAft>
              <a:buClr>
                <a:srgbClr val="000000"/>
              </a:buClr>
              <a:buSzPts val="3200"/>
              <a:buFont typeface="Arial"/>
              <a:buNone/>
            </a:pPr>
            <a:r>
              <a:rPr lang="es-CL" sz="3200" b="0" i="0" u="none" strike="noStrike" cap="none" dirty="0">
                <a:solidFill>
                  <a:srgbClr val="000000"/>
                </a:solidFill>
                <a:latin typeface="Calibri"/>
                <a:ea typeface="Calibri"/>
                <a:cs typeface="Calibri"/>
                <a:sym typeface="Calibri"/>
              </a:rPr>
              <a:t>}</a:t>
            </a:r>
            <a:endParaRPr sz="2000" b="0" i="0" u="none" strike="noStrike" cap="none" dirty="0">
              <a:solidFill>
                <a:schemeClr val="dk1"/>
              </a:solidFill>
              <a:latin typeface="Calibri"/>
              <a:ea typeface="Calibri"/>
              <a:cs typeface="Calibri"/>
              <a:sym typeface="Calibri"/>
            </a:endParaRPr>
          </a:p>
          <a:p>
            <a:pPr marL="0" marR="0" lvl="0" indent="0" algn="l" rtl="0">
              <a:lnSpc>
                <a:spcPct val="90000"/>
              </a:lnSpc>
              <a:spcBef>
                <a:spcPts val="0"/>
              </a:spcBef>
              <a:spcAft>
                <a:spcPts val="1600"/>
              </a:spcAft>
              <a:buClr>
                <a:schemeClr val="dk1"/>
              </a:buClr>
              <a:buSzPts val="2800"/>
              <a:buFont typeface="Arial"/>
              <a:buNone/>
            </a:pPr>
            <a:endParaRPr sz="2800" b="0" i="0" u="none" strike="noStrike" cap="none" dirty="0">
              <a:solidFill>
                <a:schemeClr val="dk1"/>
              </a:solidFill>
              <a:latin typeface="Calibri"/>
              <a:ea typeface="Calibri"/>
              <a:cs typeface="Calibri"/>
              <a:sym typeface="Calibri"/>
            </a:endParaRPr>
          </a:p>
        </p:txBody>
      </p:sp>
      <p:cxnSp>
        <p:nvCxnSpPr>
          <p:cNvPr id="118" name="Google Shape;118;p4"/>
          <p:cNvCxnSpPr/>
          <p:nvPr/>
        </p:nvCxnSpPr>
        <p:spPr>
          <a:xfrm>
            <a:off x="6024976" y="2157273"/>
            <a:ext cx="0" cy="3710867"/>
          </a:xfrm>
          <a:prstGeom prst="straightConnector1">
            <a:avLst/>
          </a:prstGeom>
          <a:noFill/>
          <a:ln w="19050" cap="flat" cmpd="sng">
            <a:solidFill>
              <a:srgbClr val="A5A5A5"/>
            </a:solidFill>
            <a:prstDash val="dash"/>
            <a:miter lim="800000"/>
            <a:headEnd type="none" w="sm" len="sm"/>
            <a:tailEnd type="none" w="sm" len="sm"/>
          </a:ln>
        </p:spPr>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5"/>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24" name="Google Shape;124;p5"/>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¿Y SI TIENE</a:t>
            </a:r>
            <a:br>
              <a:rPr lang="es-CL" dirty="0"/>
            </a:br>
            <a:r>
              <a:rPr lang="es-CL" dirty="0">
                <a:solidFill>
                  <a:srgbClr val="CD25B0"/>
                </a:solidFill>
              </a:rPr>
              <a:t>HERMANOS?</a:t>
            </a:r>
            <a:endParaRPr dirty="0">
              <a:solidFill>
                <a:srgbClr val="CD25B0"/>
              </a:solidFill>
            </a:endParaRPr>
          </a:p>
        </p:txBody>
      </p:sp>
      <p:sp>
        <p:nvSpPr>
          <p:cNvPr id="125" name="Google Shape;125;p5"/>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26" name="Google Shape;126;p5"/>
          <p:cNvSpPr txBox="1"/>
          <p:nvPr/>
        </p:nvSpPr>
        <p:spPr>
          <a:xfrm>
            <a:off x="611080" y="2022680"/>
            <a:ext cx="5588991" cy="4085512"/>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6FA8DC"/>
              </a:buClr>
              <a:buSzPts val="3200"/>
              <a:buFont typeface="Arial"/>
              <a:buNone/>
            </a:pPr>
            <a:r>
              <a:rPr lang="es-CL" sz="3200" b="0" i="0" u="none" strike="noStrike" cap="none" dirty="0">
                <a:solidFill>
                  <a:srgbClr val="6FA8DC"/>
                </a:solidFill>
                <a:latin typeface="Calibri"/>
                <a:ea typeface="Calibri"/>
                <a:cs typeface="Calibri"/>
                <a:sym typeface="Calibri"/>
              </a:rPr>
              <a:t>public class</a:t>
            </a:r>
            <a:r>
              <a:rPr lang="es-CL" sz="3200" b="0" i="0" u="none" strike="noStrike" cap="none" dirty="0">
                <a:solidFill>
                  <a:srgbClr val="000000"/>
                </a:solidFill>
                <a:latin typeface="Calibri"/>
                <a:ea typeface="Calibri"/>
                <a:cs typeface="Calibri"/>
                <a:sym typeface="Calibri"/>
              </a:rPr>
              <a:t> Bebe</a:t>
            </a:r>
            <a:br>
              <a:rPr lang="es-CL" sz="3200" b="0" i="0" u="none" strike="noStrike" cap="none" dirty="0">
                <a:solidFill>
                  <a:srgbClr val="000000"/>
                </a:solidFill>
                <a:latin typeface="Calibri"/>
                <a:ea typeface="Calibri"/>
                <a:cs typeface="Calibri"/>
                <a:sym typeface="Calibri"/>
              </a:rPr>
            </a:br>
            <a:r>
              <a:rPr lang="es-CL" sz="3200" b="0" i="0" u="none" strike="noStrike" cap="none" dirty="0">
                <a:solidFill>
                  <a:srgbClr val="000000"/>
                </a:solidFill>
                <a:latin typeface="Calibri"/>
                <a:ea typeface="Calibri"/>
                <a:cs typeface="Calibri"/>
                <a:sym typeface="Calibri"/>
              </a:rPr>
              <a:t> {</a:t>
            </a:r>
            <a:endParaRPr dirty="0"/>
          </a:p>
          <a:p>
            <a:pPr marL="0" marR="0" lvl="0" indent="0" algn="l" rtl="0">
              <a:lnSpc>
                <a:spcPct val="100000"/>
              </a:lnSpc>
              <a:spcBef>
                <a:spcPts val="0"/>
              </a:spcBef>
              <a:spcAft>
                <a:spcPts val="0"/>
              </a:spcAft>
              <a:buClr>
                <a:srgbClr val="000000"/>
              </a:buClr>
              <a:buSzPts val="3200"/>
              <a:buFont typeface="Arial"/>
              <a:buNone/>
            </a:pPr>
            <a:r>
              <a:rPr lang="es-CL" sz="3200" b="0" i="0" u="none" strike="noStrike" cap="none" dirty="0">
                <a:solidFill>
                  <a:srgbClr val="000000"/>
                </a:solidFill>
                <a:latin typeface="Calibri"/>
                <a:ea typeface="Calibri"/>
                <a:cs typeface="Calibri"/>
                <a:sym typeface="Calibri"/>
              </a:rPr>
              <a:t>	</a:t>
            </a:r>
            <a:r>
              <a:rPr lang="es-CL" sz="3200" b="0" i="0" u="none" strike="noStrike" cap="none" dirty="0">
                <a:solidFill>
                  <a:srgbClr val="93C47D"/>
                </a:solidFill>
                <a:latin typeface="Calibri"/>
                <a:ea typeface="Calibri"/>
                <a:cs typeface="Calibri"/>
                <a:sym typeface="Calibri"/>
              </a:rPr>
              <a:t>String </a:t>
            </a:r>
            <a:r>
              <a:rPr lang="es-CL" sz="3200" b="0" i="0" u="none" strike="noStrike" cap="none" dirty="0">
                <a:solidFill>
                  <a:srgbClr val="000000"/>
                </a:solidFill>
                <a:latin typeface="Calibri"/>
                <a:ea typeface="Calibri"/>
                <a:cs typeface="Calibri"/>
                <a:sym typeface="Calibri"/>
              </a:rPr>
              <a:t>nombre;</a:t>
            </a:r>
            <a:endParaRPr dirty="0"/>
          </a:p>
          <a:p>
            <a:pPr marL="0" marR="0" lvl="0" indent="0" algn="l" rtl="0">
              <a:lnSpc>
                <a:spcPct val="100000"/>
              </a:lnSpc>
              <a:spcBef>
                <a:spcPts val="0"/>
              </a:spcBef>
              <a:spcAft>
                <a:spcPts val="0"/>
              </a:spcAft>
              <a:buClr>
                <a:srgbClr val="000000"/>
              </a:buClr>
              <a:buSzPts val="3200"/>
              <a:buFont typeface="Arial"/>
              <a:buNone/>
            </a:pPr>
            <a:r>
              <a:rPr lang="es-CL" sz="3200" b="0" i="0" u="none" strike="noStrike" cap="none" dirty="0">
                <a:solidFill>
                  <a:srgbClr val="000000"/>
                </a:solidFill>
                <a:latin typeface="Calibri"/>
                <a:ea typeface="Calibri"/>
                <a:cs typeface="Calibri"/>
                <a:sym typeface="Calibri"/>
              </a:rPr>
              <a:t>	</a:t>
            </a:r>
            <a:r>
              <a:rPr lang="es-CL" sz="3200" b="0" i="0" u="none" strike="noStrike" cap="none" dirty="0">
                <a:solidFill>
                  <a:srgbClr val="93C47D"/>
                </a:solidFill>
                <a:latin typeface="Calibri"/>
                <a:ea typeface="Calibri"/>
                <a:cs typeface="Calibri"/>
                <a:sym typeface="Calibri"/>
              </a:rPr>
              <a:t>double </a:t>
            </a:r>
            <a:r>
              <a:rPr lang="es-CL" sz="3200" b="0" i="0" u="none" strike="noStrike" cap="none" dirty="0">
                <a:solidFill>
                  <a:srgbClr val="000000"/>
                </a:solidFill>
                <a:latin typeface="Calibri"/>
                <a:ea typeface="Calibri"/>
                <a:cs typeface="Calibri"/>
                <a:sym typeface="Calibri"/>
              </a:rPr>
              <a:t>peso = 3.8;</a:t>
            </a:r>
            <a:endParaRPr dirty="0"/>
          </a:p>
          <a:p>
            <a:pPr marL="0" marR="0" lvl="0" indent="0" algn="l" rtl="0">
              <a:lnSpc>
                <a:spcPct val="100000"/>
              </a:lnSpc>
              <a:spcBef>
                <a:spcPts val="0"/>
              </a:spcBef>
              <a:spcAft>
                <a:spcPts val="0"/>
              </a:spcAft>
              <a:buClr>
                <a:srgbClr val="000000"/>
              </a:buClr>
              <a:buSzPts val="3200"/>
              <a:buFont typeface="Arial"/>
              <a:buNone/>
            </a:pPr>
            <a:r>
              <a:rPr lang="es-CL" sz="3200" b="0" i="0" u="none" strike="noStrike" cap="none" dirty="0">
                <a:solidFill>
                  <a:srgbClr val="000000"/>
                </a:solidFill>
                <a:latin typeface="Calibri"/>
                <a:ea typeface="Calibri"/>
                <a:cs typeface="Calibri"/>
                <a:sym typeface="Calibri"/>
              </a:rPr>
              <a:t>	</a:t>
            </a:r>
            <a:r>
              <a:rPr lang="es-CL" sz="3200" b="0" i="0" u="none" strike="noStrike" cap="none" dirty="0">
                <a:solidFill>
                  <a:srgbClr val="93C47D"/>
                </a:solidFill>
                <a:latin typeface="Calibri"/>
                <a:ea typeface="Calibri"/>
                <a:cs typeface="Calibri"/>
                <a:sym typeface="Calibri"/>
              </a:rPr>
              <a:t>boolean </a:t>
            </a:r>
            <a:r>
              <a:rPr lang="es-CL" sz="3200" b="0" i="0" u="none" strike="noStrike" cap="none" dirty="0">
                <a:solidFill>
                  <a:srgbClr val="000000"/>
                </a:solidFill>
                <a:latin typeface="Calibri"/>
                <a:ea typeface="Calibri"/>
                <a:cs typeface="Calibri"/>
                <a:sym typeface="Calibri"/>
              </a:rPr>
              <a:t>esMujer = false;</a:t>
            </a:r>
            <a:endParaRPr dirty="0"/>
          </a:p>
          <a:p>
            <a:pPr marL="0" marR="0" lvl="0" indent="0" algn="l" rtl="0">
              <a:lnSpc>
                <a:spcPct val="100000"/>
              </a:lnSpc>
              <a:spcBef>
                <a:spcPts val="0"/>
              </a:spcBef>
              <a:spcAft>
                <a:spcPts val="0"/>
              </a:spcAft>
              <a:buClr>
                <a:srgbClr val="000000"/>
              </a:buClr>
              <a:buSzPts val="3200"/>
              <a:buFont typeface="Arial"/>
              <a:buNone/>
            </a:pPr>
            <a:r>
              <a:rPr lang="es-CL" sz="3200" b="0" i="0" u="none" strike="noStrike" cap="none" dirty="0">
                <a:solidFill>
                  <a:srgbClr val="000000"/>
                </a:solidFill>
                <a:latin typeface="Calibri"/>
                <a:ea typeface="Calibri"/>
                <a:cs typeface="Calibri"/>
                <a:sym typeface="Calibri"/>
              </a:rPr>
              <a:t>	</a:t>
            </a:r>
            <a:r>
              <a:rPr lang="es-CL" sz="3200" b="0" i="0" u="none" strike="noStrike" cap="none" dirty="0">
                <a:solidFill>
                  <a:srgbClr val="B6D7A8"/>
                </a:solidFill>
                <a:latin typeface="Calibri"/>
                <a:ea typeface="Calibri"/>
                <a:cs typeface="Calibri"/>
                <a:sym typeface="Calibri"/>
              </a:rPr>
              <a:t>int</a:t>
            </a:r>
            <a:r>
              <a:rPr lang="es-CL" sz="3200" b="0" i="0" u="none" strike="noStrike" cap="none" dirty="0">
                <a:solidFill>
                  <a:srgbClr val="000000"/>
                </a:solidFill>
                <a:latin typeface="Calibri"/>
                <a:ea typeface="Calibri"/>
                <a:cs typeface="Calibri"/>
                <a:sym typeface="Calibri"/>
              </a:rPr>
              <a:t> numPopo = 100;</a:t>
            </a:r>
            <a:endParaRPr dirty="0"/>
          </a:p>
          <a:p>
            <a:pPr marL="0" marR="0" lvl="0" indent="0" algn="l" rtl="0">
              <a:lnSpc>
                <a:spcPct val="100000"/>
              </a:lnSpc>
              <a:spcBef>
                <a:spcPts val="0"/>
              </a:spcBef>
              <a:spcAft>
                <a:spcPts val="0"/>
              </a:spcAft>
              <a:buClr>
                <a:srgbClr val="000000"/>
              </a:buClr>
              <a:buSzPts val="3200"/>
              <a:buFont typeface="Arial"/>
              <a:buNone/>
            </a:pPr>
            <a:r>
              <a:rPr lang="es-CL" sz="3200" b="0" i="0" u="none" strike="noStrike" cap="none" dirty="0">
                <a:solidFill>
                  <a:srgbClr val="000000"/>
                </a:solidFill>
                <a:latin typeface="Calibri"/>
                <a:ea typeface="Calibri"/>
                <a:cs typeface="Calibri"/>
                <a:sym typeface="Calibri"/>
              </a:rPr>
              <a:t>	</a:t>
            </a:r>
            <a:r>
              <a:rPr lang="es-CL" sz="3200" b="0" i="0" u="none" strike="noStrike" cap="none" dirty="0">
                <a:solidFill>
                  <a:srgbClr val="93C47D"/>
                </a:solidFill>
                <a:latin typeface="Calibri"/>
                <a:ea typeface="Calibri"/>
                <a:cs typeface="Calibri"/>
                <a:sym typeface="Calibri"/>
              </a:rPr>
              <a:t>Bebe[ ] </a:t>
            </a:r>
            <a:r>
              <a:rPr lang="es-CL" sz="3200" b="0" i="0" u="none" strike="noStrike" cap="none" dirty="0">
                <a:solidFill>
                  <a:srgbClr val="000000"/>
                </a:solidFill>
                <a:latin typeface="Calibri"/>
                <a:ea typeface="Calibri"/>
                <a:cs typeface="Calibri"/>
                <a:sym typeface="Calibri"/>
              </a:rPr>
              <a:t>hermanos;</a:t>
            </a:r>
            <a:endParaRPr dirty="0"/>
          </a:p>
          <a:p>
            <a:pPr marL="0" marR="0" lvl="0" indent="0" algn="l" rtl="0">
              <a:lnSpc>
                <a:spcPct val="100000"/>
              </a:lnSpc>
              <a:spcBef>
                <a:spcPts val="0"/>
              </a:spcBef>
              <a:spcAft>
                <a:spcPts val="0"/>
              </a:spcAft>
              <a:buClr>
                <a:srgbClr val="000000"/>
              </a:buClr>
              <a:buSzPts val="3200"/>
              <a:buFont typeface="Arial"/>
              <a:buNone/>
            </a:pPr>
            <a:r>
              <a:rPr lang="es-CL" sz="3200" b="0" i="0" u="none" strike="noStrike" cap="none" dirty="0">
                <a:solidFill>
                  <a:srgbClr val="000000"/>
                </a:solidFill>
                <a:latin typeface="Calibri"/>
                <a:ea typeface="Calibri"/>
                <a:cs typeface="Calibri"/>
                <a:sym typeface="Calibri"/>
              </a:rPr>
              <a:t>}</a:t>
            </a:r>
            <a:endParaRPr sz="2000" b="0" i="0" u="none" strike="noStrike" cap="none" dirty="0">
              <a:solidFill>
                <a:schemeClr val="dk1"/>
              </a:solidFill>
              <a:latin typeface="Calibri"/>
              <a:ea typeface="Calibri"/>
              <a:cs typeface="Calibri"/>
              <a:sym typeface="Calibri"/>
            </a:endParaRPr>
          </a:p>
          <a:p>
            <a:pPr marL="0" marR="0" lvl="0" indent="0" algn="l" rtl="0">
              <a:lnSpc>
                <a:spcPct val="90000"/>
              </a:lnSpc>
              <a:spcBef>
                <a:spcPts val="0"/>
              </a:spcBef>
              <a:spcAft>
                <a:spcPts val="1600"/>
              </a:spcAft>
              <a:buClr>
                <a:schemeClr val="dk1"/>
              </a:buClr>
              <a:buSzPts val="2800"/>
              <a:buFont typeface="Arial"/>
              <a:buNone/>
            </a:pPr>
            <a:endParaRPr sz="280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6"/>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32" name="Google Shape;132;p6"/>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MÉTODOS</a:t>
            </a:r>
            <a:br>
              <a:rPr lang="es-CL" dirty="0"/>
            </a:br>
            <a:endParaRPr dirty="0">
              <a:solidFill>
                <a:srgbClr val="CD25B0"/>
              </a:solidFill>
            </a:endParaRPr>
          </a:p>
        </p:txBody>
      </p:sp>
      <p:sp>
        <p:nvSpPr>
          <p:cNvPr id="133" name="Google Shape;133;p6"/>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cxnSp>
        <p:nvCxnSpPr>
          <p:cNvPr id="134" name="Google Shape;134;p6"/>
          <p:cNvCxnSpPr/>
          <p:nvPr/>
        </p:nvCxnSpPr>
        <p:spPr>
          <a:xfrm>
            <a:off x="5660247" y="1668298"/>
            <a:ext cx="0" cy="638631"/>
          </a:xfrm>
          <a:prstGeom prst="straightConnector1">
            <a:avLst/>
          </a:prstGeom>
          <a:noFill/>
          <a:ln w="19050" cap="flat" cmpd="sng">
            <a:solidFill>
              <a:srgbClr val="A7A8AA"/>
            </a:solidFill>
            <a:prstDash val="dash"/>
            <a:miter lim="800000"/>
            <a:headEnd type="none" w="sm" len="sm"/>
            <a:tailEnd type="none" w="sm" len="sm"/>
          </a:ln>
        </p:spPr>
      </p:cxnSp>
      <p:cxnSp>
        <p:nvCxnSpPr>
          <p:cNvPr id="135" name="Google Shape;135;p6"/>
          <p:cNvCxnSpPr/>
          <p:nvPr/>
        </p:nvCxnSpPr>
        <p:spPr>
          <a:xfrm>
            <a:off x="11592802" y="4905978"/>
            <a:ext cx="0" cy="1505836"/>
          </a:xfrm>
          <a:prstGeom prst="straightConnector1">
            <a:avLst/>
          </a:prstGeom>
          <a:noFill/>
          <a:ln w="19050" cap="flat" cmpd="sng">
            <a:solidFill>
              <a:srgbClr val="A7A8AA"/>
            </a:solidFill>
            <a:prstDash val="dash"/>
            <a:miter lim="800000"/>
            <a:headEnd type="none" w="sm" len="sm"/>
            <a:tailEnd type="none" w="sm" len="sm"/>
          </a:ln>
        </p:spPr>
      </p:cxnSp>
      <p:cxnSp>
        <p:nvCxnSpPr>
          <p:cNvPr id="136" name="Google Shape;136;p6"/>
          <p:cNvCxnSpPr/>
          <p:nvPr/>
        </p:nvCxnSpPr>
        <p:spPr>
          <a:xfrm>
            <a:off x="5660247" y="1668298"/>
            <a:ext cx="1122293" cy="0"/>
          </a:xfrm>
          <a:prstGeom prst="straightConnector1">
            <a:avLst/>
          </a:prstGeom>
          <a:noFill/>
          <a:ln w="19050" cap="flat" cmpd="sng">
            <a:solidFill>
              <a:srgbClr val="A7A8AA"/>
            </a:solidFill>
            <a:prstDash val="dash"/>
            <a:miter lim="800000"/>
            <a:headEnd type="none" w="sm" len="sm"/>
            <a:tailEnd type="none" w="sm" len="sm"/>
          </a:ln>
        </p:spPr>
      </p:cxnSp>
      <p:cxnSp>
        <p:nvCxnSpPr>
          <p:cNvPr id="137" name="Google Shape;137;p6"/>
          <p:cNvCxnSpPr/>
          <p:nvPr/>
        </p:nvCxnSpPr>
        <p:spPr>
          <a:xfrm>
            <a:off x="10300314" y="6432943"/>
            <a:ext cx="1292488" cy="0"/>
          </a:xfrm>
          <a:prstGeom prst="straightConnector1">
            <a:avLst/>
          </a:prstGeom>
          <a:noFill/>
          <a:ln w="19050" cap="flat" cmpd="sng">
            <a:solidFill>
              <a:srgbClr val="A7A8AA"/>
            </a:solidFill>
            <a:prstDash val="dash"/>
            <a:miter lim="800000"/>
            <a:headEnd type="none" w="sm" len="sm"/>
            <a:tailEnd type="none" w="sm" len="sm"/>
          </a:ln>
        </p:spPr>
      </p:cxnSp>
      <p:sp>
        <p:nvSpPr>
          <p:cNvPr id="138" name="Google Shape;138;p6"/>
          <p:cNvSpPr/>
          <p:nvPr/>
        </p:nvSpPr>
        <p:spPr>
          <a:xfrm>
            <a:off x="334392" y="1664321"/>
            <a:ext cx="5112047" cy="4828554"/>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39" name="Google Shape;139;p6"/>
          <p:cNvSpPr txBox="1"/>
          <p:nvPr/>
        </p:nvSpPr>
        <p:spPr>
          <a:xfrm>
            <a:off x="526003" y="1928304"/>
            <a:ext cx="4605292" cy="4314707"/>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Clr>
                <a:schemeClr val="lt1"/>
              </a:buClr>
              <a:buSzPts val="2400"/>
              <a:buFont typeface="Calibri"/>
              <a:buNone/>
            </a:pPr>
            <a:r>
              <a:rPr lang="es-CL" sz="2400" b="0" i="0" u="none" strike="noStrike" cap="none" dirty="0">
                <a:solidFill>
                  <a:schemeClr val="lt1"/>
                </a:solidFill>
                <a:latin typeface="Calibri"/>
                <a:ea typeface="Calibri"/>
                <a:cs typeface="Calibri"/>
                <a:sym typeface="Calibri"/>
              </a:rPr>
              <a:t>Los métodos determinan el </a:t>
            </a:r>
            <a:r>
              <a:rPr lang="es-CL" sz="2400" b="1" i="0" u="none" strike="noStrike" cap="none" dirty="0">
                <a:solidFill>
                  <a:schemeClr val="lt1"/>
                </a:solidFill>
                <a:latin typeface="Calibri"/>
                <a:ea typeface="Calibri"/>
                <a:cs typeface="Calibri"/>
                <a:sym typeface="Calibri"/>
              </a:rPr>
              <a:t>comportamiento de la clase</a:t>
            </a:r>
            <a:r>
              <a:rPr lang="es-CL" sz="2400" b="0" i="0" u="none" strike="noStrike" cap="none" dirty="0">
                <a:solidFill>
                  <a:schemeClr val="lt1"/>
                </a:solidFill>
                <a:latin typeface="Calibri"/>
                <a:ea typeface="Calibri"/>
                <a:cs typeface="Calibri"/>
                <a:sym typeface="Calibri"/>
              </a:rPr>
              <a:t> y sus </a:t>
            </a:r>
            <a:r>
              <a:rPr lang="es-CL" sz="2400" b="1" i="0" u="none" strike="noStrike" cap="none" dirty="0">
                <a:solidFill>
                  <a:schemeClr val="lt1"/>
                </a:solidFill>
                <a:latin typeface="Calibri"/>
                <a:ea typeface="Calibri"/>
                <a:cs typeface="Calibri"/>
                <a:sym typeface="Calibri"/>
              </a:rPr>
              <a:t>instancias</a:t>
            </a:r>
            <a:r>
              <a:rPr lang="es-CL" sz="2400" b="0" i="0" u="none" strike="noStrike" cap="none" dirty="0">
                <a:solidFill>
                  <a:schemeClr val="lt1"/>
                </a:solidFill>
                <a:latin typeface="Calibri"/>
                <a:ea typeface="Calibri"/>
                <a:cs typeface="Calibri"/>
                <a:sym typeface="Calibri"/>
              </a:rPr>
              <a:t>. En el momento de la declaración del método es necesario indicar que tipo de parámetro retorna o </a:t>
            </a:r>
            <a:r>
              <a:rPr lang="es-CL" sz="2400" b="0" i="1" u="none" strike="noStrike" cap="none" dirty="0">
                <a:solidFill>
                  <a:schemeClr val="lt1"/>
                </a:solidFill>
                <a:latin typeface="Calibri"/>
                <a:ea typeface="Calibri"/>
                <a:cs typeface="Calibri"/>
                <a:sym typeface="Calibri"/>
              </a:rPr>
              <a:t>void</a:t>
            </a:r>
            <a:r>
              <a:rPr lang="es-CL" sz="2400" b="0" i="0" u="none" strike="noStrike" cap="none" dirty="0">
                <a:solidFill>
                  <a:schemeClr val="lt1"/>
                </a:solidFill>
                <a:latin typeface="Calibri"/>
                <a:ea typeface="Calibri"/>
                <a:cs typeface="Calibri"/>
                <a:sym typeface="Calibri"/>
              </a:rPr>
              <a:t> en el caso que no devuelve nada. En Java, para que un objeto ejecute alguno de sus métodos se utiliza el operador punto.</a:t>
            </a:r>
            <a:endParaRPr dirty="0"/>
          </a:p>
        </p:txBody>
      </p:sp>
      <p:sp>
        <p:nvSpPr>
          <p:cNvPr id="140" name="Google Shape;140;p6"/>
          <p:cNvSpPr txBox="1"/>
          <p:nvPr/>
        </p:nvSpPr>
        <p:spPr>
          <a:xfrm>
            <a:off x="5719799" y="1664321"/>
            <a:ext cx="5590345" cy="1685077"/>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s-CL" sz="1800" b="1" i="0" u="none" strike="noStrike" cap="none" dirty="0">
                <a:solidFill>
                  <a:srgbClr val="CD25B0"/>
                </a:solidFill>
                <a:latin typeface="Calibri"/>
                <a:ea typeface="Calibri"/>
                <a:cs typeface="Calibri"/>
                <a:sym typeface="Calibri"/>
              </a:rPr>
              <a:t>En algunos casos el método requiere de mayor información para saber exactamente lo que tiene que hacer. Esa información se pasa a través de parámetros, y es necesario especificar el tipo de dato e identificador de cada uno de ellos.</a:t>
            </a:r>
            <a:endParaRPr sz="1800" b="1" i="0" u="none" strike="noStrike" cap="none" dirty="0">
              <a:solidFill>
                <a:srgbClr val="CD25B0"/>
              </a:solidFill>
              <a:latin typeface="Calibri"/>
              <a:ea typeface="Calibri"/>
              <a:cs typeface="Calibri"/>
              <a:sym typeface="Calibri"/>
            </a:endParaRPr>
          </a:p>
        </p:txBody>
      </p:sp>
      <p:graphicFrame>
        <p:nvGraphicFramePr>
          <p:cNvPr id="141" name="Google Shape;141;p6"/>
          <p:cNvGraphicFramePr/>
          <p:nvPr/>
        </p:nvGraphicFramePr>
        <p:xfrm>
          <a:off x="5717225" y="3442271"/>
          <a:ext cx="6016100" cy="506200"/>
        </p:xfrm>
        <a:graphic>
          <a:graphicData uri="http://schemas.openxmlformats.org/drawingml/2006/table">
            <a:tbl>
              <a:tblPr>
                <a:noFill/>
                <a:tableStyleId>{1AC32D10-7992-453D-A835-28D0A97DBEAD}</a:tableStyleId>
              </a:tblPr>
              <a:tblGrid>
                <a:gridCol w="6016100">
                  <a:extLst>
                    <a:ext uri="{9D8B030D-6E8A-4147-A177-3AD203B41FA5}">
                      <a16:colId xmlns:a16="http://schemas.microsoft.com/office/drawing/2014/main" val="20000"/>
                    </a:ext>
                  </a:extLst>
                </a:gridCol>
              </a:tblGrid>
              <a:tr h="506200">
                <a:tc>
                  <a:txBody>
                    <a:bodyPr/>
                    <a:lstStyle/>
                    <a:p>
                      <a:pPr marL="0" marR="0" lvl="0" indent="0" algn="ctr" rtl="0">
                        <a:lnSpc>
                          <a:spcPct val="115000"/>
                        </a:lnSpc>
                        <a:spcBef>
                          <a:spcPts val="0"/>
                        </a:spcBef>
                        <a:spcAft>
                          <a:spcPts val="0"/>
                        </a:spcAft>
                        <a:buClr>
                          <a:srgbClr val="DCDCDC"/>
                        </a:buClr>
                        <a:buSzPts val="1100"/>
                        <a:buFont typeface="Consolas"/>
                        <a:buNone/>
                      </a:pPr>
                      <a:r>
                        <a:rPr lang="es-CL" sz="1100" u="none" strike="noStrike" cap="none" dirty="0">
                          <a:solidFill>
                            <a:srgbClr val="DCDCDC"/>
                          </a:solidFill>
                          <a:highlight>
                            <a:srgbClr val="1E1E1E"/>
                          </a:highlight>
                          <a:latin typeface="Consolas"/>
                          <a:ea typeface="Consolas"/>
                          <a:cs typeface="Consolas"/>
                          <a:sym typeface="Consolas"/>
                        </a:rPr>
                        <a:t>tipoDato nombreDelMétodo (tipoDato parámetro1, tipoDato parámetro2, ...)</a:t>
                      </a:r>
                      <a:endParaRPr sz="1100" u="none" strike="noStrike" cap="none" dirty="0">
                        <a:latin typeface="Calibri"/>
                        <a:ea typeface="Calibri"/>
                        <a:cs typeface="Calibri"/>
                        <a:sym typeface="Calibri"/>
                      </a:endParaRPr>
                    </a:p>
                  </a:txBody>
                  <a:tcPr marL="74225" marR="74225" marT="74225" marB="74225">
                    <a:solidFill>
                      <a:srgbClr val="1E1E1E"/>
                    </a:solidFill>
                  </a:tcPr>
                </a:tc>
                <a:extLst>
                  <a:ext uri="{0D108BD9-81ED-4DB2-BD59-A6C34878D82A}">
                    <a16:rowId xmlns:a16="http://schemas.microsoft.com/office/drawing/2014/main" val="10000"/>
                  </a:ext>
                </a:extLst>
              </a:tr>
            </a:tbl>
          </a:graphicData>
        </a:graphic>
      </p:graphicFrame>
      <p:sp>
        <p:nvSpPr>
          <p:cNvPr id="142" name="Google Shape;142;p6"/>
          <p:cNvSpPr txBox="1"/>
          <p:nvPr/>
        </p:nvSpPr>
        <p:spPr>
          <a:xfrm>
            <a:off x="5874001" y="5410599"/>
            <a:ext cx="5725088" cy="1029256"/>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Clr>
                <a:srgbClr val="CD25B0"/>
              </a:buClr>
              <a:buSzPts val="1800"/>
              <a:buFont typeface="Calibri"/>
              <a:buNone/>
            </a:pPr>
            <a:r>
              <a:rPr lang="es-CL" sz="1800" b="1" i="0" u="none" strike="noStrike" cap="none" dirty="0">
                <a:solidFill>
                  <a:srgbClr val="CD25B0"/>
                </a:solidFill>
                <a:latin typeface="Calibri"/>
                <a:ea typeface="Calibri"/>
                <a:cs typeface="Calibri"/>
                <a:sym typeface="Calibri"/>
              </a:rPr>
              <a:t>Si un método </a:t>
            </a:r>
            <a:r>
              <a:rPr lang="es-CL" sz="1800" b="1" i="0" u="sng" strike="noStrike" cap="none" dirty="0">
                <a:solidFill>
                  <a:srgbClr val="CD25B0"/>
                </a:solidFill>
                <a:latin typeface="Calibri"/>
                <a:ea typeface="Calibri"/>
                <a:cs typeface="Calibri"/>
                <a:sym typeface="Calibri"/>
              </a:rPr>
              <a:t>no posee parámetros, el paréntesis queda vacío</a:t>
            </a:r>
            <a:r>
              <a:rPr lang="es-CL" sz="1800" b="1" i="0" u="none" strike="noStrike" cap="none" dirty="0">
                <a:solidFill>
                  <a:srgbClr val="CD25B0"/>
                </a:solidFill>
                <a:latin typeface="Calibri"/>
                <a:ea typeface="Calibri"/>
                <a:cs typeface="Calibri"/>
                <a:sym typeface="Calibri"/>
              </a:rPr>
              <a:t>. Los parámetros son variables locales a los métodos y existen sólo en el interior de la función.</a:t>
            </a:r>
            <a:endParaRPr sz="2400" b="1" i="0" u="none" strike="noStrike" cap="none" dirty="0">
              <a:solidFill>
                <a:srgbClr val="CD25B0"/>
              </a:solidFill>
              <a:latin typeface="Calibri"/>
              <a:ea typeface="Calibri"/>
              <a:cs typeface="Calibri"/>
              <a:sym typeface="Calibri"/>
            </a:endParaRPr>
          </a:p>
        </p:txBody>
      </p:sp>
      <p:sp>
        <p:nvSpPr>
          <p:cNvPr id="143" name="Google Shape;143;p6"/>
          <p:cNvSpPr/>
          <p:nvPr/>
        </p:nvSpPr>
        <p:spPr>
          <a:xfrm>
            <a:off x="8087557" y="4145872"/>
            <a:ext cx="1251713" cy="1047807"/>
          </a:xfrm>
          <a:prstGeom prst="downArrow">
            <a:avLst>
              <a:gd name="adj1" fmla="val 50000"/>
              <a:gd name="adj2" fmla="val 50000"/>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7"/>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49" name="Google Shape;149;p7"/>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MÉTODOS</a:t>
            </a:r>
            <a:br>
              <a:rPr lang="es-CL" dirty="0"/>
            </a:br>
            <a:r>
              <a:rPr lang="es-CL" dirty="0">
                <a:solidFill>
                  <a:srgbClr val="CD25B0"/>
                </a:solidFill>
              </a:rPr>
              <a:t>DEL BEBÉ</a:t>
            </a:r>
            <a:endParaRPr dirty="0">
              <a:solidFill>
                <a:srgbClr val="CD25B0"/>
              </a:solidFill>
            </a:endParaRPr>
          </a:p>
        </p:txBody>
      </p:sp>
      <p:sp>
        <p:nvSpPr>
          <p:cNvPr id="150" name="Google Shape;150;p7"/>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51" name="Google Shape;151;p7"/>
          <p:cNvSpPr txBox="1"/>
          <p:nvPr/>
        </p:nvSpPr>
        <p:spPr>
          <a:xfrm>
            <a:off x="611079" y="2262379"/>
            <a:ext cx="8870271" cy="4230495"/>
          </a:xfrm>
          <a:prstGeom prst="rect">
            <a:avLst/>
          </a:prstGeom>
          <a:noFill/>
          <a:ln>
            <a:noFill/>
          </a:ln>
        </p:spPr>
        <p:txBody>
          <a:bodyPr spcFirstLastPara="1" wrap="square" lIns="91425" tIns="91425" rIns="91425" bIns="91425" anchor="t" anchorCtr="0">
            <a:noAutofit/>
          </a:bodyPr>
          <a:lstStyle/>
          <a:p>
            <a:pPr marL="0" marR="0" lvl="0" indent="0" algn="l" rtl="0">
              <a:lnSpc>
                <a:spcPct val="90000"/>
              </a:lnSpc>
              <a:spcBef>
                <a:spcPts val="0"/>
              </a:spcBef>
              <a:spcAft>
                <a:spcPts val="0"/>
              </a:spcAft>
              <a:buClr>
                <a:srgbClr val="6FA8DC"/>
              </a:buClr>
              <a:buSzPts val="2800"/>
              <a:buFont typeface="Arial"/>
              <a:buNone/>
            </a:pPr>
            <a:r>
              <a:rPr lang="es-CL" sz="2800" b="0" i="0" u="none" strike="noStrike" cap="none" dirty="0">
                <a:solidFill>
                  <a:srgbClr val="6FA8DC"/>
                </a:solidFill>
                <a:latin typeface="Calibri"/>
                <a:ea typeface="Calibri"/>
                <a:cs typeface="Calibri"/>
                <a:sym typeface="Calibri"/>
              </a:rPr>
              <a:t>public class</a:t>
            </a:r>
            <a:r>
              <a:rPr lang="es-CL" sz="2800" b="0" i="0" u="none" strike="noStrike" cap="none" dirty="0">
                <a:solidFill>
                  <a:schemeClr val="dk1"/>
                </a:solidFill>
                <a:latin typeface="Calibri"/>
                <a:ea typeface="Calibri"/>
                <a:cs typeface="Calibri"/>
                <a:sym typeface="Calibri"/>
              </a:rPr>
              <a:t> Bebe {</a:t>
            </a:r>
            <a:br>
              <a:rPr lang="es-CL" sz="2800" b="0" i="0" u="none" strike="noStrike" cap="none" dirty="0">
                <a:solidFill>
                  <a:schemeClr val="dk1"/>
                </a:solidFill>
                <a:latin typeface="Calibri"/>
                <a:ea typeface="Calibri"/>
                <a:cs typeface="Calibri"/>
                <a:sym typeface="Calibri"/>
              </a:rPr>
            </a:br>
            <a:r>
              <a:rPr lang="es-CL" sz="2800" b="0" i="0" u="none" strike="noStrike" cap="none" dirty="0">
                <a:solidFill>
                  <a:schemeClr val="dk1"/>
                </a:solidFill>
                <a:latin typeface="Calibri"/>
                <a:ea typeface="Calibri"/>
                <a:cs typeface="Calibri"/>
                <a:sym typeface="Calibri"/>
              </a:rPr>
              <a:t>	//Atributos</a:t>
            </a:r>
            <a:br>
              <a:rPr lang="es-CL" sz="2800" b="0" i="0" u="none" strike="noStrike" cap="none" dirty="0">
                <a:solidFill>
                  <a:schemeClr val="dk1"/>
                </a:solidFill>
                <a:latin typeface="Calibri"/>
                <a:ea typeface="Calibri"/>
                <a:cs typeface="Calibri"/>
                <a:sym typeface="Calibri"/>
              </a:rPr>
            </a:br>
            <a:r>
              <a:rPr lang="es-CL" sz="2800" b="0" i="0" u="none" strike="noStrike" cap="none" dirty="0">
                <a:solidFill>
                  <a:schemeClr val="dk1"/>
                </a:solidFill>
                <a:latin typeface="Calibri"/>
                <a:ea typeface="Calibri"/>
                <a:cs typeface="Calibri"/>
                <a:sym typeface="Calibri"/>
              </a:rPr>
              <a:t>	</a:t>
            </a:r>
            <a:r>
              <a:rPr lang="es-CL" sz="2800" b="0" i="0" u="none" strike="noStrike" cap="none" dirty="0">
                <a:solidFill>
                  <a:srgbClr val="6FA8DC"/>
                </a:solidFill>
                <a:latin typeface="Calibri"/>
                <a:ea typeface="Calibri"/>
                <a:cs typeface="Calibri"/>
                <a:sym typeface="Calibri"/>
              </a:rPr>
              <a:t>String</a:t>
            </a:r>
            <a:r>
              <a:rPr lang="es-CL" sz="2800" b="0" i="0" u="none" strike="noStrike" cap="none" dirty="0">
                <a:solidFill>
                  <a:schemeClr val="dk1"/>
                </a:solidFill>
                <a:latin typeface="Calibri"/>
                <a:ea typeface="Calibri"/>
                <a:cs typeface="Calibri"/>
                <a:sym typeface="Calibri"/>
              </a:rPr>
              <a:t> nombre;</a:t>
            </a:r>
            <a:br>
              <a:rPr lang="es-CL" sz="2800" b="0" i="0" u="none" strike="noStrike" cap="none" dirty="0">
                <a:solidFill>
                  <a:schemeClr val="dk1"/>
                </a:solidFill>
                <a:latin typeface="Calibri"/>
                <a:ea typeface="Calibri"/>
                <a:cs typeface="Calibri"/>
                <a:sym typeface="Calibri"/>
              </a:rPr>
            </a:br>
            <a:r>
              <a:rPr lang="es-CL" sz="2800" b="0" i="0" u="none" strike="noStrike" cap="none" dirty="0">
                <a:solidFill>
                  <a:schemeClr val="dk1"/>
                </a:solidFill>
                <a:latin typeface="Calibri"/>
                <a:ea typeface="Calibri"/>
                <a:cs typeface="Calibri"/>
                <a:sym typeface="Calibri"/>
              </a:rPr>
              <a:t>	</a:t>
            </a:r>
            <a:r>
              <a:rPr lang="es-CL" sz="2800" b="0" i="0" u="none" strike="noStrike" cap="none" dirty="0">
                <a:solidFill>
                  <a:srgbClr val="000000"/>
                </a:solidFill>
                <a:latin typeface="Calibri"/>
                <a:ea typeface="Calibri"/>
                <a:cs typeface="Calibri"/>
                <a:sym typeface="Calibri"/>
              </a:rPr>
              <a:t>...</a:t>
            </a:r>
            <a:endParaRPr dirty="0"/>
          </a:p>
          <a:p>
            <a:pPr marL="0" marR="0" lvl="0" indent="0" algn="l" rtl="0">
              <a:lnSpc>
                <a:spcPct val="90000"/>
              </a:lnSpc>
              <a:spcBef>
                <a:spcPts val="1600"/>
              </a:spcBef>
              <a:spcAft>
                <a:spcPts val="0"/>
              </a:spcAft>
              <a:buClr>
                <a:schemeClr val="dk1"/>
              </a:buClr>
              <a:buSzPts val="2800"/>
              <a:buFont typeface="Arial"/>
              <a:buNone/>
            </a:pPr>
            <a:r>
              <a:rPr lang="es-CL" sz="2800" b="0" i="0" u="none" strike="noStrike" cap="none" dirty="0">
                <a:solidFill>
                  <a:schemeClr val="dk1"/>
                </a:solidFill>
                <a:latin typeface="Calibri"/>
                <a:ea typeface="Calibri"/>
                <a:cs typeface="Calibri"/>
                <a:sym typeface="Calibri"/>
              </a:rPr>
              <a:t>	//Métodos</a:t>
            </a:r>
            <a:br>
              <a:rPr lang="es-CL" sz="2800" b="0" i="0" u="none" strike="noStrike" cap="none" dirty="0">
                <a:solidFill>
                  <a:schemeClr val="dk1"/>
                </a:solidFill>
                <a:latin typeface="Calibri"/>
                <a:ea typeface="Calibri"/>
                <a:cs typeface="Calibri"/>
                <a:sym typeface="Calibri"/>
              </a:rPr>
            </a:br>
            <a:r>
              <a:rPr lang="es-CL" sz="2800" b="0" i="0" u="none" strike="noStrike" cap="none" dirty="0">
                <a:solidFill>
                  <a:schemeClr val="dk1"/>
                </a:solidFill>
                <a:latin typeface="Calibri"/>
                <a:ea typeface="Calibri"/>
                <a:cs typeface="Calibri"/>
                <a:sym typeface="Calibri"/>
              </a:rPr>
              <a:t>	void saludo ( ) {</a:t>
            </a:r>
            <a:br>
              <a:rPr lang="es-CL" sz="2800" b="0" i="0" u="none" strike="noStrike" cap="none" dirty="0">
                <a:solidFill>
                  <a:schemeClr val="dk1"/>
                </a:solidFill>
                <a:latin typeface="Calibri"/>
                <a:ea typeface="Calibri"/>
                <a:cs typeface="Calibri"/>
                <a:sym typeface="Calibri"/>
              </a:rPr>
            </a:br>
            <a:r>
              <a:rPr lang="es-CL" sz="2800" b="0" i="0" u="none" strike="noStrike" cap="none" dirty="0">
                <a:solidFill>
                  <a:schemeClr val="dk1"/>
                </a:solidFill>
                <a:latin typeface="Calibri"/>
                <a:ea typeface="Calibri"/>
                <a:cs typeface="Calibri"/>
                <a:sym typeface="Calibri"/>
              </a:rPr>
              <a:t>	System.out.println( </a:t>
            </a:r>
            <a:r>
              <a:rPr lang="es-CL" sz="2800" b="0" i="0" u="none" strike="noStrike" cap="none" dirty="0">
                <a:solidFill>
                  <a:srgbClr val="93C47D"/>
                </a:solidFill>
                <a:latin typeface="Calibri"/>
                <a:ea typeface="Calibri"/>
                <a:cs typeface="Calibri"/>
                <a:sym typeface="Calibri"/>
              </a:rPr>
              <a:t>“Hola, mi nombre es”</a:t>
            </a:r>
            <a:r>
              <a:rPr lang="es-CL" sz="2800" b="0" i="0" u="none" strike="noStrike" cap="none" dirty="0">
                <a:solidFill>
                  <a:schemeClr val="dk1"/>
                </a:solidFill>
                <a:latin typeface="Calibri"/>
                <a:ea typeface="Calibri"/>
                <a:cs typeface="Calibri"/>
                <a:sym typeface="Calibri"/>
              </a:rPr>
              <a:t> + nombre);</a:t>
            </a:r>
            <a:br>
              <a:rPr lang="es-CL" sz="2800" b="0" i="0" u="none" strike="noStrike" cap="none" dirty="0">
                <a:solidFill>
                  <a:schemeClr val="dk1"/>
                </a:solidFill>
                <a:latin typeface="Calibri"/>
                <a:ea typeface="Calibri"/>
                <a:cs typeface="Calibri"/>
                <a:sym typeface="Calibri"/>
              </a:rPr>
            </a:br>
            <a:r>
              <a:rPr lang="es-CL" sz="2800" b="0" i="0" u="none" strike="noStrike" cap="none" dirty="0">
                <a:solidFill>
                  <a:schemeClr val="dk1"/>
                </a:solidFill>
                <a:latin typeface="Calibri"/>
                <a:ea typeface="Calibri"/>
                <a:cs typeface="Calibri"/>
                <a:sym typeface="Calibri"/>
              </a:rPr>
              <a:t>	}</a:t>
            </a:r>
            <a:endParaRPr dirty="0"/>
          </a:p>
          <a:p>
            <a:pPr marL="0" marR="0" lvl="0" indent="0" algn="l" rtl="0">
              <a:lnSpc>
                <a:spcPct val="90000"/>
              </a:lnSpc>
              <a:spcBef>
                <a:spcPts val="1600"/>
              </a:spcBef>
              <a:spcAft>
                <a:spcPts val="0"/>
              </a:spcAft>
              <a:buClr>
                <a:schemeClr val="dk1"/>
              </a:buClr>
              <a:buSzPts val="2800"/>
              <a:buFont typeface="Arial"/>
              <a:buNone/>
            </a:pPr>
            <a:r>
              <a:rPr lang="es-CL" sz="2800" b="0" i="0" u="none" strike="noStrike" cap="none" dirty="0">
                <a:solidFill>
                  <a:schemeClr val="dk1"/>
                </a:solidFill>
                <a:latin typeface="Calibri"/>
                <a:ea typeface="Calibri"/>
                <a:cs typeface="Calibri"/>
                <a:sym typeface="Calibri"/>
              </a:rPr>
              <a:t>}</a:t>
            </a:r>
            <a:endParaRPr dirty="0"/>
          </a:p>
          <a:p>
            <a:pPr marL="0" marR="0" lvl="0" indent="0" algn="l" rtl="0">
              <a:lnSpc>
                <a:spcPct val="90000"/>
              </a:lnSpc>
              <a:spcBef>
                <a:spcPts val="1600"/>
              </a:spcBef>
              <a:spcAft>
                <a:spcPts val="1600"/>
              </a:spcAft>
              <a:buClr>
                <a:schemeClr val="dk1"/>
              </a:buClr>
              <a:buSzPts val="2800"/>
              <a:buFont typeface="Arial"/>
              <a:buNone/>
            </a:pPr>
            <a:endParaRPr sz="280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8"/>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57" name="Google Shape;157;p8"/>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OTRO MÉTODO</a:t>
            </a:r>
            <a:br>
              <a:rPr lang="es-CL" dirty="0"/>
            </a:br>
            <a:r>
              <a:rPr lang="es-CL" dirty="0">
                <a:solidFill>
                  <a:srgbClr val="CD25B0"/>
                </a:solidFill>
              </a:rPr>
              <a:t>DEL BEBÉ</a:t>
            </a:r>
            <a:endParaRPr dirty="0">
              <a:solidFill>
                <a:srgbClr val="CD25B0"/>
              </a:solidFill>
            </a:endParaRPr>
          </a:p>
        </p:txBody>
      </p:sp>
      <p:sp>
        <p:nvSpPr>
          <p:cNvPr id="158" name="Google Shape;158;p8"/>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59" name="Google Shape;159;p8"/>
          <p:cNvSpPr txBox="1"/>
          <p:nvPr/>
        </p:nvSpPr>
        <p:spPr>
          <a:xfrm>
            <a:off x="611079" y="1776697"/>
            <a:ext cx="8870271" cy="4847906"/>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6FA8DC"/>
              </a:buClr>
              <a:buSzPts val="2000"/>
              <a:buFont typeface="Arial"/>
              <a:buNone/>
            </a:pPr>
            <a:r>
              <a:rPr lang="es-CL" sz="2000" b="0" i="0" u="none" strike="noStrike" cap="none" dirty="0">
                <a:solidFill>
                  <a:srgbClr val="6FA8DC"/>
                </a:solidFill>
                <a:latin typeface="Arial"/>
                <a:ea typeface="Arial"/>
                <a:cs typeface="Arial"/>
                <a:sym typeface="Arial"/>
              </a:rPr>
              <a:t>public class</a:t>
            </a:r>
            <a:r>
              <a:rPr lang="es-CL" sz="2000" b="0" i="0" u="none" strike="noStrike" cap="none" dirty="0">
                <a:solidFill>
                  <a:srgbClr val="000000"/>
                </a:solidFill>
                <a:latin typeface="Arial"/>
                <a:ea typeface="Arial"/>
                <a:cs typeface="Arial"/>
                <a:sym typeface="Arial"/>
              </a:rPr>
              <a:t> Bebe {</a:t>
            </a:r>
            <a:endParaRPr dirty="0"/>
          </a:p>
          <a:p>
            <a:pPr marL="0" marR="0" lvl="0" indent="0" algn="l" rtl="0">
              <a:lnSpc>
                <a:spcPct val="100000"/>
              </a:lnSpc>
              <a:spcBef>
                <a:spcPts val="0"/>
              </a:spcBef>
              <a:spcAft>
                <a:spcPts val="0"/>
              </a:spcAft>
              <a:buClr>
                <a:srgbClr val="000000"/>
              </a:buClr>
              <a:buSzPts val="2000"/>
              <a:buFont typeface="Arial"/>
              <a:buNone/>
            </a:pPr>
            <a:r>
              <a:rPr lang="es-CL" sz="2000" b="0" i="0" u="none" strike="noStrike" cap="none" dirty="0">
                <a:solidFill>
                  <a:srgbClr val="000000"/>
                </a:solidFill>
                <a:latin typeface="Arial"/>
                <a:ea typeface="Arial"/>
                <a:cs typeface="Arial"/>
                <a:sym typeface="Arial"/>
              </a:rPr>
              <a:t>	//Atributos</a:t>
            </a:r>
            <a:endParaRPr dirty="0"/>
          </a:p>
          <a:p>
            <a:pPr marL="0" marR="0" lvl="0" indent="0" algn="l" rtl="0">
              <a:lnSpc>
                <a:spcPct val="100000"/>
              </a:lnSpc>
              <a:spcBef>
                <a:spcPts val="0"/>
              </a:spcBef>
              <a:spcAft>
                <a:spcPts val="0"/>
              </a:spcAft>
              <a:buClr>
                <a:srgbClr val="000000"/>
              </a:buClr>
              <a:buSzPts val="2000"/>
              <a:buFont typeface="Arial"/>
              <a:buNone/>
            </a:pPr>
            <a:r>
              <a:rPr lang="es-CL" sz="2000" b="0" i="0" u="none" strike="noStrike" cap="none" dirty="0">
                <a:solidFill>
                  <a:srgbClr val="000000"/>
                </a:solidFill>
                <a:latin typeface="Arial"/>
                <a:ea typeface="Arial"/>
                <a:cs typeface="Arial"/>
                <a:sym typeface="Arial"/>
              </a:rPr>
              <a:t>	</a:t>
            </a:r>
            <a:r>
              <a:rPr lang="es-CL" sz="2000" b="0" i="0" u="none" strike="noStrike" cap="none" dirty="0">
                <a:solidFill>
                  <a:srgbClr val="6FA8DC"/>
                </a:solidFill>
                <a:latin typeface="Arial"/>
                <a:ea typeface="Arial"/>
                <a:cs typeface="Arial"/>
                <a:sym typeface="Arial"/>
              </a:rPr>
              <a:t>String</a:t>
            </a:r>
            <a:r>
              <a:rPr lang="es-CL" sz="2000" b="0" i="0" u="none" strike="noStrike" cap="none" dirty="0">
                <a:solidFill>
                  <a:srgbClr val="000000"/>
                </a:solidFill>
                <a:latin typeface="Arial"/>
                <a:ea typeface="Arial"/>
                <a:cs typeface="Arial"/>
                <a:sym typeface="Arial"/>
              </a:rPr>
              <a:t> nombre = “Chucky”;</a:t>
            </a:r>
            <a:endParaRPr dirty="0"/>
          </a:p>
          <a:p>
            <a:pPr marL="0" marR="0" lvl="0" indent="0" algn="l" rtl="0">
              <a:lnSpc>
                <a:spcPct val="100000"/>
              </a:lnSpc>
              <a:spcBef>
                <a:spcPts val="0"/>
              </a:spcBef>
              <a:spcAft>
                <a:spcPts val="0"/>
              </a:spcAft>
              <a:buClr>
                <a:srgbClr val="000000"/>
              </a:buClr>
              <a:buSzPts val="2000"/>
              <a:buFont typeface="Arial"/>
              <a:buNone/>
            </a:pPr>
            <a:r>
              <a:rPr lang="es-CL" sz="2000" b="0" i="0" u="none" strike="noStrike" cap="none" dirty="0">
                <a:solidFill>
                  <a:srgbClr val="000000"/>
                </a:solidFill>
                <a:latin typeface="Arial"/>
                <a:ea typeface="Arial"/>
                <a:cs typeface="Arial"/>
                <a:sym typeface="Arial"/>
              </a:rPr>
              <a:t>	</a:t>
            </a:r>
            <a:r>
              <a:rPr lang="es-CL" sz="2000" b="0" i="0" u="none" strike="noStrike" cap="none" dirty="0">
                <a:solidFill>
                  <a:srgbClr val="6FA8DC"/>
                </a:solidFill>
                <a:latin typeface="Arial"/>
                <a:ea typeface="Arial"/>
                <a:cs typeface="Arial"/>
                <a:sym typeface="Arial"/>
              </a:rPr>
              <a:t>double</a:t>
            </a:r>
            <a:r>
              <a:rPr lang="es-CL" sz="2000" b="0" i="0" u="none" strike="noStrike" cap="none" dirty="0">
                <a:solidFill>
                  <a:srgbClr val="000000"/>
                </a:solidFill>
                <a:latin typeface="Arial"/>
                <a:ea typeface="Arial"/>
                <a:cs typeface="Arial"/>
                <a:sym typeface="Arial"/>
              </a:rPr>
              <a:t> peso = 3.8;</a:t>
            </a:r>
            <a:endParaRPr dirty="0"/>
          </a:p>
          <a:p>
            <a:pPr marL="0" marR="0" lvl="0" indent="0" algn="l" rtl="0">
              <a:lnSpc>
                <a:spcPct val="100000"/>
              </a:lnSpc>
              <a:spcBef>
                <a:spcPts val="0"/>
              </a:spcBef>
              <a:spcAft>
                <a:spcPts val="0"/>
              </a:spcAft>
              <a:buClr>
                <a:srgbClr val="000000"/>
              </a:buClr>
              <a:buSzPts val="2000"/>
              <a:buFont typeface="Arial"/>
              <a:buNone/>
            </a:pPr>
            <a:r>
              <a:rPr lang="es-CL" sz="2000" b="0" i="0" u="none" strike="noStrike" cap="none" dirty="0">
                <a:solidFill>
                  <a:srgbClr val="000000"/>
                </a:solidFill>
                <a:latin typeface="Arial"/>
                <a:ea typeface="Arial"/>
                <a:cs typeface="Arial"/>
                <a:sym typeface="Arial"/>
              </a:rPr>
              <a:t>	...</a:t>
            </a:r>
            <a:endParaRPr dirty="0"/>
          </a:p>
          <a:p>
            <a:pPr marL="0" marR="0" lvl="0" indent="0" algn="l" rtl="0">
              <a:lnSpc>
                <a:spcPct val="100000"/>
              </a:lnSpc>
              <a:spcBef>
                <a:spcPts val="0"/>
              </a:spcBef>
              <a:spcAft>
                <a:spcPts val="0"/>
              </a:spcAft>
              <a:buClr>
                <a:srgbClr val="000000"/>
              </a:buClr>
              <a:buSzPts val="2000"/>
              <a:buFont typeface="Arial"/>
              <a:buNone/>
            </a:pPr>
            <a:r>
              <a:rPr lang="es-CL" sz="2000" b="0" i="0" u="none" strike="noStrike" cap="none" dirty="0">
                <a:solidFill>
                  <a:srgbClr val="000000"/>
                </a:solidFill>
                <a:latin typeface="Arial"/>
                <a:ea typeface="Arial"/>
                <a:cs typeface="Arial"/>
                <a:sym typeface="Arial"/>
              </a:rPr>
              <a:t>	//Métodos</a:t>
            </a:r>
            <a:endParaRPr dirty="0"/>
          </a:p>
          <a:p>
            <a:pPr marL="0" marR="0" lvl="0" indent="0" algn="l" rtl="0">
              <a:lnSpc>
                <a:spcPct val="100000"/>
              </a:lnSpc>
              <a:spcBef>
                <a:spcPts val="0"/>
              </a:spcBef>
              <a:spcAft>
                <a:spcPts val="0"/>
              </a:spcAft>
              <a:buClr>
                <a:srgbClr val="000000"/>
              </a:buClr>
              <a:buSzPts val="2000"/>
              <a:buFont typeface="Arial"/>
              <a:buNone/>
            </a:pPr>
            <a:r>
              <a:rPr lang="es-CL" sz="2000" b="0" i="0" u="none" strike="noStrike" cap="none" dirty="0">
                <a:solidFill>
                  <a:srgbClr val="000000"/>
                </a:solidFill>
                <a:latin typeface="Arial"/>
                <a:ea typeface="Arial"/>
                <a:cs typeface="Arial"/>
                <a:sym typeface="Arial"/>
              </a:rPr>
              <a:t>	</a:t>
            </a:r>
            <a:r>
              <a:rPr lang="es-CL" sz="2000" b="0" i="0" u="none" strike="noStrike" cap="none" dirty="0">
                <a:solidFill>
                  <a:srgbClr val="6FA8DC"/>
                </a:solidFill>
                <a:latin typeface="Arial"/>
                <a:ea typeface="Arial"/>
                <a:cs typeface="Arial"/>
                <a:sym typeface="Arial"/>
              </a:rPr>
              <a:t>void</a:t>
            </a:r>
            <a:r>
              <a:rPr lang="es-CL" sz="2000" b="0" i="0" u="none" strike="noStrike" cap="none" dirty="0">
                <a:solidFill>
                  <a:srgbClr val="000000"/>
                </a:solidFill>
                <a:latin typeface="Arial"/>
                <a:ea typeface="Arial"/>
                <a:cs typeface="Arial"/>
                <a:sym typeface="Arial"/>
              </a:rPr>
              <a:t> comer ( double pesoComida ) {</a:t>
            </a:r>
            <a:endParaRPr dirty="0"/>
          </a:p>
          <a:p>
            <a:pPr marL="0" marR="0" lvl="0" indent="0" algn="l" rtl="0">
              <a:lnSpc>
                <a:spcPct val="100000"/>
              </a:lnSpc>
              <a:spcBef>
                <a:spcPts val="0"/>
              </a:spcBef>
              <a:spcAft>
                <a:spcPts val="0"/>
              </a:spcAft>
              <a:buClr>
                <a:srgbClr val="000000"/>
              </a:buClr>
              <a:buSzPts val="2000"/>
              <a:buFont typeface="Arial"/>
              <a:buNone/>
            </a:pPr>
            <a:r>
              <a:rPr lang="es-CL" sz="2000" b="0" i="0" u="none" strike="noStrike" cap="none" dirty="0">
                <a:solidFill>
                  <a:srgbClr val="000000"/>
                </a:solidFill>
                <a:latin typeface="Arial"/>
                <a:ea typeface="Arial"/>
                <a:cs typeface="Arial"/>
                <a:sym typeface="Arial"/>
              </a:rPr>
              <a:t>		</a:t>
            </a:r>
            <a:r>
              <a:rPr lang="es-CL" sz="2000" b="0" i="0" u="none" strike="noStrike" cap="none" dirty="0">
                <a:solidFill>
                  <a:srgbClr val="6FA8DC"/>
                </a:solidFill>
                <a:latin typeface="Arial"/>
                <a:ea typeface="Arial"/>
                <a:cs typeface="Arial"/>
                <a:sym typeface="Arial"/>
              </a:rPr>
              <a:t>if</a:t>
            </a:r>
            <a:r>
              <a:rPr lang="es-CL" sz="2000" b="0" i="0" u="none" strike="noStrike" cap="none" dirty="0">
                <a:solidFill>
                  <a:srgbClr val="000000"/>
                </a:solidFill>
                <a:latin typeface="Arial"/>
                <a:ea typeface="Arial"/>
                <a:cs typeface="Arial"/>
                <a:sym typeface="Arial"/>
              </a:rPr>
              <a:t> ( pesoComida &gt;= 0 &amp;&amp; pesoComida &lt; peso) {</a:t>
            </a:r>
            <a:endParaRPr dirty="0"/>
          </a:p>
          <a:p>
            <a:pPr marL="0" marR="0" lvl="0" indent="0" algn="l" rtl="0">
              <a:lnSpc>
                <a:spcPct val="100000"/>
              </a:lnSpc>
              <a:spcBef>
                <a:spcPts val="0"/>
              </a:spcBef>
              <a:spcAft>
                <a:spcPts val="0"/>
              </a:spcAft>
              <a:buClr>
                <a:srgbClr val="000000"/>
              </a:buClr>
              <a:buSzPts val="2000"/>
              <a:buFont typeface="Arial"/>
              <a:buNone/>
            </a:pPr>
            <a:r>
              <a:rPr lang="es-CL" sz="2000" b="0" i="0" u="none" strike="noStrike" cap="none" dirty="0">
                <a:solidFill>
                  <a:srgbClr val="000000"/>
                </a:solidFill>
                <a:latin typeface="Arial"/>
                <a:ea typeface="Arial"/>
                <a:cs typeface="Arial"/>
                <a:sym typeface="Arial"/>
              </a:rPr>
              <a:t>			peso = peso + pesoComida;</a:t>
            </a:r>
            <a:endParaRPr dirty="0"/>
          </a:p>
          <a:p>
            <a:pPr marL="0" marR="0" lvl="0" indent="0" algn="l" rtl="0">
              <a:lnSpc>
                <a:spcPct val="100000"/>
              </a:lnSpc>
              <a:spcBef>
                <a:spcPts val="0"/>
              </a:spcBef>
              <a:spcAft>
                <a:spcPts val="0"/>
              </a:spcAft>
              <a:buClr>
                <a:srgbClr val="000000"/>
              </a:buClr>
              <a:buSzPts val="2000"/>
              <a:buFont typeface="Arial"/>
              <a:buNone/>
            </a:pPr>
            <a:r>
              <a:rPr lang="es-CL" sz="2000" b="0" i="0" u="none" strike="noStrike" cap="none" dirty="0">
                <a:solidFill>
                  <a:srgbClr val="000000"/>
                </a:solidFill>
                <a:latin typeface="Arial"/>
                <a:ea typeface="Arial"/>
                <a:cs typeface="Arial"/>
                <a:sym typeface="Arial"/>
              </a:rPr>
              <a:t>		}</a:t>
            </a:r>
            <a:endParaRPr dirty="0"/>
          </a:p>
          <a:p>
            <a:pPr marL="0" marR="0" lvl="0" indent="0" algn="l" rtl="0">
              <a:lnSpc>
                <a:spcPct val="100000"/>
              </a:lnSpc>
              <a:spcBef>
                <a:spcPts val="0"/>
              </a:spcBef>
              <a:spcAft>
                <a:spcPts val="0"/>
              </a:spcAft>
              <a:buClr>
                <a:srgbClr val="000000"/>
              </a:buClr>
              <a:buSzPts val="2000"/>
              <a:buFont typeface="Arial"/>
              <a:buNone/>
            </a:pPr>
            <a:r>
              <a:rPr lang="es-CL" sz="2000" b="0" i="0" u="none" strike="noStrike" cap="none" dirty="0">
                <a:solidFill>
                  <a:srgbClr val="000000"/>
                </a:solidFill>
                <a:latin typeface="Arial"/>
                <a:ea typeface="Arial"/>
                <a:cs typeface="Arial"/>
                <a:sym typeface="Arial"/>
              </a:rPr>
              <a:t>	}</a:t>
            </a:r>
            <a:endParaRPr dirty="0"/>
          </a:p>
          <a:p>
            <a:pPr marL="0" marR="0" lvl="0" indent="0" algn="l" rtl="0">
              <a:lnSpc>
                <a:spcPct val="100000"/>
              </a:lnSpc>
              <a:spcBef>
                <a:spcPts val="0"/>
              </a:spcBef>
              <a:spcAft>
                <a:spcPts val="0"/>
              </a:spcAft>
              <a:buClr>
                <a:srgbClr val="000000"/>
              </a:buClr>
              <a:buSzPts val="2000"/>
              <a:buFont typeface="Arial"/>
              <a:buNone/>
            </a:pPr>
            <a:r>
              <a:rPr lang="es-CL" sz="2000" b="0" i="0" u="none" strike="noStrike" cap="none" dirty="0">
                <a:solidFill>
                  <a:srgbClr val="000000"/>
                </a:solidFill>
                <a:latin typeface="Arial"/>
                <a:ea typeface="Arial"/>
                <a:cs typeface="Arial"/>
                <a:sym typeface="Arial"/>
              </a:rPr>
              <a:t>}</a:t>
            </a:r>
            <a:endParaRPr dirty="0"/>
          </a:p>
          <a:p>
            <a:pPr marL="0" marR="0" lvl="0" indent="0" algn="l" rtl="0">
              <a:lnSpc>
                <a:spcPct val="90000"/>
              </a:lnSpc>
              <a:spcBef>
                <a:spcPts val="0"/>
              </a:spcBef>
              <a:spcAft>
                <a:spcPts val="1600"/>
              </a:spcAft>
              <a:buClr>
                <a:schemeClr val="dk1"/>
              </a:buClr>
              <a:buSzPts val="2800"/>
              <a:buFont typeface="Arial"/>
              <a:buNone/>
            </a:pPr>
            <a:endParaRPr sz="280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9"/>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65" name="Google Shape;165;p9"/>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MÉTODO</a:t>
            </a:r>
            <a:br>
              <a:rPr lang="es-CL" dirty="0"/>
            </a:br>
            <a:r>
              <a:rPr lang="es-CL" dirty="0">
                <a:solidFill>
                  <a:srgbClr val="CD25B0"/>
                </a:solidFill>
              </a:rPr>
              <a:t>toSTRING ( )</a:t>
            </a:r>
            <a:endParaRPr dirty="0">
              <a:solidFill>
                <a:srgbClr val="CD25B0"/>
              </a:solidFill>
            </a:endParaRPr>
          </a:p>
        </p:txBody>
      </p:sp>
      <p:sp>
        <p:nvSpPr>
          <p:cNvPr id="166" name="Google Shape;166;p9"/>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67" name="Google Shape;167;p9"/>
          <p:cNvSpPr txBox="1"/>
          <p:nvPr/>
        </p:nvSpPr>
        <p:spPr>
          <a:xfrm>
            <a:off x="611079" y="1776697"/>
            <a:ext cx="8870271" cy="4847906"/>
          </a:xfrm>
          <a:prstGeom prst="rect">
            <a:avLst/>
          </a:prstGeom>
          <a:noFill/>
          <a:ln>
            <a:noFill/>
          </a:ln>
        </p:spPr>
        <p:txBody>
          <a:bodyPr spcFirstLastPara="1" wrap="square" lIns="91425" tIns="91425" rIns="91425" bIns="91425" anchor="t" anchorCtr="0">
            <a:noAutofit/>
          </a:bodyPr>
          <a:lstStyle/>
          <a:p>
            <a:pPr marL="0" marR="0" lvl="0" indent="0" algn="l" rtl="0">
              <a:lnSpc>
                <a:spcPct val="90000"/>
              </a:lnSpc>
              <a:spcBef>
                <a:spcPts val="0"/>
              </a:spcBef>
              <a:spcAft>
                <a:spcPts val="0"/>
              </a:spcAft>
              <a:buClr>
                <a:schemeClr val="dk1"/>
              </a:buClr>
              <a:buSzPts val="2000"/>
              <a:buFont typeface="Arial"/>
              <a:buNone/>
            </a:pPr>
            <a:r>
              <a:rPr lang="es-CL" sz="2000" b="0" i="0" u="none" strike="noStrike" cap="none" dirty="0">
                <a:solidFill>
                  <a:schemeClr val="dk1"/>
                </a:solidFill>
                <a:latin typeface="Calibri"/>
                <a:ea typeface="Calibri"/>
                <a:cs typeface="Calibri"/>
                <a:sym typeface="Calibri"/>
              </a:rPr>
              <a:t>public class Bebe {</a:t>
            </a:r>
            <a:endParaRPr dirty="0"/>
          </a:p>
          <a:p>
            <a:pPr marL="0" marR="0" lvl="0" indent="0" algn="l" rtl="0">
              <a:lnSpc>
                <a:spcPct val="90000"/>
              </a:lnSpc>
              <a:spcBef>
                <a:spcPts val="0"/>
              </a:spcBef>
              <a:spcAft>
                <a:spcPts val="0"/>
              </a:spcAft>
              <a:buClr>
                <a:schemeClr val="dk1"/>
              </a:buClr>
              <a:buSzPts val="2000"/>
              <a:buFont typeface="Arial"/>
              <a:buNone/>
            </a:pPr>
            <a:r>
              <a:rPr lang="es-CL" sz="2000" b="0" i="0" u="none" strike="noStrike" cap="none" dirty="0">
                <a:solidFill>
                  <a:schemeClr val="dk1"/>
                </a:solidFill>
                <a:latin typeface="Calibri"/>
                <a:ea typeface="Calibri"/>
                <a:cs typeface="Calibri"/>
                <a:sym typeface="Calibri"/>
              </a:rPr>
              <a:t>	//Atributos</a:t>
            </a:r>
            <a:endParaRPr dirty="0"/>
          </a:p>
          <a:p>
            <a:pPr marL="0" marR="0" lvl="0" indent="0" algn="l" rtl="0">
              <a:lnSpc>
                <a:spcPct val="90000"/>
              </a:lnSpc>
              <a:spcBef>
                <a:spcPts val="0"/>
              </a:spcBef>
              <a:spcAft>
                <a:spcPts val="0"/>
              </a:spcAft>
              <a:buClr>
                <a:schemeClr val="dk1"/>
              </a:buClr>
              <a:buSzPts val="2000"/>
              <a:buFont typeface="Arial"/>
              <a:buNone/>
            </a:pPr>
            <a:r>
              <a:rPr lang="es-CL" sz="2000" b="0" i="0" u="none" strike="noStrike" cap="none" dirty="0">
                <a:solidFill>
                  <a:schemeClr val="dk1"/>
                </a:solidFill>
                <a:latin typeface="Calibri"/>
                <a:ea typeface="Calibri"/>
                <a:cs typeface="Calibri"/>
                <a:sym typeface="Calibri"/>
              </a:rPr>
              <a:t>	String nombre;</a:t>
            </a:r>
            <a:endParaRPr dirty="0"/>
          </a:p>
          <a:p>
            <a:pPr marL="0" marR="0" lvl="0" indent="0" algn="l" rtl="0">
              <a:lnSpc>
                <a:spcPct val="90000"/>
              </a:lnSpc>
              <a:spcBef>
                <a:spcPts val="0"/>
              </a:spcBef>
              <a:spcAft>
                <a:spcPts val="0"/>
              </a:spcAft>
              <a:buClr>
                <a:schemeClr val="dk1"/>
              </a:buClr>
              <a:buSzPts val="2000"/>
              <a:buFont typeface="Arial"/>
              <a:buNone/>
            </a:pPr>
            <a:r>
              <a:rPr lang="es-CL" sz="2000" b="0" i="0" u="none" strike="noStrike" cap="none" dirty="0">
                <a:solidFill>
                  <a:schemeClr val="dk1"/>
                </a:solidFill>
                <a:latin typeface="Calibri"/>
                <a:ea typeface="Calibri"/>
                <a:cs typeface="Calibri"/>
                <a:sym typeface="Calibri"/>
              </a:rPr>
              <a:t>	String apellido</a:t>
            </a:r>
            <a:endParaRPr dirty="0"/>
          </a:p>
          <a:p>
            <a:pPr marL="0" marR="0" lvl="0" indent="0" algn="l" rtl="0">
              <a:lnSpc>
                <a:spcPct val="90000"/>
              </a:lnSpc>
              <a:spcBef>
                <a:spcPts val="0"/>
              </a:spcBef>
              <a:spcAft>
                <a:spcPts val="0"/>
              </a:spcAft>
              <a:buClr>
                <a:schemeClr val="dk1"/>
              </a:buClr>
              <a:buSzPts val="2000"/>
              <a:buFont typeface="Arial"/>
              <a:buNone/>
            </a:pPr>
            <a:r>
              <a:rPr lang="es-CL" sz="2000" b="0" i="0" u="none" strike="noStrike" cap="none" dirty="0">
                <a:solidFill>
                  <a:schemeClr val="dk1"/>
                </a:solidFill>
                <a:latin typeface="Calibri"/>
                <a:ea typeface="Calibri"/>
                <a:cs typeface="Calibri"/>
                <a:sym typeface="Calibri"/>
              </a:rPr>
              <a:t>	String rut;</a:t>
            </a:r>
            <a:endParaRPr dirty="0"/>
          </a:p>
          <a:p>
            <a:pPr marL="0" marR="0" lvl="0" indent="0" algn="l" rtl="0">
              <a:lnSpc>
                <a:spcPct val="90000"/>
              </a:lnSpc>
              <a:spcBef>
                <a:spcPts val="0"/>
              </a:spcBef>
              <a:spcAft>
                <a:spcPts val="0"/>
              </a:spcAft>
              <a:buClr>
                <a:schemeClr val="dk1"/>
              </a:buClr>
              <a:buSzPts val="2000"/>
              <a:buFont typeface="Arial"/>
              <a:buNone/>
            </a:pPr>
            <a:r>
              <a:rPr lang="es-CL" sz="2000" b="0" i="0" u="none" strike="noStrike" cap="none" dirty="0">
                <a:solidFill>
                  <a:schemeClr val="dk1"/>
                </a:solidFill>
                <a:latin typeface="Calibri"/>
                <a:ea typeface="Calibri"/>
                <a:cs typeface="Calibri"/>
                <a:sym typeface="Calibri"/>
              </a:rPr>
              <a:t>	//Constructor</a:t>
            </a:r>
            <a:endParaRPr dirty="0"/>
          </a:p>
          <a:p>
            <a:pPr marL="0" marR="0" lvl="0" indent="0" algn="l" rtl="0">
              <a:lnSpc>
                <a:spcPct val="90000"/>
              </a:lnSpc>
              <a:spcBef>
                <a:spcPts val="0"/>
              </a:spcBef>
              <a:spcAft>
                <a:spcPts val="0"/>
              </a:spcAft>
              <a:buClr>
                <a:schemeClr val="dk1"/>
              </a:buClr>
              <a:buSzPts val="2000"/>
              <a:buFont typeface="Arial"/>
              <a:buNone/>
            </a:pPr>
            <a:r>
              <a:rPr lang="es-CL" sz="2000" b="0" i="0" u="none" strike="noStrike" cap="none" dirty="0">
                <a:solidFill>
                  <a:schemeClr val="dk1"/>
                </a:solidFill>
                <a:latin typeface="Calibri"/>
                <a:ea typeface="Calibri"/>
                <a:cs typeface="Calibri"/>
                <a:sym typeface="Calibri"/>
              </a:rPr>
              <a:t>	Bebe (String miNombre, String miApellido, String miRut ) {</a:t>
            </a:r>
            <a:endParaRPr dirty="0"/>
          </a:p>
          <a:p>
            <a:pPr marL="0" marR="0" lvl="0" indent="0" algn="l" rtl="0">
              <a:lnSpc>
                <a:spcPct val="90000"/>
              </a:lnSpc>
              <a:spcBef>
                <a:spcPts val="0"/>
              </a:spcBef>
              <a:spcAft>
                <a:spcPts val="0"/>
              </a:spcAft>
              <a:buClr>
                <a:schemeClr val="dk1"/>
              </a:buClr>
              <a:buSzPts val="2000"/>
              <a:buFont typeface="Arial"/>
              <a:buNone/>
            </a:pPr>
            <a:r>
              <a:rPr lang="es-CL" sz="2000" b="0" i="0" u="none" strike="noStrike" cap="none" dirty="0">
                <a:solidFill>
                  <a:schemeClr val="dk1"/>
                </a:solidFill>
                <a:latin typeface="Calibri"/>
                <a:ea typeface="Calibri"/>
                <a:cs typeface="Calibri"/>
                <a:sym typeface="Calibri"/>
              </a:rPr>
              <a:t>		nombre = miNombre;</a:t>
            </a:r>
            <a:endParaRPr dirty="0"/>
          </a:p>
          <a:p>
            <a:pPr marL="0" marR="0" lvl="0" indent="0" algn="l" rtl="0">
              <a:lnSpc>
                <a:spcPct val="90000"/>
              </a:lnSpc>
              <a:spcBef>
                <a:spcPts val="0"/>
              </a:spcBef>
              <a:spcAft>
                <a:spcPts val="0"/>
              </a:spcAft>
              <a:buClr>
                <a:schemeClr val="dk1"/>
              </a:buClr>
              <a:buSzPts val="2000"/>
              <a:buFont typeface="Arial"/>
              <a:buNone/>
            </a:pPr>
            <a:r>
              <a:rPr lang="es-CL" sz="2000" b="0" i="0" u="none" strike="noStrike" cap="none" dirty="0">
                <a:solidFill>
                  <a:schemeClr val="dk1"/>
                </a:solidFill>
                <a:latin typeface="Calibri"/>
                <a:ea typeface="Calibri"/>
                <a:cs typeface="Calibri"/>
                <a:sym typeface="Calibri"/>
              </a:rPr>
              <a:t>		apellido = miApellido;</a:t>
            </a:r>
            <a:endParaRPr dirty="0"/>
          </a:p>
          <a:p>
            <a:pPr marL="0" marR="0" lvl="0" indent="0" algn="l" rtl="0">
              <a:lnSpc>
                <a:spcPct val="90000"/>
              </a:lnSpc>
              <a:spcBef>
                <a:spcPts val="0"/>
              </a:spcBef>
              <a:spcAft>
                <a:spcPts val="0"/>
              </a:spcAft>
              <a:buClr>
                <a:schemeClr val="dk1"/>
              </a:buClr>
              <a:buSzPts val="2000"/>
              <a:buFont typeface="Arial"/>
              <a:buNone/>
            </a:pPr>
            <a:r>
              <a:rPr lang="es-CL" sz="2000" b="0" i="0" u="none" strike="noStrike" cap="none" dirty="0">
                <a:solidFill>
                  <a:schemeClr val="dk1"/>
                </a:solidFill>
                <a:latin typeface="Calibri"/>
                <a:ea typeface="Calibri"/>
                <a:cs typeface="Calibri"/>
                <a:sym typeface="Calibri"/>
              </a:rPr>
              <a:t>		rut= miRut;</a:t>
            </a:r>
            <a:endParaRPr dirty="0"/>
          </a:p>
          <a:p>
            <a:pPr marL="0" marR="0" lvl="0" indent="0" algn="l" rtl="0">
              <a:lnSpc>
                <a:spcPct val="90000"/>
              </a:lnSpc>
              <a:spcBef>
                <a:spcPts val="0"/>
              </a:spcBef>
              <a:spcAft>
                <a:spcPts val="0"/>
              </a:spcAft>
              <a:buClr>
                <a:schemeClr val="dk1"/>
              </a:buClr>
              <a:buSzPts val="2000"/>
              <a:buFont typeface="Arial"/>
              <a:buNone/>
            </a:pPr>
            <a:r>
              <a:rPr lang="es-CL" sz="2000" b="0" i="0" u="none" strike="noStrike" cap="none" dirty="0">
                <a:solidFill>
                  <a:schemeClr val="dk1"/>
                </a:solidFill>
                <a:latin typeface="Calibri"/>
                <a:ea typeface="Calibri"/>
                <a:cs typeface="Calibri"/>
                <a:sym typeface="Calibri"/>
              </a:rPr>
              <a:t>	}</a:t>
            </a:r>
            <a:endParaRPr dirty="0"/>
          </a:p>
          <a:p>
            <a:pPr marL="0" marR="0" lvl="0" indent="0" algn="l" rtl="0">
              <a:lnSpc>
                <a:spcPct val="90000"/>
              </a:lnSpc>
              <a:spcBef>
                <a:spcPts val="0"/>
              </a:spcBef>
              <a:spcAft>
                <a:spcPts val="0"/>
              </a:spcAft>
              <a:buClr>
                <a:schemeClr val="dk1"/>
              </a:buClr>
              <a:buSzPts val="2000"/>
              <a:buFont typeface="Arial"/>
              <a:buNone/>
            </a:pPr>
            <a:r>
              <a:rPr lang="es-CL" sz="2000" b="0" i="0" u="none" strike="noStrike" cap="none" dirty="0">
                <a:solidFill>
                  <a:schemeClr val="dk1"/>
                </a:solidFill>
                <a:latin typeface="Calibri"/>
                <a:ea typeface="Calibri"/>
                <a:cs typeface="Calibri"/>
                <a:sym typeface="Calibri"/>
              </a:rPr>
              <a:t>	//método toString( )</a:t>
            </a:r>
            <a:endParaRPr dirty="0"/>
          </a:p>
          <a:p>
            <a:pPr marL="0" marR="0" lvl="0" indent="0" algn="l" rtl="0">
              <a:lnSpc>
                <a:spcPct val="90000"/>
              </a:lnSpc>
              <a:spcBef>
                <a:spcPts val="0"/>
              </a:spcBef>
              <a:spcAft>
                <a:spcPts val="0"/>
              </a:spcAft>
              <a:buClr>
                <a:schemeClr val="dk1"/>
              </a:buClr>
              <a:buSzPts val="2000"/>
              <a:buFont typeface="Arial"/>
              <a:buNone/>
            </a:pPr>
            <a:r>
              <a:rPr lang="es-CL" sz="2000" b="0" i="0" u="none" strike="noStrike" cap="none" dirty="0">
                <a:solidFill>
                  <a:schemeClr val="dk1"/>
                </a:solidFill>
                <a:latin typeface="Calibri"/>
                <a:ea typeface="Calibri"/>
                <a:cs typeface="Calibri"/>
                <a:sym typeface="Calibri"/>
              </a:rPr>
              <a:t>	 public String toString( ) {</a:t>
            </a:r>
            <a:endParaRPr dirty="0"/>
          </a:p>
          <a:p>
            <a:pPr marL="0" marR="0" lvl="0" indent="0" algn="l" rtl="0">
              <a:lnSpc>
                <a:spcPct val="90000"/>
              </a:lnSpc>
              <a:spcBef>
                <a:spcPts val="0"/>
              </a:spcBef>
              <a:spcAft>
                <a:spcPts val="0"/>
              </a:spcAft>
              <a:buClr>
                <a:schemeClr val="dk1"/>
              </a:buClr>
              <a:buSzPts val="2000"/>
              <a:buFont typeface="Arial"/>
              <a:buNone/>
            </a:pPr>
            <a:r>
              <a:rPr lang="es-CL" sz="2000" b="0" i="0" u="none" strike="noStrike" cap="none" dirty="0">
                <a:solidFill>
                  <a:schemeClr val="dk1"/>
                </a:solidFill>
                <a:latin typeface="Calibri"/>
                <a:ea typeface="Calibri"/>
                <a:cs typeface="Calibri"/>
                <a:sym typeface="Calibri"/>
              </a:rPr>
              <a:t>     		return nombre + “ “ + apellido + ", " + rut;</a:t>
            </a:r>
            <a:endParaRPr dirty="0"/>
          </a:p>
          <a:p>
            <a:pPr marL="0" marR="0" lvl="0" indent="0" algn="l" rtl="0">
              <a:lnSpc>
                <a:spcPct val="90000"/>
              </a:lnSpc>
              <a:spcBef>
                <a:spcPts val="0"/>
              </a:spcBef>
              <a:spcAft>
                <a:spcPts val="0"/>
              </a:spcAft>
              <a:buClr>
                <a:schemeClr val="dk1"/>
              </a:buClr>
              <a:buSzPts val="2000"/>
              <a:buFont typeface="Arial"/>
              <a:buNone/>
            </a:pPr>
            <a:r>
              <a:rPr lang="es-CL" sz="2000" b="0" i="0" u="none" strike="noStrike" cap="none" dirty="0">
                <a:solidFill>
                  <a:schemeClr val="dk1"/>
                </a:solidFill>
                <a:latin typeface="Calibri"/>
                <a:ea typeface="Calibri"/>
                <a:cs typeface="Calibri"/>
                <a:sym typeface="Calibri"/>
              </a:rPr>
              <a:t>   	}</a:t>
            </a:r>
            <a:endParaRPr dirty="0"/>
          </a:p>
          <a:p>
            <a:pPr marL="0" marR="0" lvl="0" indent="0" algn="l" rtl="0">
              <a:lnSpc>
                <a:spcPct val="90000"/>
              </a:lnSpc>
              <a:spcBef>
                <a:spcPts val="0"/>
              </a:spcBef>
              <a:spcAft>
                <a:spcPts val="0"/>
              </a:spcAft>
              <a:buClr>
                <a:schemeClr val="dk1"/>
              </a:buClr>
              <a:buSzPts val="2000"/>
              <a:buFont typeface="Arial"/>
              <a:buNone/>
            </a:pPr>
            <a:endParaRPr sz="2000" b="0" i="0" u="none" strike="noStrike" cap="none" dirty="0">
              <a:solidFill>
                <a:schemeClr val="dk1"/>
              </a:solidFill>
              <a:latin typeface="Calibri"/>
              <a:ea typeface="Calibri"/>
              <a:cs typeface="Calibri"/>
              <a:sym typeface="Calibri"/>
            </a:endParaRPr>
          </a:p>
          <a:p>
            <a:pPr marL="0" marR="0" lvl="0" indent="0" algn="l" rtl="0">
              <a:lnSpc>
                <a:spcPct val="90000"/>
              </a:lnSpc>
              <a:spcBef>
                <a:spcPts val="0"/>
              </a:spcBef>
              <a:spcAft>
                <a:spcPts val="0"/>
              </a:spcAft>
              <a:buClr>
                <a:schemeClr val="dk1"/>
              </a:buClr>
              <a:buSzPts val="2000"/>
              <a:buFont typeface="Arial"/>
              <a:buNone/>
            </a:pPr>
            <a:r>
              <a:rPr lang="es-CL" sz="2000" b="0" i="0" u="none" strike="noStrike" cap="none" dirty="0">
                <a:solidFill>
                  <a:schemeClr val="dk1"/>
                </a:solidFill>
                <a:latin typeface="Calibri"/>
                <a:ea typeface="Calibri"/>
                <a:cs typeface="Calibri"/>
                <a:sym typeface="Calibri"/>
              </a:rPr>
              <a:t>}</a:t>
            </a:r>
            <a:endParaRPr dirty="0"/>
          </a:p>
          <a:p>
            <a:pPr marL="0" marR="0" lvl="0" indent="0" algn="l" rtl="0">
              <a:lnSpc>
                <a:spcPct val="90000"/>
              </a:lnSpc>
              <a:spcBef>
                <a:spcPts val="0"/>
              </a:spcBef>
              <a:spcAft>
                <a:spcPts val="1600"/>
              </a:spcAft>
              <a:buClr>
                <a:schemeClr val="dk1"/>
              </a:buClr>
              <a:buSzPts val="2800"/>
              <a:buFont typeface="Arial"/>
              <a:buNone/>
            </a:pPr>
            <a:endParaRPr sz="2800" b="0" i="0" u="none" strike="noStrike" cap="none" dirty="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1776</Words>
  <Application>Microsoft Office PowerPoint</Application>
  <PresentationFormat>Panorámica</PresentationFormat>
  <Paragraphs>226</Paragraphs>
  <Slides>36</Slides>
  <Notes>36</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36</vt:i4>
      </vt:variant>
    </vt:vector>
  </HeadingPairs>
  <TitlesOfParts>
    <vt:vector size="41" baseType="lpstr">
      <vt:lpstr>Arial</vt:lpstr>
      <vt:lpstr>Calibri</vt:lpstr>
      <vt:lpstr>Consolas</vt:lpstr>
      <vt:lpstr>Courier New</vt:lpstr>
      <vt:lpstr>Tema de Office</vt:lpstr>
      <vt:lpstr>Atributos y métodos</vt:lpstr>
      <vt:lpstr>Presentación de PowerPoint</vt:lpstr>
      <vt:lpstr>ATRIBUTOS </vt:lpstr>
      <vt:lpstr>ATRIBUTOS DEL BEBÉ</vt:lpstr>
      <vt:lpstr>¿Y SI TIENE HERMANOS?</vt:lpstr>
      <vt:lpstr>MÉTODOS </vt:lpstr>
      <vt:lpstr>MÉTODOS DEL BEBÉ</vt:lpstr>
      <vt:lpstr>OTRO MÉTODO DEL BEBÉ</vt:lpstr>
      <vt:lpstr>MÉTODO toSTRING ( )</vt:lpstr>
      <vt:lpstr>CLASE BEBÉ</vt:lpstr>
      <vt:lpstr>USANDO LAS CLASES</vt:lpstr>
      <vt:lpstr>DE IGUAL MANERA PARA LOS MÉTODOS</vt:lpstr>
      <vt:lpstr>VIDEO TUTORIAL</vt:lpstr>
      <vt:lpstr>INSTANCIANDO UN BEBÉ</vt:lpstr>
      <vt:lpstr>CONSTRUCTORES </vt:lpstr>
      <vt:lpstr>CONSTRUCTORES </vt:lpstr>
      <vt:lpstr>CONTRUYENDO UN OBJETO BEBÉ</vt:lpstr>
      <vt:lpstr>BUENAS PRÁCTICAS</vt:lpstr>
      <vt:lpstr>Presentación de PowerPoint</vt:lpstr>
      <vt:lpstr>CRIPTOMONEDAS REQUERIMIENTOS</vt:lpstr>
      <vt:lpstr>CRIPTOMONEDAS ENTREGABLE</vt:lpstr>
      <vt:lpstr>CRIPTOMONEDAS CONSIDERACIONES</vt:lpstr>
      <vt:lpstr>Presentación de PowerPoint</vt:lpstr>
      <vt:lpstr>CRIPTOMONEDAS TESTING</vt:lpstr>
      <vt:lpstr>Presentación de PowerPoint</vt:lpstr>
      <vt:lpstr>TORTUGAS REQUERIMIENTOS</vt:lpstr>
      <vt:lpstr>TORTUGAS MOVIMIENTOS</vt:lpstr>
      <vt:lpstr>TORTUGAS TUTORIAL REPL.IT</vt:lpstr>
      <vt:lpstr>TORTUGAS TUTORIAL REPL.IT</vt:lpstr>
      <vt:lpstr>TORTUGAS ORDENANDO EL CÓDIGO</vt:lpstr>
      <vt:lpstr>TORTUGAS ORDENANDO EL CÓDIGO</vt:lpstr>
      <vt:lpstr>TORTUGAS ORDENANDO EL CÓDIGO</vt:lpstr>
      <vt:lpstr>TORTUGAS ENTREGABLE</vt:lpstr>
      <vt:lpstr>TORTUGA CONSIDERACIONES</vt:lpstr>
      <vt:lpstr>Presentación de PowerPoint</vt:lpstr>
      <vt:lpstr>Feedback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Atributos y métodos</dc:title>
  <dc:creator>d.silvahidd@gmail.com</dc:creator>
  <cp:lastModifiedBy>Karina Uribe Mansilla</cp:lastModifiedBy>
  <cp:revision>1</cp:revision>
  <dcterms:created xsi:type="dcterms:W3CDTF">2020-08-12T18:32:33Z</dcterms:created>
  <dcterms:modified xsi:type="dcterms:W3CDTF">2021-02-15T19:16:40Z</dcterms:modified>
</cp:coreProperties>
</file>