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AY2dNIyVt/kxp2iWTUBdE9AAj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F29EA0-BA89-438A-8741-0AFF500DF92D}">
  <a:tblStyle styleId="{27F29EA0-BA89-438A-8741-0AFF500DF9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7" name="Google Shape;20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1" name="Google Shape;24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1" name="Google Shape;2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5" name="Google Shape;28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8" name="Google Shape;30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2" name="Google Shape;17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4" name="Google Shape;18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elferretero.com.ec/products/8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machintecno.cl/producto/prensa-excentrica/"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70"/>
            <a:ext cx="6096000"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294968" y="3223189"/>
            <a:ext cx="5670826" cy="2205300"/>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ts val="6000"/>
              <a:buFont typeface="Calibri"/>
              <a:buNone/>
            </a:pPr>
            <a:r>
              <a:rPr lang="es-CL" dirty="0">
                <a:solidFill>
                  <a:schemeClr val="lt1"/>
                </a:solidFill>
              </a:rPr>
              <a:t>Fabricación mediante manufactura aditiva</a:t>
            </a:r>
            <a:endParaRPr b="1" dirty="0">
              <a:solidFill>
                <a:schemeClr val="lt1"/>
              </a:solidFill>
            </a:endParaRPr>
          </a:p>
        </p:txBody>
      </p:sp>
      <p:sp>
        <p:nvSpPr>
          <p:cNvPr id="88" name="Google Shape;88;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Especialidad Mecánica Industrial</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Mención Matricería</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Módulo Fabricación de Matrices</a:t>
            </a:r>
            <a:endParaRPr sz="1600" b="0" i="0" u="none" strike="noStrike" cap="none" dirty="0">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6161103" y="328469"/>
            <a:ext cx="5473700" cy="615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9" name="Google Shape;199;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0" name="Google Shape;200;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USO DE SOFTWARE DE CORTE</a:t>
            </a:r>
            <a:br>
              <a:rPr lang="es-CL" dirty="0">
                <a:solidFill>
                  <a:srgbClr val="A7A8AA"/>
                </a:solidFill>
              </a:rPr>
            </a:br>
            <a:r>
              <a:rPr lang="es-CL" dirty="0">
                <a:solidFill>
                  <a:srgbClr val="88354D"/>
                </a:solidFill>
              </a:rPr>
              <a:t>PARA MANUFACTURA ADITIVA</a:t>
            </a:r>
            <a:endParaRPr dirty="0">
              <a:solidFill>
                <a:srgbClr val="88354D"/>
              </a:solidFill>
            </a:endParaRPr>
          </a:p>
        </p:txBody>
      </p:sp>
      <p:sp>
        <p:nvSpPr>
          <p:cNvPr id="201" name="Google Shape;201;p10"/>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2" name="Google Shape;202;p10"/>
          <p:cNvSpPr txBox="1"/>
          <p:nvPr/>
        </p:nvSpPr>
        <p:spPr>
          <a:xfrm>
            <a:off x="296663" y="2516849"/>
            <a:ext cx="609452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dirty="0">
                <a:solidFill>
                  <a:schemeClr val="dk1"/>
                </a:solidFill>
                <a:latin typeface="Calibri"/>
                <a:ea typeface="Calibri"/>
                <a:cs typeface="Calibri"/>
                <a:sym typeface="Calibri"/>
              </a:rPr>
              <a:t>Un </a:t>
            </a:r>
            <a:r>
              <a:rPr lang="es-CL" sz="1800" b="1" dirty="0">
                <a:solidFill>
                  <a:srgbClr val="88354D"/>
                </a:solidFill>
                <a:latin typeface="Calibri"/>
                <a:ea typeface="Calibri"/>
                <a:cs typeface="Calibri"/>
                <a:sym typeface="Calibri"/>
              </a:rPr>
              <a:t>SOFTWARE DE CORTE </a:t>
            </a:r>
            <a:r>
              <a:rPr lang="es-CL" sz="1800" dirty="0">
                <a:solidFill>
                  <a:schemeClr val="dk1"/>
                </a:solidFill>
                <a:latin typeface="Calibri"/>
                <a:ea typeface="Calibri"/>
                <a:cs typeface="Calibri"/>
                <a:sym typeface="Calibri"/>
              </a:rPr>
              <a:t>no es nada más que un software que </a:t>
            </a:r>
            <a:r>
              <a:rPr lang="es-CL" sz="1800" b="1" dirty="0">
                <a:solidFill>
                  <a:srgbClr val="88354D"/>
                </a:solidFill>
                <a:latin typeface="Calibri"/>
                <a:ea typeface="Calibri"/>
                <a:cs typeface="Calibri"/>
                <a:sym typeface="Calibri"/>
              </a:rPr>
              <a:t>“corta” </a:t>
            </a:r>
            <a:r>
              <a:rPr lang="es-CL" sz="1800" dirty="0">
                <a:solidFill>
                  <a:schemeClr val="dk1"/>
                </a:solidFill>
                <a:latin typeface="Calibri"/>
                <a:ea typeface="Calibri"/>
                <a:cs typeface="Calibri"/>
                <a:sym typeface="Calibri"/>
              </a:rPr>
              <a:t>o </a:t>
            </a:r>
            <a:r>
              <a:rPr lang="es-CL" sz="1800" b="1" dirty="0">
                <a:solidFill>
                  <a:srgbClr val="88354D"/>
                </a:solidFill>
                <a:latin typeface="Calibri"/>
                <a:ea typeface="Calibri"/>
                <a:cs typeface="Calibri"/>
                <a:sym typeface="Calibri"/>
              </a:rPr>
              <a:t>“lamina” </a:t>
            </a:r>
            <a:r>
              <a:rPr lang="es-CL" sz="1800" dirty="0">
                <a:solidFill>
                  <a:schemeClr val="dk1"/>
                </a:solidFill>
                <a:latin typeface="Calibri"/>
                <a:ea typeface="Calibri"/>
                <a:cs typeface="Calibri"/>
                <a:sym typeface="Calibri"/>
              </a:rPr>
              <a:t>la pieza a fabricar en capas. Actúan como intermediarios entre el modelo en 3D y la impresora 3D, transformando el modelo en una serie de capas y genera un archivo en código G. El </a:t>
            </a:r>
            <a:r>
              <a:rPr lang="es-CL" sz="1800" b="1" dirty="0">
                <a:solidFill>
                  <a:srgbClr val="88354D"/>
                </a:solidFill>
                <a:latin typeface="Calibri"/>
                <a:ea typeface="Calibri"/>
                <a:cs typeface="Calibri"/>
                <a:sym typeface="Calibri"/>
              </a:rPr>
              <a:t>código G</a:t>
            </a:r>
            <a:r>
              <a:rPr lang="es-CL" sz="1800" dirty="0">
                <a:solidFill>
                  <a:schemeClr val="dk1"/>
                </a:solidFill>
                <a:latin typeface="Calibri"/>
                <a:ea typeface="Calibri"/>
                <a:cs typeface="Calibri"/>
                <a:sym typeface="Calibri"/>
              </a:rPr>
              <a:t> es el lenguaje en el que se comunica la impresora, y con el cual, recibirá la información necesaria para saber qué hacer (por dónde moverse, a qué temperatura calentar el material, de qué forma lo quiero rellenar, entre tantas otras), por lo tanto, es necesario proporcionarle información en este mismo lenguaje. Esta </a:t>
            </a:r>
            <a:r>
              <a:rPr lang="es-CL" sz="1800" b="1" dirty="0">
                <a:solidFill>
                  <a:srgbClr val="88354D"/>
                </a:solidFill>
                <a:latin typeface="Calibri"/>
                <a:ea typeface="Calibri"/>
                <a:cs typeface="Calibri"/>
                <a:sym typeface="Calibri"/>
              </a:rPr>
              <a:t>“traducción de la información” </a:t>
            </a:r>
            <a:r>
              <a:rPr lang="es-CL" sz="1800" dirty="0">
                <a:solidFill>
                  <a:schemeClr val="dk1"/>
                </a:solidFill>
                <a:latin typeface="Calibri"/>
                <a:ea typeface="Calibri"/>
                <a:cs typeface="Calibri"/>
                <a:sym typeface="Calibri"/>
              </a:rPr>
              <a:t>la realizan los softwares de corte. </a:t>
            </a:r>
            <a:endParaRPr dirty="0"/>
          </a:p>
        </p:txBody>
      </p:sp>
      <p:pic>
        <p:nvPicPr>
          <p:cNvPr id="203" name="Google Shape;203;p10" descr="https://lh6.googleusercontent.com/UUKJVWyN_JfM6Haw2XzZXpsZAAarqq5F6X-Hg609IvdEXysCv_2ms0prm-8Rmc8c1BEpVaKSA8aX-AO4r6Lc-7VUn7dqszhzekaxzZF4JecSgzKztcqucmGvOsCYjw"/>
          <p:cNvPicPr preferRelativeResize="0"/>
          <p:nvPr/>
        </p:nvPicPr>
        <p:blipFill rotWithShape="1">
          <a:blip r:embed="rId4">
            <a:alphaModFix/>
          </a:blip>
          <a:srcRect l="13555"/>
          <a:stretch/>
        </p:blipFill>
        <p:spPr>
          <a:xfrm>
            <a:off x="6900965" y="2260664"/>
            <a:ext cx="4609618" cy="4027360"/>
          </a:xfrm>
          <a:prstGeom prst="rect">
            <a:avLst/>
          </a:prstGeom>
          <a:noFill/>
          <a:ln>
            <a:noFill/>
          </a:ln>
        </p:spPr>
      </p:pic>
      <p:sp>
        <p:nvSpPr>
          <p:cNvPr id="204" name="Google Shape;204;p10"/>
          <p:cNvSpPr/>
          <p:nvPr/>
        </p:nvSpPr>
        <p:spPr>
          <a:xfrm>
            <a:off x="7370132" y="6296012"/>
            <a:ext cx="36712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200" dirty="0">
                <a:solidFill>
                  <a:srgbClr val="000000"/>
                </a:solidFill>
                <a:latin typeface="Calibri"/>
                <a:ea typeface="Calibri"/>
                <a:cs typeface="Calibri"/>
                <a:sym typeface="Calibri"/>
              </a:rPr>
              <a:t>Fuente: Elaboración propia, software Ultimaker Cura.</a:t>
            </a:r>
            <a:endParaRPr sz="12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0" name="Google Shape;210;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INTERFAZ SOFTWARE</a:t>
            </a:r>
            <a:br>
              <a:rPr lang="es-CL" dirty="0">
                <a:solidFill>
                  <a:srgbClr val="A7A8AA"/>
                </a:solidFill>
              </a:rPr>
            </a:br>
            <a:r>
              <a:rPr lang="es-CL" dirty="0">
                <a:solidFill>
                  <a:srgbClr val="88354D"/>
                </a:solidFill>
              </a:rPr>
              <a:t>ULTIMAKER CURA</a:t>
            </a:r>
            <a:endParaRPr dirty="0">
              <a:solidFill>
                <a:srgbClr val="88354D"/>
              </a:solidFill>
            </a:endParaRPr>
          </a:p>
        </p:txBody>
      </p:sp>
      <p:sp>
        <p:nvSpPr>
          <p:cNvPr id="212" name="Google Shape;212;p11"/>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3" name="Google Shape;213;p11"/>
          <p:cNvPicPr preferRelativeResize="0">
            <a:picLocks noGrp="1"/>
          </p:cNvPicPr>
          <p:nvPr>
            <p:ph type="body" idx="1"/>
          </p:nvPr>
        </p:nvPicPr>
        <p:blipFill rotWithShape="1">
          <a:blip r:embed="rId4">
            <a:alphaModFix/>
          </a:blip>
          <a:srcRect/>
          <a:stretch/>
        </p:blipFill>
        <p:spPr>
          <a:xfrm>
            <a:off x="1416222" y="1750068"/>
            <a:ext cx="8864120" cy="469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9" name="Google Shape;219;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0" name="Google Shape;220;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DE PARÁMETROS DE</a:t>
            </a:r>
            <a:br>
              <a:rPr lang="es-CL" dirty="0">
                <a:solidFill>
                  <a:srgbClr val="A7A8AA"/>
                </a:solidFill>
              </a:rPr>
            </a:br>
            <a:r>
              <a:rPr lang="es-CL" dirty="0">
                <a:solidFill>
                  <a:srgbClr val="88354D"/>
                </a:solidFill>
              </a:rPr>
              <a:t>IMPRESIÓN ULTIMAKER CURA</a:t>
            </a:r>
            <a:endParaRPr dirty="0">
              <a:solidFill>
                <a:srgbClr val="88354D"/>
              </a:solidFill>
            </a:endParaRPr>
          </a:p>
        </p:txBody>
      </p:sp>
      <p:sp>
        <p:nvSpPr>
          <p:cNvPr id="221" name="Google Shape;221;p12"/>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22" name="Google Shape;222;p12"/>
          <p:cNvGrpSpPr/>
          <p:nvPr/>
        </p:nvGrpSpPr>
        <p:grpSpPr>
          <a:xfrm>
            <a:off x="955831" y="2159824"/>
            <a:ext cx="4598632" cy="4229040"/>
            <a:chOff x="0" y="593"/>
            <a:chExt cx="4237894" cy="4229040"/>
          </a:xfrm>
        </p:grpSpPr>
        <p:sp>
          <p:nvSpPr>
            <p:cNvPr id="223" name="Google Shape;223;p12"/>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12"/>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lnSpc>
                  <a:spcPct val="90000"/>
                </a:lnSpc>
                <a:spcBef>
                  <a:spcPts val="840"/>
                </a:spcBef>
                <a:spcAft>
                  <a:spcPts val="0"/>
                </a:spcAft>
                <a:buNone/>
              </a:pPr>
              <a:r>
                <a:rPr lang="es-CL" sz="2400" dirty="0">
                  <a:solidFill>
                    <a:schemeClr val="lt1"/>
                  </a:solidFill>
                  <a:latin typeface="Calibri"/>
                  <a:ea typeface="Calibri"/>
                  <a:cs typeface="Calibri"/>
                  <a:sym typeface="Calibri"/>
                </a:rPr>
                <a:t>El software Ultimaker Cura es un software de corte intuitivo y amigable, que permite configurar de forma rápida cada uno de los parámetros asociados a la manufactura mediante impresión 3D. </a:t>
              </a:r>
              <a:endParaRPr dirty="0"/>
            </a:p>
            <a:p>
              <a:pPr marL="0" marR="0" lvl="0" indent="0" algn="ctr" rtl="0">
                <a:lnSpc>
                  <a:spcPct val="90000"/>
                </a:lnSpc>
                <a:spcBef>
                  <a:spcPts val="84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grpSp>
      <p:grpSp>
        <p:nvGrpSpPr>
          <p:cNvPr id="225" name="Google Shape;225;p12"/>
          <p:cNvGrpSpPr/>
          <p:nvPr/>
        </p:nvGrpSpPr>
        <p:grpSpPr>
          <a:xfrm>
            <a:off x="5939161" y="2159824"/>
            <a:ext cx="4456589" cy="4229040"/>
            <a:chOff x="0" y="593"/>
            <a:chExt cx="4237894" cy="4229040"/>
          </a:xfrm>
        </p:grpSpPr>
        <p:sp>
          <p:nvSpPr>
            <p:cNvPr id="226" name="Google Shape;226;p12"/>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12"/>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84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s-CL" sz="2400" dirty="0">
                  <a:solidFill>
                    <a:schemeClr val="lt1"/>
                  </a:solidFill>
                  <a:latin typeface="Calibri"/>
                  <a:ea typeface="Calibri"/>
                  <a:cs typeface="Calibri"/>
                  <a:sym typeface="Calibri"/>
                </a:rPr>
                <a:t>Iremos revisando paso a paso los parámetros más importantes a la hora de configurar la impresión de una pieza, teniendo en cuenta la necesidad del producto, y la optimización de los recursos asociados.</a:t>
              </a:r>
              <a:endParaRPr dirty="0"/>
            </a:p>
            <a:p>
              <a:pPr marL="0" marR="0" lvl="0" indent="0" algn="just" rtl="0">
                <a:spcBef>
                  <a:spcPts val="0"/>
                </a:spcBef>
                <a:spcAft>
                  <a:spcPts val="0"/>
                </a:spcAft>
                <a:buClr>
                  <a:schemeClr val="dk1"/>
                </a:buClr>
                <a:buSzPts val="2400"/>
                <a:buFont typeface="Calibri"/>
                <a:buNone/>
              </a:pPr>
              <a:endParaRPr sz="2400"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6500"/>
                <a:buFont typeface="Calibri"/>
                <a:buNone/>
              </a:pPr>
              <a:endParaRPr sz="6500" dirty="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3" name="Google Shape;233;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4" name="Google Shape;234;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DE PARÁMETROS DE</a:t>
            </a:r>
            <a:br>
              <a:rPr lang="es-CL" dirty="0">
                <a:solidFill>
                  <a:srgbClr val="A7A8AA"/>
                </a:solidFill>
              </a:rPr>
            </a:br>
            <a:r>
              <a:rPr lang="es-CL" dirty="0">
                <a:solidFill>
                  <a:srgbClr val="88354D"/>
                </a:solidFill>
              </a:rPr>
              <a:t>IMPRESIÓN ULTIMAKER CURA</a:t>
            </a:r>
            <a:endParaRPr dirty="0">
              <a:solidFill>
                <a:srgbClr val="88354D"/>
              </a:solidFill>
            </a:endParaRPr>
          </a:p>
        </p:txBody>
      </p:sp>
      <p:sp>
        <p:nvSpPr>
          <p:cNvPr id="235" name="Google Shape;235;p1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6" name="Google Shape;236;p13"/>
          <p:cNvSpPr txBox="1"/>
          <p:nvPr/>
        </p:nvSpPr>
        <p:spPr>
          <a:xfrm>
            <a:off x="403193" y="2520018"/>
            <a:ext cx="6094520" cy="323165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Calidad: </a:t>
            </a:r>
            <a:r>
              <a:rPr lang="es-CL" sz="2400" dirty="0">
                <a:solidFill>
                  <a:schemeClr val="dk1"/>
                </a:solidFill>
                <a:latin typeface="Calibri"/>
                <a:ea typeface="Calibri"/>
                <a:cs typeface="Calibri"/>
                <a:sym typeface="Calibri"/>
              </a:rPr>
              <a:t>Determina la calidad de la impresión en cuanto a la resolución, modificando el tamaño de cada capa. </a:t>
            </a:r>
            <a:endParaRPr dirty="0"/>
          </a:p>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Perímetro: </a:t>
            </a:r>
            <a:r>
              <a:rPr lang="es-CL" sz="2400" dirty="0">
                <a:solidFill>
                  <a:schemeClr val="dk1"/>
                </a:solidFill>
                <a:latin typeface="Calibri"/>
                <a:ea typeface="Calibri"/>
                <a:cs typeface="Calibri"/>
                <a:sym typeface="Calibri"/>
              </a:rPr>
              <a:t>Determinar las propiedades de la parte exterior de la pieza, esto es, paredes, capas superior e inferior. </a:t>
            </a:r>
            <a:endParaRPr dirty="0"/>
          </a:p>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Relleno: </a:t>
            </a:r>
            <a:r>
              <a:rPr lang="es-CL" sz="2400" dirty="0">
                <a:solidFill>
                  <a:schemeClr val="dk1"/>
                </a:solidFill>
                <a:latin typeface="Calibri"/>
                <a:ea typeface="Calibri"/>
                <a:cs typeface="Calibri"/>
                <a:sym typeface="Calibri"/>
              </a:rPr>
              <a:t>Determina la cantidad de plástico que llevará la parte interna de la pieza.</a:t>
            </a:r>
            <a:endParaRPr dirty="0"/>
          </a:p>
        </p:txBody>
      </p:sp>
      <p:pic>
        <p:nvPicPr>
          <p:cNvPr id="237" name="Google Shape;237;p13"/>
          <p:cNvPicPr preferRelativeResize="0"/>
          <p:nvPr/>
        </p:nvPicPr>
        <p:blipFill rotWithShape="1">
          <a:blip r:embed="rId4">
            <a:alphaModFix/>
          </a:blip>
          <a:srcRect/>
          <a:stretch/>
        </p:blipFill>
        <p:spPr>
          <a:xfrm>
            <a:off x="6497713" y="2069301"/>
            <a:ext cx="5083245" cy="4133088"/>
          </a:xfrm>
          <a:prstGeom prst="rect">
            <a:avLst/>
          </a:prstGeom>
          <a:noFill/>
          <a:ln>
            <a:noFill/>
          </a:ln>
        </p:spPr>
      </p:pic>
      <p:sp>
        <p:nvSpPr>
          <p:cNvPr id="238" name="Google Shape;238;p13"/>
          <p:cNvSpPr txBox="1"/>
          <p:nvPr/>
        </p:nvSpPr>
        <p:spPr>
          <a:xfrm>
            <a:off x="7292625" y="6282139"/>
            <a:ext cx="349341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dirty="0">
                <a:solidFill>
                  <a:schemeClr val="dk1"/>
                </a:solidFill>
                <a:latin typeface="Calibri"/>
                <a:ea typeface="Calibri"/>
                <a:cs typeface="Calibri"/>
                <a:sym typeface="Calibri"/>
              </a:rPr>
              <a:t>Fuente: Elaboración propia, software Ultimaker Cura.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4" name="Google Shape;244;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DE PARÁMETROS DE</a:t>
            </a:r>
            <a:br>
              <a:rPr lang="es-CL" dirty="0">
                <a:solidFill>
                  <a:srgbClr val="A7A8AA"/>
                </a:solidFill>
              </a:rPr>
            </a:br>
            <a:r>
              <a:rPr lang="es-CL" dirty="0">
                <a:solidFill>
                  <a:srgbClr val="88354D"/>
                </a:solidFill>
              </a:rPr>
              <a:t>IMPRESIÓN ULTIMAKER CURA</a:t>
            </a:r>
            <a:endParaRPr dirty="0">
              <a:solidFill>
                <a:srgbClr val="88354D"/>
              </a:solidFill>
            </a:endParaRPr>
          </a:p>
        </p:txBody>
      </p:sp>
      <p:sp>
        <p:nvSpPr>
          <p:cNvPr id="246" name="Google Shape;246;p1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7" name="Google Shape;247;p14"/>
          <p:cNvSpPr txBox="1"/>
          <p:nvPr/>
        </p:nvSpPr>
        <p:spPr>
          <a:xfrm>
            <a:off x="403193" y="2520018"/>
            <a:ext cx="6094520" cy="36009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Material: </a:t>
            </a:r>
            <a:r>
              <a:rPr lang="es-CL" sz="2400" dirty="0">
                <a:solidFill>
                  <a:schemeClr val="dk1"/>
                </a:solidFill>
                <a:latin typeface="Calibri"/>
                <a:ea typeface="Calibri"/>
                <a:cs typeface="Calibri"/>
                <a:sym typeface="Calibri"/>
              </a:rPr>
              <a:t>Determina las propiedades necesarias para extruir el material de forma óptima, y facilitar su adhesión a la base de la impresora.</a:t>
            </a:r>
            <a:endParaRPr dirty="0"/>
          </a:p>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Velocidad: </a:t>
            </a:r>
            <a:r>
              <a:rPr lang="es-CL" sz="2400" dirty="0">
                <a:solidFill>
                  <a:schemeClr val="dk1"/>
                </a:solidFill>
                <a:latin typeface="Calibri"/>
                <a:ea typeface="Calibri"/>
                <a:cs typeface="Calibri"/>
                <a:sym typeface="Calibri"/>
              </a:rPr>
              <a:t>Determina las velocidades de impresión.</a:t>
            </a:r>
            <a:endParaRPr dirty="0"/>
          </a:p>
          <a:p>
            <a:pPr marL="342900" marR="0" lvl="0" indent="-342900" algn="l" rtl="0">
              <a:spcBef>
                <a:spcPts val="0"/>
              </a:spcBef>
              <a:spcAft>
                <a:spcPts val="0"/>
              </a:spcAft>
              <a:buClr>
                <a:srgbClr val="7F7F7F"/>
              </a:buClr>
              <a:buSzPts val="2800"/>
              <a:buFont typeface="Arial"/>
              <a:buChar char="•"/>
            </a:pPr>
            <a:r>
              <a:rPr lang="es-CL" sz="2800" b="1" dirty="0">
                <a:solidFill>
                  <a:srgbClr val="88354D"/>
                </a:solidFill>
                <a:latin typeface="Calibri"/>
                <a:ea typeface="Calibri"/>
                <a:cs typeface="Calibri"/>
                <a:sym typeface="Calibri"/>
              </a:rPr>
              <a:t>Soporte: </a:t>
            </a:r>
            <a:r>
              <a:rPr lang="es-CL" sz="2400" dirty="0">
                <a:solidFill>
                  <a:schemeClr val="dk1"/>
                </a:solidFill>
                <a:latin typeface="Calibri"/>
                <a:ea typeface="Calibri"/>
                <a:cs typeface="Calibri"/>
                <a:sym typeface="Calibri"/>
              </a:rPr>
              <a:t>Determina la configuración del soporte de las partes de la geometrías de la pieza que se encuentran en voladizo.</a:t>
            </a:r>
            <a:endParaRPr dirty="0"/>
          </a:p>
        </p:txBody>
      </p:sp>
      <p:sp>
        <p:nvSpPr>
          <p:cNvPr id="248" name="Google Shape;248;p14"/>
          <p:cNvSpPr txBox="1"/>
          <p:nvPr/>
        </p:nvSpPr>
        <p:spPr>
          <a:xfrm>
            <a:off x="7292625" y="6282139"/>
            <a:ext cx="349341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dirty="0">
                <a:solidFill>
                  <a:schemeClr val="dk1"/>
                </a:solidFill>
                <a:latin typeface="Calibri"/>
                <a:ea typeface="Calibri"/>
                <a:cs typeface="Calibri"/>
                <a:sym typeface="Calibri"/>
              </a:rPr>
              <a:t>Fuente: Elaboración propia, software Ultimaker Cura.</a:t>
            </a:r>
            <a:endParaRPr dirty="0"/>
          </a:p>
        </p:txBody>
      </p:sp>
      <p:pic>
        <p:nvPicPr>
          <p:cNvPr id="249" name="Google Shape;249;p14"/>
          <p:cNvPicPr preferRelativeResize="0"/>
          <p:nvPr/>
        </p:nvPicPr>
        <p:blipFill rotWithShape="1">
          <a:blip r:embed="rId4">
            <a:alphaModFix/>
          </a:blip>
          <a:srcRect/>
          <a:stretch/>
        </p:blipFill>
        <p:spPr>
          <a:xfrm>
            <a:off x="6869348" y="2301335"/>
            <a:ext cx="4779382" cy="39460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15"/>
          <p:cNvSpPr txBox="1">
            <a:spLocks noGrp="1"/>
          </p:cNvSpPr>
          <p:nvPr>
            <p:ph type="title"/>
          </p:nvPr>
        </p:nvSpPr>
        <p:spPr>
          <a:xfrm>
            <a:off x="296663" y="58706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8354D"/>
              </a:buClr>
              <a:buSzPts val="5940"/>
              <a:buFont typeface="Calibri"/>
              <a:buNone/>
            </a:pPr>
            <a:r>
              <a:rPr lang="es-CL" sz="5940" dirty="0">
                <a:solidFill>
                  <a:srgbClr val="88354D"/>
                </a:solidFill>
              </a:rPr>
              <a:t>TEMA N°2</a:t>
            </a:r>
            <a:br>
              <a:rPr lang="es-CL" sz="3959" dirty="0"/>
            </a:br>
            <a:r>
              <a:rPr lang="es-CL" sz="3959" dirty="0">
                <a:solidFill>
                  <a:srgbClr val="A7A8AA"/>
                </a:solidFill>
              </a:rPr>
              <a:t>SELECCIÓN DE PRENSA EXCÉNTRICA </a:t>
            </a:r>
            <a:br>
              <a:rPr lang="es-CL" sz="3959" dirty="0">
                <a:solidFill>
                  <a:srgbClr val="A7A8AA"/>
                </a:solidFill>
              </a:rPr>
            </a:br>
            <a:r>
              <a:rPr lang="es-CL" sz="3959" dirty="0">
                <a:solidFill>
                  <a:srgbClr val="A7A8AA"/>
                </a:solidFill>
              </a:rPr>
              <a:t>PARA MATRIZ DE CORTE</a:t>
            </a:r>
            <a:endParaRPr sz="3959" dirty="0">
              <a:solidFill>
                <a:srgbClr val="A7A8AA"/>
              </a:solidFill>
            </a:endParaRPr>
          </a:p>
        </p:txBody>
      </p:sp>
      <p:sp>
        <p:nvSpPr>
          <p:cNvPr id="256" name="Google Shape;256;p15"/>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7" name="Google Shape;257;p15"/>
          <p:cNvSpPr txBox="1"/>
          <p:nvPr/>
        </p:nvSpPr>
        <p:spPr>
          <a:xfrm>
            <a:off x="5948041" y="6436307"/>
            <a:ext cx="6098961"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dirty="0">
                <a:solidFill>
                  <a:schemeClr val="dk1"/>
                </a:solidFill>
                <a:latin typeface="Calibri"/>
                <a:ea typeface="Calibri"/>
                <a:cs typeface="Calibri"/>
                <a:sym typeface="Calibri"/>
              </a:rPr>
              <a:t>Fuente: www.dicomaq.cl/site/index.php/es/productos/maquinaria-metalmecanica/item/175-prensa-excéntrica</a:t>
            </a:r>
            <a:endParaRPr dirty="0"/>
          </a:p>
        </p:txBody>
      </p:sp>
      <p:pic>
        <p:nvPicPr>
          <p:cNvPr id="258" name="Google Shape;258;p15"/>
          <p:cNvPicPr preferRelativeResize="0"/>
          <p:nvPr/>
        </p:nvPicPr>
        <p:blipFill rotWithShape="1">
          <a:blip r:embed="rId3">
            <a:alphaModFix/>
          </a:blip>
          <a:srcRect/>
          <a:stretch/>
        </p:blipFill>
        <p:spPr>
          <a:xfrm>
            <a:off x="8398277" y="282096"/>
            <a:ext cx="3497802" cy="61542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16"/>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PRENSAS</a:t>
            </a:r>
            <a:br>
              <a:rPr lang="es-CL" dirty="0"/>
            </a:br>
            <a:endParaRPr dirty="0">
              <a:solidFill>
                <a:srgbClr val="A7A8AA"/>
              </a:solidFill>
            </a:endParaRPr>
          </a:p>
        </p:txBody>
      </p:sp>
      <p:sp>
        <p:nvSpPr>
          <p:cNvPr id="266" name="Google Shape;266;p16"/>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67" name="Google Shape;267;p16"/>
          <p:cNvGrpSpPr/>
          <p:nvPr/>
        </p:nvGrpSpPr>
        <p:grpSpPr>
          <a:xfrm>
            <a:off x="0" y="2055813"/>
            <a:ext cx="8007658" cy="4229040"/>
            <a:chOff x="0" y="593"/>
            <a:chExt cx="4237894" cy="4229040"/>
          </a:xfrm>
        </p:grpSpPr>
        <p:sp>
          <p:nvSpPr>
            <p:cNvPr id="268" name="Google Shape;268;p16"/>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6"/>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just" rtl="0">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Las prensas son máquinas direccionadas a trabajar las láminas de metal, ya sea para troquelado, compactado, corte u otra operación fundamentada en la presión por medio de dos componentes. Hay una gran diversidad de prensas, pero básicamente se podría decir que hay prensas hidráulicas y excéntricas, y que a su vez, éstas varían de acuerdo a su mecanismo de funcionamiento, sistemas de potencia, fuerza ejercida.</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7"/>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6" name="Google Shape;276;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PRENSA</a:t>
            </a:r>
            <a:br>
              <a:rPr lang="es-CL" dirty="0"/>
            </a:br>
            <a:r>
              <a:rPr lang="es-CL" dirty="0">
                <a:solidFill>
                  <a:srgbClr val="A7A8AA"/>
                </a:solidFill>
              </a:rPr>
              <a:t>HIDRÁULICA</a:t>
            </a:r>
            <a:endParaRPr dirty="0">
              <a:solidFill>
                <a:srgbClr val="A7A8AA"/>
              </a:solidFill>
            </a:endParaRPr>
          </a:p>
        </p:txBody>
      </p:sp>
      <p:sp>
        <p:nvSpPr>
          <p:cNvPr id="277" name="Google Shape;277;p17"/>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17"/>
          <p:cNvSpPr txBox="1"/>
          <p:nvPr/>
        </p:nvSpPr>
        <p:spPr>
          <a:xfrm>
            <a:off x="7622143" y="6238480"/>
            <a:ext cx="3563722" cy="2810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dirty="0">
                <a:solidFill>
                  <a:srgbClr val="000000"/>
                </a:solidFill>
                <a:latin typeface="Calibri"/>
                <a:ea typeface="Calibri"/>
                <a:cs typeface="Calibri"/>
                <a:sym typeface="Calibri"/>
              </a:rPr>
              <a:t>Fuente: </a:t>
            </a:r>
            <a:r>
              <a:rPr lang="es-CL" sz="12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https://www.elferretero.com.ec/products/81</a:t>
            </a:r>
            <a:r>
              <a:rPr lang="es-CL" sz="1200" dirty="0">
                <a:solidFill>
                  <a:srgbClr val="000000"/>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grpSp>
        <p:nvGrpSpPr>
          <p:cNvPr id="279" name="Google Shape;279;p17"/>
          <p:cNvGrpSpPr/>
          <p:nvPr/>
        </p:nvGrpSpPr>
        <p:grpSpPr>
          <a:xfrm>
            <a:off x="0" y="2055813"/>
            <a:ext cx="6818050" cy="4229040"/>
            <a:chOff x="0" y="593"/>
            <a:chExt cx="4237894" cy="4229040"/>
          </a:xfrm>
        </p:grpSpPr>
        <p:sp>
          <p:nvSpPr>
            <p:cNvPr id="280" name="Google Shape;280;p17"/>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17"/>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s-CL" sz="2400" dirty="0">
                  <a:solidFill>
                    <a:schemeClr val="lt1"/>
                  </a:solidFill>
                  <a:latin typeface="Calibri"/>
                  <a:ea typeface="Calibri"/>
                  <a:cs typeface="Calibri"/>
                  <a:sym typeface="Calibri"/>
                </a:rPr>
                <a:t>Estas prensas poseen un mecanismo menos complejo que las de otros tipos, pero ejercen más poder de prensado. Consisten en la utilización de cilindros que contienen líquido y están divididos en secciones. Cada una de estas secciones cuenta con recipientes sobre los que se ejerce una presión por medio de pistones. Después, dicha presión a un recipiente central donde se encuentra el mecanismo que realiza el prensado.</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grpSp>
      <p:pic>
        <p:nvPicPr>
          <p:cNvPr id="282" name="Google Shape;282;p17" descr="https://lh6.googleusercontent.com/7VA02Tmw-WofhtTGYRpRi0-dFaFMrnGFnJf2QL2fWAHYMz6cnRivJw3a884jSeVu6WYdHu2CoTNljH3c52Szycx4WzeIL1YZ_XXQypAXWP0jJ2B6iisWdyTBtxo9ew"/>
          <p:cNvPicPr preferRelativeResize="0"/>
          <p:nvPr/>
        </p:nvPicPr>
        <p:blipFill rotWithShape="1">
          <a:blip r:embed="rId5">
            <a:alphaModFix/>
          </a:blip>
          <a:srcRect/>
          <a:stretch/>
        </p:blipFill>
        <p:spPr>
          <a:xfrm>
            <a:off x="7870934" y="1638411"/>
            <a:ext cx="3237992" cy="45734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8" name="Google Shape;288;p18"/>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9" name="Google Shape;289;p1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PRENSA</a:t>
            </a:r>
            <a:br>
              <a:rPr lang="es-CL" dirty="0"/>
            </a:br>
            <a:r>
              <a:rPr lang="es-CL" dirty="0">
                <a:solidFill>
                  <a:srgbClr val="A7A8AA"/>
                </a:solidFill>
              </a:rPr>
              <a:t>EXCÉNTRICA</a:t>
            </a:r>
            <a:endParaRPr dirty="0">
              <a:solidFill>
                <a:srgbClr val="A7A8AA"/>
              </a:solidFill>
            </a:endParaRPr>
          </a:p>
        </p:txBody>
      </p:sp>
      <p:sp>
        <p:nvSpPr>
          <p:cNvPr id="290" name="Google Shape;290;p18"/>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91" name="Google Shape;291;p18"/>
          <p:cNvGrpSpPr/>
          <p:nvPr/>
        </p:nvGrpSpPr>
        <p:grpSpPr>
          <a:xfrm>
            <a:off x="0" y="2055813"/>
            <a:ext cx="6818050" cy="4229040"/>
            <a:chOff x="0" y="593"/>
            <a:chExt cx="4237894" cy="4229040"/>
          </a:xfrm>
        </p:grpSpPr>
        <p:sp>
          <p:nvSpPr>
            <p:cNvPr id="292" name="Google Shape;292;p18"/>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18"/>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342900" marR="0" lvl="0" indent="-215900" algn="l" rtl="0">
                <a:spcBef>
                  <a:spcPts val="0"/>
                </a:spcBef>
                <a:spcAft>
                  <a:spcPts val="0"/>
                </a:spcAft>
                <a:buClr>
                  <a:schemeClr val="dk1"/>
                </a:buClr>
                <a:buSzPts val="2000"/>
                <a:buFont typeface="Arial"/>
                <a:buNone/>
              </a:pPr>
              <a:endParaRPr sz="2000"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000"/>
                <a:buFont typeface="Arial"/>
                <a:buChar char="•"/>
              </a:pPr>
              <a:r>
                <a:rPr lang="es-CL" sz="2000" dirty="0">
                  <a:solidFill>
                    <a:schemeClr val="lt1"/>
                  </a:solidFill>
                  <a:latin typeface="Calibri"/>
                  <a:ea typeface="Calibri"/>
                  <a:cs typeface="Calibri"/>
                  <a:sym typeface="Calibri"/>
                </a:rPr>
                <a:t>Estas prensas también pueden aportar al proceso de cortado en metales gruesos para dar forma a piezas más grandes como partes para motores de vehículos.</a:t>
              </a:r>
              <a:endParaRPr dirty="0"/>
            </a:p>
            <a:p>
              <a:pPr marL="342900" marR="0" lvl="0" indent="-342900" algn="l" rtl="0">
                <a:spcBef>
                  <a:spcPts val="0"/>
                </a:spcBef>
                <a:spcAft>
                  <a:spcPts val="0"/>
                </a:spcAft>
                <a:buClr>
                  <a:schemeClr val="lt1"/>
                </a:buClr>
                <a:buSzPts val="2000"/>
                <a:buFont typeface="Arial"/>
                <a:buChar char="•"/>
              </a:pPr>
              <a:r>
                <a:rPr lang="es-CL" sz="2000" dirty="0">
                  <a:solidFill>
                    <a:schemeClr val="lt1"/>
                  </a:solidFill>
                  <a:latin typeface="Calibri"/>
                  <a:ea typeface="Calibri"/>
                  <a:cs typeface="Calibri"/>
                  <a:sym typeface="Calibri"/>
                </a:rPr>
                <a:t>Son de fácil mantenimiento y reparación. </a:t>
              </a:r>
              <a:endParaRPr dirty="0"/>
            </a:p>
            <a:p>
              <a:pPr marL="342900" marR="0" lvl="0" indent="-342900" algn="l" rtl="0">
                <a:spcBef>
                  <a:spcPts val="0"/>
                </a:spcBef>
                <a:spcAft>
                  <a:spcPts val="0"/>
                </a:spcAft>
                <a:buClr>
                  <a:schemeClr val="lt1"/>
                </a:buClr>
                <a:buSzPts val="2000"/>
                <a:buFont typeface="Arial"/>
                <a:buChar char="•"/>
              </a:pPr>
              <a:r>
                <a:rPr lang="es-CL" sz="2000" dirty="0">
                  <a:solidFill>
                    <a:schemeClr val="lt1"/>
                  </a:solidFill>
                  <a:latin typeface="Calibri"/>
                  <a:ea typeface="Calibri"/>
                  <a:cs typeface="Calibri"/>
                  <a:sym typeface="Calibri"/>
                </a:rPr>
                <a:t>Este tipo de prensa se usa básicamente para el estampado de flejes metálicos, es decir, para dar la forma deseada, y también para dar el corte a los flejes. Este proceso lo realiza el punzón por medio de sus dos elementos: </a:t>
              </a:r>
              <a:r>
                <a:rPr lang="es-CL" sz="2000" b="1" dirty="0">
                  <a:solidFill>
                    <a:schemeClr val="lt1"/>
                  </a:solidFill>
                  <a:latin typeface="Calibri"/>
                  <a:ea typeface="Calibri"/>
                  <a:cs typeface="Calibri"/>
                  <a:sym typeface="Calibri"/>
                </a:rPr>
                <a:t>El macho (punzón) y la sufridera. </a:t>
              </a:r>
              <a:endParaRPr dirty="0"/>
            </a:p>
            <a:p>
              <a:pPr marL="342900" marR="0" lvl="0" indent="-342900" algn="l" rtl="0">
                <a:spcBef>
                  <a:spcPts val="0"/>
                </a:spcBef>
                <a:spcAft>
                  <a:spcPts val="0"/>
                </a:spcAft>
                <a:buClr>
                  <a:schemeClr val="lt1"/>
                </a:buClr>
                <a:buSzPts val="2000"/>
                <a:buFont typeface="Arial"/>
                <a:buChar char="•"/>
              </a:pPr>
              <a:r>
                <a:rPr lang="es-CL" sz="2000" dirty="0">
                  <a:solidFill>
                    <a:schemeClr val="lt1"/>
                  </a:solidFill>
                  <a:latin typeface="Calibri"/>
                  <a:ea typeface="Calibri"/>
                  <a:cs typeface="Calibri"/>
                  <a:sym typeface="Calibri"/>
                </a:rPr>
                <a:t>Este tipo de prensas se caracteriza por su funcionamiento a una velocidad relativamente alta y por ello se usa para trabajos en serie con flejes.</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grpSp>
      <p:pic>
        <p:nvPicPr>
          <p:cNvPr id="294" name="Google Shape;294;p18" descr="https://lh4.googleusercontent.com/MI8FQyAHmolZmxFBLpNxuJDzwEc4iRPGBR6sgwvX-AjHJZ_gThli7PpGEQBYSD6GA2GpwoZuJL44RnPXk69xcSx3ifpPQpLRNez8AXEdAvrag3j-utmv11BLNVpfiA"/>
          <p:cNvPicPr preferRelativeResize="0"/>
          <p:nvPr/>
        </p:nvPicPr>
        <p:blipFill rotWithShape="1">
          <a:blip r:embed="rId4">
            <a:alphaModFix/>
          </a:blip>
          <a:srcRect/>
          <a:stretch/>
        </p:blipFill>
        <p:spPr>
          <a:xfrm>
            <a:off x="7327860" y="1938090"/>
            <a:ext cx="4167721" cy="4167723"/>
          </a:xfrm>
          <a:prstGeom prst="rect">
            <a:avLst/>
          </a:prstGeom>
          <a:noFill/>
          <a:ln>
            <a:noFill/>
          </a:ln>
        </p:spPr>
      </p:pic>
      <p:sp>
        <p:nvSpPr>
          <p:cNvPr id="295" name="Google Shape;295;p18"/>
          <p:cNvSpPr/>
          <p:nvPr/>
        </p:nvSpPr>
        <p:spPr>
          <a:xfrm>
            <a:off x="7254385" y="6236422"/>
            <a:ext cx="408166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200" dirty="0">
                <a:solidFill>
                  <a:srgbClr val="000000"/>
                </a:solidFill>
                <a:latin typeface="Calibri"/>
                <a:ea typeface="Calibri"/>
                <a:cs typeface="Calibri"/>
                <a:sym typeface="Calibri"/>
              </a:rPr>
              <a:t>Fuente:</a:t>
            </a:r>
            <a:r>
              <a:rPr lang="es-CL" sz="12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https://machintecno.cl/producto/prensa-excentrica/</a:t>
            </a:r>
            <a:endParaRPr sz="12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1" name="Google Shape;301;p19"/>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2" name="Google Shape;302;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¿CÓMO ESCOGER UNA</a:t>
            </a:r>
            <a:br>
              <a:rPr lang="es-CL" dirty="0"/>
            </a:br>
            <a:r>
              <a:rPr lang="es-CL" dirty="0">
                <a:solidFill>
                  <a:srgbClr val="A7A8AA"/>
                </a:solidFill>
              </a:rPr>
              <a:t>PRENSA EXCÉNTRICA?</a:t>
            </a:r>
            <a:endParaRPr dirty="0">
              <a:solidFill>
                <a:srgbClr val="A7A8AA"/>
              </a:solidFill>
            </a:endParaRPr>
          </a:p>
        </p:txBody>
      </p:sp>
      <p:sp>
        <p:nvSpPr>
          <p:cNvPr id="303" name="Google Shape;303;p19"/>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19"/>
          <p:cNvSpPr txBox="1"/>
          <p:nvPr/>
        </p:nvSpPr>
        <p:spPr>
          <a:xfrm>
            <a:off x="-1" y="2055813"/>
            <a:ext cx="5628443"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spcBef>
                <a:spcPts val="0"/>
              </a:spcBef>
              <a:spcAft>
                <a:spcPts val="0"/>
              </a:spcAft>
              <a:buClr>
                <a:schemeClr val="lt1"/>
              </a:buClr>
              <a:buSzPts val="2800"/>
              <a:buFont typeface="Calibri"/>
              <a:buNone/>
            </a:pPr>
            <a:r>
              <a:rPr lang="es-CL" sz="2800" b="1" dirty="0">
                <a:solidFill>
                  <a:schemeClr val="lt1"/>
                </a:solidFill>
                <a:latin typeface="Calibri"/>
                <a:ea typeface="Calibri"/>
                <a:cs typeface="Calibri"/>
                <a:sym typeface="Calibri"/>
              </a:rPr>
              <a:t>Para escoger la prensa excéntrica tenemos que considerar algunos factores, como:</a:t>
            </a:r>
            <a:endParaRPr dirty="0"/>
          </a:p>
          <a:p>
            <a:pPr marL="0" marR="0" lvl="0" indent="0" algn="l" rtl="0">
              <a:spcBef>
                <a:spcPts val="0"/>
              </a:spcBef>
              <a:spcAft>
                <a:spcPts val="0"/>
              </a:spcAft>
              <a:buClr>
                <a:schemeClr val="dk1"/>
              </a:buClr>
              <a:buSzPts val="2800"/>
              <a:buFont typeface="Calibri"/>
              <a:buNone/>
            </a:pPr>
            <a:endParaRPr sz="2800" b="1"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s-CL" sz="2400" dirty="0">
                <a:solidFill>
                  <a:schemeClr val="lt1"/>
                </a:solidFill>
                <a:latin typeface="Calibri"/>
                <a:ea typeface="Calibri"/>
                <a:cs typeface="Calibri"/>
                <a:sym typeface="Calibri"/>
              </a:rPr>
              <a:t>Perímetro de la pieza.</a:t>
            </a:r>
            <a:endParaRPr dirty="0"/>
          </a:p>
          <a:p>
            <a:pPr marL="342900" marR="0" lvl="0" indent="-342900" algn="l" rtl="0">
              <a:spcBef>
                <a:spcPts val="0"/>
              </a:spcBef>
              <a:spcAft>
                <a:spcPts val="0"/>
              </a:spcAft>
              <a:buClr>
                <a:schemeClr val="lt1"/>
              </a:buClr>
              <a:buSzPts val="2400"/>
              <a:buFont typeface="Arial"/>
              <a:buChar char="•"/>
            </a:pPr>
            <a:r>
              <a:rPr lang="es-CL" sz="2400" dirty="0">
                <a:solidFill>
                  <a:schemeClr val="lt1"/>
                </a:solidFill>
                <a:latin typeface="Calibri"/>
                <a:ea typeface="Calibri"/>
                <a:cs typeface="Calibri"/>
                <a:sym typeface="Calibri"/>
              </a:rPr>
              <a:t>Espesor de la pieza.</a:t>
            </a:r>
            <a:endParaRPr dirty="0"/>
          </a:p>
          <a:p>
            <a:pPr marL="342900" marR="0" lvl="0" indent="-342900" algn="l" rtl="0">
              <a:spcBef>
                <a:spcPts val="0"/>
              </a:spcBef>
              <a:spcAft>
                <a:spcPts val="0"/>
              </a:spcAft>
              <a:buClr>
                <a:schemeClr val="lt1"/>
              </a:buClr>
              <a:buSzPts val="2400"/>
              <a:buFont typeface="Arial"/>
              <a:buChar char="•"/>
            </a:pPr>
            <a:r>
              <a:rPr lang="es-CL" sz="2400" dirty="0">
                <a:solidFill>
                  <a:schemeClr val="lt1"/>
                </a:solidFill>
                <a:latin typeface="Calibri"/>
                <a:ea typeface="Calibri"/>
                <a:cs typeface="Calibri"/>
                <a:sym typeface="Calibri"/>
              </a:rPr>
              <a:t>Resistencia al corte del material de la pieza.</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sp>
        <p:nvSpPr>
          <p:cNvPr id="305" name="Google Shape;305;p19"/>
          <p:cNvSpPr txBox="1"/>
          <p:nvPr/>
        </p:nvSpPr>
        <p:spPr>
          <a:xfrm>
            <a:off x="5925845" y="1765368"/>
            <a:ext cx="6094520" cy="4647426"/>
          </a:xfrm>
          <a:prstGeom prst="rect">
            <a:avLst/>
          </a:prstGeom>
          <a:blipFill rotWithShape="1">
            <a:blip r:embed="rId4">
              <a:alphaModFix/>
            </a:blip>
            <a:stretch>
              <a:fillRect l="-1499" t="-1047" b="-209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5" name="Google Shape;95;p2"/>
          <p:cNvSpPr/>
          <p:nvPr/>
        </p:nvSpPr>
        <p:spPr>
          <a:xfrm>
            <a:off x="1802163" y="97655"/>
            <a:ext cx="7830105" cy="90552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s-CL" sz="3600" dirty="0">
                <a:solidFill>
                  <a:schemeClr val="lt1"/>
                </a:solidFill>
              </a:rPr>
              <a:t>CONTENIDOS</a:t>
            </a:r>
            <a:endParaRPr sz="3600" dirty="0">
              <a:solidFill>
                <a:schemeClr val="lt1"/>
              </a:solidFill>
            </a:endParaRPr>
          </a:p>
        </p:txBody>
      </p:sp>
      <p:sp>
        <p:nvSpPr>
          <p:cNvPr id="97" name="Google Shape;97;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p:nvPr/>
        </p:nvSpPr>
        <p:spPr>
          <a:xfrm>
            <a:off x="1395273" y="2352583"/>
            <a:ext cx="4233170" cy="349780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txBox="1">
            <a:spLocks noGrp="1"/>
          </p:cNvSpPr>
          <p:nvPr>
            <p:ph type="body" idx="1"/>
          </p:nvPr>
        </p:nvSpPr>
        <p:spPr>
          <a:xfrm>
            <a:off x="1461116" y="2768549"/>
            <a:ext cx="4087427" cy="2123047"/>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lt1"/>
              </a:buClr>
              <a:buSzPts val="2000"/>
              <a:buFont typeface="Calibri"/>
              <a:buAutoNum type="arabicPeriod"/>
            </a:pPr>
            <a:r>
              <a:rPr lang="es-CL" sz="2000" dirty="0">
                <a:solidFill>
                  <a:schemeClr val="lt1"/>
                </a:solidFill>
              </a:rPr>
              <a:t>¿Qué es la manufactura aditiva?</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CL" sz="2000" dirty="0">
                <a:solidFill>
                  <a:schemeClr val="lt1"/>
                </a:solidFill>
              </a:rPr>
              <a:t>Modelado por deposición fundida (FDM)</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CL" sz="2000" dirty="0">
                <a:solidFill>
                  <a:schemeClr val="lt1"/>
                </a:solidFill>
              </a:rPr>
              <a:t>Proceso de impresión en impresora 3D</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CL" sz="2000" dirty="0">
                <a:solidFill>
                  <a:schemeClr val="lt1"/>
                </a:solidFill>
              </a:rPr>
              <a:t>Partes de una impresora 3D</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CL" sz="2000" dirty="0">
                <a:solidFill>
                  <a:schemeClr val="lt1"/>
                </a:solidFill>
              </a:rPr>
              <a:t>Uso de software de corte para manufactura aditiva</a:t>
            </a:r>
            <a:endParaRPr sz="2000" dirty="0">
              <a:solidFill>
                <a:schemeClr val="lt1"/>
              </a:solidFill>
            </a:endParaRPr>
          </a:p>
        </p:txBody>
      </p:sp>
      <p:sp>
        <p:nvSpPr>
          <p:cNvPr id="101" name="Google Shape;101;p2"/>
          <p:cNvSpPr txBox="1"/>
          <p:nvPr/>
        </p:nvSpPr>
        <p:spPr>
          <a:xfrm>
            <a:off x="843378" y="1488567"/>
            <a:ext cx="5515988"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i="0" u="none" strike="noStrike" cap="none" dirty="0">
                <a:solidFill>
                  <a:schemeClr val="dk1"/>
                </a:solidFill>
                <a:latin typeface="Calibri"/>
                <a:ea typeface="Calibri"/>
                <a:cs typeface="Calibri"/>
                <a:sym typeface="Calibri"/>
              </a:rPr>
              <a:t>TEMA N°1 </a:t>
            </a:r>
            <a:endParaRPr dirty="0"/>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FABRICACIÓN MEDIANTE MANUFACTURA ADITIVA</a:t>
            </a:r>
            <a:endParaRPr dirty="0"/>
          </a:p>
        </p:txBody>
      </p:sp>
      <p:sp>
        <p:nvSpPr>
          <p:cNvPr id="102" name="Google Shape;102;p2"/>
          <p:cNvSpPr txBox="1"/>
          <p:nvPr/>
        </p:nvSpPr>
        <p:spPr>
          <a:xfrm>
            <a:off x="6390997" y="1496836"/>
            <a:ext cx="3908579"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N°2 </a:t>
            </a:r>
            <a:endParaRPr dirty="0"/>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SELECCIÓN DE PRENSA PARA MATRIZ</a:t>
            </a:r>
            <a:endParaRPr dirty="0"/>
          </a:p>
        </p:txBody>
      </p:sp>
      <p:sp>
        <p:nvSpPr>
          <p:cNvPr id="103" name="Google Shape;103;p2"/>
          <p:cNvSpPr/>
          <p:nvPr/>
        </p:nvSpPr>
        <p:spPr>
          <a:xfrm>
            <a:off x="6297227" y="2344314"/>
            <a:ext cx="4233170" cy="349780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2"/>
          <p:cNvSpPr txBox="1"/>
          <p:nvPr/>
        </p:nvSpPr>
        <p:spPr>
          <a:xfrm>
            <a:off x="6363070" y="2760280"/>
            <a:ext cx="4087427" cy="2123047"/>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chemeClr val="lt1"/>
              </a:buClr>
              <a:buSzPts val="2000"/>
              <a:buFont typeface="Calibri"/>
              <a:buAutoNum type="arabicPeriod"/>
            </a:pPr>
            <a:r>
              <a:rPr lang="es-CL" sz="2000" b="0" i="0" u="none" strike="noStrike" cap="none" dirty="0">
                <a:solidFill>
                  <a:schemeClr val="lt1"/>
                </a:solidFill>
                <a:latin typeface="Calibri"/>
                <a:ea typeface="Calibri"/>
                <a:cs typeface="Calibri"/>
                <a:sym typeface="Calibri"/>
              </a:rPr>
              <a:t>Prensas</a:t>
            </a:r>
            <a:endParaRPr dirty="0"/>
          </a:p>
          <a:p>
            <a:pPr marL="228600" marR="0" lvl="0" indent="-228600" algn="l" rtl="0">
              <a:lnSpc>
                <a:spcPct val="90000"/>
              </a:lnSpc>
              <a:spcBef>
                <a:spcPts val="100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Prensa Hidráulica</a:t>
            </a:r>
            <a:endParaRPr dirty="0"/>
          </a:p>
          <a:p>
            <a:pPr marL="228600" marR="0" lvl="0" indent="-228600" algn="l" rtl="0">
              <a:lnSpc>
                <a:spcPct val="90000"/>
              </a:lnSpc>
              <a:spcBef>
                <a:spcPts val="100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Prensa Excéntrica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1" name="Google Shape;311;p20"/>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2" name="Google Shape;312;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EJEMPLO</a:t>
            </a:r>
            <a:br>
              <a:rPr lang="es-CL" dirty="0"/>
            </a:br>
            <a:endParaRPr dirty="0">
              <a:solidFill>
                <a:srgbClr val="A7A8AA"/>
              </a:solidFill>
            </a:endParaRPr>
          </a:p>
        </p:txBody>
      </p:sp>
      <p:sp>
        <p:nvSpPr>
          <p:cNvPr id="313" name="Google Shape;313;p20"/>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4" name="Google Shape;314;p20"/>
          <p:cNvSpPr txBox="1"/>
          <p:nvPr/>
        </p:nvSpPr>
        <p:spPr>
          <a:xfrm>
            <a:off x="4902322" y="2916834"/>
            <a:ext cx="2253078" cy="1323439"/>
          </a:xfrm>
          <a:prstGeom prst="rect">
            <a:avLst/>
          </a:prstGeom>
          <a:blipFill rotWithShape="1">
            <a:blip r:embed="rId4">
              <a:alphaModFix/>
            </a:blip>
            <a:stretch>
              <a:fillRect l="-2702" t="-2293" r="-809" b="-68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315" name="Google Shape;315;p20"/>
          <p:cNvSpPr/>
          <p:nvPr/>
        </p:nvSpPr>
        <p:spPr>
          <a:xfrm>
            <a:off x="7208669" y="2712647"/>
            <a:ext cx="4403324" cy="243143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L" sz="1800" dirty="0">
                <a:latin typeface="Calibri"/>
                <a:ea typeface="Calibri"/>
                <a:cs typeface="Calibri"/>
                <a:sym typeface="Calibri"/>
              </a:rPr>
              <a:t> </a:t>
            </a:r>
            <a:endParaRPr dirty="0"/>
          </a:p>
        </p:txBody>
      </p:sp>
      <p:sp>
        <p:nvSpPr>
          <p:cNvPr id="316" name="Google Shape;316;p20"/>
          <p:cNvSpPr/>
          <p:nvPr/>
        </p:nvSpPr>
        <p:spPr>
          <a:xfrm>
            <a:off x="8220647" y="3864458"/>
            <a:ext cx="2295733" cy="366806"/>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7" name="Google Shape;317;p20"/>
          <p:cNvSpPr txBox="1"/>
          <p:nvPr/>
        </p:nvSpPr>
        <p:spPr>
          <a:xfrm>
            <a:off x="4912310" y="4802503"/>
            <a:ext cx="686206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8354D"/>
              </a:buClr>
              <a:buSzPts val="2000"/>
              <a:buFont typeface="Calibri"/>
              <a:buNone/>
            </a:pPr>
            <a:r>
              <a:rPr lang="es-CL" sz="2000" b="1" dirty="0">
                <a:solidFill>
                  <a:srgbClr val="88354D"/>
                </a:solidFill>
                <a:latin typeface="Calibri"/>
                <a:ea typeface="Calibri"/>
                <a:cs typeface="Calibri"/>
                <a:sym typeface="Calibri"/>
              </a:rPr>
              <a:t>Luego de haber realizado el cálculo, nos entrega como resultado que la fuerza de corte es de 13,2 (tnf), por lo cual bastaría con una prensa de 20 toneladas para fabricar la pieza solicitada.</a:t>
            </a:r>
            <a:endParaRPr dirty="0"/>
          </a:p>
        </p:txBody>
      </p:sp>
      <p:sp>
        <p:nvSpPr>
          <p:cNvPr id="318" name="Google Shape;318;p20"/>
          <p:cNvSpPr txBox="1"/>
          <p:nvPr/>
        </p:nvSpPr>
        <p:spPr>
          <a:xfrm>
            <a:off x="0" y="2055813"/>
            <a:ext cx="4666323"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spcBef>
                <a:spcPts val="0"/>
              </a:spcBef>
              <a:spcAft>
                <a:spcPts val="0"/>
              </a:spcAft>
              <a:buClr>
                <a:schemeClr val="lt1"/>
              </a:buClr>
              <a:buSzPts val="2800"/>
              <a:buFont typeface="Calibri"/>
              <a:buNone/>
            </a:pPr>
            <a:r>
              <a:rPr lang="es-CL" sz="2800" dirty="0">
                <a:solidFill>
                  <a:schemeClr val="lt1"/>
                </a:solidFill>
                <a:latin typeface="Calibri"/>
                <a:ea typeface="Calibri"/>
                <a:cs typeface="Calibri"/>
                <a:sym typeface="Calibri"/>
              </a:rPr>
              <a:t>Se necesita calcular la </a:t>
            </a:r>
            <a:r>
              <a:rPr lang="es-CL" sz="2800" b="1" dirty="0">
                <a:solidFill>
                  <a:schemeClr val="lt1"/>
                </a:solidFill>
                <a:latin typeface="Calibri"/>
                <a:ea typeface="Calibri"/>
                <a:cs typeface="Calibri"/>
                <a:sym typeface="Calibri"/>
              </a:rPr>
              <a:t>Fc</a:t>
            </a:r>
            <a:r>
              <a:rPr lang="es-CL" sz="2800" dirty="0">
                <a:solidFill>
                  <a:schemeClr val="lt1"/>
                </a:solidFill>
                <a:latin typeface="Calibri"/>
                <a:ea typeface="Calibri"/>
                <a:cs typeface="Calibri"/>
                <a:sym typeface="Calibri"/>
              </a:rPr>
              <a:t> para escoger una prensa excéntrica, teniendo un fleje de latón de espesor de 5 mm y su </a:t>
            </a:r>
            <a:r>
              <a:rPr lang="es-CL" sz="2800" b="1" dirty="0">
                <a:solidFill>
                  <a:schemeClr val="lt1"/>
                </a:solidFill>
                <a:latin typeface="Calibri"/>
                <a:ea typeface="Calibri"/>
                <a:cs typeface="Calibri"/>
                <a:sym typeface="Calibri"/>
              </a:rPr>
              <a:t>σc</a:t>
            </a:r>
            <a:r>
              <a:rPr lang="es-CL" sz="2800" dirty="0">
                <a:solidFill>
                  <a:schemeClr val="lt1"/>
                </a:solidFill>
                <a:latin typeface="Calibri"/>
                <a:ea typeface="Calibri"/>
                <a:cs typeface="Calibri"/>
                <a:sym typeface="Calibri"/>
              </a:rPr>
              <a:t> es de 24 kgf/mm2. La pieza es circular y tiene un diámetro de 35 </a:t>
            </a:r>
            <a:r>
              <a:rPr lang="es-CL" sz="2800" dirty="0" err="1">
                <a:solidFill>
                  <a:schemeClr val="lt1"/>
                </a:solidFill>
                <a:latin typeface="Calibri"/>
                <a:ea typeface="Calibri"/>
                <a:cs typeface="Calibri"/>
                <a:sym typeface="Calibri"/>
              </a:rPr>
              <a:t>mm.</a:t>
            </a:r>
            <a:endParaRPr sz="2800"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0" name="Google Shape;110;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CL" sz="5940" dirty="0">
                <a:solidFill>
                  <a:srgbClr val="A7A8AA"/>
                </a:solidFill>
              </a:rPr>
              <a:t>TEMA N°1</a:t>
            </a:r>
            <a:br>
              <a:rPr lang="es-CL" sz="3959" dirty="0"/>
            </a:br>
            <a:r>
              <a:rPr lang="es-CL" sz="3959" dirty="0">
                <a:solidFill>
                  <a:srgbClr val="88354D"/>
                </a:solidFill>
              </a:rPr>
              <a:t>FABRICACIÓN MEDIANTE MANUFACTURA ADITIVA</a:t>
            </a:r>
            <a:endParaRPr sz="3959" dirty="0">
              <a:solidFill>
                <a:srgbClr val="88354D"/>
              </a:solidFill>
            </a:endParaRPr>
          </a:p>
        </p:txBody>
      </p:sp>
      <p:sp>
        <p:nvSpPr>
          <p:cNvPr id="111" name="Google Shape;111;p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2" name="Google Shape;112;p3"/>
          <p:cNvSpPr txBox="1"/>
          <p:nvPr/>
        </p:nvSpPr>
        <p:spPr>
          <a:xfrm>
            <a:off x="5885896" y="6436307"/>
            <a:ext cx="6062708" cy="565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L" sz="1000" b="0" i="0" u="none" strike="noStrike" cap="none" dirty="0">
                <a:solidFill>
                  <a:schemeClr val="dk1"/>
                </a:solidFill>
                <a:latin typeface="Calibri"/>
                <a:ea typeface="Calibri"/>
                <a:cs typeface="Calibri"/>
                <a:sym typeface="Calibri"/>
              </a:rPr>
              <a:t>Fuente: https://itcomunicacion.com.mx/muestran-en-vivo-tecnologia-de-impresion-3d-y-manufactura-aditiva/</a:t>
            </a:r>
            <a:endParaRPr dirty="0"/>
          </a:p>
          <a:p>
            <a:pPr marL="0" marR="0" lvl="0" indent="0" algn="l" rtl="0">
              <a:lnSpc>
                <a:spcPct val="100000"/>
              </a:lnSpc>
              <a:spcBef>
                <a:spcPts val="0"/>
              </a:spcBef>
              <a:spcAft>
                <a:spcPts val="0"/>
              </a:spcAft>
              <a:buClr>
                <a:srgbClr val="000000"/>
              </a:buClr>
              <a:buSzPts val="1100"/>
              <a:buFont typeface="Arial"/>
              <a:buNone/>
            </a:pPr>
            <a:endParaRPr sz="900" b="0" i="0" u="none" strike="noStrike" cap="none" dirty="0">
              <a:solidFill>
                <a:srgbClr val="000000"/>
              </a:solidFill>
              <a:latin typeface="Arial"/>
              <a:ea typeface="Arial"/>
              <a:cs typeface="Arial"/>
              <a:sym typeface="Arial"/>
            </a:endParaRPr>
          </a:p>
        </p:txBody>
      </p:sp>
      <p:pic>
        <p:nvPicPr>
          <p:cNvPr id="113" name="Google Shape;113;p3"/>
          <p:cNvPicPr preferRelativeResize="0"/>
          <p:nvPr/>
        </p:nvPicPr>
        <p:blipFill rotWithShape="1">
          <a:blip r:embed="rId3">
            <a:alphaModFix/>
          </a:blip>
          <a:srcRect/>
          <a:stretch/>
        </p:blipFill>
        <p:spPr>
          <a:xfrm>
            <a:off x="3471169" y="1720734"/>
            <a:ext cx="8477434" cy="4715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9" name="Google Shape;119;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¿QUÉ ES LA</a:t>
            </a:r>
            <a:br>
              <a:rPr lang="es-CL" dirty="0"/>
            </a:br>
            <a:r>
              <a:rPr lang="es-CL" dirty="0">
                <a:solidFill>
                  <a:srgbClr val="88354D"/>
                </a:solidFill>
              </a:rPr>
              <a:t>MANUFACTURA ADITIVA?</a:t>
            </a:r>
            <a:endParaRPr dirty="0">
              <a:solidFill>
                <a:srgbClr val="88354D"/>
              </a:solidFill>
            </a:endParaRPr>
          </a:p>
        </p:txBody>
      </p:sp>
      <p:sp>
        <p:nvSpPr>
          <p:cNvPr id="121" name="Google Shape;121;p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2" name="Google Shape;122;p4"/>
          <p:cNvGrpSpPr/>
          <p:nvPr/>
        </p:nvGrpSpPr>
        <p:grpSpPr>
          <a:xfrm>
            <a:off x="1" y="2159824"/>
            <a:ext cx="5885894" cy="4036790"/>
            <a:chOff x="0" y="593"/>
            <a:chExt cx="3916029" cy="4229040"/>
          </a:xfrm>
        </p:grpSpPr>
        <p:sp>
          <p:nvSpPr>
            <p:cNvPr id="123" name="Google Shape;123;p4"/>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4"/>
            <p:cNvSpPr txBox="1"/>
            <p:nvPr/>
          </p:nvSpPr>
          <p:spPr>
            <a:xfrm>
              <a:off x="0" y="593"/>
              <a:ext cx="3916029"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70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0"/>
                </a:spcBef>
                <a:spcAft>
                  <a:spcPts val="0"/>
                </a:spcAft>
                <a:buClr>
                  <a:schemeClr val="lt1"/>
                </a:buClr>
                <a:buSzPts val="2000"/>
                <a:buFont typeface="Calibri"/>
                <a:buNone/>
              </a:pPr>
              <a:r>
                <a:rPr lang="es-CL" sz="2000" b="0" i="0" u="none" strike="noStrike" cap="none" dirty="0">
                  <a:solidFill>
                    <a:schemeClr val="lt1"/>
                  </a:solidFill>
                  <a:latin typeface="Calibri"/>
                  <a:ea typeface="Calibri"/>
                  <a:cs typeface="Calibri"/>
                  <a:sym typeface="Calibri"/>
                </a:rPr>
                <a:t>La manufactura aditiva (o fabricación aditiva) forma parte de los pilares sobre los cuales se ha desarrollado la llamada industria 4.0. Esta revolucionaria tecnología permite producir objetos sólidos a partir de la adhesión de materiales, depositando el material (plástico o metal) capa a capa de manera controlada. Esta técnica, llamada comúnmente como Impresión 3D, permite fabricar objetos con formas personalizadas, las cuales son modeladas previamente mediante programas de diseño asistido por computadora (CAD).</a:t>
              </a:r>
              <a:endParaRPr dirty="0"/>
            </a:p>
            <a:p>
              <a:pPr marL="0" marR="0" lvl="0" indent="0" algn="ctr" rtl="0">
                <a:lnSpc>
                  <a:spcPct val="90000"/>
                </a:lnSpc>
                <a:spcBef>
                  <a:spcPts val="0"/>
                </a:spcBef>
                <a:spcAft>
                  <a:spcPts val="0"/>
                </a:spcAft>
                <a:buClr>
                  <a:schemeClr val="dk1"/>
                </a:buClr>
                <a:buSzPts val="6500"/>
                <a:buFont typeface="Calibri"/>
                <a:buNone/>
              </a:pPr>
              <a:endParaRPr sz="6500" b="0" i="0" u="none" strike="noStrike" cap="none" dirty="0">
                <a:solidFill>
                  <a:schemeClr val="lt1"/>
                </a:solidFill>
                <a:latin typeface="Calibri"/>
                <a:ea typeface="Calibri"/>
                <a:cs typeface="Calibri"/>
                <a:sym typeface="Calibri"/>
              </a:endParaRPr>
            </a:p>
          </p:txBody>
        </p:sp>
      </p:grpSp>
      <p:pic>
        <p:nvPicPr>
          <p:cNvPr id="125" name="Google Shape;125;p4" descr="https://www.plastico.com/documenta/imagenes/136149/produccion-de-piezas-de-metalmecanica-con-manufactura-avanzada-G.jpg"/>
          <p:cNvPicPr preferRelativeResize="0"/>
          <p:nvPr/>
        </p:nvPicPr>
        <p:blipFill rotWithShape="1">
          <a:blip r:embed="rId4">
            <a:alphaModFix/>
          </a:blip>
          <a:srcRect/>
          <a:stretch/>
        </p:blipFill>
        <p:spPr>
          <a:xfrm>
            <a:off x="6096000" y="2372888"/>
            <a:ext cx="5692254" cy="3415353"/>
          </a:xfrm>
          <a:prstGeom prst="rect">
            <a:avLst/>
          </a:prstGeom>
          <a:noFill/>
          <a:ln>
            <a:noFill/>
          </a:ln>
        </p:spPr>
      </p:pic>
      <p:sp>
        <p:nvSpPr>
          <p:cNvPr id="126" name="Google Shape;126;p4"/>
          <p:cNvSpPr txBox="1"/>
          <p:nvPr/>
        </p:nvSpPr>
        <p:spPr>
          <a:xfrm>
            <a:off x="5885895" y="5834366"/>
            <a:ext cx="609452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200" b="0" i="0" u="none" strike="noStrike" cap="none" dirty="0">
                <a:solidFill>
                  <a:schemeClr val="dk1"/>
                </a:solidFill>
                <a:latin typeface="Calibri"/>
                <a:ea typeface="Calibri"/>
                <a:cs typeface="Calibri"/>
                <a:sym typeface="Calibri"/>
              </a:rPr>
              <a:t>Fuente: https://www.plastico.com/temas/La-manufactura-aditiva-avanza-del-prototipado-a-la-produccion+129647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TECNOLOGÍA DE</a:t>
            </a:r>
            <a:br>
              <a:rPr lang="es-CL" dirty="0">
                <a:solidFill>
                  <a:srgbClr val="A7A8AA"/>
                </a:solidFill>
              </a:rPr>
            </a:br>
            <a:r>
              <a:rPr lang="es-CL" dirty="0">
                <a:solidFill>
                  <a:srgbClr val="88354D"/>
                </a:solidFill>
              </a:rPr>
              <a:t>IMPRESIÓN 3D</a:t>
            </a:r>
            <a:endParaRPr dirty="0">
              <a:solidFill>
                <a:srgbClr val="88354D"/>
              </a:solidFill>
            </a:endParaRPr>
          </a:p>
        </p:txBody>
      </p:sp>
      <p:sp>
        <p:nvSpPr>
          <p:cNvPr id="134" name="Google Shape;134;p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135" name="Google Shape;135;p5"/>
          <p:cNvGraphicFramePr/>
          <p:nvPr/>
        </p:nvGraphicFramePr>
        <p:xfrm>
          <a:off x="1473694" y="2055813"/>
          <a:ext cx="9141000" cy="3967050"/>
        </p:xfrm>
        <a:graphic>
          <a:graphicData uri="http://schemas.openxmlformats.org/drawingml/2006/table">
            <a:tbl>
              <a:tblPr firstRow="1" bandRow="1">
                <a:noFill/>
                <a:tableStyleId>{27F29EA0-BA89-438A-8741-0AFF500DF92D}</a:tableStyleId>
              </a:tblPr>
              <a:tblGrid>
                <a:gridCol w="3047000">
                  <a:extLst>
                    <a:ext uri="{9D8B030D-6E8A-4147-A177-3AD203B41FA5}">
                      <a16:colId xmlns:a16="http://schemas.microsoft.com/office/drawing/2014/main" val="20000"/>
                    </a:ext>
                  </a:extLst>
                </a:gridCol>
                <a:gridCol w="3047000">
                  <a:extLst>
                    <a:ext uri="{9D8B030D-6E8A-4147-A177-3AD203B41FA5}">
                      <a16:colId xmlns:a16="http://schemas.microsoft.com/office/drawing/2014/main" val="20001"/>
                    </a:ext>
                  </a:extLst>
                </a:gridCol>
                <a:gridCol w="3047000">
                  <a:extLst>
                    <a:ext uri="{9D8B030D-6E8A-4147-A177-3AD203B41FA5}">
                      <a16:colId xmlns:a16="http://schemas.microsoft.com/office/drawing/2014/main" val="20002"/>
                    </a:ext>
                  </a:extLst>
                </a:gridCol>
              </a:tblGrid>
              <a:tr h="661175">
                <a:tc>
                  <a:txBody>
                    <a:bodyPr/>
                    <a:lstStyle/>
                    <a:p>
                      <a:pPr marL="0" marR="0" lvl="0" indent="0" algn="ctr" rtl="0">
                        <a:spcBef>
                          <a:spcPts val="0"/>
                        </a:spcBef>
                        <a:spcAft>
                          <a:spcPts val="0"/>
                        </a:spcAft>
                        <a:buNone/>
                      </a:pPr>
                      <a:r>
                        <a:rPr lang="es-CL" sz="1800" u="none" strike="noStrike" cap="none" dirty="0"/>
                        <a:t>TIPO</a:t>
                      </a:r>
                      <a:endParaRPr dirty="0"/>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tc>
                  <a:txBody>
                    <a:bodyPr/>
                    <a:lstStyle/>
                    <a:p>
                      <a:pPr marL="0" marR="0" lvl="0" indent="0" algn="ctr" rtl="0">
                        <a:spcBef>
                          <a:spcPts val="0"/>
                        </a:spcBef>
                        <a:spcAft>
                          <a:spcPts val="0"/>
                        </a:spcAft>
                        <a:buNone/>
                      </a:pPr>
                      <a:r>
                        <a:rPr lang="es-CL" sz="1800" u="none" strike="noStrike" cap="none" dirty="0"/>
                        <a:t>TECNOLOGÍA</a:t>
                      </a:r>
                      <a:endParaRPr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tc>
                  <a:txBody>
                    <a:bodyPr/>
                    <a:lstStyle/>
                    <a:p>
                      <a:pPr marL="0" marR="0" lvl="0" indent="0" algn="ctr" rtl="0">
                        <a:spcBef>
                          <a:spcPts val="0"/>
                        </a:spcBef>
                        <a:spcAft>
                          <a:spcPts val="0"/>
                        </a:spcAft>
                        <a:buNone/>
                      </a:pPr>
                      <a:r>
                        <a:rPr lang="es-CL" sz="1800" u="none" strike="noStrike" cap="none" dirty="0"/>
                        <a:t>MATERIALES</a:t>
                      </a:r>
                      <a:endParaRPr dirty="0"/>
                    </a:p>
                  </a:txBody>
                  <a:tcPr marL="91450" marR="91450" marT="45725" marB="457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extLst>
                  <a:ext uri="{0D108BD9-81ED-4DB2-BD59-A6C34878D82A}">
                    <a16:rowId xmlns:a16="http://schemas.microsoft.com/office/drawing/2014/main" val="10000"/>
                  </a:ext>
                </a:extLst>
              </a:tr>
              <a:tr h="661175">
                <a:tc>
                  <a:txBody>
                    <a:bodyPr/>
                    <a:lstStyle/>
                    <a:p>
                      <a:pPr marL="0" marR="0" lvl="0" indent="0" algn="ctr" rtl="0">
                        <a:spcBef>
                          <a:spcPts val="0"/>
                        </a:spcBef>
                        <a:spcAft>
                          <a:spcPts val="0"/>
                        </a:spcAft>
                        <a:buNone/>
                      </a:pPr>
                      <a:r>
                        <a:rPr lang="es-CL" sz="1800" u="none" strike="noStrike" cap="none" dirty="0"/>
                        <a:t>Extrusión</a:t>
                      </a:r>
                      <a:endParaRPr dirty="0"/>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Modelado por deposición fundida (FDM)</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Termoplásticos</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1175">
                <a:tc rowSpan="3">
                  <a:txBody>
                    <a:bodyPr/>
                    <a:lstStyle/>
                    <a:p>
                      <a:pPr marL="0" marR="0" lvl="0" indent="0" algn="ctr" rtl="0">
                        <a:spcBef>
                          <a:spcPts val="0"/>
                        </a:spcBef>
                        <a:spcAft>
                          <a:spcPts val="0"/>
                        </a:spcAft>
                        <a:buNone/>
                      </a:pPr>
                      <a:r>
                        <a:rPr lang="es-CL" sz="1800" u="none" strike="noStrike" cap="none" dirty="0"/>
                        <a:t>Granulado</a:t>
                      </a:r>
                      <a:endParaRPr dirty="0"/>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Sinterizado directo de metal por láser (DMLS)</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Casi cualquier aleación</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61175">
                <a:tc vMerge="1">
                  <a:txBody>
                    <a:bodyPr/>
                    <a:lstStyle/>
                    <a:p>
                      <a:endParaRPr lang="es-CL"/>
                    </a:p>
                  </a:txBody>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Fusión por haz de electrones (EBM)</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Aleaciones de titanio</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61175">
                <a:tc vMerge="1">
                  <a:txBody>
                    <a:bodyPr/>
                    <a:lstStyle/>
                    <a:p>
                      <a:endParaRPr lang="es-CL"/>
                    </a:p>
                  </a:txBody>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Sinterizado selectivo por láser (SLS)</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Termoplásticos, polvos metálicos, polvos cerámicos</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61175">
                <a:tc>
                  <a:txBody>
                    <a:bodyPr/>
                    <a:lstStyle/>
                    <a:p>
                      <a:pPr marL="0" marR="0" lvl="0" indent="0" algn="ctr" rtl="0">
                        <a:spcBef>
                          <a:spcPts val="0"/>
                        </a:spcBef>
                        <a:spcAft>
                          <a:spcPts val="0"/>
                        </a:spcAft>
                        <a:buNone/>
                      </a:pPr>
                      <a:r>
                        <a:rPr lang="es-CL" sz="1800" u="none" strike="noStrike" cap="none" dirty="0"/>
                        <a:t>Fotoquímicos</a:t>
                      </a:r>
                      <a:endParaRPr dirty="0"/>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Estereolitografía (SLA)</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s-CL" sz="1800" b="0" i="0" u="none" strike="noStrike" cap="none" dirty="0">
                          <a:solidFill>
                            <a:schemeClr val="dk1"/>
                          </a:solidFill>
                          <a:latin typeface="Calibri"/>
                          <a:ea typeface="Calibri"/>
                          <a:cs typeface="Calibri"/>
                          <a:sym typeface="Calibri"/>
                        </a:rPr>
                        <a:t>Fotopolímeros</a:t>
                      </a:r>
                      <a:endParaRPr sz="1800" u="none" strike="noStrike" cap="none" dirty="0"/>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36" name="Google Shape;136;p5"/>
          <p:cNvSpPr/>
          <p:nvPr/>
        </p:nvSpPr>
        <p:spPr>
          <a:xfrm>
            <a:off x="4502744" y="6144767"/>
            <a:ext cx="318651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b="0" i="0" u="none" strike="noStrike" cap="none" dirty="0">
                <a:solidFill>
                  <a:srgbClr val="000000"/>
                </a:solidFill>
                <a:latin typeface="Calibri"/>
                <a:ea typeface="Calibri"/>
                <a:cs typeface="Calibri"/>
                <a:sym typeface="Calibri"/>
              </a:rPr>
              <a:t>Fuente: Creación propia, adaptada de Wikipedia</a:t>
            </a:r>
            <a:endParaRPr sz="12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2" name="Google Shape;142;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3" name="Google Shape;143;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MODELADO POR</a:t>
            </a:r>
            <a:br>
              <a:rPr lang="es-CL" dirty="0">
                <a:solidFill>
                  <a:srgbClr val="A7A8AA"/>
                </a:solidFill>
              </a:rPr>
            </a:br>
            <a:r>
              <a:rPr lang="es-CL" dirty="0">
                <a:solidFill>
                  <a:srgbClr val="88354D"/>
                </a:solidFill>
              </a:rPr>
              <a:t>DEPOSICIÓN FUNDIDA (FDM)</a:t>
            </a:r>
            <a:endParaRPr dirty="0">
              <a:solidFill>
                <a:srgbClr val="88354D"/>
              </a:solidFill>
            </a:endParaRPr>
          </a:p>
        </p:txBody>
      </p:sp>
      <p:sp>
        <p:nvSpPr>
          <p:cNvPr id="144" name="Google Shape;144;p6"/>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45" name="Google Shape;145;p6" descr="https://lh3.googleusercontent.com/quPL_2hvswwwZxXcv77V2YFDXqSFXQ9_pXPonP2lLWeUPaUmW8o-4fKT7VxbdUcZadLRpFh3fIYvq5C3YK_y-50OCKrw1Wk1B5mAai_sVJLnzTDHjiNPoVhk92Rcew"/>
          <p:cNvPicPr preferRelativeResize="0"/>
          <p:nvPr/>
        </p:nvPicPr>
        <p:blipFill rotWithShape="1">
          <a:blip r:embed="rId4">
            <a:alphaModFix/>
          </a:blip>
          <a:srcRect/>
          <a:stretch/>
        </p:blipFill>
        <p:spPr>
          <a:xfrm>
            <a:off x="3372354" y="1690688"/>
            <a:ext cx="5581079" cy="4648934"/>
          </a:xfrm>
          <a:prstGeom prst="rect">
            <a:avLst/>
          </a:prstGeom>
          <a:noFill/>
          <a:ln>
            <a:noFill/>
          </a:ln>
        </p:spPr>
      </p:pic>
      <p:sp>
        <p:nvSpPr>
          <p:cNvPr id="146" name="Google Shape;146;p6"/>
          <p:cNvSpPr/>
          <p:nvPr/>
        </p:nvSpPr>
        <p:spPr>
          <a:xfrm>
            <a:off x="2712719" y="6460698"/>
            <a:ext cx="676656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200" dirty="0">
                <a:solidFill>
                  <a:srgbClr val="000000"/>
                </a:solidFill>
                <a:latin typeface="Calibri"/>
                <a:ea typeface="Calibri"/>
                <a:cs typeface="Calibri"/>
                <a:sym typeface="Calibri"/>
              </a:rPr>
              <a:t>Fuente: https://druckwege.de/en/home-en/technology/fused-deposition-modelling-fdmWikipedia</a:t>
            </a:r>
            <a:endParaRPr sz="12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3" name="Google Shape;153;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PROCESO DE IMPRESIÓN EN</a:t>
            </a:r>
            <a:br>
              <a:rPr lang="es-CL" dirty="0">
                <a:solidFill>
                  <a:srgbClr val="A7A8AA"/>
                </a:solidFill>
              </a:rPr>
            </a:br>
            <a:r>
              <a:rPr lang="es-CL" dirty="0">
                <a:solidFill>
                  <a:srgbClr val="88354D"/>
                </a:solidFill>
              </a:rPr>
              <a:t>IMPRESORA 3D</a:t>
            </a:r>
            <a:endParaRPr dirty="0">
              <a:solidFill>
                <a:srgbClr val="88354D"/>
              </a:solidFill>
            </a:endParaRPr>
          </a:p>
        </p:txBody>
      </p:sp>
      <p:sp>
        <p:nvSpPr>
          <p:cNvPr id="154" name="Google Shape;154;p7"/>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55" name="Google Shape;155;p7"/>
          <p:cNvGrpSpPr/>
          <p:nvPr/>
        </p:nvGrpSpPr>
        <p:grpSpPr>
          <a:xfrm>
            <a:off x="456065" y="2607395"/>
            <a:ext cx="11279869" cy="2876315"/>
            <a:chOff x="4961" y="632291"/>
            <a:chExt cx="11279869" cy="2876315"/>
          </a:xfrm>
        </p:grpSpPr>
        <p:sp>
          <p:nvSpPr>
            <p:cNvPr id="156" name="Google Shape;156;p7"/>
            <p:cNvSpPr/>
            <p:nvPr/>
          </p:nvSpPr>
          <p:spPr>
            <a:xfrm>
              <a:off x="4961" y="632291"/>
              <a:ext cx="2169205" cy="2876315"/>
            </a:xfrm>
            <a:prstGeom prst="roundRect">
              <a:avLst>
                <a:gd name="adj" fmla="val 10000"/>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7"/>
            <p:cNvSpPr txBox="1"/>
            <p:nvPr/>
          </p:nvSpPr>
          <p:spPr>
            <a:xfrm>
              <a:off x="68495" y="695825"/>
              <a:ext cx="2042137" cy="274924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s-CL" sz="1700" dirty="0">
                  <a:solidFill>
                    <a:schemeClr val="lt1"/>
                  </a:solidFill>
                  <a:latin typeface="Calibri"/>
                  <a:ea typeface="Calibri"/>
                  <a:cs typeface="Calibri"/>
                  <a:sym typeface="Calibri"/>
                </a:rPr>
                <a:t>El material (principalmente presentado en forma de filamentos y enrollados en bobinas), es introducido en una boquilla de extrusión.</a:t>
              </a:r>
              <a:endParaRPr sz="1700" dirty="0">
                <a:solidFill>
                  <a:schemeClr val="lt1"/>
                </a:solidFill>
                <a:latin typeface="Calibri"/>
                <a:ea typeface="Calibri"/>
                <a:cs typeface="Calibri"/>
                <a:sym typeface="Calibri"/>
              </a:endParaRPr>
            </a:p>
          </p:txBody>
        </p:sp>
        <p:sp>
          <p:nvSpPr>
            <p:cNvPr id="158" name="Google Shape;158;p7"/>
            <p:cNvSpPr/>
            <p:nvPr/>
          </p:nvSpPr>
          <p:spPr>
            <a:xfrm>
              <a:off x="2391087" y="1801468"/>
              <a:ext cx="459871" cy="537962"/>
            </a:xfrm>
            <a:prstGeom prst="rightArrow">
              <a:avLst>
                <a:gd name="adj1" fmla="val 60000"/>
                <a:gd name="adj2" fmla="val 50000"/>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7"/>
            <p:cNvSpPr txBox="1"/>
            <p:nvPr/>
          </p:nvSpPr>
          <p:spPr>
            <a:xfrm>
              <a:off x="2391087" y="1909060"/>
              <a:ext cx="321910" cy="3227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160" name="Google Shape;160;p7"/>
            <p:cNvSpPr/>
            <p:nvPr/>
          </p:nvSpPr>
          <p:spPr>
            <a:xfrm>
              <a:off x="3041849" y="632291"/>
              <a:ext cx="2169205" cy="2876315"/>
            </a:xfrm>
            <a:prstGeom prst="roundRect">
              <a:avLst>
                <a:gd name="adj" fmla="val 10000"/>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7"/>
            <p:cNvSpPr txBox="1"/>
            <p:nvPr/>
          </p:nvSpPr>
          <p:spPr>
            <a:xfrm>
              <a:off x="3105383" y="695825"/>
              <a:ext cx="2042137" cy="274924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s-CL" sz="1700" dirty="0">
                  <a:solidFill>
                    <a:schemeClr val="lt1"/>
                  </a:solidFill>
                  <a:latin typeface="Calibri"/>
                  <a:ea typeface="Calibri"/>
                  <a:cs typeface="Calibri"/>
                  <a:sym typeface="Calibri"/>
                </a:rPr>
                <a:t>La boquilla de extrusión se calienta y funde el material.</a:t>
              </a:r>
              <a:endParaRPr sz="1700" dirty="0">
                <a:solidFill>
                  <a:schemeClr val="lt1"/>
                </a:solidFill>
                <a:latin typeface="Calibri"/>
                <a:ea typeface="Calibri"/>
                <a:cs typeface="Calibri"/>
                <a:sym typeface="Calibri"/>
              </a:endParaRPr>
            </a:p>
          </p:txBody>
        </p:sp>
        <p:sp>
          <p:nvSpPr>
            <p:cNvPr id="162" name="Google Shape;162;p7"/>
            <p:cNvSpPr/>
            <p:nvPr/>
          </p:nvSpPr>
          <p:spPr>
            <a:xfrm>
              <a:off x="5427975" y="1801468"/>
              <a:ext cx="459871" cy="537962"/>
            </a:xfrm>
            <a:prstGeom prst="rightArrow">
              <a:avLst>
                <a:gd name="adj1" fmla="val 60000"/>
                <a:gd name="adj2" fmla="val 50000"/>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7"/>
            <p:cNvSpPr txBox="1"/>
            <p:nvPr/>
          </p:nvSpPr>
          <p:spPr>
            <a:xfrm>
              <a:off x="5427975" y="1909060"/>
              <a:ext cx="321910" cy="3227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164" name="Google Shape;164;p7"/>
            <p:cNvSpPr/>
            <p:nvPr/>
          </p:nvSpPr>
          <p:spPr>
            <a:xfrm>
              <a:off x="6078737" y="632291"/>
              <a:ext cx="2169205" cy="2876315"/>
            </a:xfrm>
            <a:prstGeom prst="roundRect">
              <a:avLst>
                <a:gd name="adj" fmla="val 10000"/>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7"/>
            <p:cNvSpPr txBox="1"/>
            <p:nvPr/>
          </p:nvSpPr>
          <p:spPr>
            <a:xfrm>
              <a:off x="6142271" y="695825"/>
              <a:ext cx="2042137" cy="274924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s-CL" sz="1700" dirty="0">
                  <a:solidFill>
                    <a:schemeClr val="lt1"/>
                  </a:solidFill>
                  <a:latin typeface="Calibri"/>
                  <a:ea typeface="Calibri"/>
                  <a:cs typeface="Calibri"/>
                  <a:sym typeface="Calibri"/>
                </a:rPr>
                <a:t>Se deposita el material de forma controlada sobre una base. Dados los parámetros de fabricación asignados y la geometría a fabricar, la impresora se va moviendo a través de sus ejes X, Y y Z.</a:t>
              </a:r>
              <a:endParaRPr sz="1700" dirty="0">
                <a:solidFill>
                  <a:schemeClr val="lt1"/>
                </a:solidFill>
                <a:latin typeface="Calibri"/>
                <a:ea typeface="Calibri"/>
                <a:cs typeface="Calibri"/>
                <a:sym typeface="Calibri"/>
              </a:endParaRPr>
            </a:p>
          </p:txBody>
        </p:sp>
        <p:sp>
          <p:nvSpPr>
            <p:cNvPr id="166" name="Google Shape;166;p7"/>
            <p:cNvSpPr/>
            <p:nvPr/>
          </p:nvSpPr>
          <p:spPr>
            <a:xfrm>
              <a:off x="8464863" y="1801468"/>
              <a:ext cx="459871" cy="537962"/>
            </a:xfrm>
            <a:prstGeom prst="rightArrow">
              <a:avLst>
                <a:gd name="adj1" fmla="val 60000"/>
                <a:gd name="adj2" fmla="val 50000"/>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7"/>
            <p:cNvSpPr txBox="1"/>
            <p:nvPr/>
          </p:nvSpPr>
          <p:spPr>
            <a:xfrm>
              <a:off x="8464863" y="1909060"/>
              <a:ext cx="321910" cy="3227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168" name="Google Shape;168;p7"/>
            <p:cNvSpPr/>
            <p:nvPr/>
          </p:nvSpPr>
          <p:spPr>
            <a:xfrm>
              <a:off x="9115625" y="632291"/>
              <a:ext cx="2169205" cy="2876315"/>
            </a:xfrm>
            <a:prstGeom prst="roundRect">
              <a:avLst>
                <a:gd name="adj" fmla="val 10000"/>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7"/>
            <p:cNvSpPr txBox="1"/>
            <p:nvPr/>
          </p:nvSpPr>
          <p:spPr>
            <a:xfrm>
              <a:off x="9179159" y="695825"/>
              <a:ext cx="2042137" cy="274924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s-CL" sz="1700" dirty="0">
                  <a:solidFill>
                    <a:schemeClr val="lt1"/>
                  </a:solidFill>
                  <a:latin typeface="Calibri"/>
                  <a:ea typeface="Calibri"/>
                  <a:cs typeface="Calibri"/>
                  <a:sym typeface="Calibri"/>
                </a:rPr>
                <a:t>El material fundido se enfría y se solidifica, obteniendo la pieza final.</a:t>
              </a:r>
              <a:endParaRPr sz="1700" dirty="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5" name="Google Shape;175;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6" name="Google Shape;176;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PARTES DE UNA</a:t>
            </a:r>
            <a:br>
              <a:rPr lang="es-CL" dirty="0">
                <a:solidFill>
                  <a:srgbClr val="A7A8AA"/>
                </a:solidFill>
              </a:rPr>
            </a:br>
            <a:r>
              <a:rPr lang="es-CL" dirty="0">
                <a:solidFill>
                  <a:srgbClr val="88354D"/>
                </a:solidFill>
              </a:rPr>
              <a:t>IMPRESORA 3D</a:t>
            </a:r>
            <a:endParaRPr dirty="0">
              <a:solidFill>
                <a:srgbClr val="88354D"/>
              </a:solidFill>
            </a:endParaRPr>
          </a:p>
        </p:txBody>
      </p:sp>
      <p:sp>
        <p:nvSpPr>
          <p:cNvPr id="177" name="Google Shape;177;p8"/>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78" name="Google Shape;178;p8"/>
          <p:cNvGrpSpPr/>
          <p:nvPr/>
        </p:nvGrpSpPr>
        <p:grpSpPr>
          <a:xfrm>
            <a:off x="1" y="2159824"/>
            <a:ext cx="6312021" cy="4229040"/>
            <a:chOff x="0" y="593"/>
            <a:chExt cx="4237894" cy="4229040"/>
          </a:xfrm>
        </p:grpSpPr>
        <p:sp>
          <p:nvSpPr>
            <p:cNvPr id="179" name="Google Shape;179;p8"/>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8"/>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lnSpc>
                  <a:spcPct val="90000"/>
                </a:lnSpc>
                <a:spcBef>
                  <a:spcPts val="700"/>
                </a:spcBef>
                <a:spcAft>
                  <a:spcPts val="0"/>
                </a:spcAft>
                <a:buNone/>
              </a:pPr>
              <a:endParaRPr sz="2000" dirty="0">
                <a:solidFill>
                  <a:schemeClr val="lt1"/>
                </a:solidFill>
                <a:latin typeface="Calibri"/>
                <a:ea typeface="Calibri"/>
                <a:cs typeface="Calibri"/>
                <a:sym typeface="Calibri"/>
              </a:endParaRPr>
            </a:p>
            <a:p>
              <a:pPr marL="514350" marR="0" lvl="0" indent="-514350" algn="l" rtl="0">
                <a:spcBef>
                  <a:spcPts val="700"/>
                </a:spcBef>
                <a:spcAft>
                  <a:spcPts val="0"/>
                </a:spcAft>
                <a:buClr>
                  <a:schemeClr val="lt1"/>
                </a:buClr>
                <a:buSzPts val="2200"/>
                <a:buFont typeface="Calibri"/>
                <a:buAutoNum type="arabicPeriod"/>
              </a:pPr>
              <a:r>
                <a:rPr lang="es-CL" sz="2200" b="1" dirty="0">
                  <a:solidFill>
                    <a:schemeClr val="lt1"/>
                  </a:solidFill>
                  <a:latin typeface="Calibri"/>
                  <a:ea typeface="Calibri"/>
                  <a:cs typeface="Calibri"/>
                  <a:sym typeface="Calibri"/>
                </a:rPr>
                <a:t>Bobina: </a:t>
              </a:r>
              <a:r>
                <a:rPr lang="es-CL" sz="2000" dirty="0">
                  <a:solidFill>
                    <a:schemeClr val="lt1"/>
                  </a:solidFill>
                  <a:latin typeface="Calibri"/>
                  <a:ea typeface="Calibri"/>
                  <a:cs typeface="Calibri"/>
                  <a:sym typeface="Calibri"/>
                </a:rPr>
                <a:t>Elemento de sujeción del material presentado en forma de filamento.</a:t>
              </a:r>
              <a:endParaRPr dirty="0"/>
            </a:p>
            <a:p>
              <a:pPr marL="514350" marR="0" lvl="0" indent="-514350" algn="l" rtl="0">
                <a:spcBef>
                  <a:spcPts val="0"/>
                </a:spcBef>
                <a:spcAft>
                  <a:spcPts val="0"/>
                </a:spcAft>
                <a:buClr>
                  <a:schemeClr val="lt1"/>
                </a:buClr>
                <a:buSzPts val="2200"/>
                <a:buFont typeface="Calibri"/>
                <a:buAutoNum type="arabicPeriod"/>
              </a:pPr>
              <a:r>
                <a:rPr lang="es-CL" sz="2200" b="1" dirty="0">
                  <a:solidFill>
                    <a:schemeClr val="lt1"/>
                  </a:solidFill>
                  <a:latin typeface="Calibri"/>
                  <a:ea typeface="Calibri"/>
                  <a:cs typeface="Calibri"/>
                  <a:sym typeface="Calibri"/>
                </a:rPr>
                <a:t>Extrusor: </a:t>
              </a:r>
              <a:r>
                <a:rPr lang="es-CL" sz="2000" dirty="0">
                  <a:solidFill>
                    <a:schemeClr val="lt1"/>
                  </a:solidFill>
                  <a:latin typeface="Calibri"/>
                  <a:ea typeface="Calibri"/>
                  <a:cs typeface="Calibri"/>
                  <a:sym typeface="Calibri"/>
                </a:rPr>
                <a:t>Controla con precisión el material depositado. Arrastra y luego extruye el material fundido.</a:t>
              </a:r>
              <a:endParaRPr dirty="0"/>
            </a:p>
            <a:p>
              <a:pPr marL="514350" marR="0" lvl="0" indent="-514350" algn="l" rtl="0">
                <a:spcBef>
                  <a:spcPts val="0"/>
                </a:spcBef>
                <a:spcAft>
                  <a:spcPts val="0"/>
                </a:spcAft>
                <a:buClr>
                  <a:schemeClr val="lt1"/>
                </a:buClr>
                <a:buSzPts val="2200"/>
                <a:buFont typeface="Calibri"/>
                <a:buAutoNum type="arabicPeriod"/>
              </a:pPr>
              <a:r>
                <a:rPr lang="es-CL" sz="2200" b="1" dirty="0">
                  <a:solidFill>
                    <a:schemeClr val="lt1"/>
                  </a:solidFill>
                  <a:latin typeface="Calibri"/>
                  <a:ea typeface="Calibri"/>
                  <a:cs typeface="Calibri"/>
                  <a:sym typeface="Calibri"/>
                </a:rPr>
                <a:t>Cabezal o Hotend: </a:t>
              </a:r>
              <a:r>
                <a:rPr lang="es-CL" sz="2000" dirty="0">
                  <a:solidFill>
                    <a:schemeClr val="lt1"/>
                  </a:solidFill>
                  <a:latin typeface="Calibri"/>
                  <a:ea typeface="Calibri"/>
                  <a:cs typeface="Calibri"/>
                  <a:sym typeface="Calibri"/>
                </a:rPr>
                <a:t>Elemento que funde el filamento. Contiene elementos que controlan la temperatura a la cual se fundirá el plástico u otro material.</a:t>
              </a:r>
              <a:endParaRPr dirty="0"/>
            </a:p>
            <a:p>
              <a:pPr marL="0" marR="0" lvl="0" indent="0" algn="ctr" rtl="0">
                <a:lnSpc>
                  <a:spcPct val="90000"/>
                </a:lnSpc>
                <a:spcBef>
                  <a:spcPts val="0"/>
                </a:spcBef>
                <a:spcAft>
                  <a:spcPts val="0"/>
                </a:spcAft>
                <a:buClr>
                  <a:schemeClr val="dk1"/>
                </a:buClr>
                <a:buSzPts val="6500"/>
                <a:buFont typeface="Calibri"/>
                <a:buNone/>
              </a:pPr>
              <a:endParaRPr sz="6500" dirty="0">
                <a:solidFill>
                  <a:schemeClr val="lt1"/>
                </a:solidFill>
                <a:latin typeface="Calibri"/>
                <a:ea typeface="Calibri"/>
                <a:cs typeface="Calibri"/>
                <a:sym typeface="Calibri"/>
              </a:endParaRPr>
            </a:p>
          </p:txBody>
        </p:sp>
      </p:grpSp>
      <p:pic>
        <p:nvPicPr>
          <p:cNvPr id="181" name="Google Shape;181;p8" descr="https://lh5.googleusercontent.com/braE5c1COjEr7Cbxj9hLG5L_N-Q7eFZELwDrrCMtKPbSxrKxwF7ipMvruc2za7yL4oM23wcssDpl-BnhXL3RFAvw4Cb6Xj_CUgot3r0UqMJPY3I_jpwkUXDvJxY5cw"/>
          <p:cNvPicPr preferRelativeResize="0"/>
          <p:nvPr/>
        </p:nvPicPr>
        <p:blipFill rotWithShape="1">
          <a:blip r:embed="rId4">
            <a:alphaModFix/>
          </a:blip>
          <a:srcRect/>
          <a:stretch/>
        </p:blipFill>
        <p:spPr>
          <a:xfrm>
            <a:off x="6496475" y="2352581"/>
            <a:ext cx="5339437" cy="3702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7" name="Google Shape;187;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8" name="Google Shape;188;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PARTES DE UNA</a:t>
            </a:r>
            <a:br>
              <a:rPr lang="es-CL" dirty="0">
                <a:solidFill>
                  <a:srgbClr val="A7A8AA"/>
                </a:solidFill>
              </a:rPr>
            </a:br>
            <a:r>
              <a:rPr lang="es-CL" dirty="0">
                <a:solidFill>
                  <a:srgbClr val="88354D"/>
                </a:solidFill>
              </a:rPr>
              <a:t>IMPRESORA 3D</a:t>
            </a:r>
            <a:endParaRPr dirty="0">
              <a:solidFill>
                <a:srgbClr val="88354D"/>
              </a:solidFill>
            </a:endParaRPr>
          </a:p>
        </p:txBody>
      </p:sp>
      <p:sp>
        <p:nvSpPr>
          <p:cNvPr id="189" name="Google Shape;189;p9"/>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90" name="Google Shape;190;p9"/>
          <p:cNvGrpSpPr/>
          <p:nvPr/>
        </p:nvGrpSpPr>
        <p:grpSpPr>
          <a:xfrm>
            <a:off x="1" y="2159824"/>
            <a:ext cx="6312021" cy="4229040"/>
            <a:chOff x="0" y="593"/>
            <a:chExt cx="4237894" cy="4229040"/>
          </a:xfrm>
        </p:grpSpPr>
        <p:sp>
          <p:nvSpPr>
            <p:cNvPr id="191" name="Google Shape;191;p9"/>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9"/>
            <p:cNvSpPr txBox="1"/>
            <p:nvPr/>
          </p:nvSpPr>
          <p:spPr>
            <a:xfrm>
              <a:off x="0" y="593"/>
              <a:ext cx="4237894"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lnSpc>
                  <a:spcPct val="90000"/>
                </a:lnSpc>
                <a:spcBef>
                  <a:spcPts val="700"/>
                </a:spcBef>
                <a:spcAft>
                  <a:spcPts val="0"/>
                </a:spcAft>
                <a:buNone/>
              </a:pPr>
              <a:endParaRPr sz="2000" dirty="0">
                <a:solidFill>
                  <a:schemeClr val="lt1"/>
                </a:solidFill>
                <a:latin typeface="Calibri"/>
                <a:ea typeface="Calibri"/>
                <a:cs typeface="Calibri"/>
                <a:sym typeface="Calibri"/>
              </a:endParaRPr>
            </a:p>
            <a:p>
              <a:pPr marL="514350" marR="0" lvl="0" indent="-514350" algn="l" rtl="0">
                <a:spcBef>
                  <a:spcPts val="700"/>
                </a:spcBef>
                <a:spcAft>
                  <a:spcPts val="0"/>
                </a:spcAft>
                <a:buClr>
                  <a:schemeClr val="lt1"/>
                </a:buClr>
                <a:buSzPts val="2200"/>
                <a:buFont typeface="Calibri"/>
                <a:buAutoNum type="arabicPeriod" startAt="4"/>
              </a:pPr>
              <a:r>
                <a:rPr lang="es-CL" sz="2200" b="1" dirty="0">
                  <a:solidFill>
                    <a:schemeClr val="lt1"/>
                  </a:solidFill>
                  <a:latin typeface="Calibri"/>
                  <a:ea typeface="Calibri"/>
                  <a:cs typeface="Calibri"/>
                  <a:sym typeface="Calibri"/>
                </a:rPr>
                <a:t>Electrónica: </a:t>
              </a:r>
              <a:r>
                <a:rPr lang="es-CL" sz="2000" dirty="0">
                  <a:solidFill>
                    <a:schemeClr val="lt1"/>
                  </a:solidFill>
                  <a:latin typeface="Calibri"/>
                  <a:ea typeface="Calibri"/>
                  <a:cs typeface="Calibri"/>
                  <a:sym typeface="Calibri"/>
                </a:rPr>
                <a:t>La impresora tiene una serie de elementos electrónicos que permiten el control de los elementos mecánicos que la componen y el funcionamiento de la impresora en sí. </a:t>
              </a:r>
              <a:endParaRPr dirty="0"/>
            </a:p>
            <a:p>
              <a:pPr marL="514350" marR="0" lvl="0" indent="-514350" algn="l" rtl="0">
                <a:spcBef>
                  <a:spcPts val="0"/>
                </a:spcBef>
                <a:spcAft>
                  <a:spcPts val="0"/>
                </a:spcAft>
                <a:buClr>
                  <a:schemeClr val="lt1"/>
                </a:buClr>
                <a:buSzPts val="2200"/>
                <a:buFont typeface="Calibri"/>
                <a:buAutoNum type="arabicPeriod" startAt="4"/>
              </a:pPr>
              <a:r>
                <a:rPr lang="es-CL" sz="2200" b="1" dirty="0">
                  <a:solidFill>
                    <a:schemeClr val="lt1"/>
                  </a:solidFill>
                  <a:latin typeface="Calibri"/>
                  <a:ea typeface="Calibri"/>
                  <a:cs typeface="Calibri"/>
                  <a:sym typeface="Calibri"/>
                </a:rPr>
                <a:t>Fuente alimentación: </a:t>
              </a:r>
              <a:r>
                <a:rPr lang="es-CL" sz="2000" dirty="0">
                  <a:solidFill>
                    <a:schemeClr val="lt1"/>
                  </a:solidFill>
                  <a:latin typeface="Calibri"/>
                  <a:ea typeface="Calibri"/>
                  <a:cs typeface="Calibri"/>
                  <a:sym typeface="Calibri"/>
                </a:rPr>
                <a:t>Proporciona la energía eléctrica a la impresora. </a:t>
              </a:r>
              <a:endParaRPr dirty="0"/>
            </a:p>
            <a:p>
              <a:pPr marL="514350" marR="0" lvl="0" indent="-514350" algn="l" rtl="0">
                <a:spcBef>
                  <a:spcPts val="0"/>
                </a:spcBef>
                <a:spcAft>
                  <a:spcPts val="0"/>
                </a:spcAft>
                <a:buClr>
                  <a:schemeClr val="lt1"/>
                </a:buClr>
                <a:buSzPts val="2200"/>
                <a:buFont typeface="Calibri"/>
                <a:buAutoNum type="arabicPeriod" startAt="4"/>
              </a:pPr>
              <a:r>
                <a:rPr lang="es-CL" sz="2200" b="1" dirty="0">
                  <a:solidFill>
                    <a:schemeClr val="lt1"/>
                  </a:solidFill>
                  <a:latin typeface="Calibri"/>
                  <a:ea typeface="Calibri"/>
                  <a:cs typeface="Calibri"/>
                  <a:sym typeface="Calibri"/>
                </a:rPr>
                <a:t>Cama o base: </a:t>
              </a:r>
              <a:r>
                <a:rPr lang="es-CL" sz="2000" dirty="0">
                  <a:solidFill>
                    <a:schemeClr val="lt1"/>
                  </a:solidFill>
                  <a:latin typeface="Calibri"/>
                  <a:ea typeface="Calibri"/>
                  <a:cs typeface="Calibri"/>
                  <a:sym typeface="Calibri"/>
                </a:rPr>
                <a:t>Superficie sobre la cual se construirá la pieza. </a:t>
              </a:r>
              <a:endParaRPr dirty="0"/>
            </a:p>
            <a:p>
              <a:pPr marL="514350" marR="0" lvl="0" indent="-514350" algn="l" rtl="0">
                <a:spcBef>
                  <a:spcPts val="0"/>
                </a:spcBef>
                <a:spcAft>
                  <a:spcPts val="0"/>
                </a:spcAft>
                <a:buClr>
                  <a:schemeClr val="lt1"/>
                </a:buClr>
                <a:buSzPts val="2200"/>
                <a:buFont typeface="Calibri"/>
                <a:buAutoNum type="arabicPeriod" startAt="4"/>
              </a:pPr>
              <a:r>
                <a:rPr lang="es-CL" sz="2200" b="1" dirty="0">
                  <a:solidFill>
                    <a:schemeClr val="lt1"/>
                  </a:solidFill>
                  <a:latin typeface="Calibri"/>
                  <a:ea typeface="Calibri"/>
                  <a:cs typeface="Calibri"/>
                  <a:sym typeface="Calibri"/>
                </a:rPr>
                <a:t>Display: </a:t>
              </a:r>
              <a:r>
                <a:rPr lang="es-CL" sz="2000" dirty="0">
                  <a:solidFill>
                    <a:schemeClr val="lt1"/>
                  </a:solidFill>
                  <a:latin typeface="Calibri"/>
                  <a:ea typeface="Calibri"/>
                  <a:cs typeface="Calibri"/>
                  <a:sym typeface="Calibri"/>
                </a:rPr>
                <a:t>Normalmente una pantalla LCD o TFT, que permite mostrar el estado de la impresión, el tiempo restante y el porcentaje de avance</a:t>
              </a:r>
              <a:endParaRPr dirty="0"/>
            </a:p>
            <a:p>
              <a:pPr marL="0" marR="0" lvl="0" indent="0" algn="ctr" rtl="0">
                <a:lnSpc>
                  <a:spcPct val="90000"/>
                </a:lnSpc>
                <a:spcBef>
                  <a:spcPts val="0"/>
                </a:spcBef>
                <a:spcAft>
                  <a:spcPts val="0"/>
                </a:spcAft>
                <a:buClr>
                  <a:schemeClr val="dk1"/>
                </a:buClr>
                <a:buSzPts val="6500"/>
                <a:buFont typeface="Calibri"/>
                <a:buNone/>
              </a:pPr>
              <a:endParaRPr sz="6500" dirty="0">
                <a:solidFill>
                  <a:schemeClr val="lt1"/>
                </a:solidFill>
                <a:latin typeface="Calibri"/>
                <a:ea typeface="Calibri"/>
                <a:cs typeface="Calibri"/>
                <a:sym typeface="Calibri"/>
              </a:endParaRPr>
            </a:p>
          </p:txBody>
        </p:sp>
      </p:grpSp>
      <p:pic>
        <p:nvPicPr>
          <p:cNvPr id="193" name="Google Shape;193;p9" descr="https://lh5.googleusercontent.com/braE5c1COjEr7Cbxj9hLG5L_N-Q7eFZELwDrrCMtKPbSxrKxwF7ipMvruc2za7yL4oM23wcssDpl-BnhXL3RFAvw4Cb6Xj_CUgot3r0UqMJPY3I_jpwkUXDvJxY5cw"/>
          <p:cNvPicPr preferRelativeResize="0"/>
          <p:nvPr/>
        </p:nvPicPr>
        <p:blipFill rotWithShape="1">
          <a:blip r:embed="rId4">
            <a:alphaModFix/>
          </a:blip>
          <a:srcRect/>
          <a:stretch/>
        </p:blipFill>
        <p:spPr>
          <a:xfrm>
            <a:off x="6496475" y="2352581"/>
            <a:ext cx="5339437" cy="370214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Panorámica</PresentationFormat>
  <Paragraphs>110</Paragraphs>
  <Slides>20</Slides>
  <Notes>20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Fabricación mediante manufactura aditiva</vt:lpstr>
      <vt:lpstr>CONTENIDOS</vt:lpstr>
      <vt:lpstr>TEMA N°1 FABRICACIÓN MEDIANTE MANUFACTURA ADITIVA</vt:lpstr>
      <vt:lpstr>¿QUÉ ES LA MANUFACTURA ADITIVA?</vt:lpstr>
      <vt:lpstr>TECNOLOGÍA DE IMPRESIÓN 3D</vt:lpstr>
      <vt:lpstr>MODELADO POR DEPOSICIÓN FUNDIDA (FDM)</vt:lpstr>
      <vt:lpstr>PROCESO DE IMPRESIÓN EN IMPRESORA 3D</vt:lpstr>
      <vt:lpstr>PARTES DE UNA IMPRESORA 3D</vt:lpstr>
      <vt:lpstr>PARTES DE UNA IMPRESORA 3D</vt:lpstr>
      <vt:lpstr>USO DE SOFTWARE DE CORTE PARA MANUFACTURA ADITIVA</vt:lpstr>
      <vt:lpstr>INTERFAZ SOFTWARE ULTIMAKER CURA</vt:lpstr>
      <vt:lpstr>CONFIGURACIÓN DE PARÁMETROS DE IMPRESIÓN ULTIMAKER CURA</vt:lpstr>
      <vt:lpstr>CONFIGURACIÓN DE PARÁMETROS DE IMPRESIÓN ULTIMAKER CURA</vt:lpstr>
      <vt:lpstr>CONFIGURACIÓN DE PARÁMETROS DE IMPRESIÓN ULTIMAKER CURA</vt:lpstr>
      <vt:lpstr>TEMA N°2 SELECCIÓN DE PRENSA EXCÉNTRICA  PARA MATRIZ DE CORTE</vt:lpstr>
      <vt:lpstr>PRENSAS </vt:lpstr>
      <vt:lpstr>PRENSA HIDRÁULICA</vt:lpstr>
      <vt:lpstr>PRENSA EXCÉNTRICA</vt:lpstr>
      <vt:lpstr>¿CÓMO ESCOGER UNA PRENSA EXCÉNTRICA?</vt:lpstr>
      <vt:lpstr>EJEMPLO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Fabricación mediante manufactura aditiva</dc:title>
  <dc:creator>d.silvahidd@gmail.com</dc:creator>
  <cp:lastModifiedBy>Karina Uribe Mansilla</cp:lastModifiedBy>
  <cp:revision>1</cp:revision>
  <dcterms:created xsi:type="dcterms:W3CDTF">2020-08-12T18:32:33Z</dcterms:created>
  <dcterms:modified xsi:type="dcterms:W3CDTF">2021-02-18T15:59:02Z</dcterms:modified>
</cp:coreProperties>
</file>