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82" r:id="rId7"/>
    <p:sldId id="283" r:id="rId8"/>
    <p:sldId id="281"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mio Belmar" initials="EB" lastIdx="12" clrIdx="0">
    <p:extLst>
      <p:ext uri="{19B8F6BF-5375-455C-9EA6-DF929625EA0E}">
        <p15:presenceInfo xmlns:p15="http://schemas.microsoft.com/office/powerpoint/2012/main" userId="cd9796ceae01ce3b" providerId="Windows Live"/>
      </p:ext>
    </p:extLst>
  </p:cmAuthor>
  <p:cmAuthor id="2" name="d.silvahidd@gmail.com" initials="d" lastIdx="1" clrIdx="1">
    <p:extLst>
      <p:ext uri="{19B8F6BF-5375-455C-9EA6-DF929625EA0E}">
        <p15:presenceInfo xmlns:p15="http://schemas.microsoft.com/office/powerpoint/2012/main" userId="08768d0e4472d80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354D"/>
    <a:srgbClr val="A7A8AA"/>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249" autoAdjust="0"/>
  </p:normalViewPr>
  <p:slideViewPr>
    <p:cSldViewPr snapToGrid="0">
      <p:cViewPr varScale="1">
        <p:scale>
          <a:sx n="69" d="100"/>
          <a:sy n="69"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912C63-FF96-453D-AE8F-4B16131C5CE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51D2167E-65B6-4257-BF20-50465DEE40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9C9CB69E-8DD8-4081-9E05-A3E69F231275}"/>
              </a:ext>
            </a:extLst>
          </p:cNvPr>
          <p:cNvSpPr>
            <a:spLocks noGrp="1"/>
          </p:cNvSpPr>
          <p:nvPr>
            <p:ph type="dt" sz="half" idx="10"/>
          </p:nvPr>
        </p:nvSpPr>
        <p:spPr/>
        <p:txBody>
          <a:bodyPr/>
          <a:lstStyle/>
          <a:p>
            <a:fld id="{35E17044-1EFD-49B2-9884-9FB6763C9AB8}" type="datetimeFigureOut">
              <a:rPr lang="es-CL" smtClean="0"/>
              <a:t>19-02-2021</a:t>
            </a:fld>
            <a:endParaRPr lang="es-CL" dirty="0"/>
          </a:p>
        </p:txBody>
      </p:sp>
      <p:sp>
        <p:nvSpPr>
          <p:cNvPr id="5" name="Marcador de pie de página 4">
            <a:extLst>
              <a:ext uri="{FF2B5EF4-FFF2-40B4-BE49-F238E27FC236}">
                <a16:creationId xmlns:a16="http://schemas.microsoft.com/office/drawing/2014/main" id="{A1BB63DB-CB6B-4A80-81F1-8660C5B1A43F}"/>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C5D7E99E-7FE4-4D06-AE91-7B0535146DF9}"/>
              </a:ext>
            </a:extLst>
          </p:cNvPr>
          <p:cNvSpPr>
            <a:spLocks noGrp="1"/>
          </p:cNvSpPr>
          <p:nvPr>
            <p:ph type="sldNum" sz="quarter" idx="12"/>
          </p:nvPr>
        </p:nvSpPr>
        <p:spPr/>
        <p:txBody>
          <a:bodyPr/>
          <a:lstStyle/>
          <a:p>
            <a:fld id="{D9FF2468-F7F5-4C01-837E-05B83162AB51}" type="slidenum">
              <a:rPr lang="es-CL" smtClean="0"/>
              <a:t>‹Nº›</a:t>
            </a:fld>
            <a:endParaRPr lang="es-CL" dirty="0"/>
          </a:p>
        </p:txBody>
      </p:sp>
    </p:spTree>
    <p:extLst>
      <p:ext uri="{BB962C8B-B14F-4D97-AF65-F5344CB8AC3E}">
        <p14:creationId xmlns:p14="http://schemas.microsoft.com/office/powerpoint/2010/main" val="3519798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F46CBE-DB82-4ADD-B153-02C0809E47E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9BBB29C6-8232-41EA-824D-48EB13A8285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FF407F2-9DBA-4B47-9861-B12D62B78AE3}"/>
              </a:ext>
            </a:extLst>
          </p:cNvPr>
          <p:cNvSpPr>
            <a:spLocks noGrp="1"/>
          </p:cNvSpPr>
          <p:nvPr>
            <p:ph type="dt" sz="half" idx="10"/>
          </p:nvPr>
        </p:nvSpPr>
        <p:spPr/>
        <p:txBody>
          <a:bodyPr/>
          <a:lstStyle/>
          <a:p>
            <a:fld id="{35E17044-1EFD-49B2-9884-9FB6763C9AB8}" type="datetimeFigureOut">
              <a:rPr lang="es-CL" smtClean="0"/>
              <a:t>19-02-2021</a:t>
            </a:fld>
            <a:endParaRPr lang="es-CL" dirty="0"/>
          </a:p>
        </p:txBody>
      </p:sp>
      <p:sp>
        <p:nvSpPr>
          <p:cNvPr id="5" name="Marcador de pie de página 4">
            <a:extLst>
              <a:ext uri="{FF2B5EF4-FFF2-40B4-BE49-F238E27FC236}">
                <a16:creationId xmlns:a16="http://schemas.microsoft.com/office/drawing/2014/main" id="{0FC9DAB7-CF5B-4FA9-8997-D11D236E9F72}"/>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7D2C8539-9B0D-4A03-B55A-AA79A64B4E11}"/>
              </a:ext>
            </a:extLst>
          </p:cNvPr>
          <p:cNvSpPr>
            <a:spLocks noGrp="1"/>
          </p:cNvSpPr>
          <p:nvPr>
            <p:ph type="sldNum" sz="quarter" idx="12"/>
          </p:nvPr>
        </p:nvSpPr>
        <p:spPr/>
        <p:txBody>
          <a:bodyPr/>
          <a:lstStyle/>
          <a:p>
            <a:fld id="{D9FF2468-F7F5-4C01-837E-05B83162AB51}" type="slidenum">
              <a:rPr lang="es-CL" smtClean="0"/>
              <a:t>‹Nº›</a:t>
            </a:fld>
            <a:endParaRPr lang="es-CL" dirty="0"/>
          </a:p>
        </p:txBody>
      </p:sp>
    </p:spTree>
    <p:extLst>
      <p:ext uri="{BB962C8B-B14F-4D97-AF65-F5344CB8AC3E}">
        <p14:creationId xmlns:p14="http://schemas.microsoft.com/office/powerpoint/2010/main" val="1534936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8BACB3A-C2AD-4CD4-8A43-BADEB87E71B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D719D21E-CB09-43EC-8423-F87515891A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F02E30D-53CE-44D9-A655-8B2300F34B3E}"/>
              </a:ext>
            </a:extLst>
          </p:cNvPr>
          <p:cNvSpPr>
            <a:spLocks noGrp="1"/>
          </p:cNvSpPr>
          <p:nvPr>
            <p:ph type="dt" sz="half" idx="10"/>
          </p:nvPr>
        </p:nvSpPr>
        <p:spPr/>
        <p:txBody>
          <a:bodyPr/>
          <a:lstStyle/>
          <a:p>
            <a:fld id="{35E17044-1EFD-49B2-9884-9FB6763C9AB8}" type="datetimeFigureOut">
              <a:rPr lang="es-CL" smtClean="0"/>
              <a:t>19-02-2021</a:t>
            </a:fld>
            <a:endParaRPr lang="es-CL" dirty="0"/>
          </a:p>
        </p:txBody>
      </p:sp>
      <p:sp>
        <p:nvSpPr>
          <p:cNvPr id="5" name="Marcador de pie de página 4">
            <a:extLst>
              <a:ext uri="{FF2B5EF4-FFF2-40B4-BE49-F238E27FC236}">
                <a16:creationId xmlns:a16="http://schemas.microsoft.com/office/drawing/2014/main" id="{EF3AE0BC-C44D-42A5-A865-0ACC76EB2EB0}"/>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41BB3BB6-12CA-4D48-9278-5B02F3849406}"/>
              </a:ext>
            </a:extLst>
          </p:cNvPr>
          <p:cNvSpPr>
            <a:spLocks noGrp="1"/>
          </p:cNvSpPr>
          <p:nvPr>
            <p:ph type="sldNum" sz="quarter" idx="12"/>
          </p:nvPr>
        </p:nvSpPr>
        <p:spPr/>
        <p:txBody>
          <a:bodyPr/>
          <a:lstStyle/>
          <a:p>
            <a:fld id="{D9FF2468-F7F5-4C01-837E-05B83162AB51}" type="slidenum">
              <a:rPr lang="es-CL" smtClean="0"/>
              <a:t>‹Nº›</a:t>
            </a:fld>
            <a:endParaRPr lang="es-CL" dirty="0"/>
          </a:p>
        </p:txBody>
      </p:sp>
    </p:spTree>
    <p:extLst>
      <p:ext uri="{BB962C8B-B14F-4D97-AF65-F5344CB8AC3E}">
        <p14:creationId xmlns:p14="http://schemas.microsoft.com/office/powerpoint/2010/main" val="418620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80818C-AC32-45D9-8EF0-AEEB9262376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70B52A6B-E89F-4494-A8B0-5CF23C4DC00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B95638D-CB1A-445D-958F-3F964EECC551}"/>
              </a:ext>
            </a:extLst>
          </p:cNvPr>
          <p:cNvSpPr>
            <a:spLocks noGrp="1"/>
          </p:cNvSpPr>
          <p:nvPr>
            <p:ph type="dt" sz="half" idx="10"/>
          </p:nvPr>
        </p:nvSpPr>
        <p:spPr/>
        <p:txBody>
          <a:bodyPr/>
          <a:lstStyle/>
          <a:p>
            <a:fld id="{35E17044-1EFD-49B2-9884-9FB6763C9AB8}" type="datetimeFigureOut">
              <a:rPr lang="es-CL" smtClean="0"/>
              <a:t>19-02-2021</a:t>
            </a:fld>
            <a:endParaRPr lang="es-CL" dirty="0"/>
          </a:p>
        </p:txBody>
      </p:sp>
      <p:sp>
        <p:nvSpPr>
          <p:cNvPr id="5" name="Marcador de pie de página 4">
            <a:extLst>
              <a:ext uri="{FF2B5EF4-FFF2-40B4-BE49-F238E27FC236}">
                <a16:creationId xmlns:a16="http://schemas.microsoft.com/office/drawing/2014/main" id="{85D0E86E-C2D2-4FF1-AB54-5D925A35E0F1}"/>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E447F441-B0C6-4646-9C19-C44826EAAF7C}"/>
              </a:ext>
            </a:extLst>
          </p:cNvPr>
          <p:cNvSpPr>
            <a:spLocks noGrp="1"/>
          </p:cNvSpPr>
          <p:nvPr>
            <p:ph type="sldNum" sz="quarter" idx="12"/>
          </p:nvPr>
        </p:nvSpPr>
        <p:spPr/>
        <p:txBody>
          <a:bodyPr/>
          <a:lstStyle/>
          <a:p>
            <a:fld id="{D9FF2468-F7F5-4C01-837E-05B83162AB51}" type="slidenum">
              <a:rPr lang="es-CL" smtClean="0"/>
              <a:t>‹Nº›</a:t>
            </a:fld>
            <a:endParaRPr lang="es-CL" dirty="0"/>
          </a:p>
        </p:txBody>
      </p:sp>
    </p:spTree>
    <p:extLst>
      <p:ext uri="{BB962C8B-B14F-4D97-AF65-F5344CB8AC3E}">
        <p14:creationId xmlns:p14="http://schemas.microsoft.com/office/powerpoint/2010/main" val="2059675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0E5724-2FE3-4C0A-AE34-33EF4629A00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4E2C9C82-FF15-4142-981F-1FFDC62A49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24F3AE-ACAA-4AC6-A37B-3525C404A4C7}"/>
              </a:ext>
            </a:extLst>
          </p:cNvPr>
          <p:cNvSpPr>
            <a:spLocks noGrp="1"/>
          </p:cNvSpPr>
          <p:nvPr>
            <p:ph type="dt" sz="half" idx="10"/>
          </p:nvPr>
        </p:nvSpPr>
        <p:spPr/>
        <p:txBody>
          <a:bodyPr/>
          <a:lstStyle/>
          <a:p>
            <a:fld id="{35E17044-1EFD-49B2-9884-9FB6763C9AB8}" type="datetimeFigureOut">
              <a:rPr lang="es-CL" smtClean="0"/>
              <a:t>19-02-2021</a:t>
            </a:fld>
            <a:endParaRPr lang="es-CL" dirty="0"/>
          </a:p>
        </p:txBody>
      </p:sp>
      <p:sp>
        <p:nvSpPr>
          <p:cNvPr id="5" name="Marcador de pie de página 4">
            <a:extLst>
              <a:ext uri="{FF2B5EF4-FFF2-40B4-BE49-F238E27FC236}">
                <a16:creationId xmlns:a16="http://schemas.microsoft.com/office/drawing/2014/main" id="{E84DB45D-585A-4C53-8C7E-8E2F19943408}"/>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9EBA3396-B363-4245-91A1-D7C6D4CD02EA}"/>
              </a:ext>
            </a:extLst>
          </p:cNvPr>
          <p:cNvSpPr>
            <a:spLocks noGrp="1"/>
          </p:cNvSpPr>
          <p:nvPr>
            <p:ph type="sldNum" sz="quarter" idx="12"/>
          </p:nvPr>
        </p:nvSpPr>
        <p:spPr/>
        <p:txBody>
          <a:bodyPr/>
          <a:lstStyle/>
          <a:p>
            <a:fld id="{D9FF2468-F7F5-4C01-837E-05B83162AB51}" type="slidenum">
              <a:rPr lang="es-CL" smtClean="0"/>
              <a:t>‹Nº›</a:t>
            </a:fld>
            <a:endParaRPr lang="es-CL" dirty="0"/>
          </a:p>
        </p:txBody>
      </p:sp>
    </p:spTree>
    <p:extLst>
      <p:ext uri="{BB962C8B-B14F-4D97-AF65-F5344CB8AC3E}">
        <p14:creationId xmlns:p14="http://schemas.microsoft.com/office/powerpoint/2010/main" val="3076854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0124A9-F455-487B-81E5-0A5501ECB35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50775B75-4F04-4977-ACEB-F32DEEC4625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8430D39F-D435-4067-90D6-597E8864A41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6C1A6CB5-6C8C-4E11-9E1D-5D2F505D6B20}"/>
              </a:ext>
            </a:extLst>
          </p:cNvPr>
          <p:cNvSpPr>
            <a:spLocks noGrp="1"/>
          </p:cNvSpPr>
          <p:nvPr>
            <p:ph type="dt" sz="half" idx="10"/>
          </p:nvPr>
        </p:nvSpPr>
        <p:spPr/>
        <p:txBody>
          <a:bodyPr/>
          <a:lstStyle/>
          <a:p>
            <a:fld id="{35E17044-1EFD-49B2-9884-9FB6763C9AB8}" type="datetimeFigureOut">
              <a:rPr lang="es-CL" smtClean="0"/>
              <a:t>19-02-2021</a:t>
            </a:fld>
            <a:endParaRPr lang="es-CL" dirty="0"/>
          </a:p>
        </p:txBody>
      </p:sp>
      <p:sp>
        <p:nvSpPr>
          <p:cNvPr id="6" name="Marcador de pie de página 5">
            <a:extLst>
              <a:ext uri="{FF2B5EF4-FFF2-40B4-BE49-F238E27FC236}">
                <a16:creationId xmlns:a16="http://schemas.microsoft.com/office/drawing/2014/main" id="{9135ABB7-7462-4D2D-AD87-C3C4882BC497}"/>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3A4A19ED-234B-4544-A7DF-D79F22B10373}"/>
              </a:ext>
            </a:extLst>
          </p:cNvPr>
          <p:cNvSpPr>
            <a:spLocks noGrp="1"/>
          </p:cNvSpPr>
          <p:nvPr>
            <p:ph type="sldNum" sz="quarter" idx="12"/>
          </p:nvPr>
        </p:nvSpPr>
        <p:spPr/>
        <p:txBody>
          <a:bodyPr/>
          <a:lstStyle/>
          <a:p>
            <a:fld id="{D9FF2468-F7F5-4C01-837E-05B83162AB51}" type="slidenum">
              <a:rPr lang="es-CL" smtClean="0"/>
              <a:t>‹Nº›</a:t>
            </a:fld>
            <a:endParaRPr lang="es-CL" dirty="0"/>
          </a:p>
        </p:txBody>
      </p:sp>
    </p:spTree>
    <p:extLst>
      <p:ext uri="{BB962C8B-B14F-4D97-AF65-F5344CB8AC3E}">
        <p14:creationId xmlns:p14="http://schemas.microsoft.com/office/powerpoint/2010/main" val="3964465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56785-FDB1-47D0-ACCD-E39F084A9AA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70A170B-ADE9-4A98-B498-FF730A4F4B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EC611E9-2893-471B-8326-69B5F919158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2D45512B-C5F1-456D-BB86-CF34C2E097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C010A56-4918-4E15-AE16-2A63ACA561C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3B56F16D-21D3-48FA-9858-EFDEEE0F922E}"/>
              </a:ext>
            </a:extLst>
          </p:cNvPr>
          <p:cNvSpPr>
            <a:spLocks noGrp="1"/>
          </p:cNvSpPr>
          <p:nvPr>
            <p:ph type="dt" sz="half" idx="10"/>
          </p:nvPr>
        </p:nvSpPr>
        <p:spPr/>
        <p:txBody>
          <a:bodyPr/>
          <a:lstStyle/>
          <a:p>
            <a:fld id="{35E17044-1EFD-49B2-9884-9FB6763C9AB8}" type="datetimeFigureOut">
              <a:rPr lang="es-CL" smtClean="0"/>
              <a:t>19-02-2021</a:t>
            </a:fld>
            <a:endParaRPr lang="es-CL" dirty="0"/>
          </a:p>
        </p:txBody>
      </p:sp>
      <p:sp>
        <p:nvSpPr>
          <p:cNvPr id="8" name="Marcador de pie de página 7">
            <a:extLst>
              <a:ext uri="{FF2B5EF4-FFF2-40B4-BE49-F238E27FC236}">
                <a16:creationId xmlns:a16="http://schemas.microsoft.com/office/drawing/2014/main" id="{195405B5-8177-48A2-ADA4-65B41E64D2AF}"/>
              </a:ext>
            </a:extLst>
          </p:cNvPr>
          <p:cNvSpPr>
            <a:spLocks noGrp="1"/>
          </p:cNvSpPr>
          <p:nvPr>
            <p:ph type="ftr" sz="quarter" idx="11"/>
          </p:nvPr>
        </p:nvSpPr>
        <p:spPr/>
        <p:txBody>
          <a:bodyPr/>
          <a:lstStyle/>
          <a:p>
            <a:endParaRPr lang="es-CL" dirty="0"/>
          </a:p>
        </p:txBody>
      </p:sp>
      <p:sp>
        <p:nvSpPr>
          <p:cNvPr id="9" name="Marcador de número de diapositiva 8">
            <a:extLst>
              <a:ext uri="{FF2B5EF4-FFF2-40B4-BE49-F238E27FC236}">
                <a16:creationId xmlns:a16="http://schemas.microsoft.com/office/drawing/2014/main" id="{61A50FA2-1BFB-4FEA-BE48-BD50AAB3875B}"/>
              </a:ext>
            </a:extLst>
          </p:cNvPr>
          <p:cNvSpPr>
            <a:spLocks noGrp="1"/>
          </p:cNvSpPr>
          <p:nvPr>
            <p:ph type="sldNum" sz="quarter" idx="12"/>
          </p:nvPr>
        </p:nvSpPr>
        <p:spPr/>
        <p:txBody>
          <a:bodyPr/>
          <a:lstStyle/>
          <a:p>
            <a:fld id="{D9FF2468-F7F5-4C01-837E-05B83162AB51}" type="slidenum">
              <a:rPr lang="es-CL" smtClean="0"/>
              <a:t>‹Nº›</a:t>
            </a:fld>
            <a:endParaRPr lang="es-CL" dirty="0"/>
          </a:p>
        </p:txBody>
      </p:sp>
    </p:spTree>
    <p:extLst>
      <p:ext uri="{BB962C8B-B14F-4D97-AF65-F5344CB8AC3E}">
        <p14:creationId xmlns:p14="http://schemas.microsoft.com/office/powerpoint/2010/main" val="4128601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C385CA-FD83-4115-97A9-880EF63DEE2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B2048EAE-EB73-493B-A079-4C931AC69674}"/>
              </a:ext>
            </a:extLst>
          </p:cNvPr>
          <p:cNvSpPr>
            <a:spLocks noGrp="1"/>
          </p:cNvSpPr>
          <p:nvPr>
            <p:ph type="dt" sz="half" idx="10"/>
          </p:nvPr>
        </p:nvSpPr>
        <p:spPr/>
        <p:txBody>
          <a:bodyPr/>
          <a:lstStyle/>
          <a:p>
            <a:fld id="{35E17044-1EFD-49B2-9884-9FB6763C9AB8}" type="datetimeFigureOut">
              <a:rPr lang="es-CL" smtClean="0"/>
              <a:t>19-02-2021</a:t>
            </a:fld>
            <a:endParaRPr lang="es-CL" dirty="0"/>
          </a:p>
        </p:txBody>
      </p:sp>
      <p:sp>
        <p:nvSpPr>
          <p:cNvPr id="4" name="Marcador de pie de página 3">
            <a:extLst>
              <a:ext uri="{FF2B5EF4-FFF2-40B4-BE49-F238E27FC236}">
                <a16:creationId xmlns:a16="http://schemas.microsoft.com/office/drawing/2014/main" id="{9948868A-D5B5-46FC-AFC3-3305DA748FE5}"/>
              </a:ext>
            </a:extLst>
          </p:cNvPr>
          <p:cNvSpPr>
            <a:spLocks noGrp="1"/>
          </p:cNvSpPr>
          <p:nvPr>
            <p:ph type="ftr" sz="quarter" idx="11"/>
          </p:nvPr>
        </p:nvSpPr>
        <p:spPr/>
        <p:txBody>
          <a:bodyPr/>
          <a:lstStyle/>
          <a:p>
            <a:endParaRPr lang="es-CL" dirty="0"/>
          </a:p>
        </p:txBody>
      </p:sp>
      <p:sp>
        <p:nvSpPr>
          <p:cNvPr id="5" name="Marcador de número de diapositiva 4">
            <a:extLst>
              <a:ext uri="{FF2B5EF4-FFF2-40B4-BE49-F238E27FC236}">
                <a16:creationId xmlns:a16="http://schemas.microsoft.com/office/drawing/2014/main" id="{332B74A2-794C-4083-8828-1D853B42BEF5}"/>
              </a:ext>
            </a:extLst>
          </p:cNvPr>
          <p:cNvSpPr>
            <a:spLocks noGrp="1"/>
          </p:cNvSpPr>
          <p:nvPr>
            <p:ph type="sldNum" sz="quarter" idx="12"/>
          </p:nvPr>
        </p:nvSpPr>
        <p:spPr/>
        <p:txBody>
          <a:bodyPr/>
          <a:lstStyle/>
          <a:p>
            <a:fld id="{D9FF2468-F7F5-4C01-837E-05B83162AB51}" type="slidenum">
              <a:rPr lang="es-CL" smtClean="0"/>
              <a:t>‹Nº›</a:t>
            </a:fld>
            <a:endParaRPr lang="es-CL" dirty="0"/>
          </a:p>
        </p:txBody>
      </p:sp>
    </p:spTree>
    <p:extLst>
      <p:ext uri="{BB962C8B-B14F-4D97-AF65-F5344CB8AC3E}">
        <p14:creationId xmlns:p14="http://schemas.microsoft.com/office/powerpoint/2010/main" val="447181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457559-F99D-4F26-B5B5-842FE87AC020}"/>
              </a:ext>
            </a:extLst>
          </p:cNvPr>
          <p:cNvSpPr>
            <a:spLocks noGrp="1"/>
          </p:cNvSpPr>
          <p:nvPr>
            <p:ph type="dt" sz="half" idx="10"/>
          </p:nvPr>
        </p:nvSpPr>
        <p:spPr/>
        <p:txBody>
          <a:bodyPr/>
          <a:lstStyle/>
          <a:p>
            <a:fld id="{35E17044-1EFD-49B2-9884-9FB6763C9AB8}" type="datetimeFigureOut">
              <a:rPr lang="es-CL" smtClean="0"/>
              <a:t>19-02-2021</a:t>
            </a:fld>
            <a:endParaRPr lang="es-CL" dirty="0"/>
          </a:p>
        </p:txBody>
      </p:sp>
      <p:sp>
        <p:nvSpPr>
          <p:cNvPr id="3" name="Marcador de pie de página 2">
            <a:extLst>
              <a:ext uri="{FF2B5EF4-FFF2-40B4-BE49-F238E27FC236}">
                <a16:creationId xmlns:a16="http://schemas.microsoft.com/office/drawing/2014/main" id="{82B7C985-E099-40F5-8C8B-868ECE2730F3}"/>
              </a:ext>
            </a:extLst>
          </p:cNvPr>
          <p:cNvSpPr>
            <a:spLocks noGrp="1"/>
          </p:cNvSpPr>
          <p:nvPr>
            <p:ph type="ftr" sz="quarter" idx="11"/>
          </p:nvPr>
        </p:nvSpPr>
        <p:spPr/>
        <p:txBody>
          <a:bodyPr/>
          <a:lstStyle/>
          <a:p>
            <a:endParaRPr lang="es-CL" dirty="0"/>
          </a:p>
        </p:txBody>
      </p:sp>
      <p:sp>
        <p:nvSpPr>
          <p:cNvPr id="4" name="Marcador de número de diapositiva 3">
            <a:extLst>
              <a:ext uri="{FF2B5EF4-FFF2-40B4-BE49-F238E27FC236}">
                <a16:creationId xmlns:a16="http://schemas.microsoft.com/office/drawing/2014/main" id="{6487EC2A-0F52-448B-890C-F5DA66D8CCFB}"/>
              </a:ext>
            </a:extLst>
          </p:cNvPr>
          <p:cNvSpPr>
            <a:spLocks noGrp="1"/>
          </p:cNvSpPr>
          <p:nvPr>
            <p:ph type="sldNum" sz="quarter" idx="12"/>
          </p:nvPr>
        </p:nvSpPr>
        <p:spPr/>
        <p:txBody>
          <a:bodyPr/>
          <a:lstStyle/>
          <a:p>
            <a:fld id="{D9FF2468-F7F5-4C01-837E-05B83162AB51}" type="slidenum">
              <a:rPr lang="es-CL" smtClean="0"/>
              <a:t>‹Nº›</a:t>
            </a:fld>
            <a:endParaRPr lang="es-CL" dirty="0"/>
          </a:p>
        </p:txBody>
      </p:sp>
    </p:spTree>
    <p:extLst>
      <p:ext uri="{BB962C8B-B14F-4D97-AF65-F5344CB8AC3E}">
        <p14:creationId xmlns:p14="http://schemas.microsoft.com/office/powerpoint/2010/main" val="2690457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4F51A8-69C1-44C9-850E-8571ED4576B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DFBC8FB0-A77D-4D9F-8649-B055893091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18507C28-8D56-47CF-B243-C84D9CE434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F4C9356-99F6-4E03-ABB5-DBA833EF2283}"/>
              </a:ext>
            </a:extLst>
          </p:cNvPr>
          <p:cNvSpPr>
            <a:spLocks noGrp="1"/>
          </p:cNvSpPr>
          <p:nvPr>
            <p:ph type="dt" sz="half" idx="10"/>
          </p:nvPr>
        </p:nvSpPr>
        <p:spPr/>
        <p:txBody>
          <a:bodyPr/>
          <a:lstStyle/>
          <a:p>
            <a:fld id="{35E17044-1EFD-49B2-9884-9FB6763C9AB8}" type="datetimeFigureOut">
              <a:rPr lang="es-CL" smtClean="0"/>
              <a:t>19-02-2021</a:t>
            </a:fld>
            <a:endParaRPr lang="es-CL" dirty="0"/>
          </a:p>
        </p:txBody>
      </p:sp>
      <p:sp>
        <p:nvSpPr>
          <p:cNvPr id="6" name="Marcador de pie de página 5">
            <a:extLst>
              <a:ext uri="{FF2B5EF4-FFF2-40B4-BE49-F238E27FC236}">
                <a16:creationId xmlns:a16="http://schemas.microsoft.com/office/drawing/2014/main" id="{66F41696-3163-444E-868F-372A5C52697E}"/>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C66C3844-E79D-43E2-ACBF-8D2E41EF97DF}"/>
              </a:ext>
            </a:extLst>
          </p:cNvPr>
          <p:cNvSpPr>
            <a:spLocks noGrp="1"/>
          </p:cNvSpPr>
          <p:nvPr>
            <p:ph type="sldNum" sz="quarter" idx="12"/>
          </p:nvPr>
        </p:nvSpPr>
        <p:spPr/>
        <p:txBody>
          <a:bodyPr/>
          <a:lstStyle/>
          <a:p>
            <a:fld id="{D9FF2468-F7F5-4C01-837E-05B83162AB51}" type="slidenum">
              <a:rPr lang="es-CL" smtClean="0"/>
              <a:t>‹Nº›</a:t>
            </a:fld>
            <a:endParaRPr lang="es-CL" dirty="0"/>
          </a:p>
        </p:txBody>
      </p:sp>
    </p:spTree>
    <p:extLst>
      <p:ext uri="{BB962C8B-B14F-4D97-AF65-F5344CB8AC3E}">
        <p14:creationId xmlns:p14="http://schemas.microsoft.com/office/powerpoint/2010/main" val="3439932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9B4CBB-6700-4E3E-85CA-A3421F0745C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D5C90AE7-2A5E-474B-9032-7596B8847B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Marcador de texto 3">
            <a:extLst>
              <a:ext uri="{FF2B5EF4-FFF2-40B4-BE49-F238E27FC236}">
                <a16:creationId xmlns:a16="http://schemas.microsoft.com/office/drawing/2014/main" id="{973DB61B-8746-4FF7-B309-DE93C71FA3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2B6F95F-A0D0-485A-B725-97F1A4B33620}"/>
              </a:ext>
            </a:extLst>
          </p:cNvPr>
          <p:cNvSpPr>
            <a:spLocks noGrp="1"/>
          </p:cNvSpPr>
          <p:nvPr>
            <p:ph type="dt" sz="half" idx="10"/>
          </p:nvPr>
        </p:nvSpPr>
        <p:spPr/>
        <p:txBody>
          <a:bodyPr/>
          <a:lstStyle/>
          <a:p>
            <a:fld id="{35E17044-1EFD-49B2-9884-9FB6763C9AB8}" type="datetimeFigureOut">
              <a:rPr lang="es-CL" smtClean="0"/>
              <a:t>19-02-2021</a:t>
            </a:fld>
            <a:endParaRPr lang="es-CL" dirty="0"/>
          </a:p>
        </p:txBody>
      </p:sp>
      <p:sp>
        <p:nvSpPr>
          <p:cNvPr id="6" name="Marcador de pie de página 5">
            <a:extLst>
              <a:ext uri="{FF2B5EF4-FFF2-40B4-BE49-F238E27FC236}">
                <a16:creationId xmlns:a16="http://schemas.microsoft.com/office/drawing/2014/main" id="{37A4D0D2-E35B-45D3-A025-0C590BE8B597}"/>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4923BB0A-EACB-4835-817C-6F49E50CEBBF}"/>
              </a:ext>
            </a:extLst>
          </p:cNvPr>
          <p:cNvSpPr>
            <a:spLocks noGrp="1"/>
          </p:cNvSpPr>
          <p:nvPr>
            <p:ph type="sldNum" sz="quarter" idx="12"/>
          </p:nvPr>
        </p:nvSpPr>
        <p:spPr/>
        <p:txBody>
          <a:bodyPr/>
          <a:lstStyle/>
          <a:p>
            <a:fld id="{D9FF2468-F7F5-4C01-837E-05B83162AB51}" type="slidenum">
              <a:rPr lang="es-CL" smtClean="0"/>
              <a:t>‹Nº›</a:t>
            </a:fld>
            <a:endParaRPr lang="es-CL" dirty="0"/>
          </a:p>
        </p:txBody>
      </p:sp>
    </p:spTree>
    <p:extLst>
      <p:ext uri="{BB962C8B-B14F-4D97-AF65-F5344CB8AC3E}">
        <p14:creationId xmlns:p14="http://schemas.microsoft.com/office/powerpoint/2010/main" val="2506030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89A0B8F-FF9E-40B7-AD31-F08BE946F4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4FCD7843-4435-4083-B470-BDE407A047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101C967-DD38-470D-94DC-1568DAF7AC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E17044-1EFD-49B2-9884-9FB6763C9AB8}" type="datetimeFigureOut">
              <a:rPr lang="es-CL" smtClean="0"/>
              <a:t>19-02-2021</a:t>
            </a:fld>
            <a:endParaRPr lang="es-CL" dirty="0"/>
          </a:p>
        </p:txBody>
      </p:sp>
      <p:sp>
        <p:nvSpPr>
          <p:cNvPr id="5" name="Marcador de pie de página 4">
            <a:extLst>
              <a:ext uri="{FF2B5EF4-FFF2-40B4-BE49-F238E27FC236}">
                <a16:creationId xmlns:a16="http://schemas.microsoft.com/office/drawing/2014/main" id="{F1B1B9C6-4BB8-42A9-88A2-506E5DC47A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Marcador de número de diapositiva 5">
            <a:extLst>
              <a:ext uri="{FF2B5EF4-FFF2-40B4-BE49-F238E27FC236}">
                <a16:creationId xmlns:a16="http://schemas.microsoft.com/office/drawing/2014/main" id="{95244327-7F49-4DE0-BF53-109530E9F5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FF2468-F7F5-4C01-837E-05B83162AB51}" type="slidenum">
              <a:rPr lang="es-CL" smtClean="0"/>
              <a:t>‹Nº›</a:t>
            </a:fld>
            <a:endParaRPr lang="es-CL" dirty="0"/>
          </a:p>
        </p:txBody>
      </p:sp>
    </p:spTree>
    <p:extLst>
      <p:ext uri="{BB962C8B-B14F-4D97-AF65-F5344CB8AC3E}">
        <p14:creationId xmlns:p14="http://schemas.microsoft.com/office/powerpoint/2010/main" val="318565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40.jpg"/></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3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6.jp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6A8B170-F7FE-4574-BBDD-9811E062866F}"/>
              </a:ext>
            </a:extLst>
          </p:cNvPr>
          <p:cNvSpPr>
            <a:spLocks noChangeAspect="1"/>
          </p:cNvSpPr>
          <p:nvPr/>
        </p:nvSpPr>
        <p:spPr>
          <a:xfrm>
            <a:off x="0" y="328470"/>
            <a:ext cx="6096000"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 name="Rectángulo 5">
            <a:extLst>
              <a:ext uri="{FF2B5EF4-FFF2-40B4-BE49-F238E27FC236}">
                <a16:creationId xmlns:a16="http://schemas.microsoft.com/office/drawing/2014/main" id="{B5E7E263-56BD-4E4E-9F0C-D577D78BCDF7}"/>
              </a:ext>
            </a:extLst>
          </p:cNvPr>
          <p:cNvSpPr/>
          <p:nvPr/>
        </p:nvSpPr>
        <p:spPr>
          <a:xfrm>
            <a:off x="11709647" y="328469"/>
            <a:ext cx="482353"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 name="Título 1">
            <a:extLst>
              <a:ext uri="{FF2B5EF4-FFF2-40B4-BE49-F238E27FC236}">
                <a16:creationId xmlns:a16="http://schemas.microsoft.com/office/drawing/2014/main" id="{8ED11D7D-FFAA-4EBF-A6EF-F627CC9984E5}"/>
              </a:ext>
            </a:extLst>
          </p:cNvPr>
          <p:cNvSpPr>
            <a:spLocks noGrp="1"/>
          </p:cNvSpPr>
          <p:nvPr>
            <p:ph type="ctrTitle"/>
          </p:nvPr>
        </p:nvSpPr>
        <p:spPr>
          <a:xfrm>
            <a:off x="297180" y="2432485"/>
            <a:ext cx="5633102" cy="2435765"/>
          </a:xfrm>
        </p:spPr>
        <p:txBody>
          <a:bodyPr>
            <a:normAutofit fontScale="90000"/>
          </a:bodyPr>
          <a:lstStyle/>
          <a:p>
            <a:pPr algn="r"/>
            <a:r>
              <a:rPr lang="es-CL" dirty="0">
                <a:solidFill>
                  <a:schemeClr val="bg1"/>
                </a:solidFill>
              </a:rPr>
              <a:t>MONTAJE Y PREPARACIÓN DE UNA FRESADORA UNIVERSAL</a:t>
            </a:r>
            <a:endParaRPr lang="es-CL" b="1" dirty="0">
              <a:solidFill>
                <a:schemeClr val="bg1"/>
              </a:solidFill>
            </a:endParaRPr>
          </a:p>
        </p:txBody>
      </p:sp>
      <p:sp>
        <p:nvSpPr>
          <p:cNvPr id="17" name="CuadroTexto 16">
            <a:extLst>
              <a:ext uri="{FF2B5EF4-FFF2-40B4-BE49-F238E27FC236}">
                <a16:creationId xmlns:a16="http://schemas.microsoft.com/office/drawing/2014/main" id="{A5A87A65-E896-4A23-BAC7-F58F78545B08}"/>
              </a:ext>
            </a:extLst>
          </p:cNvPr>
          <p:cNvSpPr txBox="1"/>
          <p:nvPr/>
        </p:nvSpPr>
        <p:spPr>
          <a:xfrm>
            <a:off x="1524000" y="976079"/>
            <a:ext cx="4441794" cy="830997"/>
          </a:xfrm>
          <a:prstGeom prst="rect">
            <a:avLst/>
          </a:prstGeom>
          <a:noFill/>
        </p:spPr>
        <p:txBody>
          <a:bodyPr wrap="square" rtlCol="0">
            <a:spAutoFit/>
          </a:bodyPr>
          <a:lstStyle/>
          <a:p>
            <a:pPr algn="r"/>
            <a:r>
              <a:rPr lang="es-MX" sz="1600" dirty="0">
                <a:solidFill>
                  <a:schemeClr val="bg1"/>
                </a:solidFill>
              </a:rPr>
              <a:t>Especialidad Mecánica Industrial</a:t>
            </a:r>
          </a:p>
          <a:p>
            <a:pPr algn="r"/>
            <a:r>
              <a:rPr lang="es-MX" sz="1600" dirty="0">
                <a:solidFill>
                  <a:schemeClr val="bg1"/>
                </a:solidFill>
              </a:rPr>
              <a:t>Mención Máquinas – Herramientas</a:t>
            </a:r>
          </a:p>
          <a:p>
            <a:pPr algn="r"/>
            <a:r>
              <a:rPr lang="es-MX" sz="1600" dirty="0">
                <a:solidFill>
                  <a:schemeClr val="bg1"/>
                </a:solidFill>
              </a:rPr>
              <a:t>Módulo Fresado de piezas y conjuntos mecánicos</a:t>
            </a:r>
            <a:endParaRPr lang="es-CL" sz="1600" dirty="0">
              <a:solidFill>
                <a:schemeClr val="bg1"/>
              </a:solidFill>
            </a:endParaRPr>
          </a:p>
        </p:txBody>
      </p:sp>
    </p:spTree>
    <p:extLst>
      <p:ext uri="{BB962C8B-B14F-4D97-AF65-F5344CB8AC3E}">
        <p14:creationId xmlns:p14="http://schemas.microsoft.com/office/powerpoint/2010/main" val="539088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normAutofit fontScale="90000"/>
          </a:bodyPr>
          <a:lstStyle/>
          <a:p>
            <a:r>
              <a:rPr lang="es-MX" sz="6600" dirty="0">
                <a:solidFill>
                  <a:srgbClr val="88354D"/>
                </a:solidFill>
              </a:rPr>
              <a:t>TEMA N°4</a:t>
            </a:r>
            <a:br>
              <a:rPr lang="es-MX" dirty="0"/>
            </a:br>
            <a:r>
              <a:rPr lang="es-MX" dirty="0">
                <a:solidFill>
                  <a:srgbClr val="A7A8AA"/>
                </a:solidFill>
              </a:rPr>
              <a:t>TIPOS DE DIVISIONES</a:t>
            </a: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11" name="Google Shape;178;g9f7fbb9ec6_0_588">
            <a:extLst>
              <a:ext uri="{FF2B5EF4-FFF2-40B4-BE49-F238E27FC236}">
                <a16:creationId xmlns:a16="http://schemas.microsoft.com/office/drawing/2014/main" id="{629C76B0-63B8-4C95-BBB2-89BE90402C4C}"/>
              </a:ext>
            </a:extLst>
          </p:cNvPr>
          <p:cNvPicPr preferRelativeResize="0"/>
          <p:nvPr/>
        </p:nvPicPr>
        <p:blipFill rotWithShape="1">
          <a:blip r:embed="rId2">
            <a:alphaModFix/>
          </a:blip>
          <a:srcRect l="861" b="19426"/>
          <a:stretch/>
        </p:blipFill>
        <p:spPr>
          <a:xfrm>
            <a:off x="5790882" y="1900235"/>
            <a:ext cx="5993065" cy="3753052"/>
          </a:xfrm>
          <a:prstGeom prst="rect">
            <a:avLst/>
          </a:prstGeom>
          <a:noFill/>
          <a:ln>
            <a:noFill/>
          </a:ln>
        </p:spPr>
      </p:pic>
      <p:sp>
        <p:nvSpPr>
          <p:cNvPr id="12" name="Google Shape;115;g9f7fbb9ec6_0_251">
            <a:extLst>
              <a:ext uri="{FF2B5EF4-FFF2-40B4-BE49-F238E27FC236}">
                <a16:creationId xmlns:a16="http://schemas.microsoft.com/office/drawing/2014/main" id="{F632D2B1-022C-46FC-9495-787F4A5CB2AB}"/>
              </a:ext>
            </a:extLst>
          </p:cNvPr>
          <p:cNvSpPr txBox="1"/>
          <p:nvPr/>
        </p:nvSpPr>
        <p:spPr>
          <a:xfrm>
            <a:off x="5254739" y="6034377"/>
            <a:ext cx="72888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s-CL" sz="1000" b="1" i="0" u="none" strike="noStrike" cap="none" dirty="0">
                <a:solidFill>
                  <a:schemeClr val="dk1"/>
                </a:solidFill>
                <a:ea typeface="Arial"/>
                <a:cs typeface="Arial"/>
                <a:sym typeface="Arial"/>
              </a:rPr>
              <a:t>Fuente: </a:t>
            </a:r>
            <a:r>
              <a:rPr lang="es-CL" sz="1000" b="0" i="0" u="none" strike="noStrike" cap="none" dirty="0">
                <a:solidFill>
                  <a:schemeClr val="dk1"/>
                </a:solidFill>
                <a:ea typeface="Calibri"/>
                <a:cs typeface="Calibri"/>
                <a:sym typeface="Calibri"/>
              </a:rPr>
              <a:t> Taller Mecánica Industrial - Escuela Industrial Superior de Valparaíso Óscar Gacitúa Basulto.</a:t>
            </a:r>
            <a:endParaRPr sz="1000" b="0" i="0" u="none" strike="noStrike" cap="none" dirty="0">
              <a:solidFill>
                <a:schemeClr val="dk1"/>
              </a:solidFill>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000" b="0" i="0" u="none" strike="noStrike" cap="none" dirty="0">
              <a:solidFill>
                <a:schemeClr val="dk1"/>
              </a:solidFil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910568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2A19D01-61BE-467C-8B2B-5325D54A5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95"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AB8EDEAC-DE34-4551-AEBC-FF7A3B2E4893}"/>
              </a:ext>
            </a:extLst>
          </p:cNvPr>
          <p:cNvSpPr>
            <a:spLocks noGrp="1"/>
          </p:cNvSpPr>
          <p:nvPr>
            <p:ph type="title"/>
          </p:nvPr>
        </p:nvSpPr>
        <p:spPr>
          <a:xfrm>
            <a:off x="296663" y="365125"/>
            <a:ext cx="10515600" cy="1325563"/>
          </a:xfrm>
        </p:spPr>
        <p:txBody>
          <a:bodyPr/>
          <a:lstStyle/>
          <a:p>
            <a:r>
              <a:rPr lang="es-MX" b="1" dirty="0">
                <a:solidFill>
                  <a:srgbClr val="88354D"/>
                </a:solidFill>
              </a:rPr>
              <a:t>TIPOS</a:t>
            </a:r>
            <a:br>
              <a:rPr lang="es-MX" b="1" dirty="0">
                <a:solidFill>
                  <a:srgbClr val="A7A8AA"/>
                </a:solidFill>
              </a:rPr>
            </a:br>
            <a:r>
              <a:rPr lang="es-MX" b="1" dirty="0">
                <a:solidFill>
                  <a:srgbClr val="A7A8AA"/>
                </a:solidFill>
              </a:rPr>
              <a:t>DE DIVISIONES</a:t>
            </a:r>
            <a:endParaRPr lang="es-CL" b="1" dirty="0">
              <a:solidFill>
                <a:srgbClr val="A7A8AA"/>
              </a:solidFill>
            </a:endParaRPr>
          </a:p>
        </p:txBody>
      </p:sp>
      <p:sp>
        <p:nvSpPr>
          <p:cNvPr id="17" name="Rectángulo 16">
            <a:extLst>
              <a:ext uri="{FF2B5EF4-FFF2-40B4-BE49-F238E27FC236}">
                <a16:creationId xmlns:a16="http://schemas.microsoft.com/office/drawing/2014/main" id="{2A714EAE-7E99-4E0C-822F-995C2159B4D3}"/>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3" name="Marcador de contenido 4">
            <a:extLst>
              <a:ext uri="{FF2B5EF4-FFF2-40B4-BE49-F238E27FC236}">
                <a16:creationId xmlns:a16="http://schemas.microsoft.com/office/drawing/2014/main" id="{361AC8D0-5D88-4E2A-9F7B-8761B20C3598}"/>
              </a:ext>
            </a:extLst>
          </p:cNvPr>
          <p:cNvSpPr>
            <a:spLocks noGrp="1"/>
          </p:cNvSpPr>
          <p:nvPr>
            <p:ph sz="half" idx="1"/>
          </p:nvPr>
        </p:nvSpPr>
        <p:spPr>
          <a:xfrm>
            <a:off x="1918632" y="2271872"/>
            <a:ext cx="4372993" cy="331449"/>
          </a:xfrm>
        </p:spPr>
        <p:txBody>
          <a:bodyPr>
            <a:noAutofit/>
          </a:bodyPr>
          <a:lstStyle/>
          <a:p>
            <a:pPr marL="114300" lvl="0" indent="0">
              <a:spcBef>
                <a:spcPts val="0"/>
              </a:spcBef>
              <a:buSzPts val="1800"/>
              <a:buNone/>
            </a:pPr>
            <a:r>
              <a:rPr lang="es-MX" sz="2000" b="1" dirty="0">
                <a:solidFill>
                  <a:schemeClr val="bg1"/>
                </a:solidFill>
                <a:ea typeface="Calibri"/>
                <a:cs typeface="Calibri"/>
                <a:sym typeface="Calibri"/>
              </a:rPr>
              <a:t>FÓRMULA DE VELOCIDAD DE CORTE</a:t>
            </a:r>
            <a:endParaRPr lang="es-MX" sz="2000" b="1" dirty="0">
              <a:solidFill>
                <a:schemeClr val="bg1"/>
              </a:solidFill>
            </a:endParaRPr>
          </a:p>
          <a:p>
            <a:endParaRPr lang="es-CL" sz="2000" b="1" dirty="0">
              <a:solidFill>
                <a:schemeClr val="bg1"/>
              </a:solidFill>
            </a:endParaRPr>
          </a:p>
        </p:txBody>
      </p:sp>
      <p:sp>
        <p:nvSpPr>
          <p:cNvPr id="26" name="CuadroTexto 25">
            <a:extLst>
              <a:ext uri="{FF2B5EF4-FFF2-40B4-BE49-F238E27FC236}">
                <a16:creationId xmlns:a16="http://schemas.microsoft.com/office/drawing/2014/main" id="{792FFA6F-02FD-437A-BD4F-81104E8E53F6}"/>
              </a:ext>
            </a:extLst>
          </p:cNvPr>
          <p:cNvSpPr txBox="1"/>
          <p:nvPr/>
        </p:nvSpPr>
        <p:spPr>
          <a:xfrm>
            <a:off x="6454422" y="2230106"/>
            <a:ext cx="4081474" cy="400110"/>
          </a:xfrm>
          <a:prstGeom prst="rect">
            <a:avLst/>
          </a:prstGeom>
          <a:noFill/>
        </p:spPr>
        <p:txBody>
          <a:bodyPr wrap="square">
            <a:spAutoFit/>
          </a:bodyPr>
          <a:lstStyle/>
          <a:p>
            <a:pPr marL="114300" indent="0">
              <a:spcBef>
                <a:spcPts val="0"/>
              </a:spcBef>
              <a:buSzPts val="1800"/>
              <a:buFont typeface="Arial" panose="020B0604020202020204" pitchFamily="34" charset="0"/>
              <a:buNone/>
            </a:pPr>
            <a:r>
              <a:rPr lang="es-MX" sz="2000" b="1" dirty="0">
                <a:solidFill>
                  <a:schemeClr val="bg1"/>
                </a:solidFill>
                <a:ea typeface="Calibri"/>
                <a:cs typeface="Calibri"/>
                <a:sym typeface="Calibri"/>
              </a:rPr>
              <a:t>FÓRMULA DE VELOCIDAD DE GIRO</a:t>
            </a:r>
            <a:endParaRPr lang="es-MX" sz="2000" b="1" dirty="0">
              <a:solidFill>
                <a:schemeClr val="bg1"/>
              </a:solidFill>
            </a:endParaRPr>
          </a:p>
        </p:txBody>
      </p:sp>
      <p:sp>
        <p:nvSpPr>
          <p:cNvPr id="6" name="CuadroTexto 5">
            <a:extLst>
              <a:ext uri="{FF2B5EF4-FFF2-40B4-BE49-F238E27FC236}">
                <a16:creationId xmlns:a16="http://schemas.microsoft.com/office/drawing/2014/main" id="{5CC7D193-2616-4219-982D-F91416BCCF77}"/>
              </a:ext>
            </a:extLst>
          </p:cNvPr>
          <p:cNvSpPr txBox="1"/>
          <p:nvPr/>
        </p:nvSpPr>
        <p:spPr>
          <a:xfrm>
            <a:off x="523680" y="1750069"/>
            <a:ext cx="11456837" cy="2400657"/>
          </a:xfrm>
          <a:prstGeom prst="rect">
            <a:avLst/>
          </a:prstGeom>
          <a:noFill/>
        </p:spPr>
        <p:txBody>
          <a:bodyPr wrap="square" rtlCol="0">
            <a:spAutoFit/>
          </a:bodyPr>
          <a:lstStyle/>
          <a:p>
            <a:r>
              <a:rPr lang="es-MX" sz="2500" b="0" i="0" u="none" strike="noStrike" dirty="0">
                <a:solidFill>
                  <a:srgbClr val="000000"/>
                </a:solidFill>
                <a:effectLst/>
                <a:latin typeface="Calibri" panose="020F0502020204030204" pitchFamily="34" charset="0"/>
              </a:rPr>
              <a:t>En el cabezal divisor universal se pueden realizar varios tipos de divisiones de acuerdo con el número de espacios a dividir:</a:t>
            </a:r>
          </a:p>
          <a:p>
            <a:pPr marL="342900" indent="-342900">
              <a:buFont typeface="Arial" panose="020B0604020202020204" pitchFamily="34" charset="0"/>
              <a:buChar char="•"/>
            </a:pPr>
            <a:r>
              <a:rPr lang="es-MX" sz="2500" b="0" i="0" u="none" strike="noStrike" dirty="0">
                <a:solidFill>
                  <a:srgbClr val="000000"/>
                </a:solidFill>
                <a:effectLst/>
                <a:latin typeface="Calibri" panose="020F0502020204030204" pitchFamily="34" charset="0"/>
              </a:rPr>
              <a:t>División Indirecta o Simple.</a:t>
            </a:r>
          </a:p>
          <a:p>
            <a:pPr marL="342900" indent="-342900">
              <a:buFont typeface="Arial" panose="020B0604020202020204" pitchFamily="34" charset="0"/>
              <a:buChar char="•"/>
            </a:pPr>
            <a:r>
              <a:rPr lang="es-MX" sz="2500" b="0" i="0" u="none" strike="noStrike" dirty="0">
                <a:solidFill>
                  <a:srgbClr val="000000"/>
                </a:solidFill>
                <a:effectLst/>
                <a:latin typeface="Calibri" panose="020F0502020204030204" pitchFamily="34" charset="0"/>
              </a:rPr>
              <a:t>División Directa.</a:t>
            </a:r>
          </a:p>
          <a:p>
            <a:pPr marL="342900" indent="-342900">
              <a:buFont typeface="Arial" panose="020B0604020202020204" pitchFamily="34" charset="0"/>
              <a:buChar char="•"/>
            </a:pPr>
            <a:r>
              <a:rPr lang="es-MX" sz="2500" b="0" i="0" u="none" strike="noStrike" dirty="0">
                <a:solidFill>
                  <a:srgbClr val="000000"/>
                </a:solidFill>
                <a:effectLst/>
                <a:latin typeface="Calibri" panose="020F0502020204030204" pitchFamily="34" charset="0"/>
              </a:rPr>
              <a:t>División Angular.</a:t>
            </a:r>
          </a:p>
          <a:p>
            <a:endParaRPr lang="es-MX" sz="2500" b="0"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694930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2A19D01-61BE-467C-8B2B-5325D54A5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95"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AB8EDEAC-DE34-4551-AEBC-FF7A3B2E4893}"/>
              </a:ext>
            </a:extLst>
          </p:cNvPr>
          <p:cNvSpPr>
            <a:spLocks noGrp="1"/>
          </p:cNvSpPr>
          <p:nvPr>
            <p:ph type="title"/>
          </p:nvPr>
        </p:nvSpPr>
        <p:spPr>
          <a:xfrm>
            <a:off x="296663" y="365125"/>
            <a:ext cx="10515600" cy="1325563"/>
          </a:xfrm>
        </p:spPr>
        <p:txBody>
          <a:bodyPr/>
          <a:lstStyle/>
          <a:p>
            <a:r>
              <a:rPr lang="es-MX" b="1" dirty="0">
                <a:solidFill>
                  <a:srgbClr val="88354D"/>
                </a:solidFill>
              </a:rPr>
              <a:t>DIVISIÓN</a:t>
            </a:r>
            <a:br>
              <a:rPr lang="es-MX" b="1" dirty="0">
                <a:solidFill>
                  <a:srgbClr val="A7A8AA"/>
                </a:solidFill>
              </a:rPr>
            </a:br>
            <a:r>
              <a:rPr lang="es-MX" b="1" dirty="0">
                <a:solidFill>
                  <a:srgbClr val="A7A8AA"/>
                </a:solidFill>
              </a:rPr>
              <a:t>INDERECTA O SIMPLE</a:t>
            </a:r>
            <a:endParaRPr lang="es-CL" b="1" dirty="0">
              <a:solidFill>
                <a:srgbClr val="A7A8AA"/>
              </a:solidFill>
            </a:endParaRPr>
          </a:p>
        </p:txBody>
      </p:sp>
      <p:sp>
        <p:nvSpPr>
          <p:cNvPr id="17" name="Rectángulo 16">
            <a:extLst>
              <a:ext uri="{FF2B5EF4-FFF2-40B4-BE49-F238E27FC236}">
                <a16:creationId xmlns:a16="http://schemas.microsoft.com/office/drawing/2014/main" id="{2A714EAE-7E99-4E0C-822F-995C2159B4D3}"/>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3" name="Marcador de contenido 4">
            <a:extLst>
              <a:ext uri="{FF2B5EF4-FFF2-40B4-BE49-F238E27FC236}">
                <a16:creationId xmlns:a16="http://schemas.microsoft.com/office/drawing/2014/main" id="{361AC8D0-5D88-4E2A-9F7B-8761B20C3598}"/>
              </a:ext>
            </a:extLst>
          </p:cNvPr>
          <p:cNvSpPr>
            <a:spLocks noGrp="1"/>
          </p:cNvSpPr>
          <p:nvPr>
            <p:ph sz="half" idx="1"/>
          </p:nvPr>
        </p:nvSpPr>
        <p:spPr>
          <a:xfrm>
            <a:off x="1918632" y="2271872"/>
            <a:ext cx="4372993" cy="331449"/>
          </a:xfrm>
        </p:spPr>
        <p:txBody>
          <a:bodyPr>
            <a:noAutofit/>
          </a:bodyPr>
          <a:lstStyle/>
          <a:p>
            <a:pPr marL="114300" lvl="0" indent="0">
              <a:spcBef>
                <a:spcPts val="0"/>
              </a:spcBef>
              <a:buSzPts val="1800"/>
              <a:buNone/>
            </a:pPr>
            <a:r>
              <a:rPr lang="es-MX" sz="2000" b="1" dirty="0">
                <a:solidFill>
                  <a:schemeClr val="bg1"/>
                </a:solidFill>
                <a:ea typeface="Calibri"/>
                <a:cs typeface="Calibri"/>
                <a:sym typeface="Calibri"/>
              </a:rPr>
              <a:t>FÓRMULA DE VELOCIDAD DE CORTE</a:t>
            </a:r>
            <a:endParaRPr lang="es-MX" sz="2000" b="1" dirty="0">
              <a:solidFill>
                <a:schemeClr val="bg1"/>
              </a:solidFill>
            </a:endParaRPr>
          </a:p>
          <a:p>
            <a:endParaRPr lang="es-CL" sz="2000" b="1" dirty="0">
              <a:solidFill>
                <a:schemeClr val="bg1"/>
              </a:solidFill>
            </a:endParaRPr>
          </a:p>
        </p:txBody>
      </p:sp>
      <p:sp>
        <p:nvSpPr>
          <p:cNvPr id="26" name="CuadroTexto 25">
            <a:extLst>
              <a:ext uri="{FF2B5EF4-FFF2-40B4-BE49-F238E27FC236}">
                <a16:creationId xmlns:a16="http://schemas.microsoft.com/office/drawing/2014/main" id="{792FFA6F-02FD-437A-BD4F-81104E8E53F6}"/>
              </a:ext>
            </a:extLst>
          </p:cNvPr>
          <p:cNvSpPr txBox="1"/>
          <p:nvPr/>
        </p:nvSpPr>
        <p:spPr>
          <a:xfrm>
            <a:off x="6454422" y="2230106"/>
            <a:ext cx="4081474" cy="400110"/>
          </a:xfrm>
          <a:prstGeom prst="rect">
            <a:avLst/>
          </a:prstGeom>
          <a:noFill/>
        </p:spPr>
        <p:txBody>
          <a:bodyPr wrap="square">
            <a:spAutoFit/>
          </a:bodyPr>
          <a:lstStyle/>
          <a:p>
            <a:pPr marL="114300" indent="0">
              <a:spcBef>
                <a:spcPts val="0"/>
              </a:spcBef>
              <a:buSzPts val="1800"/>
              <a:buFont typeface="Arial" panose="020B0604020202020204" pitchFamily="34" charset="0"/>
              <a:buNone/>
            </a:pPr>
            <a:r>
              <a:rPr lang="es-MX" sz="2000" b="1" dirty="0">
                <a:solidFill>
                  <a:schemeClr val="bg1"/>
                </a:solidFill>
                <a:ea typeface="Calibri"/>
                <a:cs typeface="Calibri"/>
                <a:sym typeface="Calibri"/>
              </a:rPr>
              <a:t>FÓRMULA DE VELOCIDAD DE GIRO</a:t>
            </a:r>
            <a:endParaRPr lang="es-MX" sz="2000" b="1" dirty="0">
              <a:solidFill>
                <a:schemeClr val="bg1"/>
              </a:solidFill>
            </a:endParaRPr>
          </a:p>
        </p:txBody>
      </p:sp>
      <p:sp>
        <p:nvSpPr>
          <p:cNvPr id="6" name="CuadroTexto 5">
            <a:extLst>
              <a:ext uri="{FF2B5EF4-FFF2-40B4-BE49-F238E27FC236}">
                <a16:creationId xmlns:a16="http://schemas.microsoft.com/office/drawing/2014/main" id="{5CC7D193-2616-4219-982D-F91416BCCF77}"/>
              </a:ext>
            </a:extLst>
          </p:cNvPr>
          <p:cNvSpPr txBox="1"/>
          <p:nvPr/>
        </p:nvSpPr>
        <p:spPr>
          <a:xfrm>
            <a:off x="523680" y="1750069"/>
            <a:ext cx="11456837" cy="3983013"/>
          </a:xfrm>
          <a:prstGeom prst="rect">
            <a:avLst/>
          </a:prstGeom>
          <a:noFill/>
        </p:spPr>
        <p:txBody>
          <a:bodyPr wrap="square" rtlCol="0">
            <a:spAutoFit/>
          </a:bodyPr>
          <a:lstStyle/>
          <a:p>
            <a:pPr marL="0" lvl="0" indent="0" algn="just" rtl="0">
              <a:lnSpc>
                <a:spcPct val="90000"/>
              </a:lnSpc>
              <a:spcBef>
                <a:spcPts val="1000"/>
              </a:spcBef>
              <a:spcAft>
                <a:spcPts val="0"/>
              </a:spcAft>
              <a:buSzPts val="1800"/>
              <a:buNone/>
            </a:pPr>
            <a:r>
              <a:rPr lang="es-MX" sz="2500" dirty="0"/>
              <a:t>En este tipo de división, debemos conocer la cantidad necesaria de vueltas a la manivela a realizar, para obtener las divisiones equidistantes que se requiera, de acuerdo a la siguiente fórmula: </a:t>
            </a:r>
          </a:p>
          <a:p>
            <a:pPr marL="0" lvl="0" indent="0" algn="just" rtl="0">
              <a:lnSpc>
                <a:spcPct val="90000"/>
              </a:lnSpc>
              <a:spcBef>
                <a:spcPts val="1000"/>
              </a:spcBef>
              <a:spcAft>
                <a:spcPts val="0"/>
              </a:spcAft>
              <a:buSzPts val="1800"/>
              <a:buNone/>
            </a:pPr>
            <a:endParaRPr lang="es-MX" sz="4000" dirty="0"/>
          </a:p>
          <a:p>
            <a:pPr marL="0" lvl="0" indent="0" algn="just" rtl="0">
              <a:lnSpc>
                <a:spcPct val="90000"/>
              </a:lnSpc>
              <a:spcBef>
                <a:spcPts val="1000"/>
              </a:spcBef>
              <a:spcAft>
                <a:spcPts val="0"/>
              </a:spcAft>
              <a:buSzPts val="1800"/>
              <a:buNone/>
            </a:pPr>
            <a:endParaRPr lang="es-MX" sz="4000" dirty="0"/>
          </a:p>
          <a:p>
            <a:pPr marL="0" lvl="0" indent="0" algn="just" rtl="0">
              <a:lnSpc>
                <a:spcPct val="107916"/>
              </a:lnSpc>
              <a:spcBef>
                <a:spcPts val="0"/>
              </a:spcBef>
              <a:spcAft>
                <a:spcPts val="0"/>
              </a:spcAft>
              <a:buClr>
                <a:schemeClr val="dk1"/>
              </a:buClr>
              <a:buSzPts val="1100"/>
              <a:buFont typeface="Arial"/>
              <a:buNone/>
            </a:pPr>
            <a:r>
              <a:rPr lang="es-MX" sz="1800" i="1" dirty="0">
                <a:latin typeface="Cambria Math"/>
                <a:ea typeface="Cambria Math"/>
                <a:cs typeface="Cambria Math"/>
                <a:sym typeface="Cambria Math"/>
              </a:rPr>
              <a:t>F</a:t>
            </a:r>
            <a:r>
              <a:rPr lang="es-MX" sz="1800" dirty="0"/>
              <a:t>: Vueltas a la manivela.</a:t>
            </a:r>
          </a:p>
          <a:p>
            <a:pPr marL="0" lvl="0" indent="0" algn="just" rtl="0">
              <a:lnSpc>
                <a:spcPct val="107916"/>
              </a:lnSpc>
              <a:spcBef>
                <a:spcPts val="800"/>
              </a:spcBef>
              <a:spcAft>
                <a:spcPts val="0"/>
              </a:spcAft>
              <a:buClr>
                <a:schemeClr val="dk1"/>
              </a:buClr>
              <a:buSzPts val="1100"/>
              <a:buFont typeface="Arial"/>
              <a:buNone/>
            </a:pPr>
            <a:r>
              <a:rPr lang="es-MX" sz="1800" i="1" dirty="0">
                <a:latin typeface="Cambria Math"/>
                <a:ea typeface="Cambria Math"/>
                <a:cs typeface="Cambria Math"/>
                <a:sym typeface="Cambria Math"/>
              </a:rPr>
              <a:t>K</a:t>
            </a:r>
            <a:r>
              <a:rPr lang="es-MX" sz="1800" dirty="0"/>
              <a:t>: Constante del cabezal divisor (</a:t>
            </a:r>
            <a:r>
              <a:rPr lang="es-MX" sz="1800" dirty="0">
                <a:latin typeface="Cambria Math"/>
                <a:ea typeface="Cambria Math"/>
                <a:cs typeface="Cambria Math"/>
                <a:sym typeface="Cambria Math"/>
              </a:rPr>
              <a:t>K=40</a:t>
            </a:r>
            <a:r>
              <a:rPr lang="es-MX" sz="1800" dirty="0"/>
              <a:t>).</a:t>
            </a:r>
          </a:p>
          <a:p>
            <a:pPr marL="0" lvl="0" indent="0" algn="just" rtl="0">
              <a:lnSpc>
                <a:spcPct val="107916"/>
              </a:lnSpc>
              <a:spcBef>
                <a:spcPts val="800"/>
              </a:spcBef>
              <a:spcAft>
                <a:spcPts val="0"/>
              </a:spcAft>
              <a:buClr>
                <a:schemeClr val="dk1"/>
              </a:buClr>
              <a:buSzPts val="1100"/>
              <a:buFont typeface="Arial"/>
              <a:buNone/>
            </a:pPr>
            <a:r>
              <a:rPr lang="es-MX" sz="1800" i="1" dirty="0">
                <a:latin typeface="Cambria Math"/>
                <a:ea typeface="Cambria Math"/>
                <a:cs typeface="Cambria Math"/>
                <a:sym typeface="Cambria Math"/>
              </a:rPr>
              <a:t>N</a:t>
            </a:r>
            <a:r>
              <a:rPr lang="es-MX" sz="1800" dirty="0"/>
              <a:t>: Número de divisiones requeridas.</a:t>
            </a:r>
          </a:p>
          <a:p>
            <a:endParaRPr lang="es-MX" sz="2500" b="0" i="0" u="none" strike="noStrike" dirty="0">
              <a:solidFill>
                <a:srgbClr val="000000"/>
              </a:solidFill>
              <a:effectLst/>
              <a:latin typeface="Calibri" panose="020F0502020204030204" pitchFamily="34" charset="0"/>
            </a:endParaRPr>
          </a:p>
        </p:txBody>
      </p:sp>
      <p:pic>
        <p:nvPicPr>
          <p:cNvPr id="9" name="Google Shape;191;ga495e8a953_0_5">
            <a:extLst>
              <a:ext uri="{FF2B5EF4-FFF2-40B4-BE49-F238E27FC236}">
                <a16:creationId xmlns:a16="http://schemas.microsoft.com/office/drawing/2014/main" id="{FCA72BFE-42C2-44C3-8064-BF295C52C2EE}"/>
              </a:ext>
            </a:extLst>
          </p:cNvPr>
          <p:cNvPicPr preferRelativeResize="0"/>
          <p:nvPr/>
        </p:nvPicPr>
        <p:blipFill rotWithShape="1">
          <a:blip r:embed="rId3">
            <a:alphaModFix/>
          </a:blip>
          <a:srcRect/>
          <a:stretch/>
        </p:blipFill>
        <p:spPr>
          <a:xfrm>
            <a:off x="5243000" y="2930919"/>
            <a:ext cx="1706000" cy="1019675"/>
          </a:xfrm>
          <a:prstGeom prst="rect">
            <a:avLst/>
          </a:prstGeom>
          <a:noFill/>
          <a:ln>
            <a:noFill/>
          </a:ln>
        </p:spPr>
      </p:pic>
      <p:sp>
        <p:nvSpPr>
          <p:cNvPr id="11" name="Google Shape;192;ga495e8a953_0_5">
            <a:extLst>
              <a:ext uri="{FF2B5EF4-FFF2-40B4-BE49-F238E27FC236}">
                <a16:creationId xmlns:a16="http://schemas.microsoft.com/office/drawing/2014/main" id="{03646D4B-2A8E-4DAD-B10F-6EBDB9F426DD}"/>
              </a:ext>
            </a:extLst>
          </p:cNvPr>
          <p:cNvSpPr txBox="1"/>
          <p:nvPr/>
        </p:nvSpPr>
        <p:spPr>
          <a:xfrm>
            <a:off x="1014795" y="5380875"/>
            <a:ext cx="10317600" cy="1217100"/>
          </a:xfrm>
          <a:prstGeom prst="rect">
            <a:avLst/>
          </a:prstGeom>
          <a:noFill/>
          <a:ln w="38100" cap="flat" cmpd="sng">
            <a:solidFill>
              <a:srgbClr val="980000"/>
            </a:solidFill>
            <a:prstDash val="solid"/>
            <a:round/>
            <a:headEnd type="none" w="sm" len="sm"/>
            <a:tailEnd type="none" w="sm" len="sm"/>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es-CL" sz="1400" b="0" i="0" u="none" strike="noStrike" cap="none" dirty="0">
                <a:solidFill>
                  <a:srgbClr val="000000"/>
                </a:solidFill>
                <a:latin typeface="Calibri"/>
                <a:ea typeface="Calibri"/>
                <a:cs typeface="Calibri"/>
                <a:sym typeface="Calibri"/>
              </a:rPr>
              <a:t>Importante: El valor de la constante K depende del cabezal divisor que se está utilizando, y para encontrarla, como regla general, debemos contar el número de vueltas que damos a la manivela para que el husillo realice una vuelta completa, u observar la graduación del plato divisor. El valor usualmente es 40, y  tiene relación al número de vueltas de la manivela versus la pieza ósea, 40:1. Es importante comprobar el valor de esta constante antes de realizar cualquier cálculo, ya que, existen otras relaciones.</a:t>
            </a:r>
            <a:endParaRPr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05820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2A19D01-61BE-467C-8B2B-5325D54A5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95"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AB8EDEAC-DE34-4551-AEBC-FF7A3B2E4893}"/>
              </a:ext>
            </a:extLst>
          </p:cNvPr>
          <p:cNvSpPr>
            <a:spLocks noGrp="1"/>
          </p:cNvSpPr>
          <p:nvPr>
            <p:ph type="title"/>
          </p:nvPr>
        </p:nvSpPr>
        <p:spPr>
          <a:xfrm>
            <a:off x="296663" y="365125"/>
            <a:ext cx="10515600" cy="1325563"/>
          </a:xfrm>
        </p:spPr>
        <p:txBody>
          <a:bodyPr/>
          <a:lstStyle/>
          <a:p>
            <a:r>
              <a:rPr lang="es-MX" b="1" dirty="0">
                <a:solidFill>
                  <a:srgbClr val="88354D"/>
                </a:solidFill>
              </a:rPr>
              <a:t>DIVISIÓN</a:t>
            </a:r>
            <a:br>
              <a:rPr lang="es-MX" b="1" dirty="0">
                <a:solidFill>
                  <a:srgbClr val="A7A8AA"/>
                </a:solidFill>
              </a:rPr>
            </a:br>
            <a:r>
              <a:rPr lang="es-MX" b="1" dirty="0">
                <a:solidFill>
                  <a:srgbClr val="A7A8AA"/>
                </a:solidFill>
              </a:rPr>
              <a:t>INDERECTA O SIMPLE</a:t>
            </a:r>
            <a:endParaRPr lang="es-CL" b="1" dirty="0">
              <a:solidFill>
                <a:srgbClr val="A7A8AA"/>
              </a:solidFill>
            </a:endParaRPr>
          </a:p>
        </p:txBody>
      </p:sp>
      <p:sp>
        <p:nvSpPr>
          <p:cNvPr id="17" name="Rectángulo 16">
            <a:extLst>
              <a:ext uri="{FF2B5EF4-FFF2-40B4-BE49-F238E27FC236}">
                <a16:creationId xmlns:a16="http://schemas.microsoft.com/office/drawing/2014/main" id="{2A714EAE-7E99-4E0C-822F-995C2159B4D3}"/>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3" name="Marcador de contenido 4">
            <a:extLst>
              <a:ext uri="{FF2B5EF4-FFF2-40B4-BE49-F238E27FC236}">
                <a16:creationId xmlns:a16="http://schemas.microsoft.com/office/drawing/2014/main" id="{361AC8D0-5D88-4E2A-9F7B-8761B20C3598}"/>
              </a:ext>
            </a:extLst>
          </p:cNvPr>
          <p:cNvSpPr>
            <a:spLocks noGrp="1"/>
          </p:cNvSpPr>
          <p:nvPr>
            <p:ph sz="half" idx="1"/>
          </p:nvPr>
        </p:nvSpPr>
        <p:spPr>
          <a:xfrm>
            <a:off x="1918632" y="2271872"/>
            <a:ext cx="4372993" cy="331449"/>
          </a:xfrm>
        </p:spPr>
        <p:txBody>
          <a:bodyPr>
            <a:noAutofit/>
          </a:bodyPr>
          <a:lstStyle/>
          <a:p>
            <a:pPr marL="114300" lvl="0" indent="0">
              <a:spcBef>
                <a:spcPts val="0"/>
              </a:spcBef>
              <a:buSzPts val="1800"/>
              <a:buNone/>
            </a:pPr>
            <a:r>
              <a:rPr lang="es-MX" sz="2000" b="1" dirty="0">
                <a:solidFill>
                  <a:schemeClr val="bg1"/>
                </a:solidFill>
                <a:ea typeface="Calibri"/>
                <a:cs typeface="Calibri"/>
                <a:sym typeface="Calibri"/>
              </a:rPr>
              <a:t>FÓRMULA DE VELOCIDAD DE CORTE</a:t>
            </a:r>
            <a:endParaRPr lang="es-MX" sz="2000" b="1" dirty="0">
              <a:solidFill>
                <a:schemeClr val="bg1"/>
              </a:solidFill>
            </a:endParaRPr>
          </a:p>
          <a:p>
            <a:endParaRPr lang="es-CL" sz="2000" b="1" dirty="0">
              <a:solidFill>
                <a:schemeClr val="bg1"/>
              </a:solidFill>
            </a:endParaRPr>
          </a:p>
        </p:txBody>
      </p:sp>
      <p:sp>
        <p:nvSpPr>
          <p:cNvPr id="26" name="CuadroTexto 25">
            <a:extLst>
              <a:ext uri="{FF2B5EF4-FFF2-40B4-BE49-F238E27FC236}">
                <a16:creationId xmlns:a16="http://schemas.microsoft.com/office/drawing/2014/main" id="{792FFA6F-02FD-437A-BD4F-81104E8E53F6}"/>
              </a:ext>
            </a:extLst>
          </p:cNvPr>
          <p:cNvSpPr txBox="1"/>
          <p:nvPr/>
        </p:nvSpPr>
        <p:spPr>
          <a:xfrm>
            <a:off x="6454422" y="2230106"/>
            <a:ext cx="4081474" cy="400110"/>
          </a:xfrm>
          <a:prstGeom prst="rect">
            <a:avLst/>
          </a:prstGeom>
          <a:noFill/>
        </p:spPr>
        <p:txBody>
          <a:bodyPr wrap="square">
            <a:spAutoFit/>
          </a:bodyPr>
          <a:lstStyle/>
          <a:p>
            <a:pPr marL="114300" indent="0">
              <a:spcBef>
                <a:spcPts val="0"/>
              </a:spcBef>
              <a:buSzPts val="1800"/>
              <a:buFont typeface="Arial" panose="020B0604020202020204" pitchFamily="34" charset="0"/>
              <a:buNone/>
            </a:pPr>
            <a:r>
              <a:rPr lang="es-MX" sz="2000" b="1" dirty="0">
                <a:solidFill>
                  <a:schemeClr val="bg1"/>
                </a:solidFill>
                <a:ea typeface="Calibri"/>
                <a:cs typeface="Calibri"/>
                <a:sym typeface="Calibri"/>
              </a:rPr>
              <a:t>FÓRMULA DE VELOCIDAD DE GIRO</a:t>
            </a:r>
            <a:endParaRPr lang="es-MX" sz="2000" b="1" dirty="0">
              <a:solidFill>
                <a:schemeClr val="bg1"/>
              </a:solidFill>
            </a:endParaRPr>
          </a:p>
        </p:txBody>
      </p:sp>
      <p:sp>
        <p:nvSpPr>
          <p:cNvPr id="6" name="CuadroTexto 5">
            <a:extLst>
              <a:ext uri="{FF2B5EF4-FFF2-40B4-BE49-F238E27FC236}">
                <a16:creationId xmlns:a16="http://schemas.microsoft.com/office/drawing/2014/main" id="{5CC7D193-2616-4219-982D-F91416BCCF77}"/>
              </a:ext>
            </a:extLst>
          </p:cNvPr>
          <p:cNvSpPr txBox="1"/>
          <p:nvPr/>
        </p:nvSpPr>
        <p:spPr>
          <a:xfrm>
            <a:off x="523680" y="1750069"/>
            <a:ext cx="11456837" cy="4363887"/>
          </a:xfrm>
          <a:prstGeom prst="rect">
            <a:avLst/>
          </a:prstGeom>
          <a:noFill/>
        </p:spPr>
        <p:txBody>
          <a:bodyPr wrap="square" rtlCol="0">
            <a:spAutoFit/>
          </a:bodyPr>
          <a:lstStyle/>
          <a:p>
            <a:pPr marL="0" lvl="0" indent="0" algn="just" rtl="0">
              <a:lnSpc>
                <a:spcPct val="107916"/>
              </a:lnSpc>
              <a:spcBef>
                <a:spcPts val="0"/>
              </a:spcBef>
              <a:spcAft>
                <a:spcPts val="0"/>
              </a:spcAft>
              <a:buClr>
                <a:schemeClr val="dk1"/>
              </a:buClr>
              <a:buSzPts val="1100"/>
              <a:buFont typeface="Arial"/>
              <a:buNone/>
            </a:pPr>
            <a:r>
              <a:rPr lang="es-MX" sz="2500" b="1" dirty="0"/>
              <a:t>Ejemplo: </a:t>
            </a:r>
            <a:r>
              <a:rPr lang="es-MX" sz="2500" dirty="0"/>
              <a:t>Calcular el número de vueltas de la manivela para construir un piñón de 15 dientes.</a:t>
            </a:r>
          </a:p>
          <a:p>
            <a:pPr marL="0" lvl="0" indent="0" algn="just" rtl="0">
              <a:lnSpc>
                <a:spcPct val="107916"/>
              </a:lnSpc>
              <a:spcBef>
                <a:spcPts val="800"/>
              </a:spcBef>
              <a:spcAft>
                <a:spcPts val="0"/>
              </a:spcAft>
              <a:buClr>
                <a:schemeClr val="dk1"/>
              </a:buClr>
              <a:buSzPts val="1100"/>
              <a:buFont typeface="Arial"/>
              <a:buNone/>
            </a:pPr>
            <a:r>
              <a:rPr lang="es-MX" sz="2500" b="1" dirty="0"/>
              <a:t>Solución:</a:t>
            </a:r>
          </a:p>
          <a:p>
            <a:pPr marL="0" lvl="0" indent="0" algn="just" rtl="0">
              <a:lnSpc>
                <a:spcPct val="107916"/>
              </a:lnSpc>
              <a:spcBef>
                <a:spcPts val="800"/>
              </a:spcBef>
              <a:spcAft>
                <a:spcPts val="0"/>
              </a:spcAft>
              <a:buSzPts val="1800"/>
              <a:buNone/>
            </a:pPr>
            <a:r>
              <a:rPr lang="es-MX" sz="2500" dirty="0"/>
              <a:t>Aplicamos la fórmula:</a:t>
            </a:r>
          </a:p>
          <a:p>
            <a:pPr marL="0" lvl="0" indent="0" algn="just" rtl="0">
              <a:lnSpc>
                <a:spcPct val="107916"/>
              </a:lnSpc>
              <a:spcBef>
                <a:spcPts val="800"/>
              </a:spcBef>
              <a:spcAft>
                <a:spcPts val="0"/>
              </a:spcAft>
              <a:buSzPts val="1800"/>
              <a:buNone/>
            </a:pPr>
            <a:endParaRPr lang="es-MX" sz="2500" dirty="0"/>
          </a:p>
          <a:p>
            <a:pPr marL="0" lvl="0" indent="0" algn="just" rtl="0">
              <a:lnSpc>
                <a:spcPct val="107916"/>
              </a:lnSpc>
              <a:spcBef>
                <a:spcPts val="800"/>
              </a:spcBef>
              <a:spcAft>
                <a:spcPts val="0"/>
              </a:spcAft>
              <a:buSzPts val="1800"/>
              <a:buNone/>
            </a:pPr>
            <a:r>
              <a:rPr lang="es-MX" sz="2500" dirty="0"/>
              <a:t>Luego, para conocer el número de vueltas, realizamos una división simple y realizamos la conversión de la siguiente manera:</a:t>
            </a:r>
          </a:p>
          <a:p>
            <a:pPr marL="0" lvl="0" indent="0" algn="just" rtl="0">
              <a:lnSpc>
                <a:spcPct val="107916"/>
              </a:lnSpc>
              <a:spcBef>
                <a:spcPts val="800"/>
              </a:spcBef>
              <a:spcAft>
                <a:spcPts val="0"/>
              </a:spcAft>
              <a:buClr>
                <a:schemeClr val="dk1"/>
              </a:buClr>
              <a:buSzPts val="1100"/>
              <a:buFont typeface="Arial"/>
              <a:buNone/>
            </a:pPr>
            <a:endParaRPr lang="es-MX" sz="2800" dirty="0"/>
          </a:p>
          <a:p>
            <a:endParaRPr lang="es-MX" sz="2500" b="0" i="0" u="none" strike="noStrike" dirty="0">
              <a:solidFill>
                <a:srgbClr val="000000"/>
              </a:solidFill>
              <a:effectLst/>
              <a:latin typeface="Calibri" panose="020F0502020204030204" pitchFamily="34" charset="0"/>
            </a:endParaRPr>
          </a:p>
        </p:txBody>
      </p:sp>
      <p:pic>
        <p:nvPicPr>
          <p:cNvPr id="12" name="Google Shape;199;ga495e8a953_0_12">
            <a:extLst>
              <a:ext uri="{FF2B5EF4-FFF2-40B4-BE49-F238E27FC236}">
                <a16:creationId xmlns:a16="http://schemas.microsoft.com/office/drawing/2014/main" id="{121F83C1-FE6D-4E23-A1D5-1E76E4858B7B}"/>
              </a:ext>
            </a:extLst>
          </p:cNvPr>
          <p:cNvPicPr preferRelativeResize="0"/>
          <p:nvPr/>
        </p:nvPicPr>
        <p:blipFill rotWithShape="1">
          <a:blip r:embed="rId3">
            <a:alphaModFix/>
          </a:blip>
          <a:srcRect/>
          <a:stretch/>
        </p:blipFill>
        <p:spPr>
          <a:xfrm>
            <a:off x="4758810" y="3291013"/>
            <a:ext cx="2499150" cy="989250"/>
          </a:xfrm>
          <a:prstGeom prst="rect">
            <a:avLst/>
          </a:prstGeom>
          <a:noFill/>
          <a:ln>
            <a:noFill/>
          </a:ln>
        </p:spPr>
      </p:pic>
      <p:pic>
        <p:nvPicPr>
          <p:cNvPr id="13" name="Google Shape;200;ga495e8a953_0_12">
            <a:extLst>
              <a:ext uri="{FF2B5EF4-FFF2-40B4-BE49-F238E27FC236}">
                <a16:creationId xmlns:a16="http://schemas.microsoft.com/office/drawing/2014/main" id="{AAF753C4-8F19-4810-B917-9593FC279673}"/>
              </a:ext>
            </a:extLst>
          </p:cNvPr>
          <p:cNvPicPr preferRelativeResize="0"/>
          <p:nvPr/>
        </p:nvPicPr>
        <p:blipFill rotWithShape="1">
          <a:blip r:embed="rId4">
            <a:alphaModFix/>
          </a:blip>
          <a:srcRect/>
          <a:stretch/>
        </p:blipFill>
        <p:spPr>
          <a:xfrm>
            <a:off x="2725400" y="5094450"/>
            <a:ext cx="6741212" cy="1681300"/>
          </a:xfrm>
          <a:prstGeom prst="rect">
            <a:avLst/>
          </a:prstGeom>
          <a:noFill/>
          <a:ln>
            <a:noFill/>
          </a:ln>
        </p:spPr>
      </p:pic>
    </p:spTree>
    <p:extLst>
      <p:ext uri="{BB962C8B-B14F-4D97-AF65-F5344CB8AC3E}">
        <p14:creationId xmlns:p14="http://schemas.microsoft.com/office/powerpoint/2010/main" val="121569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2A19D01-61BE-467C-8B2B-5325D54A5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95"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AB8EDEAC-DE34-4551-AEBC-FF7A3B2E4893}"/>
              </a:ext>
            </a:extLst>
          </p:cNvPr>
          <p:cNvSpPr>
            <a:spLocks noGrp="1"/>
          </p:cNvSpPr>
          <p:nvPr>
            <p:ph type="title"/>
          </p:nvPr>
        </p:nvSpPr>
        <p:spPr>
          <a:xfrm>
            <a:off x="296663" y="365125"/>
            <a:ext cx="10515600" cy="1325563"/>
          </a:xfrm>
        </p:spPr>
        <p:txBody>
          <a:bodyPr/>
          <a:lstStyle/>
          <a:p>
            <a:r>
              <a:rPr lang="es-MX" b="1" dirty="0">
                <a:solidFill>
                  <a:srgbClr val="88354D"/>
                </a:solidFill>
              </a:rPr>
              <a:t>DIVISIÓN</a:t>
            </a:r>
            <a:br>
              <a:rPr lang="es-MX" b="1" dirty="0">
                <a:solidFill>
                  <a:srgbClr val="A7A8AA"/>
                </a:solidFill>
              </a:rPr>
            </a:br>
            <a:r>
              <a:rPr lang="es-MX" b="1" dirty="0">
                <a:solidFill>
                  <a:srgbClr val="A7A8AA"/>
                </a:solidFill>
              </a:rPr>
              <a:t>INDERECTA O SIMPLE</a:t>
            </a:r>
            <a:endParaRPr lang="es-CL" b="1" dirty="0">
              <a:solidFill>
                <a:srgbClr val="A7A8AA"/>
              </a:solidFill>
            </a:endParaRPr>
          </a:p>
        </p:txBody>
      </p:sp>
      <p:sp>
        <p:nvSpPr>
          <p:cNvPr id="17" name="Rectángulo 16">
            <a:extLst>
              <a:ext uri="{FF2B5EF4-FFF2-40B4-BE49-F238E27FC236}">
                <a16:creationId xmlns:a16="http://schemas.microsoft.com/office/drawing/2014/main" id="{2A714EAE-7E99-4E0C-822F-995C2159B4D3}"/>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3" name="Marcador de contenido 4">
            <a:extLst>
              <a:ext uri="{FF2B5EF4-FFF2-40B4-BE49-F238E27FC236}">
                <a16:creationId xmlns:a16="http://schemas.microsoft.com/office/drawing/2014/main" id="{361AC8D0-5D88-4E2A-9F7B-8761B20C3598}"/>
              </a:ext>
            </a:extLst>
          </p:cNvPr>
          <p:cNvSpPr>
            <a:spLocks noGrp="1"/>
          </p:cNvSpPr>
          <p:nvPr>
            <p:ph sz="half" idx="1"/>
          </p:nvPr>
        </p:nvSpPr>
        <p:spPr>
          <a:xfrm>
            <a:off x="1918632" y="2271872"/>
            <a:ext cx="4372993" cy="331449"/>
          </a:xfrm>
        </p:spPr>
        <p:txBody>
          <a:bodyPr>
            <a:noAutofit/>
          </a:bodyPr>
          <a:lstStyle/>
          <a:p>
            <a:pPr marL="114300" lvl="0" indent="0">
              <a:spcBef>
                <a:spcPts val="0"/>
              </a:spcBef>
              <a:buSzPts val="1800"/>
              <a:buNone/>
            </a:pPr>
            <a:r>
              <a:rPr lang="es-MX" sz="2000" b="1" dirty="0">
                <a:solidFill>
                  <a:schemeClr val="bg1"/>
                </a:solidFill>
                <a:ea typeface="Calibri"/>
                <a:cs typeface="Calibri"/>
                <a:sym typeface="Calibri"/>
              </a:rPr>
              <a:t>FÓRMULA DE VELOCIDAD DE CORTE</a:t>
            </a:r>
            <a:endParaRPr lang="es-MX" sz="2000" b="1" dirty="0">
              <a:solidFill>
                <a:schemeClr val="bg1"/>
              </a:solidFill>
            </a:endParaRPr>
          </a:p>
          <a:p>
            <a:endParaRPr lang="es-CL" sz="2000" b="1" dirty="0">
              <a:solidFill>
                <a:schemeClr val="bg1"/>
              </a:solidFill>
            </a:endParaRPr>
          </a:p>
        </p:txBody>
      </p:sp>
      <p:sp>
        <p:nvSpPr>
          <p:cNvPr id="26" name="CuadroTexto 25">
            <a:extLst>
              <a:ext uri="{FF2B5EF4-FFF2-40B4-BE49-F238E27FC236}">
                <a16:creationId xmlns:a16="http://schemas.microsoft.com/office/drawing/2014/main" id="{792FFA6F-02FD-437A-BD4F-81104E8E53F6}"/>
              </a:ext>
            </a:extLst>
          </p:cNvPr>
          <p:cNvSpPr txBox="1"/>
          <p:nvPr/>
        </p:nvSpPr>
        <p:spPr>
          <a:xfrm>
            <a:off x="6454422" y="2230106"/>
            <a:ext cx="4081474" cy="400110"/>
          </a:xfrm>
          <a:prstGeom prst="rect">
            <a:avLst/>
          </a:prstGeom>
          <a:noFill/>
        </p:spPr>
        <p:txBody>
          <a:bodyPr wrap="square">
            <a:spAutoFit/>
          </a:bodyPr>
          <a:lstStyle/>
          <a:p>
            <a:pPr marL="114300" indent="0">
              <a:spcBef>
                <a:spcPts val="0"/>
              </a:spcBef>
              <a:buSzPts val="1800"/>
              <a:buFont typeface="Arial" panose="020B0604020202020204" pitchFamily="34" charset="0"/>
              <a:buNone/>
            </a:pPr>
            <a:r>
              <a:rPr lang="es-MX" sz="2000" b="1" dirty="0">
                <a:solidFill>
                  <a:schemeClr val="bg1"/>
                </a:solidFill>
                <a:ea typeface="Calibri"/>
                <a:cs typeface="Calibri"/>
                <a:sym typeface="Calibri"/>
              </a:rPr>
              <a:t>FÓRMULA DE VELOCIDAD DE GIRO</a:t>
            </a:r>
            <a:endParaRPr lang="es-MX" sz="2000" b="1" dirty="0">
              <a:solidFill>
                <a:schemeClr val="bg1"/>
              </a:solidFill>
            </a:endParaRPr>
          </a:p>
        </p:txBody>
      </p:sp>
      <p:sp>
        <p:nvSpPr>
          <p:cNvPr id="6" name="CuadroTexto 5">
            <a:extLst>
              <a:ext uri="{FF2B5EF4-FFF2-40B4-BE49-F238E27FC236}">
                <a16:creationId xmlns:a16="http://schemas.microsoft.com/office/drawing/2014/main" id="{5CC7D193-2616-4219-982D-F91416BCCF77}"/>
              </a:ext>
            </a:extLst>
          </p:cNvPr>
          <p:cNvSpPr txBox="1"/>
          <p:nvPr/>
        </p:nvSpPr>
        <p:spPr>
          <a:xfrm>
            <a:off x="523680" y="1750069"/>
            <a:ext cx="11456837" cy="2707023"/>
          </a:xfrm>
          <a:prstGeom prst="rect">
            <a:avLst/>
          </a:prstGeom>
          <a:noFill/>
        </p:spPr>
        <p:txBody>
          <a:bodyPr wrap="square" rtlCol="0">
            <a:spAutoFit/>
          </a:bodyPr>
          <a:lstStyle/>
          <a:p>
            <a:pPr marL="0" lvl="0" indent="0" algn="just" rtl="0">
              <a:lnSpc>
                <a:spcPct val="107916"/>
              </a:lnSpc>
              <a:spcBef>
                <a:spcPts val="0"/>
              </a:spcBef>
              <a:spcAft>
                <a:spcPts val="0"/>
              </a:spcAft>
              <a:buClr>
                <a:schemeClr val="dk1"/>
              </a:buClr>
              <a:buSzPts val="1100"/>
              <a:buFont typeface="Arial"/>
              <a:buNone/>
            </a:pPr>
            <a:r>
              <a:rPr lang="es-MX" sz="2500" dirty="0"/>
              <a:t>En caso de no contar con el disco señalado, es posible amplificar (multiplicando) o simplificar (dividiendo) el resultado obtenido, para lograr obtener el valor del disco deseado. Por ejemplo, si el disco deseado es de valor 39, es posible lograr el valor deseado simplificando y amplificando de la siguiente forma:</a:t>
            </a:r>
          </a:p>
          <a:p>
            <a:pPr marL="0" lvl="0" indent="0" algn="just" rtl="0">
              <a:lnSpc>
                <a:spcPct val="107916"/>
              </a:lnSpc>
              <a:spcBef>
                <a:spcPts val="800"/>
              </a:spcBef>
              <a:spcAft>
                <a:spcPts val="0"/>
              </a:spcAft>
              <a:buClr>
                <a:schemeClr val="dk1"/>
              </a:buClr>
              <a:buSzPts val="1100"/>
              <a:buFont typeface="Arial"/>
              <a:buNone/>
            </a:pPr>
            <a:endParaRPr lang="es-MX" sz="2800" dirty="0"/>
          </a:p>
          <a:p>
            <a:endParaRPr lang="es-MX" sz="2500" b="0" i="0" u="none" strike="noStrike" dirty="0">
              <a:solidFill>
                <a:srgbClr val="000000"/>
              </a:solidFill>
              <a:effectLst/>
              <a:latin typeface="Calibri" panose="020F0502020204030204" pitchFamily="34" charset="0"/>
            </a:endParaRPr>
          </a:p>
        </p:txBody>
      </p:sp>
      <p:pic>
        <p:nvPicPr>
          <p:cNvPr id="11" name="Google Shape;207;ga495e8a953_0_20">
            <a:extLst>
              <a:ext uri="{FF2B5EF4-FFF2-40B4-BE49-F238E27FC236}">
                <a16:creationId xmlns:a16="http://schemas.microsoft.com/office/drawing/2014/main" id="{6D2F8A02-7838-4CA5-8A66-2B6E2D63C33C}"/>
              </a:ext>
            </a:extLst>
          </p:cNvPr>
          <p:cNvPicPr preferRelativeResize="0"/>
          <p:nvPr/>
        </p:nvPicPr>
        <p:blipFill rotWithShape="1">
          <a:blip r:embed="rId3">
            <a:alphaModFix/>
          </a:blip>
          <a:srcRect/>
          <a:stretch/>
        </p:blipFill>
        <p:spPr>
          <a:xfrm>
            <a:off x="2464088" y="4033700"/>
            <a:ext cx="7263825" cy="1574425"/>
          </a:xfrm>
          <a:prstGeom prst="rect">
            <a:avLst/>
          </a:prstGeom>
          <a:noFill/>
          <a:ln>
            <a:noFill/>
          </a:ln>
        </p:spPr>
      </p:pic>
    </p:spTree>
    <p:extLst>
      <p:ext uri="{BB962C8B-B14F-4D97-AF65-F5344CB8AC3E}">
        <p14:creationId xmlns:p14="http://schemas.microsoft.com/office/powerpoint/2010/main" val="1723464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2A19D01-61BE-467C-8B2B-5325D54A5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95"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AB8EDEAC-DE34-4551-AEBC-FF7A3B2E4893}"/>
              </a:ext>
            </a:extLst>
          </p:cNvPr>
          <p:cNvSpPr>
            <a:spLocks noGrp="1"/>
          </p:cNvSpPr>
          <p:nvPr>
            <p:ph type="title"/>
          </p:nvPr>
        </p:nvSpPr>
        <p:spPr>
          <a:xfrm>
            <a:off x="296663" y="365125"/>
            <a:ext cx="10515600" cy="1325563"/>
          </a:xfrm>
        </p:spPr>
        <p:txBody>
          <a:bodyPr/>
          <a:lstStyle/>
          <a:p>
            <a:r>
              <a:rPr lang="es-MX" b="1" dirty="0">
                <a:solidFill>
                  <a:srgbClr val="88354D"/>
                </a:solidFill>
              </a:rPr>
              <a:t>DIVISIÓN</a:t>
            </a:r>
            <a:br>
              <a:rPr lang="es-MX" b="1" dirty="0">
                <a:solidFill>
                  <a:srgbClr val="A7A8AA"/>
                </a:solidFill>
              </a:rPr>
            </a:br>
            <a:r>
              <a:rPr lang="es-MX" b="1" dirty="0">
                <a:solidFill>
                  <a:srgbClr val="A7A8AA"/>
                </a:solidFill>
              </a:rPr>
              <a:t>INDERECTA O SIMPLE</a:t>
            </a:r>
            <a:endParaRPr lang="es-CL" b="1" dirty="0">
              <a:solidFill>
                <a:srgbClr val="A7A8AA"/>
              </a:solidFill>
            </a:endParaRPr>
          </a:p>
        </p:txBody>
      </p:sp>
      <p:sp>
        <p:nvSpPr>
          <p:cNvPr id="17" name="Rectángulo 16">
            <a:extLst>
              <a:ext uri="{FF2B5EF4-FFF2-40B4-BE49-F238E27FC236}">
                <a16:creationId xmlns:a16="http://schemas.microsoft.com/office/drawing/2014/main" id="{2A714EAE-7E99-4E0C-822F-995C2159B4D3}"/>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3" name="Marcador de contenido 4">
            <a:extLst>
              <a:ext uri="{FF2B5EF4-FFF2-40B4-BE49-F238E27FC236}">
                <a16:creationId xmlns:a16="http://schemas.microsoft.com/office/drawing/2014/main" id="{361AC8D0-5D88-4E2A-9F7B-8761B20C3598}"/>
              </a:ext>
            </a:extLst>
          </p:cNvPr>
          <p:cNvSpPr>
            <a:spLocks noGrp="1"/>
          </p:cNvSpPr>
          <p:nvPr>
            <p:ph sz="half" idx="1"/>
          </p:nvPr>
        </p:nvSpPr>
        <p:spPr>
          <a:xfrm>
            <a:off x="1918632" y="2271872"/>
            <a:ext cx="4372993" cy="331449"/>
          </a:xfrm>
        </p:spPr>
        <p:txBody>
          <a:bodyPr>
            <a:noAutofit/>
          </a:bodyPr>
          <a:lstStyle/>
          <a:p>
            <a:pPr marL="114300" lvl="0" indent="0">
              <a:spcBef>
                <a:spcPts val="0"/>
              </a:spcBef>
              <a:buSzPts val="1800"/>
              <a:buNone/>
            </a:pPr>
            <a:r>
              <a:rPr lang="es-MX" sz="2000" b="1" dirty="0">
                <a:solidFill>
                  <a:schemeClr val="bg1"/>
                </a:solidFill>
                <a:ea typeface="Calibri"/>
                <a:cs typeface="Calibri"/>
                <a:sym typeface="Calibri"/>
              </a:rPr>
              <a:t>FÓRMULA DE VELOCIDAD DE CORTE</a:t>
            </a:r>
            <a:endParaRPr lang="es-MX" sz="2000" b="1" dirty="0">
              <a:solidFill>
                <a:schemeClr val="bg1"/>
              </a:solidFill>
            </a:endParaRPr>
          </a:p>
          <a:p>
            <a:endParaRPr lang="es-CL" sz="2000" b="1" dirty="0">
              <a:solidFill>
                <a:schemeClr val="bg1"/>
              </a:solidFill>
            </a:endParaRPr>
          </a:p>
        </p:txBody>
      </p:sp>
      <p:sp>
        <p:nvSpPr>
          <p:cNvPr id="26" name="CuadroTexto 25">
            <a:extLst>
              <a:ext uri="{FF2B5EF4-FFF2-40B4-BE49-F238E27FC236}">
                <a16:creationId xmlns:a16="http://schemas.microsoft.com/office/drawing/2014/main" id="{792FFA6F-02FD-437A-BD4F-81104E8E53F6}"/>
              </a:ext>
            </a:extLst>
          </p:cNvPr>
          <p:cNvSpPr txBox="1"/>
          <p:nvPr/>
        </p:nvSpPr>
        <p:spPr>
          <a:xfrm>
            <a:off x="6454422" y="2230106"/>
            <a:ext cx="4081474" cy="400110"/>
          </a:xfrm>
          <a:prstGeom prst="rect">
            <a:avLst/>
          </a:prstGeom>
          <a:noFill/>
        </p:spPr>
        <p:txBody>
          <a:bodyPr wrap="square">
            <a:spAutoFit/>
          </a:bodyPr>
          <a:lstStyle/>
          <a:p>
            <a:pPr marL="114300" indent="0">
              <a:spcBef>
                <a:spcPts val="0"/>
              </a:spcBef>
              <a:buSzPts val="1800"/>
              <a:buFont typeface="Arial" panose="020B0604020202020204" pitchFamily="34" charset="0"/>
              <a:buNone/>
            </a:pPr>
            <a:r>
              <a:rPr lang="es-MX" sz="2000" b="1" dirty="0">
                <a:solidFill>
                  <a:schemeClr val="bg1"/>
                </a:solidFill>
                <a:ea typeface="Calibri"/>
                <a:cs typeface="Calibri"/>
                <a:sym typeface="Calibri"/>
              </a:rPr>
              <a:t>FÓRMULA DE VELOCIDAD DE GIRO</a:t>
            </a:r>
            <a:endParaRPr lang="es-MX" sz="2000" b="1" dirty="0">
              <a:solidFill>
                <a:schemeClr val="bg1"/>
              </a:solidFill>
            </a:endParaRPr>
          </a:p>
        </p:txBody>
      </p:sp>
      <p:sp>
        <p:nvSpPr>
          <p:cNvPr id="6" name="CuadroTexto 5">
            <a:extLst>
              <a:ext uri="{FF2B5EF4-FFF2-40B4-BE49-F238E27FC236}">
                <a16:creationId xmlns:a16="http://schemas.microsoft.com/office/drawing/2014/main" id="{5CC7D193-2616-4219-982D-F91416BCCF77}"/>
              </a:ext>
            </a:extLst>
          </p:cNvPr>
          <p:cNvSpPr txBox="1"/>
          <p:nvPr/>
        </p:nvSpPr>
        <p:spPr>
          <a:xfrm>
            <a:off x="523680" y="1750069"/>
            <a:ext cx="11456837" cy="5366213"/>
          </a:xfrm>
          <a:prstGeom prst="rect">
            <a:avLst/>
          </a:prstGeom>
          <a:noFill/>
        </p:spPr>
        <p:txBody>
          <a:bodyPr wrap="square" rtlCol="0">
            <a:spAutoFit/>
          </a:bodyPr>
          <a:lstStyle/>
          <a:p>
            <a:pPr marL="0" lvl="0" indent="0" algn="just" rtl="0">
              <a:lnSpc>
                <a:spcPct val="107916"/>
              </a:lnSpc>
              <a:spcBef>
                <a:spcPts val="0"/>
              </a:spcBef>
              <a:spcAft>
                <a:spcPts val="0"/>
              </a:spcAft>
              <a:buClr>
                <a:schemeClr val="dk1"/>
              </a:buClr>
              <a:buSzPts val="1100"/>
              <a:buFont typeface="Arial"/>
              <a:buNone/>
            </a:pPr>
            <a:r>
              <a:rPr lang="es-MX" sz="2000" dirty="0"/>
              <a:t>Es importante mencionar que al realizar estas operaciones el número de vueltas de la manivela NO cambia. </a:t>
            </a:r>
          </a:p>
          <a:p>
            <a:pPr marL="0" lvl="0" indent="0" algn="just" rtl="0">
              <a:lnSpc>
                <a:spcPct val="107916"/>
              </a:lnSpc>
              <a:spcBef>
                <a:spcPts val="0"/>
              </a:spcBef>
              <a:spcAft>
                <a:spcPts val="0"/>
              </a:spcAft>
              <a:buClr>
                <a:schemeClr val="dk1"/>
              </a:buClr>
              <a:buSzPts val="1100"/>
              <a:buFont typeface="Arial"/>
              <a:buNone/>
            </a:pPr>
            <a:r>
              <a:rPr lang="es-MX" sz="2000" dirty="0"/>
              <a:t>Con todo lo anterior claro y considerando que si se cuenta con un disco de 15 agujeros, los pasos para fresar el piñón de 15 dientes, son los siguientes:</a:t>
            </a:r>
          </a:p>
          <a:p>
            <a:pPr marL="457200" lvl="0" indent="-457200" algn="just" rtl="0">
              <a:lnSpc>
                <a:spcPct val="107916"/>
              </a:lnSpc>
              <a:spcBef>
                <a:spcPts val="0"/>
              </a:spcBef>
              <a:spcAft>
                <a:spcPts val="0"/>
              </a:spcAft>
              <a:buClr>
                <a:schemeClr val="dk1"/>
              </a:buClr>
              <a:buSzPts val="1100"/>
              <a:buFont typeface="+mj-lt"/>
              <a:buAutoNum type="arabicPeriod"/>
            </a:pPr>
            <a:r>
              <a:rPr lang="es-MX" sz="2000" dirty="0"/>
              <a:t>Ubicar el punzón o pasador de la manivela en el agujero marcado con el número “15”.</a:t>
            </a:r>
          </a:p>
          <a:p>
            <a:pPr marL="457200" lvl="0" indent="-457200" algn="just" rtl="0">
              <a:lnSpc>
                <a:spcPct val="107916"/>
              </a:lnSpc>
              <a:spcBef>
                <a:spcPts val="0"/>
              </a:spcBef>
              <a:spcAft>
                <a:spcPts val="0"/>
              </a:spcAft>
              <a:buClr>
                <a:schemeClr val="dk1"/>
              </a:buClr>
              <a:buSzPts val="1100"/>
              <a:buFont typeface="+mj-lt"/>
              <a:buAutoNum type="arabicPeriod"/>
            </a:pPr>
            <a:r>
              <a:rPr lang="es-MX" sz="2000" dirty="0"/>
              <a:t>Realizar el primer mecanizado de la pieza, el primer diente o la primera cara.</a:t>
            </a:r>
          </a:p>
          <a:p>
            <a:pPr marL="457200" lvl="0" indent="-457200" algn="just" rtl="0">
              <a:lnSpc>
                <a:spcPct val="107916"/>
              </a:lnSpc>
              <a:spcBef>
                <a:spcPts val="0"/>
              </a:spcBef>
              <a:spcAft>
                <a:spcPts val="0"/>
              </a:spcAft>
              <a:buClr>
                <a:schemeClr val="dk1"/>
              </a:buClr>
              <a:buSzPts val="1100"/>
              <a:buFont typeface="+mj-lt"/>
              <a:buAutoNum type="arabicPeriod"/>
            </a:pPr>
            <a:r>
              <a:rPr lang="es-MX" sz="2000" dirty="0"/>
              <a:t>Al finalizar, dar 2 vueltas a la manivela y sumar 10 orificios. Posteriormente fijar el punzón en ese punto.</a:t>
            </a:r>
          </a:p>
          <a:p>
            <a:pPr marL="457200" lvl="0" indent="-457200" algn="just" rtl="0">
              <a:lnSpc>
                <a:spcPct val="107916"/>
              </a:lnSpc>
              <a:spcBef>
                <a:spcPts val="0"/>
              </a:spcBef>
              <a:spcAft>
                <a:spcPts val="0"/>
              </a:spcAft>
              <a:buClr>
                <a:schemeClr val="dk1"/>
              </a:buClr>
              <a:buSzPts val="1100"/>
              <a:buFont typeface="+mj-lt"/>
              <a:buAutoNum type="arabicPeriod"/>
            </a:pPr>
            <a:r>
              <a:rPr lang="es-MX" sz="2000" dirty="0"/>
              <a:t>Marcar el inicio y el término del recorrido con la ayuda del compás del cabezal divisor.</a:t>
            </a:r>
          </a:p>
          <a:p>
            <a:pPr marL="457200" lvl="0" indent="-457200" algn="just" rtl="0">
              <a:lnSpc>
                <a:spcPct val="107916"/>
              </a:lnSpc>
              <a:spcBef>
                <a:spcPts val="0"/>
              </a:spcBef>
              <a:spcAft>
                <a:spcPts val="0"/>
              </a:spcAft>
              <a:buClr>
                <a:schemeClr val="dk1"/>
              </a:buClr>
              <a:buSzPts val="1100"/>
              <a:buFont typeface="+mj-lt"/>
              <a:buAutoNum type="arabicPeriod"/>
            </a:pPr>
            <a:r>
              <a:rPr lang="es-MX" sz="2000" dirty="0"/>
              <a:t>Realizar el segundo mecanizado de la pieza.</a:t>
            </a:r>
          </a:p>
          <a:p>
            <a:pPr marL="457200" lvl="0" indent="-457200" algn="just" rtl="0">
              <a:lnSpc>
                <a:spcPct val="107916"/>
              </a:lnSpc>
              <a:spcBef>
                <a:spcPts val="0"/>
              </a:spcBef>
              <a:spcAft>
                <a:spcPts val="0"/>
              </a:spcAft>
              <a:buClr>
                <a:schemeClr val="dk1"/>
              </a:buClr>
              <a:buSzPts val="1100"/>
              <a:buFont typeface="+mj-lt"/>
              <a:buAutoNum type="arabicPeriod"/>
            </a:pPr>
            <a:r>
              <a:rPr lang="es-MX" sz="2000" dirty="0"/>
              <a:t>Girar el compás para marcar el nuevo orificio de inicio desde donde se dará vuelta la manivela.</a:t>
            </a:r>
          </a:p>
          <a:p>
            <a:pPr marL="457200" lvl="0" indent="-457200" algn="just" rtl="0">
              <a:lnSpc>
                <a:spcPct val="107916"/>
              </a:lnSpc>
              <a:spcBef>
                <a:spcPts val="0"/>
              </a:spcBef>
              <a:spcAft>
                <a:spcPts val="0"/>
              </a:spcAft>
              <a:buClr>
                <a:schemeClr val="dk1"/>
              </a:buClr>
              <a:buSzPts val="1100"/>
              <a:buFont typeface="+mj-lt"/>
              <a:buAutoNum type="arabicPeriod"/>
            </a:pPr>
            <a:r>
              <a:rPr lang="es-MX" sz="2000" dirty="0"/>
              <a:t>Dar 2 vueltas a la manivela y sumar 10 orificios. 	Posteriormente, fijar el punzón en el nuevo punto. (El compás nos indicará el nuevo punto de término, esto nos evitará confusiones en el conteo de orificios)</a:t>
            </a:r>
          </a:p>
          <a:p>
            <a:pPr marL="457200" lvl="0" indent="-457200" algn="just" rtl="0">
              <a:lnSpc>
                <a:spcPct val="107916"/>
              </a:lnSpc>
              <a:spcBef>
                <a:spcPts val="0"/>
              </a:spcBef>
              <a:spcAft>
                <a:spcPts val="0"/>
              </a:spcAft>
              <a:buClr>
                <a:schemeClr val="dk1"/>
              </a:buClr>
              <a:buSzPts val="1100"/>
              <a:buFont typeface="+mj-lt"/>
              <a:buAutoNum type="arabicPeriod"/>
            </a:pPr>
            <a:r>
              <a:rPr lang="es-MX" sz="2000" dirty="0"/>
              <a:t>Realizar el tercer mecanizado de la pieza.</a:t>
            </a:r>
          </a:p>
          <a:p>
            <a:pPr marL="457200" lvl="0" indent="-457200" algn="just" rtl="0">
              <a:lnSpc>
                <a:spcPct val="107916"/>
              </a:lnSpc>
              <a:spcBef>
                <a:spcPts val="0"/>
              </a:spcBef>
              <a:spcAft>
                <a:spcPts val="0"/>
              </a:spcAft>
              <a:buClr>
                <a:schemeClr val="dk1"/>
              </a:buClr>
              <a:buSzPts val="1100"/>
              <a:buFont typeface="+mj-lt"/>
              <a:buAutoNum type="arabicPeriod"/>
            </a:pPr>
            <a:r>
              <a:rPr lang="es-MX" sz="2000" dirty="0"/>
              <a:t>Repetir hasta completar los 15 dientes del piñón.</a:t>
            </a:r>
          </a:p>
          <a:p>
            <a:pPr marL="0" lvl="0" indent="0" algn="just" rtl="0">
              <a:lnSpc>
                <a:spcPct val="107916"/>
              </a:lnSpc>
              <a:spcBef>
                <a:spcPts val="800"/>
              </a:spcBef>
              <a:spcAft>
                <a:spcPts val="0"/>
              </a:spcAft>
              <a:buClr>
                <a:schemeClr val="dk1"/>
              </a:buClr>
              <a:buSzPts val="1100"/>
              <a:buFont typeface="Arial"/>
              <a:buNone/>
            </a:pPr>
            <a:endParaRPr lang="es-MX" sz="2800" dirty="0"/>
          </a:p>
          <a:p>
            <a:endParaRPr lang="es-MX" sz="2500" b="0"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877941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2A19D01-61BE-467C-8B2B-5325D54A5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95" y="-73245"/>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AB8EDEAC-DE34-4551-AEBC-FF7A3B2E4893}"/>
              </a:ext>
            </a:extLst>
          </p:cNvPr>
          <p:cNvSpPr>
            <a:spLocks noGrp="1"/>
          </p:cNvSpPr>
          <p:nvPr>
            <p:ph type="title"/>
          </p:nvPr>
        </p:nvSpPr>
        <p:spPr>
          <a:xfrm>
            <a:off x="296663" y="365125"/>
            <a:ext cx="10515600" cy="1325563"/>
          </a:xfrm>
        </p:spPr>
        <p:txBody>
          <a:bodyPr/>
          <a:lstStyle/>
          <a:p>
            <a:r>
              <a:rPr lang="es-MX" b="1" dirty="0">
                <a:solidFill>
                  <a:srgbClr val="88354D"/>
                </a:solidFill>
              </a:rPr>
              <a:t>DIVISIÓN</a:t>
            </a:r>
            <a:br>
              <a:rPr lang="es-MX" b="1" dirty="0">
                <a:solidFill>
                  <a:srgbClr val="A7A8AA"/>
                </a:solidFill>
              </a:rPr>
            </a:br>
            <a:r>
              <a:rPr lang="es-MX" b="1" dirty="0">
                <a:solidFill>
                  <a:srgbClr val="A7A8AA"/>
                </a:solidFill>
              </a:rPr>
              <a:t>INDERECTA O SIMPLE</a:t>
            </a:r>
            <a:endParaRPr lang="es-CL" b="1" dirty="0">
              <a:solidFill>
                <a:srgbClr val="A7A8AA"/>
              </a:solidFill>
            </a:endParaRPr>
          </a:p>
        </p:txBody>
      </p:sp>
      <p:sp>
        <p:nvSpPr>
          <p:cNvPr id="17" name="Rectángulo 16">
            <a:extLst>
              <a:ext uri="{FF2B5EF4-FFF2-40B4-BE49-F238E27FC236}">
                <a16:creationId xmlns:a16="http://schemas.microsoft.com/office/drawing/2014/main" id="{2A714EAE-7E99-4E0C-822F-995C2159B4D3}"/>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3" name="Marcador de contenido 4">
            <a:extLst>
              <a:ext uri="{FF2B5EF4-FFF2-40B4-BE49-F238E27FC236}">
                <a16:creationId xmlns:a16="http://schemas.microsoft.com/office/drawing/2014/main" id="{361AC8D0-5D88-4E2A-9F7B-8761B20C3598}"/>
              </a:ext>
            </a:extLst>
          </p:cNvPr>
          <p:cNvSpPr>
            <a:spLocks noGrp="1"/>
          </p:cNvSpPr>
          <p:nvPr>
            <p:ph sz="half" idx="1"/>
          </p:nvPr>
        </p:nvSpPr>
        <p:spPr>
          <a:xfrm>
            <a:off x="1918632" y="2271872"/>
            <a:ext cx="4372993" cy="331449"/>
          </a:xfrm>
        </p:spPr>
        <p:txBody>
          <a:bodyPr>
            <a:noAutofit/>
          </a:bodyPr>
          <a:lstStyle/>
          <a:p>
            <a:pPr marL="114300" lvl="0" indent="0">
              <a:spcBef>
                <a:spcPts val="0"/>
              </a:spcBef>
              <a:buSzPts val="1800"/>
              <a:buNone/>
            </a:pPr>
            <a:r>
              <a:rPr lang="es-MX" sz="2000" b="1" dirty="0">
                <a:solidFill>
                  <a:schemeClr val="bg1"/>
                </a:solidFill>
                <a:ea typeface="Calibri"/>
                <a:cs typeface="Calibri"/>
                <a:sym typeface="Calibri"/>
              </a:rPr>
              <a:t>FÓRMULA DE VELOCIDAD DE CORTE</a:t>
            </a:r>
            <a:endParaRPr lang="es-MX" sz="2000" b="1" dirty="0">
              <a:solidFill>
                <a:schemeClr val="bg1"/>
              </a:solidFill>
            </a:endParaRPr>
          </a:p>
          <a:p>
            <a:endParaRPr lang="es-CL" sz="2000" b="1" dirty="0">
              <a:solidFill>
                <a:schemeClr val="bg1"/>
              </a:solidFill>
            </a:endParaRPr>
          </a:p>
        </p:txBody>
      </p:sp>
      <p:sp>
        <p:nvSpPr>
          <p:cNvPr id="26" name="CuadroTexto 25">
            <a:extLst>
              <a:ext uri="{FF2B5EF4-FFF2-40B4-BE49-F238E27FC236}">
                <a16:creationId xmlns:a16="http://schemas.microsoft.com/office/drawing/2014/main" id="{792FFA6F-02FD-437A-BD4F-81104E8E53F6}"/>
              </a:ext>
            </a:extLst>
          </p:cNvPr>
          <p:cNvSpPr txBox="1"/>
          <p:nvPr/>
        </p:nvSpPr>
        <p:spPr>
          <a:xfrm>
            <a:off x="6454422" y="2230106"/>
            <a:ext cx="4081474" cy="400110"/>
          </a:xfrm>
          <a:prstGeom prst="rect">
            <a:avLst/>
          </a:prstGeom>
          <a:noFill/>
        </p:spPr>
        <p:txBody>
          <a:bodyPr wrap="square">
            <a:spAutoFit/>
          </a:bodyPr>
          <a:lstStyle/>
          <a:p>
            <a:pPr marL="114300" indent="0">
              <a:spcBef>
                <a:spcPts val="0"/>
              </a:spcBef>
              <a:buSzPts val="1800"/>
              <a:buFont typeface="Arial" panose="020B0604020202020204" pitchFamily="34" charset="0"/>
              <a:buNone/>
            </a:pPr>
            <a:r>
              <a:rPr lang="es-MX" sz="2000" b="1" dirty="0">
                <a:solidFill>
                  <a:schemeClr val="bg1"/>
                </a:solidFill>
                <a:ea typeface="Calibri"/>
                <a:cs typeface="Calibri"/>
                <a:sym typeface="Calibri"/>
              </a:rPr>
              <a:t>FÓRMULA DE VELOCIDAD DE GIRO</a:t>
            </a:r>
            <a:endParaRPr lang="es-MX" sz="2000" b="1" dirty="0">
              <a:solidFill>
                <a:schemeClr val="bg1"/>
              </a:solidFill>
            </a:endParaRPr>
          </a:p>
        </p:txBody>
      </p:sp>
      <p:sp>
        <p:nvSpPr>
          <p:cNvPr id="6" name="CuadroTexto 5">
            <a:extLst>
              <a:ext uri="{FF2B5EF4-FFF2-40B4-BE49-F238E27FC236}">
                <a16:creationId xmlns:a16="http://schemas.microsoft.com/office/drawing/2014/main" id="{5CC7D193-2616-4219-982D-F91416BCCF77}"/>
              </a:ext>
            </a:extLst>
          </p:cNvPr>
          <p:cNvSpPr txBox="1"/>
          <p:nvPr/>
        </p:nvSpPr>
        <p:spPr>
          <a:xfrm>
            <a:off x="523681" y="1750069"/>
            <a:ext cx="7728780" cy="5033814"/>
          </a:xfrm>
          <a:prstGeom prst="rect">
            <a:avLst/>
          </a:prstGeom>
          <a:noFill/>
        </p:spPr>
        <p:txBody>
          <a:bodyPr wrap="square" rtlCol="0">
            <a:spAutoFit/>
          </a:bodyPr>
          <a:lstStyle/>
          <a:p>
            <a:pPr marL="0" lvl="0" indent="0" algn="just" rtl="0">
              <a:lnSpc>
                <a:spcPct val="107916"/>
              </a:lnSpc>
              <a:spcBef>
                <a:spcPts val="0"/>
              </a:spcBef>
              <a:spcAft>
                <a:spcPts val="0"/>
              </a:spcAft>
              <a:buClr>
                <a:schemeClr val="dk1"/>
              </a:buClr>
              <a:buSzPts val="1100"/>
              <a:buFont typeface="Arial"/>
              <a:buNone/>
            </a:pPr>
            <a:r>
              <a:rPr lang="es-MX" sz="2000" dirty="0"/>
              <a:t>En caso de tener dudas con el uso del compás (o tijera) en el cabezal divisor, puedes apoyarte de la siguiente explicación:</a:t>
            </a:r>
          </a:p>
          <a:p>
            <a:pPr marL="457200" lvl="0" indent="-457200" algn="just" rtl="0">
              <a:lnSpc>
                <a:spcPct val="107916"/>
              </a:lnSpc>
              <a:spcBef>
                <a:spcPts val="0"/>
              </a:spcBef>
              <a:spcAft>
                <a:spcPts val="0"/>
              </a:spcAft>
              <a:buClr>
                <a:schemeClr val="dk1"/>
              </a:buClr>
              <a:buSzPts val="1100"/>
              <a:buFont typeface="+mj-lt"/>
              <a:buAutoNum type="arabicPeriod"/>
            </a:pPr>
            <a:r>
              <a:rPr lang="es-MX" sz="2000" dirty="0"/>
              <a:t>Conocido el número de agujeros a desplazar, se posiciona el punzón en la primera ubicación para así ajustar el compás en virtud del número de agujeros en el círculo circunscrito del disco, tal cual como se observa en la Figura 6.</a:t>
            </a:r>
          </a:p>
          <a:p>
            <a:pPr marL="457200" lvl="0" indent="-457200" algn="just" rtl="0">
              <a:lnSpc>
                <a:spcPct val="107916"/>
              </a:lnSpc>
              <a:spcBef>
                <a:spcPts val="0"/>
              </a:spcBef>
              <a:spcAft>
                <a:spcPts val="0"/>
              </a:spcAft>
              <a:buClr>
                <a:schemeClr val="dk1"/>
              </a:buClr>
              <a:buSzPts val="1100"/>
              <a:buFont typeface="+mj-lt"/>
              <a:buAutoNum type="arabicPeriod"/>
            </a:pPr>
            <a:r>
              <a:rPr lang="es-MX" sz="2000" dirty="0"/>
              <a:t>Con el ajuste realizado, se procede a girar la manivela hasta el número de agujeros deseados. Es así como el compás permite evitar la necesidad de realizar un recuento de las distancias entre los agujeros, tal cual como se observa en la Figura 7.</a:t>
            </a:r>
          </a:p>
          <a:p>
            <a:pPr marL="457200" lvl="0" indent="-457200" algn="just" rtl="0">
              <a:lnSpc>
                <a:spcPct val="107916"/>
              </a:lnSpc>
              <a:spcBef>
                <a:spcPts val="0"/>
              </a:spcBef>
              <a:spcAft>
                <a:spcPts val="0"/>
              </a:spcAft>
              <a:buClr>
                <a:schemeClr val="dk1"/>
              </a:buClr>
              <a:buSzPts val="1100"/>
              <a:buFont typeface="+mj-lt"/>
              <a:buAutoNum type="arabicPeriod"/>
            </a:pPr>
            <a:r>
              <a:rPr lang="es-MX" sz="2000" dirty="0"/>
              <a:t>Finalmente, el proceso de giro del compás se realiza de forma inmediata. tal cual como se visualiza en la Figura 8.</a:t>
            </a:r>
          </a:p>
          <a:p>
            <a:pPr marL="0" lvl="0" indent="0" algn="just" rtl="0">
              <a:lnSpc>
                <a:spcPct val="107916"/>
              </a:lnSpc>
              <a:spcBef>
                <a:spcPts val="800"/>
              </a:spcBef>
              <a:spcAft>
                <a:spcPts val="0"/>
              </a:spcAft>
              <a:buClr>
                <a:schemeClr val="dk1"/>
              </a:buClr>
              <a:buSzPts val="1100"/>
              <a:buFont typeface="Arial"/>
              <a:buNone/>
            </a:pPr>
            <a:endParaRPr lang="es-MX" sz="2800" dirty="0"/>
          </a:p>
          <a:p>
            <a:endParaRPr lang="es-MX" sz="2500" b="0" i="0" u="none" strike="noStrike" dirty="0">
              <a:solidFill>
                <a:srgbClr val="000000"/>
              </a:solidFill>
              <a:effectLst/>
              <a:latin typeface="Calibri" panose="020F0502020204030204" pitchFamily="34" charset="0"/>
            </a:endParaRPr>
          </a:p>
        </p:txBody>
      </p:sp>
      <p:sp>
        <p:nvSpPr>
          <p:cNvPr id="9" name="Google Shape;223;ga495e8a953_0_32">
            <a:extLst>
              <a:ext uri="{FF2B5EF4-FFF2-40B4-BE49-F238E27FC236}">
                <a16:creationId xmlns:a16="http://schemas.microsoft.com/office/drawing/2014/main" id="{D550F8BE-649D-425F-B79D-F9A8F19C703F}"/>
              </a:ext>
            </a:extLst>
          </p:cNvPr>
          <p:cNvSpPr txBox="1"/>
          <p:nvPr/>
        </p:nvSpPr>
        <p:spPr>
          <a:xfrm>
            <a:off x="7986195" y="574579"/>
            <a:ext cx="4283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CL" sz="1800" b="1" u="none" strike="noStrike" cap="none" dirty="0">
                <a:solidFill>
                  <a:srgbClr val="88354D"/>
                </a:solidFill>
                <a:latin typeface="Calibri"/>
                <a:ea typeface="Calibri"/>
                <a:cs typeface="Calibri"/>
                <a:sym typeface="Calibri"/>
              </a:rPr>
              <a:t>Figura 6 - Proceso de trabajo N°1</a:t>
            </a:r>
            <a:endParaRPr sz="1800" b="1" u="none" strike="noStrike" cap="none" dirty="0">
              <a:solidFill>
                <a:srgbClr val="88354D"/>
              </a:solidFill>
              <a:latin typeface="Calibri"/>
              <a:ea typeface="Calibri"/>
              <a:cs typeface="Calibri"/>
              <a:sym typeface="Calibri"/>
            </a:endParaRPr>
          </a:p>
        </p:txBody>
      </p:sp>
      <p:pic>
        <p:nvPicPr>
          <p:cNvPr id="11" name="Google Shape;220;ga495e8a953_0_32">
            <a:extLst>
              <a:ext uri="{FF2B5EF4-FFF2-40B4-BE49-F238E27FC236}">
                <a16:creationId xmlns:a16="http://schemas.microsoft.com/office/drawing/2014/main" id="{D91B893F-566E-41A2-9A96-3D3205DE7F1D}"/>
              </a:ext>
            </a:extLst>
          </p:cNvPr>
          <p:cNvPicPr preferRelativeResize="0"/>
          <p:nvPr/>
        </p:nvPicPr>
        <p:blipFill rotWithShape="1">
          <a:blip r:embed="rId3">
            <a:alphaModFix/>
          </a:blip>
          <a:srcRect l="25964" t="37794" r="32263" b="36764"/>
          <a:stretch/>
        </p:blipFill>
        <p:spPr>
          <a:xfrm>
            <a:off x="9258675" y="973569"/>
            <a:ext cx="1908600" cy="1553000"/>
          </a:xfrm>
          <a:prstGeom prst="rect">
            <a:avLst/>
          </a:prstGeom>
          <a:noFill/>
          <a:ln>
            <a:noFill/>
          </a:ln>
        </p:spPr>
      </p:pic>
      <p:sp>
        <p:nvSpPr>
          <p:cNvPr id="12" name="Google Shape;224;ga495e8a953_0_32">
            <a:extLst>
              <a:ext uri="{FF2B5EF4-FFF2-40B4-BE49-F238E27FC236}">
                <a16:creationId xmlns:a16="http://schemas.microsoft.com/office/drawing/2014/main" id="{C9C69B7D-6074-401E-A720-A315DC60DA73}"/>
              </a:ext>
            </a:extLst>
          </p:cNvPr>
          <p:cNvSpPr txBox="1"/>
          <p:nvPr/>
        </p:nvSpPr>
        <p:spPr>
          <a:xfrm>
            <a:off x="8148992" y="2503107"/>
            <a:ext cx="4283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CL" sz="1800" b="1" u="none" strike="noStrike" cap="none" dirty="0">
                <a:solidFill>
                  <a:srgbClr val="88354D"/>
                </a:solidFill>
                <a:latin typeface="Calibri"/>
                <a:ea typeface="Calibri"/>
                <a:cs typeface="Calibri"/>
                <a:sym typeface="Calibri"/>
              </a:rPr>
              <a:t>Figura 7 - Proceso de trabajo N°2</a:t>
            </a:r>
            <a:endParaRPr sz="1800" b="1" u="none" strike="noStrike" cap="none" dirty="0">
              <a:solidFill>
                <a:srgbClr val="88354D"/>
              </a:solidFill>
              <a:latin typeface="Calibri"/>
              <a:ea typeface="Calibri"/>
              <a:cs typeface="Calibri"/>
              <a:sym typeface="Calibri"/>
            </a:endParaRPr>
          </a:p>
        </p:txBody>
      </p:sp>
      <p:pic>
        <p:nvPicPr>
          <p:cNvPr id="13" name="Google Shape;221;ga495e8a953_0_32">
            <a:extLst>
              <a:ext uri="{FF2B5EF4-FFF2-40B4-BE49-F238E27FC236}">
                <a16:creationId xmlns:a16="http://schemas.microsoft.com/office/drawing/2014/main" id="{6908F50F-07B0-4BB7-A6F0-81BC20DC632E}"/>
              </a:ext>
            </a:extLst>
          </p:cNvPr>
          <p:cNvPicPr preferRelativeResize="0"/>
          <p:nvPr/>
        </p:nvPicPr>
        <p:blipFill rotWithShape="1">
          <a:blip r:embed="rId4">
            <a:alphaModFix/>
          </a:blip>
          <a:srcRect l="672" t="22387" r="26227" b="26824"/>
          <a:stretch/>
        </p:blipFill>
        <p:spPr>
          <a:xfrm>
            <a:off x="9372842" y="2880613"/>
            <a:ext cx="1663518" cy="1553000"/>
          </a:xfrm>
          <a:prstGeom prst="rect">
            <a:avLst/>
          </a:prstGeom>
          <a:noFill/>
          <a:ln>
            <a:noFill/>
          </a:ln>
        </p:spPr>
      </p:pic>
      <p:sp>
        <p:nvSpPr>
          <p:cNvPr id="15" name="Google Shape;225;ga495e8a953_0_32">
            <a:extLst>
              <a:ext uri="{FF2B5EF4-FFF2-40B4-BE49-F238E27FC236}">
                <a16:creationId xmlns:a16="http://schemas.microsoft.com/office/drawing/2014/main" id="{660612E5-4AC7-409D-B6F8-FAE5CBF67CB1}"/>
              </a:ext>
            </a:extLst>
          </p:cNvPr>
          <p:cNvSpPr txBox="1"/>
          <p:nvPr/>
        </p:nvSpPr>
        <p:spPr>
          <a:xfrm>
            <a:off x="8148992" y="4405278"/>
            <a:ext cx="4283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CL" sz="1800" b="1" u="none" strike="noStrike" cap="none" dirty="0">
                <a:solidFill>
                  <a:srgbClr val="88354D"/>
                </a:solidFill>
                <a:latin typeface="Calibri"/>
                <a:ea typeface="Calibri"/>
                <a:cs typeface="Calibri"/>
                <a:sym typeface="Calibri"/>
              </a:rPr>
              <a:t>Figura 8 - Proceso de trabajo N°3</a:t>
            </a:r>
            <a:endParaRPr sz="1800" b="1" u="none" strike="noStrike" cap="none" dirty="0">
              <a:solidFill>
                <a:srgbClr val="88354D"/>
              </a:solidFill>
              <a:latin typeface="Calibri"/>
              <a:ea typeface="Calibri"/>
              <a:cs typeface="Calibri"/>
              <a:sym typeface="Calibri"/>
            </a:endParaRPr>
          </a:p>
        </p:txBody>
      </p:sp>
      <p:pic>
        <p:nvPicPr>
          <p:cNvPr id="18" name="Google Shape;222;ga495e8a953_0_32">
            <a:extLst>
              <a:ext uri="{FF2B5EF4-FFF2-40B4-BE49-F238E27FC236}">
                <a16:creationId xmlns:a16="http://schemas.microsoft.com/office/drawing/2014/main" id="{3B98813F-66E8-410B-B4D3-7B37CEB129A5}"/>
              </a:ext>
            </a:extLst>
          </p:cNvPr>
          <p:cNvPicPr preferRelativeResize="0"/>
          <p:nvPr/>
        </p:nvPicPr>
        <p:blipFill rotWithShape="1">
          <a:blip r:embed="rId5">
            <a:alphaModFix/>
          </a:blip>
          <a:srcRect l="1311" t="9062" r="18217" b="29994"/>
          <a:stretch/>
        </p:blipFill>
        <p:spPr>
          <a:xfrm>
            <a:off x="9372842" y="4719000"/>
            <a:ext cx="1760600" cy="1773875"/>
          </a:xfrm>
          <a:prstGeom prst="rect">
            <a:avLst/>
          </a:prstGeom>
          <a:noFill/>
          <a:ln>
            <a:noFill/>
          </a:ln>
        </p:spPr>
      </p:pic>
      <p:sp>
        <p:nvSpPr>
          <p:cNvPr id="19" name="Google Shape;226;ga495e8a953_0_32">
            <a:extLst>
              <a:ext uri="{FF2B5EF4-FFF2-40B4-BE49-F238E27FC236}">
                <a16:creationId xmlns:a16="http://schemas.microsoft.com/office/drawing/2014/main" id="{C85B1810-8B91-45D2-A5D8-300D68268BA9}"/>
              </a:ext>
            </a:extLst>
          </p:cNvPr>
          <p:cNvSpPr txBox="1"/>
          <p:nvPr/>
        </p:nvSpPr>
        <p:spPr>
          <a:xfrm>
            <a:off x="5587583" y="6500381"/>
            <a:ext cx="6429823" cy="220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s-CL" sz="1000" b="1" i="0" u="none" strike="noStrike" cap="none" dirty="0">
                <a:solidFill>
                  <a:schemeClr val="dk1"/>
                </a:solidFill>
                <a:ea typeface="Arial"/>
                <a:cs typeface="Arial"/>
                <a:sym typeface="Arial"/>
              </a:rPr>
              <a:t>Fuente: </a:t>
            </a:r>
            <a:r>
              <a:rPr lang="es-CL" sz="1000" b="0" i="0" u="none" strike="noStrike" cap="none" dirty="0">
                <a:solidFill>
                  <a:schemeClr val="dk1"/>
                </a:solidFill>
                <a:ea typeface="Arial"/>
                <a:cs typeface="Arial"/>
                <a:sym typeface="Arial"/>
              </a:rPr>
              <a:t>Figuras 5, 6 y 7</a:t>
            </a:r>
            <a:r>
              <a:rPr lang="es-CL" sz="1000" dirty="0">
                <a:solidFill>
                  <a:schemeClr val="dk1"/>
                </a:solidFill>
                <a:ea typeface="Arial"/>
                <a:cs typeface="Arial"/>
                <a:sym typeface="Arial"/>
              </a:rPr>
              <a:t>- </a:t>
            </a:r>
            <a:r>
              <a:rPr lang="es-CL" sz="1000" b="0" i="0" u="none" strike="noStrike" cap="none" dirty="0">
                <a:solidFill>
                  <a:schemeClr val="dk1"/>
                </a:solidFill>
                <a:ea typeface="Calibri"/>
                <a:cs typeface="Calibri"/>
                <a:sym typeface="Calibri"/>
              </a:rPr>
              <a:t> Taller Mecánica Industrial - Escuela Industrial Superior de Valparaíso Óscar Gacitúa Basulto.</a:t>
            </a:r>
            <a:endParaRPr sz="1000" b="0" i="0" u="none" strike="noStrike" cap="none" dirty="0">
              <a:solidFill>
                <a:schemeClr val="dk1"/>
              </a:solidFill>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4722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2A19D01-61BE-467C-8B2B-5325D54A5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95" y="-73245"/>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AB8EDEAC-DE34-4551-AEBC-FF7A3B2E4893}"/>
              </a:ext>
            </a:extLst>
          </p:cNvPr>
          <p:cNvSpPr>
            <a:spLocks noGrp="1"/>
          </p:cNvSpPr>
          <p:nvPr>
            <p:ph type="title"/>
          </p:nvPr>
        </p:nvSpPr>
        <p:spPr>
          <a:xfrm>
            <a:off x="296663" y="365125"/>
            <a:ext cx="10515600" cy="1325563"/>
          </a:xfrm>
        </p:spPr>
        <p:txBody>
          <a:bodyPr/>
          <a:lstStyle/>
          <a:p>
            <a:r>
              <a:rPr lang="es-MX" b="1" dirty="0">
                <a:solidFill>
                  <a:srgbClr val="88354D"/>
                </a:solidFill>
              </a:rPr>
              <a:t>DIVISIÓN</a:t>
            </a:r>
            <a:br>
              <a:rPr lang="es-MX" b="1" dirty="0">
                <a:solidFill>
                  <a:srgbClr val="A7A8AA"/>
                </a:solidFill>
              </a:rPr>
            </a:br>
            <a:r>
              <a:rPr lang="es-MX" b="1" dirty="0">
                <a:solidFill>
                  <a:srgbClr val="A7A8AA"/>
                </a:solidFill>
              </a:rPr>
              <a:t>DIRECTA</a:t>
            </a:r>
            <a:endParaRPr lang="es-CL" b="1" dirty="0">
              <a:solidFill>
                <a:srgbClr val="A7A8AA"/>
              </a:solidFill>
            </a:endParaRPr>
          </a:p>
        </p:txBody>
      </p:sp>
      <p:sp>
        <p:nvSpPr>
          <p:cNvPr id="17" name="Rectángulo 16">
            <a:extLst>
              <a:ext uri="{FF2B5EF4-FFF2-40B4-BE49-F238E27FC236}">
                <a16:creationId xmlns:a16="http://schemas.microsoft.com/office/drawing/2014/main" id="{2A714EAE-7E99-4E0C-822F-995C2159B4D3}"/>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3" name="Marcador de contenido 4">
            <a:extLst>
              <a:ext uri="{FF2B5EF4-FFF2-40B4-BE49-F238E27FC236}">
                <a16:creationId xmlns:a16="http://schemas.microsoft.com/office/drawing/2014/main" id="{361AC8D0-5D88-4E2A-9F7B-8761B20C3598}"/>
              </a:ext>
            </a:extLst>
          </p:cNvPr>
          <p:cNvSpPr>
            <a:spLocks noGrp="1"/>
          </p:cNvSpPr>
          <p:nvPr>
            <p:ph sz="half" idx="1"/>
          </p:nvPr>
        </p:nvSpPr>
        <p:spPr>
          <a:xfrm>
            <a:off x="1918632" y="2271872"/>
            <a:ext cx="4372993" cy="331449"/>
          </a:xfrm>
        </p:spPr>
        <p:txBody>
          <a:bodyPr>
            <a:noAutofit/>
          </a:bodyPr>
          <a:lstStyle/>
          <a:p>
            <a:pPr marL="114300" lvl="0" indent="0">
              <a:spcBef>
                <a:spcPts val="0"/>
              </a:spcBef>
              <a:buSzPts val="1800"/>
              <a:buNone/>
            </a:pPr>
            <a:r>
              <a:rPr lang="es-MX" sz="2000" b="1" dirty="0">
                <a:solidFill>
                  <a:schemeClr val="bg1"/>
                </a:solidFill>
                <a:ea typeface="Calibri"/>
                <a:cs typeface="Calibri"/>
                <a:sym typeface="Calibri"/>
              </a:rPr>
              <a:t>FÓRMULA DE VELOCIDAD DE CORTE</a:t>
            </a:r>
            <a:endParaRPr lang="es-MX" sz="2000" b="1" dirty="0">
              <a:solidFill>
                <a:schemeClr val="bg1"/>
              </a:solidFill>
            </a:endParaRPr>
          </a:p>
          <a:p>
            <a:endParaRPr lang="es-CL" sz="2000" b="1" dirty="0">
              <a:solidFill>
                <a:schemeClr val="bg1"/>
              </a:solidFill>
            </a:endParaRPr>
          </a:p>
        </p:txBody>
      </p:sp>
      <p:sp>
        <p:nvSpPr>
          <p:cNvPr id="26" name="CuadroTexto 25">
            <a:extLst>
              <a:ext uri="{FF2B5EF4-FFF2-40B4-BE49-F238E27FC236}">
                <a16:creationId xmlns:a16="http://schemas.microsoft.com/office/drawing/2014/main" id="{792FFA6F-02FD-437A-BD4F-81104E8E53F6}"/>
              </a:ext>
            </a:extLst>
          </p:cNvPr>
          <p:cNvSpPr txBox="1"/>
          <p:nvPr/>
        </p:nvSpPr>
        <p:spPr>
          <a:xfrm>
            <a:off x="6454422" y="2230106"/>
            <a:ext cx="4081474" cy="400110"/>
          </a:xfrm>
          <a:prstGeom prst="rect">
            <a:avLst/>
          </a:prstGeom>
          <a:noFill/>
        </p:spPr>
        <p:txBody>
          <a:bodyPr wrap="square">
            <a:spAutoFit/>
          </a:bodyPr>
          <a:lstStyle/>
          <a:p>
            <a:pPr marL="114300" indent="0">
              <a:spcBef>
                <a:spcPts val="0"/>
              </a:spcBef>
              <a:buSzPts val="1800"/>
              <a:buFont typeface="Arial" panose="020B0604020202020204" pitchFamily="34" charset="0"/>
              <a:buNone/>
            </a:pPr>
            <a:r>
              <a:rPr lang="es-MX" sz="2000" b="1" dirty="0">
                <a:solidFill>
                  <a:schemeClr val="bg1"/>
                </a:solidFill>
                <a:ea typeface="Calibri"/>
                <a:cs typeface="Calibri"/>
                <a:sym typeface="Calibri"/>
              </a:rPr>
              <a:t>FÓRMULA DE VELOCIDAD DE GIRO</a:t>
            </a:r>
            <a:endParaRPr lang="es-MX" sz="2000" b="1" dirty="0">
              <a:solidFill>
                <a:schemeClr val="bg1"/>
              </a:solidFill>
            </a:endParaRPr>
          </a:p>
        </p:txBody>
      </p:sp>
      <p:sp>
        <p:nvSpPr>
          <p:cNvPr id="6" name="CuadroTexto 5">
            <a:extLst>
              <a:ext uri="{FF2B5EF4-FFF2-40B4-BE49-F238E27FC236}">
                <a16:creationId xmlns:a16="http://schemas.microsoft.com/office/drawing/2014/main" id="{5CC7D193-2616-4219-982D-F91416BCCF77}"/>
              </a:ext>
            </a:extLst>
          </p:cNvPr>
          <p:cNvSpPr txBox="1"/>
          <p:nvPr/>
        </p:nvSpPr>
        <p:spPr>
          <a:xfrm>
            <a:off x="523681" y="1750069"/>
            <a:ext cx="7728780" cy="2707023"/>
          </a:xfrm>
          <a:prstGeom prst="rect">
            <a:avLst/>
          </a:prstGeom>
          <a:noFill/>
        </p:spPr>
        <p:txBody>
          <a:bodyPr wrap="square" rtlCol="0">
            <a:spAutoFit/>
          </a:bodyPr>
          <a:lstStyle/>
          <a:p>
            <a:pPr marL="0" lvl="0" indent="0" algn="just" rtl="0">
              <a:lnSpc>
                <a:spcPct val="107916"/>
              </a:lnSpc>
              <a:spcBef>
                <a:spcPts val="0"/>
              </a:spcBef>
              <a:spcAft>
                <a:spcPts val="0"/>
              </a:spcAft>
              <a:buClr>
                <a:schemeClr val="dk1"/>
              </a:buClr>
              <a:buSzPts val="1100"/>
              <a:buFont typeface="Arial"/>
              <a:buNone/>
            </a:pPr>
            <a:r>
              <a:rPr lang="es-MX" sz="2000" dirty="0"/>
              <a:t>Para llevarlo acabo, se utiliza el plato divisor del mecanismo interno (Figura 9) con el que cuenta el cabezal divisor. Este método se aplica cuando el número de divisiones a obtener corresponde a un submúltiplo del número de divisiones del plato divisor, utilizando la siguiente fórmula:</a:t>
            </a:r>
          </a:p>
          <a:p>
            <a:pPr marL="0" lvl="0" indent="0" algn="just" rtl="0">
              <a:lnSpc>
                <a:spcPct val="107916"/>
              </a:lnSpc>
              <a:spcBef>
                <a:spcPts val="800"/>
              </a:spcBef>
              <a:spcAft>
                <a:spcPts val="0"/>
              </a:spcAft>
              <a:buClr>
                <a:schemeClr val="dk1"/>
              </a:buClr>
              <a:buSzPts val="1100"/>
              <a:buFont typeface="Arial"/>
              <a:buNone/>
            </a:pPr>
            <a:endParaRPr lang="es-MX" sz="2800" dirty="0"/>
          </a:p>
          <a:p>
            <a:endParaRPr lang="es-MX" sz="2500" b="0" i="0" u="none" strike="noStrike" dirty="0">
              <a:solidFill>
                <a:srgbClr val="000000"/>
              </a:solidFill>
              <a:effectLst/>
              <a:latin typeface="Calibri" panose="020F0502020204030204" pitchFamily="34" charset="0"/>
            </a:endParaRPr>
          </a:p>
        </p:txBody>
      </p:sp>
      <p:sp>
        <p:nvSpPr>
          <p:cNvPr id="15" name="Google Shape;225;ga495e8a953_0_32">
            <a:extLst>
              <a:ext uri="{FF2B5EF4-FFF2-40B4-BE49-F238E27FC236}">
                <a16:creationId xmlns:a16="http://schemas.microsoft.com/office/drawing/2014/main" id="{660612E5-4AC7-409D-B6F8-FAE5CBF67CB1}"/>
              </a:ext>
            </a:extLst>
          </p:cNvPr>
          <p:cNvSpPr txBox="1"/>
          <p:nvPr/>
        </p:nvSpPr>
        <p:spPr>
          <a:xfrm>
            <a:off x="8131668" y="2166032"/>
            <a:ext cx="4283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CL" sz="1800" b="1" u="none" strike="noStrike" cap="none" dirty="0">
                <a:solidFill>
                  <a:srgbClr val="88354D"/>
                </a:solidFill>
                <a:latin typeface="Calibri"/>
                <a:ea typeface="Calibri"/>
                <a:cs typeface="Calibri"/>
                <a:sym typeface="Calibri"/>
              </a:rPr>
              <a:t>Figura </a:t>
            </a:r>
            <a:r>
              <a:rPr lang="es-CL" b="1" dirty="0">
                <a:solidFill>
                  <a:srgbClr val="88354D"/>
                </a:solidFill>
                <a:latin typeface="Calibri"/>
                <a:ea typeface="Calibri"/>
                <a:cs typeface="Calibri"/>
                <a:sym typeface="Calibri"/>
              </a:rPr>
              <a:t>9</a:t>
            </a:r>
            <a:r>
              <a:rPr lang="es-CL" sz="1800" b="1" u="none" strike="noStrike" cap="none" dirty="0">
                <a:solidFill>
                  <a:srgbClr val="88354D"/>
                </a:solidFill>
                <a:latin typeface="Calibri"/>
                <a:ea typeface="Calibri"/>
                <a:cs typeface="Calibri"/>
                <a:sym typeface="Calibri"/>
              </a:rPr>
              <a:t>- Proceso de trabajo N°3</a:t>
            </a:r>
            <a:endParaRPr sz="1800" b="1" u="none" strike="noStrike" cap="none" dirty="0">
              <a:solidFill>
                <a:srgbClr val="88354D"/>
              </a:solidFill>
              <a:latin typeface="Calibri"/>
              <a:ea typeface="Calibri"/>
              <a:cs typeface="Calibri"/>
              <a:sym typeface="Calibri"/>
            </a:endParaRPr>
          </a:p>
        </p:txBody>
      </p:sp>
      <p:sp>
        <p:nvSpPr>
          <p:cNvPr id="19" name="Google Shape;226;ga495e8a953_0_32">
            <a:extLst>
              <a:ext uri="{FF2B5EF4-FFF2-40B4-BE49-F238E27FC236}">
                <a16:creationId xmlns:a16="http://schemas.microsoft.com/office/drawing/2014/main" id="{C85B1810-8B91-45D2-A5D8-300D68268BA9}"/>
              </a:ext>
            </a:extLst>
          </p:cNvPr>
          <p:cNvSpPr txBox="1"/>
          <p:nvPr/>
        </p:nvSpPr>
        <p:spPr>
          <a:xfrm>
            <a:off x="5587583" y="6500381"/>
            <a:ext cx="6429823" cy="220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s-CL" sz="1000" b="1" i="0" u="none" strike="noStrike" cap="none" dirty="0">
                <a:solidFill>
                  <a:schemeClr val="dk1"/>
                </a:solidFill>
                <a:ea typeface="Arial"/>
                <a:cs typeface="Arial"/>
                <a:sym typeface="Arial"/>
              </a:rPr>
              <a:t>Fuente:</a:t>
            </a:r>
            <a:r>
              <a:rPr lang="es-CL" sz="1000" b="0" i="0" u="none" strike="noStrike" cap="none" dirty="0">
                <a:solidFill>
                  <a:schemeClr val="dk1"/>
                </a:solidFill>
                <a:ea typeface="Calibri"/>
                <a:cs typeface="Calibri"/>
                <a:sym typeface="Calibri"/>
              </a:rPr>
              <a:t> Taller Mecánica Industrial - Escuela Industrial Superior de Valparaíso Óscar Gacitúa Basulto.</a:t>
            </a:r>
            <a:endParaRPr sz="1000" b="0" i="0" u="none" strike="noStrike" cap="none" dirty="0">
              <a:solidFill>
                <a:schemeClr val="dk1"/>
              </a:solidFill>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p:txBody>
      </p:sp>
      <p:pic>
        <p:nvPicPr>
          <p:cNvPr id="20" name="Google Shape;233;ga495e8a953_0_47">
            <a:extLst>
              <a:ext uri="{FF2B5EF4-FFF2-40B4-BE49-F238E27FC236}">
                <a16:creationId xmlns:a16="http://schemas.microsoft.com/office/drawing/2014/main" id="{05C508BC-1C9E-4892-BD1C-6D60B9D8C98A}"/>
              </a:ext>
            </a:extLst>
          </p:cNvPr>
          <p:cNvPicPr preferRelativeResize="0"/>
          <p:nvPr/>
        </p:nvPicPr>
        <p:blipFill rotWithShape="1">
          <a:blip r:embed="rId3">
            <a:alphaModFix/>
          </a:blip>
          <a:srcRect/>
          <a:stretch/>
        </p:blipFill>
        <p:spPr>
          <a:xfrm>
            <a:off x="4086208" y="3739553"/>
            <a:ext cx="1394600" cy="850375"/>
          </a:xfrm>
          <a:prstGeom prst="rect">
            <a:avLst/>
          </a:prstGeom>
          <a:noFill/>
          <a:ln>
            <a:noFill/>
          </a:ln>
        </p:spPr>
      </p:pic>
      <p:sp>
        <p:nvSpPr>
          <p:cNvPr id="21" name="CuadroTexto 20">
            <a:extLst>
              <a:ext uri="{FF2B5EF4-FFF2-40B4-BE49-F238E27FC236}">
                <a16:creationId xmlns:a16="http://schemas.microsoft.com/office/drawing/2014/main" id="{72257F53-B064-49B9-8E10-6C19040FFBA2}"/>
              </a:ext>
            </a:extLst>
          </p:cNvPr>
          <p:cNvSpPr txBox="1"/>
          <p:nvPr/>
        </p:nvSpPr>
        <p:spPr>
          <a:xfrm>
            <a:off x="809533" y="4883330"/>
            <a:ext cx="6217920" cy="974241"/>
          </a:xfrm>
          <a:prstGeom prst="rect">
            <a:avLst/>
          </a:prstGeom>
          <a:noFill/>
        </p:spPr>
        <p:txBody>
          <a:bodyPr wrap="square">
            <a:spAutoFit/>
          </a:bodyPr>
          <a:lstStyle/>
          <a:p>
            <a:pPr marL="0" lvl="0" indent="0" algn="just" rtl="0">
              <a:lnSpc>
                <a:spcPct val="107916"/>
              </a:lnSpc>
              <a:spcBef>
                <a:spcPts val="0"/>
              </a:spcBef>
              <a:spcAft>
                <a:spcPts val="0"/>
              </a:spcAft>
              <a:buClr>
                <a:schemeClr val="dk1"/>
              </a:buClr>
              <a:buSzPts val="1100"/>
              <a:buFont typeface="Arial"/>
              <a:buNone/>
            </a:pPr>
            <a:r>
              <a:rPr lang="es-CL" sz="1800" i="1" dirty="0">
                <a:latin typeface="Cambria Math"/>
                <a:ea typeface="Cambria Math"/>
                <a:cs typeface="Cambria Math"/>
                <a:sym typeface="Cambria Math"/>
              </a:rPr>
              <a:t>F</a:t>
            </a:r>
            <a:r>
              <a:rPr lang="es-CL" sz="1800" dirty="0"/>
              <a:t>: Giro del plato.</a:t>
            </a:r>
          </a:p>
          <a:p>
            <a:pPr marL="0" lvl="0" indent="0" algn="just" rtl="0">
              <a:lnSpc>
                <a:spcPct val="107916"/>
              </a:lnSpc>
              <a:spcBef>
                <a:spcPts val="0"/>
              </a:spcBef>
              <a:spcAft>
                <a:spcPts val="0"/>
              </a:spcAft>
              <a:buClr>
                <a:schemeClr val="dk1"/>
              </a:buClr>
              <a:buSzPts val="1100"/>
              <a:buFont typeface="Arial"/>
              <a:buNone/>
            </a:pPr>
            <a:r>
              <a:rPr lang="es-CL" sz="1800" i="1" dirty="0">
                <a:latin typeface="Cambria Math"/>
                <a:ea typeface="Cambria Math"/>
                <a:cs typeface="Cambria Math"/>
                <a:sym typeface="Cambria Math"/>
              </a:rPr>
              <a:t>C</a:t>
            </a:r>
            <a:r>
              <a:rPr lang="es-CL" sz="1800" dirty="0"/>
              <a:t>: Número de divisiones del plato divisor.</a:t>
            </a:r>
          </a:p>
          <a:p>
            <a:pPr marL="0" lvl="0" indent="0" algn="just" rtl="0">
              <a:lnSpc>
                <a:spcPct val="107916"/>
              </a:lnSpc>
              <a:spcBef>
                <a:spcPts val="0"/>
              </a:spcBef>
              <a:spcAft>
                <a:spcPts val="0"/>
              </a:spcAft>
              <a:buClr>
                <a:schemeClr val="dk1"/>
              </a:buClr>
              <a:buSzPts val="1100"/>
              <a:buFont typeface="Arial"/>
              <a:buNone/>
            </a:pPr>
            <a:r>
              <a:rPr lang="es-CL" sz="1800" i="1" dirty="0">
                <a:latin typeface="Cambria Math"/>
                <a:ea typeface="Cambria Math"/>
                <a:cs typeface="Cambria Math"/>
                <a:sym typeface="Cambria Math"/>
              </a:rPr>
              <a:t>N</a:t>
            </a:r>
            <a:r>
              <a:rPr lang="es-CL" sz="1800" dirty="0"/>
              <a:t>: Número de divisiones requeridas.</a:t>
            </a:r>
            <a:endParaRPr lang="es-CL" sz="3200" dirty="0"/>
          </a:p>
        </p:txBody>
      </p:sp>
      <p:pic>
        <p:nvPicPr>
          <p:cNvPr id="22" name="Google Shape;234;ga495e8a953_0_47">
            <a:extLst>
              <a:ext uri="{FF2B5EF4-FFF2-40B4-BE49-F238E27FC236}">
                <a16:creationId xmlns:a16="http://schemas.microsoft.com/office/drawing/2014/main" id="{E0D56EEC-9068-4E3D-B8F1-319FE34BA5CD}"/>
              </a:ext>
            </a:extLst>
          </p:cNvPr>
          <p:cNvPicPr preferRelativeResize="0"/>
          <p:nvPr/>
        </p:nvPicPr>
        <p:blipFill rotWithShape="1">
          <a:blip r:embed="rId4">
            <a:alphaModFix/>
          </a:blip>
          <a:srcRect/>
          <a:stretch/>
        </p:blipFill>
        <p:spPr>
          <a:xfrm>
            <a:off x="8765104" y="2633847"/>
            <a:ext cx="2952775" cy="3738100"/>
          </a:xfrm>
          <a:prstGeom prst="rect">
            <a:avLst/>
          </a:prstGeom>
          <a:noFill/>
          <a:ln>
            <a:noFill/>
          </a:ln>
        </p:spPr>
      </p:pic>
    </p:spTree>
    <p:extLst>
      <p:ext uri="{BB962C8B-B14F-4D97-AF65-F5344CB8AC3E}">
        <p14:creationId xmlns:p14="http://schemas.microsoft.com/office/powerpoint/2010/main" val="4232651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2A19D01-61BE-467C-8B2B-5325D54A5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768"/>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AB8EDEAC-DE34-4551-AEBC-FF7A3B2E4893}"/>
              </a:ext>
            </a:extLst>
          </p:cNvPr>
          <p:cNvSpPr>
            <a:spLocks noGrp="1"/>
          </p:cNvSpPr>
          <p:nvPr>
            <p:ph type="title"/>
          </p:nvPr>
        </p:nvSpPr>
        <p:spPr>
          <a:xfrm>
            <a:off x="296663" y="365125"/>
            <a:ext cx="10515600" cy="1325563"/>
          </a:xfrm>
        </p:spPr>
        <p:txBody>
          <a:bodyPr/>
          <a:lstStyle/>
          <a:p>
            <a:r>
              <a:rPr lang="es-MX" b="1" dirty="0">
                <a:solidFill>
                  <a:srgbClr val="88354D"/>
                </a:solidFill>
              </a:rPr>
              <a:t>DIVISIÓN</a:t>
            </a:r>
            <a:br>
              <a:rPr lang="es-MX" b="1" dirty="0">
                <a:solidFill>
                  <a:srgbClr val="A7A8AA"/>
                </a:solidFill>
              </a:rPr>
            </a:br>
            <a:r>
              <a:rPr lang="es-MX" b="1" dirty="0">
                <a:solidFill>
                  <a:srgbClr val="A7A8AA"/>
                </a:solidFill>
              </a:rPr>
              <a:t>DIRECTA</a:t>
            </a:r>
            <a:endParaRPr lang="es-CL" b="1" dirty="0">
              <a:solidFill>
                <a:srgbClr val="A7A8AA"/>
              </a:solidFill>
            </a:endParaRPr>
          </a:p>
        </p:txBody>
      </p:sp>
      <p:sp>
        <p:nvSpPr>
          <p:cNvPr id="17" name="Rectángulo 16">
            <a:extLst>
              <a:ext uri="{FF2B5EF4-FFF2-40B4-BE49-F238E27FC236}">
                <a16:creationId xmlns:a16="http://schemas.microsoft.com/office/drawing/2014/main" id="{2A714EAE-7E99-4E0C-822F-995C2159B4D3}"/>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3" name="Marcador de contenido 4">
            <a:extLst>
              <a:ext uri="{FF2B5EF4-FFF2-40B4-BE49-F238E27FC236}">
                <a16:creationId xmlns:a16="http://schemas.microsoft.com/office/drawing/2014/main" id="{361AC8D0-5D88-4E2A-9F7B-8761B20C3598}"/>
              </a:ext>
            </a:extLst>
          </p:cNvPr>
          <p:cNvSpPr>
            <a:spLocks noGrp="1"/>
          </p:cNvSpPr>
          <p:nvPr>
            <p:ph sz="half" idx="1"/>
          </p:nvPr>
        </p:nvSpPr>
        <p:spPr>
          <a:xfrm>
            <a:off x="1918632" y="2271872"/>
            <a:ext cx="4372993" cy="331449"/>
          </a:xfrm>
        </p:spPr>
        <p:txBody>
          <a:bodyPr>
            <a:noAutofit/>
          </a:bodyPr>
          <a:lstStyle/>
          <a:p>
            <a:pPr marL="114300" lvl="0" indent="0">
              <a:spcBef>
                <a:spcPts val="0"/>
              </a:spcBef>
              <a:buSzPts val="1800"/>
              <a:buNone/>
            </a:pPr>
            <a:r>
              <a:rPr lang="es-MX" sz="2000" b="1" dirty="0">
                <a:solidFill>
                  <a:schemeClr val="bg1"/>
                </a:solidFill>
                <a:ea typeface="Calibri"/>
                <a:cs typeface="Calibri"/>
                <a:sym typeface="Calibri"/>
              </a:rPr>
              <a:t>FÓRMULA DE VELOCIDAD DE CORTE</a:t>
            </a:r>
            <a:endParaRPr lang="es-MX" sz="2000" b="1" dirty="0">
              <a:solidFill>
                <a:schemeClr val="bg1"/>
              </a:solidFill>
            </a:endParaRPr>
          </a:p>
          <a:p>
            <a:endParaRPr lang="es-CL" sz="2000" b="1" dirty="0">
              <a:solidFill>
                <a:schemeClr val="bg1"/>
              </a:solidFill>
            </a:endParaRPr>
          </a:p>
        </p:txBody>
      </p:sp>
      <p:sp>
        <p:nvSpPr>
          <p:cNvPr id="26" name="CuadroTexto 25">
            <a:extLst>
              <a:ext uri="{FF2B5EF4-FFF2-40B4-BE49-F238E27FC236}">
                <a16:creationId xmlns:a16="http://schemas.microsoft.com/office/drawing/2014/main" id="{792FFA6F-02FD-437A-BD4F-81104E8E53F6}"/>
              </a:ext>
            </a:extLst>
          </p:cNvPr>
          <p:cNvSpPr txBox="1"/>
          <p:nvPr/>
        </p:nvSpPr>
        <p:spPr>
          <a:xfrm>
            <a:off x="6454422" y="2230106"/>
            <a:ext cx="4081474" cy="400110"/>
          </a:xfrm>
          <a:prstGeom prst="rect">
            <a:avLst/>
          </a:prstGeom>
          <a:noFill/>
        </p:spPr>
        <p:txBody>
          <a:bodyPr wrap="square">
            <a:spAutoFit/>
          </a:bodyPr>
          <a:lstStyle/>
          <a:p>
            <a:pPr marL="114300" indent="0">
              <a:spcBef>
                <a:spcPts val="0"/>
              </a:spcBef>
              <a:buSzPts val="1800"/>
              <a:buFont typeface="Arial" panose="020B0604020202020204" pitchFamily="34" charset="0"/>
              <a:buNone/>
            </a:pPr>
            <a:r>
              <a:rPr lang="es-MX" sz="2000" b="1" dirty="0">
                <a:solidFill>
                  <a:schemeClr val="bg1"/>
                </a:solidFill>
                <a:ea typeface="Calibri"/>
                <a:cs typeface="Calibri"/>
                <a:sym typeface="Calibri"/>
              </a:rPr>
              <a:t>FÓRMULA DE VELOCIDAD DE GIRO</a:t>
            </a:r>
            <a:endParaRPr lang="es-MX" sz="2000" b="1" dirty="0">
              <a:solidFill>
                <a:schemeClr val="bg1"/>
              </a:solidFill>
            </a:endParaRPr>
          </a:p>
        </p:txBody>
      </p:sp>
      <p:sp>
        <p:nvSpPr>
          <p:cNvPr id="6" name="CuadroTexto 5">
            <a:extLst>
              <a:ext uri="{FF2B5EF4-FFF2-40B4-BE49-F238E27FC236}">
                <a16:creationId xmlns:a16="http://schemas.microsoft.com/office/drawing/2014/main" id="{5CC7D193-2616-4219-982D-F91416BCCF77}"/>
              </a:ext>
            </a:extLst>
          </p:cNvPr>
          <p:cNvSpPr txBox="1"/>
          <p:nvPr/>
        </p:nvSpPr>
        <p:spPr>
          <a:xfrm>
            <a:off x="523680" y="1750069"/>
            <a:ext cx="11203499" cy="4369017"/>
          </a:xfrm>
          <a:prstGeom prst="rect">
            <a:avLst/>
          </a:prstGeom>
          <a:noFill/>
        </p:spPr>
        <p:txBody>
          <a:bodyPr wrap="square" rtlCol="0">
            <a:spAutoFit/>
          </a:bodyPr>
          <a:lstStyle/>
          <a:p>
            <a:pPr marL="0" lvl="0" indent="0" algn="just" rtl="0">
              <a:lnSpc>
                <a:spcPct val="107916"/>
              </a:lnSpc>
              <a:spcBef>
                <a:spcPts val="0"/>
              </a:spcBef>
              <a:spcAft>
                <a:spcPts val="0"/>
              </a:spcAft>
              <a:buClr>
                <a:schemeClr val="dk1"/>
              </a:buClr>
              <a:buSzPts val="1100"/>
              <a:buFont typeface="Arial"/>
              <a:buNone/>
            </a:pPr>
            <a:r>
              <a:rPr lang="es-MX" sz="2500" dirty="0"/>
              <a:t>Ejemplo: Calcular el número de orificios que hay que intercalar en un cabezal divisor para construir un piñón de 12 dientes, si conocemos que el plato divisor posee 60 orificios</a:t>
            </a:r>
          </a:p>
          <a:p>
            <a:pPr marL="0" lvl="0" indent="0" algn="just" rtl="0">
              <a:lnSpc>
                <a:spcPct val="107916"/>
              </a:lnSpc>
              <a:spcBef>
                <a:spcPts val="0"/>
              </a:spcBef>
              <a:spcAft>
                <a:spcPts val="0"/>
              </a:spcAft>
              <a:buClr>
                <a:schemeClr val="dk1"/>
              </a:buClr>
              <a:buSzPts val="1100"/>
              <a:buFont typeface="Arial"/>
              <a:buNone/>
            </a:pPr>
            <a:r>
              <a:rPr lang="es-MX" sz="2500" dirty="0"/>
              <a:t>Solución:</a:t>
            </a:r>
          </a:p>
          <a:p>
            <a:pPr marL="0" lvl="0" indent="0" algn="just" rtl="0">
              <a:lnSpc>
                <a:spcPct val="107916"/>
              </a:lnSpc>
              <a:spcBef>
                <a:spcPts val="0"/>
              </a:spcBef>
              <a:spcAft>
                <a:spcPts val="0"/>
              </a:spcAft>
              <a:buClr>
                <a:schemeClr val="dk1"/>
              </a:buClr>
              <a:buSzPts val="1100"/>
              <a:buFont typeface="Arial"/>
              <a:buNone/>
            </a:pPr>
            <a:r>
              <a:rPr lang="es-MX" sz="2500" dirty="0"/>
              <a:t>Aplicamos la fórmula:</a:t>
            </a:r>
          </a:p>
          <a:p>
            <a:pPr marL="0" lvl="0" indent="0" algn="just" rtl="0">
              <a:lnSpc>
                <a:spcPct val="107916"/>
              </a:lnSpc>
              <a:spcBef>
                <a:spcPts val="0"/>
              </a:spcBef>
              <a:spcAft>
                <a:spcPts val="0"/>
              </a:spcAft>
              <a:buClr>
                <a:schemeClr val="dk1"/>
              </a:buClr>
              <a:buSzPts val="1100"/>
              <a:buFont typeface="Arial"/>
              <a:buNone/>
            </a:pPr>
            <a:endParaRPr lang="es-MX" sz="2500" dirty="0"/>
          </a:p>
          <a:p>
            <a:pPr marL="0" lvl="0" indent="0" algn="just" rtl="0">
              <a:lnSpc>
                <a:spcPct val="107916"/>
              </a:lnSpc>
              <a:spcBef>
                <a:spcPts val="0"/>
              </a:spcBef>
              <a:spcAft>
                <a:spcPts val="0"/>
              </a:spcAft>
              <a:buClr>
                <a:schemeClr val="dk1"/>
              </a:buClr>
              <a:buSzPts val="1100"/>
              <a:buFont typeface="Arial"/>
              <a:buNone/>
            </a:pPr>
            <a:endParaRPr lang="es-MX" sz="2500" dirty="0"/>
          </a:p>
          <a:p>
            <a:pPr marL="0" lvl="0" indent="0" algn="just" rtl="0">
              <a:lnSpc>
                <a:spcPct val="107916"/>
              </a:lnSpc>
              <a:spcBef>
                <a:spcPts val="0"/>
              </a:spcBef>
              <a:spcAft>
                <a:spcPts val="0"/>
              </a:spcAft>
              <a:buClr>
                <a:schemeClr val="dk1"/>
              </a:buClr>
              <a:buSzPts val="1100"/>
              <a:buFont typeface="Arial"/>
              <a:buNone/>
            </a:pPr>
            <a:r>
              <a:rPr lang="es-MX" sz="2500" dirty="0"/>
              <a:t>Es decir, debemos girar el plato 5 orificios para construir cada diente del piñón.</a:t>
            </a:r>
          </a:p>
          <a:p>
            <a:pPr marL="0" lvl="0" indent="0" algn="just" rtl="0">
              <a:lnSpc>
                <a:spcPct val="107916"/>
              </a:lnSpc>
              <a:spcBef>
                <a:spcPts val="800"/>
              </a:spcBef>
              <a:spcAft>
                <a:spcPts val="0"/>
              </a:spcAft>
              <a:buClr>
                <a:schemeClr val="dk1"/>
              </a:buClr>
              <a:buSzPts val="1100"/>
              <a:buFont typeface="Arial"/>
              <a:buNone/>
            </a:pPr>
            <a:endParaRPr lang="es-MX" sz="2800" dirty="0"/>
          </a:p>
          <a:p>
            <a:endParaRPr lang="es-MX" sz="2500" b="0" i="0" u="none" strike="noStrike" dirty="0">
              <a:solidFill>
                <a:srgbClr val="000000"/>
              </a:solidFill>
              <a:effectLst/>
              <a:latin typeface="Calibri" panose="020F0502020204030204" pitchFamily="34" charset="0"/>
            </a:endParaRPr>
          </a:p>
        </p:txBody>
      </p:sp>
      <p:pic>
        <p:nvPicPr>
          <p:cNvPr id="14" name="Google Shape;243;ga495e8a953_0_57">
            <a:extLst>
              <a:ext uri="{FF2B5EF4-FFF2-40B4-BE49-F238E27FC236}">
                <a16:creationId xmlns:a16="http://schemas.microsoft.com/office/drawing/2014/main" id="{1EB47882-06DF-4F63-A6F3-C5215EBD9894}"/>
              </a:ext>
            </a:extLst>
          </p:cNvPr>
          <p:cNvPicPr preferRelativeResize="0"/>
          <p:nvPr/>
        </p:nvPicPr>
        <p:blipFill rotWithShape="1">
          <a:blip r:embed="rId3">
            <a:alphaModFix/>
          </a:blip>
          <a:srcRect/>
          <a:stretch/>
        </p:blipFill>
        <p:spPr>
          <a:xfrm>
            <a:off x="4249895" y="3804605"/>
            <a:ext cx="3520575" cy="900150"/>
          </a:xfrm>
          <a:prstGeom prst="rect">
            <a:avLst/>
          </a:prstGeom>
          <a:noFill/>
          <a:ln>
            <a:noFill/>
          </a:ln>
        </p:spPr>
      </p:pic>
    </p:spTree>
    <p:extLst>
      <p:ext uri="{BB962C8B-B14F-4D97-AF65-F5344CB8AC3E}">
        <p14:creationId xmlns:p14="http://schemas.microsoft.com/office/powerpoint/2010/main" val="2594524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2A19D01-61BE-467C-8B2B-5325D54A5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768"/>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AB8EDEAC-DE34-4551-AEBC-FF7A3B2E4893}"/>
              </a:ext>
            </a:extLst>
          </p:cNvPr>
          <p:cNvSpPr>
            <a:spLocks noGrp="1"/>
          </p:cNvSpPr>
          <p:nvPr>
            <p:ph type="title"/>
          </p:nvPr>
        </p:nvSpPr>
        <p:spPr>
          <a:xfrm>
            <a:off x="296663" y="365125"/>
            <a:ext cx="10515600" cy="1325563"/>
          </a:xfrm>
        </p:spPr>
        <p:txBody>
          <a:bodyPr/>
          <a:lstStyle/>
          <a:p>
            <a:r>
              <a:rPr lang="es-MX" b="1" dirty="0">
                <a:solidFill>
                  <a:srgbClr val="88354D"/>
                </a:solidFill>
              </a:rPr>
              <a:t>DIVISIÓN</a:t>
            </a:r>
            <a:br>
              <a:rPr lang="es-MX" b="1" dirty="0">
                <a:solidFill>
                  <a:srgbClr val="A7A8AA"/>
                </a:solidFill>
              </a:rPr>
            </a:br>
            <a:r>
              <a:rPr lang="es-MX" b="1" dirty="0">
                <a:solidFill>
                  <a:srgbClr val="A7A8AA"/>
                </a:solidFill>
              </a:rPr>
              <a:t>ANGULAR</a:t>
            </a:r>
            <a:endParaRPr lang="es-CL" b="1" dirty="0">
              <a:solidFill>
                <a:srgbClr val="A7A8AA"/>
              </a:solidFill>
            </a:endParaRPr>
          </a:p>
        </p:txBody>
      </p:sp>
      <p:sp>
        <p:nvSpPr>
          <p:cNvPr id="17" name="Rectángulo 16">
            <a:extLst>
              <a:ext uri="{FF2B5EF4-FFF2-40B4-BE49-F238E27FC236}">
                <a16:creationId xmlns:a16="http://schemas.microsoft.com/office/drawing/2014/main" id="{2A714EAE-7E99-4E0C-822F-995C2159B4D3}"/>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3" name="Marcador de contenido 4">
            <a:extLst>
              <a:ext uri="{FF2B5EF4-FFF2-40B4-BE49-F238E27FC236}">
                <a16:creationId xmlns:a16="http://schemas.microsoft.com/office/drawing/2014/main" id="{361AC8D0-5D88-4E2A-9F7B-8761B20C3598}"/>
              </a:ext>
            </a:extLst>
          </p:cNvPr>
          <p:cNvSpPr>
            <a:spLocks noGrp="1"/>
          </p:cNvSpPr>
          <p:nvPr>
            <p:ph sz="half" idx="1"/>
          </p:nvPr>
        </p:nvSpPr>
        <p:spPr>
          <a:xfrm>
            <a:off x="1918632" y="2271872"/>
            <a:ext cx="4372993" cy="331449"/>
          </a:xfrm>
        </p:spPr>
        <p:txBody>
          <a:bodyPr>
            <a:noAutofit/>
          </a:bodyPr>
          <a:lstStyle/>
          <a:p>
            <a:pPr marL="114300" lvl="0" indent="0">
              <a:spcBef>
                <a:spcPts val="0"/>
              </a:spcBef>
              <a:buSzPts val="1800"/>
              <a:buNone/>
            </a:pPr>
            <a:r>
              <a:rPr lang="es-MX" sz="2000" b="1" dirty="0">
                <a:solidFill>
                  <a:schemeClr val="bg1"/>
                </a:solidFill>
                <a:ea typeface="Calibri"/>
                <a:cs typeface="Calibri"/>
                <a:sym typeface="Calibri"/>
              </a:rPr>
              <a:t>FÓRMULA DE VELOCIDAD DE CORTE</a:t>
            </a:r>
            <a:endParaRPr lang="es-MX" sz="2000" b="1" dirty="0">
              <a:solidFill>
                <a:schemeClr val="bg1"/>
              </a:solidFill>
            </a:endParaRPr>
          </a:p>
          <a:p>
            <a:endParaRPr lang="es-CL" sz="2000" b="1" dirty="0">
              <a:solidFill>
                <a:schemeClr val="bg1"/>
              </a:solidFill>
            </a:endParaRPr>
          </a:p>
        </p:txBody>
      </p:sp>
      <p:sp>
        <p:nvSpPr>
          <p:cNvPr id="26" name="CuadroTexto 25">
            <a:extLst>
              <a:ext uri="{FF2B5EF4-FFF2-40B4-BE49-F238E27FC236}">
                <a16:creationId xmlns:a16="http://schemas.microsoft.com/office/drawing/2014/main" id="{792FFA6F-02FD-437A-BD4F-81104E8E53F6}"/>
              </a:ext>
            </a:extLst>
          </p:cNvPr>
          <p:cNvSpPr txBox="1"/>
          <p:nvPr/>
        </p:nvSpPr>
        <p:spPr>
          <a:xfrm>
            <a:off x="6454422" y="2230106"/>
            <a:ext cx="4081474" cy="400110"/>
          </a:xfrm>
          <a:prstGeom prst="rect">
            <a:avLst/>
          </a:prstGeom>
          <a:noFill/>
        </p:spPr>
        <p:txBody>
          <a:bodyPr wrap="square">
            <a:spAutoFit/>
          </a:bodyPr>
          <a:lstStyle/>
          <a:p>
            <a:pPr marL="114300" indent="0">
              <a:spcBef>
                <a:spcPts val="0"/>
              </a:spcBef>
              <a:buSzPts val="1800"/>
              <a:buFont typeface="Arial" panose="020B0604020202020204" pitchFamily="34" charset="0"/>
              <a:buNone/>
            </a:pPr>
            <a:r>
              <a:rPr lang="es-MX" sz="2000" b="1" dirty="0">
                <a:solidFill>
                  <a:schemeClr val="bg1"/>
                </a:solidFill>
                <a:ea typeface="Calibri"/>
                <a:cs typeface="Calibri"/>
                <a:sym typeface="Calibri"/>
              </a:rPr>
              <a:t>FÓRMULA DE VELOCIDAD DE GIRO</a:t>
            </a:r>
            <a:endParaRPr lang="es-MX" sz="2000" b="1" dirty="0">
              <a:solidFill>
                <a:schemeClr val="bg1"/>
              </a:solidFill>
            </a:endParaRPr>
          </a:p>
        </p:txBody>
      </p:sp>
      <p:sp>
        <p:nvSpPr>
          <p:cNvPr id="6" name="CuadroTexto 5">
            <a:extLst>
              <a:ext uri="{FF2B5EF4-FFF2-40B4-BE49-F238E27FC236}">
                <a16:creationId xmlns:a16="http://schemas.microsoft.com/office/drawing/2014/main" id="{5CC7D193-2616-4219-982D-F91416BCCF77}"/>
              </a:ext>
            </a:extLst>
          </p:cNvPr>
          <p:cNvSpPr txBox="1"/>
          <p:nvPr/>
        </p:nvSpPr>
        <p:spPr>
          <a:xfrm>
            <a:off x="523680" y="1750069"/>
            <a:ext cx="11203499" cy="4369017"/>
          </a:xfrm>
          <a:prstGeom prst="rect">
            <a:avLst/>
          </a:prstGeom>
          <a:noFill/>
        </p:spPr>
        <p:txBody>
          <a:bodyPr wrap="square" rtlCol="0">
            <a:spAutoFit/>
          </a:bodyPr>
          <a:lstStyle/>
          <a:p>
            <a:pPr marL="0" lvl="0" indent="0" algn="just" rtl="0">
              <a:lnSpc>
                <a:spcPct val="107916"/>
              </a:lnSpc>
              <a:spcBef>
                <a:spcPts val="0"/>
              </a:spcBef>
              <a:spcAft>
                <a:spcPts val="0"/>
              </a:spcAft>
              <a:buClr>
                <a:schemeClr val="dk1"/>
              </a:buClr>
              <a:buSzPts val="1100"/>
              <a:buFont typeface="Arial"/>
              <a:buNone/>
            </a:pPr>
            <a:r>
              <a:rPr lang="es-MX" sz="2500" dirty="0"/>
              <a:t>Es un método de división de baja precisión. La división angular se utiliza cuando conocemos el ángulo de disposición de las ranuras a mecanizar. Para su cálculo, se utiliza la siguiente fórmula:</a:t>
            </a:r>
          </a:p>
          <a:p>
            <a:pPr marL="0" lvl="0" indent="0" algn="just" rtl="0">
              <a:lnSpc>
                <a:spcPct val="107916"/>
              </a:lnSpc>
              <a:spcBef>
                <a:spcPts val="0"/>
              </a:spcBef>
              <a:spcAft>
                <a:spcPts val="0"/>
              </a:spcAft>
              <a:buClr>
                <a:schemeClr val="dk1"/>
              </a:buClr>
              <a:buSzPts val="1100"/>
              <a:buFont typeface="Arial"/>
              <a:buNone/>
            </a:pPr>
            <a:endParaRPr lang="es-MX" sz="2500" dirty="0"/>
          </a:p>
          <a:p>
            <a:pPr marL="0" lvl="0" indent="0" algn="just" rtl="0">
              <a:lnSpc>
                <a:spcPct val="107916"/>
              </a:lnSpc>
              <a:spcBef>
                <a:spcPts val="0"/>
              </a:spcBef>
              <a:spcAft>
                <a:spcPts val="0"/>
              </a:spcAft>
              <a:buClr>
                <a:schemeClr val="dk1"/>
              </a:buClr>
              <a:buSzPts val="1100"/>
              <a:buFont typeface="Arial"/>
              <a:buNone/>
            </a:pPr>
            <a:endParaRPr lang="es-MX" sz="2500" dirty="0"/>
          </a:p>
          <a:p>
            <a:pPr marL="0" lvl="0" indent="0" algn="just" rtl="0">
              <a:lnSpc>
                <a:spcPct val="107916"/>
              </a:lnSpc>
              <a:spcBef>
                <a:spcPts val="0"/>
              </a:spcBef>
              <a:spcAft>
                <a:spcPts val="0"/>
              </a:spcAft>
              <a:buClr>
                <a:schemeClr val="dk1"/>
              </a:buClr>
              <a:buSzPts val="1100"/>
              <a:buFont typeface="Arial"/>
              <a:buNone/>
            </a:pPr>
            <a:endParaRPr lang="es-MX" sz="2500" dirty="0"/>
          </a:p>
          <a:p>
            <a:pPr marL="0" lvl="0" indent="0" algn="just" rtl="0">
              <a:lnSpc>
                <a:spcPct val="107916"/>
              </a:lnSpc>
              <a:spcBef>
                <a:spcPts val="0"/>
              </a:spcBef>
              <a:spcAft>
                <a:spcPts val="0"/>
              </a:spcAft>
              <a:buClr>
                <a:schemeClr val="dk1"/>
              </a:buClr>
              <a:buSzPts val="1100"/>
              <a:buFont typeface="Arial"/>
              <a:buNone/>
            </a:pPr>
            <a:r>
              <a:rPr lang="es-MX" sz="2500" dirty="0"/>
              <a:t>F: Vueltas a la manivela.</a:t>
            </a:r>
          </a:p>
          <a:p>
            <a:pPr marL="0" lvl="0" indent="0" algn="just" rtl="0">
              <a:lnSpc>
                <a:spcPct val="107916"/>
              </a:lnSpc>
              <a:spcBef>
                <a:spcPts val="0"/>
              </a:spcBef>
              <a:spcAft>
                <a:spcPts val="0"/>
              </a:spcAft>
              <a:buClr>
                <a:schemeClr val="dk1"/>
              </a:buClr>
              <a:buSzPts val="1100"/>
              <a:buFont typeface="Arial"/>
              <a:buNone/>
            </a:pPr>
            <a:r>
              <a:rPr lang="es-MX" sz="2500" dirty="0"/>
              <a:t>K: Constante del cabezal divisor (K=40).</a:t>
            </a:r>
          </a:p>
          <a:p>
            <a:pPr marL="0" lvl="0" indent="0" algn="just" rtl="0">
              <a:lnSpc>
                <a:spcPct val="107916"/>
              </a:lnSpc>
              <a:spcBef>
                <a:spcPts val="800"/>
              </a:spcBef>
              <a:spcAft>
                <a:spcPts val="0"/>
              </a:spcAft>
              <a:buClr>
                <a:schemeClr val="dk1"/>
              </a:buClr>
              <a:buSzPts val="1100"/>
              <a:buFont typeface="Arial"/>
              <a:buNone/>
            </a:pPr>
            <a:endParaRPr lang="es-MX" sz="2800" dirty="0"/>
          </a:p>
          <a:p>
            <a:endParaRPr lang="es-MX" sz="2500" b="0" i="0" u="none" strike="noStrike" dirty="0">
              <a:solidFill>
                <a:srgbClr val="000000"/>
              </a:solidFill>
              <a:effectLst/>
              <a:latin typeface="Calibri" panose="020F0502020204030204" pitchFamily="34" charset="0"/>
            </a:endParaRPr>
          </a:p>
        </p:txBody>
      </p:sp>
      <p:pic>
        <p:nvPicPr>
          <p:cNvPr id="11" name="Google Shape;250;ga495e8a953_0_63">
            <a:extLst>
              <a:ext uri="{FF2B5EF4-FFF2-40B4-BE49-F238E27FC236}">
                <a16:creationId xmlns:a16="http://schemas.microsoft.com/office/drawing/2014/main" id="{5A5A3864-B8EB-4DF7-8893-E374DE2408C8}"/>
              </a:ext>
            </a:extLst>
          </p:cNvPr>
          <p:cNvPicPr preferRelativeResize="0"/>
          <p:nvPr/>
        </p:nvPicPr>
        <p:blipFill rotWithShape="1">
          <a:blip r:embed="rId3">
            <a:alphaModFix/>
          </a:blip>
          <a:srcRect/>
          <a:stretch/>
        </p:blipFill>
        <p:spPr>
          <a:xfrm>
            <a:off x="3768587" y="3263910"/>
            <a:ext cx="5046075" cy="933050"/>
          </a:xfrm>
          <a:prstGeom prst="rect">
            <a:avLst/>
          </a:prstGeom>
          <a:noFill/>
          <a:ln>
            <a:noFill/>
          </a:ln>
        </p:spPr>
      </p:pic>
    </p:spTree>
    <p:extLst>
      <p:ext uri="{BB962C8B-B14F-4D97-AF65-F5344CB8AC3E}">
        <p14:creationId xmlns:p14="http://schemas.microsoft.com/office/powerpoint/2010/main" val="684545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D3FDFA6-CB2B-4E51-8895-EEC24CE27A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57"/>
            <a:ext cx="12192000" cy="6858000"/>
          </a:xfrm>
          <a:prstGeom prst="rect">
            <a:avLst/>
          </a:prstGeom>
        </p:spPr>
      </p:pic>
      <p:sp>
        <p:nvSpPr>
          <p:cNvPr id="5" name="Rectángulo 4">
            <a:extLst>
              <a:ext uri="{FF2B5EF4-FFF2-40B4-BE49-F238E27FC236}">
                <a16:creationId xmlns:a16="http://schemas.microsoft.com/office/drawing/2014/main" id="{D9AB2C1D-B072-45E7-9846-BEA73E4E6358}"/>
              </a:ext>
            </a:extLst>
          </p:cNvPr>
          <p:cNvSpPr>
            <a:spLocks noChangeAspect="1"/>
          </p:cNvSpPr>
          <p:nvPr/>
        </p:nvSpPr>
        <p:spPr>
          <a:xfrm>
            <a:off x="1802163" y="97655"/>
            <a:ext cx="7830105" cy="905521"/>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 name="Título 1">
            <a:extLst>
              <a:ext uri="{FF2B5EF4-FFF2-40B4-BE49-F238E27FC236}">
                <a16:creationId xmlns:a16="http://schemas.microsoft.com/office/drawing/2014/main" id="{F004AFA7-4268-4895-B283-F8C5978BCD78}"/>
              </a:ext>
            </a:extLst>
          </p:cNvPr>
          <p:cNvSpPr>
            <a:spLocks noGrp="1"/>
          </p:cNvSpPr>
          <p:nvPr>
            <p:ph type="title"/>
          </p:nvPr>
        </p:nvSpPr>
        <p:spPr>
          <a:xfrm>
            <a:off x="1970842" y="297401"/>
            <a:ext cx="7403977" cy="506030"/>
          </a:xfrm>
        </p:spPr>
        <p:txBody>
          <a:bodyPr>
            <a:noAutofit/>
          </a:bodyPr>
          <a:lstStyle/>
          <a:p>
            <a:pPr algn="r"/>
            <a:r>
              <a:rPr lang="es-MX" sz="3600" dirty="0">
                <a:solidFill>
                  <a:schemeClr val="bg1"/>
                </a:solidFill>
              </a:rPr>
              <a:t>TEMAS</a:t>
            </a:r>
            <a:endParaRPr lang="es-CL" sz="3600" dirty="0">
              <a:solidFill>
                <a:schemeClr val="bg1"/>
              </a:solidFill>
            </a:endParaRPr>
          </a:p>
        </p:txBody>
      </p:sp>
      <p:sp>
        <p:nvSpPr>
          <p:cNvPr id="7" name="Rectángulo 6">
            <a:extLst>
              <a:ext uri="{FF2B5EF4-FFF2-40B4-BE49-F238E27FC236}">
                <a16:creationId xmlns:a16="http://schemas.microsoft.com/office/drawing/2014/main" id="{46F9B9AF-42E1-44DA-AC4C-F5AC060989FE}"/>
              </a:ext>
            </a:extLst>
          </p:cNvPr>
          <p:cNvSpPr>
            <a:spLocks noChangeAspect="1"/>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 name="Rectángulo 2">
            <a:extLst>
              <a:ext uri="{FF2B5EF4-FFF2-40B4-BE49-F238E27FC236}">
                <a16:creationId xmlns:a16="http://schemas.microsoft.com/office/drawing/2014/main" id="{3E7181A0-0EEA-4D44-86E8-40B30A0D7EC6}"/>
              </a:ext>
            </a:extLst>
          </p:cNvPr>
          <p:cNvSpPr>
            <a:spLocks noChangeAspect="1"/>
          </p:cNvSpPr>
          <p:nvPr/>
        </p:nvSpPr>
        <p:spPr>
          <a:xfrm>
            <a:off x="-4" y="97657"/>
            <a:ext cx="1713397" cy="905521"/>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mc:AlternateContent xmlns:mc="http://schemas.openxmlformats.org/markup-compatibility/2006" xmlns:a14="http://schemas.microsoft.com/office/drawing/2010/main">
        <mc:Choice Requires="a14">
          <p:sp>
            <p:nvSpPr>
              <p:cNvPr id="8" name="Marcador de contenido 7">
                <a:extLst>
                  <a:ext uri="{FF2B5EF4-FFF2-40B4-BE49-F238E27FC236}">
                    <a16:creationId xmlns:a16="http://schemas.microsoft.com/office/drawing/2014/main" id="{3B68F3DB-0BEC-45BC-8A5C-819DBEB701D2}"/>
                  </a:ext>
                </a:extLst>
              </p:cNvPr>
              <p:cNvSpPr>
                <a:spLocks noGrp="1"/>
              </p:cNvSpPr>
              <p:nvPr>
                <p:ph idx="1"/>
              </p:nvPr>
            </p:nvSpPr>
            <p:spPr>
              <a:xfrm>
                <a:off x="591103" y="2768549"/>
                <a:ext cx="3320250" cy="2123047"/>
              </a:xfrm>
            </p:spPr>
            <p:txBody>
              <a:bodyPr>
                <a:normAutofit/>
              </a:bodyPr>
              <a:lstStyle/>
              <a:p>
                <a:r>
                  <a:rPr lang="es-MX" sz="2000" dirty="0">
                    <a:solidFill>
                      <a:schemeClr val="bg1"/>
                    </a:solidFill>
                  </a:rPr>
                  <a:t>Velocidad de corte y avance</a:t>
                </a:r>
              </a:p>
              <a:p>
                <a:r>
                  <a:rPr lang="es-CL" sz="2000" dirty="0">
                    <a:solidFill>
                      <a:schemeClr val="bg1"/>
                    </a:solidFill>
                  </a:rPr>
                  <a:t>Cálculo de la velocidad de giro (RPM)</a:t>
                </a:r>
              </a:p>
              <a:p>
                <a:r>
                  <a:rPr lang="es-MX" sz="2000" dirty="0">
                    <a:solidFill>
                      <a:schemeClr val="bg1"/>
                    </a:solidFill>
                  </a:rPr>
                  <a:t>Profundidad de corte (</a:t>
                </a:r>
                <a14:m>
                  <m:oMath xmlns:m="http://schemas.openxmlformats.org/officeDocument/2006/math">
                    <m:sSub>
                      <m:sSubPr>
                        <m:ctrlPr>
                          <a:rPr lang="es-MX" sz="2000" i="1" smtClean="0">
                            <a:solidFill>
                              <a:schemeClr val="bg1"/>
                            </a:solidFill>
                            <a:latin typeface="Cambria Math" panose="02040503050406030204" pitchFamily="18" charset="0"/>
                          </a:rPr>
                        </m:ctrlPr>
                      </m:sSubPr>
                      <m:e>
                        <m:r>
                          <a:rPr lang="es-MX" sz="2000" b="0" i="1" smtClean="0">
                            <a:solidFill>
                              <a:schemeClr val="bg1"/>
                            </a:solidFill>
                            <a:latin typeface="Cambria Math" panose="02040503050406030204" pitchFamily="18" charset="0"/>
                          </a:rPr>
                          <m:t>𝑎</m:t>
                        </m:r>
                      </m:e>
                      <m:sub>
                        <m:r>
                          <a:rPr lang="es-MX" sz="2000" b="0" i="1" smtClean="0">
                            <a:solidFill>
                              <a:schemeClr val="bg1"/>
                            </a:solidFill>
                            <a:latin typeface="Cambria Math" panose="02040503050406030204" pitchFamily="18" charset="0"/>
                          </a:rPr>
                          <m:t>𝑝</m:t>
                        </m:r>
                      </m:sub>
                    </m:sSub>
                  </m:oMath>
                </a14:m>
                <a:r>
                  <a:rPr lang="es-MX" sz="2000" dirty="0">
                    <a:solidFill>
                      <a:schemeClr val="bg1"/>
                    </a:solidFill>
                  </a:rPr>
                  <a:t>)</a:t>
                </a:r>
                <a:endParaRPr lang="es-CL" sz="2000" dirty="0">
                  <a:solidFill>
                    <a:schemeClr val="bg1"/>
                  </a:solidFill>
                </a:endParaRPr>
              </a:p>
            </p:txBody>
          </p:sp>
        </mc:Choice>
        <mc:Fallback xmlns="">
          <p:sp>
            <p:nvSpPr>
              <p:cNvPr id="8" name="Marcador de contenido 7">
                <a:extLst>
                  <a:ext uri="{FF2B5EF4-FFF2-40B4-BE49-F238E27FC236}">
                    <a16:creationId xmlns:a16="http://schemas.microsoft.com/office/drawing/2014/main" id="{3B68F3DB-0BEC-45BC-8A5C-819DBEB701D2}"/>
                  </a:ext>
                </a:extLst>
              </p:cNvPr>
              <p:cNvSpPr>
                <a:spLocks noGrp="1" noRot="1" noChangeAspect="1" noMove="1" noResize="1" noEditPoints="1" noAdjustHandles="1" noChangeArrowheads="1" noChangeShapeType="1" noTextEdit="1"/>
              </p:cNvSpPr>
              <p:nvPr>
                <p:ph idx="1"/>
              </p:nvPr>
            </p:nvSpPr>
            <p:spPr>
              <a:xfrm>
                <a:off x="591103" y="2768549"/>
                <a:ext cx="3320250" cy="2123047"/>
              </a:xfrm>
              <a:blipFill>
                <a:blip r:embed="rId3"/>
                <a:stretch>
                  <a:fillRect l="-1651" t="-2874" r="-550"/>
                </a:stretch>
              </a:blipFill>
            </p:spPr>
            <p:txBody>
              <a:bodyPr/>
              <a:lstStyle/>
              <a:p>
                <a:r>
                  <a:rPr lang="es-CL">
                    <a:noFill/>
                  </a:rPr>
                  <a:t> </a:t>
                </a:r>
              </a:p>
            </p:txBody>
          </p:sp>
        </mc:Fallback>
      </mc:AlternateContent>
      <p:sp>
        <p:nvSpPr>
          <p:cNvPr id="12" name="CuadroTexto 11">
            <a:extLst>
              <a:ext uri="{FF2B5EF4-FFF2-40B4-BE49-F238E27FC236}">
                <a16:creationId xmlns:a16="http://schemas.microsoft.com/office/drawing/2014/main" id="{691D8A59-9091-4F07-9FDB-8ACA88F51594}"/>
              </a:ext>
            </a:extLst>
          </p:cNvPr>
          <p:cNvSpPr txBox="1"/>
          <p:nvPr/>
        </p:nvSpPr>
        <p:spPr>
          <a:xfrm>
            <a:off x="856694" y="1488567"/>
            <a:ext cx="2607818" cy="855747"/>
          </a:xfrm>
          <a:prstGeom prst="rect">
            <a:avLst/>
          </a:prstGeom>
          <a:noFill/>
        </p:spPr>
        <p:txBody>
          <a:bodyPr wrap="square">
            <a:spAutoFit/>
          </a:bodyPr>
          <a:lstStyle/>
          <a:p>
            <a:pPr marL="0" lvl="0" indent="0" algn="ctr" rtl="0">
              <a:lnSpc>
                <a:spcPct val="110000"/>
              </a:lnSpc>
              <a:spcBef>
                <a:spcPts val="0"/>
              </a:spcBef>
              <a:spcAft>
                <a:spcPts val="0"/>
              </a:spcAft>
              <a:buSzPts val="1800"/>
              <a:buNone/>
            </a:pPr>
            <a:r>
              <a:rPr lang="pt-BR" sz="2800" b="1" dirty="0"/>
              <a:t>TEMA N°1 </a:t>
            </a:r>
          </a:p>
          <a:p>
            <a:pPr marL="0" lvl="0" indent="0" algn="ctr" rtl="0">
              <a:lnSpc>
                <a:spcPct val="110000"/>
              </a:lnSpc>
              <a:spcBef>
                <a:spcPts val="0"/>
              </a:spcBef>
              <a:spcAft>
                <a:spcPts val="0"/>
              </a:spcAft>
              <a:buSzPts val="1800"/>
              <a:buNone/>
            </a:pPr>
            <a:r>
              <a:rPr lang="pt-BR" sz="1800" b="1" dirty="0">
                <a:solidFill>
                  <a:srgbClr val="88354D"/>
                </a:solidFill>
              </a:rPr>
              <a:t>CABEZAL DIVISOR</a:t>
            </a:r>
          </a:p>
        </p:txBody>
      </p:sp>
      <p:sp>
        <p:nvSpPr>
          <p:cNvPr id="14" name="Marcador de contenido 7">
            <a:extLst>
              <a:ext uri="{FF2B5EF4-FFF2-40B4-BE49-F238E27FC236}">
                <a16:creationId xmlns:a16="http://schemas.microsoft.com/office/drawing/2014/main" id="{D54FB098-60DE-4DCD-8957-2961ABB11D08}"/>
              </a:ext>
            </a:extLst>
          </p:cNvPr>
          <p:cNvSpPr txBox="1">
            <a:spLocks/>
          </p:cNvSpPr>
          <p:nvPr/>
        </p:nvSpPr>
        <p:spPr>
          <a:xfrm>
            <a:off x="4431068" y="2786306"/>
            <a:ext cx="3017299" cy="6604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000" dirty="0">
                <a:solidFill>
                  <a:schemeClr val="bg1"/>
                </a:solidFill>
              </a:rPr>
              <a:t>Afilado de herramientas (ángulos y formas)</a:t>
            </a:r>
            <a:endParaRPr lang="es-CL" sz="2000" dirty="0">
              <a:solidFill>
                <a:schemeClr val="bg1"/>
              </a:solidFill>
            </a:endParaRPr>
          </a:p>
        </p:txBody>
      </p:sp>
      <p:sp>
        <p:nvSpPr>
          <p:cNvPr id="15" name="CuadroTexto 14">
            <a:extLst>
              <a:ext uri="{FF2B5EF4-FFF2-40B4-BE49-F238E27FC236}">
                <a16:creationId xmlns:a16="http://schemas.microsoft.com/office/drawing/2014/main" id="{9C6EED3B-FC5A-4700-8DCE-BB587BCE0D1C}"/>
              </a:ext>
            </a:extLst>
          </p:cNvPr>
          <p:cNvSpPr txBox="1"/>
          <p:nvPr/>
        </p:nvSpPr>
        <p:spPr>
          <a:xfrm>
            <a:off x="4251478" y="1496836"/>
            <a:ext cx="3237394" cy="1160446"/>
          </a:xfrm>
          <a:prstGeom prst="rect">
            <a:avLst/>
          </a:prstGeom>
          <a:noFill/>
        </p:spPr>
        <p:txBody>
          <a:bodyPr wrap="square">
            <a:spAutoFit/>
          </a:bodyPr>
          <a:lstStyle/>
          <a:p>
            <a:pPr marL="0" lvl="0" indent="0" algn="ctr" rtl="0">
              <a:lnSpc>
                <a:spcPct val="110000"/>
              </a:lnSpc>
              <a:spcBef>
                <a:spcPts val="0"/>
              </a:spcBef>
              <a:spcAft>
                <a:spcPts val="0"/>
              </a:spcAft>
              <a:buSzPts val="1800"/>
              <a:buNone/>
            </a:pPr>
            <a:r>
              <a:rPr lang="pt-BR" sz="2800" b="1" dirty="0"/>
              <a:t>TEMA N°2 </a:t>
            </a:r>
          </a:p>
          <a:p>
            <a:pPr marL="0" lvl="0" indent="0" algn="ctr" rtl="0">
              <a:lnSpc>
                <a:spcPct val="110000"/>
              </a:lnSpc>
              <a:spcBef>
                <a:spcPts val="0"/>
              </a:spcBef>
              <a:spcAft>
                <a:spcPts val="0"/>
              </a:spcAft>
              <a:buSzPts val="1800"/>
              <a:buNone/>
            </a:pPr>
            <a:r>
              <a:rPr lang="pt-BR" b="1" dirty="0">
                <a:solidFill>
                  <a:srgbClr val="88354D"/>
                </a:solidFill>
              </a:rPr>
              <a:t>PARTES DE UN CABEZAL DIVISOR</a:t>
            </a:r>
            <a:endParaRPr lang="pt-BR" sz="1800" b="1" dirty="0">
              <a:solidFill>
                <a:srgbClr val="88354D"/>
              </a:solidFill>
            </a:endParaRPr>
          </a:p>
        </p:txBody>
      </p:sp>
      <p:sp>
        <p:nvSpPr>
          <p:cNvPr id="19" name="Marcador de contenido 7">
            <a:extLst>
              <a:ext uri="{FF2B5EF4-FFF2-40B4-BE49-F238E27FC236}">
                <a16:creationId xmlns:a16="http://schemas.microsoft.com/office/drawing/2014/main" id="{569960B5-4AA3-40BA-A11B-98DB0FE86934}"/>
              </a:ext>
            </a:extLst>
          </p:cNvPr>
          <p:cNvSpPr txBox="1">
            <a:spLocks/>
          </p:cNvSpPr>
          <p:nvPr/>
        </p:nvSpPr>
        <p:spPr>
          <a:xfrm>
            <a:off x="8120111" y="2778037"/>
            <a:ext cx="3017299" cy="6604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000" dirty="0">
                <a:solidFill>
                  <a:schemeClr val="bg1"/>
                </a:solidFill>
              </a:rPr>
              <a:t>Partes y accesorios del torno</a:t>
            </a:r>
            <a:endParaRPr lang="es-CL" sz="2000" dirty="0">
              <a:solidFill>
                <a:schemeClr val="bg1"/>
              </a:solidFill>
            </a:endParaRPr>
          </a:p>
        </p:txBody>
      </p:sp>
      <p:sp>
        <p:nvSpPr>
          <p:cNvPr id="21" name="CuadroTexto 20">
            <a:extLst>
              <a:ext uri="{FF2B5EF4-FFF2-40B4-BE49-F238E27FC236}">
                <a16:creationId xmlns:a16="http://schemas.microsoft.com/office/drawing/2014/main" id="{D4FCDFAD-93E9-4C85-B3E0-11DE8CAFADE7}"/>
              </a:ext>
            </a:extLst>
          </p:cNvPr>
          <p:cNvSpPr txBox="1"/>
          <p:nvPr/>
        </p:nvSpPr>
        <p:spPr>
          <a:xfrm>
            <a:off x="7940521" y="1488567"/>
            <a:ext cx="3237394" cy="1160446"/>
          </a:xfrm>
          <a:prstGeom prst="rect">
            <a:avLst/>
          </a:prstGeom>
          <a:noFill/>
        </p:spPr>
        <p:txBody>
          <a:bodyPr wrap="square">
            <a:spAutoFit/>
          </a:bodyPr>
          <a:lstStyle/>
          <a:p>
            <a:pPr marL="0" lvl="0" indent="0" algn="ctr" rtl="0">
              <a:lnSpc>
                <a:spcPct val="110000"/>
              </a:lnSpc>
              <a:spcBef>
                <a:spcPts val="0"/>
              </a:spcBef>
              <a:spcAft>
                <a:spcPts val="0"/>
              </a:spcAft>
              <a:buSzPts val="1800"/>
              <a:buNone/>
            </a:pPr>
            <a:r>
              <a:rPr lang="pt-BR" sz="2800" b="1" dirty="0"/>
              <a:t>TEMA N°3 </a:t>
            </a:r>
          </a:p>
          <a:p>
            <a:pPr marL="0" lvl="0" indent="0" algn="ctr" rtl="0">
              <a:lnSpc>
                <a:spcPct val="110000"/>
              </a:lnSpc>
              <a:spcBef>
                <a:spcPts val="0"/>
              </a:spcBef>
              <a:spcAft>
                <a:spcPts val="0"/>
              </a:spcAft>
              <a:buSzPts val="1800"/>
              <a:buNone/>
            </a:pPr>
            <a:r>
              <a:rPr lang="pt-BR" b="1" dirty="0">
                <a:solidFill>
                  <a:srgbClr val="88354D"/>
                </a:solidFill>
              </a:rPr>
              <a:t>FRACCIONES Y NÚMEROS MIXTOS</a:t>
            </a:r>
            <a:endParaRPr lang="pt-BR" sz="1800" b="1" dirty="0">
              <a:solidFill>
                <a:srgbClr val="88354D"/>
              </a:solidFill>
            </a:endParaRPr>
          </a:p>
        </p:txBody>
      </p:sp>
      <p:sp>
        <p:nvSpPr>
          <p:cNvPr id="16" name="CuadroTexto 15">
            <a:extLst>
              <a:ext uri="{FF2B5EF4-FFF2-40B4-BE49-F238E27FC236}">
                <a16:creationId xmlns:a16="http://schemas.microsoft.com/office/drawing/2014/main" id="{5BF9ECCA-2A6F-42B0-8699-2B8F78BB60D5}"/>
              </a:ext>
            </a:extLst>
          </p:cNvPr>
          <p:cNvSpPr txBox="1"/>
          <p:nvPr/>
        </p:nvSpPr>
        <p:spPr>
          <a:xfrm>
            <a:off x="856694" y="2974325"/>
            <a:ext cx="2607818" cy="855747"/>
          </a:xfrm>
          <a:prstGeom prst="rect">
            <a:avLst/>
          </a:prstGeom>
          <a:noFill/>
        </p:spPr>
        <p:txBody>
          <a:bodyPr wrap="square">
            <a:spAutoFit/>
          </a:bodyPr>
          <a:lstStyle/>
          <a:p>
            <a:pPr marL="0" lvl="0" indent="0" algn="ctr" rtl="0">
              <a:lnSpc>
                <a:spcPct val="110000"/>
              </a:lnSpc>
              <a:spcBef>
                <a:spcPts val="0"/>
              </a:spcBef>
              <a:spcAft>
                <a:spcPts val="0"/>
              </a:spcAft>
              <a:buSzPts val="1800"/>
              <a:buNone/>
            </a:pPr>
            <a:r>
              <a:rPr lang="pt-BR" sz="2800" b="1" dirty="0"/>
              <a:t>TEMA N°4</a:t>
            </a:r>
          </a:p>
          <a:p>
            <a:pPr marL="0" lvl="0" indent="0" algn="ctr" rtl="0">
              <a:lnSpc>
                <a:spcPct val="110000"/>
              </a:lnSpc>
              <a:spcBef>
                <a:spcPts val="0"/>
              </a:spcBef>
              <a:spcAft>
                <a:spcPts val="0"/>
              </a:spcAft>
              <a:buSzPts val="1800"/>
              <a:buNone/>
            </a:pPr>
            <a:r>
              <a:rPr lang="pt-BR" b="1" dirty="0">
                <a:solidFill>
                  <a:srgbClr val="88354D"/>
                </a:solidFill>
              </a:rPr>
              <a:t>TIPOS DE DIVISIONES</a:t>
            </a:r>
            <a:endParaRPr lang="pt-BR" sz="1800" b="1" dirty="0">
              <a:solidFill>
                <a:srgbClr val="88354D"/>
              </a:solidFill>
            </a:endParaRPr>
          </a:p>
        </p:txBody>
      </p:sp>
      <p:sp>
        <p:nvSpPr>
          <p:cNvPr id="18" name="CuadroTexto 17">
            <a:extLst>
              <a:ext uri="{FF2B5EF4-FFF2-40B4-BE49-F238E27FC236}">
                <a16:creationId xmlns:a16="http://schemas.microsoft.com/office/drawing/2014/main" id="{806BAB6B-AAD4-4AEE-B8AA-262428A0ECD3}"/>
              </a:ext>
            </a:extLst>
          </p:cNvPr>
          <p:cNvSpPr txBox="1"/>
          <p:nvPr/>
        </p:nvSpPr>
        <p:spPr>
          <a:xfrm>
            <a:off x="3814981" y="4181358"/>
            <a:ext cx="4110388" cy="1160446"/>
          </a:xfrm>
          <a:prstGeom prst="rect">
            <a:avLst/>
          </a:prstGeom>
          <a:noFill/>
        </p:spPr>
        <p:txBody>
          <a:bodyPr wrap="square">
            <a:spAutoFit/>
          </a:bodyPr>
          <a:lstStyle/>
          <a:p>
            <a:pPr marL="0" lvl="0" indent="0" algn="ctr" rtl="0">
              <a:lnSpc>
                <a:spcPct val="110000"/>
              </a:lnSpc>
              <a:spcBef>
                <a:spcPts val="0"/>
              </a:spcBef>
              <a:spcAft>
                <a:spcPts val="0"/>
              </a:spcAft>
              <a:buSzPts val="1800"/>
              <a:buNone/>
            </a:pPr>
            <a:r>
              <a:rPr lang="pt-BR" sz="2800" b="1" dirty="0"/>
              <a:t>TEMA N°7 </a:t>
            </a:r>
          </a:p>
          <a:p>
            <a:pPr algn="ctr">
              <a:lnSpc>
                <a:spcPct val="110000"/>
              </a:lnSpc>
              <a:buSzPts val="1800"/>
            </a:pPr>
            <a:r>
              <a:rPr lang="pt-BR" b="1" dirty="0">
                <a:solidFill>
                  <a:srgbClr val="88354D"/>
                </a:solidFill>
              </a:rPr>
              <a:t>INSTRUMENTOS Y HERRAMIENTAS UTILIZADAS PARA EL FRESADO</a:t>
            </a:r>
          </a:p>
        </p:txBody>
      </p:sp>
      <p:sp>
        <p:nvSpPr>
          <p:cNvPr id="20" name="CuadroTexto 19">
            <a:extLst>
              <a:ext uri="{FF2B5EF4-FFF2-40B4-BE49-F238E27FC236}">
                <a16:creationId xmlns:a16="http://schemas.microsoft.com/office/drawing/2014/main" id="{EAEE0E31-4D91-4001-9844-EE46E0F4E4F0}"/>
              </a:ext>
            </a:extLst>
          </p:cNvPr>
          <p:cNvSpPr txBox="1"/>
          <p:nvPr/>
        </p:nvSpPr>
        <p:spPr>
          <a:xfrm>
            <a:off x="4251478" y="2968638"/>
            <a:ext cx="3237394" cy="855747"/>
          </a:xfrm>
          <a:prstGeom prst="rect">
            <a:avLst/>
          </a:prstGeom>
          <a:noFill/>
        </p:spPr>
        <p:txBody>
          <a:bodyPr wrap="square">
            <a:spAutoFit/>
          </a:bodyPr>
          <a:lstStyle/>
          <a:p>
            <a:pPr marL="0" lvl="0" indent="0" algn="ctr" rtl="0">
              <a:lnSpc>
                <a:spcPct val="110000"/>
              </a:lnSpc>
              <a:spcBef>
                <a:spcPts val="0"/>
              </a:spcBef>
              <a:spcAft>
                <a:spcPts val="0"/>
              </a:spcAft>
              <a:buSzPts val="1800"/>
              <a:buNone/>
            </a:pPr>
            <a:r>
              <a:rPr lang="pt-BR" sz="2800" b="1" dirty="0"/>
              <a:t>TEMA N°5 </a:t>
            </a:r>
          </a:p>
          <a:p>
            <a:pPr marL="0" lvl="0" indent="0" algn="ctr" rtl="0">
              <a:lnSpc>
                <a:spcPct val="110000"/>
              </a:lnSpc>
              <a:spcBef>
                <a:spcPts val="0"/>
              </a:spcBef>
              <a:spcAft>
                <a:spcPts val="0"/>
              </a:spcAft>
              <a:buSzPts val="1800"/>
              <a:buNone/>
            </a:pPr>
            <a:r>
              <a:rPr lang="pt-BR" sz="1800" b="1" dirty="0">
                <a:solidFill>
                  <a:srgbClr val="88354D"/>
                </a:solidFill>
              </a:rPr>
              <a:t>M</a:t>
            </a:r>
            <a:r>
              <a:rPr lang="pt-BR" b="1" dirty="0">
                <a:solidFill>
                  <a:srgbClr val="88354D"/>
                </a:solidFill>
              </a:rPr>
              <a:t>ÉTODOS DE FRESADO</a:t>
            </a:r>
            <a:endParaRPr lang="pt-BR" sz="1800" b="1" dirty="0">
              <a:solidFill>
                <a:srgbClr val="88354D"/>
              </a:solidFill>
            </a:endParaRPr>
          </a:p>
        </p:txBody>
      </p:sp>
      <p:sp>
        <p:nvSpPr>
          <p:cNvPr id="23" name="CuadroTexto 22">
            <a:extLst>
              <a:ext uri="{FF2B5EF4-FFF2-40B4-BE49-F238E27FC236}">
                <a16:creationId xmlns:a16="http://schemas.microsoft.com/office/drawing/2014/main" id="{790F8118-E81E-483B-BFF4-D3B14D13CFE2}"/>
              </a:ext>
            </a:extLst>
          </p:cNvPr>
          <p:cNvSpPr txBox="1"/>
          <p:nvPr/>
        </p:nvSpPr>
        <p:spPr>
          <a:xfrm>
            <a:off x="7968082" y="2966024"/>
            <a:ext cx="3237394" cy="1465145"/>
          </a:xfrm>
          <a:prstGeom prst="rect">
            <a:avLst/>
          </a:prstGeom>
          <a:noFill/>
        </p:spPr>
        <p:txBody>
          <a:bodyPr wrap="square">
            <a:spAutoFit/>
          </a:bodyPr>
          <a:lstStyle/>
          <a:p>
            <a:pPr marL="0" lvl="0" indent="0" algn="ctr" rtl="0">
              <a:lnSpc>
                <a:spcPct val="110000"/>
              </a:lnSpc>
              <a:spcBef>
                <a:spcPts val="0"/>
              </a:spcBef>
              <a:spcAft>
                <a:spcPts val="0"/>
              </a:spcAft>
              <a:buSzPts val="1800"/>
              <a:buNone/>
            </a:pPr>
            <a:r>
              <a:rPr lang="pt-BR" sz="2800" b="1" dirty="0"/>
              <a:t>TEMA N°6 </a:t>
            </a:r>
          </a:p>
          <a:p>
            <a:pPr marL="0" lvl="0" indent="0" algn="ctr" rtl="0">
              <a:lnSpc>
                <a:spcPct val="110000"/>
              </a:lnSpc>
              <a:spcBef>
                <a:spcPts val="0"/>
              </a:spcBef>
              <a:spcAft>
                <a:spcPts val="0"/>
              </a:spcAft>
              <a:buSzPts val="1800"/>
              <a:buNone/>
            </a:pPr>
            <a:r>
              <a:rPr lang="pt-BR" b="1" dirty="0">
                <a:solidFill>
                  <a:srgbClr val="88354D"/>
                </a:solidFill>
              </a:rPr>
              <a:t>PROCEDIMIENTO PARA CONTROL DIMENSIONAL DE FRESAS DE MÓDULO</a:t>
            </a:r>
            <a:endParaRPr lang="pt-BR" sz="1800" b="1" dirty="0">
              <a:solidFill>
                <a:srgbClr val="88354D"/>
              </a:solidFill>
            </a:endParaRPr>
          </a:p>
        </p:txBody>
      </p:sp>
    </p:spTree>
    <p:extLst>
      <p:ext uri="{BB962C8B-B14F-4D97-AF65-F5344CB8AC3E}">
        <p14:creationId xmlns:p14="http://schemas.microsoft.com/office/powerpoint/2010/main" val="960823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2A19D01-61BE-467C-8B2B-5325D54A5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768"/>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AB8EDEAC-DE34-4551-AEBC-FF7A3B2E4893}"/>
              </a:ext>
            </a:extLst>
          </p:cNvPr>
          <p:cNvSpPr>
            <a:spLocks noGrp="1"/>
          </p:cNvSpPr>
          <p:nvPr>
            <p:ph type="title"/>
          </p:nvPr>
        </p:nvSpPr>
        <p:spPr>
          <a:xfrm>
            <a:off x="296663" y="365125"/>
            <a:ext cx="10515600" cy="1325563"/>
          </a:xfrm>
        </p:spPr>
        <p:txBody>
          <a:bodyPr/>
          <a:lstStyle/>
          <a:p>
            <a:r>
              <a:rPr lang="es-MX" b="1" dirty="0">
                <a:solidFill>
                  <a:srgbClr val="88354D"/>
                </a:solidFill>
              </a:rPr>
              <a:t>DIVISIÓN</a:t>
            </a:r>
            <a:br>
              <a:rPr lang="es-MX" b="1" dirty="0">
                <a:solidFill>
                  <a:srgbClr val="A7A8AA"/>
                </a:solidFill>
              </a:rPr>
            </a:br>
            <a:r>
              <a:rPr lang="es-MX" b="1" dirty="0">
                <a:solidFill>
                  <a:srgbClr val="A7A8AA"/>
                </a:solidFill>
              </a:rPr>
              <a:t>ANGULAR</a:t>
            </a:r>
            <a:endParaRPr lang="es-CL" b="1" dirty="0">
              <a:solidFill>
                <a:srgbClr val="A7A8AA"/>
              </a:solidFill>
            </a:endParaRPr>
          </a:p>
        </p:txBody>
      </p:sp>
      <p:sp>
        <p:nvSpPr>
          <p:cNvPr id="17" name="Rectángulo 16">
            <a:extLst>
              <a:ext uri="{FF2B5EF4-FFF2-40B4-BE49-F238E27FC236}">
                <a16:creationId xmlns:a16="http://schemas.microsoft.com/office/drawing/2014/main" id="{2A714EAE-7E99-4E0C-822F-995C2159B4D3}"/>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3" name="Marcador de contenido 4">
            <a:extLst>
              <a:ext uri="{FF2B5EF4-FFF2-40B4-BE49-F238E27FC236}">
                <a16:creationId xmlns:a16="http://schemas.microsoft.com/office/drawing/2014/main" id="{361AC8D0-5D88-4E2A-9F7B-8761B20C3598}"/>
              </a:ext>
            </a:extLst>
          </p:cNvPr>
          <p:cNvSpPr>
            <a:spLocks noGrp="1"/>
          </p:cNvSpPr>
          <p:nvPr>
            <p:ph sz="half" idx="1"/>
          </p:nvPr>
        </p:nvSpPr>
        <p:spPr>
          <a:xfrm>
            <a:off x="1918632" y="2271872"/>
            <a:ext cx="4372993" cy="331449"/>
          </a:xfrm>
        </p:spPr>
        <p:txBody>
          <a:bodyPr>
            <a:noAutofit/>
          </a:bodyPr>
          <a:lstStyle/>
          <a:p>
            <a:pPr marL="114300" lvl="0" indent="0">
              <a:spcBef>
                <a:spcPts val="0"/>
              </a:spcBef>
              <a:buSzPts val="1800"/>
              <a:buNone/>
            </a:pPr>
            <a:r>
              <a:rPr lang="es-MX" sz="2000" b="1" dirty="0">
                <a:solidFill>
                  <a:schemeClr val="bg1"/>
                </a:solidFill>
                <a:ea typeface="Calibri"/>
                <a:cs typeface="Calibri"/>
                <a:sym typeface="Calibri"/>
              </a:rPr>
              <a:t>FÓRMULA DE VELOCIDAD DE CORTE</a:t>
            </a:r>
            <a:endParaRPr lang="es-MX" sz="2000" b="1" dirty="0">
              <a:solidFill>
                <a:schemeClr val="bg1"/>
              </a:solidFill>
            </a:endParaRPr>
          </a:p>
          <a:p>
            <a:endParaRPr lang="es-CL" sz="2000" b="1" dirty="0">
              <a:solidFill>
                <a:schemeClr val="bg1"/>
              </a:solidFill>
            </a:endParaRPr>
          </a:p>
        </p:txBody>
      </p:sp>
      <p:sp>
        <p:nvSpPr>
          <p:cNvPr id="26" name="CuadroTexto 25">
            <a:extLst>
              <a:ext uri="{FF2B5EF4-FFF2-40B4-BE49-F238E27FC236}">
                <a16:creationId xmlns:a16="http://schemas.microsoft.com/office/drawing/2014/main" id="{792FFA6F-02FD-437A-BD4F-81104E8E53F6}"/>
              </a:ext>
            </a:extLst>
          </p:cNvPr>
          <p:cNvSpPr txBox="1"/>
          <p:nvPr/>
        </p:nvSpPr>
        <p:spPr>
          <a:xfrm>
            <a:off x="6454422" y="2230106"/>
            <a:ext cx="4081474" cy="400110"/>
          </a:xfrm>
          <a:prstGeom prst="rect">
            <a:avLst/>
          </a:prstGeom>
          <a:noFill/>
        </p:spPr>
        <p:txBody>
          <a:bodyPr wrap="square">
            <a:spAutoFit/>
          </a:bodyPr>
          <a:lstStyle/>
          <a:p>
            <a:pPr marL="114300" indent="0">
              <a:spcBef>
                <a:spcPts val="0"/>
              </a:spcBef>
              <a:buSzPts val="1800"/>
              <a:buFont typeface="Arial" panose="020B0604020202020204" pitchFamily="34" charset="0"/>
              <a:buNone/>
            </a:pPr>
            <a:r>
              <a:rPr lang="es-MX" sz="2000" b="1" dirty="0">
                <a:solidFill>
                  <a:schemeClr val="bg1"/>
                </a:solidFill>
                <a:ea typeface="Calibri"/>
                <a:cs typeface="Calibri"/>
                <a:sym typeface="Calibri"/>
              </a:rPr>
              <a:t>FÓRMULA DE VELOCIDAD DE GIRO</a:t>
            </a:r>
            <a:endParaRPr lang="es-MX" sz="2000" b="1" dirty="0">
              <a:solidFill>
                <a:schemeClr val="bg1"/>
              </a:solidFill>
            </a:endParaRPr>
          </a:p>
        </p:txBody>
      </p:sp>
      <p:sp>
        <p:nvSpPr>
          <p:cNvPr id="6" name="CuadroTexto 5">
            <a:extLst>
              <a:ext uri="{FF2B5EF4-FFF2-40B4-BE49-F238E27FC236}">
                <a16:creationId xmlns:a16="http://schemas.microsoft.com/office/drawing/2014/main" id="{5CC7D193-2616-4219-982D-F91416BCCF77}"/>
              </a:ext>
            </a:extLst>
          </p:cNvPr>
          <p:cNvSpPr txBox="1"/>
          <p:nvPr/>
        </p:nvSpPr>
        <p:spPr>
          <a:xfrm>
            <a:off x="523681" y="1750069"/>
            <a:ext cx="6540060" cy="2291525"/>
          </a:xfrm>
          <a:prstGeom prst="rect">
            <a:avLst/>
          </a:prstGeom>
          <a:noFill/>
        </p:spPr>
        <p:txBody>
          <a:bodyPr wrap="square" rtlCol="0">
            <a:spAutoFit/>
          </a:bodyPr>
          <a:lstStyle/>
          <a:p>
            <a:pPr marL="0" lvl="0" indent="0" algn="just" rtl="0">
              <a:lnSpc>
                <a:spcPct val="107916"/>
              </a:lnSpc>
              <a:spcBef>
                <a:spcPts val="0"/>
              </a:spcBef>
              <a:spcAft>
                <a:spcPts val="0"/>
              </a:spcAft>
              <a:buClr>
                <a:schemeClr val="dk1"/>
              </a:buClr>
              <a:buSzPts val="1100"/>
              <a:buFont typeface="Arial"/>
              <a:buNone/>
            </a:pPr>
            <a:r>
              <a:rPr lang="es-MX" sz="2500" dirty="0"/>
              <a:t>La medida el ángulo de disposición puede estar dada en grados (Figura 9), minutos y segundos, por lo que es importante recordar que:</a:t>
            </a:r>
          </a:p>
          <a:p>
            <a:pPr marL="0" lvl="0" indent="0" algn="just" rtl="0">
              <a:lnSpc>
                <a:spcPct val="107916"/>
              </a:lnSpc>
              <a:spcBef>
                <a:spcPts val="800"/>
              </a:spcBef>
              <a:spcAft>
                <a:spcPts val="0"/>
              </a:spcAft>
              <a:buClr>
                <a:schemeClr val="dk1"/>
              </a:buClr>
              <a:buSzPts val="1100"/>
              <a:buFont typeface="Arial"/>
              <a:buNone/>
            </a:pPr>
            <a:endParaRPr lang="es-MX" sz="2800" dirty="0"/>
          </a:p>
          <a:p>
            <a:endParaRPr lang="es-MX" sz="2500" b="0" i="0" u="none" strike="noStrike" dirty="0">
              <a:solidFill>
                <a:srgbClr val="000000"/>
              </a:solidFill>
              <a:effectLst/>
              <a:latin typeface="Calibri" panose="020F0502020204030204" pitchFamily="34" charset="0"/>
            </a:endParaRPr>
          </a:p>
        </p:txBody>
      </p:sp>
      <p:sp>
        <p:nvSpPr>
          <p:cNvPr id="12" name="Google Shape;260;ga495e8a953_0_69">
            <a:extLst>
              <a:ext uri="{FF2B5EF4-FFF2-40B4-BE49-F238E27FC236}">
                <a16:creationId xmlns:a16="http://schemas.microsoft.com/office/drawing/2014/main" id="{B25EAA92-F534-49EA-B71C-6ACC07306A6B}"/>
              </a:ext>
            </a:extLst>
          </p:cNvPr>
          <p:cNvSpPr txBox="1"/>
          <p:nvPr/>
        </p:nvSpPr>
        <p:spPr>
          <a:xfrm>
            <a:off x="1253749" y="3553625"/>
            <a:ext cx="58302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CL" sz="1800" b="1" u="none" strike="noStrike" cap="none" dirty="0">
                <a:solidFill>
                  <a:srgbClr val="88354D"/>
                </a:solidFill>
                <a:latin typeface="Calibri"/>
                <a:ea typeface="Calibri"/>
                <a:cs typeface="Calibri"/>
                <a:sym typeface="Calibri"/>
              </a:rPr>
              <a:t>Tabla 1 - Equivalencia de grados y minutos sexagesimales	</a:t>
            </a:r>
            <a:r>
              <a:rPr lang="es-CL" sz="1800" b="0" i="1" u="none" strike="noStrike" cap="none" dirty="0">
                <a:solidFill>
                  <a:srgbClr val="000000"/>
                </a:solidFill>
                <a:latin typeface="Calibri"/>
                <a:ea typeface="Calibri"/>
                <a:cs typeface="Calibri"/>
                <a:sym typeface="Calibri"/>
              </a:rPr>
              <a:t>	</a:t>
            </a:r>
            <a:endParaRPr sz="1800" b="0" i="1" u="none" strike="noStrike" cap="none" dirty="0">
              <a:solidFill>
                <a:srgbClr val="000000"/>
              </a:solidFill>
              <a:latin typeface="Calibri"/>
              <a:ea typeface="Calibri"/>
              <a:cs typeface="Calibri"/>
              <a:sym typeface="Calibri"/>
            </a:endParaRPr>
          </a:p>
        </p:txBody>
      </p:sp>
      <p:graphicFrame>
        <p:nvGraphicFramePr>
          <p:cNvPr id="13" name="Google Shape;259;ga495e8a953_0_69">
            <a:extLst>
              <a:ext uri="{FF2B5EF4-FFF2-40B4-BE49-F238E27FC236}">
                <a16:creationId xmlns:a16="http://schemas.microsoft.com/office/drawing/2014/main" id="{11450189-8ECE-4C86-86DD-8737EBA8D2E9}"/>
              </a:ext>
            </a:extLst>
          </p:cNvPr>
          <p:cNvGraphicFramePr/>
          <p:nvPr/>
        </p:nvGraphicFramePr>
        <p:xfrm>
          <a:off x="1253738" y="4019625"/>
          <a:ext cx="5830125" cy="2072640"/>
        </p:xfrm>
        <a:graphic>
          <a:graphicData uri="http://schemas.openxmlformats.org/drawingml/2006/table">
            <a:tbl>
              <a:tblPr>
                <a:noFill/>
              </a:tblPr>
              <a:tblGrid>
                <a:gridCol w="1943375">
                  <a:extLst>
                    <a:ext uri="{9D8B030D-6E8A-4147-A177-3AD203B41FA5}">
                      <a16:colId xmlns:a16="http://schemas.microsoft.com/office/drawing/2014/main" val="20000"/>
                    </a:ext>
                  </a:extLst>
                </a:gridCol>
                <a:gridCol w="1943375">
                  <a:extLst>
                    <a:ext uri="{9D8B030D-6E8A-4147-A177-3AD203B41FA5}">
                      <a16:colId xmlns:a16="http://schemas.microsoft.com/office/drawing/2014/main" val="20001"/>
                    </a:ext>
                  </a:extLst>
                </a:gridCol>
                <a:gridCol w="1943375">
                  <a:extLst>
                    <a:ext uri="{9D8B030D-6E8A-4147-A177-3AD203B41FA5}">
                      <a16:colId xmlns:a16="http://schemas.microsoft.com/office/drawing/2014/main" val="20002"/>
                    </a:ext>
                  </a:extLst>
                </a:gridCol>
              </a:tblGrid>
              <a:tr h="381000">
                <a:tc>
                  <a:txBody>
                    <a:bodyPr/>
                    <a:lstStyle/>
                    <a:p>
                      <a:pPr marL="0" marR="0" lvl="0" indent="0" algn="ctr" rtl="0">
                        <a:lnSpc>
                          <a:spcPct val="100000"/>
                        </a:lnSpc>
                        <a:spcBef>
                          <a:spcPts val="0"/>
                        </a:spcBef>
                        <a:spcAft>
                          <a:spcPts val="0"/>
                        </a:spcAft>
                        <a:buClr>
                          <a:srgbClr val="000000"/>
                        </a:buClr>
                        <a:buSzPts val="1700"/>
                        <a:buFont typeface="Arial"/>
                        <a:buNone/>
                      </a:pPr>
                      <a:r>
                        <a:rPr lang="es-CL" sz="1700" u="none" strike="noStrike" cap="none" dirty="0">
                          <a:latin typeface="Calibri"/>
                          <a:ea typeface="Calibri"/>
                          <a:cs typeface="Calibri"/>
                          <a:sym typeface="Calibri"/>
                        </a:rPr>
                        <a:t>1 circunferencia</a:t>
                      </a:r>
                      <a:endParaRPr sz="1700" u="none" strike="noStrike" cap="none" dirty="0">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s-CL" sz="1700" u="none" strike="noStrike" cap="none" dirty="0">
                          <a:latin typeface="Calibri"/>
                          <a:ea typeface="Calibri"/>
                          <a:cs typeface="Calibri"/>
                          <a:sym typeface="Calibri"/>
                        </a:rPr>
                        <a:t>=</a:t>
                      </a:r>
                      <a:endParaRPr sz="1700" u="none" strike="noStrike" cap="none" dirty="0">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s-CL" sz="1700" u="none" strike="noStrike" cap="none" dirty="0">
                          <a:latin typeface="Calibri"/>
                          <a:ea typeface="Calibri"/>
                          <a:cs typeface="Calibri"/>
                          <a:sym typeface="Calibri"/>
                        </a:rPr>
                        <a:t>360° (grados sexagesimales)</a:t>
                      </a:r>
                      <a:endParaRPr sz="1700" u="none" strike="noStrike" cap="none" dirty="0">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marR="0" lvl="0" indent="0" algn="ctr" rtl="0">
                        <a:lnSpc>
                          <a:spcPct val="100000"/>
                        </a:lnSpc>
                        <a:spcBef>
                          <a:spcPts val="0"/>
                        </a:spcBef>
                        <a:spcAft>
                          <a:spcPts val="0"/>
                        </a:spcAft>
                        <a:buClr>
                          <a:srgbClr val="000000"/>
                        </a:buClr>
                        <a:buSzPts val="1700"/>
                        <a:buFont typeface="Arial"/>
                        <a:buNone/>
                      </a:pPr>
                      <a:r>
                        <a:rPr lang="es-CL" sz="1700" u="none" strike="noStrike" cap="none" dirty="0">
                          <a:latin typeface="Calibri"/>
                          <a:ea typeface="Calibri"/>
                          <a:cs typeface="Calibri"/>
                          <a:sym typeface="Calibri"/>
                        </a:rPr>
                        <a:t>1 ángulo recto</a:t>
                      </a:r>
                      <a:endParaRPr sz="1700" u="none" strike="noStrike" cap="none" dirty="0">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s-CL" sz="1700" u="none" strike="noStrike" cap="none" dirty="0">
                          <a:latin typeface="Calibri"/>
                          <a:ea typeface="Calibri"/>
                          <a:cs typeface="Calibri"/>
                          <a:sym typeface="Calibri"/>
                        </a:rPr>
                        <a:t>=</a:t>
                      </a:r>
                      <a:endParaRPr sz="1700" u="none" strike="noStrike" cap="none" dirty="0">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s-CL" sz="1700" u="none" strike="noStrike" cap="none" dirty="0">
                          <a:latin typeface="Calibri"/>
                          <a:ea typeface="Calibri"/>
                          <a:cs typeface="Calibri"/>
                          <a:sym typeface="Calibri"/>
                        </a:rPr>
                        <a:t>90° (grados sexagesimales)</a:t>
                      </a:r>
                      <a:endParaRPr sz="1700" u="none" strike="noStrike" cap="none" dirty="0">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ctr" rtl="0">
                        <a:lnSpc>
                          <a:spcPct val="100000"/>
                        </a:lnSpc>
                        <a:spcBef>
                          <a:spcPts val="0"/>
                        </a:spcBef>
                        <a:spcAft>
                          <a:spcPts val="0"/>
                        </a:spcAft>
                        <a:buClr>
                          <a:srgbClr val="000000"/>
                        </a:buClr>
                        <a:buSzPts val="1700"/>
                        <a:buFont typeface="Arial"/>
                        <a:buNone/>
                      </a:pPr>
                      <a:r>
                        <a:rPr lang="es-CL" sz="1700" u="none" strike="noStrike" cap="none" dirty="0">
                          <a:latin typeface="Calibri"/>
                          <a:ea typeface="Calibri"/>
                          <a:cs typeface="Calibri"/>
                          <a:sym typeface="Calibri"/>
                        </a:rPr>
                        <a:t>1 grado sexagesimal</a:t>
                      </a:r>
                      <a:endParaRPr sz="1700" u="none" strike="noStrike" cap="none" dirty="0">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s-CL" sz="1700" u="none" strike="noStrike" cap="none" dirty="0">
                          <a:latin typeface="Calibri"/>
                          <a:ea typeface="Calibri"/>
                          <a:cs typeface="Calibri"/>
                          <a:sym typeface="Calibri"/>
                        </a:rPr>
                        <a:t>=</a:t>
                      </a:r>
                      <a:endParaRPr sz="1700" u="none" strike="noStrike" cap="none" dirty="0">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s-CL" sz="1700" u="none" strike="noStrike" cap="none" dirty="0">
                          <a:latin typeface="Calibri"/>
                          <a:ea typeface="Calibri"/>
                          <a:cs typeface="Calibri"/>
                          <a:sym typeface="Calibri"/>
                        </a:rPr>
                        <a:t>60’ (minutos sexagesimales)</a:t>
                      </a:r>
                      <a:endParaRPr sz="1700" u="none" strike="noStrike" cap="none" dirty="0">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ctr" rtl="0">
                        <a:lnSpc>
                          <a:spcPct val="100000"/>
                        </a:lnSpc>
                        <a:spcBef>
                          <a:spcPts val="0"/>
                        </a:spcBef>
                        <a:spcAft>
                          <a:spcPts val="0"/>
                        </a:spcAft>
                        <a:buClr>
                          <a:srgbClr val="000000"/>
                        </a:buClr>
                        <a:buSzPts val="1700"/>
                        <a:buFont typeface="Arial"/>
                        <a:buNone/>
                      </a:pPr>
                      <a:r>
                        <a:rPr lang="es-CL" sz="1700" u="none" strike="noStrike" cap="none" dirty="0">
                          <a:latin typeface="Calibri"/>
                          <a:ea typeface="Calibri"/>
                          <a:cs typeface="Calibri"/>
                          <a:sym typeface="Calibri"/>
                        </a:rPr>
                        <a:t>1 minuto sexagesimal</a:t>
                      </a:r>
                      <a:endParaRPr sz="1700" u="none" strike="noStrike" cap="none" dirty="0">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s-CL" sz="1700" u="none" strike="noStrike" cap="none" dirty="0">
                          <a:latin typeface="Calibri"/>
                          <a:ea typeface="Calibri"/>
                          <a:cs typeface="Calibri"/>
                          <a:sym typeface="Calibri"/>
                        </a:rPr>
                        <a:t>=</a:t>
                      </a:r>
                      <a:endParaRPr sz="1700" u="none" strike="noStrike" cap="none" dirty="0">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s-CL" sz="1700" u="none" strike="noStrike" cap="none" dirty="0">
                          <a:latin typeface="Calibri"/>
                          <a:ea typeface="Calibri"/>
                          <a:cs typeface="Calibri"/>
                          <a:sym typeface="Calibri"/>
                        </a:rPr>
                        <a:t>60’’ (segundos sexagesimales)</a:t>
                      </a:r>
                      <a:endParaRPr sz="1700" u="none" strike="noStrike" cap="none" dirty="0">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4" name="Google Shape;262;ga495e8a953_0_69">
            <a:extLst>
              <a:ext uri="{FF2B5EF4-FFF2-40B4-BE49-F238E27FC236}">
                <a16:creationId xmlns:a16="http://schemas.microsoft.com/office/drawing/2014/main" id="{4001CE27-8708-4F28-8639-0E5C97816CA0}"/>
              </a:ext>
            </a:extLst>
          </p:cNvPr>
          <p:cNvSpPr txBox="1"/>
          <p:nvPr/>
        </p:nvSpPr>
        <p:spPr>
          <a:xfrm>
            <a:off x="2500402" y="6173725"/>
            <a:ext cx="33369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s-CL" sz="1000" b="1" i="0" u="none" strike="noStrike" cap="none" dirty="0">
                <a:solidFill>
                  <a:schemeClr val="dk1"/>
                </a:solidFill>
                <a:ea typeface="Arial"/>
                <a:cs typeface="Arial"/>
                <a:sym typeface="Arial"/>
              </a:rPr>
              <a:t>Fuente</a:t>
            </a:r>
            <a:r>
              <a:rPr lang="es-CL" sz="1000" b="0" i="0" u="none" strike="noStrike" cap="none" dirty="0">
                <a:solidFill>
                  <a:schemeClr val="dk1"/>
                </a:solidFill>
                <a:ea typeface="Arial"/>
                <a:cs typeface="Arial"/>
                <a:sym typeface="Arial"/>
              </a:rPr>
              <a:t>: </a:t>
            </a:r>
            <a:r>
              <a:rPr lang="es-CL" sz="1000" b="0" i="0" u="none" strike="noStrike" cap="none" dirty="0">
                <a:solidFill>
                  <a:schemeClr val="dk1"/>
                </a:solidFill>
                <a:ea typeface="Calibri"/>
                <a:cs typeface="Calibri"/>
                <a:sym typeface="Calibri"/>
              </a:rPr>
              <a:t> Elaboración propia</a:t>
            </a:r>
            <a:r>
              <a:rPr lang="es-CL" sz="1000" b="0" i="0" u="none" strike="noStrike" cap="none" dirty="0">
                <a:solidFill>
                  <a:schemeClr val="dk1"/>
                </a:solidFill>
                <a:latin typeface="Calibri"/>
                <a:ea typeface="Calibri"/>
                <a:cs typeface="Calibri"/>
                <a:sym typeface="Calibri"/>
              </a:rPr>
              <a:t>.</a:t>
            </a:r>
            <a:endParaRPr sz="1000" b="0" i="0" u="none" strike="noStrike" cap="none" dirty="0">
              <a:solidFill>
                <a:srgbClr val="000000"/>
              </a:solidFill>
              <a:latin typeface="Arial"/>
              <a:ea typeface="Arial"/>
              <a:cs typeface="Arial"/>
              <a:sym typeface="Arial"/>
            </a:endParaRPr>
          </a:p>
        </p:txBody>
      </p:sp>
      <p:sp>
        <p:nvSpPr>
          <p:cNvPr id="15" name="Google Shape;258;ga495e8a953_0_69">
            <a:extLst>
              <a:ext uri="{FF2B5EF4-FFF2-40B4-BE49-F238E27FC236}">
                <a16:creationId xmlns:a16="http://schemas.microsoft.com/office/drawing/2014/main" id="{C6789706-2168-47DE-807C-CBC136475F77}"/>
              </a:ext>
            </a:extLst>
          </p:cNvPr>
          <p:cNvSpPr txBox="1"/>
          <p:nvPr/>
        </p:nvSpPr>
        <p:spPr>
          <a:xfrm>
            <a:off x="7579353" y="1690813"/>
            <a:ext cx="4283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CL" sz="1800" b="1" i="1" u="none" strike="noStrike" cap="none" dirty="0">
                <a:solidFill>
                  <a:srgbClr val="88354D"/>
                </a:solidFill>
                <a:latin typeface="Calibri"/>
                <a:ea typeface="Calibri"/>
                <a:cs typeface="Calibri"/>
                <a:sym typeface="Calibri"/>
              </a:rPr>
              <a:t>Figura 10 - Plato divisor del mecanismo interno	</a:t>
            </a:r>
            <a:endParaRPr sz="1800" b="1" i="1" u="none" strike="noStrike" cap="none" dirty="0">
              <a:solidFill>
                <a:srgbClr val="88354D"/>
              </a:solidFill>
              <a:latin typeface="Calibri"/>
              <a:ea typeface="Calibri"/>
              <a:cs typeface="Calibri"/>
              <a:sym typeface="Calibri"/>
            </a:endParaRPr>
          </a:p>
        </p:txBody>
      </p:sp>
      <p:pic>
        <p:nvPicPr>
          <p:cNvPr id="18" name="Google Shape;257;ga495e8a953_0_69">
            <a:extLst>
              <a:ext uri="{FF2B5EF4-FFF2-40B4-BE49-F238E27FC236}">
                <a16:creationId xmlns:a16="http://schemas.microsoft.com/office/drawing/2014/main" id="{7CDF129C-1EF0-410D-AD40-B16FC1DC039E}"/>
              </a:ext>
            </a:extLst>
          </p:cNvPr>
          <p:cNvPicPr preferRelativeResize="0"/>
          <p:nvPr/>
        </p:nvPicPr>
        <p:blipFill rotWithShape="1">
          <a:blip r:embed="rId3">
            <a:alphaModFix/>
          </a:blip>
          <a:srcRect/>
          <a:stretch/>
        </p:blipFill>
        <p:spPr>
          <a:xfrm>
            <a:off x="7600950" y="2353400"/>
            <a:ext cx="4240200" cy="3723625"/>
          </a:xfrm>
          <a:prstGeom prst="rect">
            <a:avLst/>
          </a:prstGeom>
          <a:noFill/>
          <a:ln>
            <a:noFill/>
          </a:ln>
        </p:spPr>
      </p:pic>
      <p:sp>
        <p:nvSpPr>
          <p:cNvPr id="19" name="Google Shape;261;ga495e8a953_0_69">
            <a:extLst>
              <a:ext uri="{FF2B5EF4-FFF2-40B4-BE49-F238E27FC236}">
                <a16:creationId xmlns:a16="http://schemas.microsoft.com/office/drawing/2014/main" id="{16EF0527-BA17-4F9E-AFD1-564C27A0B0CE}"/>
              </a:ext>
            </a:extLst>
          </p:cNvPr>
          <p:cNvSpPr txBox="1"/>
          <p:nvPr/>
        </p:nvSpPr>
        <p:spPr>
          <a:xfrm>
            <a:off x="8052602" y="5915225"/>
            <a:ext cx="33369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s-CL" sz="1000" b="1" i="0" u="none" strike="noStrike" cap="none" dirty="0">
                <a:solidFill>
                  <a:schemeClr val="dk1"/>
                </a:solidFill>
                <a:ea typeface="Arial"/>
                <a:cs typeface="Arial"/>
                <a:sym typeface="Arial"/>
              </a:rPr>
              <a:t>Fuente</a:t>
            </a:r>
            <a:r>
              <a:rPr lang="es-CL" sz="1000" b="0" i="0" u="none" strike="noStrike" cap="none" dirty="0">
                <a:solidFill>
                  <a:schemeClr val="dk1"/>
                </a:solidFill>
                <a:ea typeface="Arial"/>
                <a:cs typeface="Arial"/>
                <a:sym typeface="Arial"/>
              </a:rPr>
              <a:t>: </a:t>
            </a:r>
            <a:r>
              <a:rPr lang="es-CL" sz="1000" b="0" i="0" u="none" strike="noStrike" cap="none" dirty="0">
                <a:solidFill>
                  <a:schemeClr val="dk1"/>
                </a:solidFill>
                <a:ea typeface="Calibri"/>
                <a:cs typeface="Calibri"/>
                <a:sym typeface="Calibri"/>
              </a:rPr>
              <a:t> Elaboración propia</a:t>
            </a:r>
            <a:r>
              <a:rPr lang="es-CL" sz="1200" b="0" i="0" u="none" strike="noStrike" cap="none" dirty="0">
                <a:solidFill>
                  <a:schemeClr val="dk1"/>
                </a:solidFill>
                <a:latin typeface="Calibri"/>
                <a:ea typeface="Calibri"/>
                <a:cs typeface="Calibri"/>
                <a:sym typeface="Calibri"/>
              </a:rPr>
              <a:t>.</a:t>
            </a: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393519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2A19D01-61BE-467C-8B2B-5325D54A5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768"/>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AB8EDEAC-DE34-4551-AEBC-FF7A3B2E4893}"/>
              </a:ext>
            </a:extLst>
          </p:cNvPr>
          <p:cNvSpPr>
            <a:spLocks noGrp="1"/>
          </p:cNvSpPr>
          <p:nvPr>
            <p:ph type="title"/>
          </p:nvPr>
        </p:nvSpPr>
        <p:spPr>
          <a:xfrm>
            <a:off x="296663" y="365125"/>
            <a:ext cx="10515600" cy="1325563"/>
          </a:xfrm>
        </p:spPr>
        <p:txBody>
          <a:bodyPr/>
          <a:lstStyle/>
          <a:p>
            <a:r>
              <a:rPr lang="es-MX" b="1" dirty="0">
                <a:solidFill>
                  <a:srgbClr val="88354D"/>
                </a:solidFill>
              </a:rPr>
              <a:t>DIVISIÓN</a:t>
            </a:r>
            <a:br>
              <a:rPr lang="es-MX" b="1" dirty="0">
                <a:solidFill>
                  <a:srgbClr val="A7A8AA"/>
                </a:solidFill>
              </a:rPr>
            </a:br>
            <a:r>
              <a:rPr lang="es-MX" b="1" dirty="0">
                <a:solidFill>
                  <a:srgbClr val="A7A8AA"/>
                </a:solidFill>
              </a:rPr>
              <a:t>ANGULAR</a:t>
            </a:r>
            <a:endParaRPr lang="es-CL" b="1" dirty="0">
              <a:solidFill>
                <a:srgbClr val="A7A8AA"/>
              </a:solidFill>
            </a:endParaRPr>
          </a:p>
        </p:txBody>
      </p:sp>
      <p:sp>
        <p:nvSpPr>
          <p:cNvPr id="17" name="Rectángulo 16">
            <a:extLst>
              <a:ext uri="{FF2B5EF4-FFF2-40B4-BE49-F238E27FC236}">
                <a16:creationId xmlns:a16="http://schemas.microsoft.com/office/drawing/2014/main" id="{2A714EAE-7E99-4E0C-822F-995C2159B4D3}"/>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3" name="Marcador de contenido 4">
            <a:extLst>
              <a:ext uri="{FF2B5EF4-FFF2-40B4-BE49-F238E27FC236}">
                <a16:creationId xmlns:a16="http://schemas.microsoft.com/office/drawing/2014/main" id="{361AC8D0-5D88-4E2A-9F7B-8761B20C3598}"/>
              </a:ext>
            </a:extLst>
          </p:cNvPr>
          <p:cNvSpPr>
            <a:spLocks noGrp="1"/>
          </p:cNvSpPr>
          <p:nvPr>
            <p:ph sz="half" idx="1"/>
          </p:nvPr>
        </p:nvSpPr>
        <p:spPr>
          <a:xfrm>
            <a:off x="1918632" y="2271872"/>
            <a:ext cx="4372993" cy="331449"/>
          </a:xfrm>
        </p:spPr>
        <p:txBody>
          <a:bodyPr>
            <a:noAutofit/>
          </a:bodyPr>
          <a:lstStyle/>
          <a:p>
            <a:pPr marL="114300" lvl="0" indent="0">
              <a:spcBef>
                <a:spcPts val="0"/>
              </a:spcBef>
              <a:buSzPts val="1800"/>
              <a:buNone/>
            </a:pPr>
            <a:r>
              <a:rPr lang="es-MX" sz="2000" b="1" dirty="0">
                <a:solidFill>
                  <a:schemeClr val="bg1"/>
                </a:solidFill>
                <a:ea typeface="Calibri"/>
                <a:cs typeface="Calibri"/>
                <a:sym typeface="Calibri"/>
              </a:rPr>
              <a:t>FÓRMULA DE VELOCIDAD DE CORTE</a:t>
            </a:r>
            <a:endParaRPr lang="es-MX" sz="2000" b="1" dirty="0">
              <a:solidFill>
                <a:schemeClr val="bg1"/>
              </a:solidFill>
            </a:endParaRPr>
          </a:p>
          <a:p>
            <a:endParaRPr lang="es-CL" sz="2000" b="1" dirty="0">
              <a:solidFill>
                <a:schemeClr val="bg1"/>
              </a:solidFill>
            </a:endParaRPr>
          </a:p>
        </p:txBody>
      </p:sp>
      <p:sp>
        <p:nvSpPr>
          <p:cNvPr id="26" name="CuadroTexto 25">
            <a:extLst>
              <a:ext uri="{FF2B5EF4-FFF2-40B4-BE49-F238E27FC236}">
                <a16:creationId xmlns:a16="http://schemas.microsoft.com/office/drawing/2014/main" id="{792FFA6F-02FD-437A-BD4F-81104E8E53F6}"/>
              </a:ext>
            </a:extLst>
          </p:cNvPr>
          <p:cNvSpPr txBox="1"/>
          <p:nvPr/>
        </p:nvSpPr>
        <p:spPr>
          <a:xfrm>
            <a:off x="6454422" y="2230106"/>
            <a:ext cx="4081474" cy="400110"/>
          </a:xfrm>
          <a:prstGeom prst="rect">
            <a:avLst/>
          </a:prstGeom>
          <a:noFill/>
        </p:spPr>
        <p:txBody>
          <a:bodyPr wrap="square">
            <a:spAutoFit/>
          </a:bodyPr>
          <a:lstStyle/>
          <a:p>
            <a:pPr marL="114300" indent="0">
              <a:spcBef>
                <a:spcPts val="0"/>
              </a:spcBef>
              <a:buSzPts val="1800"/>
              <a:buFont typeface="Arial" panose="020B0604020202020204" pitchFamily="34" charset="0"/>
              <a:buNone/>
            </a:pPr>
            <a:r>
              <a:rPr lang="es-MX" sz="2000" b="1" dirty="0">
                <a:solidFill>
                  <a:schemeClr val="bg1"/>
                </a:solidFill>
                <a:ea typeface="Calibri"/>
                <a:cs typeface="Calibri"/>
                <a:sym typeface="Calibri"/>
              </a:rPr>
              <a:t>FÓRMULA DE VELOCIDAD DE GIRO</a:t>
            </a:r>
            <a:endParaRPr lang="es-MX" sz="2000" b="1" dirty="0">
              <a:solidFill>
                <a:schemeClr val="bg1"/>
              </a:solidFill>
            </a:endParaRPr>
          </a:p>
        </p:txBody>
      </p:sp>
      <p:sp>
        <p:nvSpPr>
          <p:cNvPr id="6" name="CuadroTexto 5">
            <a:extLst>
              <a:ext uri="{FF2B5EF4-FFF2-40B4-BE49-F238E27FC236}">
                <a16:creationId xmlns:a16="http://schemas.microsoft.com/office/drawing/2014/main" id="{5CC7D193-2616-4219-982D-F91416BCCF77}"/>
              </a:ext>
            </a:extLst>
          </p:cNvPr>
          <p:cNvSpPr txBox="1"/>
          <p:nvPr/>
        </p:nvSpPr>
        <p:spPr>
          <a:xfrm>
            <a:off x="523680" y="1750069"/>
            <a:ext cx="11203499" cy="3122521"/>
          </a:xfrm>
          <a:prstGeom prst="rect">
            <a:avLst/>
          </a:prstGeom>
          <a:noFill/>
        </p:spPr>
        <p:txBody>
          <a:bodyPr wrap="square" rtlCol="0">
            <a:spAutoFit/>
          </a:bodyPr>
          <a:lstStyle/>
          <a:p>
            <a:pPr marL="0" lvl="0" indent="0" algn="just" rtl="0">
              <a:lnSpc>
                <a:spcPct val="107916"/>
              </a:lnSpc>
              <a:spcBef>
                <a:spcPts val="0"/>
              </a:spcBef>
              <a:spcAft>
                <a:spcPts val="0"/>
              </a:spcAft>
              <a:buClr>
                <a:schemeClr val="dk1"/>
              </a:buClr>
              <a:buSzPts val="1100"/>
              <a:buFont typeface="Arial"/>
              <a:buNone/>
            </a:pPr>
            <a:r>
              <a:rPr lang="es-MX" sz="2500" dirty="0"/>
              <a:t>Ejemplo: Calcular el número de vueltas de la manivela para construir un piñón de ranuras dispuestas a 60°.</a:t>
            </a:r>
          </a:p>
          <a:p>
            <a:pPr marL="0" lvl="0" indent="0" algn="just" rtl="0">
              <a:lnSpc>
                <a:spcPct val="107916"/>
              </a:lnSpc>
              <a:spcBef>
                <a:spcPts val="0"/>
              </a:spcBef>
              <a:spcAft>
                <a:spcPts val="0"/>
              </a:spcAft>
              <a:buClr>
                <a:schemeClr val="dk1"/>
              </a:buClr>
              <a:buSzPts val="1100"/>
              <a:buFont typeface="Arial"/>
              <a:buNone/>
            </a:pPr>
            <a:endParaRPr lang="es-MX" sz="2500" dirty="0"/>
          </a:p>
          <a:p>
            <a:pPr marL="0" lvl="0" indent="0" algn="just" rtl="0">
              <a:lnSpc>
                <a:spcPct val="107916"/>
              </a:lnSpc>
              <a:spcBef>
                <a:spcPts val="0"/>
              </a:spcBef>
              <a:spcAft>
                <a:spcPts val="0"/>
              </a:spcAft>
              <a:buClr>
                <a:schemeClr val="dk1"/>
              </a:buClr>
              <a:buSzPts val="1100"/>
              <a:buFont typeface="Arial"/>
              <a:buNone/>
            </a:pPr>
            <a:r>
              <a:rPr lang="es-MX" sz="2500" dirty="0"/>
              <a:t>Solución:</a:t>
            </a:r>
          </a:p>
          <a:p>
            <a:pPr marL="0" lvl="0" indent="0" algn="just" rtl="0">
              <a:lnSpc>
                <a:spcPct val="107916"/>
              </a:lnSpc>
              <a:spcBef>
                <a:spcPts val="0"/>
              </a:spcBef>
              <a:spcAft>
                <a:spcPts val="0"/>
              </a:spcAft>
              <a:buClr>
                <a:schemeClr val="dk1"/>
              </a:buClr>
              <a:buSzPts val="1100"/>
              <a:buFont typeface="Arial"/>
              <a:buNone/>
            </a:pPr>
            <a:r>
              <a:rPr lang="es-MX" sz="2500" dirty="0"/>
              <a:t>Aplicamos la fórmula:</a:t>
            </a:r>
          </a:p>
          <a:p>
            <a:pPr marL="0" lvl="0" indent="0" algn="just" rtl="0">
              <a:lnSpc>
                <a:spcPct val="107916"/>
              </a:lnSpc>
              <a:spcBef>
                <a:spcPts val="800"/>
              </a:spcBef>
              <a:spcAft>
                <a:spcPts val="0"/>
              </a:spcAft>
              <a:buClr>
                <a:schemeClr val="dk1"/>
              </a:buClr>
              <a:buSzPts val="1100"/>
              <a:buFont typeface="Arial"/>
              <a:buNone/>
            </a:pPr>
            <a:endParaRPr lang="es-MX" sz="2800" dirty="0"/>
          </a:p>
          <a:p>
            <a:endParaRPr lang="es-MX" sz="2500" b="0" i="0" u="none" strike="noStrike" dirty="0">
              <a:solidFill>
                <a:srgbClr val="000000"/>
              </a:solidFill>
              <a:effectLst/>
              <a:latin typeface="Calibri" panose="020F0502020204030204" pitchFamily="34" charset="0"/>
            </a:endParaRPr>
          </a:p>
        </p:txBody>
      </p:sp>
      <p:pic>
        <p:nvPicPr>
          <p:cNvPr id="12" name="Google Shape;269;ga495e8a953_0_84">
            <a:extLst>
              <a:ext uri="{FF2B5EF4-FFF2-40B4-BE49-F238E27FC236}">
                <a16:creationId xmlns:a16="http://schemas.microsoft.com/office/drawing/2014/main" id="{DA5D07B5-AFC0-41DF-A9BF-952A8DCCC306}"/>
              </a:ext>
            </a:extLst>
          </p:cNvPr>
          <p:cNvPicPr preferRelativeResize="0"/>
          <p:nvPr/>
        </p:nvPicPr>
        <p:blipFill rotWithShape="1">
          <a:blip r:embed="rId3">
            <a:alphaModFix/>
          </a:blip>
          <a:srcRect/>
          <a:stretch/>
        </p:blipFill>
        <p:spPr>
          <a:xfrm>
            <a:off x="2954850" y="4358200"/>
            <a:ext cx="6282300" cy="883700"/>
          </a:xfrm>
          <a:prstGeom prst="rect">
            <a:avLst/>
          </a:prstGeom>
          <a:noFill/>
          <a:ln>
            <a:noFill/>
          </a:ln>
        </p:spPr>
      </p:pic>
    </p:spTree>
    <p:extLst>
      <p:ext uri="{BB962C8B-B14F-4D97-AF65-F5344CB8AC3E}">
        <p14:creationId xmlns:p14="http://schemas.microsoft.com/office/powerpoint/2010/main" val="250191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2A19D01-61BE-467C-8B2B-5325D54A5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768"/>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AB8EDEAC-DE34-4551-AEBC-FF7A3B2E4893}"/>
              </a:ext>
            </a:extLst>
          </p:cNvPr>
          <p:cNvSpPr>
            <a:spLocks noGrp="1"/>
          </p:cNvSpPr>
          <p:nvPr>
            <p:ph type="title"/>
          </p:nvPr>
        </p:nvSpPr>
        <p:spPr>
          <a:xfrm>
            <a:off x="296663" y="365125"/>
            <a:ext cx="10515600" cy="1325563"/>
          </a:xfrm>
        </p:spPr>
        <p:txBody>
          <a:bodyPr/>
          <a:lstStyle/>
          <a:p>
            <a:r>
              <a:rPr lang="es-MX" b="1" dirty="0">
                <a:solidFill>
                  <a:srgbClr val="88354D"/>
                </a:solidFill>
              </a:rPr>
              <a:t>DIVISIÓN</a:t>
            </a:r>
            <a:br>
              <a:rPr lang="es-MX" b="1" dirty="0">
                <a:solidFill>
                  <a:srgbClr val="A7A8AA"/>
                </a:solidFill>
              </a:rPr>
            </a:br>
            <a:r>
              <a:rPr lang="es-MX" b="1" dirty="0">
                <a:solidFill>
                  <a:srgbClr val="A7A8AA"/>
                </a:solidFill>
              </a:rPr>
              <a:t>ANGULAR</a:t>
            </a:r>
            <a:endParaRPr lang="es-CL" b="1" dirty="0">
              <a:solidFill>
                <a:srgbClr val="A7A8AA"/>
              </a:solidFill>
            </a:endParaRPr>
          </a:p>
        </p:txBody>
      </p:sp>
      <p:sp>
        <p:nvSpPr>
          <p:cNvPr id="17" name="Rectángulo 16">
            <a:extLst>
              <a:ext uri="{FF2B5EF4-FFF2-40B4-BE49-F238E27FC236}">
                <a16:creationId xmlns:a16="http://schemas.microsoft.com/office/drawing/2014/main" id="{2A714EAE-7E99-4E0C-822F-995C2159B4D3}"/>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3" name="Marcador de contenido 4">
            <a:extLst>
              <a:ext uri="{FF2B5EF4-FFF2-40B4-BE49-F238E27FC236}">
                <a16:creationId xmlns:a16="http://schemas.microsoft.com/office/drawing/2014/main" id="{361AC8D0-5D88-4E2A-9F7B-8761B20C3598}"/>
              </a:ext>
            </a:extLst>
          </p:cNvPr>
          <p:cNvSpPr>
            <a:spLocks noGrp="1"/>
          </p:cNvSpPr>
          <p:nvPr>
            <p:ph sz="half" idx="1"/>
          </p:nvPr>
        </p:nvSpPr>
        <p:spPr>
          <a:xfrm>
            <a:off x="1918632" y="2271872"/>
            <a:ext cx="4372993" cy="331449"/>
          </a:xfrm>
        </p:spPr>
        <p:txBody>
          <a:bodyPr>
            <a:noAutofit/>
          </a:bodyPr>
          <a:lstStyle/>
          <a:p>
            <a:pPr marL="114300" lvl="0" indent="0">
              <a:spcBef>
                <a:spcPts val="0"/>
              </a:spcBef>
              <a:buSzPts val="1800"/>
              <a:buNone/>
            </a:pPr>
            <a:r>
              <a:rPr lang="es-MX" sz="2000" b="1" dirty="0">
                <a:solidFill>
                  <a:schemeClr val="bg1"/>
                </a:solidFill>
                <a:ea typeface="Calibri"/>
                <a:cs typeface="Calibri"/>
                <a:sym typeface="Calibri"/>
              </a:rPr>
              <a:t>FÓRMULA DE VELOCIDAD DE CORTE</a:t>
            </a:r>
            <a:endParaRPr lang="es-MX" sz="2000" b="1" dirty="0">
              <a:solidFill>
                <a:schemeClr val="bg1"/>
              </a:solidFill>
            </a:endParaRPr>
          </a:p>
          <a:p>
            <a:endParaRPr lang="es-CL" sz="2000" b="1" dirty="0">
              <a:solidFill>
                <a:schemeClr val="bg1"/>
              </a:solidFill>
            </a:endParaRPr>
          </a:p>
        </p:txBody>
      </p:sp>
      <p:sp>
        <p:nvSpPr>
          <p:cNvPr id="26" name="CuadroTexto 25">
            <a:extLst>
              <a:ext uri="{FF2B5EF4-FFF2-40B4-BE49-F238E27FC236}">
                <a16:creationId xmlns:a16="http://schemas.microsoft.com/office/drawing/2014/main" id="{792FFA6F-02FD-437A-BD4F-81104E8E53F6}"/>
              </a:ext>
            </a:extLst>
          </p:cNvPr>
          <p:cNvSpPr txBox="1"/>
          <p:nvPr/>
        </p:nvSpPr>
        <p:spPr>
          <a:xfrm>
            <a:off x="6454422" y="2230106"/>
            <a:ext cx="4081474" cy="400110"/>
          </a:xfrm>
          <a:prstGeom prst="rect">
            <a:avLst/>
          </a:prstGeom>
          <a:noFill/>
        </p:spPr>
        <p:txBody>
          <a:bodyPr wrap="square">
            <a:spAutoFit/>
          </a:bodyPr>
          <a:lstStyle/>
          <a:p>
            <a:pPr marL="114300" indent="0">
              <a:spcBef>
                <a:spcPts val="0"/>
              </a:spcBef>
              <a:buSzPts val="1800"/>
              <a:buFont typeface="Arial" panose="020B0604020202020204" pitchFamily="34" charset="0"/>
              <a:buNone/>
            </a:pPr>
            <a:r>
              <a:rPr lang="es-MX" sz="2000" b="1" dirty="0">
                <a:solidFill>
                  <a:schemeClr val="bg1"/>
                </a:solidFill>
                <a:ea typeface="Calibri"/>
                <a:cs typeface="Calibri"/>
                <a:sym typeface="Calibri"/>
              </a:rPr>
              <a:t>FÓRMULA DE VELOCIDAD DE GIRO</a:t>
            </a:r>
            <a:endParaRPr lang="es-MX" sz="2000" b="1" dirty="0">
              <a:solidFill>
                <a:schemeClr val="bg1"/>
              </a:solidFill>
            </a:endParaRPr>
          </a:p>
        </p:txBody>
      </p:sp>
      <p:sp>
        <p:nvSpPr>
          <p:cNvPr id="6" name="CuadroTexto 5">
            <a:extLst>
              <a:ext uri="{FF2B5EF4-FFF2-40B4-BE49-F238E27FC236}">
                <a16:creationId xmlns:a16="http://schemas.microsoft.com/office/drawing/2014/main" id="{5CC7D193-2616-4219-982D-F91416BCCF77}"/>
              </a:ext>
            </a:extLst>
          </p:cNvPr>
          <p:cNvSpPr txBox="1"/>
          <p:nvPr/>
        </p:nvSpPr>
        <p:spPr>
          <a:xfrm>
            <a:off x="523680" y="1750069"/>
            <a:ext cx="11203499" cy="3385542"/>
          </a:xfrm>
          <a:prstGeom prst="rect">
            <a:avLst/>
          </a:prstGeom>
          <a:noFill/>
        </p:spPr>
        <p:txBody>
          <a:bodyPr wrap="square" rtlCol="0">
            <a:spAutoFit/>
          </a:bodyPr>
          <a:lstStyle/>
          <a:p>
            <a:pPr marL="0" lvl="0" indent="0" algn="just" rtl="0">
              <a:lnSpc>
                <a:spcPct val="107916"/>
              </a:lnSpc>
              <a:spcBef>
                <a:spcPts val="0"/>
              </a:spcBef>
              <a:spcAft>
                <a:spcPts val="0"/>
              </a:spcAft>
              <a:buClr>
                <a:schemeClr val="dk1"/>
              </a:buClr>
              <a:buSzPts val="1100"/>
              <a:buFont typeface="Arial"/>
              <a:buNone/>
            </a:pPr>
            <a:r>
              <a:rPr lang="es-MX" sz="2500" dirty="0"/>
              <a:t>Luego, realizamos la conversión del resultado (fracción impropia) a número mixto, tal como se indica a continuación:</a:t>
            </a:r>
          </a:p>
          <a:p>
            <a:pPr marL="0" lvl="0" indent="0" algn="just" rtl="0">
              <a:lnSpc>
                <a:spcPct val="107916"/>
              </a:lnSpc>
              <a:spcBef>
                <a:spcPts val="0"/>
              </a:spcBef>
              <a:spcAft>
                <a:spcPts val="0"/>
              </a:spcAft>
              <a:buClr>
                <a:schemeClr val="dk1"/>
              </a:buClr>
              <a:buSzPts val="1100"/>
              <a:buFont typeface="Arial"/>
              <a:buNone/>
            </a:pPr>
            <a:endParaRPr lang="es-MX" sz="2500" dirty="0"/>
          </a:p>
          <a:p>
            <a:pPr marL="0" lvl="0" indent="0" algn="just" rtl="0">
              <a:lnSpc>
                <a:spcPct val="107916"/>
              </a:lnSpc>
              <a:spcBef>
                <a:spcPts val="0"/>
              </a:spcBef>
              <a:spcAft>
                <a:spcPts val="0"/>
              </a:spcAft>
              <a:buClr>
                <a:schemeClr val="dk1"/>
              </a:buClr>
              <a:buSzPts val="1100"/>
              <a:buFont typeface="Arial"/>
              <a:buNone/>
            </a:pPr>
            <a:endParaRPr lang="es-MX" sz="2500" dirty="0"/>
          </a:p>
          <a:p>
            <a:pPr marL="0" lvl="0" indent="0" algn="just" rtl="0">
              <a:lnSpc>
                <a:spcPct val="107916"/>
              </a:lnSpc>
              <a:spcBef>
                <a:spcPts val="0"/>
              </a:spcBef>
              <a:spcAft>
                <a:spcPts val="0"/>
              </a:spcAft>
              <a:buClr>
                <a:schemeClr val="dk1"/>
              </a:buClr>
              <a:buSzPts val="1100"/>
              <a:buFont typeface="Arial"/>
              <a:buNone/>
            </a:pPr>
            <a:endParaRPr lang="es-MX" sz="2500" dirty="0"/>
          </a:p>
          <a:p>
            <a:pPr marL="0" lvl="0" indent="0" algn="just" rtl="0">
              <a:lnSpc>
                <a:spcPct val="107916"/>
              </a:lnSpc>
              <a:spcBef>
                <a:spcPts val="0"/>
              </a:spcBef>
              <a:spcAft>
                <a:spcPts val="0"/>
              </a:spcAft>
              <a:buClr>
                <a:schemeClr val="dk1"/>
              </a:buClr>
              <a:buSzPts val="1100"/>
              <a:buFont typeface="Arial"/>
              <a:buNone/>
            </a:pPr>
            <a:endParaRPr lang="es-MX" sz="2500" dirty="0"/>
          </a:p>
          <a:p>
            <a:pPr marL="0" lvl="0" indent="0" algn="just" rtl="0">
              <a:lnSpc>
                <a:spcPct val="107916"/>
              </a:lnSpc>
              <a:spcBef>
                <a:spcPts val="0"/>
              </a:spcBef>
              <a:spcAft>
                <a:spcPts val="0"/>
              </a:spcAft>
              <a:buClr>
                <a:schemeClr val="dk1"/>
              </a:buClr>
              <a:buSzPts val="1100"/>
              <a:buFont typeface="Arial"/>
              <a:buNone/>
            </a:pPr>
            <a:r>
              <a:rPr lang="es-MX" sz="2500" dirty="0"/>
              <a:t>Finalmente, se obtiene el siguiente resultado:</a:t>
            </a:r>
          </a:p>
          <a:p>
            <a:endParaRPr lang="es-MX" sz="2500" b="0" i="0" u="none" strike="noStrike" dirty="0">
              <a:solidFill>
                <a:srgbClr val="000000"/>
              </a:solidFill>
              <a:effectLst/>
              <a:latin typeface="Calibri" panose="020F0502020204030204" pitchFamily="34" charset="0"/>
            </a:endParaRPr>
          </a:p>
        </p:txBody>
      </p:sp>
      <p:pic>
        <p:nvPicPr>
          <p:cNvPr id="11" name="Google Shape;276;ga495e8a953_0_90">
            <a:extLst>
              <a:ext uri="{FF2B5EF4-FFF2-40B4-BE49-F238E27FC236}">
                <a16:creationId xmlns:a16="http://schemas.microsoft.com/office/drawing/2014/main" id="{73F91223-3444-4CBE-90BC-AC8E86C0845C}"/>
              </a:ext>
            </a:extLst>
          </p:cNvPr>
          <p:cNvPicPr preferRelativeResize="0"/>
          <p:nvPr/>
        </p:nvPicPr>
        <p:blipFill rotWithShape="1">
          <a:blip r:embed="rId3">
            <a:alphaModFix/>
          </a:blip>
          <a:srcRect/>
          <a:stretch/>
        </p:blipFill>
        <p:spPr>
          <a:xfrm>
            <a:off x="464821" y="2766150"/>
            <a:ext cx="10411146" cy="1325700"/>
          </a:xfrm>
          <a:prstGeom prst="rect">
            <a:avLst/>
          </a:prstGeom>
          <a:noFill/>
          <a:ln>
            <a:noFill/>
          </a:ln>
        </p:spPr>
      </p:pic>
      <p:pic>
        <p:nvPicPr>
          <p:cNvPr id="13" name="Google Shape;277;ga495e8a953_0_90">
            <a:extLst>
              <a:ext uri="{FF2B5EF4-FFF2-40B4-BE49-F238E27FC236}">
                <a16:creationId xmlns:a16="http://schemas.microsoft.com/office/drawing/2014/main" id="{EA4F34C4-E3C4-440C-BEA8-A8A4A2363FEF}"/>
              </a:ext>
            </a:extLst>
          </p:cNvPr>
          <p:cNvPicPr preferRelativeResize="0"/>
          <p:nvPr/>
        </p:nvPicPr>
        <p:blipFill rotWithShape="1">
          <a:blip r:embed="rId4">
            <a:alphaModFix/>
          </a:blip>
          <a:srcRect/>
          <a:stretch/>
        </p:blipFill>
        <p:spPr>
          <a:xfrm>
            <a:off x="2300838" y="4872425"/>
            <a:ext cx="6870075" cy="1531950"/>
          </a:xfrm>
          <a:prstGeom prst="rect">
            <a:avLst/>
          </a:prstGeom>
          <a:noFill/>
          <a:ln>
            <a:noFill/>
          </a:ln>
        </p:spPr>
      </p:pic>
    </p:spTree>
    <p:extLst>
      <p:ext uri="{BB962C8B-B14F-4D97-AF65-F5344CB8AC3E}">
        <p14:creationId xmlns:p14="http://schemas.microsoft.com/office/powerpoint/2010/main" val="2746733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normAutofit fontScale="90000"/>
          </a:bodyPr>
          <a:lstStyle/>
          <a:p>
            <a:r>
              <a:rPr lang="es-MX" sz="6600" dirty="0">
                <a:solidFill>
                  <a:srgbClr val="88354D"/>
                </a:solidFill>
              </a:rPr>
              <a:t>TEMA N°5</a:t>
            </a:r>
            <a:br>
              <a:rPr lang="es-MX" dirty="0"/>
            </a:br>
            <a:r>
              <a:rPr lang="es-MX" dirty="0">
                <a:solidFill>
                  <a:srgbClr val="A7A8AA"/>
                </a:solidFill>
              </a:rPr>
              <a:t>MÉTODOS DE FRESADO</a:t>
            </a: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8" name="Google Shape;284;ga495e8a953_0_104">
            <a:extLst>
              <a:ext uri="{FF2B5EF4-FFF2-40B4-BE49-F238E27FC236}">
                <a16:creationId xmlns:a16="http://schemas.microsoft.com/office/drawing/2014/main" id="{58ED7D81-90BD-4291-B7EC-140E7889E51A}"/>
              </a:ext>
            </a:extLst>
          </p:cNvPr>
          <p:cNvSpPr txBox="1"/>
          <p:nvPr/>
        </p:nvSpPr>
        <p:spPr>
          <a:xfrm>
            <a:off x="5554463" y="5777123"/>
            <a:ext cx="72888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s-CL" sz="1000" b="1" i="0" u="none" strike="noStrike" cap="none" dirty="0">
                <a:solidFill>
                  <a:schemeClr val="dk1"/>
                </a:solidFill>
                <a:ea typeface="Arial"/>
                <a:cs typeface="Arial"/>
                <a:sym typeface="Arial"/>
              </a:rPr>
              <a:t>Fuent</a:t>
            </a:r>
            <a:r>
              <a:rPr lang="es-CL" sz="1000" b="0" i="0" u="none" strike="noStrike" cap="none" dirty="0">
                <a:solidFill>
                  <a:schemeClr val="dk1"/>
                </a:solidFill>
                <a:ea typeface="Arial"/>
                <a:cs typeface="Arial"/>
                <a:sym typeface="Arial"/>
              </a:rPr>
              <a:t>e: Elaboración propia.</a:t>
            </a:r>
            <a:endParaRPr sz="1000" b="0" i="0" u="none" strike="noStrike" cap="none" dirty="0">
              <a:solidFill>
                <a:schemeClr val="dk1"/>
              </a:solidFil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endParaRPr sz="1000" b="0" i="0" u="none" strike="noStrike" cap="none" dirty="0">
              <a:solidFill>
                <a:schemeClr val="dk1"/>
              </a:solidFil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endParaRPr sz="105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9" name="CuadroTexto 8">
            <a:extLst>
              <a:ext uri="{FF2B5EF4-FFF2-40B4-BE49-F238E27FC236}">
                <a16:creationId xmlns:a16="http://schemas.microsoft.com/office/drawing/2014/main" id="{16F1646F-CAB9-4E4D-8742-B0B6BDAE75BB}"/>
              </a:ext>
            </a:extLst>
          </p:cNvPr>
          <p:cNvSpPr txBox="1"/>
          <p:nvPr/>
        </p:nvSpPr>
        <p:spPr>
          <a:xfrm>
            <a:off x="5936974" y="1531282"/>
            <a:ext cx="5958363" cy="4134678"/>
          </a:xfrm>
          <a:prstGeom prst="rect">
            <a:avLst/>
          </a:prstGeom>
          <a:solidFill>
            <a:srgbClr val="88354D"/>
          </a:solidFill>
        </p:spPr>
        <p:txBody>
          <a:bodyPr wrap="square" rtlCol="0">
            <a:spAutoFit/>
          </a:bodyPr>
          <a:lstStyle/>
          <a:p>
            <a:endParaRPr lang="es-CL" dirty="0"/>
          </a:p>
        </p:txBody>
      </p:sp>
      <p:pic>
        <p:nvPicPr>
          <p:cNvPr id="13" name="Google Shape;285;ga495e8a953_0_104">
            <a:extLst>
              <a:ext uri="{FF2B5EF4-FFF2-40B4-BE49-F238E27FC236}">
                <a16:creationId xmlns:a16="http://schemas.microsoft.com/office/drawing/2014/main" id="{36F4DC80-B124-4300-AFFB-35FE6A8C8E3F}"/>
              </a:ext>
            </a:extLst>
          </p:cNvPr>
          <p:cNvPicPr preferRelativeResize="0"/>
          <p:nvPr/>
        </p:nvPicPr>
        <p:blipFill rotWithShape="1">
          <a:blip r:embed="rId2">
            <a:alphaModFix/>
          </a:blip>
          <a:srcRect/>
          <a:stretch/>
        </p:blipFill>
        <p:spPr>
          <a:xfrm>
            <a:off x="7475761" y="2276808"/>
            <a:ext cx="3327527" cy="2643625"/>
          </a:xfrm>
          <a:prstGeom prst="rect">
            <a:avLst/>
          </a:prstGeom>
          <a:noFill/>
          <a:ln>
            <a:noFill/>
          </a:ln>
        </p:spPr>
      </p:pic>
    </p:spTree>
    <p:extLst>
      <p:ext uri="{BB962C8B-B14F-4D97-AF65-F5344CB8AC3E}">
        <p14:creationId xmlns:p14="http://schemas.microsoft.com/office/powerpoint/2010/main" val="3281167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2A19D01-61BE-467C-8B2B-5325D54A5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768"/>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AB8EDEAC-DE34-4551-AEBC-FF7A3B2E4893}"/>
              </a:ext>
            </a:extLst>
          </p:cNvPr>
          <p:cNvSpPr>
            <a:spLocks noGrp="1"/>
          </p:cNvSpPr>
          <p:nvPr>
            <p:ph type="title"/>
          </p:nvPr>
        </p:nvSpPr>
        <p:spPr>
          <a:xfrm>
            <a:off x="296663" y="365125"/>
            <a:ext cx="10515600" cy="1325563"/>
          </a:xfrm>
        </p:spPr>
        <p:txBody>
          <a:bodyPr/>
          <a:lstStyle/>
          <a:p>
            <a:r>
              <a:rPr lang="es-MX" b="1" dirty="0">
                <a:solidFill>
                  <a:srgbClr val="88354D"/>
                </a:solidFill>
              </a:rPr>
              <a:t>FRESADO</a:t>
            </a:r>
            <a:br>
              <a:rPr lang="es-MX" b="1" dirty="0">
                <a:solidFill>
                  <a:srgbClr val="A7A8AA"/>
                </a:solidFill>
              </a:rPr>
            </a:br>
            <a:r>
              <a:rPr lang="es-MX" b="1" dirty="0">
                <a:solidFill>
                  <a:srgbClr val="A7A8AA"/>
                </a:solidFill>
              </a:rPr>
              <a:t>FRONTAL</a:t>
            </a:r>
            <a:endParaRPr lang="es-CL" b="1" dirty="0">
              <a:solidFill>
                <a:srgbClr val="A7A8AA"/>
              </a:solidFill>
            </a:endParaRPr>
          </a:p>
        </p:txBody>
      </p:sp>
      <p:sp>
        <p:nvSpPr>
          <p:cNvPr id="17" name="Rectángulo 16">
            <a:extLst>
              <a:ext uri="{FF2B5EF4-FFF2-40B4-BE49-F238E27FC236}">
                <a16:creationId xmlns:a16="http://schemas.microsoft.com/office/drawing/2014/main" id="{2A714EAE-7E99-4E0C-822F-995C2159B4D3}"/>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3" name="Marcador de contenido 4">
            <a:extLst>
              <a:ext uri="{FF2B5EF4-FFF2-40B4-BE49-F238E27FC236}">
                <a16:creationId xmlns:a16="http://schemas.microsoft.com/office/drawing/2014/main" id="{361AC8D0-5D88-4E2A-9F7B-8761B20C3598}"/>
              </a:ext>
            </a:extLst>
          </p:cNvPr>
          <p:cNvSpPr>
            <a:spLocks noGrp="1"/>
          </p:cNvSpPr>
          <p:nvPr>
            <p:ph sz="half" idx="1"/>
          </p:nvPr>
        </p:nvSpPr>
        <p:spPr>
          <a:xfrm>
            <a:off x="1918632" y="2271872"/>
            <a:ext cx="4372993" cy="331449"/>
          </a:xfrm>
        </p:spPr>
        <p:txBody>
          <a:bodyPr>
            <a:noAutofit/>
          </a:bodyPr>
          <a:lstStyle/>
          <a:p>
            <a:pPr marL="114300" lvl="0" indent="0">
              <a:spcBef>
                <a:spcPts val="0"/>
              </a:spcBef>
              <a:buSzPts val="1800"/>
              <a:buNone/>
            </a:pPr>
            <a:r>
              <a:rPr lang="es-MX" sz="2000" b="1" dirty="0">
                <a:solidFill>
                  <a:schemeClr val="bg1"/>
                </a:solidFill>
                <a:ea typeface="Calibri"/>
                <a:cs typeface="Calibri"/>
                <a:sym typeface="Calibri"/>
              </a:rPr>
              <a:t>FÓRMULA DE VELOCIDAD DE CORTE</a:t>
            </a:r>
            <a:endParaRPr lang="es-MX" sz="2000" b="1" dirty="0">
              <a:solidFill>
                <a:schemeClr val="bg1"/>
              </a:solidFill>
            </a:endParaRPr>
          </a:p>
          <a:p>
            <a:endParaRPr lang="es-CL" sz="2000" b="1" dirty="0">
              <a:solidFill>
                <a:schemeClr val="bg1"/>
              </a:solidFill>
            </a:endParaRPr>
          </a:p>
        </p:txBody>
      </p:sp>
      <p:sp>
        <p:nvSpPr>
          <p:cNvPr id="26" name="CuadroTexto 25">
            <a:extLst>
              <a:ext uri="{FF2B5EF4-FFF2-40B4-BE49-F238E27FC236}">
                <a16:creationId xmlns:a16="http://schemas.microsoft.com/office/drawing/2014/main" id="{792FFA6F-02FD-437A-BD4F-81104E8E53F6}"/>
              </a:ext>
            </a:extLst>
          </p:cNvPr>
          <p:cNvSpPr txBox="1"/>
          <p:nvPr/>
        </p:nvSpPr>
        <p:spPr>
          <a:xfrm>
            <a:off x="6454422" y="2230106"/>
            <a:ext cx="4081474" cy="400110"/>
          </a:xfrm>
          <a:prstGeom prst="rect">
            <a:avLst/>
          </a:prstGeom>
          <a:noFill/>
        </p:spPr>
        <p:txBody>
          <a:bodyPr wrap="square">
            <a:spAutoFit/>
          </a:bodyPr>
          <a:lstStyle/>
          <a:p>
            <a:pPr marL="114300" indent="0">
              <a:spcBef>
                <a:spcPts val="0"/>
              </a:spcBef>
              <a:buSzPts val="1800"/>
              <a:buFont typeface="Arial" panose="020B0604020202020204" pitchFamily="34" charset="0"/>
              <a:buNone/>
            </a:pPr>
            <a:r>
              <a:rPr lang="es-MX" sz="2000" b="1" dirty="0">
                <a:solidFill>
                  <a:schemeClr val="bg1"/>
                </a:solidFill>
                <a:ea typeface="Calibri"/>
                <a:cs typeface="Calibri"/>
                <a:sym typeface="Calibri"/>
              </a:rPr>
              <a:t>FÓRMULA DE VELOCIDAD DE GIRO</a:t>
            </a:r>
            <a:endParaRPr lang="es-MX" sz="2000" b="1" dirty="0">
              <a:solidFill>
                <a:schemeClr val="bg1"/>
              </a:solidFill>
            </a:endParaRPr>
          </a:p>
        </p:txBody>
      </p:sp>
      <p:sp>
        <p:nvSpPr>
          <p:cNvPr id="6" name="CuadroTexto 5">
            <a:extLst>
              <a:ext uri="{FF2B5EF4-FFF2-40B4-BE49-F238E27FC236}">
                <a16:creationId xmlns:a16="http://schemas.microsoft.com/office/drawing/2014/main" id="{5CC7D193-2616-4219-982D-F91416BCCF77}"/>
              </a:ext>
            </a:extLst>
          </p:cNvPr>
          <p:cNvSpPr txBox="1"/>
          <p:nvPr/>
        </p:nvSpPr>
        <p:spPr>
          <a:xfrm>
            <a:off x="523680" y="1750069"/>
            <a:ext cx="11203499" cy="1723549"/>
          </a:xfrm>
          <a:prstGeom prst="rect">
            <a:avLst/>
          </a:prstGeom>
          <a:noFill/>
        </p:spPr>
        <p:txBody>
          <a:bodyPr wrap="square" rtlCol="0">
            <a:spAutoFit/>
          </a:bodyPr>
          <a:lstStyle/>
          <a:p>
            <a:pPr marL="0" lvl="0" indent="0" algn="just" rtl="0">
              <a:lnSpc>
                <a:spcPct val="107916"/>
              </a:lnSpc>
              <a:spcBef>
                <a:spcPts val="0"/>
              </a:spcBef>
              <a:spcAft>
                <a:spcPts val="0"/>
              </a:spcAft>
              <a:buClr>
                <a:schemeClr val="dk1"/>
              </a:buClr>
              <a:buSzPts val="1100"/>
              <a:buFont typeface="Arial"/>
              <a:buNone/>
            </a:pPr>
            <a:r>
              <a:rPr lang="es-MX" sz="2500" dirty="0"/>
              <a:t>En el fresado frontal el eje de la fresa es normal a la superficie de trabajo, la fresa no solo corta con los filos de su periferia, sino también con dientes frontales, tal cual como se muestra en la Figura 11.</a:t>
            </a:r>
          </a:p>
          <a:p>
            <a:endParaRPr lang="es-MX" sz="2500" b="0" i="0" u="none" strike="noStrike" dirty="0">
              <a:solidFill>
                <a:srgbClr val="000000"/>
              </a:solidFill>
              <a:effectLst/>
              <a:latin typeface="Calibri" panose="020F0502020204030204" pitchFamily="34" charset="0"/>
            </a:endParaRPr>
          </a:p>
        </p:txBody>
      </p:sp>
      <p:pic>
        <p:nvPicPr>
          <p:cNvPr id="12" name="Google Shape;293;ga495e8a953_0_99">
            <a:extLst>
              <a:ext uri="{FF2B5EF4-FFF2-40B4-BE49-F238E27FC236}">
                <a16:creationId xmlns:a16="http://schemas.microsoft.com/office/drawing/2014/main" id="{2AD818B5-0173-4F0E-B18A-0FF9FFD102D0}"/>
              </a:ext>
            </a:extLst>
          </p:cNvPr>
          <p:cNvPicPr preferRelativeResize="0"/>
          <p:nvPr/>
        </p:nvPicPr>
        <p:blipFill rotWithShape="1">
          <a:blip r:embed="rId3">
            <a:alphaModFix/>
          </a:blip>
          <a:srcRect/>
          <a:stretch/>
        </p:blipFill>
        <p:spPr>
          <a:xfrm>
            <a:off x="4542050" y="3782575"/>
            <a:ext cx="3107903" cy="2279125"/>
          </a:xfrm>
          <a:prstGeom prst="rect">
            <a:avLst/>
          </a:prstGeom>
          <a:noFill/>
          <a:ln>
            <a:noFill/>
          </a:ln>
        </p:spPr>
      </p:pic>
      <p:sp>
        <p:nvSpPr>
          <p:cNvPr id="14" name="Google Shape;292;ga495e8a953_0_99">
            <a:extLst>
              <a:ext uri="{FF2B5EF4-FFF2-40B4-BE49-F238E27FC236}">
                <a16:creationId xmlns:a16="http://schemas.microsoft.com/office/drawing/2014/main" id="{DB65A7CD-17E8-4126-86A0-91FC06230C7A}"/>
              </a:ext>
            </a:extLst>
          </p:cNvPr>
          <p:cNvSpPr txBox="1"/>
          <p:nvPr/>
        </p:nvSpPr>
        <p:spPr>
          <a:xfrm>
            <a:off x="3004200" y="3355000"/>
            <a:ext cx="6183600" cy="54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CL" sz="1800" b="1" u="none" strike="noStrike" cap="none" dirty="0">
                <a:solidFill>
                  <a:srgbClr val="88354D"/>
                </a:solidFill>
                <a:latin typeface="Calibri"/>
                <a:ea typeface="Calibri"/>
                <a:cs typeface="Calibri"/>
                <a:sym typeface="Calibri"/>
              </a:rPr>
              <a:t>Figura 11 - Fresado frontal	</a:t>
            </a:r>
            <a:endParaRPr sz="1400" b="1" u="none" strike="noStrike" cap="none" dirty="0">
              <a:solidFill>
                <a:srgbClr val="88354D"/>
              </a:solidFill>
              <a:latin typeface="Arial"/>
              <a:ea typeface="Arial"/>
              <a:cs typeface="Arial"/>
              <a:sym typeface="Arial"/>
            </a:endParaRPr>
          </a:p>
        </p:txBody>
      </p:sp>
      <p:sp>
        <p:nvSpPr>
          <p:cNvPr id="15" name="Google Shape;294;ga495e8a953_0_99">
            <a:extLst>
              <a:ext uri="{FF2B5EF4-FFF2-40B4-BE49-F238E27FC236}">
                <a16:creationId xmlns:a16="http://schemas.microsoft.com/office/drawing/2014/main" id="{1FAD1DDF-B609-4EE5-A027-1AA253FE639B}"/>
              </a:ext>
            </a:extLst>
          </p:cNvPr>
          <p:cNvSpPr txBox="1"/>
          <p:nvPr/>
        </p:nvSpPr>
        <p:spPr>
          <a:xfrm>
            <a:off x="4427552" y="6061700"/>
            <a:ext cx="3336900" cy="261600"/>
          </a:xfrm>
          <a:prstGeom prst="rect">
            <a:avLst/>
          </a:prstGeom>
          <a:noFill/>
          <a:ln>
            <a:noFill/>
          </a:ln>
        </p:spPr>
        <p:txBody>
          <a:bodyPr spcFirstLastPara="1" wrap="square" lIns="91425" tIns="45700" rIns="91425" bIns="45700" anchor="t" anchorCtr="0">
            <a:noAutofit/>
          </a:bodyPr>
          <a:lstStyle/>
          <a:p>
            <a:pPr lvl="0" algn="ctr">
              <a:buClr>
                <a:schemeClr val="dk1"/>
              </a:buClr>
              <a:buSzPts val="1100"/>
            </a:pPr>
            <a:r>
              <a:rPr lang="es-CL" sz="1000" b="1" dirty="0">
                <a:solidFill>
                  <a:schemeClr val="dk1"/>
                </a:solidFill>
                <a:ea typeface="Arial"/>
                <a:cs typeface="Arial"/>
                <a:sym typeface="Arial"/>
              </a:rPr>
              <a:t>Fuente: </a:t>
            </a:r>
            <a:r>
              <a:rPr lang="es-CL" sz="1000" b="1" i="0" u="none" strike="noStrike" cap="none" dirty="0">
                <a:solidFill>
                  <a:schemeClr val="dk1"/>
                </a:solidFill>
                <a:ea typeface="Calibri"/>
                <a:cs typeface="Calibri"/>
                <a:sym typeface="Calibri"/>
              </a:rPr>
              <a:t> </a:t>
            </a:r>
            <a:r>
              <a:rPr lang="es-CL" sz="1000" b="0" i="0" u="none" strike="noStrike" cap="none" dirty="0">
                <a:solidFill>
                  <a:schemeClr val="dk1"/>
                </a:solidFill>
                <a:ea typeface="Calibri"/>
                <a:cs typeface="Calibri"/>
                <a:sym typeface="Calibri"/>
              </a:rPr>
              <a:t>Elaboración propia</a:t>
            </a:r>
            <a:r>
              <a:rPr lang="es-CL" sz="1200" b="0" i="0" u="none" strike="noStrike" cap="none" dirty="0">
                <a:solidFill>
                  <a:schemeClr val="dk1"/>
                </a:solidFill>
                <a:latin typeface="Calibri"/>
                <a:ea typeface="Calibri"/>
                <a:cs typeface="Calibri"/>
                <a:sym typeface="Calibri"/>
              </a:rPr>
              <a:t>.</a:t>
            </a: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808569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2A19D01-61BE-467C-8B2B-5325D54A5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768"/>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AB8EDEAC-DE34-4551-AEBC-FF7A3B2E4893}"/>
              </a:ext>
            </a:extLst>
          </p:cNvPr>
          <p:cNvSpPr>
            <a:spLocks noGrp="1"/>
          </p:cNvSpPr>
          <p:nvPr>
            <p:ph type="title"/>
          </p:nvPr>
        </p:nvSpPr>
        <p:spPr>
          <a:xfrm>
            <a:off x="296663" y="365125"/>
            <a:ext cx="10515600" cy="1325563"/>
          </a:xfrm>
        </p:spPr>
        <p:txBody>
          <a:bodyPr/>
          <a:lstStyle/>
          <a:p>
            <a:r>
              <a:rPr lang="es-MX" b="1" dirty="0">
                <a:solidFill>
                  <a:srgbClr val="88354D"/>
                </a:solidFill>
              </a:rPr>
              <a:t>FRESADO</a:t>
            </a:r>
            <a:br>
              <a:rPr lang="es-MX" b="1" dirty="0">
                <a:solidFill>
                  <a:srgbClr val="A7A8AA"/>
                </a:solidFill>
              </a:rPr>
            </a:br>
            <a:r>
              <a:rPr lang="es-MX" b="1" dirty="0">
                <a:solidFill>
                  <a:srgbClr val="A7A8AA"/>
                </a:solidFill>
              </a:rPr>
              <a:t>CILÍNDRICO</a:t>
            </a:r>
            <a:endParaRPr lang="es-CL" b="1" dirty="0">
              <a:solidFill>
                <a:srgbClr val="A7A8AA"/>
              </a:solidFill>
            </a:endParaRPr>
          </a:p>
        </p:txBody>
      </p:sp>
      <p:sp>
        <p:nvSpPr>
          <p:cNvPr id="17" name="Rectángulo 16">
            <a:extLst>
              <a:ext uri="{FF2B5EF4-FFF2-40B4-BE49-F238E27FC236}">
                <a16:creationId xmlns:a16="http://schemas.microsoft.com/office/drawing/2014/main" id="{2A714EAE-7E99-4E0C-822F-995C2159B4D3}"/>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3" name="Marcador de contenido 4">
            <a:extLst>
              <a:ext uri="{FF2B5EF4-FFF2-40B4-BE49-F238E27FC236}">
                <a16:creationId xmlns:a16="http://schemas.microsoft.com/office/drawing/2014/main" id="{361AC8D0-5D88-4E2A-9F7B-8761B20C3598}"/>
              </a:ext>
            </a:extLst>
          </p:cNvPr>
          <p:cNvSpPr>
            <a:spLocks noGrp="1"/>
          </p:cNvSpPr>
          <p:nvPr>
            <p:ph sz="half" idx="1"/>
          </p:nvPr>
        </p:nvSpPr>
        <p:spPr>
          <a:xfrm>
            <a:off x="1918632" y="2271872"/>
            <a:ext cx="4372993" cy="331449"/>
          </a:xfrm>
        </p:spPr>
        <p:txBody>
          <a:bodyPr>
            <a:noAutofit/>
          </a:bodyPr>
          <a:lstStyle/>
          <a:p>
            <a:pPr marL="114300" lvl="0" indent="0">
              <a:spcBef>
                <a:spcPts val="0"/>
              </a:spcBef>
              <a:buSzPts val="1800"/>
              <a:buNone/>
            </a:pPr>
            <a:r>
              <a:rPr lang="es-MX" sz="2000" b="1" dirty="0">
                <a:solidFill>
                  <a:schemeClr val="bg1"/>
                </a:solidFill>
                <a:ea typeface="Calibri"/>
                <a:cs typeface="Calibri"/>
                <a:sym typeface="Calibri"/>
              </a:rPr>
              <a:t>FÓRMULA DE VELOCIDAD DE CORTE</a:t>
            </a:r>
            <a:endParaRPr lang="es-MX" sz="2000" b="1" dirty="0">
              <a:solidFill>
                <a:schemeClr val="bg1"/>
              </a:solidFill>
            </a:endParaRPr>
          </a:p>
          <a:p>
            <a:endParaRPr lang="es-CL" sz="2000" b="1" dirty="0">
              <a:solidFill>
                <a:schemeClr val="bg1"/>
              </a:solidFill>
            </a:endParaRPr>
          </a:p>
        </p:txBody>
      </p:sp>
      <p:sp>
        <p:nvSpPr>
          <p:cNvPr id="26" name="CuadroTexto 25">
            <a:extLst>
              <a:ext uri="{FF2B5EF4-FFF2-40B4-BE49-F238E27FC236}">
                <a16:creationId xmlns:a16="http://schemas.microsoft.com/office/drawing/2014/main" id="{792FFA6F-02FD-437A-BD4F-81104E8E53F6}"/>
              </a:ext>
            </a:extLst>
          </p:cNvPr>
          <p:cNvSpPr txBox="1"/>
          <p:nvPr/>
        </p:nvSpPr>
        <p:spPr>
          <a:xfrm>
            <a:off x="6454422" y="2230106"/>
            <a:ext cx="4081474" cy="400110"/>
          </a:xfrm>
          <a:prstGeom prst="rect">
            <a:avLst/>
          </a:prstGeom>
          <a:noFill/>
        </p:spPr>
        <p:txBody>
          <a:bodyPr wrap="square">
            <a:spAutoFit/>
          </a:bodyPr>
          <a:lstStyle/>
          <a:p>
            <a:pPr marL="114300" indent="0">
              <a:spcBef>
                <a:spcPts val="0"/>
              </a:spcBef>
              <a:buSzPts val="1800"/>
              <a:buFont typeface="Arial" panose="020B0604020202020204" pitchFamily="34" charset="0"/>
              <a:buNone/>
            </a:pPr>
            <a:r>
              <a:rPr lang="es-MX" sz="2000" b="1" dirty="0">
                <a:solidFill>
                  <a:schemeClr val="bg1"/>
                </a:solidFill>
                <a:ea typeface="Calibri"/>
                <a:cs typeface="Calibri"/>
                <a:sym typeface="Calibri"/>
              </a:rPr>
              <a:t>FÓRMULA DE VELOCIDAD DE GIRO</a:t>
            </a:r>
            <a:endParaRPr lang="es-MX" sz="2000" b="1" dirty="0">
              <a:solidFill>
                <a:schemeClr val="bg1"/>
              </a:solidFill>
            </a:endParaRPr>
          </a:p>
        </p:txBody>
      </p:sp>
      <p:sp>
        <p:nvSpPr>
          <p:cNvPr id="6" name="CuadroTexto 5">
            <a:extLst>
              <a:ext uri="{FF2B5EF4-FFF2-40B4-BE49-F238E27FC236}">
                <a16:creationId xmlns:a16="http://schemas.microsoft.com/office/drawing/2014/main" id="{5CC7D193-2616-4219-982D-F91416BCCF77}"/>
              </a:ext>
            </a:extLst>
          </p:cNvPr>
          <p:cNvSpPr txBox="1"/>
          <p:nvPr/>
        </p:nvSpPr>
        <p:spPr>
          <a:xfrm>
            <a:off x="523680" y="1750069"/>
            <a:ext cx="11203499" cy="2939266"/>
          </a:xfrm>
          <a:prstGeom prst="rect">
            <a:avLst/>
          </a:prstGeom>
          <a:noFill/>
        </p:spPr>
        <p:txBody>
          <a:bodyPr wrap="square" rtlCol="0">
            <a:spAutoFit/>
          </a:bodyPr>
          <a:lstStyle/>
          <a:p>
            <a:pPr marL="0" lvl="0" indent="0" algn="just" rtl="0">
              <a:lnSpc>
                <a:spcPct val="90000"/>
              </a:lnSpc>
              <a:spcBef>
                <a:spcPts val="1000"/>
              </a:spcBef>
              <a:spcAft>
                <a:spcPts val="0"/>
              </a:spcAft>
              <a:buSzPts val="1800"/>
              <a:buNone/>
            </a:pPr>
            <a:r>
              <a:rPr lang="es-MX" sz="2500" dirty="0"/>
              <a:t>El eje de la fresa se dispone paralelamente a la superficie de trabajo en la pieza. La fresa posee una forma cilíndrica y arranca la viruta con los filos de su periferia, tal cual como se muestra en la Figura 12.</a:t>
            </a:r>
          </a:p>
          <a:p>
            <a:pPr marL="0" lvl="0" indent="0" algn="just" rtl="0">
              <a:lnSpc>
                <a:spcPct val="90000"/>
              </a:lnSpc>
              <a:spcBef>
                <a:spcPts val="1000"/>
              </a:spcBef>
              <a:spcAft>
                <a:spcPts val="0"/>
              </a:spcAft>
              <a:buSzPts val="1800"/>
              <a:buNone/>
            </a:pPr>
            <a:endParaRPr lang="es-MX" sz="2500" dirty="0"/>
          </a:p>
          <a:p>
            <a:pPr marL="0" lvl="0" indent="0" algn="just" rtl="0">
              <a:lnSpc>
                <a:spcPct val="90000"/>
              </a:lnSpc>
              <a:spcBef>
                <a:spcPts val="1000"/>
              </a:spcBef>
              <a:spcAft>
                <a:spcPts val="0"/>
              </a:spcAft>
              <a:buSzPts val="1800"/>
              <a:buNone/>
            </a:pPr>
            <a:endParaRPr lang="es-MX" sz="2500" dirty="0"/>
          </a:p>
          <a:p>
            <a:pPr marL="0" lvl="0" indent="0" algn="just" rtl="0">
              <a:lnSpc>
                <a:spcPct val="90000"/>
              </a:lnSpc>
              <a:spcBef>
                <a:spcPts val="1000"/>
              </a:spcBef>
              <a:spcAft>
                <a:spcPts val="0"/>
              </a:spcAft>
              <a:buSzPts val="1800"/>
              <a:buNone/>
            </a:pPr>
            <a:endParaRPr lang="es-MX" sz="2500" dirty="0"/>
          </a:p>
          <a:p>
            <a:endParaRPr lang="es-MX" sz="2500" b="0" i="0" u="none" strike="noStrike" dirty="0">
              <a:solidFill>
                <a:srgbClr val="000000"/>
              </a:solidFill>
              <a:effectLst/>
              <a:latin typeface="Calibri" panose="020F0502020204030204" pitchFamily="34" charset="0"/>
            </a:endParaRPr>
          </a:p>
        </p:txBody>
      </p:sp>
      <p:sp>
        <p:nvSpPr>
          <p:cNvPr id="14" name="Google Shape;292;ga495e8a953_0_99">
            <a:extLst>
              <a:ext uri="{FF2B5EF4-FFF2-40B4-BE49-F238E27FC236}">
                <a16:creationId xmlns:a16="http://schemas.microsoft.com/office/drawing/2014/main" id="{DB65A7CD-17E8-4126-86A0-91FC06230C7A}"/>
              </a:ext>
            </a:extLst>
          </p:cNvPr>
          <p:cNvSpPr txBox="1"/>
          <p:nvPr/>
        </p:nvSpPr>
        <p:spPr>
          <a:xfrm>
            <a:off x="3004200" y="2813055"/>
            <a:ext cx="6183600" cy="54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CL" sz="1800" b="1" u="none" strike="noStrike" cap="none" dirty="0">
                <a:solidFill>
                  <a:srgbClr val="88354D"/>
                </a:solidFill>
                <a:latin typeface="Calibri"/>
                <a:ea typeface="Calibri"/>
                <a:cs typeface="Calibri"/>
                <a:sym typeface="Calibri"/>
              </a:rPr>
              <a:t>Figura 12 - Fresado cilíndrico	</a:t>
            </a:r>
            <a:endParaRPr sz="1400" b="1" u="none" strike="noStrike" cap="none" dirty="0">
              <a:solidFill>
                <a:srgbClr val="88354D"/>
              </a:solidFill>
              <a:latin typeface="Arial"/>
              <a:ea typeface="Arial"/>
              <a:cs typeface="Arial"/>
              <a:sym typeface="Arial"/>
            </a:endParaRPr>
          </a:p>
        </p:txBody>
      </p:sp>
      <p:sp>
        <p:nvSpPr>
          <p:cNvPr id="15" name="Google Shape;294;ga495e8a953_0_99">
            <a:extLst>
              <a:ext uri="{FF2B5EF4-FFF2-40B4-BE49-F238E27FC236}">
                <a16:creationId xmlns:a16="http://schemas.microsoft.com/office/drawing/2014/main" id="{1FAD1DDF-B609-4EE5-A027-1AA253FE639B}"/>
              </a:ext>
            </a:extLst>
          </p:cNvPr>
          <p:cNvSpPr txBox="1"/>
          <p:nvPr/>
        </p:nvSpPr>
        <p:spPr>
          <a:xfrm>
            <a:off x="4359226" y="5808607"/>
            <a:ext cx="3336900" cy="261600"/>
          </a:xfrm>
          <a:prstGeom prst="rect">
            <a:avLst/>
          </a:prstGeom>
          <a:noFill/>
          <a:ln>
            <a:noFill/>
          </a:ln>
        </p:spPr>
        <p:txBody>
          <a:bodyPr spcFirstLastPara="1" wrap="square" lIns="91425" tIns="45700" rIns="91425" bIns="45700" anchor="t" anchorCtr="0">
            <a:noAutofit/>
          </a:bodyPr>
          <a:lstStyle/>
          <a:p>
            <a:pPr lvl="0" algn="ctr">
              <a:buClr>
                <a:schemeClr val="dk1"/>
              </a:buClr>
              <a:buSzPts val="1100"/>
            </a:pPr>
            <a:r>
              <a:rPr lang="es-CL" sz="1000" b="1" dirty="0">
                <a:solidFill>
                  <a:schemeClr val="dk1"/>
                </a:solidFill>
                <a:ea typeface="Arial"/>
                <a:cs typeface="Arial"/>
                <a:sym typeface="Arial"/>
              </a:rPr>
              <a:t>Fuente: </a:t>
            </a:r>
            <a:r>
              <a:rPr lang="es-CL" sz="1000" b="1" i="0" u="none" strike="noStrike" cap="none" dirty="0">
                <a:solidFill>
                  <a:schemeClr val="dk1"/>
                </a:solidFill>
                <a:ea typeface="Calibri"/>
                <a:cs typeface="Calibri"/>
                <a:sym typeface="Calibri"/>
              </a:rPr>
              <a:t> </a:t>
            </a:r>
            <a:r>
              <a:rPr lang="es-CL" sz="1000" b="0" i="0" u="none" strike="noStrike" cap="none" dirty="0">
                <a:solidFill>
                  <a:schemeClr val="dk1"/>
                </a:solidFill>
                <a:ea typeface="Calibri"/>
                <a:cs typeface="Calibri"/>
                <a:sym typeface="Calibri"/>
              </a:rPr>
              <a:t>Elaboración propia</a:t>
            </a:r>
            <a:r>
              <a:rPr lang="es-CL" sz="1200" b="0" i="0" u="none" strike="noStrike" cap="none" dirty="0">
                <a:solidFill>
                  <a:schemeClr val="dk1"/>
                </a:solidFill>
                <a:latin typeface="Calibri"/>
                <a:ea typeface="Calibri"/>
                <a:cs typeface="Calibri"/>
                <a:sym typeface="Calibri"/>
              </a:rPr>
              <a:t>.</a:t>
            </a:r>
            <a:endParaRPr lang="es-CL" sz="1100" b="0" i="0" u="none" strike="noStrike" cap="none" dirty="0">
              <a:solidFill>
                <a:srgbClr val="000000"/>
              </a:solidFill>
              <a:latin typeface="Arial"/>
              <a:ea typeface="Arial"/>
              <a:cs typeface="Arial"/>
              <a:sym typeface="Arial"/>
            </a:endParaRPr>
          </a:p>
        </p:txBody>
      </p:sp>
      <p:pic>
        <p:nvPicPr>
          <p:cNvPr id="19" name="Google Shape;301;ga495e8a953_0_116">
            <a:extLst>
              <a:ext uri="{FF2B5EF4-FFF2-40B4-BE49-F238E27FC236}">
                <a16:creationId xmlns:a16="http://schemas.microsoft.com/office/drawing/2014/main" id="{C5F9357C-59AF-496E-A9EB-AE98DE1A8503}"/>
              </a:ext>
            </a:extLst>
          </p:cNvPr>
          <p:cNvPicPr preferRelativeResize="0"/>
          <p:nvPr/>
        </p:nvPicPr>
        <p:blipFill rotWithShape="1">
          <a:blip r:embed="rId3">
            <a:alphaModFix/>
          </a:blip>
          <a:srcRect/>
          <a:stretch/>
        </p:blipFill>
        <p:spPr>
          <a:xfrm>
            <a:off x="4359226" y="3274232"/>
            <a:ext cx="3219050" cy="2424550"/>
          </a:xfrm>
          <a:prstGeom prst="rect">
            <a:avLst/>
          </a:prstGeom>
          <a:noFill/>
          <a:ln>
            <a:noFill/>
          </a:ln>
        </p:spPr>
      </p:pic>
      <p:sp>
        <p:nvSpPr>
          <p:cNvPr id="20" name="CuadroTexto 19">
            <a:extLst>
              <a:ext uri="{FF2B5EF4-FFF2-40B4-BE49-F238E27FC236}">
                <a16:creationId xmlns:a16="http://schemas.microsoft.com/office/drawing/2014/main" id="{B08F3D8C-C1A4-4C43-A685-5AB645BE37BF}"/>
              </a:ext>
            </a:extLst>
          </p:cNvPr>
          <p:cNvSpPr txBox="1"/>
          <p:nvPr/>
        </p:nvSpPr>
        <p:spPr>
          <a:xfrm>
            <a:off x="979023" y="6023803"/>
            <a:ext cx="10576522" cy="784830"/>
          </a:xfrm>
          <a:prstGeom prst="rect">
            <a:avLst/>
          </a:prstGeom>
          <a:noFill/>
        </p:spPr>
        <p:txBody>
          <a:bodyPr wrap="square">
            <a:spAutoFit/>
          </a:bodyPr>
          <a:lstStyle/>
          <a:p>
            <a:pPr marL="0" lvl="0" indent="0" algn="just" rtl="0">
              <a:lnSpc>
                <a:spcPct val="90000"/>
              </a:lnSpc>
              <a:spcBef>
                <a:spcPts val="1000"/>
              </a:spcBef>
              <a:spcAft>
                <a:spcPts val="0"/>
              </a:spcAft>
              <a:buSzPts val="1800"/>
              <a:buNone/>
            </a:pPr>
            <a:r>
              <a:rPr lang="es-MX" sz="2500" dirty="0"/>
              <a:t>Generalmente para el fresado cilíndrico se distinguen dos métodos, fresado de contramarcha y fresado a favor del avance, ambos se explican a continuación.</a:t>
            </a:r>
          </a:p>
        </p:txBody>
      </p:sp>
    </p:spTree>
    <p:extLst>
      <p:ext uri="{BB962C8B-B14F-4D97-AF65-F5344CB8AC3E}">
        <p14:creationId xmlns:p14="http://schemas.microsoft.com/office/powerpoint/2010/main" val="2133383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2A19D01-61BE-467C-8B2B-5325D54A5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768"/>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AB8EDEAC-DE34-4551-AEBC-FF7A3B2E4893}"/>
              </a:ext>
            </a:extLst>
          </p:cNvPr>
          <p:cNvSpPr>
            <a:spLocks noGrp="1"/>
          </p:cNvSpPr>
          <p:nvPr>
            <p:ph type="title"/>
          </p:nvPr>
        </p:nvSpPr>
        <p:spPr>
          <a:xfrm>
            <a:off x="296663" y="365125"/>
            <a:ext cx="10515600" cy="1325563"/>
          </a:xfrm>
        </p:spPr>
        <p:txBody>
          <a:bodyPr/>
          <a:lstStyle/>
          <a:p>
            <a:r>
              <a:rPr lang="es-MX" b="1" dirty="0">
                <a:solidFill>
                  <a:srgbClr val="88354D"/>
                </a:solidFill>
              </a:rPr>
              <a:t>FRESADO</a:t>
            </a:r>
            <a:br>
              <a:rPr lang="es-MX" b="1" dirty="0">
                <a:solidFill>
                  <a:srgbClr val="A7A8AA"/>
                </a:solidFill>
              </a:rPr>
            </a:br>
            <a:r>
              <a:rPr lang="es-MX" b="1" dirty="0">
                <a:solidFill>
                  <a:srgbClr val="A7A8AA"/>
                </a:solidFill>
              </a:rPr>
              <a:t>CONTRAMARCHA</a:t>
            </a:r>
            <a:endParaRPr lang="es-CL" b="1" dirty="0">
              <a:solidFill>
                <a:srgbClr val="A7A8AA"/>
              </a:solidFill>
            </a:endParaRPr>
          </a:p>
        </p:txBody>
      </p:sp>
      <p:sp>
        <p:nvSpPr>
          <p:cNvPr id="17" name="Rectángulo 16">
            <a:extLst>
              <a:ext uri="{FF2B5EF4-FFF2-40B4-BE49-F238E27FC236}">
                <a16:creationId xmlns:a16="http://schemas.microsoft.com/office/drawing/2014/main" id="{2A714EAE-7E99-4E0C-822F-995C2159B4D3}"/>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3" name="Marcador de contenido 4">
            <a:extLst>
              <a:ext uri="{FF2B5EF4-FFF2-40B4-BE49-F238E27FC236}">
                <a16:creationId xmlns:a16="http://schemas.microsoft.com/office/drawing/2014/main" id="{361AC8D0-5D88-4E2A-9F7B-8761B20C3598}"/>
              </a:ext>
            </a:extLst>
          </p:cNvPr>
          <p:cNvSpPr>
            <a:spLocks noGrp="1"/>
          </p:cNvSpPr>
          <p:nvPr>
            <p:ph sz="half" idx="1"/>
          </p:nvPr>
        </p:nvSpPr>
        <p:spPr>
          <a:xfrm>
            <a:off x="1918632" y="2271872"/>
            <a:ext cx="4372993" cy="331449"/>
          </a:xfrm>
        </p:spPr>
        <p:txBody>
          <a:bodyPr>
            <a:noAutofit/>
          </a:bodyPr>
          <a:lstStyle/>
          <a:p>
            <a:pPr marL="114300" lvl="0" indent="0">
              <a:spcBef>
                <a:spcPts val="0"/>
              </a:spcBef>
              <a:buSzPts val="1800"/>
              <a:buNone/>
            </a:pPr>
            <a:r>
              <a:rPr lang="es-MX" sz="2000" b="1" dirty="0">
                <a:solidFill>
                  <a:schemeClr val="bg1"/>
                </a:solidFill>
                <a:ea typeface="Calibri"/>
                <a:cs typeface="Calibri"/>
                <a:sym typeface="Calibri"/>
              </a:rPr>
              <a:t>FÓRMULA DE VELOCIDAD DE CORTE</a:t>
            </a:r>
            <a:endParaRPr lang="es-MX" sz="2000" b="1" dirty="0">
              <a:solidFill>
                <a:schemeClr val="bg1"/>
              </a:solidFill>
            </a:endParaRPr>
          </a:p>
          <a:p>
            <a:endParaRPr lang="es-CL" sz="2000" b="1" dirty="0">
              <a:solidFill>
                <a:schemeClr val="bg1"/>
              </a:solidFill>
            </a:endParaRPr>
          </a:p>
        </p:txBody>
      </p:sp>
      <p:sp>
        <p:nvSpPr>
          <p:cNvPr id="26" name="CuadroTexto 25">
            <a:extLst>
              <a:ext uri="{FF2B5EF4-FFF2-40B4-BE49-F238E27FC236}">
                <a16:creationId xmlns:a16="http://schemas.microsoft.com/office/drawing/2014/main" id="{792FFA6F-02FD-437A-BD4F-81104E8E53F6}"/>
              </a:ext>
            </a:extLst>
          </p:cNvPr>
          <p:cNvSpPr txBox="1"/>
          <p:nvPr/>
        </p:nvSpPr>
        <p:spPr>
          <a:xfrm>
            <a:off x="6454422" y="2230106"/>
            <a:ext cx="4081474" cy="400110"/>
          </a:xfrm>
          <a:prstGeom prst="rect">
            <a:avLst/>
          </a:prstGeom>
          <a:noFill/>
        </p:spPr>
        <p:txBody>
          <a:bodyPr wrap="square">
            <a:spAutoFit/>
          </a:bodyPr>
          <a:lstStyle/>
          <a:p>
            <a:pPr marL="114300" indent="0">
              <a:spcBef>
                <a:spcPts val="0"/>
              </a:spcBef>
              <a:buSzPts val="1800"/>
              <a:buFont typeface="Arial" panose="020B0604020202020204" pitchFamily="34" charset="0"/>
              <a:buNone/>
            </a:pPr>
            <a:r>
              <a:rPr lang="es-MX" sz="2000" b="1" dirty="0">
                <a:solidFill>
                  <a:schemeClr val="bg1"/>
                </a:solidFill>
                <a:ea typeface="Calibri"/>
                <a:cs typeface="Calibri"/>
                <a:sym typeface="Calibri"/>
              </a:rPr>
              <a:t>FÓRMULA DE VELOCIDAD DE GIRO</a:t>
            </a:r>
            <a:endParaRPr lang="es-MX" sz="2000" b="1" dirty="0">
              <a:solidFill>
                <a:schemeClr val="bg1"/>
              </a:solidFill>
            </a:endParaRPr>
          </a:p>
        </p:txBody>
      </p:sp>
      <p:sp>
        <p:nvSpPr>
          <p:cNvPr id="6" name="CuadroTexto 5">
            <a:extLst>
              <a:ext uri="{FF2B5EF4-FFF2-40B4-BE49-F238E27FC236}">
                <a16:creationId xmlns:a16="http://schemas.microsoft.com/office/drawing/2014/main" id="{5CC7D193-2616-4219-982D-F91416BCCF77}"/>
              </a:ext>
            </a:extLst>
          </p:cNvPr>
          <p:cNvSpPr txBox="1"/>
          <p:nvPr/>
        </p:nvSpPr>
        <p:spPr>
          <a:xfrm>
            <a:off x="523680" y="1750069"/>
            <a:ext cx="11203499" cy="3285515"/>
          </a:xfrm>
          <a:prstGeom prst="rect">
            <a:avLst/>
          </a:prstGeom>
          <a:noFill/>
        </p:spPr>
        <p:txBody>
          <a:bodyPr wrap="square" rtlCol="0">
            <a:spAutoFit/>
          </a:bodyPr>
          <a:lstStyle/>
          <a:p>
            <a:pPr marL="0" lvl="0" indent="0" algn="just" rtl="0">
              <a:lnSpc>
                <a:spcPct val="90000"/>
              </a:lnSpc>
              <a:spcBef>
                <a:spcPts val="1000"/>
              </a:spcBef>
              <a:spcAft>
                <a:spcPts val="0"/>
              </a:spcAft>
              <a:buSzPts val="1800"/>
              <a:buNone/>
            </a:pPr>
            <a:r>
              <a:rPr lang="es-MX" sz="2500" dirty="0"/>
              <a:t>Es el procedimiento corrientemente empleado en el fresado cilíndrico (Figura 13). Aquí, la viruta se arranca en primer lugar a través del sitio más delgado. Antes de que los dientes de la fresa penetren en el material, resbalan sobre la superficie que se trabaja. </a:t>
            </a:r>
          </a:p>
          <a:p>
            <a:pPr marL="0" lvl="0" indent="0" algn="just" rtl="0">
              <a:lnSpc>
                <a:spcPct val="90000"/>
              </a:lnSpc>
              <a:spcBef>
                <a:spcPts val="1000"/>
              </a:spcBef>
              <a:spcAft>
                <a:spcPts val="0"/>
              </a:spcAft>
              <a:buSzPts val="1800"/>
              <a:buNone/>
            </a:pPr>
            <a:endParaRPr lang="es-MX" sz="2500" dirty="0"/>
          </a:p>
          <a:p>
            <a:pPr marL="0" lvl="0" indent="0" algn="just" rtl="0">
              <a:lnSpc>
                <a:spcPct val="90000"/>
              </a:lnSpc>
              <a:spcBef>
                <a:spcPts val="1000"/>
              </a:spcBef>
              <a:spcAft>
                <a:spcPts val="0"/>
              </a:spcAft>
              <a:buSzPts val="1800"/>
              <a:buNone/>
            </a:pPr>
            <a:endParaRPr lang="es-MX" sz="2500" dirty="0"/>
          </a:p>
          <a:p>
            <a:pPr marL="0" lvl="0" indent="0" algn="just" rtl="0">
              <a:lnSpc>
                <a:spcPct val="90000"/>
              </a:lnSpc>
              <a:spcBef>
                <a:spcPts val="1000"/>
              </a:spcBef>
              <a:spcAft>
                <a:spcPts val="0"/>
              </a:spcAft>
              <a:buSzPts val="1800"/>
              <a:buNone/>
            </a:pPr>
            <a:endParaRPr lang="es-MX" sz="2500" dirty="0"/>
          </a:p>
          <a:p>
            <a:endParaRPr lang="es-MX" sz="2500" b="0" i="0" u="none" strike="noStrike" dirty="0">
              <a:solidFill>
                <a:srgbClr val="000000"/>
              </a:solidFill>
              <a:effectLst/>
              <a:latin typeface="Calibri" panose="020F0502020204030204" pitchFamily="34" charset="0"/>
            </a:endParaRPr>
          </a:p>
        </p:txBody>
      </p:sp>
      <p:sp>
        <p:nvSpPr>
          <p:cNvPr id="14" name="Google Shape;292;ga495e8a953_0_99">
            <a:extLst>
              <a:ext uri="{FF2B5EF4-FFF2-40B4-BE49-F238E27FC236}">
                <a16:creationId xmlns:a16="http://schemas.microsoft.com/office/drawing/2014/main" id="{DB65A7CD-17E8-4126-86A0-91FC06230C7A}"/>
              </a:ext>
            </a:extLst>
          </p:cNvPr>
          <p:cNvSpPr txBox="1"/>
          <p:nvPr/>
        </p:nvSpPr>
        <p:spPr>
          <a:xfrm>
            <a:off x="3004200" y="2813055"/>
            <a:ext cx="6183600" cy="54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CL" sz="1800" b="1" u="none" strike="noStrike" cap="none" dirty="0">
                <a:solidFill>
                  <a:srgbClr val="88354D"/>
                </a:solidFill>
                <a:latin typeface="Calibri"/>
                <a:ea typeface="Calibri"/>
                <a:cs typeface="Calibri"/>
                <a:sym typeface="Calibri"/>
              </a:rPr>
              <a:t>Figura 13 - Fresado de</a:t>
            </a:r>
            <a:r>
              <a:rPr lang="es-CL" b="1" dirty="0">
                <a:solidFill>
                  <a:srgbClr val="88354D"/>
                </a:solidFill>
                <a:latin typeface="Calibri"/>
                <a:ea typeface="Calibri"/>
                <a:cs typeface="Calibri"/>
                <a:sym typeface="Calibri"/>
              </a:rPr>
              <a:t> contramarcha</a:t>
            </a:r>
            <a:r>
              <a:rPr lang="es-CL" sz="1800" b="1" i="1" u="none" strike="noStrike" cap="none" dirty="0">
                <a:solidFill>
                  <a:srgbClr val="88354D"/>
                </a:solidFill>
                <a:latin typeface="Calibri"/>
                <a:ea typeface="Calibri"/>
                <a:cs typeface="Calibri"/>
                <a:sym typeface="Calibri"/>
              </a:rPr>
              <a:t>	</a:t>
            </a:r>
            <a:endParaRPr sz="1400" b="1" i="1" u="none" strike="noStrike" cap="none" dirty="0">
              <a:solidFill>
                <a:srgbClr val="88354D"/>
              </a:solidFill>
              <a:latin typeface="Arial"/>
              <a:ea typeface="Arial"/>
              <a:cs typeface="Arial"/>
              <a:sym typeface="Arial"/>
            </a:endParaRPr>
          </a:p>
        </p:txBody>
      </p:sp>
      <p:pic>
        <p:nvPicPr>
          <p:cNvPr id="13" name="Google Shape;310;ga495e8a953_0_125">
            <a:extLst>
              <a:ext uri="{FF2B5EF4-FFF2-40B4-BE49-F238E27FC236}">
                <a16:creationId xmlns:a16="http://schemas.microsoft.com/office/drawing/2014/main" id="{1659D169-6D8E-4212-A2C2-BB0964162209}"/>
              </a:ext>
            </a:extLst>
          </p:cNvPr>
          <p:cNvPicPr preferRelativeResize="0"/>
          <p:nvPr/>
        </p:nvPicPr>
        <p:blipFill rotWithShape="1">
          <a:blip r:embed="rId3">
            <a:alphaModFix/>
          </a:blip>
          <a:srcRect l="20815" t="23778" r="49331" b="20467"/>
          <a:stretch/>
        </p:blipFill>
        <p:spPr>
          <a:xfrm>
            <a:off x="4566662" y="3161474"/>
            <a:ext cx="3146103" cy="3274833"/>
          </a:xfrm>
          <a:prstGeom prst="rect">
            <a:avLst/>
          </a:prstGeom>
          <a:noFill/>
          <a:ln>
            <a:noFill/>
          </a:ln>
        </p:spPr>
      </p:pic>
      <p:sp>
        <p:nvSpPr>
          <p:cNvPr id="18" name="Google Shape;312;ga495e8a953_0_125">
            <a:extLst>
              <a:ext uri="{FF2B5EF4-FFF2-40B4-BE49-F238E27FC236}">
                <a16:creationId xmlns:a16="http://schemas.microsoft.com/office/drawing/2014/main" id="{935990FF-7E5B-41CB-B731-570ACF566B3A}"/>
              </a:ext>
            </a:extLst>
          </p:cNvPr>
          <p:cNvSpPr txBox="1"/>
          <p:nvPr/>
        </p:nvSpPr>
        <p:spPr>
          <a:xfrm>
            <a:off x="3976939" y="6436307"/>
            <a:ext cx="4325547" cy="23190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s-CL" sz="1000" b="1" i="0" u="none" strike="noStrike" cap="none" dirty="0">
                <a:solidFill>
                  <a:schemeClr val="dk1"/>
                </a:solidFill>
                <a:ea typeface="Arial"/>
                <a:cs typeface="Arial"/>
                <a:sym typeface="Arial"/>
              </a:rPr>
              <a:t>Fuente: </a:t>
            </a:r>
            <a:r>
              <a:rPr lang="es-CL" sz="1000" b="1" i="0" u="none" strike="noStrike" cap="none" dirty="0">
                <a:solidFill>
                  <a:schemeClr val="dk1"/>
                </a:solidFill>
                <a:ea typeface="Calibri"/>
                <a:cs typeface="Calibri"/>
                <a:sym typeface="Calibri"/>
              </a:rPr>
              <a:t> </a:t>
            </a:r>
            <a:r>
              <a:rPr lang="es-CL" sz="1000" b="0" i="0" u="none" strike="noStrike" cap="none" dirty="0">
                <a:solidFill>
                  <a:schemeClr val="dk1"/>
                </a:solidFill>
                <a:ea typeface="Calibri"/>
                <a:cs typeface="Calibri"/>
                <a:sym typeface="Calibri"/>
              </a:rPr>
              <a:t>Taller Mecánica Industrial - Escuela Industrial Superior de Valparaíso Óscar Gacitúa Basulto.</a:t>
            </a:r>
            <a:endParaRPr sz="1000" b="0" i="0" u="none" strike="noStrike" cap="none" dirty="0">
              <a:solidFill>
                <a:schemeClr val="dk1"/>
              </a:solidFill>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9641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2A19D01-61BE-467C-8B2B-5325D54A5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768"/>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AB8EDEAC-DE34-4551-AEBC-FF7A3B2E4893}"/>
              </a:ext>
            </a:extLst>
          </p:cNvPr>
          <p:cNvSpPr>
            <a:spLocks noGrp="1"/>
          </p:cNvSpPr>
          <p:nvPr>
            <p:ph type="title"/>
          </p:nvPr>
        </p:nvSpPr>
        <p:spPr>
          <a:xfrm>
            <a:off x="296663" y="365125"/>
            <a:ext cx="10515600" cy="1325563"/>
          </a:xfrm>
        </p:spPr>
        <p:txBody>
          <a:bodyPr/>
          <a:lstStyle/>
          <a:p>
            <a:r>
              <a:rPr lang="es-MX" b="1" dirty="0">
                <a:solidFill>
                  <a:srgbClr val="88354D"/>
                </a:solidFill>
              </a:rPr>
              <a:t>FRESADO</a:t>
            </a:r>
            <a:br>
              <a:rPr lang="es-MX" b="1" dirty="0">
                <a:solidFill>
                  <a:srgbClr val="A7A8AA"/>
                </a:solidFill>
              </a:rPr>
            </a:br>
            <a:r>
              <a:rPr lang="es-MX" b="1" dirty="0">
                <a:solidFill>
                  <a:srgbClr val="A7A8AA"/>
                </a:solidFill>
              </a:rPr>
              <a:t>A FAVOR DEL AVANCE</a:t>
            </a:r>
            <a:endParaRPr lang="es-CL" b="1" dirty="0">
              <a:solidFill>
                <a:srgbClr val="A7A8AA"/>
              </a:solidFill>
            </a:endParaRPr>
          </a:p>
        </p:txBody>
      </p:sp>
      <p:sp>
        <p:nvSpPr>
          <p:cNvPr id="17" name="Rectángulo 16">
            <a:extLst>
              <a:ext uri="{FF2B5EF4-FFF2-40B4-BE49-F238E27FC236}">
                <a16:creationId xmlns:a16="http://schemas.microsoft.com/office/drawing/2014/main" id="{2A714EAE-7E99-4E0C-822F-995C2159B4D3}"/>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3" name="Marcador de contenido 4">
            <a:extLst>
              <a:ext uri="{FF2B5EF4-FFF2-40B4-BE49-F238E27FC236}">
                <a16:creationId xmlns:a16="http://schemas.microsoft.com/office/drawing/2014/main" id="{361AC8D0-5D88-4E2A-9F7B-8761B20C3598}"/>
              </a:ext>
            </a:extLst>
          </p:cNvPr>
          <p:cNvSpPr>
            <a:spLocks noGrp="1"/>
          </p:cNvSpPr>
          <p:nvPr>
            <p:ph sz="half" idx="1"/>
          </p:nvPr>
        </p:nvSpPr>
        <p:spPr>
          <a:xfrm>
            <a:off x="1918632" y="2271872"/>
            <a:ext cx="4372993" cy="331449"/>
          </a:xfrm>
        </p:spPr>
        <p:txBody>
          <a:bodyPr>
            <a:noAutofit/>
          </a:bodyPr>
          <a:lstStyle/>
          <a:p>
            <a:pPr marL="114300" lvl="0" indent="0">
              <a:spcBef>
                <a:spcPts val="0"/>
              </a:spcBef>
              <a:buSzPts val="1800"/>
              <a:buNone/>
            </a:pPr>
            <a:r>
              <a:rPr lang="es-MX" sz="2000" b="1" dirty="0">
                <a:solidFill>
                  <a:schemeClr val="bg1"/>
                </a:solidFill>
                <a:ea typeface="Calibri"/>
                <a:cs typeface="Calibri"/>
                <a:sym typeface="Calibri"/>
              </a:rPr>
              <a:t>FÓRMULA DE VELOCIDAD DE CORTE</a:t>
            </a:r>
            <a:endParaRPr lang="es-MX" sz="2000" b="1" dirty="0">
              <a:solidFill>
                <a:schemeClr val="bg1"/>
              </a:solidFill>
            </a:endParaRPr>
          </a:p>
          <a:p>
            <a:endParaRPr lang="es-CL" sz="2000" b="1" dirty="0">
              <a:solidFill>
                <a:schemeClr val="bg1"/>
              </a:solidFill>
            </a:endParaRPr>
          </a:p>
        </p:txBody>
      </p:sp>
      <p:sp>
        <p:nvSpPr>
          <p:cNvPr id="26" name="CuadroTexto 25">
            <a:extLst>
              <a:ext uri="{FF2B5EF4-FFF2-40B4-BE49-F238E27FC236}">
                <a16:creationId xmlns:a16="http://schemas.microsoft.com/office/drawing/2014/main" id="{792FFA6F-02FD-437A-BD4F-81104E8E53F6}"/>
              </a:ext>
            </a:extLst>
          </p:cNvPr>
          <p:cNvSpPr txBox="1"/>
          <p:nvPr/>
        </p:nvSpPr>
        <p:spPr>
          <a:xfrm>
            <a:off x="6454422" y="2230106"/>
            <a:ext cx="4081474" cy="400110"/>
          </a:xfrm>
          <a:prstGeom prst="rect">
            <a:avLst/>
          </a:prstGeom>
          <a:noFill/>
        </p:spPr>
        <p:txBody>
          <a:bodyPr wrap="square">
            <a:spAutoFit/>
          </a:bodyPr>
          <a:lstStyle/>
          <a:p>
            <a:pPr marL="114300" indent="0">
              <a:spcBef>
                <a:spcPts val="0"/>
              </a:spcBef>
              <a:buSzPts val="1800"/>
              <a:buFont typeface="Arial" panose="020B0604020202020204" pitchFamily="34" charset="0"/>
              <a:buNone/>
            </a:pPr>
            <a:r>
              <a:rPr lang="es-MX" sz="2000" b="1" dirty="0">
                <a:solidFill>
                  <a:schemeClr val="bg1"/>
                </a:solidFill>
                <a:ea typeface="Calibri"/>
                <a:cs typeface="Calibri"/>
                <a:sym typeface="Calibri"/>
              </a:rPr>
              <a:t>FÓRMULA DE VELOCIDAD DE GIRO</a:t>
            </a:r>
            <a:endParaRPr lang="es-MX" sz="2000" b="1" dirty="0">
              <a:solidFill>
                <a:schemeClr val="bg1"/>
              </a:solidFill>
            </a:endParaRPr>
          </a:p>
        </p:txBody>
      </p:sp>
      <p:sp>
        <p:nvSpPr>
          <p:cNvPr id="6" name="CuadroTexto 5">
            <a:extLst>
              <a:ext uri="{FF2B5EF4-FFF2-40B4-BE49-F238E27FC236}">
                <a16:creationId xmlns:a16="http://schemas.microsoft.com/office/drawing/2014/main" id="{5CC7D193-2616-4219-982D-F91416BCCF77}"/>
              </a:ext>
            </a:extLst>
          </p:cNvPr>
          <p:cNvSpPr txBox="1"/>
          <p:nvPr/>
        </p:nvSpPr>
        <p:spPr>
          <a:xfrm>
            <a:off x="523680" y="1750069"/>
            <a:ext cx="11203499" cy="2939266"/>
          </a:xfrm>
          <a:prstGeom prst="rect">
            <a:avLst/>
          </a:prstGeom>
          <a:noFill/>
        </p:spPr>
        <p:txBody>
          <a:bodyPr wrap="square" rtlCol="0">
            <a:spAutoFit/>
          </a:bodyPr>
          <a:lstStyle/>
          <a:p>
            <a:pPr marL="0" lvl="0" indent="0" algn="just" rtl="0">
              <a:lnSpc>
                <a:spcPct val="90000"/>
              </a:lnSpc>
              <a:spcBef>
                <a:spcPts val="1000"/>
              </a:spcBef>
              <a:spcAft>
                <a:spcPts val="0"/>
              </a:spcAft>
              <a:buSzPts val="1800"/>
              <a:buNone/>
            </a:pPr>
            <a:r>
              <a:rPr lang="es-MX" sz="2500" dirty="0"/>
              <a:t>Los filos de la fresa atacan la viruta por su zona más gruesa (Figura 14). Como la pieza es fuertemente presionada contra su apoyo, se presta el procedimiento para el fresado de piezas delgadas. Se emplean también grandes profundidades de corte. </a:t>
            </a:r>
          </a:p>
          <a:p>
            <a:pPr marL="0" lvl="0" indent="0" algn="just" rtl="0">
              <a:lnSpc>
                <a:spcPct val="90000"/>
              </a:lnSpc>
              <a:spcBef>
                <a:spcPts val="1000"/>
              </a:spcBef>
              <a:spcAft>
                <a:spcPts val="0"/>
              </a:spcAft>
              <a:buSzPts val="1800"/>
              <a:buNone/>
            </a:pPr>
            <a:endParaRPr lang="es-MX" sz="2500" dirty="0"/>
          </a:p>
          <a:p>
            <a:pPr marL="0" lvl="0" indent="0" algn="just" rtl="0">
              <a:lnSpc>
                <a:spcPct val="90000"/>
              </a:lnSpc>
              <a:spcBef>
                <a:spcPts val="1000"/>
              </a:spcBef>
              <a:spcAft>
                <a:spcPts val="0"/>
              </a:spcAft>
              <a:buSzPts val="1800"/>
              <a:buNone/>
            </a:pPr>
            <a:endParaRPr lang="es-MX" sz="2500" dirty="0"/>
          </a:p>
          <a:p>
            <a:pPr marL="0" lvl="0" indent="0" algn="just" rtl="0">
              <a:lnSpc>
                <a:spcPct val="90000"/>
              </a:lnSpc>
              <a:spcBef>
                <a:spcPts val="1000"/>
              </a:spcBef>
              <a:spcAft>
                <a:spcPts val="0"/>
              </a:spcAft>
              <a:buSzPts val="1800"/>
              <a:buNone/>
            </a:pPr>
            <a:endParaRPr lang="es-MX" sz="2500" dirty="0"/>
          </a:p>
          <a:p>
            <a:endParaRPr lang="es-MX" sz="2500" b="0" i="0" u="none" strike="noStrike" dirty="0">
              <a:solidFill>
                <a:srgbClr val="000000"/>
              </a:solidFill>
              <a:effectLst/>
              <a:latin typeface="Calibri" panose="020F0502020204030204" pitchFamily="34" charset="0"/>
            </a:endParaRPr>
          </a:p>
        </p:txBody>
      </p:sp>
      <p:sp>
        <p:nvSpPr>
          <p:cNvPr id="14" name="Google Shape;292;ga495e8a953_0_99">
            <a:extLst>
              <a:ext uri="{FF2B5EF4-FFF2-40B4-BE49-F238E27FC236}">
                <a16:creationId xmlns:a16="http://schemas.microsoft.com/office/drawing/2014/main" id="{DB65A7CD-17E8-4126-86A0-91FC06230C7A}"/>
              </a:ext>
            </a:extLst>
          </p:cNvPr>
          <p:cNvSpPr txBox="1"/>
          <p:nvPr/>
        </p:nvSpPr>
        <p:spPr>
          <a:xfrm>
            <a:off x="3004200" y="2813055"/>
            <a:ext cx="6183600" cy="54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CL" sz="1800" b="1" u="none" strike="noStrike" cap="none" dirty="0">
                <a:solidFill>
                  <a:srgbClr val="88354D"/>
                </a:solidFill>
                <a:latin typeface="Calibri"/>
                <a:ea typeface="Calibri"/>
                <a:cs typeface="Calibri"/>
                <a:sym typeface="Calibri"/>
              </a:rPr>
              <a:t>Figura 14 - Fresado </a:t>
            </a:r>
            <a:r>
              <a:rPr lang="es-CL" b="1" dirty="0">
                <a:solidFill>
                  <a:srgbClr val="88354D"/>
                </a:solidFill>
                <a:latin typeface="Calibri"/>
                <a:ea typeface="Calibri"/>
                <a:cs typeface="Calibri"/>
                <a:sym typeface="Calibri"/>
              </a:rPr>
              <a:t>a favor del avance</a:t>
            </a:r>
            <a:r>
              <a:rPr lang="es-CL" sz="1800" b="1" i="1" u="none" strike="noStrike" cap="none" dirty="0">
                <a:solidFill>
                  <a:srgbClr val="88354D"/>
                </a:solidFill>
                <a:latin typeface="Calibri"/>
                <a:ea typeface="Calibri"/>
                <a:cs typeface="Calibri"/>
                <a:sym typeface="Calibri"/>
              </a:rPr>
              <a:t>	</a:t>
            </a:r>
            <a:endParaRPr sz="1400" b="1" i="1" u="none" strike="noStrike" cap="none" dirty="0">
              <a:solidFill>
                <a:srgbClr val="88354D"/>
              </a:solidFill>
              <a:latin typeface="Arial"/>
              <a:ea typeface="Arial"/>
              <a:cs typeface="Arial"/>
              <a:sym typeface="Arial"/>
            </a:endParaRPr>
          </a:p>
        </p:txBody>
      </p:sp>
      <p:sp>
        <p:nvSpPr>
          <p:cNvPr id="18" name="Google Shape;312;ga495e8a953_0_125">
            <a:extLst>
              <a:ext uri="{FF2B5EF4-FFF2-40B4-BE49-F238E27FC236}">
                <a16:creationId xmlns:a16="http://schemas.microsoft.com/office/drawing/2014/main" id="{935990FF-7E5B-41CB-B731-570ACF566B3A}"/>
              </a:ext>
            </a:extLst>
          </p:cNvPr>
          <p:cNvSpPr txBox="1"/>
          <p:nvPr/>
        </p:nvSpPr>
        <p:spPr>
          <a:xfrm>
            <a:off x="3976939" y="6436307"/>
            <a:ext cx="4325547" cy="23190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s-CL" sz="1000" b="1" i="0" u="none" strike="noStrike" cap="none" dirty="0">
                <a:solidFill>
                  <a:schemeClr val="dk1"/>
                </a:solidFill>
                <a:ea typeface="Arial"/>
                <a:cs typeface="Arial"/>
                <a:sym typeface="Arial"/>
              </a:rPr>
              <a:t>Fuente: </a:t>
            </a:r>
            <a:r>
              <a:rPr lang="es-CL" sz="1000" b="1" i="0" u="none" strike="noStrike" cap="none" dirty="0">
                <a:solidFill>
                  <a:schemeClr val="dk1"/>
                </a:solidFill>
                <a:ea typeface="Calibri"/>
                <a:cs typeface="Calibri"/>
                <a:sym typeface="Calibri"/>
              </a:rPr>
              <a:t> </a:t>
            </a:r>
            <a:r>
              <a:rPr lang="es-CL" sz="1000" b="0" i="0" u="none" strike="noStrike" cap="none" dirty="0">
                <a:solidFill>
                  <a:schemeClr val="dk1"/>
                </a:solidFill>
                <a:ea typeface="Calibri"/>
                <a:cs typeface="Calibri"/>
                <a:sym typeface="Calibri"/>
              </a:rPr>
              <a:t>Taller Mecánica Industrial - Escuela Industrial Superior de Valparaíso Óscar Gacitúa Basulto.</a:t>
            </a:r>
            <a:endParaRPr sz="1000" b="0" i="0" u="none" strike="noStrike" cap="none" dirty="0">
              <a:solidFill>
                <a:schemeClr val="dk1"/>
              </a:solidFill>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p:txBody>
      </p:sp>
      <p:pic>
        <p:nvPicPr>
          <p:cNvPr id="12" name="Google Shape;319;ga495e8a953_0_138">
            <a:extLst>
              <a:ext uri="{FF2B5EF4-FFF2-40B4-BE49-F238E27FC236}">
                <a16:creationId xmlns:a16="http://schemas.microsoft.com/office/drawing/2014/main" id="{67D08705-57E1-4522-9756-CB1795E39F9B}"/>
              </a:ext>
            </a:extLst>
          </p:cNvPr>
          <p:cNvPicPr preferRelativeResize="0"/>
          <p:nvPr/>
        </p:nvPicPr>
        <p:blipFill rotWithShape="1">
          <a:blip r:embed="rId3">
            <a:alphaModFix/>
          </a:blip>
          <a:srcRect l="43983" t="24681" r="28821" b="25173"/>
          <a:stretch/>
        </p:blipFill>
        <p:spPr>
          <a:xfrm>
            <a:off x="4532568" y="3312637"/>
            <a:ext cx="3518114" cy="2939266"/>
          </a:xfrm>
          <a:prstGeom prst="rect">
            <a:avLst/>
          </a:prstGeom>
          <a:noFill/>
          <a:ln>
            <a:noFill/>
          </a:ln>
        </p:spPr>
      </p:pic>
    </p:spTree>
    <p:extLst>
      <p:ext uri="{BB962C8B-B14F-4D97-AF65-F5344CB8AC3E}">
        <p14:creationId xmlns:p14="http://schemas.microsoft.com/office/powerpoint/2010/main" val="1232015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normAutofit fontScale="90000"/>
          </a:bodyPr>
          <a:lstStyle/>
          <a:p>
            <a:br>
              <a:rPr lang="es-MX" sz="6600" dirty="0">
                <a:solidFill>
                  <a:srgbClr val="88354D"/>
                </a:solidFill>
              </a:rPr>
            </a:br>
            <a:r>
              <a:rPr lang="es-MX" sz="6600" dirty="0">
                <a:solidFill>
                  <a:srgbClr val="88354D"/>
                </a:solidFill>
              </a:rPr>
              <a:t>TEMA N°6</a:t>
            </a:r>
            <a:br>
              <a:rPr lang="es-MX" dirty="0"/>
            </a:br>
            <a:r>
              <a:rPr lang="es-MX" dirty="0">
                <a:solidFill>
                  <a:srgbClr val="A7A8AA"/>
                </a:solidFill>
              </a:rPr>
              <a:t>PROCEDIMIENTO PARA CONTROL DIMENSIONAL DE FRESAS DE MÓDULO</a:t>
            </a: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9" name="CuadroTexto 8">
            <a:extLst>
              <a:ext uri="{FF2B5EF4-FFF2-40B4-BE49-F238E27FC236}">
                <a16:creationId xmlns:a16="http://schemas.microsoft.com/office/drawing/2014/main" id="{16F1646F-CAB9-4E4D-8742-B0B6BDAE75BB}"/>
              </a:ext>
            </a:extLst>
          </p:cNvPr>
          <p:cNvSpPr txBox="1"/>
          <p:nvPr/>
        </p:nvSpPr>
        <p:spPr>
          <a:xfrm>
            <a:off x="6062002" y="2034202"/>
            <a:ext cx="5958363" cy="4134678"/>
          </a:xfrm>
          <a:prstGeom prst="rect">
            <a:avLst/>
          </a:prstGeom>
          <a:solidFill>
            <a:srgbClr val="88354D"/>
          </a:solidFill>
        </p:spPr>
        <p:txBody>
          <a:bodyPr wrap="square" rtlCol="0">
            <a:spAutoFit/>
          </a:bodyPr>
          <a:lstStyle/>
          <a:p>
            <a:endParaRPr lang="es-CL" dirty="0"/>
          </a:p>
        </p:txBody>
      </p:sp>
      <p:pic>
        <p:nvPicPr>
          <p:cNvPr id="11" name="Google Shape;329;ga4c060fd0f_0_5">
            <a:extLst>
              <a:ext uri="{FF2B5EF4-FFF2-40B4-BE49-F238E27FC236}">
                <a16:creationId xmlns:a16="http://schemas.microsoft.com/office/drawing/2014/main" id="{67F82A41-A3F6-4486-B584-B6232B9164FE}"/>
              </a:ext>
            </a:extLst>
          </p:cNvPr>
          <p:cNvPicPr preferRelativeResize="0"/>
          <p:nvPr/>
        </p:nvPicPr>
        <p:blipFill rotWithShape="1">
          <a:blip r:embed="rId2">
            <a:alphaModFix/>
          </a:blip>
          <a:srcRect/>
          <a:stretch/>
        </p:blipFill>
        <p:spPr>
          <a:xfrm>
            <a:off x="8137662" y="2560321"/>
            <a:ext cx="1886264" cy="3157238"/>
          </a:xfrm>
          <a:prstGeom prst="rect">
            <a:avLst/>
          </a:prstGeom>
          <a:noFill/>
          <a:ln>
            <a:noFill/>
          </a:ln>
        </p:spPr>
      </p:pic>
      <p:sp>
        <p:nvSpPr>
          <p:cNvPr id="12" name="Google Shape;328;ga4c060fd0f_0_5">
            <a:extLst>
              <a:ext uri="{FF2B5EF4-FFF2-40B4-BE49-F238E27FC236}">
                <a16:creationId xmlns:a16="http://schemas.microsoft.com/office/drawing/2014/main" id="{46996A34-3DD3-433C-8E30-A82B481D95BE}"/>
              </a:ext>
            </a:extLst>
          </p:cNvPr>
          <p:cNvSpPr txBox="1"/>
          <p:nvPr/>
        </p:nvSpPr>
        <p:spPr>
          <a:xfrm>
            <a:off x="4731565" y="6321196"/>
            <a:ext cx="72888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s-CL" sz="1000" b="1" i="0" u="none" strike="noStrike" cap="none" dirty="0">
                <a:solidFill>
                  <a:schemeClr val="dk1"/>
                </a:solidFill>
                <a:ea typeface="Arial"/>
                <a:cs typeface="Arial"/>
                <a:sym typeface="Arial"/>
              </a:rPr>
              <a:t>Fuente</a:t>
            </a:r>
            <a:r>
              <a:rPr lang="es-CL" sz="1000" b="0" i="0" u="none" strike="noStrike" cap="none" dirty="0">
                <a:solidFill>
                  <a:schemeClr val="dk1"/>
                </a:solidFill>
                <a:ea typeface="Arial"/>
                <a:cs typeface="Arial"/>
                <a:sym typeface="Arial"/>
              </a:rPr>
              <a:t>: </a:t>
            </a:r>
            <a:r>
              <a:rPr lang="es-CL" sz="1000" b="0" i="0" u="none" strike="noStrike" cap="none" dirty="0">
                <a:solidFill>
                  <a:schemeClr val="dk1"/>
                </a:solidFill>
                <a:ea typeface="Calibri"/>
                <a:cs typeface="Calibri"/>
                <a:sym typeface="Calibri"/>
              </a:rPr>
              <a:t> Taller Mecánica Industrial - Escuela Industrial Superior de Valparaíso Óscar Gacitúa Basulto.</a:t>
            </a:r>
            <a:endParaRPr sz="1000" b="0" i="0" u="none" strike="noStrike" cap="none" dirty="0">
              <a:solidFill>
                <a:schemeClr val="dk1"/>
              </a:solidFill>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000" b="0" i="0" u="none" strike="noStrike" cap="none" dirty="0">
              <a:solidFill>
                <a:schemeClr val="dk1"/>
              </a:solidFil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895222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2A19D01-61BE-467C-8B2B-5325D54A5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768"/>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AB8EDEAC-DE34-4551-AEBC-FF7A3B2E4893}"/>
              </a:ext>
            </a:extLst>
          </p:cNvPr>
          <p:cNvSpPr>
            <a:spLocks noGrp="1"/>
          </p:cNvSpPr>
          <p:nvPr>
            <p:ph type="title"/>
          </p:nvPr>
        </p:nvSpPr>
        <p:spPr>
          <a:xfrm>
            <a:off x="296663" y="365125"/>
            <a:ext cx="10515600" cy="1325563"/>
          </a:xfrm>
        </p:spPr>
        <p:txBody>
          <a:bodyPr/>
          <a:lstStyle/>
          <a:p>
            <a:r>
              <a:rPr lang="es-MX" b="1" dirty="0">
                <a:solidFill>
                  <a:srgbClr val="88354D"/>
                </a:solidFill>
              </a:rPr>
              <a:t>PROCEDIMIENTO PARA CONTROL</a:t>
            </a:r>
            <a:br>
              <a:rPr lang="es-MX" b="1" dirty="0">
                <a:solidFill>
                  <a:srgbClr val="A7A8AA"/>
                </a:solidFill>
              </a:rPr>
            </a:br>
            <a:r>
              <a:rPr lang="es-MX" b="1" dirty="0">
                <a:solidFill>
                  <a:srgbClr val="A7A8AA"/>
                </a:solidFill>
              </a:rPr>
              <a:t>DIMENSIONAL DE FRESAS DE MÓDULO</a:t>
            </a:r>
            <a:endParaRPr lang="es-CL" b="1" dirty="0">
              <a:solidFill>
                <a:srgbClr val="A7A8AA"/>
              </a:solidFill>
            </a:endParaRPr>
          </a:p>
        </p:txBody>
      </p:sp>
      <p:sp>
        <p:nvSpPr>
          <p:cNvPr id="17" name="Rectángulo 16">
            <a:extLst>
              <a:ext uri="{FF2B5EF4-FFF2-40B4-BE49-F238E27FC236}">
                <a16:creationId xmlns:a16="http://schemas.microsoft.com/office/drawing/2014/main" id="{2A714EAE-7E99-4E0C-822F-995C2159B4D3}"/>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3" name="Marcador de contenido 4">
            <a:extLst>
              <a:ext uri="{FF2B5EF4-FFF2-40B4-BE49-F238E27FC236}">
                <a16:creationId xmlns:a16="http://schemas.microsoft.com/office/drawing/2014/main" id="{361AC8D0-5D88-4E2A-9F7B-8761B20C3598}"/>
              </a:ext>
            </a:extLst>
          </p:cNvPr>
          <p:cNvSpPr>
            <a:spLocks noGrp="1"/>
          </p:cNvSpPr>
          <p:nvPr>
            <p:ph sz="half" idx="1"/>
          </p:nvPr>
        </p:nvSpPr>
        <p:spPr>
          <a:xfrm>
            <a:off x="1918632" y="2271872"/>
            <a:ext cx="4372993" cy="331449"/>
          </a:xfrm>
        </p:spPr>
        <p:txBody>
          <a:bodyPr>
            <a:noAutofit/>
          </a:bodyPr>
          <a:lstStyle/>
          <a:p>
            <a:pPr marL="114300" lvl="0" indent="0">
              <a:spcBef>
                <a:spcPts val="0"/>
              </a:spcBef>
              <a:buSzPts val="1800"/>
              <a:buNone/>
            </a:pPr>
            <a:r>
              <a:rPr lang="es-MX" sz="2000" b="1" dirty="0">
                <a:solidFill>
                  <a:schemeClr val="bg1"/>
                </a:solidFill>
                <a:ea typeface="Calibri"/>
                <a:cs typeface="Calibri"/>
                <a:sym typeface="Calibri"/>
              </a:rPr>
              <a:t>FÓRMULA DE VELOCIDAD DE CORTE</a:t>
            </a:r>
            <a:endParaRPr lang="es-MX" sz="2000" b="1" dirty="0">
              <a:solidFill>
                <a:schemeClr val="bg1"/>
              </a:solidFill>
            </a:endParaRPr>
          </a:p>
          <a:p>
            <a:endParaRPr lang="es-CL" sz="2000" b="1" dirty="0">
              <a:solidFill>
                <a:schemeClr val="bg1"/>
              </a:solidFill>
            </a:endParaRPr>
          </a:p>
        </p:txBody>
      </p:sp>
      <p:sp>
        <p:nvSpPr>
          <p:cNvPr id="26" name="CuadroTexto 25">
            <a:extLst>
              <a:ext uri="{FF2B5EF4-FFF2-40B4-BE49-F238E27FC236}">
                <a16:creationId xmlns:a16="http://schemas.microsoft.com/office/drawing/2014/main" id="{792FFA6F-02FD-437A-BD4F-81104E8E53F6}"/>
              </a:ext>
            </a:extLst>
          </p:cNvPr>
          <p:cNvSpPr txBox="1"/>
          <p:nvPr/>
        </p:nvSpPr>
        <p:spPr>
          <a:xfrm>
            <a:off x="6454422" y="2230106"/>
            <a:ext cx="4081474" cy="400110"/>
          </a:xfrm>
          <a:prstGeom prst="rect">
            <a:avLst/>
          </a:prstGeom>
          <a:noFill/>
        </p:spPr>
        <p:txBody>
          <a:bodyPr wrap="square">
            <a:spAutoFit/>
          </a:bodyPr>
          <a:lstStyle/>
          <a:p>
            <a:pPr marL="114300" indent="0">
              <a:spcBef>
                <a:spcPts val="0"/>
              </a:spcBef>
              <a:buSzPts val="1800"/>
              <a:buFont typeface="Arial" panose="020B0604020202020204" pitchFamily="34" charset="0"/>
              <a:buNone/>
            </a:pPr>
            <a:r>
              <a:rPr lang="es-MX" sz="2000" b="1" dirty="0">
                <a:solidFill>
                  <a:schemeClr val="bg1"/>
                </a:solidFill>
                <a:ea typeface="Calibri"/>
                <a:cs typeface="Calibri"/>
                <a:sym typeface="Calibri"/>
              </a:rPr>
              <a:t>FÓRMULA DE VELOCIDAD DE GIRO</a:t>
            </a:r>
            <a:endParaRPr lang="es-MX" sz="2000" b="1" dirty="0">
              <a:solidFill>
                <a:schemeClr val="bg1"/>
              </a:solidFill>
            </a:endParaRPr>
          </a:p>
        </p:txBody>
      </p:sp>
      <p:sp>
        <p:nvSpPr>
          <p:cNvPr id="6" name="CuadroTexto 5">
            <a:extLst>
              <a:ext uri="{FF2B5EF4-FFF2-40B4-BE49-F238E27FC236}">
                <a16:creationId xmlns:a16="http://schemas.microsoft.com/office/drawing/2014/main" id="{5CC7D193-2616-4219-982D-F91416BCCF77}"/>
              </a:ext>
            </a:extLst>
          </p:cNvPr>
          <p:cNvSpPr txBox="1"/>
          <p:nvPr/>
        </p:nvSpPr>
        <p:spPr>
          <a:xfrm>
            <a:off x="523680" y="1750069"/>
            <a:ext cx="11203499" cy="2811026"/>
          </a:xfrm>
          <a:prstGeom prst="rect">
            <a:avLst/>
          </a:prstGeom>
          <a:noFill/>
        </p:spPr>
        <p:txBody>
          <a:bodyPr wrap="square" rtlCol="0">
            <a:spAutoFit/>
          </a:bodyPr>
          <a:lstStyle/>
          <a:p>
            <a:pPr marL="0" lvl="0" indent="0" algn="just" rtl="0">
              <a:lnSpc>
                <a:spcPct val="90000"/>
              </a:lnSpc>
              <a:spcBef>
                <a:spcPts val="1000"/>
              </a:spcBef>
              <a:spcAft>
                <a:spcPts val="0"/>
              </a:spcAft>
              <a:buSzPts val="1800"/>
              <a:buNone/>
            </a:pPr>
            <a:r>
              <a:rPr lang="es-MX" sz="2500" dirty="0"/>
              <a:t>Para explicar esto, consideraremos la necesidad de mecanizar engranajes utilizando una fresadora universal. En primer lugar, seleccionamos la herramienta adecuada, en este caso, una fresa de módulo, la cual se caracteriza por ser circular con dientes en la periferia (Figura 15).</a:t>
            </a:r>
          </a:p>
          <a:p>
            <a:pPr marL="0" lvl="0" indent="0" algn="just" rtl="0">
              <a:lnSpc>
                <a:spcPct val="90000"/>
              </a:lnSpc>
              <a:spcBef>
                <a:spcPts val="1000"/>
              </a:spcBef>
              <a:spcAft>
                <a:spcPts val="0"/>
              </a:spcAft>
              <a:buSzPts val="1800"/>
              <a:buNone/>
            </a:pPr>
            <a:endParaRPr lang="es-MX" sz="2500" dirty="0"/>
          </a:p>
          <a:p>
            <a:pPr marL="0" lvl="0" indent="0" algn="just" rtl="0">
              <a:lnSpc>
                <a:spcPct val="90000"/>
              </a:lnSpc>
              <a:spcBef>
                <a:spcPts val="1000"/>
              </a:spcBef>
              <a:spcAft>
                <a:spcPts val="0"/>
              </a:spcAft>
              <a:buSzPts val="1800"/>
              <a:buNone/>
            </a:pPr>
            <a:endParaRPr lang="es-MX" sz="2500" dirty="0"/>
          </a:p>
          <a:p>
            <a:endParaRPr lang="es-MX" sz="2500" b="0" i="0" u="none" strike="noStrike" dirty="0">
              <a:solidFill>
                <a:srgbClr val="000000"/>
              </a:solidFill>
              <a:effectLst/>
              <a:latin typeface="Calibri" panose="020F0502020204030204" pitchFamily="34" charset="0"/>
            </a:endParaRPr>
          </a:p>
        </p:txBody>
      </p:sp>
      <p:sp>
        <p:nvSpPr>
          <p:cNvPr id="14" name="Google Shape;292;ga495e8a953_0_99">
            <a:extLst>
              <a:ext uri="{FF2B5EF4-FFF2-40B4-BE49-F238E27FC236}">
                <a16:creationId xmlns:a16="http://schemas.microsoft.com/office/drawing/2014/main" id="{DB65A7CD-17E8-4126-86A0-91FC06230C7A}"/>
              </a:ext>
            </a:extLst>
          </p:cNvPr>
          <p:cNvSpPr txBox="1"/>
          <p:nvPr/>
        </p:nvSpPr>
        <p:spPr>
          <a:xfrm>
            <a:off x="3004200" y="2998227"/>
            <a:ext cx="6183600" cy="54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CL" sz="1800" b="1" u="none" strike="noStrike" cap="none" dirty="0">
                <a:solidFill>
                  <a:srgbClr val="88354D"/>
                </a:solidFill>
                <a:latin typeface="Calibri"/>
                <a:ea typeface="Calibri"/>
                <a:cs typeface="Calibri"/>
                <a:sym typeface="Calibri"/>
              </a:rPr>
              <a:t>Figura 15 – Fresa de módulo</a:t>
            </a:r>
            <a:r>
              <a:rPr lang="es-CL" sz="1800" b="1" i="1" u="none" strike="noStrike" cap="none" dirty="0">
                <a:solidFill>
                  <a:srgbClr val="88354D"/>
                </a:solidFill>
                <a:latin typeface="Calibri"/>
                <a:ea typeface="Calibri"/>
                <a:cs typeface="Calibri"/>
                <a:sym typeface="Calibri"/>
              </a:rPr>
              <a:t>	</a:t>
            </a:r>
            <a:endParaRPr sz="1400" b="1" i="1" u="none" strike="noStrike" cap="none" dirty="0">
              <a:solidFill>
                <a:srgbClr val="88354D"/>
              </a:solidFill>
              <a:latin typeface="Arial"/>
              <a:ea typeface="Arial"/>
              <a:cs typeface="Arial"/>
              <a:sym typeface="Arial"/>
            </a:endParaRPr>
          </a:p>
        </p:txBody>
      </p:sp>
      <p:sp>
        <p:nvSpPr>
          <p:cNvPr id="18" name="Google Shape;312;ga495e8a953_0_125">
            <a:extLst>
              <a:ext uri="{FF2B5EF4-FFF2-40B4-BE49-F238E27FC236}">
                <a16:creationId xmlns:a16="http://schemas.microsoft.com/office/drawing/2014/main" id="{935990FF-7E5B-41CB-B731-570ACF566B3A}"/>
              </a:ext>
            </a:extLst>
          </p:cNvPr>
          <p:cNvSpPr txBox="1"/>
          <p:nvPr/>
        </p:nvSpPr>
        <p:spPr>
          <a:xfrm>
            <a:off x="3976939" y="6436307"/>
            <a:ext cx="4325547" cy="23190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s-CL" sz="1000" b="1" i="0" u="none" strike="noStrike" cap="none" dirty="0">
                <a:solidFill>
                  <a:schemeClr val="dk1"/>
                </a:solidFill>
                <a:ea typeface="Arial"/>
                <a:cs typeface="Arial"/>
                <a:sym typeface="Arial"/>
              </a:rPr>
              <a:t>Fuente: </a:t>
            </a:r>
            <a:r>
              <a:rPr lang="es-CL" sz="1000" b="1" i="0" u="none" strike="noStrike" cap="none" dirty="0">
                <a:solidFill>
                  <a:schemeClr val="dk1"/>
                </a:solidFill>
                <a:ea typeface="Calibri"/>
                <a:cs typeface="Calibri"/>
                <a:sym typeface="Calibri"/>
              </a:rPr>
              <a:t> </a:t>
            </a:r>
            <a:r>
              <a:rPr lang="es-CL" sz="1000" b="0" i="0" u="none" strike="noStrike" cap="none" dirty="0">
                <a:solidFill>
                  <a:schemeClr val="dk1"/>
                </a:solidFill>
                <a:ea typeface="Calibri"/>
                <a:cs typeface="Calibri"/>
                <a:sym typeface="Calibri"/>
              </a:rPr>
              <a:t>Taller Mecánica Industrial - Escuela Industrial Superior de Valparaíso Óscar Gacitúa Basulto.</a:t>
            </a:r>
            <a:endParaRPr sz="1000" b="0" i="0" u="none" strike="noStrike" cap="none" dirty="0">
              <a:solidFill>
                <a:schemeClr val="dk1"/>
              </a:solidFill>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p:txBody>
      </p:sp>
      <p:pic>
        <p:nvPicPr>
          <p:cNvPr id="13" name="Google Shape;336;ga4c060fd0f_0_0">
            <a:extLst>
              <a:ext uri="{FF2B5EF4-FFF2-40B4-BE49-F238E27FC236}">
                <a16:creationId xmlns:a16="http://schemas.microsoft.com/office/drawing/2014/main" id="{61C86B81-AC7F-4790-826E-6A6AC4C17EEF}"/>
              </a:ext>
            </a:extLst>
          </p:cNvPr>
          <p:cNvPicPr preferRelativeResize="0"/>
          <p:nvPr/>
        </p:nvPicPr>
        <p:blipFill rotWithShape="1">
          <a:blip r:embed="rId3">
            <a:alphaModFix/>
          </a:blip>
          <a:srcRect l="17069" t="6875" r="18221" b="6319"/>
          <a:stretch/>
        </p:blipFill>
        <p:spPr>
          <a:xfrm>
            <a:off x="4642850" y="3436978"/>
            <a:ext cx="2906300" cy="2906300"/>
          </a:xfrm>
          <a:prstGeom prst="rect">
            <a:avLst/>
          </a:prstGeom>
          <a:noFill/>
          <a:ln>
            <a:noFill/>
          </a:ln>
        </p:spPr>
      </p:pic>
    </p:spTree>
    <p:extLst>
      <p:ext uri="{BB962C8B-B14F-4D97-AF65-F5344CB8AC3E}">
        <p14:creationId xmlns:p14="http://schemas.microsoft.com/office/powerpoint/2010/main" val="2070289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1" name="Título 3">
            <a:extLst>
              <a:ext uri="{FF2B5EF4-FFF2-40B4-BE49-F238E27FC236}">
                <a16:creationId xmlns:a16="http://schemas.microsoft.com/office/drawing/2014/main" id="{E375F7AF-9CF4-4D03-8E94-BCD61BFB2FB8}"/>
              </a:ext>
            </a:extLst>
          </p:cNvPr>
          <p:cNvSpPr>
            <a:spLocks noGrp="1"/>
          </p:cNvSpPr>
          <p:nvPr>
            <p:ph type="title"/>
          </p:nvPr>
        </p:nvSpPr>
        <p:spPr>
          <a:xfrm>
            <a:off x="296663" y="365125"/>
            <a:ext cx="10515600" cy="1325563"/>
          </a:xfrm>
        </p:spPr>
        <p:txBody>
          <a:bodyPr>
            <a:normAutofit fontScale="90000"/>
          </a:bodyPr>
          <a:lstStyle/>
          <a:p>
            <a:r>
              <a:rPr lang="es-MX" sz="6600" dirty="0">
                <a:solidFill>
                  <a:srgbClr val="A7A8AA"/>
                </a:solidFill>
              </a:rPr>
              <a:t>TEMA N°1</a:t>
            </a:r>
            <a:br>
              <a:rPr lang="es-MX" dirty="0"/>
            </a:br>
            <a:r>
              <a:rPr lang="es-MX" dirty="0">
                <a:solidFill>
                  <a:srgbClr val="88354D"/>
                </a:solidFill>
              </a:rPr>
              <a:t>CABEZAL DIVISOR</a:t>
            </a:r>
            <a:endParaRPr lang="es-CL" dirty="0">
              <a:solidFill>
                <a:srgbClr val="88354D"/>
              </a:solidFill>
            </a:endParaRPr>
          </a:p>
        </p:txBody>
      </p:sp>
      <p:sp>
        <p:nvSpPr>
          <p:cNvPr id="12" name="Rectángulo 11">
            <a:extLst>
              <a:ext uri="{FF2B5EF4-FFF2-40B4-BE49-F238E27FC236}">
                <a16:creationId xmlns:a16="http://schemas.microsoft.com/office/drawing/2014/main" id="{53699B2E-8FB3-45EA-84D7-08518B67F005}"/>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8" name="Google Shape;99;g93b131c1a8_0_87">
            <a:extLst>
              <a:ext uri="{FF2B5EF4-FFF2-40B4-BE49-F238E27FC236}">
                <a16:creationId xmlns:a16="http://schemas.microsoft.com/office/drawing/2014/main" id="{48E017B8-4BD3-4292-A189-378BB528BF15}"/>
              </a:ext>
            </a:extLst>
          </p:cNvPr>
          <p:cNvSpPr txBox="1"/>
          <p:nvPr/>
        </p:nvSpPr>
        <p:spPr>
          <a:xfrm>
            <a:off x="6266732" y="5759718"/>
            <a:ext cx="5338798" cy="2749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s-CL" sz="900" b="0" i="0" u="none" strike="noStrike" cap="none" dirty="0">
                <a:solidFill>
                  <a:srgbClr val="000000"/>
                </a:solidFill>
                <a:latin typeface="Arial"/>
                <a:ea typeface="Arial"/>
                <a:cs typeface="Arial"/>
                <a:sym typeface="Arial"/>
              </a:rPr>
              <a:t>Fuente: Elaboración propia.</a:t>
            </a:r>
            <a:endParaRPr sz="900" b="0" i="0" u="none" strike="noStrike" cap="none" dirty="0">
              <a:solidFill>
                <a:srgbClr val="000000"/>
              </a:solidFill>
              <a:latin typeface="Arial"/>
              <a:ea typeface="Arial"/>
              <a:cs typeface="Arial"/>
              <a:sym typeface="Arial"/>
            </a:endParaRPr>
          </a:p>
        </p:txBody>
      </p:sp>
      <p:pic>
        <p:nvPicPr>
          <p:cNvPr id="9" name="Google Shape;99;g9f7fbb9ec6_0_161">
            <a:extLst>
              <a:ext uri="{FF2B5EF4-FFF2-40B4-BE49-F238E27FC236}">
                <a16:creationId xmlns:a16="http://schemas.microsoft.com/office/drawing/2014/main" id="{14166C69-F15A-4F4E-8D91-ABAC40005B2F}"/>
              </a:ext>
            </a:extLst>
          </p:cNvPr>
          <p:cNvPicPr preferRelativeResize="0"/>
          <p:nvPr/>
        </p:nvPicPr>
        <p:blipFill rotWithShape="1">
          <a:blip r:embed="rId2">
            <a:alphaModFix/>
          </a:blip>
          <a:srcRect/>
          <a:stretch/>
        </p:blipFill>
        <p:spPr>
          <a:xfrm>
            <a:off x="6426334" y="1491171"/>
            <a:ext cx="5380598" cy="4268547"/>
          </a:xfrm>
          <a:prstGeom prst="rect">
            <a:avLst/>
          </a:prstGeom>
          <a:noFill/>
          <a:ln>
            <a:noFill/>
          </a:ln>
        </p:spPr>
      </p:pic>
    </p:spTree>
    <p:extLst>
      <p:ext uri="{BB962C8B-B14F-4D97-AF65-F5344CB8AC3E}">
        <p14:creationId xmlns:p14="http://schemas.microsoft.com/office/powerpoint/2010/main" val="4191682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2A19D01-61BE-467C-8B2B-5325D54A5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768"/>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AB8EDEAC-DE34-4551-AEBC-FF7A3B2E4893}"/>
              </a:ext>
            </a:extLst>
          </p:cNvPr>
          <p:cNvSpPr>
            <a:spLocks noGrp="1"/>
          </p:cNvSpPr>
          <p:nvPr>
            <p:ph type="title"/>
          </p:nvPr>
        </p:nvSpPr>
        <p:spPr>
          <a:xfrm>
            <a:off x="296663" y="365125"/>
            <a:ext cx="10515600" cy="1325563"/>
          </a:xfrm>
        </p:spPr>
        <p:txBody>
          <a:bodyPr/>
          <a:lstStyle/>
          <a:p>
            <a:r>
              <a:rPr lang="es-MX" b="1" dirty="0">
                <a:solidFill>
                  <a:srgbClr val="88354D"/>
                </a:solidFill>
              </a:rPr>
              <a:t>PROCEDIMIENTO PARA CONTROL</a:t>
            </a:r>
            <a:br>
              <a:rPr lang="es-MX" b="1" dirty="0">
                <a:solidFill>
                  <a:srgbClr val="A7A8AA"/>
                </a:solidFill>
              </a:rPr>
            </a:br>
            <a:r>
              <a:rPr lang="es-MX" b="1" dirty="0">
                <a:solidFill>
                  <a:srgbClr val="A7A8AA"/>
                </a:solidFill>
              </a:rPr>
              <a:t>DIMENSIONAL DE FRESAS DE MÓDULO</a:t>
            </a:r>
            <a:endParaRPr lang="es-CL" b="1" dirty="0">
              <a:solidFill>
                <a:srgbClr val="A7A8AA"/>
              </a:solidFill>
            </a:endParaRPr>
          </a:p>
        </p:txBody>
      </p:sp>
      <p:sp>
        <p:nvSpPr>
          <p:cNvPr id="17" name="Rectángulo 16">
            <a:extLst>
              <a:ext uri="{FF2B5EF4-FFF2-40B4-BE49-F238E27FC236}">
                <a16:creationId xmlns:a16="http://schemas.microsoft.com/office/drawing/2014/main" id="{2A714EAE-7E99-4E0C-822F-995C2159B4D3}"/>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3" name="Marcador de contenido 4">
            <a:extLst>
              <a:ext uri="{FF2B5EF4-FFF2-40B4-BE49-F238E27FC236}">
                <a16:creationId xmlns:a16="http://schemas.microsoft.com/office/drawing/2014/main" id="{361AC8D0-5D88-4E2A-9F7B-8761B20C3598}"/>
              </a:ext>
            </a:extLst>
          </p:cNvPr>
          <p:cNvSpPr>
            <a:spLocks noGrp="1"/>
          </p:cNvSpPr>
          <p:nvPr>
            <p:ph sz="half" idx="1"/>
          </p:nvPr>
        </p:nvSpPr>
        <p:spPr>
          <a:xfrm>
            <a:off x="1918632" y="2271872"/>
            <a:ext cx="4372993" cy="331449"/>
          </a:xfrm>
        </p:spPr>
        <p:txBody>
          <a:bodyPr>
            <a:noAutofit/>
          </a:bodyPr>
          <a:lstStyle/>
          <a:p>
            <a:pPr marL="114300" lvl="0" indent="0">
              <a:spcBef>
                <a:spcPts val="0"/>
              </a:spcBef>
              <a:buSzPts val="1800"/>
              <a:buNone/>
            </a:pPr>
            <a:r>
              <a:rPr lang="es-MX" sz="2000" b="1" dirty="0">
                <a:solidFill>
                  <a:schemeClr val="bg1"/>
                </a:solidFill>
                <a:ea typeface="Calibri"/>
                <a:cs typeface="Calibri"/>
                <a:sym typeface="Calibri"/>
              </a:rPr>
              <a:t>FÓRMULA DE VELOCIDAD DE CORTE</a:t>
            </a:r>
            <a:endParaRPr lang="es-MX" sz="2000" b="1" dirty="0">
              <a:solidFill>
                <a:schemeClr val="bg1"/>
              </a:solidFill>
            </a:endParaRPr>
          </a:p>
          <a:p>
            <a:endParaRPr lang="es-CL" sz="2000" b="1" dirty="0">
              <a:solidFill>
                <a:schemeClr val="bg1"/>
              </a:solidFill>
            </a:endParaRPr>
          </a:p>
        </p:txBody>
      </p:sp>
      <p:sp>
        <p:nvSpPr>
          <p:cNvPr id="26" name="CuadroTexto 25">
            <a:extLst>
              <a:ext uri="{FF2B5EF4-FFF2-40B4-BE49-F238E27FC236}">
                <a16:creationId xmlns:a16="http://schemas.microsoft.com/office/drawing/2014/main" id="{792FFA6F-02FD-437A-BD4F-81104E8E53F6}"/>
              </a:ext>
            </a:extLst>
          </p:cNvPr>
          <p:cNvSpPr txBox="1"/>
          <p:nvPr/>
        </p:nvSpPr>
        <p:spPr>
          <a:xfrm>
            <a:off x="6454422" y="2230106"/>
            <a:ext cx="4081474" cy="400110"/>
          </a:xfrm>
          <a:prstGeom prst="rect">
            <a:avLst/>
          </a:prstGeom>
          <a:noFill/>
        </p:spPr>
        <p:txBody>
          <a:bodyPr wrap="square">
            <a:spAutoFit/>
          </a:bodyPr>
          <a:lstStyle/>
          <a:p>
            <a:pPr marL="114300" indent="0">
              <a:spcBef>
                <a:spcPts val="0"/>
              </a:spcBef>
              <a:buSzPts val="1800"/>
              <a:buFont typeface="Arial" panose="020B0604020202020204" pitchFamily="34" charset="0"/>
              <a:buNone/>
            </a:pPr>
            <a:r>
              <a:rPr lang="es-MX" sz="2000" b="1" dirty="0">
                <a:solidFill>
                  <a:schemeClr val="bg1"/>
                </a:solidFill>
                <a:ea typeface="Calibri"/>
                <a:cs typeface="Calibri"/>
                <a:sym typeface="Calibri"/>
              </a:rPr>
              <a:t>FÓRMULA DE VELOCIDAD DE GIRO</a:t>
            </a:r>
            <a:endParaRPr lang="es-MX" sz="2000" b="1" dirty="0">
              <a:solidFill>
                <a:schemeClr val="bg1"/>
              </a:solidFill>
            </a:endParaRPr>
          </a:p>
        </p:txBody>
      </p:sp>
      <p:sp>
        <p:nvSpPr>
          <p:cNvPr id="6" name="CuadroTexto 5">
            <a:extLst>
              <a:ext uri="{FF2B5EF4-FFF2-40B4-BE49-F238E27FC236}">
                <a16:creationId xmlns:a16="http://schemas.microsoft.com/office/drawing/2014/main" id="{5CC7D193-2616-4219-982D-F91416BCCF77}"/>
              </a:ext>
            </a:extLst>
          </p:cNvPr>
          <p:cNvSpPr txBox="1"/>
          <p:nvPr/>
        </p:nvSpPr>
        <p:spPr>
          <a:xfrm>
            <a:off x="523680" y="1750069"/>
            <a:ext cx="11203499" cy="3503523"/>
          </a:xfrm>
          <a:prstGeom prst="rect">
            <a:avLst/>
          </a:prstGeom>
          <a:noFill/>
        </p:spPr>
        <p:txBody>
          <a:bodyPr wrap="square" rtlCol="0">
            <a:spAutoFit/>
          </a:bodyPr>
          <a:lstStyle/>
          <a:p>
            <a:pPr marL="0" lvl="0" indent="0" algn="just" rtl="0">
              <a:lnSpc>
                <a:spcPct val="90000"/>
              </a:lnSpc>
              <a:spcBef>
                <a:spcPts val="1000"/>
              </a:spcBef>
              <a:spcAft>
                <a:spcPts val="0"/>
              </a:spcAft>
              <a:buSzPts val="1800"/>
              <a:buNone/>
            </a:pPr>
            <a:r>
              <a:rPr lang="es-MX" sz="2500" dirty="0"/>
              <a:t>Posteriormente, es necesario conocer la cantidad de dientes del engranaje que se desea mecanizar. Para esto, existe una variable llamada módulo, la cual en base a su valor, indica el rango de número de dientes y su respectivo ancho en milímetros. Con el fin de comprender en detalle el procedimiento para realizar un control dimensional de fresas de módulo., te invitamos a revisar el documento </a:t>
            </a:r>
            <a:r>
              <a:rPr lang="es-MX" sz="2500" b="1" dirty="0">
                <a:solidFill>
                  <a:srgbClr val="88354D"/>
                </a:solidFill>
              </a:rPr>
              <a:t>Anexo Actividad N°2</a:t>
            </a:r>
            <a:r>
              <a:rPr lang="es-MX" sz="2500" dirty="0"/>
              <a:t>, en el cual se explica paso a paso lo planteado.</a:t>
            </a:r>
          </a:p>
          <a:p>
            <a:pPr marL="0" lvl="0" indent="0" algn="just" rtl="0">
              <a:lnSpc>
                <a:spcPct val="90000"/>
              </a:lnSpc>
              <a:spcBef>
                <a:spcPts val="1000"/>
              </a:spcBef>
              <a:spcAft>
                <a:spcPts val="0"/>
              </a:spcAft>
              <a:buSzPts val="1800"/>
              <a:buNone/>
            </a:pPr>
            <a:endParaRPr lang="es-MX" sz="2500" dirty="0"/>
          </a:p>
          <a:p>
            <a:pPr marL="0" lvl="0" indent="0" algn="just" rtl="0">
              <a:lnSpc>
                <a:spcPct val="90000"/>
              </a:lnSpc>
              <a:spcBef>
                <a:spcPts val="1000"/>
              </a:spcBef>
              <a:spcAft>
                <a:spcPts val="0"/>
              </a:spcAft>
              <a:buSzPts val="1800"/>
              <a:buNone/>
            </a:pPr>
            <a:endParaRPr lang="es-MX" sz="2500" dirty="0"/>
          </a:p>
          <a:p>
            <a:endParaRPr lang="es-MX" sz="2500" b="0"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626815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normAutofit fontScale="90000"/>
          </a:bodyPr>
          <a:lstStyle/>
          <a:p>
            <a:br>
              <a:rPr lang="es-MX" sz="6600" dirty="0">
                <a:solidFill>
                  <a:srgbClr val="88354D"/>
                </a:solidFill>
              </a:rPr>
            </a:br>
            <a:r>
              <a:rPr lang="es-MX" sz="6600" dirty="0">
                <a:solidFill>
                  <a:srgbClr val="88354D"/>
                </a:solidFill>
              </a:rPr>
              <a:t>TEMA N°7</a:t>
            </a:r>
            <a:br>
              <a:rPr lang="es-MX" dirty="0"/>
            </a:br>
            <a:r>
              <a:rPr lang="es-MX" dirty="0">
                <a:solidFill>
                  <a:srgbClr val="A7A8AA"/>
                </a:solidFill>
              </a:rPr>
              <a:t>INSTRUMENTOS Y HERRAMIENTAS UTILIZADAS PARA EL FRESADO</a:t>
            </a: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8" name="Google Shape;352;ga4c060fd0f_0_22">
            <a:extLst>
              <a:ext uri="{FF2B5EF4-FFF2-40B4-BE49-F238E27FC236}">
                <a16:creationId xmlns:a16="http://schemas.microsoft.com/office/drawing/2014/main" id="{CA4F8391-E938-4A2B-8375-8566779F449D}"/>
              </a:ext>
            </a:extLst>
          </p:cNvPr>
          <p:cNvPicPr preferRelativeResize="0"/>
          <p:nvPr/>
        </p:nvPicPr>
        <p:blipFill rotWithShape="1">
          <a:blip r:embed="rId2">
            <a:alphaModFix/>
          </a:blip>
          <a:srcRect/>
          <a:stretch/>
        </p:blipFill>
        <p:spPr>
          <a:xfrm>
            <a:off x="6387631" y="2286001"/>
            <a:ext cx="5028683" cy="4035195"/>
          </a:xfrm>
          <a:prstGeom prst="rect">
            <a:avLst/>
          </a:prstGeom>
          <a:noFill/>
          <a:ln>
            <a:noFill/>
          </a:ln>
        </p:spPr>
      </p:pic>
      <p:sp>
        <p:nvSpPr>
          <p:cNvPr id="13" name="Google Shape;351;ga4c060fd0f_0_22">
            <a:extLst>
              <a:ext uri="{FF2B5EF4-FFF2-40B4-BE49-F238E27FC236}">
                <a16:creationId xmlns:a16="http://schemas.microsoft.com/office/drawing/2014/main" id="{54CD8762-E09A-4407-B32B-CF2276DAF575}"/>
              </a:ext>
            </a:extLst>
          </p:cNvPr>
          <p:cNvSpPr txBox="1"/>
          <p:nvPr/>
        </p:nvSpPr>
        <p:spPr>
          <a:xfrm>
            <a:off x="4903200" y="6362075"/>
            <a:ext cx="72888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s-CL" sz="1000" b="1" i="0" u="none" strike="noStrike" cap="none" dirty="0">
                <a:solidFill>
                  <a:schemeClr val="dk1"/>
                </a:solidFill>
                <a:ea typeface="Arial"/>
                <a:cs typeface="Arial"/>
                <a:sym typeface="Arial"/>
              </a:rPr>
              <a:t>Fuente</a:t>
            </a:r>
            <a:r>
              <a:rPr lang="es-CL" sz="1000" b="0" i="0" u="none" strike="noStrike" cap="none" dirty="0">
                <a:solidFill>
                  <a:schemeClr val="dk1"/>
                </a:solidFill>
                <a:ea typeface="Arial"/>
                <a:cs typeface="Arial"/>
                <a:sym typeface="Arial"/>
              </a:rPr>
              <a:t>: </a:t>
            </a:r>
            <a:r>
              <a:rPr lang="es-CL" sz="1000" b="0" i="0" u="none" strike="noStrike" cap="none" dirty="0">
                <a:solidFill>
                  <a:schemeClr val="dk1"/>
                </a:solidFill>
                <a:ea typeface="Calibri"/>
                <a:cs typeface="Calibri"/>
                <a:sym typeface="Calibri"/>
              </a:rPr>
              <a:t> Elaboración propia.</a:t>
            </a:r>
            <a:endParaRPr sz="1000" b="0" i="0" u="none" strike="noStrike" cap="none" dirty="0">
              <a:solidFill>
                <a:schemeClr val="dk1"/>
              </a:solidFil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endParaRPr sz="1000" b="0" i="0" u="none" strike="noStrike" cap="none" dirty="0">
              <a:solidFill>
                <a:schemeClr val="dk1"/>
              </a:solidFil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66838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2A19D01-61BE-467C-8B2B-5325D54A5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768"/>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AB8EDEAC-DE34-4551-AEBC-FF7A3B2E4893}"/>
              </a:ext>
            </a:extLst>
          </p:cNvPr>
          <p:cNvSpPr>
            <a:spLocks noGrp="1"/>
          </p:cNvSpPr>
          <p:nvPr>
            <p:ph type="title"/>
          </p:nvPr>
        </p:nvSpPr>
        <p:spPr>
          <a:xfrm>
            <a:off x="296663" y="365125"/>
            <a:ext cx="10515600" cy="1325563"/>
          </a:xfrm>
        </p:spPr>
        <p:txBody>
          <a:bodyPr/>
          <a:lstStyle/>
          <a:p>
            <a:r>
              <a:rPr lang="es-MX" b="1" dirty="0">
                <a:solidFill>
                  <a:srgbClr val="88354D"/>
                </a:solidFill>
              </a:rPr>
              <a:t>INSTRUMENTOS DE MEDICIÓN</a:t>
            </a:r>
            <a:br>
              <a:rPr lang="es-MX" b="1" dirty="0">
                <a:solidFill>
                  <a:srgbClr val="A7A8AA"/>
                </a:solidFill>
              </a:rPr>
            </a:br>
            <a:r>
              <a:rPr lang="es-MX" b="1" dirty="0">
                <a:solidFill>
                  <a:srgbClr val="A7A8AA"/>
                </a:solidFill>
              </a:rPr>
              <a:t>UTILIZADOS PARA EL FRESADO</a:t>
            </a:r>
            <a:endParaRPr lang="es-CL" b="1" dirty="0">
              <a:solidFill>
                <a:srgbClr val="A7A8AA"/>
              </a:solidFill>
            </a:endParaRPr>
          </a:p>
        </p:txBody>
      </p:sp>
      <p:sp>
        <p:nvSpPr>
          <p:cNvPr id="17" name="Rectángulo 16">
            <a:extLst>
              <a:ext uri="{FF2B5EF4-FFF2-40B4-BE49-F238E27FC236}">
                <a16:creationId xmlns:a16="http://schemas.microsoft.com/office/drawing/2014/main" id="{2A714EAE-7E99-4E0C-822F-995C2159B4D3}"/>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3" name="Marcador de contenido 4">
            <a:extLst>
              <a:ext uri="{FF2B5EF4-FFF2-40B4-BE49-F238E27FC236}">
                <a16:creationId xmlns:a16="http://schemas.microsoft.com/office/drawing/2014/main" id="{361AC8D0-5D88-4E2A-9F7B-8761B20C3598}"/>
              </a:ext>
            </a:extLst>
          </p:cNvPr>
          <p:cNvSpPr>
            <a:spLocks noGrp="1"/>
          </p:cNvSpPr>
          <p:nvPr>
            <p:ph sz="half" idx="1"/>
          </p:nvPr>
        </p:nvSpPr>
        <p:spPr>
          <a:xfrm>
            <a:off x="1918632" y="2271872"/>
            <a:ext cx="4372993" cy="331449"/>
          </a:xfrm>
        </p:spPr>
        <p:txBody>
          <a:bodyPr>
            <a:noAutofit/>
          </a:bodyPr>
          <a:lstStyle/>
          <a:p>
            <a:pPr marL="114300" lvl="0" indent="0">
              <a:spcBef>
                <a:spcPts val="0"/>
              </a:spcBef>
              <a:buSzPts val="1800"/>
              <a:buNone/>
            </a:pPr>
            <a:r>
              <a:rPr lang="es-MX" sz="2000" b="1" dirty="0">
                <a:solidFill>
                  <a:schemeClr val="bg1"/>
                </a:solidFill>
                <a:ea typeface="Calibri"/>
                <a:cs typeface="Calibri"/>
                <a:sym typeface="Calibri"/>
              </a:rPr>
              <a:t>FÓRMULA DE VELOCIDAD DE CORTE</a:t>
            </a:r>
            <a:endParaRPr lang="es-MX" sz="2000" b="1" dirty="0">
              <a:solidFill>
                <a:schemeClr val="bg1"/>
              </a:solidFill>
            </a:endParaRPr>
          </a:p>
          <a:p>
            <a:endParaRPr lang="es-CL" sz="2000" b="1" dirty="0">
              <a:solidFill>
                <a:schemeClr val="bg1"/>
              </a:solidFill>
            </a:endParaRPr>
          </a:p>
        </p:txBody>
      </p:sp>
      <p:sp>
        <p:nvSpPr>
          <p:cNvPr id="26" name="CuadroTexto 25">
            <a:extLst>
              <a:ext uri="{FF2B5EF4-FFF2-40B4-BE49-F238E27FC236}">
                <a16:creationId xmlns:a16="http://schemas.microsoft.com/office/drawing/2014/main" id="{792FFA6F-02FD-437A-BD4F-81104E8E53F6}"/>
              </a:ext>
            </a:extLst>
          </p:cNvPr>
          <p:cNvSpPr txBox="1"/>
          <p:nvPr/>
        </p:nvSpPr>
        <p:spPr>
          <a:xfrm>
            <a:off x="6454422" y="2230106"/>
            <a:ext cx="4081474" cy="400110"/>
          </a:xfrm>
          <a:prstGeom prst="rect">
            <a:avLst/>
          </a:prstGeom>
          <a:noFill/>
        </p:spPr>
        <p:txBody>
          <a:bodyPr wrap="square">
            <a:spAutoFit/>
          </a:bodyPr>
          <a:lstStyle/>
          <a:p>
            <a:pPr marL="114300" indent="0">
              <a:spcBef>
                <a:spcPts val="0"/>
              </a:spcBef>
              <a:buSzPts val="1800"/>
              <a:buFont typeface="Arial" panose="020B0604020202020204" pitchFamily="34" charset="0"/>
              <a:buNone/>
            </a:pPr>
            <a:r>
              <a:rPr lang="es-MX" sz="2000" b="1" dirty="0">
                <a:solidFill>
                  <a:schemeClr val="bg1"/>
                </a:solidFill>
                <a:ea typeface="Calibri"/>
                <a:cs typeface="Calibri"/>
                <a:sym typeface="Calibri"/>
              </a:rPr>
              <a:t>FÓRMULA DE VELOCIDAD DE GIRO</a:t>
            </a:r>
            <a:endParaRPr lang="es-MX" sz="2000" b="1" dirty="0">
              <a:solidFill>
                <a:schemeClr val="bg1"/>
              </a:solidFill>
            </a:endParaRPr>
          </a:p>
        </p:txBody>
      </p:sp>
      <p:sp>
        <p:nvSpPr>
          <p:cNvPr id="6" name="CuadroTexto 5">
            <a:extLst>
              <a:ext uri="{FF2B5EF4-FFF2-40B4-BE49-F238E27FC236}">
                <a16:creationId xmlns:a16="http://schemas.microsoft.com/office/drawing/2014/main" id="{5CC7D193-2616-4219-982D-F91416BCCF77}"/>
              </a:ext>
            </a:extLst>
          </p:cNvPr>
          <p:cNvSpPr txBox="1"/>
          <p:nvPr/>
        </p:nvSpPr>
        <p:spPr>
          <a:xfrm>
            <a:off x="523680" y="1750069"/>
            <a:ext cx="11203499" cy="2811026"/>
          </a:xfrm>
          <a:prstGeom prst="rect">
            <a:avLst/>
          </a:prstGeom>
          <a:noFill/>
        </p:spPr>
        <p:txBody>
          <a:bodyPr wrap="square" rtlCol="0">
            <a:spAutoFit/>
          </a:bodyPr>
          <a:lstStyle/>
          <a:p>
            <a:pPr marL="0" lvl="0" indent="0" algn="just" rtl="0">
              <a:lnSpc>
                <a:spcPct val="90000"/>
              </a:lnSpc>
              <a:spcBef>
                <a:spcPts val="1000"/>
              </a:spcBef>
              <a:spcAft>
                <a:spcPts val="0"/>
              </a:spcAft>
              <a:buSzPts val="1800"/>
              <a:buNone/>
            </a:pPr>
            <a:r>
              <a:rPr lang="es-MX" sz="2500" dirty="0"/>
              <a:t>Escuadra (Figura 16): Es un instrumento que materializa un ángulo fijo de 90° entre dos superficies. La escuadra se utiliza para verificar el centrado de la herramienta de corte, posicionándolo con base en la bancada y midiendo la distancia entre la escuadra y la herramienta de corte por ambos lados.</a:t>
            </a:r>
          </a:p>
          <a:p>
            <a:pPr marL="0" lvl="0" indent="0" algn="just" rtl="0">
              <a:lnSpc>
                <a:spcPct val="90000"/>
              </a:lnSpc>
              <a:spcBef>
                <a:spcPts val="1000"/>
              </a:spcBef>
              <a:spcAft>
                <a:spcPts val="0"/>
              </a:spcAft>
              <a:buSzPts val="1800"/>
              <a:buNone/>
            </a:pPr>
            <a:endParaRPr lang="es-MX" sz="2500" dirty="0"/>
          </a:p>
          <a:p>
            <a:pPr marL="0" lvl="0" indent="0" algn="just" rtl="0">
              <a:lnSpc>
                <a:spcPct val="90000"/>
              </a:lnSpc>
              <a:spcBef>
                <a:spcPts val="1000"/>
              </a:spcBef>
              <a:spcAft>
                <a:spcPts val="0"/>
              </a:spcAft>
              <a:buSzPts val="1800"/>
              <a:buNone/>
            </a:pPr>
            <a:endParaRPr lang="es-MX" sz="2500" dirty="0"/>
          </a:p>
          <a:p>
            <a:endParaRPr lang="es-MX" sz="2500" b="0" i="0" u="none" strike="noStrike" dirty="0">
              <a:solidFill>
                <a:srgbClr val="000000"/>
              </a:solidFill>
              <a:effectLst/>
              <a:latin typeface="Calibri" panose="020F0502020204030204" pitchFamily="34" charset="0"/>
            </a:endParaRPr>
          </a:p>
        </p:txBody>
      </p:sp>
      <p:sp>
        <p:nvSpPr>
          <p:cNvPr id="14" name="Google Shape;292;ga495e8a953_0_99">
            <a:extLst>
              <a:ext uri="{FF2B5EF4-FFF2-40B4-BE49-F238E27FC236}">
                <a16:creationId xmlns:a16="http://schemas.microsoft.com/office/drawing/2014/main" id="{DB65A7CD-17E8-4126-86A0-91FC06230C7A}"/>
              </a:ext>
            </a:extLst>
          </p:cNvPr>
          <p:cNvSpPr txBox="1"/>
          <p:nvPr/>
        </p:nvSpPr>
        <p:spPr>
          <a:xfrm>
            <a:off x="3004200" y="3084405"/>
            <a:ext cx="6183600" cy="54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CL" sz="1800" b="1" u="none" strike="noStrike" cap="none" dirty="0">
                <a:solidFill>
                  <a:srgbClr val="88354D"/>
                </a:solidFill>
                <a:latin typeface="Calibri"/>
                <a:ea typeface="Calibri"/>
                <a:cs typeface="Calibri"/>
                <a:sym typeface="Calibri"/>
              </a:rPr>
              <a:t>Figura 16 – </a:t>
            </a:r>
            <a:r>
              <a:rPr lang="es-CL" b="1" dirty="0">
                <a:solidFill>
                  <a:srgbClr val="88354D"/>
                </a:solidFill>
                <a:latin typeface="Calibri"/>
                <a:ea typeface="Calibri"/>
                <a:cs typeface="Calibri"/>
                <a:sym typeface="Calibri"/>
              </a:rPr>
              <a:t>Escuadra</a:t>
            </a:r>
            <a:r>
              <a:rPr lang="es-CL" sz="1800" b="1" i="1" u="none" strike="noStrike" cap="none" dirty="0">
                <a:solidFill>
                  <a:srgbClr val="88354D"/>
                </a:solidFill>
                <a:latin typeface="Calibri"/>
                <a:ea typeface="Calibri"/>
                <a:cs typeface="Calibri"/>
                <a:sym typeface="Calibri"/>
              </a:rPr>
              <a:t>	</a:t>
            </a:r>
            <a:endParaRPr sz="1400" b="1" i="1" u="none" strike="noStrike" cap="none" dirty="0">
              <a:solidFill>
                <a:srgbClr val="88354D"/>
              </a:solidFill>
              <a:latin typeface="Arial"/>
              <a:ea typeface="Arial"/>
              <a:cs typeface="Arial"/>
              <a:sym typeface="Arial"/>
            </a:endParaRPr>
          </a:p>
        </p:txBody>
      </p:sp>
      <p:sp>
        <p:nvSpPr>
          <p:cNvPr id="18" name="Google Shape;312;ga495e8a953_0_125">
            <a:extLst>
              <a:ext uri="{FF2B5EF4-FFF2-40B4-BE49-F238E27FC236}">
                <a16:creationId xmlns:a16="http://schemas.microsoft.com/office/drawing/2014/main" id="{935990FF-7E5B-41CB-B731-570ACF566B3A}"/>
              </a:ext>
            </a:extLst>
          </p:cNvPr>
          <p:cNvSpPr txBox="1"/>
          <p:nvPr/>
        </p:nvSpPr>
        <p:spPr>
          <a:xfrm>
            <a:off x="3976939" y="6436307"/>
            <a:ext cx="4325547" cy="23190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s-CL" sz="1000" b="1" i="0" u="none" strike="noStrike" cap="none" dirty="0">
                <a:solidFill>
                  <a:schemeClr val="dk1"/>
                </a:solidFill>
                <a:ea typeface="Arial"/>
                <a:cs typeface="Arial"/>
                <a:sym typeface="Arial"/>
              </a:rPr>
              <a:t>Fuente: </a:t>
            </a:r>
            <a:r>
              <a:rPr lang="es-CL" sz="1000" b="1" i="0" u="none" strike="noStrike" cap="none" dirty="0">
                <a:solidFill>
                  <a:schemeClr val="dk1"/>
                </a:solidFill>
                <a:ea typeface="Calibri"/>
                <a:cs typeface="Calibri"/>
                <a:sym typeface="Calibri"/>
              </a:rPr>
              <a:t> </a:t>
            </a:r>
            <a:r>
              <a:rPr lang="es-CL" sz="1000" b="0" i="0" u="none" strike="noStrike" cap="none" dirty="0">
                <a:solidFill>
                  <a:schemeClr val="dk1"/>
                </a:solidFill>
                <a:ea typeface="Calibri"/>
                <a:cs typeface="Calibri"/>
                <a:sym typeface="Calibri"/>
              </a:rPr>
              <a:t>Taller Mecánica Industrial - Escuela Industrial Superior de Valparaíso Óscar Gacitúa Basulto.</a:t>
            </a:r>
            <a:endParaRPr sz="1000" b="0" i="0" u="none" strike="noStrike" cap="none" dirty="0">
              <a:solidFill>
                <a:schemeClr val="dk1"/>
              </a:solidFill>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p:txBody>
      </p:sp>
      <p:pic>
        <p:nvPicPr>
          <p:cNvPr id="12" name="Google Shape;359;ga4c060fd0f_0_28">
            <a:extLst>
              <a:ext uri="{FF2B5EF4-FFF2-40B4-BE49-F238E27FC236}">
                <a16:creationId xmlns:a16="http://schemas.microsoft.com/office/drawing/2014/main" id="{494D5832-A13A-4802-98C7-4E2F11460234}"/>
              </a:ext>
            </a:extLst>
          </p:cNvPr>
          <p:cNvPicPr preferRelativeResize="0"/>
          <p:nvPr/>
        </p:nvPicPr>
        <p:blipFill rotWithShape="1">
          <a:blip r:embed="rId3">
            <a:alphaModFix/>
          </a:blip>
          <a:srcRect/>
          <a:stretch/>
        </p:blipFill>
        <p:spPr>
          <a:xfrm>
            <a:off x="4808346" y="3540927"/>
            <a:ext cx="2322483" cy="2811027"/>
          </a:xfrm>
          <a:prstGeom prst="rect">
            <a:avLst/>
          </a:prstGeom>
          <a:noFill/>
          <a:ln>
            <a:noFill/>
          </a:ln>
        </p:spPr>
      </p:pic>
    </p:spTree>
    <p:extLst>
      <p:ext uri="{BB962C8B-B14F-4D97-AF65-F5344CB8AC3E}">
        <p14:creationId xmlns:p14="http://schemas.microsoft.com/office/powerpoint/2010/main" val="2256707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2A19D01-61BE-467C-8B2B-5325D54A5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768"/>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AB8EDEAC-DE34-4551-AEBC-FF7A3B2E4893}"/>
              </a:ext>
            </a:extLst>
          </p:cNvPr>
          <p:cNvSpPr>
            <a:spLocks noGrp="1"/>
          </p:cNvSpPr>
          <p:nvPr>
            <p:ph type="title"/>
          </p:nvPr>
        </p:nvSpPr>
        <p:spPr>
          <a:xfrm>
            <a:off x="296663" y="365125"/>
            <a:ext cx="10515600" cy="1325563"/>
          </a:xfrm>
        </p:spPr>
        <p:txBody>
          <a:bodyPr/>
          <a:lstStyle/>
          <a:p>
            <a:r>
              <a:rPr lang="es-MX" b="1" dirty="0">
                <a:solidFill>
                  <a:srgbClr val="88354D"/>
                </a:solidFill>
              </a:rPr>
              <a:t>INSTRUMENTOS DE MEDICIÓN</a:t>
            </a:r>
            <a:br>
              <a:rPr lang="es-MX" b="1" dirty="0">
                <a:solidFill>
                  <a:srgbClr val="A7A8AA"/>
                </a:solidFill>
              </a:rPr>
            </a:br>
            <a:r>
              <a:rPr lang="es-MX" b="1" dirty="0">
                <a:solidFill>
                  <a:srgbClr val="A7A8AA"/>
                </a:solidFill>
              </a:rPr>
              <a:t>UTILIZADOS PARA EL FRESADO</a:t>
            </a:r>
            <a:endParaRPr lang="es-CL" b="1" dirty="0">
              <a:solidFill>
                <a:srgbClr val="A7A8AA"/>
              </a:solidFill>
            </a:endParaRPr>
          </a:p>
        </p:txBody>
      </p:sp>
      <p:sp>
        <p:nvSpPr>
          <p:cNvPr id="17" name="Rectángulo 16">
            <a:extLst>
              <a:ext uri="{FF2B5EF4-FFF2-40B4-BE49-F238E27FC236}">
                <a16:creationId xmlns:a16="http://schemas.microsoft.com/office/drawing/2014/main" id="{2A714EAE-7E99-4E0C-822F-995C2159B4D3}"/>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3" name="Marcador de contenido 4">
            <a:extLst>
              <a:ext uri="{FF2B5EF4-FFF2-40B4-BE49-F238E27FC236}">
                <a16:creationId xmlns:a16="http://schemas.microsoft.com/office/drawing/2014/main" id="{361AC8D0-5D88-4E2A-9F7B-8761B20C3598}"/>
              </a:ext>
            </a:extLst>
          </p:cNvPr>
          <p:cNvSpPr>
            <a:spLocks noGrp="1"/>
          </p:cNvSpPr>
          <p:nvPr>
            <p:ph sz="half" idx="1"/>
          </p:nvPr>
        </p:nvSpPr>
        <p:spPr>
          <a:xfrm>
            <a:off x="1918632" y="2271872"/>
            <a:ext cx="4372993" cy="331449"/>
          </a:xfrm>
        </p:spPr>
        <p:txBody>
          <a:bodyPr>
            <a:noAutofit/>
          </a:bodyPr>
          <a:lstStyle/>
          <a:p>
            <a:pPr marL="114300" lvl="0" indent="0">
              <a:spcBef>
                <a:spcPts val="0"/>
              </a:spcBef>
              <a:buSzPts val="1800"/>
              <a:buNone/>
            </a:pPr>
            <a:r>
              <a:rPr lang="es-MX" sz="2000" b="1" dirty="0">
                <a:solidFill>
                  <a:schemeClr val="bg1"/>
                </a:solidFill>
                <a:ea typeface="Calibri"/>
                <a:cs typeface="Calibri"/>
                <a:sym typeface="Calibri"/>
              </a:rPr>
              <a:t>FÓRMULA DE VELOCIDAD DE CORTE</a:t>
            </a:r>
            <a:endParaRPr lang="es-MX" sz="2000" b="1" dirty="0">
              <a:solidFill>
                <a:schemeClr val="bg1"/>
              </a:solidFill>
            </a:endParaRPr>
          </a:p>
          <a:p>
            <a:endParaRPr lang="es-CL" sz="2000" b="1" dirty="0">
              <a:solidFill>
                <a:schemeClr val="bg1"/>
              </a:solidFill>
            </a:endParaRPr>
          </a:p>
        </p:txBody>
      </p:sp>
      <p:sp>
        <p:nvSpPr>
          <p:cNvPr id="26" name="CuadroTexto 25">
            <a:extLst>
              <a:ext uri="{FF2B5EF4-FFF2-40B4-BE49-F238E27FC236}">
                <a16:creationId xmlns:a16="http://schemas.microsoft.com/office/drawing/2014/main" id="{792FFA6F-02FD-437A-BD4F-81104E8E53F6}"/>
              </a:ext>
            </a:extLst>
          </p:cNvPr>
          <p:cNvSpPr txBox="1"/>
          <p:nvPr/>
        </p:nvSpPr>
        <p:spPr>
          <a:xfrm>
            <a:off x="6454422" y="2230106"/>
            <a:ext cx="4081474" cy="400110"/>
          </a:xfrm>
          <a:prstGeom prst="rect">
            <a:avLst/>
          </a:prstGeom>
          <a:noFill/>
        </p:spPr>
        <p:txBody>
          <a:bodyPr wrap="square">
            <a:spAutoFit/>
          </a:bodyPr>
          <a:lstStyle/>
          <a:p>
            <a:pPr marL="114300" indent="0">
              <a:spcBef>
                <a:spcPts val="0"/>
              </a:spcBef>
              <a:buSzPts val="1800"/>
              <a:buFont typeface="Arial" panose="020B0604020202020204" pitchFamily="34" charset="0"/>
              <a:buNone/>
            </a:pPr>
            <a:r>
              <a:rPr lang="es-MX" sz="2000" b="1" dirty="0">
                <a:solidFill>
                  <a:schemeClr val="bg1"/>
                </a:solidFill>
                <a:ea typeface="Calibri"/>
                <a:cs typeface="Calibri"/>
                <a:sym typeface="Calibri"/>
              </a:rPr>
              <a:t>FÓRMULA DE VELOCIDAD DE GIRO</a:t>
            </a:r>
            <a:endParaRPr lang="es-MX" sz="2000" b="1" dirty="0">
              <a:solidFill>
                <a:schemeClr val="bg1"/>
              </a:solidFill>
            </a:endParaRPr>
          </a:p>
        </p:txBody>
      </p:sp>
      <p:sp>
        <p:nvSpPr>
          <p:cNvPr id="6" name="CuadroTexto 5">
            <a:extLst>
              <a:ext uri="{FF2B5EF4-FFF2-40B4-BE49-F238E27FC236}">
                <a16:creationId xmlns:a16="http://schemas.microsoft.com/office/drawing/2014/main" id="{5CC7D193-2616-4219-982D-F91416BCCF77}"/>
              </a:ext>
            </a:extLst>
          </p:cNvPr>
          <p:cNvSpPr txBox="1"/>
          <p:nvPr/>
        </p:nvSpPr>
        <p:spPr>
          <a:xfrm>
            <a:off x="523680" y="1750069"/>
            <a:ext cx="11203499" cy="2118529"/>
          </a:xfrm>
          <a:prstGeom prst="rect">
            <a:avLst/>
          </a:prstGeom>
          <a:noFill/>
        </p:spPr>
        <p:txBody>
          <a:bodyPr wrap="square" rtlCol="0">
            <a:spAutoFit/>
          </a:bodyPr>
          <a:lstStyle/>
          <a:p>
            <a:pPr marL="0" lvl="0" indent="0" algn="just" rtl="0">
              <a:lnSpc>
                <a:spcPct val="90000"/>
              </a:lnSpc>
              <a:spcBef>
                <a:spcPts val="1000"/>
              </a:spcBef>
              <a:spcAft>
                <a:spcPts val="0"/>
              </a:spcAft>
              <a:buSzPts val="1800"/>
              <a:buNone/>
            </a:pPr>
            <a:r>
              <a:rPr lang="es-MX" sz="2500" dirty="0"/>
              <a:t>Pie de metro (Figura 17): Es una regla graduada, utilizada durante el montaje de la fresa para obtener medidas directas de interiores, exteriores y profundidades. </a:t>
            </a:r>
          </a:p>
          <a:p>
            <a:pPr marL="0" lvl="0" indent="0" algn="just" rtl="0">
              <a:lnSpc>
                <a:spcPct val="90000"/>
              </a:lnSpc>
              <a:spcBef>
                <a:spcPts val="1000"/>
              </a:spcBef>
              <a:spcAft>
                <a:spcPts val="0"/>
              </a:spcAft>
              <a:buSzPts val="1800"/>
              <a:buNone/>
            </a:pPr>
            <a:endParaRPr lang="es-MX" sz="2500" dirty="0"/>
          </a:p>
          <a:p>
            <a:pPr marL="0" lvl="0" indent="0" algn="just" rtl="0">
              <a:lnSpc>
                <a:spcPct val="90000"/>
              </a:lnSpc>
              <a:spcBef>
                <a:spcPts val="1000"/>
              </a:spcBef>
              <a:spcAft>
                <a:spcPts val="0"/>
              </a:spcAft>
              <a:buSzPts val="1800"/>
              <a:buNone/>
            </a:pPr>
            <a:endParaRPr lang="es-MX" sz="2500" dirty="0"/>
          </a:p>
          <a:p>
            <a:endParaRPr lang="es-MX" sz="2500" b="0" i="0" u="none" strike="noStrike" dirty="0">
              <a:solidFill>
                <a:srgbClr val="000000"/>
              </a:solidFill>
              <a:effectLst/>
              <a:latin typeface="Calibri" panose="020F0502020204030204" pitchFamily="34" charset="0"/>
            </a:endParaRPr>
          </a:p>
        </p:txBody>
      </p:sp>
      <p:sp>
        <p:nvSpPr>
          <p:cNvPr id="14" name="Google Shape;292;ga495e8a953_0_99">
            <a:extLst>
              <a:ext uri="{FF2B5EF4-FFF2-40B4-BE49-F238E27FC236}">
                <a16:creationId xmlns:a16="http://schemas.microsoft.com/office/drawing/2014/main" id="{DB65A7CD-17E8-4126-86A0-91FC06230C7A}"/>
              </a:ext>
            </a:extLst>
          </p:cNvPr>
          <p:cNvSpPr txBox="1"/>
          <p:nvPr/>
        </p:nvSpPr>
        <p:spPr>
          <a:xfrm>
            <a:off x="3004200" y="3084405"/>
            <a:ext cx="6183600" cy="54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CL" sz="1800" b="1" u="none" strike="noStrike" cap="none" dirty="0">
                <a:solidFill>
                  <a:srgbClr val="88354D"/>
                </a:solidFill>
                <a:latin typeface="Calibri"/>
                <a:ea typeface="Calibri"/>
                <a:cs typeface="Calibri"/>
                <a:sym typeface="Calibri"/>
              </a:rPr>
              <a:t>Figura 17 – Pie de metro</a:t>
            </a:r>
            <a:r>
              <a:rPr lang="es-CL" sz="1800" b="1" i="1" u="none" strike="noStrike" cap="none" dirty="0">
                <a:solidFill>
                  <a:srgbClr val="88354D"/>
                </a:solidFill>
                <a:latin typeface="Calibri"/>
                <a:ea typeface="Calibri"/>
                <a:cs typeface="Calibri"/>
                <a:sym typeface="Calibri"/>
              </a:rPr>
              <a:t>	</a:t>
            </a:r>
            <a:endParaRPr sz="1400" b="1" i="1" u="none" strike="noStrike" cap="none" dirty="0">
              <a:solidFill>
                <a:srgbClr val="88354D"/>
              </a:solidFill>
              <a:latin typeface="Arial"/>
              <a:ea typeface="Arial"/>
              <a:cs typeface="Arial"/>
              <a:sym typeface="Arial"/>
            </a:endParaRPr>
          </a:p>
        </p:txBody>
      </p:sp>
      <p:sp>
        <p:nvSpPr>
          <p:cNvPr id="18" name="Google Shape;312;ga495e8a953_0_125">
            <a:extLst>
              <a:ext uri="{FF2B5EF4-FFF2-40B4-BE49-F238E27FC236}">
                <a16:creationId xmlns:a16="http://schemas.microsoft.com/office/drawing/2014/main" id="{935990FF-7E5B-41CB-B731-570ACF566B3A}"/>
              </a:ext>
            </a:extLst>
          </p:cNvPr>
          <p:cNvSpPr txBox="1"/>
          <p:nvPr/>
        </p:nvSpPr>
        <p:spPr>
          <a:xfrm>
            <a:off x="3962655" y="5730545"/>
            <a:ext cx="4325547" cy="23190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s-CL" sz="1000" b="1" i="0" u="none" strike="noStrike" cap="none" dirty="0">
                <a:solidFill>
                  <a:schemeClr val="dk1"/>
                </a:solidFill>
                <a:ea typeface="Arial"/>
                <a:cs typeface="Arial"/>
                <a:sym typeface="Arial"/>
              </a:rPr>
              <a:t>Fuente: </a:t>
            </a:r>
            <a:r>
              <a:rPr lang="es-CL" sz="1000" b="1" i="0" u="none" strike="noStrike" cap="none" dirty="0">
                <a:solidFill>
                  <a:schemeClr val="dk1"/>
                </a:solidFill>
                <a:ea typeface="Calibri"/>
                <a:cs typeface="Calibri"/>
                <a:sym typeface="Calibri"/>
              </a:rPr>
              <a:t> </a:t>
            </a:r>
            <a:r>
              <a:rPr lang="es-CL" sz="1000" b="0" i="0" u="none" strike="noStrike" cap="none" dirty="0">
                <a:solidFill>
                  <a:schemeClr val="dk1"/>
                </a:solidFill>
                <a:ea typeface="Calibri"/>
                <a:cs typeface="Calibri"/>
                <a:sym typeface="Calibri"/>
              </a:rPr>
              <a:t>Taller Mecánica Industrial - Escuela Industrial Superior de Valparaíso Óscar Gacitúa Basulto.</a:t>
            </a:r>
            <a:endParaRPr sz="1000" b="0" i="0" u="none" strike="noStrike" cap="none" dirty="0">
              <a:solidFill>
                <a:schemeClr val="dk1"/>
              </a:solidFill>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p:txBody>
      </p:sp>
      <p:pic>
        <p:nvPicPr>
          <p:cNvPr id="13" name="Google Shape;368;ga4c060fd0f_0_36">
            <a:extLst>
              <a:ext uri="{FF2B5EF4-FFF2-40B4-BE49-F238E27FC236}">
                <a16:creationId xmlns:a16="http://schemas.microsoft.com/office/drawing/2014/main" id="{FC5599FA-50A7-4B26-847C-82C8395BA010}"/>
              </a:ext>
            </a:extLst>
          </p:cNvPr>
          <p:cNvPicPr preferRelativeResize="0"/>
          <p:nvPr/>
        </p:nvPicPr>
        <p:blipFill rotWithShape="1">
          <a:blip r:embed="rId3">
            <a:alphaModFix/>
          </a:blip>
          <a:srcRect/>
          <a:stretch/>
        </p:blipFill>
        <p:spPr>
          <a:xfrm rot="-5400000">
            <a:off x="5201262" y="3167838"/>
            <a:ext cx="1416750" cy="2921275"/>
          </a:xfrm>
          <a:prstGeom prst="rect">
            <a:avLst/>
          </a:prstGeom>
          <a:noFill/>
          <a:ln>
            <a:noFill/>
          </a:ln>
        </p:spPr>
      </p:pic>
    </p:spTree>
    <p:extLst>
      <p:ext uri="{BB962C8B-B14F-4D97-AF65-F5344CB8AC3E}">
        <p14:creationId xmlns:p14="http://schemas.microsoft.com/office/powerpoint/2010/main" val="1689547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2A19D01-61BE-467C-8B2B-5325D54A5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768"/>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AB8EDEAC-DE34-4551-AEBC-FF7A3B2E4893}"/>
              </a:ext>
            </a:extLst>
          </p:cNvPr>
          <p:cNvSpPr>
            <a:spLocks noGrp="1"/>
          </p:cNvSpPr>
          <p:nvPr>
            <p:ph type="title"/>
          </p:nvPr>
        </p:nvSpPr>
        <p:spPr>
          <a:xfrm>
            <a:off x="296663" y="365125"/>
            <a:ext cx="10515600" cy="1325563"/>
          </a:xfrm>
        </p:spPr>
        <p:txBody>
          <a:bodyPr/>
          <a:lstStyle/>
          <a:p>
            <a:r>
              <a:rPr lang="es-MX" b="1" dirty="0">
                <a:solidFill>
                  <a:srgbClr val="88354D"/>
                </a:solidFill>
              </a:rPr>
              <a:t>INSTRUMENTOS DE MEDICIÓN</a:t>
            </a:r>
            <a:br>
              <a:rPr lang="es-MX" b="1" dirty="0">
                <a:solidFill>
                  <a:srgbClr val="A7A8AA"/>
                </a:solidFill>
              </a:rPr>
            </a:br>
            <a:r>
              <a:rPr lang="es-MX" b="1" dirty="0">
                <a:solidFill>
                  <a:srgbClr val="A7A8AA"/>
                </a:solidFill>
              </a:rPr>
              <a:t>UTILIZADOS PARA EL FRESADO</a:t>
            </a:r>
            <a:endParaRPr lang="es-CL" b="1" dirty="0">
              <a:solidFill>
                <a:srgbClr val="A7A8AA"/>
              </a:solidFill>
            </a:endParaRPr>
          </a:p>
        </p:txBody>
      </p:sp>
      <p:sp>
        <p:nvSpPr>
          <p:cNvPr id="17" name="Rectángulo 16">
            <a:extLst>
              <a:ext uri="{FF2B5EF4-FFF2-40B4-BE49-F238E27FC236}">
                <a16:creationId xmlns:a16="http://schemas.microsoft.com/office/drawing/2014/main" id="{2A714EAE-7E99-4E0C-822F-995C2159B4D3}"/>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3" name="Marcador de contenido 4">
            <a:extLst>
              <a:ext uri="{FF2B5EF4-FFF2-40B4-BE49-F238E27FC236}">
                <a16:creationId xmlns:a16="http://schemas.microsoft.com/office/drawing/2014/main" id="{361AC8D0-5D88-4E2A-9F7B-8761B20C3598}"/>
              </a:ext>
            </a:extLst>
          </p:cNvPr>
          <p:cNvSpPr>
            <a:spLocks noGrp="1"/>
          </p:cNvSpPr>
          <p:nvPr>
            <p:ph sz="half" idx="1"/>
          </p:nvPr>
        </p:nvSpPr>
        <p:spPr>
          <a:xfrm>
            <a:off x="1918632" y="2271872"/>
            <a:ext cx="4372993" cy="331449"/>
          </a:xfrm>
        </p:spPr>
        <p:txBody>
          <a:bodyPr>
            <a:noAutofit/>
          </a:bodyPr>
          <a:lstStyle/>
          <a:p>
            <a:pPr marL="114300" lvl="0" indent="0">
              <a:spcBef>
                <a:spcPts val="0"/>
              </a:spcBef>
              <a:buSzPts val="1800"/>
              <a:buNone/>
            </a:pPr>
            <a:r>
              <a:rPr lang="es-MX" sz="2000" b="1" dirty="0">
                <a:solidFill>
                  <a:schemeClr val="bg1"/>
                </a:solidFill>
                <a:ea typeface="Calibri"/>
                <a:cs typeface="Calibri"/>
                <a:sym typeface="Calibri"/>
              </a:rPr>
              <a:t>FÓRMULA DE VELOCIDAD DE CORTE</a:t>
            </a:r>
            <a:endParaRPr lang="es-MX" sz="2000" b="1" dirty="0">
              <a:solidFill>
                <a:schemeClr val="bg1"/>
              </a:solidFill>
            </a:endParaRPr>
          </a:p>
          <a:p>
            <a:endParaRPr lang="es-CL" sz="2000" b="1" dirty="0">
              <a:solidFill>
                <a:schemeClr val="bg1"/>
              </a:solidFill>
            </a:endParaRPr>
          </a:p>
        </p:txBody>
      </p:sp>
      <p:sp>
        <p:nvSpPr>
          <p:cNvPr id="26" name="CuadroTexto 25">
            <a:extLst>
              <a:ext uri="{FF2B5EF4-FFF2-40B4-BE49-F238E27FC236}">
                <a16:creationId xmlns:a16="http://schemas.microsoft.com/office/drawing/2014/main" id="{792FFA6F-02FD-437A-BD4F-81104E8E53F6}"/>
              </a:ext>
            </a:extLst>
          </p:cNvPr>
          <p:cNvSpPr txBox="1"/>
          <p:nvPr/>
        </p:nvSpPr>
        <p:spPr>
          <a:xfrm>
            <a:off x="6454422" y="2230106"/>
            <a:ext cx="4081474" cy="400110"/>
          </a:xfrm>
          <a:prstGeom prst="rect">
            <a:avLst/>
          </a:prstGeom>
          <a:noFill/>
        </p:spPr>
        <p:txBody>
          <a:bodyPr wrap="square">
            <a:spAutoFit/>
          </a:bodyPr>
          <a:lstStyle/>
          <a:p>
            <a:pPr marL="114300" indent="0">
              <a:spcBef>
                <a:spcPts val="0"/>
              </a:spcBef>
              <a:buSzPts val="1800"/>
              <a:buFont typeface="Arial" panose="020B0604020202020204" pitchFamily="34" charset="0"/>
              <a:buNone/>
            </a:pPr>
            <a:r>
              <a:rPr lang="es-MX" sz="2000" b="1" dirty="0">
                <a:solidFill>
                  <a:schemeClr val="bg1"/>
                </a:solidFill>
                <a:ea typeface="Calibri"/>
                <a:cs typeface="Calibri"/>
                <a:sym typeface="Calibri"/>
              </a:rPr>
              <a:t>FÓRMULA DE VELOCIDAD DE GIRO</a:t>
            </a:r>
            <a:endParaRPr lang="es-MX" sz="2000" b="1" dirty="0">
              <a:solidFill>
                <a:schemeClr val="bg1"/>
              </a:solidFill>
            </a:endParaRPr>
          </a:p>
        </p:txBody>
      </p:sp>
      <p:sp>
        <p:nvSpPr>
          <p:cNvPr id="6" name="CuadroTexto 5">
            <a:extLst>
              <a:ext uri="{FF2B5EF4-FFF2-40B4-BE49-F238E27FC236}">
                <a16:creationId xmlns:a16="http://schemas.microsoft.com/office/drawing/2014/main" id="{5CC7D193-2616-4219-982D-F91416BCCF77}"/>
              </a:ext>
            </a:extLst>
          </p:cNvPr>
          <p:cNvSpPr txBox="1"/>
          <p:nvPr/>
        </p:nvSpPr>
        <p:spPr>
          <a:xfrm>
            <a:off x="523680" y="1750069"/>
            <a:ext cx="5213899" cy="4888518"/>
          </a:xfrm>
          <a:prstGeom prst="rect">
            <a:avLst/>
          </a:prstGeom>
          <a:noFill/>
        </p:spPr>
        <p:txBody>
          <a:bodyPr wrap="square" rtlCol="0">
            <a:spAutoFit/>
          </a:bodyPr>
          <a:lstStyle/>
          <a:p>
            <a:pPr marL="0" lvl="0" indent="0" algn="just" rtl="0">
              <a:lnSpc>
                <a:spcPct val="90000"/>
              </a:lnSpc>
              <a:spcBef>
                <a:spcPts val="1000"/>
              </a:spcBef>
              <a:spcAft>
                <a:spcPts val="0"/>
              </a:spcAft>
              <a:buSzPts val="1800"/>
              <a:buNone/>
            </a:pPr>
            <a:r>
              <a:rPr lang="es-MX" sz="2500" dirty="0"/>
              <a:t>Reloj comparador (Figura 18): Es un instrumento empleado para la medición de comparación, el cual dispone de un palpador retráctil cuyo movimiento determina la medición efectuada. Por lo general, este instrumento se utiliza para medir los movimientos verticales de la fresadora, con el fin de verificar la profundidad de corte.</a:t>
            </a:r>
          </a:p>
          <a:p>
            <a:pPr marL="0" lvl="0" indent="0" algn="just" rtl="0">
              <a:lnSpc>
                <a:spcPct val="90000"/>
              </a:lnSpc>
              <a:spcBef>
                <a:spcPts val="1000"/>
              </a:spcBef>
              <a:spcAft>
                <a:spcPts val="0"/>
              </a:spcAft>
              <a:buSzPts val="1800"/>
              <a:buNone/>
            </a:pPr>
            <a:endParaRPr lang="es-MX" sz="2500" dirty="0"/>
          </a:p>
          <a:p>
            <a:pPr marL="0" lvl="0" indent="0" algn="just" rtl="0">
              <a:lnSpc>
                <a:spcPct val="90000"/>
              </a:lnSpc>
              <a:spcBef>
                <a:spcPts val="1000"/>
              </a:spcBef>
              <a:spcAft>
                <a:spcPts val="0"/>
              </a:spcAft>
              <a:buSzPts val="1800"/>
              <a:buNone/>
            </a:pPr>
            <a:endParaRPr lang="es-MX" sz="2500" dirty="0"/>
          </a:p>
          <a:p>
            <a:endParaRPr lang="es-MX" sz="2500" b="0" i="0" u="none" strike="noStrike" dirty="0">
              <a:solidFill>
                <a:srgbClr val="000000"/>
              </a:solidFill>
              <a:effectLst/>
              <a:latin typeface="Calibri" panose="020F0502020204030204" pitchFamily="34" charset="0"/>
            </a:endParaRPr>
          </a:p>
        </p:txBody>
      </p:sp>
      <p:sp>
        <p:nvSpPr>
          <p:cNvPr id="14" name="Google Shape;292;ga495e8a953_0_99">
            <a:extLst>
              <a:ext uri="{FF2B5EF4-FFF2-40B4-BE49-F238E27FC236}">
                <a16:creationId xmlns:a16="http://schemas.microsoft.com/office/drawing/2014/main" id="{DB65A7CD-17E8-4126-86A0-91FC06230C7A}"/>
              </a:ext>
            </a:extLst>
          </p:cNvPr>
          <p:cNvSpPr txBox="1"/>
          <p:nvPr/>
        </p:nvSpPr>
        <p:spPr>
          <a:xfrm>
            <a:off x="6143810" y="1813915"/>
            <a:ext cx="6183600" cy="54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CL" sz="1800" b="1" u="none" strike="noStrike" cap="none" dirty="0">
                <a:solidFill>
                  <a:srgbClr val="88354D"/>
                </a:solidFill>
                <a:latin typeface="Calibri"/>
                <a:ea typeface="Calibri"/>
                <a:cs typeface="Calibri"/>
                <a:sym typeface="Calibri"/>
              </a:rPr>
              <a:t>Figura 18 – </a:t>
            </a:r>
            <a:r>
              <a:rPr lang="es-CL" b="1" dirty="0">
                <a:solidFill>
                  <a:srgbClr val="88354D"/>
                </a:solidFill>
                <a:latin typeface="Calibri"/>
                <a:ea typeface="Calibri"/>
                <a:cs typeface="Calibri"/>
                <a:sym typeface="Calibri"/>
              </a:rPr>
              <a:t>Reloj comparador</a:t>
            </a:r>
            <a:r>
              <a:rPr lang="es-CL" sz="1800" b="1" i="1" u="none" strike="noStrike" cap="none" dirty="0">
                <a:solidFill>
                  <a:srgbClr val="88354D"/>
                </a:solidFill>
                <a:latin typeface="Calibri"/>
                <a:ea typeface="Calibri"/>
                <a:cs typeface="Calibri"/>
                <a:sym typeface="Calibri"/>
              </a:rPr>
              <a:t>	</a:t>
            </a:r>
            <a:endParaRPr sz="1400" b="1" i="1" u="none" strike="noStrike" cap="none" dirty="0">
              <a:solidFill>
                <a:srgbClr val="88354D"/>
              </a:solidFill>
              <a:latin typeface="Arial"/>
              <a:ea typeface="Arial"/>
              <a:cs typeface="Arial"/>
              <a:sym typeface="Arial"/>
            </a:endParaRPr>
          </a:p>
        </p:txBody>
      </p:sp>
      <p:sp>
        <p:nvSpPr>
          <p:cNvPr id="18" name="Google Shape;312;ga495e8a953_0_125">
            <a:extLst>
              <a:ext uri="{FF2B5EF4-FFF2-40B4-BE49-F238E27FC236}">
                <a16:creationId xmlns:a16="http://schemas.microsoft.com/office/drawing/2014/main" id="{935990FF-7E5B-41CB-B731-570ACF566B3A}"/>
              </a:ext>
            </a:extLst>
          </p:cNvPr>
          <p:cNvSpPr txBox="1"/>
          <p:nvPr/>
        </p:nvSpPr>
        <p:spPr>
          <a:xfrm>
            <a:off x="6802016" y="6204398"/>
            <a:ext cx="4325547" cy="23190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s-CL" sz="1000" b="1" i="0" u="none" strike="noStrike" cap="none" dirty="0">
                <a:solidFill>
                  <a:schemeClr val="dk1"/>
                </a:solidFill>
                <a:ea typeface="Arial"/>
                <a:cs typeface="Arial"/>
                <a:sym typeface="Arial"/>
              </a:rPr>
              <a:t>Fuente: </a:t>
            </a:r>
            <a:r>
              <a:rPr lang="es-CL" sz="1000" b="1" i="0" u="none" strike="noStrike" cap="none" dirty="0">
                <a:solidFill>
                  <a:schemeClr val="dk1"/>
                </a:solidFill>
                <a:ea typeface="Calibri"/>
                <a:cs typeface="Calibri"/>
                <a:sym typeface="Calibri"/>
              </a:rPr>
              <a:t> </a:t>
            </a:r>
            <a:r>
              <a:rPr lang="es-CL" sz="1000" b="0" i="0" u="none" strike="noStrike" cap="none" dirty="0">
                <a:solidFill>
                  <a:schemeClr val="dk1"/>
                </a:solidFill>
                <a:ea typeface="Calibri"/>
                <a:cs typeface="Calibri"/>
                <a:sym typeface="Calibri"/>
              </a:rPr>
              <a:t>Taller Mecánica Industrial - Escuela Industrial Superior de Valparaíso Óscar Gacitúa Basulto.</a:t>
            </a:r>
            <a:endParaRPr sz="1000" b="0" i="0" u="none" strike="noStrike" cap="none" dirty="0">
              <a:solidFill>
                <a:schemeClr val="dk1"/>
              </a:solidFill>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p:txBody>
      </p:sp>
      <p:pic>
        <p:nvPicPr>
          <p:cNvPr id="12" name="Google Shape;377;ga4c060fd0f_0_46">
            <a:extLst>
              <a:ext uri="{FF2B5EF4-FFF2-40B4-BE49-F238E27FC236}">
                <a16:creationId xmlns:a16="http://schemas.microsoft.com/office/drawing/2014/main" id="{0F94E7D9-3F25-4EC9-9024-C9618D3D0939}"/>
              </a:ext>
            </a:extLst>
          </p:cNvPr>
          <p:cNvPicPr preferRelativeResize="0"/>
          <p:nvPr/>
        </p:nvPicPr>
        <p:blipFill rotWithShape="1">
          <a:blip r:embed="rId3">
            <a:alphaModFix/>
          </a:blip>
          <a:srcRect/>
          <a:stretch/>
        </p:blipFill>
        <p:spPr>
          <a:xfrm>
            <a:off x="7790197" y="2271872"/>
            <a:ext cx="2177550" cy="3732950"/>
          </a:xfrm>
          <a:prstGeom prst="rect">
            <a:avLst/>
          </a:prstGeom>
          <a:noFill/>
          <a:ln>
            <a:noFill/>
          </a:ln>
        </p:spPr>
      </p:pic>
    </p:spTree>
    <p:extLst>
      <p:ext uri="{BB962C8B-B14F-4D97-AF65-F5344CB8AC3E}">
        <p14:creationId xmlns:p14="http://schemas.microsoft.com/office/powerpoint/2010/main" val="947319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2A19D01-61BE-467C-8B2B-5325D54A5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768"/>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AB8EDEAC-DE34-4551-AEBC-FF7A3B2E4893}"/>
              </a:ext>
            </a:extLst>
          </p:cNvPr>
          <p:cNvSpPr>
            <a:spLocks noGrp="1"/>
          </p:cNvSpPr>
          <p:nvPr>
            <p:ph type="title"/>
          </p:nvPr>
        </p:nvSpPr>
        <p:spPr>
          <a:xfrm>
            <a:off x="296663" y="365125"/>
            <a:ext cx="10515600" cy="1325563"/>
          </a:xfrm>
        </p:spPr>
        <p:txBody>
          <a:bodyPr/>
          <a:lstStyle/>
          <a:p>
            <a:r>
              <a:rPr lang="es-MX" b="1" dirty="0">
                <a:solidFill>
                  <a:srgbClr val="88354D"/>
                </a:solidFill>
              </a:rPr>
              <a:t>INSTRUMENTOS DE MEDICIÓN</a:t>
            </a:r>
            <a:br>
              <a:rPr lang="es-MX" b="1" dirty="0">
                <a:solidFill>
                  <a:srgbClr val="A7A8AA"/>
                </a:solidFill>
              </a:rPr>
            </a:br>
            <a:r>
              <a:rPr lang="es-MX" b="1" dirty="0">
                <a:solidFill>
                  <a:srgbClr val="A7A8AA"/>
                </a:solidFill>
              </a:rPr>
              <a:t>UTILIZADOS PARA EL FRESADO</a:t>
            </a:r>
            <a:endParaRPr lang="es-CL" b="1" dirty="0">
              <a:solidFill>
                <a:srgbClr val="A7A8AA"/>
              </a:solidFill>
            </a:endParaRPr>
          </a:p>
        </p:txBody>
      </p:sp>
      <p:sp>
        <p:nvSpPr>
          <p:cNvPr id="17" name="Rectángulo 16">
            <a:extLst>
              <a:ext uri="{FF2B5EF4-FFF2-40B4-BE49-F238E27FC236}">
                <a16:creationId xmlns:a16="http://schemas.microsoft.com/office/drawing/2014/main" id="{2A714EAE-7E99-4E0C-822F-995C2159B4D3}"/>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3" name="Marcador de contenido 4">
            <a:extLst>
              <a:ext uri="{FF2B5EF4-FFF2-40B4-BE49-F238E27FC236}">
                <a16:creationId xmlns:a16="http://schemas.microsoft.com/office/drawing/2014/main" id="{361AC8D0-5D88-4E2A-9F7B-8761B20C3598}"/>
              </a:ext>
            </a:extLst>
          </p:cNvPr>
          <p:cNvSpPr>
            <a:spLocks noGrp="1"/>
          </p:cNvSpPr>
          <p:nvPr>
            <p:ph sz="half" idx="1"/>
          </p:nvPr>
        </p:nvSpPr>
        <p:spPr>
          <a:xfrm>
            <a:off x="1918632" y="2271872"/>
            <a:ext cx="4372993" cy="331449"/>
          </a:xfrm>
        </p:spPr>
        <p:txBody>
          <a:bodyPr>
            <a:noAutofit/>
          </a:bodyPr>
          <a:lstStyle/>
          <a:p>
            <a:pPr marL="114300" lvl="0" indent="0">
              <a:spcBef>
                <a:spcPts val="0"/>
              </a:spcBef>
              <a:buSzPts val="1800"/>
              <a:buNone/>
            </a:pPr>
            <a:r>
              <a:rPr lang="es-MX" sz="2000" b="1" dirty="0">
                <a:solidFill>
                  <a:schemeClr val="bg1"/>
                </a:solidFill>
                <a:ea typeface="Calibri"/>
                <a:cs typeface="Calibri"/>
                <a:sym typeface="Calibri"/>
              </a:rPr>
              <a:t>FÓRMULA DE VELOCIDAD DE CORTE</a:t>
            </a:r>
            <a:endParaRPr lang="es-MX" sz="2000" b="1" dirty="0">
              <a:solidFill>
                <a:schemeClr val="bg1"/>
              </a:solidFill>
            </a:endParaRPr>
          </a:p>
          <a:p>
            <a:endParaRPr lang="es-CL" sz="2000" b="1" dirty="0">
              <a:solidFill>
                <a:schemeClr val="bg1"/>
              </a:solidFill>
            </a:endParaRPr>
          </a:p>
        </p:txBody>
      </p:sp>
      <p:sp>
        <p:nvSpPr>
          <p:cNvPr id="26" name="CuadroTexto 25">
            <a:extLst>
              <a:ext uri="{FF2B5EF4-FFF2-40B4-BE49-F238E27FC236}">
                <a16:creationId xmlns:a16="http://schemas.microsoft.com/office/drawing/2014/main" id="{792FFA6F-02FD-437A-BD4F-81104E8E53F6}"/>
              </a:ext>
            </a:extLst>
          </p:cNvPr>
          <p:cNvSpPr txBox="1"/>
          <p:nvPr/>
        </p:nvSpPr>
        <p:spPr>
          <a:xfrm>
            <a:off x="6454422" y="2230106"/>
            <a:ext cx="4081474" cy="400110"/>
          </a:xfrm>
          <a:prstGeom prst="rect">
            <a:avLst/>
          </a:prstGeom>
          <a:noFill/>
        </p:spPr>
        <p:txBody>
          <a:bodyPr wrap="square">
            <a:spAutoFit/>
          </a:bodyPr>
          <a:lstStyle/>
          <a:p>
            <a:pPr marL="114300" indent="0">
              <a:spcBef>
                <a:spcPts val="0"/>
              </a:spcBef>
              <a:buSzPts val="1800"/>
              <a:buFont typeface="Arial" panose="020B0604020202020204" pitchFamily="34" charset="0"/>
              <a:buNone/>
            </a:pPr>
            <a:r>
              <a:rPr lang="es-MX" sz="2000" b="1" dirty="0">
                <a:solidFill>
                  <a:schemeClr val="bg1"/>
                </a:solidFill>
                <a:ea typeface="Calibri"/>
                <a:cs typeface="Calibri"/>
                <a:sym typeface="Calibri"/>
              </a:rPr>
              <a:t>FÓRMULA DE VELOCIDAD DE GIRO</a:t>
            </a:r>
            <a:endParaRPr lang="es-MX" sz="2000" b="1" dirty="0">
              <a:solidFill>
                <a:schemeClr val="bg1"/>
              </a:solidFill>
            </a:endParaRPr>
          </a:p>
        </p:txBody>
      </p:sp>
      <p:sp>
        <p:nvSpPr>
          <p:cNvPr id="6" name="CuadroTexto 5">
            <a:extLst>
              <a:ext uri="{FF2B5EF4-FFF2-40B4-BE49-F238E27FC236}">
                <a16:creationId xmlns:a16="http://schemas.microsoft.com/office/drawing/2014/main" id="{5CC7D193-2616-4219-982D-F91416BCCF77}"/>
              </a:ext>
            </a:extLst>
          </p:cNvPr>
          <p:cNvSpPr txBox="1"/>
          <p:nvPr/>
        </p:nvSpPr>
        <p:spPr>
          <a:xfrm>
            <a:off x="523680" y="1750069"/>
            <a:ext cx="11203499" cy="2118529"/>
          </a:xfrm>
          <a:prstGeom prst="rect">
            <a:avLst/>
          </a:prstGeom>
          <a:noFill/>
        </p:spPr>
        <p:txBody>
          <a:bodyPr wrap="square" rtlCol="0">
            <a:spAutoFit/>
          </a:bodyPr>
          <a:lstStyle/>
          <a:p>
            <a:pPr marL="0" lvl="0" indent="0" algn="just" rtl="0">
              <a:lnSpc>
                <a:spcPct val="90000"/>
              </a:lnSpc>
              <a:spcBef>
                <a:spcPts val="1000"/>
              </a:spcBef>
              <a:spcAft>
                <a:spcPts val="0"/>
              </a:spcAft>
              <a:buSzPts val="1800"/>
              <a:buNone/>
            </a:pPr>
            <a:r>
              <a:rPr lang="es-MX" sz="2500" dirty="0"/>
              <a:t>Compás (Figura 19): Instrumento no graduado que mide de forma indirecta. Para lograr cuantificar la medición se apoya de un pie de metro. </a:t>
            </a:r>
          </a:p>
          <a:p>
            <a:pPr marL="0" lvl="0" indent="0" algn="just" rtl="0">
              <a:lnSpc>
                <a:spcPct val="90000"/>
              </a:lnSpc>
              <a:spcBef>
                <a:spcPts val="1000"/>
              </a:spcBef>
              <a:spcAft>
                <a:spcPts val="0"/>
              </a:spcAft>
              <a:buSzPts val="1800"/>
              <a:buNone/>
            </a:pPr>
            <a:endParaRPr lang="es-MX" sz="2500" dirty="0"/>
          </a:p>
          <a:p>
            <a:pPr marL="0" lvl="0" indent="0" algn="just" rtl="0">
              <a:lnSpc>
                <a:spcPct val="90000"/>
              </a:lnSpc>
              <a:spcBef>
                <a:spcPts val="1000"/>
              </a:spcBef>
              <a:spcAft>
                <a:spcPts val="0"/>
              </a:spcAft>
              <a:buSzPts val="1800"/>
              <a:buNone/>
            </a:pPr>
            <a:endParaRPr lang="es-MX" sz="2500" dirty="0"/>
          </a:p>
          <a:p>
            <a:endParaRPr lang="es-MX" sz="2500" b="0" i="0" u="none" strike="noStrike" dirty="0">
              <a:solidFill>
                <a:srgbClr val="000000"/>
              </a:solidFill>
              <a:effectLst/>
              <a:latin typeface="Calibri" panose="020F0502020204030204" pitchFamily="34" charset="0"/>
            </a:endParaRPr>
          </a:p>
        </p:txBody>
      </p:sp>
      <p:sp>
        <p:nvSpPr>
          <p:cNvPr id="14" name="Google Shape;292;ga495e8a953_0_99">
            <a:extLst>
              <a:ext uri="{FF2B5EF4-FFF2-40B4-BE49-F238E27FC236}">
                <a16:creationId xmlns:a16="http://schemas.microsoft.com/office/drawing/2014/main" id="{DB65A7CD-17E8-4126-86A0-91FC06230C7A}"/>
              </a:ext>
            </a:extLst>
          </p:cNvPr>
          <p:cNvSpPr txBox="1"/>
          <p:nvPr/>
        </p:nvSpPr>
        <p:spPr>
          <a:xfrm>
            <a:off x="3004200" y="3084405"/>
            <a:ext cx="6183600" cy="54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CL" sz="1800" b="1" u="none" strike="noStrike" cap="none" dirty="0">
                <a:solidFill>
                  <a:srgbClr val="88354D"/>
                </a:solidFill>
                <a:latin typeface="Calibri"/>
                <a:ea typeface="Calibri"/>
                <a:cs typeface="Calibri"/>
                <a:sym typeface="Calibri"/>
              </a:rPr>
              <a:t>Figura 19 – </a:t>
            </a:r>
            <a:r>
              <a:rPr lang="es-CL" b="1" dirty="0">
                <a:solidFill>
                  <a:srgbClr val="88354D"/>
                </a:solidFill>
                <a:latin typeface="Calibri"/>
                <a:ea typeface="Calibri"/>
                <a:cs typeface="Calibri"/>
                <a:sym typeface="Calibri"/>
              </a:rPr>
              <a:t>Compás</a:t>
            </a:r>
            <a:r>
              <a:rPr lang="es-CL" sz="1800" b="1" i="1" u="none" strike="noStrike" cap="none" dirty="0">
                <a:solidFill>
                  <a:srgbClr val="88354D"/>
                </a:solidFill>
                <a:latin typeface="Calibri"/>
                <a:ea typeface="Calibri"/>
                <a:cs typeface="Calibri"/>
                <a:sym typeface="Calibri"/>
              </a:rPr>
              <a:t>	</a:t>
            </a:r>
            <a:endParaRPr sz="1400" b="1" i="1" u="none" strike="noStrike" cap="none" dirty="0">
              <a:solidFill>
                <a:srgbClr val="88354D"/>
              </a:solidFill>
              <a:latin typeface="Arial"/>
              <a:ea typeface="Arial"/>
              <a:cs typeface="Arial"/>
              <a:sym typeface="Arial"/>
            </a:endParaRPr>
          </a:p>
        </p:txBody>
      </p:sp>
      <p:sp>
        <p:nvSpPr>
          <p:cNvPr id="18" name="Google Shape;312;ga495e8a953_0_125">
            <a:extLst>
              <a:ext uri="{FF2B5EF4-FFF2-40B4-BE49-F238E27FC236}">
                <a16:creationId xmlns:a16="http://schemas.microsoft.com/office/drawing/2014/main" id="{935990FF-7E5B-41CB-B731-570ACF566B3A}"/>
              </a:ext>
            </a:extLst>
          </p:cNvPr>
          <p:cNvSpPr txBox="1"/>
          <p:nvPr/>
        </p:nvSpPr>
        <p:spPr>
          <a:xfrm>
            <a:off x="3962655" y="6081419"/>
            <a:ext cx="4325547" cy="23190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s-CL" sz="1000" b="1" i="0" u="none" strike="noStrike" cap="none" dirty="0">
                <a:solidFill>
                  <a:schemeClr val="dk1"/>
                </a:solidFill>
                <a:ea typeface="Arial"/>
                <a:cs typeface="Arial"/>
                <a:sym typeface="Arial"/>
              </a:rPr>
              <a:t>Fuente: </a:t>
            </a:r>
            <a:r>
              <a:rPr lang="es-CL" sz="1000" b="1" i="0" u="none" strike="noStrike" cap="none" dirty="0">
                <a:solidFill>
                  <a:schemeClr val="dk1"/>
                </a:solidFill>
                <a:ea typeface="Calibri"/>
                <a:cs typeface="Calibri"/>
                <a:sym typeface="Calibri"/>
              </a:rPr>
              <a:t> </a:t>
            </a:r>
            <a:r>
              <a:rPr lang="es-CL" sz="1000" b="0" i="0" u="none" strike="noStrike" cap="none" dirty="0">
                <a:solidFill>
                  <a:schemeClr val="dk1"/>
                </a:solidFill>
                <a:ea typeface="Calibri"/>
                <a:cs typeface="Calibri"/>
                <a:sym typeface="Calibri"/>
              </a:rPr>
              <a:t>Taller Mecánica Industrial - Escuela Industrial Superior de Valparaíso Óscar Gacitúa Basulto.</a:t>
            </a:r>
            <a:endParaRPr sz="1000" b="0" i="0" u="none" strike="noStrike" cap="none" dirty="0">
              <a:solidFill>
                <a:schemeClr val="dk1"/>
              </a:solidFill>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p:txBody>
      </p:sp>
      <p:pic>
        <p:nvPicPr>
          <p:cNvPr id="12" name="Google Shape;386;ga4c060fd0f_0_55">
            <a:extLst>
              <a:ext uri="{FF2B5EF4-FFF2-40B4-BE49-F238E27FC236}">
                <a16:creationId xmlns:a16="http://schemas.microsoft.com/office/drawing/2014/main" id="{84DAF2B2-2F33-4F99-BC75-A1CA0818273B}"/>
              </a:ext>
            </a:extLst>
          </p:cNvPr>
          <p:cNvPicPr preferRelativeResize="0"/>
          <p:nvPr/>
        </p:nvPicPr>
        <p:blipFill rotWithShape="1">
          <a:blip r:embed="rId3">
            <a:alphaModFix/>
          </a:blip>
          <a:srcRect/>
          <a:stretch/>
        </p:blipFill>
        <p:spPr>
          <a:xfrm rot="-5400000">
            <a:off x="4936800" y="2733450"/>
            <a:ext cx="2318400" cy="4061550"/>
          </a:xfrm>
          <a:prstGeom prst="rect">
            <a:avLst/>
          </a:prstGeom>
          <a:noFill/>
          <a:ln>
            <a:noFill/>
          </a:ln>
        </p:spPr>
      </p:pic>
    </p:spTree>
    <p:extLst>
      <p:ext uri="{BB962C8B-B14F-4D97-AF65-F5344CB8AC3E}">
        <p14:creationId xmlns:p14="http://schemas.microsoft.com/office/powerpoint/2010/main" val="3425930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2A19D01-61BE-467C-8B2B-5325D54A5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768"/>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AB8EDEAC-DE34-4551-AEBC-FF7A3B2E4893}"/>
              </a:ext>
            </a:extLst>
          </p:cNvPr>
          <p:cNvSpPr>
            <a:spLocks noGrp="1"/>
          </p:cNvSpPr>
          <p:nvPr>
            <p:ph type="title"/>
          </p:nvPr>
        </p:nvSpPr>
        <p:spPr>
          <a:xfrm>
            <a:off x="296663" y="365125"/>
            <a:ext cx="10515600" cy="1325563"/>
          </a:xfrm>
        </p:spPr>
        <p:txBody>
          <a:bodyPr/>
          <a:lstStyle/>
          <a:p>
            <a:r>
              <a:rPr lang="es-MX" b="1" dirty="0">
                <a:solidFill>
                  <a:srgbClr val="88354D"/>
                </a:solidFill>
              </a:rPr>
              <a:t>HERRAMIENTAS UTILIZADAS</a:t>
            </a:r>
            <a:br>
              <a:rPr lang="es-MX" b="1" dirty="0">
                <a:solidFill>
                  <a:srgbClr val="A7A8AA"/>
                </a:solidFill>
              </a:rPr>
            </a:br>
            <a:r>
              <a:rPr lang="es-MX" b="1" dirty="0">
                <a:solidFill>
                  <a:srgbClr val="A7A8AA"/>
                </a:solidFill>
              </a:rPr>
              <a:t>PARA EL FRESADO DE ENGRANAJES</a:t>
            </a:r>
            <a:endParaRPr lang="es-CL" b="1" dirty="0">
              <a:solidFill>
                <a:srgbClr val="A7A8AA"/>
              </a:solidFill>
            </a:endParaRPr>
          </a:p>
        </p:txBody>
      </p:sp>
      <p:sp>
        <p:nvSpPr>
          <p:cNvPr id="17" name="Rectángulo 16">
            <a:extLst>
              <a:ext uri="{FF2B5EF4-FFF2-40B4-BE49-F238E27FC236}">
                <a16:creationId xmlns:a16="http://schemas.microsoft.com/office/drawing/2014/main" id="{2A714EAE-7E99-4E0C-822F-995C2159B4D3}"/>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3" name="Marcador de contenido 4">
            <a:extLst>
              <a:ext uri="{FF2B5EF4-FFF2-40B4-BE49-F238E27FC236}">
                <a16:creationId xmlns:a16="http://schemas.microsoft.com/office/drawing/2014/main" id="{361AC8D0-5D88-4E2A-9F7B-8761B20C3598}"/>
              </a:ext>
            </a:extLst>
          </p:cNvPr>
          <p:cNvSpPr>
            <a:spLocks noGrp="1"/>
          </p:cNvSpPr>
          <p:nvPr>
            <p:ph sz="half" idx="1"/>
          </p:nvPr>
        </p:nvSpPr>
        <p:spPr>
          <a:xfrm>
            <a:off x="1918632" y="2271872"/>
            <a:ext cx="4372993" cy="331449"/>
          </a:xfrm>
        </p:spPr>
        <p:txBody>
          <a:bodyPr>
            <a:noAutofit/>
          </a:bodyPr>
          <a:lstStyle/>
          <a:p>
            <a:pPr marL="114300" lvl="0" indent="0">
              <a:spcBef>
                <a:spcPts val="0"/>
              </a:spcBef>
              <a:buSzPts val="1800"/>
              <a:buNone/>
            </a:pPr>
            <a:r>
              <a:rPr lang="es-MX" sz="2000" b="1" dirty="0">
                <a:solidFill>
                  <a:schemeClr val="bg1"/>
                </a:solidFill>
                <a:ea typeface="Calibri"/>
                <a:cs typeface="Calibri"/>
                <a:sym typeface="Calibri"/>
              </a:rPr>
              <a:t>FÓRMULA DE VELOCIDAD DE CORTE</a:t>
            </a:r>
            <a:endParaRPr lang="es-MX" sz="2000" b="1" dirty="0">
              <a:solidFill>
                <a:schemeClr val="bg1"/>
              </a:solidFill>
            </a:endParaRPr>
          </a:p>
          <a:p>
            <a:endParaRPr lang="es-CL" sz="2000" b="1" dirty="0">
              <a:solidFill>
                <a:schemeClr val="bg1"/>
              </a:solidFill>
            </a:endParaRPr>
          </a:p>
        </p:txBody>
      </p:sp>
      <p:sp>
        <p:nvSpPr>
          <p:cNvPr id="26" name="CuadroTexto 25">
            <a:extLst>
              <a:ext uri="{FF2B5EF4-FFF2-40B4-BE49-F238E27FC236}">
                <a16:creationId xmlns:a16="http://schemas.microsoft.com/office/drawing/2014/main" id="{792FFA6F-02FD-437A-BD4F-81104E8E53F6}"/>
              </a:ext>
            </a:extLst>
          </p:cNvPr>
          <p:cNvSpPr txBox="1"/>
          <p:nvPr/>
        </p:nvSpPr>
        <p:spPr>
          <a:xfrm>
            <a:off x="6454422" y="2230106"/>
            <a:ext cx="4081474" cy="400110"/>
          </a:xfrm>
          <a:prstGeom prst="rect">
            <a:avLst/>
          </a:prstGeom>
          <a:noFill/>
        </p:spPr>
        <p:txBody>
          <a:bodyPr wrap="square">
            <a:spAutoFit/>
          </a:bodyPr>
          <a:lstStyle/>
          <a:p>
            <a:pPr marL="114300" indent="0">
              <a:spcBef>
                <a:spcPts val="0"/>
              </a:spcBef>
              <a:buSzPts val="1800"/>
              <a:buFont typeface="Arial" panose="020B0604020202020204" pitchFamily="34" charset="0"/>
              <a:buNone/>
            </a:pPr>
            <a:r>
              <a:rPr lang="es-MX" sz="2000" b="1" dirty="0">
                <a:solidFill>
                  <a:schemeClr val="bg1"/>
                </a:solidFill>
                <a:ea typeface="Calibri"/>
                <a:cs typeface="Calibri"/>
                <a:sym typeface="Calibri"/>
              </a:rPr>
              <a:t>FÓRMULA DE VELOCIDAD DE GIRO</a:t>
            </a:r>
            <a:endParaRPr lang="es-MX" sz="2000" b="1" dirty="0">
              <a:solidFill>
                <a:schemeClr val="bg1"/>
              </a:solidFill>
            </a:endParaRPr>
          </a:p>
        </p:txBody>
      </p:sp>
      <p:pic>
        <p:nvPicPr>
          <p:cNvPr id="13" name="Google Shape;394;ga4c060fd0f_0_64">
            <a:extLst>
              <a:ext uri="{FF2B5EF4-FFF2-40B4-BE49-F238E27FC236}">
                <a16:creationId xmlns:a16="http://schemas.microsoft.com/office/drawing/2014/main" id="{27231740-8F2B-4626-A765-CB7F1A0EC288}"/>
              </a:ext>
            </a:extLst>
          </p:cNvPr>
          <p:cNvPicPr preferRelativeResize="0"/>
          <p:nvPr/>
        </p:nvPicPr>
        <p:blipFill rotWithShape="1">
          <a:blip r:embed="rId3">
            <a:alphaModFix/>
          </a:blip>
          <a:srcRect/>
          <a:stretch/>
        </p:blipFill>
        <p:spPr>
          <a:xfrm>
            <a:off x="1077825" y="2735600"/>
            <a:ext cx="2904775" cy="2919300"/>
          </a:xfrm>
          <a:prstGeom prst="rect">
            <a:avLst/>
          </a:prstGeom>
          <a:noFill/>
          <a:ln>
            <a:noFill/>
          </a:ln>
        </p:spPr>
      </p:pic>
      <p:pic>
        <p:nvPicPr>
          <p:cNvPr id="15" name="Google Shape;395;ga4c060fd0f_0_64">
            <a:extLst>
              <a:ext uri="{FF2B5EF4-FFF2-40B4-BE49-F238E27FC236}">
                <a16:creationId xmlns:a16="http://schemas.microsoft.com/office/drawing/2014/main" id="{5CF5047D-9E87-4612-A459-2794FE56465E}"/>
              </a:ext>
            </a:extLst>
          </p:cNvPr>
          <p:cNvPicPr preferRelativeResize="0"/>
          <p:nvPr/>
        </p:nvPicPr>
        <p:blipFill rotWithShape="1">
          <a:blip r:embed="rId4">
            <a:alphaModFix/>
          </a:blip>
          <a:srcRect/>
          <a:stretch/>
        </p:blipFill>
        <p:spPr>
          <a:xfrm>
            <a:off x="5436725" y="2735600"/>
            <a:ext cx="1466768" cy="2919300"/>
          </a:xfrm>
          <a:prstGeom prst="rect">
            <a:avLst/>
          </a:prstGeom>
          <a:noFill/>
          <a:ln>
            <a:noFill/>
          </a:ln>
        </p:spPr>
      </p:pic>
      <p:pic>
        <p:nvPicPr>
          <p:cNvPr id="19" name="Google Shape;396;ga4c060fd0f_0_64">
            <a:extLst>
              <a:ext uri="{FF2B5EF4-FFF2-40B4-BE49-F238E27FC236}">
                <a16:creationId xmlns:a16="http://schemas.microsoft.com/office/drawing/2014/main" id="{947E7ACD-D50B-4DD2-BCF3-A5D6D3258EE0}"/>
              </a:ext>
            </a:extLst>
          </p:cNvPr>
          <p:cNvPicPr preferRelativeResize="0"/>
          <p:nvPr/>
        </p:nvPicPr>
        <p:blipFill rotWithShape="1">
          <a:blip r:embed="rId5">
            <a:alphaModFix/>
          </a:blip>
          <a:srcRect/>
          <a:stretch/>
        </p:blipFill>
        <p:spPr>
          <a:xfrm>
            <a:off x="8357625" y="2735600"/>
            <a:ext cx="1466775" cy="2993418"/>
          </a:xfrm>
          <a:prstGeom prst="rect">
            <a:avLst/>
          </a:prstGeom>
          <a:noFill/>
          <a:ln>
            <a:noFill/>
          </a:ln>
        </p:spPr>
      </p:pic>
      <p:sp>
        <p:nvSpPr>
          <p:cNvPr id="20" name="Google Shape;397;ga4c060fd0f_0_64">
            <a:extLst>
              <a:ext uri="{FF2B5EF4-FFF2-40B4-BE49-F238E27FC236}">
                <a16:creationId xmlns:a16="http://schemas.microsoft.com/office/drawing/2014/main" id="{BD2B8D33-B54E-4A9F-AA2C-39A934535587}"/>
              </a:ext>
            </a:extLst>
          </p:cNvPr>
          <p:cNvSpPr txBox="1"/>
          <p:nvPr/>
        </p:nvSpPr>
        <p:spPr>
          <a:xfrm>
            <a:off x="754661" y="2068225"/>
            <a:ext cx="3551100" cy="54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CL" sz="1800" b="1" u="none" strike="noStrike" cap="none" dirty="0">
                <a:solidFill>
                  <a:srgbClr val="88354D"/>
                </a:solidFill>
                <a:latin typeface="Calibri"/>
                <a:ea typeface="Calibri"/>
                <a:cs typeface="Calibri"/>
                <a:sym typeface="Calibri"/>
              </a:rPr>
              <a:t>Figura </a:t>
            </a:r>
            <a:r>
              <a:rPr lang="es-CL" b="1" dirty="0">
                <a:solidFill>
                  <a:srgbClr val="88354D"/>
                </a:solidFill>
                <a:latin typeface="Calibri"/>
                <a:ea typeface="Calibri"/>
                <a:cs typeface="Calibri"/>
                <a:sym typeface="Calibri"/>
              </a:rPr>
              <a:t>20</a:t>
            </a:r>
            <a:r>
              <a:rPr lang="es-CL" sz="1800" b="1" u="none" strike="noStrike" cap="none" dirty="0">
                <a:solidFill>
                  <a:srgbClr val="88354D"/>
                </a:solidFill>
                <a:latin typeface="Calibri"/>
                <a:ea typeface="Calibri"/>
                <a:cs typeface="Calibri"/>
                <a:sym typeface="Calibri"/>
              </a:rPr>
              <a:t> - Llave punta corona</a:t>
            </a:r>
            <a:endParaRPr sz="1800" b="1" u="none" strike="noStrike" cap="none" dirty="0">
              <a:solidFill>
                <a:srgbClr val="88354D"/>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1" u="none" strike="noStrike" cap="none" dirty="0">
              <a:solidFill>
                <a:schemeClr val="dk1"/>
              </a:solidFill>
              <a:latin typeface="Calibri"/>
              <a:ea typeface="Calibri"/>
              <a:cs typeface="Calibri"/>
              <a:sym typeface="Calibri"/>
            </a:endParaRPr>
          </a:p>
        </p:txBody>
      </p:sp>
      <p:sp>
        <p:nvSpPr>
          <p:cNvPr id="21" name="Google Shape;398;ga4c060fd0f_0_64">
            <a:extLst>
              <a:ext uri="{FF2B5EF4-FFF2-40B4-BE49-F238E27FC236}">
                <a16:creationId xmlns:a16="http://schemas.microsoft.com/office/drawing/2014/main" id="{9B0DEECB-8C3E-4B8E-BD5F-E60F2B83C1F9}"/>
              </a:ext>
            </a:extLst>
          </p:cNvPr>
          <p:cNvSpPr txBox="1"/>
          <p:nvPr/>
        </p:nvSpPr>
        <p:spPr>
          <a:xfrm>
            <a:off x="4394561" y="2068225"/>
            <a:ext cx="3551100" cy="54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CL" sz="1800" b="1" u="none" strike="noStrike" cap="none" dirty="0">
                <a:solidFill>
                  <a:srgbClr val="88354D"/>
                </a:solidFill>
                <a:latin typeface="Calibri"/>
                <a:ea typeface="Calibri"/>
                <a:cs typeface="Calibri"/>
                <a:sym typeface="Calibri"/>
              </a:rPr>
              <a:t>Figura 21 - Llave allen</a:t>
            </a:r>
            <a:endParaRPr sz="1800" b="1" u="none" strike="noStrike" cap="none" dirty="0">
              <a:solidFill>
                <a:srgbClr val="88354D"/>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1" u="none" strike="noStrike" cap="none" dirty="0">
              <a:solidFill>
                <a:schemeClr val="dk1"/>
              </a:solidFill>
              <a:latin typeface="Calibri"/>
              <a:ea typeface="Calibri"/>
              <a:cs typeface="Calibri"/>
              <a:sym typeface="Calibri"/>
            </a:endParaRPr>
          </a:p>
        </p:txBody>
      </p:sp>
      <p:sp>
        <p:nvSpPr>
          <p:cNvPr id="22" name="Google Shape;399;ga4c060fd0f_0_64">
            <a:extLst>
              <a:ext uri="{FF2B5EF4-FFF2-40B4-BE49-F238E27FC236}">
                <a16:creationId xmlns:a16="http://schemas.microsoft.com/office/drawing/2014/main" id="{4EC47EEE-438D-40BD-BFB5-D043758CE518}"/>
              </a:ext>
            </a:extLst>
          </p:cNvPr>
          <p:cNvSpPr txBox="1"/>
          <p:nvPr/>
        </p:nvSpPr>
        <p:spPr>
          <a:xfrm>
            <a:off x="7315461" y="2068225"/>
            <a:ext cx="3551100" cy="54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CL" sz="1800" b="1" u="none" strike="noStrike" cap="none" dirty="0">
                <a:solidFill>
                  <a:srgbClr val="88354D"/>
                </a:solidFill>
                <a:latin typeface="Calibri"/>
                <a:ea typeface="Calibri"/>
                <a:cs typeface="Calibri"/>
                <a:sym typeface="Calibri"/>
              </a:rPr>
              <a:t>Figura 22 - Llave gancho</a:t>
            </a:r>
            <a:endParaRPr sz="1800" b="1" u="none" strike="noStrike" cap="none" dirty="0">
              <a:solidFill>
                <a:srgbClr val="88354D"/>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1"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1" u="none" strike="noStrike" cap="none" dirty="0">
              <a:solidFill>
                <a:schemeClr val="dk1"/>
              </a:solidFill>
              <a:latin typeface="Calibri"/>
              <a:ea typeface="Calibri"/>
              <a:cs typeface="Calibri"/>
              <a:sym typeface="Calibri"/>
            </a:endParaRPr>
          </a:p>
        </p:txBody>
      </p:sp>
      <p:sp>
        <p:nvSpPr>
          <p:cNvPr id="24" name="Google Shape;400;ga4c060fd0f_0_64">
            <a:extLst>
              <a:ext uri="{FF2B5EF4-FFF2-40B4-BE49-F238E27FC236}">
                <a16:creationId xmlns:a16="http://schemas.microsoft.com/office/drawing/2014/main" id="{256AEB16-2AE3-4040-B24F-F211691285A2}"/>
              </a:ext>
            </a:extLst>
          </p:cNvPr>
          <p:cNvSpPr txBox="1"/>
          <p:nvPr/>
        </p:nvSpPr>
        <p:spPr>
          <a:xfrm>
            <a:off x="634050" y="5779575"/>
            <a:ext cx="37923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s-CL" sz="1000" b="1" i="0" u="none" strike="noStrike" cap="none" dirty="0">
                <a:solidFill>
                  <a:schemeClr val="dk1"/>
                </a:solidFill>
                <a:ea typeface="Arial"/>
                <a:cs typeface="Arial"/>
                <a:sym typeface="Arial"/>
              </a:rPr>
              <a:t>Fuente: </a:t>
            </a:r>
            <a:r>
              <a:rPr lang="es-CL" sz="1000" b="1" i="0" u="none" strike="noStrike" cap="none" dirty="0">
                <a:solidFill>
                  <a:schemeClr val="dk1"/>
                </a:solidFill>
                <a:ea typeface="Calibri"/>
                <a:cs typeface="Calibri"/>
                <a:sym typeface="Calibri"/>
              </a:rPr>
              <a:t> </a:t>
            </a:r>
            <a:r>
              <a:rPr lang="es-CL" sz="1000" b="0" i="0" u="none" strike="noStrike" cap="none" dirty="0">
                <a:solidFill>
                  <a:schemeClr val="dk1"/>
                </a:solidFill>
                <a:ea typeface="Calibri"/>
                <a:cs typeface="Calibri"/>
                <a:sym typeface="Calibri"/>
              </a:rPr>
              <a:t>Taller Mecánica Industrial - Escuela Industrial Superior de Valparaíso Óscar Gacitúa Basulto.</a:t>
            </a:r>
            <a:endParaRPr sz="1000" b="0" i="0" u="none" strike="noStrike" cap="none" dirty="0">
              <a:solidFill>
                <a:schemeClr val="dk1"/>
              </a:solidFill>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p:txBody>
      </p:sp>
      <p:sp>
        <p:nvSpPr>
          <p:cNvPr id="25" name="Google Shape;401;ga4c060fd0f_0_64">
            <a:extLst>
              <a:ext uri="{FF2B5EF4-FFF2-40B4-BE49-F238E27FC236}">
                <a16:creationId xmlns:a16="http://schemas.microsoft.com/office/drawing/2014/main" id="{BFA9BE57-93E1-4ADF-B4F4-A3B4D8F10B8D}"/>
              </a:ext>
            </a:extLst>
          </p:cNvPr>
          <p:cNvSpPr txBox="1"/>
          <p:nvPr/>
        </p:nvSpPr>
        <p:spPr>
          <a:xfrm>
            <a:off x="4273963" y="5779575"/>
            <a:ext cx="37923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s-CL" sz="1000" b="1" i="0" u="none" strike="noStrike" cap="none" dirty="0">
                <a:solidFill>
                  <a:schemeClr val="dk1"/>
                </a:solidFill>
                <a:ea typeface="Arial"/>
                <a:cs typeface="Arial"/>
                <a:sym typeface="Arial"/>
              </a:rPr>
              <a:t>Fuente</a:t>
            </a:r>
            <a:r>
              <a:rPr lang="es-CL" sz="1000" b="0" i="0" u="none" strike="noStrike" cap="none" dirty="0">
                <a:solidFill>
                  <a:schemeClr val="dk1"/>
                </a:solidFill>
                <a:ea typeface="Arial"/>
                <a:cs typeface="Arial"/>
                <a:sym typeface="Arial"/>
              </a:rPr>
              <a:t>: </a:t>
            </a:r>
            <a:r>
              <a:rPr lang="es-CL" sz="1000" b="0" i="0" u="none" strike="noStrike" cap="none" dirty="0">
                <a:solidFill>
                  <a:schemeClr val="dk1"/>
                </a:solidFill>
                <a:ea typeface="Calibri"/>
                <a:cs typeface="Calibri"/>
                <a:sym typeface="Calibri"/>
              </a:rPr>
              <a:t> Taller Mecánica Industrial - Escuela Industrial Superior de Valparaíso Óscar Gacitúa Basulto.</a:t>
            </a:r>
            <a:endParaRPr sz="1000" b="0" i="0" u="none" strike="noStrike" cap="none" dirty="0">
              <a:solidFill>
                <a:schemeClr val="dk1"/>
              </a:solidFill>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p:txBody>
      </p:sp>
      <p:sp>
        <p:nvSpPr>
          <p:cNvPr id="27" name="Google Shape;402;ga4c060fd0f_0_64">
            <a:extLst>
              <a:ext uri="{FF2B5EF4-FFF2-40B4-BE49-F238E27FC236}">
                <a16:creationId xmlns:a16="http://schemas.microsoft.com/office/drawing/2014/main" id="{3D357BCF-CCB5-4048-BE61-7DD6BDBDCCCD}"/>
              </a:ext>
            </a:extLst>
          </p:cNvPr>
          <p:cNvSpPr txBox="1"/>
          <p:nvPr/>
        </p:nvSpPr>
        <p:spPr>
          <a:xfrm>
            <a:off x="7879607" y="5853700"/>
            <a:ext cx="3146201" cy="1874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s-CL" sz="1000" b="1" i="0" u="none" strike="noStrike" cap="none" dirty="0">
                <a:solidFill>
                  <a:schemeClr val="dk1"/>
                </a:solidFill>
                <a:ea typeface="Arial"/>
                <a:cs typeface="Arial"/>
                <a:sym typeface="Arial"/>
              </a:rPr>
              <a:t>Fuente: </a:t>
            </a:r>
            <a:r>
              <a:rPr lang="es-CL" sz="1000" b="1" i="0" u="none" strike="noStrike" cap="none" dirty="0">
                <a:solidFill>
                  <a:schemeClr val="dk1"/>
                </a:solidFill>
                <a:ea typeface="Calibri"/>
                <a:cs typeface="Calibri"/>
                <a:sym typeface="Calibri"/>
              </a:rPr>
              <a:t> </a:t>
            </a:r>
            <a:r>
              <a:rPr lang="es-CL" sz="1000" b="0" i="0" u="none" strike="noStrike" cap="none" dirty="0">
                <a:solidFill>
                  <a:schemeClr val="dk1"/>
                </a:solidFill>
                <a:ea typeface="Calibri"/>
                <a:cs typeface="Calibri"/>
                <a:sym typeface="Calibri"/>
              </a:rPr>
              <a:t>Taller Mecánica Industrial - Escuela Industrial Superior de Valparaíso Óscar Gacitúa Basulto.</a:t>
            </a:r>
            <a:endParaRPr sz="1000" b="0" i="0" u="none" strike="noStrike" cap="none" dirty="0">
              <a:solidFill>
                <a:schemeClr val="dk1"/>
              </a:solidFill>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753947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normAutofit fontScale="90000"/>
          </a:bodyPr>
          <a:lstStyle/>
          <a:p>
            <a:pPr algn="just"/>
            <a:br>
              <a:rPr lang="es-MX" sz="6600" dirty="0">
                <a:solidFill>
                  <a:srgbClr val="88354D"/>
                </a:solidFill>
              </a:rPr>
            </a:br>
            <a:br>
              <a:rPr lang="es-MX" dirty="0"/>
            </a:br>
            <a:r>
              <a:rPr lang="es-MX" sz="6600" dirty="0">
                <a:solidFill>
                  <a:srgbClr val="88354D"/>
                </a:solidFill>
              </a:rPr>
              <a:t>PROCESO DE MONTAJE EN FRESADORA UNIVERSAL PARA MECANIZADO DE ENGRANAJES</a:t>
            </a:r>
            <a:endParaRPr lang="es-CL" sz="6600" dirty="0">
              <a:solidFill>
                <a:srgbClr val="88354D"/>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7" name="Google Shape;410;ga4c060fd0f_0_86">
            <a:extLst>
              <a:ext uri="{FF2B5EF4-FFF2-40B4-BE49-F238E27FC236}">
                <a16:creationId xmlns:a16="http://schemas.microsoft.com/office/drawing/2014/main" id="{7635E572-8342-43D3-A41D-F0C224D54ECD}"/>
              </a:ext>
            </a:extLst>
          </p:cNvPr>
          <p:cNvPicPr preferRelativeResize="0"/>
          <p:nvPr/>
        </p:nvPicPr>
        <p:blipFill rotWithShape="1">
          <a:blip r:embed="rId2">
            <a:alphaModFix/>
          </a:blip>
          <a:srcRect/>
          <a:stretch/>
        </p:blipFill>
        <p:spPr>
          <a:xfrm>
            <a:off x="3555770" y="3139458"/>
            <a:ext cx="4535454" cy="3296849"/>
          </a:xfrm>
          <a:prstGeom prst="rect">
            <a:avLst/>
          </a:prstGeom>
          <a:noFill/>
          <a:ln>
            <a:noFill/>
          </a:ln>
        </p:spPr>
      </p:pic>
      <p:sp>
        <p:nvSpPr>
          <p:cNvPr id="9" name="Google Shape;409;ga4c060fd0f_0_86">
            <a:extLst>
              <a:ext uri="{FF2B5EF4-FFF2-40B4-BE49-F238E27FC236}">
                <a16:creationId xmlns:a16="http://schemas.microsoft.com/office/drawing/2014/main" id="{58EBEABD-8808-43A6-90FE-DDA3BEB95B3F}"/>
              </a:ext>
            </a:extLst>
          </p:cNvPr>
          <p:cNvSpPr txBox="1"/>
          <p:nvPr/>
        </p:nvSpPr>
        <p:spPr>
          <a:xfrm>
            <a:off x="2503051" y="6477925"/>
            <a:ext cx="72888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s-CL" sz="1100" b="0" i="0" u="none" strike="noStrike" cap="none" dirty="0">
                <a:solidFill>
                  <a:schemeClr val="dk1"/>
                </a:solidFill>
                <a:latin typeface="Arial"/>
                <a:ea typeface="Arial"/>
                <a:cs typeface="Arial"/>
                <a:sym typeface="Arial"/>
              </a:rPr>
              <a:t>Fuente: </a:t>
            </a:r>
            <a:r>
              <a:rPr lang="es-CL" sz="1200" b="0" i="0" u="none" strike="noStrike" cap="none" dirty="0">
                <a:solidFill>
                  <a:schemeClr val="dk1"/>
                </a:solidFill>
                <a:latin typeface="Calibri"/>
                <a:ea typeface="Calibri"/>
                <a:cs typeface="Calibri"/>
                <a:sym typeface="Calibri"/>
              </a:rPr>
              <a:t> Taller Mecánica Industrial - Escuela Industrial Superior de Valparaíso Óscar Gacitúa Basulto.</a:t>
            </a:r>
            <a:endParaRPr sz="12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1397059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2A19D01-61BE-467C-8B2B-5325D54A5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768"/>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AB8EDEAC-DE34-4551-AEBC-FF7A3B2E4893}"/>
              </a:ext>
            </a:extLst>
          </p:cNvPr>
          <p:cNvSpPr>
            <a:spLocks noGrp="1"/>
          </p:cNvSpPr>
          <p:nvPr>
            <p:ph type="title"/>
          </p:nvPr>
        </p:nvSpPr>
        <p:spPr>
          <a:xfrm>
            <a:off x="296663" y="365125"/>
            <a:ext cx="10515600" cy="1325563"/>
          </a:xfrm>
        </p:spPr>
        <p:txBody>
          <a:bodyPr>
            <a:normAutofit fontScale="90000"/>
          </a:bodyPr>
          <a:lstStyle/>
          <a:p>
            <a:r>
              <a:rPr lang="es-MX" b="1" dirty="0">
                <a:solidFill>
                  <a:srgbClr val="88354D"/>
                </a:solidFill>
              </a:rPr>
              <a:t>PROCESO DE MONTAJE EN FRESADORA UNIVERSAL</a:t>
            </a:r>
            <a:br>
              <a:rPr lang="es-MX" b="1" dirty="0">
                <a:solidFill>
                  <a:srgbClr val="A7A8AA"/>
                </a:solidFill>
              </a:rPr>
            </a:br>
            <a:r>
              <a:rPr lang="es-MX" b="1" dirty="0">
                <a:solidFill>
                  <a:srgbClr val="A7A8AA"/>
                </a:solidFill>
              </a:rPr>
              <a:t>PARA MECANIZADO DE ENGRANAJES</a:t>
            </a:r>
            <a:endParaRPr lang="es-CL" b="1" dirty="0">
              <a:solidFill>
                <a:srgbClr val="A7A8AA"/>
              </a:solidFill>
            </a:endParaRPr>
          </a:p>
        </p:txBody>
      </p:sp>
      <p:sp>
        <p:nvSpPr>
          <p:cNvPr id="17" name="Rectángulo 16">
            <a:extLst>
              <a:ext uri="{FF2B5EF4-FFF2-40B4-BE49-F238E27FC236}">
                <a16:creationId xmlns:a16="http://schemas.microsoft.com/office/drawing/2014/main" id="{2A714EAE-7E99-4E0C-822F-995C2159B4D3}"/>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3" name="Marcador de contenido 4">
            <a:extLst>
              <a:ext uri="{FF2B5EF4-FFF2-40B4-BE49-F238E27FC236}">
                <a16:creationId xmlns:a16="http://schemas.microsoft.com/office/drawing/2014/main" id="{361AC8D0-5D88-4E2A-9F7B-8761B20C3598}"/>
              </a:ext>
            </a:extLst>
          </p:cNvPr>
          <p:cNvSpPr>
            <a:spLocks noGrp="1"/>
          </p:cNvSpPr>
          <p:nvPr>
            <p:ph sz="half" idx="1"/>
          </p:nvPr>
        </p:nvSpPr>
        <p:spPr>
          <a:xfrm>
            <a:off x="1918632" y="2271872"/>
            <a:ext cx="4372993" cy="331449"/>
          </a:xfrm>
        </p:spPr>
        <p:txBody>
          <a:bodyPr>
            <a:noAutofit/>
          </a:bodyPr>
          <a:lstStyle/>
          <a:p>
            <a:pPr marL="114300" lvl="0" indent="0">
              <a:spcBef>
                <a:spcPts val="0"/>
              </a:spcBef>
              <a:buSzPts val="1800"/>
              <a:buNone/>
            </a:pPr>
            <a:r>
              <a:rPr lang="es-MX" sz="2000" b="1" dirty="0">
                <a:solidFill>
                  <a:schemeClr val="bg1"/>
                </a:solidFill>
                <a:ea typeface="Calibri"/>
                <a:cs typeface="Calibri"/>
                <a:sym typeface="Calibri"/>
              </a:rPr>
              <a:t>FÓRMULA DE VELOCIDAD DE CORTE</a:t>
            </a:r>
            <a:endParaRPr lang="es-MX" sz="2000" b="1" dirty="0">
              <a:solidFill>
                <a:schemeClr val="bg1"/>
              </a:solidFill>
            </a:endParaRPr>
          </a:p>
          <a:p>
            <a:endParaRPr lang="es-CL" sz="2000" b="1" dirty="0">
              <a:solidFill>
                <a:schemeClr val="bg1"/>
              </a:solidFill>
            </a:endParaRPr>
          </a:p>
        </p:txBody>
      </p:sp>
      <p:sp>
        <p:nvSpPr>
          <p:cNvPr id="26" name="CuadroTexto 25">
            <a:extLst>
              <a:ext uri="{FF2B5EF4-FFF2-40B4-BE49-F238E27FC236}">
                <a16:creationId xmlns:a16="http://schemas.microsoft.com/office/drawing/2014/main" id="{792FFA6F-02FD-437A-BD4F-81104E8E53F6}"/>
              </a:ext>
            </a:extLst>
          </p:cNvPr>
          <p:cNvSpPr txBox="1"/>
          <p:nvPr/>
        </p:nvSpPr>
        <p:spPr>
          <a:xfrm>
            <a:off x="6454422" y="2230106"/>
            <a:ext cx="4081474" cy="400110"/>
          </a:xfrm>
          <a:prstGeom prst="rect">
            <a:avLst/>
          </a:prstGeom>
          <a:noFill/>
        </p:spPr>
        <p:txBody>
          <a:bodyPr wrap="square">
            <a:spAutoFit/>
          </a:bodyPr>
          <a:lstStyle/>
          <a:p>
            <a:pPr marL="114300" indent="0">
              <a:spcBef>
                <a:spcPts val="0"/>
              </a:spcBef>
              <a:buSzPts val="1800"/>
              <a:buFont typeface="Arial" panose="020B0604020202020204" pitchFamily="34" charset="0"/>
              <a:buNone/>
            </a:pPr>
            <a:r>
              <a:rPr lang="es-MX" sz="2000" b="1" dirty="0">
                <a:solidFill>
                  <a:schemeClr val="bg1"/>
                </a:solidFill>
                <a:ea typeface="Calibri"/>
                <a:cs typeface="Calibri"/>
                <a:sym typeface="Calibri"/>
              </a:rPr>
              <a:t>FÓRMULA DE VELOCIDAD DE GIRO</a:t>
            </a:r>
            <a:endParaRPr lang="es-MX" sz="2000" b="1" dirty="0">
              <a:solidFill>
                <a:schemeClr val="bg1"/>
              </a:solidFill>
            </a:endParaRPr>
          </a:p>
        </p:txBody>
      </p:sp>
      <p:sp>
        <p:nvSpPr>
          <p:cNvPr id="6" name="CuadroTexto 5">
            <a:extLst>
              <a:ext uri="{FF2B5EF4-FFF2-40B4-BE49-F238E27FC236}">
                <a16:creationId xmlns:a16="http://schemas.microsoft.com/office/drawing/2014/main" id="{5CC7D193-2616-4219-982D-F91416BCCF77}"/>
              </a:ext>
            </a:extLst>
          </p:cNvPr>
          <p:cNvSpPr txBox="1"/>
          <p:nvPr/>
        </p:nvSpPr>
        <p:spPr>
          <a:xfrm>
            <a:off x="523681" y="1750069"/>
            <a:ext cx="6791520" cy="2811026"/>
          </a:xfrm>
          <a:prstGeom prst="rect">
            <a:avLst/>
          </a:prstGeom>
          <a:noFill/>
        </p:spPr>
        <p:txBody>
          <a:bodyPr wrap="square" rtlCol="0">
            <a:spAutoFit/>
          </a:bodyPr>
          <a:lstStyle/>
          <a:p>
            <a:pPr marL="0" lvl="0" indent="0" algn="just" rtl="0">
              <a:lnSpc>
                <a:spcPct val="90000"/>
              </a:lnSpc>
              <a:spcBef>
                <a:spcPts val="1000"/>
              </a:spcBef>
              <a:spcAft>
                <a:spcPts val="0"/>
              </a:spcAft>
              <a:buSzPts val="1800"/>
              <a:buNone/>
            </a:pPr>
            <a:r>
              <a:rPr lang="es-MX" sz="2500" dirty="0"/>
              <a:t>1. Verificar  que la máquina fresadora está posicionada de forma horizontal.</a:t>
            </a:r>
          </a:p>
          <a:p>
            <a:pPr marL="0" lvl="0" indent="0" algn="just" rtl="0">
              <a:lnSpc>
                <a:spcPct val="90000"/>
              </a:lnSpc>
              <a:spcBef>
                <a:spcPts val="1000"/>
              </a:spcBef>
              <a:spcAft>
                <a:spcPts val="0"/>
              </a:spcAft>
              <a:buSzPts val="1800"/>
              <a:buNone/>
            </a:pPr>
            <a:r>
              <a:rPr lang="es-MX" sz="2500" dirty="0"/>
              <a:t>2. Verificar que el eje portafresa (Figura 23) sea el adecuado y se encuentre posicionado.</a:t>
            </a:r>
          </a:p>
          <a:p>
            <a:pPr marL="0" lvl="0" indent="0" algn="just" rtl="0">
              <a:lnSpc>
                <a:spcPct val="90000"/>
              </a:lnSpc>
              <a:spcBef>
                <a:spcPts val="1000"/>
              </a:spcBef>
              <a:spcAft>
                <a:spcPts val="0"/>
              </a:spcAft>
              <a:buSzPts val="1800"/>
              <a:buNone/>
            </a:pPr>
            <a:r>
              <a:rPr lang="es-MX" sz="2500" dirty="0"/>
              <a:t>3. Montar la fresa de forma módulo seleccionada (Figura 24) y correspondiente a la actividad.</a:t>
            </a:r>
          </a:p>
          <a:p>
            <a:endParaRPr lang="es-MX" sz="2500" b="0" i="0" u="none" strike="noStrike" dirty="0">
              <a:solidFill>
                <a:srgbClr val="000000"/>
              </a:solidFill>
              <a:effectLst/>
              <a:latin typeface="Calibri" panose="020F0502020204030204" pitchFamily="34" charset="0"/>
            </a:endParaRPr>
          </a:p>
        </p:txBody>
      </p:sp>
      <p:pic>
        <p:nvPicPr>
          <p:cNvPr id="13" name="Google Shape;418;ga4c060fd0f_0_81">
            <a:extLst>
              <a:ext uri="{FF2B5EF4-FFF2-40B4-BE49-F238E27FC236}">
                <a16:creationId xmlns:a16="http://schemas.microsoft.com/office/drawing/2014/main" id="{634548DB-D8CD-4527-9501-531B95CDD8A1}"/>
              </a:ext>
            </a:extLst>
          </p:cNvPr>
          <p:cNvPicPr preferRelativeResize="0"/>
          <p:nvPr/>
        </p:nvPicPr>
        <p:blipFill rotWithShape="1">
          <a:blip r:embed="rId3">
            <a:alphaModFix/>
          </a:blip>
          <a:srcRect l="17069" t="6875" r="18221" b="6319"/>
          <a:stretch/>
        </p:blipFill>
        <p:spPr>
          <a:xfrm>
            <a:off x="8910725" y="2776250"/>
            <a:ext cx="2906300" cy="2906300"/>
          </a:xfrm>
          <a:prstGeom prst="rect">
            <a:avLst/>
          </a:prstGeom>
          <a:noFill/>
          <a:ln>
            <a:noFill/>
          </a:ln>
        </p:spPr>
      </p:pic>
      <p:sp>
        <p:nvSpPr>
          <p:cNvPr id="15" name="Google Shape;419;ga4c060fd0f_0_81">
            <a:extLst>
              <a:ext uri="{FF2B5EF4-FFF2-40B4-BE49-F238E27FC236}">
                <a16:creationId xmlns:a16="http://schemas.microsoft.com/office/drawing/2014/main" id="{3098CA6B-C549-494D-B82F-A354A7B49828}"/>
              </a:ext>
            </a:extLst>
          </p:cNvPr>
          <p:cNvSpPr txBox="1"/>
          <p:nvPr/>
        </p:nvSpPr>
        <p:spPr>
          <a:xfrm>
            <a:off x="7272063" y="2037838"/>
            <a:ext cx="6183600" cy="54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CL" sz="1800" b="1" u="none" strike="noStrike" cap="none" dirty="0">
                <a:solidFill>
                  <a:srgbClr val="88354D"/>
                </a:solidFill>
                <a:latin typeface="Calibri"/>
                <a:ea typeface="Calibri"/>
                <a:cs typeface="Calibri"/>
                <a:sym typeface="Calibri"/>
              </a:rPr>
              <a:t>Figura 24 - Fresa de módulo</a:t>
            </a:r>
            <a:endParaRPr sz="1800" b="1" u="none" strike="noStrike" cap="none" dirty="0">
              <a:solidFill>
                <a:srgbClr val="88354D"/>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1" u="none" strike="noStrike" cap="none" dirty="0">
              <a:solidFill>
                <a:schemeClr val="dk1"/>
              </a:solidFill>
              <a:latin typeface="Calibri"/>
              <a:ea typeface="Calibri"/>
              <a:cs typeface="Calibri"/>
              <a:sym typeface="Calibri"/>
            </a:endParaRPr>
          </a:p>
        </p:txBody>
      </p:sp>
      <p:sp>
        <p:nvSpPr>
          <p:cNvPr id="19" name="Google Shape;420;ga4c060fd0f_0_81">
            <a:extLst>
              <a:ext uri="{FF2B5EF4-FFF2-40B4-BE49-F238E27FC236}">
                <a16:creationId xmlns:a16="http://schemas.microsoft.com/office/drawing/2014/main" id="{7D9517E0-015E-4707-B0D8-3D02AE943ACB}"/>
              </a:ext>
            </a:extLst>
          </p:cNvPr>
          <p:cNvSpPr txBox="1"/>
          <p:nvPr/>
        </p:nvSpPr>
        <p:spPr>
          <a:xfrm>
            <a:off x="8566726" y="5878250"/>
            <a:ext cx="35943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s-CL" sz="1000" b="1" i="0" u="none" strike="noStrike" cap="none" dirty="0">
                <a:solidFill>
                  <a:schemeClr val="dk1"/>
                </a:solidFill>
                <a:ea typeface="Arial"/>
                <a:cs typeface="Arial"/>
                <a:sym typeface="Arial"/>
              </a:rPr>
              <a:t>Fuente: </a:t>
            </a:r>
            <a:r>
              <a:rPr lang="es-CL" sz="1000" b="1" i="0" u="none" strike="noStrike" cap="none" dirty="0">
                <a:solidFill>
                  <a:schemeClr val="dk1"/>
                </a:solidFill>
                <a:ea typeface="Calibri"/>
                <a:cs typeface="Calibri"/>
                <a:sym typeface="Calibri"/>
              </a:rPr>
              <a:t> </a:t>
            </a:r>
            <a:r>
              <a:rPr lang="es-CL" sz="1000" b="0" i="0" u="none" strike="noStrike" cap="none" dirty="0">
                <a:solidFill>
                  <a:schemeClr val="dk1"/>
                </a:solidFill>
                <a:ea typeface="Calibri"/>
                <a:cs typeface="Calibri"/>
                <a:sym typeface="Calibri"/>
              </a:rPr>
              <a:t>Taller Mecánica Industrial - Escuela Industrial Superior de Valparaíso Óscar Gacitúa Basulto.</a:t>
            </a:r>
            <a:endParaRPr sz="1000" b="0" i="0" u="none" strike="noStrike" cap="none" dirty="0">
              <a:solidFill>
                <a:schemeClr val="dk1"/>
              </a:solidFill>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p:txBody>
      </p:sp>
      <p:pic>
        <p:nvPicPr>
          <p:cNvPr id="20" name="Google Shape;417;ga4c060fd0f_0_81">
            <a:extLst>
              <a:ext uri="{FF2B5EF4-FFF2-40B4-BE49-F238E27FC236}">
                <a16:creationId xmlns:a16="http://schemas.microsoft.com/office/drawing/2014/main" id="{1DD24056-E252-4A77-8CA0-0128D680118C}"/>
              </a:ext>
            </a:extLst>
          </p:cNvPr>
          <p:cNvPicPr preferRelativeResize="0"/>
          <p:nvPr/>
        </p:nvPicPr>
        <p:blipFill rotWithShape="1">
          <a:blip r:embed="rId4">
            <a:alphaModFix/>
          </a:blip>
          <a:srcRect/>
          <a:stretch/>
        </p:blipFill>
        <p:spPr>
          <a:xfrm rot="5400000">
            <a:off x="4101925" y="3704825"/>
            <a:ext cx="1913200" cy="3499750"/>
          </a:xfrm>
          <a:prstGeom prst="rect">
            <a:avLst/>
          </a:prstGeom>
          <a:noFill/>
          <a:ln>
            <a:noFill/>
          </a:ln>
        </p:spPr>
      </p:pic>
      <p:sp>
        <p:nvSpPr>
          <p:cNvPr id="21" name="Google Shape;421;ga4c060fd0f_0_81">
            <a:extLst>
              <a:ext uri="{FF2B5EF4-FFF2-40B4-BE49-F238E27FC236}">
                <a16:creationId xmlns:a16="http://schemas.microsoft.com/office/drawing/2014/main" id="{A7BAB566-814D-4020-93F2-01DAD8ED8A4B}"/>
              </a:ext>
            </a:extLst>
          </p:cNvPr>
          <p:cNvSpPr txBox="1"/>
          <p:nvPr/>
        </p:nvSpPr>
        <p:spPr>
          <a:xfrm>
            <a:off x="1966713" y="4057588"/>
            <a:ext cx="6183600" cy="54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CL" sz="1800" b="1" u="none" strike="noStrike" cap="none" dirty="0">
                <a:solidFill>
                  <a:srgbClr val="88354D"/>
                </a:solidFill>
                <a:latin typeface="Calibri"/>
                <a:ea typeface="Calibri"/>
                <a:cs typeface="Calibri"/>
                <a:sym typeface="Calibri"/>
              </a:rPr>
              <a:t>Figura 23 - Eje portafresas</a:t>
            </a:r>
            <a:endParaRPr sz="1800" b="1" u="none" strike="noStrike" cap="none" dirty="0">
              <a:solidFill>
                <a:srgbClr val="88354D"/>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1" u="none" strike="noStrike" cap="none" dirty="0">
              <a:solidFill>
                <a:schemeClr val="dk1"/>
              </a:solidFill>
              <a:latin typeface="Calibri"/>
              <a:ea typeface="Calibri"/>
              <a:cs typeface="Calibri"/>
              <a:sym typeface="Calibri"/>
            </a:endParaRPr>
          </a:p>
        </p:txBody>
      </p:sp>
      <p:sp>
        <p:nvSpPr>
          <p:cNvPr id="22" name="Google Shape;422;ga4c060fd0f_0_81">
            <a:extLst>
              <a:ext uri="{FF2B5EF4-FFF2-40B4-BE49-F238E27FC236}">
                <a16:creationId xmlns:a16="http://schemas.microsoft.com/office/drawing/2014/main" id="{3E6309DD-5BCB-4131-9B43-F3C8EB3419CF}"/>
              </a:ext>
            </a:extLst>
          </p:cNvPr>
          <p:cNvSpPr txBox="1"/>
          <p:nvPr/>
        </p:nvSpPr>
        <p:spPr>
          <a:xfrm>
            <a:off x="1932075" y="6411300"/>
            <a:ext cx="62529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s-CL" sz="1000" b="1" i="0" u="none" strike="noStrike" cap="none" dirty="0">
                <a:solidFill>
                  <a:schemeClr val="dk1"/>
                </a:solidFill>
                <a:ea typeface="Arial"/>
                <a:cs typeface="Arial"/>
                <a:sym typeface="Arial"/>
              </a:rPr>
              <a:t>Fuente: </a:t>
            </a:r>
            <a:r>
              <a:rPr lang="es-CL" sz="1000" b="1" i="0" u="none" strike="noStrike" cap="none" dirty="0">
                <a:solidFill>
                  <a:schemeClr val="dk1"/>
                </a:solidFill>
                <a:ea typeface="Calibri"/>
                <a:cs typeface="Calibri"/>
                <a:sym typeface="Calibri"/>
              </a:rPr>
              <a:t> </a:t>
            </a:r>
            <a:r>
              <a:rPr lang="es-CL" sz="1000" b="0" i="0" u="none" strike="noStrike" cap="none" dirty="0">
                <a:solidFill>
                  <a:schemeClr val="dk1"/>
                </a:solidFill>
                <a:ea typeface="Calibri"/>
                <a:cs typeface="Calibri"/>
                <a:sym typeface="Calibri"/>
              </a:rPr>
              <a:t>Taller Mecánica Industrial - Escuela Industrial Superior de Valparaíso Óscar Gacitúa Basulto.</a:t>
            </a:r>
            <a:endParaRPr sz="1000" b="0" i="0" u="none" strike="noStrike" cap="none" dirty="0">
              <a:solidFill>
                <a:schemeClr val="dk1"/>
              </a:solidFill>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35443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2A19D01-61BE-467C-8B2B-5325D54A5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768"/>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AB8EDEAC-DE34-4551-AEBC-FF7A3B2E4893}"/>
              </a:ext>
            </a:extLst>
          </p:cNvPr>
          <p:cNvSpPr>
            <a:spLocks noGrp="1"/>
          </p:cNvSpPr>
          <p:nvPr>
            <p:ph type="title"/>
          </p:nvPr>
        </p:nvSpPr>
        <p:spPr>
          <a:xfrm>
            <a:off x="296663" y="365125"/>
            <a:ext cx="10515600" cy="1325563"/>
          </a:xfrm>
        </p:spPr>
        <p:txBody>
          <a:bodyPr>
            <a:normAutofit fontScale="90000"/>
          </a:bodyPr>
          <a:lstStyle/>
          <a:p>
            <a:r>
              <a:rPr lang="es-MX" b="1" dirty="0">
                <a:solidFill>
                  <a:srgbClr val="88354D"/>
                </a:solidFill>
              </a:rPr>
              <a:t>PROCESO DE MONTAJE EN FRESADORA UNIVERSAL</a:t>
            </a:r>
            <a:br>
              <a:rPr lang="es-MX" b="1" dirty="0">
                <a:solidFill>
                  <a:srgbClr val="A7A8AA"/>
                </a:solidFill>
              </a:rPr>
            </a:br>
            <a:r>
              <a:rPr lang="es-MX" b="1" dirty="0">
                <a:solidFill>
                  <a:srgbClr val="A7A8AA"/>
                </a:solidFill>
              </a:rPr>
              <a:t>PARA MECANIZADO DE ENGRANAJES</a:t>
            </a:r>
            <a:endParaRPr lang="es-CL" b="1" dirty="0">
              <a:solidFill>
                <a:srgbClr val="A7A8AA"/>
              </a:solidFill>
            </a:endParaRPr>
          </a:p>
        </p:txBody>
      </p:sp>
      <p:sp>
        <p:nvSpPr>
          <p:cNvPr id="17" name="Rectángulo 16">
            <a:extLst>
              <a:ext uri="{FF2B5EF4-FFF2-40B4-BE49-F238E27FC236}">
                <a16:creationId xmlns:a16="http://schemas.microsoft.com/office/drawing/2014/main" id="{2A714EAE-7E99-4E0C-822F-995C2159B4D3}"/>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3" name="Marcador de contenido 4">
            <a:extLst>
              <a:ext uri="{FF2B5EF4-FFF2-40B4-BE49-F238E27FC236}">
                <a16:creationId xmlns:a16="http://schemas.microsoft.com/office/drawing/2014/main" id="{361AC8D0-5D88-4E2A-9F7B-8761B20C3598}"/>
              </a:ext>
            </a:extLst>
          </p:cNvPr>
          <p:cNvSpPr>
            <a:spLocks noGrp="1"/>
          </p:cNvSpPr>
          <p:nvPr>
            <p:ph sz="half" idx="1"/>
          </p:nvPr>
        </p:nvSpPr>
        <p:spPr>
          <a:xfrm>
            <a:off x="1918632" y="2271872"/>
            <a:ext cx="4372993" cy="331449"/>
          </a:xfrm>
        </p:spPr>
        <p:txBody>
          <a:bodyPr>
            <a:noAutofit/>
          </a:bodyPr>
          <a:lstStyle/>
          <a:p>
            <a:pPr marL="114300" lvl="0" indent="0">
              <a:spcBef>
                <a:spcPts val="0"/>
              </a:spcBef>
              <a:buSzPts val="1800"/>
              <a:buNone/>
            </a:pPr>
            <a:r>
              <a:rPr lang="es-MX" sz="2000" b="1" dirty="0">
                <a:solidFill>
                  <a:schemeClr val="bg1"/>
                </a:solidFill>
                <a:ea typeface="Calibri"/>
                <a:cs typeface="Calibri"/>
                <a:sym typeface="Calibri"/>
              </a:rPr>
              <a:t>FÓRMULA DE VELOCIDAD DE CORTE</a:t>
            </a:r>
            <a:endParaRPr lang="es-MX" sz="2000" b="1" dirty="0">
              <a:solidFill>
                <a:schemeClr val="bg1"/>
              </a:solidFill>
            </a:endParaRPr>
          </a:p>
          <a:p>
            <a:endParaRPr lang="es-CL" sz="2000" b="1" dirty="0">
              <a:solidFill>
                <a:schemeClr val="bg1"/>
              </a:solidFill>
            </a:endParaRPr>
          </a:p>
        </p:txBody>
      </p:sp>
      <p:sp>
        <p:nvSpPr>
          <p:cNvPr id="26" name="CuadroTexto 25">
            <a:extLst>
              <a:ext uri="{FF2B5EF4-FFF2-40B4-BE49-F238E27FC236}">
                <a16:creationId xmlns:a16="http://schemas.microsoft.com/office/drawing/2014/main" id="{792FFA6F-02FD-437A-BD4F-81104E8E53F6}"/>
              </a:ext>
            </a:extLst>
          </p:cNvPr>
          <p:cNvSpPr txBox="1"/>
          <p:nvPr/>
        </p:nvSpPr>
        <p:spPr>
          <a:xfrm>
            <a:off x="6454422" y="2230106"/>
            <a:ext cx="4081474" cy="400110"/>
          </a:xfrm>
          <a:prstGeom prst="rect">
            <a:avLst/>
          </a:prstGeom>
          <a:noFill/>
        </p:spPr>
        <p:txBody>
          <a:bodyPr wrap="square">
            <a:spAutoFit/>
          </a:bodyPr>
          <a:lstStyle/>
          <a:p>
            <a:pPr marL="114300" indent="0">
              <a:spcBef>
                <a:spcPts val="0"/>
              </a:spcBef>
              <a:buSzPts val="1800"/>
              <a:buFont typeface="Arial" panose="020B0604020202020204" pitchFamily="34" charset="0"/>
              <a:buNone/>
            </a:pPr>
            <a:r>
              <a:rPr lang="es-MX" sz="2000" b="1" dirty="0">
                <a:solidFill>
                  <a:schemeClr val="bg1"/>
                </a:solidFill>
                <a:ea typeface="Calibri"/>
                <a:cs typeface="Calibri"/>
                <a:sym typeface="Calibri"/>
              </a:rPr>
              <a:t>FÓRMULA DE VELOCIDAD DE GIRO</a:t>
            </a:r>
            <a:endParaRPr lang="es-MX" sz="2000" b="1" dirty="0">
              <a:solidFill>
                <a:schemeClr val="bg1"/>
              </a:solidFill>
            </a:endParaRPr>
          </a:p>
        </p:txBody>
      </p:sp>
      <p:sp>
        <p:nvSpPr>
          <p:cNvPr id="6" name="CuadroTexto 5">
            <a:extLst>
              <a:ext uri="{FF2B5EF4-FFF2-40B4-BE49-F238E27FC236}">
                <a16:creationId xmlns:a16="http://schemas.microsoft.com/office/drawing/2014/main" id="{5CC7D193-2616-4219-982D-F91416BCCF77}"/>
              </a:ext>
            </a:extLst>
          </p:cNvPr>
          <p:cNvSpPr txBox="1"/>
          <p:nvPr/>
        </p:nvSpPr>
        <p:spPr>
          <a:xfrm>
            <a:off x="523681" y="1750069"/>
            <a:ext cx="6791520" cy="2811026"/>
          </a:xfrm>
          <a:prstGeom prst="rect">
            <a:avLst/>
          </a:prstGeom>
          <a:noFill/>
        </p:spPr>
        <p:txBody>
          <a:bodyPr wrap="square" rtlCol="0">
            <a:spAutoFit/>
          </a:bodyPr>
          <a:lstStyle/>
          <a:p>
            <a:pPr marL="0" lvl="0" indent="0" algn="l" rtl="0">
              <a:lnSpc>
                <a:spcPct val="90000"/>
              </a:lnSpc>
              <a:spcBef>
                <a:spcPts val="1000"/>
              </a:spcBef>
              <a:spcAft>
                <a:spcPts val="0"/>
              </a:spcAft>
              <a:buSzPts val="1800"/>
              <a:buNone/>
            </a:pPr>
            <a:r>
              <a:rPr lang="es-MX" sz="2500" dirty="0"/>
              <a:t>4. Montar chavetas y  bujes (Figura 25) correspondientes al diámetro de la fresadora.</a:t>
            </a:r>
          </a:p>
          <a:p>
            <a:pPr marL="0" lvl="0" indent="0" algn="l" rtl="0">
              <a:lnSpc>
                <a:spcPct val="90000"/>
              </a:lnSpc>
              <a:spcBef>
                <a:spcPts val="1000"/>
              </a:spcBef>
              <a:spcAft>
                <a:spcPts val="0"/>
              </a:spcAft>
              <a:buSzPts val="1800"/>
              <a:buNone/>
            </a:pPr>
            <a:r>
              <a:rPr lang="es-MX" sz="2500" dirty="0"/>
              <a:t>5. Montar luneta (Figura 26) y apretar con tuerca todo el conjunto de bujes contra la fresa</a:t>
            </a:r>
          </a:p>
          <a:p>
            <a:pPr marL="0" lvl="0" indent="0" algn="l" rtl="0">
              <a:lnSpc>
                <a:spcPct val="90000"/>
              </a:lnSpc>
              <a:spcBef>
                <a:spcPts val="1000"/>
              </a:spcBef>
              <a:spcAft>
                <a:spcPts val="0"/>
              </a:spcAft>
              <a:buSzPts val="1800"/>
              <a:buNone/>
            </a:pPr>
            <a:r>
              <a:rPr lang="es-MX" sz="2500" dirty="0"/>
              <a:t>6. Montar pernos de sujeción entre cabezal divisor (Figura 27) y mesa de la fresadora.</a:t>
            </a:r>
          </a:p>
          <a:p>
            <a:endParaRPr lang="es-MX" sz="2500" b="0" i="0" u="none" strike="noStrike" dirty="0">
              <a:solidFill>
                <a:srgbClr val="000000"/>
              </a:solidFill>
              <a:effectLst/>
              <a:latin typeface="Calibri" panose="020F0502020204030204" pitchFamily="34" charset="0"/>
            </a:endParaRPr>
          </a:p>
        </p:txBody>
      </p:sp>
      <p:pic>
        <p:nvPicPr>
          <p:cNvPr id="18" name="Google Shape;431;ga4c060fd0f_0_99">
            <a:extLst>
              <a:ext uri="{FF2B5EF4-FFF2-40B4-BE49-F238E27FC236}">
                <a16:creationId xmlns:a16="http://schemas.microsoft.com/office/drawing/2014/main" id="{29CC33D5-FB81-4933-B0D9-B416AC351A6F}"/>
              </a:ext>
            </a:extLst>
          </p:cNvPr>
          <p:cNvPicPr preferRelativeResize="0"/>
          <p:nvPr/>
        </p:nvPicPr>
        <p:blipFill rotWithShape="1">
          <a:blip r:embed="rId3">
            <a:alphaModFix/>
          </a:blip>
          <a:srcRect/>
          <a:stretch/>
        </p:blipFill>
        <p:spPr>
          <a:xfrm rot="10800000">
            <a:off x="2265332" y="4448038"/>
            <a:ext cx="3076575" cy="2314575"/>
          </a:xfrm>
          <a:prstGeom prst="rect">
            <a:avLst/>
          </a:prstGeom>
          <a:noFill/>
          <a:ln>
            <a:noFill/>
          </a:ln>
        </p:spPr>
      </p:pic>
      <p:pic>
        <p:nvPicPr>
          <p:cNvPr id="25" name="Google Shape;429;ga4c060fd0f_0_99">
            <a:extLst>
              <a:ext uri="{FF2B5EF4-FFF2-40B4-BE49-F238E27FC236}">
                <a16:creationId xmlns:a16="http://schemas.microsoft.com/office/drawing/2014/main" id="{4C3BA52A-90B9-41E8-B9A5-A1FB11CD7BB1}"/>
              </a:ext>
            </a:extLst>
          </p:cNvPr>
          <p:cNvPicPr preferRelativeResize="0"/>
          <p:nvPr/>
        </p:nvPicPr>
        <p:blipFill rotWithShape="1">
          <a:blip r:embed="rId4">
            <a:alphaModFix/>
          </a:blip>
          <a:srcRect/>
          <a:stretch/>
        </p:blipFill>
        <p:spPr>
          <a:xfrm>
            <a:off x="7688496" y="2208137"/>
            <a:ext cx="3114575" cy="1651675"/>
          </a:xfrm>
          <a:prstGeom prst="rect">
            <a:avLst/>
          </a:prstGeom>
          <a:noFill/>
          <a:ln>
            <a:noFill/>
          </a:ln>
        </p:spPr>
      </p:pic>
      <p:pic>
        <p:nvPicPr>
          <p:cNvPr id="27" name="Google Shape;430;ga4c060fd0f_0_99">
            <a:extLst>
              <a:ext uri="{FF2B5EF4-FFF2-40B4-BE49-F238E27FC236}">
                <a16:creationId xmlns:a16="http://schemas.microsoft.com/office/drawing/2014/main" id="{ECC552D3-099A-43D8-9612-120825841D5F}"/>
              </a:ext>
            </a:extLst>
          </p:cNvPr>
          <p:cNvPicPr preferRelativeResize="0"/>
          <p:nvPr/>
        </p:nvPicPr>
        <p:blipFill rotWithShape="1">
          <a:blip r:embed="rId5">
            <a:alphaModFix/>
          </a:blip>
          <a:srcRect/>
          <a:stretch/>
        </p:blipFill>
        <p:spPr>
          <a:xfrm>
            <a:off x="7585125" y="4333725"/>
            <a:ext cx="3114575" cy="1995837"/>
          </a:xfrm>
          <a:prstGeom prst="rect">
            <a:avLst/>
          </a:prstGeom>
          <a:noFill/>
          <a:ln>
            <a:noFill/>
          </a:ln>
        </p:spPr>
      </p:pic>
      <p:sp>
        <p:nvSpPr>
          <p:cNvPr id="28" name="Google Shape;434;ga4c060fd0f_0_99">
            <a:extLst>
              <a:ext uri="{FF2B5EF4-FFF2-40B4-BE49-F238E27FC236}">
                <a16:creationId xmlns:a16="http://schemas.microsoft.com/office/drawing/2014/main" id="{6AC50A6D-350B-4719-8334-F561BCD0154C}"/>
              </a:ext>
            </a:extLst>
          </p:cNvPr>
          <p:cNvSpPr txBox="1"/>
          <p:nvPr/>
        </p:nvSpPr>
        <p:spPr>
          <a:xfrm>
            <a:off x="696595" y="4048086"/>
            <a:ext cx="6183600" cy="54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CL" sz="1800" b="1" u="none" strike="noStrike" cap="none" dirty="0">
                <a:solidFill>
                  <a:srgbClr val="88354D"/>
                </a:solidFill>
                <a:latin typeface="Calibri"/>
                <a:ea typeface="Calibri"/>
                <a:cs typeface="Calibri"/>
                <a:sym typeface="Calibri"/>
              </a:rPr>
              <a:t>Figura 27 - Cabezal divisor fijado con pernos de sujeción</a:t>
            </a:r>
            <a:endParaRPr sz="1800" b="1" u="none" strike="noStrike" cap="none" dirty="0">
              <a:solidFill>
                <a:srgbClr val="88354D"/>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1" u="none" strike="noStrike" cap="none" dirty="0">
              <a:solidFill>
                <a:srgbClr val="88354D"/>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1" u="none" strike="noStrike" cap="none" dirty="0">
              <a:solidFill>
                <a:schemeClr val="dk1"/>
              </a:solidFill>
              <a:latin typeface="Calibri"/>
              <a:ea typeface="Calibri"/>
              <a:cs typeface="Calibri"/>
              <a:sym typeface="Calibri"/>
            </a:endParaRPr>
          </a:p>
        </p:txBody>
      </p:sp>
      <p:sp>
        <p:nvSpPr>
          <p:cNvPr id="29" name="Google Shape;432;ga4c060fd0f_0_99">
            <a:extLst>
              <a:ext uri="{FF2B5EF4-FFF2-40B4-BE49-F238E27FC236}">
                <a16:creationId xmlns:a16="http://schemas.microsoft.com/office/drawing/2014/main" id="{53218204-2918-4454-ABEA-C9DF66B5D345}"/>
              </a:ext>
            </a:extLst>
          </p:cNvPr>
          <p:cNvSpPr txBox="1"/>
          <p:nvPr/>
        </p:nvSpPr>
        <p:spPr>
          <a:xfrm>
            <a:off x="6008399" y="1689047"/>
            <a:ext cx="6183600" cy="54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CL" sz="1800" b="1" i="1" u="none" strike="noStrike" cap="none" dirty="0">
                <a:solidFill>
                  <a:srgbClr val="88354D"/>
                </a:solidFill>
                <a:latin typeface="Calibri"/>
                <a:ea typeface="Calibri"/>
                <a:cs typeface="Calibri"/>
                <a:sym typeface="Calibri"/>
              </a:rPr>
              <a:t>Figura 25 - Bujes</a:t>
            </a:r>
            <a:endParaRPr sz="1800" b="1" i="1" u="none" strike="noStrike" cap="none" dirty="0">
              <a:solidFill>
                <a:srgbClr val="88354D"/>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1" u="none" strike="noStrike" cap="none" dirty="0">
              <a:solidFill>
                <a:schemeClr val="dk1"/>
              </a:solidFill>
              <a:latin typeface="Calibri"/>
              <a:ea typeface="Calibri"/>
              <a:cs typeface="Calibri"/>
              <a:sym typeface="Calibri"/>
            </a:endParaRPr>
          </a:p>
        </p:txBody>
      </p:sp>
      <p:sp>
        <p:nvSpPr>
          <p:cNvPr id="30" name="Google Shape;433;ga4c060fd0f_0_99">
            <a:extLst>
              <a:ext uri="{FF2B5EF4-FFF2-40B4-BE49-F238E27FC236}">
                <a16:creationId xmlns:a16="http://schemas.microsoft.com/office/drawing/2014/main" id="{2C42FD14-2EA1-46D7-A585-D4C100C650F1}"/>
              </a:ext>
            </a:extLst>
          </p:cNvPr>
          <p:cNvSpPr txBox="1"/>
          <p:nvPr/>
        </p:nvSpPr>
        <p:spPr>
          <a:xfrm>
            <a:off x="6050600" y="3829063"/>
            <a:ext cx="6183600" cy="54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CL" sz="1800" b="1" u="none" strike="noStrike" cap="none" dirty="0">
                <a:solidFill>
                  <a:srgbClr val="88354D"/>
                </a:solidFill>
                <a:latin typeface="Calibri"/>
                <a:ea typeface="Calibri"/>
                <a:cs typeface="Calibri"/>
                <a:sym typeface="Calibri"/>
              </a:rPr>
              <a:t>Figura 26 - Luneta</a:t>
            </a:r>
            <a:endParaRPr sz="1800" b="1" u="none" strike="noStrike" cap="none" dirty="0">
              <a:solidFill>
                <a:srgbClr val="88354D"/>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1"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93227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2A19D01-61BE-467C-8B2B-5325D54A5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95"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AB8EDEAC-DE34-4551-AEBC-FF7A3B2E4893}"/>
              </a:ext>
            </a:extLst>
          </p:cNvPr>
          <p:cNvSpPr>
            <a:spLocks noGrp="1"/>
          </p:cNvSpPr>
          <p:nvPr>
            <p:ph type="title"/>
          </p:nvPr>
        </p:nvSpPr>
        <p:spPr>
          <a:xfrm>
            <a:off x="296663" y="365125"/>
            <a:ext cx="10515600" cy="1325563"/>
          </a:xfrm>
        </p:spPr>
        <p:txBody>
          <a:bodyPr/>
          <a:lstStyle/>
          <a:p>
            <a:r>
              <a:rPr lang="es-MX" b="1" dirty="0">
                <a:solidFill>
                  <a:srgbClr val="88354D"/>
                </a:solidFill>
              </a:rPr>
              <a:t>CABEZAL</a:t>
            </a:r>
            <a:br>
              <a:rPr lang="es-MX" b="1" dirty="0">
                <a:solidFill>
                  <a:srgbClr val="A7A8AA"/>
                </a:solidFill>
              </a:rPr>
            </a:br>
            <a:r>
              <a:rPr lang="es-MX" b="1" dirty="0">
                <a:solidFill>
                  <a:srgbClr val="A7A8AA"/>
                </a:solidFill>
              </a:rPr>
              <a:t>DIVISOR</a:t>
            </a:r>
            <a:endParaRPr lang="es-CL" b="1" dirty="0">
              <a:solidFill>
                <a:srgbClr val="A7A8AA"/>
              </a:solidFill>
            </a:endParaRPr>
          </a:p>
        </p:txBody>
      </p:sp>
      <p:sp>
        <p:nvSpPr>
          <p:cNvPr id="17" name="Rectángulo 16">
            <a:extLst>
              <a:ext uri="{FF2B5EF4-FFF2-40B4-BE49-F238E27FC236}">
                <a16:creationId xmlns:a16="http://schemas.microsoft.com/office/drawing/2014/main" id="{2A714EAE-7E99-4E0C-822F-995C2159B4D3}"/>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3" name="Marcador de contenido 4">
            <a:extLst>
              <a:ext uri="{FF2B5EF4-FFF2-40B4-BE49-F238E27FC236}">
                <a16:creationId xmlns:a16="http://schemas.microsoft.com/office/drawing/2014/main" id="{361AC8D0-5D88-4E2A-9F7B-8761B20C3598}"/>
              </a:ext>
            </a:extLst>
          </p:cNvPr>
          <p:cNvSpPr>
            <a:spLocks noGrp="1"/>
          </p:cNvSpPr>
          <p:nvPr>
            <p:ph sz="half" idx="1"/>
          </p:nvPr>
        </p:nvSpPr>
        <p:spPr>
          <a:xfrm>
            <a:off x="1918632" y="2271872"/>
            <a:ext cx="4372993" cy="331449"/>
          </a:xfrm>
        </p:spPr>
        <p:txBody>
          <a:bodyPr>
            <a:noAutofit/>
          </a:bodyPr>
          <a:lstStyle/>
          <a:p>
            <a:pPr marL="114300" lvl="0" indent="0">
              <a:spcBef>
                <a:spcPts val="0"/>
              </a:spcBef>
              <a:buSzPts val="1800"/>
              <a:buNone/>
            </a:pPr>
            <a:r>
              <a:rPr lang="es-MX" sz="2000" b="1" dirty="0">
                <a:solidFill>
                  <a:schemeClr val="bg1"/>
                </a:solidFill>
                <a:ea typeface="Calibri"/>
                <a:cs typeface="Calibri"/>
                <a:sym typeface="Calibri"/>
              </a:rPr>
              <a:t>FÓRMULA DE VELOCIDAD DE CORTE</a:t>
            </a:r>
            <a:endParaRPr lang="es-MX" sz="2000" b="1" dirty="0">
              <a:solidFill>
                <a:schemeClr val="bg1"/>
              </a:solidFill>
            </a:endParaRPr>
          </a:p>
          <a:p>
            <a:endParaRPr lang="es-CL" sz="2000" b="1" dirty="0">
              <a:solidFill>
                <a:schemeClr val="bg1"/>
              </a:solidFill>
            </a:endParaRPr>
          </a:p>
        </p:txBody>
      </p:sp>
      <p:sp>
        <p:nvSpPr>
          <p:cNvPr id="2" name="CuadroTexto 1">
            <a:extLst>
              <a:ext uri="{FF2B5EF4-FFF2-40B4-BE49-F238E27FC236}">
                <a16:creationId xmlns:a16="http://schemas.microsoft.com/office/drawing/2014/main" id="{6C908AA1-5543-4361-B3B1-83E407F40E0D}"/>
              </a:ext>
            </a:extLst>
          </p:cNvPr>
          <p:cNvSpPr txBox="1"/>
          <p:nvPr/>
        </p:nvSpPr>
        <p:spPr>
          <a:xfrm>
            <a:off x="6769854" y="1914406"/>
            <a:ext cx="5081689" cy="1077218"/>
          </a:xfrm>
          <a:prstGeom prst="rect">
            <a:avLst/>
          </a:prstGeom>
          <a:noFill/>
        </p:spPr>
        <p:txBody>
          <a:bodyPr wrap="square">
            <a:spAutoFit/>
          </a:bodyPr>
          <a:lstStyle/>
          <a:p>
            <a:pPr algn="ctr" rtl="0">
              <a:spcBef>
                <a:spcPts val="0"/>
              </a:spcBef>
              <a:spcAft>
                <a:spcPts val="0"/>
              </a:spcAft>
            </a:pPr>
            <a:r>
              <a:rPr lang="es-CL" b="1" u="none" strike="noStrike" dirty="0">
                <a:solidFill>
                  <a:srgbClr val="88354D"/>
                </a:solidFill>
                <a:effectLst/>
              </a:rPr>
              <a:t>Figura</a:t>
            </a:r>
            <a:r>
              <a:rPr lang="en-US" b="1" u="none" strike="noStrike" dirty="0">
                <a:solidFill>
                  <a:srgbClr val="88354D"/>
                </a:solidFill>
                <a:effectLst/>
              </a:rPr>
              <a:t> 1. </a:t>
            </a:r>
            <a:r>
              <a:rPr lang="es-MX" b="1" u="none" strike="noStrike" dirty="0">
                <a:solidFill>
                  <a:srgbClr val="88354D"/>
                </a:solidFill>
                <a:effectLst/>
              </a:rPr>
              <a:t>Cabezal divisor</a:t>
            </a:r>
            <a:endParaRPr lang="es-MX" b="1" dirty="0">
              <a:solidFill>
                <a:srgbClr val="88354D"/>
              </a:solidFill>
              <a:effectLst/>
            </a:endParaRPr>
          </a:p>
          <a:p>
            <a:br>
              <a:rPr lang="es-MX" sz="1600" dirty="0"/>
            </a:br>
            <a:br>
              <a:rPr lang="en-US" sz="1500" b="1" dirty="0">
                <a:solidFill>
                  <a:srgbClr val="88354D"/>
                </a:solidFill>
              </a:rPr>
            </a:br>
            <a:endParaRPr lang="en-US" sz="1500" b="1" dirty="0">
              <a:solidFill>
                <a:srgbClr val="88354D"/>
              </a:solidFill>
            </a:endParaRPr>
          </a:p>
        </p:txBody>
      </p:sp>
      <p:sp>
        <p:nvSpPr>
          <p:cNvPr id="26" name="CuadroTexto 25">
            <a:extLst>
              <a:ext uri="{FF2B5EF4-FFF2-40B4-BE49-F238E27FC236}">
                <a16:creationId xmlns:a16="http://schemas.microsoft.com/office/drawing/2014/main" id="{792FFA6F-02FD-437A-BD4F-81104E8E53F6}"/>
              </a:ext>
            </a:extLst>
          </p:cNvPr>
          <p:cNvSpPr txBox="1"/>
          <p:nvPr/>
        </p:nvSpPr>
        <p:spPr>
          <a:xfrm>
            <a:off x="6454422" y="2230106"/>
            <a:ext cx="4081474" cy="400110"/>
          </a:xfrm>
          <a:prstGeom prst="rect">
            <a:avLst/>
          </a:prstGeom>
          <a:noFill/>
        </p:spPr>
        <p:txBody>
          <a:bodyPr wrap="square">
            <a:spAutoFit/>
          </a:bodyPr>
          <a:lstStyle/>
          <a:p>
            <a:pPr marL="114300" indent="0">
              <a:spcBef>
                <a:spcPts val="0"/>
              </a:spcBef>
              <a:buSzPts val="1800"/>
              <a:buFont typeface="Arial" panose="020B0604020202020204" pitchFamily="34" charset="0"/>
              <a:buNone/>
            </a:pPr>
            <a:r>
              <a:rPr lang="es-MX" sz="2000" b="1" dirty="0">
                <a:solidFill>
                  <a:schemeClr val="bg1"/>
                </a:solidFill>
                <a:ea typeface="Calibri"/>
                <a:cs typeface="Calibri"/>
                <a:sym typeface="Calibri"/>
              </a:rPr>
              <a:t>FÓRMULA DE VELOCIDAD DE GIRO</a:t>
            </a:r>
            <a:endParaRPr lang="es-MX" sz="2000" b="1" dirty="0">
              <a:solidFill>
                <a:schemeClr val="bg1"/>
              </a:solidFill>
            </a:endParaRPr>
          </a:p>
        </p:txBody>
      </p:sp>
      <p:sp>
        <p:nvSpPr>
          <p:cNvPr id="6" name="CuadroTexto 5">
            <a:extLst>
              <a:ext uri="{FF2B5EF4-FFF2-40B4-BE49-F238E27FC236}">
                <a16:creationId xmlns:a16="http://schemas.microsoft.com/office/drawing/2014/main" id="{5CC7D193-2616-4219-982D-F91416BCCF77}"/>
              </a:ext>
            </a:extLst>
          </p:cNvPr>
          <p:cNvSpPr txBox="1"/>
          <p:nvPr/>
        </p:nvSpPr>
        <p:spPr>
          <a:xfrm>
            <a:off x="403193" y="1750069"/>
            <a:ext cx="7392067" cy="5401479"/>
          </a:xfrm>
          <a:prstGeom prst="rect">
            <a:avLst/>
          </a:prstGeom>
          <a:noFill/>
        </p:spPr>
        <p:txBody>
          <a:bodyPr wrap="square" rtlCol="0">
            <a:spAutoFit/>
          </a:bodyPr>
          <a:lstStyle/>
          <a:p>
            <a:r>
              <a:rPr lang="es-MX" sz="2000" b="0" i="0" u="none" strike="noStrike" dirty="0">
                <a:solidFill>
                  <a:srgbClr val="000000"/>
                </a:solidFill>
                <a:effectLst/>
                <a:latin typeface="Calibri" panose="020F0502020204030204" pitchFamily="34" charset="0"/>
              </a:rPr>
              <a:t>Dispositivos complementarios más utilizados e importantes de la fresadora universal. </a:t>
            </a:r>
          </a:p>
          <a:p>
            <a:endParaRPr lang="es-MX" sz="2000" dirty="0">
              <a:solidFill>
                <a:srgbClr val="000000"/>
              </a:solidFill>
              <a:latin typeface="Calibri" panose="020F0502020204030204" pitchFamily="34" charset="0"/>
            </a:endParaRPr>
          </a:p>
          <a:p>
            <a:r>
              <a:rPr lang="es-MX" sz="2000" b="0" i="0" u="none" strike="noStrike" dirty="0">
                <a:solidFill>
                  <a:srgbClr val="000000"/>
                </a:solidFill>
                <a:effectLst/>
                <a:latin typeface="Calibri" panose="020F0502020204030204" pitchFamily="34" charset="0"/>
              </a:rPr>
              <a:t>Sus principales funciones son:</a:t>
            </a:r>
          </a:p>
          <a:p>
            <a:pPr marL="342900" indent="-342900">
              <a:buFont typeface="Arial" panose="020B0604020202020204" pitchFamily="34" charset="0"/>
              <a:buChar char="•"/>
            </a:pPr>
            <a:r>
              <a:rPr lang="es-MX" sz="2000" b="0" i="0" u="none" strike="noStrike" dirty="0">
                <a:solidFill>
                  <a:srgbClr val="000000"/>
                </a:solidFill>
                <a:effectLst/>
                <a:latin typeface="Calibri" panose="020F0502020204030204" pitchFamily="34" charset="0"/>
              </a:rPr>
              <a:t>Dividir la trayectoria circular de trabajo.</a:t>
            </a:r>
          </a:p>
          <a:p>
            <a:pPr marL="342900" indent="-342900">
              <a:buFont typeface="Arial" panose="020B0604020202020204" pitchFamily="34" charset="0"/>
              <a:buChar char="•"/>
            </a:pPr>
            <a:r>
              <a:rPr lang="es-MX" sz="2000" b="0" i="0" u="none" strike="noStrike" dirty="0">
                <a:solidFill>
                  <a:srgbClr val="000000"/>
                </a:solidFill>
                <a:effectLst/>
                <a:latin typeface="Calibri" panose="020F0502020204030204" pitchFamily="34" charset="0"/>
              </a:rPr>
              <a:t>Girar la pieza alrededor de su eje.</a:t>
            </a:r>
          </a:p>
          <a:p>
            <a:pPr marL="342900" indent="-342900">
              <a:buFont typeface="Arial" panose="020B0604020202020204" pitchFamily="34" charset="0"/>
              <a:buChar char="•"/>
            </a:pPr>
            <a:r>
              <a:rPr lang="es-MX" sz="2000" b="0" i="0" u="none" strike="noStrike" dirty="0">
                <a:solidFill>
                  <a:srgbClr val="000000"/>
                </a:solidFill>
                <a:effectLst/>
                <a:latin typeface="Calibri" panose="020F0502020204030204" pitchFamily="34" charset="0"/>
              </a:rPr>
              <a:t>Sujetar la pieza a mecanizar.</a:t>
            </a:r>
          </a:p>
          <a:p>
            <a:r>
              <a:rPr lang="es-MX" sz="2000" b="0" i="0" u="none" strike="noStrike" dirty="0">
                <a:solidFill>
                  <a:srgbClr val="000000"/>
                </a:solidFill>
                <a:effectLst/>
                <a:latin typeface="Calibri" panose="020F0502020204030204" pitchFamily="34" charset="0"/>
              </a:rPr>
              <a:t>Permite mecanizar:</a:t>
            </a:r>
          </a:p>
          <a:p>
            <a:pPr marL="342900" indent="-342900">
              <a:buFont typeface="Arial" panose="020B0604020202020204" pitchFamily="34" charset="0"/>
              <a:buChar char="•"/>
            </a:pPr>
            <a:r>
              <a:rPr lang="es-MX" sz="2000" b="0" i="0" u="none" strike="noStrike" dirty="0">
                <a:solidFill>
                  <a:srgbClr val="000000"/>
                </a:solidFill>
                <a:effectLst/>
                <a:latin typeface="Calibri" panose="020F0502020204030204" pitchFamily="34" charset="0"/>
              </a:rPr>
              <a:t>Fresas.</a:t>
            </a:r>
          </a:p>
          <a:p>
            <a:pPr marL="342900" indent="-342900">
              <a:buFont typeface="Arial" panose="020B0604020202020204" pitchFamily="34" charset="0"/>
              <a:buChar char="•"/>
            </a:pPr>
            <a:r>
              <a:rPr lang="es-MX" sz="2000" b="0" i="0" u="none" strike="noStrike" dirty="0">
                <a:solidFill>
                  <a:srgbClr val="000000"/>
                </a:solidFill>
                <a:effectLst/>
                <a:latin typeface="Calibri" panose="020F0502020204030204" pitchFamily="34" charset="0"/>
              </a:rPr>
              <a:t>Escariadores.</a:t>
            </a:r>
          </a:p>
          <a:p>
            <a:pPr marL="342900" indent="-342900">
              <a:buFont typeface="Arial" panose="020B0604020202020204" pitchFamily="34" charset="0"/>
              <a:buChar char="•"/>
            </a:pPr>
            <a:r>
              <a:rPr lang="es-MX" sz="2000" b="0" i="0" u="none" strike="noStrike" dirty="0">
                <a:solidFill>
                  <a:srgbClr val="000000"/>
                </a:solidFill>
                <a:effectLst/>
                <a:latin typeface="Calibri" panose="020F0502020204030204" pitchFamily="34" charset="0"/>
              </a:rPr>
              <a:t>Avellanadores.</a:t>
            </a:r>
          </a:p>
          <a:p>
            <a:pPr marL="342900" indent="-342900">
              <a:buFont typeface="Arial" panose="020B0604020202020204" pitchFamily="34" charset="0"/>
              <a:buChar char="•"/>
            </a:pPr>
            <a:r>
              <a:rPr lang="es-MX" sz="2000" b="0" i="0" u="none" strike="noStrike" dirty="0">
                <a:solidFill>
                  <a:srgbClr val="000000"/>
                </a:solidFill>
                <a:effectLst/>
                <a:latin typeface="Calibri" panose="020F0502020204030204" pitchFamily="34" charset="0"/>
              </a:rPr>
              <a:t>Machos de roscar, entre otros.</a:t>
            </a:r>
          </a:p>
          <a:p>
            <a:pPr marL="342900" indent="-342900">
              <a:buFont typeface="Arial" panose="020B0604020202020204" pitchFamily="34" charset="0"/>
              <a:buChar char="•"/>
            </a:pPr>
            <a:r>
              <a:rPr lang="es-MX" sz="2000" b="0" i="0" u="none" strike="noStrike" dirty="0">
                <a:solidFill>
                  <a:srgbClr val="000000"/>
                </a:solidFill>
                <a:effectLst/>
                <a:latin typeface="Calibri" panose="020F0502020204030204" pitchFamily="34" charset="0"/>
              </a:rPr>
              <a:t>Engranajes.</a:t>
            </a:r>
          </a:p>
          <a:p>
            <a:pPr marL="342900" indent="-342900">
              <a:buFont typeface="Arial" panose="020B0604020202020204" pitchFamily="34" charset="0"/>
              <a:buChar char="•"/>
            </a:pPr>
            <a:r>
              <a:rPr lang="es-MX" sz="2000" b="0" i="0" u="none" strike="noStrike" dirty="0">
                <a:solidFill>
                  <a:srgbClr val="000000"/>
                </a:solidFill>
                <a:effectLst/>
                <a:latin typeface="Calibri" panose="020F0502020204030204" pitchFamily="34" charset="0"/>
              </a:rPr>
              <a:t>Ranuras.</a:t>
            </a:r>
          </a:p>
          <a:p>
            <a:pPr marL="342900" indent="-342900">
              <a:buFont typeface="Arial" panose="020B0604020202020204" pitchFamily="34" charset="0"/>
              <a:buChar char="•"/>
            </a:pPr>
            <a:r>
              <a:rPr lang="es-MX" sz="2000" b="0" i="0" u="none" strike="noStrike" dirty="0">
                <a:solidFill>
                  <a:srgbClr val="000000"/>
                </a:solidFill>
                <a:effectLst/>
                <a:latin typeface="Calibri" panose="020F0502020204030204" pitchFamily="34" charset="0"/>
              </a:rPr>
              <a:t>Tuercas cuadradas y hexagonales.</a:t>
            </a:r>
          </a:p>
          <a:p>
            <a:pPr marL="342900" indent="-342900">
              <a:buFont typeface="Arial" panose="020B0604020202020204" pitchFamily="34" charset="0"/>
              <a:buChar char="•"/>
            </a:pPr>
            <a:r>
              <a:rPr lang="es-MX" sz="2000" b="0" i="0" u="none" strike="noStrike" dirty="0">
                <a:solidFill>
                  <a:srgbClr val="000000"/>
                </a:solidFill>
                <a:effectLst/>
                <a:latin typeface="Calibri" panose="020F0502020204030204" pitchFamily="34" charset="0"/>
              </a:rPr>
              <a:t>Cabezas de tornillos, entre otros.</a:t>
            </a:r>
          </a:p>
          <a:p>
            <a:endParaRPr lang="es-MX" sz="2500" b="0" i="0" u="none" strike="noStrike" dirty="0">
              <a:solidFill>
                <a:srgbClr val="000000"/>
              </a:solidFill>
              <a:effectLst/>
              <a:latin typeface="Calibri" panose="020F0502020204030204" pitchFamily="34" charset="0"/>
            </a:endParaRPr>
          </a:p>
        </p:txBody>
      </p:sp>
      <p:pic>
        <p:nvPicPr>
          <p:cNvPr id="12" name="Google Shape;106;g9f7fbb9ec6_0_168">
            <a:extLst>
              <a:ext uri="{FF2B5EF4-FFF2-40B4-BE49-F238E27FC236}">
                <a16:creationId xmlns:a16="http://schemas.microsoft.com/office/drawing/2014/main" id="{E84CDF21-FA23-4A6C-9DA1-4DDD1692DC48}"/>
              </a:ext>
            </a:extLst>
          </p:cNvPr>
          <p:cNvPicPr preferRelativeResize="0"/>
          <p:nvPr/>
        </p:nvPicPr>
        <p:blipFill rotWithShape="1">
          <a:blip r:embed="rId3">
            <a:alphaModFix/>
          </a:blip>
          <a:srcRect/>
          <a:stretch/>
        </p:blipFill>
        <p:spPr>
          <a:xfrm>
            <a:off x="7079991" y="2462956"/>
            <a:ext cx="4497100" cy="3578550"/>
          </a:xfrm>
          <a:prstGeom prst="rect">
            <a:avLst/>
          </a:prstGeom>
          <a:noFill/>
          <a:ln>
            <a:noFill/>
          </a:ln>
        </p:spPr>
      </p:pic>
      <p:sp>
        <p:nvSpPr>
          <p:cNvPr id="13" name="Google Shape;107;g9f7fbb9ec6_0_168">
            <a:extLst>
              <a:ext uri="{FF2B5EF4-FFF2-40B4-BE49-F238E27FC236}">
                <a16:creationId xmlns:a16="http://schemas.microsoft.com/office/drawing/2014/main" id="{E510D43B-BC75-45BB-A09B-FE553904BCF2}"/>
              </a:ext>
            </a:extLst>
          </p:cNvPr>
          <p:cNvSpPr txBox="1"/>
          <p:nvPr/>
        </p:nvSpPr>
        <p:spPr>
          <a:xfrm>
            <a:off x="6844588" y="6041506"/>
            <a:ext cx="51816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CL" sz="1000" b="1" i="0" u="none" strike="noStrike" cap="none" dirty="0">
                <a:solidFill>
                  <a:schemeClr val="dk1"/>
                </a:solidFill>
                <a:latin typeface="Calibri"/>
                <a:ea typeface="Calibri"/>
                <a:cs typeface="Calibri"/>
                <a:sym typeface="Calibri"/>
              </a:rPr>
              <a:t>Fuente: </a:t>
            </a:r>
            <a:r>
              <a:rPr lang="es-CL" sz="1000" b="0" i="0" u="none" strike="noStrike" cap="none" dirty="0">
                <a:solidFill>
                  <a:schemeClr val="dk1"/>
                </a:solidFill>
                <a:latin typeface="Calibri"/>
                <a:ea typeface="Calibri"/>
                <a:cs typeface="Calibri"/>
                <a:sym typeface="Calibri"/>
              </a:rPr>
              <a:t>Taller Mecánica Industrial - Escuela Industrial Superior de Valparaíso Óscar Gacitúa Basulto.</a:t>
            </a:r>
            <a:endParaRPr sz="1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20232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2A19D01-61BE-467C-8B2B-5325D54A5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768"/>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AB8EDEAC-DE34-4551-AEBC-FF7A3B2E4893}"/>
              </a:ext>
            </a:extLst>
          </p:cNvPr>
          <p:cNvSpPr>
            <a:spLocks noGrp="1"/>
          </p:cNvSpPr>
          <p:nvPr>
            <p:ph type="title"/>
          </p:nvPr>
        </p:nvSpPr>
        <p:spPr>
          <a:xfrm>
            <a:off x="296663" y="365125"/>
            <a:ext cx="10515600" cy="1325563"/>
          </a:xfrm>
        </p:spPr>
        <p:txBody>
          <a:bodyPr>
            <a:normAutofit fontScale="90000"/>
          </a:bodyPr>
          <a:lstStyle/>
          <a:p>
            <a:r>
              <a:rPr lang="es-MX" b="1" dirty="0">
                <a:solidFill>
                  <a:srgbClr val="88354D"/>
                </a:solidFill>
              </a:rPr>
              <a:t>PROCESO DE MONTAJE EN FRESADORA UNIVERSAL</a:t>
            </a:r>
            <a:br>
              <a:rPr lang="es-MX" b="1" dirty="0">
                <a:solidFill>
                  <a:srgbClr val="A7A8AA"/>
                </a:solidFill>
              </a:rPr>
            </a:br>
            <a:r>
              <a:rPr lang="es-MX" b="1" dirty="0">
                <a:solidFill>
                  <a:srgbClr val="A7A8AA"/>
                </a:solidFill>
              </a:rPr>
              <a:t>PARA MECANIZADO DE ENGRANAJES</a:t>
            </a:r>
            <a:endParaRPr lang="es-CL" b="1" dirty="0">
              <a:solidFill>
                <a:srgbClr val="A7A8AA"/>
              </a:solidFill>
            </a:endParaRPr>
          </a:p>
        </p:txBody>
      </p:sp>
      <p:sp>
        <p:nvSpPr>
          <p:cNvPr id="17" name="Rectángulo 16">
            <a:extLst>
              <a:ext uri="{FF2B5EF4-FFF2-40B4-BE49-F238E27FC236}">
                <a16:creationId xmlns:a16="http://schemas.microsoft.com/office/drawing/2014/main" id="{2A714EAE-7E99-4E0C-822F-995C2159B4D3}"/>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3" name="Marcador de contenido 4">
            <a:extLst>
              <a:ext uri="{FF2B5EF4-FFF2-40B4-BE49-F238E27FC236}">
                <a16:creationId xmlns:a16="http://schemas.microsoft.com/office/drawing/2014/main" id="{361AC8D0-5D88-4E2A-9F7B-8761B20C3598}"/>
              </a:ext>
            </a:extLst>
          </p:cNvPr>
          <p:cNvSpPr>
            <a:spLocks noGrp="1"/>
          </p:cNvSpPr>
          <p:nvPr>
            <p:ph sz="half" idx="1"/>
          </p:nvPr>
        </p:nvSpPr>
        <p:spPr>
          <a:xfrm>
            <a:off x="1918632" y="2271872"/>
            <a:ext cx="4372993" cy="331449"/>
          </a:xfrm>
        </p:spPr>
        <p:txBody>
          <a:bodyPr>
            <a:noAutofit/>
          </a:bodyPr>
          <a:lstStyle/>
          <a:p>
            <a:pPr marL="114300" lvl="0" indent="0">
              <a:spcBef>
                <a:spcPts val="0"/>
              </a:spcBef>
              <a:buSzPts val="1800"/>
              <a:buNone/>
            </a:pPr>
            <a:r>
              <a:rPr lang="es-MX" sz="2000" b="1" dirty="0">
                <a:solidFill>
                  <a:schemeClr val="bg1"/>
                </a:solidFill>
                <a:ea typeface="Calibri"/>
                <a:cs typeface="Calibri"/>
                <a:sym typeface="Calibri"/>
              </a:rPr>
              <a:t>FÓRMULA DE VELOCIDAD DE CORTE</a:t>
            </a:r>
            <a:endParaRPr lang="es-MX" sz="2000" b="1" dirty="0">
              <a:solidFill>
                <a:schemeClr val="bg1"/>
              </a:solidFill>
            </a:endParaRPr>
          </a:p>
          <a:p>
            <a:endParaRPr lang="es-CL" sz="2000" b="1" dirty="0">
              <a:solidFill>
                <a:schemeClr val="bg1"/>
              </a:solidFill>
            </a:endParaRPr>
          </a:p>
        </p:txBody>
      </p:sp>
      <p:sp>
        <p:nvSpPr>
          <p:cNvPr id="26" name="CuadroTexto 25">
            <a:extLst>
              <a:ext uri="{FF2B5EF4-FFF2-40B4-BE49-F238E27FC236}">
                <a16:creationId xmlns:a16="http://schemas.microsoft.com/office/drawing/2014/main" id="{792FFA6F-02FD-437A-BD4F-81104E8E53F6}"/>
              </a:ext>
            </a:extLst>
          </p:cNvPr>
          <p:cNvSpPr txBox="1"/>
          <p:nvPr/>
        </p:nvSpPr>
        <p:spPr>
          <a:xfrm>
            <a:off x="6454422" y="2230106"/>
            <a:ext cx="4081474" cy="400110"/>
          </a:xfrm>
          <a:prstGeom prst="rect">
            <a:avLst/>
          </a:prstGeom>
          <a:noFill/>
        </p:spPr>
        <p:txBody>
          <a:bodyPr wrap="square">
            <a:spAutoFit/>
          </a:bodyPr>
          <a:lstStyle/>
          <a:p>
            <a:pPr marL="114300" indent="0">
              <a:spcBef>
                <a:spcPts val="0"/>
              </a:spcBef>
              <a:buSzPts val="1800"/>
              <a:buFont typeface="Arial" panose="020B0604020202020204" pitchFamily="34" charset="0"/>
              <a:buNone/>
            </a:pPr>
            <a:r>
              <a:rPr lang="es-MX" sz="2000" b="1" dirty="0">
                <a:solidFill>
                  <a:schemeClr val="bg1"/>
                </a:solidFill>
                <a:ea typeface="Calibri"/>
                <a:cs typeface="Calibri"/>
                <a:sym typeface="Calibri"/>
              </a:rPr>
              <a:t>FÓRMULA DE VELOCIDAD DE GIRO</a:t>
            </a:r>
            <a:endParaRPr lang="es-MX" sz="2000" b="1" dirty="0">
              <a:solidFill>
                <a:schemeClr val="bg1"/>
              </a:solidFill>
            </a:endParaRPr>
          </a:p>
        </p:txBody>
      </p:sp>
      <p:sp>
        <p:nvSpPr>
          <p:cNvPr id="6" name="CuadroTexto 5">
            <a:extLst>
              <a:ext uri="{FF2B5EF4-FFF2-40B4-BE49-F238E27FC236}">
                <a16:creationId xmlns:a16="http://schemas.microsoft.com/office/drawing/2014/main" id="{5CC7D193-2616-4219-982D-F91416BCCF77}"/>
              </a:ext>
            </a:extLst>
          </p:cNvPr>
          <p:cNvSpPr txBox="1"/>
          <p:nvPr/>
        </p:nvSpPr>
        <p:spPr>
          <a:xfrm>
            <a:off x="523680" y="1750069"/>
            <a:ext cx="10837739" cy="2118529"/>
          </a:xfrm>
          <a:prstGeom prst="rect">
            <a:avLst/>
          </a:prstGeom>
          <a:noFill/>
        </p:spPr>
        <p:txBody>
          <a:bodyPr wrap="square" rtlCol="0">
            <a:spAutoFit/>
          </a:bodyPr>
          <a:lstStyle/>
          <a:p>
            <a:pPr marL="0" lvl="0" indent="0" algn="just" rtl="0">
              <a:lnSpc>
                <a:spcPct val="90000"/>
              </a:lnSpc>
              <a:spcBef>
                <a:spcPts val="1000"/>
              </a:spcBef>
              <a:spcAft>
                <a:spcPts val="0"/>
              </a:spcAft>
              <a:buSzPts val="1800"/>
              <a:buNone/>
            </a:pPr>
            <a:r>
              <a:rPr lang="es-MX" sz="2500" dirty="0"/>
              <a:t>7. Sujetar con las mordazas del cabezal divisor la pieza a mecanizar.</a:t>
            </a:r>
          </a:p>
          <a:p>
            <a:pPr marL="0" lvl="0" indent="0" algn="just" rtl="0">
              <a:lnSpc>
                <a:spcPct val="90000"/>
              </a:lnSpc>
              <a:spcBef>
                <a:spcPts val="1000"/>
              </a:spcBef>
              <a:spcAft>
                <a:spcPts val="0"/>
              </a:spcAft>
              <a:buSzPts val="1800"/>
              <a:buNone/>
            </a:pPr>
            <a:r>
              <a:rPr lang="es-MX" sz="2500" dirty="0"/>
              <a:t>8. Alinear entre contrapunta y el mandril de la  pieza a mecanizar.</a:t>
            </a:r>
          </a:p>
          <a:p>
            <a:pPr marL="0" lvl="0" indent="0" algn="just" rtl="0">
              <a:lnSpc>
                <a:spcPct val="90000"/>
              </a:lnSpc>
              <a:spcBef>
                <a:spcPts val="1000"/>
              </a:spcBef>
              <a:spcAft>
                <a:spcPts val="0"/>
              </a:spcAft>
              <a:buSzPts val="1800"/>
              <a:buNone/>
            </a:pPr>
            <a:r>
              <a:rPr lang="es-MX" sz="2500" dirty="0"/>
              <a:t>9. Centrar la fresa mediante escuadra talón y así alinear respecto al eje simetría de la pieza.</a:t>
            </a:r>
          </a:p>
          <a:p>
            <a:endParaRPr lang="es-MX" sz="2500" b="0"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18581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normAutofit fontScale="90000"/>
          </a:bodyPr>
          <a:lstStyle/>
          <a:p>
            <a:r>
              <a:rPr lang="es-MX" sz="6600" dirty="0">
                <a:solidFill>
                  <a:srgbClr val="A7A8AA"/>
                </a:solidFill>
              </a:rPr>
              <a:t>TEMA N°2</a:t>
            </a:r>
            <a:br>
              <a:rPr lang="es-MX" dirty="0"/>
            </a:br>
            <a:r>
              <a:rPr lang="es-MX" dirty="0">
                <a:solidFill>
                  <a:srgbClr val="88354D"/>
                </a:solidFill>
              </a:rPr>
              <a:t>PARTES DE UN CABEZAL DIVISOR</a:t>
            </a:r>
            <a:endParaRPr lang="es-CL" dirty="0">
              <a:solidFill>
                <a:srgbClr val="88354D"/>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9" name="Google Shape;116;g9f7fbb9ec6_0_251">
            <a:extLst>
              <a:ext uri="{FF2B5EF4-FFF2-40B4-BE49-F238E27FC236}">
                <a16:creationId xmlns:a16="http://schemas.microsoft.com/office/drawing/2014/main" id="{0689C5B0-2430-4760-AD30-74F2E74826CA}"/>
              </a:ext>
            </a:extLst>
          </p:cNvPr>
          <p:cNvPicPr preferRelativeResize="0"/>
          <p:nvPr/>
        </p:nvPicPr>
        <p:blipFill rotWithShape="1">
          <a:blip r:embed="rId2">
            <a:alphaModFix/>
          </a:blip>
          <a:srcRect l="861" b="19426"/>
          <a:stretch/>
        </p:blipFill>
        <p:spPr>
          <a:xfrm>
            <a:off x="5947537" y="2126050"/>
            <a:ext cx="5721288" cy="3472965"/>
          </a:xfrm>
          <a:prstGeom prst="rect">
            <a:avLst/>
          </a:prstGeom>
          <a:noFill/>
          <a:ln>
            <a:noFill/>
          </a:ln>
        </p:spPr>
      </p:pic>
      <p:sp>
        <p:nvSpPr>
          <p:cNvPr id="11" name="Google Shape;115;g9f7fbb9ec6_0_251">
            <a:extLst>
              <a:ext uri="{FF2B5EF4-FFF2-40B4-BE49-F238E27FC236}">
                <a16:creationId xmlns:a16="http://schemas.microsoft.com/office/drawing/2014/main" id="{F78C9DF3-59EF-40B4-A35B-7F9F70CDB2C0}"/>
              </a:ext>
            </a:extLst>
          </p:cNvPr>
          <p:cNvSpPr txBox="1"/>
          <p:nvPr/>
        </p:nvSpPr>
        <p:spPr>
          <a:xfrm>
            <a:off x="5254739" y="6034377"/>
            <a:ext cx="72888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s-CL" sz="1000" b="1" i="0" u="none" strike="noStrike" cap="none" dirty="0">
                <a:solidFill>
                  <a:schemeClr val="dk1"/>
                </a:solidFill>
                <a:ea typeface="Arial"/>
                <a:cs typeface="Arial"/>
                <a:sym typeface="Arial"/>
              </a:rPr>
              <a:t>Fuente: </a:t>
            </a:r>
            <a:r>
              <a:rPr lang="es-CL" sz="1000" b="0" i="0" u="none" strike="noStrike" cap="none" dirty="0">
                <a:solidFill>
                  <a:schemeClr val="dk1"/>
                </a:solidFill>
                <a:ea typeface="Calibri"/>
                <a:cs typeface="Calibri"/>
                <a:sym typeface="Calibri"/>
              </a:rPr>
              <a:t> Taller Mecánica Industrial - Escuela Industrial Superior de Valparaíso Óscar Gacitúa Basulto.</a:t>
            </a:r>
            <a:endParaRPr sz="1000" b="0" i="0" u="none" strike="noStrike" cap="none" dirty="0">
              <a:solidFill>
                <a:schemeClr val="dk1"/>
              </a:solidFill>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000" b="0" i="0" u="none" strike="noStrike" cap="none" dirty="0">
              <a:solidFill>
                <a:schemeClr val="dk1"/>
              </a:solidFil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239685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2A19D01-61BE-467C-8B2B-5325D54A5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95"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AB8EDEAC-DE34-4551-AEBC-FF7A3B2E4893}"/>
              </a:ext>
            </a:extLst>
          </p:cNvPr>
          <p:cNvSpPr>
            <a:spLocks noGrp="1"/>
          </p:cNvSpPr>
          <p:nvPr>
            <p:ph type="title"/>
          </p:nvPr>
        </p:nvSpPr>
        <p:spPr>
          <a:xfrm>
            <a:off x="296663" y="365125"/>
            <a:ext cx="10515600" cy="1325563"/>
          </a:xfrm>
        </p:spPr>
        <p:txBody>
          <a:bodyPr/>
          <a:lstStyle/>
          <a:p>
            <a:r>
              <a:rPr lang="es-MX" b="1" dirty="0">
                <a:solidFill>
                  <a:srgbClr val="88354D"/>
                </a:solidFill>
              </a:rPr>
              <a:t>PARTES</a:t>
            </a:r>
            <a:br>
              <a:rPr lang="es-MX" b="1" dirty="0">
                <a:solidFill>
                  <a:srgbClr val="A7A8AA"/>
                </a:solidFill>
              </a:rPr>
            </a:br>
            <a:r>
              <a:rPr lang="es-MX" b="1" dirty="0">
                <a:solidFill>
                  <a:srgbClr val="A7A8AA"/>
                </a:solidFill>
              </a:rPr>
              <a:t>DE UN CABEZAL DIVISOR</a:t>
            </a:r>
            <a:endParaRPr lang="es-CL" b="1" dirty="0">
              <a:solidFill>
                <a:srgbClr val="A7A8AA"/>
              </a:solidFill>
            </a:endParaRPr>
          </a:p>
        </p:txBody>
      </p:sp>
      <p:sp>
        <p:nvSpPr>
          <p:cNvPr id="17" name="Rectángulo 16">
            <a:extLst>
              <a:ext uri="{FF2B5EF4-FFF2-40B4-BE49-F238E27FC236}">
                <a16:creationId xmlns:a16="http://schemas.microsoft.com/office/drawing/2014/main" id="{2A714EAE-7E99-4E0C-822F-995C2159B4D3}"/>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3" name="Marcador de contenido 4">
            <a:extLst>
              <a:ext uri="{FF2B5EF4-FFF2-40B4-BE49-F238E27FC236}">
                <a16:creationId xmlns:a16="http://schemas.microsoft.com/office/drawing/2014/main" id="{361AC8D0-5D88-4E2A-9F7B-8761B20C3598}"/>
              </a:ext>
            </a:extLst>
          </p:cNvPr>
          <p:cNvSpPr>
            <a:spLocks noGrp="1"/>
          </p:cNvSpPr>
          <p:nvPr>
            <p:ph sz="half" idx="1"/>
          </p:nvPr>
        </p:nvSpPr>
        <p:spPr>
          <a:xfrm>
            <a:off x="1918632" y="2271872"/>
            <a:ext cx="4372993" cy="331449"/>
          </a:xfrm>
        </p:spPr>
        <p:txBody>
          <a:bodyPr>
            <a:noAutofit/>
          </a:bodyPr>
          <a:lstStyle/>
          <a:p>
            <a:pPr marL="114300" lvl="0" indent="0">
              <a:spcBef>
                <a:spcPts val="0"/>
              </a:spcBef>
              <a:buSzPts val="1800"/>
              <a:buNone/>
            </a:pPr>
            <a:r>
              <a:rPr lang="es-MX" sz="2000" b="1" dirty="0">
                <a:solidFill>
                  <a:schemeClr val="bg1"/>
                </a:solidFill>
                <a:ea typeface="Calibri"/>
                <a:cs typeface="Calibri"/>
                <a:sym typeface="Calibri"/>
              </a:rPr>
              <a:t>FÓRMULA DE VELOCIDAD DE CORTE</a:t>
            </a:r>
            <a:endParaRPr lang="es-MX" sz="2000" b="1" dirty="0">
              <a:solidFill>
                <a:schemeClr val="bg1"/>
              </a:solidFill>
            </a:endParaRPr>
          </a:p>
          <a:p>
            <a:endParaRPr lang="es-CL" sz="2000" b="1" dirty="0">
              <a:solidFill>
                <a:schemeClr val="bg1"/>
              </a:solidFill>
            </a:endParaRPr>
          </a:p>
        </p:txBody>
      </p:sp>
      <p:sp>
        <p:nvSpPr>
          <p:cNvPr id="2" name="CuadroTexto 1">
            <a:extLst>
              <a:ext uri="{FF2B5EF4-FFF2-40B4-BE49-F238E27FC236}">
                <a16:creationId xmlns:a16="http://schemas.microsoft.com/office/drawing/2014/main" id="{6C908AA1-5543-4361-B3B1-83E407F40E0D}"/>
              </a:ext>
            </a:extLst>
          </p:cNvPr>
          <p:cNvSpPr txBox="1"/>
          <p:nvPr/>
        </p:nvSpPr>
        <p:spPr>
          <a:xfrm>
            <a:off x="6769854" y="1914406"/>
            <a:ext cx="5081689" cy="1077218"/>
          </a:xfrm>
          <a:prstGeom prst="rect">
            <a:avLst/>
          </a:prstGeom>
          <a:noFill/>
        </p:spPr>
        <p:txBody>
          <a:bodyPr wrap="square">
            <a:spAutoFit/>
          </a:bodyPr>
          <a:lstStyle/>
          <a:p>
            <a:pPr algn="ctr" rtl="0">
              <a:spcBef>
                <a:spcPts val="0"/>
              </a:spcBef>
              <a:spcAft>
                <a:spcPts val="0"/>
              </a:spcAft>
            </a:pPr>
            <a:r>
              <a:rPr lang="es-CL" b="1" u="none" strike="noStrike" dirty="0">
                <a:solidFill>
                  <a:srgbClr val="88354D"/>
                </a:solidFill>
                <a:effectLst/>
              </a:rPr>
              <a:t>Figura</a:t>
            </a:r>
            <a:r>
              <a:rPr lang="en-US" b="1" u="none" strike="noStrike" dirty="0">
                <a:solidFill>
                  <a:srgbClr val="88354D"/>
                </a:solidFill>
                <a:effectLst/>
              </a:rPr>
              <a:t> 2. Partes de un </a:t>
            </a:r>
            <a:r>
              <a:rPr lang="es-MX" b="1" dirty="0">
                <a:solidFill>
                  <a:srgbClr val="88354D"/>
                </a:solidFill>
              </a:rPr>
              <a:t>c</a:t>
            </a:r>
            <a:r>
              <a:rPr lang="es-MX" b="1" u="none" strike="noStrike" dirty="0">
                <a:solidFill>
                  <a:srgbClr val="88354D"/>
                </a:solidFill>
                <a:effectLst/>
              </a:rPr>
              <a:t>abezal divisor parte 1</a:t>
            </a:r>
            <a:endParaRPr lang="es-MX" b="1" dirty="0">
              <a:solidFill>
                <a:srgbClr val="88354D"/>
              </a:solidFill>
              <a:effectLst/>
            </a:endParaRPr>
          </a:p>
          <a:p>
            <a:br>
              <a:rPr lang="es-MX" sz="1600" dirty="0"/>
            </a:br>
            <a:br>
              <a:rPr lang="en-US" sz="1500" b="1" dirty="0">
                <a:solidFill>
                  <a:srgbClr val="88354D"/>
                </a:solidFill>
              </a:rPr>
            </a:br>
            <a:endParaRPr lang="en-US" sz="1500" b="1" dirty="0">
              <a:solidFill>
                <a:srgbClr val="88354D"/>
              </a:solidFill>
            </a:endParaRPr>
          </a:p>
        </p:txBody>
      </p:sp>
      <p:sp>
        <p:nvSpPr>
          <p:cNvPr id="26" name="CuadroTexto 25">
            <a:extLst>
              <a:ext uri="{FF2B5EF4-FFF2-40B4-BE49-F238E27FC236}">
                <a16:creationId xmlns:a16="http://schemas.microsoft.com/office/drawing/2014/main" id="{792FFA6F-02FD-437A-BD4F-81104E8E53F6}"/>
              </a:ext>
            </a:extLst>
          </p:cNvPr>
          <p:cNvSpPr txBox="1"/>
          <p:nvPr/>
        </p:nvSpPr>
        <p:spPr>
          <a:xfrm>
            <a:off x="6454422" y="2230106"/>
            <a:ext cx="4081474" cy="400110"/>
          </a:xfrm>
          <a:prstGeom prst="rect">
            <a:avLst/>
          </a:prstGeom>
          <a:noFill/>
        </p:spPr>
        <p:txBody>
          <a:bodyPr wrap="square">
            <a:spAutoFit/>
          </a:bodyPr>
          <a:lstStyle/>
          <a:p>
            <a:pPr marL="114300" indent="0">
              <a:spcBef>
                <a:spcPts val="0"/>
              </a:spcBef>
              <a:buSzPts val="1800"/>
              <a:buFont typeface="Arial" panose="020B0604020202020204" pitchFamily="34" charset="0"/>
              <a:buNone/>
            </a:pPr>
            <a:r>
              <a:rPr lang="es-MX" sz="2000" b="1" dirty="0">
                <a:solidFill>
                  <a:schemeClr val="bg1"/>
                </a:solidFill>
                <a:ea typeface="Calibri"/>
                <a:cs typeface="Calibri"/>
                <a:sym typeface="Calibri"/>
              </a:rPr>
              <a:t>FÓRMULA DE VELOCIDAD DE GIRO</a:t>
            </a:r>
            <a:endParaRPr lang="es-MX" sz="2000" b="1" dirty="0">
              <a:solidFill>
                <a:schemeClr val="bg1"/>
              </a:solidFill>
            </a:endParaRPr>
          </a:p>
        </p:txBody>
      </p:sp>
      <p:sp>
        <p:nvSpPr>
          <p:cNvPr id="6" name="CuadroTexto 5">
            <a:extLst>
              <a:ext uri="{FF2B5EF4-FFF2-40B4-BE49-F238E27FC236}">
                <a16:creationId xmlns:a16="http://schemas.microsoft.com/office/drawing/2014/main" id="{5CC7D193-2616-4219-982D-F91416BCCF77}"/>
              </a:ext>
            </a:extLst>
          </p:cNvPr>
          <p:cNvSpPr txBox="1"/>
          <p:nvPr/>
        </p:nvSpPr>
        <p:spPr>
          <a:xfrm>
            <a:off x="403193" y="1750069"/>
            <a:ext cx="7392067" cy="2693045"/>
          </a:xfrm>
          <a:prstGeom prst="rect">
            <a:avLst/>
          </a:prstGeom>
          <a:noFill/>
        </p:spPr>
        <p:txBody>
          <a:bodyPr wrap="square" rtlCol="0">
            <a:spAutoFit/>
          </a:bodyPr>
          <a:lstStyle/>
          <a:p>
            <a:r>
              <a:rPr lang="es-MX" sz="1600" b="0" i="0" u="none" strike="noStrike" dirty="0">
                <a:solidFill>
                  <a:srgbClr val="000000"/>
                </a:solidFill>
                <a:effectLst/>
                <a:latin typeface="Calibri" panose="020F0502020204030204" pitchFamily="34" charset="0"/>
              </a:rPr>
              <a:t>Las partes de un cabezal divisor universal son principalmente:</a:t>
            </a:r>
          </a:p>
          <a:p>
            <a:endParaRPr lang="es-MX" sz="1600" b="0" i="0" u="none" strike="noStrike" dirty="0">
              <a:solidFill>
                <a:srgbClr val="000000"/>
              </a:solidFill>
              <a:effectLst/>
              <a:latin typeface="Calibri" panose="020F0502020204030204" pitchFamily="34" charset="0"/>
            </a:endParaRPr>
          </a:p>
          <a:p>
            <a:pPr marL="457200" indent="-457200">
              <a:buFont typeface="+mj-lt"/>
              <a:buAutoNum type="alphaLcParenR"/>
            </a:pPr>
            <a:r>
              <a:rPr lang="es-MX" sz="1600" b="0" i="0" u="none" strike="noStrike" dirty="0">
                <a:solidFill>
                  <a:srgbClr val="000000"/>
                </a:solidFill>
                <a:effectLst/>
                <a:latin typeface="Calibri" panose="020F0502020204030204" pitchFamily="34" charset="0"/>
              </a:rPr>
              <a:t>Cabeza giratoria con posibilidad de giro de 90°.</a:t>
            </a:r>
          </a:p>
          <a:p>
            <a:pPr marL="457200" indent="-457200">
              <a:buFont typeface="+mj-lt"/>
              <a:buAutoNum type="alphaLcParenR"/>
            </a:pPr>
            <a:r>
              <a:rPr lang="es-MX" sz="1600" b="0" i="0" u="none" strike="noStrike" dirty="0">
                <a:solidFill>
                  <a:srgbClr val="000000"/>
                </a:solidFill>
                <a:effectLst/>
                <a:latin typeface="Calibri" panose="020F0502020204030204" pitchFamily="34" charset="0"/>
              </a:rPr>
              <a:t>Disco o plato divisor fijado a la cabeza.</a:t>
            </a:r>
          </a:p>
          <a:p>
            <a:pPr marL="457200" indent="-457200">
              <a:buFont typeface="+mj-lt"/>
              <a:buAutoNum type="alphaLcParenR"/>
            </a:pPr>
            <a:r>
              <a:rPr lang="es-MX" sz="1600" b="0" i="0" u="none" strike="noStrike" dirty="0">
                <a:solidFill>
                  <a:srgbClr val="000000"/>
                </a:solidFill>
                <a:effectLst/>
                <a:latin typeface="Calibri" panose="020F0502020204030204" pitchFamily="34" charset="0"/>
              </a:rPr>
              <a:t>Base sobre la que puede girar la cabeza.</a:t>
            </a:r>
          </a:p>
          <a:p>
            <a:pPr marL="457200" indent="-457200">
              <a:buFont typeface="+mj-lt"/>
              <a:buAutoNum type="alphaLcParenR"/>
            </a:pPr>
            <a:r>
              <a:rPr lang="es-MX" sz="1600" b="0" i="0" u="none" strike="noStrike" dirty="0">
                <a:solidFill>
                  <a:srgbClr val="000000"/>
                </a:solidFill>
                <a:effectLst/>
                <a:latin typeface="Calibri" panose="020F0502020204030204" pitchFamily="34" charset="0"/>
              </a:rPr>
              <a:t>Disco para divisiones directas.</a:t>
            </a:r>
          </a:p>
          <a:p>
            <a:pPr marL="457200" indent="-457200">
              <a:buFont typeface="+mj-lt"/>
              <a:buAutoNum type="alphaLcParenR"/>
            </a:pPr>
            <a:r>
              <a:rPr lang="es-MX" sz="1600" b="0" i="0" u="none" strike="noStrike" dirty="0">
                <a:solidFill>
                  <a:srgbClr val="000000"/>
                </a:solidFill>
                <a:effectLst/>
                <a:latin typeface="Calibri" panose="020F0502020204030204" pitchFamily="34" charset="0"/>
              </a:rPr>
              <a:t>Manivela, que ejecuta la rotación del tornillo sin fin.</a:t>
            </a:r>
          </a:p>
          <a:p>
            <a:pPr marL="457200" indent="-457200">
              <a:buFont typeface="+mj-lt"/>
              <a:buAutoNum type="alphaLcParenR"/>
            </a:pPr>
            <a:r>
              <a:rPr lang="es-MX" sz="1600" b="0" i="0" u="none" strike="noStrike" dirty="0">
                <a:solidFill>
                  <a:srgbClr val="000000"/>
                </a:solidFill>
                <a:effectLst/>
                <a:latin typeface="Calibri" panose="020F0502020204030204" pitchFamily="34" charset="0"/>
              </a:rPr>
              <a:t>Palanca de blocaje de posición de la cabeza.</a:t>
            </a:r>
          </a:p>
          <a:p>
            <a:pPr marL="457200" indent="-457200">
              <a:buFont typeface="+mj-lt"/>
              <a:buAutoNum type="alphaLcParenR"/>
            </a:pPr>
            <a:r>
              <a:rPr lang="es-MX" sz="1600" b="0" i="0" u="none" strike="noStrike" dirty="0">
                <a:solidFill>
                  <a:srgbClr val="000000"/>
                </a:solidFill>
                <a:effectLst/>
                <a:latin typeface="Calibri" panose="020F0502020204030204" pitchFamily="34" charset="0"/>
              </a:rPr>
              <a:t>Mordazas para la sujeción de material.</a:t>
            </a:r>
          </a:p>
          <a:p>
            <a:endParaRPr lang="es-MX" sz="2500" b="0" i="0" u="none" strike="noStrike" dirty="0">
              <a:solidFill>
                <a:srgbClr val="000000"/>
              </a:solidFill>
              <a:effectLst/>
              <a:latin typeface="Calibri" panose="020F0502020204030204" pitchFamily="34" charset="0"/>
            </a:endParaRPr>
          </a:p>
        </p:txBody>
      </p:sp>
      <p:sp>
        <p:nvSpPr>
          <p:cNvPr id="13" name="Google Shape;107;g9f7fbb9ec6_0_168">
            <a:extLst>
              <a:ext uri="{FF2B5EF4-FFF2-40B4-BE49-F238E27FC236}">
                <a16:creationId xmlns:a16="http://schemas.microsoft.com/office/drawing/2014/main" id="{E510D43B-BC75-45BB-A09B-FE553904BCF2}"/>
              </a:ext>
            </a:extLst>
          </p:cNvPr>
          <p:cNvSpPr txBox="1"/>
          <p:nvPr/>
        </p:nvSpPr>
        <p:spPr>
          <a:xfrm>
            <a:off x="6844588" y="6041506"/>
            <a:ext cx="51816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CL" sz="1000" b="1" i="0" u="none" strike="noStrike" cap="none" dirty="0">
                <a:solidFill>
                  <a:schemeClr val="dk1"/>
                </a:solidFill>
                <a:latin typeface="Calibri"/>
                <a:ea typeface="Calibri"/>
                <a:cs typeface="Calibri"/>
                <a:sym typeface="Calibri"/>
              </a:rPr>
              <a:t>Fuente: </a:t>
            </a:r>
            <a:r>
              <a:rPr lang="es-CL" sz="1000" b="0" i="0" u="none" strike="noStrike" cap="none" dirty="0">
                <a:solidFill>
                  <a:schemeClr val="dk1"/>
                </a:solidFill>
                <a:latin typeface="Calibri"/>
                <a:ea typeface="Calibri"/>
                <a:cs typeface="Calibri"/>
                <a:sym typeface="Calibri"/>
              </a:rPr>
              <a:t>Taller Mecánica Industrial - Escuela Industrial Superior de Valparaíso Óscar Gacitúa Basulto.</a:t>
            </a:r>
            <a:endParaRPr sz="1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p:txBody>
      </p:sp>
      <p:pic>
        <p:nvPicPr>
          <p:cNvPr id="14" name="Google Shape;125;g9f7fbb9ec6_0_258">
            <a:extLst>
              <a:ext uri="{FF2B5EF4-FFF2-40B4-BE49-F238E27FC236}">
                <a16:creationId xmlns:a16="http://schemas.microsoft.com/office/drawing/2014/main" id="{A7CF0CC5-D8CA-4D12-93D3-942D0C270770}"/>
              </a:ext>
            </a:extLst>
          </p:cNvPr>
          <p:cNvPicPr preferRelativeResize="0"/>
          <p:nvPr/>
        </p:nvPicPr>
        <p:blipFill rotWithShape="1">
          <a:blip r:embed="rId3">
            <a:alphaModFix/>
          </a:blip>
          <a:srcRect/>
          <a:stretch/>
        </p:blipFill>
        <p:spPr>
          <a:xfrm>
            <a:off x="7299446" y="2346141"/>
            <a:ext cx="3751982" cy="3653715"/>
          </a:xfrm>
          <a:prstGeom prst="rect">
            <a:avLst/>
          </a:prstGeom>
          <a:noFill/>
          <a:ln>
            <a:noFill/>
          </a:ln>
        </p:spPr>
      </p:pic>
      <p:grpSp>
        <p:nvGrpSpPr>
          <p:cNvPr id="15" name="Google Shape;128;g9f7fbb9ec6_0_258">
            <a:extLst>
              <a:ext uri="{FF2B5EF4-FFF2-40B4-BE49-F238E27FC236}">
                <a16:creationId xmlns:a16="http://schemas.microsoft.com/office/drawing/2014/main" id="{4E433099-1776-4C75-A834-4A8944712404}"/>
              </a:ext>
            </a:extLst>
          </p:cNvPr>
          <p:cNvGrpSpPr/>
          <p:nvPr/>
        </p:nvGrpSpPr>
        <p:grpSpPr>
          <a:xfrm>
            <a:off x="1740024" y="4287727"/>
            <a:ext cx="3467602" cy="2344721"/>
            <a:chOff x="4033931" y="2941641"/>
            <a:chExt cx="2652491" cy="1676717"/>
          </a:xfrm>
        </p:grpSpPr>
        <p:sp>
          <p:nvSpPr>
            <p:cNvPr id="18" name="Google Shape;129;g9f7fbb9ec6_0_258">
              <a:extLst>
                <a:ext uri="{FF2B5EF4-FFF2-40B4-BE49-F238E27FC236}">
                  <a16:creationId xmlns:a16="http://schemas.microsoft.com/office/drawing/2014/main" id="{37BA4E03-FD45-4FAD-837F-C86BD4429D54}"/>
                </a:ext>
              </a:extLst>
            </p:cNvPr>
            <p:cNvSpPr/>
            <p:nvPr/>
          </p:nvSpPr>
          <p:spPr>
            <a:xfrm>
              <a:off x="4033931" y="2941641"/>
              <a:ext cx="2624100" cy="1676700"/>
            </a:xfrm>
            <a:prstGeom prst="rect">
              <a:avLst/>
            </a:prstGeom>
            <a:noFill/>
            <a:ln>
              <a:noFill/>
            </a:ln>
          </p:spPr>
          <p:txBody>
            <a:bodyPr spcFirstLastPara="1" wrap="square" lIns="91425" tIns="91425" rIns="91425" bIns="91425" anchor="ctr" anchorCtr="0">
              <a:noAutofit/>
            </a:bodyPr>
            <a:lstStyle/>
            <a:p>
              <a:pPr marL="0" marR="0" lvl="0" indent="0" algn="l" rtl="0">
                <a:lnSpc>
                  <a:spcPct val="107000"/>
                </a:lnSpc>
                <a:spcBef>
                  <a:spcPts val="0"/>
                </a:spcBef>
                <a:spcAft>
                  <a:spcPts val="800"/>
                </a:spcAft>
                <a:buClr>
                  <a:srgbClr val="000000"/>
                </a:buClr>
                <a:buSzPts val="1100"/>
                <a:buFont typeface="Arial"/>
                <a:buNone/>
              </a:pPr>
              <a:r>
                <a:rPr lang="es-CL" sz="1100" b="0" i="0" u="none" strike="noStrike" cap="none" dirty="0">
                  <a:solidFill>
                    <a:srgbClr val="000000"/>
                  </a:solidFill>
                  <a:latin typeface="Calibri"/>
                  <a:ea typeface="Calibri"/>
                  <a:cs typeface="Calibri"/>
                  <a:sym typeface="Calibri"/>
                </a:rPr>
                <a:t> </a:t>
              </a:r>
              <a:endParaRPr sz="1100" b="0" i="0" u="none" strike="noStrike" cap="none" dirty="0">
                <a:solidFill>
                  <a:srgbClr val="000000"/>
                </a:solidFill>
                <a:latin typeface="Calibri"/>
                <a:ea typeface="Calibri"/>
                <a:cs typeface="Calibri"/>
                <a:sym typeface="Calibri"/>
              </a:endParaRPr>
            </a:p>
          </p:txBody>
        </p:sp>
        <p:grpSp>
          <p:nvGrpSpPr>
            <p:cNvPr id="19" name="Google Shape;130;g9f7fbb9ec6_0_258">
              <a:extLst>
                <a:ext uri="{FF2B5EF4-FFF2-40B4-BE49-F238E27FC236}">
                  <a16:creationId xmlns:a16="http://schemas.microsoft.com/office/drawing/2014/main" id="{721D48E0-6E2D-4C5F-B11B-5768A5B12CB9}"/>
                </a:ext>
              </a:extLst>
            </p:cNvPr>
            <p:cNvGrpSpPr/>
            <p:nvPr/>
          </p:nvGrpSpPr>
          <p:grpSpPr>
            <a:xfrm>
              <a:off x="4033931" y="2941641"/>
              <a:ext cx="2652491" cy="1676717"/>
              <a:chOff x="4033931" y="2941641"/>
              <a:chExt cx="2652491" cy="1676717"/>
            </a:xfrm>
          </p:grpSpPr>
          <p:sp>
            <p:nvSpPr>
              <p:cNvPr id="20" name="Google Shape;131;g9f7fbb9ec6_0_258">
                <a:extLst>
                  <a:ext uri="{FF2B5EF4-FFF2-40B4-BE49-F238E27FC236}">
                    <a16:creationId xmlns:a16="http://schemas.microsoft.com/office/drawing/2014/main" id="{C9E23E99-32F5-4624-A8E9-BB6E59D83419}"/>
                  </a:ext>
                </a:extLst>
              </p:cNvPr>
              <p:cNvSpPr/>
              <p:nvPr/>
            </p:nvSpPr>
            <p:spPr>
              <a:xfrm>
                <a:off x="4033931" y="2941641"/>
                <a:ext cx="2624100" cy="1676700"/>
              </a:xfrm>
              <a:prstGeom prst="rect">
                <a:avLst/>
              </a:prstGeom>
              <a:noFill/>
              <a:ln>
                <a:noFill/>
              </a:ln>
            </p:spPr>
            <p:txBody>
              <a:bodyPr spcFirstLastPara="1" wrap="square" lIns="91425" tIns="91425" rIns="91425" bIns="91425" anchor="ctr" anchorCtr="0">
                <a:noAutofit/>
              </a:bodyPr>
              <a:lstStyle/>
              <a:p>
                <a:pPr marL="0" marR="0" lvl="0" indent="0" algn="l" rtl="0">
                  <a:lnSpc>
                    <a:spcPct val="107000"/>
                  </a:lnSpc>
                  <a:spcBef>
                    <a:spcPts val="0"/>
                  </a:spcBef>
                  <a:spcAft>
                    <a:spcPts val="800"/>
                  </a:spcAft>
                  <a:buClr>
                    <a:srgbClr val="000000"/>
                  </a:buClr>
                  <a:buSzPts val="1100"/>
                  <a:buFont typeface="Arial"/>
                  <a:buNone/>
                </a:pPr>
                <a:r>
                  <a:rPr lang="es-CL" sz="1100" b="0" i="0" u="none" strike="noStrike" cap="none" dirty="0">
                    <a:solidFill>
                      <a:srgbClr val="000000"/>
                    </a:solidFill>
                    <a:latin typeface="Calibri"/>
                    <a:ea typeface="Calibri"/>
                    <a:cs typeface="Calibri"/>
                    <a:sym typeface="Calibri"/>
                  </a:rPr>
                  <a:t> </a:t>
                </a:r>
                <a:endParaRPr sz="1100" b="0" i="0" u="none" strike="noStrike" cap="none" dirty="0">
                  <a:solidFill>
                    <a:srgbClr val="000000"/>
                  </a:solidFill>
                  <a:latin typeface="Calibri"/>
                  <a:ea typeface="Calibri"/>
                  <a:cs typeface="Calibri"/>
                  <a:sym typeface="Calibri"/>
                </a:endParaRPr>
              </a:p>
            </p:txBody>
          </p:sp>
          <p:grpSp>
            <p:nvGrpSpPr>
              <p:cNvPr id="21" name="Google Shape;132;g9f7fbb9ec6_0_258">
                <a:extLst>
                  <a:ext uri="{FF2B5EF4-FFF2-40B4-BE49-F238E27FC236}">
                    <a16:creationId xmlns:a16="http://schemas.microsoft.com/office/drawing/2014/main" id="{206DB038-5443-4EBD-8C8A-87E524D167F8}"/>
                  </a:ext>
                </a:extLst>
              </p:cNvPr>
              <p:cNvGrpSpPr/>
              <p:nvPr/>
            </p:nvGrpSpPr>
            <p:grpSpPr>
              <a:xfrm>
                <a:off x="4033931" y="2941641"/>
                <a:ext cx="2652491" cy="1676717"/>
                <a:chOff x="0" y="0"/>
                <a:chExt cx="2652491" cy="1676717"/>
              </a:xfrm>
            </p:grpSpPr>
            <p:sp>
              <p:nvSpPr>
                <p:cNvPr id="22" name="Google Shape;133;g9f7fbb9ec6_0_258">
                  <a:extLst>
                    <a:ext uri="{FF2B5EF4-FFF2-40B4-BE49-F238E27FC236}">
                      <a16:creationId xmlns:a16="http://schemas.microsoft.com/office/drawing/2014/main" id="{F0E5D955-6AD8-4C4C-8D8A-EAE73018446D}"/>
                    </a:ext>
                  </a:extLst>
                </p:cNvPr>
                <p:cNvSpPr/>
                <p:nvPr/>
              </p:nvSpPr>
              <p:spPr>
                <a:xfrm>
                  <a:off x="0" y="0"/>
                  <a:ext cx="2624100" cy="1676700"/>
                </a:xfrm>
                <a:prstGeom prst="rect">
                  <a:avLst/>
                </a:prstGeom>
                <a:noFill/>
                <a:ln>
                  <a:noFill/>
                </a:ln>
              </p:spPr>
              <p:txBody>
                <a:bodyPr spcFirstLastPara="1" wrap="square" lIns="91425" tIns="91425" rIns="91425" bIns="91425" anchor="ctr" anchorCtr="0">
                  <a:noAutofit/>
                </a:bodyPr>
                <a:lstStyle/>
                <a:p>
                  <a:pPr marL="0" marR="0" lvl="0" indent="0" algn="l" rtl="0">
                    <a:lnSpc>
                      <a:spcPct val="107000"/>
                    </a:lnSpc>
                    <a:spcBef>
                      <a:spcPts val="0"/>
                    </a:spcBef>
                    <a:spcAft>
                      <a:spcPts val="800"/>
                    </a:spcAft>
                    <a:buClr>
                      <a:srgbClr val="000000"/>
                    </a:buClr>
                    <a:buSzPts val="1100"/>
                    <a:buFont typeface="Arial"/>
                    <a:buNone/>
                  </a:pPr>
                  <a:r>
                    <a:rPr lang="es-CL" sz="1100" b="0" i="0" u="none" strike="noStrike" cap="none" dirty="0">
                      <a:solidFill>
                        <a:srgbClr val="000000"/>
                      </a:solidFill>
                      <a:latin typeface="Calibri"/>
                      <a:ea typeface="Calibri"/>
                      <a:cs typeface="Calibri"/>
                      <a:sym typeface="Calibri"/>
                    </a:rPr>
                    <a:t> </a:t>
                  </a:r>
                  <a:endParaRPr sz="1100" b="0" i="0" u="none" strike="noStrike" cap="none" dirty="0">
                    <a:solidFill>
                      <a:srgbClr val="000000"/>
                    </a:solidFill>
                    <a:latin typeface="Calibri"/>
                    <a:ea typeface="Calibri"/>
                    <a:cs typeface="Calibri"/>
                    <a:sym typeface="Calibri"/>
                  </a:endParaRPr>
                </a:p>
              </p:txBody>
            </p:sp>
            <p:pic>
              <p:nvPicPr>
                <p:cNvPr id="24" name="Google Shape;134;g9f7fbb9ec6_0_258">
                  <a:extLst>
                    <a:ext uri="{FF2B5EF4-FFF2-40B4-BE49-F238E27FC236}">
                      <a16:creationId xmlns:a16="http://schemas.microsoft.com/office/drawing/2014/main" id="{BCF2EB68-F990-43F4-ACA5-58FEC6B6A8BD}"/>
                    </a:ext>
                  </a:extLst>
                </p:cNvPr>
                <p:cNvPicPr preferRelativeResize="0"/>
                <p:nvPr/>
              </p:nvPicPr>
              <p:blipFill rotWithShape="1">
                <a:blip r:embed="rId4">
                  <a:alphaModFix/>
                </a:blip>
                <a:srcRect l="33769"/>
                <a:stretch/>
              </p:blipFill>
              <p:spPr>
                <a:xfrm rot="5400000">
                  <a:off x="104458" y="1270"/>
                  <a:ext cx="1570989" cy="1779905"/>
                </a:xfrm>
                <a:prstGeom prst="rect">
                  <a:avLst/>
                </a:prstGeom>
                <a:noFill/>
                <a:ln>
                  <a:noFill/>
                </a:ln>
              </p:spPr>
            </p:pic>
            <p:cxnSp>
              <p:nvCxnSpPr>
                <p:cNvPr id="25" name="Google Shape;135;g9f7fbb9ec6_0_258">
                  <a:extLst>
                    <a:ext uri="{FF2B5EF4-FFF2-40B4-BE49-F238E27FC236}">
                      <a16:creationId xmlns:a16="http://schemas.microsoft.com/office/drawing/2014/main" id="{F7EE8B9A-6479-436A-BE5B-386F91FEB50C}"/>
                    </a:ext>
                  </a:extLst>
                </p:cNvPr>
                <p:cNvCxnSpPr/>
                <p:nvPr/>
              </p:nvCxnSpPr>
              <p:spPr>
                <a:xfrm rot="10800000">
                  <a:off x="1709788" y="1238200"/>
                  <a:ext cx="768300" cy="69900"/>
                </a:xfrm>
                <a:prstGeom prst="straightConnector1">
                  <a:avLst/>
                </a:prstGeom>
                <a:noFill/>
                <a:ln w="28575" cap="flat" cmpd="sng">
                  <a:solidFill>
                    <a:srgbClr val="FF0000"/>
                  </a:solidFill>
                  <a:prstDash val="solid"/>
                  <a:miter lim="800000"/>
                  <a:headEnd type="none" w="sm" len="sm"/>
                  <a:tailEnd type="triangle" w="med" len="med"/>
                </a:ln>
              </p:spPr>
            </p:cxnSp>
            <p:sp>
              <p:nvSpPr>
                <p:cNvPr id="27" name="Google Shape;136;g9f7fbb9ec6_0_258">
                  <a:extLst>
                    <a:ext uri="{FF2B5EF4-FFF2-40B4-BE49-F238E27FC236}">
                      <a16:creationId xmlns:a16="http://schemas.microsoft.com/office/drawing/2014/main" id="{52250828-D95A-48F5-948E-9CB6624CEC11}"/>
                    </a:ext>
                  </a:extLst>
                </p:cNvPr>
                <p:cNvSpPr/>
                <p:nvPr/>
              </p:nvSpPr>
              <p:spPr>
                <a:xfrm>
                  <a:off x="1843088" y="0"/>
                  <a:ext cx="273000" cy="2793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7000"/>
                    </a:lnSpc>
                    <a:spcBef>
                      <a:spcPts val="0"/>
                    </a:spcBef>
                    <a:spcAft>
                      <a:spcPts val="800"/>
                    </a:spcAft>
                    <a:buClr>
                      <a:srgbClr val="000000"/>
                    </a:buClr>
                    <a:buSzPts val="1600"/>
                    <a:buFont typeface="Arial"/>
                    <a:buNone/>
                  </a:pPr>
                  <a:r>
                    <a:rPr lang="es-CL" sz="1600" b="0" i="0" u="none" strike="noStrike" cap="none" dirty="0">
                      <a:solidFill>
                        <a:srgbClr val="000000"/>
                      </a:solidFill>
                      <a:latin typeface="Calibri"/>
                      <a:ea typeface="Calibri"/>
                      <a:cs typeface="Calibri"/>
                      <a:sym typeface="Calibri"/>
                    </a:rPr>
                    <a:t>f</a:t>
                  </a:r>
                  <a:endParaRPr sz="1600" b="0" i="0" u="none" strike="noStrike" cap="none" dirty="0">
                    <a:solidFill>
                      <a:srgbClr val="000000"/>
                    </a:solidFill>
                    <a:latin typeface="Calibri"/>
                    <a:ea typeface="Calibri"/>
                    <a:cs typeface="Calibri"/>
                    <a:sym typeface="Calibri"/>
                  </a:endParaRPr>
                </a:p>
              </p:txBody>
            </p:sp>
            <p:cxnSp>
              <p:nvCxnSpPr>
                <p:cNvPr id="28" name="Google Shape;137;g9f7fbb9ec6_0_258">
                  <a:extLst>
                    <a:ext uri="{FF2B5EF4-FFF2-40B4-BE49-F238E27FC236}">
                      <a16:creationId xmlns:a16="http://schemas.microsoft.com/office/drawing/2014/main" id="{4B07B2C2-FAB2-4106-B672-AD67956F30D9}"/>
                    </a:ext>
                  </a:extLst>
                </p:cNvPr>
                <p:cNvCxnSpPr/>
                <p:nvPr/>
              </p:nvCxnSpPr>
              <p:spPr>
                <a:xfrm flipH="1">
                  <a:off x="1182738" y="190500"/>
                  <a:ext cx="654000" cy="203100"/>
                </a:xfrm>
                <a:prstGeom prst="straightConnector1">
                  <a:avLst/>
                </a:prstGeom>
                <a:noFill/>
                <a:ln w="28575" cap="flat" cmpd="sng">
                  <a:solidFill>
                    <a:srgbClr val="FF0000"/>
                  </a:solidFill>
                  <a:prstDash val="solid"/>
                  <a:miter lim="800000"/>
                  <a:headEnd type="none" w="sm" len="sm"/>
                  <a:tailEnd type="triangle" w="med" len="med"/>
                </a:ln>
              </p:spPr>
            </p:cxnSp>
            <p:sp>
              <p:nvSpPr>
                <p:cNvPr id="29" name="Google Shape;138;g9f7fbb9ec6_0_258">
                  <a:extLst>
                    <a:ext uri="{FF2B5EF4-FFF2-40B4-BE49-F238E27FC236}">
                      <a16:creationId xmlns:a16="http://schemas.microsoft.com/office/drawing/2014/main" id="{C2BA6CEC-B605-478B-9EAD-88BA5406D5A3}"/>
                    </a:ext>
                  </a:extLst>
                </p:cNvPr>
                <p:cNvSpPr/>
                <p:nvPr/>
              </p:nvSpPr>
              <p:spPr>
                <a:xfrm>
                  <a:off x="2379491" y="1098550"/>
                  <a:ext cx="273000" cy="2793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7000"/>
                    </a:lnSpc>
                    <a:spcBef>
                      <a:spcPts val="0"/>
                    </a:spcBef>
                    <a:spcAft>
                      <a:spcPts val="800"/>
                    </a:spcAft>
                    <a:buClr>
                      <a:srgbClr val="000000"/>
                    </a:buClr>
                    <a:buSzPts val="1600"/>
                    <a:buFont typeface="Arial"/>
                    <a:buNone/>
                  </a:pPr>
                  <a:r>
                    <a:rPr lang="es-CL" sz="1600" b="0" i="0" u="none" strike="noStrike" cap="none" dirty="0">
                      <a:solidFill>
                        <a:srgbClr val="000000"/>
                      </a:solidFill>
                      <a:latin typeface="Calibri"/>
                      <a:ea typeface="Calibri"/>
                      <a:cs typeface="Calibri"/>
                      <a:sym typeface="Calibri"/>
                    </a:rPr>
                    <a:t>g</a:t>
                  </a:r>
                  <a:endParaRPr sz="1600" b="0" i="0" u="none" strike="noStrike" cap="none" dirty="0">
                    <a:solidFill>
                      <a:srgbClr val="000000"/>
                    </a:solidFill>
                    <a:latin typeface="Calibri"/>
                    <a:ea typeface="Calibri"/>
                    <a:cs typeface="Calibri"/>
                    <a:sym typeface="Calibri"/>
                  </a:endParaRPr>
                </a:p>
              </p:txBody>
            </p:sp>
          </p:grpSp>
        </p:grpSp>
      </p:grpSp>
      <p:sp>
        <p:nvSpPr>
          <p:cNvPr id="30" name="Google Shape;107;g9f7fbb9ec6_0_168">
            <a:extLst>
              <a:ext uri="{FF2B5EF4-FFF2-40B4-BE49-F238E27FC236}">
                <a16:creationId xmlns:a16="http://schemas.microsoft.com/office/drawing/2014/main" id="{1EDAE33E-25EA-4BA8-8C34-8C453BD94EB2}"/>
              </a:ext>
            </a:extLst>
          </p:cNvPr>
          <p:cNvSpPr txBox="1"/>
          <p:nvPr/>
        </p:nvSpPr>
        <p:spPr>
          <a:xfrm>
            <a:off x="689032" y="6632448"/>
            <a:ext cx="5406968" cy="1583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CL" sz="1000" b="1" i="0" u="none" strike="noStrike" cap="none" dirty="0">
                <a:solidFill>
                  <a:schemeClr val="dk1"/>
                </a:solidFill>
                <a:latin typeface="Calibri"/>
                <a:ea typeface="Calibri"/>
                <a:cs typeface="Calibri"/>
                <a:sym typeface="Calibri"/>
              </a:rPr>
              <a:t>Fuente: </a:t>
            </a:r>
            <a:r>
              <a:rPr lang="es-CL" sz="1000" b="0" i="0" u="none" strike="noStrike" cap="none" dirty="0">
                <a:solidFill>
                  <a:schemeClr val="dk1"/>
                </a:solidFill>
                <a:latin typeface="Calibri"/>
                <a:ea typeface="Calibri"/>
                <a:cs typeface="Calibri"/>
                <a:sym typeface="Calibri"/>
              </a:rPr>
              <a:t>Taller Mecánica Industrial - Escuela Industrial Superior de Valparaíso Óscar Gacitúa Basulto.</a:t>
            </a:r>
            <a:endParaRPr sz="1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p:txBody>
      </p:sp>
      <p:sp>
        <p:nvSpPr>
          <p:cNvPr id="31" name="CuadroTexto 30">
            <a:extLst>
              <a:ext uri="{FF2B5EF4-FFF2-40B4-BE49-F238E27FC236}">
                <a16:creationId xmlns:a16="http://schemas.microsoft.com/office/drawing/2014/main" id="{AA60D704-F508-4E4C-B32F-A33BA88E337C}"/>
              </a:ext>
            </a:extLst>
          </p:cNvPr>
          <p:cNvSpPr txBox="1"/>
          <p:nvPr/>
        </p:nvSpPr>
        <p:spPr>
          <a:xfrm>
            <a:off x="702318" y="3984963"/>
            <a:ext cx="5081689" cy="1077218"/>
          </a:xfrm>
          <a:prstGeom prst="rect">
            <a:avLst/>
          </a:prstGeom>
          <a:noFill/>
        </p:spPr>
        <p:txBody>
          <a:bodyPr wrap="square">
            <a:spAutoFit/>
          </a:bodyPr>
          <a:lstStyle/>
          <a:p>
            <a:pPr algn="ctr" rtl="0">
              <a:spcBef>
                <a:spcPts val="0"/>
              </a:spcBef>
              <a:spcAft>
                <a:spcPts val="0"/>
              </a:spcAft>
            </a:pPr>
            <a:r>
              <a:rPr lang="es-CL" b="1" u="none" strike="noStrike" dirty="0">
                <a:solidFill>
                  <a:srgbClr val="88354D"/>
                </a:solidFill>
                <a:effectLst/>
              </a:rPr>
              <a:t>Figura</a:t>
            </a:r>
            <a:r>
              <a:rPr lang="en-US" b="1" u="none" strike="noStrike" dirty="0">
                <a:solidFill>
                  <a:srgbClr val="88354D"/>
                </a:solidFill>
                <a:effectLst/>
              </a:rPr>
              <a:t> </a:t>
            </a:r>
            <a:r>
              <a:rPr lang="en-US" b="1" dirty="0">
                <a:solidFill>
                  <a:srgbClr val="88354D"/>
                </a:solidFill>
              </a:rPr>
              <a:t>3</a:t>
            </a:r>
            <a:r>
              <a:rPr lang="en-US" b="1" u="none" strike="noStrike" dirty="0">
                <a:solidFill>
                  <a:srgbClr val="88354D"/>
                </a:solidFill>
                <a:effectLst/>
              </a:rPr>
              <a:t>. Partes de un </a:t>
            </a:r>
            <a:r>
              <a:rPr lang="es-MX" b="1" dirty="0">
                <a:solidFill>
                  <a:srgbClr val="88354D"/>
                </a:solidFill>
              </a:rPr>
              <a:t>c</a:t>
            </a:r>
            <a:r>
              <a:rPr lang="es-MX" b="1" u="none" strike="noStrike" dirty="0">
                <a:solidFill>
                  <a:srgbClr val="88354D"/>
                </a:solidFill>
                <a:effectLst/>
              </a:rPr>
              <a:t>abezal divisor parte 2</a:t>
            </a:r>
            <a:endParaRPr lang="es-MX" b="1" dirty="0">
              <a:solidFill>
                <a:srgbClr val="88354D"/>
              </a:solidFill>
              <a:effectLst/>
            </a:endParaRPr>
          </a:p>
          <a:p>
            <a:br>
              <a:rPr lang="es-MX" sz="1600" dirty="0"/>
            </a:br>
            <a:br>
              <a:rPr lang="en-US" sz="1500" b="1" dirty="0">
                <a:solidFill>
                  <a:srgbClr val="88354D"/>
                </a:solidFill>
              </a:rPr>
            </a:br>
            <a:endParaRPr lang="en-US" sz="1500" b="1" dirty="0">
              <a:solidFill>
                <a:srgbClr val="88354D"/>
              </a:solidFill>
            </a:endParaRPr>
          </a:p>
        </p:txBody>
      </p:sp>
    </p:spTree>
    <p:extLst>
      <p:ext uri="{BB962C8B-B14F-4D97-AF65-F5344CB8AC3E}">
        <p14:creationId xmlns:p14="http://schemas.microsoft.com/office/powerpoint/2010/main" val="1774166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2A19D01-61BE-467C-8B2B-5325D54A5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95"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AB8EDEAC-DE34-4551-AEBC-FF7A3B2E4893}"/>
              </a:ext>
            </a:extLst>
          </p:cNvPr>
          <p:cNvSpPr>
            <a:spLocks noGrp="1"/>
          </p:cNvSpPr>
          <p:nvPr>
            <p:ph type="title"/>
          </p:nvPr>
        </p:nvSpPr>
        <p:spPr>
          <a:xfrm>
            <a:off x="296663" y="365125"/>
            <a:ext cx="10515600" cy="1325563"/>
          </a:xfrm>
        </p:spPr>
        <p:txBody>
          <a:bodyPr/>
          <a:lstStyle/>
          <a:p>
            <a:r>
              <a:rPr lang="es-MX" b="1" dirty="0">
                <a:solidFill>
                  <a:srgbClr val="88354D"/>
                </a:solidFill>
              </a:rPr>
              <a:t>PARTES</a:t>
            </a:r>
            <a:br>
              <a:rPr lang="es-MX" b="1" dirty="0">
                <a:solidFill>
                  <a:srgbClr val="A7A8AA"/>
                </a:solidFill>
              </a:rPr>
            </a:br>
            <a:r>
              <a:rPr lang="es-MX" b="1" dirty="0">
                <a:solidFill>
                  <a:srgbClr val="A7A8AA"/>
                </a:solidFill>
              </a:rPr>
              <a:t>DE UN CABEZAL DIVISOR</a:t>
            </a:r>
            <a:endParaRPr lang="es-CL" b="1" dirty="0">
              <a:solidFill>
                <a:srgbClr val="A7A8AA"/>
              </a:solidFill>
            </a:endParaRPr>
          </a:p>
        </p:txBody>
      </p:sp>
      <p:sp>
        <p:nvSpPr>
          <p:cNvPr id="17" name="Rectángulo 16">
            <a:extLst>
              <a:ext uri="{FF2B5EF4-FFF2-40B4-BE49-F238E27FC236}">
                <a16:creationId xmlns:a16="http://schemas.microsoft.com/office/drawing/2014/main" id="{2A714EAE-7E99-4E0C-822F-995C2159B4D3}"/>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3" name="Marcador de contenido 4">
            <a:extLst>
              <a:ext uri="{FF2B5EF4-FFF2-40B4-BE49-F238E27FC236}">
                <a16:creationId xmlns:a16="http://schemas.microsoft.com/office/drawing/2014/main" id="{361AC8D0-5D88-4E2A-9F7B-8761B20C3598}"/>
              </a:ext>
            </a:extLst>
          </p:cNvPr>
          <p:cNvSpPr>
            <a:spLocks noGrp="1"/>
          </p:cNvSpPr>
          <p:nvPr>
            <p:ph sz="half" idx="1"/>
          </p:nvPr>
        </p:nvSpPr>
        <p:spPr>
          <a:xfrm>
            <a:off x="1918632" y="2271872"/>
            <a:ext cx="4372993" cy="331449"/>
          </a:xfrm>
        </p:spPr>
        <p:txBody>
          <a:bodyPr>
            <a:noAutofit/>
          </a:bodyPr>
          <a:lstStyle/>
          <a:p>
            <a:pPr marL="114300" lvl="0" indent="0">
              <a:spcBef>
                <a:spcPts val="0"/>
              </a:spcBef>
              <a:buSzPts val="1800"/>
              <a:buNone/>
            </a:pPr>
            <a:r>
              <a:rPr lang="es-MX" sz="2000" b="1" dirty="0">
                <a:solidFill>
                  <a:schemeClr val="bg1"/>
                </a:solidFill>
                <a:ea typeface="Calibri"/>
                <a:cs typeface="Calibri"/>
                <a:sym typeface="Calibri"/>
              </a:rPr>
              <a:t>FÓRMULA DE VELOCIDAD DE CORTE</a:t>
            </a:r>
            <a:endParaRPr lang="es-MX" sz="2000" b="1" dirty="0">
              <a:solidFill>
                <a:schemeClr val="bg1"/>
              </a:solidFill>
            </a:endParaRPr>
          </a:p>
          <a:p>
            <a:endParaRPr lang="es-CL" sz="2000" b="1" dirty="0">
              <a:solidFill>
                <a:schemeClr val="bg1"/>
              </a:solidFill>
            </a:endParaRPr>
          </a:p>
        </p:txBody>
      </p:sp>
      <p:sp>
        <p:nvSpPr>
          <p:cNvPr id="2" name="CuadroTexto 1">
            <a:extLst>
              <a:ext uri="{FF2B5EF4-FFF2-40B4-BE49-F238E27FC236}">
                <a16:creationId xmlns:a16="http://schemas.microsoft.com/office/drawing/2014/main" id="{6C908AA1-5543-4361-B3B1-83E407F40E0D}"/>
              </a:ext>
            </a:extLst>
          </p:cNvPr>
          <p:cNvSpPr txBox="1"/>
          <p:nvPr/>
        </p:nvSpPr>
        <p:spPr>
          <a:xfrm>
            <a:off x="7059522" y="1211030"/>
            <a:ext cx="5081689" cy="1077218"/>
          </a:xfrm>
          <a:prstGeom prst="rect">
            <a:avLst/>
          </a:prstGeom>
          <a:noFill/>
        </p:spPr>
        <p:txBody>
          <a:bodyPr wrap="square">
            <a:spAutoFit/>
          </a:bodyPr>
          <a:lstStyle/>
          <a:p>
            <a:pPr algn="ctr" rtl="0">
              <a:spcBef>
                <a:spcPts val="0"/>
              </a:spcBef>
              <a:spcAft>
                <a:spcPts val="0"/>
              </a:spcAft>
            </a:pPr>
            <a:r>
              <a:rPr lang="es-CL" b="1" u="none" strike="noStrike" dirty="0">
                <a:solidFill>
                  <a:srgbClr val="88354D"/>
                </a:solidFill>
                <a:effectLst/>
              </a:rPr>
              <a:t>Figura</a:t>
            </a:r>
            <a:r>
              <a:rPr lang="en-US" b="1" u="none" strike="noStrike" dirty="0">
                <a:solidFill>
                  <a:srgbClr val="88354D"/>
                </a:solidFill>
                <a:effectLst/>
              </a:rPr>
              <a:t> 4. Disco o plato divisor ejemplo 1</a:t>
            </a:r>
            <a:endParaRPr lang="es-MX" b="1" dirty="0">
              <a:solidFill>
                <a:srgbClr val="88354D"/>
              </a:solidFill>
              <a:effectLst/>
            </a:endParaRPr>
          </a:p>
          <a:p>
            <a:br>
              <a:rPr lang="es-MX" sz="1600" dirty="0"/>
            </a:br>
            <a:br>
              <a:rPr lang="en-US" sz="1500" b="1" dirty="0">
                <a:solidFill>
                  <a:srgbClr val="88354D"/>
                </a:solidFill>
              </a:rPr>
            </a:br>
            <a:endParaRPr lang="en-US" sz="1500" b="1" dirty="0">
              <a:solidFill>
                <a:srgbClr val="88354D"/>
              </a:solidFill>
            </a:endParaRPr>
          </a:p>
        </p:txBody>
      </p:sp>
      <p:sp>
        <p:nvSpPr>
          <p:cNvPr id="26" name="CuadroTexto 25">
            <a:extLst>
              <a:ext uri="{FF2B5EF4-FFF2-40B4-BE49-F238E27FC236}">
                <a16:creationId xmlns:a16="http://schemas.microsoft.com/office/drawing/2014/main" id="{792FFA6F-02FD-437A-BD4F-81104E8E53F6}"/>
              </a:ext>
            </a:extLst>
          </p:cNvPr>
          <p:cNvSpPr txBox="1"/>
          <p:nvPr/>
        </p:nvSpPr>
        <p:spPr>
          <a:xfrm>
            <a:off x="6454422" y="2230106"/>
            <a:ext cx="4081474" cy="400110"/>
          </a:xfrm>
          <a:prstGeom prst="rect">
            <a:avLst/>
          </a:prstGeom>
          <a:noFill/>
        </p:spPr>
        <p:txBody>
          <a:bodyPr wrap="square">
            <a:spAutoFit/>
          </a:bodyPr>
          <a:lstStyle/>
          <a:p>
            <a:pPr marL="114300" indent="0">
              <a:spcBef>
                <a:spcPts val="0"/>
              </a:spcBef>
              <a:buSzPts val="1800"/>
              <a:buFont typeface="Arial" panose="020B0604020202020204" pitchFamily="34" charset="0"/>
              <a:buNone/>
            </a:pPr>
            <a:r>
              <a:rPr lang="es-MX" sz="2000" b="1" dirty="0">
                <a:solidFill>
                  <a:schemeClr val="bg1"/>
                </a:solidFill>
                <a:ea typeface="Calibri"/>
                <a:cs typeface="Calibri"/>
                <a:sym typeface="Calibri"/>
              </a:rPr>
              <a:t>FÓRMULA DE VELOCIDAD DE GIRO</a:t>
            </a:r>
            <a:endParaRPr lang="es-MX" sz="2000" b="1" dirty="0">
              <a:solidFill>
                <a:schemeClr val="bg1"/>
              </a:solidFill>
            </a:endParaRPr>
          </a:p>
        </p:txBody>
      </p:sp>
      <p:sp>
        <p:nvSpPr>
          <p:cNvPr id="6" name="CuadroTexto 5">
            <a:extLst>
              <a:ext uri="{FF2B5EF4-FFF2-40B4-BE49-F238E27FC236}">
                <a16:creationId xmlns:a16="http://schemas.microsoft.com/office/drawing/2014/main" id="{5CC7D193-2616-4219-982D-F91416BCCF77}"/>
              </a:ext>
            </a:extLst>
          </p:cNvPr>
          <p:cNvSpPr txBox="1"/>
          <p:nvPr/>
        </p:nvSpPr>
        <p:spPr>
          <a:xfrm>
            <a:off x="485932" y="2029668"/>
            <a:ext cx="7392067" cy="3939540"/>
          </a:xfrm>
          <a:prstGeom prst="rect">
            <a:avLst/>
          </a:prstGeom>
          <a:noFill/>
        </p:spPr>
        <p:txBody>
          <a:bodyPr wrap="square" rtlCol="0">
            <a:spAutoFit/>
          </a:bodyPr>
          <a:lstStyle/>
          <a:p>
            <a:r>
              <a:rPr lang="es-MX" sz="2500" b="0" i="0" u="none" strike="noStrike" dirty="0">
                <a:solidFill>
                  <a:srgbClr val="000000"/>
                </a:solidFill>
                <a:effectLst/>
                <a:latin typeface="Calibri" panose="020F0502020204030204" pitchFamily="34" charset="0"/>
              </a:rPr>
              <a:t>Los discos o platos divisores son intercambiables. </a:t>
            </a:r>
          </a:p>
          <a:p>
            <a:r>
              <a:rPr lang="es-MX" sz="2500" b="0" i="0" u="none" strike="noStrike" dirty="0">
                <a:solidFill>
                  <a:srgbClr val="000000"/>
                </a:solidFill>
                <a:effectLst/>
                <a:latin typeface="Calibri" panose="020F0502020204030204" pitchFamily="34" charset="0"/>
              </a:rPr>
              <a:t>Cada uno de ellos dispone de 6 a 8 circunferencias concéntricas las cuales contienen diferentes números de agujeros.</a:t>
            </a:r>
          </a:p>
          <a:p>
            <a:endParaRPr lang="es-MX" sz="2500" b="0" i="0" u="none" strike="noStrike" dirty="0">
              <a:solidFill>
                <a:srgbClr val="000000"/>
              </a:solidFill>
              <a:effectLst/>
              <a:latin typeface="Calibri" panose="020F0502020204030204" pitchFamily="34" charset="0"/>
            </a:endParaRPr>
          </a:p>
          <a:p>
            <a:r>
              <a:rPr lang="es-MX" sz="2500" b="0" i="0" u="none" strike="noStrike" dirty="0">
                <a:solidFill>
                  <a:srgbClr val="000000"/>
                </a:solidFill>
                <a:effectLst/>
                <a:latin typeface="Calibri" panose="020F0502020204030204" pitchFamily="34" charset="0"/>
              </a:rPr>
              <a:t>Los discos o platos divisores más usados son: </a:t>
            </a:r>
          </a:p>
          <a:p>
            <a:pPr marL="342900" indent="-342900">
              <a:buFont typeface="Arial" panose="020B0604020202020204" pitchFamily="34" charset="0"/>
              <a:buChar char="•"/>
            </a:pPr>
            <a:r>
              <a:rPr lang="es-MX" sz="2500" b="0" i="0" u="none" strike="noStrike" dirty="0">
                <a:solidFill>
                  <a:srgbClr val="000000"/>
                </a:solidFill>
                <a:effectLst/>
                <a:latin typeface="Calibri" panose="020F0502020204030204" pitchFamily="34" charset="0"/>
              </a:rPr>
              <a:t>Disco de agujeros I: 15 – 16 – 17 – 18 – 19 – 20</a:t>
            </a:r>
          </a:p>
          <a:p>
            <a:pPr marL="342900" indent="-342900">
              <a:buFont typeface="Arial" panose="020B0604020202020204" pitchFamily="34" charset="0"/>
              <a:buChar char="•"/>
            </a:pPr>
            <a:r>
              <a:rPr lang="es-MX" sz="2500" b="0" i="0" u="none" strike="noStrike" dirty="0">
                <a:solidFill>
                  <a:srgbClr val="000000"/>
                </a:solidFill>
                <a:effectLst/>
                <a:latin typeface="Calibri" panose="020F0502020204030204" pitchFamily="34" charset="0"/>
              </a:rPr>
              <a:t>Disco de agujeros II: 21 – 23 – 27 – 29 – 31 – 33</a:t>
            </a:r>
          </a:p>
          <a:p>
            <a:pPr marL="342900" indent="-342900">
              <a:buFont typeface="Arial" panose="020B0604020202020204" pitchFamily="34" charset="0"/>
              <a:buChar char="•"/>
            </a:pPr>
            <a:r>
              <a:rPr lang="es-MX" sz="2500" b="0" i="0" u="none" strike="noStrike" dirty="0">
                <a:solidFill>
                  <a:srgbClr val="000000"/>
                </a:solidFill>
                <a:effectLst/>
                <a:latin typeface="Calibri" panose="020F0502020204030204" pitchFamily="34" charset="0"/>
              </a:rPr>
              <a:t>Disco de agujeros III: 37 – 39 – 41 – 43 – 47 – 49</a:t>
            </a:r>
          </a:p>
          <a:p>
            <a:endParaRPr lang="es-MX" sz="2500" b="0" i="0" u="none" strike="noStrike" dirty="0">
              <a:solidFill>
                <a:srgbClr val="000000"/>
              </a:solidFill>
              <a:effectLst/>
              <a:latin typeface="Calibri" panose="020F0502020204030204" pitchFamily="34" charset="0"/>
            </a:endParaRPr>
          </a:p>
        </p:txBody>
      </p:sp>
      <p:sp>
        <p:nvSpPr>
          <p:cNvPr id="13" name="Google Shape;107;g9f7fbb9ec6_0_168">
            <a:extLst>
              <a:ext uri="{FF2B5EF4-FFF2-40B4-BE49-F238E27FC236}">
                <a16:creationId xmlns:a16="http://schemas.microsoft.com/office/drawing/2014/main" id="{E510D43B-BC75-45BB-A09B-FE553904BCF2}"/>
              </a:ext>
            </a:extLst>
          </p:cNvPr>
          <p:cNvSpPr txBox="1"/>
          <p:nvPr/>
        </p:nvSpPr>
        <p:spPr>
          <a:xfrm>
            <a:off x="6844588" y="6041506"/>
            <a:ext cx="51816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CL" sz="1000" b="1" i="0" u="none" strike="noStrike" cap="none" dirty="0">
                <a:solidFill>
                  <a:schemeClr val="dk1"/>
                </a:solidFill>
                <a:latin typeface="Calibri"/>
                <a:ea typeface="Calibri"/>
                <a:cs typeface="Calibri"/>
                <a:sym typeface="Calibri"/>
              </a:rPr>
              <a:t>Fuente: </a:t>
            </a:r>
            <a:r>
              <a:rPr lang="es-CL" sz="1000" b="0" i="0" u="none" strike="noStrike" cap="none" dirty="0">
                <a:solidFill>
                  <a:schemeClr val="dk1"/>
                </a:solidFill>
                <a:latin typeface="Calibri"/>
                <a:ea typeface="Calibri"/>
                <a:cs typeface="Calibri"/>
                <a:sym typeface="Calibri"/>
              </a:rPr>
              <a:t>Taller Mecánica Industrial - Escuela Industrial Superior de Valparaíso Óscar Gacitúa Basulto.</a:t>
            </a:r>
            <a:endParaRPr sz="1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p:txBody>
      </p:sp>
      <p:grpSp>
        <p:nvGrpSpPr>
          <p:cNvPr id="32" name="Google Shape;147;g9f7fbb9ec6_0_266">
            <a:extLst>
              <a:ext uri="{FF2B5EF4-FFF2-40B4-BE49-F238E27FC236}">
                <a16:creationId xmlns:a16="http://schemas.microsoft.com/office/drawing/2014/main" id="{2CBEE8DD-CC62-49F5-B851-48567AE6A4FE}"/>
              </a:ext>
            </a:extLst>
          </p:cNvPr>
          <p:cNvGrpSpPr/>
          <p:nvPr/>
        </p:nvGrpSpPr>
        <p:grpSpPr>
          <a:xfrm>
            <a:off x="9086101" y="1744965"/>
            <a:ext cx="1528118" cy="1466373"/>
            <a:chOff x="0" y="0"/>
            <a:chExt cx="1628776" cy="1587500"/>
          </a:xfrm>
        </p:grpSpPr>
        <p:pic>
          <p:nvPicPr>
            <p:cNvPr id="33" name="Google Shape;148;g9f7fbb9ec6_0_266">
              <a:extLst>
                <a:ext uri="{FF2B5EF4-FFF2-40B4-BE49-F238E27FC236}">
                  <a16:creationId xmlns:a16="http://schemas.microsoft.com/office/drawing/2014/main" id="{3ABC1B97-DB1F-41F6-A1B9-CA4F48C0B244}"/>
                </a:ext>
              </a:extLst>
            </p:cNvPr>
            <p:cNvPicPr preferRelativeResize="0"/>
            <p:nvPr/>
          </p:nvPicPr>
          <p:blipFill rotWithShape="1">
            <a:blip r:embed="rId3">
              <a:alphaModFix/>
            </a:blip>
            <a:srcRect l="2719" t="22811" r="53062" b="19786"/>
            <a:stretch/>
          </p:blipFill>
          <p:spPr>
            <a:xfrm>
              <a:off x="0" y="0"/>
              <a:ext cx="1628776" cy="1587500"/>
            </a:xfrm>
            <a:prstGeom prst="rect">
              <a:avLst/>
            </a:prstGeom>
            <a:noFill/>
            <a:ln>
              <a:noFill/>
            </a:ln>
          </p:spPr>
        </p:pic>
        <p:sp>
          <p:nvSpPr>
            <p:cNvPr id="34" name="Google Shape;149;g9f7fbb9ec6_0_266">
              <a:extLst>
                <a:ext uri="{FF2B5EF4-FFF2-40B4-BE49-F238E27FC236}">
                  <a16:creationId xmlns:a16="http://schemas.microsoft.com/office/drawing/2014/main" id="{FF08A848-93E1-4616-ABD1-352E0FA4D263}"/>
                </a:ext>
              </a:extLst>
            </p:cNvPr>
            <p:cNvSpPr/>
            <p:nvPr/>
          </p:nvSpPr>
          <p:spPr>
            <a:xfrm rot="5400000">
              <a:off x="584200" y="565150"/>
              <a:ext cx="838200" cy="495300"/>
            </a:xfrm>
            <a:prstGeom prst="curvedDownArrow">
              <a:avLst>
                <a:gd name="adj1" fmla="val 20155"/>
                <a:gd name="adj2" fmla="val 36685"/>
                <a:gd name="adj3" fmla="val 35161"/>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grpSp>
      <p:sp>
        <p:nvSpPr>
          <p:cNvPr id="35" name="CuadroTexto 34">
            <a:extLst>
              <a:ext uri="{FF2B5EF4-FFF2-40B4-BE49-F238E27FC236}">
                <a16:creationId xmlns:a16="http://schemas.microsoft.com/office/drawing/2014/main" id="{B8D0E460-8B5C-4EAE-A66E-754A58FEE1E5}"/>
              </a:ext>
            </a:extLst>
          </p:cNvPr>
          <p:cNvSpPr txBox="1"/>
          <p:nvPr/>
        </p:nvSpPr>
        <p:spPr>
          <a:xfrm>
            <a:off x="7070538" y="3689176"/>
            <a:ext cx="5081689" cy="1077218"/>
          </a:xfrm>
          <a:prstGeom prst="rect">
            <a:avLst/>
          </a:prstGeom>
          <a:noFill/>
        </p:spPr>
        <p:txBody>
          <a:bodyPr wrap="square">
            <a:spAutoFit/>
          </a:bodyPr>
          <a:lstStyle/>
          <a:p>
            <a:pPr algn="ctr" rtl="0">
              <a:spcBef>
                <a:spcPts val="0"/>
              </a:spcBef>
              <a:spcAft>
                <a:spcPts val="0"/>
              </a:spcAft>
            </a:pPr>
            <a:r>
              <a:rPr lang="es-CL" b="1" u="none" strike="noStrike" dirty="0">
                <a:solidFill>
                  <a:srgbClr val="88354D"/>
                </a:solidFill>
                <a:effectLst/>
              </a:rPr>
              <a:t>Figura</a:t>
            </a:r>
            <a:r>
              <a:rPr lang="en-US" b="1" u="none" strike="noStrike" dirty="0">
                <a:solidFill>
                  <a:srgbClr val="88354D"/>
                </a:solidFill>
                <a:effectLst/>
              </a:rPr>
              <a:t> </a:t>
            </a:r>
            <a:r>
              <a:rPr lang="en-US" b="1" dirty="0">
                <a:solidFill>
                  <a:srgbClr val="88354D"/>
                </a:solidFill>
              </a:rPr>
              <a:t>5</a:t>
            </a:r>
            <a:r>
              <a:rPr lang="en-US" b="1" u="none" strike="noStrike" dirty="0">
                <a:solidFill>
                  <a:srgbClr val="88354D"/>
                </a:solidFill>
                <a:effectLst/>
              </a:rPr>
              <a:t>. Disco o plato divisor ejemplo 2</a:t>
            </a:r>
            <a:endParaRPr lang="es-MX" b="1" dirty="0">
              <a:solidFill>
                <a:srgbClr val="88354D"/>
              </a:solidFill>
              <a:effectLst/>
            </a:endParaRPr>
          </a:p>
          <a:p>
            <a:br>
              <a:rPr lang="es-MX" sz="1600" dirty="0"/>
            </a:br>
            <a:br>
              <a:rPr lang="en-US" sz="1500" b="1" dirty="0">
                <a:solidFill>
                  <a:srgbClr val="88354D"/>
                </a:solidFill>
              </a:rPr>
            </a:br>
            <a:endParaRPr lang="en-US" sz="1500" b="1" dirty="0">
              <a:solidFill>
                <a:srgbClr val="88354D"/>
              </a:solidFill>
            </a:endParaRPr>
          </a:p>
        </p:txBody>
      </p:sp>
      <p:sp>
        <p:nvSpPr>
          <p:cNvPr id="37" name="Google Shape;107;g9f7fbb9ec6_0_168">
            <a:extLst>
              <a:ext uri="{FF2B5EF4-FFF2-40B4-BE49-F238E27FC236}">
                <a16:creationId xmlns:a16="http://schemas.microsoft.com/office/drawing/2014/main" id="{C28368A4-16DC-4FC6-8644-41B6CBDF224E}"/>
              </a:ext>
            </a:extLst>
          </p:cNvPr>
          <p:cNvSpPr txBox="1"/>
          <p:nvPr/>
        </p:nvSpPr>
        <p:spPr>
          <a:xfrm>
            <a:off x="7087995" y="3290550"/>
            <a:ext cx="51816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CL" sz="1000" b="1" i="0" u="none" strike="noStrike" cap="none" dirty="0">
                <a:solidFill>
                  <a:schemeClr val="dk1"/>
                </a:solidFill>
                <a:latin typeface="Calibri"/>
                <a:ea typeface="Calibri"/>
                <a:cs typeface="Calibri"/>
                <a:sym typeface="Calibri"/>
              </a:rPr>
              <a:t>Fuente: </a:t>
            </a:r>
            <a:r>
              <a:rPr lang="es-CL" sz="1000" b="0" i="0" u="none" strike="noStrike" cap="none" dirty="0">
                <a:solidFill>
                  <a:schemeClr val="dk1"/>
                </a:solidFill>
                <a:latin typeface="Calibri"/>
                <a:ea typeface="Calibri"/>
                <a:cs typeface="Calibri"/>
                <a:sym typeface="Calibri"/>
              </a:rPr>
              <a:t>Taller Mecánica Industrial - Escuela Industrial Superior de Valparaíso Óscar Gacitúa Basulto.</a:t>
            </a:r>
            <a:endParaRPr sz="1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p:txBody>
      </p:sp>
      <p:grpSp>
        <p:nvGrpSpPr>
          <p:cNvPr id="38" name="Google Shape;151;g9f7fbb9ec6_0_266">
            <a:extLst>
              <a:ext uri="{FF2B5EF4-FFF2-40B4-BE49-F238E27FC236}">
                <a16:creationId xmlns:a16="http://schemas.microsoft.com/office/drawing/2014/main" id="{B9BE5227-F594-491F-8AC6-57ABCA5DEA7B}"/>
              </a:ext>
            </a:extLst>
          </p:cNvPr>
          <p:cNvGrpSpPr/>
          <p:nvPr/>
        </p:nvGrpSpPr>
        <p:grpSpPr>
          <a:xfrm>
            <a:off x="7904819" y="4032458"/>
            <a:ext cx="3270250" cy="1936750"/>
            <a:chOff x="-127000" y="0"/>
            <a:chExt cx="3270250" cy="1936750"/>
          </a:xfrm>
        </p:grpSpPr>
        <p:pic>
          <p:nvPicPr>
            <p:cNvPr id="39" name="Google Shape;152;g9f7fbb9ec6_0_266">
              <a:extLst>
                <a:ext uri="{FF2B5EF4-FFF2-40B4-BE49-F238E27FC236}">
                  <a16:creationId xmlns:a16="http://schemas.microsoft.com/office/drawing/2014/main" id="{5522F360-59E3-47C1-AB6B-4C46C2779B90}"/>
                </a:ext>
              </a:extLst>
            </p:cNvPr>
            <p:cNvPicPr preferRelativeResize="0"/>
            <p:nvPr/>
          </p:nvPicPr>
          <p:blipFill rotWithShape="1">
            <a:blip r:embed="rId4">
              <a:alphaModFix/>
            </a:blip>
            <a:srcRect l="5799" t="33349" r="65630" b="13520"/>
            <a:stretch/>
          </p:blipFill>
          <p:spPr>
            <a:xfrm>
              <a:off x="1422400" y="165100"/>
              <a:ext cx="1720850" cy="1771650"/>
            </a:xfrm>
            <a:prstGeom prst="rect">
              <a:avLst/>
            </a:prstGeom>
            <a:noFill/>
            <a:ln>
              <a:noFill/>
            </a:ln>
          </p:spPr>
        </p:pic>
        <p:cxnSp>
          <p:nvCxnSpPr>
            <p:cNvPr id="40" name="Google Shape;153;g9f7fbb9ec6_0_266">
              <a:extLst>
                <a:ext uri="{FF2B5EF4-FFF2-40B4-BE49-F238E27FC236}">
                  <a16:creationId xmlns:a16="http://schemas.microsoft.com/office/drawing/2014/main" id="{6F429436-976F-43BB-B197-E196E265DDB7}"/>
                </a:ext>
              </a:extLst>
            </p:cNvPr>
            <p:cNvCxnSpPr/>
            <p:nvPr/>
          </p:nvCxnSpPr>
          <p:spPr>
            <a:xfrm>
              <a:off x="920750" y="158750"/>
              <a:ext cx="1257300" cy="273000"/>
            </a:xfrm>
            <a:prstGeom prst="straightConnector1">
              <a:avLst/>
            </a:prstGeom>
            <a:noFill/>
            <a:ln w="19050" cap="flat" cmpd="sng">
              <a:solidFill>
                <a:srgbClr val="FF0000"/>
              </a:solidFill>
              <a:prstDash val="solid"/>
              <a:round/>
              <a:headEnd type="none" w="sm" len="sm"/>
              <a:tailEnd type="triangle" w="med" len="med"/>
            </a:ln>
          </p:spPr>
        </p:cxnSp>
        <p:sp>
          <p:nvSpPr>
            <p:cNvPr id="41" name="Google Shape;154;g9f7fbb9ec6_0_266">
              <a:extLst>
                <a:ext uri="{FF2B5EF4-FFF2-40B4-BE49-F238E27FC236}">
                  <a16:creationId xmlns:a16="http://schemas.microsoft.com/office/drawing/2014/main" id="{1F62AA32-10B1-4429-BD9A-54679F49296D}"/>
                </a:ext>
              </a:extLst>
            </p:cNvPr>
            <p:cNvSpPr txBox="1"/>
            <p:nvPr/>
          </p:nvSpPr>
          <p:spPr>
            <a:xfrm>
              <a:off x="-127000" y="0"/>
              <a:ext cx="1079400" cy="6159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1100"/>
                <a:buFont typeface="Arial"/>
                <a:buNone/>
              </a:pPr>
              <a:r>
                <a:rPr lang="es-CL" sz="1100" b="0" i="0" u="none" strike="noStrike" cap="none" dirty="0">
                  <a:solidFill>
                    <a:srgbClr val="000000"/>
                  </a:solidFill>
                  <a:latin typeface="Calibri"/>
                  <a:ea typeface="Calibri"/>
                  <a:cs typeface="Calibri"/>
                  <a:sym typeface="Calibri"/>
                </a:rPr>
                <a:t>21 agujeros, disco agujero II</a:t>
              </a:r>
              <a:endParaRPr sz="1100" b="0" i="0" u="none" strike="noStrike" cap="none" dirty="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006590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normAutofit fontScale="90000"/>
          </a:bodyPr>
          <a:lstStyle/>
          <a:p>
            <a:r>
              <a:rPr lang="es-MX" sz="6600" dirty="0">
                <a:solidFill>
                  <a:srgbClr val="88354D"/>
                </a:solidFill>
              </a:rPr>
              <a:t>TEMA N°3</a:t>
            </a:r>
            <a:br>
              <a:rPr lang="es-MX" dirty="0"/>
            </a:br>
            <a:r>
              <a:rPr lang="es-MX" dirty="0">
                <a:solidFill>
                  <a:srgbClr val="A7A8AA"/>
                </a:solidFill>
              </a:rPr>
              <a:t>FRACCIONES Y NÚMEROS MIXTOS</a:t>
            </a: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7" name="CuadroTexto 6">
            <a:extLst>
              <a:ext uri="{FF2B5EF4-FFF2-40B4-BE49-F238E27FC236}">
                <a16:creationId xmlns:a16="http://schemas.microsoft.com/office/drawing/2014/main" id="{B61300F5-43D6-4882-B0D3-FFCE046A6F18}"/>
              </a:ext>
            </a:extLst>
          </p:cNvPr>
          <p:cNvSpPr txBox="1"/>
          <p:nvPr/>
        </p:nvSpPr>
        <p:spPr>
          <a:xfrm>
            <a:off x="5919959" y="1761186"/>
            <a:ext cx="5958363" cy="4134678"/>
          </a:xfrm>
          <a:prstGeom prst="rect">
            <a:avLst/>
          </a:prstGeom>
          <a:solidFill>
            <a:srgbClr val="88354D"/>
          </a:solidFill>
        </p:spPr>
        <p:txBody>
          <a:bodyPr wrap="square" rtlCol="0">
            <a:spAutoFit/>
          </a:bodyPr>
          <a:lstStyle/>
          <a:p>
            <a:endParaRPr lang="es-CL" dirty="0"/>
          </a:p>
        </p:txBody>
      </p:sp>
      <p:pic>
        <p:nvPicPr>
          <p:cNvPr id="8" name="Google Shape;163;g9f7fbb9ec6_0_376">
            <a:extLst>
              <a:ext uri="{FF2B5EF4-FFF2-40B4-BE49-F238E27FC236}">
                <a16:creationId xmlns:a16="http://schemas.microsoft.com/office/drawing/2014/main" id="{F7A1647A-C6A4-46F0-9110-2230EDB029EA}"/>
              </a:ext>
            </a:extLst>
          </p:cNvPr>
          <p:cNvPicPr preferRelativeResize="0"/>
          <p:nvPr/>
        </p:nvPicPr>
        <p:blipFill rotWithShape="1">
          <a:blip r:embed="rId2">
            <a:alphaModFix/>
          </a:blip>
          <a:srcRect/>
          <a:stretch/>
        </p:blipFill>
        <p:spPr>
          <a:xfrm>
            <a:off x="7772749" y="3003697"/>
            <a:ext cx="3000375" cy="1819275"/>
          </a:xfrm>
          <a:prstGeom prst="rect">
            <a:avLst/>
          </a:prstGeom>
          <a:noFill/>
          <a:ln>
            <a:noFill/>
          </a:ln>
        </p:spPr>
      </p:pic>
      <p:sp>
        <p:nvSpPr>
          <p:cNvPr id="9" name="Google Shape;162;g9f7fbb9ec6_0_376">
            <a:extLst>
              <a:ext uri="{FF2B5EF4-FFF2-40B4-BE49-F238E27FC236}">
                <a16:creationId xmlns:a16="http://schemas.microsoft.com/office/drawing/2014/main" id="{62FC5721-5EB5-4041-BFDD-C8840D7A9BBF}"/>
              </a:ext>
            </a:extLst>
          </p:cNvPr>
          <p:cNvSpPr txBox="1"/>
          <p:nvPr/>
        </p:nvSpPr>
        <p:spPr>
          <a:xfrm>
            <a:off x="5554463" y="6065483"/>
            <a:ext cx="72888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s-CL" sz="1000" b="1" i="0" u="none" strike="noStrike" cap="none" dirty="0">
                <a:solidFill>
                  <a:schemeClr val="dk1"/>
                </a:solidFill>
                <a:ea typeface="Arial"/>
                <a:cs typeface="Arial"/>
                <a:sym typeface="Arial"/>
              </a:rPr>
              <a:t>Fuente</a:t>
            </a:r>
            <a:r>
              <a:rPr lang="es-CL" sz="1000" b="0" i="0" u="none" strike="noStrike" cap="none" dirty="0">
                <a:solidFill>
                  <a:schemeClr val="dk1"/>
                </a:solidFill>
                <a:ea typeface="Arial"/>
                <a:cs typeface="Arial"/>
                <a:sym typeface="Arial"/>
              </a:rPr>
              <a:t>: </a:t>
            </a:r>
            <a:r>
              <a:rPr lang="es-CL" sz="1000" b="0" i="0" u="none" strike="noStrike" cap="none" dirty="0">
                <a:solidFill>
                  <a:schemeClr val="dk1"/>
                </a:solidFill>
                <a:ea typeface="Calibri"/>
                <a:cs typeface="Calibri"/>
                <a:sym typeface="Calibri"/>
              </a:rPr>
              <a:t> Elaboración propia</a:t>
            </a:r>
            <a:r>
              <a:rPr lang="es-CL" sz="1200" b="0" i="0" u="none" strike="noStrike" cap="none" dirty="0">
                <a:solidFill>
                  <a:schemeClr val="dk1"/>
                </a:solidFill>
                <a:ea typeface="Calibri"/>
                <a:cs typeface="Calibri"/>
                <a:sym typeface="Calibri"/>
              </a:rPr>
              <a:t>.</a:t>
            </a:r>
            <a:endParaRPr sz="1200" b="0" i="0" u="none" strike="noStrike" cap="none" dirty="0">
              <a:solidFill>
                <a:schemeClr val="dk1"/>
              </a:solidFil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069860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2A19D01-61BE-467C-8B2B-5325D54A5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95"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AB8EDEAC-DE34-4551-AEBC-FF7A3B2E4893}"/>
              </a:ext>
            </a:extLst>
          </p:cNvPr>
          <p:cNvSpPr>
            <a:spLocks noGrp="1"/>
          </p:cNvSpPr>
          <p:nvPr>
            <p:ph type="title"/>
          </p:nvPr>
        </p:nvSpPr>
        <p:spPr>
          <a:xfrm>
            <a:off x="296663" y="365125"/>
            <a:ext cx="10515600" cy="1325563"/>
          </a:xfrm>
        </p:spPr>
        <p:txBody>
          <a:bodyPr/>
          <a:lstStyle/>
          <a:p>
            <a:r>
              <a:rPr lang="es-MX" b="1" dirty="0">
                <a:solidFill>
                  <a:srgbClr val="88354D"/>
                </a:solidFill>
              </a:rPr>
              <a:t>FRACCIONES</a:t>
            </a:r>
            <a:br>
              <a:rPr lang="es-MX" b="1" dirty="0">
                <a:solidFill>
                  <a:srgbClr val="A7A8AA"/>
                </a:solidFill>
              </a:rPr>
            </a:br>
            <a:r>
              <a:rPr lang="es-MX" b="1" dirty="0">
                <a:solidFill>
                  <a:srgbClr val="A7A8AA"/>
                </a:solidFill>
              </a:rPr>
              <a:t>Y NÚMEROS MIXTOS</a:t>
            </a:r>
            <a:endParaRPr lang="es-CL" b="1" dirty="0">
              <a:solidFill>
                <a:srgbClr val="A7A8AA"/>
              </a:solidFill>
            </a:endParaRPr>
          </a:p>
        </p:txBody>
      </p:sp>
      <p:sp>
        <p:nvSpPr>
          <p:cNvPr id="17" name="Rectángulo 16">
            <a:extLst>
              <a:ext uri="{FF2B5EF4-FFF2-40B4-BE49-F238E27FC236}">
                <a16:creationId xmlns:a16="http://schemas.microsoft.com/office/drawing/2014/main" id="{2A714EAE-7E99-4E0C-822F-995C2159B4D3}"/>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3" name="Marcador de contenido 4">
            <a:extLst>
              <a:ext uri="{FF2B5EF4-FFF2-40B4-BE49-F238E27FC236}">
                <a16:creationId xmlns:a16="http://schemas.microsoft.com/office/drawing/2014/main" id="{361AC8D0-5D88-4E2A-9F7B-8761B20C3598}"/>
              </a:ext>
            </a:extLst>
          </p:cNvPr>
          <p:cNvSpPr>
            <a:spLocks noGrp="1"/>
          </p:cNvSpPr>
          <p:nvPr>
            <p:ph sz="half" idx="1"/>
          </p:nvPr>
        </p:nvSpPr>
        <p:spPr>
          <a:xfrm>
            <a:off x="1918632" y="2271872"/>
            <a:ext cx="4372993" cy="331449"/>
          </a:xfrm>
        </p:spPr>
        <p:txBody>
          <a:bodyPr>
            <a:noAutofit/>
          </a:bodyPr>
          <a:lstStyle/>
          <a:p>
            <a:pPr marL="114300" lvl="0" indent="0">
              <a:spcBef>
                <a:spcPts val="0"/>
              </a:spcBef>
              <a:buSzPts val="1800"/>
              <a:buNone/>
            </a:pPr>
            <a:r>
              <a:rPr lang="es-MX" sz="2000" b="1" dirty="0">
                <a:solidFill>
                  <a:schemeClr val="bg1"/>
                </a:solidFill>
                <a:ea typeface="Calibri"/>
                <a:cs typeface="Calibri"/>
                <a:sym typeface="Calibri"/>
              </a:rPr>
              <a:t>FÓRMULA DE VELOCIDAD DE CORTE</a:t>
            </a:r>
            <a:endParaRPr lang="es-MX" sz="2000" b="1" dirty="0">
              <a:solidFill>
                <a:schemeClr val="bg1"/>
              </a:solidFill>
            </a:endParaRPr>
          </a:p>
          <a:p>
            <a:endParaRPr lang="es-CL" sz="2000" b="1" dirty="0">
              <a:solidFill>
                <a:schemeClr val="bg1"/>
              </a:solidFill>
            </a:endParaRPr>
          </a:p>
        </p:txBody>
      </p:sp>
      <p:sp>
        <p:nvSpPr>
          <p:cNvPr id="26" name="CuadroTexto 25">
            <a:extLst>
              <a:ext uri="{FF2B5EF4-FFF2-40B4-BE49-F238E27FC236}">
                <a16:creationId xmlns:a16="http://schemas.microsoft.com/office/drawing/2014/main" id="{792FFA6F-02FD-437A-BD4F-81104E8E53F6}"/>
              </a:ext>
            </a:extLst>
          </p:cNvPr>
          <p:cNvSpPr txBox="1"/>
          <p:nvPr/>
        </p:nvSpPr>
        <p:spPr>
          <a:xfrm>
            <a:off x="6454422" y="2230106"/>
            <a:ext cx="4081474" cy="400110"/>
          </a:xfrm>
          <a:prstGeom prst="rect">
            <a:avLst/>
          </a:prstGeom>
          <a:noFill/>
        </p:spPr>
        <p:txBody>
          <a:bodyPr wrap="square">
            <a:spAutoFit/>
          </a:bodyPr>
          <a:lstStyle/>
          <a:p>
            <a:pPr marL="114300" indent="0">
              <a:spcBef>
                <a:spcPts val="0"/>
              </a:spcBef>
              <a:buSzPts val="1800"/>
              <a:buFont typeface="Arial" panose="020B0604020202020204" pitchFamily="34" charset="0"/>
              <a:buNone/>
            </a:pPr>
            <a:r>
              <a:rPr lang="es-MX" sz="2000" b="1" dirty="0">
                <a:solidFill>
                  <a:schemeClr val="bg1"/>
                </a:solidFill>
                <a:ea typeface="Calibri"/>
                <a:cs typeface="Calibri"/>
                <a:sym typeface="Calibri"/>
              </a:rPr>
              <a:t>FÓRMULA DE VELOCIDAD DE GIRO</a:t>
            </a:r>
            <a:endParaRPr lang="es-MX" sz="2000" b="1" dirty="0">
              <a:solidFill>
                <a:schemeClr val="bg1"/>
              </a:solidFill>
            </a:endParaRPr>
          </a:p>
        </p:txBody>
      </p:sp>
      <p:sp>
        <p:nvSpPr>
          <p:cNvPr id="6" name="CuadroTexto 5">
            <a:extLst>
              <a:ext uri="{FF2B5EF4-FFF2-40B4-BE49-F238E27FC236}">
                <a16:creationId xmlns:a16="http://schemas.microsoft.com/office/drawing/2014/main" id="{5CC7D193-2616-4219-982D-F91416BCCF77}"/>
              </a:ext>
            </a:extLst>
          </p:cNvPr>
          <p:cNvSpPr txBox="1"/>
          <p:nvPr/>
        </p:nvSpPr>
        <p:spPr>
          <a:xfrm>
            <a:off x="523680" y="1750069"/>
            <a:ext cx="11456837" cy="3554819"/>
          </a:xfrm>
          <a:prstGeom prst="rect">
            <a:avLst/>
          </a:prstGeom>
          <a:noFill/>
        </p:spPr>
        <p:txBody>
          <a:bodyPr wrap="square" rtlCol="0">
            <a:spAutoFit/>
          </a:bodyPr>
          <a:lstStyle/>
          <a:p>
            <a:r>
              <a:rPr lang="es-MX" sz="2000" b="0" i="0" u="none" strike="noStrike" dirty="0">
                <a:solidFill>
                  <a:srgbClr val="000000"/>
                </a:solidFill>
                <a:effectLst/>
                <a:latin typeface="Calibri" panose="020F0502020204030204" pitchFamily="34" charset="0"/>
              </a:rPr>
              <a:t>Un número mixto es la representación numérica una fracción mayor que la unidad (fracción impropia),es decir, una fracción en la que el numerador es mayor que el denominador.</a:t>
            </a:r>
          </a:p>
          <a:p>
            <a:r>
              <a:rPr lang="es-MX" sz="2000" b="0" i="0" u="none" strike="noStrike" dirty="0">
                <a:solidFill>
                  <a:srgbClr val="000000"/>
                </a:solidFill>
                <a:effectLst/>
                <a:latin typeface="Calibri" panose="020F0502020204030204" pitchFamily="34" charset="0"/>
              </a:rPr>
              <a:t>Todo número mixto se conforma de los siguientes elementos:</a:t>
            </a:r>
          </a:p>
          <a:p>
            <a:pPr marL="342900" indent="-342900">
              <a:buFont typeface="Arial" panose="020B0604020202020204" pitchFamily="34" charset="0"/>
              <a:buChar char="•"/>
            </a:pPr>
            <a:r>
              <a:rPr lang="es-MX" sz="2000" b="0" i="0" u="none" strike="noStrike" dirty="0">
                <a:solidFill>
                  <a:srgbClr val="000000"/>
                </a:solidFill>
                <a:effectLst/>
                <a:latin typeface="Calibri" panose="020F0502020204030204" pitchFamily="34" charset="0"/>
              </a:rPr>
              <a:t>Un número entero.</a:t>
            </a:r>
          </a:p>
          <a:p>
            <a:pPr marL="342900" indent="-342900">
              <a:buFont typeface="Arial" panose="020B0604020202020204" pitchFamily="34" charset="0"/>
              <a:buChar char="•"/>
            </a:pPr>
            <a:r>
              <a:rPr lang="es-MX" sz="2000" b="0" i="0" u="none" strike="noStrike" dirty="0">
                <a:solidFill>
                  <a:srgbClr val="000000"/>
                </a:solidFill>
                <a:effectLst/>
                <a:latin typeface="Calibri" panose="020F0502020204030204" pitchFamily="34" charset="0"/>
              </a:rPr>
              <a:t>Una fracción propia. </a:t>
            </a:r>
          </a:p>
          <a:p>
            <a:r>
              <a:rPr lang="es-MX" sz="2000" b="0" i="0" u="none" strike="noStrike" dirty="0">
                <a:solidFill>
                  <a:srgbClr val="000000"/>
                </a:solidFill>
                <a:effectLst/>
                <a:latin typeface="Calibri" panose="020F0502020204030204" pitchFamily="34" charset="0"/>
              </a:rPr>
              <a:t>Para formar un número mixto debemos:</a:t>
            </a:r>
          </a:p>
          <a:p>
            <a:pPr marL="342900" indent="-342900">
              <a:buFont typeface="Arial" panose="020B0604020202020204" pitchFamily="34" charset="0"/>
              <a:buChar char="•"/>
            </a:pPr>
            <a:r>
              <a:rPr lang="es-MX" sz="2000" b="0" i="0" u="none" strike="noStrike" dirty="0">
                <a:solidFill>
                  <a:srgbClr val="000000"/>
                </a:solidFill>
                <a:effectLst/>
                <a:latin typeface="Calibri" panose="020F0502020204030204" pitchFamily="34" charset="0"/>
              </a:rPr>
              <a:t>Dividir el numerador por el denominador</a:t>
            </a:r>
          </a:p>
          <a:p>
            <a:pPr marL="342900" indent="-342900">
              <a:buFont typeface="Arial" panose="020B0604020202020204" pitchFamily="34" charset="0"/>
              <a:buChar char="•"/>
            </a:pPr>
            <a:r>
              <a:rPr lang="es-MX" sz="2000" b="0" i="0" u="none" strike="noStrike" dirty="0">
                <a:solidFill>
                  <a:srgbClr val="000000"/>
                </a:solidFill>
                <a:effectLst/>
                <a:latin typeface="Calibri" panose="020F0502020204030204" pitchFamily="34" charset="0"/>
              </a:rPr>
              <a:t>El cociente es el entero del número mixto</a:t>
            </a:r>
          </a:p>
          <a:p>
            <a:pPr marL="342900" indent="-342900">
              <a:buFont typeface="Arial" panose="020B0604020202020204" pitchFamily="34" charset="0"/>
              <a:buChar char="•"/>
            </a:pPr>
            <a:r>
              <a:rPr lang="es-MX" sz="2000" b="0" i="0" u="none" strike="noStrike" dirty="0">
                <a:solidFill>
                  <a:srgbClr val="000000"/>
                </a:solidFill>
                <a:effectLst/>
                <a:latin typeface="Calibri" panose="020F0502020204030204" pitchFamily="34" charset="0"/>
              </a:rPr>
              <a:t>El resto será el numerador de la fracción propia del número mixto</a:t>
            </a:r>
          </a:p>
          <a:p>
            <a:pPr marL="342900" indent="-342900">
              <a:buFont typeface="Arial" panose="020B0604020202020204" pitchFamily="34" charset="0"/>
              <a:buChar char="•"/>
            </a:pPr>
            <a:r>
              <a:rPr lang="es-MX" sz="2000" b="0" i="0" u="none" strike="noStrike" dirty="0">
                <a:solidFill>
                  <a:srgbClr val="000000"/>
                </a:solidFill>
                <a:effectLst/>
                <a:latin typeface="Calibri" panose="020F0502020204030204" pitchFamily="34" charset="0"/>
              </a:rPr>
              <a:t>El denominador se conserva para formar la fracción propia del número mixto</a:t>
            </a:r>
          </a:p>
          <a:p>
            <a:endParaRPr lang="es-MX" sz="2500" b="0" i="0" u="none" strike="noStrike" dirty="0">
              <a:solidFill>
                <a:srgbClr val="000000"/>
              </a:solidFill>
              <a:effectLst/>
              <a:latin typeface="Calibri" panose="020F0502020204030204" pitchFamily="34" charset="0"/>
            </a:endParaRPr>
          </a:p>
        </p:txBody>
      </p:sp>
      <p:pic>
        <p:nvPicPr>
          <p:cNvPr id="20" name="Google Shape;170;g9f7fbb9ec6_0_562">
            <a:extLst>
              <a:ext uri="{FF2B5EF4-FFF2-40B4-BE49-F238E27FC236}">
                <a16:creationId xmlns:a16="http://schemas.microsoft.com/office/drawing/2014/main" id="{72804EBF-C5A3-404C-AB7B-CAF36EBB3D74}"/>
              </a:ext>
            </a:extLst>
          </p:cNvPr>
          <p:cNvPicPr preferRelativeResize="0"/>
          <p:nvPr/>
        </p:nvPicPr>
        <p:blipFill rotWithShape="1">
          <a:blip r:embed="rId3">
            <a:alphaModFix/>
          </a:blip>
          <a:srcRect/>
          <a:stretch/>
        </p:blipFill>
        <p:spPr>
          <a:xfrm>
            <a:off x="968898" y="4893841"/>
            <a:ext cx="10566399" cy="1865700"/>
          </a:xfrm>
          <a:prstGeom prst="rect">
            <a:avLst/>
          </a:prstGeom>
          <a:noFill/>
          <a:ln>
            <a:noFill/>
          </a:ln>
        </p:spPr>
      </p:pic>
    </p:spTree>
    <p:extLst>
      <p:ext uri="{BB962C8B-B14F-4D97-AF65-F5344CB8AC3E}">
        <p14:creationId xmlns:p14="http://schemas.microsoft.com/office/powerpoint/2010/main" val="58851809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695</TotalTime>
  <Words>3224</Words>
  <Application>Microsoft Office PowerPoint</Application>
  <PresentationFormat>Panorámica</PresentationFormat>
  <Paragraphs>340</Paragraphs>
  <Slides>40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40</vt:i4>
      </vt:variant>
    </vt:vector>
  </HeadingPairs>
  <TitlesOfParts>
    <vt:vector size="45" baseType="lpstr">
      <vt:lpstr>Arial</vt:lpstr>
      <vt:lpstr>Calibri</vt:lpstr>
      <vt:lpstr>Calibri Light</vt:lpstr>
      <vt:lpstr>Cambria Math</vt:lpstr>
      <vt:lpstr>Tema de Office</vt:lpstr>
      <vt:lpstr>MONTAJE Y PREPARACIÓN DE UNA FRESADORA UNIVERSAL</vt:lpstr>
      <vt:lpstr>TEMAS</vt:lpstr>
      <vt:lpstr>TEMA N°1 CABEZAL DIVISOR</vt:lpstr>
      <vt:lpstr>CABEZAL DIVISOR</vt:lpstr>
      <vt:lpstr>TEMA N°2 PARTES DE UN CABEZAL DIVISOR</vt:lpstr>
      <vt:lpstr>PARTES DE UN CABEZAL DIVISOR</vt:lpstr>
      <vt:lpstr>PARTES DE UN CABEZAL DIVISOR</vt:lpstr>
      <vt:lpstr>TEMA N°3 FRACCIONES Y NÚMEROS MIXTOS</vt:lpstr>
      <vt:lpstr>FRACCIONES Y NÚMEROS MIXTOS</vt:lpstr>
      <vt:lpstr>TEMA N°4 TIPOS DE DIVISIONES</vt:lpstr>
      <vt:lpstr>TIPOS DE DIVISIONES</vt:lpstr>
      <vt:lpstr>DIVISIÓN INDERECTA O SIMPLE</vt:lpstr>
      <vt:lpstr>DIVISIÓN INDERECTA O SIMPLE</vt:lpstr>
      <vt:lpstr>DIVISIÓN INDERECTA O SIMPLE</vt:lpstr>
      <vt:lpstr>DIVISIÓN INDERECTA O SIMPLE</vt:lpstr>
      <vt:lpstr>DIVISIÓN INDERECTA O SIMPLE</vt:lpstr>
      <vt:lpstr>DIVISIÓN DIRECTA</vt:lpstr>
      <vt:lpstr>DIVISIÓN DIRECTA</vt:lpstr>
      <vt:lpstr>DIVISIÓN ANGULAR</vt:lpstr>
      <vt:lpstr>DIVISIÓN ANGULAR</vt:lpstr>
      <vt:lpstr>DIVISIÓN ANGULAR</vt:lpstr>
      <vt:lpstr>DIVISIÓN ANGULAR</vt:lpstr>
      <vt:lpstr>TEMA N°5 MÉTODOS DE FRESADO</vt:lpstr>
      <vt:lpstr>FRESADO FRONTAL</vt:lpstr>
      <vt:lpstr>FRESADO CILÍNDRICO</vt:lpstr>
      <vt:lpstr>FRESADO CONTRAMARCHA</vt:lpstr>
      <vt:lpstr>FRESADO A FAVOR DEL AVANCE</vt:lpstr>
      <vt:lpstr> TEMA N°6 PROCEDIMIENTO PARA CONTROL DIMENSIONAL DE FRESAS DE MÓDULO</vt:lpstr>
      <vt:lpstr>PROCEDIMIENTO PARA CONTROL DIMENSIONAL DE FRESAS DE MÓDULO</vt:lpstr>
      <vt:lpstr>PROCEDIMIENTO PARA CONTROL DIMENSIONAL DE FRESAS DE MÓDULO</vt:lpstr>
      <vt:lpstr> TEMA N°7 INSTRUMENTOS Y HERRAMIENTAS UTILIZADAS PARA EL FRESADO</vt:lpstr>
      <vt:lpstr>INSTRUMENTOS DE MEDICIÓN UTILIZADOS PARA EL FRESADO</vt:lpstr>
      <vt:lpstr>INSTRUMENTOS DE MEDICIÓN UTILIZADOS PARA EL FRESADO</vt:lpstr>
      <vt:lpstr>INSTRUMENTOS DE MEDICIÓN UTILIZADOS PARA EL FRESADO</vt:lpstr>
      <vt:lpstr>INSTRUMENTOS DE MEDICIÓN UTILIZADOS PARA EL FRESADO</vt:lpstr>
      <vt:lpstr>HERRAMIENTAS UTILIZADAS PARA EL FRESADO DE ENGRANAJES</vt:lpstr>
      <vt:lpstr>  PROCESO DE MONTAJE EN FRESADORA UNIVERSAL PARA MECANIZADO DE ENGRANAJES</vt:lpstr>
      <vt:lpstr>PROCESO DE MONTAJE EN FRESADORA UNIVERSAL PARA MECANIZADO DE ENGRANAJES</vt:lpstr>
      <vt:lpstr>PROCESO DE MONTAJE EN FRESADORA UNIVERSAL PARA MECANIZADO DE ENGRANAJES</vt:lpstr>
      <vt:lpstr>PROCESO DE MONTAJE EN FRESADORA UNIVERSAL PARA MECANIZADO DE ENGRANAJES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d.silvahidd@gmail.com</dc:creator>
  <cp:lastModifiedBy>Karina Uribe Mansilla</cp:lastModifiedBy>
  <cp:revision>66</cp:revision>
  <dcterms:created xsi:type="dcterms:W3CDTF">2020-08-12T18:32:33Z</dcterms:created>
  <dcterms:modified xsi:type="dcterms:W3CDTF">2021-02-19T16:43:56Z</dcterms:modified>
</cp:coreProperties>
</file>