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90" r:id="rId9"/>
    <p:sldId id="291" r:id="rId10"/>
    <p:sldId id="28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54D"/>
    <a:srgbClr val="A7A8A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3F79E-DA99-49B4-A33A-6007C1A75FB0}" v="1" dt="2020-10-22T11:46:27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mio Belmar" userId="cd9796ceae01ce3b" providerId="LiveId" clId="{82D3F79E-DA99-49B4-A33A-6007C1A75FB0}"/>
    <pc:docChg chg="custSel modSld">
      <pc:chgData name="Elimio Belmar" userId="cd9796ceae01ce3b" providerId="LiveId" clId="{82D3F79E-DA99-49B4-A33A-6007C1A75FB0}" dt="2020-10-22T11:46:39.933" v="6" actId="1076"/>
      <pc:docMkLst>
        <pc:docMk/>
      </pc:docMkLst>
      <pc:sldChg chg="addSp delSp modSp mod">
        <pc:chgData name="Elimio Belmar" userId="cd9796ceae01ce3b" providerId="LiveId" clId="{82D3F79E-DA99-49B4-A33A-6007C1A75FB0}" dt="2020-10-22T11:46:39.933" v="6" actId="1076"/>
        <pc:sldMkLst>
          <pc:docMk/>
          <pc:sldMk cId="539088184" sldId="256"/>
        </pc:sldMkLst>
        <pc:picChg chg="del">
          <ac:chgData name="Elimio Belmar" userId="cd9796ceae01ce3b" providerId="LiveId" clId="{82D3F79E-DA99-49B4-A33A-6007C1A75FB0}" dt="2020-10-22T11:46:26.682" v="0" actId="478"/>
          <ac:picMkLst>
            <pc:docMk/>
            <pc:sldMk cId="539088184" sldId="256"/>
            <ac:picMk id="5" creationId="{F74E1ADD-FD3D-4764-8CB0-3DB48386D2E0}"/>
          </ac:picMkLst>
        </pc:picChg>
        <pc:picChg chg="add mod">
          <ac:chgData name="Elimio Belmar" userId="cd9796ceae01ce3b" providerId="LiveId" clId="{82D3F79E-DA99-49B4-A33A-6007C1A75FB0}" dt="2020-10-22T11:46:39.933" v="6" actId="1076"/>
          <ac:picMkLst>
            <pc:docMk/>
            <pc:sldMk cId="539088184" sldId="256"/>
            <ac:picMk id="7" creationId="{067E8289-B3BE-4ECF-A24F-92D55361DC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12C63-FF96-453D-AE8F-4B16131C5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D2167E-65B6-4257-BF20-50465DEE4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9CB69E-8DD8-4081-9E05-A3E69F23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B63DB-CB6B-4A80-81F1-8660C5B1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D7E99E-7FE4-4D06-AE91-7B053514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79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46CBE-DB82-4ADD-B153-02C0809E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BB29C6-8232-41EA-824D-48EB13A82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F407F2-9DBA-4B47-9861-B12D62B7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9DAB7-CF5B-4FA9-8997-D11D236E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C8539-9B0D-4A03-B55A-AA79A64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93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BACB3A-C2AD-4CD4-8A43-BADEB87E7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19D21E-CB09-43EC-8423-F87515891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2E30D-53CE-44D9-A655-8B2300F3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AE0BC-C44D-42A5-A865-0ACC76EB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B3BB6-12CA-4D48-9278-5B02F384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20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0818C-AC32-45D9-8EF0-AEEB9262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52A6B-E89F-4494-A8B0-5CF23C4DC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5638D-CB1A-445D-958F-3F964EEC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0E86E-C2D2-4FF1-AB54-5D925A35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7F441-B0C6-4646-9C19-C44826EA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6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E5724-2FE3-4C0A-AE34-33EF4629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2C9C82-FF15-4142-981F-1FFDC62A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4F3AE-ACAA-4AC6-A37B-3525C404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DB45D-585A-4C53-8C7E-8E2F1994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A3396-B363-4245-91A1-D7C6D4CD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8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124A9-F455-487B-81E5-0A5501EC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75B75-4F04-4977-ACEB-F32DEEC4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30D39F-D435-4067-90D6-597E8864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1A6CB5-6C8C-4E11-9E1D-5D2F505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35ABB7-7462-4D2D-AD87-C3C4882B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A19ED-234B-4544-A7DF-D79F22B1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44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56785-FDB1-47D0-ACCD-E39F084A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0A170B-ADE9-4A98-B498-FF730A4F4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611E9-2893-471B-8326-69B5F919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45512B-C5F1-456D-BB86-CF34C2E09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010A56-4918-4E15-AE16-2A63ACA56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56F16D-21D3-48FA-9858-EFDEEE0F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5405B5-8177-48A2-ADA4-65B41E64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A50FA2-1BFB-4FEA-BE48-BD50AAB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860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385CA-FD83-4115-97A9-880EF63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048EAE-EB73-493B-A079-4C931AC6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48868A-D5B5-46FC-AFC3-3305DA74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2B74A2-794C-4083-8828-1D853B42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1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457559-F99D-4F26-B5B5-842FE87A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B7C985-E099-40F5-8C8B-868ECE27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7EC2A-0F52-448B-890C-F5DA66D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045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F51A8-69C1-44C9-850E-8571ED45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C8FB0-A77D-4D9F-8649-B0558930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507C28-8D56-47CF-B243-C84D9CE43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4C9356-99F6-4E03-ABB5-DBA833EF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F41696-3163-444E-868F-372A5C52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C3844-E79D-43E2-ACBF-8D2E41EF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99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B4CBB-6700-4E3E-85CA-A3421F07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C90AE7-2A5E-474B-9032-7596B8847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DB61B-8746-4FF7-B309-DE93C71FA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B6F95F-A0D0-485A-B725-97F1A4B3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A4D0D2-E35B-45D3-A025-0C590BE8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23BB0A-EACB-4835-817C-6F49E50C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9A0B8F-FF9E-40B7-AD31-F08BE946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CD7843-4435-4083-B470-BDE407A04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1C967-DD38-470D-94DC-1568DAF7A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7044-1EFD-49B2-9884-9FB6763C9AB8}" type="datetimeFigureOut">
              <a:rPr lang="es-CL" smtClean="0"/>
              <a:t>04-12-2020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1B9C6-4BB8-42A9-88A2-506E5DC47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44327-7F49-4DE0-BF53-109530E9F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6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6A8B170-F7FE-4574-BBDD-9811E062866F}"/>
              </a:ext>
            </a:extLst>
          </p:cNvPr>
          <p:cNvSpPr>
            <a:spLocks noChangeAspect="1"/>
          </p:cNvSpPr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E7E263-56BD-4E4E-9F0C-D577D78BCDF7}"/>
              </a:ext>
            </a:extLst>
          </p:cNvPr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11D7D-FFAA-4EBF-A6EF-F627CC998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488" y="2432485"/>
            <a:ext cx="4441794" cy="2435765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chemeClr val="bg1"/>
                </a:solidFill>
              </a:rPr>
              <a:t>Torneado Cónico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1950B6-25D9-4105-92F2-8392A51A4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</p:spPr>
        <p:txBody>
          <a:bodyPr/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Actividad N°2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A87A65-E896-4A23-BAC7-F58F78545B08}"/>
              </a:ext>
            </a:extLst>
          </p:cNvPr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bg1"/>
                </a:solidFill>
              </a:rPr>
              <a:t>Especialidad Mecánica Industrial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Mención Máquinas – Herramientas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Módulo Torneado de piezas y conjuntos mecánicos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7E8289-B3BE-4ECF-A24F-92D55361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16413"/>
            <a:ext cx="5613647" cy="5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88354D"/>
                </a:solidFill>
              </a:rPr>
              <a:t>TEMA N°3</a:t>
            </a:r>
            <a:br>
              <a:rPr lang="es-MX" dirty="0"/>
            </a:br>
            <a:r>
              <a:rPr lang="es-MX" sz="4900" dirty="0">
                <a:solidFill>
                  <a:srgbClr val="A7A8AA"/>
                </a:solidFill>
              </a:rPr>
              <a:t>CÁLCULO DEL ÁNGULO DE TORNEADO </a:t>
            </a:r>
            <a:r>
              <a:rPr lang="es-CL" sz="4900" dirty="0">
                <a:solidFill>
                  <a:srgbClr val="A7A8AA"/>
                </a:solidFill>
              </a:rPr>
              <a:t>(</a:t>
            </a:r>
            <a:r>
              <a:rPr lang="es-CL" sz="4900" dirty="0">
                <a:solidFill>
                  <a:srgbClr val="A7A8AA"/>
                </a:solidFill>
                <a:sym typeface="arial"/>
              </a:rPr>
              <a:t>α</a:t>
            </a:r>
            <a:r>
              <a:rPr lang="es-CL" sz="4900" dirty="0">
                <a:solidFill>
                  <a:srgbClr val="A7A8AA"/>
                </a:solidFill>
              </a:rPr>
              <a:t>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Google Shape;292;p35">
            <a:extLst>
              <a:ext uri="{FF2B5EF4-FFF2-40B4-BE49-F238E27FC236}">
                <a16:creationId xmlns:a16="http://schemas.microsoft.com/office/drawing/2014/main" id="{8EEC07F4-866F-4564-9B7C-B55776C1878B}"/>
              </a:ext>
            </a:extLst>
          </p:cNvPr>
          <p:cNvSpPr txBox="1"/>
          <p:nvPr/>
        </p:nvSpPr>
        <p:spPr>
          <a:xfrm>
            <a:off x="9240475" y="6495828"/>
            <a:ext cx="279765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CL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Fuente: Elaboración propia.</a:t>
            </a:r>
            <a:endParaRPr lang="es-CL" sz="900" b="0" dirty="0"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6FB714-03A5-4B27-A3E0-AB6D4BD8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56" y="1997219"/>
            <a:ext cx="5825880" cy="43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6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CÁLCULO DEL ÁNGULO DE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TORNEADO 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arial"/>
                <a:cs typeface="arial"/>
                <a:sym typeface="arial"/>
              </a:rPr>
              <a:t>α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Calibri"/>
                <a:cs typeface="Calibri"/>
                <a:sym typeface="Calibri"/>
              </a:rPr>
              <a:t>)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Google Shape;251;p3">
            <a:extLst>
              <a:ext uri="{FF2B5EF4-FFF2-40B4-BE49-F238E27FC236}">
                <a16:creationId xmlns:a16="http://schemas.microsoft.com/office/drawing/2014/main" id="{D92934C8-7BB0-4B0A-AAFC-CCC4A372E83E}"/>
              </a:ext>
            </a:extLst>
          </p:cNvPr>
          <p:cNvSpPr txBox="1">
            <a:spLocks/>
          </p:cNvSpPr>
          <p:nvPr/>
        </p:nvSpPr>
        <p:spPr>
          <a:xfrm>
            <a:off x="475489" y="1889049"/>
            <a:ext cx="6465641" cy="4738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0"/>
              </a:spcBef>
              <a:buClr>
                <a:schemeClr val="dk1"/>
              </a:buClr>
              <a:buSzPts val="2700"/>
              <a:buNone/>
            </a:pPr>
            <a:r>
              <a:rPr lang="es-MX" sz="2700" b="1" dirty="0">
                <a:solidFill>
                  <a:srgbClr val="88354D"/>
                </a:solidFill>
              </a:rPr>
              <a:t>a. </a:t>
            </a:r>
            <a:r>
              <a:rPr lang="es-MX" sz="2700" dirty="0"/>
              <a:t>Uso de fórmulas y tablas trigonométricas</a:t>
            </a:r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26" name="Google Shape;257;p3">
            <a:extLst>
              <a:ext uri="{FF2B5EF4-FFF2-40B4-BE49-F238E27FC236}">
                <a16:creationId xmlns:a16="http://schemas.microsoft.com/office/drawing/2014/main" id="{902BC23C-31E5-470F-BF59-F83E6C8B8549}"/>
              </a:ext>
            </a:extLst>
          </p:cNvPr>
          <p:cNvSpPr txBox="1"/>
          <p:nvPr/>
        </p:nvSpPr>
        <p:spPr>
          <a:xfrm>
            <a:off x="1188461" y="2531601"/>
            <a:ext cx="4667839" cy="29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8. Conicidad e inclinación de un cono</a:t>
            </a:r>
            <a:endParaRPr sz="1800" b="1" i="1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8;p3">
            <a:extLst>
              <a:ext uri="{FF2B5EF4-FFF2-40B4-BE49-F238E27FC236}">
                <a16:creationId xmlns:a16="http://schemas.microsoft.com/office/drawing/2014/main" id="{E67E5DCC-3E04-4A58-9067-02D05188C389}"/>
              </a:ext>
            </a:extLst>
          </p:cNvPr>
          <p:cNvSpPr txBox="1"/>
          <p:nvPr/>
        </p:nvSpPr>
        <p:spPr>
          <a:xfrm>
            <a:off x="1054388" y="6525561"/>
            <a:ext cx="5886742" cy="26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1000" b="1" i="0" u="none" strike="noStrike" dirty="0">
                <a:solidFill>
                  <a:srgbClr val="000000"/>
                </a:solidFill>
                <a:effectLst/>
              </a:rPr>
              <a:t>Fuente: </a:t>
            </a:r>
            <a:r>
              <a:rPr lang="es-MX" sz="1000" b="0" i="0" u="none" strike="noStrike" dirty="0">
                <a:solidFill>
                  <a:srgbClr val="000000"/>
                </a:solidFill>
                <a:effectLst/>
              </a:rPr>
              <a:t>Elaboración propia en base a Casillas, A. L., (1998), Máquinas. Cálculos de Taller, España, Casillas.</a:t>
            </a:r>
            <a:endParaRPr lang="es-MX" sz="1000" b="0" dirty="0">
              <a:effectLst/>
            </a:endParaRPr>
          </a:p>
          <a:p>
            <a:br>
              <a:rPr lang="es-MX" sz="900" dirty="0"/>
            </a:b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6DDA15-BE54-4177-A657-56B959C30FBB}"/>
              </a:ext>
            </a:extLst>
          </p:cNvPr>
          <p:cNvSpPr>
            <a:spLocks noChangeAspect="1"/>
          </p:cNvSpPr>
          <p:nvPr/>
        </p:nvSpPr>
        <p:spPr>
          <a:xfrm>
            <a:off x="7591141" y="1752271"/>
            <a:ext cx="4125370" cy="414250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Google Shape;196;p2">
            <a:extLst>
              <a:ext uri="{FF2B5EF4-FFF2-40B4-BE49-F238E27FC236}">
                <a16:creationId xmlns:a16="http://schemas.microsoft.com/office/drawing/2014/main" id="{9232CDEC-B505-4D8E-8EB6-F55B7295FEE4}"/>
              </a:ext>
            </a:extLst>
          </p:cNvPr>
          <p:cNvSpPr txBox="1"/>
          <p:nvPr/>
        </p:nvSpPr>
        <p:spPr>
          <a:xfrm>
            <a:off x="7809237" y="1770347"/>
            <a:ext cx="3907273" cy="398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ÁNGULO DE TORNEADO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800" b="1" dirty="0">
                <a:solidFill>
                  <a:schemeClr val="bg1"/>
                </a:solidFill>
                <a:latin typeface="Minion Pro SmBd" panose="02040603060306020203" pitchFamily="18" charset="0"/>
                <a:ea typeface="Calibri"/>
                <a:cs typeface="Calibri"/>
                <a:sym typeface="Calibri"/>
              </a:rPr>
              <a:t>tan</a:t>
            </a:r>
            <a:r>
              <a:rPr lang="es-CL" sz="28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s-CL" sz="2800" b="0" i="0" u="none" strike="noStrike" cap="none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α</a:t>
            </a:r>
            <a:r>
              <a:rPr lang="es-CL" sz="28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)</a:t>
            </a:r>
            <a:r>
              <a:rPr lang="es-CL" sz="2800" b="1" dirty="0">
                <a:solidFill>
                  <a:schemeClr val="bg1"/>
                </a:solidFill>
                <a:latin typeface="Minion Pro SmBd" panose="02040603060306020203" pitchFamily="18" charset="0"/>
                <a:ea typeface="Calibri"/>
                <a:cs typeface="Calibri"/>
                <a:sym typeface="Calibri"/>
              </a:rPr>
              <a:t> </a:t>
            </a:r>
            <a:r>
              <a:rPr lang="es-CL" sz="2800" b="1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s-CL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 – d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2L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 donde: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CL" sz="2000" b="1" i="0" u="none" strike="noStrike" cap="none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α</a:t>
            </a:r>
            <a:r>
              <a:rPr lang="es-CL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): </a:t>
            </a:r>
            <a:r>
              <a:rPr lang="es-CL" sz="20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Ángulo a inclinar en el carro auxiliar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D: 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Diámetro mayor del cono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d: 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Diámetro menor del cono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L: 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Longitud del cono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BC304FB-6B9D-4CBB-A679-A35A15AB3183}"/>
              </a:ext>
            </a:extLst>
          </p:cNvPr>
          <p:cNvCxnSpPr/>
          <p:nvPr/>
        </p:nvCxnSpPr>
        <p:spPr>
          <a:xfrm>
            <a:off x="9692556" y="2883823"/>
            <a:ext cx="96470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E72DC9-A919-45E6-8E3E-9D967E2A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9" y="2911800"/>
            <a:ext cx="5795849" cy="35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0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CÁLCULO DEL ÁNGULO DE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TORNEADO 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arial"/>
                <a:cs typeface="arial"/>
                <a:sym typeface="arial"/>
              </a:rPr>
              <a:t>α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Calibri"/>
                <a:cs typeface="Calibri"/>
                <a:sym typeface="Calibri"/>
              </a:rPr>
              <a:t>)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Google Shape;251;p3">
            <a:extLst>
              <a:ext uri="{FF2B5EF4-FFF2-40B4-BE49-F238E27FC236}">
                <a16:creationId xmlns:a16="http://schemas.microsoft.com/office/drawing/2014/main" id="{D92934C8-7BB0-4B0A-AAFC-CCC4A372E83E}"/>
              </a:ext>
            </a:extLst>
          </p:cNvPr>
          <p:cNvSpPr txBox="1">
            <a:spLocks/>
          </p:cNvSpPr>
          <p:nvPr/>
        </p:nvSpPr>
        <p:spPr>
          <a:xfrm>
            <a:off x="74545" y="1904919"/>
            <a:ext cx="3313348" cy="4738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0"/>
              </a:spcBef>
              <a:buClr>
                <a:schemeClr val="dk1"/>
              </a:buClr>
              <a:buSzPts val="2700"/>
              <a:buNone/>
            </a:pPr>
            <a:r>
              <a:rPr lang="es-MX" sz="9600" b="1" dirty="0">
                <a:solidFill>
                  <a:srgbClr val="88354D"/>
                </a:solidFill>
              </a:rPr>
              <a:t>a. </a:t>
            </a:r>
            <a:r>
              <a:rPr lang="es-MX" sz="9600" dirty="0"/>
              <a:t>Uso de fórmulas</a:t>
            </a:r>
          </a:p>
          <a:p>
            <a:pPr marL="6350" indent="0">
              <a:spcBef>
                <a:spcPts val="0"/>
              </a:spcBef>
              <a:buClr>
                <a:schemeClr val="dk1"/>
              </a:buClr>
              <a:buSzPts val="2700"/>
              <a:buNone/>
            </a:pPr>
            <a:r>
              <a:rPr lang="es-MX" sz="9600" dirty="0"/>
              <a:t> y tablas trigonométricas</a:t>
            </a:r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26" name="Google Shape;257;p3">
            <a:extLst>
              <a:ext uri="{FF2B5EF4-FFF2-40B4-BE49-F238E27FC236}">
                <a16:creationId xmlns:a16="http://schemas.microsoft.com/office/drawing/2014/main" id="{902BC23C-31E5-470F-BF59-F83E6C8B8549}"/>
              </a:ext>
            </a:extLst>
          </p:cNvPr>
          <p:cNvSpPr txBox="1"/>
          <p:nvPr/>
        </p:nvSpPr>
        <p:spPr>
          <a:xfrm>
            <a:off x="5711312" y="1177945"/>
            <a:ext cx="4667839" cy="29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Tabla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 1. Tabla Trigonométrica</a:t>
            </a:r>
            <a:endParaRPr sz="1800" b="1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BC304FB-6B9D-4CBB-A679-A35A15AB3183}"/>
              </a:ext>
            </a:extLst>
          </p:cNvPr>
          <p:cNvCxnSpPr/>
          <p:nvPr/>
        </p:nvCxnSpPr>
        <p:spPr>
          <a:xfrm>
            <a:off x="9692556" y="2883823"/>
            <a:ext cx="96470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oogle Shape;265;p4">
            <a:extLst>
              <a:ext uri="{FF2B5EF4-FFF2-40B4-BE49-F238E27FC236}">
                <a16:creationId xmlns:a16="http://schemas.microsoft.com/office/drawing/2014/main" id="{87DE05BD-670D-48A9-8673-0BE8F62D2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859604"/>
              </p:ext>
            </p:extLst>
          </p:nvPr>
        </p:nvGraphicFramePr>
        <p:xfrm>
          <a:off x="3387893" y="1647357"/>
          <a:ext cx="4020025" cy="4912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Ángulo</a:t>
                      </a:r>
                      <a:endParaRPr sz="11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Seno</a:t>
                      </a:r>
                      <a:endParaRPr sz="11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Coseno</a:t>
                      </a:r>
                      <a:endParaRPr sz="11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Tangente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</a:t>
                      </a:r>
                      <a:endParaRPr sz="1100" u="none" strike="noStrike" cap="none" dirty="0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0.22</a:t>
                      </a:r>
                      <a:endParaRPr sz="1100" u="none" strike="noStrike" cap="none" dirty="0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 u="none" strike="noStrike" cap="none" dirty="0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0.40</a:t>
                      </a:r>
                      <a:endParaRPr sz="1100" u="none" strike="noStrike" cap="none" dirty="0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3" name="Google Shape;267;p4">
            <a:extLst>
              <a:ext uri="{FF2B5EF4-FFF2-40B4-BE49-F238E27FC236}">
                <a16:creationId xmlns:a16="http://schemas.microsoft.com/office/drawing/2014/main" id="{B033746C-98A1-44B5-AD1A-EAE5D403A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449492"/>
              </p:ext>
            </p:extLst>
          </p:nvPr>
        </p:nvGraphicFramePr>
        <p:xfrm>
          <a:off x="7839284" y="1644053"/>
          <a:ext cx="4020025" cy="4912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Ángulo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575" marR="29575" marT="18525" marB="185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Seno</a:t>
                      </a:r>
                      <a:endParaRPr sz="1100" b="1" u="none" strike="noStrike" cap="none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575" marR="29575" marT="18525" marB="185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Coseno</a:t>
                      </a:r>
                      <a:endParaRPr sz="1100" b="1" u="none" strike="noStrike" cap="none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575" marR="29575" marT="18525" marB="185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Tangente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575" marR="29575" marT="18525" marB="185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0.68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0.69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0.70</a:t>
                      </a:r>
                      <a:endParaRPr sz="1100" u="none" strike="noStrike" cap="none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</a:t>
                      </a:r>
                      <a:endParaRPr sz="1100" u="none" strike="noStrike" cap="none" dirty="0"/>
                    </a:p>
                  </a:txBody>
                  <a:tcPr marL="29575" marR="29575" marT="18525" marB="185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Google Shape;258;p3">
            <a:extLst>
              <a:ext uri="{FF2B5EF4-FFF2-40B4-BE49-F238E27FC236}">
                <a16:creationId xmlns:a16="http://schemas.microsoft.com/office/drawing/2014/main" id="{94A0360C-D138-466E-9695-77D9312D5AF3}"/>
              </a:ext>
            </a:extLst>
          </p:cNvPr>
          <p:cNvSpPr txBox="1"/>
          <p:nvPr/>
        </p:nvSpPr>
        <p:spPr>
          <a:xfrm>
            <a:off x="4770521" y="6606595"/>
            <a:ext cx="5886742" cy="26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1000" b="1" i="0" u="none" strike="noStrike" dirty="0">
                <a:solidFill>
                  <a:srgbClr val="000000"/>
                </a:solidFill>
                <a:effectLst/>
              </a:rPr>
              <a:t>Fuente: </a:t>
            </a:r>
            <a:r>
              <a:rPr lang="es-MX" sz="1000" b="0" i="0" u="none" strike="noStrike" dirty="0">
                <a:solidFill>
                  <a:srgbClr val="000000"/>
                </a:solidFill>
                <a:effectLst/>
              </a:rPr>
              <a:t>Elaboración propia.</a:t>
            </a:r>
            <a:endParaRPr lang="es-MX" sz="1000" b="0" dirty="0">
              <a:effectLst/>
            </a:endParaRPr>
          </a:p>
          <a:p>
            <a:br>
              <a:rPr lang="es-MX" sz="900" dirty="0"/>
            </a:br>
            <a:endParaRPr sz="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2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CÁLCULO DEL ÁNGULO DE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TORNEADO 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arial"/>
                <a:cs typeface="arial"/>
                <a:sym typeface="arial"/>
              </a:rPr>
              <a:t>α</a:t>
            </a:r>
            <a:r>
              <a:rPr lang="es-CL" sz="4400" b="0" i="0" u="none" strike="noStrike" cap="none" dirty="0">
                <a:solidFill>
                  <a:srgbClr val="88354D"/>
                </a:solidFill>
                <a:ea typeface="Calibri"/>
                <a:cs typeface="Calibri"/>
                <a:sym typeface="Calibri"/>
              </a:rPr>
              <a:t>)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Google Shape;251;p3">
            <a:extLst>
              <a:ext uri="{FF2B5EF4-FFF2-40B4-BE49-F238E27FC236}">
                <a16:creationId xmlns:a16="http://schemas.microsoft.com/office/drawing/2014/main" id="{D92934C8-7BB0-4B0A-AAFC-CCC4A372E83E}"/>
              </a:ext>
            </a:extLst>
          </p:cNvPr>
          <p:cNvSpPr txBox="1">
            <a:spLocks/>
          </p:cNvSpPr>
          <p:nvPr/>
        </p:nvSpPr>
        <p:spPr>
          <a:xfrm>
            <a:off x="475489" y="1889049"/>
            <a:ext cx="6465641" cy="4738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spcBef>
                <a:spcPts val="0"/>
              </a:spcBef>
              <a:buClr>
                <a:schemeClr val="dk1"/>
              </a:buClr>
              <a:buSzPts val="2700"/>
              <a:buNone/>
            </a:pPr>
            <a:r>
              <a:rPr lang="es-MX" sz="2700" b="1" dirty="0">
                <a:solidFill>
                  <a:srgbClr val="88354D"/>
                </a:solidFill>
              </a:rPr>
              <a:t>b. </a:t>
            </a:r>
            <a:r>
              <a:rPr lang="es-MX" sz="2700" dirty="0"/>
              <a:t>Uso de fórmulas con método aproximado</a:t>
            </a:r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  <a:p>
            <a:pPr marL="514350" indent="-33655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6DDA15-BE54-4177-A657-56B959C30FBB}"/>
              </a:ext>
            </a:extLst>
          </p:cNvPr>
          <p:cNvSpPr>
            <a:spLocks noChangeAspect="1"/>
          </p:cNvSpPr>
          <p:nvPr/>
        </p:nvSpPr>
        <p:spPr>
          <a:xfrm>
            <a:off x="3808530" y="2498836"/>
            <a:ext cx="5071856" cy="414250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Google Shape;196;p2">
            <a:extLst>
              <a:ext uri="{FF2B5EF4-FFF2-40B4-BE49-F238E27FC236}">
                <a16:creationId xmlns:a16="http://schemas.microsoft.com/office/drawing/2014/main" id="{9232CDEC-B505-4D8E-8EB6-F55B7295FEE4}"/>
              </a:ext>
            </a:extLst>
          </p:cNvPr>
          <p:cNvSpPr txBox="1"/>
          <p:nvPr/>
        </p:nvSpPr>
        <p:spPr>
          <a:xfrm>
            <a:off x="4093094" y="2578893"/>
            <a:ext cx="4502727" cy="398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ÁNGULO DE TORNEADO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0" i="0" u="none" strike="noStrike" cap="none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α</a:t>
            </a:r>
            <a:r>
              <a:rPr lang="es-CL" sz="2800" b="1" dirty="0">
                <a:solidFill>
                  <a:schemeClr val="bg1"/>
                </a:solidFill>
                <a:latin typeface="Minion Pro SmBd" panose="02040603060306020203" pitchFamily="18" charset="0"/>
                <a:ea typeface="Calibri"/>
                <a:cs typeface="Calibri"/>
                <a:sym typeface="Calibri"/>
              </a:rPr>
              <a:t> </a:t>
            </a:r>
            <a:r>
              <a:rPr lang="es-CL" sz="2800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= 57,3 (</a:t>
            </a:r>
            <a:r>
              <a:rPr lang="es-CL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 – d)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            2L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 donde: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α</a:t>
            </a:r>
            <a:r>
              <a:rPr lang="es-CL" sz="2000" b="1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CL" sz="20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Ángulo a inclinar en el carro auxiliar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D: 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Diámetro mayor del cono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d: 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Diámetro menor del cono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L: 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Longitud del cono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BC304FB-6B9D-4CBB-A679-A35A15AB3183}"/>
              </a:ext>
            </a:extLst>
          </p:cNvPr>
          <p:cNvCxnSpPr>
            <a:cxnSpLocks/>
          </p:cNvCxnSpPr>
          <p:nvPr/>
        </p:nvCxnSpPr>
        <p:spPr>
          <a:xfrm>
            <a:off x="5554385" y="3585154"/>
            <a:ext cx="17844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5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8445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chemeClr val="bg1">
                    <a:lumMod val="65000"/>
                  </a:schemeClr>
                </a:solidFill>
              </a:rPr>
              <a:t>TEMA N°4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PREPARACIÓN DE TORNO PARA EL </a:t>
            </a:r>
            <a:br>
              <a:rPr lang="es-MX" dirty="0">
                <a:solidFill>
                  <a:srgbClr val="88354D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MECANIZADO CÓNICO</a:t>
            </a:r>
            <a:br>
              <a:rPr lang="es-MX" dirty="0">
                <a:solidFill>
                  <a:schemeClr val="bg1">
                    <a:lumMod val="65000"/>
                  </a:schemeClr>
                </a:solidFill>
              </a:rPr>
            </a:br>
            <a:endParaRPr lang="es-C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A7A8AA"/>
              </a:solidFill>
            </a:endParaRPr>
          </a:p>
        </p:txBody>
      </p:sp>
      <p:sp>
        <p:nvSpPr>
          <p:cNvPr id="4" name="Google Shape;143;g94c7710586_0_0">
            <a:extLst>
              <a:ext uri="{FF2B5EF4-FFF2-40B4-BE49-F238E27FC236}">
                <a16:creationId xmlns:a16="http://schemas.microsoft.com/office/drawing/2014/main" id="{FA01FABC-1554-480C-9354-0A8AF3E17503}"/>
              </a:ext>
            </a:extLst>
          </p:cNvPr>
          <p:cNvSpPr txBox="1"/>
          <p:nvPr/>
        </p:nvSpPr>
        <p:spPr>
          <a:xfrm>
            <a:off x="6506817" y="6463509"/>
            <a:ext cx="5557944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0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</a:t>
            </a:r>
            <a:r>
              <a:rPr lang="es-MX" sz="1000" dirty="0">
                <a:solidFill>
                  <a:schemeClr val="dk1"/>
                </a:solidFill>
              </a:rPr>
              <a:t>Taller Mecánica Industrial - Escuela Industrial Superior de Valparaíso Óscar Gacitúa Basulto.</a:t>
            </a:r>
          </a:p>
        </p:txBody>
      </p:sp>
      <p:pic>
        <p:nvPicPr>
          <p:cNvPr id="3" name="Google Shape;283;g9445b81452_0_0">
            <a:extLst>
              <a:ext uri="{FF2B5EF4-FFF2-40B4-BE49-F238E27FC236}">
                <a16:creationId xmlns:a16="http://schemas.microsoft.com/office/drawing/2014/main" id="{F7BDACE2-FA0F-44FB-B459-3EDB8F18735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3483" y="270773"/>
            <a:ext cx="3222602" cy="617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03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MÉTODO DEL CARRO AUXILIAR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O CHARRIOT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Google Shape;216;g94249db70b_0_185">
            <a:extLst>
              <a:ext uri="{FF2B5EF4-FFF2-40B4-BE49-F238E27FC236}">
                <a16:creationId xmlns:a16="http://schemas.microsoft.com/office/drawing/2014/main" id="{411C85B3-8A84-4036-BAC2-D639BE221351}"/>
              </a:ext>
            </a:extLst>
          </p:cNvPr>
          <p:cNvSpPr/>
          <p:nvPr/>
        </p:nvSpPr>
        <p:spPr>
          <a:xfrm>
            <a:off x="5706841" y="5100566"/>
            <a:ext cx="5409501" cy="2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</a:t>
            </a:r>
            <a:r>
              <a:rPr lang="es-CL" sz="1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Taller Mecánica Industrial - Escuela Industrial Superior de Valparaíso Óscar Gacitúa Basulto.</a:t>
            </a:r>
            <a:endParaRPr sz="1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78B80EB-AE0F-4E67-9D88-BA26043744BD}"/>
              </a:ext>
            </a:extLst>
          </p:cNvPr>
          <p:cNvSpPr>
            <a:spLocks noChangeAspect="1"/>
          </p:cNvSpPr>
          <p:nvPr/>
        </p:nvSpPr>
        <p:spPr>
          <a:xfrm>
            <a:off x="8879" y="1690689"/>
            <a:ext cx="4793940" cy="4346128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7F462B-36D9-4454-85E1-8D8D26FE3B26}"/>
              </a:ext>
            </a:extLst>
          </p:cNvPr>
          <p:cNvSpPr txBox="1"/>
          <p:nvPr/>
        </p:nvSpPr>
        <p:spPr>
          <a:xfrm>
            <a:off x="149411" y="1950376"/>
            <a:ext cx="446697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300" dirty="0">
                <a:solidFill>
                  <a:schemeClr val="bg1"/>
                </a:solidFill>
              </a:rPr>
              <a:t>El carro auxiliar  es un componente del torno el que está montado sobre el carro transversal. Este tiene la capacidad de girar en 360º y ejecutar tareas como la fabricación de biseles y el torneado cónico. Para esto el carro auxiliar tiene en su base una regla graduada con los ángulos que se pueden dar al torno. </a:t>
            </a:r>
          </a:p>
        </p:txBody>
      </p:sp>
      <p:sp>
        <p:nvSpPr>
          <p:cNvPr id="7" name="Google Shape;292;g533f5eb947_0_13">
            <a:extLst>
              <a:ext uri="{FF2B5EF4-FFF2-40B4-BE49-F238E27FC236}">
                <a16:creationId xmlns:a16="http://schemas.microsoft.com/office/drawing/2014/main" id="{4B55537C-22B2-489F-A08F-E1A35BA3AC02}"/>
              </a:ext>
            </a:extLst>
          </p:cNvPr>
          <p:cNvSpPr txBox="1"/>
          <p:nvPr/>
        </p:nvSpPr>
        <p:spPr>
          <a:xfrm>
            <a:off x="8659259" y="2283932"/>
            <a:ext cx="31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10. </a:t>
            </a:r>
            <a:r>
              <a:rPr lang="es-CL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Carro auxiliar</a:t>
            </a:r>
            <a:endParaRPr sz="1800" b="1" i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93;g533f5eb947_0_13">
            <a:extLst>
              <a:ext uri="{FF2B5EF4-FFF2-40B4-BE49-F238E27FC236}">
                <a16:creationId xmlns:a16="http://schemas.microsoft.com/office/drawing/2014/main" id="{837EA4BD-A56B-4AD8-80E8-50BE866053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63224" y="2683932"/>
            <a:ext cx="2901558" cy="21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5;g533f5eb947_0_13">
            <a:extLst>
              <a:ext uri="{FF2B5EF4-FFF2-40B4-BE49-F238E27FC236}">
                <a16:creationId xmlns:a16="http://schemas.microsoft.com/office/drawing/2014/main" id="{4B2F1855-B0A0-464A-9C8F-FC1CE673D9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922" t="7746" r="3001" b="22591"/>
          <a:stretch/>
        </p:blipFill>
        <p:spPr>
          <a:xfrm>
            <a:off x="5054424" y="2683932"/>
            <a:ext cx="3501926" cy="21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96;g533f5eb947_0_13">
            <a:extLst>
              <a:ext uri="{FF2B5EF4-FFF2-40B4-BE49-F238E27FC236}">
                <a16:creationId xmlns:a16="http://schemas.microsoft.com/office/drawing/2014/main" id="{633E0F36-6DD1-4268-A15B-97299D049295}"/>
              </a:ext>
            </a:extLst>
          </p:cNvPr>
          <p:cNvSpPr txBox="1"/>
          <p:nvPr/>
        </p:nvSpPr>
        <p:spPr>
          <a:xfrm>
            <a:off x="5086691" y="2314636"/>
            <a:ext cx="34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9. </a:t>
            </a:r>
            <a:r>
              <a:rPr lang="es-CL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Carro transversal</a:t>
            </a:r>
            <a:endParaRPr sz="1800" b="1" i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5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MÉTODO DEL CARRO AUXILIAR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O CHARRIOT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Google Shape;216;g94249db70b_0_185">
            <a:extLst>
              <a:ext uri="{FF2B5EF4-FFF2-40B4-BE49-F238E27FC236}">
                <a16:creationId xmlns:a16="http://schemas.microsoft.com/office/drawing/2014/main" id="{411C85B3-8A84-4036-BAC2-D639BE221351}"/>
              </a:ext>
            </a:extLst>
          </p:cNvPr>
          <p:cNvSpPr/>
          <p:nvPr/>
        </p:nvSpPr>
        <p:spPr>
          <a:xfrm>
            <a:off x="5706841" y="5100566"/>
            <a:ext cx="5409501" cy="2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</a:t>
            </a:r>
            <a:r>
              <a:rPr lang="es-CL" sz="1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Taller Mecánica Industrial - Escuela Industrial Superior de Valparaíso Óscar Gacitúa Basulto</a:t>
            </a:r>
            <a:r>
              <a:rPr lang="es-CL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78B80EB-AE0F-4E67-9D88-BA26043744BD}"/>
              </a:ext>
            </a:extLst>
          </p:cNvPr>
          <p:cNvSpPr>
            <a:spLocks noChangeAspect="1"/>
          </p:cNvSpPr>
          <p:nvPr/>
        </p:nvSpPr>
        <p:spPr>
          <a:xfrm>
            <a:off x="8879" y="1690689"/>
            <a:ext cx="4793940" cy="4346128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7F462B-36D9-4454-85E1-8D8D26FE3B26}"/>
              </a:ext>
            </a:extLst>
          </p:cNvPr>
          <p:cNvSpPr txBox="1"/>
          <p:nvPr/>
        </p:nvSpPr>
        <p:spPr>
          <a:xfrm>
            <a:off x="149411" y="1808333"/>
            <a:ext cx="4466977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300" dirty="0">
                <a:solidFill>
                  <a:schemeClr val="bg1"/>
                </a:solidFill>
              </a:rPr>
              <a:t>Para poder dar esos giros el carro auxiliar se monta sobre el carro transversal a través de 2 pernos los cuales pueden deslizarse sobre un círculo tallado en el carro transversal. 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300" dirty="0">
                <a:solidFill>
                  <a:schemeClr val="bg1"/>
                </a:solidFill>
              </a:rPr>
              <a:t>Cuando se necesita girar el carro transversal se deben soltar estos pernos, girar el carro auxiliar al ángulo deseado, y luego apretarlo. </a:t>
            </a:r>
          </a:p>
        </p:txBody>
      </p:sp>
      <p:sp>
        <p:nvSpPr>
          <p:cNvPr id="7" name="Google Shape;292;g533f5eb947_0_13">
            <a:extLst>
              <a:ext uri="{FF2B5EF4-FFF2-40B4-BE49-F238E27FC236}">
                <a16:creationId xmlns:a16="http://schemas.microsoft.com/office/drawing/2014/main" id="{4B55537C-22B2-489F-A08F-E1A35BA3AC02}"/>
              </a:ext>
            </a:extLst>
          </p:cNvPr>
          <p:cNvSpPr txBox="1"/>
          <p:nvPr/>
        </p:nvSpPr>
        <p:spPr>
          <a:xfrm>
            <a:off x="8659259" y="2283932"/>
            <a:ext cx="31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10. </a:t>
            </a:r>
            <a:r>
              <a:rPr lang="es-CL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Carro auxiliar</a:t>
            </a:r>
            <a:endParaRPr sz="1800" b="1" i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93;g533f5eb947_0_13">
            <a:extLst>
              <a:ext uri="{FF2B5EF4-FFF2-40B4-BE49-F238E27FC236}">
                <a16:creationId xmlns:a16="http://schemas.microsoft.com/office/drawing/2014/main" id="{837EA4BD-A56B-4AD8-80E8-50BE866053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63224" y="2683932"/>
            <a:ext cx="2901558" cy="21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5;g533f5eb947_0_13">
            <a:extLst>
              <a:ext uri="{FF2B5EF4-FFF2-40B4-BE49-F238E27FC236}">
                <a16:creationId xmlns:a16="http://schemas.microsoft.com/office/drawing/2014/main" id="{4B2F1855-B0A0-464A-9C8F-FC1CE673D9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922" t="7746" r="3001" b="22591"/>
          <a:stretch/>
        </p:blipFill>
        <p:spPr>
          <a:xfrm>
            <a:off x="5054424" y="2683932"/>
            <a:ext cx="3501926" cy="21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96;g533f5eb947_0_13">
            <a:extLst>
              <a:ext uri="{FF2B5EF4-FFF2-40B4-BE49-F238E27FC236}">
                <a16:creationId xmlns:a16="http://schemas.microsoft.com/office/drawing/2014/main" id="{633E0F36-6DD1-4268-A15B-97299D049295}"/>
              </a:ext>
            </a:extLst>
          </p:cNvPr>
          <p:cNvSpPr txBox="1"/>
          <p:nvPr/>
        </p:nvSpPr>
        <p:spPr>
          <a:xfrm>
            <a:off x="5086691" y="2314636"/>
            <a:ext cx="34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</a:t>
            </a:r>
            <a:r>
              <a:rPr lang="es-CL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CL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Carro transversal</a:t>
            </a:r>
            <a:endParaRPr sz="1800" b="1" i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20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A7A8AA"/>
                </a:solidFill>
              </a:rPr>
              <a:t>TEMA N°5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EJECUCIÓN DEL MECANIZADO CÓNICO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Google Shape;292;p35">
            <a:extLst>
              <a:ext uri="{FF2B5EF4-FFF2-40B4-BE49-F238E27FC236}">
                <a16:creationId xmlns:a16="http://schemas.microsoft.com/office/drawing/2014/main" id="{8EEC07F4-866F-4564-9B7C-B55776C1878B}"/>
              </a:ext>
            </a:extLst>
          </p:cNvPr>
          <p:cNvSpPr txBox="1"/>
          <p:nvPr/>
        </p:nvSpPr>
        <p:spPr>
          <a:xfrm>
            <a:off x="6639339" y="6495828"/>
            <a:ext cx="539879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0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</a:t>
            </a:r>
            <a:r>
              <a:rPr lang="es-MX" sz="1000" dirty="0">
                <a:solidFill>
                  <a:schemeClr val="dk1"/>
                </a:solidFill>
              </a:rPr>
              <a:t>Taller Mecánica Industrial - Escuela Industrial Superior de Valparaíso Óscar Gacitúa Basulto.</a:t>
            </a:r>
          </a:p>
        </p:txBody>
      </p:sp>
      <p:pic>
        <p:nvPicPr>
          <p:cNvPr id="2" name="Google Shape;317;g533f5eb947_0_6">
            <a:extLst>
              <a:ext uri="{FF2B5EF4-FFF2-40B4-BE49-F238E27FC236}">
                <a16:creationId xmlns:a16="http://schemas.microsoft.com/office/drawing/2014/main" id="{D4128127-6632-4429-B050-71B77609053A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7243" y="1657658"/>
            <a:ext cx="4463081" cy="4778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6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PASOS DEL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MECANIZADO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9D6A531-E3EF-4112-A438-ADA7F8F5D982}"/>
              </a:ext>
            </a:extLst>
          </p:cNvPr>
          <p:cNvSpPr>
            <a:spLocks noChangeAspect="1"/>
          </p:cNvSpPr>
          <p:nvPr/>
        </p:nvSpPr>
        <p:spPr>
          <a:xfrm>
            <a:off x="525259" y="2112880"/>
            <a:ext cx="2706213" cy="395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id="{5DC1EFD5-4281-4624-84EA-6A91A15C4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03" y="3707368"/>
            <a:ext cx="2640369" cy="1013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MX" sz="8000" dirty="0">
                <a:solidFill>
                  <a:schemeClr val="bg1"/>
                </a:solidFill>
              </a:rPr>
              <a:t>Ajustar el ángulo de torneado(α) en relación al obtenido por la fórmula.</a:t>
            </a: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37" name="Marcador de contenido 7">
            <a:extLst>
              <a:ext uri="{FF2B5EF4-FFF2-40B4-BE49-F238E27FC236}">
                <a16:creationId xmlns:a16="http://schemas.microsoft.com/office/drawing/2014/main" id="{5D1A0040-2439-4CEF-9C30-658E65E75C73}"/>
              </a:ext>
            </a:extLst>
          </p:cNvPr>
          <p:cNvSpPr txBox="1">
            <a:spLocks/>
          </p:cNvSpPr>
          <p:nvPr/>
        </p:nvSpPr>
        <p:spPr>
          <a:xfrm>
            <a:off x="591103" y="2415662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8BE3FC2-02E0-4809-BAD3-2F6E1024A2FD}"/>
              </a:ext>
            </a:extLst>
          </p:cNvPr>
          <p:cNvSpPr>
            <a:spLocks noChangeAspect="1"/>
          </p:cNvSpPr>
          <p:nvPr/>
        </p:nvSpPr>
        <p:spPr>
          <a:xfrm>
            <a:off x="3297316" y="2112880"/>
            <a:ext cx="2706213" cy="395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Marcador de contenido 7">
            <a:extLst>
              <a:ext uri="{FF2B5EF4-FFF2-40B4-BE49-F238E27FC236}">
                <a16:creationId xmlns:a16="http://schemas.microsoft.com/office/drawing/2014/main" id="{F03BD448-F603-4563-A40F-AC8927F60DA7}"/>
              </a:ext>
            </a:extLst>
          </p:cNvPr>
          <p:cNvSpPr txBox="1">
            <a:spLocks/>
          </p:cNvSpPr>
          <p:nvPr/>
        </p:nvSpPr>
        <p:spPr>
          <a:xfrm>
            <a:off x="3363160" y="3707368"/>
            <a:ext cx="2640369" cy="1013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8000" dirty="0">
                <a:solidFill>
                  <a:schemeClr val="bg1"/>
                </a:solidFill>
              </a:rPr>
              <a:t>Se debe dar la profundidad de corte a través del carro transversal del torno.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0" name="Marcador de contenido 7">
            <a:extLst>
              <a:ext uri="{FF2B5EF4-FFF2-40B4-BE49-F238E27FC236}">
                <a16:creationId xmlns:a16="http://schemas.microsoft.com/office/drawing/2014/main" id="{0EF56441-C579-4AEC-9C72-622E15A4A016}"/>
              </a:ext>
            </a:extLst>
          </p:cNvPr>
          <p:cNvSpPr txBox="1">
            <a:spLocks/>
          </p:cNvSpPr>
          <p:nvPr/>
        </p:nvSpPr>
        <p:spPr>
          <a:xfrm>
            <a:off x="3363160" y="2415662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0D0E097-93D5-439F-A328-8F73CA050A0E}"/>
              </a:ext>
            </a:extLst>
          </p:cNvPr>
          <p:cNvSpPr>
            <a:spLocks noChangeAspect="1"/>
          </p:cNvSpPr>
          <p:nvPr/>
        </p:nvSpPr>
        <p:spPr>
          <a:xfrm>
            <a:off x="6069366" y="2112880"/>
            <a:ext cx="2706213" cy="395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Marcador de contenido 7">
            <a:extLst>
              <a:ext uri="{FF2B5EF4-FFF2-40B4-BE49-F238E27FC236}">
                <a16:creationId xmlns:a16="http://schemas.microsoft.com/office/drawing/2014/main" id="{260465D8-DDA7-4E9B-B8A9-11493D51AFE2}"/>
              </a:ext>
            </a:extLst>
          </p:cNvPr>
          <p:cNvSpPr txBox="1">
            <a:spLocks/>
          </p:cNvSpPr>
          <p:nvPr/>
        </p:nvSpPr>
        <p:spPr>
          <a:xfrm>
            <a:off x="6135210" y="3449914"/>
            <a:ext cx="2640369" cy="1013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8000" dirty="0">
                <a:solidFill>
                  <a:schemeClr val="bg1"/>
                </a:solidFill>
              </a:rPr>
              <a:t>Se debe dar el avance del carro auxiliar, esto con el fin de conferir la propiedad de conicidad a la pieza. En ningún caso se debe utilizar el carro longitudinal para realizar el torneado, ya que esto generaría un cilindro en la pieza.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3" name="Marcador de contenido 7">
            <a:extLst>
              <a:ext uri="{FF2B5EF4-FFF2-40B4-BE49-F238E27FC236}">
                <a16:creationId xmlns:a16="http://schemas.microsoft.com/office/drawing/2014/main" id="{05B60998-4702-4621-AD9C-651E6F3BE835}"/>
              </a:ext>
            </a:extLst>
          </p:cNvPr>
          <p:cNvSpPr txBox="1">
            <a:spLocks/>
          </p:cNvSpPr>
          <p:nvPr/>
        </p:nvSpPr>
        <p:spPr>
          <a:xfrm>
            <a:off x="6135210" y="2415662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347D49C-0465-4039-B8EB-A89C6D1E07A5}"/>
              </a:ext>
            </a:extLst>
          </p:cNvPr>
          <p:cNvSpPr>
            <a:spLocks noChangeAspect="1"/>
          </p:cNvSpPr>
          <p:nvPr/>
        </p:nvSpPr>
        <p:spPr>
          <a:xfrm>
            <a:off x="8841423" y="2112880"/>
            <a:ext cx="2706213" cy="395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Marcador de contenido 7">
            <a:extLst>
              <a:ext uri="{FF2B5EF4-FFF2-40B4-BE49-F238E27FC236}">
                <a16:creationId xmlns:a16="http://schemas.microsoft.com/office/drawing/2014/main" id="{7CA95EA0-C6FD-4CB1-97E2-94EE863A00A3}"/>
              </a:ext>
            </a:extLst>
          </p:cNvPr>
          <p:cNvSpPr txBox="1">
            <a:spLocks/>
          </p:cNvSpPr>
          <p:nvPr/>
        </p:nvSpPr>
        <p:spPr>
          <a:xfrm>
            <a:off x="8907267" y="3707368"/>
            <a:ext cx="2536049" cy="1450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8000" dirty="0">
                <a:solidFill>
                  <a:schemeClr val="bg1"/>
                </a:solidFill>
              </a:rPr>
              <a:t>En caso de piezas cónicas muy largas, es necesario utilizar la contra punta para evitar oscilaciones en la pieza.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6" name="Marcador de contenido 7">
            <a:extLst>
              <a:ext uri="{FF2B5EF4-FFF2-40B4-BE49-F238E27FC236}">
                <a16:creationId xmlns:a16="http://schemas.microsoft.com/office/drawing/2014/main" id="{D2EA65F1-2CF0-4CBB-9824-F1054B9E26F4}"/>
              </a:ext>
            </a:extLst>
          </p:cNvPr>
          <p:cNvSpPr txBox="1">
            <a:spLocks/>
          </p:cNvSpPr>
          <p:nvPr/>
        </p:nvSpPr>
        <p:spPr>
          <a:xfrm>
            <a:off x="8907267" y="2415662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1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COMPROBACIÓN DEL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MECANIZADO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9D6A531-E3EF-4112-A438-ADA7F8F5D982}"/>
              </a:ext>
            </a:extLst>
          </p:cNvPr>
          <p:cNvSpPr>
            <a:spLocks noChangeAspect="1"/>
          </p:cNvSpPr>
          <p:nvPr/>
        </p:nvSpPr>
        <p:spPr>
          <a:xfrm>
            <a:off x="1466292" y="2121757"/>
            <a:ext cx="8609863" cy="395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id="{5DC1EFD5-4281-4624-84EA-6A91A15C4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732" y="2508882"/>
            <a:ext cx="7638497" cy="3084049"/>
          </a:xfrm>
        </p:spPr>
        <p:txBody>
          <a:bodyPr>
            <a:normAutofit fontScale="92500"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5600" dirty="0">
                <a:solidFill>
                  <a:schemeClr val="bg1"/>
                </a:solidFill>
              </a:rPr>
              <a:t>Se debe comprobar que las medidas sean concordantes con las señaladas en el plano de fabricación.</a:t>
            </a: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4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9AB2C1D-B072-45E7-9846-BEA73E4E6358}"/>
              </a:ext>
            </a:extLst>
          </p:cNvPr>
          <p:cNvSpPr>
            <a:spLocks noChangeAspect="1"/>
          </p:cNvSpPr>
          <p:nvPr/>
        </p:nvSpPr>
        <p:spPr>
          <a:xfrm>
            <a:off x="1802163" y="97655"/>
            <a:ext cx="7830105" cy="90552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04AFA7-4268-4895-B283-F8C5978B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</p:spPr>
        <p:txBody>
          <a:bodyPr>
            <a:noAutofit/>
          </a:bodyPr>
          <a:lstStyle/>
          <a:p>
            <a:pPr algn="r"/>
            <a:r>
              <a:rPr lang="es-MX" sz="3600" dirty="0">
                <a:solidFill>
                  <a:schemeClr val="bg1"/>
                </a:solidFill>
              </a:rPr>
              <a:t>TEMAS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F9B9AF-42E1-44DA-AC4C-F5AC060989FE}"/>
              </a:ext>
            </a:extLst>
          </p:cNvPr>
          <p:cNvSpPr>
            <a:spLocks noChangeAspect="1"/>
          </p:cNvSpPr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E7181A0-0EEA-4D44-86E8-40B30A0D7EC6}"/>
              </a:ext>
            </a:extLst>
          </p:cNvPr>
          <p:cNvSpPr>
            <a:spLocks noChangeAspect="1"/>
          </p:cNvSpPr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A2CD7E-AA1E-4789-ACD6-32B2383B9781}"/>
              </a:ext>
            </a:extLst>
          </p:cNvPr>
          <p:cNvSpPr>
            <a:spLocks noChangeAspect="1"/>
          </p:cNvSpPr>
          <p:nvPr/>
        </p:nvSpPr>
        <p:spPr>
          <a:xfrm>
            <a:off x="525259" y="2485744"/>
            <a:ext cx="3451938" cy="1516792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B68F3DB-0BEC-45BC-8A5C-819DBEB7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03" y="2901711"/>
            <a:ext cx="3320250" cy="1013338"/>
          </a:xfrm>
        </p:spPr>
        <p:txBody>
          <a:bodyPr>
            <a:normAutofit/>
          </a:bodyPr>
          <a:lstStyle/>
          <a:p>
            <a:r>
              <a:rPr lang="es-MX" sz="2000" dirty="0" err="1">
                <a:solidFill>
                  <a:schemeClr val="bg1"/>
                </a:solidFill>
              </a:rPr>
              <a:t>Auto-apriete</a:t>
            </a:r>
            <a:r>
              <a:rPr lang="es-MX" sz="2000" dirty="0">
                <a:solidFill>
                  <a:schemeClr val="bg1"/>
                </a:solidFill>
              </a:rPr>
              <a:t>.</a:t>
            </a:r>
          </a:p>
          <a:p>
            <a:r>
              <a:rPr lang="es-MX" sz="2000" dirty="0">
                <a:solidFill>
                  <a:schemeClr val="bg1"/>
                </a:solidFill>
              </a:rPr>
              <a:t>Conicidad e inclinación.</a:t>
            </a: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1D8A59-9091-4F07-9FDB-8ACA88F51594}"/>
              </a:ext>
            </a:extLst>
          </p:cNvPr>
          <p:cNvSpPr txBox="1"/>
          <p:nvPr/>
        </p:nvSpPr>
        <p:spPr>
          <a:xfrm>
            <a:off x="838940" y="1346519"/>
            <a:ext cx="2710280" cy="116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N°1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TEORÍA FUNDAMENTAL DE LOS CONOS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E7C08F-CFDF-4CA8-915A-4426FB78792D}"/>
              </a:ext>
            </a:extLst>
          </p:cNvPr>
          <p:cNvSpPr>
            <a:spLocks noChangeAspect="1"/>
          </p:cNvSpPr>
          <p:nvPr/>
        </p:nvSpPr>
        <p:spPr>
          <a:xfrm>
            <a:off x="4214302" y="2485744"/>
            <a:ext cx="3451938" cy="150852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Marcador de contenido 7">
            <a:extLst>
              <a:ext uri="{FF2B5EF4-FFF2-40B4-BE49-F238E27FC236}">
                <a16:creationId xmlns:a16="http://schemas.microsoft.com/office/drawing/2014/main" id="{D54FB098-60DE-4DCD-8957-2961ABB11D08}"/>
              </a:ext>
            </a:extLst>
          </p:cNvPr>
          <p:cNvSpPr txBox="1">
            <a:spLocks/>
          </p:cNvSpPr>
          <p:nvPr/>
        </p:nvSpPr>
        <p:spPr>
          <a:xfrm>
            <a:off x="4431068" y="2919467"/>
            <a:ext cx="3017299" cy="66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</a:rPr>
              <a:t>Figuras representativas.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6EED3B-FC5A-4700-8DCE-BB587BCE0D1C}"/>
              </a:ext>
            </a:extLst>
          </p:cNvPr>
          <p:cNvSpPr txBox="1"/>
          <p:nvPr/>
        </p:nvSpPr>
        <p:spPr>
          <a:xfrm>
            <a:off x="4189331" y="1354788"/>
            <a:ext cx="3586023" cy="116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N°2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PARTES Y ACCESORIOS NECESARIOS PARA EL TORNEADO CÓNICO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90515-B6BD-4F18-896D-F388077C4850}"/>
              </a:ext>
            </a:extLst>
          </p:cNvPr>
          <p:cNvSpPr>
            <a:spLocks noChangeAspect="1"/>
          </p:cNvSpPr>
          <p:nvPr/>
        </p:nvSpPr>
        <p:spPr>
          <a:xfrm>
            <a:off x="7903345" y="2477476"/>
            <a:ext cx="3451938" cy="1516792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Marcador de contenido 7">
            <a:extLst>
              <a:ext uri="{FF2B5EF4-FFF2-40B4-BE49-F238E27FC236}">
                <a16:creationId xmlns:a16="http://schemas.microsoft.com/office/drawing/2014/main" id="{569960B5-4AA3-40BA-A11B-98DB0FE86934}"/>
              </a:ext>
            </a:extLst>
          </p:cNvPr>
          <p:cNvSpPr txBox="1">
            <a:spLocks/>
          </p:cNvSpPr>
          <p:nvPr/>
        </p:nvSpPr>
        <p:spPr>
          <a:xfrm>
            <a:off x="8120111" y="2564962"/>
            <a:ext cx="3017299" cy="1429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</a:rPr>
              <a:t>Uso de fórmulas y tablas trigonométricas.</a:t>
            </a:r>
          </a:p>
          <a:p>
            <a:r>
              <a:rPr lang="es-MX" sz="2000" dirty="0">
                <a:solidFill>
                  <a:schemeClr val="bg1"/>
                </a:solidFill>
              </a:rPr>
              <a:t>Uso de fórmulas con método aproximado.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FCDFAD-93E9-4C85-B3E0-11DE8CAFADE7}"/>
              </a:ext>
            </a:extLst>
          </p:cNvPr>
          <p:cNvSpPr txBox="1"/>
          <p:nvPr/>
        </p:nvSpPr>
        <p:spPr>
          <a:xfrm>
            <a:off x="7940521" y="1346519"/>
            <a:ext cx="3237394" cy="116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N°3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CÁLCULO DEL ÁNGULO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DE TORNEADO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E216DE6-09FD-4945-BE54-1E97B53F3BA9}"/>
              </a:ext>
            </a:extLst>
          </p:cNvPr>
          <p:cNvSpPr>
            <a:spLocks noChangeAspect="1"/>
          </p:cNvSpPr>
          <p:nvPr/>
        </p:nvSpPr>
        <p:spPr>
          <a:xfrm>
            <a:off x="1894274" y="5259073"/>
            <a:ext cx="3451938" cy="1301526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Marcador de contenido 7">
            <a:extLst>
              <a:ext uri="{FF2B5EF4-FFF2-40B4-BE49-F238E27FC236}">
                <a16:creationId xmlns:a16="http://schemas.microsoft.com/office/drawing/2014/main" id="{F612780C-6368-482A-B8EC-09DEEE8F518C}"/>
              </a:ext>
            </a:extLst>
          </p:cNvPr>
          <p:cNvSpPr txBox="1">
            <a:spLocks/>
          </p:cNvSpPr>
          <p:nvPr/>
        </p:nvSpPr>
        <p:spPr>
          <a:xfrm>
            <a:off x="1960118" y="5675040"/>
            <a:ext cx="3320250" cy="76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</a:rPr>
              <a:t>Método del carro auxiliar o </a:t>
            </a:r>
            <a:r>
              <a:rPr lang="es-MX" sz="2000" dirty="0" err="1">
                <a:solidFill>
                  <a:schemeClr val="bg1"/>
                </a:solidFill>
              </a:rPr>
              <a:t>charriot</a:t>
            </a:r>
            <a:r>
              <a:rPr lang="es-MX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542039-0300-4984-BDB1-38382D78DABA}"/>
              </a:ext>
            </a:extLst>
          </p:cNvPr>
          <p:cNvSpPr txBox="1"/>
          <p:nvPr/>
        </p:nvSpPr>
        <p:spPr>
          <a:xfrm>
            <a:off x="2030400" y="4119848"/>
            <a:ext cx="3157489" cy="116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N°4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PREPARACIÓN DE TORNO PARA EL MECANIZADO CÓNICO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84D4F6D-EE8D-4009-9097-44C1DE39782E}"/>
              </a:ext>
            </a:extLst>
          </p:cNvPr>
          <p:cNvSpPr>
            <a:spLocks noChangeAspect="1"/>
          </p:cNvSpPr>
          <p:nvPr/>
        </p:nvSpPr>
        <p:spPr>
          <a:xfrm>
            <a:off x="5583317" y="5259073"/>
            <a:ext cx="3451938" cy="1301526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Marcador de contenido 7">
            <a:extLst>
              <a:ext uri="{FF2B5EF4-FFF2-40B4-BE49-F238E27FC236}">
                <a16:creationId xmlns:a16="http://schemas.microsoft.com/office/drawing/2014/main" id="{FE319E56-A5C6-4D9A-88DC-504BC8F91BFB}"/>
              </a:ext>
            </a:extLst>
          </p:cNvPr>
          <p:cNvSpPr txBox="1">
            <a:spLocks/>
          </p:cNvSpPr>
          <p:nvPr/>
        </p:nvSpPr>
        <p:spPr>
          <a:xfrm>
            <a:off x="5800083" y="5488608"/>
            <a:ext cx="3017299" cy="947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</a:rPr>
              <a:t>Pasos del mecanizado.</a:t>
            </a:r>
          </a:p>
          <a:p>
            <a:r>
              <a:rPr lang="es-MX" sz="2000" dirty="0">
                <a:solidFill>
                  <a:schemeClr val="bg1"/>
                </a:solidFill>
              </a:rPr>
              <a:t>Comprobación del mecanizado.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98994F-04CF-44D0-9FE2-F928DC5044F2}"/>
              </a:ext>
            </a:extLst>
          </p:cNvPr>
          <p:cNvSpPr txBox="1"/>
          <p:nvPr/>
        </p:nvSpPr>
        <p:spPr>
          <a:xfrm>
            <a:off x="5558346" y="4128117"/>
            <a:ext cx="3586023" cy="116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N°5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EJECUCIÓN DEL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MECANIZADO CÓNICO</a:t>
            </a:r>
          </a:p>
        </p:txBody>
      </p:sp>
    </p:spTree>
    <p:extLst>
      <p:ext uri="{BB962C8B-B14F-4D97-AF65-F5344CB8AC3E}">
        <p14:creationId xmlns:p14="http://schemas.microsoft.com/office/powerpoint/2010/main" val="96082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E375F7AF-9CF4-4D03-8E94-BCD61BFB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88354D"/>
                </a:solidFill>
              </a:rPr>
              <a:t>TEMA N°1</a:t>
            </a:r>
            <a:br>
              <a:rPr lang="es-MX" dirty="0"/>
            </a:br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TEORÍA FUNDAMENTAL DE LOS CONOS</a:t>
            </a:r>
            <a:endParaRPr lang="es-C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699B2E-8FB3-45EA-84D7-08518B67F005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Google Shape;99;g93b131c1a8_0_87">
            <a:extLst>
              <a:ext uri="{FF2B5EF4-FFF2-40B4-BE49-F238E27FC236}">
                <a16:creationId xmlns:a16="http://schemas.microsoft.com/office/drawing/2014/main" id="{48E017B8-4BD3-4292-A189-378BB528BF15}"/>
              </a:ext>
            </a:extLst>
          </p:cNvPr>
          <p:cNvSpPr txBox="1"/>
          <p:nvPr/>
        </p:nvSpPr>
        <p:spPr>
          <a:xfrm>
            <a:off x="8375374" y="6483053"/>
            <a:ext cx="3485195" cy="24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-MX" sz="10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</a:t>
            </a:r>
            <a:r>
              <a:rPr lang="es-MX" sz="1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 </a:t>
            </a:r>
            <a:r>
              <a:rPr lang="es-MX" sz="1000" dirty="0">
                <a:solidFill>
                  <a:schemeClr val="dk1"/>
                </a:solidFill>
              </a:rPr>
              <a:t>https://i.ytimg.com/vi/moZCTWF5GDg/hqdefault.jpg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78;g94249db70b_0_88" descr="https://i.ytimg.com/vi/moZCTWF5GDg/hqdefault.jpg">
            <a:extLst>
              <a:ext uri="{FF2B5EF4-FFF2-40B4-BE49-F238E27FC236}">
                <a16:creationId xmlns:a16="http://schemas.microsoft.com/office/drawing/2014/main" id="{74B3E7D0-BD0C-4EF7-BD8A-C92C1E803C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6300" y="1724494"/>
            <a:ext cx="6282432" cy="471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68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AUTO - APRIETE</a:t>
            </a:r>
            <a:br>
              <a:rPr lang="es-MX" dirty="0"/>
            </a:b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50AE1F9-A0A9-4C3A-9AC6-7A0CB5585B5F}"/>
              </a:ext>
            </a:extLst>
          </p:cNvPr>
          <p:cNvSpPr>
            <a:spLocks noChangeAspect="1"/>
          </p:cNvSpPr>
          <p:nvPr/>
        </p:nvSpPr>
        <p:spPr>
          <a:xfrm>
            <a:off x="8879" y="1690689"/>
            <a:ext cx="8052046" cy="4346128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887" y="2057661"/>
            <a:ext cx="7128030" cy="3612184"/>
          </a:xfrm>
        </p:spPr>
        <p:txBody>
          <a:bodyPr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bg1"/>
                </a:solidFill>
              </a:rPr>
              <a:t>Las piezas cónicas nos brindan la propiedad de generar un </a:t>
            </a:r>
            <a:r>
              <a:rPr lang="es-MX" sz="3200" dirty="0" err="1">
                <a:solidFill>
                  <a:schemeClr val="bg1"/>
                </a:solidFill>
              </a:rPr>
              <a:t>auto-apriete</a:t>
            </a:r>
            <a:r>
              <a:rPr lang="es-MX" sz="3200" dirty="0">
                <a:solidFill>
                  <a:schemeClr val="bg1"/>
                </a:solidFill>
              </a:rPr>
              <a:t> entre ellas, esto significa que cada vez que ponemos una pieza cónica dentro de la otra se genera un fenómeno de </a:t>
            </a:r>
            <a:r>
              <a:rPr lang="es-MX" sz="3200" dirty="0" err="1">
                <a:solidFill>
                  <a:schemeClr val="bg1"/>
                </a:solidFill>
              </a:rPr>
              <a:t>auto-apriete</a:t>
            </a:r>
            <a:r>
              <a:rPr lang="es-MX" sz="3200" dirty="0">
                <a:solidFill>
                  <a:schemeClr val="bg1"/>
                </a:solidFill>
              </a:rPr>
              <a:t>, lo que provoca que las piezas queden unidas sin la necesidad de contar con otro elemento externo.</a:t>
            </a:r>
          </a:p>
          <a:p>
            <a:pPr marL="0" indent="0" algn="just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CONICIDAD E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INCLINACIÓN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Google Shape;196;p2">
            <a:extLst>
              <a:ext uri="{FF2B5EF4-FFF2-40B4-BE49-F238E27FC236}">
                <a16:creationId xmlns:a16="http://schemas.microsoft.com/office/drawing/2014/main" id="{1B966B9C-308D-4B5D-8FF1-DCAA9B704B87}"/>
              </a:ext>
            </a:extLst>
          </p:cNvPr>
          <p:cNvSpPr txBox="1"/>
          <p:nvPr/>
        </p:nvSpPr>
        <p:spPr>
          <a:xfrm>
            <a:off x="1872020" y="1846099"/>
            <a:ext cx="466324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1. Conicidad e inclinación de un cono</a:t>
            </a:r>
            <a:endParaRPr sz="1800" b="1" i="1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7;p2">
            <a:extLst>
              <a:ext uri="{FF2B5EF4-FFF2-40B4-BE49-F238E27FC236}">
                <a16:creationId xmlns:a16="http://schemas.microsoft.com/office/drawing/2014/main" id="{5DE1E512-C4EA-47C1-852C-2ECBEE3C6BF1}"/>
              </a:ext>
            </a:extLst>
          </p:cNvPr>
          <p:cNvSpPr txBox="1"/>
          <p:nvPr/>
        </p:nvSpPr>
        <p:spPr>
          <a:xfrm>
            <a:off x="530941" y="6305507"/>
            <a:ext cx="7060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1000" b="1" i="0" u="none" strike="noStrike" dirty="0">
                <a:solidFill>
                  <a:srgbClr val="000000"/>
                </a:solidFill>
                <a:effectLst/>
              </a:rPr>
              <a:t>Fuente</a:t>
            </a:r>
            <a:r>
              <a:rPr lang="es-MX" sz="1000" b="0" i="0" u="none" strike="noStrike" dirty="0">
                <a:solidFill>
                  <a:srgbClr val="000000"/>
                </a:solidFill>
                <a:effectLst/>
              </a:rPr>
              <a:t>: Elaboración propia en base a Casillas, A. L., (1998), Máquinas. Cálculos de Taller, España, Casillas</a:t>
            </a:r>
            <a:r>
              <a:rPr lang="es-MX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s-MX" sz="1000" b="0" dirty="0">
              <a:effectLst/>
            </a:endParaRPr>
          </a:p>
          <a:p>
            <a:br>
              <a:rPr lang="es-MX" sz="1000" dirty="0"/>
            </a:b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056359-470C-4706-9651-B68EA2985ED0}"/>
              </a:ext>
            </a:extLst>
          </p:cNvPr>
          <p:cNvSpPr>
            <a:spLocks noChangeAspect="1"/>
          </p:cNvSpPr>
          <p:nvPr/>
        </p:nvSpPr>
        <p:spPr>
          <a:xfrm>
            <a:off x="7367518" y="1027906"/>
            <a:ext cx="4463611" cy="527760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MX" sz="24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MX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D: Diámetro mayor (mm)</a:t>
            </a:r>
            <a:endParaRPr lang="es-MX" sz="2400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MX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d: Diámetro menor (mm)</a:t>
            </a:r>
            <a:endParaRPr lang="es-MX" sz="2400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MX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L: Longitud del cono (mm)</a:t>
            </a:r>
            <a:endParaRPr lang="es-MX" sz="2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2EECA5D5-9D75-48D6-BD1D-428D1C45C49C}"/>
              </a:ext>
            </a:extLst>
          </p:cNvPr>
          <p:cNvSpPr txBox="1"/>
          <p:nvPr/>
        </p:nvSpPr>
        <p:spPr>
          <a:xfrm>
            <a:off x="7411908" y="1239256"/>
            <a:ext cx="4374833" cy="11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CONICIDAD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6;p2">
            <a:extLst>
              <a:ext uri="{FF2B5EF4-FFF2-40B4-BE49-F238E27FC236}">
                <a16:creationId xmlns:a16="http://schemas.microsoft.com/office/drawing/2014/main" id="{D2E97670-7040-4641-8D7C-D71A4FA27189}"/>
              </a:ext>
            </a:extLst>
          </p:cNvPr>
          <p:cNvSpPr txBox="1"/>
          <p:nvPr/>
        </p:nvSpPr>
        <p:spPr>
          <a:xfrm>
            <a:off x="7181245" y="2815706"/>
            <a:ext cx="4924937" cy="798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INCLINACIÓN O </a:t>
            </a:r>
            <a:r>
              <a:rPr lang="es-CL" sz="24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PENDIENTE </a:t>
            </a:r>
            <a:r>
              <a:rPr lang="es-CL" sz="2400" b="1" dirty="0">
                <a:solidFill>
                  <a:schemeClr val="bg1"/>
                </a:solidFill>
                <a:latin typeface="Calibri"/>
                <a:cs typeface="Calibri"/>
              </a:rPr>
              <a:t> (1:x):</a:t>
            </a:r>
            <a:endParaRPr lang="es-CL" sz="2400" b="1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CL"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F930A3-04E0-42CB-AC6B-0DF8B79F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6" y="2385994"/>
            <a:ext cx="606742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9F2FF7-36A2-4E2F-95ED-42F39E8E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629" y="1950730"/>
            <a:ext cx="2282334" cy="7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FB08953-A918-419D-91DD-868C7A815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4" y="3490024"/>
            <a:ext cx="2282334" cy="7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3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5870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chemeClr val="bg1">
                    <a:lumMod val="65000"/>
                  </a:schemeClr>
                </a:solidFill>
              </a:rPr>
              <a:t>TEMA N°2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PARTES Y ACCESORIOS NECESARIOS </a:t>
            </a:r>
            <a:br>
              <a:rPr lang="es-MX" dirty="0">
                <a:solidFill>
                  <a:srgbClr val="88354D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PARA EL TORNEADO CÓNICO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A7A8AA"/>
              </a:solidFill>
            </a:endParaRPr>
          </a:p>
        </p:txBody>
      </p:sp>
      <p:sp>
        <p:nvSpPr>
          <p:cNvPr id="4" name="Google Shape;143;g94c7710586_0_0">
            <a:extLst>
              <a:ext uri="{FF2B5EF4-FFF2-40B4-BE49-F238E27FC236}">
                <a16:creationId xmlns:a16="http://schemas.microsoft.com/office/drawing/2014/main" id="{FA01FABC-1554-480C-9354-0A8AF3E17503}"/>
              </a:ext>
            </a:extLst>
          </p:cNvPr>
          <p:cNvSpPr txBox="1"/>
          <p:nvPr/>
        </p:nvSpPr>
        <p:spPr>
          <a:xfrm>
            <a:off x="6480313" y="6463509"/>
            <a:ext cx="541577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0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</a:t>
            </a:r>
            <a:r>
              <a:rPr lang="es-MX" sz="1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 </a:t>
            </a:r>
            <a:r>
              <a:rPr lang="es-MX" sz="1000" dirty="0">
                <a:solidFill>
                  <a:schemeClr val="dk1"/>
                </a:solidFill>
              </a:rPr>
              <a:t>Taller Mecánica Industrial - Escuela Industrial Superior de Valparaíso Óscar Gacitúa Basulto.</a:t>
            </a:r>
          </a:p>
        </p:txBody>
      </p:sp>
      <p:pic>
        <p:nvPicPr>
          <p:cNvPr id="2" name="Google Shape;205;g94249db70b_0_171">
            <a:extLst>
              <a:ext uri="{FF2B5EF4-FFF2-40B4-BE49-F238E27FC236}">
                <a16:creationId xmlns:a16="http://schemas.microsoft.com/office/drawing/2014/main" id="{14A9F3B7-112A-4AA8-9272-CF9317A903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922" t="7746" r="3001" b="22591"/>
          <a:stretch/>
        </p:blipFill>
        <p:spPr>
          <a:xfrm>
            <a:off x="5042517" y="2188441"/>
            <a:ext cx="6835805" cy="424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68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 NECESARIOS PARA EL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TORNEADO CÓNICO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Google Shape;212;g94249db70b_0_185">
            <a:extLst>
              <a:ext uri="{FF2B5EF4-FFF2-40B4-BE49-F238E27FC236}">
                <a16:creationId xmlns:a16="http://schemas.microsoft.com/office/drawing/2014/main" id="{94217920-D28F-47AC-9EAE-C1BA791D73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2094" t="7541" b="21445"/>
          <a:stretch/>
        </p:blipFill>
        <p:spPr>
          <a:xfrm>
            <a:off x="960421" y="2133569"/>
            <a:ext cx="3370162" cy="4095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3;g94249db70b_0_185">
            <a:extLst>
              <a:ext uri="{FF2B5EF4-FFF2-40B4-BE49-F238E27FC236}">
                <a16:creationId xmlns:a16="http://schemas.microsoft.com/office/drawing/2014/main" id="{DF15EB72-11BB-41AA-A8F3-DDB2E2EF29E6}"/>
              </a:ext>
            </a:extLst>
          </p:cNvPr>
          <p:cNvSpPr txBox="1"/>
          <p:nvPr/>
        </p:nvSpPr>
        <p:spPr>
          <a:xfrm>
            <a:off x="854384" y="1690825"/>
            <a:ext cx="33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2. </a:t>
            </a:r>
            <a:r>
              <a:rPr lang="es-CL" sz="1800" b="1" i="1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Contrapunta</a:t>
            </a:r>
            <a:endParaRPr sz="1800" b="1" i="1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214;g94249db70b_0_185">
            <a:extLst>
              <a:ext uri="{FF2B5EF4-FFF2-40B4-BE49-F238E27FC236}">
                <a16:creationId xmlns:a16="http://schemas.microsoft.com/office/drawing/2014/main" id="{802A83CB-685C-40B0-84B6-ECC4B154FE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922" t="7746" r="3001" b="22591"/>
          <a:stretch/>
        </p:blipFill>
        <p:spPr>
          <a:xfrm>
            <a:off x="4996614" y="2133568"/>
            <a:ext cx="6591402" cy="409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15;g94249db70b_0_185">
            <a:extLst>
              <a:ext uri="{FF2B5EF4-FFF2-40B4-BE49-F238E27FC236}">
                <a16:creationId xmlns:a16="http://schemas.microsoft.com/office/drawing/2014/main" id="{0C127AC8-4BD5-40FF-9E8C-73F816F0CCFD}"/>
              </a:ext>
            </a:extLst>
          </p:cNvPr>
          <p:cNvSpPr txBox="1"/>
          <p:nvPr/>
        </p:nvSpPr>
        <p:spPr>
          <a:xfrm>
            <a:off x="6659874" y="1690825"/>
            <a:ext cx="34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3. </a:t>
            </a:r>
            <a:r>
              <a:rPr lang="es-CL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Carro transversal</a:t>
            </a:r>
            <a:endParaRPr sz="1800" b="1" i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16;g94249db70b_0_185">
            <a:extLst>
              <a:ext uri="{FF2B5EF4-FFF2-40B4-BE49-F238E27FC236}">
                <a16:creationId xmlns:a16="http://schemas.microsoft.com/office/drawing/2014/main" id="{411C85B3-8A84-4036-BAC2-D639BE221351}"/>
              </a:ext>
            </a:extLst>
          </p:cNvPr>
          <p:cNvSpPr/>
          <p:nvPr/>
        </p:nvSpPr>
        <p:spPr>
          <a:xfrm>
            <a:off x="3110107" y="6356242"/>
            <a:ext cx="5409501" cy="2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Taller Mecánica Industrial - Escuela Industrial Superior de Valparaíso Óscar Gacitúa Basulto.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18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 NECESARIOS PARA EL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TORNEADO CÓNICO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Google Shape;213;g94249db70b_0_185">
            <a:extLst>
              <a:ext uri="{FF2B5EF4-FFF2-40B4-BE49-F238E27FC236}">
                <a16:creationId xmlns:a16="http://schemas.microsoft.com/office/drawing/2014/main" id="{DF15EB72-11BB-41AA-A8F3-DDB2E2EF29E6}"/>
              </a:ext>
            </a:extLst>
          </p:cNvPr>
          <p:cNvSpPr txBox="1"/>
          <p:nvPr/>
        </p:nvSpPr>
        <p:spPr>
          <a:xfrm>
            <a:off x="1777146" y="1690825"/>
            <a:ext cx="33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4. </a:t>
            </a:r>
            <a:r>
              <a:rPr lang="es-CL" sz="1800" b="1" i="1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Carro auxiliar</a:t>
            </a:r>
            <a:endParaRPr sz="1800" b="1" i="1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5;g94249db70b_0_185">
            <a:extLst>
              <a:ext uri="{FF2B5EF4-FFF2-40B4-BE49-F238E27FC236}">
                <a16:creationId xmlns:a16="http://schemas.microsoft.com/office/drawing/2014/main" id="{0C127AC8-4BD5-40FF-9E8C-73F816F0CCFD}"/>
              </a:ext>
            </a:extLst>
          </p:cNvPr>
          <p:cNvSpPr txBox="1"/>
          <p:nvPr/>
        </p:nvSpPr>
        <p:spPr>
          <a:xfrm>
            <a:off x="6659874" y="1690825"/>
            <a:ext cx="34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5. </a:t>
            </a:r>
            <a:r>
              <a:rPr lang="es-CL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Plato universal</a:t>
            </a:r>
            <a:endParaRPr sz="1800" b="1" i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16;g94249db70b_0_185">
            <a:extLst>
              <a:ext uri="{FF2B5EF4-FFF2-40B4-BE49-F238E27FC236}">
                <a16:creationId xmlns:a16="http://schemas.microsoft.com/office/drawing/2014/main" id="{411C85B3-8A84-4036-BAC2-D639BE221351}"/>
              </a:ext>
            </a:extLst>
          </p:cNvPr>
          <p:cNvSpPr/>
          <p:nvPr/>
        </p:nvSpPr>
        <p:spPr>
          <a:xfrm>
            <a:off x="3110107" y="6356242"/>
            <a:ext cx="5409501" cy="2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</a:t>
            </a:r>
            <a:r>
              <a:rPr lang="es-CL" sz="1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Taller Mecánica Industrial - Escuela Industrial Superior de Valparaíso Óscar Gacitúa Basulto.</a:t>
            </a:r>
            <a:endParaRPr sz="1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" name="Google Shape;224;g94249db70b_0_194">
            <a:extLst>
              <a:ext uri="{FF2B5EF4-FFF2-40B4-BE49-F238E27FC236}">
                <a16:creationId xmlns:a16="http://schemas.microsoft.com/office/drawing/2014/main" id="{586BBE05-4FFD-46F9-B23A-8B055A4EEC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11" y="2247135"/>
            <a:ext cx="5395418" cy="404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5;g94249db70b_0_194">
            <a:extLst>
              <a:ext uri="{FF2B5EF4-FFF2-40B4-BE49-F238E27FC236}">
                <a16:creationId xmlns:a16="http://schemas.microsoft.com/office/drawing/2014/main" id="{F1114196-69FB-450A-9571-4EC4E9CB46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8890"/>
          <a:stretch/>
        </p:blipFill>
        <p:spPr>
          <a:xfrm>
            <a:off x="6935750" y="2247125"/>
            <a:ext cx="3641676" cy="3938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05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 NECESARIOS PARA EL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TORNEADO CÓNICO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Google Shape;213;g94249db70b_0_185">
            <a:extLst>
              <a:ext uri="{FF2B5EF4-FFF2-40B4-BE49-F238E27FC236}">
                <a16:creationId xmlns:a16="http://schemas.microsoft.com/office/drawing/2014/main" id="{DF15EB72-11BB-41AA-A8F3-DDB2E2EF29E6}"/>
              </a:ext>
            </a:extLst>
          </p:cNvPr>
          <p:cNvSpPr txBox="1"/>
          <p:nvPr/>
        </p:nvSpPr>
        <p:spPr>
          <a:xfrm>
            <a:off x="960401" y="1690825"/>
            <a:ext cx="33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6. </a:t>
            </a:r>
            <a:r>
              <a:rPr lang="es-CL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Portaherramientas</a:t>
            </a:r>
            <a:endParaRPr sz="1800" b="1" i="1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5;g94249db70b_0_185">
            <a:extLst>
              <a:ext uri="{FF2B5EF4-FFF2-40B4-BE49-F238E27FC236}">
                <a16:creationId xmlns:a16="http://schemas.microsoft.com/office/drawing/2014/main" id="{0C127AC8-4BD5-40FF-9E8C-73F816F0CCFD}"/>
              </a:ext>
            </a:extLst>
          </p:cNvPr>
          <p:cNvSpPr txBox="1"/>
          <p:nvPr/>
        </p:nvSpPr>
        <p:spPr>
          <a:xfrm>
            <a:off x="6313643" y="1690825"/>
            <a:ext cx="34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7. </a:t>
            </a:r>
            <a:r>
              <a:rPr lang="es-CL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Perro de arrastre</a:t>
            </a:r>
            <a:endParaRPr sz="1800" b="1" i="1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16;g94249db70b_0_185">
            <a:extLst>
              <a:ext uri="{FF2B5EF4-FFF2-40B4-BE49-F238E27FC236}">
                <a16:creationId xmlns:a16="http://schemas.microsoft.com/office/drawing/2014/main" id="{411C85B3-8A84-4036-BAC2-D639BE221351}"/>
              </a:ext>
            </a:extLst>
          </p:cNvPr>
          <p:cNvSpPr/>
          <p:nvPr/>
        </p:nvSpPr>
        <p:spPr>
          <a:xfrm>
            <a:off x="3110107" y="6356242"/>
            <a:ext cx="5409501" cy="2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 b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</a:t>
            </a:r>
            <a:r>
              <a:rPr lang="es-CL" sz="10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Taller Mecánica Industrial - Escuela Industrial Superior de Valparaíso Óscar Gacitúa Basulto.</a:t>
            </a:r>
            <a:endParaRPr sz="1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" name="Google Shape;234;g94249db70b_0_210">
            <a:extLst>
              <a:ext uri="{FF2B5EF4-FFF2-40B4-BE49-F238E27FC236}">
                <a16:creationId xmlns:a16="http://schemas.microsoft.com/office/drawing/2014/main" id="{098EA7DB-4969-4DCB-AA43-34ABEE819C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496" t="2202" r="8489" b="25360"/>
          <a:stretch/>
        </p:blipFill>
        <p:spPr>
          <a:xfrm>
            <a:off x="1240656" y="2060125"/>
            <a:ext cx="3089945" cy="4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36;g94249db70b_0_210" descr="https://ecommerce.unceta.es/media/catalog/product/cache/4/image/9df78eab33525d08d6e5fb8d27136e95/x/4/x41450.jpg">
            <a:extLst>
              <a:ext uri="{FF2B5EF4-FFF2-40B4-BE49-F238E27FC236}">
                <a16:creationId xmlns:a16="http://schemas.microsoft.com/office/drawing/2014/main" id="{0C634312-F95C-47DB-A18C-52E824CAE7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847" y="2567646"/>
            <a:ext cx="5622288" cy="295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1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1155</Words>
  <Application>Microsoft Office PowerPoint</Application>
  <PresentationFormat>Panorámica</PresentationFormat>
  <Paragraphs>322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Minion Pro SmBd</vt:lpstr>
      <vt:lpstr>Tema de Office</vt:lpstr>
      <vt:lpstr>Torneado Cónico</vt:lpstr>
      <vt:lpstr>TEMAS</vt:lpstr>
      <vt:lpstr>TEMA N°1 TEORÍA FUNDAMENTAL DE LOS CONOS</vt:lpstr>
      <vt:lpstr>AUTO - APRIETE </vt:lpstr>
      <vt:lpstr>CONICIDAD E INCLINACIÓN</vt:lpstr>
      <vt:lpstr>TEMA N°2 PARTES Y ACCESORIOS NECESARIOS  PARA EL TORNEADO CÓNICO</vt:lpstr>
      <vt:lpstr>PARTES Y ACCESORIOS NECESARIOS PARA EL TORNEADO CÓNICO</vt:lpstr>
      <vt:lpstr>PARTES Y ACCESORIOS NECESARIOS PARA EL TORNEADO CÓNICO</vt:lpstr>
      <vt:lpstr>PARTES Y ACCESORIOS NECESARIOS PARA EL TORNEADO CÓNICO</vt:lpstr>
      <vt:lpstr>TEMA N°3 CÁLCULO DEL ÁNGULO DE TORNEADO (α)</vt:lpstr>
      <vt:lpstr>CÁLCULO DEL ÁNGULO DE TORNEADO (α)</vt:lpstr>
      <vt:lpstr>CÁLCULO DEL ÁNGULO DE TORNEADO (α)</vt:lpstr>
      <vt:lpstr>CÁLCULO DEL ÁNGULO DE TORNEADO (α)</vt:lpstr>
      <vt:lpstr>TEMA N°4 PREPARACIÓN DE TORNO PARA EL  MECANIZADO CÓNICO </vt:lpstr>
      <vt:lpstr>MÉTODO DEL CARRO AUXILIAR O CHARRIOT</vt:lpstr>
      <vt:lpstr>MÉTODO DEL CARRO AUXILIAR O CHARRIOT</vt:lpstr>
      <vt:lpstr>TEMA N°5 EJECUCIÓN DEL MECANIZADO CÓNICO</vt:lpstr>
      <vt:lpstr>PASOS DEL MECANIZADO</vt:lpstr>
      <vt:lpstr>COMPROBACIÓN DEL MECANIZADO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d.silvahidd@gmail.com</dc:creator>
  <cp:lastModifiedBy>IIE</cp:lastModifiedBy>
  <cp:revision>51</cp:revision>
  <dcterms:created xsi:type="dcterms:W3CDTF">2020-08-12T18:32:33Z</dcterms:created>
  <dcterms:modified xsi:type="dcterms:W3CDTF">2020-12-05T00:34:49Z</dcterms:modified>
</cp:coreProperties>
</file>