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5" roundtripDataSignature="AMtx7mjaCPzjvE4ahBox00SvPS8KD4Eru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oreto Cárdenas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1" name="Google Shape;10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0" name="Google Shape;210;p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7" name="Google Shape;22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4" name="Google Shape;23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4" name="Google Shape;244;p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7" name="Google Shape;26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4" name="Google Shape;274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5" name="Google Shape;2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5" name="Google Shape;295;p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04" name="Google Shape;304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9" name="Google Shape;319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8" name="Google Shape;11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0" name="Google Shape;13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5" name="Google Shape;14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2" name="Google Shape;15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2" name="Google Shape;162;p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3" name="Google Shape;173;p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0" name="Google Shape;190;p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4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4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5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5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7" name="Google Shape;67;p5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8" name="Google Shape;68;p5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5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5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2" name="Google Shape;72;p5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5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5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6" name="Google Shape;76;p5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7" name="Google Shape;77;p5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8" name="Google Shape;78;p5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9" name="Google Shape;79;p5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6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3" name="Google Shape;83;p6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4" name="Google Shape;84;p6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5" name="Google Shape;85;p6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6" name="Google Shape;86;p6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6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6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6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91" name="Google Shape;91;p6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92" name="Google Shape;92;p6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6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6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6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97" name="Google Shape;97;p6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98" name="Google Shape;98;p6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8"/>
          <p:cNvSpPr txBox="1">
            <a:spLocks noGrp="1"/>
          </p:cNvSpPr>
          <p:nvPr>
            <p:ph type="ctrTitle"/>
          </p:nvPr>
        </p:nvSpPr>
        <p:spPr>
          <a:xfrm>
            <a:off x="3848133" y="2517533"/>
            <a:ext cx="4495600" cy="15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Calibri"/>
              <a:buNone/>
              <a:defRPr sz="40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40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40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40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40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40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40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40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4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48"/>
          <p:cNvSpPr txBox="1">
            <a:spLocks noGrp="1"/>
          </p:cNvSpPr>
          <p:nvPr>
            <p:ph type="subTitle" idx="1"/>
          </p:nvPr>
        </p:nvSpPr>
        <p:spPr>
          <a:xfrm>
            <a:off x="3848133" y="3888336"/>
            <a:ext cx="4495600" cy="10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>
                <a:solidFill>
                  <a:schemeClr val="accent2"/>
                </a:solidFill>
              </a:defRPr>
            </a:lvl1pPr>
            <a:lvl2pPr lvl="1" algn="ctr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2pPr>
            <a:lvl3pPr lvl="2" algn="ctr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3pPr>
            <a:lvl4pPr lvl="3" algn="ctr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4pPr>
            <a:lvl5pPr lvl="4" algn="ctr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5pPr>
            <a:lvl6pPr lvl="5" algn="ctr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6pPr>
            <a:lvl7pPr lvl="6" algn="ctr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7pPr>
            <a:lvl8pPr lvl="7" algn="ctr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8pPr>
            <a:lvl9pPr lvl="8" algn="ctr">
              <a:lnSpc>
                <a:spcPct val="90000"/>
              </a:lnSpc>
              <a:spcBef>
                <a:spcPts val="1333"/>
              </a:spcBef>
              <a:spcAft>
                <a:spcPts val="1333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9"/>
          <p:cNvSpPr txBox="1">
            <a:spLocks noGrp="1"/>
          </p:cNvSpPr>
          <p:nvPr>
            <p:ph type="body" idx="1"/>
          </p:nvPr>
        </p:nvSpPr>
        <p:spPr>
          <a:xfrm>
            <a:off x="1656367" y="2272800"/>
            <a:ext cx="8879600" cy="109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○"/>
              <a:defRPr sz="4000" i="1"/>
            </a:lvl1pPr>
            <a:lvl2pPr marL="914400" lvl="1" indent="-419100" algn="ctr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000"/>
              <a:buChar char="◦"/>
              <a:defRPr sz="4000" i="1"/>
            </a:lvl2pPr>
            <a:lvl3pPr marL="1371600" lvl="2" indent="-419100" algn="ctr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000"/>
              <a:buChar char="◦"/>
              <a:defRPr sz="4000" i="1"/>
            </a:lvl3pPr>
            <a:lvl4pPr marL="1828800" lvl="3" indent="-419100" algn="ctr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000"/>
              <a:buChar char="◦"/>
              <a:defRPr sz="4000" i="1"/>
            </a:lvl4pPr>
            <a:lvl5pPr marL="2286000" lvl="4" indent="-419100" algn="ctr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000"/>
              <a:buChar char="◦"/>
              <a:defRPr sz="4000" i="1"/>
            </a:lvl5pPr>
            <a:lvl6pPr marL="2743200" lvl="5" indent="-419100" algn="ctr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000"/>
              <a:buChar char="◦"/>
              <a:defRPr sz="4000" i="1"/>
            </a:lvl6pPr>
            <a:lvl7pPr marL="3200400" lvl="6" indent="-419100" algn="ctr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000"/>
              <a:buChar char="◦"/>
              <a:defRPr sz="4000" i="1"/>
            </a:lvl7pPr>
            <a:lvl8pPr marL="3657600" lvl="7" indent="-419100" algn="ctr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000"/>
              <a:buChar char="◦"/>
              <a:defRPr sz="4000" i="1"/>
            </a:lvl8pPr>
            <a:lvl9pPr marL="4114800" lvl="8" indent="-419100" algn="ctr">
              <a:lnSpc>
                <a:spcPct val="90000"/>
              </a:lnSpc>
              <a:spcBef>
                <a:spcPts val="1333"/>
              </a:spcBef>
              <a:spcAft>
                <a:spcPts val="1333"/>
              </a:spcAft>
              <a:buClr>
                <a:schemeClr val="dk1"/>
              </a:buClr>
              <a:buSzPts val="3000"/>
              <a:buChar char="◦"/>
              <a:defRPr sz="4000" i="1"/>
            </a:lvl9pPr>
          </a:lstStyle>
          <a:p>
            <a:endParaRPr/>
          </a:p>
        </p:txBody>
      </p:sp>
      <p:sp>
        <p:nvSpPr>
          <p:cNvPr id="26" name="Google Shape;26;p49"/>
          <p:cNvSpPr txBox="1">
            <a:spLocks noGrp="1"/>
          </p:cNvSpPr>
          <p:nvPr>
            <p:ph type="sldNum" idx="12"/>
          </p:nvPr>
        </p:nvSpPr>
        <p:spPr>
          <a:xfrm>
            <a:off x="10823979" y="557417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0"/>
          <p:cNvSpPr txBox="1">
            <a:spLocks noGrp="1"/>
          </p:cNvSpPr>
          <p:nvPr>
            <p:ph type="title"/>
          </p:nvPr>
        </p:nvSpPr>
        <p:spPr>
          <a:xfrm>
            <a:off x="192100" y="745967"/>
            <a:ext cx="2856000" cy="35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0"/>
          <p:cNvSpPr txBox="1">
            <a:spLocks noGrp="1"/>
          </p:cNvSpPr>
          <p:nvPr>
            <p:ph type="body" idx="1"/>
          </p:nvPr>
        </p:nvSpPr>
        <p:spPr>
          <a:xfrm>
            <a:off x="3869167" y="1377867"/>
            <a:ext cx="7056400" cy="435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  <a:defRPr/>
            </a:lvl1pPr>
            <a:lvl2pPr marL="914400" lvl="1" indent="-3556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000"/>
              <a:buChar char="◦"/>
              <a:defRPr/>
            </a:lvl2pPr>
            <a:lvl3pPr marL="1371600" lvl="2" indent="-3556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000"/>
              <a:buChar char="◦"/>
              <a:defRPr/>
            </a:lvl3pPr>
            <a:lvl4pPr marL="1828800" lvl="3" indent="-3556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000"/>
              <a:buChar char="◦"/>
              <a:defRPr/>
            </a:lvl4pPr>
            <a:lvl5pPr marL="2286000" lvl="4" indent="-3556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000"/>
              <a:buChar char="◦"/>
              <a:defRPr/>
            </a:lvl5pPr>
            <a:lvl6pPr marL="2743200" lvl="5" indent="-3556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000"/>
              <a:buChar char="◦"/>
              <a:defRPr/>
            </a:lvl6pPr>
            <a:lvl7pPr marL="3200400" lvl="6" indent="-3556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000"/>
              <a:buChar char="◦"/>
              <a:defRPr/>
            </a:lvl7pPr>
            <a:lvl8pPr marL="3657600" lvl="7" indent="-3556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000"/>
              <a:buChar char="◦"/>
              <a:defRPr/>
            </a:lvl8pPr>
            <a:lvl9pPr marL="4114800" lvl="8" indent="-355600" algn="l">
              <a:lnSpc>
                <a:spcPct val="90000"/>
              </a:lnSpc>
              <a:spcBef>
                <a:spcPts val="1333"/>
              </a:spcBef>
              <a:spcAft>
                <a:spcPts val="1333"/>
              </a:spcAft>
              <a:buClr>
                <a:schemeClr val="dk1"/>
              </a:buClr>
              <a:buSzPts val="2000"/>
              <a:buChar char="◦"/>
              <a:defRPr/>
            </a:lvl9pPr>
          </a:lstStyle>
          <a:p>
            <a:endParaRPr/>
          </a:p>
        </p:txBody>
      </p:sp>
      <p:sp>
        <p:nvSpPr>
          <p:cNvPr id="30" name="Google Shape;30;p50"/>
          <p:cNvSpPr txBox="1">
            <a:spLocks noGrp="1"/>
          </p:cNvSpPr>
          <p:nvPr>
            <p:ph type="sldNum" idx="12"/>
          </p:nvPr>
        </p:nvSpPr>
        <p:spPr>
          <a:xfrm>
            <a:off x="10823979" y="557417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1"/>
          <p:cNvSpPr txBox="1">
            <a:spLocks noGrp="1"/>
          </p:cNvSpPr>
          <p:nvPr>
            <p:ph type="title"/>
          </p:nvPr>
        </p:nvSpPr>
        <p:spPr>
          <a:xfrm>
            <a:off x="192100" y="745967"/>
            <a:ext cx="2856000" cy="35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1"/>
          <p:cNvSpPr txBox="1">
            <a:spLocks noGrp="1"/>
          </p:cNvSpPr>
          <p:nvPr>
            <p:ph type="body" idx="1"/>
          </p:nvPr>
        </p:nvSpPr>
        <p:spPr>
          <a:xfrm>
            <a:off x="3774567" y="1600200"/>
            <a:ext cx="3355200" cy="41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2400"/>
            </a:lvl1pPr>
            <a:lvl2pPr marL="914400" lvl="1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 sz="2400"/>
            </a:lvl2pPr>
            <a:lvl3pPr marL="1371600" lvl="2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 sz="2400"/>
            </a:lvl3pPr>
            <a:lvl4pPr marL="1828800" lvl="3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 sz="2400"/>
            </a:lvl4pPr>
            <a:lvl5pPr marL="2286000" lvl="4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 sz="2400"/>
            </a:lvl5pPr>
            <a:lvl6pPr marL="2743200" lvl="5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 sz="2400"/>
            </a:lvl6pPr>
            <a:lvl7pPr marL="3200400" lvl="6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 sz="2400"/>
            </a:lvl7pPr>
            <a:lvl8pPr marL="3657600" lvl="7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 sz="2400"/>
            </a:lvl8pPr>
            <a:lvl9pPr marL="4114800" lvl="8" indent="-342900" algn="l">
              <a:lnSpc>
                <a:spcPct val="90000"/>
              </a:lnSpc>
              <a:spcBef>
                <a:spcPts val="1333"/>
              </a:spcBef>
              <a:spcAft>
                <a:spcPts val="1333"/>
              </a:spcAft>
              <a:buClr>
                <a:schemeClr val="dk1"/>
              </a:buClr>
              <a:buSzPts val="1800"/>
              <a:buChar char="◦"/>
              <a:defRPr sz="2400"/>
            </a:lvl9pPr>
          </a:lstStyle>
          <a:p>
            <a:endParaRPr/>
          </a:p>
        </p:txBody>
      </p:sp>
      <p:sp>
        <p:nvSpPr>
          <p:cNvPr id="34" name="Google Shape;34;p51"/>
          <p:cNvSpPr txBox="1">
            <a:spLocks noGrp="1"/>
          </p:cNvSpPr>
          <p:nvPr>
            <p:ph type="body" idx="2"/>
          </p:nvPr>
        </p:nvSpPr>
        <p:spPr>
          <a:xfrm>
            <a:off x="7534725" y="1600200"/>
            <a:ext cx="3562000" cy="41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2400"/>
            </a:lvl1pPr>
            <a:lvl2pPr marL="914400" lvl="1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 sz="2400"/>
            </a:lvl2pPr>
            <a:lvl3pPr marL="1371600" lvl="2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 sz="2400"/>
            </a:lvl3pPr>
            <a:lvl4pPr marL="1828800" lvl="3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 sz="2400"/>
            </a:lvl4pPr>
            <a:lvl5pPr marL="2286000" lvl="4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 sz="2400"/>
            </a:lvl5pPr>
            <a:lvl6pPr marL="2743200" lvl="5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 sz="2400"/>
            </a:lvl6pPr>
            <a:lvl7pPr marL="3200400" lvl="6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 sz="2400"/>
            </a:lvl7pPr>
            <a:lvl8pPr marL="3657600" lvl="7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 sz="2400"/>
            </a:lvl8pPr>
            <a:lvl9pPr marL="4114800" lvl="8" indent="-342900" algn="l">
              <a:lnSpc>
                <a:spcPct val="90000"/>
              </a:lnSpc>
              <a:spcBef>
                <a:spcPts val="1333"/>
              </a:spcBef>
              <a:spcAft>
                <a:spcPts val="1333"/>
              </a:spcAft>
              <a:buClr>
                <a:schemeClr val="dk1"/>
              </a:buClr>
              <a:buSzPts val="1800"/>
              <a:buChar char="◦"/>
              <a:defRPr sz="2400"/>
            </a:lvl9pPr>
          </a:lstStyle>
          <a:p>
            <a:endParaRPr/>
          </a:p>
        </p:txBody>
      </p:sp>
      <p:sp>
        <p:nvSpPr>
          <p:cNvPr id="35" name="Google Shape;35;p51"/>
          <p:cNvSpPr txBox="1">
            <a:spLocks noGrp="1"/>
          </p:cNvSpPr>
          <p:nvPr>
            <p:ph type="sldNum" idx="12"/>
          </p:nvPr>
        </p:nvSpPr>
        <p:spPr>
          <a:xfrm>
            <a:off x="10823979" y="557417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5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0" name="Google Shape;40;p5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1" name="Google Shape;41;p5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5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6" name="Google Shape;46;p5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5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5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5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5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5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5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4" name="Google Shape;54;p5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5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5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8" name="Google Shape;58;p5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5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0" name="Google Shape;60;p5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5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2" name="Google Shape;62;p5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5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4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4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4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4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"/>
          <p:cNvSpPr/>
          <p:nvPr/>
        </p:nvSpPr>
        <p:spPr>
          <a:xfrm>
            <a:off x="0" y="328469"/>
            <a:ext cx="6096000" cy="6161103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"/>
          <p:cNvSpPr txBox="1">
            <a:spLocks noGrp="1"/>
          </p:cNvSpPr>
          <p:nvPr>
            <p:ph type="ctrTitle"/>
          </p:nvPr>
        </p:nvSpPr>
        <p:spPr>
          <a:xfrm>
            <a:off x="1524001" y="2217419"/>
            <a:ext cx="4441794" cy="18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alibri"/>
              <a:buNone/>
            </a:pPr>
            <a:r>
              <a:rPr lang="es-MX" sz="486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 de manejo de residuos</a:t>
            </a:r>
            <a:endParaRPr sz="486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"/>
          <p:cNvSpPr txBox="1">
            <a:spLocks noGrp="1"/>
          </p:cNvSpPr>
          <p:nvPr>
            <p:ph type="subTitle" idx="1"/>
          </p:nvPr>
        </p:nvSpPr>
        <p:spPr>
          <a:xfrm>
            <a:off x="1524000" y="5217775"/>
            <a:ext cx="4441794" cy="570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es-MX" sz="2000" dirty="0">
                <a:solidFill>
                  <a:schemeClr val="lt1"/>
                </a:solidFill>
              </a:rPr>
              <a:t>Entrega de saberes</a:t>
            </a:r>
            <a:endParaRPr sz="2000" dirty="0">
              <a:solidFill>
                <a:schemeClr val="lt1"/>
              </a:solidFill>
            </a:endParaRPr>
          </a:p>
        </p:txBody>
      </p:sp>
      <p:sp>
        <p:nvSpPr>
          <p:cNvPr id="107" name="Google Shape;107;p1"/>
          <p:cNvSpPr txBox="1"/>
          <p:nvPr/>
        </p:nvSpPr>
        <p:spPr>
          <a:xfrm>
            <a:off x="1524000" y="976079"/>
            <a:ext cx="4441794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Construcción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Mención Edificación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Estructuras de hormigón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8" name="Google Shape;10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55504" y="328469"/>
            <a:ext cx="5473700" cy="6159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" name="Google Shape;212;p6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25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66"/>
          <p:cNvSpPr/>
          <p:nvPr/>
        </p:nvSpPr>
        <p:spPr>
          <a:xfrm>
            <a:off x="12025128" y="239241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66"/>
          <p:cNvSpPr txBox="1"/>
          <p:nvPr/>
        </p:nvSpPr>
        <p:spPr>
          <a:xfrm>
            <a:off x="301426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2000"/>
              <a:buFont typeface="Calibri"/>
              <a:buNone/>
            </a:pPr>
            <a:r>
              <a:rPr lang="es-MX" sz="4400" b="0" i="0" u="none" strike="noStrike" cap="none" dirty="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ÁMBITO</a:t>
            </a:r>
            <a:br>
              <a:rPr lang="es-MX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MX" sz="4400" b="0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ECONÓMICO</a:t>
            </a:r>
            <a:endParaRPr sz="44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66"/>
          <p:cNvSpPr/>
          <p:nvPr/>
        </p:nvSpPr>
        <p:spPr>
          <a:xfrm>
            <a:off x="407956" y="233392"/>
            <a:ext cx="1336831" cy="45719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66"/>
          <p:cNvSpPr/>
          <p:nvPr/>
        </p:nvSpPr>
        <p:spPr>
          <a:xfrm>
            <a:off x="1272183" y="2510478"/>
            <a:ext cx="3876216" cy="3042645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66"/>
          <p:cNvSpPr/>
          <p:nvPr/>
        </p:nvSpPr>
        <p:spPr>
          <a:xfrm>
            <a:off x="5347828" y="2510478"/>
            <a:ext cx="2646707" cy="3042645"/>
          </a:xfrm>
          <a:prstGeom prst="rect">
            <a:avLst/>
          </a:pr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66"/>
          <p:cNvSpPr txBox="1"/>
          <p:nvPr/>
        </p:nvSpPr>
        <p:spPr>
          <a:xfrm>
            <a:off x="1549676" y="2596651"/>
            <a:ext cx="628634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MX" sz="4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66"/>
          <p:cNvSpPr txBox="1"/>
          <p:nvPr/>
        </p:nvSpPr>
        <p:spPr>
          <a:xfrm>
            <a:off x="5547257" y="2596650"/>
            <a:ext cx="628634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MX" sz="4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66"/>
          <p:cNvSpPr txBox="1"/>
          <p:nvPr/>
        </p:nvSpPr>
        <p:spPr>
          <a:xfrm>
            <a:off x="1481870" y="3392953"/>
            <a:ext cx="3491345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 generación de grandes volúmenes de RCD afecta la productividad de la empre­sa.</a:t>
            </a:r>
            <a:endParaRPr dirty="0"/>
          </a:p>
        </p:txBody>
      </p:sp>
      <p:sp>
        <p:nvSpPr>
          <p:cNvPr id="221" name="Google Shape;221;p66"/>
          <p:cNvSpPr txBox="1"/>
          <p:nvPr/>
        </p:nvSpPr>
        <p:spPr>
          <a:xfrm>
            <a:off x="5380106" y="3485996"/>
            <a:ext cx="2646706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Utilizan espacio de la empresa que queda inutilizable.</a:t>
            </a:r>
            <a:endParaRPr dirty="0"/>
          </a:p>
        </p:txBody>
      </p:sp>
      <p:sp>
        <p:nvSpPr>
          <p:cNvPr id="222" name="Google Shape;222;p66"/>
          <p:cNvSpPr/>
          <p:nvPr/>
        </p:nvSpPr>
        <p:spPr>
          <a:xfrm>
            <a:off x="8190744" y="2510478"/>
            <a:ext cx="2646707" cy="3042645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66"/>
          <p:cNvSpPr txBox="1"/>
          <p:nvPr/>
        </p:nvSpPr>
        <p:spPr>
          <a:xfrm>
            <a:off x="8390173" y="2596650"/>
            <a:ext cx="628634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MX" sz="4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66"/>
          <p:cNvSpPr txBox="1"/>
          <p:nvPr/>
        </p:nvSpPr>
        <p:spPr>
          <a:xfrm>
            <a:off x="8226242" y="3485996"/>
            <a:ext cx="2415000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Consume recursos económicos y humanos.</a:t>
            </a:r>
            <a:endParaRPr sz="22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7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7"/>
          <p:cNvSpPr/>
          <p:nvPr/>
        </p:nvSpPr>
        <p:spPr>
          <a:xfrm>
            <a:off x="-1" y="310729"/>
            <a:ext cx="9001957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7"/>
          <p:cNvSpPr txBox="1"/>
          <p:nvPr/>
        </p:nvSpPr>
        <p:spPr>
          <a:xfrm>
            <a:off x="838201" y="1870016"/>
            <a:ext cx="706292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5550"/>
              <a:buFont typeface="Arial"/>
              <a:buNone/>
            </a:pPr>
            <a:endParaRPr sz="4717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5550"/>
              <a:buFont typeface="Arial"/>
              <a:buNone/>
            </a:pPr>
            <a:endParaRPr sz="4717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9620"/>
              <a:buFont typeface="Arial"/>
              <a:buNone/>
            </a:pPr>
            <a:endParaRPr sz="8176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9620"/>
              <a:buFont typeface="Arial"/>
              <a:buNone/>
            </a:pPr>
            <a:r>
              <a:rPr lang="es-MX" sz="8176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3.</a:t>
            </a:r>
            <a:endParaRPr sz="119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550"/>
              <a:buFont typeface="Arial"/>
              <a:buNone/>
            </a:pPr>
            <a:r>
              <a:rPr lang="es-MX" sz="4717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 DE MANEJO DE RESIDUOS</a:t>
            </a:r>
            <a:endParaRPr sz="119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330"/>
              <a:buFont typeface="Arial"/>
              <a:buNone/>
            </a:pPr>
            <a:r>
              <a:rPr lang="es-MX" sz="283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Definición</a:t>
            </a:r>
            <a:endParaRPr sz="119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" name="Google Shape;236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25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8"/>
          <p:cNvSpPr/>
          <p:nvPr/>
        </p:nvSpPr>
        <p:spPr>
          <a:xfrm>
            <a:off x="12025128" y="239241"/>
            <a:ext cx="171634" cy="6161103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8"/>
          <p:cNvSpPr txBox="1"/>
          <p:nvPr/>
        </p:nvSpPr>
        <p:spPr>
          <a:xfrm>
            <a:off x="301426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2000"/>
              <a:buFont typeface="Calibri"/>
              <a:buNone/>
            </a:pPr>
            <a:r>
              <a:rPr lang="es-MX" sz="4400" b="0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PLAN DE MANEJO</a:t>
            </a:r>
            <a:br>
              <a:rPr lang="es-MX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MX" sz="4400" b="0" i="0" u="none" strike="noStrike" cap="none" dirty="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DE RESIDUOS</a:t>
            </a:r>
            <a:endParaRPr sz="4400" b="0" i="0" u="none" strike="noStrike" cap="none" dirty="0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8"/>
          <p:cNvSpPr/>
          <p:nvPr/>
        </p:nvSpPr>
        <p:spPr>
          <a:xfrm>
            <a:off x="407956" y="233392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8"/>
          <p:cNvSpPr/>
          <p:nvPr/>
        </p:nvSpPr>
        <p:spPr>
          <a:xfrm>
            <a:off x="0" y="2612426"/>
            <a:ext cx="7473820" cy="3787918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8"/>
          <p:cNvSpPr txBox="1"/>
          <p:nvPr/>
        </p:nvSpPr>
        <p:spPr>
          <a:xfrm>
            <a:off x="320087" y="2936046"/>
            <a:ext cx="6883145" cy="2954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31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 plan de manejos de RCD es el conjunto de acciones ope­rativas a las que se someten los RCD, que inclu­yen su manejo al interior de la obra, su recolección, acopio, transporte, pretratamiento, tratamiento y su eliminación. </a:t>
            </a:r>
            <a:endParaRPr sz="31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6" name="Google Shape;246;p6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25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7" name="Google Shape;247;p67"/>
          <p:cNvSpPr/>
          <p:nvPr/>
        </p:nvSpPr>
        <p:spPr>
          <a:xfrm>
            <a:off x="12025128" y="239241"/>
            <a:ext cx="171634" cy="6161103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67"/>
          <p:cNvSpPr txBox="1"/>
          <p:nvPr/>
        </p:nvSpPr>
        <p:spPr>
          <a:xfrm>
            <a:off x="301426" y="37853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2000"/>
              <a:buFont typeface="Calibri"/>
              <a:buNone/>
            </a:pPr>
            <a:r>
              <a:rPr lang="es-MX" sz="4400" b="0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PLAN DE MANEJO</a:t>
            </a:r>
            <a:br>
              <a:rPr lang="es-MX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MX" sz="4400" b="0" i="0" u="none" strike="noStrike" cap="none" dirty="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DE RESIDUOS</a:t>
            </a:r>
            <a:endParaRPr sz="4400" b="0" i="0" u="none" strike="noStrike" cap="none" dirty="0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67"/>
          <p:cNvSpPr/>
          <p:nvPr/>
        </p:nvSpPr>
        <p:spPr>
          <a:xfrm>
            <a:off x="407956" y="233392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67"/>
          <p:cNvSpPr/>
          <p:nvPr/>
        </p:nvSpPr>
        <p:spPr>
          <a:xfrm>
            <a:off x="1" y="2612426"/>
            <a:ext cx="4603320" cy="3787918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51" name="Google Shape;251;p67"/>
          <p:cNvGrpSpPr/>
          <p:nvPr/>
        </p:nvGrpSpPr>
        <p:grpSpPr>
          <a:xfrm>
            <a:off x="4692952" y="1722756"/>
            <a:ext cx="7152911" cy="4444880"/>
            <a:chOff x="0" y="18661"/>
            <a:chExt cx="7152911" cy="4444880"/>
          </a:xfrm>
        </p:grpSpPr>
        <p:sp>
          <p:nvSpPr>
            <p:cNvPr id="252" name="Google Shape;252;p67"/>
            <p:cNvSpPr/>
            <p:nvPr/>
          </p:nvSpPr>
          <p:spPr>
            <a:xfrm rot="10800000">
              <a:off x="0" y="18661"/>
              <a:ext cx="7152911" cy="740833"/>
            </a:xfrm>
            <a:prstGeom prst="trapezoid">
              <a:avLst>
                <a:gd name="adj" fmla="val 80460"/>
              </a:avLst>
            </a:prstGeom>
            <a:solidFill>
              <a:srgbClr val="A5A5A5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3" name="Google Shape;253;p67"/>
            <p:cNvSpPr txBox="1"/>
            <p:nvPr/>
          </p:nvSpPr>
          <p:spPr>
            <a:xfrm>
              <a:off x="1251759" y="18661"/>
              <a:ext cx="4649392" cy="7408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PREVENIR</a:t>
              </a:r>
              <a:endParaRPr dirty="0"/>
            </a:p>
          </p:txBody>
        </p:sp>
        <p:sp>
          <p:nvSpPr>
            <p:cNvPr id="254" name="Google Shape;254;p67"/>
            <p:cNvSpPr/>
            <p:nvPr/>
          </p:nvSpPr>
          <p:spPr>
            <a:xfrm rot="10800000">
              <a:off x="596076" y="759494"/>
              <a:ext cx="5960759" cy="740833"/>
            </a:xfrm>
            <a:prstGeom prst="trapezoid">
              <a:avLst>
                <a:gd name="adj" fmla="val 80460"/>
              </a:avLst>
            </a:prstGeom>
            <a:solidFill>
              <a:srgbClr val="A5A5A5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5" name="Google Shape;255;p67"/>
            <p:cNvSpPr txBox="1"/>
            <p:nvPr/>
          </p:nvSpPr>
          <p:spPr>
            <a:xfrm>
              <a:off x="1639209" y="759494"/>
              <a:ext cx="3874494" cy="7408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REDUCIR</a:t>
              </a:r>
              <a:endParaRPr dirty="0"/>
            </a:p>
          </p:txBody>
        </p:sp>
        <p:sp>
          <p:nvSpPr>
            <p:cNvPr id="256" name="Google Shape;256;p67"/>
            <p:cNvSpPr/>
            <p:nvPr/>
          </p:nvSpPr>
          <p:spPr>
            <a:xfrm rot="10800000">
              <a:off x="1192152" y="1500328"/>
              <a:ext cx="4768608" cy="740833"/>
            </a:xfrm>
            <a:prstGeom prst="trapezoid">
              <a:avLst>
                <a:gd name="adj" fmla="val 80460"/>
              </a:avLst>
            </a:prstGeom>
            <a:solidFill>
              <a:srgbClr val="A5A5A5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7" name="Google Shape;257;p67"/>
            <p:cNvSpPr txBox="1"/>
            <p:nvPr/>
          </p:nvSpPr>
          <p:spPr>
            <a:xfrm>
              <a:off x="2026658" y="1500328"/>
              <a:ext cx="3099595" cy="7408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REUTILIZAR</a:t>
              </a:r>
              <a:endParaRPr dirty="0"/>
            </a:p>
          </p:txBody>
        </p:sp>
        <p:sp>
          <p:nvSpPr>
            <p:cNvPr id="258" name="Google Shape;258;p67"/>
            <p:cNvSpPr/>
            <p:nvPr/>
          </p:nvSpPr>
          <p:spPr>
            <a:xfrm rot="10800000">
              <a:off x="1788228" y="2241161"/>
              <a:ext cx="3576456" cy="740833"/>
            </a:xfrm>
            <a:prstGeom prst="trapezoid">
              <a:avLst>
                <a:gd name="adj" fmla="val 80460"/>
              </a:avLst>
            </a:prstGeom>
            <a:solidFill>
              <a:srgbClr val="A5A5A5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9" name="Google Shape;259;p67"/>
            <p:cNvSpPr txBox="1"/>
            <p:nvPr/>
          </p:nvSpPr>
          <p:spPr>
            <a:xfrm>
              <a:off x="2414107" y="2241161"/>
              <a:ext cx="2324696" cy="7408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RECICLAR</a:t>
              </a:r>
              <a:endParaRPr dirty="0"/>
            </a:p>
          </p:txBody>
        </p:sp>
        <p:sp>
          <p:nvSpPr>
            <p:cNvPr id="260" name="Google Shape;260;p67"/>
            <p:cNvSpPr/>
            <p:nvPr/>
          </p:nvSpPr>
          <p:spPr>
            <a:xfrm rot="10800000">
              <a:off x="2384304" y="2981994"/>
              <a:ext cx="2384304" cy="740833"/>
            </a:xfrm>
            <a:prstGeom prst="trapezoid">
              <a:avLst>
                <a:gd name="adj" fmla="val 80460"/>
              </a:avLst>
            </a:prstGeom>
            <a:solidFill>
              <a:srgbClr val="A5A5A5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261;p67"/>
            <p:cNvSpPr txBox="1"/>
            <p:nvPr/>
          </p:nvSpPr>
          <p:spPr>
            <a:xfrm>
              <a:off x="2801557" y="2981994"/>
              <a:ext cx="1549797" cy="7408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2850" tIns="22850" rIns="22850" bIns="228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s-MX" sz="18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VALORIZACIÓN ENERGÉTICA</a:t>
              </a:r>
              <a:endParaRPr dirty="0"/>
            </a:p>
          </p:txBody>
        </p:sp>
        <p:sp>
          <p:nvSpPr>
            <p:cNvPr id="262" name="Google Shape;262;p67"/>
            <p:cNvSpPr/>
            <p:nvPr/>
          </p:nvSpPr>
          <p:spPr>
            <a:xfrm rot="10800000">
              <a:off x="2980380" y="3704166"/>
              <a:ext cx="1192152" cy="740833"/>
            </a:xfrm>
            <a:prstGeom prst="trapezoid">
              <a:avLst>
                <a:gd name="adj" fmla="val 80460"/>
              </a:avLst>
            </a:prstGeom>
            <a:solidFill>
              <a:srgbClr val="A5A5A5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3" name="Google Shape;263;p67"/>
            <p:cNvSpPr txBox="1"/>
            <p:nvPr/>
          </p:nvSpPr>
          <p:spPr>
            <a:xfrm>
              <a:off x="2900730" y="3722841"/>
              <a:ext cx="1192200" cy="740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9050" tIns="19050" rIns="19050" bIns="190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00"/>
                <a:buFont typeface="Arial"/>
                <a:buNone/>
              </a:pPr>
              <a:r>
                <a:rPr lang="es-MX" sz="15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ELI</a:t>
              </a:r>
              <a:r>
                <a:rPr lang="es-MX" sz="1500" b="1" i="0" u="none" strike="noStrike" cap="none" dirty="0">
                  <a:latin typeface="Calibri"/>
                  <a:ea typeface="Calibri"/>
                  <a:cs typeface="Calibri"/>
                  <a:sym typeface="Calibri"/>
                </a:rPr>
                <a:t>MINACIÓN</a:t>
              </a:r>
              <a:endParaRPr dirty="0"/>
            </a:p>
          </p:txBody>
        </p:sp>
      </p:grpSp>
      <p:sp>
        <p:nvSpPr>
          <p:cNvPr id="264" name="Google Shape;264;p67"/>
          <p:cNvSpPr txBox="1"/>
          <p:nvPr/>
        </p:nvSpPr>
        <p:spPr>
          <a:xfrm>
            <a:off x="407956" y="3319792"/>
            <a:ext cx="4018718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 plan de manejo debe tener de preferencia las siguientes acciones:</a:t>
            </a:r>
            <a:endParaRPr sz="3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2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12"/>
          <p:cNvSpPr/>
          <p:nvPr/>
        </p:nvSpPr>
        <p:spPr>
          <a:xfrm>
            <a:off x="-1" y="310729"/>
            <a:ext cx="9001957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2"/>
          <p:cNvSpPr txBox="1"/>
          <p:nvPr/>
        </p:nvSpPr>
        <p:spPr>
          <a:xfrm>
            <a:off x="838201" y="1870016"/>
            <a:ext cx="706292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5550"/>
              <a:buFont typeface="Arial"/>
              <a:buNone/>
            </a:pPr>
            <a:endParaRPr sz="5133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5550"/>
              <a:buFont typeface="Arial"/>
              <a:buNone/>
            </a:pPr>
            <a:endParaRPr sz="5133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9620"/>
              <a:buFont typeface="Arial"/>
              <a:buNone/>
            </a:pPr>
            <a:r>
              <a:rPr lang="es-MX" sz="8898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4.</a:t>
            </a:r>
            <a:endParaRPr sz="1295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550"/>
              <a:buFont typeface="Arial"/>
              <a:buNone/>
            </a:pPr>
            <a:r>
              <a:rPr lang="es-MX" sz="5133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METODOLOGÍA PARA EL PLAN DE MANEJO DE RCD</a:t>
            </a:r>
            <a:endParaRPr sz="1295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330"/>
              <a:buFont typeface="Arial"/>
              <a:buNone/>
            </a:pPr>
            <a:r>
              <a:rPr lang="es-MX" sz="308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Etapas</a:t>
            </a:r>
            <a:endParaRPr sz="1295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" name="Google Shape;276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25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7" name="Google Shape;277;p13"/>
          <p:cNvSpPr txBox="1"/>
          <p:nvPr/>
        </p:nvSpPr>
        <p:spPr>
          <a:xfrm>
            <a:off x="301426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2000"/>
              <a:buFont typeface="Calibri"/>
              <a:buNone/>
            </a:pPr>
            <a:r>
              <a:rPr lang="es-MX" sz="4400" b="0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PLAN DE MANEJO </a:t>
            </a:r>
            <a:br>
              <a:rPr lang="es-MX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MX" sz="4400" b="0" i="0" u="none" strike="noStrike" cap="none" dirty="0">
                <a:solidFill>
                  <a:srgbClr val="A7A8AA"/>
                </a:solidFill>
                <a:latin typeface="Calibri"/>
                <a:ea typeface="Calibri"/>
                <a:cs typeface="Calibri"/>
                <a:sym typeface="Calibri"/>
              </a:rPr>
              <a:t>DE RESIDUOS</a:t>
            </a:r>
            <a:endParaRPr sz="4400" b="0" i="0" u="none" strike="noStrike" cap="none" dirty="0">
              <a:solidFill>
                <a:srgbClr val="A7A8A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3"/>
          <p:cNvSpPr/>
          <p:nvPr/>
        </p:nvSpPr>
        <p:spPr>
          <a:xfrm>
            <a:off x="12025128" y="239241"/>
            <a:ext cx="171634" cy="6161103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13"/>
          <p:cNvSpPr/>
          <p:nvPr/>
        </p:nvSpPr>
        <p:spPr>
          <a:xfrm>
            <a:off x="407956" y="233392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3"/>
          <p:cNvSpPr/>
          <p:nvPr/>
        </p:nvSpPr>
        <p:spPr>
          <a:xfrm>
            <a:off x="0" y="2986340"/>
            <a:ext cx="3797365" cy="2052191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13"/>
          <p:cNvSpPr txBox="1"/>
          <p:nvPr/>
        </p:nvSpPr>
        <p:spPr>
          <a:xfrm>
            <a:off x="291902" y="3340426"/>
            <a:ext cx="3505463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Esta metodología, se puede dividir en tres fases:</a:t>
            </a:r>
            <a:endParaRPr dirty="0"/>
          </a:p>
        </p:txBody>
      </p:sp>
      <p:sp>
        <p:nvSpPr>
          <p:cNvPr id="282" name="Google Shape;282;p13"/>
          <p:cNvSpPr txBox="1"/>
          <p:nvPr/>
        </p:nvSpPr>
        <p:spPr>
          <a:xfrm>
            <a:off x="4252480" y="3248093"/>
            <a:ext cx="7317532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3200"/>
              <a:buFont typeface="Arial"/>
              <a:buAutoNum type="arabicPeriod"/>
            </a:pPr>
            <a:r>
              <a:rPr lang="es-MX" sz="3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Análisis inicial</a:t>
            </a:r>
            <a:endParaRPr dirty="0"/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3200"/>
              <a:buFont typeface="Arial"/>
              <a:buAutoNum type="arabicPeriod"/>
            </a:pPr>
            <a:r>
              <a:rPr lang="es-MX" sz="3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Plan de acción </a:t>
            </a:r>
            <a:endParaRPr dirty="0"/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3200"/>
              <a:buFont typeface="Arial"/>
              <a:buAutoNum type="arabicPeriod"/>
            </a:pPr>
            <a:r>
              <a:rPr lang="es-MX" sz="3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Evaluación del plan de gestión de RCD</a:t>
            </a:r>
            <a:endParaRPr sz="3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7" name="Google Shape;287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25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8" name="Google Shape;288;p14"/>
          <p:cNvSpPr txBox="1"/>
          <p:nvPr/>
        </p:nvSpPr>
        <p:spPr>
          <a:xfrm>
            <a:off x="301426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2000"/>
              <a:buFont typeface="Calibri"/>
              <a:buNone/>
            </a:pPr>
            <a:r>
              <a:rPr lang="es-MX" sz="4400" b="0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ANÁLISIS</a:t>
            </a:r>
            <a:br>
              <a:rPr lang="es-MX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MX" sz="4400" b="0" i="0" u="none" strike="noStrike" cap="none" dirty="0">
                <a:solidFill>
                  <a:srgbClr val="A7A8AA"/>
                </a:solidFill>
                <a:latin typeface="Calibri"/>
                <a:ea typeface="Calibri"/>
                <a:cs typeface="Calibri"/>
                <a:sym typeface="Calibri"/>
              </a:rPr>
              <a:t>INICIAL</a:t>
            </a:r>
            <a:endParaRPr sz="4400" b="0" i="0" u="none" strike="noStrike" cap="none" dirty="0">
              <a:solidFill>
                <a:srgbClr val="A7A8A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14"/>
          <p:cNvSpPr/>
          <p:nvPr/>
        </p:nvSpPr>
        <p:spPr>
          <a:xfrm>
            <a:off x="12025128" y="239241"/>
            <a:ext cx="171634" cy="6161103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14"/>
          <p:cNvSpPr/>
          <p:nvPr/>
        </p:nvSpPr>
        <p:spPr>
          <a:xfrm>
            <a:off x="407956" y="233392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14"/>
          <p:cNvSpPr/>
          <p:nvPr/>
        </p:nvSpPr>
        <p:spPr>
          <a:xfrm>
            <a:off x="0" y="2211898"/>
            <a:ext cx="8733453" cy="3042645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14"/>
          <p:cNvSpPr txBox="1"/>
          <p:nvPr/>
        </p:nvSpPr>
        <p:spPr>
          <a:xfrm>
            <a:off x="407956" y="2581128"/>
            <a:ext cx="8101562" cy="2062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 objetivo es identificar el modo en que la obra gestiona los RCD (actividades, res­ponsables, experiencia previa) y evaluar la genera­ción de RCD a lo largo del ciclo constructivo.</a:t>
            </a: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" name="Google Shape;297;p6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25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8" name="Google Shape;298;p68"/>
          <p:cNvSpPr txBox="1"/>
          <p:nvPr/>
        </p:nvSpPr>
        <p:spPr>
          <a:xfrm>
            <a:off x="301426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2000"/>
              <a:buFont typeface="Calibri"/>
              <a:buNone/>
            </a:pPr>
            <a:r>
              <a:rPr lang="es-MX" sz="4400" b="0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ANÁLISIS</a:t>
            </a:r>
            <a:br>
              <a:rPr lang="es-MX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MX" sz="4400" b="0" i="0" u="none" strike="noStrike" cap="none" dirty="0">
                <a:solidFill>
                  <a:srgbClr val="A7A8AA"/>
                </a:solidFill>
                <a:latin typeface="Calibri"/>
                <a:ea typeface="Calibri"/>
                <a:cs typeface="Calibri"/>
                <a:sym typeface="Calibri"/>
              </a:rPr>
              <a:t>INICIAL</a:t>
            </a:r>
            <a:endParaRPr sz="4400" b="0" i="0" u="none" strike="noStrike" cap="none" dirty="0">
              <a:solidFill>
                <a:srgbClr val="A7A8A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68"/>
          <p:cNvSpPr/>
          <p:nvPr/>
        </p:nvSpPr>
        <p:spPr>
          <a:xfrm>
            <a:off x="12025128" y="239241"/>
            <a:ext cx="171634" cy="6161103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68"/>
          <p:cNvSpPr/>
          <p:nvPr/>
        </p:nvSpPr>
        <p:spPr>
          <a:xfrm>
            <a:off x="407956" y="233392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68"/>
          <p:cNvSpPr txBox="1"/>
          <p:nvPr/>
        </p:nvSpPr>
        <p:spPr>
          <a:xfrm>
            <a:off x="407956" y="3139949"/>
            <a:ext cx="11404596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5048" marR="0" lvl="0" indent="-60958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2400"/>
              <a:buFont typeface="Arial"/>
              <a:buAutoNum type="alphaLcPeriod"/>
            </a:pPr>
            <a:r>
              <a:rPr lang="es-MX" sz="2400" b="1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Levantamiento de la información sobre gestión de RCD en la empresa.</a:t>
            </a:r>
            <a:endParaRPr dirty="0"/>
          </a:p>
          <a:p>
            <a:pPr marL="745048" marR="0" lvl="0" indent="-60958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2400"/>
              <a:buFont typeface="Arial"/>
              <a:buAutoNum type="alphaLcPeriod"/>
            </a:pPr>
            <a:r>
              <a:rPr lang="es-MX" sz="2400" b="1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Clasificación y estimación de los RCD que genera el proyecto.</a:t>
            </a:r>
            <a:endParaRPr dirty="0"/>
          </a:p>
          <a:p>
            <a:pPr marL="745048" marR="0" lvl="0" indent="-60958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2400"/>
              <a:buFont typeface="Arial"/>
              <a:buAutoNum type="alphaLcPeriod"/>
            </a:pPr>
            <a:r>
              <a:rPr lang="es-MX" sz="2400" b="1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Evaluación de gestores según ubicación del proyecto.</a:t>
            </a:r>
            <a:endParaRPr sz="2400" b="1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" name="Google Shape;306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25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7" name="Google Shape;307;p15"/>
          <p:cNvSpPr txBox="1"/>
          <p:nvPr/>
        </p:nvSpPr>
        <p:spPr>
          <a:xfrm>
            <a:off x="301426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2000"/>
              <a:buFont typeface="Calibri"/>
              <a:buNone/>
            </a:pPr>
            <a:r>
              <a:rPr lang="es-MX" sz="4400" b="0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PLAN DE</a:t>
            </a:r>
            <a:br>
              <a:rPr lang="es-MX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MX" sz="4400" b="0" i="0" u="none" strike="noStrike" cap="none" dirty="0">
                <a:solidFill>
                  <a:srgbClr val="A7A8AA"/>
                </a:solidFill>
                <a:latin typeface="Calibri"/>
                <a:ea typeface="Calibri"/>
                <a:cs typeface="Calibri"/>
                <a:sym typeface="Calibri"/>
              </a:rPr>
              <a:t>ACCIÓN</a:t>
            </a:r>
            <a:endParaRPr sz="4400" b="0" i="0" u="none" strike="noStrike" cap="none" dirty="0">
              <a:solidFill>
                <a:srgbClr val="A7A8A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15"/>
          <p:cNvSpPr/>
          <p:nvPr/>
        </p:nvSpPr>
        <p:spPr>
          <a:xfrm>
            <a:off x="12025128" y="239241"/>
            <a:ext cx="171634" cy="6161103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15"/>
          <p:cNvSpPr/>
          <p:nvPr/>
        </p:nvSpPr>
        <p:spPr>
          <a:xfrm>
            <a:off x="407956" y="233392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15"/>
          <p:cNvSpPr/>
          <p:nvPr/>
        </p:nvSpPr>
        <p:spPr>
          <a:xfrm>
            <a:off x="6792692" y="2043944"/>
            <a:ext cx="5038519" cy="4356400"/>
          </a:xfrm>
          <a:prstGeom prst="rect">
            <a:avLst/>
          </a:pr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15"/>
          <p:cNvSpPr txBox="1"/>
          <p:nvPr/>
        </p:nvSpPr>
        <p:spPr>
          <a:xfrm>
            <a:off x="632149" y="2843183"/>
            <a:ext cx="5805966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El diseño del plan de acción debe considerar una secuencia de etapas que permitirán guiar un correcto funcionamiento de las tareas y es­trategias a implementar.</a:t>
            </a:r>
            <a:endParaRPr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Las etapas son:</a:t>
            </a:r>
            <a:endParaRPr dirty="0"/>
          </a:p>
        </p:txBody>
      </p:sp>
      <p:cxnSp>
        <p:nvCxnSpPr>
          <p:cNvPr id="312" name="Google Shape;312;p15"/>
          <p:cNvCxnSpPr/>
          <p:nvPr/>
        </p:nvCxnSpPr>
        <p:spPr>
          <a:xfrm rot="10800000">
            <a:off x="2556588" y="4692271"/>
            <a:ext cx="3919567" cy="0"/>
          </a:xfrm>
          <a:prstGeom prst="straightConnector1">
            <a:avLst/>
          </a:prstGeom>
          <a:noFill/>
          <a:ln w="19050" cap="flat" cmpd="sng">
            <a:solidFill>
              <a:srgbClr val="A5A5A5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15"/>
          <p:cNvCxnSpPr/>
          <p:nvPr/>
        </p:nvCxnSpPr>
        <p:spPr>
          <a:xfrm rot="10800000">
            <a:off x="567216" y="2749969"/>
            <a:ext cx="1283069" cy="0"/>
          </a:xfrm>
          <a:prstGeom prst="straightConnector1">
            <a:avLst/>
          </a:prstGeom>
          <a:noFill/>
          <a:ln w="19050" cap="flat" cmpd="sng">
            <a:solidFill>
              <a:srgbClr val="A5A5A5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15"/>
          <p:cNvCxnSpPr/>
          <p:nvPr/>
        </p:nvCxnSpPr>
        <p:spPr>
          <a:xfrm>
            <a:off x="567216" y="2749969"/>
            <a:ext cx="0" cy="859654"/>
          </a:xfrm>
          <a:prstGeom prst="straightConnector1">
            <a:avLst/>
          </a:prstGeom>
          <a:noFill/>
          <a:ln w="19050" cap="flat" cmpd="sng">
            <a:solidFill>
              <a:srgbClr val="A5A5A5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15" name="Google Shape;315;p15"/>
          <p:cNvCxnSpPr/>
          <p:nvPr/>
        </p:nvCxnSpPr>
        <p:spPr>
          <a:xfrm>
            <a:off x="6476154" y="3832628"/>
            <a:ext cx="0" cy="859800"/>
          </a:xfrm>
          <a:prstGeom prst="straightConnector1">
            <a:avLst/>
          </a:prstGeom>
          <a:noFill/>
          <a:ln w="19050" cap="flat" cmpd="sng">
            <a:solidFill>
              <a:srgbClr val="A5A5A5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316" name="Google Shape;316;p15"/>
          <p:cNvSpPr txBox="1"/>
          <p:nvPr/>
        </p:nvSpPr>
        <p:spPr>
          <a:xfrm>
            <a:off x="6992026" y="2749969"/>
            <a:ext cx="4639849" cy="317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23900" marR="0" lvl="0" indent="-49089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lphaLcPeriod"/>
            </a:pPr>
            <a:r>
              <a:rPr lang="es-MX" sz="2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Etapa 1 Inducción y diseño.</a:t>
            </a:r>
            <a:endParaRPr dirty="0"/>
          </a:p>
          <a:p>
            <a:pPr marL="723900" marR="0" lvl="0" indent="-49089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lphaLcPeriod"/>
            </a:pPr>
            <a:r>
              <a:rPr lang="es-MX" sz="2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Etapa 2 Capacitación y puesta en marcha.</a:t>
            </a:r>
            <a:endParaRPr dirty="0"/>
          </a:p>
          <a:p>
            <a:pPr marL="723900" marR="0" lvl="0" indent="-49089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lphaLcPeriod"/>
            </a:pPr>
            <a:r>
              <a:rPr lang="es-MX" sz="2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Etapa 3 Aseo y segregación de materiales.</a:t>
            </a:r>
            <a:endParaRPr dirty="0"/>
          </a:p>
          <a:p>
            <a:pPr marL="723900" marR="0" lvl="0" indent="-49089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lphaLcPeriod"/>
            </a:pPr>
            <a:r>
              <a:rPr lang="es-MX" sz="2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Etapa 4 Traslado a patio de gestión.</a:t>
            </a:r>
            <a:endParaRPr dirty="0"/>
          </a:p>
          <a:p>
            <a:pPr marL="723900" marR="0" lvl="0" indent="-49089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lphaLcPeriod"/>
            </a:pPr>
            <a:r>
              <a:rPr lang="es-MX" sz="2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Etapa 5 Patio de gestión.</a:t>
            </a:r>
            <a:endParaRPr dirty="0"/>
          </a:p>
          <a:p>
            <a:pPr marL="723900" marR="0" lvl="0" indent="-49089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lphaLcPeriod"/>
            </a:pPr>
            <a:r>
              <a:rPr lang="es-MX" sz="2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Etapa 6 Solicitud de recolección.</a:t>
            </a:r>
            <a:endParaRPr dirty="0"/>
          </a:p>
          <a:p>
            <a:pPr marL="723900" marR="0" lvl="0" indent="-49089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lphaLcPeriod"/>
            </a:pPr>
            <a:r>
              <a:rPr lang="es-MX" sz="2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Etapa 7 Destino del RCD.</a:t>
            </a: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1" name="Google Shape;321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25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22" name="Google Shape;322;p16"/>
          <p:cNvSpPr txBox="1"/>
          <p:nvPr/>
        </p:nvSpPr>
        <p:spPr>
          <a:xfrm>
            <a:off x="301426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2000"/>
              <a:buFont typeface="Calibri"/>
              <a:buNone/>
            </a:pPr>
            <a:r>
              <a:rPr lang="es-MX" sz="4400" b="0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TRAZABILIDAD Y</a:t>
            </a:r>
            <a:br>
              <a:rPr lang="es-MX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MX" sz="4400" b="0" i="0" u="none" strike="noStrike" cap="none" dirty="0">
                <a:solidFill>
                  <a:srgbClr val="A7A8AA"/>
                </a:solidFill>
                <a:latin typeface="Calibri"/>
                <a:ea typeface="Calibri"/>
                <a:cs typeface="Calibri"/>
                <a:sym typeface="Calibri"/>
              </a:rPr>
              <a:t>EVALUACIÓN</a:t>
            </a:r>
            <a:endParaRPr sz="4400" b="0" i="0" u="none" strike="noStrike" cap="none" dirty="0">
              <a:solidFill>
                <a:srgbClr val="A7A8A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16"/>
          <p:cNvSpPr/>
          <p:nvPr/>
        </p:nvSpPr>
        <p:spPr>
          <a:xfrm>
            <a:off x="12025128" y="239241"/>
            <a:ext cx="171634" cy="6161103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16"/>
          <p:cNvSpPr/>
          <p:nvPr/>
        </p:nvSpPr>
        <p:spPr>
          <a:xfrm>
            <a:off x="407956" y="233392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16"/>
          <p:cNvSpPr/>
          <p:nvPr/>
        </p:nvSpPr>
        <p:spPr>
          <a:xfrm>
            <a:off x="6792692" y="2043944"/>
            <a:ext cx="5038519" cy="4356400"/>
          </a:xfrm>
          <a:prstGeom prst="rect">
            <a:avLst/>
          </a:pr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26" name="Google Shape;326;p16"/>
          <p:cNvCxnSpPr/>
          <p:nvPr/>
        </p:nvCxnSpPr>
        <p:spPr>
          <a:xfrm rot="10800000">
            <a:off x="2556588" y="4692271"/>
            <a:ext cx="3919567" cy="0"/>
          </a:xfrm>
          <a:prstGeom prst="straightConnector1">
            <a:avLst/>
          </a:prstGeom>
          <a:noFill/>
          <a:ln w="19050" cap="flat" cmpd="sng">
            <a:solidFill>
              <a:srgbClr val="A5A5A5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27" name="Google Shape;327;p16"/>
          <p:cNvCxnSpPr/>
          <p:nvPr/>
        </p:nvCxnSpPr>
        <p:spPr>
          <a:xfrm rot="10800000">
            <a:off x="567216" y="2749969"/>
            <a:ext cx="1283069" cy="0"/>
          </a:xfrm>
          <a:prstGeom prst="straightConnector1">
            <a:avLst/>
          </a:prstGeom>
          <a:noFill/>
          <a:ln w="19050" cap="flat" cmpd="sng">
            <a:solidFill>
              <a:srgbClr val="A5A5A5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28" name="Google Shape;328;p16"/>
          <p:cNvCxnSpPr/>
          <p:nvPr/>
        </p:nvCxnSpPr>
        <p:spPr>
          <a:xfrm>
            <a:off x="567216" y="2749969"/>
            <a:ext cx="0" cy="859654"/>
          </a:xfrm>
          <a:prstGeom prst="straightConnector1">
            <a:avLst/>
          </a:prstGeom>
          <a:noFill/>
          <a:ln w="19050" cap="flat" cmpd="sng">
            <a:solidFill>
              <a:srgbClr val="A5A5A5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29" name="Google Shape;329;p16"/>
          <p:cNvCxnSpPr/>
          <p:nvPr/>
        </p:nvCxnSpPr>
        <p:spPr>
          <a:xfrm>
            <a:off x="6476154" y="3832628"/>
            <a:ext cx="0" cy="859800"/>
          </a:xfrm>
          <a:prstGeom prst="straightConnector1">
            <a:avLst/>
          </a:prstGeom>
          <a:noFill/>
          <a:ln w="19050" cap="flat" cmpd="sng">
            <a:solidFill>
              <a:srgbClr val="A5A5A5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330" name="Google Shape;330;p16"/>
          <p:cNvSpPr txBox="1"/>
          <p:nvPr/>
        </p:nvSpPr>
        <p:spPr>
          <a:xfrm>
            <a:off x="595471" y="2790595"/>
            <a:ext cx="5814653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b="1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La evaluación debe ser un proceso continuo, de tal manera que permita la recolección de información de manera constante.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b="1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Para realizar esta etapa se deben seguir los siguientes pasos:</a:t>
            </a:r>
            <a:endParaRPr dirty="0"/>
          </a:p>
        </p:txBody>
      </p:sp>
      <p:sp>
        <p:nvSpPr>
          <p:cNvPr id="331" name="Google Shape;331;p16"/>
          <p:cNvSpPr txBox="1"/>
          <p:nvPr/>
        </p:nvSpPr>
        <p:spPr>
          <a:xfrm>
            <a:off x="6965105" y="2760992"/>
            <a:ext cx="4735475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0000" marR="0" lvl="0" indent="-33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lphaLcPeriod"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Documentación y registro.</a:t>
            </a:r>
            <a:endParaRPr dirty="0"/>
          </a:p>
          <a:p>
            <a:pPr marL="450000" marR="0" lvl="0" indent="-33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lphaLcPeriod"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Indicadores de desempeño.</a:t>
            </a:r>
            <a:endParaRPr dirty="0"/>
          </a:p>
          <a:p>
            <a:pPr marL="135463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09999" marR="0" lvl="1" indent="-24239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Indicador de factor de generación.</a:t>
            </a:r>
            <a:endParaRPr dirty="0"/>
          </a:p>
          <a:p>
            <a:pPr marL="809999" marR="0" lvl="1" indent="-24239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Indicador de valorización.</a:t>
            </a:r>
            <a:endParaRPr dirty="0"/>
          </a:p>
          <a:p>
            <a:pPr marL="809999" marR="0" lvl="1" indent="-24239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Indicador de eficiencia.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"/>
          <p:cNvSpPr/>
          <p:nvPr/>
        </p:nvSpPr>
        <p:spPr>
          <a:xfrm>
            <a:off x="-1" y="319605"/>
            <a:ext cx="9001957" cy="6161103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"/>
          <p:cNvSpPr txBox="1"/>
          <p:nvPr/>
        </p:nvSpPr>
        <p:spPr>
          <a:xfrm>
            <a:off x="838201" y="1870016"/>
            <a:ext cx="706292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5100"/>
              <a:buFont typeface="Arial"/>
              <a:buNone/>
            </a:pPr>
            <a:endParaRPr sz="51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5100"/>
              <a:buFont typeface="Arial"/>
              <a:buNone/>
            </a:pPr>
            <a:endParaRPr sz="51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8840"/>
              <a:buFont typeface="Arial"/>
              <a:buNone/>
            </a:pPr>
            <a:r>
              <a:rPr lang="es-MX" sz="884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100"/>
              <a:buFont typeface="Arial"/>
              <a:buNone/>
            </a:pPr>
            <a:r>
              <a:rPr lang="es-MX" sz="51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OBJETIVO DE APRENDIZAJE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60"/>
              <a:buFont typeface="Arial"/>
              <a:buNone/>
            </a:pPr>
            <a:r>
              <a:rPr lang="es-MX" sz="306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Aprendizajes esperados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25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3"/>
          <p:cNvSpPr/>
          <p:nvPr/>
        </p:nvSpPr>
        <p:spPr>
          <a:xfrm>
            <a:off x="12025128" y="239241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3"/>
          <p:cNvSpPr txBox="1"/>
          <p:nvPr/>
        </p:nvSpPr>
        <p:spPr>
          <a:xfrm>
            <a:off x="301426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2000"/>
              <a:buFont typeface="Calibri"/>
              <a:buNone/>
            </a:pPr>
            <a:r>
              <a:rPr lang="es-MX" sz="4400" b="0" i="0" u="none" strike="noStrike" cap="none" dirty="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OBJETIVO DE</a:t>
            </a:r>
            <a:br>
              <a:rPr lang="es-MX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MX" sz="4400" b="0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APRENDIZAJE</a:t>
            </a:r>
            <a:endParaRPr sz="44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3"/>
          <p:cNvSpPr/>
          <p:nvPr/>
        </p:nvSpPr>
        <p:spPr>
          <a:xfrm>
            <a:off x="407956" y="233392"/>
            <a:ext cx="1336831" cy="45719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3"/>
          <p:cNvSpPr txBox="1">
            <a:spLocks noGrp="1"/>
          </p:cNvSpPr>
          <p:nvPr>
            <p:ph type="sldNum" idx="12"/>
          </p:nvPr>
        </p:nvSpPr>
        <p:spPr>
          <a:xfrm>
            <a:off x="10823979" y="557417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fld id="{00000000-1234-1234-1234-123412341234}" type="slidenum">
              <a:rPr lang="es-MX"/>
              <a:t>3</a:t>
            </a:fld>
            <a:endParaRPr dirty="0"/>
          </a:p>
        </p:txBody>
      </p:sp>
      <p:sp>
        <p:nvSpPr>
          <p:cNvPr id="125" name="Google Shape;125;p3"/>
          <p:cNvSpPr/>
          <p:nvPr/>
        </p:nvSpPr>
        <p:spPr>
          <a:xfrm>
            <a:off x="784390" y="2218890"/>
            <a:ext cx="10200443" cy="4181454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3"/>
          <p:cNvSpPr txBox="1">
            <a:spLocks noGrp="1"/>
          </p:cNvSpPr>
          <p:nvPr>
            <p:ph type="body" idx="1"/>
          </p:nvPr>
        </p:nvSpPr>
        <p:spPr>
          <a:xfrm>
            <a:off x="2876473" y="2601594"/>
            <a:ext cx="7940553" cy="3592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50799" lvl="0" indent="0" algn="just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3000"/>
              <a:buNone/>
            </a:pPr>
            <a:r>
              <a:rPr lang="es-MX" sz="3200" i="0" dirty="0">
                <a:solidFill>
                  <a:schemeClr val="lt1"/>
                </a:solidFill>
              </a:rPr>
              <a:t>Ejecutar obras de hormigón para fundaciones, sobrecimientos, pilares, vigas, cadenas, losas, muros, con hormigón preparado en obra y premezclado, de acuerdo a especificaciones técnicas y los planos de estructura, utilizando maquinaria, herramientas e instrumentos de medida adecuados.</a:t>
            </a:r>
            <a:endParaRPr sz="3200" i="0" dirty="0">
              <a:solidFill>
                <a:schemeClr val="lt1"/>
              </a:solidFill>
            </a:endParaRPr>
          </a:p>
        </p:txBody>
      </p:sp>
      <p:sp>
        <p:nvSpPr>
          <p:cNvPr id="127" name="Google Shape;127;p3"/>
          <p:cNvSpPr txBox="1"/>
          <p:nvPr/>
        </p:nvSpPr>
        <p:spPr>
          <a:xfrm>
            <a:off x="1076371" y="3671342"/>
            <a:ext cx="1917773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es-MX" sz="66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OA2</a:t>
            </a:r>
            <a:endParaRPr sz="6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25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4"/>
          <p:cNvSpPr/>
          <p:nvPr/>
        </p:nvSpPr>
        <p:spPr>
          <a:xfrm>
            <a:off x="12025128" y="239241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4"/>
          <p:cNvSpPr txBox="1"/>
          <p:nvPr/>
        </p:nvSpPr>
        <p:spPr>
          <a:xfrm>
            <a:off x="301426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2000"/>
              <a:buFont typeface="Calibri"/>
              <a:buNone/>
            </a:pPr>
            <a:r>
              <a:rPr lang="es-MX" sz="4400" b="0" i="0" u="none" strike="noStrike" cap="none" dirty="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APRENDIZAJES</a:t>
            </a:r>
            <a:br>
              <a:rPr lang="es-MX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MX" sz="4400" b="0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ESPERADOS</a:t>
            </a:r>
            <a:endParaRPr sz="44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4"/>
          <p:cNvSpPr/>
          <p:nvPr/>
        </p:nvSpPr>
        <p:spPr>
          <a:xfrm>
            <a:off x="407956" y="233392"/>
            <a:ext cx="1336831" cy="45719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4"/>
          <p:cNvSpPr txBox="1">
            <a:spLocks noGrp="1"/>
          </p:cNvSpPr>
          <p:nvPr>
            <p:ph type="sldNum" idx="12"/>
          </p:nvPr>
        </p:nvSpPr>
        <p:spPr>
          <a:xfrm>
            <a:off x="10823979" y="557417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fld id="{00000000-1234-1234-1234-123412341234}" type="slidenum">
              <a:rPr lang="es-MX"/>
              <a:t>4</a:t>
            </a:fld>
            <a:endParaRPr dirty="0"/>
          </a:p>
        </p:txBody>
      </p:sp>
      <p:sp>
        <p:nvSpPr>
          <p:cNvPr id="137" name="Google Shape;137;p4"/>
          <p:cNvSpPr/>
          <p:nvPr/>
        </p:nvSpPr>
        <p:spPr>
          <a:xfrm>
            <a:off x="9525" y="2090591"/>
            <a:ext cx="6338006" cy="4181454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4"/>
          <p:cNvSpPr/>
          <p:nvPr/>
        </p:nvSpPr>
        <p:spPr>
          <a:xfrm>
            <a:off x="6469474" y="2090591"/>
            <a:ext cx="5437147" cy="4181454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4"/>
          <p:cNvSpPr txBox="1">
            <a:spLocks noGrp="1"/>
          </p:cNvSpPr>
          <p:nvPr>
            <p:ph type="body" idx="1"/>
          </p:nvPr>
        </p:nvSpPr>
        <p:spPr>
          <a:xfrm>
            <a:off x="6603993" y="3020170"/>
            <a:ext cx="5121970" cy="2604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50799" lvl="0" indent="0" algn="just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3000"/>
              <a:buNone/>
            </a:pPr>
            <a:r>
              <a:rPr lang="es-MX" sz="2300" i="0" dirty="0">
                <a:solidFill>
                  <a:schemeClr val="lt1"/>
                </a:solidFill>
              </a:rPr>
              <a:t>Aplica procedimiento para prevenir y controlar el almacenamiento, transporte, manejo y reutilización de residuos en proceso constructivo, de acuerdo a protocolo vigente.</a:t>
            </a:r>
            <a:endParaRPr sz="2300" i="0" dirty="0">
              <a:solidFill>
                <a:schemeClr val="lt1"/>
              </a:solidFill>
            </a:endParaRPr>
          </a:p>
          <a:p>
            <a:pPr marL="609585" lvl="0" indent="-368284" algn="just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3000"/>
              <a:buNone/>
            </a:pPr>
            <a:endParaRPr sz="2300" i="0" dirty="0">
              <a:solidFill>
                <a:schemeClr val="lt1"/>
              </a:solidFill>
            </a:endParaRPr>
          </a:p>
        </p:txBody>
      </p:sp>
      <p:sp>
        <p:nvSpPr>
          <p:cNvPr id="140" name="Google Shape;140;p4"/>
          <p:cNvSpPr txBox="1"/>
          <p:nvPr/>
        </p:nvSpPr>
        <p:spPr>
          <a:xfrm>
            <a:off x="132813" y="3206604"/>
            <a:ext cx="6152572" cy="2569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0799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Calibri"/>
              <a:buNone/>
            </a:pPr>
            <a:r>
              <a:rPr lang="es-MX" sz="2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Coloca el hormigón en elementos estructurales, como fundaciones, sobrecimientos, pilares, vigas, cadenas, losas, muros, de acuerdo a especificaciones técnicas y recomendaciones de organismos especializados, considerando sistemas de compactación, curado en obra y medidas de seguridad.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4"/>
          <p:cNvSpPr txBox="1"/>
          <p:nvPr/>
        </p:nvSpPr>
        <p:spPr>
          <a:xfrm>
            <a:off x="285378" y="2170660"/>
            <a:ext cx="1800872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MX" sz="4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AE3</a:t>
            </a:r>
            <a:r>
              <a:rPr lang="es-MX" sz="4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4"/>
          <p:cNvSpPr txBox="1"/>
          <p:nvPr/>
        </p:nvSpPr>
        <p:spPr>
          <a:xfrm>
            <a:off x="6762437" y="2201972"/>
            <a:ext cx="1575786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MX" sz="4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AE5</a:t>
            </a:r>
            <a:r>
              <a:rPr lang="es-MX" sz="4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5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5"/>
          <p:cNvSpPr/>
          <p:nvPr/>
        </p:nvSpPr>
        <p:spPr>
          <a:xfrm>
            <a:off x="-1" y="319605"/>
            <a:ext cx="9001957" cy="6161103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5"/>
          <p:cNvSpPr txBox="1"/>
          <p:nvPr/>
        </p:nvSpPr>
        <p:spPr>
          <a:xfrm>
            <a:off x="838201" y="1870016"/>
            <a:ext cx="706292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5550"/>
              <a:buFont typeface="Arial"/>
              <a:buNone/>
            </a:pPr>
            <a:endParaRPr sz="4301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5550"/>
              <a:buFont typeface="Arial"/>
              <a:buNone/>
            </a:pPr>
            <a:endParaRPr sz="4301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9620"/>
              <a:buFont typeface="Arial"/>
              <a:buNone/>
            </a:pPr>
            <a:endParaRPr sz="7455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9620"/>
              <a:buFont typeface="Arial"/>
              <a:buNone/>
            </a:pPr>
            <a:r>
              <a:rPr lang="es-MX" sz="7455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2.</a:t>
            </a:r>
            <a:endParaRPr sz="1085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550"/>
              <a:buFont typeface="Arial"/>
              <a:buNone/>
            </a:pPr>
            <a:r>
              <a:rPr lang="es-MX" sz="4301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 DE MANEJO DE RESIDUOS</a:t>
            </a:r>
            <a:endParaRPr sz="1085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330"/>
              <a:buFont typeface="Arial"/>
              <a:buNone/>
            </a:pPr>
            <a:r>
              <a:rPr lang="es-MX" sz="258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¿Qué son los Residuos de construcción y demolición?</a:t>
            </a:r>
            <a:endParaRPr sz="1085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25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6"/>
          <p:cNvSpPr/>
          <p:nvPr/>
        </p:nvSpPr>
        <p:spPr>
          <a:xfrm>
            <a:off x="12025128" y="239241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6"/>
          <p:cNvSpPr txBox="1"/>
          <p:nvPr/>
        </p:nvSpPr>
        <p:spPr>
          <a:xfrm>
            <a:off x="301426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2000"/>
              <a:buFont typeface="Calibri"/>
              <a:buNone/>
            </a:pPr>
            <a:r>
              <a:rPr lang="es-MX" sz="4400" b="0" i="0" u="none" strike="noStrike" cap="none" dirty="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¿QUÉ SON LOS</a:t>
            </a:r>
            <a:br>
              <a:rPr lang="es-MX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MX" sz="4400" b="0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RCD?</a:t>
            </a:r>
            <a:endParaRPr sz="44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6"/>
          <p:cNvSpPr/>
          <p:nvPr/>
        </p:nvSpPr>
        <p:spPr>
          <a:xfrm>
            <a:off x="407956" y="233392"/>
            <a:ext cx="1336831" cy="45719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6"/>
          <p:cNvSpPr/>
          <p:nvPr/>
        </p:nvSpPr>
        <p:spPr>
          <a:xfrm>
            <a:off x="0" y="2360644"/>
            <a:ext cx="8285583" cy="4039699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6"/>
          <p:cNvSpPr txBox="1"/>
          <p:nvPr/>
        </p:nvSpPr>
        <p:spPr>
          <a:xfrm>
            <a:off x="407956" y="2572079"/>
            <a:ext cx="7392435" cy="3539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Los Residuos de Construcción y Demolición (RCD) son residuos que provienen de la construcción de nuevos proyectos, de la rehabilitación, reparación y reacondicionamiento de obras existentes, de los procesos de preparación de terrenos y de la demolición de obras que han perdido su valor de uso o demoliciones que se generan por situaciones de catástrofe. </a:t>
            </a:r>
            <a:endParaRPr sz="2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6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25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63"/>
          <p:cNvSpPr/>
          <p:nvPr/>
        </p:nvSpPr>
        <p:spPr>
          <a:xfrm>
            <a:off x="12025128" y="239241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63"/>
          <p:cNvSpPr txBox="1"/>
          <p:nvPr/>
        </p:nvSpPr>
        <p:spPr>
          <a:xfrm>
            <a:off x="301426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2000"/>
              <a:buFont typeface="Calibri"/>
              <a:buNone/>
            </a:pPr>
            <a:r>
              <a:rPr lang="es-MX" sz="4400" b="0" i="0" u="none" strike="noStrike" cap="none" dirty="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¿QUÉ SON LOS</a:t>
            </a:r>
            <a:br>
              <a:rPr lang="es-MX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MX" sz="4400" b="0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RCD?</a:t>
            </a:r>
            <a:endParaRPr sz="44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63"/>
          <p:cNvSpPr/>
          <p:nvPr/>
        </p:nvSpPr>
        <p:spPr>
          <a:xfrm>
            <a:off x="407956" y="233392"/>
            <a:ext cx="1336831" cy="45719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63"/>
          <p:cNvSpPr/>
          <p:nvPr/>
        </p:nvSpPr>
        <p:spPr>
          <a:xfrm>
            <a:off x="1" y="2360645"/>
            <a:ext cx="6096000" cy="2425960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63"/>
          <p:cNvSpPr txBox="1"/>
          <p:nvPr/>
        </p:nvSpPr>
        <p:spPr>
          <a:xfrm>
            <a:off x="407956" y="2572079"/>
            <a:ext cx="5069113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3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Los RCD se componen de diversos tipos, cuya generación tiene impactos negativos en tres diferentes ámbitos:</a:t>
            </a:r>
            <a:endParaRPr dirty="0"/>
          </a:p>
        </p:txBody>
      </p:sp>
      <p:sp>
        <p:nvSpPr>
          <p:cNvPr id="170" name="Google Shape;170;p63"/>
          <p:cNvSpPr txBox="1"/>
          <p:nvPr/>
        </p:nvSpPr>
        <p:spPr>
          <a:xfrm>
            <a:off x="6685171" y="2696462"/>
            <a:ext cx="4161127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3600"/>
              <a:buFont typeface="Arial"/>
              <a:buAutoNum type="arabicPeriod"/>
            </a:pPr>
            <a:r>
              <a:rPr lang="es-MX" sz="3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Ámbito Ambiental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3600"/>
              <a:buFont typeface="Arial"/>
              <a:buAutoNum type="arabicPeriod"/>
            </a:pPr>
            <a:r>
              <a:rPr lang="es-MX" sz="3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Ámbito social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3600"/>
              <a:buFont typeface="Arial"/>
              <a:buAutoNum type="arabicPeriod"/>
            </a:pPr>
            <a:r>
              <a:rPr lang="es-MX" sz="3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Ámbito económico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Google Shape;175;p6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25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64"/>
          <p:cNvSpPr/>
          <p:nvPr/>
        </p:nvSpPr>
        <p:spPr>
          <a:xfrm>
            <a:off x="12025128" y="239241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64"/>
          <p:cNvSpPr txBox="1"/>
          <p:nvPr/>
        </p:nvSpPr>
        <p:spPr>
          <a:xfrm>
            <a:off x="301426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2000"/>
              <a:buFont typeface="Calibri"/>
              <a:buNone/>
            </a:pPr>
            <a:r>
              <a:rPr lang="es-MX" sz="4400" b="0" i="0" u="none" strike="noStrike" cap="none" dirty="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ÁMBITO</a:t>
            </a:r>
            <a:br>
              <a:rPr lang="es-MX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MX" sz="4400" b="0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AMBIENTAL</a:t>
            </a:r>
            <a:endParaRPr sz="44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64"/>
          <p:cNvSpPr/>
          <p:nvPr/>
        </p:nvSpPr>
        <p:spPr>
          <a:xfrm>
            <a:off x="407956" y="233392"/>
            <a:ext cx="1336831" cy="45719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64"/>
          <p:cNvSpPr/>
          <p:nvPr/>
        </p:nvSpPr>
        <p:spPr>
          <a:xfrm>
            <a:off x="1272183" y="2510478"/>
            <a:ext cx="3876216" cy="3042645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64"/>
          <p:cNvSpPr/>
          <p:nvPr/>
        </p:nvSpPr>
        <p:spPr>
          <a:xfrm>
            <a:off x="5347828" y="2510478"/>
            <a:ext cx="2646707" cy="3042645"/>
          </a:xfrm>
          <a:prstGeom prst="rect">
            <a:avLst/>
          </a:pr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64"/>
          <p:cNvSpPr txBox="1"/>
          <p:nvPr/>
        </p:nvSpPr>
        <p:spPr>
          <a:xfrm>
            <a:off x="1549676" y="2596651"/>
            <a:ext cx="628634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MX" sz="4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64"/>
          <p:cNvSpPr txBox="1"/>
          <p:nvPr/>
        </p:nvSpPr>
        <p:spPr>
          <a:xfrm>
            <a:off x="5547257" y="2596650"/>
            <a:ext cx="628634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MX" sz="4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64"/>
          <p:cNvSpPr txBox="1"/>
          <p:nvPr/>
        </p:nvSpPr>
        <p:spPr>
          <a:xfrm>
            <a:off x="1481871" y="3392953"/>
            <a:ext cx="3475904" cy="2123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 disposición inadecuada de RCD contamina el suelo y el agua ya que al entrar en contacto con la lluvia, se contaminan</a:t>
            </a:r>
            <a:r>
              <a:rPr lang="es-MX" sz="2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MX"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las aguas superficiales y subterráneas.</a:t>
            </a:r>
            <a:endParaRPr dirty="0"/>
          </a:p>
        </p:txBody>
      </p:sp>
      <p:sp>
        <p:nvSpPr>
          <p:cNvPr id="184" name="Google Shape;184;p64"/>
          <p:cNvSpPr txBox="1"/>
          <p:nvPr/>
        </p:nvSpPr>
        <p:spPr>
          <a:xfrm>
            <a:off x="5380106" y="3485996"/>
            <a:ext cx="2646706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Intensifican cambios ambientales.</a:t>
            </a:r>
            <a:endParaRPr dirty="0"/>
          </a:p>
        </p:txBody>
      </p:sp>
      <p:sp>
        <p:nvSpPr>
          <p:cNvPr id="185" name="Google Shape;185;p64"/>
          <p:cNvSpPr/>
          <p:nvPr/>
        </p:nvSpPr>
        <p:spPr>
          <a:xfrm>
            <a:off x="8190744" y="2510478"/>
            <a:ext cx="2646707" cy="3042645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64"/>
          <p:cNvSpPr txBox="1"/>
          <p:nvPr/>
        </p:nvSpPr>
        <p:spPr>
          <a:xfrm>
            <a:off x="8390173" y="2596650"/>
            <a:ext cx="628634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MX" sz="4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64"/>
          <p:cNvSpPr txBox="1"/>
          <p:nvPr/>
        </p:nvSpPr>
        <p:spPr>
          <a:xfrm>
            <a:off x="8226242" y="3485996"/>
            <a:ext cx="2415000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35464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s-MX"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Cambian el entorno natural y el ecosistema.</a:t>
            </a:r>
            <a:endParaRPr sz="2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" name="Google Shape;192;p6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25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65"/>
          <p:cNvSpPr/>
          <p:nvPr/>
        </p:nvSpPr>
        <p:spPr>
          <a:xfrm>
            <a:off x="12025128" y="239241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65"/>
          <p:cNvSpPr txBox="1"/>
          <p:nvPr/>
        </p:nvSpPr>
        <p:spPr>
          <a:xfrm>
            <a:off x="301426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2000"/>
              <a:buFont typeface="Calibri"/>
              <a:buNone/>
            </a:pPr>
            <a:r>
              <a:rPr lang="es-MX" sz="4400" b="0" i="0" u="none" strike="noStrike" cap="none" dirty="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ÁMBITO</a:t>
            </a:r>
            <a:br>
              <a:rPr lang="es-MX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MX" sz="4400" b="0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SOCIAL</a:t>
            </a:r>
            <a:endParaRPr sz="44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65"/>
          <p:cNvSpPr/>
          <p:nvPr/>
        </p:nvSpPr>
        <p:spPr>
          <a:xfrm>
            <a:off x="407956" y="233392"/>
            <a:ext cx="1336831" cy="45719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65"/>
          <p:cNvSpPr/>
          <p:nvPr/>
        </p:nvSpPr>
        <p:spPr>
          <a:xfrm>
            <a:off x="606489" y="2510478"/>
            <a:ext cx="3475904" cy="3344647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65"/>
          <p:cNvSpPr/>
          <p:nvPr/>
        </p:nvSpPr>
        <p:spPr>
          <a:xfrm>
            <a:off x="4206273" y="2519809"/>
            <a:ext cx="2448568" cy="3335316"/>
          </a:xfrm>
          <a:prstGeom prst="rect">
            <a:avLst/>
          </a:pr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65"/>
          <p:cNvSpPr txBox="1"/>
          <p:nvPr/>
        </p:nvSpPr>
        <p:spPr>
          <a:xfrm>
            <a:off x="883982" y="2596651"/>
            <a:ext cx="628634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MX" sz="4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65"/>
          <p:cNvSpPr txBox="1"/>
          <p:nvPr/>
        </p:nvSpPr>
        <p:spPr>
          <a:xfrm>
            <a:off x="4405701" y="2596650"/>
            <a:ext cx="628634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MX" sz="4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65"/>
          <p:cNvSpPr txBox="1"/>
          <p:nvPr/>
        </p:nvSpPr>
        <p:spPr>
          <a:xfrm>
            <a:off x="816177" y="3392953"/>
            <a:ext cx="3266216" cy="2462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Los RCD están estrechamente vinculados a una serie de problemas sociales, derivados de su transporte y</a:t>
            </a:r>
            <a:r>
              <a:rPr lang="es-MX" sz="2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MX"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particularmente de su disposición irregular.</a:t>
            </a:r>
            <a:endParaRPr dirty="0"/>
          </a:p>
        </p:txBody>
      </p:sp>
      <p:sp>
        <p:nvSpPr>
          <p:cNvPr id="201" name="Google Shape;201;p65"/>
          <p:cNvSpPr txBox="1"/>
          <p:nvPr/>
        </p:nvSpPr>
        <p:spPr>
          <a:xfrm>
            <a:off x="4241770" y="3485996"/>
            <a:ext cx="2413070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Impactan sobre la calidad de vida y salud de habitantes.</a:t>
            </a:r>
            <a:endParaRPr dirty="0"/>
          </a:p>
        </p:txBody>
      </p:sp>
      <p:sp>
        <p:nvSpPr>
          <p:cNvPr id="202" name="Google Shape;202;p65"/>
          <p:cNvSpPr/>
          <p:nvPr/>
        </p:nvSpPr>
        <p:spPr>
          <a:xfrm>
            <a:off x="9344235" y="2510478"/>
            <a:ext cx="2231816" cy="3335316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65"/>
          <p:cNvSpPr txBox="1"/>
          <p:nvPr/>
        </p:nvSpPr>
        <p:spPr>
          <a:xfrm>
            <a:off x="9528506" y="2596650"/>
            <a:ext cx="628634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MX" sz="4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65"/>
          <p:cNvSpPr txBox="1"/>
          <p:nvPr/>
        </p:nvSpPr>
        <p:spPr>
          <a:xfrm>
            <a:off x="9364575" y="3485996"/>
            <a:ext cx="2112078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Deterioro del patrimonio paisajístico y urbano.</a:t>
            </a:r>
            <a:endParaRPr sz="22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65"/>
          <p:cNvSpPr/>
          <p:nvPr/>
        </p:nvSpPr>
        <p:spPr>
          <a:xfrm>
            <a:off x="6769493" y="2510478"/>
            <a:ext cx="2448569" cy="3335316"/>
          </a:xfrm>
          <a:prstGeom prst="rect">
            <a:avLst/>
          </a:pr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65"/>
          <p:cNvSpPr txBox="1"/>
          <p:nvPr/>
        </p:nvSpPr>
        <p:spPr>
          <a:xfrm>
            <a:off x="6968922" y="2587319"/>
            <a:ext cx="628634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MX" sz="4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65"/>
          <p:cNvSpPr txBox="1"/>
          <p:nvPr/>
        </p:nvSpPr>
        <p:spPr>
          <a:xfrm>
            <a:off x="6804991" y="3476665"/>
            <a:ext cx="2413071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Afectan espacios públicos y ocupación de suelos.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767</Words>
  <Application>Microsoft Office PowerPoint</Application>
  <PresentationFormat>Panorámica</PresentationFormat>
  <Paragraphs>108</Paragraphs>
  <Slides>19</Slides>
  <Notes>19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Arial</vt:lpstr>
      <vt:lpstr>Calibri</vt:lpstr>
      <vt:lpstr>Tema de Office</vt:lpstr>
      <vt:lpstr>Plan de manejo de residuos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de manejo de residuos</dc:title>
  <dc:creator>d.silvahidd@gmail.com</dc:creator>
  <cp:lastModifiedBy>IIE</cp:lastModifiedBy>
  <cp:revision>2</cp:revision>
  <dcterms:created xsi:type="dcterms:W3CDTF">2020-08-12T18:32:33Z</dcterms:created>
  <dcterms:modified xsi:type="dcterms:W3CDTF">2020-12-02T22:41:46Z</dcterms:modified>
</cp:coreProperties>
</file>