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Lst>
  <p:sldSz cx="12192000" cy="6858000"/>
  <p:notesSz cx="6858000" cy="9144000"/>
  <p:embeddedFontLst>
    <p:embeddedFont>
      <p:font typeface="Calibri" panose="020F0502020204030204" pitchFamily="34" charset="0"/>
      <p:regular r:id="rId46"/>
      <p:bold r:id="rId47"/>
      <p:italic r:id="rId48"/>
      <p:boldItalic r:id="rId49"/>
    </p:embeddedFont>
    <p:embeddedFont>
      <p:font typeface="Lato" panose="020B0604020202020204" charset="0"/>
      <p:regular r:id="rId50"/>
      <p:bold r:id="rId51"/>
      <p:italic r:id="rId52"/>
      <p:boldItalic r:id="rId53"/>
    </p:embeddedFont>
    <p:embeddedFont>
      <p:font typeface="Lato Light" panose="020F0302020204030203" charset="0"/>
      <p:regular r:id="rId54"/>
      <p:bold r:id="rId55"/>
      <p:italic r:id="rId56"/>
      <p:boldItalic r:id="rId57"/>
    </p:embeddedFont>
    <p:embeddedFont>
      <p:font typeface="Tahoma" panose="020B0604030504040204" pitchFamily="34" charset="0"/>
      <p:regular r:id="rId58"/>
      <p:bold r:id="rId5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0" roundtripDataSignature="AMtx7mhOTUkrh1jo7ql4V7ZP4acKmY7Tg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DDAD"/>
    <a:srgbClr val="A3CE88"/>
    <a:srgbClr val="DEFE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FCE0776-CE11-40D1-B9BB-66753BB1D6BE}">
  <a:tblStyle styleId="{3FCE0776-CE11-40D1-B9BB-66753BB1D6BE}"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0F0F0"/>
          </a:solidFill>
        </a:fill>
      </a:tcStyle>
    </a:wholeTbl>
    <a:band1H>
      <a:tcTxStyle/>
      <a:tcStyle>
        <a:tcBdr/>
        <a:fill>
          <a:solidFill>
            <a:srgbClr val="E0E0E0"/>
          </a:solidFill>
        </a:fill>
      </a:tcStyle>
    </a:band1H>
    <a:band2H>
      <a:tcTxStyle/>
      <a:tcStyle>
        <a:tcBdr/>
      </a:tcStyle>
    </a:band2H>
    <a:band1V>
      <a:tcTxStyle/>
      <a:tcStyle>
        <a:tcBdr/>
        <a:fill>
          <a:solidFill>
            <a:srgbClr val="E0E0E0"/>
          </a:solidFill>
        </a:fill>
      </a:tcStyle>
    </a:band1V>
    <a:band2V>
      <a:tcTxStyle/>
      <a:tcStyle>
        <a:tcBdr/>
      </a:tcStyle>
    </a:band2V>
    <a:lastCol>
      <a:tcTxStyle b="on" i="off">
        <a:font>
          <a:latin typeface="Calibri"/>
          <a:ea typeface="Calibri"/>
          <a:cs typeface="Calibri"/>
        </a:font>
        <a:schemeClr val="lt1"/>
      </a:tcTxStyle>
      <a:tcStyle>
        <a:tcBdr/>
        <a:fill>
          <a:solidFill>
            <a:schemeClr val="accent3"/>
          </a:solidFill>
        </a:fill>
      </a:tcStyle>
    </a:lastCol>
    <a:firstCol>
      <a:tcTxStyle b="on" i="off">
        <a:font>
          <a:latin typeface="Calibri"/>
          <a:ea typeface="Calibri"/>
          <a:cs typeface="Calibri"/>
        </a:font>
        <a:schemeClr val="lt1"/>
      </a:tcTxStyle>
      <a:tcStyle>
        <a:tcBdr/>
        <a:fill>
          <a:solidFill>
            <a:schemeClr val="accent3"/>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3"/>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3"/>
          </a:solidFill>
        </a:fill>
      </a:tcStyle>
    </a:firstRow>
    <a:neCell>
      <a:tcTxStyle/>
      <a:tcStyle>
        <a:tcBdr/>
      </a:tcStyle>
    </a:neCell>
    <a:nwCell>
      <a:tcTxStyle/>
      <a:tcStyle>
        <a:tcBdr/>
      </a:tcStyle>
    </a:nwCell>
  </a:tblStyle>
  <a:tblStyle styleId="{86954924-CE56-4842-B303-1C8DD85EABF1}" styleName="Table_1">
    <a:wholeTbl>
      <a:tcTxStyle b="off" i="off">
        <a:font>
          <a:latin typeface="Calibri"/>
          <a:ea typeface="Calibri"/>
          <a:cs typeface="Calibri"/>
        </a:font>
        <a:schemeClr val="dk1"/>
      </a:tcTxStyle>
      <a:tcStyle>
        <a:tcBdr>
          <a:left>
            <a:ln w="9525" cap="flat" cmpd="sng">
              <a:solidFill>
                <a:schemeClr val="accent3"/>
              </a:solidFill>
              <a:prstDash val="solid"/>
              <a:round/>
              <a:headEnd type="none" w="sm" len="sm"/>
              <a:tailEnd type="none" w="sm" len="sm"/>
            </a:ln>
          </a:left>
          <a:right>
            <a:ln w="9525" cap="flat" cmpd="sng">
              <a:solidFill>
                <a:schemeClr val="accent3"/>
              </a:solidFill>
              <a:prstDash val="solid"/>
              <a:round/>
              <a:headEnd type="none" w="sm" len="sm"/>
              <a:tailEnd type="none" w="sm" len="sm"/>
            </a:ln>
          </a:right>
          <a:top>
            <a:ln w="9525" cap="flat" cmpd="sng">
              <a:solidFill>
                <a:schemeClr val="accent3"/>
              </a:solidFill>
              <a:prstDash val="solid"/>
              <a:round/>
              <a:headEnd type="none" w="sm" len="sm"/>
              <a:tailEnd type="none" w="sm" len="sm"/>
            </a:ln>
          </a:top>
          <a:bottom>
            <a:ln w="9525" cap="flat" cmpd="sng">
              <a:solidFill>
                <a:schemeClr val="accent3"/>
              </a:solidFill>
              <a:prstDash val="solid"/>
              <a:round/>
              <a:headEnd type="none" w="sm" len="sm"/>
              <a:tailEnd type="none" w="sm" len="sm"/>
            </a:ln>
          </a:bottom>
          <a:insideH>
            <a:ln w="9525" cap="flat" cmpd="sng">
              <a:solidFill>
                <a:schemeClr val="accent3"/>
              </a:solidFill>
              <a:prstDash val="solid"/>
              <a:round/>
              <a:headEnd type="none" w="sm" len="sm"/>
              <a:tailEnd type="none" w="sm" len="sm"/>
            </a:ln>
          </a:insideH>
          <a:insideV>
            <a:ln w="9525" cap="flat" cmpd="sng">
              <a:solidFill>
                <a:schemeClr val="accent3"/>
              </a:solidFill>
              <a:prstDash val="solid"/>
              <a:round/>
              <a:headEnd type="none" w="sm" len="sm"/>
              <a:tailEnd type="none" w="sm" len="sm"/>
            </a:ln>
          </a:insideV>
        </a:tcBdr>
        <a:fill>
          <a:solidFill>
            <a:srgbClr val="FFFFFF">
              <a:alpha val="0"/>
            </a:srgbClr>
          </a:solidFill>
        </a:fill>
      </a:tcStyle>
    </a:wholeTbl>
    <a:band1H>
      <a:tcTxStyle/>
      <a:tcStyle>
        <a:tcBdr/>
        <a:fill>
          <a:solidFill>
            <a:schemeClr val="accent3">
              <a:alpha val="40000"/>
            </a:schemeClr>
          </a:solidFill>
        </a:fill>
      </a:tcStyle>
    </a:band1H>
    <a:band2H>
      <a:tcTxStyle/>
      <a:tcStyle>
        <a:tcBdr/>
      </a:tcStyle>
    </a:band2H>
    <a:band1V>
      <a:tcTxStyle/>
      <a:tcStyle>
        <a:tcBdr>
          <a:top>
            <a:ln w="9525" cap="flat" cmpd="sng">
              <a:solidFill>
                <a:schemeClr val="accent3"/>
              </a:solidFill>
              <a:prstDash val="solid"/>
              <a:round/>
              <a:headEnd type="none" w="sm" len="sm"/>
              <a:tailEnd type="none" w="sm" len="sm"/>
            </a:ln>
          </a:top>
          <a:bottom>
            <a:ln w="9525" cap="flat" cmpd="sng">
              <a:solidFill>
                <a:schemeClr val="accent3"/>
              </a:solidFill>
              <a:prstDash val="solid"/>
              <a:round/>
              <a:headEnd type="none" w="sm" len="sm"/>
              <a:tailEnd type="none" w="sm" len="sm"/>
            </a:ln>
          </a:bottom>
        </a:tcBdr>
        <a:fill>
          <a:solidFill>
            <a:schemeClr val="accent3">
              <a:alpha val="40000"/>
            </a:schemeClr>
          </a:solidFill>
        </a:fill>
      </a:tcStyle>
    </a:band1V>
    <a:band2V>
      <a:tcTxStyle/>
      <a:tcStyle>
        <a:tcBdr/>
      </a:tcStyle>
    </a:band2V>
    <a:lastCol>
      <a:tcTxStyle b="on" i="off"/>
      <a:tcStyle>
        <a:tcBdr>
          <a:left>
            <a:ln w="9525" cap="flat" cmpd="sng">
              <a:solidFill>
                <a:schemeClr val="accent3"/>
              </a:solidFill>
              <a:prstDash val="solid"/>
              <a:round/>
              <a:headEnd type="none" w="sm" len="sm"/>
              <a:tailEnd type="none" w="sm" len="sm"/>
            </a:ln>
          </a:left>
          <a:right>
            <a:ln w="9525" cap="flat" cmpd="sng">
              <a:solidFill>
                <a:schemeClr val="accent3"/>
              </a:solidFill>
              <a:prstDash val="solid"/>
              <a:round/>
              <a:headEnd type="none" w="sm" len="sm"/>
              <a:tailEnd type="none" w="sm" len="sm"/>
            </a:ln>
          </a:right>
          <a:top>
            <a:ln w="9525" cap="flat" cmpd="sng">
              <a:solidFill>
                <a:schemeClr val="accent3"/>
              </a:solidFill>
              <a:prstDash val="solid"/>
              <a:round/>
              <a:headEnd type="none" w="sm" len="sm"/>
              <a:tailEnd type="none" w="sm" len="sm"/>
            </a:ln>
          </a:top>
          <a:bottom>
            <a:ln w="9525" cap="flat" cmpd="sng">
              <a:solidFill>
                <a:schemeClr val="accent3"/>
              </a:solidFill>
              <a:prstDash val="solid"/>
              <a:round/>
              <a:headEnd type="none" w="sm" len="sm"/>
              <a:tailEnd type="none" w="sm" len="sm"/>
            </a:ln>
          </a:bottom>
          <a:insideH>
            <a:ln w="9525" cap="flat" cmpd="sng">
              <a:solidFill>
                <a:schemeClr val="accent3"/>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tcStyle>
    </a:lastCol>
    <a:firstCol>
      <a:tcTxStyle b="on" i="off"/>
      <a:tcStyle>
        <a:tcBdr>
          <a:left>
            <a:ln w="9525" cap="flat" cmpd="sng">
              <a:solidFill>
                <a:schemeClr val="accent3"/>
              </a:solidFill>
              <a:prstDash val="solid"/>
              <a:round/>
              <a:headEnd type="none" w="sm" len="sm"/>
              <a:tailEnd type="none" w="sm" len="sm"/>
            </a:ln>
          </a:left>
          <a:right>
            <a:ln w="9525" cap="flat" cmpd="sng">
              <a:solidFill>
                <a:schemeClr val="accent3"/>
              </a:solidFill>
              <a:prstDash val="solid"/>
              <a:round/>
              <a:headEnd type="none" w="sm" len="sm"/>
              <a:tailEnd type="none" w="sm" len="sm"/>
            </a:ln>
          </a:right>
          <a:top>
            <a:ln w="9525" cap="flat" cmpd="sng">
              <a:solidFill>
                <a:schemeClr val="accent3"/>
              </a:solidFill>
              <a:prstDash val="solid"/>
              <a:round/>
              <a:headEnd type="none" w="sm" len="sm"/>
              <a:tailEnd type="none" w="sm" len="sm"/>
            </a:ln>
          </a:top>
          <a:bottom>
            <a:ln w="9525" cap="flat" cmpd="sng">
              <a:solidFill>
                <a:schemeClr val="accent3"/>
              </a:solidFill>
              <a:prstDash val="solid"/>
              <a:round/>
              <a:headEnd type="none" w="sm" len="sm"/>
              <a:tailEnd type="none" w="sm" len="sm"/>
            </a:ln>
          </a:bottom>
          <a:insideH>
            <a:ln w="9525" cap="flat" cmpd="sng">
              <a:solidFill>
                <a:schemeClr val="accent3"/>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tcStyle>
    </a:firstCol>
    <a:lastRow>
      <a:tcTxStyle b="on" i="off"/>
      <a:tcStyle>
        <a:tcBdr>
          <a:left>
            <a:ln w="9525" cap="flat" cmpd="sng">
              <a:solidFill>
                <a:schemeClr val="accent3"/>
              </a:solidFill>
              <a:prstDash val="solid"/>
              <a:round/>
              <a:headEnd type="none" w="sm" len="sm"/>
              <a:tailEnd type="none" w="sm" len="sm"/>
            </a:ln>
          </a:left>
          <a:right>
            <a:ln w="9525" cap="flat" cmpd="sng">
              <a:solidFill>
                <a:schemeClr val="accent3"/>
              </a:solidFill>
              <a:prstDash val="solid"/>
              <a:round/>
              <a:headEnd type="none" w="sm" len="sm"/>
              <a:tailEnd type="none" w="sm" len="sm"/>
            </a:ln>
          </a:right>
          <a:top>
            <a:ln w="9525" cap="flat" cmpd="sng">
              <a:solidFill>
                <a:schemeClr val="accent3"/>
              </a:solidFill>
              <a:prstDash val="solid"/>
              <a:round/>
              <a:headEnd type="none" w="sm" len="sm"/>
              <a:tailEnd type="none" w="sm" len="sm"/>
            </a:ln>
          </a:top>
          <a:bottom>
            <a:ln w="9525" cap="flat" cmpd="sng">
              <a:solidFill>
                <a:schemeClr val="accent3"/>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left>
            <a:ln w="9525" cap="flat" cmpd="sng">
              <a:solidFill>
                <a:schemeClr val="accent3"/>
              </a:solidFill>
              <a:prstDash val="solid"/>
              <a:round/>
              <a:headEnd type="none" w="sm" len="sm"/>
              <a:tailEnd type="none" w="sm" len="sm"/>
            </a:ln>
          </a:left>
          <a:right>
            <a:ln w="9525" cap="flat" cmpd="sng">
              <a:solidFill>
                <a:schemeClr val="accent3"/>
              </a:solidFill>
              <a:prstDash val="solid"/>
              <a:round/>
              <a:headEnd type="none" w="sm" len="sm"/>
              <a:tailEnd type="none" w="sm" len="sm"/>
            </a:ln>
          </a:right>
          <a:top>
            <a:ln w="9525" cap="flat" cmpd="sng">
              <a:solidFill>
                <a:schemeClr val="accent3"/>
              </a:solidFill>
              <a:prstDash val="solid"/>
              <a:round/>
              <a:headEnd type="none" w="sm" len="sm"/>
              <a:tailEnd type="none" w="sm" len="sm"/>
            </a:ln>
          </a:top>
          <a:bottom>
            <a:ln w="9525" cap="flat" cmpd="sng">
              <a:solidFill>
                <a:schemeClr val="lt1"/>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chemeClr val="accent3"/>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83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2.fntdata"/><Relationship Id="rId50" Type="http://schemas.openxmlformats.org/officeDocument/2006/relationships/font" Target="fonts/font5.fntdata"/><Relationship Id="rId55" Type="http://schemas.openxmlformats.org/officeDocument/2006/relationships/font" Target="fonts/font10.fntdata"/><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3" Type="http://schemas.openxmlformats.org/officeDocument/2006/relationships/font" Target="fonts/font8.fntdata"/><Relationship Id="rId58" Type="http://schemas.openxmlformats.org/officeDocument/2006/relationships/font" Target="fonts/font13.fntdata"/><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3.fntdata"/><Relationship Id="rId56" Type="http://schemas.openxmlformats.org/officeDocument/2006/relationships/font" Target="fonts/font11.fntdata"/><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6.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1.fntdata"/><Relationship Id="rId59" Type="http://schemas.openxmlformats.org/officeDocument/2006/relationships/font" Target="fonts/font14.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9.fntdata"/><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4.fntdata"/><Relationship Id="rId57" Type="http://schemas.openxmlformats.org/officeDocument/2006/relationships/font" Target="fonts/font12.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7.fntdata"/><Relationship Id="rId60"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s-CL" sz="1200" b="0" i="0" u="none" strike="noStrike" cap="none">
                <a:solidFill>
                  <a:schemeClr val="dk1"/>
                </a:solidFill>
                <a:latin typeface="Calibri"/>
                <a:ea typeface="Calibri"/>
                <a:cs typeface="Calibri"/>
                <a:sym typeface="Calibri"/>
              </a:rPr>
              <a:t>‹Nº›</a:t>
            </a:fld>
            <a:endParaRPr sz="1200" b="0" i="0" u="none" strike="noStrike" cap="none" dirty="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1" name="Google Shape;91;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7" name="Google Shape;207;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9" name="Google Shape;219;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3" name="Google Shape;233;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7" name="Google Shape;247;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0" name="Google Shape;260;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6" name="Google Shape;276;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1" name="Google Shape;291;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6" name="Google Shape;306;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1" name="Google Shape;321;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5" name="Google Shape;335;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 name="Google Shape;101;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0" name="Google Shape;350;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5" name="Google Shape;365;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0" name="Google Shape;380;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4" name="Google Shape;394;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9" name="Google Shape;409;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3" name="Google Shape;423;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1" name="Google Shape;441;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5" name="Google Shape;455;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9" name="Google Shape;469;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Google Shape;483;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4" name="Google Shape;484;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 name="Google Shape;112;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8" name="Google Shape;498;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2" name="Google Shape;512;p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Google Shape;528;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9" name="Google Shape;529;p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1"/>
        <p:cNvGrpSpPr/>
        <p:nvPr/>
      </p:nvGrpSpPr>
      <p:grpSpPr>
        <a:xfrm>
          <a:off x="0" y="0"/>
          <a:ext cx="0" cy="0"/>
          <a:chOff x="0" y="0"/>
          <a:chExt cx="0" cy="0"/>
        </a:xfrm>
      </p:grpSpPr>
      <p:sp>
        <p:nvSpPr>
          <p:cNvPr id="542" name="Google Shape;542;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3" name="Google Shape;543;p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5"/>
        <p:cNvGrpSpPr/>
        <p:nvPr/>
      </p:nvGrpSpPr>
      <p:grpSpPr>
        <a:xfrm>
          <a:off x="0" y="0"/>
          <a:ext cx="0" cy="0"/>
          <a:chOff x="0" y="0"/>
          <a:chExt cx="0" cy="0"/>
        </a:xfrm>
      </p:grpSpPr>
      <p:sp>
        <p:nvSpPr>
          <p:cNvPr id="556" name="Google Shape;556;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7" name="Google Shape;557;p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1" name="Google Shape;571;p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6"/>
        <p:cNvGrpSpPr/>
        <p:nvPr/>
      </p:nvGrpSpPr>
      <p:grpSpPr>
        <a:xfrm>
          <a:off x="0" y="0"/>
          <a:ext cx="0" cy="0"/>
          <a:chOff x="0" y="0"/>
          <a:chExt cx="0" cy="0"/>
        </a:xfrm>
      </p:grpSpPr>
      <p:sp>
        <p:nvSpPr>
          <p:cNvPr id="587" name="Google Shape;587;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8" name="Google Shape;588;p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0"/>
        <p:cNvGrpSpPr/>
        <p:nvPr/>
      </p:nvGrpSpPr>
      <p:grpSpPr>
        <a:xfrm>
          <a:off x="0" y="0"/>
          <a:ext cx="0" cy="0"/>
          <a:chOff x="0" y="0"/>
          <a:chExt cx="0" cy="0"/>
        </a:xfrm>
      </p:grpSpPr>
      <p:sp>
        <p:nvSpPr>
          <p:cNvPr id="601" name="Google Shape;601;p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2" name="Google Shape;602;p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4"/>
        <p:cNvGrpSpPr/>
        <p:nvPr/>
      </p:nvGrpSpPr>
      <p:grpSpPr>
        <a:xfrm>
          <a:off x="0" y="0"/>
          <a:ext cx="0" cy="0"/>
          <a:chOff x="0" y="0"/>
          <a:chExt cx="0" cy="0"/>
        </a:xfrm>
      </p:grpSpPr>
      <p:sp>
        <p:nvSpPr>
          <p:cNvPr id="615" name="Google Shape;615;p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6" name="Google Shape;616;p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1"/>
        <p:cNvGrpSpPr/>
        <p:nvPr/>
      </p:nvGrpSpPr>
      <p:grpSpPr>
        <a:xfrm>
          <a:off x="0" y="0"/>
          <a:ext cx="0" cy="0"/>
          <a:chOff x="0" y="0"/>
          <a:chExt cx="0" cy="0"/>
        </a:xfrm>
      </p:grpSpPr>
      <p:sp>
        <p:nvSpPr>
          <p:cNvPr id="632" name="Google Shape;632;p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3" name="Google Shape;633;p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6" name="Google Shape;126;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8"/>
        <p:cNvGrpSpPr/>
        <p:nvPr/>
      </p:nvGrpSpPr>
      <p:grpSpPr>
        <a:xfrm>
          <a:off x="0" y="0"/>
          <a:ext cx="0" cy="0"/>
          <a:chOff x="0" y="0"/>
          <a:chExt cx="0" cy="0"/>
        </a:xfrm>
      </p:grpSpPr>
      <p:sp>
        <p:nvSpPr>
          <p:cNvPr id="649" name="Google Shape;649;p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0" name="Google Shape;650;p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2"/>
        <p:cNvGrpSpPr/>
        <p:nvPr/>
      </p:nvGrpSpPr>
      <p:grpSpPr>
        <a:xfrm>
          <a:off x="0" y="0"/>
          <a:ext cx="0" cy="0"/>
          <a:chOff x="0" y="0"/>
          <a:chExt cx="0" cy="0"/>
        </a:xfrm>
      </p:grpSpPr>
      <p:sp>
        <p:nvSpPr>
          <p:cNvPr id="663" name="Google Shape;663;p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4" name="Google Shape;664;p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6"/>
        <p:cNvGrpSpPr/>
        <p:nvPr/>
      </p:nvGrpSpPr>
      <p:grpSpPr>
        <a:xfrm>
          <a:off x="0" y="0"/>
          <a:ext cx="0" cy="0"/>
          <a:chOff x="0" y="0"/>
          <a:chExt cx="0" cy="0"/>
        </a:xfrm>
      </p:grpSpPr>
      <p:sp>
        <p:nvSpPr>
          <p:cNvPr id="677" name="Google Shape;677;p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8" name="Google Shape;678;p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0"/>
        <p:cNvGrpSpPr/>
        <p:nvPr/>
      </p:nvGrpSpPr>
      <p:grpSpPr>
        <a:xfrm>
          <a:off x="0" y="0"/>
          <a:ext cx="0" cy="0"/>
          <a:chOff x="0" y="0"/>
          <a:chExt cx="0" cy="0"/>
        </a:xfrm>
      </p:grpSpPr>
      <p:sp>
        <p:nvSpPr>
          <p:cNvPr id="691" name="Google Shape;691;p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2" name="Google Shape;692;p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 name="Google Shape;140;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0" name="Google Shape;180;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3" name="Google Shape;193;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15"/>
        <p:cNvGrpSpPr/>
        <p:nvPr/>
      </p:nvGrpSpPr>
      <p:grpSpPr>
        <a:xfrm>
          <a:off x="0" y="0"/>
          <a:ext cx="0" cy="0"/>
          <a:chOff x="0" y="0"/>
          <a:chExt cx="0" cy="0"/>
        </a:xfrm>
      </p:grpSpPr>
      <p:sp>
        <p:nvSpPr>
          <p:cNvPr id="16" name="Google Shape;16;p4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4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4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9" name="Google Shape;19;p4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0" name="Google Shape;20;p4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L"/>
              <a:t>‹Nº›</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70"/>
        <p:cNvGrpSpPr/>
        <p:nvPr/>
      </p:nvGrpSpPr>
      <p:grpSpPr>
        <a:xfrm>
          <a:off x="0" y="0"/>
          <a:ext cx="0" cy="0"/>
          <a:chOff x="0" y="0"/>
          <a:chExt cx="0" cy="0"/>
        </a:xfrm>
      </p:grpSpPr>
      <p:sp>
        <p:nvSpPr>
          <p:cNvPr id="71" name="Google Shape;71;p5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 name="Google Shape;72;p55"/>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dirty="0"/>
          </a:p>
        </p:txBody>
      </p:sp>
      <p:sp>
        <p:nvSpPr>
          <p:cNvPr id="73" name="Google Shape;73;p55"/>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4" name="Google Shape;74;p5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5" name="Google Shape;75;p5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6" name="Google Shape;76;p5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L"/>
              <a:t>‹Nº›</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77"/>
        <p:cNvGrpSpPr/>
        <p:nvPr/>
      </p:nvGrpSpPr>
      <p:grpSpPr>
        <a:xfrm>
          <a:off x="0" y="0"/>
          <a:ext cx="0" cy="0"/>
          <a:chOff x="0" y="0"/>
          <a:chExt cx="0" cy="0"/>
        </a:xfrm>
      </p:grpSpPr>
      <p:sp>
        <p:nvSpPr>
          <p:cNvPr id="78" name="Google Shape;78;p5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9" name="Google Shape;79;p56"/>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0" name="Google Shape;80;p5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81" name="Google Shape;81;p5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82" name="Google Shape;82;p5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L"/>
              <a:t>‹Nº›</a:t>
            </a:fld>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83"/>
        <p:cNvGrpSpPr/>
        <p:nvPr/>
      </p:nvGrpSpPr>
      <p:grpSpPr>
        <a:xfrm>
          <a:off x="0" y="0"/>
          <a:ext cx="0" cy="0"/>
          <a:chOff x="0" y="0"/>
          <a:chExt cx="0" cy="0"/>
        </a:xfrm>
      </p:grpSpPr>
      <p:sp>
        <p:nvSpPr>
          <p:cNvPr id="84" name="Google Shape;84;p57"/>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5" name="Google Shape;85;p57"/>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6" name="Google Shape;86;p5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87" name="Google Shape;87;p5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88" name="Google Shape;88;p5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L"/>
              <a:t>‹Nº›</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21"/>
        <p:cNvGrpSpPr/>
        <p:nvPr/>
      </p:nvGrpSpPr>
      <p:grpSpPr>
        <a:xfrm>
          <a:off x="0" y="0"/>
          <a:ext cx="0" cy="0"/>
          <a:chOff x="0" y="0"/>
          <a:chExt cx="0" cy="0"/>
        </a:xfrm>
      </p:grpSpPr>
      <p:sp>
        <p:nvSpPr>
          <p:cNvPr id="22" name="Google Shape;22;p47"/>
          <p:cNvSpPr txBox="1">
            <a:spLocks noGrp="1"/>
          </p:cNvSpPr>
          <p:nvPr>
            <p:ph type="title"/>
          </p:nvPr>
        </p:nvSpPr>
        <p:spPr>
          <a:xfrm>
            <a:off x="192100" y="745967"/>
            <a:ext cx="2856000" cy="3507200"/>
          </a:xfrm>
          <a:prstGeom prst="rect">
            <a:avLst/>
          </a:prstGeom>
          <a:noFill/>
          <a:ln>
            <a:noFill/>
          </a:ln>
        </p:spPr>
        <p:txBody>
          <a:bodyPr spcFirstLastPara="1" wrap="square" lIns="91425" tIns="91425" rIns="91425" bIns="91425" anchor="ctr" anchorCtr="0">
            <a:noAutofit/>
          </a:bodyPr>
          <a:lstStyle>
            <a:lvl1pPr lvl="0" algn="l">
              <a:lnSpc>
                <a:spcPct val="90000"/>
              </a:lnSpc>
              <a:spcBef>
                <a:spcPts val="0"/>
              </a:spcBef>
              <a:spcAft>
                <a:spcPts val="0"/>
              </a:spcAft>
              <a:buClr>
                <a:schemeClr val="dk1"/>
              </a:buClr>
              <a:buSzPts val="2000"/>
              <a:buFont typeface="Calibri"/>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23" name="Google Shape;23;p47"/>
          <p:cNvSpPr txBox="1">
            <a:spLocks noGrp="1"/>
          </p:cNvSpPr>
          <p:nvPr>
            <p:ph type="body" idx="1"/>
          </p:nvPr>
        </p:nvSpPr>
        <p:spPr>
          <a:xfrm>
            <a:off x="3774567" y="1600200"/>
            <a:ext cx="3355200" cy="4160400"/>
          </a:xfrm>
          <a:prstGeom prst="rect">
            <a:avLst/>
          </a:prstGeom>
          <a:noFill/>
          <a:ln>
            <a:noFill/>
          </a:ln>
        </p:spPr>
        <p:txBody>
          <a:bodyPr spcFirstLastPara="1" wrap="square" lIns="91425" tIns="91425" rIns="91425" bIns="91425" anchor="t" anchorCtr="0">
            <a:noAutofit/>
          </a:bodyPr>
          <a:lstStyle>
            <a:lvl1pPr marL="457200" lvl="0" indent="-342900" algn="l">
              <a:lnSpc>
                <a:spcPct val="90000"/>
              </a:lnSpc>
              <a:spcBef>
                <a:spcPts val="800"/>
              </a:spcBef>
              <a:spcAft>
                <a:spcPts val="0"/>
              </a:spcAft>
              <a:buClr>
                <a:schemeClr val="dk1"/>
              </a:buClr>
              <a:buSzPts val="1800"/>
              <a:buChar char="○"/>
              <a:defRPr sz="2400"/>
            </a:lvl1pPr>
            <a:lvl2pPr marL="914400" lvl="1" indent="-342900" algn="l">
              <a:lnSpc>
                <a:spcPct val="90000"/>
              </a:lnSpc>
              <a:spcBef>
                <a:spcPts val="1333"/>
              </a:spcBef>
              <a:spcAft>
                <a:spcPts val="0"/>
              </a:spcAft>
              <a:buClr>
                <a:schemeClr val="dk1"/>
              </a:buClr>
              <a:buSzPts val="1800"/>
              <a:buChar char="◦"/>
              <a:defRPr sz="2400"/>
            </a:lvl2pPr>
            <a:lvl3pPr marL="1371600" lvl="2" indent="-342900" algn="l">
              <a:lnSpc>
                <a:spcPct val="90000"/>
              </a:lnSpc>
              <a:spcBef>
                <a:spcPts val="1333"/>
              </a:spcBef>
              <a:spcAft>
                <a:spcPts val="0"/>
              </a:spcAft>
              <a:buClr>
                <a:schemeClr val="dk1"/>
              </a:buClr>
              <a:buSzPts val="1800"/>
              <a:buChar char="◦"/>
              <a:defRPr sz="2400"/>
            </a:lvl3pPr>
            <a:lvl4pPr marL="1828800" lvl="3" indent="-342900" algn="l">
              <a:lnSpc>
                <a:spcPct val="90000"/>
              </a:lnSpc>
              <a:spcBef>
                <a:spcPts val="1333"/>
              </a:spcBef>
              <a:spcAft>
                <a:spcPts val="0"/>
              </a:spcAft>
              <a:buClr>
                <a:schemeClr val="dk1"/>
              </a:buClr>
              <a:buSzPts val="1800"/>
              <a:buChar char="◦"/>
              <a:defRPr sz="2400"/>
            </a:lvl4pPr>
            <a:lvl5pPr marL="2286000" lvl="4" indent="-342900" algn="l">
              <a:lnSpc>
                <a:spcPct val="90000"/>
              </a:lnSpc>
              <a:spcBef>
                <a:spcPts val="1333"/>
              </a:spcBef>
              <a:spcAft>
                <a:spcPts val="0"/>
              </a:spcAft>
              <a:buClr>
                <a:schemeClr val="dk1"/>
              </a:buClr>
              <a:buSzPts val="1800"/>
              <a:buChar char="◦"/>
              <a:defRPr sz="2400"/>
            </a:lvl5pPr>
            <a:lvl6pPr marL="2743200" lvl="5" indent="-342900" algn="l">
              <a:lnSpc>
                <a:spcPct val="90000"/>
              </a:lnSpc>
              <a:spcBef>
                <a:spcPts val="1333"/>
              </a:spcBef>
              <a:spcAft>
                <a:spcPts val="0"/>
              </a:spcAft>
              <a:buClr>
                <a:schemeClr val="dk1"/>
              </a:buClr>
              <a:buSzPts val="1800"/>
              <a:buChar char="◦"/>
              <a:defRPr sz="2400"/>
            </a:lvl6pPr>
            <a:lvl7pPr marL="3200400" lvl="6" indent="-342900" algn="l">
              <a:lnSpc>
                <a:spcPct val="90000"/>
              </a:lnSpc>
              <a:spcBef>
                <a:spcPts val="1333"/>
              </a:spcBef>
              <a:spcAft>
                <a:spcPts val="0"/>
              </a:spcAft>
              <a:buClr>
                <a:schemeClr val="dk1"/>
              </a:buClr>
              <a:buSzPts val="1800"/>
              <a:buChar char="◦"/>
              <a:defRPr sz="2400"/>
            </a:lvl7pPr>
            <a:lvl8pPr marL="3657600" lvl="7" indent="-342900" algn="l">
              <a:lnSpc>
                <a:spcPct val="90000"/>
              </a:lnSpc>
              <a:spcBef>
                <a:spcPts val="1333"/>
              </a:spcBef>
              <a:spcAft>
                <a:spcPts val="0"/>
              </a:spcAft>
              <a:buClr>
                <a:schemeClr val="dk1"/>
              </a:buClr>
              <a:buSzPts val="1800"/>
              <a:buChar char="◦"/>
              <a:defRPr sz="2400"/>
            </a:lvl8pPr>
            <a:lvl9pPr marL="4114800" lvl="8" indent="-342900" algn="l">
              <a:lnSpc>
                <a:spcPct val="90000"/>
              </a:lnSpc>
              <a:spcBef>
                <a:spcPts val="1333"/>
              </a:spcBef>
              <a:spcAft>
                <a:spcPts val="1333"/>
              </a:spcAft>
              <a:buClr>
                <a:schemeClr val="dk1"/>
              </a:buClr>
              <a:buSzPts val="1800"/>
              <a:buChar char="◦"/>
              <a:defRPr sz="2400"/>
            </a:lvl9pPr>
          </a:lstStyle>
          <a:p>
            <a:endParaRPr/>
          </a:p>
        </p:txBody>
      </p:sp>
      <p:sp>
        <p:nvSpPr>
          <p:cNvPr id="24" name="Google Shape;24;p47"/>
          <p:cNvSpPr txBox="1">
            <a:spLocks noGrp="1"/>
          </p:cNvSpPr>
          <p:nvPr>
            <p:ph type="body" idx="2"/>
          </p:nvPr>
        </p:nvSpPr>
        <p:spPr>
          <a:xfrm>
            <a:off x="7534725" y="1600200"/>
            <a:ext cx="3562000" cy="4160400"/>
          </a:xfrm>
          <a:prstGeom prst="rect">
            <a:avLst/>
          </a:prstGeom>
          <a:noFill/>
          <a:ln>
            <a:noFill/>
          </a:ln>
        </p:spPr>
        <p:txBody>
          <a:bodyPr spcFirstLastPara="1" wrap="square" lIns="91425" tIns="91425" rIns="91425" bIns="91425" anchor="t" anchorCtr="0">
            <a:noAutofit/>
          </a:bodyPr>
          <a:lstStyle>
            <a:lvl1pPr marL="457200" lvl="0" indent="-342900" algn="l">
              <a:lnSpc>
                <a:spcPct val="90000"/>
              </a:lnSpc>
              <a:spcBef>
                <a:spcPts val="800"/>
              </a:spcBef>
              <a:spcAft>
                <a:spcPts val="0"/>
              </a:spcAft>
              <a:buClr>
                <a:schemeClr val="dk1"/>
              </a:buClr>
              <a:buSzPts val="1800"/>
              <a:buChar char="○"/>
              <a:defRPr sz="2400"/>
            </a:lvl1pPr>
            <a:lvl2pPr marL="914400" lvl="1" indent="-342900" algn="l">
              <a:lnSpc>
                <a:spcPct val="90000"/>
              </a:lnSpc>
              <a:spcBef>
                <a:spcPts val="1333"/>
              </a:spcBef>
              <a:spcAft>
                <a:spcPts val="0"/>
              </a:spcAft>
              <a:buClr>
                <a:schemeClr val="dk1"/>
              </a:buClr>
              <a:buSzPts val="1800"/>
              <a:buChar char="◦"/>
              <a:defRPr sz="2400"/>
            </a:lvl2pPr>
            <a:lvl3pPr marL="1371600" lvl="2" indent="-342900" algn="l">
              <a:lnSpc>
                <a:spcPct val="90000"/>
              </a:lnSpc>
              <a:spcBef>
                <a:spcPts val="1333"/>
              </a:spcBef>
              <a:spcAft>
                <a:spcPts val="0"/>
              </a:spcAft>
              <a:buClr>
                <a:schemeClr val="dk1"/>
              </a:buClr>
              <a:buSzPts val="1800"/>
              <a:buChar char="◦"/>
              <a:defRPr sz="2400"/>
            </a:lvl3pPr>
            <a:lvl4pPr marL="1828800" lvl="3" indent="-342900" algn="l">
              <a:lnSpc>
                <a:spcPct val="90000"/>
              </a:lnSpc>
              <a:spcBef>
                <a:spcPts val="1333"/>
              </a:spcBef>
              <a:spcAft>
                <a:spcPts val="0"/>
              </a:spcAft>
              <a:buClr>
                <a:schemeClr val="dk1"/>
              </a:buClr>
              <a:buSzPts val="1800"/>
              <a:buChar char="◦"/>
              <a:defRPr sz="2400"/>
            </a:lvl4pPr>
            <a:lvl5pPr marL="2286000" lvl="4" indent="-342900" algn="l">
              <a:lnSpc>
                <a:spcPct val="90000"/>
              </a:lnSpc>
              <a:spcBef>
                <a:spcPts val="1333"/>
              </a:spcBef>
              <a:spcAft>
                <a:spcPts val="0"/>
              </a:spcAft>
              <a:buClr>
                <a:schemeClr val="dk1"/>
              </a:buClr>
              <a:buSzPts val="1800"/>
              <a:buChar char="◦"/>
              <a:defRPr sz="2400"/>
            </a:lvl5pPr>
            <a:lvl6pPr marL="2743200" lvl="5" indent="-342900" algn="l">
              <a:lnSpc>
                <a:spcPct val="90000"/>
              </a:lnSpc>
              <a:spcBef>
                <a:spcPts val="1333"/>
              </a:spcBef>
              <a:spcAft>
                <a:spcPts val="0"/>
              </a:spcAft>
              <a:buClr>
                <a:schemeClr val="dk1"/>
              </a:buClr>
              <a:buSzPts val="1800"/>
              <a:buChar char="◦"/>
              <a:defRPr sz="2400"/>
            </a:lvl6pPr>
            <a:lvl7pPr marL="3200400" lvl="6" indent="-342900" algn="l">
              <a:lnSpc>
                <a:spcPct val="90000"/>
              </a:lnSpc>
              <a:spcBef>
                <a:spcPts val="1333"/>
              </a:spcBef>
              <a:spcAft>
                <a:spcPts val="0"/>
              </a:spcAft>
              <a:buClr>
                <a:schemeClr val="dk1"/>
              </a:buClr>
              <a:buSzPts val="1800"/>
              <a:buChar char="◦"/>
              <a:defRPr sz="2400"/>
            </a:lvl7pPr>
            <a:lvl8pPr marL="3657600" lvl="7" indent="-342900" algn="l">
              <a:lnSpc>
                <a:spcPct val="90000"/>
              </a:lnSpc>
              <a:spcBef>
                <a:spcPts val="1333"/>
              </a:spcBef>
              <a:spcAft>
                <a:spcPts val="0"/>
              </a:spcAft>
              <a:buClr>
                <a:schemeClr val="dk1"/>
              </a:buClr>
              <a:buSzPts val="1800"/>
              <a:buChar char="◦"/>
              <a:defRPr sz="2400"/>
            </a:lvl8pPr>
            <a:lvl9pPr marL="4114800" lvl="8" indent="-342900" algn="l">
              <a:lnSpc>
                <a:spcPct val="90000"/>
              </a:lnSpc>
              <a:spcBef>
                <a:spcPts val="1333"/>
              </a:spcBef>
              <a:spcAft>
                <a:spcPts val="1333"/>
              </a:spcAft>
              <a:buClr>
                <a:schemeClr val="dk1"/>
              </a:buClr>
              <a:buSzPts val="1800"/>
              <a:buChar char="◦"/>
              <a:defRPr sz="2400"/>
            </a:lvl9pPr>
          </a:lstStyle>
          <a:p>
            <a:endParaRPr/>
          </a:p>
        </p:txBody>
      </p:sp>
      <p:sp>
        <p:nvSpPr>
          <p:cNvPr id="25" name="Google Shape;25;p47"/>
          <p:cNvSpPr txBox="1">
            <a:spLocks noGrp="1"/>
          </p:cNvSpPr>
          <p:nvPr>
            <p:ph type="sldNum" idx="12"/>
          </p:nvPr>
        </p:nvSpPr>
        <p:spPr>
          <a:xfrm>
            <a:off x="10823979" y="557417"/>
            <a:ext cx="731600" cy="524800"/>
          </a:xfrm>
          <a:prstGeom prst="rect">
            <a:avLst/>
          </a:prstGeom>
          <a:noFill/>
          <a:ln>
            <a:noFill/>
          </a:ln>
        </p:spPr>
        <p:txBody>
          <a:bodyPr spcFirstLastPara="1" wrap="square" lIns="91425" tIns="91425" rIns="91425" bIns="91425" anchor="ctr" anchorCtr="0">
            <a:noAutofit/>
          </a:bodyPr>
          <a:lstStyle>
            <a:lvl1pPr marL="0" lvl="0" indent="0" algn="r">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lvl="1" indent="0" algn="r">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lvl="2" indent="0" algn="r">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lvl="3" indent="0" algn="r">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lvl="4" indent="0" algn="r">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lvl="5" indent="0" algn="r">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lvl="6" indent="0" algn="r">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lvl="7" indent="0" algn="r">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lvl="8" indent="0" algn="r">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L"/>
              <a:t>‹Nº›</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26"/>
        <p:cNvGrpSpPr/>
        <p:nvPr/>
      </p:nvGrpSpPr>
      <p:grpSpPr>
        <a:xfrm>
          <a:off x="0" y="0"/>
          <a:ext cx="0" cy="0"/>
          <a:chOff x="0" y="0"/>
          <a:chExt cx="0" cy="0"/>
        </a:xfrm>
      </p:grpSpPr>
      <p:sp>
        <p:nvSpPr>
          <p:cNvPr id="27" name="Google Shape;27;p4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4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 name="Google Shape;29;p4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0" name="Google Shape;30;p4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1" name="Google Shape;31;p4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L"/>
              <a:t>‹Nº›</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32"/>
        <p:cNvGrpSpPr/>
        <p:nvPr/>
      </p:nvGrpSpPr>
      <p:grpSpPr>
        <a:xfrm>
          <a:off x="0" y="0"/>
          <a:ext cx="0" cy="0"/>
          <a:chOff x="0" y="0"/>
          <a:chExt cx="0" cy="0"/>
        </a:xfrm>
      </p:grpSpPr>
      <p:sp>
        <p:nvSpPr>
          <p:cNvPr id="33" name="Google Shape;33;p4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4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5" name="Google Shape;35;p4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6" name="Google Shape;36;p4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7" name="Google Shape;37;p4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L"/>
              <a:t>‹Nº›</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38"/>
        <p:cNvGrpSpPr/>
        <p:nvPr/>
      </p:nvGrpSpPr>
      <p:grpSpPr>
        <a:xfrm>
          <a:off x="0" y="0"/>
          <a:ext cx="0" cy="0"/>
          <a:chOff x="0" y="0"/>
          <a:chExt cx="0" cy="0"/>
        </a:xfrm>
      </p:grpSpPr>
      <p:sp>
        <p:nvSpPr>
          <p:cNvPr id="39" name="Google Shape;39;p5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5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5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5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3" name="Google Shape;43;p5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4" name="Google Shape;44;p5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L"/>
              <a:t>‹Nº›</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45"/>
        <p:cNvGrpSpPr/>
        <p:nvPr/>
      </p:nvGrpSpPr>
      <p:grpSpPr>
        <a:xfrm>
          <a:off x="0" y="0"/>
          <a:ext cx="0" cy="0"/>
          <a:chOff x="0" y="0"/>
          <a:chExt cx="0" cy="0"/>
        </a:xfrm>
      </p:grpSpPr>
      <p:sp>
        <p:nvSpPr>
          <p:cNvPr id="46" name="Google Shape;46;p5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51"/>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8" name="Google Shape;48;p51"/>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51"/>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0" name="Google Shape;50;p51"/>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5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2" name="Google Shape;52;p5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3" name="Google Shape;53;p5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L"/>
              <a:t>‹Nº›</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54"/>
        <p:cNvGrpSpPr/>
        <p:nvPr/>
      </p:nvGrpSpPr>
      <p:grpSpPr>
        <a:xfrm>
          <a:off x="0" y="0"/>
          <a:ext cx="0" cy="0"/>
          <a:chOff x="0" y="0"/>
          <a:chExt cx="0" cy="0"/>
        </a:xfrm>
      </p:grpSpPr>
      <p:sp>
        <p:nvSpPr>
          <p:cNvPr id="55" name="Google Shape;55;p5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5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7" name="Google Shape;57;p5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8" name="Google Shape;58;p5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L"/>
              <a:t>‹Nº›</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59"/>
        <p:cNvGrpSpPr/>
        <p:nvPr/>
      </p:nvGrpSpPr>
      <p:grpSpPr>
        <a:xfrm>
          <a:off x="0" y="0"/>
          <a:ext cx="0" cy="0"/>
          <a:chOff x="0" y="0"/>
          <a:chExt cx="0" cy="0"/>
        </a:xfrm>
      </p:grpSpPr>
      <p:sp>
        <p:nvSpPr>
          <p:cNvPr id="60" name="Google Shape;60;p5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1" name="Google Shape;61;p5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2" name="Google Shape;62;p5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L"/>
              <a:t>‹Nº›</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63"/>
        <p:cNvGrpSpPr/>
        <p:nvPr/>
      </p:nvGrpSpPr>
      <p:grpSpPr>
        <a:xfrm>
          <a:off x="0" y="0"/>
          <a:ext cx="0" cy="0"/>
          <a:chOff x="0" y="0"/>
          <a:chExt cx="0" cy="0"/>
        </a:xfrm>
      </p:grpSpPr>
      <p:sp>
        <p:nvSpPr>
          <p:cNvPr id="64" name="Google Shape;64;p5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5" name="Google Shape;65;p54"/>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6" name="Google Shape;66;p54"/>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7" name="Google Shape;67;p5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8" name="Google Shape;68;p5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9" name="Google Shape;69;p5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L"/>
              <a:t>‹Nº›</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4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3" name="Google Shape;13;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4" name="Google Shape;14;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L"/>
              <a:t>‹Nº›</a:t>
            </a:fld>
            <a:endParaRPr dirty="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4.jp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2.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4.jp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5.pn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4.jpg"/></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8.pn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
          <p:cNvSpPr/>
          <p:nvPr/>
        </p:nvSpPr>
        <p:spPr>
          <a:xfrm>
            <a:off x="0" y="328469"/>
            <a:ext cx="6096000" cy="6161103"/>
          </a:xfrm>
          <a:prstGeom prst="rect">
            <a:avLst/>
          </a:prstGeom>
          <a:solidFill>
            <a:srgbClr val="00953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94" name="Google Shape;94;p1"/>
          <p:cNvSpPr/>
          <p:nvPr/>
        </p:nvSpPr>
        <p:spPr>
          <a:xfrm>
            <a:off x="11709647" y="328469"/>
            <a:ext cx="482353" cy="6161103"/>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95" name="Google Shape;95;p1"/>
          <p:cNvSpPr txBox="1">
            <a:spLocks noGrp="1"/>
          </p:cNvSpPr>
          <p:nvPr>
            <p:ph type="ctrTitle"/>
          </p:nvPr>
        </p:nvSpPr>
        <p:spPr>
          <a:xfrm>
            <a:off x="2002221" y="2217419"/>
            <a:ext cx="3963573" cy="1884600"/>
          </a:xfrm>
          <a:prstGeom prst="rect">
            <a:avLst/>
          </a:prstGeom>
          <a:noFill/>
          <a:ln>
            <a:noFill/>
          </a:ln>
        </p:spPr>
        <p:txBody>
          <a:bodyPr spcFirstLastPara="1" wrap="square" lIns="91425" tIns="45700" rIns="91425" bIns="45700" anchor="b" anchorCtr="0">
            <a:normAutofit/>
          </a:bodyPr>
          <a:lstStyle/>
          <a:p>
            <a:pPr marL="0" lvl="0" indent="0" algn="r" rtl="0">
              <a:lnSpc>
                <a:spcPct val="90000"/>
              </a:lnSpc>
              <a:spcBef>
                <a:spcPts val="0"/>
              </a:spcBef>
              <a:spcAft>
                <a:spcPts val="0"/>
              </a:spcAft>
              <a:buClr>
                <a:schemeClr val="lt1"/>
              </a:buClr>
              <a:buSzPts val="5400"/>
              <a:buFont typeface="Calibri"/>
              <a:buNone/>
            </a:pPr>
            <a:r>
              <a:rPr lang="es-CL" sz="5400" dirty="0">
                <a:solidFill>
                  <a:schemeClr val="lt1"/>
                </a:solidFill>
                <a:latin typeface="Calibri"/>
                <a:ea typeface="Calibri"/>
                <a:cs typeface="Calibri"/>
                <a:sym typeface="Calibri"/>
              </a:rPr>
              <a:t>Estructuras de hormigón</a:t>
            </a:r>
            <a:endParaRPr sz="5400" b="1" dirty="0">
              <a:solidFill>
                <a:schemeClr val="lt1"/>
              </a:solidFill>
              <a:latin typeface="Calibri"/>
              <a:ea typeface="Calibri"/>
              <a:cs typeface="Calibri"/>
              <a:sym typeface="Calibri"/>
            </a:endParaRPr>
          </a:p>
        </p:txBody>
      </p:sp>
      <p:sp>
        <p:nvSpPr>
          <p:cNvPr id="96" name="Google Shape;96;p1"/>
          <p:cNvSpPr txBox="1">
            <a:spLocks noGrp="1"/>
          </p:cNvSpPr>
          <p:nvPr>
            <p:ph type="subTitle" idx="1"/>
          </p:nvPr>
        </p:nvSpPr>
        <p:spPr>
          <a:xfrm>
            <a:off x="1524000" y="5217775"/>
            <a:ext cx="4441794" cy="570467"/>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chemeClr val="lt1"/>
              </a:buClr>
              <a:buSzPts val="2000"/>
              <a:buNone/>
            </a:pPr>
            <a:r>
              <a:rPr lang="es-CL" sz="2000" dirty="0">
                <a:solidFill>
                  <a:schemeClr val="lt1"/>
                </a:solidFill>
              </a:rPr>
              <a:t>Entrega de saberes</a:t>
            </a:r>
            <a:endParaRPr sz="2000" dirty="0">
              <a:solidFill>
                <a:schemeClr val="lt1"/>
              </a:solidFill>
            </a:endParaRPr>
          </a:p>
        </p:txBody>
      </p:sp>
      <p:sp>
        <p:nvSpPr>
          <p:cNvPr id="97" name="Google Shape;97;p1"/>
          <p:cNvSpPr txBox="1"/>
          <p:nvPr/>
        </p:nvSpPr>
        <p:spPr>
          <a:xfrm>
            <a:off x="1524000" y="976079"/>
            <a:ext cx="4441794" cy="83099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s-CL" sz="1600" b="0" i="0" u="none" strike="noStrike" cap="none" dirty="0">
                <a:solidFill>
                  <a:schemeClr val="lt1"/>
                </a:solidFill>
                <a:latin typeface="Calibri"/>
                <a:ea typeface="Calibri"/>
                <a:cs typeface="Calibri"/>
                <a:sym typeface="Calibri"/>
              </a:rPr>
              <a:t>Especialidad Construcción</a:t>
            </a:r>
            <a:endParaRPr dirty="0"/>
          </a:p>
          <a:p>
            <a:pPr marL="0" marR="0" lvl="0" indent="0" algn="r" rtl="0">
              <a:spcBef>
                <a:spcPts val="0"/>
              </a:spcBef>
              <a:spcAft>
                <a:spcPts val="0"/>
              </a:spcAft>
              <a:buNone/>
            </a:pPr>
            <a:r>
              <a:rPr lang="es-CL" sz="1600" b="0" i="0" u="none" strike="noStrike" cap="none" dirty="0">
                <a:solidFill>
                  <a:schemeClr val="lt1"/>
                </a:solidFill>
                <a:latin typeface="Calibri"/>
                <a:ea typeface="Calibri"/>
                <a:cs typeface="Calibri"/>
                <a:sym typeface="Calibri"/>
              </a:rPr>
              <a:t>Mención Edificación</a:t>
            </a:r>
            <a:endParaRPr dirty="0"/>
          </a:p>
          <a:p>
            <a:pPr marL="0" marR="0" lvl="0" indent="0" algn="r" rtl="0">
              <a:spcBef>
                <a:spcPts val="0"/>
              </a:spcBef>
              <a:spcAft>
                <a:spcPts val="0"/>
              </a:spcAft>
              <a:buNone/>
            </a:pPr>
            <a:r>
              <a:rPr lang="es-CL" sz="1600" b="0" i="0" u="none" strike="noStrike" cap="none" dirty="0">
                <a:solidFill>
                  <a:schemeClr val="lt1"/>
                </a:solidFill>
                <a:latin typeface="Calibri"/>
                <a:ea typeface="Calibri"/>
                <a:cs typeface="Calibri"/>
                <a:sym typeface="Calibri"/>
              </a:rPr>
              <a:t>Módulo Estructuras de hormigón</a:t>
            </a:r>
            <a:endParaRPr sz="1600" b="0" i="0" u="none" strike="noStrike" cap="none" dirty="0">
              <a:solidFill>
                <a:schemeClr val="lt1"/>
              </a:solidFill>
              <a:latin typeface="Calibri"/>
              <a:ea typeface="Calibri"/>
              <a:cs typeface="Calibri"/>
              <a:sym typeface="Calibri"/>
            </a:endParaRPr>
          </a:p>
        </p:txBody>
      </p:sp>
      <p:pic>
        <p:nvPicPr>
          <p:cNvPr id="98" name="Google Shape;98;p1"/>
          <p:cNvPicPr preferRelativeResize="0"/>
          <p:nvPr/>
        </p:nvPicPr>
        <p:blipFill rotWithShape="1">
          <a:blip r:embed="rId3">
            <a:alphaModFix/>
          </a:blip>
          <a:srcRect/>
          <a:stretch/>
        </p:blipFill>
        <p:spPr>
          <a:xfrm>
            <a:off x="6165973" y="328469"/>
            <a:ext cx="5473700" cy="61595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pic>
        <p:nvPicPr>
          <p:cNvPr id="209" name="Google Shape;209;p10" descr="Fotografía, ladrillos, verde azulado, pared, cal, fotografía, ladrillos,  Fondo de pantalla HD | Wallpaperbetter"/>
          <p:cNvPicPr preferRelativeResize="0"/>
          <p:nvPr/>
        </p:nvPicPr>
        <p:blipFill rotWithShape="1">
          <a:blip r:embed="rId3">
            <a:alphaModFix/>
          </a:blip>
          <a:srcRect/>
          <a:stretch/>
        </p:blipFill>
        <p:spPr>
          <a:xfrm>
            <a:off x="12947" y="1"/>
            <a:ext cx="12179051" cy="6858000"/>
          </a:xfrm>
          <a:prstGeom prst="rect">
            <a:avLst/>
          </a:prstGeom>
          <a:noFill/>
          <a:ln>
            <a:noFill/>
          </a:ln>
        </p:spPr>
      </p:pic>
      <p:sp>
        <p:nvSpPr>
          <p:cNvPr id="210" name="Google Shape;210;p10"/>
          <p:cNvSpPr txBox="1">
            <a:spLocks noGrp="1"/>
          </p:cNvSpPr>
          <p:nvPr>
            <p:ph type="sldNum" idx="12"/>
          </p:nvPr>
        </p:nvSpPr>
        <p:spPr>
          <a:xfrm>
            <a:off x="10823979" y="557417"/>
            <a:ext cx="731600" cy="524800"/>
          </a:xfrm>
          <a:prstGeom prst="rect">
            <a:avLst/>
          </a:prstGeom>
          <a:noFill/>
          <a:ln>
            <a:noFill/>
          </a:ln>
        </p:spPr>
        <p:txBody>
          <a:bodyPr spcFirstLastPara="1" wrap="square" lIns="121900" tIns="121900" rIns="121900" bIns="121900" anchor="ctr" anchorCtr="0">
            <a:noAutofit/>
          </a:bodyPr>
          <a:lstStyle/>
          <a:p>
            <a:pPr marL="0" lvl="0" indent="0" algn="r" rtl="0">
              <a:spcBef>
                <a:spcPts val="0"/>
              </a:spcBef>
              <a:spcAft>
                <a:spcPts val="0"/>
              </a:spcAft>
              <a:buClr>
                <a:srgbClr val="888888"/>
              </a:buClr>
              <a:buSzPts val="1200"/>
              <a:buFont typeface="Calibri"/>
              <a:buNone/>
            </a:pPr>
            <a:fld id="{00000000-1234-1234-1234-123412341234}" type="slidenum">
              <a:rPr lang="es-CL"/>
              <a:t>10</a:t>
            </a:fld>
            <a:endParaRPr dirty="0"/>
          </a:p>
        </p:txBody>
      </p:sp>
      <p:sp>
        <p:nvSpPr>
          <p:cNvPr id="211" name="Google Shape;211;p10"/>
          <p:cNvSpPr/>
          <p:nvPr/>
        </p:nvSpPr>
        <p:spPr>
          <a:xfrm>
            <a:off x="1802163" y="96374"/>
            <a:ext cx="7830105" cy="905521"/>
          </a:xfrm>
          <a:prstGeom prst="rect">
            <a:avLst/>
          </a:prstGeom>
          <a:solidFill>
            <a:srgbClr val="00953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12" name="Google Shape;212;p10"/>
          <p:cNvSpPr/>
          <p:nvPr/>
        </p:nvSpPr>
        <p:spPr>
          <a:xfrm>
            <a:off x="-4" y="97657"/>
            <a:ext cx="1713397" cy="905521"/>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13" name="Google Shape;213;p10"/>
          <p:cNvSpPr/>
          <p:nvPr/>
        </p:nvSpPr>
        <p:spPr>
          <a:xfrm>
            <a:off x="2000147" y="1912960"/>
            <a:ext cx="8563881" cy="3417880"/>
          </a:xfrm>
          <a:prstGeom prst="rect">
            <a:avLst/>
          </a:prstGeom>
          <a:solidFill>
            <a:srgbClr val="00953A"/>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s-CL" sz="5400" b="1" dirty="0">
                <a:solidFill>
                  <a:schemeClr val="lt1"/>
                </a:solidFill>
                <a:latin typeface="Calibri"/>
                <a:ea typeface="Calibri"/>
                <a:cs typeface="Calibri"/>
                <a:sym typeface="Calibri"/>
              </a:rPr>
              <a:t>Tipo de cemento</a:t>
            </a:r>
            <a:endParaRPr lang="es-CL" sz="5400" dirty="0">
              <a:latin typeface="Calibri"/>
              <a:ea typeface="Calibri"/>
              <a:cs typeface="Calibri"/>
              <a:sym typeface="Calibri"/>
            </a:endParaRPr>
          </a:p>
        </p:txBody>
      </p:sp>
      <p:sp>
        <p:nvSpPr>
          <p:cNvPr id="214" name="Google Shape;214;p10"/>
          <p:cNvSpPr/>
          <p:nvPr/>
        </p:nvSpPr>
        <p:spPr>
          <a:xfrm rot="1175287">
            <a:off x="9835488" y="1191321"/>
            <a:ext cx="1800000" cy="1800000"/>
          </a:xfrm>
          <a:prstGeom prst="ellipse">
            <a:avLst/>
          </a:prstGeom>
          <a:blipFill rotWithShape="1">
            <a:blip r:embed="rId4">
              <a:alphaModFix/>
            </a:blip>
            <a:stretch>
              <a:fillRect/>
            </a:stretch>
          </a:blip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s-CL" sz="1400" b="1" dirty="0">
                <a:solidFill>
                  <a:schemeClr val="lt1"/>
                </a:solidFill>
                <a:latin typeface="Calibri"/>
                <a:ea typeface="Calibri"/>
                <a:cs typeface="Calibri"/>
                <a:sym typeface="Calibri"/>
              </a:rPr>
              <a:t>CONDICIONES DE DISEÑO</a:t>
            </a:r>
            <a:endParaRPr sz="1400" b="1" dirty="0">
              <a:solidFill>
                <a:schemeClr val="lt1"/>
              </a:solidFill>
              <a:latin typeface="Calibri"/>
              <a:ea typeface="Calibri"/>
              <a:cs typeface="Calibri"/>
              <a:sym typeface="Calibri"/>
            </a:endParaRPr>
          </a:p>
        </p:txBody>
      </p:sp>
      <p:sp>
        <p:nvSpPr>
          <p:cNvPr id="215" name="Google Shape;215;p10"/>
          <p:cNvSpPr/>
          <p:nvPr/>
        </p:nvSpPr>
        <p:spPr>
          <a:xfrm>
            <a:off x="4885501" y="235042"/>
            <a:ext cx="4519379"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CL" sz="3200" dirty="0">
                <a:solidFill>
                  <a:schemeClr val="lt1"/>
                </a:solidFill>
                <a:latin typeface="Calibri"/>
                <a:ea typeface="Calibri"/>
                <a:cs typeface="Calibri"/>
                <a:sym typeface="Calibri"/>
              </a:rPr>
              <a:t>Dosificación del hormigón</a:t>
            </a:r>
            <a:endParaRPr sz="3200" dirty="0">
              <a:solidFill>
                <a:schemeClr val="lt1"/>
              </a:solidFill>
              <a:latin typeface="Calibri"/>
              <a:ea typeface="Calibri"/>
              <a:cs typeface="Calibri"/>
              <a:sym typeface="Calibri"/>
            </a:endParaRPr>
          </a:p>
        </p:txBody>
      </p:sp>
      <p:graphicFrame>
        <p:nvGraphicFramePr>
          <p:cNvPr id="216" name="Google Shape;216;p10"/>
          <p:cNvGraphicFramePr/>
          <p:nvPr/>
        </p:nvGraphicFramePr>
        <p:xfrm>
          <a:off x="2000147" y="2557830"/>
          <a:ext cx="7854225" cy="3763125"/>
        </p:xfrm>
        <a:graphic>
          <a:graphicData uri="http://schemas.openxmlformats.org/drawingml/2006/table">
            <a:tbl>
              <a:tblPr firstRow="1" bandRow="1">
                <a:noFill/>
                <a:tableStyleId>{3FCE0776-CE11-40D1-B9BB-66753BB1D6BE}</a:tableStyleId>
              </a:tblPr>
              <a:tblGrid>
                <a:gridCol w="2618075">
                  <a:extLst>
                    <a:ext uri="{9D8B030D-6E8A-4147-A177-3AD203B41FA5}">
                      <a16:colId xmlns:a16="http://schemas.microsoft.com/office/drawing/2014/main" val="20000"/>
                    </a:ext>
                  </a:extLst>
                </a:gridCol>
                <a:gridCol w="2887000">
                  <a:extLst>
                    <a:ext uri="{9D8B030D-6E8A-4147-A177-3AD203B41FA5}">
                      <a16:colId xmlns:a16="http://schemas.microsoft.com/office/drawing/2014/main" val="20001"/>
                    </a:ext>
                  </a:extLst>
                </a:gridCol>
                <a:gridCol w="2349150">
                  <a:extLst>
                    <a:ext uri="{9D8B030D-6E8A-4147-A177-3AD203B41FA5}">
                      <a16:colId xmlns:a16="http://schemas.microsoft.com/office/drawing/2014/main" val="20002"/>
                    </a:ext>
                  </a:extLst>
                </a:gridCol>
              </a:tblGrid>
              <a:tr h="862900">
                <a:tc>
                  <a:txBody>
                    <a:bodyPr/>
                    <a:lstStyle/>
                    <a:p>
                      <a:pPr marL="0" marR="0" lvl="0" indent="0" algn="ctr" rtl="0">
                        <a:spcBef>
                          <a:spcPts val="0"/>
                        </a:spcBef>
                        <a:spcAft>
                          <a:spcPts val="0"/>
                        </a:spcAft>
                        <a:buNone/>
                      </a:pPr>
                      <a:r>
                        <a:rPr lang="es-CL" sz="1800" u="none" strike="noStrike" cap="none" dirty="0"/>
                        <a:t>Tipo de condición</a:t>
                      </a:r>
                      <a:endParaRPr sz="1800" b="1"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s-CL" sz="1800" u="none" strike="noStrike" cap="none" dirty="0"/>
                        <a:t>Características relacionadas </a:t>
                      </a:r>
                      <a:endParaRPr sz="1800" b="1"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s-CL" sz="1800" u="none" strike="noStrike" cap="none" dirty="0"/>
                        <a:t>Parámetros condicionantes</a:t>
                      </a:r>
                      <a:endParaRPr sz="1800" b="1"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656675">
                <a:tc>
                  <a:txBody>
                    <a:bodyPr/>
                    <a:lstStyle/>
                    <a:p>
                      <a:pPr marL="0" marR="0" lvl="0" indent="0" algn="ctr" rtl="0">
                        <a:spcBef>
                          <a:spcPts val="0"/>
                        </a:spcBef>
                        <a:spcAft>
                          <a:spcPts val="0"/>
                        </a:spcAft>
                        <a:buNone/>
                      </a:pPr>
                      <a:r>
                        <a:rPr lang="es-CL" sz="1400" u="none" strike="noStrike" cap="none" dirty="0"/>
                        <a:t>Condiciones de diseño</a:t>
                      </a:r>
                      <a:endParaRPr sz="1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s-CL" sz="1400" u="none" strike="noStrike" cap="none" dirty="0"/>
                        <a:t>Resistencia</a:t>
                      </a:r>
                      <a:endParaRPr sz="1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s-CL" sz="1400" u="none" strike="noStrike" cap="none" dirty="0"/>
                        <a:t>Tipo de cemento</a:t>
                      </a:r>
                      <a:endParaRPr dirty="0"/>
                    </a:p>
                    <a:p>
                      <a:pPr marL="0" marR="0" lvl="0" indent="0" algn="ctr" rtl="0">
                        <a:spcBef>
                          <a:spcPts val="0"/>
                        </a:spcBef>
                        <a:spcAft>
                          <a:spcPts val="0"/>
                        </a:spcAft>
                        <a:buNone/>
                      </a:pPr>
                      <a:r>
                        <a:rPr lang="es-CL" sz="1400" u="none" strike="noStrike" cap="none" dirty="0"/>
                        <a:t>Razón agua/cemento</a:t>
                      </a:r>
                      <a:endParaRPr sz="1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1121775">
                <a:tc>
                  <a:txBody>
                    <a:bodyPr/>
                    <a:lstStyle/>
                    <a:p>
                      <a:pPr marL="0" marR="0" lvl="0" indent="0" algn="ctr" rtl="0">
                        <a:spcBef>
                          <a:spcPts val="0"/>
                        </a:spcBef>
                        <a:spcAft>
                          <a:spcPts val="0"/>
                        </a:spcAft>
                        <a:buNone/>
                      </a:pPr>
                      <a:r>
                        <a:rPr lang="es-CL" sz="1400" u="none" strike="noStrike" cap="none" dirty="0"/>
                        <a:t>Condiciones de uso en obra</a:t>
                      </a:r>
                      <a:endParaRPr sz="1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s-CL" sz="1400" u="none" strike="noStrike" cap="none" dirty="0"/>
                        <a:t>Docilidad</a:t>
                      </a:r>
                      <a:endParaRPr dirty="0"/>
                    </a:p>
                    <a:p>
                      <a:pPr marL="0" marR="0" lvl="0" indent="0" algn="ctr" rtl="0">
                        <a:spcBef>
                          <a:spcPts val="0"/>
                        </a:spcBef>
                        <a:spcAft>
                          <a:spcPts val="0"/>
                        </a:spcAft>
                        <a:buNone/>
                      </a:pPr>
                      <a:r>
                        <a:rPr lang="es-CL" sz="1400" u="none" strike="noStrike" cap="none" dirty="0"/>
                        <a:t>Fluidez</a:t>
                      </a:r>
                      <a:br>
                        <a:rPr lang="es-CL" sz="1400" u="none" strike="noStrike" cap="none" dirty="0"/>
                      </a:br>
                      <a:r>
                        <a:rPr lang="es-CL" sz="1400" u="none" strike="noStrike" cap="none" dirty="0"/>
                        <a:t>Consistencia</a:t>
                      </a:r>
                      <a:endParaRPr sz="11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s-CL" sz="1400" u="none" strike="noStrike" cap="none" dirty="0"/>
                        <a:t>Dosis de agua</a:t>
                      </a:r>
                      <a:endParaRPr dirty="0"/>
                    </a:p>
                    <a:p>
                      <a:pPr marL="0" marR="0" lvl="0" indent="0" algn="ctr" rtl="0">
                        <a:spcBef>
                          <a:spcPts val="0"/>
                        </a:spcBef>
                        <a:spcAft>
                          <a:spcPts val="0"/>
                        </a:spcAft>
                        <a:buNone/>
                      </a:pPr>
                      <a:r>
                        <a:rPr lang="es-CL" sz="1400" u="none" strike="noStrike" cap="none" dirty="0"/>
                        <a:t>Granulometría</a:t>
                      </a:r>
                      <a:endParaRPr dirty="0"/>
                    </a:p>
                    <a:p>
                      <a:pPr marL="0" marR="0" lvl="0" indent="0" algn="ctr" rtl="0">
                        <a:spcBef>
                          <a:spcPts val="0"/>
                        </a:spcBef>
                        <a:spcAft>
                          <a:spcPts val="0"/>
                        </a:spcAft>
                        <a:buNone/>
                      </a:pPr>
                      <a:r>
                        <a:rPr lang="es-CL" sz="1400" u="none" strike="noStrike" cap="none" dirty="0"/>
                        <a:t>Tamaño máximo</a:t>
                      </a:r>
                      <a:endParaRPr sz="1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1121775">
                <a:tc>
                  <a:txBody>
                    <a:bodyPr/>
                    <a:lstStyle/>
                    <a:p>
                      <a:pPr marL="0" marR="0" lvl="0" indent="0" algn="ctr" rtl="0">
                        <a:spcBef>
                          <a:spcPts val="0"/>
                        </a:spcBef>
                        <a:spcAft>
                          <a:spcPts val="0"/>
                        </a:spcAft>
                        <a:buNone/>
                      </a:pPr>
                      <a:r>
                        <a:rPr lang="es-CL" sz="1400" u="none" strike="noStrike" cap="none" dirty="0"/>
                        <a:t>Condiciones de durabilidad</a:t>
                      </a:r>
                      <a:endParaRPr sz="1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s-CL" sz="1400" u="none" strike="noStrike" cap="none" dirty="0"/>
                        <a:t>Condiciones ambientales</a:t>
                      </a:r>
                      <a:endParaRPr dirty="0"/>
                    </a:p>
                    <a:p>
                      <a:pPr marL="0" marR="0" lvl="0" indent="0" algn="ctr" rtl="0">
                        <a:spcBef>
                          <a:spcPts val="0"/>
                        </a:spcBef>
                        <a:spcAft>
                          <a:spcPts val="0"/>
                        </a:spcAft>
                        <a:buNone/>
                      </a:pPr>
                      <a:r>
                        <a:rPr lang="es-CL" sz="1400" u="none" strike="noStrike" cap="none" dirty="0"/>
                        <a:t>Ataques agresivos</a:t>
                      </a:r>
                      <a:endParaRPr sz="1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s-CL" sz="1400" u="none" strike="noStrike" cap="none" dirty="0"/>
                        <a:t>Tipo de cemento</a:t>
                      </a:r>
                      <a:endParaRPr dirty="0"/>
                    </a:p>
                    <a:p>
                      <a:pPr marL="0" marR="0" lvl="0" indent="0" algn="ctr" rtl="0">
                        <a:spcBef>
                          <a:spcPts val="0"/>
                        </a:spcBef>
                        <a:spcAft>
                          <a:spcPts val="0"/>
                        </a:spcAft>
                        <a:buNone/>
                      </a:pPr>
                      <a:r>
                        <a:rPr lang="es-CL" sz="1400" u="none" strike="noStrike" cap="none" dirty="0"/>
                        <a:t>Uso aditivos</a:t>
                      </a:r>
                      <a:br>
                        <a:rPr lang="es-CL" sz="1400" u="none" strike="noStrike" cap="none" dirty="0"/>
                      </a:br>
                      <a:r>
                        <a:rPr lang="es-CL" sz="1400" u="none" strike="noStrike" cap="none" dirty="0"/>
                        <a:t>Dosis mínima de cemento</a:t>
                      </a:r>
                      <a:endParaRPr sz="1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2" name="CuadroTexto 1">
            <a:extLst>
              <a:ext uri="{FF2B5EF4-FFF2-40B4-BE49-F238E27FC236}">
                <a16:creationId xmlns:a16="http://schemas.microsoft.com/office/drawing/2014/main" id="{23FC2551-CDA1-42D5-BA7C-69BF66260724}"/>
              </a:ext>
            </a:extLst>
          </p:cNvPr>
          <p:cNvSpPr txBox="1"/>
          <p:nvPr/>
        </p:nvSpPr>
        <p:spPr>
          <a:xfrm>
            <a:off x="4683183" y="2188762"/>
            <a:ext cx="2606040" cy="307777"/>
          </a:xfrm>
          <a:prstGeom prst="rect">
            <a:avLst/>
          </a:prstGeom>
          <a:noFill/>
        </p:spPr>
        <p:txBody>
          <a:bodyPr wrap="square" rtlCol="0">
            <a:spAutoFit/>
          </a:bodyPr>
          <a:lstStyle/>
          <a:p>
            <a:pPr algn="ctr"/>
            <a:r>
              <a:rPr lang="es-MX" dirty="0">
                <a:solidFill>
                  <a:schemeClr val="bg1"/>
                </a:solidFill>
                <a:latin typeface="Calibri" panose="020F0502020204030204" pitchFamily="34" charset="0"/>
                <a:cs typeface="Calibri" panose="020F0502020204030204" pitchFamily="34" charset="0"/>
              </a:rPr>
              <a:t>Tabla 1</a:t>
            </a:r>
            <a:endParaRPr lang="es-CL" dirty="0">
              <a:solidFill>
                <a:schemeClr val="bg1"/>
              </a:solidFill>
              <a:latin typeface="Calibri" panose="020F0502020204030204" pitchFamily="34" charset="0"/>
              <a:cs typeface="Calibri" panose="020F050202020403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pic>
        <p:nvPicPr>
          <p:cNvPr id="221" name="Google Shape;221;p11" descr="Fotografía, ladrillos, verde azulado, pared, cal, fotografía, ladrillos,  Fondo de pantalla HD | Wallpaperbetter"/>
          <p:cNvPicPr preferRelativeResize="0"/>
          <p:nvPr/>
        </p:nvPicPr>
        <p:blipFill rotWithShape="1">
          <a:blip r:embed="rId3">
            <a:alphaModFix/>
          </a:blip>
          <a:srcRect/>
          <a:stretch/>
        </p:blipFill>
        <p:spPr>
          <a:xfrm>
            <a:off x="12947" y="1"/>
            <a:ext cx="12179051" cy="6858000"/>
          </a:xfrm>
          <a:prstGeom prst="rect">
            <a:avLst/>
          </a:prstGeom>
          <a:noFill/>
          <a:ln>
            <a:noFill/>
          </a:ln>
        </p:spPr>
      </p:pic>
      <p:sp>
        <p:nvSpPr>
          <p:cNvPr id="222" name="Google Shape;222;p11"/>
          <p:cNvSpPr txBox="1">
            <a:spLocks noGrp="1"/>
          </p:cNvSpPr>
          <p:nvPr>
            <p:ph type="sldNum" idx="12"/>
          </p:nvPr>
        </p:nvSpPr>
        <p:spPr>
          <a:xfrm>
            <a:off x="10823979" y="557417"/>
            <a:ext cx="731600" cy="524800"/>
          </a:xfrm>
          <a:prstGeom prst="rect">
            <a:avLst/>
          </a:prstGeom>
          <a:noFill/>
          <a:ln>
            <a:noFill/>
          </a:ln>
        </p:spPr>
        <p:txBody>
          <a:bodyPr spcFirstLastPara="1" wrap="square" lIns="121900" tIns="121900" rIns="121900" bIns="121900" anchor="ctr" anchorCtr="0">
            <a:noAutofit/>
          </a:bodyPr>
          <a:lstStyle/>
          <a:p>
            <a:pPr marL="0" lvl="0" indent="0" algn="r" rtl="0">
              <a:spcBef>
                <a:spcPts val="0"/>
              </a:spcBef>
              <a:spcAft>
                <a:spcPts val="0"/>
              </a:spcAft>
              <a:buClr>
                <a:srgbClr val="888888"/>
              </a:buClr>
              <a:buSzPts val="1200"/>
              <a:buFont typeface="Calibri"/>
              <a:buNone/>
            </a:pPr>
            <a:fld id="{00000000-1234-1234-1234-123412341234}" type="slidenum">
              <a:rPr lang="es-CL"/>
              <a:t>11</a:t>
            </a:fld>
            <a:endParaRPr dirty="0"/>
          </a:p>
        </p:txBody>
      </p:sp>
      <p:sp>
        <p:nvSpPr>
          <p:cNvPr id="223" name="Google Shape;223;p11"/>
          <p:cNvSpPr/>
          <p:nvPr/>
        </p:nvSpPr>
        <p:spPr>
          <a:xfrm>
            <a:off x="1802163" y="96374"/>
            <a:ext cx="7830105" cy="905521"/>
          </a:xfrm>
          <a:prstGeom prst="rect">
            <a:avLst/>
          </a:prstGeom>
          <a:solidFill>
            <a:srgbClr val="00953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24" name="Google Shape;224;p11"/>
          <p:cNvSpPr/>
          <p:nvPr/>
        </p:nvSpPr>
        <p:spPr>
          <a:xfrm>
            <a:off x="-4" y="97657"/>
            <a:ext cx="1713397" cy="905521"/>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25" name="Google Shape;225;p11"/>
          <p:cNvSpPr/>
          <p:nvPr/>
        </p:nvSpPr>
        <p:spPr>
          <a:xfrm>
            <a:off x="2000147" y="1912960"/>
            <a:ext cx="8563881" cy="3417880"/>
          </a:xfrm>
          <a:prstGeom prst="rect">
            <a:avLst/>
          </a:prstGeom>
          <a:solidFill>
            <a:srgbClr val="00953A"/>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5400" dirty="0">
              <a:solidFill>
                <a:schemeClr val="lt1"/>
              </a:solidFill>
              <a:latin typeface="Calibri"/>
              <a:ea typeface="Calibri"/>
              <a:cs typeface="Calibri"/>
              <a:sym typeface="Calibri"/>
            </a:endParaRPr>
          </a:p>
        </p:txBody>
      </p:sp>
      <p:sp>
        <p:nvSpPr>
          <p:cNvPr id="226" name="Google Shape;226;p11"/>
          <p:cNvSpPr/>
          <p:nvPr/>
        </p:nvSpPr>
        <p:spPr>
          <a:xfrm rot="1175287">
            <a:off x="9835488" y="1191321"/>
            <a:ext cx="1800000" cy="1800000"/>
          </a:xfrm>
          <a:prstGeom prst="ellipse">
            <a:avLst/>
          </a:prstGeom>
          <a:blipFill rotWithShape="1">
            <a:blip r:embed="rId4">
              <a:alphaModFix/>
            </a:blip>
            <a:stretch>
              <a:fillRect/>
            </a:stretch>
          </a:blip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s-CL" sz="1400" dirty="0">
                <a:solidFill>
                  <a:schemeClr val="lt1"/>
                </a:solidFill>
                <a:latin typeface="Calibri"/>
                <a:ea typeface="Calibri"/>
                <a:cs typeface="Calibri"/>
                <a:sym typeface="Calibri"/>
              </a:rPr>
              <a:t>CONDICIONES DE PARTIDA</a:t>
            </a:r>
            <a:endParaRPr sz="1400" dirty="0">
              <a:solidFill>
                <a:schemeClr val="lt1"/>
              </a:solidFill>
              <a:latin typeface="Calibri"/>
              <a:ea typeface="Calibri"/>
              <a:cs typeface="Calibri"/>
              <a:sym typeface="Calibri"/>
            </a:endParaRPr>
          </a:p>
        </p:txBody>
      </p:sp>
      <p:sp>
        <p:nvSpPr>
          <p:cNvPr id="227" name="Google Shape;227;p11"/>
          <p:cNvSpPr/>
          <p:nvPr/>
        </p:nvSpPr>
        <p:spPr>
          <a:xfrm>
            <a:off x="4885501" y="235042"/>
            <a:ext cx="4519379"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CL" sz="3200" dirty="0">
                <a:solidFill>
                  <a:schemeClr val="lt1"/>
                </a:solidFill>
                <a:latin typeface="Calibri"/>
                <a:ea typeface="Calibri"/>
                <a:cs typeface="Calibri"/>
                <a:sym typeface="Calibri"/>
              </a:rPr>
              <a:t>Dosificación del hormigón</a:t>
            </a:r>
            <a:endParaRPr sz="3200" dirty="0">
              <a:solidFill>
                <a:schemeClr val="lt1"/>
              </a:solidFill>
              <a:latin typeface="Calibri"/>
              <a:ea typeface="Calibri"/>
              <a:cs typeface="Calibri"/>
              <a:sym typeface="Calibri"/>
            </a:endParaRPr>
          </a:p>
        </p:txBody>
      </p:sp>
      <p:sp>
        <p:nvSpPr>
          <p:cNvPr id="228" name="Google Shape;228;p11"/>
          <p:cNvSpPr/>
          <p:nvPr/>
        </p:nvSpPr>
        <p:spPr>
          <a:xfrm>
            <a:off x="2071126" y="2091321"/>
            <a:ext cx="4271921" cy="3139321"/>
          </a:xfrm>
          <a:prstGeom prst="rect">
            <a:avLst/>
          </a:prstGeom>
          <a:solidFill>
            <a:schemeClr val="dk1">
              <a:alpha val="24705"/>
            </a:schemeClr>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CL" sz="1800" b="1" dirty="0">
                <a:solidFill>
                  <a:schemeClr val="lt1"/>
                </a:solidFill>
                <a:latin typeface="Calibri"/>
                <a:ea typeface="Calibri"/>
                <a:cs typeface="Calibri"/>
                <a:sym typeface="Calibri"/>
              </a:rPr>
              <a:t>Tipo de cemento</a:t>
            </a:r>
            <a:endParaRPr dirty="0">
              <a:latin typeface="Calibri"/>
              <a:ea typeface="Calibri"/>
              <a:cs typeface="Calibri"/>
              <a:sym typeface="Calibri"/>
            </a:endParaRPr>
          </a:p>
          <a:p>
            <a:pPr marL="0" marR="0" lvl="0" indent="0" algn="just" rtl="0">
              <a:spcBef>
                <a:spcPts val="0"/>
              </a:spcBef>
              <a:spcAft>
                <a:spcPts val="0"/>
              </a:spcAft>
              <a:buNone/>
            </a:pPr>
            <a:br>
              <a:rPr lang="es-CL" sz="1800" b="1" dirty="0">
                <a:solidFill>
                  <a:schemeClr val="lt1"/>
                </a:solidFill>
                <a:latin typeface="Calibri"/>
                <a:ea typeface="Calibri"/>
                <a:cs typeface="Calibri"/>
                <a:sym typeface="Calibri"/>
              </a:rPr>
            </a:br>
            <a:r>
              <a:rPr lang="es-CL" sz="1800" dirty="0">
                <a:solidFill>
                  <a:schemeClr val="lt1"/>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Q</a:t>
            </a:r>
            <a:r>
              <a:rPr lang="es-CL" sz="1800" dirty="0">
                <a:solidFill>
                  <a:schemeClr val="lt1"/>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ueda definido básicamente existencia de un ambiente</a:t>
            </a:r>
            <a:r>
              <a:rPr lang="es-CL" sz="1800" dirty="0">
                <a:solidFill>
                  <a:schemeClr val="lt1"/>
                </a:solidFill>
                <a:latin typeface="Calibri"/>
                <a:ea typeface="Calibri"/>
                <a:cs typeface="Calibri"/>
                <a:sym typeface="Calibri"/>
              </a:rPr>
              <a:t> que pueda generar acciones agresivas sobre el hormigón. Eventualmente puede ser necesario considerar la elección  de un cemento de alta resistencia, si las condiciones de obra  requieren de resistencias iniciales más elevadas que las que puede otorgar un cemento  corriente.</a:t>
            </a:r>
            <a:endParaRPr sz="1800" dirty="0">
              <a:solidFill>
                <a:schemeClr val="lt1"/>
              </a:solidFill>
              <a:latin typeface="Calibri"/>
              <a:ea typeface="Calibri"/>
              <a:cs typeface="Calibri"/>
              <a:sym typeface="Calibri"/>
            </a:endParaRPr>
          </a:p>
        </p:txBody>
      </p:sp>
      <p:sp>
        <p:nvSpPr>
          <p:cNvPr id="229" name="Google Shape;229;p11"/>
          <p:cNvSpPr/>
          <p:nvPr/>
        </p:nvSpPr>
        <p:spPr>
          <a:xfrm>
            <a:off x="6733825" y="2922327"/>
            <a:ext cx="3439500" cy="1764000"/>
          </a:xfrm>
          <a:prstGeom prst="rect">
            <a:avLst/>
          </a:prstGeom>
          <a:solidFill>
            <a:schemeClr val="dk1">
              <a:alpha val="24705"/>
            </a:schemeClr>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CL" sz="1800" b="1" dirty="0">
                <a:solidFill>
                  <a:schemeClr val="lt1"/>
                </a:solidFill>
                <a:latin typeface="Calibri"/>
                <a:ea typeface="Calibri"/>
                <a:cs typeface="Calibri"/>
                <a:sym typeface="Calibri"/>
              </a:rPr>
              <a:t>Uso de aditivos</a:t>
            </a:r>
            <a:endParaRPr dirty="0">
              <a:latin typeface="Calibri"/>
              <a:ea typeface="Calibri"/>
              <a:cs typeface="Calibri"/>
              <a:sym typeface="Calibri"/>
            </a:endParaRPr>
          </a:p>
          <a:p>
            <a:pPr marL="0" marR="0" lvl="0" indent="0" algn="just" rtl="0">
              <a:spcBef>
                <a:spcPts val="0"/>
              </a:spcBef>
              <a:spcAft>
                <a:spcPts val="0"/>
              </a:spcAft>
              <a:buNone/>
            </a:pPr>
            <a:br>
              <a:rPr lang="es-CL" sz="1800" b="1" dirty="0">
                <a:solidFill>
                  <a:schemeClr val="lt1"/>
                </a:solidFill>
                <a:latin typeface="Calibri"/>
                <a:ea typeface="Calibri"/>
                <a:cs typeface="Calibri"/>
                <a:sym typeface="Calibri"/>
              </a:rPr>
            </a:br>
            <a:r>
              <a:rPr lang="es-CL" sz="1800" dirty="0">
                <a:solidFill>
                  <a:schemeClr val="lt1"/>
                </a:solidFill>
                <a:latin typeface="Calibri"/>
                <a:ea typeface="Calibri"/>
                <a:cs typeface="Calibri"/>
                <a:sym typeface="Calibri"/>
              </a:rPr>
              <a:t>Para uso eventual de aditivos deben considerarse l</a:t>
            </a:r>
            <a:r>
              <a:rPr lang="es-CL" sz="1800" dirty="0">
                <a:solidFill>
                  <a:schemeClr val="lt1"/>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os principios establecidos para su uso</a:t>
            </a:r>
            <a:r>
              <a:rPr lang="es-CL" sz="1800" dirty="0">
                <a:solidFill>
                  <a:schemeClr val="lt1"/>
                </a:solidFill>
                <a:latin typeface="Calibri"/>
                <a:ea typeface="Calibri"/>
                <a:cs typeface="Calibri"/>
                <a:sym typeface="Calibri"/>
              </a:rPr>
              <a:t> según fabricante.</a:t>
            </a:r>
            <a:endParaRPr sz="1800" dirty="0">
              <a:solidFill>
                <a:schemeClr val="lt1"/>
              </a:solidFill>
              <a:latin typeface="Calibri"/>
              <a:ea typeface="Calibri"/>
              <a:cs typeface="Calibri"/>
              <a:sym typeface="Calibri"/>
            </a:endParaRPr>
          </a:p>
        </p:txBody>
      </p:sp>
      <p:sp>
        <p:nvSpPr>
          <p:cNvPr id="230" name="Google Shape;230;p11"/>
          <p:cNvSpPr/>
          <p:nvPr/>
        </p:nvSpPr>
        <p:spPr>
          <a:xfrm>
            <a:off x="12020365" y="275204"/>
            <a:ext cx="171634" cy="6161103"/>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pic>
        <p:nvPicPr>
          <p:cNvPr id="235" name="Google Shape;235;p12" descr="Fotografía, ladrillos, verde azulado, pared, cal, fotografía, ladrillos,  Fondo de pantalla HD | Wallpaperbetter"/>
          <p:cNvPicPr preferRelativeResize="0"/>
          <p:nvPr/>
        </p:nvPicPr>
        <p:blipFill rotWithShape="1">
          <a:blip r:embed="rId3">
            <a:alphaModFix/>
          </a:blip>
          <a:srcRect/>
          <a:stretch/>
        </p:blipFill>
        <p:spPr>
          <a:xfrm>
            <a:off x="12947" y="1"/>
            <a:ext cx="12179051" cy="6858000"/>
          </a:xfrm>
          <a:prstGeom prst="rect">
            <a:avLst/>
          </a:prstGeom>
          <a:noFill/>
          <a:ln>
            <a:noFill/>
          </a:ln>
        </p:spPr>
      </p:pic>
      <p:sp>
        <p:nvSpPr>
          <p:cNvPr id="236" name="Google Shape;236;p12"/>
          <p:cNvSpPr txBox="1">
            <a:spLocks noGrp="1"/>
          </p:cNvSpPr>
          <p:nvPr>
            <p:ph type="sldNum" idx="12"/>
          </p:nvPr>
        </p:nvSpPr>
        <p:spPr>
          <a:xfrm>
            <a:off x="10823979" y="557417"/>
            <a:ext cx="731600" cy="524800"/>
          </a:xfrm>
          <a:prstGeom prst="rect">
            <a:avLst/>
          </a:prstGeom>
          <a:noFill/>
          <a:ln>
            <a:noFill/>
          </a:ln>
        </p:spPr>
        <p:txBody>
          <a:bodyPr spcFirstLastPara="1" wrap="square" lIns="121900" tIns="121900" rIns="121900" bIns="121900" anchor="ctr" anchorCtr="0">
            <a:noAutofit/>
          </a:bodyPr>
          <a:lstStyle/>
          <a:p>
            <a:pPr marL="0" lvl="0" indent="0" algn="r" rtl="0">
              <a:spcBef>
                <a:spcPts val="0"/>
              </a:spcBef>
              <a:spcAft>
                <a:spcPts val="0"/>
              </a:spcAft>
              <a:buClr>
                <a:srgbClr val="888888"/>
              </a:buClr>
              <a:buSzPts val="1200"/>
              <a:buFont typeface="Calibri"/>
              <a:buNone/>
            </a:pPr>
            <a:fld id="{00000000-1234-1234-1234-123412341234}" type="slidenum">
              <a:rPr lang="es-CL"/>
              <a:t>12</a:t>
            </a:fld>
            <a:endParaRPr dirty="0"/>
          </a:p>
        </p:txBody>
      </p:sp>
      <p:sp>
        <p:nvSpPr>
          <p:cNvPr id="237" name="Google Shape;237;p12"/>
          <p:cNvSpPr/>
          <p:nvPr/>
        </p:nvSpPr>
        <p:spPr>
          <a:xfrm>
            <a:off x="1802163" y="96374"/>
            <a:ext cx="7830105" cy="905521"/>
          </a:xfrm>
          <a:prstGeom prst="rect">
            <a:avLst/>
          </a:prstGeom>
          <a:solidFill>
            <a:srgbClr val="00953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38" name="Google Shape;238;p12"/>
          <p:cNvSpPr/>
          <p:nvPr/>
        </p:nvSpPr>
        <p:spPr>
          <a:xfrm>
            <a:off x="-4" y="97657"/>
            <a:ext cx="1713397" cy="905521"/>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39" name="Google Shape;239;p12"/>
          <p:cNvSpPr/>
          <p:nvPr/>
        </p:nvSpPr>
        <p:spPr>
          <a:xfrm>
            <a:off x="2000147" y="1912960"/>
            <a:ext cx="8563881" cy="3417880"/>
          </a:xfrm>
          <a:prstGeom prst="rect">
            <a:avLst/>
          </a:prstGeom>
          <a:solidFill>
            <a:srgbClr val="00953A"/>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5400" dirty="0">
              <a:solidFill>
                <a:schemeClr val="lt1"/>
              </a:solidFill>
              <a:latin typeface="Calibri"/>
              <a:ea typeface="Calibri"/>
              <a:cs typeface="Calibri"/>
              <a:sym typeface="Calibri"/>
            </a:endParaRPr>
          </a:p>
        </p:txBody>
      </p:sp>
      <p:sp>
        <p:nvSpPr>
          <p:cNvPr id="240" name="Google Shape;240;p12"/>
          <p:cNvSpPr/>
          <p:nvPr/>
        </p:nvSpPr>
        <p:spPr>
          <a:xfrm rot="1175287">
            <a:off x="9835488" y="1191321"/>
            <a:ext cx="1800000" cy="1800000"/>
          </a:xfrm>
          <a:prstGeom prst="ellipse">
            <a:avLst/>
          </a:prstGeom>
          <a:blipFill rotWithShape="1">
            <a:blip r:embed="rId4">
              <a:alphaModFix/>
            </a:blip>
            <a:stretch>
              <a:fillRect/>
            </a:stretch>
          </a:blip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s-CL" sz="1400" b="1" dirty="0">
                <a:solidFill>
                  <a:schemeClr val="lt1"/>
                </a:solidFill>
                <a:latin typeface="Calibri"/>
                <a:ea typeface="Calibri"/>
                <a:cs typeface="Calibri"/>
                <a:sym typeface="Calibri"/>
              </a:rPr>
              <a:t>PARÁMETROS DE DOSIFICACIÓN</a:t>
            </a:r>
            <a:endParaRPr sz="1400" b="1" dirty="0">
              <a:solidFill>
                <a:schemeClr val="lt1"/>
              </a:solidFill>
              <a:latin typeface="Calibri"/>
              <a:ea typeface="Calibri"/>
              <a:cs typeface="Calibri"/>
              <a:sym typeface="Calibri"/>
            </a:endParaRPr>
          </a:p>
        </p:txBody>
      </p:sp>
      <p:sp>
        <p:nvSpPr>
          <p:cNvPr id="241" name="Google Shape;241;p12"/>
          <p:cNvSpPr/>
          <p:nvPr/>
        </p:nvSpPr>
        <p:spPr>
          <a:xfrm>
            <a:off x="4885501" y="235042"/>
            <a:ext cx="4519379"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CL" sz="3200" dirty="0">
                <a:solidFill>
                  <a:schemeClr val="lt1"/>
                </a:solidFill>
                <a:latin typeface="Calibri"/>
                <a:ea typeface="Calibri"/>
                <a:cs typeface="Calibri"/>
                <a:sym typeface="Calibri"/>
              </a:rPr>
              <a:t>Dosificación del hormigón</a:t>
            </a:r>
            <a:endParaRPr sz="3200" dirty="0">
              <a:solidFill>
                <a:schemeClr val="lt1"/>
              </a:solidFill>
              <a:latin typeface="Calibri"/>
              <a:ea typeface="Calibri"/>
              <a:cs typeface="Calibri"/>
              <a:sym typeface="Calibri"/>
            </a:endParaRPr>
          </a:p>
        </p:txBody>
      </p:sp>
      <p:sp>
        <p:nvSpPr>
          <p:cNvPr id="242" name="Google Shape;242;p12"/>
          <p:cNvSpPr/>
          <p:nvPr/>
        </p:nvSpPr>
        <p:spPr>
          <a:xfrm>
            <a:off x="2155039" y="2329238"/>
            <a:ext cx="4271921" cy="2585323"/>
          </a:xfrm>
          <a:prstGeom prst="rect">
            <a:avLst/>
          </a:prstGeom>
          <a:solidFill>
            <a:schemeClr val="dk1">
              <a:alpha val="24705"/>
            </a:schemeClr>
          </a:solid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CL" sz="1800" dirty="0">
                <a:solidFill>
                  <a:schemeClr val="lt1"/>
                </a:solidFill>
                <a:latin typeface="Calibri"/>
                <a:ea typeface="Calibri"/>
                <a:cs typeface="Calibri"/>
                <a:sym typeface="Calibri"/>
              </a:rPr>
              <a:t>Antes de efectuar una dosificación de hormigón, se deben seleccionar sus  características en base al uso que se le quiera dar al hormigón, a las condiciones  de exposición, al tamaño y forma de los elementos, y a las propiedades físicas del  hormigón (principalmente la resistencia que se le quiera dar a la estructura).</a:t>
            </a:r>
            <a:endParaRPr dirty="0"/>
          </a:p>
          <a:p>
            <a:pPr marL="0" marR="0" lvl="0" indent="0" algn="just" rtl="0">
              <a:spcBef>
                <a:spcPts val="0"/>
              </a:spcBef>
              <a:spcAft>
                <a:spcPts val="0"/>
              </a:spcAft>
              <a:buNone/>
            </a:pPr>
            <a:endParaRPr sz="1800" dirty="0">
              <a:solidFill>
                <a:schemeClr val="lt1"/>
              </a:solidFill>
              <a:latin typeface="Arial"/>
              <a:ea typeface="Arial"/>
              <a:cs typeface="Arial"/>
              <a:sym typeface="Arial"/>
            </a:endParaRPr>
          </a:p>
        </p:txBody>
      </p:sp>
      <p:sp>
        <p:nvSpPr>
          <p:cNvPr id="243" name="Google Shape;243;p12"/>
          <p:cNvSpPr/>
          <p:nvPr/>
        </p:nvSpPr>
        <p:spPr>
          <a:xfrm>
            <a:off x="6733825" y="2922317"/>
            <a:ext cx="3141696" cy="1477328"/>
          </a:xfrm>
          <a:prstGeom prst="rect">
            <a:avLst/>
          </a:prstGeom>
          <a:solidFill>
            <a:schemeClr val="dk1">
              <a:alpha val="24705"/>
            </a:schemeClr>
          </a:solidFill>
          <a:ln>
            <a:noFill/>
          </a:ln>
        </p:spPr>
        <p:txBody>
          <a:bodyPr spcFirstLastPara="1" wrap="square" lIns="91425" tIns="45700" rIns="91425" bIns="45700" anchor="t" anchorCtr="0">
            <a:spAutoFit/>
          </a:bodyPr>
          <a:lstStyle/>
          <a:p>
            <a:pPr marL="355600" marR="0" lvl="0" indent="-342900" algn="l" rtl="0">
              <a:spcBef>
                <a:spcPts val="0"/>
              </a:spcBef>
              <a:spcAft>
                <a:spcPts val="0"/>
              </a:spcAft>
              <a:buClr>
                <a:schemeClr val="lt1"/>
              </a:buClr>
              <a:buSzPts val="1800"/>
              <a:buFont typeface="Calibri"/>
              <a:buChar char="✔"/>
            </a:pPr>
            <a:r>
              <a:rPr lang="es-CL" sz="1800" dirty="0">
                <a:solidFill>
                  <a:schemeClr val="lt1"/>
                </a:solidFill>
                <a:latin typeface="Calibri"/>
                <a:ea typeface="Calibri"/>
                <a:cs typeface="Calibri"/>
                <a:sym typeface="Calibri"/>
              </a:rPr>
              <a:t>Tamaño del árido grueso</a:t>
            </a:r>
            <a:endParaRPr dirty="0">
              <a:latin typeface="Calibri"/>
              <a:ea typeface="Calibri"/>
              <a:cs typeface="Calibri"/>
              <a:sym typeface="Calibri"/>
            </a:endParaRPr>
          </a:p>
          <a:p>
            <a:pPr marL="355600" marR="0" lvl="0" indent="-342900" algn="l" rtl="0">
              <a:spcBef>
                <a:spcPts val="0"/>
              </a:spcBef>
              <a:spcAft>
                <a:spcPts val="0"/>
              </a:spcAft>
              <a:buClr>
                <a:schemeClr val="lt1"/>
              </a:buClr>
              <a:buSzPts val="1800"/>
              <a:buFont typeface="Calibri"/>
              <a:buChar char="✔"/>
            </a:pPr>
            <a:r>
              <a:rPr lang="es-CL" sz="1800" dirty="0">
                <a:solidFill>
                  <a:schemeClr val="lt1"/>
                </a:solidFill>
                <a:latin typeface="Calibri"/>
                <a:ea typeface="Calibri"/>
                <a:cs typeface="Calibri"/>
                <a:sym typeface="Calibri"/>
              </a:rPr>
              <a:t>Tipo de arena</a:t>
            </a:r>
            <a:endParaRPr dirty="0">
              <a:latin typeface="Calibri"/>
              <a:ea typeface="Calibri"/>
              <a:cs typeface="Calibri"/>
              <a:sym typeface="Calibri"/>
            </a:endParaRPr>
          </a:p>
          <a:p>
            <a:pPr marL="355600" marR="0" lvl="0" indent="-342900" algn="l" rtl="0">
              <a:spcBef>
                <a:spcPts val="0"/>
              </a:spcBef>
              <a:spcAft>
                <a:spcPts val="0"/>
              </a:spcAft>
              <a:buClr>
                <a:schemeClr val="lt1"/>
              </a:buClr>
              <a:buSzPts val="1800"/>
              <a:buFont typeface="Calibri"/>
              <a:buChar char="✔"/>
            </a:pPr>
            <a:r>
              <a:rPr lang="es-CL" sz="1800" dirty="0">
                <a:solidFill>
                  <a:schemeClr val="lt1"/>
                </a:solidFill>
                <a:latin typeface="Calibri"/>
                <a:ea typeface="Calibri"/>
                <a:cs typeface="Calibri"/>
                <a:sym typeface="Calibri"/>
              </a:rPr>
              <a:t>Humedad de los áridos</a:t>
            </a:r>
            <a:endParaRPr dirty="0">
              <a:latin typeface="Calibri"/>
              <a:ea typeface="Calibri"/>
              <a:cs typeface="Calibri"/>
              <a:sym typeface="Calibri"/>
            </a:endParaRPr>
          </a:p>
          <a:p>
            <a:pPr marL="355600" marR="0" lvl="0" indent="-342900" algn="l" rtl="0">
              <a:spcBef>
                <a:spcPts val="0"/>
              </a:spcBef>
              <a:spcAft>
                <a:spcPts val="0"/>
              </a:spcAft>
              <a:buClr>
                <a:schemeClr val="lt1"/>
              </a:buClr>
              <a:buSzPts val="1800"/>
              <a:buFont typeface="Calibri"/>
              <a:buChar char="✔"/>
            </a:pPr>
            <a:r>
              <a:rPr lang="es-CL" sz="1800" dirty="0">
                <a:solidFill>
                  <a:schemeClr val="lt1"/>
                </a:solidFill>
                <a:latin typeface="Calibri"/>
                <a:ea typeface="Calibri"/>
                <a:cs typeface="Calibri"/>
                <a:sym typeface="Calibri"/>
              </a:rPr>
              <a:t>Absorción de los áridos</a:t>
            </a:r>
            <a:endParaRPr sz="1800" dirty="0">
              <a:solidFill>
                <a:schemeClr val="lt1"/>
              </a:solidFill>
              <a:latin typeface="Calibri"/>
              <a:ea typeface="Calibri"/>
              <a:cs typeface="Calibri"/>
              <a:sym typeface="Calibri"/>
            </a:endParaRPr>
          </a:p>
          <a:p>
            <a:pPr marL="355600" marR="0" lvl="0" indent="-342900" algn="l" rtl="0">
              <a:spcBef>
                <a:spcPts val="0"/>
              </a:spcBef>
              <a:spcAft>
                <a:spcPts val="0"/>
              </a:spcAft>
              <a:buClr>
                <a:schemeClr val="lt1"/>
              </a:buClr>
              <a:buSzPts val="1800"/>
              <a:buFont typeface="Calibri"/>
              <a:buChar char="✔"/>
            </a:pPr>
            <a:r>
              <a:rPr lang="es-CL" sz="1800" dirty="0">
                <a:solidFill>
                  <a:schemeClr val="lt1"/>
                </a:solidFill>
                <a:latin typeface="Calibri"/>
                <a:ea typeface="Calibri"/>
                <a:cs typeface="Calibri"/>
                <a:sym typeface="Calibri"/>
              </a:rPr>
              <a:t>Densidad de los áridos</a:t>
            </a:r>
            <a:endParaRPr sz="1800" dirty="0">
              <a:solidFill>
                <a:schemeClr val="lt1"/>
              </a:solidFill>
              <a:latin typeface="Calibri"/>
              <a:ea typeface="Calibri"/>
              <a:cs typeface="Calibri"/>
              <a:sym typeface="Calibri"/>
            </a:endParaRPr>
          </a:p>
        </p:txBody>
      </p:sp>
      <p:sp>
        <p:nvSpPr>
          <p:cNvPr id="244" name="Google Shape;244;p12"/>
          <p:cNvSpPr/>
          <p:nvPr/>
        </p:nvSpPr>
        <p:spPr>
          <a:xfrm>
            <a:off x="12020365" y="275204"/>
            <a:ext cx="171634" cy="6161103"/>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pic>
        <p:nvPicPr>
          <p:cNvPr id="249" name="Google Shape;249;p13" descr="Fotografía, ladrillos, verde azulado, pared, cal, fotografía, ladrillos,  Fondo de pantalla HD | Wallpaperbetter"/>
          <p:cNvPicPr preferRelativeResize="0"/>
          <p:nvPr/>
        </p:nvPicPr>
        <p:blipFill rotWithShape="1">
          <a:blip r:embed="rId3">
            <a:alphaModFix/>
          </a:blip>
          <a:srcRect/>
          <a:stretch/>
        </p:blipFill>
        <p:spPr>
          <a:xfrm>
            <a:off x="12947" y="1"/>
            <a:ext cx="12179051" cy="6858000"/>
          </a:xfrm>
          <a:prstGeom prst="rect">
            <a:avLst/>
          </a:prstGeom>
          <a:noFill/>
          <a:ln>
            <a:noFill/>
          </a:ln>
        </p:spPr>
      </p:pic>
      <p:sp>
        <p:nvSpPr>
          <p:cNvPr id="250" name="Google Shape;250;p13"/>
          <p:cNvSpPr txBox="1">
            <a:spLocks noGrp="1"/>
          </p:cNvSpPr>
          <p:nvPr>
            <p:ph type="sldNum" idx="12"/>
          </p:nvPr>
        </p:nvSpPr>
        <p:spPr>
          <a:xfrm>
            <a:off x="10823979" y="557417"/>
            <a:ext cx="731600" cy="524800"/>
          </a:xfrm>
          <a:prstGeom prst="rect">
            <a:avLst/>
          </a:prstGeom>
          <a:noFill/>
          <a:ln>
            <a:noFill/>
          </a:ln>
        </p:spPr>
        <p:txBody>
          <a:bodyPr spcFirstLastPara="1" wrap="square" lIns="121900" tIns="121900" rIns="121900" bIns="121900" anchor="ctr" anchorCtr="0">
            <a:noAutofit/>
          </a:bodyPr>
          <a:lstStyle/>
          <a:p>
            <a:pPr marL="0" lvl="0" indent="0" algn="r" rtl="0">
              <a:spcBef>
                <a:spcPts val="0"/>
              </a:spcBef>
              <a:spcAft>
                <a:spcPts val="0"/>
              </a:spcAft>
              <a:buClr>
                <a:srgbClr val="888888"/>
              </a:buClr>
              <a:buSzPts val="1200"/>
              <a:buFont typeface="Calibri"/>
              <a:buNone/>
            </a:pPr>
            <a:fld id="{00000000-1234-1234-1234-123412341234}" type="slidenum">
              <a:rPr lang="es-CL"/>
              <a:t>13</a:t>
            </a:fld>
            <a:endParaRPr dirty="0"/>
          </a:p>
        </p:txBody>
      </p:sp>
      <p:sp>
        <p:nvSpPr>
          <p:cNvPr id="251" name="Google Shape;251;p13"/>
          <p:cNvSpPr/>
          <p:nvPr/>
        </p:nvSpPr>
        <p:spPr>
          <a:xfrm>
            <a:off x="1802163" y="96374"/>
            <a:ext cx="7830105" cy="905521"/>
          </a:xfrm>
          <a:prstGeom prst="rect">
            <a:avLst/>
          </a:prstGeom>
          <a:solidFill>
            <a:srgbClr val="00953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52" name="Google Shape;252;p13"/>
          <p:cNvSpPr/>
          <p:nvPr/>
        </p:nvSpPr>
        <p:spPr>
          <a:xfrm>
            <a:off x="-4" y="97657"/>
            <a:ext cx="1713397" cy="905521"/>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53" name="Google Shape;253;p13"/>
          <p:cNvSpPr/>
          <p:nvPr/>
        </p:nvSpPr>
        <p:spPr>
          <a:xfrm>
            <a:off x="1990522" y="1980337"/>
            <a:ext cx="8563881" cy="3417880"/>
          </a:xfrm>
          <a:prstGeom prst="rect">
            <a:avLst/>
          </a:prstGeom>
          <a:solidFill>
            <a:srgbClr val="00953A"/>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5400" dirty="0">
              <a:solidFill>
                <a:schemeClr val="lt1"/>
              </a:solidFill>
              <a:latin typeface="Calibri"/>
              <a:ea typeface="Calibri"/>
              <a:cs typeface="Calibri"/>
              <a:sym typeface="Calibri"/>
            </a:endParaRPr>
          </a:p>
        </p:txBody>
      </p:sp>
      <p:sp>
        <p:nvSpPr>
          <p:cNvPr id="254" name="Google Shape;254;p13"/>
          <p:cNvSpPr/>
          <p:nvPr/>
        </p:nvSpPr>
        <p:spPr>
          <a:xfrm rot="1175287">
            <a:off x="3896746" y="1397304"/>
            <a:ext cx="4680000" cy="4680000"/>
          </a:xfrm>
          <a:prstGeom prst="ellipse">
            <a:avLst/>
          </a:prstGeom>
          <a:blipFill rotWithShape="1">
            <a:blip r:embed="rId4">
              <a:alphaModFix/>
            </a:blip>
            <a:stretch>
              <a:fillRect/>
            </a:stretch>
          </a:blip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55" name="Google Shape;255;p13"/>
          <p:cNvSpPr/>
          <p:nvPr/>
        </p:nvSpPr>
        <p:spPr>
          <a:xfrm>
            <a:off x="4083216" y="2443822"/>
            <a:ext cx="4370937" cy="230828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CL" sz="3600" b="1" dirty="0">
                <a:solidFill>
                  <a:schemeClr val="lt1"/>
                </a:solidFill>
                <a:latin typeface="Calibri"/>
                <a:cs typeface="Calibri"/>
                <a:sym typeface="Calibri"/>
              </a:rPr>
              <a:t>3</a:t>
            </a:r>
            <a:endParaRPr b="1" dirty="0"/>
          </a:p>
          <a:p>
            <a:pPr marL="0" marR="0" lvl="0" indent="0" algn="ctr" rtl="0">
              <a:spcBef>
                <a:spcPts val="0"/>
              </a:spcBef>
              <a:spcAft>
                <a:spcPts val="0"/>
              </a:spcAft>
              <a:buNone/>
            </a:pPr>
            <a:r>
              <a:rPr lang="es-CL" sz="3600" b="1" dirty="0">
                <a:solidFill>
                  <a:schemeClr val="lt1"/>
                </a:solidFill>
                <a:latin typeface="Calibri"/>
                <a:ea typeface="Calibri"/>
                <a:cs typeface="Calibri"/>
                <a:sym typeface="Calibri"/>
              </a:rPr>
              <a:t>Procedimiento de dosificación según NCH 170</a:t>
            </a:r>
            <a:endParaRPr sz="3600" b="1" dirty="0">
              <a:solidFill>
                <a:schemeClr val="lt1"/>
              </a:solidFill>
              <a:latin typeface="Calibri"/>
              <a:ea typeface="Calibri"/>
              <a:cs typeface="Calibri"/>
              <a:sym typeface="Calibri"/>
            </a:endParaRPr>
          </a:p>
        </p:txBody>
      </p:sp>
      <p:sp>
        <p:nvSpPr>
          <p:cNvPr id="256" name="Google Shape;256;p13"/>
          <p:cNvSpPr/>
          <p:nvPr/>
        </p:nvSpPr>
        <p:spPr>
          <a:xfrm>
            <a:off x="4885501" y="235042"/>
            <a:ext cx="4519379"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CL" sz="3200" dirty="0">
                <a:solidFill>
                  <a:schemeClr val="lt1"/>
                </a:solidFill>
                <a:latin typeface="Calibri"/>
                <a:ea typeface="Calibri"/>
                <a:cs typeface="Calibri"/>
                <a:sym typeface="Calibri"/>
              </a:rPr>
              <a:t>Dosificación del hormigón</a:t>
            </a:r>
            <a:endParaRPr sz="3200" dirty="0">
              <a:solidFill>
                <a:schemeClr val="lt1"/>
              </a:solidFill>
              <a:latin typeface="Calibri"/>
              <a:ea typeface="Calibri"/>
              <a:cs typeface="Calibri"/>
              <a:sym typeface="Calibri"/>
            </a:endParaRPr>
          </a:p>
        </p:txBody>
      </p:sp>
      <p:sp>
        <p:nvSpPr>
          <p:cNvPr id="257" name="Google Shape;257;p13"/>
          <p:cNvSpPr/>
          <p:nvPr/>
        </p:nvSpPr>
        <p:spPr>
          <a:xfrm>
            <a:off x="12020365" y="275204"/>
            <a:ext cx="171634" cy="6161103"/>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pic>
        <p:nvPicPr>
          <p:cNvPr id="262" name="Google Shape;262;p14" descr="Fotografía, ladrillos, verde azulado, pared, cal, fotografía, ladrillos,  Fondo de pantalla HD | Wallpaperbetter"/>
          <p:cNvPicPr preferRelativeResize="0"/>
          <p:nvPr/>
        </p:nvPicPr>
        <p:blipFill rotWithShape="1">
          <a:blip r:embed="rId3">
            <a:alphaModFix/>
          </a:blip>
          <a:srcRect/>
          <a:stretch/>
        </p:blipFill>
        <p:spPr>
          <a:xfrm>
            <a:off x="12947" y="1"/>
            <a:ext cx="12179051" cy="6858000"/>
          </a:xfrm>
          <a:prstGeom prst="rect">
            <a:avLst/>
          </a:prstGeom>
          <a:noFill/>
          <a:ln>
            <a:noFill/>
          </a:ln>
        </p:spPr>
      </p:pic>
      <p:sp>
        <p:nvSpPr>
          <p:cNvPr id="263" name="Google Shape;263;p14"/>
          <p:cNvSpPr txBox="1">
            <a:spLocks noGrp="1"/>
          </p:cNvSpPr>
          <p:nvPr>
            <p:ph type="sldNum" idx="12"/>
          </p:nvPr>
        </p:nvSpPr>
        <p:spPr>
          <a:xfrm>
            <a:off x="10823979" y="557417"/>
            <a:ext cx="731600" cy="524800"/>
          </a:xfrm>
          <a:prstGeom prst="rect">
            <a:avLst/>
          </a:prstGeom>
          <a:noFill/>
          <a:ln>
            <a:noFill/>
          </a:ln>
        </p:spPr>
        <p:txBody>
          <a:bodyPr spcFirstLastPara="1" wrap="square" lIns="121900" tIns="121900" rIns="121900" bIns="121900" anchor="ctr" anchorCtr="0">
            <a:noAutofit/>
          </a:bodyPr>
          <a:lstStyle/>
          <a:p>
            <a:pPr marL="0" lvl="0" indent="0" algn="r" rtl="0">
              <a:spcBef>
                <a:spcPts val="0"/>
              </a:spcBef>
              <a:spcAft>
                <a:spcPts val="0"/>
              </a:spcAft>
              <a:buClr>
                <a:srgbClr val="888888"/>
              </a:buClr>
              <a:buSzPts val="1200"/>
              <a:buFont typeface="Calibri"/>
              <a:buNone/>
            </a:pPr>
            <a:fld id="{00000000-1234-1234-1234-123412341234}" type="slidenum">
              <a:rPr lang="es-CL"/>
              <a:t>14</a:t>
            </a:fld>
            <a:endParaRPr dirty="0"/>
          </a:p>
        </p:txBody>
      </p:sp>
      <p:sp>
        <p:nvSpPr>
          <p:cNvPr id="264" name="Google Shape;264;p14"/>
          <p:cNvSpPr/>
          <p:nvPr/>
        </p:nvSpPr>
        <p:spPr>
          <a:xfrm>
            <a:off x="1802163" y="96374"/>
            <a:ext cx="7830105" cy="905521"/>
          </a:xfrm>
          <a:prstGeom prst="rect">
            <a:avLst/>
          </a:prstGeom>
          <a:solidFill>
            <a:srgbClr val="00953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65" name="Google Shape;265;p14"/>
          <p:cNvSpPr/>
          <p:nvPr/>
        </p:nvSpPr>
        <p:spPr>
          <a:xfrm>
            <a:off x="-4" y="97657"/>
            <a:ext cx="1713397" cy="905521"/>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66" name="Google Shape;266;p14"/>
          <p:cNvSpPr/>
          <p:nvPr/>
        </p:nvSpPr>
        <p:spPr>
          <a:xfrm>
            <a:off x="2000147" y="1912960"/>
            <a:ext cx="8563881" cy="3417880"/>
          </a:xfrm>
          <a:prstGeom prst="rect">
            <a:avLst/>
          </a:prstGeom>
          <a:solidFill>
            <a:srgbClr val="00953A"/>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5400" dirty="0">
              <a:solidFill>
                <a:schemeClr val="lt1"/>
              </a:solidFill>
              <a:latin typeface="Calibri"/>
              <a:ea typeface="Calibri"/>
              <a:cs typeface="Calibri"/>
              <a:sym typeface="Calibri"/>
            </a:endParaRPr>
          </a:p>
        </p:txBody>
      </p:sp>
      <p:sp>
        <p:nvSpPr>
          <p:cNvPr id="267" name="Google Shape;267;p14"/>
          <p:cNvSpPr/>
          <p:nvPr/>
        </p:nvSpPr>
        <p:spPr>
          <a:xfrm rot="1175287">
            <a:off x="9835488" y="1191321"/>
            <a:ext cx="1800000" cy="1800000"/>
          </a:xfrm>
          <a:prstGeom prst="ellipse">
            <a:avLst/>
          </a:prstGeom>
          <a:blipFill rotWithShape="1">
            <a:blip r:embed="rId4">
              <a:alphaModFix/>
            </a:blip>
            <a:stretch>
              <a:fillRect/>
            </a:stretch>
          </a:blip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s-CL" sz="1400" b="1" dirty="0">
                <a:solidFill>
                  <a:schemeClr val="lt1"/>
                </a:solidFill>
                <a:latin typeface="Calibri"/>
                <a:ea typeface="Calibri"/>
                <a:cs typeface="Calibri"/>
                <a:sym typeface="Calibri"/>
              </a:rPr>
              <a:t>DOSIFICACIÓN SEGÚN NCH170</a:t>
            </a:r>
            <a:endParaRPr sz="1400" b="1" dirty="0">
              <a:solidFill>
                <a:schemeClr val="lt1"/>
              </a:solidFill>
              <a:latin typeface="Calibri"/>
              <a:ea typeface="Calibri"/>
              <a:cs typeface="Calibri"/>
              <a:sym typeface="Calibri"/>
            </a:endParaRPr>
          </a:p>
        </p:txBody>
      </p:sp>
      <p:sp>
        <p:nvSpPr>
          <p:cNvPr id="268" name="Google Shape;268;p14"/>
          <p:cNvSpPr/>
          <p:nvPr/>
        </p:nvSpPr>
        <p:spPr>
          <a:xfrm>
            <a:off x="4885501" y="235042"/>
            <a:ext cx="4519379"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CL" sz="3200" dirty="0">
                <a:solidFill>
                  <a:schemeClr val="lt1"/>
                </a:solidFill>
                <a:latin typeface="Calibri"/>
                <a:ea typeface="Calibri"/>
                <a:cs typeface="Calibri"/>
                <a:sym typeface="Calibri"/>
              </a:rPr>
              <a:t>Dosificación del hormigón</a:t>
            </a:r>
            <a:endParaRPr sz="3200" dirty="0">
              <a:solidFill>
                <a:schemeClr val="lt1"/>
              </a:solidFill>
              <a:latin typeface="Calibri"/>
              <a:ea typeface="Calibri"/>
              <a:cs typeface="Calibri"/>
              <a:sym typeface="Calibri"/>
            </a:endParaRPr>
          </a:p>
        </p:txBody>
      </p:sp>
      <p:sp>
        <p:nvSpPr>
          <p:cNvPr id="269" name="Google Shape;269;p14"/>
          <p:cNvSpPr/>
          <p:nvPr/>
        </p:nvSpPr>
        <p:spPr>
          <a:xfrm>
            <a:off x="2155039" y="2329238"/>
            <a:ext cx="6209315" cy="2849154"/>
          </a:xfrm>
          <a:prstGeom prst="rect">
            <a:avLst/>
          </a:prstGeom>
          <a:solidFill>
            <a:schemeClr val="dk1">
              <a:alpha val="24705"/>
            </a:schemeClr>
          </a:solidFill>
          <a:ln>
            <a:noFill/>
          </a:ln>
        </p:spPr>
        <p:txBody>
          <a:bodyPr spcFirstLastPara="1" wrap="square" lIns="91425" tIns="45700" rIns="91425" bIns="45700" anchor="t" anchorCtr="0">
            <a:spAutoFit/>
          </a:bodyPr>
          <a:lstStyle/>
          <a:p>
            <a:pPr marL="0" marR="0" lvl="0" indent="0" algn="just" rtl="0">
              <a:spcBef>
                <a:spcPts val="0"/>
              </a:spcBef>
              <a:spcAft>
                <a:spcPts val="0"/>
              </a:spcAft>
              <a:buNone/>
            </a:pPr>
            <a:endParaRPr sz="1800" dirty="0">
              <a:solidFill>
                <a:schemeClr val="lt1"/>
              </a:solidFill>
              <a:latin typeface="Arial"/>
              <a:ea typeface="Arial"/>
              <a:cs typeface="Arial"/>
              <a:sym typeface="Arial"/>
            </a:endParaRPr>
          </a:p>
        </p:txBody>
      </p:sp>
      <p:sp>
        <p:nvSpPr>
          <p:cNvPr id="270" name="Google Shape;270;p14"/>
          <p:cNvSpPr txBox="1">
            <a:spLocks noGrp="1"/>
          </p:cNvSpPr>
          <p:nvPr>
            <p:ph type="body" idx="1"/>
          </p:nvPr>
        </p:nvSpPr>
        <p:spPr>
          <a:xfrm>
            <a:off x="2155000" y="1804550"/>
            <a:ext cx="5204400" cy="5247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800"/>
              </a:spcBef>
              <a:spcAft>
                <a:spcPts val="0"/>
              </a:spcAft>
              <a:buNone/>
            </a:pPr>
            <a:r>
              <a:rPr lang="es-CL" b="1" dirty="0">
                <a:solidFill>
                  <a:schemeClr val="lt1"/>
                </a:solidFill>
              </a:rPr>
              <a:t>Resistencia media requerida</a:t>
            </a:r>
            <a:endParaRPr sz="1600" dirty="0"/>
          </a:p>
          <a:p>
            <a:pPr marL="609585" lvl="0" indent="-342888" algn="l" rtl="0">
              <a:lnSpc>
                <a:spcPct val="90000"/>
              </a:lnSpc>
              <a:spcBef>
                <a:spcPts val="800"/>
              </a:spcBef>
              <a:spcAft>
                <a:spcPts val="0"/>
              </a:spcAft>
              <a:buClr>
                <a:schemeClr val="dk1"/>
              </a:buClr>
              <a:buSzPts val="1800"/>
              <a:buNone/>
            </a:pPr>
            <a:endParaRPr dirty="0"/>
          </a:p>
        </p:txBody>
      </p:sp>
      <p:sp>
        <p:nvSpPr>
          <p:cNvPr id="271" name="Google Shape;271;p14"/>
          <p:cNvSpPr txBox="1"/>
          <p:nvPr/>
        </p:nvSpPr>
        <p:spPr>
          <a:xfrm>
            <a:off x="2154995" y="3240963"/>
            <a:ext cx="5710800" cy="1241400"/>
          </a:xfrm>
          <a:prstGeom prst="rect">
            <a:avLst/>
          </a:prstGeom>
          <a:noFill/>
          <a:ln>
            <a:noFill/>
          </a:ln>
        </p:spPr>
        <p:txBody>
          <a:bodyPr spcFirstLastPara="1" wrap="square" lIns="91425" tIns="91425" rIns="91425" bIns="91425" anchor="t" anchorCtr="0">
            <a:noAutofit/>
          </a:bodyPr>
          <a:lstStyle/>
          <a:p>
            <a:pPr marL="457200" marR="0" lvl="0" indent="-355600" algn="l" rtl="0">
              <a:lnSpc>
                <a:spcPct val="100000"/>
              </a:lnSpc>
              <a:spcBef>
                <a:spcPts val="600"/>
              </a:spcBef>
              <a:spcAft>
                <a:spcPts val="0"/>
              </a:spcAft>
              <a:buClr>
                <a:schemeClr val="dk2"/>
              </a:buClr>
              <a:buSzPts val="2000"/>
              <a:buFont typeface="Lato Light"/>
              <a:buChar char="○"/>
            </a:pPr>
            <a:r>
              <a:rPr lang="es-CL" sz="2000" b="0" i="1" u="none" strike="noStrike" cap="none" dirty="0">
                <a:solidFill>
                  <a:schemeClr val="lt1"/>
                </a:solidFill>
                <a:latin typeface="Times New Roman"/>
                <a:ea typeface="Times New Roman"/>
                <a:cs typeface="Times New Roman"/>
                <a:sym typeface="Times New Roman"/>
              </a:rPr>
              <a:t>fr = </a:t>
            </a:r>
            <a:r>
              <a:rPr lang="es-CL" sz="1600" b="0" i="0" u="none" strike="noStrike" cap="none" dirty="0">
                <a:solidFill>
                  <a:schemeClr val="lt1"/>
                </a:solidFill>
                <a:latin typeface="Calibri"/>
                <a:ea typeface="Calibri"/>
                <a:cs typeface="Calibri"/>
                <a:sym typeface="Calibri"/>
              </a:rPr>
              <a:t>Resistencia media </a:t>
            </a:r>
            <a:endParaRPr sz="2000" b="0" i="0" u="none" strike="noStrike" cap="none" dirty="0">
              <a:solidFill>
                <a:schemeClr val="lt1"/>
              </a:solidFill>
              <a:latin typeface="Calibri"/>
              <a:ea typeface="Calibri"/>
              <a:cs typeface="Calibri"/>
              <a:sym typeface="Calibri"/>
            </a:endParaRPr>
          </a:p>
          <a:p>
            <a:pPr marL="457200" marR="0" lvl="0" indent="-355600" algn="l" rtl="0">
              <a:lnSpc>
                <a:spcPct val="100000"/>
              </a:lnSpc>
              <a:spcBef>
                <a:spcPts val="600"/>
              </a:spcBef>
              <a:spcAft>
                <a:spcPts val="0"/>
              </a:spcAft>
              <a:buClr>
                <a:schemeClr val="dk2"/>
              </a:buClr>
              <a:buSzPts val="2000"/>
              <a:buFont typeface="Lato Light"/>
              <a:buChar char="○"/>
            </a:pPr>
            <a:r>
              <a:rPr lang="es-CL" sz="2000" b="0" i="1" u="none" strike="noStrike" cap="none" dirty="0">
                <a:solidFill>
                  <a:schemeClr val="lt1"/>
                </a:solidFill>
                <a:latin typeface="Times New Roman"/>
                <a:ea typeface="Times New Roman"/>
                <a:cs typeface="Times New Roman"/>
                <a:sym typeface="Times New Roman"/>
              </a:rPr>
              <a:t>Fc = </a:t>
            </a:r>
            <a:r>
              <a:rPr lang="es-CL" sz="1600" b="0" i="0" u="none" strike="noStrike" cap="none" dirty="0">
                <a:solidFill>
                  <a:schemeClr val="lt1"/>
                </a:solidFill>
                <a:latin typeface="Calibri"/>
                <a:ea typeface="Calibri"/>
                <a:cs typeface="Calibri"/>
                <a:sym typeface="Calibri"/>
              </a:rPr>
              <a:t>Resistencia a la compresión</a:t>
            </a:r>
            <a:endParaRPr sz="2000" b="0" i="0" u="none" strike="noStrike" cap="none" dirty="0">
              <a:solidFill>
                <a:schemeClr val="lt1"/>
              </a:solidFill>
              <a:latin typeface="Calibri"/>
              <a:ea typeface="Calibri"/>
              <a:cs typeface="Calibri"/>
              <a:sym typeface="Calibri"/>
            </a:endParaRPr>
          </a:p>
          <a:p>
            <a:pPr marL="457200" marR="0" lvl="0" indent="-355600" algn="l" rtl="0">
              <a:lnSpc>
                <a:spcPct val="100000"/>
              </a:lnSpc>
              <a:spcBef>
                <a:spcPts val="600"/>
              </a:spcBef>
              <a:spcAft>
                <a:spcPts val="0"/>
              </a:spcAft>
              <a:buClr>
                <a:schemeClr val="dk2"/>
              </a:buClr>
              <a:buSzPts val="2000"/>
              <a:buFont typeface="Lato Light"/>
              <a:buChar char="○"/>
            </a:pPr>
            <a:r>
              <a:rPr lang="es-CL" sz="2000" b="0" i="1" u="none" strike="noStrike" cap="none" dirty="0">
                <a:solidFill>
                  <a:schemeClr val="lt1"/>
                </a:solidFill>
                <a:latin typeface="Times New Roman"/>
                <a:ea typeface="Times New Roman"/>
                <a:cs typeface="Times New Roman"/>
                <a:sym typeface="Times New Roman"/>
              </a:rPr>
              <a:t>t = </a:t>
            </a:r>
            <a:r>
              <a:rPr lang="es-CL" sz="1600" b="0" i="0" u="none" strike="noStrike" cap="none" dirty="0">
                <a:solidFill>
                  <a:schemeClr val="lt1"/>
                </a:solidFill>
                <a:latin typeface="Calibri"/>
                <a:ea typeface="Calibri"/>
                <a:cs typeface="Calibri"/>
                <a:sym typeface="Calibri"/>
              </a:rPr>
              <a:t>Factor estadística </a:t>
            </a:r>
            <a:endParaRPr sz="2000" b="0" i="0" u="none" strike="noStrike" cap="none" dirty="0">
              <a:solidFill>
                <a:schemeClr val="lt1"/>
              </a:solidFill>
              <a:latin typeface="Calibri"/>
              <a:ea typeface="Calibri"/>
              <a:cs typeface="Calibri"/>
              <a:sym typeface="Calibri"/>
            </a:endParaRPr>
          </a:p>
          <a:p>
            <a:pPr marL="457200" marR="0" lvl="0" indent="-355600" algn="l" rtl="0">
              <a:lnSpc>
                <a:spcPct val="100000"/>
              </a:lnSpc>
              <a:spcBef>
                <a:spcPts val="600"/>
              </a:spcBef>
              <a:spcAft>
                <a:spcPts val="0"/>
              </a:spcAft>
              <a:buClr>
                <a:schemeClr val="dk2"/>
              </a:buClr>
              <a:buSzPts val="2000"/>
              <a:buFont typeface="Lato Light"/>
              <a:buChar char="○"/>
            </a:pPr>
            <a:r>
              <a:rPr lang="es-CL" sz="2000" b="0" i="1" u="none" strike="noStrike" cap="none" dirty="0">
                <a:solidFill>
                  <a:schemeClr val="lt1"/>
                </a:solidFill>
                <a:latin typeface="Times New Roman"/>
                <a:ea typeface="Times New Roman"/>
                <a:cs typeface="Times New Roman"/>
                <a:sym typeface="Times New Roman"/>
              </a:rPr>
              <a:t>S = </a:t>
            </a:r>
            <a:r>
              <a:rPr lang="es-CL" sz="1600" b="0" i="0" u="none" strike="noStrike" cap="none" dirty="0">
                <a:solidFill>
                  <a:schemeClr val="lt1"/>
                </a:solidFill>
                <a:latin typeface="Calibri"/>
                <a:ea typeface="Calibri"/>
                <a:cs typeface="Calibri"/>
                <a:sym typeface="Calibri"/>
              </a:rPr>
              <a:t>Desviación estándar</a:t>
            </a:r>
            <a:endParaRPr sz="2000" b="0" i="0" u="none" strike="noStrike" cap="none" dirty="0">
              <a:solidFill>
                <a:schemeClr val="lt1"/>
              </a:solidFill>
              <a:latin typeface="Calibri"/>
              <a:ea typeface="Calibri"/>
              <a:cs typeface="Calibri"/>
              <a:sym typeface="Calibri"/>
            </a:endParaRPr>
          </a:p>
        </p:txBody>
      </p:sp>
      <p:sp>
        <p:nvSpPr>
          <p:cNvPr id="272" name="Google Shape;272;p14"/>
          <p:cNvSpPr txBox="1"/>
          <p:nvPr/>
        </p:nvSpPr>
        <p:spPr>
          <a:xfrm>
            <a:off x="2369718" y="2538444"/>
            <a:ext cx="4686300" cy="654600"/>
          </a:xfrm>
          <a:prstGeom prst="rect">
            <a:avLst/>
          </a:prstGeom>
          <a:noFill/>
          <a:ln>
            <a:noFill/>
          </a:ln>
        </p:spPr>
        <p:txBody>
          <a:bodyPr spcFirstLastPara="1" wrap="square" lIns="0" tIns="0" rIns="0" bIns="0" anchor="t" anchorCtr="0">
            <a:spAutoFit/>
          </a:bodyPr>
          <a:lstStyle/>
          <a:p>
            <a:pPr marL="278765" marR="0" lvl="0" indent="0" algn="l" rtl="0">
              <a:lnSpc>
                <a:spcPct val="157361"/>
              </a:lnSpc>
              <a:spcBef>
                <a:spcPts val="0"/>
              </a:spcBef>
              <a:spcAft>
                <a:spcPts val="0"/>
              </a:spcAft>
              <a:buNone/>
            </a:pPr>
            <a:r>
              <a:rPr lang="es-CL" sz="3600" i="1" dirty="0">
                <a:solidFill>
                  <a:schemeClr val="lt1"/>
                </a:solidFill>
                <a:latin typeface="Times New Roman"/>
                <a:ea typeface="Times New Roman"/>
                <a:cs typeface="Times New Roman"/>
                <a:sym typeface="Times New Roman"/>
              </a:rPr>
              <a:t>fr </a:t>
            </a:r>
            <a:r>
              <a:rPr lang="es-CL" sz="3600" dirty="0">
                <a:solidFill>
                  <a:schemeClr val="lt1"/>
                </a:solidFill>
                <a:latin typeface="Noto Sans Symbols"/>
                <a:ea typeface="Noto Sans Symbols"/>
                <a:cs typeface="Noto Sans Symbols"/>
                <a:sym typeface="Noto Sans Symbols"/>
              </a:rPr>
              <a:t>=</a:t>
            </a:r>
            <a:r>
              <a:rPr lang="es-CL" sz="3600" dirty="0">
                <a:solidFill>
                  <a:schemeClr val="lt1"/>
                </a:solidFill>
                <a:latin typeface="Times New Roman"/>
                <a:ea typeface="Times New Roman"/>
                <a:cs typeface="Times New Roman"/>
                <a:sym typeface="Times New Roman"/>
              </a:rPr>
              <a:t> </a:t>
            </a:r>
            <a:r>
              <a:rPr lang="es-CL" sz="3600" i="1" dirty="0">
                <a:solidFill>
                  <a:schemeClr val="lt1"/>
                </a:solidFill>
                <a:latin typeface="Times New Roman"/>
                <a:ea typeface="Times New Roman"/>
                <a:cs typeface="Times New Roman"/>
                <a:sym typeface="Times New Roman"/>
              </a:rPr>
              <a:t>fc </a:t>
            </a:r>
            <a:r>
              <a:rPr lang="es-CL" sz="3600" dirty="0">
                <a:solidFill>
                  <a:schemeClr val="lt1"/>
                </a:solidFill>
                <a:latin typeface="Noto Sans Symbols"/>
                <a:ea typeface="Noto Sans Symbols"/>
                <a:cs typeface="Noto Sans Symbols"/>
                <a:sym typeface="Noto Sans Symbols"/>
              </a:rPr>
              <a:t>+</a:t>
            </a:r>
            <a:r>
              <a:rPr lang="es-CL" sz="3600" dirty="0">
                <a:solidFill>
                  <a:schemeClr val="lt1"/>
                </a:solidFill>
                <a:latin typeface="Times New Roman"/>
                <a:ea typeface="Times New Roman"/>
                <a:cs typeface="Times New Roman"/>
                <a:sym typeface="Times New Roman"/>
              </a:rPr>
              <a:t> (</a:t>
            </a:r>
            <a:r>
              <a:rPr lang="es-CL" sz="3600" i="1" dirty="0">
                <a:solidFill>
                  <a:schemeClr val="lt1"/>
                </a:solidFill>
                <a:latin typeface="Times New Roman"/>
                <a:ea typeface="Times New Roman"/>
                <a:cs typeface="Times New Roman"/>
                <a:sym typeface="Times New Roman"/>
              </a:rPr>
              <a:t>t</a:t>
            </a:r>
            <a:r>
              <a:rPr lang="es-CL" sz="3600" dirty="0">
                <a:solidFill>
                  <a:schemeClr val="lt1"/>
                </a:solidFill>
                <a:latin typeface="Noto Sans Symbols"/>
                <a:ea typeface="Noto Sans Symbols"/>
                <a:cs typeface="Noto Sans Symbols"/>
                <a:sym typeface="Noto Sans Symbols"/>
              </a:rPr>
              <a:t>*</a:t>
            </a:r>
            <a:r>
              <a:rPr lang="es-CL" sz="3600" dirty="0">
                <a:solidFill>
                  <a:schemeClr val="lt1"/>
                </a:solidFill>
                <a:latin typeface="Times New Roman"/>
                <a:ea typeface="Times New Roman"/>
                <a:cs typeface="Times New Roman"/>
                <a:sym typeface="Times New Roman"/>
              </a:rPr>
              <a:t> </a:t>
            </a:r>
            <a:r>
              <a:rPr lang="es-CL" sz="3600" i="1" dirty="0">
                <a:solidFill>
                  <a:schemeClr val="lt1"/>
                </a:solidFill>
                <a:latin typeface="Times New Roman"/>
                <a:ea typeface="Times New Roman"/>
                <a:cs typeface="Times New Roman"/>
                <a:sym typeface="Times New Roman"/>
              </a:rPr>
              <a:t>S</a:t>
            </a:r>
            <a:r>
              <a:rPr lang="es-CL" sz="3600" dirty="0">
                <a:solidFill>
                  <a:schemeClr val="lt1"/>
                </a:solidFill>
                <a:latin typeface="Times New Roman"/>
                <a:ea typeface="Times New Roman"/>
                <a:cs typeface="Times New Roman"/>
                <a:sym typeface="Times New Roman"/>
              </a:rPr>
              <a:t>)</a:t>
            </a:r>
            <a:endParaRPr sz="3600" dirty="0">
              <a:solidFill>
                <a:schemeClr val="lt1"/>
              </a:solidFill>
              <a:latin typeface="Times New Roman"/>
              <a:ea typeface="Times New Roman"/>
              <a:cs typeface="Times New Roman"/>
              <a:sym typeface="Times New Roman"/>
            </a:endParaRPr>
          </a:p>
        </p:txBody>
      </p:sp>
      <p:sp>
        <p:nvSpPr>
          <p:cNvPr id="273" name="Google Shape;273;p14"/>
          <p:cNvSpPr/>
          <p:nvPr/>
        </p:nvSpPr>
        <p:spPr>
          <a:xfrm>
            <a:off x="12020365" y="275204"/>
            <a:ext cx="171634" cy="6161103"/>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pic>
        <p:nvPicPr>
          <p:cNvPr id="278" name="Google Shape;278;p15" descr="Fotografía, ladrillos, verde azulado, pared, cal, fotografía, ladrillos,  Fondo de pantalla HD | Wallpaperbetter"/>
          <p:cNvPicPr preferRelativeResize="0"/>
          <p:nvPr/>
        </p:nvPicPr>
        <p:blipFill rotWithShape="1">
          <a:blip r:embed="rId3">
            <a:alphaModFix/>
          </a:blip>
          <a:srcRect/>
          <a:stretch/>
        </p:blipFill>
        <p:spPr>
          <a:xfrm>
            <a:off x="12947" y="1"/>
            <a:ext cx="12179051" cy="6858000"/>
          </a:xfrm>
          <a:prstGeom prst="rect">
            <a:avLst/>
          </a:prstGeom>
          <a:noFill/>
          <a:ln>
            <a:noFill/>
          </a:ln>
        </p:spPr>
      </p:pic>
      <p:sp>
        <p:nvSpPr>
          <p:cNvPr id="279" name="Google Shape;279;p15"/>
          <p:cNvSpPr txBox="1">
            <a:spLocks noGrp="1"/>
          </p:cNvSpPr>
          <p:nvPr>
            <p:ph type="sldNum" idx="12"/>
          </p:nvPr>
        </p:nvSpPr>
        <p:spPr>
          <a:xfrm>
            <a:off x="10823979" y="557417"/>
            <a:ext cx="731600" cy="524800"/>
          </a:xfrm>
          <a:prstGeom prst="rect">
            <a:avLst/>
          </a:prstGeom>
          <a:noFill/>
          <a:ln>
            <a:noFill/>
          </a:ln>
        </p:spPr>
        <p:txBody>
          <a:bodyPr spcFirstLastPara="1" wrap="square" lIns="121900" tIns="121900" rIns="121900" bIns="121900" anchor="ctr" anchorCtr="0">
            <a:noAutofit/>
          </a:bodyPr>
          <a:lstStyle/>
          <a:p>
            <a:pPr marL="0" lvl="0" indent="0" algn="r" rtl="0">
              <a:spcBef>
                <a:spcPts val="0"/>
              </a:spcBef>
              <a:spcAft>
                <a:spcPts val="0"/>
              </a:spcAft>
              <a:buClr>
                <a:srgbClr val="888888"/>
              </a:buClr>
              <a:buSzPts val="1200"/>
              <a:buFont typeface="Calibri"/>
              <a:buNone/>
            </a:pPr>
            <a:fld id="{00000000-1234-1234-1234-123412341234}" type="slidenum">
              <a:rPr lang="es-CL"/>
              <a:t>15</a:t>
            </a:fld>
            <a:endParaRPr dirty="0"/>
          </a:p>
        </p:txBody>
      </p:sp>
      <p:sp>
        <p:nvSpPr>
          <p:cNvPr id="280" name="Google Shape;280;p15"/>
          <p:cNvSpPr/>
          <p:nvPr/>
        </p:nvSpPr>
        <p:spPr>
          <a:xfrm>
            <a:off x="1802163" y="96374"/>
            <a:ext cx="7830105" cy="905521"/>
          </a:xfrm>
          <a:prstGeom prst="rect">
            <a:avLst/>
          </a:prstGeom>
          <a:solidFill>
            <a:srgbClr val="00953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81" name="Google Shape;281;p15"/>
          <p:cNvSpPr/>
          <p:nvPr/>
        </p:nvSpPr>
        <p:spPr>
          <a:xfrm>
            <a:off x="-4" y="97657"/>
            <a:ext cx="1713397" cy="905521"/>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82" name="Google Shape;282;p15"/>
          <p:cNvSpPr/>
          <p:nvPr/>
        </p:nvSpPr>
        <p:spPr>
          <a:xfrm>
            <a:off x="2000147" y="1912960"/>
            <a:ext cx="8563881" cy="3417880"/>
          </a:xfrm>
          <a:prstGeom prst="rect">
            <a:avLst/>
          </a:prstGeom>
          <a:solidFill>
            <a:srgbClr val="00953A"/>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5400" dirty="0">
              <a:solidFill>
                <a:schemeClr val="lt1"/>
              </a:solidFill>
              <a:latin typeface="Calibri"/>
              <a:ea typeface="Calibri"/>
              <a:cs typeface="Calibri"/>
              <a:sym typeface="Calibri"/>
            </a:endParaRPr>
          </a:p>
        </p:txBody>
      </p:sp>
      <p:sp>
        <p:nvSpPr>
          <p:cNvPr id="283" name="Google Shape;283;p15"/>
          <p:cNvSpPr/>
          <p:nvPr/>
        </p:nvSpPr>
        <p:spPr>
          <a:xfrm rot="1175287">
            <a:off x="9835488" y="1191321"/>
            <a:ext cx="1800000" cy="1800000"/>
          </a:xfrm>
          <a:prstGeom prst="ellipse">
            <a:avLst/>
          </a:prstGeom>
          <a:blipFill rotWithShape="1">
            <a:blip r:embed="rId4">
              <a:alphaModFix/>
            </a:blip>
            <a:stretch>
              <a:fillRect/>
            </a:stretch>
          </a:blip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s-CL" sz="1400" b="1" dirty="0">
                <a:solidFill>
                  <a:schemeClr val="lt1"/>
                </a:solidFill>
                <a:latin typeface="Calibri"/>
                <a:ea typeface="Calibri"/>
                <a:cs typeface="Calibri"/>
                <a:sym typeface="Calibri"/>
              </a:rPr>
              <a:t>DOSIFICACIÓN SEGÚN NCH170</a:t>
            </a:r>
            <a:endParaRPr sz="1400" b="1" dirty="0">
              <a:solidFill>
                <a:schemeClr val="lt1"/>
              </a:solidFill>
              <a:latin typeface="Calibri"/>
              <a:ea typeface="Calibri"/>
              <a:cs typeface="Calibri"/>
              <a:sym typeface="Calibri"/>
            </a:endParaRPr>
          </a:p>
        </p:txBody>
      </p:sp>
      <p:sp>
        <p:nvSpPr>
          <p:cNvPr id="284" name="Google Shape;284;p15"/>
          <p:cNvSpPr/>
          <p:nvPr/>
        </p:nvSpPr>
        <p:spPr>
          <a:xfrm>
            <a:off x="4885501" y="235042"/>
            <a:ext cx="4519379"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CL" sz="3200" dirty="0">
                <a:solidFill>
                  <a:schemeClr val="lt1"/>
                </a:solidFill>
                <a:latin typeface="Calibri"/>
                <a:ea typeface="Calibri"/>
                <a:cs typeface="Calibri"/>
                <a:sym typeface="Calibri"/>
              </a:rPr>
              <a:t>Dosificación del hormigón</a:t>
            </a:r>
            <a:endParaRPr sz="3200" dirty="0">
              <a:solidFill>
                <a:schemeClr val="lt1"/>
              </a:solidFill>
              <a:latin typeface="Calibri"/>
              <a:ea typeface="Calibri"/>
              <a:cs typeface="Calibri"/>
              <a:sym typeface="Calibri"/>
            </a:endParaRPr>
          </a:p>
        </p:txBody>
      </p:sp>
      <p:sp>
        <p:nvSpPr>
          <p:cNvPr id="285" name="Google Shape;285;p15"/>
          <p:cNvSpPr/>
          <p:nvPr/>
        </p:nvSpPr>
        <p:spPr>
          <a:xfrm>
            <a:off x="2155039" y="2329238"/>
            <a:ext cx="6209315" cy="2849154"/>
          </a:xfrm>
          <a:prstGeom prst="rect">
            <a:avLst/>
          </a:prstGeom>
          <a:solidFill>
            <a:schemeClr val="dk1">
              <a:alpha val="24705"/>
            </a:schemeClr>
          </a:solidFill>
          <a:ln>
            <a:noFill/>
          </a:ln>
        </p:spPr>
        <p:txBody>
          <a:bodyPr spcFirstLastPara="1" wrap="square" lIns="91425" tIns="45700" rIns="91425" bIns="45700" anchor="t" anchorCtr="0">
            <a:spAutoFit/>
          </a:bodyPr>
          <a:lstStyle/>
          <a:p>
            <a:pPr marL="0" marR="0" lvl="0" indent="0" algn="just" rtl="0">
              <a:spcBef>
                <a:spcPts val="0"/>
              </a:spcBef>
              <a:spcAft>
                <a:spcPts val="0"/>
              </a:spcAft>
              <a:buNone/>
            </a:pPr>
            <a:endParaRPr sz="1800" dirty="0">
              <a:solidFill>
                <a:schemeClr val="lt1"/>
              </a:solidFill>
              <a:latin typeface="Arial"/>
              <a:ea typeface="Arial"/>
              <a:cs typeface="Arial"/>
              <a:sym typeface="Arial"/>
            </a:endParaRPr>
          </a:p>
        </p:txBody>
      </p:sp>
      <p:sp>
        <p:nvSpPr>
          <p:cNvPr id="286" name="Google Shape;286;p15"/>
          <p:cNvSpPr txBox="1">
            <a:spLocks noGrp="1"/>
          </p:cNvSpPr>
          <p:nvPr>
            <p:ph type="body" idx="1"/>
          </p:nvPr>
        </p:nvSpPr>
        <p:spPr>
          <a:xfrm>
            <a:off x="2155058" y="1769829"/>
            <a:ext cx="5710800" cy="6429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800"/>
              </a:spcBef>
              <a:spcAft>
                <a:spcPts val="0"/>
              </a:spcAft>
              <a:buNone/>
            </a:pPr>
            <a:r>
              <a:rPr lang="es-CL" b="1" dirty="0">
                <a:solidFill>
                  <a:schemeClr val="lt1"/>
                </a:solidFill>
              </a:rPr>
              <a:t>Factor estadístico (t)</a:t>
            </a:r>
            <a:endParaRPr dirty="0"/>
          </a:p>
          <a:p>
            <a:pPr marL="609585" lvl="0" indent="-342888" algn="l" rtl="0">
              <a:lnSpc>
                <a:spcPct val="90000"/>
              </a:lnSpc>
              <a:spcBef>
                <a:spcPts val="800"/>
              </a:spcBef>
              <a:spcAft>
                <a:spcPts val="0"/>
              </a:spcAft>
              <a:buClr>
                <a:schemeClr val="dk1"/>
              </a:buClr>
              <a:buSzPts val="1800"/>
              <a:buNone/>
            </a:pPr>
            <a:endParaRPr dirty="0"/>
          </a:p>
        </p:txBody>
      </p:sp>
      <p:graphicFrame>
        <p:nvGraphicFramePr>
          <p:cNvPr id="287" name="Google Shape;287;p15"/>
          <p:cNvGraphicFramePr/>
          <p:nvPr>
            <p:extLst>
              <p:ext uri="{D42A27DB-BD31-4B8C-83A1-F6EECF244321}">
                <p14:modId xmlns:p14="http://schemas.microsoft.com/office/powerpoint/2010/main" val="1281560022"/>
              </p:ext>
            </p:extLst>
          </p:nvPr>
        </p:nvGraphicFramePr>
        <p:xfrm>
          <a:off x="2962396" y="2827010"/>
          <a:ext cx="4594600" cy="2205875"/>
        </p:xfrm>
        <a:graphic>
          <a:graphicData uri="http://schemas.openxmlformats.org/drawingml/2006/table">
            <a:tbl>
              <a:tblPr firstRow="1" bandRow="1">
                <a:gradFill>
                  <a:gsLst>
                    <a:gs pos="0">
                      <a:srgbClr val="D1D1D1"/>
                    </a:gs>
                    <a:gs pos="50000">
                      <a:srgbClr val="C7C7C7"/>
                    </a:gs>
                    <a:gs pos="100000">
                      <a:srgbClr val="C0C0C0"/>
                    </a:gs>
                  </a:gsLst>
                  <a:lin ang="5400000" scaled="0"/>
                </a:gradFill>
                <a:tableStyleId>{86954924-CE56-4842-B303-1C8DD85EABF1}</a:tableStyleId>
              </a:tblPr>
              <a:tblGrid>
                <a:gridCol w="2297300">
                  <a:extLst>
                    <a:ext uri="{9D8B030D-6E8A-4147-A177-3AD203B41FA5}">
                      <a16:colId xmlns:a16="http://schemas.microsoft.com/office/drawing/2014/main" val="20000"/>
                    </a:ext>
                  </a:extLst>
                </a:gridCol>
                <a:gridCol w="2297300">
                  <a:extLst>
                    <a:ext uri="{9D8B030D-6E8A-4147-A177-3AD203B41FA5}">
                      <a16:colId xmlns:a16="http://schemas.microsoft.com/office/drawing/2014/main" val="20001"/>
                    </a:ext>
                  </a:extLst>
                </a:gridCol>
              </a:tblGrid>
              <a:tr h="441175">
                <a:tc>
                  <a:txBody>
                    <a:bodyPr/>
                    <a:lstStyle/>
                    <a:p>
                      <a:pPr marL="0" marR="0" lvl="0" indent="0" algn="ctr" rtl="0">
                        <a:spcBef>
                          <a:spcPts val="0"/>
                        </a:spcBef>
                        <a:spcAft>
                          <a:spcPts val="0"/>
                        </a:spcAft>
                        <a:buNone/>
                      </a:pPr>
                      <a:r>
                        <a:rPr lang="es-CL" sz="1800" u="none" strike="noStrike" cap="none" dirty="0"/>
                        <a:t>Nivel de confianza %</a:t>
                      </a:r>
                      <a:endParaRPr sz="1800" u="none" strike="noStrike" cap="none" dirty="0"/>
                    </a:p>
                  </a:txBody>
                  <a:tcPr marL="91450" marR="91450" marT="45725" marB="45725"/>
                </a:tc>
                <a:tc>
                  <a:txBody>
                    <a:bodyPr/>
                    <a:lstStyle/>
                    <a:p>
                      <a:pPr marL="0" marR="0" lvl="0" indent="0" algn="ctr" rtl="0">
                        <a:spcBef>
                          <a:spcPts val="0"/>
                        </a:spcBef>
                        <a:spcAft>
                          <a:spcPts val="0"/>
                        </a:spcAft>
                        <a:buNone/>
                      </a:pPr>
                      <a:r>
                        <a:rPr lang="es-CL" sz="1800" u="none" strike="noStrike" cap="none" dirty="0"/>
                        <a:t>t</a:t>
                      </a:r>
                      <a:endParaRPr sz="1800" u="none" strike="noStrike" cap="none" dirty="0"/>
                    </a:p>
                  </a:txBody>
                  <a:tcPr marL="91450" marR="91450" marT="45725" marB="45725"/>
                </a:tc>
                <a:extLst>
                  <a:ext uri="{0D108BD9-81ED-4DB2-BD59-A6C34878D82A}">
                    <a16:rowId xmlns:a16="http://schemas.microsoft.com/office/drawing/2014/main" val="10000"/>
                  </a:ext>
                </a:extLst>
              </a:tr>
              <a:tr h="441175">
                <a:tc>
                  <a:txBody>
                    <a:bodyPr/>
                    <a:lstStyle/>
                    <a:p>
                      <a:pPr marL="0" marR="0" lvl="0" indent="0" algn="ctr" rtl="0">
                        <a:spcBef>
                          <a:spcPts val="0"/>
                        </a:spcBef>
                        <a:spcAft>
                          <a:spcPts val="0"/>
                        </a:spcAft>
                        <a:buNone/>
                      </a:pPr>
                      <a:r>
                        <a:rPr lang="es-CL" sz="1800" u="none" strike="noStrike" cap="none" dirty="0"/>
                        <a:t>95</a:t>
                      </a:r>
                      <a:endParaRPr sz="1800" u="none" strike="noStrike" cap="none" dirty="0"/>
                    </a:p>
                  </a:txBody>
                  <a:tcPr marL="91450" marR="91450" marT="45725" marB="45725"/>
                </a:tc>
                <a:tc>
                  <a:txBody>
                    <a:bodyPr/>
                    <a:lstStyle/>
                    <a:p>
                      <a:pPr marL="0" marR="0" lvl="0" indent="0" algn="ctr" rtl="0">
                        <a:spcBef>
                          <a:spcPts val="0"/>
                        </a:spcBef>
                        <a:spcAft>
                          <a:spcPts val="0"/>
                        </a:spcAft>
                        <a:buNone/>
                      </a:pPr>
                      <a:r>
                        <a:rPr lang="es-CL" sz="1800" u="none" strike="noStrike" cap="none" dirty="0"/>
                        <a:t>1,645</a:t>
                      </a:r>
                      <a:endParaRPr sz="1800" u="none" strike="noStrike" cap="none" dirty="0"/>
                    </a:p>
                  </a:txBody>
                  <a:tcPr marL="91450" marR="91450" marT="45725" marB="45725"/>
                </a:tc>
                <a:extLst>
                  <a:ext uri="{0D108BD9-81ED-4DB2-BD59-A6C34878D82A}">
                    <a16:rowId xmlns:a16="http://schemas.microsoft.com/office/drawing/2014/main" val="10001"/>
                  </a:ext>
                </a:extLst>
              </a:tr>
              <a:tr h="441175">
                <a:tc>
                  <a:txBody>
                    <a:bodyPr/>
                    <a:lstStyle/>
                    <a:p>
                      <a:pPr marL="0" marR="0" lvl="0" indent="0" algn="ctr" rtl="0">
                        <a:spcBef>
                          <a:spcPts val="0"/>
                        </a:spcBef>
                        <a:spcAft>
                          <a:spcPts val="0"/>
                        </a:spcAft>
                        <a:buNone/>
                      </a:pPr>
                      <a:r>
                        <a:rPr lang="es-CL" sz="1800" u="none" strike="noStrike" cap="none" dirty="0"/>
                        <a:t>90</a:t>
                      </a:r>
                      <a:endParaRPr sz="1800" u="none" strike="noStrike" cap="none" dirty="0"/>
                    </a:p>
                  </a:txBody>
                  <a:tcPr marL="91450" marR="91450" marT="45725" marB="45725"/>
                </a:tc>
                <a:tc>
                  <a:txBody>
                    <a:bodyPr/>
                    <a:lstStyle/>
                    <a:p>
                      <a:pPr marL="0" marR="0" lvl="0" indent="0" algn="ctr" rtl="0">
                        <a:spcBef>
                          <a:spcPts val="0"/>
                        </a:spcBef>
                        <a:spcAft>
                          <a:spcPts val="0"/>
                        </a:spcAft>
                        <a:buNone/>
                      </a:pPr>
                      <a:r>
                        <a:rPr lang="es-CL" sz="1800" u="none" strike="noStrike" cap="none" dirty="0"/>
                        <a:t>1,282</a:t>
                      </a:r>
                      <a:endParaRPr sz="1800" u="none" strike="noStrike" cap="none" dirty="0"/>
                    </a:p>
                  </a:txBody>
                  <a:tcPr marL="91450" marR="91450" marT="45725" marB="45725"/>
                </a:tc>
                <a:extLst>
                  <a:ext uri="{0D108BD9-81ED-4DB2-BD59-A6C34878D82A}">
                    <a16:rowId xmlns:a16="http://schemas.microsoft.com/office/drawing/2014/main" val="10002"/>
                  </a:ext>
                </a:extLst>
              </a:tr>
              <a:tr h="441175">
                <a:tc>
                  <a:txBody>
                    <a:bodyPr/>
                    <a:lstStyle/>
                    <a:p>
                      <a:pPr marL="0" marR="0" lvl="0" indent="0" algn="ctr" rtl="0">
                        <a:spcBef>
                          <a:spcPts val="0"/>
                        </a:spcBef>
                        <a:spcAft>
                          <a:spcPts val="0"/>
                        </a:spcAft>
                        <a:buNone/>
                      </a:pPr>
                      <a:r>
                        <a:rPr lang="es-CL" sz="1800" u="none" strike="noStrike" cap="none" dirty="0"/>
                        <a:t>85</a:t>
                      </a:r>
                      <a:endParaRPr sz="1800" u="none" strike="noStrike" cap="none" dirty="0"/>
                    </a:p>
                  </a:txBody>
                  <a:tcPr marL="91450" marR="91450" marT="45725" marB="45725"/>
                </a:tc>
                <a:tc>
                  <a:txBody>
                    <a:bodyPr/>
                    <a:lstStyle/>
                    <a:p>
                      <a:pPr marL="0" marR="0" lvl="0" indent="0" algn="ctr" rtl="0">
                        <a:spcBef>
                          <a:spcPts val="0"/>
                        </a:spcBef>
                        <a:spcAft>
                          <a:spcPts val="0"/>
                        </a:spcAft>
                        <a:buNone/>
                      </a:pPr>
                      <a:r>
                        <a:rPr lang="es-CL" sz="1800" u="none" strike="noStrike" cap="none" dirty="0"/>
                        <a:t>1,036</a:t>
                      </a:r>
                      <a:endParaRPr sz="1800" u="none" strike="noStrike" cap="none" dirty="0"/>
                    </a:p>
                  </a:txBody>
                  <a:tcPr marL="91450" marR="91450" marT="45725" marB="45725"/>
                </a:tc>
                <a:extLst>
                  <a:ext uri="{0D108BD9-81ED-4DB2-BD59-A6C34878D82A}">
                    <a16:rowId xmlns:a16="http://schemas.microsoft.com/office/drawing/2014/main" val="10003"/>
                  </a:ext>
                </a:extLst>
              </a:tr>
              <a:tr h="441175">
                <a:tc>
                  <a:txBody>
                    <a:bodyPr/>
                    <a:lstStyle/>
                    <a:p>
                      <a:pPr marL="0" marR="0" lvl="0" indent="0" algn="ctr" rtl="0">
                        <a:spcBef>
                          <a:spcPts val="0"/>
                        </a:spcBef>
                        <a:spcAft>
                          <a:spcPts val="0"/>
                        </a:spcAft>
                        <a:buNone/>
                      </a:pPr>
                      <a:r>
                        <a:rPr lang="es-CL" sz="1800" u="none" strike="noStrike" cap="none" dirty="0"/>
                        <a:t>80</a:t>
                      </a:r>
                      <a:endParaRPr sz="1800" u="none" strike="noStrike" cap="none" dirty="0"/>
                    </a:p>
                  </a:txBody>
                  <a:tcPr marL="91450" marR="91450" marT="45725" marB="45725"/>
                </a:tc>
                <a:tc>
                  <a:txBody>
                    <a:bodyPr/>
                    <a:lstStyle/>
                    <a:p>
                      <a:pPr marL="0" marR="0" lvl="0" indent="0" algn="ctr" rtl="0">
                        <a:spcBef>
                          <a:spcPts val="0"/>
                        </a:spcBef>
                        <a:spcAft>
                          <a:spcPts val="0"/>
                        </a:spcAft>
                        <a:buNone/>
                      </a:pPr>
                      <a:r>
                        <a:rPr lang="es-CL" sz="1800" u="none" strike="noStrike" cap="none" dirty="0"/>
                        <a:t>0,842</a:t>
                      </a:r>
                      <a:endParaRPr sz="1800" u="none" strike="noStrike" cap="none" dirty="0"/>
                    </a:p>
                  </a:txBody>
                  <a:tcPr marL="91450" marR="91450" marT="45725" marB="45725"/>
                </a:tc>
                <a:extLst>
                  <a:ext uri="{0D108BD9-81ED-4DB2-BD59-A6C34878D82A}">
                    <a16:rowId xmlns:a16="http://schemas.microsoft.com/office/drawing/2014/main" val="10004"/>
                  </a:ext>
                </a:extLst>
              </a:tr>
            </a:tbl>
          </a:graphicData>
        </a:graphic>
      </p:graphicFrame>
      <p:sp>
        <p:nvSpPr>
          <p:cNvPr id="288" name="Google Shape;288;p15"/>
          <p:cNvSpPr/>
          <p:nvPr/>
        </p:nvSpPr>
        <p:spPr>
          <a:xfrm>
            <a:off x="12020365" y="275204"/>
            <a:ext cx="171634" cy="6161103"/>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 name="CuadroTexto 1">
            <a:extLst>
              <a:ext uri="{FF2B5EF4-FFF2-40B4-BE49-F238E27FC236}">
                <a16:creationId xmlns:a16="http://schemas.microsoft.com/office/drawing/2014/main" id="{1F220788-1DB9-4186-B4FD-FD6F01877515}"/>
              </a:ext>
            </a:extLst>
          </p:cNvPr>
          <p:cNvSpPr txBox="1"/>
          <p:nvPr/>
        </p:nvSpPr>
        <p:spPr>
          <a:xfrm>
            <a:off x="3956676" y="2447667"/>
            <a:ext cx="2606040" cy="307777"/>
          </a:xfrm>
          <a:prstGeom prst="rect">
            <a:avLst/>
          </a:prstGeom>
          <a:noFill/>
        </p:spPr>
        <p:txBody>
          <a:bodyPr wrap="square" rtlCol="0">
            <a:spAutoFit/>
          </a:bodyPr>
          <a:lstStyle/>
          <a:p>
            <a:pPr algn="ctr"/>
            <a:r>
              <a:rPr lang="es-MX" dirty="0">
                <a:solidFill>
                  <a:schemeClr val="bg1"/>
                </a:solidFill>
                <a:latin typeface="Calibri" panose="020F0502020204030204" pitchFamily="34" charset="0"/>
                <a:cs typeface="Calibri" panose="020F0502020204030204" pitchFamily="34" charset="0"/>
              </a:rPr>
              <a:t>Tabla 2</a:t>
            </a:r>
            <a:endParaRPr lang="es-CL" dirty="0">
              <a:solidFill>
                <a:schemeClr val="bg1"/>
              </a:solidFill>
              <a:latin typeface="Calibri" panose="020F0502020204030204" pitchFamily="34" charset="0"/>
              <a:cs typeface="Calibri" panose="020F050202020403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pic>
        <p:nvPicPr>
          <p:cNvPr id="293" name="Google Shape;293;p16" descr="Fotografía, ladrillos, verde azulado, pared, cal, fotografía, ladrillos,  Fondo de pantalla HD | Wallpaperbetter"/>
          <p:cNvPicPr preferRelativeResize="0"/>
          <p:nvPr/>
        </p:nvPicPr>
        <p:blipFill rotWithShape="1">
          <a:blip r:embed="rId3">
            <a:alphaModFix/>
          </a:blip>
          <a:srcRect/>
          <a:stretch/>
        </p:blipFill>
        <p:spPr>
          <a:xfrm>
            <a:off x="12947" y="1"/>
            <a:ext cx="12179051" cy="6858000"/>
          </a:xfrm>
          <a:prstGeom prst="rect">
            <a:avLst/>
          </a:prstGeom>
          <a:noFill/>
          <a:ln>
            <a:noFill/>
          </a:ln>
        </p:spPr>
      </p:pic>
      <p:sp>
        <p:nvSpPr>
          <p:cNvPr id="294" name="Google Shape;294;p16"/>
          <p:cNvSpPr txBox="1">
            <a:spLocks noGrp="1"/>
          </p:cNvSpPr>
          <p:nvPr>
            <p:ph type="sldNum" idx="12"/>
          </p:nvPr>
        </p:nvSpPr>
        <p:spPr>
          <a:xfrm>
            <a:off x="10823979" y="557417"/>
            <a:ext cx="731600" cy="524800"/>
          </a:xfrm>
          <a:prstGeom prst="rect">
            <a:avLst/>
          </a:prstGeom>
          <a:noFill/>
          <a:ln>
            <a:noFill/>
          </a:ln>
        </p:spPr>
        <p:txBody>
          <a:bodyPr spcFirstLastPara="1" wrap="square" lIns="121900" tIns="121900" rIns="121900" bIns="121900" anchor="ctr" anchorCtr="0">
            <a:noAutofit/>
          </a:bodyPr>
          <a:lstStyle/>
          <a:p>
            <a:pPr marL="0" lvl="0" indent="0" algn="r" rtl="0">
              <a:spcBef>
                <a:spcPts val="0"/>
              </a:spcBef>
              <a:spcAft>
                <a:spcPts val="0"/>
              </a:spcAft>
              <a:buClr>
                <a:srgbClr val="888888"/>
              </a:buClr>
              <a:buSzPts val="1200"/>
              <a:buFont typeface="Calibri"/>
              <a:buNone/>
            </a:pPr>
            <a:fld id="{00000000-1234-1234-1234-123412341234}" type="slidenum">
              <a:rPr lang="es-CL"/>
              <a:t>16</a:t>
            </a:fld>
            <a:endParaRPr dirty="0"/>
          </a:p>
        </p:txBody>
      </p:sp>
      <p:sp>
        <p:nvSpPr>
          <p:cNvPr id="295" name="Google Shape;295;p16"/>
          <p:cNvSpPr/>
          <p:nvPr/>
        </p:nvSpPr>
        <p:spPr>
          <a:xfrm>
            <a:off x="1802163" y="96374"/>
            <a:ext cx="7830105" cy="905521"/>
          </a:xfrm>
          <a:prstGeom prst="rect">
            <a:avLst/>
          </a:prstGeom>
          <a:solidFill>
            <a:srgbClr val="00953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96" name="Google Shape;296;p16"/>
          <p:cNvSpPr/>
          <p:nvPr/>
        </p:nvSpPr>
        <p:spPr>
          <a:xfrm>
            <a:off x="-4" y="97657"/>
            <a:ext cx="1713397" cy="905521"/>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97" name="Google Shape;297;p16"/>
          <p:cNvSpPr/>
          <p:nvPr/>
        </p:nvSpPr>
        <p:spPr>
          <a:xfrm>
            <a:off x="2000147" y="1912960"/>
            <a:ext cx="8563881" cy="4535966"/>
          </a:xfrm>
          <a:prstGeom prst="rect">
            <a:avLst/>
          </a:prstGeom>
          <a:solidFill>
            <a:srgbClr val="00953A"/>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5400" dirty="0">
              <a:solidFill>
                <a:schemeClr val="lt1"/>
              </a:solidFill>
              <a:latin typeface="Calibri"/>
              <a:ea typeface="Calibri"/>
              <a:cs typeface="Calibri"/>
              <a:sym typeface="Calibri"/>
            </a:endParaRPr>
          </a:p>
        </p:txBody>
      </p:sp>
      <p:sp>
        <p:nvSpPr>
          <p:cNvPr id="298" name="Google Shape;298;p16"/>
          <p:cNvSpPr/>
          <p:nvPr/>
        </p:nvSpPr>
        <p:spPr>
          <a:xfrm rot="1175287">
            <a:off x="9835488" y="1191321"/>
            <a:ext cx="1800000" cy="1800000"/>
          </a:xfrm>
          <a:prstGeom prst="ellipse">
            <a:avLst/>
          </a:prstGeom>
          <a:blipFill rotWithShape="1">
            <a:blip r:embed="rId4">
              <a:alphaModFix/>
            </a:blip>
            <a:stretch>
              <a:fillRect/>
            </a:stretch>
          </a:blip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s-CL" sz="1400" b="1" dirty="0">
                <a:solidFill>
                  <a:schemeClr val="lt1"/>
                </a:solidFill>
                <a:latin typeface="Calibri"/>
                <a:ea typeface="Calibri"/>
                <a:cs typeface="Calibri"/>
                <a:sym typeface="Calibri"/>
              </a:rPr>
              <a:t>DOSIFICACIÓN SEGÚN NCH170</a:t>
            </a:r>
            <a:endParaRPr sz="1400" b="1" dirty="0">
              <a:solidFill>
                <a:schemeClr val="lt1"/>
              </a:solidFill>
              <a:latin typeface="Calibri"/>
              <a:ea typeface="Calibri"/>
              <a:cs typeface="Calibri"/>
              <a:sym typeface="Calibri"/>
            </a:endParaRPr>
          </a:p>
        </p:txBody>
      </p:sp>
      <p:sp>
        <p:nvSpPr>
          <p:cNvPr id="299" name="Google Shape;299;p16"/>
          <p:cNvSpPr/>
          <p:nvPr/>
        </p:nvSpPr>
        <p:spPr>
          <a:xfrm>
            <a:off x="4885501" y="235042"/>
            <a:ext cx="4519379"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CL" sz="3200" dirty="0">
                <a:solidFill>
                  <a:schemeClr val="lt1"/>
                </a:solidFill>
                <a:latin typeface="Calibri"/>
                <a:ea typeface="Calibri"/>
                <a:cs typeface="Calibri"/>
                <a:sym typeface="Calibri"/>
              </a:rPr>
              <a:t>Dosificación del hormigón</a:t>
            </a:r>
            <a:endParaRPr sz="3200" dirty="0">
              <a:solidFill>
                <a:schemeClr val="lt1"/>
              </a:solidFill>
              <a:latin typeface="Calibri"/>
              <a:ea typeface="Calibri"/>
              <a:cs typeface="Calibri"/>
              <a:sym typeface="Calibri"/>
            </a:endParaRPr>
          </a:p>
        </p:txBody>
      </p:sp>
      <p:sp>
        <p:nvSpPr>
          <p:cNvPr id="300" name="Google Shape;300;p16"/>
          <p:cNvSpPr/>
          <p:nvPr/>
        </p:nvSpPr>
        <p:spPr>
          <a:xfrm>
            <a:off x="2155039" y="2329236"/>
            <a:ext cx="6190064" cy="3917559"/>
          </a:xfrm>
          <a:prstGeom prst="rect">
            <a:avLst/>
          </a:prstGeom>
          <a:solidFill>
            <a:schemeClr val="dk1">
              <a:alpha val="24705"/>
            </a:schemeClr>
          </a:solidFill>
          <a:ln>
            <a:noFill/>
          </a:ln>
        </p:spPr>
        <p:txBody>
          <a:bodyPr spcFirstLastPara="1" wrap="square" lIns="91425" tIns="45700" rIns="91425" bIns="45700" anchor="t" anchorCtr="0">
            <a:spAutoFit/>
          </a:bodyPr>
          <a:lstStyle/>
          <a:p>
            <a:pPr marL="0" marR="0" lvl="0" indent="0" algn="just" rtl="0">
              <a:spcBef>
                <a:spcPts val="0"/>
              </a:spcBef>
              <a:spcAft>
                <a:spcPts val="0"/>
              </a:spcAft>
              <a:buNone/>
            </a:pPr>
            <a:endParaRPr sz="1800" dirty="0">
              <a:solidFill>
                <a:schemeClr val="lt1"/>
              </a:solidFill>
              <a:latin typeface="Arial"/>
              <a:ea typeface="Arial"/>
              <a:cs typeface="Arial"/>
              <a:sym typeface="Arial"/>
            </a:endParaRPr>
          </a:p>
        </p:txBody>
      </p:sp>
      <p:sp>
        <p:nvSpPr>
          <p:cNvPr id="301" name="Google Shape;301;p16"/>
          <p:cNvSpPr txBox="1">
            <a:spLocks noGrp="1"/>
          </p:cNvSpPr>
          <p:nvPr>
            <p:ph type="body" idx="1"/>
          </p:nvPr>
        </p:nvSpPr>
        <p:spPr>
          <a:xfrm>
            <a:off x="2050079" y="1769885"/>
            <a:ext cx="5710800" cy="642900"/>
          </a:xfrm>
          <a:prstGeom prst="rect">
            <a:avLst/>
          </a:prstGeom>
          <a:noFill/>
          <a:ln>
            <a:noFill/>
          </a:ln>
        </p:spPr>
        <p:txBody>
          <a:bodyPr spcFirstLastPara="1" wrap="square" lIns="91425" tIns="91425" rIns="91425" bIns="91425" anchor="t" anchorCtr="0">
            <a:noAutofit/>
          </a:bodyPr>
          <a:lstStyle/>
          <a:p>
            <a:pPr marL="152396" lvl="0" indent="0" algn="l" rtl="0">
              <a:lnSpc>
                <a:spcPct val="90000"/>
              </a:lnSpc>
              <a:spcBef>
                <a:spcPts val="800"/>
              </a:spcBef>
              <a:spcAft>
                <a:spcPts val="0"/>
              </a:spcAft>
              <a:buClr>
                <a:schemeClr val="lt1"/>
              </a:buClr>
              <a:buSzPts val="1800"/>
              <a:buNone/>
            </a:pPr>
            <a:r>
              <a:rPr lang="es-CL" b="1" dirty="0">
                <a:solidFill>
                  <a:schemeClr val="lt1"/>
                </a:solidFill>
              </a:rPr>
              <a:t>Valor estimado S (desviación estándar)</a:t>
            </a:r>
            <a:endParaRPr dirty="0"/>
          </a:p>
          <a:p>
            <a:pPr marL="609585" lvl="0" indent="-342888" algn="l" rtl="0">
              <a:lnSpc>
                <a:spcPct val="90000"/>
              </a:lnSpc>
              <a:spcBef>
                <a:spcPts val="800"/>
              </a:spcBef>
              <a:spcAft>
                <a:spcPts val="0"/>
              </a:spcAft>
              <a:buClr>
                <a:schemeClr val="dk1"/>
              </a:buClr>
              <a:buSzPts val="1800"/>
              <a:buNone/>
            </a:pPr>
            <a:endParaRPr dirty="0"/>
          </a:p>
        </p:txBody>
      </p:sp>
      <p:graphicFrame>
        <p:nvGraphicFramePr>
          <p:cNvPr id="302" name="Google Shape;302;p16"/>
          <p:cNvGraphicFramePr/>
          <p:nvPr>
            <p:extLst>
              <p:ext uri="{D42A27DB-BD31-4B8C-83A1-F6EECF244321}">
                <p14:modId xmlns:p14="http://schemas.microsoft.com/office/powerpoint/2010/main" val="1819492525"/>
              </p:ext>
            </p:extLst>
          </p:nvPr>
        </p:nvGraphicFramePr>
        <p:xfrm>
          <a:off x="2634411" y="2617322"/>
          <a:ext cx="4967125" cy="3496285"/>
        </p:xfrm>
        <a:graphic>
          <a:graphicData uri="http://schemas.openxmlformats.org/drawingml/2006/table">
            <a:tbl>
              <a:tblPr firstRow="1" bandRow="1">
                <a:noFill/>
                <a:tableStyleId>{86954924-CE56-4842-B303-1C8DD85EABF1}</a:tableStyleId>
              </a:tblPr>
              <a:tblGrid>
                <a:gridCol w="2297300">
                  <a:extLst>
                    <a:ext uri="{9D8B030D-6E8A-4147-A177-3AD203B41FA5}">
                      <a16:colId xmlns:a16="http://schemas.microsoft.com/office/drawing/2014/main" val="20000"/>
                    </a:ext>
                  </a:extLst>
                </a:gridCol>
                <a:gridCol w="1303875">
                  <a:extLst>
                    <a:ext uri="{9D8B030D-6E8A-4147-A177-3AD203B41FA5}">
                      <a16:colId xmlns:a16="http://schemas.microsoft.com/office/drawing/2014/main" val="20001"/>
                    </a:ext>
                  </a:extLst>
                </a:gridCol>
                <a:gridCol w="1365950">
                  <a:extLst>
                    <a:ext uri="{9D8B030D-6E8A-4147-A177-3AD203B41FA5}">
                      <a16:colId xmlns:a16="http://schemas.microsoft.com/office/drawing/2014/main" val="20002"/>
                    </a:ext>
                  </a:extLst>
                </a:gridCol>
              </a:tblGrid>
              <a:tr h="516375">
                <a:tc gridSpan="3">
                  <a:txBody>
                    <a:bodyPr/>
                    <a:lstStyle/>
                    <a:p>
                      <a:pPr marL="0" marR="0" lvl="0" indent="0" algn="ctr" rtl="0">
                        <a:spcBef>
                          <a:spcPts val="0"/>
                        </a:spcBef>
                        <a:spcAft>
                          <a:spcPts val="0"/>
                        </a:spcAft>
                        <a:buNone/>
                      </a:pPr>
                      <a:r>
                        <a:rPr lang="es-CL" sz="1800" u="none" strike="noStrike" cap="none" dirty="0"/>
                        <a:t>Valor estimado</a:t>
                      </a:r>
                      <a:endParaRPr sz="1800" b="1" u="none" strike="noStrike" cap="none" dirty="0">
                        <a:solidFill>
                          <a:schemeClr val="lt1"/>
                        </a:solidFill>
                      </a:endParaRPr>
                    </a:p>
                  </a:txBody>
                  <a:tcPr marL="91450" marR="91450" marT="45725" marB="45725">
                    <a:solidFill>
                      <a:srgbClr val="B7B7B7"/>
                    </a:solidFill>
                  </a:tcPr>
                </a:tc>
                <a:tc hMerge="1">
                  <a:txBody>
                    <a:bodyPr/>
                    <a:lstStyle/>
                    <a:p>
                      <a:endParaRPr lang="es-CL"/>
                    </a:p>
                  </a:txBody>
                  <a:tcPr/>
                </a:tc>
                <a:tc hMerge="1">
                  <a:txBody>
                    <a:bodyPr/>
                    <a:lstStyle/>
                    <a:p>
                      <a:endParaRPr lang="es-CL"/>
                    </a:p>
                  </a:txBody>
                  <a:tcPr/>
                </a:tc>
                <a:extLst>
                  <a:ext uri="{0D108BD9-81ED-4DB2-BD59-A6C34878D82A}">
                    <a16:rowId xmlns:a16="http://schemas.microsoft.com/office/drawing/2014/main" val="10000"/>
                  </a:ext>
                </a:extLst>
              </a:tr>
              <a:tr h="258175">
                <a:tc rowSpan="2">
                  <a:txBody>
                    <a:bodyPr/>
                    <a:lstStyle/>
                    <a:p>
                      <a:pPr marL="0" marR="0" lvl="0" indent="0" algn="ctr" rtl="0">
                        <a:spcBef>
                          <a:spcPts val="0"/>
                        </a:spcBef>
                        <a:spcAft>
                          <a:spcPts val="0"/>
                        </a:spcAft>
                        <a:buNone/>
                      </a:pPr>
                      <a:r>
                        <a:rPr lang="es-CL" sz="1800" u="none" strike="noStrike" cap="none" dirty="0"/>
                        <a:t>Condiciones previas para la ejecución de las obras</a:t>
                      </a:r>
                      <a:endParaRPr sz="1800" b="1" u="none" strike="noStrike" cap="none" dirty="0">
                        <a:solidFill>
                          <a:schemeClr val="lt1"/>
                        </a:solidFill>
                      </a:endParaRPr>
                    </a:p>
                  </a:txBody>
                  <a:tcPr marL="91450" marR="91450" marT="45725" marB="45725">
                    <a:solidFill>
                      <a:srgbClr val="CCCCCC"/>
                    </a:solidFill>
                  </a:tcPr>
                </a:tc>
                <a:tc gridSpan="2">
                  <a:txBody>
                    <a:bodyPr/>
                    <a:lstStyle/>
                    <a:p>
                      <a:pPr marL="0" marR="0" lvl="0" indent="0" algn="ctr" rtl="0">
                        <a:spcBef>
                          <a:spcPts val="0"/>
                        </a:spcBef>
                        <a:spcAft>
                          <a:spcPts val="0"/>
                        </a:spcAft>
                        <a:buNone/>
                      </a:pPr>
                      <a:r>
                        <a:rPr lang="es-CL" sz="1800" u="none" strike="noStrike" cap="none" dirty="0"/>
                        <a:t>S (Mpa)</a:t>
                      </a:r>
                      <a:endParaRPr sz="1800" b="1" u="none" strike="noStrike" cap="none" dirty="0">
                        <a:solidFill>
                          <a:schemeClr val="lt1"/>
                        </a:solidFill>
                      </a:endParaRPr>
                    </a:p>
                  </a:txBody>
                  <a:tcPr marL="91450" marR="91450" marT="45725" marB="45725">
                    <a:solidFill>
                      <a:srgbClr val="CCCCCC"/>
                    </a:solidFill>
                  </a:tcPr>
                </a:tc>
                <a:tc hMerge="1">
                  <a:txBody>
                    <a:bodyPr/>
                    <a:lstStyle/>
                    <a:p>
                      <a:endParaRPr lang="es-CL"/>
                    </a:p>
                  </a:txBody>
                  <a:tcPr/>
                </a:tc>
                <a:extLst>
                  <a:ext uri="{0D108BD9-81ED-4DB2-BD59-A6C34878D82A}">
                    <a16:rowId xmlns:a16="http://schemas.microsoft.com/office/drawing/2014/main" val="10001"/>
                  </a:ext>
                </a:extLst>
              </a:tr>
              <a:tr h="258175">
                <a:tc vMerge="1">
                  <a:txBody>
                    <a:bodyPr/>
                    <a:lstStyle/>
                    <a:p>
                      <a:endParaRPr lang="es-CL"/>
                    </a:p>
                  </a:txBody>
                  <a:tcPr/>
                </a:tc>
                <a:tc>
                  <a:txBody>
                    <a:bodyPr/>
                    <a:lstStyle/>
                    <a:p>
                      <a:pPr marL="0" marR="0" lvl="0" indent="0" algn="ctr" rtl="0">
                        <a:spcBef>
                          <a:spcPts val="0"/>
                        </a:spcBef>
                        <a:spcAft>
                          <a:spcPts val="0"/>
                        </a:spcAft>
                        <a:buNone/>
                      </a:pPr>
                      <a:r>
                        <a:rPr lang="es-CL" sz="1400" u="none" strike="noStrike" cap="none" dirty="0"/>
                        <a:t>≤ G 15</a:t>
                      </a:r>
                      <a:endParaRPr sz="1800" b="1" u="none" strike="noStrike" cap="none" dirty="0">
                        <a:solidFill>
                          <a:schemeClr val="lt1"/>
                        </a:solidFill>
                      </a:endParaRPr>
                    </a:p>
                  </a:txBody>
                  <a:tcPr marL="91450" marR="91450" marT="45725" marB="45725">
                    <a:solidFill>
                      <a:srgbClr val="CCCCCC"/>
                    </a:solidFill>
                  </a:tcPr>
                </a:tc>
                <a:tc>
                  <a:txBody>
                    <a:bodyPr/>
                    <a:lstStyle/>
                    <a:p>
                      <a:pPr marL="0" marR="0" lvl="0" indent="0" algn="ctr" rtl="0">
                        <a:spcBef>
                          <a:spcPts val="0"/>
                        </a:spcBef>
                        <a:spcAft>
                          <a:spcPts val="0"/>
                        </a:spcAft>
                        <a:buNone/>
                      </a:pPr>
                      <a:r>
                        <a:rPr lang="es-CL" sz="1400" u="none" strike="noStrike" cap="none" dirty="0"/>
                        <a:t>&gt;G 15</a:t>
                      </a:r>
                      <a:endParaRPr sz="1800" u="none" strike="noStrike" cap="none" dirty="0">
                        <a:solidFill>
                          <a:schemeClr val="lt1"/>
                        </a:solidFill>
                      </a:endParaRPr>
                    </a:p>
                  </a:txBody>
                  <a:tcPr marL="91450" marR="91450" marT="45725" marB="45725">
                    <a:solidFill>
                      <a:srgbClr val="CCCCCC"/>
                    </a:solidFill>
                  </a:tcPr>
                </a:tc>
                <a:extLst>
                  <a:ext uri="{0D108BD9-81ED-4DB2-BD59-A6C34878D82A}">
                    <a16:rowId xmlns:a16="http://schemas.microsoft.com/office/drawing/2014/main" val="10002"/>
                  </a:ext>
                </a:extLst>
              </a:tr>
              <a:tr h="516375">
                <a:tc>
                  <a:txBody>
                    <a:bodyPr/>
                    <a:lstStyle/>
                    <a:p>
                      <a:pPr marL="0" marR="0" lvl="0" indent="0" algn="ctr" rtl="0">
                        <a:spcBef>
                          <a:spcPts val="0"/>
                        </a:spcBef>
                        <a:spcAft>
                          <a:spcPts val="0"/>
                        </a:spcAft>
                        <a:buNone/>
                      </a:pPr>
                      <a:r>
                        <a:rPr lang="es-CL" sz="1800" u="none" strike="noStrike" cap="none" dirty="0"/>
                        <a:t>Regulares</a:t>
                      </a:r>
                      <a:endParaRPr sz="1800" u="none" strike="noStrike" cap="none" dirty="0">
                        <a:solidFill>
                          <a:schemeClr val="lt1"/>
                        </a:solidFill>
                      </a:endParaRPr>
                    </a:p>
                  </a:txBody>
                  <a:tcPr marL="91450" marR="91450" marT="45725" marB="45725">
                    <a:solidFill>
                      <a:srgbClr val="B7B7B7"/>
                    </a:solidFill>
                  </a:tcPr>
                </a:tc>
                <a:tc>
                  <a:txBody>
                    <a:bodyPr/>
                    <a:lstStyle/>
                    <a:p>
                      <a:pPr marL="0" marR="0" lvl="0" indent="0" algn="ctr" rtl="0">
                        <a:spcBef>
                          <a:spcPts val="0"/>
                        </a:spcBef>
                        <a:spcAft>
                          <a:spcPts val="0"/>
                        </a:spcAft>
                        <a:buNone/>
                      </a:pPr>
                      <a:r>
                        <a:rPr lang="es-CL" sz="1800" u="none" strike="noStrike" cap="none" dirty="0"/>
                        <a:t>8,0</a:t>
                      </a:r>
                      <a:endParaRPr sz="1800" u="none" strike="noStrike" cap="none" dirty="0">
                        <a:solidFill>
                          <a:schemeClr val="lt1"/>
                        </a:solidFill>
                      </a:endParaRPr>
                    </a:p>
                  </a:txBody>
                  <a:tcPr marL="91450" marR="91450" marT="45725" marB="45725">
                    <a:solidFill>
                      <a:srgbClr val="B7B7B7"/>
                    </a:solidFill>
                  </a:tcPr>
                </a:tc>
                <a:tc>
                  <a:txBody>
                    <a:bodyPr/>
                    <a:lstStyle/>
                    <a:p>
                      <a:pPr marL="0" marR="0" lvl="0" indent="0" algn="ctr" rtl="0">
                        <a:spcBef>
                          <a:spcPts val="0"/>
                        </a:spcBef>
                        <a:spcAft>
                          <a:spcPts val="0"/>
                        </a:spcAft>
                        <a:buNone/>
                      </a:pPr>
                      <a:r>
                        <a:rPr lang="es-CL" sz="1800" u="none" strike="noStrike" cap="none" dirty="0"/>
                        <a:t>-</a:t>
                      </a:r>
                      <a:endParaRPr sz="1800" u="none" strike="noStrike" cap="none" dirty="0">
                        <a:solidFill>
                          <a:schemeClr val="lt1"/>
                        </a:solidFill>
                      </a:endParaRPr>
                    </a:p>
                  </a:txBody>
                  <a:tcPr marL="91450" marR="91450" marT="45725" marB="45725">
                    <a:solidFill>
                      <a:srgbClr val="B7B7B7"/>
                    </a:solidFill>
                  </a:tcPr>
                </a:tc>
                <a:extLst>
                  <a:ext uri="{0D108BD9-81ED-4DB2-BD59-A6C34878D82A}">
                    <a16:rowId xmlns:a16="http://schemas.microsoft.com/office/drawing/2014/main" val="10003"/>
                  </a:ext>
                </a:extLst>
              </a:tr>
              <a:tr h="516375">
                <a:tc>
                  <a:txBody>
                    <a:bodyPr/>
                    <a:lstStyle/>
                    <a:p>
                      <a:pPr marL="0" marR="0" lvl="0" indent="0" algn="ctr" rtl="0">
                        <a:spcBef>
                          <a:spcPts val="0"/>
                        </a:spcBef>
                        <a:spcAft>
                          <a:spcPts val="0"/>
                        </a:spcAft>
                        <a:buNone/>
                      </a:pPr>
                      <a:r>
                        <a:rPr lang="es-CL" sz="1800" u="none" strike="noStrike" cap="none" dirty="0"/>
                        <a:t>Medias</a:t>
                      </a:r>
                      <a:endParaRPr sz="1800" u="none" strike="noStrike" cap="none" dirty="0">
                        <a:solidFill>
                          <a:schemeClr val="lt1"/>
                        </a:solidFill>
                      </a:endParaRPr>
                    </a:p>
                  </a:txBody>
                  <a:tcPr marL="91450" marR="91450" marT="45725" marB="45725">
                    <a:solidFill>
                      <a:srgbClr val="CCCCCC"/>
                    </a:solidFill>
                  </a:tcPr>
                </a:tc>
                <a:tc>
                  <a:txBody>
                    <a:bodyPr/>
                    <a:lstStyle/>
                    <a:p>
                      <a:pPr marL="0" marR="0" lvl="0" indent="0" algn="ctr" rtl="0">
                        <a:spcBef>
                          <a:spcPts val="0"/>
                        </a:spcBef>
                        <a:spcAft>
                          <a:spcPts val="0"/>
                        </a:spcAft>
                        <a:buNone/>
                      </a:pPr>
                      <a:r>
                        <a:rPr lang="es-CL" sz="1800" u="none" strike="noStrike" cap="none" dirty="0"/>
                        <a:t>6,0</a:t>
                      </a:r>
                      <a:endParaRPr sz="1800" u="none" strike="noStrike" cap="none" dirty="0">
                        <a:solidFill>
                          <a:schemeClr val="lt1"/>
                        </a:solidFill>
                      </a:endParaRPr>
                    </a:p>
                  </a:txBody>
                  <a:tcPr marL="91450" marR="91450" marT="45725" marB="45725">
                    <a:solidFill>
                      <a:srgbClr val="CCCCCC"/>
                    </a:solidFill>
                  </a:tcPr>
                </a:tc>
                <a:tc>
                  <a:txBody>
                    <a:bodyPr/>
                    <a:lstStyle/>
                    <a:p>
                      <a:pPr marL="0" marR="0" lvl="0" indent="0" algn="ctr" rtl="0">
                        <a:spcBef>
                          <a:spcPts val="0"/>
                        </a:spcBef>
                        <a:spcAft>
                          <a:spcPts val="0"/>
                        </a:spcAft>
                        <a:buNone/>
                      </a:pPr>
                      <a:r>
                        <a:rPr lang="es-CL" sz="1800" u="none" strike="noStrike" cap="none" dirty="0"/>
                        <a:t>7,0</a:t>
                      </a:r>
                      <a:endParaRPr sz="1800" u="none" strike="noStrike" cap="none" dirty="0">
                        <a:solidFill>
                          <a:schemeClr val="lt1"/>
                        </a:solidFill>
                      </a:endParaRPr>
                    </a:p>
                  </a:txBody>
                  <a:tcPr marL="91450" marR="91450" marT="45725" marB="45725">
                    <a:solidFill>
                      <a:srgbClr val="CCCCCC"/>
                    </a:solidFill>
                  </a:tcPr>
                </a:tc>
                <a:extLst>
                  <a:ext uri="{0D108BD9-81ED-4DB2-BD59-A6C34878D82A}">
                    <a16:rowId xmlns:a16="http://schemas.microsoft.com/office/drawing/2014/main" val="10004"/>
                  </a:ext>
                </a:extLst>
              </a:tr>
              <a:tr h="516375">
                <a:tc>
                  <a:txBody>
                    <a:bodyPr/>
                    <a:lstStyle/>
                    <a:p>
                      <a:pPr marL="0" marR="0" lvl="0" indent="0" algn="ctr" rtl="0">
                        <a:spcBef>
                          <a:spcPts val="0"/>
                        </a:spcBef>
                        <a:spcAft>
                          <a:spcPts val="0"/>
                        </a:spcAft>
                        <a:buNone/>
                      </a:pPr>
                      <a:r>
                        <a:rPr lang="es-CL" sz="1800" u="none" strike="noStrike" cap="none" dirty="0"/>
                        <a:t>Buenas</a:t>
                      </a:r>
                      <a:endParaRPr sz="1800" u="none" strike="noStrike" cap="none" dirty="0">
                        <a:solidFill>
                          <a:schemeClr val="lt1"/>
                        </a:solidFill>
                      </a:endParaRPr>
                    </a:p>
                  </a:txBody>
                  <a:tcPr marL="91450" marR="91450" marT="45725" marB="45725">
                    <a:solidFill>
                      <a:srgbClr val="B7B7B7"/>
                    </a:solidFill>
                  </a:tcPr>
                </a:tc>
                <a:tc>
                  <a:txBody>
                    <a:bodyPr/>
                    <a:lstStyle/>
                    <a:p>
                      <a:pPr marL="0" marR="0" lvl="0" indent="0" algn="ctr" rtl="0">
                        <a:spcBef>
                          <a:spcPts val="0"/>
                        </a:spcBef>
                        <a:spcAft>
                          <a:spcPts val="0"/>
                        </a:spcAft>
                        <a:buNone/>
                      </a:pPr>
                      <a:r>
                        <a:rPr lang="es-CL" sz="1800" u="none" strike="noStrike" cap="none" dirty="0"/>
                        <a:t>4,0</a:t>
                      </a:r>
                      <a:endParaRPr sz="1800" u="none" strike="noStrike" cap="none" dirty="0">
                        <a:solidFill>
                          <a:schemeClr val="lt1"/>
                        </a:solidFill>
                      </a:endParaRPr>
                    </a:p>
                  </a:txBody>
                  <a:tcPr marL="91450" marR="91450" marT="45725" marB="45725">
                    <a:solidFill>
                      <a:srgbClr val="B7B7B7"/>
                    </a:solidFill>
                  </a:tcPr>
                </a:tc>
                <a:tc>
                  <a:txBody>
                    <a:bodyPr/>
                    <a:lstStyle/>
                    <a:p>
                      <a:pPr marL="0" marR="0" lvl="0" indent="0" algn="ctr" rtl="0">
                        <a:spcBef>
                          <a:spcPts val="0"/>
                        </a:spcBef>
                        <a:spcAft>
                          <a:spcPts val="0"/>
                        </a:spcAft>
                        <a:buNone/>
                      </a:pPr>
                      <a:r>
                        <a:rPr lang="es-CL" sz="1800" u="none" strike="noStrike" cap="none" dirty="0"/>
                        <a:t>5,0</a:t>
                      </a:r>
                      <a:endParaRPr sz="1800" u="none" strike="noStrike" cap="none" dirty="0">
                        <a:solidFill>
                          <a:schemeClr val="lt1"/>
                        </a:solidFill>
                      </a:endParaRPr>
                    </a:p>
                  </a:txBody>
                  <a:tcPr marL="91450" marR="91450" marT="45725" marB="45725">
                    <a:solidFill>
                      <a:srgbClr val="B7B7B7"/>
                    </a:solidFill>
                  </a:tcPr>
                </a:tc>
                <a:extLst>
                  <a:ext uri="{0D108BD9-81ED-4DB2-BD59-A6C34878D82A}">
                    <a16:rowId xmlns:a16="http://schemas.microsoft.com/office/drawing/2014/main" val="10005"/>
                  </a:ext>
                </a:extLst>
              </a:tr>
              <a:tr h="516375">
                <a:tc>
                  <a:txBody>
                    <a:bodyPr/>
                    <a:lstStyle/>
                    <a:p>
                      <a:pPr marL="0" marR="0" lvl="0" indent="0" algn="ctr" rtl="0">
                        <a:spcBef>
                          <a:spcPts val="0"/>
                        </a:spcBef>
                        <a:spcAft>
                          <a:spcPts val="0"/>
                        </a:spcAft>
                        <a:buNone/>
                      </a:pPr>
                      <a:r>
                        <a:rPr lang="es-CL" sz="1800" u="none" strike="noStrike" cap="none" dirty="0"/>
                        <a:t>Muy buenas</a:t>
                      </a:r>
                      <a:endParaRPr sz="1800" u="none" strike="noStrike" cap="none" dirty="0">
                        <a:solidFill>
                          <a:schemeClr val="lt1"/>
                        </a:solidFill>
                      </a:endParaRPr>
                    </a:p>
                  </a:txBody>
                  <a:tcPr marL="91450" marR="91450" marT="45725" marB="45725">
                    <a:solidFill>
                      <a:srgbClr val="CCCCCC"/>
                    </a:solidFill>
                  </a:tcPr>
                </a:tc>
                <a:tc>
                  <a:txBody>
                    <a:bodyPr/>
                    <a:lstStyle/>
                    <a:p>
                      <a:pPr marL="0" marR="0" lvl="0" indent="0" algn="ctr" rtl="0">
                        <a:spcBef>
                          <a:spcPts val="0"/>
                        </a:spcBef>
                        <a:spcAft>
                          <a:spcPts val="0"/>
                        </a:spcAft>
                        <a:buNone/>
                      </a:pPr>
                      <a:r>
                        <a:rPr lang="es-CL" sz="1800" u="none" strike="noStrike" cap="none" dirty="0"/>
                        <a:t>3,0</a:t>
                      </a:r>
                      <a:endParaRPr sz="1800" u="none" strike="noStrike" cap="none" dirty="0">
                        <a:solidFill>
                          <a:schemeClr val="lt1"/>
                        </a:solidFill>
                      </a:endParaRPr>
                    </a:p>
                  </a:txBody>
                  <a:tcPr marL="91450" marR="91450" marT="45725" marB="45725">
                    <a:solidFill>
                      <a:srgbClr val="CCCCCC"/>
                    </a:solidFill>
                  </a:tcPr>
                </a:tc>
                <a:tc>
                  <a:txBody>
                    <a:bodyPr/>
                    <a:lstStyle/>
                    <a:p>
                      <a:pPr marL="0" marR="0" lvl="0" indent="0" algn="ctr" rtl="0">
                        <a:spcBef>
                          <a:spcPts val="0"/>
                        </a:spcBef>
                        <a:spcAft>
                          <a:spcPts val="0"/>
                        </a:spcAft>
                        <a:buNone/>
                      </a:pPr>
                      <a:r>
                        <a:rPr lang="es-CL" sz="1800" u="none" strike="noStrike" cap="none" dirty="0"/>
                        <a:t>4,0</a:t>
                      </a:r>
                      <a:endParaRPr sz="1800" u="none" strike="noStrike" cap="none" dirty="0">
                        <a:solidFill>
                          <a:schemeClr val="lt1"/>
                        </a:solidFill>
                      </a:endParaRPr>
                    </a:p>
                  </a:txBody>
                  <a:tcPr marL="91450" marR="91450" marT="45725" marB="45725">
                    <a:solidFill>
                      <a:srgbClr val="CCCCCC"/>
                    </a:solidFill>
                  </a:tcPr>
                </a:tc>
                <a:extLst>
                  <a:ext uri="{0D108BD9-81ED-4DB2-BD59-A6C34878D82A}">
                    <a16:rowId xmlns:a16="http://schemas.microsoft.com/office/drawing/2014/main" val="10006"/>
                  </a:ext>
                </a:extLst>
              </a:tr>
            </a:tbl>
          </a:graphicData>
        </a:graphic>
      </p:graphicFrame>
      <p:sp>
        <p:nvSpPr>
          <p:cNvPr id="303" name="Google Shape;303;p16"/>
          <p:cNvSpPr/>
          <p:nvPr/>
        </p:nvSpPr>
        <p:spPr>
          <a:xfrm>
            <a:off x="12020365" y="275204"/>
            <a:ext cx="171634" cy="6161103"/>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 name="CuadroTexto 1">
            <a:extLst>
              <a:ext uri="{FF2B5EF4-FFF2-40B4-BE49-F238E27FC236}">
                <a16:creationId xmlns:a16="http://schemas.microsoft.com/office/drawing/2014/main" id="{F1B31BAC-B862-450C-A8B6-358C3BA9BE82}"/>
              </a:ext>
            </a:extLst>
          </p:cNvPr>
          <p:cNvSpPr txBox="1"/>
          <p:nvPr/>
        </p:nvSpPr>
        <p:spPr>
          <a:xfrm>
            <a:off x="3814954" y="2309545"/>
            <a:ext cx="2606040" cy="307777"/>
          </a:xfrm>
          <a:prstGeom prst="rect">
            <a:avLst/>
          </a:prstGeom>
          <a:noFill/>
        </p:spPr>
        <p:txBody>
          <a:bodyPr wrap="square" rtlCol="0">
            <a:spAutoFit/>
          </a:bodyPr>
          <a:lstStyle/>
          <a:p>
            <a:pPr algn="ctr"/>
            <a:r>
              <a:rPr lang="es-MX" dirty="0">
                <a:solidFill>
                  <a:schemeClr val="bg1"/>
                </a:solidFill>
                <a:latin typeface="Calibri" panose="020F0502020204030204" pitchFamily="34" charset="0"/>
                <a:cs typeface="Calibri" panose="020F0502020204030204" pitchFamily="34" charset="0"/>
              </a:rPr>
              <a:t>Tabla 3</a:t>
            </a:r>
            <a:endParaRPr lang="es-CL" dirty="0">
              <a:solidFill>
                <a:schemeClr val="bg1"/>
              </a:solidFill>
              <a:latin typeface="Calibri" panose="020F0502020204030204" pitchFamily="34" charset="0"/>
              <a:cs typeface="Calibri" panose="020F050202020403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pic>
        <p:nvPicPr>
          <p:cNvPr id="308" name="Google Shape;308;p17" descr="Fotografía, ladrillos, verde azulado, pared, cal, fotografía, ladrillos,  Fondo de pantalla HD | Wallpaperbetter"/>
          <p:cNvPicPr preferRelativeResize="0"/>
          <p:nvPr/>
        </p:nvPicPr>
        <p:blipFill rotWithShape="1">
          <a:blip r:embed="rId3">
            <a:alphaModFix/>
          </a:blip>
          <a:srcRect/>
          <a:stretch/>
        </p:blipFill>
        <p:spPr>
          <a:xfrm>
            <a:off x="12947" y="1"/>
            <a:ext cx="12179051" cy="6858000"/>
          </a:xfrm>
          <a:prstGeom prst="rect">
            <a:avLst/>
          </a:prstGeom>
          <a:noFill/>
          <a:ln>
            <a:noFill/>
          </a:ln>
        </p:spPr>
      </p:pic>
      <p:sp>
        <p:nvSpPr>
          <p:cNvPr id="309" name="Google Shape;309;p17"/>
          <p:cNvSpPr txBox="1">
            <a:spLocks noGrp="1"/>
          </p:cNvSpPr>
          <p:nvPr>
            <p:ph type="sldNum" idx="12"/>
          </p:nvPr>
        </p:nvSpPr>
        <p:spPr>
          <a:xfrm>
            <a:off x="10823979" y="557417"/>
            <a:ext cx="731600" cy="524800"/>
          </a:xfrm>
          <a:prstGeom prst="rect">
            <a:avLst/>
          </a:prstGeom>
          <a:noFill/>
          <a:ln>
            <a:noFill/>
          </a:ln>
        </p:spPr>
        <p:txBody>
          <a:bodyPr spcFirstLastPara="1" wrap="square" lIns="121900" tIns="121900" rIns="121900" bIns="121900" anchor="ctr" anchorCtr="0">
            <a:noAutofit/>
          </a:bodyPr>
          <a:lstStyle/>
          <a:p>
            <a:pPr marL="0" lvl="0" indent="0" algn="r" rtl="0">
              <a:spcBef>
                <a:spcPts val="0"/>
              </a:spcBef>
              <a:spcAft>
                <a:spcPts val="0"/>
              </a:spcAft>
              <a:buClr>
                <a:srgbClr val="888888"/>
              </a:buClr>
              <a:buSzPts val="1200"/>
              <a:buFont typeface="Calibri"/>
              <a:buNone/>
            </a:pPr>
            <a:fld id="{00000000-1234-1234-1234-123412341234}" type="slidenum">
              <a:rPr lang="es-CL"/>
              <a:t>17</a:t>
            </a:fld>
            <a:endParaRPr dirty="0"/>
          </a:p>
        </p:txBody>
      </p:sp>
      <p:sp>
        <p:nvSpPr>
          <p:cNvPr id="310" name="Google Shape;310;p17"/>
          <p:cNvSpPr/>
          <p:nvPr/>
        </p:nvSpPr>
        <p:spPr>
          <a:xfrm>
            <a:off x="1802163" y="96374"/>
            <a:ext cx="7830105" cy="905521"/>
          </a:xfrm>
          <a:prstGeom prst="rect">
            <a:avLst/>
          </a:prstGeom>
          <a:solidFill>
            <a:srgbClr val="00953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311" name="Google Shape;311;p17"/>
          <p:cNvSpPr/>
          <p:nvPr/>
        </p:nvSpPr>
        <p:spPr>
          <a:xfrm>
            <a:off x="-4" y="97657"/>
            <a:ext cx="1713397" cy="905521"/>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312" name="Google Shape;312;p17"/>
          <p:cNvSpPr/>
          <p:nvPr/>
        </p:nvSpPr>
        <p:spPr>
          <a:xfrm>
            <a:off x="2000147" y="1912959"/>
            <a:ext cx="8563881" cy="4333837"/>
          </a:xfrm>
          <a:prstGeom prst="rect">
            <a:avLst/>
          </a:prstGeom>
          <a:solidFill>
            <a:srgbClr val="00953A"/>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5400" dirty="0">
              <a:solidFill>
                <a:schemeClr val="lt1"/>
              </a:solidFill>
              <a:latin typeface="Calibri"/>
              <a:ea typeface="Calibri"/>
              <a:cs typeface="Calibri"/>
              <a:sym typeface="Calibri"/>
            </a:endParaRPr>
          </a:p>
        </p:txBody>
      </p:sp>
      <p:sp>
        <p:nvSpPr>
          <p:cNvPr id="313" name="Google Shape;313;p17"/>
          <p:cNvSpPr/>
          <p:nvPr/>
        </p:nvSpPr>
        <p:spPr>
          <a:xfrm rot="1175287">
            <a:off x="9835488" y="1191321"/>
            <a:ext cx="1800000" cy="1800000"/>
          </a:xfrm>
          <a:prstGeom prst="ellipse">
            <a:avLst/>
          </a:prstGeom>
          <a:blipFill rotWithShape="1">
            <a:blip r:embed="rId4">
              <a:alphaModFix/>
            </a:blip>
            <a:stretch>
              <a:fillRect/>
            </a:stretch>
          </a:blip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s-CL" sz="1400" b="1" dirty="0">
                <a:solidFill>
                  <a:schemeClr val="lt1"/>
                </a:solidFill>
                <a:latin typeface="Calibri"/>
                <a:ea typeface="Calibri"/>
                <a:cs typeface="Calibri"/>
                <a:sym typeface="Calibri"/>
              </a:rPr>
              <a:t>DOSIFICACIÓN SEGÚN NCH170</a:t>
            </a:r>
            <a:endParaRPr sz="1400" b="1" dirty="0">
              <a:solidFill>
                <a:schemeClr val="lt1"/>
              </a:solidFill>
              <a:latin typeface="Calibri"/>
              <a:ea typeface="Calibri"/>
              <a:cs typeface="Calibri"/>
              <a:sym typeface="Calibri"/>
            </a:endParaRPr>
          </a:p>
        </p:txBody>
      </p:sp>
      <p:sp>
        <p:nvSpPr>
          <p:cNvPr id="314" name="Google Shape;314;p17"/>
          <p:cNvSpPr/>
          <p:nvPr/>
        </p:nvSpPr>
        <p:spPr>
          <a:xfrm>
            <a:off x="4885501" y="235042"/>
            <a:ext cx="4519379"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CL" sz="3200" dirty="0">
                <a:solidFill>
                  <a:schemeClr val="lt1"/>
                </a:solidFill>
                <a:latin typeface="Calibri"/>
                <a:ea typeface="Calibri"/>
                <a:cs typeface="Calibri"/>
                <a:sym typeface="Calibri"/>
              </a:rPr>
              <a:t>Dosificación del hormigón</a:t>
            </a:r>
            <a:endParaRPr sz="3200" dirty="0">
              <a:solidFill>
                <a:schemeClr val="lt1"/>
              </a:solidFill>
              <a:latin typeface="Calibri"/>
              <a:ea typeface="Calibri"/>
              <a:cs typeface="Calibri"/>
              <a:sym typeface="Calibri"/>
            </a:endParaRPr>
          </a:p>
        </p:txBody>
      </p:sp>
      <p:sp>
        <p:nvSpPr>
          <p:cNvPr id="315" name="Google Shape;315;p17"/>
          <p:cNvSpPr/>
          <p:nvPr/>
        </p:nvSpPr>
        <p:spPr>
          <a:xfrm>
            <a:off x="2155039" y="2329238"/>
            <a:ext cx="7249841" cy="3734678"/>
          </a:xfrm>
          <a:prstGeom prst="rect">
            <a:avLst/>
          </a:prstGeom>
          <a:solidFill>
            <a:schemeClr val="dk1">
              <a:alpha val="24705"/>
            </a:schemeClr>
          </a:solidFill>
          <a:ln>
            <a:noFill/>
          </a:ln>
        </p:spPr>
        <p:txBody>
          <a:bodyPr spcFirstLastPara="1" wrap="square" lIns="91425" tIns="45700" rIns="91425" bIns="45700" anchor="t" anchorCtr="0">
            <a:spAutoFit/>
          </a:bodyPr>
          <a:lstStyle/>
          <a:p>
            <a:pPr marL="0" marR="0" lvl="0" indent="0" algn="just" rtl="0">
              <a:spcBef>
                <a:spcPts val="0"/>
              </a:spcBef>
              <a:spcAft>
                <a:spcPts val="0"/>
              </a:spcAft>
              <a:buNone/>
            </a:pPr>
            <a:endParaRPr sz="1800" dirty="0">
              <a:solidFill>
                <a:schemeClr val="lt1"/>
              </a:solidFill>
              <a:latin typeface="Arial"/>
              <a:ea typeface="Arial"/>
              <a:cs typeface="Arial"/>
              <a:sym typeface="Arial"/>
            </a:endParaRPr>
          </a:p>
        </p:txBody>
      </p:sp>
      <p:sp>
        <p:nvSpPr>
          <p:cNvPr id="316" name="Google Shape;316;p17"/>
          <p:cNvSpPr/>
          <p:nvPr/>
        </p:nvSpPr>
        <p:spPr>
          <a:xfrm>
            <a:off x="2262675" y="2479475"/>
            <a:ext cx="7113900" cy="3632100"/>
          </a:xfrm>
          <a:prstGeom prst="rect">
            <a:avLst/>
          </a:prstGeom>
          <a:noFill/>
          <a:ln>
            <a:noFill/>
          </a:ln>
        </p:spPr>
        <p:txBody>
          <a:bodyPr spcFirstLastPara="1" wrap="square" lIns="91425" tIns="45700" rIns="91425" bIns="45700" anchor="t" anchorCtr="0">
            <a:spAutoFit/>
          </a:bodyPr>
          <a:lstStyle/>
          <a:p>
            <a:pPr marL="355600" marR="5080" lvl="0" indent="-349250" algn="just" rtl="0">
              <a:lnSpc>
                <a:spcPct val="115000"/>
              </a:lnSpc>
              <a:spcBef>
                <a:spcPts val="0"/>
              </a:spcBef>
              <a:spcAft>
                <a:spcPts val="0"/>
              </a:spcAft>
              <a:buClr>
                <a:schemeClr val="lt1"/>
              </a:buClr>
              <a:buSzPts val="1700"/>
              <a:buFont typeface="Tahoma"/>
              <a:buChar char="•"/>
            </a:pPr>
            <a:r>
              <a:rPr lang="es-CL" sz="1700" b="1" dirty="0">
                <a:solidFill>
                  <a:schemeClr val="lt1"/>
                </a:solidFill>
                <a:latin typeface="Calibri"/>
                <a:ea typeface="Calibri"/>
                <a:cs typeface="Calibri"/>
                <a:sym typeface="Calibri"/>
              </a:rPr>
              <a:t>Muy buenas: </a:t>
            </a:r>
            <a:r>
              <a:rPr lang="es-CL" sz="1700" dirty="0">
                <a:solidFill>
                  <a:schemeClr val="lt1"/>
                </a:solidFill>
                <a:latin typeface="Calibri"/>
                <a:ea typeface="Calibri"/>
                <a:cs typeface="Calibri"/>
                <a:sym typeface="Calibri"/>
              </a:rPr>
              <a:t>Dosificación en peso; laboratorio de faena con personal  especializado en la ejecución de los controles mencionados, en forma  permanente y sistemática.</a:t>
            </a:r>
            <a:endParaRPr sz="1500" dirty="0">
              <a:latin typeface="Calibri"/>
              <a:ea typeface="Calibri"/>
              <a:cs typeface="Calibri"/>
              <a:sym typeface="Calibri"/>
            </a:endParaRPr>
          </a:p>
          <a:p>
            <a:pPr marL="355600" marR="5080" lvl="0" indent="-349250" algn="just" rtl="0">
              <a:lnSpc>
                <a:spcPct val="115000"/>
              </a:lnSpc>
              <a:spcBef>
                <a:spcPts val="1000"/>
              </a:spcBef>
              <a:spcAft>
                <a:spcPts val="0"/>
              </a:spcAft>
              <a:buClr>
                <a:schemeClr val="lt1"/>
              </a:buClr>
              <a:buSzPts val="1700"/>
              <a:buFont typeface="Tahoma"/>
              <a:buChar char="•"/>
            </a:pPr>
            <a:r>
              <a:rPr lang="es-CL" sz="1700" b="1" dirty="0">
                <a:solidFill>
                  <a:schemeClr val="lt1"/>
                </a:solidFill>
                <a:latin typeface="Calibri"/>
                <a:ea typeface="Calibri"/>
                <a:cs typeface="Calibri"/>
                <a:sym typeface="Calibri"/>
              </a:rPr>
              <a:t>Buena: </a:t>
            </a:r>
            <a:r>
              <a:rPr lang="es-CL" sz="1700" dirty="0">
                <a:solidFill>
                  <a:schemeClr val="lt1"/>
                </a:solidFill>
                <a:latin typeface="Calibri"/>
                <a:ea typeface="Calibri"/>
                <a:cs typeface="Calibri"/>
                <a:sym typeface="Calibri"/>
              </a:rPr>
              <a:t>Dosificación en peso o en volumen controlado y aplicación de los controles mencionados, en forma permanente y sistemática.</a:t>
            </a:r>
            <a:endParaRPr sz="1500" dirty="0">
              <a:latin typeface="Calibri"/>
              <a:ea typeface="Calibri"/>
              <a:cs typeface="Calibri"/>
              <a:sym typeface="Calibri"/>
            </a:endParaRPr>
          </a:p>
          <a:p>
            <a:pPr marL="355600" marR="5080" lvl="0" indent="-349250" algn="just" rtl="0">
              <a:lnSpc>
                <a:spcPct val="115000"/>
              </a:lnSpc>
              <a:spcBef>
                <a:spcPts val="1000"/>
              </a:spcBef>
              <a:spcAft>
                <a:spcPts val="0"/>
              </a:spcAft>
              <a:buClr>
                <a:schemeClr val="lt1"/>
              </a:buClr>
              <a:buSzPts val="1700"/>
              <a:buFont typeface="Tahoma"/>
              <a:buChar char="•"/>
            </a:pPr>
            <a:r>
              <a:rPr lang="es-CL" sz="1700" b="1" dirty="0">
                <a:solidFill>
                  <a:schemeClr val="lt1"/>
                </a:solidFill>
                <a:latin typeface="Calibri"/>
                <a:ea typeface="Calibri"/>
                <a:cs typeface="Calibri"/>
                <a:sym typeface="Calibri"/>
              </a:rPr>
              <a:t>Medias: </a:t>
            </a:r>
            <a:r>
              <a:rPr lang="es-CL" sz="1700" dirty="0">
                <a:solidFill>
                  <a:schemeClr val="lt1"/>
                </a:solidFill>
                <a:latin typeface="Calibri"/>
                <a:ea typeface="Calibri"/>
                <a:cs typeface="Calibri"/>
                <a:sym typeface="Calibri"/>
              </a:rPr>
              <a:t>Dosificación en volumen controlado, controles de humedad y  esponjamiento de áridos, control del asentamiento de cono y control del rendimiento de la dosis de cemento, en forma esporádica.</a:t>
            </a:r>
            <a:endParaRPr sz="1500" dirty="0">
              <a:latin typeface="Calibri"/>
              <a:ea typeface="Calibri"/>
              <a:cs typeface="Calibri"/>
              <a:sym typeface="Calibri"/>
            </a:endParaRPr>
          </a:p>
          <a:p>
            <a:pPr marL="355600" marR="5080" lvl="0" indent="-349250" algn="just" rtl="0">
              <a:lnSpc>
                <a:spcPct val="115000"/>
              </a:lnSpc>
              <a:spcBef>
                <a:spcPts val="1000"/>
              </a:spcBef>
              <a:spcAft>
                <a:spcPts val="0"/>
              </a:spcAft>
              <a:buClr>
                <a:schemeClr val="lt1"/>
              </a:buClr>
              <a:buSzPts val="1700"/>
              <a:buFont typeface="Tahoma"/>
              <a:buChar char="•"/>
            </a:pPr>
            <a:r>
              <a:rPr lang="es-CL" sz="1700" b="1" dirty="0">
                <a:solidFill>
                  <a:schemeClr val="lt1"/>
                </a:solidFill>
                <a:latin typeface="Calibri"/>
                <a:ea typeface="Calibri"/>
                <a:cs typeface="Calibri"/>
                <a:sym typeface="Calibri"/>
              </a:rPr>
              <a:t>Regulares: </a:t>
            </a:r>
            <a:r>
              <a:rPr lang="es-CL" sz="1700" dirty="0">
                <a:solidFill>
                  <a:schemeClr val="lt1"/>
                </a:solidFill>
                <a:latin typeface="Calibri"/>
                <a:ea typeface="Calibri"/>
                <a:cs typeface="Calibri"/>
                <a:sym typeface="Calibri"/>
              </a:rPr>
              <a:t>Cuando se realiza un control inferior a los mencionados y sólo en el caso de hormigones de grado G15.</a:t>
            </a:r>
            <a:endParaRPr sz="1700" dirty="0">
              <a:solidFill>
                <a:schemeClr val="lt1"/>
              </a:solidFill>
              <a:latin typeface="Calibri"/>
              <a:ea typeface="Calibri"/>
              <a:cs typeface="Calibri"/>
              <a:sym typeface="Calibri"/>
            </a:endParaRPr>
          </a:p>
        </p:txBody>
      </p:sp>
      <p:sp>
        <p:nvSpPr>
          <p:cNvPr id="317" name="Google Shape;317;p17"/>
          <p:cNvSpPr/>
          <p:nvPr/>
        </p:nvSpPr>
        <p:spPr>
          <a:xfrm>
            <a:off x="2155047" y="1906675"/>
            <a:ext cx="3828300" cy="369300"/>
          </a:xfrm>
          <a:prstGeom prst="rect">
            <a:avLst/>
          </a:prstGeom>
          <a:noFill/>
          <a:ln>
            <a:noFill/>
          </a:ln>
        </p:spPr>
        <p:txBody>
          <a:bodyPr spcFirstLastPara="1" wrap="square" lIns="91425" tIns="45700" rIns="91425" bIns="45700" anchor="t" anchorCtr="0">
            <a:spAutoFit/>
          </a:bodyPr>
          <a:lstStyle/>
          <a:p>
            <a:pPr marL="12700" marR="0" lvl="0" indent="0" algn="l" rtl="0">
              <a:spcBef>
                <a:spcPts val="0"/>
              </a:spcBef>
              <a:spcAft>
                <a:spcPts val="0"/>
              </a:spcAft>
              <a:buNone/>
            </a:pPr>
            <a:r>
              <a:rPr lang="es-CL" sz="2400" b="1" dirty="0">
                <a:solidFill>
                  <a:schemeClr val="lt1"/>
                </a:solidFill>
                <a:latin typeface="Calibri"/>
                <a:ea typeface="Calibri"/>
                <a:cs typeface="Calibri"/>
                <a:sym typeface="Calibri"/>
              </a:rPr>
              <a:t>Desviación estimada</a:t>
            </a:r>
            <a:endParaRPr sz="2400" b="1" dirty="0">
              <a:solidFill>
                <a:schemeClr val="lt1"/>
              </a:solidFill>
              <a:latin typeface="Calibri"/>
              <a:ea typeface="Calibri"/>
              <a:cs typeface="Calibri"/>
              <a:sym typeface="Calibri"/>
            </a:endParaRPr>
          </a:p>
        </p:txBody>
      </p:sp>
      <p:sp>
        <p:nvSpPr>
          <p:cNvPr id="318" name="Google Shape;318;p17"/>
          <p:cNvSpPr/>
          <p:nvPr/>
        </p:nvSpPr>
        <p:spPr>
          <a:xfrm>
            <a:off x="12020365" y="275204"/>
            <a:ext cx="171634" cy="6161103"/>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pic>
        <p:nvPicPr>
          <p:cNvPr id="323" name="Google Shape;323;p18" descr="Fotografía, ladrillos, verde azulado, pared, cal, fotografía, ladrillos,  Fondo de pantalla HD | Wallpaperbetter"/>
          <p:cNvPicPr preferRelativeResize="0"/>
          <p:nvPr/>
        </p:nvPicPr>
        <p:blipFill rotWithShape="1">
          <a:blip r:embed="rId3">
            <a:alphaModFix/>
          </a:blip>
          <a:srcRect/>
          <a:stretch/>
        </p:blipFill>
        <p:spPr>
          <a:xfrm>
            <a:off x="12947" y="1"/>
            <a:ext cx="12179051" cy="6858000"/>
          </a:xfrm>
          <a:prstGeom prst="rect">
            <a:avLst/>
          </a:prstGeom>
          <a:noFill/>
          <a:ln>
            <a:noFill/>
          </a:ln>
        </p:spPr>
      </p:pic>
      <p:sp>
        <p:nvSpPr>
          <p:cNvPr id="324" name="Google Shape;324;p18"/>
          <p:cNvSpPr txBox="1">
            <a:spLocks noGrp="1"/>
          </p:cNvSpPr>
          <p:nvPr>
            <p:ph type="sldNum" idx="12"/>
          </p:nvPr>
        </p:nvSpPr>
        <p:spPr>
          <a:xfrm>
            <a:off x="10823979" y="557417"/>
            <a:ext cx="731600" cy="524800"/>
          </a:xfrm>
          <a:prstGeom prst="rect">
            <a:avLst/>
          </a:prstGeom>
          <a:noFill/>
          <a:ln>
            <a:noFill/>
          </a:ln>
        </p:spPr>
        <p:txBody>
          <a:bodyPr spcFirstLastPara="1" wrap="square" lIns="121900" tIns="121900" rIns="121900" bIns="121900" anchor="ctr" anchorCtr="0">
            <a:noAutofit/>
          </a:bodyPr>
          <a:lstStyle/>
          <a:p>
            <a:pPr marL="0" lvl="0" indent="0" algn="r" rtl="0">
              <a:spcBef>
                <a:spcPts val="0"/>
              </a:spcBef>
              <a:spcAft>
                <a:spcPts val="0"/>
              </a:spcAft>
              <a:buClr>
                <a:srgbClr val="888888"/>
              </a:buClr>
              <a:buSzPts val="1200"/>
              <a:buFont typeface="Calibri"/>
              <a:buNone/>
            </a:pPr>
            <a:fld id="{00000000-1234-1234-1234-123412341234}" type="slidenum">
              <a:rPr lang="es-CL"/>
              <a:t>18</a:t>
            </a:fld>
            <a:endParaRPr dirty="0"/>
          </a:p>
        </p:txBody>
      </p:sp>
      <p:sp>
        <p:nvSpPr>
          <p:cNvPr id="325" name="Google Shape;325;p18"/>
          <p:cNvSpPr/>
          <p:nvPr/>
        </p:nvSpPr>
        <p:spPr>
          <a:xfrm>
            <a:off x="1802163" y="96374"/>
            <a:ext cx="7830105" cy="905521"/>
          </a:xfrm>
          <a:prstGeom prst="rect">
            <a:avLst/>
          </a:prstGeom>
          <a:solidFill>
            <a:srgbClr val="00953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326" name="Google Shape;326;p18"/>
          <p:cNvSpPr/>
          <p:nvPr/>
        </p:nvSpPr>
        <p:spPr>
          <a:xfrm>
            <a:off x="-4" y="97657"/>
            <a:ext cx="1713397" cy="905521"/>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327" name="Google Shape;327;p18"/>
          <p:cNvSpPr/>
          <p:nvPr/>
        </p:nvSpPr>
        <p:spPr>
          <a:xfrm>
            <a:off x="2000147" y="1912960"/>
            <a:ext cx="8563881" cy="3417880"/>
          </a:xfrm>
          <a:prstGeom prst="rect">
            <a:avLst/>
          </a:prstGeom>
          <a:solidFill>
            <a:srgbClr val="00953A"/>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5400" dirty="0">
              <a:solidFill>
                <a:schemeClr val="lt1"/>
              </a:solidFill>
              <a:latin typeface="Calibri"/>
              <a:ea typeface="Calibri"/>
              <a:cs typeface="Calibri"/>
              <a:sym typeface="Calibri"/>
            </a:endParaRPr>
          </a:p>
        </p:txBody>
      </p:sp>
      <p:sp>
        <p:nvSpPr>
          <p:cNvPr id="328" name="Google Shape;328;p18"/>
          <p:cNvSpPr/>
          <p:nvPr/>
        </p:nvSpPr>
        <p:spPr>
          <a:xfrm>
            <a:off x="4885501" y="235042"/>
            <a:ext cx="4519379"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CL" sz="3200" dirty="0">
                <a:solidFill>
                  <a:schemeClr val="lt1"/>
                </a:solidFill>
                <a:latin typeface="Calibri"/>
                <a:ea typeface="Calibri"/>
                <a:cs typeface="Calibri"/>
                <a:sym typeface="Calibri"/>
              </a:rPr>
              <a:t>Dosificación del hormigón</a:t>
            </a:r>
            <a:endParaRPr sz="3200" dirty="0">
              <a:solidFill>
                <a:schemeClr val="lt1"/>
              </a:solidFill>
              <a:latin typeface="Calibri"/>
              <a:ea typeface="Calibri"/>
              <a:cs typeface="Calibri"/>
              <a:sym typeface="Calibri"/>
            </a:endParaRPr>
          </a:p>
        </p:txBody>
      </p:sp>
      <p:sp>
        <p:nvSpPr>
          <p:cNvPr id="329" name="Google Shape;329;p18"/>
          <p:cNvSpPr/>
          <p:nvPr/>
        </p:nvSpPr>
        <p:spPr>
          <a:xfrm>
            <a:off x="2155040" y="2329238"/>
            <a:ext cx="3321736" cy="461665"/>
          </a:xfrm>
          <a:prstGeom prst="rect">
            <a:avLst/>
          </a:prstGeom>
          <a:solidFill>
            <a:schemeClr val="dk1">
              <a:alpha val="24705"/>
            </a:schemeClr>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L" sz="2400" b="1" dirty="0">
                <a:solidFill>
                  <a:schemeClr val="lt1"/>
                </a:solidFill>
                <a:latin typeface="Calibri"/>
                <a:ea typeface="Calibri"/>
                <a:cs typeface="Calibri"/>
                <a:sym typeface="Calibri"/>
              </a:rPr>
              <a:t>Relación Agua/Cemento</a:t>
            </a:r>
            <a:endParaRPr dirty="0"/>
          </a:p>
        </p:txBody>
      </p:sp>
      <p:sp>
        <p:nvSpPr>
          <p:cNvPr id="330" name="Google Shape;330;p18"/>
          <p:cNvSpPr/>
          <p:nvPr/>
        </p:nvSpPr>
        <p:spPr>
          <a:xfrm>
            <a:off x="3607564" y="3101803"/>
            <a:ext cx="4172879" cy="1200329"/>
          </a:xfrm>
          <a:prstGeom prst="rect">
            <a:avLst/>
          </a:prstGeom>
          <a:solidFill>
            <a:schemeClr val="dk1">
              <a:alpha val="24705"/>
            </a:schemeClr>
          </a:solidFill>
          <a:ln>
            <a:noFill/>
          </a:ln>
        </p:spPr>
        <p:txBody>
          <a:bodyPr spcFirstLastPara="1" wrap="square" lIns="91425" tIns="45700" rIns="91425" bIns="45700" anchor="ctr" anchorCtr="0">
            <a:spAutoFit/>
          </a:bodyPr>
          <a:lstStyle/>
          <a:p>
            <a:pPr marL="360000" marR="0" lvl="1" indent="65699" algn="l" rtl="0">
              <a:lnSpc>
                <a:spcPct val="150000"/>
              </a:lnSpc>
              <a:spcBef>
                <a:spcPts val="0"/>
              </a:spcBef>
              <a:spcAft>
                <a:spcPts val="0"/>
              </a:spcAft>
              <a:buClr>
                <a:schemeClr val="lt1"/>
              </a:buClr>
              <a:buSzPts val="1800"/>
              <a:buFont typeface="Noto Sans Symbols"/>
              <a:buChar char="❖"/>
            </a:pPr>
            <a:r>
              <a:rPr lang="es-CL" sz="1800" b="1" i="0" u="none" strike="noStrike" cap="none" dirty="0">
                <a:solidFill>
                  <a:schemeClr val="lt1"/>
                </a:solidFill>
                <a:latin typeface="Calibri"/>
                <a:ea typeface="Calibri"/>
                <a:cs typeface="Calibri"/>
                <a:sym typeface="Calibri"/>
              </a:rPr>
              <a:t>Por condición de resistencia</a:t>
            </a:r>
            <a:endParaRPr dirty="0"/>
          </a:p>
          <a:p>
            <a:pPr marL="360000" marR="0" lvl="1" indent="65699" algn="l" rtl="0">
              <a:lnSpc>
                <a:spcPct val="150000"/>
              </a:lnSpc>
              <a:spcBef>
                <a:spcPts val="0"/>
              </a:spcBef>
              <a:spcAft>
                <a:spcPts val="0"/>
              </a:spcAft>
              <a:buClr>
                <a:schemeClr val="lt1"/>
              </a:buClr>
              <a:buSzPts val="1800"/>
              <a:buFont typeface="Noto Sans Symbols"/>
              <a:buChar char="❖"/>
            </a:pPr>
            <a:r>
              <a:rPr lang="es-CL" sz="1800" b="1" i="0" u="none" strike="noStrike" cap="none" dirty="0">
                <a:solidFill>
                  <a:schemeClr val="lt1"/>
                </a:solidFill>
                <a:latin typeface="Calibri"/>
                <a:ea typeface="Calibri"/>
                <a:cs typeface="Calibri"/>
                <a:sym typeface="Calibri"/>
              </a:rPr>
              <a:t>Por condición de durabilidad</a:t>
            </a:r>
            <a:endParaRPr dirty="0"/>
          </a:p>
        </p:txBody>
      </p:sp>
      <p:sp>
        <p:nvSpPr>
          <p:cNvPr id="331" name="Google Shape;331;p18"/>
          <p:cNvSpPr/>
          <p:nvPr/>
        </p:nvSpPr>
        <p:spPr>
          <a:xfrm rot="1175287">
            <a:off x="9835488" y="1191321"/>
            <a:ext cx="1800000" cy="1800000"/>
          </a:xfrm>
          <a:prstGeom prst="ellipse">
            <a:avLst/>
          </a:prstGeom>
          <a:blipFill rotWithShape="1">
            <a:blip r:embed="rId4">
              <a:alphaModFix/>
            </a:blip>
            <a:stretch>
              <a:fillRect/>
            </a:stretch>
          </a:blip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s-CL" sz="1400" b="1" dirty="0">
                <a:solidFill>
                  <a:schemeClr val="lt1"/>
                </a:solidFill>
                <a:latin typeface="Calibri"/>
                <a:ea typeface="Calibri"/>
                <a:cs typeface="Calibri"/>
                <a:sym typeface="Calibri"/>
              </a:rPr>
              <a:t>DOSIFICACIÓN SEGÚN NCH170</a:t>
            </a:r>
            <a:endParaRPr sz="1400" b="1" dirty="0">
              <a:solidFill>
                <a:schemeClr val="lt1"/>
              </a:solidFill>
              <a:latin typeface="Calibri"/>
              <a:ea typeface="Calibri"/>
              <a:cs typeface="Calibri"/>
              <a:sym typeface="Calibri"/>
            </a:endParaRPr>
          </a:p>
        </p:txBody>
      </p:sp>
      <p:sp>
        <p:nvSpPr>
          <p:cNvPr id="332" name="Google Shape;332;p18"/>
          <p:cNvSpPr/>
          <p:nvPr/>
        </p:nvSpPr>
        <p:spPr>
          <a:xfrm>
            <a:off x="12020365" y="275204"/>
            <a:ext cx="171634" cy="6161103"/>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pic>
        <p:nvPicPr>
          <p:cNvPr id="337" name="Google Shape;337;p19" descr="Fotografía, ladrillos, verde azulado, pared, cal, fotografía, ladrillos,  Fondo de pantalla HD | Wallpaperbetter"/>
          <p:cNvPicPr preferRelativeResize="0"/>
          <p:nvPr/>
        </p:nvPicPr>
        <p:blipFill rotWithShape="1">
          <a:blip r:embed="rId3">
            <a:alphaModFix/>
          </a:blip>
          <a:srcRect/>
          <a:stretch/>
        </p:blipFill>
        <p:spPr>
          <a:xfrm>
            <a:off x="12947" y="1"/>
            <a:ext cx="12179051" cy="6858000"/>
          </a:xfrm>
          <a:prstGeom prst="rect">
            <a:avLst/>
          </a:prstGeom>
          <a:noFill/>
          <a:ln>
            <a:noFill/>
          </a:ln>
        </p:spPr>
      </p:pic>
      <p:sp>
        <p:nvSpPr>
          <p:cNvPr id="338" name="Google Shape;338;p19"/>
          <p:cNvSpPr txBox="1">
            <a:spLocks noGrp="1"/>
          </p:cNvSpPr>
          <p:nvPr>
            <p:ph type="sldNum" idx="12"/>
          </p:nvPr>
        </p:nvSpPr>
        <p:spPr>
          <a:xfrm>
            <a:off x="10823979" y="557417"/>
            <a:ext cx="731600" cy="524800"/>
          </a:xfrm>
          <a:prstGeom prst="rect">
            <a:avLst/>
          </a:prstGeom>
          <a:noFill/>
          <a:ln>
            <a:noFill/>
          </a:ln>
        </p:spPr>
        <p:txBody>
          <a:bodyPr spcFirstLastPara="1" wrap="square" lIns="121900" tIns="121900" rIns="121900" bIns="121900" anchor="ctr" anchorCtr="0">
            <a:noAutofit/>
          </a:bodyPr>
          <a:lstStyle/>
          <a:p>
            <a:pPr marL="0" lvl="0" indent="0" algn="r" rtl="0">
              <a:spcBef>
                <a:spcPts val="0"/>
              </a:spcBef>
              <a:spcAft>
                <a:spcPts val="0"/>
              </a:spcAft>
              <a:buClr>
                <a:srgbClr val="888888"/>
              </a:buClr>
              <a:buSzPts val="1200"/>
              <a:buFont typeface="Calibri"/>
              <a:buNone/>
            </a:pPr>
            <a:fld id="{00000000-1234-1234-1234-123412341234}" type="slidenum">
              <a:rPr lang="es-CL"/>
              <a:t>19</a:t>
            </a:fld>
            <a:endParaRPr dirty="0"/>
          </a:p>
        </p:txBody>
      </p:sp>
      <p:sp>
        <p:nvSpPr>
          <p:cNvPr id="339" name="Google Shape;339;p19"/>
          <p:cNvSpPr/>
          <p:nvPr/>
        </p:nvSpPr>
        <p:spPr>
          <a:xfrm>
            <a:off x="1802163" y="96374"/>
            <a:ext cx="7830105" cy="905521"/>
          </a:xfrm>
          <a:prstGeom prst="rect">
            <a:avLst/>
          </a:prstGeom>
          <a:solidFill>
            <a:srgbClr val="00953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340" name="Google Shape;340;p19"/>
          <p:cNvSpPr/>
          <p:nvPr/>
        </p:nvSpPr>
        <p:spPr>
          <a:xfrm>
            <a:off x="-4" y="97657"/>
            <a:ext cx="1713397" cy="905521"/>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341" name="Google Shape;341;p19"/>
          <p:cNvSpPr/>
          <p:nvPr/>
        </p:nvSpPr>
        <p:spPr>
          <a:xfrm>
            <a:off x="4885501" y="235042"/>
            <a:ext cx="4519379"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CL" sz="3200" dirty="0">
                <a:solidFill>
                  <a:schemeClr val="lt1"/>
                </a:solidFill>
                <a:latin typeface="Calibri"/>
                <a:ea typeface="Calibri"/>
                <a:cs typeface="Calibri"/>
                <a:sym typeface="Calibri"/>
              </a:rPr>
              <a:t>Dosificación del hormigón</a:t>
            </a:r>
            <a:endParaRPr sz="3200" dirty="0">
              <a:solidFill>
                <a:schemeClr val="lt1"/>
              </a:solidFill>
              <a:latin typeface="Calibri"/>
              <a:ea typeface="Calibri"/>
              <a:cs typeface="Calibri"/>
              <a:sym typeface="Calibri"/>
            </a:endParaRPr>
          </a:p>
        </p:txBody>
      </p:sp>
      <p:sp>
        <p:nvSpPr>
          <p:cNvPr id="342" name="Google Shape;342;p19"/>
          <p:cNvSpPr/>
          <p:nvPr/>
        </p:nvSpPr>
        <p:spPr>
          <a:xfrm>
            <a:off x="2155040" y="2329238"/>
            <a:ext cx="3321736" cy="461665"/>
          </a:xfrm>
          <a:prstGeom prst="rect">
            <a:avLst/>
          </a:prstGeom>
          <a:solidFill>
            <a:schemeClr val="dk1">
              <a:alpha val="24705"/>
            </a:schemeClr>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2400" b="1" dirty="0">
              <a:solidFill>
                <a:schemeClr val="lt1"/>
              </a:solidFill>
              <a:latin typeface="Calibri"/>
              <a:ea typeface="Calibri"/>
              <a:cs typeface="Calibri"/>
              <a:sym typeface="Calibri"/>
            </a:endParaRPr>
          </a:p>
        </p:txBody>
      </p:sp>
      <p:sp>
        <p:nvSpPr>
          <p:cNvPr id="343" name="Google Shape;343;p19"/>
          <p:cNvSpPr/>
          <p:nvPr/>
        </p:nvSpPr>
        <p:spPr>
          <a:xfrm>
            <a:off x="1802163" y="1414914"/>
            <a:ext cx="5830672" cy="5351645"/>
          </a:xfrm>
          <a:prstGeom prst="rect">
            <a:avLst/>
          </a:prstGeom>
          <a:solidFill>
            <a:schemeClr val="dk1">
              <a:alpha val="24705"/>
            </a:schemeClr>
          </a:solidFill>
          <a:ln>
            <a:noFill/>
          </a:ln>
        </p:spPr>
        <p:txBody>
          <a:bodyPr spcFirstLastPara="1" wrap="square" lIns="91425" tIns="45700" rIns="91425" bIns="45700" anchor="t" anchorCtr="0">
            <a:spAutoFit/>
          </a:bodyPr>
          <a:lstStyle/>
          <a:p>
            <a:pPr marL="457200" marR="0" lvl="1" indent="0" algn="l" rtl="0">
              <a:spcBef>
                <a:spcPts val="0"/>
              </a:spcBef>
              <a:spcAft>
                <a:spcPts val="0"/>
              </a:spcAft>
              <a:buNone/>
            </a:pPr>
            <a:endParaRPr sz="1800" b="1" i="0" u="none" strike="noStrike" cap="none" dirty="0">
              <a:solidFill>
                <a:schemeClr val="lt1"/>
              </a:solidFill>
              <a:latin typeface="Calibri"/>
              <a:ea typeface="Calibri"/>
              <a:cs typeface="Calibri"/>
              <a:sym typeface="Calibri"/>
            </a:endParaRPr>
          </a:p>
        </p:txBody>
      </p:sp>
      <p:sp>
        <p:nvSpPr>
          <p:cNvPr id="344" name="Google Shape;344;p19"/>
          <p:cNvSpPr txBox="1">
            <a:spLocks noGrp="1"/>
          </p:cNvSpPr>
          <p:nvPr>
            <p:ph type="body" idx="1"/>
          </p:nvPr>
        </p:nvSpPr>
        <p:spPr>
          <a:xfrm>
            <a:off x="1802170" y="1414933"/>
            <a:ext cx="5292300" cy="614700"/>
          </a:xfrm>
          <a:prstGeom prst="rect">
            <a:avLst/>
          </a:prstGeom>
          <a:noFill/>
          <a:ln>
            <a:noFill/>
          </a:ln>
        </p:spPr>
        <p:txBody>
          <a:bodyPr spcFirstLastPara="1" wrap="square" lIns="91425" tIns="91425" rIns="91425" bIns="91425" anchor="t" anchorCtr="0">
            <a:noAutofit/>
          </a:bodyPr>
          <a:lstStyle/>
          <a:p>
            <a:pPr marL="152396" lvl="0" indent="0" algn="l" rtl="0">
              <a:lnSpc>
                <a:spcPct val="90000"/>
              </a:lnSpc>
              <a:spcBef>
                <a:spcPts val="800"/>
              </a:spcBef>
              <a:spcAft>
                <a:spcPts val="0"/>
              </a:spcAft>
              <a:buClr>
                <a:schemeClr val="dk1"/>
              </a:buClr>
              <a:buSzPts val="1800"/>
              <a:buNone/>
            </a:pPr>
            <a:r>
              <a:rPr lang="es-CL" sz="2400" b="1" dirty="0"/>
              <a:t>Por condición de resistencia</a:t>
            </a:r>
            <a:endParaRPr sz="2400" b="1" dirty="0"/>
          </a:p>
        </p:txBody>
      </p:sp>
      <p:graphicFrame>
        <p:nvGraphicFramePr>
          <p:cNvPr id="345" name="Google Shape;345;p19"/>
          <p:cNvGraphicFramePr/>
          <p:nvPr/>
        </p:nvGraphicFramePr>
        <p:xfrm>
          <a:off x="1976020" y="2217236"/>
          <a:ext cx="5482950" cy="4633070"/>
        </p:xfrm>
        <a:graphic>
          <a:graphicData uri="http://schemas.openxmlformats.org/drawingml/2006/table">
            <a:tbl>
              <a:tblPr firstRow="1" bandRow="1">
                <a:noFill/>
                <a:tableStyleId>{86954924-CE56-4842-B303-1C8DD85EABF1}</a:tableStyleId>
              </a:tblPr>
              <a:tblGrid>
                <a:gridCol w="1827650">
                  <a:extLst>
                    <a:ext uri="{9D8B030D-6E8A-4147-A177-3AD203B41FA5}">
                      <a16:colId xmlns:a16="http://schemas.microsoft.com/office/drawing/2014/main" val="20000"/>
                    </a:ext>
                  </a:extLst>
                </a:gridCol>
                <a:gridCol w="1827650">
                  <a:extLst>
                    <a:ext uri="{9D8B030D-6E8A-4147-A177-3AD203B41FA5}">
                      <a16:colId xmlns:a16="http://schemas.microsoft.com/office/drawing/2014/main" val="20001"/>
                    </a:ext>
                  </a:extLst>
                </a:gridCol>
                <a:gridCol w="1827650">
                  <a:extLst>
                    <a:ext uri="{9D8B030D-6E8A-4147-A177-3AD203B41FA5}">
                      <a16:colId xmlns:a16="http://schemas.microsoft.com/office/drawing/2014/main" val="20002"/>
                    </a:ext>
                  </a:extLst>
                </a:gridCol>
              </a:tblGrid>
              <a:tr h="295800">
                <a:tc gridSpan="3">
                  <a:txBody>
                    <a:bodyPr/>
                    <a:lstStyle/>
                    <a:p>
                      <a:pPr marL="0" marR="0" lvl="0" indent="0" algn="ctr" rtl="0">
                        <a:spcBef>
                          <a:spcPts val="0"/>
                        </a:spcBef>
                        <a:spcAft>
                          <a:spcPts val="0"/>
                        </a:spcAft>
                        <a:buNone/>
                      </a:pPr>
                      <a:r>
                        <a:rPr lang="es-CL" sz="1700" u="none" strike="noStrike" cap="none" dirty="0"/>
                        <a:t>Razón agua cemento para resistencia requerida fr</a:t>
                      </a:r>
                      <a:endParaRPr sz="1700" b="1" u="none" strike="noStrike" cap="none" dirty="0"/>
                    </a:p>
                  </a:txBody>
                  <a:tcPr marL="91450" marR="91450" marT="45725" marB="45725"/>
                </a:tc>
                <a:tc hMerge="1">
                  <a:txBody>
                    <a:bodyPr/>
                    <a:lstStyle/>
                    <a:p>
                      <a:endParaRPr lang="es-CL"/>
                    </a:p>
                  </a:txBody>
                  <a:tcPr/>
                </a:tc>
                <a:tc hMerge="1">
                  <a:txBody>
                    <a:bodyPr/>
                    <a:lstStyle/>
                    <a:p>
                      <a:endParaRPr lang="es-CL"/>
                    </a:p>
                  </a:txBody>
                  <a:tcPr/>
                </a:tc>
                <a:extLst>
                  <a:ext uri="{0D108BD9-81ED-4DB2-BD59-A6C34878D82A}">
                    <a16:rowId xmlns:a16="http://schemas.microsoft.com/office/drawing/2014/main" val="10000"/>
                  </a:ext>
                </a:extLst>
              </a:tr>
              <a:tr h="295800">
                <a:tc rowSpan="2">
                  <a:txBody>
                    <a:bodyPr/>
                    <a:lstStyle/>
                    <a:p>
                      <a:pPr marL="0" marR="0" lvl="0" indent="0" algn="ctr" rtl="0">
                        <a:spcBef>
                          <a:spcPts val="0"/>
                        </a:spcBef>
                        <a:spcAft>
                          <a:spcPts val="0"/>
                        </a:spcAft>
                        <a:buNone/>
                      </a:pPr>
                      <a:br>
                        <a:rPr lang="es-CL" sz="1700" u="none" strike="noStrike" cap="none" dirty="0"/>
                      </a:br>
                      <a:r>
                        <a:rPr lang="es-CL" sz="1700" u="none" strike="noStrike" cap="none" dirty="0"/>
                        <a:t>Razón agua cemento en masas</a:t>
                      </a:r>
                      <a:endParaRPr sz="1700" u="none" strike="noStrike" cap="none" dirty="0">
                        <a:solidFill>
                          <a:schemeClr val="dk1"/>
                        </a:solidFill>
                      </a:endParaRPr>
                    </a:p>
                  </a:txBody>
                  <a:tcPr marL="91450" marR="91450" marT="45725" marB="45725"/>
                </a:tc>
                <a:tc gridSpan="2">
                  <a:txBody>
                    <a:bodyPr/>
                    <a:lstStyle/>
                    <a:p>
                      <a:pPr marL="0" marR="0" lvl="0" indent="0" algn="ctr" rtl="0">
                        <a:spcBef>
                          <a:spcPts val="0"/>
                        </a:spcBef>
                        <a:spcAft>
                          <a:spcPts val="0"/>
                        </a:spcAft>
                        <a:buNone/>
                      </a:pPr>
                      <a:r>
                        <a:rPr lang="es-CL" sz="1700" u="none" strike="noStrike" cap="none" dirty="0"/>
                        <a:t>Resistencia media requerida (Mpa)</a:t>
                      </a:r>
                      <a:endParaRPr sz="1700" u="none" strike="noStrike" cap="none" dirty="0"/>
                    </a:p>
                  </a:txBody>
                  <a:tcPr marL="91450" marR="91450" marT="45725" marB="45725"/>
                </a:tc>
                <a:tc hMerge="1">
                  <a:txBody>
                    <a:bodyPr/>
                    <a:lstStyle/>
                    <a:p>
                      <a:endParaRPr lang="es-CL"/>
                    </a:p>
                  </a:txBody>
                  <a:tcPr/>
                </a:tc>
                <a:extLst>
                  <a:ext uri="{0D108BD9-81ED-4DB2-BD59-A6C34878D82A}">
                    <a16:rowId xmlns:a16="http://schemas.microsoft.com/office/drawing/2014/main" val="10001"/>
                  </a:ext>
                </a:extLst>
              </a:tr>
              <a:tr h="502875">
                <a:tc vMerge="1">
                  <a:txBody>
                    <a:bodyPr/>
                    <a:lstStyle/>
                    <a:p>
                      <a:endParaRPr lang="es-CL"/>
                    </a:p>
                  </a:txBody>
                  <a:tcPr/>
                </a:tc>
                <a:tc>
                  <a:txBody>
                    <a:bodyPr/>
                    <a:lstStyle/>
                    <a:p>
                      <a:pPr marL="0" marR="0" lvl="0" indent="0" algn="ctr" rtl="0">
                        <a:spcBef>
                          <a:spcPts val="0"/>
                        </a:spcBef>
                        <a:spcAft>
                          <a:spcPts val="0"/>
                        </a:spcAft>
                        <a:buNone/>
                      </a:pPr>
                      <a:r>
                        <a:rPr lang="es-CL" sz="1700" u="none" strike="noStrike" cap="none" dirty="0"/>
                        <a:t>Cemento grado corriente</a:t>
                      </a:r>
                      <a:endParaRPr sz="1700" u="none" strike="noStrike" cap="none" dirty="0">
                        <a:solidFill>
                          <a:schemeClr val="dk1"/>
                        </a:solidFill>
                      </a:endParaRPr>
                    </a:p>
                  </a:txBody>
                  <a:tcPr marL="91450" marR="91450" marT="45725" marB="45725"/>
                </a:tc>
                <a:tc>
                  <a:txBody>
                    <a:bodyPr/>
                    <a:lstStyle/>
                    <a:p>
                      <a:pPr marL="0" marR="0" lvl="0" indent="0" algn="ctr" rtl="0">
                        <a:spcBef>
                          <a:spcPts val="0"/>
                        </a:spcBef>
                        <a:spcAft>
                          <a:spcPts val="0"/>
                        </a:spcAft>
                        <a:buNone/>
                      </a:pPr>
                      <a:r>
                        <a:rPr lang="es-CL" sz="1700" u="none" strike="noStrike" cap="none" dirty="0"/>
                        <a:t>Cemento grado alta resistencia</a:t>
                      </a:r>
                      <a:endParaRPr sz="1700" u="none" strike="noStrike" cap="none" dirty="0">
                        <a:solidFill>
                          <a:schemeClr val="dk1"/>
                        </a:solidFill>
                      </a:endParaRPr>
                    </a:p>
                  </a:txBody>
                  <a:tcPr marL="91450" marR="91450" marT="45725" marB="45725"/>
                </a:tc>
                <a:extLst>
                  <a:ext uri="{0D108BD9-81ED-4DB2-BD59-A6C34878D82A}">
                    <a16:rowId xmlns:a16="http://schemas.microsoft.com/office/drawing/2014/main" val="10002"/>
                  </a:ext>
                </a:extLst>
              </a:tr>
              <a:tr h="295800">
                <a:tc>
                  <a:txBody>
                    <a:bodyPr/>
                    <a:lstStyle/>
                    <a:p>
                      <a:pPr marL="0" marR="0" lvl="0" indent="0" algn="ctr" rtl="0">
                        <a:spcBef>
                          <a:spcPts val="0"/>
                        </a:spcBef>
                        <a:spcAft>
                          <a:spcPts val="0"/>
                        </a:spcAft>
                        <a:buNone/>
                      </a:pPr>
                      <a:r>
                        <a:rPr lang="es-CL" sz="1700" u="none" strike="noStrike" cap="none" dirty="0"/>
                        <a:t>0,45</a:t>
                      </a:r>
                      <a:endParaRPr sz="1700" u="none" strike="noStrike" cap="none" dirty="0"/>
                    </a:p>
                  </a:txBody>
                  <a:tcPr marL="91450" marR="91450" marT="45725" marB="45725"/>
                </a:tc>
                <a:tc>
                  <a:txBody>
                    <a:bodyPr/>
                    <a:lstStyle/>
                    <a:p>
                      <a:pPr marL="0" marR="0" lvl="0" indent="0" algn="ctr" rtl="0">
                        <a:spcBef>
                          <a:spcPts val="0"/>
                        </a:spcBef>
                        <a:spcAft>
                          <a:spcPts val="0"/>
                        </a:spcAft>
                        <a:buNone/>
                      </a:pPr>
                      <a:r>
                        <a:rPr lang="es-CL" sz="1700" u="none" strike="noStrike" cap="none" dirty="0"/>
                        <a:t>34</a:t>
                      </a:r>
                      <a:endParaRPr sz="1700" u="none" strike="noStrike" cap="none" dirty="0"/>
                    </a:p>
                  </a:txBody>
                  <a:tcPr marL="91450" marR="91450" marT="45725" marB="45725"/>
                </a:tc>
                <a:tc>
                  <a:txBody>
                    <a:bodyPr/>
                    <a:lstStyle/>
                    <a:p>
                      <a:pPr marL="0" marR="0" lvl="0" indent="0" algn="ctr" rtl="0">
                        <a:spcBef>
                          <a:spcPts val="0"/>
                        </a:spcBef>
                        <a:spcAft>
                          <a:spcPts val="0"/>
                        </a:spcAft>
                        <a:buNone/>
                      </a:pPr>
                      <a:r>
                        <a:rPr lang="es-CL" sz="1700" u="none" strike="noStrike" cap="none" dirty="0"/>
                        <a:t>43</a:t>
                      </a:r>
                      <a:endParaRPr sz="1700" u="none" strike="noStrike" cap="none" dirty="0"/>
                    </a:p>
                  </a:txBody>
                  <a:tcPr marL="91450" marR="91450" marT="45725" marB="45725"/>
                </a:tc>
                <a:extLst>
                  <a:ext uri="{0D108BD9-81ED-4DB2-BD59-A6C34878D82A}">
                    <a16:rowId xmlns:a16="http://schemas.microsoft.com/office/drawing/2014/main" val="10003"/>
                  </a:ext>
                </a:extLst>
              </a:tr>
              <a:tr h="295800">
                <a:tc>
                  <a:txBody>
                    <a:bodyPr/>
                    <a:lstStyle/>
                    <a:p>
                      <a:pPr marL="0" marR="0" lvl="0" indent="0" algn="ctr" rtl="0">
                        <a:spcBef>
                          <a:spcPts val="0"/>
                        </a:spcBef>
                        <a:spcAft>
                          <a:spcPts val="0"/>
                        </a:spcAft>
                        <a:buNone/>
                      </a:pPr>
                      <a:r>
                        <a:rPr lang="es-CL" sz="1700" u="none" strike="noStrike" cap="none" dirty="0"/>
                        <a:t>0,50</a:t>
                      </a:r>
                      <a:endParaRPr sz="1700" u="none" strike="noStrike" cap="none" dirty="0"/>
                    </a:p>
                  </a:txBody>
                  <a:tcPr marL="91450" marR="91450" marT="45725" marB="45725"/>
                </a:tc>
                <a:tc>
                  <a:txBody>
                    <a:bodyPr/>
                    <a:lstStyle/>
                    <a:p>
                      <a:pPr marL="0" marR="0" lvl="0" indent="0" algn="ctr" rtl="0">
                        <a:spcBef>
                          <a:spcPts val="0"/>
                        </a:spcBef>
                        <a:spcAft>
                          <a:spcPts val="0"/>
                        </a:spcAft>
                        <a:buNone/>
                      </a:pPr>
                      <a:r>
                        <a:rPr lang="es-CL" sz="1700" u="none" strike="noStrike" cap="none" dirty="0"/>
                        <a:t>29</a:t>
                      </a:r>
                      <a:endParaRPr sz="1700" u="none" strike="noStrike" cap="none" dirty="0"/>
                    </a:p>
                  </a:txBody>
                  <a:tcPr marL="91450" marR="91450" marT="45725" marB="45725"/>
                </a:tc>
                <a:tc>
                  <a:txBody>
                    <a:bodyPr/>
                    <a:lstStyle/>
                    <a:p>
                      <a:pPr marL="0" marR="0" lvl="0" indent="0" algn="ctr" rtl="0">
                        <a:spcBef>
                          <a:spcPts val="0"/>
                        </a:spcBef>
                        <a:spcAft>
                          <a:spcPts val="0"/>
                        </a:spcAft>
                        <a:buNone/>
                      </a:pPr>
                      <a:r>
                        <a:rPr lang="es-CL" sz="1700" u="none" strike="noStrike" cap="none" dirty="0"/>
                        <a:t>36</a:t>
                      </a:r>
                      <a:endParaRPr sz="1700" u="none" strike="noStrike" cap="none" dirty="0"/>
                    </a:p>
                  </a:txBody>
                  <a:tcPr marL="91450" marR="91450" marT="45725" marB="45725"/>
                </a:tc>
                <a:extLst>
                  <a:ext uri="{0D108BD9-81ED-4DB2-BD59-A6C34878D82A}">
                    <a16:rowId xmlns:a16="http://schemas.microsoft.com/office/drawing/2014/main" val="10004"/>
                  </a:ext>
                </a:extLst>
              </a:tr>
              <a:tr h="295800">
                <a:tc>
                  <a:txBody>
                    <a:bodyPr/>
                    <a:lstStyle/>
                    <a:p>
                      <a:pPr marL="0" marR="0" lvl="0" indent="0" algn="ctr" rtl="0">
                        <a:spcBef>
                          <a:spcPts val="0"/>
                        </a:spcBef>
                        <a:spcAft>
                          <a:spcPts val="0"/>
                        </a:spcAft>
                        <a:buNone/>
                      </a:pPr>
                      <a:r>
                        <a:rPr lang="es-CL" sz="1700" u="none" strike="noStrike" cap="none" dirty="0"/>
                        <a:t>0,55</a:t>
                      </a:r>
                      <a:endParaRPr sz="1700" u="none" strike="noStrike" cap="none" dirty="0"/>
                    </a:p>
                  </a:txBody>
                  <a:tcPr marL="91450" marR="91450" marT="45725" marB="45725"/>
                </a:tc>
                <a:tc>
                  <a:txBody>
                    <a:bodyPr/>
                    <a:lstStyle/>
                    <a:p>
                      <a:pPr marL="0" marR="0" lvl="0" indent="0" algn="ctr" rtl="0">
                        <a:spcBef>
                          <a:spcPts val="0"/>
                        </a:spcBef>
                        <a:spcAft>
                          <a:spcPts val="0"/>
                        </a:spcAft>
                        <a:buNone/>
                      </a:pPr>
                      <a:r>
                        <a:rPr lang="es-CL" sz="1700" u="none" strike="noStrike" cap="none" dirty="0"/>
                        <a:t>25</a:t>
                      </a:r>
                      <a:endParaRPr sz="1700" u="none" strike="noStrike" cap="none" dirty="0"/>
                    </a:p>
                  </a:txBody>
                  <a:tcPr marL="91450" marR="91450" marT="45725" marB="45725"/>
                </a:tc>
                <a:tc>
                  <a:txBody>
                    <a:bodyPr/>
                    <a:lstStyle/>
                    <a:p>
                      <a:pPr marL="0" marR="0" lvl="0" indent="0" algn="ctr" rtl="0">
                        <a:spcBef>
                          <a:spcPts val="0"/>
                        </a:spcBef>
                        <a:spcAft>
                          <a:spcPts val="0"/>
                        </a:spcAft>
                        <a:buNone/>
                      </a:pPr>
                      <a:r>
                        <a:rPr lang="es-CL" sz="1700" u="none" strike="noStrike" cap="none" dirty="0"/>
                        <a:t>31</a:t>
                      </a:r>
                      <a:endParaRPr sz="1700" u="none" strike="noStrike" cap="none" dirty="0"/>
                    </a:p>
                  </a:txBody>
                  <a:tcPr marL="91450" marR="91450" marT="45725" marB="45725"/>
                </a:tc>
                <a:extLst>
                  <a:ext uri="{0D108BD9-81ED-4DB2-BD59-A6C34878D82A}">
                    <a16:rowId xmlns:a16="http://schemas.microsoft.com/office/drawing/2014/main" val="10005"/>
                  </a:ext>
                </a:extLst>
              </a:tr>
              <a:tr h="295800">
                <a:tc>
                  <a:txBody>
                    <a:bodyPr/>
                    <a:lstStyle/>
                    <a:p>
                      <a:pPr marL="0" marR="0" lvl="0" indent="0" algn="ctr" rtl="0">
                        <a:spcBef>
                          <a:spcPts val="0"/>
                        </a:spcBef>
                        <a:spcAft>
                          <a:spcPts val="0"/>
                        </a:spcAft>
                        <a:buNone/>
                      </a:pPr>
                      <a:r>
                        <a:rPr lang="es-CL" sz="1700" u="none" strike="noStrike" cap="none" dirty="0"/>
                        <a:t>0,60</a:t>
                      </a:r>
                      <a:endParaRPr sz="1700" u="none" strike="noStrike" cap="none" dirty="0"/>
                    </a:p>
                  </a:txBody>
                  <a:tcPr marL="91450" marR="91450" marT="45725" marB="45725"/>
                </a:tc>
                <a:tc>
                  <a:txBody>
                    <a:bodyPr/>
                    <a:lstStyle/>
                    <a:p>
                      <a:pPr marL="0" marR="0" lvl="0" indent="0" algn="ctr" rtl="0">
                        <a:spcBef>
                          <a:spcPts val="0"/>
                        </a:spcBef>
                        <a:spcAft>
                          <a:spcPts val="0"/>
                        </a:spcAft>
                        <a:buNone/>
                      </a:pPr>
                      <a:r>
                        <a:rPr lang="es-CL" sz="1700" u="none" strike="noStrike" cap="none" dirty="0"/>
                        <a:t>21</a:t>
                      </a:r>
                      <a:endParaRPr sz="1700" u="none" strike="noStrike" cap="none" dirty="0"/>
                    </a:p>
                  </a:txBody>
                  <a:tcPr marL="91450" marR="91450" marT="45725" marB="45725"/>
                </a:tc>
                <a:tc>
                  <a:txBody>
                    <a:bodyPr/>
                    <a:lstStyle/>
                    <a:p>
                      <a:pPr marL="0" marR="0" lvl="0" indent="0" algn="ctr" rtl="0">
                        <a:spcBef>
                          <a:spcPts val="0"/>
                        </a:spcBef>
                        <a:spcAft>
                          <a:spcPts val="0"/>
                        </a:spcAft>
                        <a:buNone/>
                      </a:pPr>
                      <a:r>
                        <a:rPr lang="es-CL" sz="1700" u="none" strike="noStrike" cap="none" dirty="0"/>
                        <a:t>26</a:t>
                      </a:r>
                      <a:endParaRPr sz="1700" u="none" strike="noStrike" cap="none" dirty="0"/>
                    </a:p>
                  </a:txBody>
                  <a:tcPr marL="91450" marR="91450" marT="45725" marB="45725"/>
                </a:tc>
                <a:extLst>
                  <a:ext uri="{0D108BD9-81ED-4DB2-BD59-A6C34878D82A}">
                    <a16:rowId xmlns:a16="http://schemas.microsoft.com/office/drawing/2014/main" val="10006"/>
                  </a:ext>
                </a:extLst>
              </a:tr>
              <a:tr h="295800">
                <a:tc>
                  <a:txBody>
                    <a:bodyPr/>
                    <a:lstStyle/>
                    <a:p>
                      <a:pPr marL="0" marR="0" lvl="0" indent="0" algn="ctr" rtl="0">
                        <a:spcBef>
                          <a:spcPts val="0"/>
                        </a:spcBef>
                        <a:spcAft>
                          <a:spcPts val="0"/>
                        </a:spcAft>
                        <a:buNone/>
                      </a:pPr>
                      <a:r>
                        <a:rPr lang="es-CL" sz="1700" u="none" strike="noStrike" cap="none" dirty="0"/>
                        <a:t>0,65</a:t>
                      </a:r>
                      <a:endParaRPr sz="1700" u="none" strike="noStrike" cap="none" dirty="0"/>
                    </a:p>
                  </a:txBody>
                  <a:tcPr marL="91450" marR="91450" marT="45725" marB="45725"/>
                </a:tc>
                <a:tc>
                  <a:txBody>
                    <a:bodyPr/>
                    <a:lstStyle/>
                    <a:p>
                      <a:pPr marL="0" marR="0" lvl="0" indent="0" algn="ctr" rtl="0">
                        <a:spcBef>
                          <a:spcPts val="0"/>
                        </a:spcBef>
                        <a:spcAft>
                          <a:spcPts val="0"/>
                        </a:spcAft>
                        <a:buNone/>
                      </a:pPr>
                      <a:r>
                        <a:rPr lang="es-CL" sz="1700" u="none" strike="noStrike" cap="none" dirty="0"/>
                        <a:t>18</a:t>
                      </a:r>
                      <a:endParaRPr sz="1700" u="none" strike="noStrike" cap="none" dirty="0"/>
                    </a:p>
                  </a:txBody>
                  <a:tcPr marL="91450" marR="91450" marT="45725" marB="45725"/>
                </a:tc>
                <a:tc>
                  <a:txBody>
                    <a:bodyPr/>
                    <a:lstStyle/>
                    <a:p>
                      <a:pPr marL="0" marR="0" lvl="0" indent="0" algn="ctr" rtl="0">
                        <a:spcBef>
                          <a:spcPts val="0"/>
                        </a:spcBef>
                        <a:spcAft>
                          <a:spcPts val="0"/>
                        </a:spcAft>
                        <a:buNone/>
                      </a:pPr>
                      <a:r>
                        <a:rPr lang="es-CL" sz="1700" u="none" strike="noStrike" cap="none" dirty="0"/>
                        <a:t>23</a:t>
                      </a:r>
                      <a:endParaRPr sz="1700" u="none" strike="noStrike" cap="none" dirty="0"/>
                    </a:p>
                  </a:txBody>
                  <a:tcPr marL="91450" marR="91450" marT="45725" marB="45725"/>
                </a:tc>
                <a:extLst>
                  <a:ext uri="{0D108BD9-81ED-4DB2-BD59-A6C34878D82A}">
                    <a16:rowId xmlns:a16="http://schemas.microsoft.com/office/drawing/2014/main" val="10007"/>
                  </a:ext>
                </a:extLst>
              </a:tr>
              <a:tr h="295800">
                <a:tc>
                  <a:txBody>
                    <a:bodyPr/>
                    <a:lstStyle/>
                    <a:p>
                      <a:pPr marL="0" marR="0" lvl="0" indent="0" algn="ctr" rtl="0">
                        <a:spcBef>
                          <a:spcPts val="0"/>
                        </a:spcBef>
                        <a:spcAft>
                          <a:spcPts val="0"/>
                        </a:spcAft>
                        <a:buNone/>
                      </a:pPr>
                      <a:r>
                        <a:rPr lang="es-CL" sz="1700" u="none" strike="noStrike" cap="none" dirty="0"/>
                        <a:t>0,70</a:t>
                      </a:r>
                      <a:endParaRPr sz="1700" u="none" strike="noStrike" cap="none" dirty="0"/>
                    </a:p>
                  </a:txBody>
                  <a:tcPr marL="91450" marR="91450" marT="45725" marB="45725"/>
                </a:tc>
                <a:tc>
                  <a:txBody>
                    <a:bodyPr/>
                    <a:lstStyle/>
                    <a:p>
                      <a:pPr marL="0" marR="0" lvl="0" indent="0" algn="ctr" rtl="0">
                        <a:spcBef>
                          <a:spcPts val="0"/>
                        </a:spcBef>
                        <a:spcAft>
                          <a:spcPts val="0"/>
                        </a:spcAft>
                        <a:buNone/>
                      </a:pPr>
                      <a:r>
                        <a:rPr lang="es-CL" sz="1700" u="none" strike="noStrike" cap="none" dirty="0"/>
                        <a:t>16</a:t>
                      </a:r>
                      <a:endParaRPr sz="1700" u="none" strike="noStrike" cap="none" dirty="0"/>
                    </a:p>
                  </a:txBody>
                  <a:tcPr marL="91450" marR="91450" marT="45725" marB="45725"/>
                </a:tc>
                <a:tc>
                  <a:txBody>
                    <a:bodyPr/>
                    <a:lstStyle/>
                    <a:p>
                      <a:pPr marL="0" marR="0" lvl="0" indent="0" algn="ctr" rtl="0">
                        <a:spcBef>
                          <a:spcPts val="0"/>
                        </a:spcBef>
                        <a:spcAft>
                          <a:spcPts val="0"/>
                        </a:spcAft>
                        <a:buNone/>
                      </a:pPr>
                      <a:r>
                        <a:rPr lang="es-CL" sz="1700" u="none" strike="noStrike" cap="none" dirty="0"/>
                        <a:t>20</a:t>
                      </a:r>
                      <a:endParaRPr sz="1700" u="none" strike="noStrike" cap="none" dirty="0"/>
                    </a:p>
                  </a:txBody>
                  <a:tcPr marL="91450" marR="91450" marT="45725" marB="45725"/>
                </a:tc>
                <a:extLst>
                  <a:ext uri="{0D108BD9-81ED-4DB2-BD59-A6C34878D82A}">
                    <a16:rowId xmlns:a16="http://schemas.microsoft.com/office/drawing/2014/main" val="10008"/>
                  </a:ext>
                </a:extLst>
              </a:tr>
              <a:tr h="295800">
                <a:tc>
                  <a:txBody>
                    <a:bodyPr/>
                    <a:lstStyle/>
                    <a:p>
                      <a:pPr marL="0" marR="0" lvl="0" indent="0" algn="ctr" rtl="0">
                        <a:spcBef>
                          <a:spcPts val="0"/>
                        </a:spcBef>
                        <a:spcAft>
                          <a:spcPts val="0"/>
                        </a:spcAft>
                        <a:buNone/>
                      </a:pPr>
                      <a:r>
                        <a:rPr lang="es-CL" sz="1700" u="none" strike="noStrike" cap="none" dirty="0"/>
                        <a:t>0,75</a:t>
                      </a:r>
                      <a:endParaRPr sz="1700" u="none" strike="noStrike" cap="none" dirty="0"/>
                    </a:p>
                  </a:txBody>
                  <a:tcPr marL="91450" marR="91450" marT="45725" marB="45725"/>
                </a:tc>
                <a:tc>
                  <a:txBody>
                    <a:bodyPr/>
                    <a:lstStyle/>
                    <a:p>
                      <a:pPr marL="0" marR="0" lvl="0" indent="0" algn="ctr" rtl="0">
                        <a:spcBef>
                          <a:spcPts val="0"/>
                        </a:spcBef>
                        <a:spcAft>
                          <a:spcPts val="0"/>
                        </a:spcAft>
                        <a:buNone/>
                      </a:pPr>
                      <a:r>
                        <a:rPr lang="es-CL" sz="1700" u="none" strike="noStrike" cap="none" dirty="0"/>
                        <a:t>14</a:t>
                      </a:r>
                      <a:endParaRPr sz="1700" u="none" strike="noStrike" cap="none" dirty="0"/>
                    </a:p>
                  </a:txBody>
                  <a:tcPr marL="91450" marR="91450" marT="45725" marB="45725"/>
                </a:tc>
                <a:tc>
                  <a:txBody>
                    <a:bodyPr/>
                    <a:lstStyle/>
                    <a:p>
                      <a:pPr marL="0" marR="0" lvl="0" indent="0" algn="ctr" rtl="0">
                        <a:spcBef>
                          <a:spcPts val="0"/>
                        </a:spcBef>
                        <a:spcAft>
                          <a:spcPts val="0"/>
                        </a:spcAft>
                        <a:buNone/>
                      </a:pPr>
                      <a:r>
                        <a:rPr lang="es-CL" sz="1700" u="none" strike="noStrike" cap="none" dirty="0"/>
                        <a:t>17</a:t>
                      </a:r>
                      <a:endParaRPr sz="1700" u="none" strike="noStrike" cap="none" dirty="0"/>
                    </a:p>
                  </a:txBody>
                  <a:tcPr marL="91450" marR="91450" marT="45725" marB="45725"/>
                </a:tc>
                <a:extLst>
                  <a:ext uri="{0D108BD9-81ED-4DB2-BD59-A6C34878D82A}">
                    <a16:rowId xmlns:a16="http://schemas.microsoft.com/office/drawing/2014/main" val="10009"/>
                  </a:ext>
                </a:extLst>
              </a:tr>
              <a:tr h="280575">
                <a:tc>
                  <a:txBody>
                    <a:bodyPr/>
                    <a:lstStyle/>
                    <a:p>
                      <a:pPr marL="0" marR="0" lvl="0" indent="0" algn="ctr" rtl="0">
                        <a:spcBef>
                          <a:spcPts val="0"/>
                        </a:spcBef>
                        <a:spcAft>
                          <a:spcPts val="0"/>
                        </a:spcAft>
                        <a:buNone/>
                      </a:pPr>
                      <a:r>
                        <a:rPr lang="es-CL" sz="1700" u="none" strike="noStrike" cap="none" dirty="0"/>
                        <a:t>0,80</a:t>
                      </a:r>
                      <a:endParaRPr sz="1700" u="none" strike="noStrike" cap="none" dirty="0"/>
                    </a:p>
                  </a:txBody>
                  <a:tcPr marL="91450" marR="91450" marT="45725" marB="45725"/>
                </a:tc>
                <a:tc>
                  <a:txBody>
                    <a:bodyPr/>
                    <a:lstStyle/>
                    <a:p>
                      <a:pPr marL="0" marR="0" lvl="0" indent="0" algn="ctr" rtl="0">
                        <a:spcBef>
                          <a:spcPts val="0"/>
                        </a:spcBef>
                        <a:spcAft>
                          <a:spcPts val="0"/>
                        </a:spcAft>
                        <a:buNone/>
                      </a:pPr>
                      <a:r>
                        <a:rPr lang="es-CL" sz="1700" u="none" strike="noStrike" cap="none" dirty="0"/>
                        <a:t>12</a:t>
                      </a:r>
                      <a:endParaRPr sz="1700" u="none" strike="noStrike" cap="none" dirty="0"/>
                    </a:p>
                  </a:txBody>
                  <a:tcPr marL="91450" marR="91450" marT="45725" marB="45725"/>
                </a:tc>
                <a:tc>
                  <a:txBody>
                    <a:bodyPr/>
                    <a:lstStyle/>
                    <a:p>
                      <a:pPr marL="0" marR="0" lvl="0" indent="0" algn="ctr" rtl="0">
                        <a:spcBef>
                          <a:spcPts val="0"/>
                        </a:spcBef>
                        <a:spcAft>
                          <a:spcPts val="0"/>
                        </a:spcAft>
                        <a:buNone/>
                      </a:pPr>
                      <a:r>
                        <a:rPr lang="es-CL" sz="1700" u="none" strike="noStrike" cap="none" dirty="0"/>
                        <a:t>15</a:t>
                      </a:r>
                      <a:endParaRPr sz="1700" u="none" strike="noStrike" cap="none" dirty="0"/>
                    </a:p>
                  </a:txBody>
                  <a:tcPr marL="91450" marR="91450" marT="45725" marB="45725"/>
                </a:tc>
                <a:extLst>
                  <a:ext uri="{0D108BD9-81ED-4DB2-BD59-A6C34878D82A}">
                    <a16:rowId xmlns:a16="http://schemas.microsoft.com/office/drawing/2014/main" val="10010"/>
                  </a:ext>
                </a:extLst>
              </a:tr>
              <a:tr h="295800">
                <a:tc>
                  <a:txBody>
                    <a:bodyPr/>
                    <a:lstStyle/>
                    <a:p>
                      <a:pPr marL="0" marR="0" lvl="0" indent="0" algn="ctr" rtl="0">
                        <a:spcBef>
                          <a:spcPts val="0"/>
                        </a:spcBef>
                        <a:spcAft>
                          <a:spcPts val="0"/>
                        </a:spcAft>
                        <a:buNone/>
                      </a:pPr>
                      <a:r>
                        <a:rPr lang="es-CL" sz="1700" u="none" strike="noStrike" cap="none" dirty="0"/>
                        <a:t>0,85</a:t>
                      </a:r>
                      <a:endParaRPr sz="1700" u="none" strike="noStrike" cap="none" dirty="0"/>
                    </a:p>
                  </a:txBody>
                  <a:tcPr marL="91450" marR="91450" marT="45725" marB="45725"/>
                </a:tc>
                <a:tc>
                  <a:txBody>
                    <a:bodyPr/>
                    <a:lstStyle/>
                    <a:p>
                      <a:pPr marL="0" marR="0" lvl="0" indent="0" algn="ctr" rtl="0">
                        <a:spcBef>
                          <a:spcPts val="0"/>
                        </a:spcBef>
                        <a:spcAft>
                          <a:spcPts val="0"/>
                        </a:spcAft>
                        <a:buNone/>
                      </a:pPr>
                      <a:r>
                        <a:rPr lang="es-CL" sz="1700" u="none" strike="noStrike" cap="none" dirty="0"/>
                        <a:t>10</a:t>
                      </a:r>
                      <a:endParaRPr sz="1700" u="none" strike="noStrike" cap="none" dirty="0"/>
                    </a:p>
                  </a:txBody>
                  <a:tcPr marL="91450" marR="91450" marT="45725" marB="45725"/>
                </a:tc>
                <a:tc>
                  <a:txBody>
                    <a:bodyPr/>
                    <a:lstStyle/>
                    <a:p>
                      <a:pPr marL="0" marR="0" lvl="0" indent="0" algn="ctr" rtl="0">
                        <a:spcBef>
                          <a:spcPts val="0"/>
                        </a:spcBef>
                        <a:spcAft>
                          <a:spcPts val="0"/>
                        </a:spcAft>
                        <a:buNone/>
                      </a:pPr>
                      <a:r>
                        <a:rPr lang="es-CL" sz="1700" u="none" strike="noStrike" cap="none" dirty="0"/>
                        <a:t>13</a:t>
                      </a:r>
                      <a:endParaRPr sz="1700" u="none" strike="noStrike" cap="none" dirty="0"/>
                    </a:p>
                  </a:txBody>
                  <a:tcPr marL="91450" marR="91450" marT="45725" marB="45725"/>
                </a:tc>
                <a:extLst>
                  <a:ext uri="{0D108BD9-81ED-4DB2-BD59-A6C34878D82A}">
                    <a16:rowId xmlns:a16="http://schemas.microsoft.com/office/drawing/2014/main" val="10011"/>
                  </a:ext>
                </a:extLst>
              </a:tr>
            </a:tbl>
          </a:graphicData>
        </a:graphic>
      </p:graphicFrame>
      <p:sp>
        <p:nvSpPr>
          <p:cNvPr id="346" name="Google Shape;346;p19"/>
          <p:cNvSpPr/>
          <p:nvPr/>
        </p:nvSpPr>
        <p:spPr>
          <a:xfrm rot="1175287">
            <a:off x="9835488" y="1191321"/>
            <a:ext cx="1800000" cy="1800000"/>
          </a:xfrm>
          <a:prstGeom prst="ellipse">
            <a:avLst/>
          </a:prstGeom>
          <a:blipFill rotWithShape="1">
            <a:blip r:embed="rId4">
              <a:alphaModFix/>
            </a:blip>
            <a:stretch>
              <a:fillRect/>
            </a:stretch>
          </a:blip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s-CL" sz="1400" b="1" dirty="0">
                <a:solidFill>
                  <a:schemeClr val="lt1"/>
                </a:solidFill>
                <a:latin typeface="Calibri"/>
                <a:ea typeface="Calibri"/>
                <a:cs typeface="Calibri"/>
                <a:sym typeface="Calibri"/>
              </a:rPr>
              <a:t>DOSIFICACIÓN SEGÚN NCH170</a:t>
            </a:r>
            <a:endParaRPr sz="1400" b="1" dirty="0">
              <a:solidFill>
                <a:schemeClr val="lt1"/>
              </a:solidFill>
              <a:latin typeface="Calibri"/>
              <a:ea typeface="Calibri"/>
              <a:cs typeface="Calibri"/>
              <a:sym typeface="Calibri"/>
            </a:endParaRPr>
          </a:p>
        </p:txBody>
      </p:sp>
      <p:sp>
        <p:nvSpPr>
          <p:cNvPr id="347" name="Google Shape;347;p19"/>
          <p:cNvSpPr/>
          <p:nvPr/>
        </p:nvSpPr>
        <p:spPr>
          <a:xfrm>
            <a:off x="12020365" y="275204"/>
            <a:ext cx="171634" cy="6161103"/>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 name="CuadroTexto 1">
            <a:extLst>
              <a:ext uri="{FF2B5EF4-FFF2-40B4-BE49-F238E27FC236}">
                <a16:creationId xmlns:a16="http://schemas.microsoft.com/office/drawing/2014/main" id="{E3FE75A3-35CE-41B6-8D7C-9A8689560C71}"/>
              </a:ext>
            </a:extLst>
          </p:cNvPr>
          <p:cNvSpPr txBox="1"/>
          <p:nvPr/>
        </p:nvSpPr>
        <p:spPr>
          <a:xfrm>
            <a:off x="3272343" y="1917618"/>
            <a:ext cx="2606040" cy="307777"/>
          </a:xfrm>
          <a:prstGeom prst="rect">
            <a:avLst/>
          </a:prstGeom>
          <a:noFill/>
        </p:spPr>
        <p:txBody>
          <a:bodyPr wrap="square" rtlCol="0">
            <a:spAutoFit/>
          </a:bodyPr>
          <a:lstStyle/>
          <a:p>
            <a:pPr algn="ctr"/>
            <a:r>
              <a:rPr lang="es-MX" dirty="0">
                <a:solidFill>
                  <a:schemeClr val="bg1"/>
                </a:solidFill>
                <a:latin typeface="Calibri" panose="020F0502020204030204" pitchFamily="34" charset="0"/>
                <a:cs typeface="Calibri" panose="020F0502020204030204" pitchFamily="34" charset="0"/>
              </a:rPr>
              <a:t>Tabla 4</a:t>
            </a:r>
            <a:endParaRPr lang="es-CL" dirty="0">
              <a:solidFill>
                <a:schemeClr val="bg1"/>
              </a:solidFill>
              <a:latin typeface="Calibri" panose="020F0502020204030204" pitchFamily="34" charset="0"/>
              <a:cs typeface="Calibri" panose="020F050202020403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pic>
        <p:nvPicPr>
          <p:cNvPr id="103" name="Google Shape;103;p2" descr="Fotografía, ladrillos, verde azulado, pared, cal, fotografía, ladrillos,  Fondo de pantalla HD | Wallpaperbetter"/>
          <p:cNvPicPr preferRelativeResize="0"/>
          <p:nvPr/>
        </p:nvPicPr>
        <p:blipFill rotWithShape="1">
          <a:blip r:embed="rId3">
            <a:alphaModFix/>
          </a:blip>
          <a:srcRect/>
          <a:stretch/>
        </p:blipFill>
        <p:spPr>
          <a:xfrm>
            <a:off x="12947" y="1"/>
            <a:ext cx="12179051" cy="6858000"/>
          </a:xfrm>
          <a:prstGeom prst="rect">
            <a:avLst/>
          </a:prstGeom>
          <a:noFill/>
          <a:ln>
            <a:noFill/>
          </a:ln>
        </p:spPr>
      </p:pic>
      <p:sp>
        <p:nvSpPr>
          <p:cNvPr id="104" name="Google Shape;104;p2"/>
          <p:cNvSpPr txBox="1">
            <a:spLocks noGrp="1"/>
          </p:cNvSpPr>
          <p:nvPr>
            <p:ph type="sldNum" idx="12"/>
          </p:nvPr>
        </p:nvSpPr>
        <p:spPr>
          <a:xfrm>
            <a:off x="10823979" y="557417"/>
            <a:ext cx="731600" cy="524800"/>
          </a:xfrm>
          <a:prstGeom prst="rect">
            <a:avLst/>
          </a:prstGeom>
          <a:noFill/>
          <a:ln>
            <a:noFill/>
          </a:ln>
        </p:spPr>
        <p:txBody>
          <a:bodyPr spcFirstLastPara="1" wrap="square" lIns="121900" tIns="121900" rIns="121900" bIns="121900" anchor="ctr" anchorCtr="0">
            <a:noAutofit/>
          </a:bodyPr>
          <a:lstStyle/>
          <a:p>
            <a:pPr marL="0" lvl="0" indent="0" algn="r" rtl="0">
              <a:spcBef>
                <a:spcPts val="0"/>
              </a:spcBef>
              <a:spcAft>
                <a:spcPts val="0"/>
              </a:spcAft>
              <a:buClr>
                <a:srgbClr val="888888"/>
              </a:buClr>
              <a:buSzPts val="1200"/>
              <a:buFont typeface="Calibri"/>
              <a:buNone/>
            </a:pPr>
            <a:fld id="{00000000-1234-1234-1234-123412341234}" type="slidenum">
              <a:rPr lang="es-CL"/>
              <a:t>2</a:t>
            </a:fld>
            <a:endParaRPr dirty="0"/>
          </a:p>
        </p:txBody>
      </p:sp>
      <p:sp>
        <p:nvSpPr>
          <p:cNvPr id="105" name="Google Shape;105;p2"/>
          <p:cNvSpPr/>
          <p:nvPr/>
        </p:nvSpPr>
        <p:spPr>
          <a:xfrm>
            <a:off x="1802163" y="96374"/>
            <a:ext cx="7830105" cy="905521"/>
          </a:xfrm>
          <a:prstGeom prst="rect">
            <a:avLst/>
          </a:prstGeom>
          <a:solidFill>
            <a:srgbClr val="00953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06" name="Google Shape;106;p2"/>
          <p:cNvSpPr/>
          <p:nvPr/>
        </p:nvSpPr>
        <p:spPr>
          <a:xfrm>
            <a:off x="-4" y="97657"/>
            <a:ext cx="1713397" cy="905521"/>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07" name="Google Shape;107;p2"/>
          <p:cNvSpPr/>
          <p:nvPr/>
        </p:nvSpPr>
        <p:spPr>
          <a:xfrm>
            <a:off x="1820531" y="2014198"/>
            <a:ext cx="8563881" cy="3417880"/>
          </a:xfrm>
          <a:prstGeom prst="rect">
            <a:avLst/>
          </a:prstGeom>
          <a:solidFill>
            <a:srgbClr val="00953A"/>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s-CL" sz="5400" b="0" i="0" u="none" strike="noStrike" cap="none" dirty="0">
                <a:solidFill>
                  <a:schemeClr val="lt1"/>
                </a:solidFill>
                <a:latin typeface="Calibri"/>
                <a:ea typeface="Calibri"/>
                <a:cs typeface="Calibri"/>
                <a:sym typeface="Calibri"/>
              </a:rPr>
              <a:t>Dosificación del hormigón</a:t>
            </a:r>
            <a:endParaRPr sz="5400" b="0" i="0" u="none" strike="noStrike" cap="none" dirty="0">
              <a:solidFill>
                <a:schemeClr val="lt1"/>
              </a:solidFill>
              <a:latin typeface="Calibri"/>
              <a:ea typeface="Calibri"/>
              <a:cs typeface="Calibri"/>
              <a:sym typeface="Calibri"/>
            </a:endParaRPr>
          </a:p>
        </p:txBody>
      </p:sp>
      <p:sp>
        <p:nvSpPr>
          <p:cNvPr id="108" name="Google Shape;108;p2"/>
          <p:cNvSpPr/>
          <p:nvPr/>
        </p:nvSpPr>
        <p:spPr>
          <a:xfrm>
            <a:off x="1017705" y="1259720"/>
            <a:ext cx="1964602" cy="1756372"/>
          </a:xfrm>
          <a:prstGeom prst="ellipse">
            <a:avLst/>
          </a:prstGeom>
          <a:blipFill rotWithShape="1">
            <a:blip r:embed="rId4">
              <a:alphaModFix/>
            </a:blip>
            <a:stretch>
              <a:fillRect/>
            </a:stretch>
          </a:blip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09" name="Google Shape;109;p2"/>
          <p:cNvSpPr/>
          <p:nvPr/>
        </p:nvSpPr>
        <p:spPr>
          <a:xfrm>
            <a:off x="12020365" y="293310"/>
            <a:ext cx="171634" cy="6161103"/>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pic>
        <p:nvPicPr>
          <p:cNvPr id="352" name="Google Shape;352;p20" descr="Fotografía, ladrillos, verde azulado, pared, cal, fotografía, ladrillos,  Fondo de pantalla HD | Wallpaperbetter"/>
          <p:cNvPicPr preferRelativeResize="0"/>
          <p:nvPr/>
        </p:nvPicPr>
        <p:blipFill rotWithShape="1">
          <a:blip r:embed="rId3">
            <a:alphaModFix/>
          </a:blip>
          <a:srcRect/>
          <a:stretch/>
        </p:blipFill>
        <p:spPr>
          <a:xfrm>
            <a:off x="12947" y="1"/>
            <a:ext cx="12179051" cy="6858000"/>
          </a:xfrm>
          <a:prstGeom prst="rect">
            <a:avLst/>
          </a:prstGeom>
          <a:noFill/>
          <a:ln>
            <a:noFill/>
          </a:ln>
        </p:spPr>
      </p:pic>
      <p:sp>
        <p:nvSpPr>
          <p:cNvPr id="353" name="Google Shape;353;p20"/>
          <p:cNvSpPr txBox="1">
            <a:spLocks noGrp="1"/>
          </p:cNvSpPr>
          <p:nvPr>
            <p:ph type="sldNum" idx="12"/>
          </p:nvPr>
        </p:nvSpPr>
        <p:spPr>
          <a:xfrm>
            <a:off x="10823979" y="557417"/>
            <a:ext cx="731600" cy="524800"/>
          </a:xfrm>
          <a:prstGeom prst="rect">
            <a:avLst/>
          </a:prstGeom>
          <a:noFill/>
          <a:ln>
            <a:noFill/>
          </a:ln>
        </p:spPr>
        <p:txBody>
          <a:bodyPr spcFirstLastPara="1" wrap="square" lIns="121900" tIns="121900" rIns="121900" bIns="121900" anchor="ctr" anchorCtr="0">
            <a:noAutofit/>
          </a:bodyPr>
          <a:lstStyle/>
          <a:p>
            <a:pPr marL="0" lvl="0" indent="0" algn="r" rtl="0">
              <a:spcBef>
                <a:spcPts val="0"/>
              </a:spcBef>
              <a:spcAft>
                <a:spcPts val="0"/>
              </a:spcAft>
              <a:buClr>
                <a:srgbClr val="888888"/>
              </a:buClr>
              <a:buSzPts val="1200"/>
              <a:buFont typeface="Calibri"/>
              <a:buNone/>
            </a:pPr>
            <a:fld id="{00000000-1234-1234-1234-123412341234}" type="slidenum">
              <a:rPr lang="es-CL"/>
              <a:t>20</a:t>
            </a:fld>
            <a:endParaRPr dirty="0"/>
          </a:p>
        </p:txBody>
      </p:sp>
      <p:sp>
        <p:nvSpPr>
          <p:cNvPr id="354" name="Google Shape;354;p20"/>
          <p:cNvSpPr/>
          <p:nvPr/>
        </p:nvSpPr>
        <p:spPr>
          <a:xfrm>
            <a:off x="1802163" y="96374"/>
            <a:ext cx="7830105" cy="905521"/>
          </a:xfrm>
          <a:prstGeom prst="rect">
            <a:avLst/>
          </a:prstGeom>
          <a:solidFill>
            <a:srgbClr val="00953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355" name="Google Shape;355;p20"/>
          <p:cNvSpPr/>
          <p:nvPr/>
        </p:nvSpPr>
        <p:spPr>
          <a:xfrm>
            <a:off x="-4" y="97657"/>
            <a:ext cx="1713397" cy="905521"/>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356" name="Google Shape;356;p20"/>
          <p:cNvSpPr/>
          <p:nvPr/>
        </p:nvSpPr>
        <p:spPr>
          <a:xfrm>
            <a:off x="4885501" y="235042"/>
            <a:ext cx="4519379"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CL" sz="3200" dirty="0">
                <a:solidFill>
                  <a:schemeClr val="lt1"/>
                </a:solidFill>
                <a:latin typeface="Calibri"/>
                <a:ea typeface="Calibri"/>
                <a:cs typeface="Calibri"/>
                <a:sym typeface="Calibri"/>
              </a:rPr>
              <a:t>Dosificación del hormigón</a:t>
            </a:r>
            <a:endParaRPr sz="3200" dirty="0">
              <a:solidFill>
                <a:schemeClr val="lt1"/>
              </a:solidFill>
              <a:latin typeface="Calibri"/>
              <a:ea typeface="Calibri"/>
              <a:cs typeface="Calibri"/>
              <a:sym typeface="Calibri"/>
            </a:endParaRPr>
          </a:p>
        </p:txBody>
      </p:sp>
      <p:sp>
        <p:nvSpPr>
          <p:cNvPr id="357" name="Google Shape;357;p20"/>
          <p:cNvSpPr/>
          <p:nvPr/>
        </p:nvSpPr>
        <p:spPr>
          <a:xfrm>
            <a:off x="2155040" y="2329238"/>
            <a:ext cx="3321736" cy="461665"/>
          </a:xfrm>
          <a:prstGeom prst="rect">
            <a:avLst/>
          </a:prstGeom>
          <a:solidFill>
            <a:schemeClr val="dk1">
              <a:alpha val="24705"/>
            </a:schemeClr>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2400" b="1" dirty="0">
              <a:solidFill>
                <a:schemeClr val="lt1"/>
              </a:solidFill>
              <a:latin typeface="Calibri"/>
              <a:ea typeface="Calibri"/>
              <a:cs typeface="Calibri"/>
              <a:sym typeface="Calibri"/>
            </a:endParaRPr>
          </a:p>
        </p:txBody>
      </p:sp>
      <p:sp>
        <p:nvSpPr>
          <p:cNvPr id="358" name="Google Shape;358;p20"/>
          <p:cNvSpPr/>
          <p:nvPr/>
        </p:nvSpPr>
        <p:spPr>
          <a:xfrm>
            <a:off x="1802163" y="1414914"/>
            <a:ext cx="5830672" cy="5351645"/>
          </a:xfrm>
          <a:prstGeom prst="rect">
            <a:avLst/>
          </a:prstGeom>
          <a:solidFill>
            <a:schemeClr val="dk1">
              <a:alpha val="24705"/>
            </a:schemeClr>
          </a:solidFill>
          <a:ln>
            <a:noFill/>
          </a:ln>
        </p:spPr>
        <p:txBody>
          <a:bodyPr spcFirstLastPara="1" wrap="square" lIns="91425" tIns="45700" rIns="91425" bIns="45700" anchor="t" anchorCtr="0">
            <a:spAutoFit/>
          </a:bodyPr>
          <a:lstStyle/>
          <a:p>
            <a:pPr marL="457200" marR="0" lvl="1" indent="0" algn="l" rtl="0">
              <a:spcBef>
                <a:spcPts val="0"/>
              </a:spcBef>
              <a:spcAft>
                <a:spcPts val="0"/>
              </a:spcAft>
              <a:buNone/>
            </a:pPr>
            <a:endParaRPr sz="1800" b="1" i="0" u="none" strike="noStrike" cap="none" dirty="0">
              <a:solidFill>
                <a:schemeClr val="lt1"/>
              </a:solidFill>
              <a:latin typeface="Calibri"/>
              <a:ea typeface="Calibri"/>
              <a:cs typeface="Calibri"/>
              <a:sym typeface="Calibri"/>
            </a:endParaRPr>
          </a:p>
        </p:txBody>
      </p:sp>
      <p:sp>
        <p:nvSpPr>
          <p:cNvPr id="359" name="Google Shape;359;p20"/>
          <p:cNvSpPr txBox="1">
            <a:spLocks noGrp="1"/>
          </p:cNvSpPr>
          <p:nvPr>
            <p:ph type="body" idx="1"/>
          </p:nvPr>
        </p:nvSpPr>
        <p:spPr>
          <a:xfrm>
            <a:off x="1802185" y="1414914"/>
            <a:ext cx="5292300" cy="6147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800"/>
              </a:spcBef>
              <a:spcAft>
                <a:spcPts val="0"/>
              </a:spcAft>
              <a:buNone/>
            </a:pPr>
            <a:r>
              <a:rPr lang="es-CL" sz="2400" b="1" dirty="0"/>
              <a:t>Por condición de durabilidad</a:t>
            </a:r>
            <a:endParaRPr sz="2400" b="1" dirty="0"/>
          </a:p>
        </p:txBody>
      </p:sp>
      <p:graphicFrame>
        <p:nvGraphicFramePr>
          <p:cNvPr id="360" name="Google Shape;360;p20"/>
          <p:cNvGraphicFramePr/>
          <p:nvPr>
            <p:extLst>
              <p:ext uri="{D42A27DB-BD31-4B8C-83A1-F6EECF244321}">
                <p14:modId xmlns:p14="http://schemas.microsoft.com/office/powerpoint/2010/main" val="2630992004"/>
              </p:ext>
            </p:extLst>
          </p:nvPr>
        </p:nvGraphicFramePr>
        <p:xfrm>
          <a:off x="1972361" y="2346238"/>
          <a:ext cx="5482950" cy="4103270"/>
        </p:xfrm>
        <a:graphic>
          <a:graphicData uri="http://schemas.openxmlformats.org/drawingml/2006/table">
            <a:tbl>
              <a:tblPr firstRow="1" bandRow="1">
                <a:noFill/>
                <a:tableStyleId>{86954924-CE56-4842-B303-1C8DD85EABF1}</a:tableStyleId>
              </a:tblPr>
              <a:tblGrid>
                <a:gridCol w="1827650">
                  <a:extLst>
                    <a:ext uri="{9D8B030D-6E8A-4147-A177-3AD203B41FA5}">
                      <a16:colId xmlns:a16="http://schemas.microsoft.com/office/drawing/2014/main" val="20000"/>
                    </a:ext>
                  </a:extLst>
                </a:gridCol>
                <a:gridCol w="1827650">
                  <a:extLst>
                    <a:ext uri="{9D8B030D-6E8A-4147-A177-3AD203B41FA5}">
                      <a16:colId xmlns:a16="http://schemas.microsoft.com/office/drawing/2014/main" val="20001"/>
                    </a:ext>
                  </a:extLst>
                </a:gridCol>
                <a:gridCol w="1827650">
                  <a:extLst>
                    <a:ext uri="{9D8B030D-6E8A-4147-A177-3AD203B41FA5}">
                      <a16:colId xmlns:a16="http://schemas.microsoft.com/office/drawing/2014/main" val="20002"/>
                    </a:ext>
                  </a:extLst>
                </a:gridCol>
              </a:tblGrid>
              <a:tr h="659000">
                <a:tc gridSpan="3">
                  <a:txBody>
                    <a:bodyPr/>
                    <a:lstStyle/>
                    <a:p>
                      <a:pPr marL="0" marR="0" lvl="0" indent="0" algn="ctr" rtl="0">
                        <a:spcBef>
                          <a:spcPts val="0"/>
                        </a:spcBef>
                        <a:spcAft>
                          <a:spcPts val="0"/>
                        </a:spcAft>
                        <a:buNone/>
                      </a:pPr>
                      <a:r>
                        <a:rPr lang="es-CL" sz="1600" u="none" strike="noStrike" cap="none" dirty="0"/>
                        <a:t>Máxima razón agua-cemento en casos de exposición severa</a:t>
                      </a:r>
                      <a:endParaRPr sz="1600" b="1" u="none" strike="noStrike" cap="none" dirty="0"/>
                    </a:p>
                  </a:txBody>
                  <a:tcPr marL="91450" marR="91450" marT="45725" marB="45725" anchor="ctr"/>
                </a:tc>
                <a:tc hMerge="1">
                  <a:txBody>
                    <a:bodyPr/>
                    <a:lstStyle/>
                    <a:p>
                      <a:endParaRPr lang="es-CL"/>
                    </a:p>
                  </a:txBody>
                  <a:tcPr/>
                </a:tc>
                <a:tc hMerge="1">
                  <a:txBody>
                    <a:bodyPr/>
                    <a:lstStyle/>
                    <a:p>
                      <a:endParaRPr lang="es-CL"/>
                    </a:p>
                  </a:txBody>
                  <a:tcPr/>
                </a:tc>
                <a:extLst>
                  <a:ext uri="{0D108BD9-81ED-4DB2-BD59-A6C34878D82A}">
                    <a16:rowId xmlns:a16="http://schemas.microsoft.com/office/drawing/2014/main" val="10000"/>
                  </a:ext>
                </a:extLst>
              </a:tr>
              <a:tr h="1413350">
                <a:tc>
                  <a:txBody>
                    <a:bodyPr/>
                    <a:lstStyle/>
                    <a:p>
                      <a:pPr marL="0" marR="0" lvl="0" indent="0" algn="ctr" rtl="0">
                        <a:spcBef>
                          <a:spcPts val="0"/>
                        </a:spcBef>
                        <a:spcAft>
                          <a:spcPts val="0"/>
                        </a:spcAft>
                        <a:buNone/>
                      </a:pPr>
                      <a:br>
                        <a:rPr lang="es-CL" sz="1600" u="none" strike="noStrike" cap="none" dirty="0"/>
                      </a:br>
                      <a:r>
                        <a:rPr lang="es-CL" sz="1600" u="none" strike="noStrike" cap="none" dirty="0"/>
                        <a:t>Razón agua cemento en masas</a:t>
                      </a:r>
                      <a:endParaRPr sz="1600" u="none" strike="noStrike" cap="none" dirty="0">
                        <a:solidFill>
                          <a:schemeClr val="dk1"/>
                        </a:solidFill>
                      </a:endParaRPr>
                    </a:p>
                  </a:txBody>
                  <a:tcPr marL="91450" marR="91450" marT="45725" marB="45725" anchor="ctr"/>
                </a:tc>
                <a:tc>
                  <a:txBody>
                    <a:bodyPr/>
                    <a:lstStyle/>
                    <a:p>
                      <a:pPr marL="0" marR="0" lvl="0" indent="0" algn="ctr" rtl="0">
                        <a:spcBef>
                          <a:spcPts val="0"/>
                        </a:spcBef>
                        <a:spcAft>
                          <a:spcPts val="0"/>
                        </a:spcAft>
                        <a:buNone/>
                      </a:pPr>
                      <a:r>
                        <a:rPr lang="es-CL" sz="1600" u="none" strike="noStrike" cap="none" dirty="0"/>
                        <a:t>Estructura continua o frecuentemente húmeda o expuesta a hielo-deshielo</a:t>
                      </a:r>
                      <a:endParaRPr sz="1600" u="none" strike="noStrike" cap="none" dirty="0"/>
                    </a:p>
                  </a:txBody>
                  <a:tcPr marL="91450" marR="91450" marT="45725" marB="45725" anchor="ctr"/>
                </a:tc>
                <a:tc>
                  <a:txBody>
                    <a:bodyPr/>
                    <a:lstStyle/>
                    <a:p>
                      <a:pPr marL="0" marR="0" lvl="0" indent="0" algn="ctr" rtl="0">
                        <a:spcBef>
                          <a:spcPts val="0"/>
                        </a:spcBef>
                        <a:spcAft>
                          <a:spcPts val="0"/>
                        </a:spcAft>
                        <a:buNone/>
                      </a:pPr>
                      <a:r>
                        <a:rPr lang="es-CL" sz="1600" u="none" strike="noStrike" cap="none" dirty="0"/>
                        <a:t>Estructuras expuestas a aguas agresivas, en contacto con el suelo o ambientes salinos</a:t>
                      </a:r>
                      <a:endParaRPr sz="1600" u="none" strike="noStrike" cap="none" dirty="0">
                        <a:solidFill>
                          <a:schemeClr val="dk1"/>
                        </a:solidFill>
                      </a:endParaRPr>
                    </a:p>
                  </a:txBody>
                  <a:tcPr marL="91450" marR="91450" marT="45725" marB="45725" anchor="ctr"/>
                </a:tc>
                <a:extLst>
                  <a:ext uri="{0D108BD9-81ED-4DB2-BD59-A6C34878D82A}">
                    <a16:rowId xmlns:a16="http://schemas.microsoft.com/office/drawing/2014/main" val="10001"/>
                  </a:ext>
                </a:extLst>
              </a:tr>
              <a:tr h="880525">
                <a:tc>
                  <a:txBody>
                    <a:bodyPr/>
                    <a:lstStyle/>
                    <a:p>
                      <a:pPr marL="0" marR="0" lvl="0" indent="0" algn="ctr" rtl="0">
                        <a:spcBef>
                          <a:spcPts val="0"/>
                        </a:spcBef>
                        <a:spcAft>
                          <a:spcPts val="0"/>
                        </a:spcAft>
                        <a:buNone/>
                      </a:pPr>
                      <a:r>
                        <a:rPr lang="es-CL" sz="1600" u="none" strike="noStrike" cap="none" dirty="0"/>
                        <a:t>Secciones delgadas (e ≤  20 cm) y secciones con recubrimiento menor que 2 cm</a:t>
                      </a:r>
                      <a:endParaRPr sz="2000" b="0" u="none" strike="noStrike" cap="none" dirty="0">
                        <a:latin typeface="Calibri"/>
                        <a:ea typeface="Calibri"/>
                        <a:cs typeface="Calibri"/>
                        <a:sym typeface="Calibri"/>
                      </a:endParaRPr>
                    </a:p>
                  </a:txBody>
                  <a:tcPr marL="91450" marR="91450" marT="45725" marB="45725" anchor="ctr"/>
                </a:tc>
                <a:tc>
                  <a:txBody>
                    <a:bodyPr/>
                    <a:lstStyle/>
                    <a:p>
                      <a:pPr marL="0" marR="0" lvl="0" indent="0" algn="ctr" rtl="0">
                        <a:spcBef>
                          <a:spcPts val="0"/>
                        </a:spcBef>
                        <a:spcAft>
                          <a:spcPts val="0"/>
                        </a:spcAft>
                        <a:buNone/>
                      </a:pPr>
                      <a:r>
                        <a:rPr lang="es-CL" sz="1600" u="none" strike="noStrike" cap="none" dirty="0"/>
                        <a:t>0,45</a:t>
                      </a:r>
                      <a:endParaRPr sz="1600" u="none" strike="noStrike" cap="none" dirty="0"/>
                    </a:p>
                  </a:txBody>
                  <a:tcPr marL="91450" marR="91450" marT="45725" marB="45725" anchor="ctr"/>
                </a:tc>
                <a:tc>
                  <a:txBody>
                    <a:bodyPr/>
                    <a:lstStyle/>
                    <a:p>
                      <a:pPr marL="0" marR="0" lvl="0" indent="0" algn="ctr" rtl="0">
                        <a:spcBef>
                          <a:spcPts val="0"/>
                        </a:spcBef>
                        <a:spcAft>
                          <a:spcPts val="0"/>
                        </a:spcAft>
                        <a:buNone/>
                      </a:pPr>
                      <a:r>
                        <a:rPr lang="es-CL" sz="1600" u="none" strike="noStrike" cap="none" dirty="0"/>
                        <a:t>0,40</a:t>
                      </a:r>
                      <a:endParaRPr sz="1600" u="none" strike="noStrike" cap="none" dirty="0"/>
                    </a:p>
                  </a:txBody>
                  <a:tcPr marL="91450" marR="91450" marT="45725" marB="45725" anchor="ctr"/>
                </a:tc>
                <a:extLst>
                  <a:ext uri="{0D108BD9-81ED-4DB2-BD59-A6C34878D82A}">
                    <a16:rowId xmlns:a16="http://schemas.microsoft.com/office/drawing/2014/main" val="10002"/>
                  </a:ext>
                </a:extLst>
              </a:tr>
              <a:tr h="546375">
                <a:tc>
                  <a:txBody>
                    <a:bodyPr/>
                    <a:lstStyle/>
                    <a:p>
                      <a:pPr marL="0" marR="0" lvl="0" indent="0" algn="ctr" rtl="0">
                        <a:spcBef>
                          <a:spcPts val="0"/>
                        </a:spcBef>
                        <a:spcAft>
                          <a:spcPts val="0"/>
                        </a:spcAft>
                        <a:buNone/>
                      </a:pPr>
                      <a:r>
                        <a:rPr lang="es-CL" sz="1600" u="none" strike="noStrike" cap="none" dirty="0"/>
                        <a:t>Toda otra estructura</a:t>
                      </a:r>
                      <a:endParaRPr sz="1600" u="none" strike="noStrike" cap="none" dirty="0"/>
                    </a:p>
                  </a:txBody>
                  <a:tcPr marL="91450" marR="91450" marT="45725" marB="45725" anchor="ctr"/>
                </a:tc>
                <a:tc>
                  <a:txBody>
                    <a:bodyPr/>
                    <a:lstStyle/>
                    <a:p>
                      <a:pPr marL="0" marR="0" lvl="0" indent="0" algn="ctr" rtl="0">
                        <a:spcBef>
                          <a:spcPts val="0"/>
                        </a:spcBef>
                        <a:spcAft>
                          <a:spcPts val="0"/>
                        </a:spcAft>
                        <a:buNone/>
                      </a:pPr>
                      <a:r>
                        <a:rPr lang="es-CL" sz="1600" u="none" strike="noStrike" cap="none" dirty="0"/>
                        <a:t>0,50</a:t>
                      </a:r>
                      <a:endParaRPr sz="1600" u="none" strike="noStrike" cap="none" dirty="0"/>
                    </a:p>
                  </a:txBody>
                  <a:tcPr marL="91450" marR="91450" marT="45725" marB="45725" anchor="ctr"/>
                </a:tc>
                <a:tc>
                  <a:txBody>
                    <a:bodyPr/>
                    <a:lstStyle/>
                    <a:p>
                      <a:pPr marL="0" marR="0" lvl="0" indent="0" algn="ctr" rtl="0">
                        <a:spcBef>
                          <a:spcPts val="0"/>
                        </a:spcBef>
                        <a:spcAft>
                          <a:spcPts val="0"/>
                        </a:spcAft>
                        <a:buNone/>
                      </a:pPr>
                      <a:r>
                        <a:rPr lang="es-CL" sz="1600" u="none" strike="noStrike" cap="none" dirty="0"/>
                        <a:t>0,45</a:t>
                      </a:r>
                      <a:endParaRPr sz="1600" u="none" strike="noStrike" cap="none" dirty="0"/>
                    </a:p>
                  </a:txBody>
                  <a:tcPr marL="91450" marR="91450" marT="45725" marB="45725" anchor="ctr"/>
                </a:tc>
                <a:extLst>
                  <a:ext uri="{0D108BD9-81ED-4DB2-BD59-A6C34878D82A}">
                    <a16:rowId xmlns:a16="http://schemas.microsoft.com/office/drawing/2014/main" val="10003"/>
                  </a:ext>
                </a:extLst>
              </a:tr>
            </a:tbl>
          </a:graphicData>
        </a:graphic>
      </p:graphicFrame>
      <p:sp>
        <p:nvSpPr>
          <p:cNvPr id="361" name="Google Shape;361;p20"/>
          <p:cNvSpPr/>
          <p:nvPr/>
        </p:nvSpPr>
        <p:spPr>
          <a:xfrm rot="1175287">
            <a:off x="9835488" y="1191321"/>
            <a:ext cx="1800000" cy="1800000"/>
          </a:xfrm>
          <a:prstGeom prst="ellipse">
            <a:avLst/>
          </a:prstGeom>
          <a:blipFill rotWithShape="1">
            <a:blip r:embed="rId4">
              <a:alphaModFix/>
            </a:blip>
            <a:stretch>
              <a:fillRect/>
            </a:stretch>
          </a:blip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s-CL" sz="1400" b="1" dirty="0">
                <a:solidFill>
                  <a:schemeClr val="lt1"/>
                </a:solidFill>
                <a:latin typeface="Calibri"/>
                <a:ea typeface="Calibri"/>
                <a:cs typeface="Calibri"/>
                <a:sym typeface="Calibri"/>
              </a:rPr>
              <a:t>DOSIFICACIÓN SEGÚN NCH170</a:t>
            </a:r>
            <a:endParaRPr sz="1400" b="1" dirty="0">
              <a:solidFill>
                <a:schemeClr val="lt1"/>
              </a:solidFill>
              <a:latin typeface="Calibri"/>
              <a:ea typeface="Calibri"/>
              <a:cs typeface="Calibri"/>
              <a:sym typeface="Calibri"/>
            </a:endParaRPr>
          </a:p>
        </p:txBody>
      </p:sp>
      <p:sp>
        <p:nvSpPr>
          <p:cNvPr id="362" name="Google Shape;362;p20"/>
          <p:cNvSpPr/>
          <p:nvPr/>
        </p:nvSpPr>
        <p:spPr>
          <a:xfrm>
            <a:off x="12020365" y="275204"/>
            <a:ext cx="171634" cy="6161103"/>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 name="CuadroTexto 1">
            <a:extLst>
              <a:ext uri="{FF2B5EF4-FFF2-40B4-BE49-F238E27FC236}">
                <a16:creationId xmlns:a16="http://schemas.microsoft.com/office/drawing/2014/main" id="{7763D0BD-D153-460A-8736-9DE1B276324A}"/>
              </a:ext>
            </a:extLst>
          </p:cNvPr>
          <p:cNvSpPr txBox="1"/>
          <p:nvPr/>
        </p:nvSpPr>
        <p:spPr>
          <a:xfrm>
            <a:off x="3496432" y="1980765"/>
            <a:ext cx="2606040" cy="307777"/>
          </a:xfrm>
          <a:prstGeom prst="rect">
            <a:avLst/>
          </a:prstGeom>
          <a:noFill/>
        </p:spPr>
        <p:txBody>
          <a:bodyPr wrap="square" rtlCol="0">
            <a:spAutoFit/>
          </a:bodyPr>
          <a:lstStyle/>
          <a:p>
            <a:pPr algn="ctr"/>
            <a:r>
              <a:rPr lang="es-MX" dirty="0">
                <a:solidFill>
                  <a:schemeClr val="bg1"/>
                </a:solidFill>
                <a:latin typeface="Calibri" panose="020F0502020204030204" pitchFamily="34" charset="0"/>
                <a:cs typeface="Calibri" panose="020F0502020204030204" pitchFamily="34" charset="0"/>
              </a:rPr>
              <a:t>Tabla 5</a:t>
            </a:r>
            <a:endParaRPr lang="es-CL" dirty="0">
              <a:solidFill>
                <a:schemeClr val="bg1"/>
              </a:solidFill>
              <a:latin typeface="Calibri" panose="020F0502020204030204" pitchFamily="34" charset="0"/>
              <a:cs typeface="Calibri" panose="020F050202020403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pic>
        <p:nvPicPr>
          <p:cNvPr id="367" name="Google Shape;367;p21" descr="Fotografía, ladrillos, verde azulado, pared, cal, fotografía, ladrillos,  Fondo de pantalla HD | Wallpaperbetter"/>
          <p:cNvPicPr preferRelativeResize="0"/>
          <p:nvPr/>
        </p:nvPicPr>
        <p:blipFill rotWithShape="1">
          <a:blip r:embed="rId3">
            <a:alphaModFix/>
          </a:blip>
          <a:srcRect/>
          <a:stretch/>
        </p:blipFill>
        <p:spPr>
          <a:xfrm>
            <a:off x="12947" y="1"/>
            <a:ext cx="12179051" cy="6858000"/>
          </a:xfrm>
          <a:prstGeom prst="rect">
            <a:avLst/>
          </a:prstGeom>
          <a:noFill/>
          <a:ln>
            <a:noFill/>
          </a:ln>
        </p:spPr>
      </p:pic>
      <p:sp>
        <p:nvSpPr>
          <p:cNvPr id="368" name="Google Shape;368;p21"/>
          <p:cNvSpPr txBox="1">
            <a:spLocks noGrp="1"/>
          </p:cNvSpPr>
          <p:nvPr>
            <p:ph type="sldNum" idx="12"/>
          </p:nvPr>
        </p:nvSpPr>
        <p:spPr>
          <a:xfrm>
            <a:off x="10823979" y="557417"/>
            <a:ext cx="731600" cy="524800"/>
          </a:xfrm>
          <a:prstGeom prst="rect">
            <a:avLst/>
          </a:prstGeom>
          <a:noFill/>
          <a:ln>
            <a:noFill/>
          </a:ln>
        </p:spPr>
        <p:txBody>
          <a:bodyPr spcFirstLastPara="1" wrap="square" lIns="121900" tIns="121900" rIns="121900" bIns="121900" anchor="ctr" anchorCtr="0">
            <a:noAutofit/>
          </a:bodyPr>
          <a:lstStyle/>
          <a:p>
            <a:pPr marL="0" lvl="0" indent="0" algn="r" rtl="0">
              <a:spcBef>
                <a:spcPts val="0"/>
              </a:spcBef>
              <a:spcAft>
                <a:spcPts val="0"/>
              </a:spcAft>
              <a:buClr>
                <a:srgbClr val="888888"/>
              </a:buClr>
              <a:buSzPts val="1200"/>
              <a:buFont typeface="Calibri"/>
              <a:buNone/>
            </a:pPr>
            <a:fld id="{00000000-1234-1234-1234-123412341234}" type="slidenum">
              <a:rPr lang="es-CL"/>
              <a:t>21</a:t>
            </a:fld>
            <a:endParaRPr dirty="0"/>
          </a:p>
        </p:txBody>
      </p:sp>
      <p:sp>
        <p:nvSpPr>
          <p:cNvPr id="369" name="Google Shape;369;p21"/>
          <p:cNvSpPr/>
          <p:nvPr/>
        </p:nvSpPr>
        <p:spPr>
          <a:xfrm>
            <a:off x="1802163" y="96374"/>
            <a:ext cx="7830105" cy="905521"/>
          </a:xfrm>
          <a:prstGeom prst="rect">
            <a:avLst/>
          </a:prstGeom>
          <a:solidFill>
            <a:srgbClr val="00953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370" name="Google Shape;370;p21"/>
          <p:cNvSpPr/>
          <p:nvPr/>
        </p:nvSpPr>
        <p:spPr>
          <a:xfrm>
            <a:off x="-4" y="97657"/>
            <a:ext cx="1713397" cy="905521"/>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371" name="Google Shape;371;p21"/>
          <p:cNvSpPr/>
          <p:nvPr/>
        </p:nvSpPr>
        <p:spPr>
          <a:xfrm>
            <a:off x="4885501" y="235042"/>
            <a:ext cx="4519379"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CL" sz="3200" dirty="0">
                <a:solidFill>
                  <a:schemeClr val="lt1"/>
                </a:solidFill>
                <a:latin typeface="Calibri"/>
                <a:ea typeface="Calibri"/>
                <a:cs typeface="Calibri"/>
                <a:sym typeface="Calibri"/>
              </a:rPr>
              <a:t>Dosificación del hormigón</a:t>
            </a:r>
            <a:endParaRPr sz="3200" dirty="0">
              <a:solidFill>
                <a:schemeClr val="lt1"/>
              </a:solidFill>
              <a:latin typeface="Calibri"/>
              <a:ea typeface="Calibri"/>
              <a:cs typeface="Calibri"/>
              <a:sym typeface="Calibri"/>
            </a:endParaRPr>
          </a:p>
        </p:txBody>
      </p:sp>
      <p:sp>
        <p:nvSpPr>
          <p:cNvPr id="372" name="Google Shape;372;p21"/>
          <p:cNvSpPr/>
          <p:nvPr/>
        </p:nvSpPr>
        <p:spPr>
          <a:xfrm>
            <a:off x="2155040" y="2329238"/>
            <a:ext cx="3321736" cy="461665"/>
          </a:xfrm>
          <a:prstGeom prst="rect">
            <a:avLst/>
          </a:prstGeom>
          <a:solidFill>
            <a:schemeClr val="dk1">
              <a:alpha val="24705"/>
            </a:schemeClr>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2400" b="1" dirty="0">
              <a:solidFill>
                <a:schemeClr val="lt1"/>
              </a:solidFill>
              <a:latin typeface="Calibri"/>
              <a:ea typeface="Calibri"/>
              <a:cs typeface="Calibri"/>
              <a:sym typeface="Calibri"/>
            </a:endParaRPr>
          </a:p>
        </p:txBody>
      </p:sp>
      <p:sp>
        <p:nvSpPr>
          <p:cNvPr id="373" name="Google Shape;373;p21"/>
          <p:cNvSpPr/>
          <p:nvPr/>
        </p:nvSpPr>
        <p:spPr>
          <a:xfrm>
            <a:off x="1802163" y="1414914"/>
            <a:ext cx="6311934" cy="4966635"/>
          </a:xfrm>
          <a:prstGeom prst="rect">
            <a:avLst/>
          </a:prstGeom>
          <a:solidFill>
            <a:schemeClr val="dk1">
              <a:alpha val="24705"/>
            </a:schemeClr>
          </a:solidFill>
          <a:ln>
            <a:noFill/>
          </a:ln>
        </p:spPr>
        <p:txBody>
          <a:bodyPr spcFirstLastPara="1" wrap="square" lIns="91425" tIns="45700" rIns="91425" bIns="45700" anchor="t" anchorCtr="0">
            <a:spAutoFit/>
          </a:bodyPr>
          <a:lstStyle/>
          <a:p>
            <a:pPr marL="457200" marR="0" lvl="1" indent="0" algn="l" rtl="0">
              <a:spcBef>
                <a:spcPts val="0"/>
              </a:spcBef>
              <a:spcAft>
                <a:spcPts val="0"/>
              </a:spcAft>
              <a:buNone/>
            </a:pPr>
            <a:endParaRPr sz="1800" b="1" i="0" u="none" strike="noStrike" cap="none" dirty="0">
              <a:solidFill>
                <a:schemeClr val="lt1"/>
              </a:solidFill>
              <a:latin typeface="Calibri"/>
              <a:ea typeface="Calibri"/>
              <a:cs typeface="Calibri"/>
              <a:sym typeface="Calibri"/>
            </a:endParaRPr>
          </a:p>
        </p:txBody>
      </p:sp>
      <p:sp>
        <p:nvSpPr>
          <p:cNvPr id="374" name="Google Shape;374;p21"/>
          <p:cNvSpPr txBox="1">
            <a:spLocks noGrp="1"/>
          </p:cNvSpPr>
          <p:nvPr>
            <p:ph type="body" idx="1"/>
          </p:nvPr>
        </p:nvSpPr>
        <p:spPr>
          <a:xfrm>
            <a:off x="2098876" y="1414914"/>
            <a:ext cx="5292300" cy="614778"/>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800"/>
              </a:spcBef>
              <a:spcAft>
                <a:spcPts val="0"/>
              </a:spcAft>
              <a:buNone/>
            </a:pPr>
            <a:r>
              <a:rPr lang="es-CL" sz="2400" b="1" dirty="0"/>
              <a:t>Dosis de agua</a:t>
            </a:r>
            <a:endParaRPr sz="2400" b="1" dirty="0"/>
          </a:p>
        </p:txBody>
      </p:sp>
      <p:graphicFrame>
        <p:nvGraphicFramePr>
          <p:cNvPr id="375" name="Google Shape;375;p21"/>
          <p:cNvGraphicFramePr/>
          <p:nvPr>
            <p:extLst>
              <p:ext uri="{D42A27DB-BD31-4B8C-83A1-F6EECF244321}">
                <p14:modId xmlns:p14="http://schemas.microsoft.com/office/powerpoint/2010/main" val="2108604120"/>
              </p:ext>
            </p:extLst>
          </p:nvPr>
        </p:nvGraphicFramePr>
        <p:xfrm>
          <a:off x="2098876" y="2310674"/>
          <a:ext cx="5847275" cy="3840570"/>
        </p:xfrm>
        <a:graphic>
          <a:graphicData uri="http://schemas.openxmlformats.org/drawingml/2006/table">
            <a:tbl>
              <a:tblPr firstRow="1" bandRow="1">
                <a:noFill/>
                <a:tableStyleId>{86954924-CE56-4842-B303-1C8DD85EABF1}</a:tableStyleId>
              </a:tblPr>
              <a:tblGrid>
                <a:gridCol w="1607150">
                  <a:extLst>
                    <a:ext uri="{9D8B030D-6E8A-4147-A177-3AD203B41FA5}">
                      <a16:colId xmlns:a16="http://schemas.microsoft.com/office/drawing/2014/main" val="20000"/>
                    </a:ext>
                  </a:extLst>
                </a:gridCol>
                <a:gridCol w="923825">
                  <a:extLst>
                    <a:ext uri="{9D8B030D-6E8A-4147-A177-3AD203B41FA5}">
                      <a16:colId xmlns:a16="http://schemas.microsoft.com/office/drawing/2014/main" val="20001"/>
                    </a:ext>
                  </a:extLst>
                </a:gridCol>
                <a:gridCol w="817225">
                  <a:extLst>
                    <a:ext uri="{9D8B030D-6E8A-4147-A177-3AD203B41FA5}">
                      <a16:colId xmlns:a16="http://schemas.microsoft.com/office/drawing/2014/main" val="20002"/>
                    </a:ext>
                  </a:extLst>
                </a:gridCol>
                <a:gridCol w="840925">
                  <a:extLst>
                    <a:ext uri="{9D8B030D-6E8A-4147-A177-3AD203B41FA5}">
                      <a16:colId xmlns:a16="http://schemas.microsoft.com/office/drawing/2014/main" val="20003"/>
                    </a:ext>
                  </a:extLst>
                </a:gridCol>
                <a:gridCol w="829075">
                  <a:extLst>
                    <a:ext uri="{9D8B030D-6E8A-4147-A177-3AD203B41FA5}">
                      <a16:colId xmlns:a16="http://schemas.microsoft.com/office/drawing/2014/main" val="20004"/>
                    </a:ext>
                  </a:extLst>
                </a:gridCol>
                <a:gridCol w="829075">
                  <a:extLst>
                    <a:ext uri="{9D8B030D-6E8A-4147-A177-3AD203B41FA5}">
                      <a16:colId xmlns:a16="http://schemas.microsoft.com/office/drawing/2014/main" val="20005"/>
                    </a:ext>
                  </a:extLst>
                </a:gridCol>
              </a:tblGrid>
              <a:tr h="333850">
                <a:tc gridSpan="6">
                  <a:txBody>
                    <a:bodyPr/>
                    <a:lstStyle/>
                    <a:p>
                      <a:pPr marL="0" marR="0" lvl="0" indent="0" algn="ctr" rtl="0">
                        <a:spcBef>
                          <a:spcPts val="0"/>
                        </a:spcBef>
                        <a:spcAft>
                          <a:spcPts val="0"/>
                        </a:spcAft>
                        <a:buNone/>
                      </a:pPr>
                      <a:r>
                        <a:rPr lang="es-CL" sz="1800" u="none" strike="noStrike" cap="none" dirty="0"/>
                        <a:t>Volumen de agua de amasado (m3)</a:t>
                      </a:r>
                      <a:endParaRPr sz="1800" b="1" u="none" strike="noStrike" cap="none" dirty="0"/>
                    </a:p>
                  </a:txBody>
                  <a:tcPr marL="91450" marR="91450" marT="45725" marB="45725"/>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extLst>
                  <a:ext uri="{0D108BD9-81ED-4DB2-BD59-A6C34878D82A}">
                    <a16:rowId xmlns:a16="http://schemas.microsoft.com/office/drawing/2014/main" val="10000"/>
                  </a:ext>
                </a:extLst>
              </a:tr>
              <a:tr h="316100">
                <a:tc rowSpan="2">
                  <a:txBody>
                    <a:bodyPr/>
                    <a:lstStyle/>
                    <a:p>
                      <a:pPr marL="0" marR="0" lvl="0" indent="0" algn="ctr" rtl="0">
                        <a:spcBef>
                          <a:spcPts val="0"/>
                        </a:spcBef>
                        <a:spcAft>
                          <a:spcPts val="0"/>
                        </a:spcAft>
                        <a:buNone/>
                      </a:pPr>
                      <a:r>
                        <a:rPr lang="es-CL" sz="1800" u="none" strike="noStrike" cap="none" dirty="0"/>
                        <a:t>Tamaño máximo nominal, mm</a:t>
                      </a:r>
                      <a:endParaRPr sz="1800" u="none" strike="noStrike" cap="none" dirty="0">
                        <a:solidFill>
                          <a:schemeClr val="dk1"/>
                        </a:solidFill>
                      </a:endParaRPr>
                    </a:p>
                  </a:txBody>
                  <a:tcPr marL="91450" marR="91450" marT="45725" marB="45725"/>
                </a:tc>
                <a:tc gridSpan="5">
                  <a:txBody>
                    <a:bodyPr/>
                    <a:lstStyle/>
                    <a:p>
                      <a:pPr marL="0" marR="0" lvl="0" indent="0" algn="ctr" rtl="0">
                        <a:spcBef>
                          <a:spcPts val="0"/>
                        </a:spcBef>
                        <a:spcAft>
                          <a:spcPts val="0"/>
                        </a:spcAft>
                        <a:buNone/>
                      </a:pPr>
                      <a:r>
                        <a:rPr lang="es-CL" sz="1800" u="none" strike="noStrike" cap="none" dirty="0"/>
                        <a:t>Docilidad según descenso de cono, cm</a:t>
                      </a:r>
                      <a:endParaRPr sz="1800" b="1" u="none" strike="noStrike" cap="none" dirty="0"/>
                    </a:p>
                  </a:txBody>
                  <a:tcPr marL="91450" marR="91450" marT="45725" marB="45725"/>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extLst>
                  <a:ext uri="{0D108BD9-81ED-4DB2-BD59-A6C34878D82A}">
                    <a16:rowId xmlns:a16="http://schemas.microsoft.com/office/drawing/2014/main" val="10001"/>
                  </a:ext>
                </a:extLst>
              </a:tr>
              <a:tr h="383825">
                <a:tc vMerge="1">
                  <a:txBody>
                    <a:bodyPr/>
                    <a:lstStyle/>
                    <a:p>
                      <a:endParaRPr lang="es-CL"/>
                    </a:p>
                  </a:txBody>
                  <a:tcPr/>
                </a:tc>
                <a:tc>
                  <a:txBody>
                    <a:bodyPr/>
                    <a:lstStyle/>
                    <a:p>
                      <a:pPr marL="0" marR="0" lvl="0" indent="0" algn="ctr" rtl="0">
                        <a:spcBef>
                          <a:spcPts val="0"/>
                        </a:spcBef>
                        <a:spcAft>
                          <a:spcPts val="0"/>
                        </a:spcAft>
                        <a:buNone/>
                      </a:pPr>
                      <a:r>
                        <a:rPr lang="es-CL" sz="1800" u="none" strike="noStrike" cap="none" dirty="0"/>
                        <a:t>0 - 2</a:t>
                      </a:r>
                      <a:endParaRPr sz="1800" u="none" strike="noStrike" cap="none" dirty="0"/>
                    </a:p>
                  </a:txBody>
                  <a:tcPr marL="91450" marR="91450" marT="45725" marB="45725"/>
                </a:tc>
                <a:tc>
                  <a:txBody>
                    <a:bodyPr/>
                    <a:lstStyle/>
                    <a:p>
                      <a:pPr marL="0" marR="0" lvl="0" indent="0" algn="ctr" rtl="0">
                        <a:spcBef>
                          <a:spcPts val="0"/>
                        </a:spcBef>
                        <a:spcAft>
                          <a:spcPts val="0"/>
                        </a:spcAft>
                        <a:buNone/>
                      </a:pPr>
                      <a:r>
                        <a:rPr lang="es-CL" sz="1800" u="none" strike="noStrike" cap="none" dirty="0"/>
                        <a:t>3 - 5</a:t>
                      </a:r>
                      <a:endParaRPr sz="1800" u="none" strike="noStrike" cap="none" dirty="0"/>
                    </a:p>
                  </a:txBody>
                  <a:tcPr marL="91450" marR="91450" marT="45725" marB="45725"/>
                </a:tc>
                <a:tc>
                  <a:txBody>
                    <a:bodyPr/>
                    <a:lstStyle/>
                    <a:p>
                      <a:pPr marL="0" marR="0" lvl="0" indent="0" algn="ctr" rtl="0">
                        <a:spcBef>
                          <a:spcPts val="0"/>
                        </a:spcBef>
                        <a:spcAft>
                          <a:spcPts val="0"/>
                        </a:spcAft>
                        <a:buNone/>
                      </a:pPr>
                      <a:r>
                        <a:rPr lang="es-CL" sz="1800" u="none" strike="noStrike" cap="none" dirty="0"/>
                        <a:t>6 - 9</a:t>
                      </a:r>
                      <a:endParaRPr sz="1800" u="none" strike="noStrike" cap="none" dirty="0"/>
                    </a:p>
                  </a:txBody>
                  <a:tcPr marL="91450" marR="91450" marT="45725" marB="45725"/>
                </a:tc>
                <a:tc>
                  <a:txBody>
                    <a:bodyPr/>
                    <a:lstStyle/>
                    <a:p>
                      <a:pPr marL="0" marR="0" lvl="0" indent="0" algn="ctr" rtl="0">
                        <a:spcBef>
                          <a:spcPts val="0"/>
                        </a:spcBef>
                        <a:spcAft>
                          <a:spcPts val="0"/>
                        </a:spcAft>
                        <a:buNone/>
                      </a:pPr>
                      <a:r>
                        <a:rPr lang="es-CL" sz="1800" u="none" strike="noStrike" cap="none" dirty="0"/>
                        <a:t>10 - 15</a:t>
                      </a:r>
                      <a:endParaRPr sz="1800" u="none" strike="noStrike" cap="none" dirty="0">
                        <a:solidFill>
                          <a:schemeClr val="dk1"/>
                        </a:solidFill>
                      </a:endParaRPr>
                    </a:p>
                  </a:txBody>
                  <a:tcPr marL="91450" marR="91450" marT="45725" marB="45725"/>
                </a:tc>
                <a:tc>
                  <a:txBody>
                    <a:bodyPr/>
                    <a:lstStyle/>
                    <a:p>
                      <a:pPr marL="0" marR="0" lvl="0" indent="0" algn="ctr" rtl="0">
                        <a:spcBef>
                          <a:spcPts val="0"/>
                        </a:spcBef>
                        <a:spcAft>
                          <a:spcPts val="0"/>
                        </a:spcAft>
                        <a:buNone/>
                      </a:pPr>
                      <a:r>
                        <a:rPr lang="es-CL" sz="1800" u="none" strike="noStrike" cap="none" dirty="0"/>
                        <a:t>16</a:t>
                      </a:r>
                      <a:endParaRPr sz="1800" u="none" strike="noStrike" cap="none" dirty="0">
                        <a:solidFill>
                          <a:schemeClr val="dk1"/>
                        </a:solidFill>
                      </a:endParaRPr>
                    </a:p>
                  </a:txBody>
                  <a:tcPr marL="91450" marR="91450" marT="45725" marB="45725"/>
                </a:tc>
                <a:extLst>
                  <a:ext uri="{0D108BD9-81ED-4DB2-BD59-A6C34878D82A}">
                    <a16:rowId xmlns:a16="http://schemas.microsoft.com/office/drawing/2014/main" val="10002"/>
                  </a:ext>
                </a:extLst>
              </a:tr>
              <a:tr h="293500">
                <a:tc>
                  <a:txBody>
                    <a:bodyPr/>
                    <a:lstStyle/>
                    <a:p>
                      <a:pPr marL="0" marR="0" lvl="0" indent="0" algn="ctr" rtl="0">
                        <a:spcBef>
                          <a:spcPts val="0"/>
                        </a:spcBef>
                        <a:spcAft>
                          <a:spcPts val="0"/>
                        </a:spcAft>
                        <a:buNone/>
                      </a:pPr>
                      <a:r>
                        <a:rPr lang="es-CL" sz="1800" u="none" strike="noStrike" cap="none" dirty="0"/>
                        <a:t>63</a:t>
                      </a:r>
                      <a:endParaRPr sz="1800" b="0" u="none" strike="noStrike" cap="none" dirty="0">
                        <a:latin typeface="Calibri"/>
                        <a:ea typeface="Calibri"/>
                        <a:cs typeface="Calibri"/>
                        <a:sym typeface="Calibri"/>
                      </a:endParaRPr>
                    </a:p>
                  </a:txBody>
                  <a:tcPr marL="91450" marR="91450" marT="45725" marB="45725"/>
                </a:tc>
                <a:tc>
                  <a:txBody>
                    <a:bodyPr/>
                    <a:lstStyle/>
                    <a:p>
                      <a:pPr marL="0" marR="0" lvl="0" indent="0" algn="ctr" rtl="0">
                        <a:spcBef>
                          <a:spcPts val="0"/>
                        </a:spcBef>
                        <a:spcAft>
                          <a:spcPts val="0"/>
                        </a:spcAft>
                        <a:buNone/>
                      </a:pPr>
                      <a:r>
                        <a:rPr lang="es-CL" sz="1800" u="none" strike="noStrike" cap="none" dirty="0"/>
                        <a:t>0,135</a:t>
                      </a:r>
                      <a:endParaRPr sz="1800" u="none" strike="noStrike" cap="none" dirty="0"/>
                    </a:p>
                  </a:txBody>
                  <a:tcPr marL="91450" marR="91450" marT="45725" marB="45725"/>
                </a:tc>
                <a:tc>
                  <a:txBody>
                    <a:bodyPr/>
                    <a:lstStyle/>
                    <a:p>
                      <a:pPr marL="0" marR="0" lvl="0" indent="0" algn="ctr" rtl="0">
                        <a:spcBef>
                          <a:spcPts val="0"/>
                        </a:spcBef>
                        <a:spcAft>
                          <a:spcPts val="0"/>
                        </a:spcAft>
                        <a:buNone/>
                      </a:pPr>
                      <a:r>
                        <a:rPr lang="es-CL" sz="1800" u="none" strike="noStrike" cap="none" dirty="0"/>
                        <a:t>0,145</a:t>
                      </a:r>
                      <a:endParaRPr sz="1800" u="none" strike="noStrike" cap="none" dirty="0"/>
                    </a:p>
                  </a:txBody>
                  <a:tcPr marL="91450" marR="91450" marT="45725" marB="45725"/>
                </a:tc>
                <a:tc>
                  <a:txBody>
                    <a:bodyPr/>
                    <a:lstStyle/>
                    <a:p>
                      <a:pPr marL="0" marR="0" lvl="0" indent="0" algn="ctr" rtl="0">
                        <a:spcBef>
                          <a:spcPts val="0"/>
                        </a:spcBef>
                        <a:spcAft>
                          <a:spcPts val="0"/>
                        </a:spcAft>
                        <a:buNone/>
                      </a:pPr>
                      <a:r>
                        <a:rPr lang="es-CL" sz="1800" u="none" strike="noStrike" cap="none" dirty="0"/>
                        <a:t>0,155</a:t>
                      </a:r>
                      <a:endParaRPr sz="1800" u="none" strike="noStrike" cap="none" dirty="0"/>
                    </a:p>
                  </a:txBody>
                  <a:tcPr marL="91450" marR="91450" marT="45725" marB="45725"/>
                </a:tc>
                <a:tc>
                  <a:txBody>
                    <a:bodyPr/>
                    <a:lstStyle/>
                    <a:p>
                      <a:pPr marL="0" marR="0" lvl="0" indent="0" algn="ctr" rtl="0">
                        <a:spcBef>
                          <a:spcPts val="0"/>
                        </a:spcBef>
                        <a:spcAft>
                          <a:spcPts val="0"/>
                        </a:spcAft>
                        <a:buNone/>
                      </a:pPr>
                      <a:r>
                        <a:rPr lang="es-CL" sz="1800" u="none" strike="noStrike" cap="none" dirty="0"/>
                        <a:t>0,165</a:t>
                      </a:r>
                      <a:endParaRPr sz="1800" u="none" strike="noStrike" cap="none" dirty="0"/>
                    </a:p>
                  </a:txBody>
                  <a:tcPr marL="91450" marR="91450" marT="45725" marB="45725"/>
                </a:tc>
                <a:tc>
                  <a:txBody>
                    <a:bodyPr/>
                    <a:lstStyle/>
                    <a:p>
                      <a:pPr marL="0" marR="0" lvl="0" indent="0" algn="ctr" rtl="0">
                        <a:spcBef>
                          <a:spcPts val="0"/>
                        </a:spcBef>
                        <a:spcAft>
                          <a:spcPts val="0"/>
                        </a:spcAft>
                        <a:buNone/>
                      </a:pPr>
                      <a:r>
                        <a:rPr lang="es-CL" sz="1800" u="none" strike="noStrike" cap="none" dirty="0"/>
                        <a:t>0,170</a:t>
                      </a:r>
                      <a:endParaRPr sz="1800" u="none" strike="noStrike" cap="none" dirty="0"/>
                    </a:p>
                  </a:txBody>
                  <a:tcPr marL="91450" marR="91450" marT="45725" marB="45725"/>
                </a:tc>
                <a:extLst>
                  <a:ext uri="{0D108BD9-81ED-4DB2-BD59-A6C34878D82A}">
                    <a16:rowId xmlns:a16="http://schemas.microsoft.com/office/drawing/2014/main" val="10003"/>
                  </a:ext>
                </a:extLst>
              </a:tr>
              <a:tr h="316100">
                <a:tc>
                  <a:txBody>
                    <a:bodyPr/>
                    <a:lstStyle/>
                    <a:p>
                      <a:pPr marL="0" marR="0" lvl="0" indent="0" algn="ctr" rtl="0">
                        <a:spcBef>
                          <a:spcPts val="0"/>
                        </a:spcBef>
                        <a:spcAft>
                          <a:spcPts val="0"/>
                        </a:spcAft>
                        <a:buNone/>
                      </a:pPr>
                      <a:r>
                        <a:rPr lang="es-CL" sz="1800" u="none" strike="noStrike" cap="none" dirty="0"/>
                        <a:t>50</a:t>
                      </a:r>
                      <a:endParaRPr sz="1800" u="none" strike="noStrike" cap="none" dirty="0"/>
                    </a:p>
                  </a:txBody>
                  <a:tcPr marL="91450" marR="91450" marT="45725" marB="45725"/>
                </a:tc>
                <a:tc>
                  <a:txBody>
                    <a:bodyPr/>
                    <a:lstStyle/>
                    <a:p>
                      <a:pPr marL="0" marR="0" lvl="0" indent="0" algn="ctr" rtl="0">
                        <a:spcBef>
                          <a:spcPts val="0"/>
                        </a:spcBef>
                        <a:spcAft>
                          <a:spcPts val="0"/>
                        </a:spcAft>
                        <a:buNone/>
                      </a:pPr>
                      <a:r>
                        <a:rPr lang="es-CL" sz="1800" u="none" strike="noStrike" cap="none" dirty="0"/>
                        <a:t>0,145</a:t>
                      </a:r>
                      <a:endParaRPr sz="1800" u="none" strike="noStrike" cap="none" dirty="0"/>
                    </a:p>
                  </a:txBody>
                  <a:tcPr marL="91450" marR="91450" marT="45725" marB="45725"/>
                </a:tc>
                <a:tc>
                  <a:txBody>
                    <a:bodyPr/>
                    <a:lstStyle/>
                    <a:p>
                      <a:pPr marL="0" marR="0" lvl="0" indent="0" algn="ctr" rtl="0">
                        <a:spcBef>
                          <a:spcPts val="0"/>
                        </a:spcBef>
                        <a:spcAft>
                          <a:spcPts val="0"/>
                        </a:spcAft>
                        <a:buNone/>
                      </a:pPr>
                      <a:r>
                        <a:rPr lang="es-CL" sz="1800" u="none" strike="noStrike" cap="none" dirty="0"/>
                        <a:t>0,155</a:t>
                      </a:r>
                      <a:endParaRPr sz="1800" u="none" strike="noStrike" cap="none" dirty="0"/>
                    </a:p>
                  </a:txBody>
                  <a:tcPr marL="91450" marR="91450" marT="45725" marB="45725"/>
                </a:tc>
                <a:tc>
                  <a:txBody>
                    <a:bodyPr/>
                    <a:lstStyle/>
                    <a:p>
                      <a:pPr marL="0" marR="0" lvl="0" indent="0" algn="ctr" rtl="0">
                        <a:spcBef>
                          <a:spcPts val="0"/>
                        </a:spcBef>
                        <a:spcAft>
                          <a:spcPts val="0"/>
                        </a:spcAft>
                        <a:buNone/>
                      </a:pPr>
                      <a:r>
                        <a:rPr lang="es-CL" sz="1800" u="none" strike="noStrike" cap="none" dirty="0"/>
                        <a:t>0,165</a:t>
                      </a:r>
                      <a:endParaRPr sz="1800" u="none" strike="noStrike" cap="none" dirty="0"/>
                    </a:p>
                  </a:txBody>
                  <a:tcPr marL="91450" marR="91450" marT="45725" marB="45725"/>
                </a:tc>
                <a:tc>
                  <a:txBody>
                    <a:bodyPr/>
                    <a:lstStyle/>
                    <a:p>
                      <a:pPr marL="0" marR="0" lvl="0" indent="0" algn="ctr" rtl="0">
                        <a:spcBef>
                          <a:spcPts val="0"/>
                        </a:spcBef>
                        <a:spcAft>
                          <a:spcPts val="0"/>
                        </a:spcAft>
                        <a:buNone/>
                      </a:pPr>
                      <a:r>
                        <a:rPr lang="es-CL" sz="1800" u="none" strike="noStrike" cap="none" dirty="0"/>
                        <a:t>0,175</a:t>
                      </a:r>
                      <a:endParaRPr sz="1800" u="none" strike="noStrike" cap="none" dirty="0"/>
                    </a:p>
                  </a:txBody>
                  <a:tcPr marL="91450" marR="91450" marT="45725" marB="45725"/>
                </a:tc>
                <a:tc>
                  <a:txBody>
                    <a:bodyPr/>
                    <a:lstStyle/>
                    <a:p>
                      <a:pPr marL="0" marR="0" lvl="0" indent="0" algn="ctr" rtl="0">
                        <a:spcBef>
                          <a:spcPts val="0"/>
                        </a:spcBef>
                        <a:spcAft>
                          <a:spcPts val="0"/>
                        </a:spcAft>
                        <a:buNone/>
                      </a:pPr>
                      <a:r>
                        <a:rPr lang="es-CL" sz="1800" u="none" strike="noStrike" cap="none" dirty="0"/>
                        <a:t>0,180</a:t>
                      </a:r>
                      <a:endParaRPr sz="1800" u="none" strike="noStrike" cap="none" dirty="0"/>
                    </a:p>
                  </a:txBody>
                  <a:tcPr marL="91450" marR="91450" marT="45725" marB="45725"/>
                </a:tc>
                <a:extLst>
                  <a:ext uri="{0D108BD9-81ED-4DB2-BD59-A6C34878D82A}">
                    <a16:rowId xmlns:a16="http://schemas.microsoft.com/office/drawing/2014/main" val="10004"/>
                  </a:ext>
                </a:extLst>
              </a:tr>
              <a:tr h="316100">
                <a:tc>
                  <a:txBody>
                    <a:bodyPr/>
                    <a:lstStyle/>
                    <a:p>
                      <a:pPr marL="0" marR="0" lvl="0" indent="0" algn="ctr" rtl="0">
                        <a:spcBef>
                          <a:spcPts val="0"/>
                        </a:spcBef>
                        <a:spcAft>
                          <a:spcPts val="0"/>
                        </a:spcAft>
                        <a:buNone/>
                      </a:pPr>
                      <a:r>
                        <a:rPr lang="es-CL" sz="1800" u="none" strike="noStrike" cap="none" dirty="0"/>
                        <a:t>40</a:t>
                      </a:r>
                      <a:endParaRPr sz="1800" u="none" strike="noStrike" cap="none" dirty="0"/>
                    </a:p>
                  </a:txBody>
                  <a:tcPr marL="91450" marR="91450" marT="45725" marB="45725"/>
                </a:tc>
                <a:tc>
                  <a:txBody>
                    <a:bodyPr/>
                    <a:lstStyle/>
                    <a:p>
                      <a:pPr marL="0" marR="0" lvl="0" indent="0" algn="ctr" rtl="0">
                        <a:spcBef>
                          <a:spcPts val="0"/>
                        </a:spcBef>
                        <a:spcAft>
                          <a:spcPts val="0"/>
                        </a:spcAft>
                        <a:buNone/>
                      </a:pPr>
                      <a:r>
                        <a:rPr lang="es-CL" sz="1800" u="none" strike="noStrike" cap="none" dirty="0"/>
                        <a:t>0,150</a:t>
                      </a:r>
                      <a:endParaRPr sz="1800" u="none" strike="noStrike" cap="none" dirty="0"/>
                    </a:p>
                  </a:txBody>
                  <a:tcPr marL="91450" marR="91450" marT="45725" marB="45725"/>
                </a:tc>
                <a:tc>
                  <a:txBody>
                    <a:bodyPr/>
                    <a:lstStyle/>
                    <a:p>
                      <a:pPr marL="0" marR="0" lvl="0" indent="0" algn="ctr" rtl="0">
                        <a:spcBef>
                          <a:spcPts val="0"/>
                        </a:spcBef>
                        <a:spcAft>
                          <a:spcPts val="0"/>
                        </a:spcAft>
                        <a:buNone/>
                      </a:pPr>
                      <a:r>
                        <a:rPr lang="es-CL" sz="1800" u="none" strike="noStrike" cap="none" dirty="0"/>
                        <a:t>0,160</a:t>
                      </a:r>
                      <a:endParaRPr sz="1800" u="none" strike="noStrike" cap="none" dirty="0"/>
                    </a:p>
                  </a:txBody>
                  <a:tcPr marL="91450" marR="91450" marT="45725" marB="45725"/>
                </a:tc>
                <a:tc>
                  <a:txBody>
                    <a:bodyPr/>
                    <a:lstStyle/>
                    <a:p>
                      <a:pPr marL="0" marR="0" lvl="0" indent="0" algn="ctr" rtl="0">
                        <a:spcBef>
                          <a:spcPts val="0"/>
                        </a:spcBef>
                        <a:spcAft>
                          <a:spcPts val="0"/>
                        </a:spcAft>
                        <a:buNone/>
                      </a:pPr>
                      <a:r>
                        <a:rPr lang="es-CL" sz="1800" u="none" strike="noStrike" cap="none" dirty="0"/>
                        <a:t>0,170</a:t>
                      </a:r>
                      <a:endParaRPr sz="1800" u="none" strike="noStrike" cap="none" dirty="0"/>
                    </a:p>
                  </a:txBody>
                  <a:tcPr marL="91450" marR="91450" marT="45725" marB="45725"/>
                </a:tc>
                <a:tc>
                  <a:txBody>
                    <a:bodyPr/>
                    <a:lstStyle/>
                    <a:p>
                      <a:pPr marL="0" marR="0" lvl="0" indent="0" algn="ctr" rtl="0">
                        <a:spcBef>
                          <a:spcPts val="0"/>
                        </a:spcBef>
                        <a:spcAft>
                          <a:spcPts val="0"/>
                        </a:spcAft>
                        <a:buNone/>
                      </a:pPr>
                      <a:r>
                        <a:rPr lang="es-CL" sz="1800" u="none" strike="noStrike" cap="none" dirty="0"/>
                        <a:t>0,180</a:t>
                      </a:r>
                      <a:endParaRPr sz="1800" u="none" strike="noStrike" cap="none" dirty="0"/>
                    </a:p>
                  </a:txBody>
                  <a:tcPr marL="91450" marR="91450" marT="45725" marB="45725"/>
                </a:tc>
                <a:tc>
                  <a:txBody>
                    <a:bodyPr/>
                    <a:lstStyle/>
                    <a:p>
                      <a:pPr marL="0" marR="0" lvl="0" indent="0" algn="ctr" rtl="0">
                        <a:spcBef>
                          <a:spcPts val="0"/>
                        </a:spcBef>
                        <a:spcAft>
                          <a:spcPts val="0"/>
                        </a:spcAft>
                        <a:buNone/>
                      </a:pPr>
                      <a:r>
                        <a:rPr lang="es-CL" sz="1800" u="none" strike="noStrike" cap="none" dirty="0"/>
                        <a:t>0,185</a:t>
                      </a:r>
                      <a:endParaRPr sz="1800" u="none" strike="noStrike" cap="none" dirty="0"/>
                    </a:p>
                  </a:txBody>
                  <a:tcPr marL="91450" marR="91450" marT="45725" marB="45725"/>
                </a:tc>
                <a:extLst>
                  <a:ext uri="{0D108BD9-81ED-4DB2-BD59-A6C34878D82A}">
                    <a16:rowId xmlns:a16="http://schemas.microsoft.com/office/drawing/2014/main" val="10005"/>
                  </a:ext>
                </a:extLst>
              </a:tr>
              <a:tr h="316100">
                <a:tc>
                  <a:txBody>
                    <a:bodyPr/>
                    <a:lstStyle/>
                    <a:p>
                      <a:pPr marL="0" marR="0" lvl="0" indent="0" algn="ctr" rtl="0">
                        <a:spcBef>
                          <a:spcPts val="0"/>
                        </a:spcBef>
                        <a:spcAft>
                          <a:spcPts val="0"/>
                        </a:spcAft>
                        <a:buNone/>
                      </a:pPr>
                      <a:r>
                        <a:rPr lang="es-CL" sz="1800" u="none" strike="noStrike" cap="none" dirty="0"/>
                        <a:t>25</a:t>
                      </a:r>
                      <a:endParaRPr sz="1800" u="none" strike="noStrike" cap="none" dirty="0"/>
                    </a:p>
                  </a:txBody>
                  <a:tcPr marL="91450" marR="91450" marT="45725" marB="45725"/>
                </a:tc>
                <a:tc>
                  <a:txBody>
                    <a:bodyPr/>
                    <a:lstStyle/>
                    <a:p>
                      <a:pPr marL="0" marR="0" lvl="0" indent="0" algn="ctr" rtl="0">
                        <a:spcBef>
                          <a:spcPts val="0"/>
                        </a:spcBef>
                        <a:spcAft>
                          <a:spcPts val="0"/>
                        </a:spcAft>
                        <a:buNone/>
                      </a:pPr>
                      <a:r>
                        <a:rPr lang="es-CL" sz="1800" u="none" strike="noStrike" cap="none" dirty="0"/>
                        <a:t>0,170</a:t>
                      </a:r>
                      <a:endParaRPr sz="1800" u="none" strike="noStrike" cap="none" dirty="0"/>
                    </a:p>
                  </a:txBody>
                  <a:tcPr marL="91450" marR="91450" marT="45725" marB="45725"/>
                </a:tc>
                <a:tc>
                  <a:txBody>
                    <a:bodyPr/>
                    <a:lstStyle/>
                    <a:p>
                      <a:pPr marL="0" marR="0" lvl="0" indent="0" algn="ctr" rtl="0">
                        <a:spcBef>
                          <a:spcPts val="0"/>
                        </a:spcBef>
                        <a:spcAft>
                          <a:spcPts val="0"/>
                        </a:spcAft>
                        <a:buNone/>
                      </a:pPr>
                      <a:r>
                        <a:rPr lang="es-CL" sz="1800" u="none" strike="noStrike" cap="none" dirty="0"/>
                        <a:t>0,180</a:t>
                      </a:r>
                      <a:endParaRPr sz="1800" u="none" strike="noStrike" cap="none" dirty="0"/>
                    </a:p>
                  </a:txBody>
                  <a:tcPr marL="91450" marR="91450" marT="45725" marB="45725"/>
                </a:tc>
                <a:tc>
                  <a:txBody>
                    <a:bodyPr/>
                    <a:lstStyle/>
                    <a:p>
                      <a:pPr marL="0" marR="0" lvl="0" indent="0" algn="ctr" rtl="0">
                        <a:spcBef>
                          <a:spcPts val="0"/>
                        </a:spcBef>
                        <a:spcAft>
                          <a:spcPts val="0"/>
                        </a:spcAft>
                        <a:buNone/>
                      </a:pPr>
                      <a:r>
                        <a:rPr lang="es-CL" sz="1800" u="none" strike="noStrike" cap="none" dirty="0"/>
                        <a:t>0,19</a:t>
                      </a:r>
                      <a:endParaRPr sz="1800" u="none" strike="noStrike" cap="none" dirty="0"/>
                    </a:p>
                  </a:txBody>
                  <a:tcPr marL="91450" marR="91450" marT="45725" marB="45725"/>
                </a:tc>
                <a:tc>
                  <a:txBody>
                    <a:bodyPr/>
                    <a:lstStyle/>
                    <a:p>
                      <a:pPr marL="0" marR="0" lvl="0" indent="0" algn="ctr" rtl="0">
                        <a:spcBef>
                          <a:spcPts val="0"/>
                        </a:spcBef>
                        <a:spcAft>
                          <a:spcPts val="0"/>
                        </a:spcAft>
                        <a:buNone/>
                      </a:pPr>
                      <a:r>
                        <a:rPr lang="es-CL" sz="1800" u="none" strike="noStrike" cap="none" dirty="0"/>
                        <a:t>0,200</a:t>
                      </a:r>
                      <a:endParaRPr sz="1800" u="none" strike="noStrike" cap="none" dirty="0"/>
                    </a:p>
                  </a:txBody>
                  <a:tcPr marL="91450" marR="91450" marT="45725" marB="45725"/>
                </a:tc>
                <a:tc>
                  <a:txBody>
                    <a:bodyPr/>
                    <a:lstStyle/>
                    <a:p>
                      <a:pPr marL="0" marR="0" lvl="0" indent="0" algn="ctr" rtl="0">
                        <a:spcBef>
                          <a:spcPts val="0"/>
                        </a:spcBef>
                        <a:spcAft>
                          <a:spcPts val="0"/>
                        </a:spcAft>
                        <a:buNone/>
                      </a:pPr>
                      <a:r>
                        <a:rPr lang="es-CL" sz="1800" u="none" strike="noStrike" cap="none" dirty="0"/>
                        <a:t>0,205</a:t>
                      </a:r>
                      <a:endParaRPr sz="1800" u="none" strike="noStrike" cap="none" dirty="0"/>
                    </a:p>
                  </a:txBody>
                  <a:tcPr marL="91450" marR="91450" marT="45725" marB="45725"/>
                </a:tc>
                <a:extLst>
                  <a:ext uri="{0D108BD9-81ED-4DB2-BD59-A6C34878D82A}">
                    <a16:rowId xmlns:a16="http://schemas.microsoft.com/office/drawing/2014/main" val="10006"/>
                  </a:ext>
                </a:extLst>
              </a:tr>
              <a:tr h="316100">
                <a:tc>
                  <a:txBody>
                    <a:bodyPr/>
                    <a:lstStyle/>
                    <a:p>
                      <a:pPr marL="0" marR="0" lvl="0" indent="0" algn="ctr" rtl="0">
                        <a:spcBef>
                          <a:spcPts val="0"/>
                        </a:spcBef>
                        <a:spcAft>
                          <a:spcPts val="0"/>
                        </a:spcAft>
                        <a:buNone/>
                      </a:pPr>
                      <a:r>
                        <a:rPr lang="es-CL" sz="1800" u="none" strike="noStrike" cap="none" dirty="0"/>
                        <a:t>20</a:t>
                      </a:r>
                      <a:endParaRPr sz="1800" u="none" strike="noStrike" cap="none" dirty="0"/>
                    </a:p>
                  </a:txBody>
                  <a:tcPr marL="91450" marR="91450" marT="45725" marB="45725"/>
                </a:tc>
                <a:tc>
                  <a:txBody>
                    <a:bodyPr/>
                    <a:lstStyle/>
                    <a:p>
                      <a:pPr marL="0" marR="0" lvl="0" indent="0" algn="ctr" rtl="0">
                        <a:spcBef>
                          <a:spcPts val="0"/>
                        </a:spcBef>
                        <a:spcAft>
                          <a:spcPts val="0"/>
                        </a:spcAft>
                        <a:buNone/>
                      </a:pPr>
                      <a:r>
                        <a:rPr lang="es-CL" sz="1800" u="none" strike="noStrike" cap="none" dirty="0"/>
                        <a:t>0,175</a:t>
                      </a:r>
                      <a:endParaRPr sz="1800" u="none" strike="noStrike" cap="none" dirty="0"/>
                    </a:p>
                  </a:txBody>
                  <a:tcPr marL="91450" marR="91450" marT="45725" marB="45725"/>
                </a:tc>
                <a:tc>
                  <a:txBody>
                    <a:bodyPr/>
                    <a:lstStyle/>
                    <a:p>
                      <a:pPr marL="0" marR="0" lvl="0" indent="0" algn="ctr" rtl="0">
                        <a:spcBef>
                          <a:spcPts val="0"/>
                        </a:spcBef>
                        <a:spcAft>
                          <a:spcPts val="0"/>
                        </a:spcAft>
                        <a:buNone/>
                      </a:pPr>
                      <a:r>
                        <a:rPr lang="es-CL" sz="1800" u="none" strike="noStrike" cap="none" dirty="0"/>
                        <a:t>0,185</a:t>
                      </a:r>
                      <a:endParaRPr sz="1800" u="none" strike="noStrike" cap="none" dirty="0"/>
                    </a:p>
                  </a:txBody>
                  <a:tcPr marL="91450" marR="91450" marT="45725" marB="45725"/>
                </a:tc>
                <a:tc>
                  <a:txBody>
                    <a:bodyPr/>
                    <a:lstStyle/>
                    <a:p>
                      <a:pPr marL="0" marR="0" lvl="0" indent="0" algn="ctr" rtl="0">
                        <a:spcBef>
                          <a:spcPts val="0"/>
                        </a:spcBef>
                        <a:spcAft>
                          <a:spcPts val="0"/>
                        </a:spcAft>
                        <a:buNone/>
                      </a:pPr>
                      <a:r>
                        <a:rPr lang="es-CL" sz="1800" u="none" strike="noStrike" cap="none" dirty="0"/>
                        <a:t>0,195</a:t>
                      </a:r>
                      <a:endParaRPr sz="1800" u="none" strike="noStrike" cap="none" dirty="0"/>
                    </a:p>
                  </a:txBody>
                  <a:tcPr marL="91450" marR="91450" marT="45725" marB="45725"/>
                </a:tc>
                <a:tc>
                  <a:txBody>
                    <a:bodyPr/>
                    <a:lstStyle/>
                    <a:p>
                      <a:pPr marL="0" marR="0" lvl="0" indent="0" algn="ctr" rtl="0">
                        <a:spcBef>
                          <a:spcPts val="0"/>
                        </a:spcBef>
                        <a:spcAft>
                          <a:spcPts val="0"/>
                        </a:spcAft>
                        <a:buNone/>
                      </a:pPr>
                      <a:r>
                        <a:rPr lang="es-CL" sz="1800" u="none" strike="noStrike" cap="none" dirty="0"/>
                        <a:t>0,205</a:t>
                      </a:r>
                      <a:endParaRPr sz="1800" u="none" strike="noStrike" cap="none" dirty="0"/>
                    </a:p>
                  </a:txBody>
                  <a:tcPr marL="91450" marR="91450" marT="45725" marB="45725"/>
                </a:tc>
                <a:tc>
                  <a:txBody>
                    <a:bodyPr/>
                    <a:lstStyle/>
                    <a:p>
                      <a:pPr marL="0" marR="0" lvl="0" indent="0" algn="ctr" rtl="0">
                        <a:spcBef>
                          <a:spcPts val="0"/>
                        </a:spcBef>
                        <a:spcAft>
                          <a:spcPts val="0"/>
                        </a:spcAft>
                        <a:buNone/>
                      </a:pPr>
                      <a:r>
                        <a:rPr lang="es-CL" sz="1800" u="none" strike="noStrike" cap="none" dirty="0"/>
                        <a:t>0,210</a:t>
                      </a:r>
                      <a:endParaRPr sz="1800" u="none" strike="noStrike" cap="none" dirty="0"/>
                    </a:p>
                  </a:txBody>
                  <a:tcPr marL="91450" marR="91450" marT="45725" marB="45725"/>
                </a:tc>
                <a:extLst>
                  <a:ext uri="{0D108BD9-81ED-4DB2-BD59-A6C34878D82A}">
                    <a16:rowId xmlns:a16="http://schemas.microsoft.com/office/drawing/2014/main" val="10007"/>
                  </a:ext>
                </a:extLst>
              </a:tr>
              <a:tr h="316100">
                <a:tc>
                  <a:txBody>
                    <a:bodyPr/>
                    <a:lstStyle/>
                    <a:p>
                      <a:pPr marL="0" marR="0" lvl="0" indent="0" algn="ctr" rtl="0">
                        <a:spcBef>
                          <a:spcPts val="0"/>
                        </a:spcBef>
                        <a:spcAft>
                          <a:spcPts val="0"/>
                        </a:spcAft>
                        <a:buNone/>
                      </a:pPr>
                      <a:r>
                        <a:rPr lang="es-CL" sz="1800" u="none" strike="noStrike" cap="none" dirty="0"/>
                        <a:t>12</a:t>
                      </a:r>
                      <a:endParaRPr sz="1800" u="none" strike="noStrike" cap="none" dirty="0"/>
                    </a:p>
                  </a:txBody>
                  <a:tcPr marL="91450" marR="91450" marT="45725" marB="45725"/>
                </a:tc>
                <a:tc>
                  <a:txBody>
                    <a:bodyPr/>
                    <a:lstStyle/>
                    <a:p>
                      <a:pPr marL="0" marR="0" lvl="0" indent="0" algn="ctr" rtl="0">
                        <a:spcBef>
                          <a:spcPts val="0"/>
                        </a:spcBef>
                        <a:spcAft>
                          <a:spcPts val="0"/>
                        </a:spcAft>
                        <a:buNone/>
                      </a:pPr>
                      <a:r>
                        <a:rPr lang="es-CL" sz="1800" u="none" strike="noStrike" cap="none" dirty="0"/>
                        <a:t>0,185</a:t>
                      </a:r>
                      <a:endParaRPr sz="1800" u="none" strike="noStrike" cap="none" dirty="0"/>
                    </a:p>
                  </a:txBody>
                  <a:tcPr marL="91450" marR="91450" marT="45725" marB="45725"/>
                </a:tc>
                <a:tc>
                  <a:txBody>
                    <a:bodyPr/>
                    <a:lstStyle/>
                    <a:p>
                      <a:pPr marL="0" marR="0" lvl="0" indent="0" algn="ctr" rtl="0">
                        <a:spcBef>
                          <a:spcPts val="0"/>
                        </a:spcBef>
                        <a:spcAft>
                          <a:spcPts val="0"/>
                        </a:spcAft>
                        <a:buNone/>
                      </a:pPr>
                      <a:r>
                        <a:rPr lang="es-CL" sz="1800" u="none" strike="noStrike" cap="none" dirty="0"/>
                        <a:t>0,200</a:t>
                      </a:r>
                      <a:endParaRPr sz="1800" u="none" strike="noStrike" cap="none" dirty="0"/>
                    </a:p>
                  </a:txBody>
                  <a:tcPr marL="91450" marR="91450" marT="45725" marB="45725"/>
                </a:tc>
                <a:tc>
                  <a:txBody>
                    <a:bodyPr/>
                    <a:lstStyle/>
                    <a:p>
                      <a:pPr marL="0" marR="0" lvl="0" indent="0" algn="ctr" rtl="0">
                        <a:spcBef>
                          <a:spcPts val="0"/>
                        </a:spcBef>
                        <a:spcAft>
                          <a:spcPts val="0"/>
                        </a:spcAft>
                        <a:buNone/>
                      </a:pPr>
                      <a:r>
                        <a:rPr lang="es-CL" sz="1800" u="none" strike="noStrike" cap="none" dirty="0"/>
                        <a:t>0,210</a:t>
                      </a:r>
                      <a:endParaRPr sz="1800" u="none" strike="noStrike" cap="none" dirty="0"/>
                    </a:p>
                  </a:txBody>
                  <a:tcPr marL="91450" marR="91450" marT="45725" marB="45725"/>
                </a:tc>
                <a:tc>
                  <a:txBody>
                    <a:bodyPr/>
                    <a:lstStyle/>
                    <a:p>
                      <a:pPr marL="0" marR="0" lvl="0" indent="0" algn="ctr" rtl="0">
                        <a:spcBef>
                          <a:spcPts val="0"/>
                        </a:spcBef>
                        <a:spcAft>
                          <a:spcPts val="0"/>
                        </a:spcAft>
                        <a:buNone/>
                      </a:pPr>
                      <a:r>
                        <a:rPr lang="es-CL" sz="1800" u="none" strike="noStrike" cap="none" dirty="0"/>
                        <a:t>0,220</a:t>
                      </a:r>
                      <a:endParaRPr sz="1800" u="none" strike="noStrike" cap="none" dirty="0"/>
                    </a:p>
                  </a:txBody>
                  <a:tcPr marL="91450" marR="91450" marT="45725" marB="45725"/>
                </a:tc>
                <a:tc>
                  <a:txBody>
                    <a:bodyPr/>
                    <a:lstStyle/>
                    <a:p>
                      <a:pPr marL="0" marR="0" lvl="0" indent="0" algn="ctr" rtl="0">
                        <a:spcBef>
                          <a:spcPts val="0"/>
                        </a:spcBef>
                        <a:spcAft>
                          <a:spcPts val="0"/>
                        </a:spcAft>
                        <a:buNone/>
                      </a:pPr>
                      <a:r>
                        <a:rPr lang="es-CL" sz="1800" u="none" strike="noStrike" cap="none" dirty="0"/>
                        <a:t>0,230</a:t>
                      </a:r>
                      <a:endParaRPr sz="1800" u="none" strike="noStrike" cap="none" dirty="0"/>
                    </a:p>
                  </a:txBody>
                  <a:tcPr marL="91450" marR="91450" marT="45725" marB="45725"/>
                </a:tc>
                <a:extLst>
                  <a:ext uri="{0D108BD9-81ED-4DB2-BD59-A6C34878D82A}">
                    <a16:rowId xmlns:a16="http://schemas.microsoft.com/office/drawing/2014/main" val="10008"/>
                  </a:ext>
                </a:extLst>
              </a:tr>
              <a:tr h="316100">
                <a:tc>
                  <a:txBody>
                    <a:bodyPr/>
                    <a:lstStyle/>
                    <a:p>
                      <a:pPr marL="0" marR="0" lvl="0" indent="0" algn="ctr" rtl="0">
                        <a:spcBef>
                          <a:spcPts val="0"/>
                        </a:spcBef>
                        <a:spcAft>
                          <a:spcPts val="0"/>
                        </a:spcAft>
                        <a:buNone/>
                      </a:pPr>
                      <a:r>
                        <a:rPr lang="es-CL" sz="1800" u="none" strike="noStrike" cap="none" dirty="0"/>
                        <a:t>10</a:t>
                      </a:r>
                      <a:endParaRPr sz="1800" u="none" strike="noStrike" cap="none" dirty="0"/>
                    </a:p>
                  </a:txBody>
                  <a:tcPr marL="91450" marR="91450" marT="45725" marB="45725"/>
                </a:tc>
                <a:tc>
                  <a:txBody>
                    <a:bodyPr/>
                    <a:lstStyle/>
                    <a:p>
                      <a:pPr marL="0" marR="0" lvl="0" indent="0" algn="ctr" rtl="0">
                        <a:spcBef>
                          <a:spcPts val="0"/>
                        </a:spcBef>
                        <a:spcAft>
                          <a:spcPts val="0"/>
                        </a:spcAft>
                        <a:buNone/>
                      </a:pPr>
                      <a:r>
                        <a:rPr lang="es-CL" sz="1800" u="none" strike="noStrike" cap="none" dirty="0"/>
                        <a:t>0,190</a:t>
                      </a:r>
                      <a:endParaRPr sz="1800" u="none" strike="noStrike" cap="none" dirty="0"/>
                    </a:p>
                  </a:txBody>
                  <a:tcPr marL="91450" marR="91450" marT="45725" marB="45725"/>
                </a:tc>
                <a:tc>
                  <a:txBody>
                    <a:bodyPr/>
                    <a:lstStyle/>
                    <a:p>
                      <a:pPr marL="0" marR="0" lvl="0" indent="0" algn="ctr" rtl="0">
                        <a:spcBef>
                          <a:spcPts val="0"/>
                        </a:spcBef>
                        <a:spcAft>
                          <a:spcPts val="0"/>
                        </a:spcAft>
                        <a:buNone/>
                      </a:pPr>
                      <a:r>
                        <a:rPr lang="es-CL" sz="1800" u="none" strike="noStrike" cap="none" dirty="0"/>
                        <a:t>0,195</a:t>
                      </a:r>
                      <a:endParaRPr sz="1800" u="none" strike="noStrike" cap="none" dirty="0"/>
                    </a:p>
                  </a:txBody>
                  <a:tcPr marL="91450" marR="91450" marT="45725" marB="45725"/>
                </a:tc>
                <a:tc>
                  <a:txBody>
                    <a:bodyPr/>
                    <a:lstStyle/>
                    <a:p>
                      <a:pPr marL="0" marR="0" lvl="0" indent="0" algn="ctr" rtl="0">
                        <a:spcBef>
                          <a:spcPts val="0"/>
                        </a:spcBef>
                        <a:spcAft>
                          <a:spcPts val="0"/>
                        </a:spcAft>
                        <a:buNone/>
                      </a:pPr>
                      <a:r>
                        <a:rPr lang="es-CL" sz="1800" u="none" strike="noStrike" cap="none" dirty="0"/>
                        <a:t>0,215</a:t>
                      </a:r>
                      <a:endParaRPr sz="1800" u="none" strike="noStrike" cap="none" dirty="0"/>
                    </a:p>
                  </a:txBody>
                  <a:tcPr marL="91450" marR="91450" marT="45725" marB="45725"/>
                </a:tc>
                <a:tc>
                  <a:txBody>
                    <a:bodyPr/>
                    <a:lstStyle/>
                    <a:p>
                      <a:pPr marL="0" marR="0" lvl="0" indent="0" algn="ctr" rtl="0">
                        <a:spcBef>
                          <a:spcPts val="0"/>
                        </a:spcBef>
                        <a:spcAft>
                          <a:spcPts val="0"/>
                        </a:spcAft>
                        <a:buNone/>
                      </a:pPr>
                      <a:r>
                        <a:rPr lang="es-CL" sz="1800" u="none" strike="noStrike" cap="none" dirty="0"/>
                        <a:t>0,230</a:t>
                      </a:r>
                      <a:endParaRPr sz="1800" u="none" strike="noStrike" cap="none" dirty="0"/>
                    </a:p>
                  </a:txBody>
                  <a:tcPr marL="91450" marR="91450" marT="45725" marB="45725"/>
                </a:tc>
                <a:tc>
                  <a:txBody>
                    <a:bodyPr/>
                    <a:lstStyle/>
                    <a:p>
                      <a:pPr marL="0" marR="0" lvl="0" indent="0" algn="ctr" rtl="0">
                        <a:spcBef>
                          <a:spcPts val="0"/>
                        </a:spcBef>
                        <a:spcAft>
                          <a:spcPts val="0"/>
                        </a:spcAft>
                        <a:buNone/>
                      </a:pPr>
                      <a:r>
                        <a:rPr lang="es-CL" sz="1800" u="none" strike="noStrike" cap="none" dirty="0"/>
                        <a:t>0,240</a:t>
                      </a:r>
                      <a:endParaRPr sz="1800" u="none" strike="noStrike" cap="none" dirty="0"/>
                    </a:p>
                  </a:txBody>
                  <a:tcPr marL="91450" marR="91450" marT="45725" marB="45725"/>
                </a:tc>
                <a:extLst>
                  <a:ext uri="{0D108BD9-81ED-4DB2-BD59-A6C34878D82A}">
                    <a16:rowId xmlns:a16="http://schemas.microsoft.com/office/drawing/2014/main" val="10009"/>
                  </a:ext>
                </a:extLst>
              </a:tr>
            </a:tbl>
          </a:graphicData>
        </a:graphic>
      </p:graphicFrame>
      <p:sp>
        <p:nvSpPr>
          <p:cNvPr id="376" name="Google Shape;376;p21"/>
          <p:cNvSpPr/>
          <p:nvPr/>
        </p:nvSpPr>
        <p:spPr>
          <a:xfrm rot="1175287">
            <a:off x="9835488" y="1191321"/>
            <a:ext cx="1800000" cy="1800000"/>
          </a:xfrm>
          <a:prstGeom prst="ellipse">
            <a:avLst/>
          </a:prstGeom>
          <a:blipFill rotWithShape="1">
            <a:blip r:embed="rId4">
              <a:alphaModFix/>
            </a:blip>
            <a:stretch>
              <a:fillRect/>
            </a:stretch>
          </a:blip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s-CL" sz="1400" b="1" dirty="0">
                <a:solidFill>
                  <a:schemeClr val="lt1"/>
                </a:solidFill>
                <a:latin typeface="Calibri"/>
                <a:ea typeface="Calibri"/>
                <a:cs typeface="Calibri"/>
                <a:sym typeface="Calibri"/>
              </a:rPr>
              <a:t>DOSIFICACIÓN SEGÚN NCH170</a:t>
            </a:r>
            <a:endParaRPr sz="1400" b="1" dirty="0">
              <a:solidFill>
                <a:schemeClr val="lt1"/>
              </a:solidFill>
              <a:latin typeface="Calibri"/>
              <a:ea typeface="Calibri"/>
              <a:cs typeface="Calibri"/>
              <a:sym typeface="Calibri"/>
            </a:endParaRPr>
          </a:p>
        </p:txBody>
      </p:sp>
      <p:sp>
        <p:nvSpPr>
          <p:cNvPr id="377" name="Google Shape;377;p21"/>
          <p:cNvSpPr/>
          <p:nvPr/>
        </p:nvSpPr>
        <p:spPr>
          <a:xfrm>
            <a:off x="12020365" y="275204"/>
            <a:ext cx="171634" cy="6161103"/>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 name="CuadroTexto 1">
            <a:extLst>
              <a:ext uri="{FF2B5EF4-FFF2-40B4-BE49-F238E27FC236}">
                <a16:creationId xmlns:a16="http://schemas.microsoft.com/office/drawing/2014/main" id="{AA03E000-B151-4F58-9AC2-DFBC5E177A25}"/>
              </a:ext>
            </a:extLst>
          </p:cNvPr>
          <p:cNvSpPr txBox="1"/>
          <p:nvPr/>
        </p:nvSpPr>
        <p:spPr>
          <a:xfrm>
            <a:off x="3809169" y="1980752"/>
            <a:ext cx="2606040" cy="307777"/>
          </a:xfrm>
          <a:prstGeom prst="rect">
            <a:avLst/>
          </a:prstGeom>
          <a:noFill/>
        </p:spPr>
        <p:txBody>
          <a:bodyPr wrap="square" rtlCol="0">
            <a:spAutoFit/>
          </a:bodyPr>
          <a:lstStyle/>
          <a:p>
            <a:pPr algn="ctr"/>
            <a:r>
              <a:rPr lang="es-MX" dirty="0">
                <a:solidFill>
                  <a:schemeClr val="bg1"/>
                </a:solidFill>
                <a:latin typeface="Calibri" panose="020F0502020204030204" pitchFamily="34" charset="0"/>
                <a:cs typeface="Calibri" panose="020F0502020204030204" pitchFamily="34" charset="0"/>
              </a:rPr>
              <a:t>Tabla 6</a:t>
            </a:r>
            <a:endParaRPr lang="es-CL" dirty="0">
              <a:solidFill>
                <a:schemeClr val="bg1"/>
              </a:solidFill>
              <a:latin typeface="Calibri" panose="020F0502020204030204" pitchFamily="34" charset="0"/>
              <a:cs typeface="Calibri" panose="020F050202020403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pic>
        <p:nvPicPr>
          <p:cNvPr id="382" name="Google Shape;382;p22" descr="Fotografía, ladrillos, verde azulado, pared, cal, fotografía, ladrillos,  Fondo de pantalla HD | Wallpaperbetter"/>
          <p:cNvPicPr preferRelativeResize="0"/>
          <p:nvPr/>
        </p:nvPicPr>
        <p:blipFill rotWithShape="1">
          <a:blip r:embed="rId3">
            <a:alphaModFix/>
          </a:blip>
          <a:srcRect/>
          <a:stretch/>
        </p:blipFill>
        <p:spPr>
          <a:xfrm>
            <a:off x="12947" y="1"/>
            <a:ext cx="12179051" cy="6858000"/>
          </a:xfrm>
          <a:prstGeom prst="rect">
            <a:avLst/>
          </a:prstGeom>
          <a:noFill/>
          <a:ln>
            <a:noFill/>
          </a:ln>
        </p:spPr>
      </p:pic>
      <p:sp>
        <p:nvSpPr>
          <p:cNvPr id="383" name="Google Shape;383;p22"/>
          <p:cNvSpPr txBox="1">
            <a:spLocks noGrp="1"/>
          </p:cNvSpPr>
          <p:nvPr>
            <p:ph type="sldNum" idx="12"/>
          </p:nvPr>
        </p:nvSpPr>
        <p:spPr>
          <a:xfrm>
            <a:off x="10823979" y="557417"/>
            <a:ext cx="731600" cy="524800"/>
          </a:xfrm>
          <a:prstGeom prst="rect">
            <a:avLst/>
          </a:prstGeom>
          <a:noFill/>
          <a:ln>
            <a:noFill/>
          </a:ln>
        </p:spPr>
        <p:txBody>
          <a:bodyPr spcFirstLastPara="1" wrap="square" lIns="121900" tIns="121900" rIns="121900" bIns="121900" anchor="ctr" anchorCtr="0">
            <a:noAutofit/>
          </a:bodyPr>
          <a:lstStyle/>
          <a:p>
            <a:pPr marL="0" lvl="0" indent="0" algn="r" rtl="0">
              <a:spcBef>
                <a:spcPts val="0"/>
              </a:spcBef>
              <a:spcAft>
                <a:spcPts val="0"/>
              </a:spcAft>
              <a:buClr>
                <a:srgbClr val="888888"/>
              </a:buClr>
              <a:buSzPts val="1200"/>
              <a:buFont typeface="Calibri"/>
              <a:buNone/>
            </a:pPr>
            <a:fld id="{00000000-1234-1234-1234-123412341234}" type="slidenum">
              <a:rPr lang="es-CL"/>
              <a:t>22</a:t>
            </a:fld>
            <a:endParaRPr dirty="0"/>
          </a:p>
        </p:txBody>
      </p:sp>
      <p:sp>
        <p:nvSpPr>
          <p:cNvPr id="384" name="Google Shape;384;p22"/>
          <p:cNvSpPr/>
          <p:nvPr/>
        </p:nvSpPr>
        <p:spPr>
          <a:xfrm>
            <a:off x="1802163" y="96374"/>
            <a:ext cx="7830105" cy="905521"/>
          </a:xfrm>
          <a:prstGeom prst="rect">
            <a:avLst/>
          </a:prstGeom>
          <a:solidFill>
            <a:srgbClr val="00953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385" name="Google Shape;385;p22"/>
          <p:cNvSpPr/>
          <p:nvPr/>
        </p:nvSpPr>
        <p:spPr>
          <a:xfrm>
            <a:off x="-4" y="97657"/>
            <a:ext cx="1713397" cy="905521"/>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386" name="Google Shape;386;p22"/>
          <p:cNvSpPr/>
          <p:nvPr/>
        </p:nvSpPr>
        <p:spPr>
          <a:xfrm>
            <a:off x="2000147" y="1912960"/>
            <a:ext cx="8563881" cy="3417880"/>
          </a:xfrm>
          <a:prstGeom prst="rect">
            <a:avLst/>
          </a:prstGeom>
          <a:solidFill>
            <a:srgbClr val="00953A"/>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5400" dirty="0">
              <a:solidFill>
                <a:schemeClr val="lt1"/>
              </a:solidFill>
              <a:latin typeface="Calibri"/>
              <a:ea typeface="Calibri"/>
              <a:cs typeface="Calibri"/>
              <a:sym typeface="Calibri"/>
            </a:endParaRPr>
          </a:p>
        </p:txBody>
      </p:sp>
      <p:sp>
        <p:nvSpPr>
          <p:cNvPr id="387" name="Google Shape;387;p22"/>
          <p:cNvSpPr/>
          <p:nvPr/>
        </p:nvSpPr>
        <p:spPr>
          <a:xfrm>
            <a:off x="4885501" y="235042"/>
            <a:ext cx="4519379"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CL" sz="3200" dirty="0">
                <a:solidFill>
                  <a:schemeClr val="lt1"/>
                </a:solidFill>
                <a:latin typeface="Calibri"/>
                <a:ea typeface="Calibri"/>
                <a:cs typeface="Calibri"/>
                <a:sym typeface="Calibri"/>
              </a:rPr>
              <a:t>Dosificación del hormigón</a:t>
            </a:r>
            <a:endParaRPr sz="3200" dirty="0">
              <a:solidFill>
                <a:schemeClr val="lt1"/>
              </a:solidFill>
              <a:latin typeface="Calibri"/>
              <a:ea typeface="Calibri"/>
              <a:cs typeface="Calibri"/>
              <a:sym typeface="Calibri"/>
            </a:endParaRPr>
          </a:p>
        </p:txBody>
      </p:sp>
      <p:sp>
        <p:nvSpPr>
          <p:cNvPr id="388" name="Google Shape;388;p22"/>
          <p:cNvSpPr/>
          <p:nvPr/>
        </p:nvSpPr>
        <p:spPr>
          <a:xfrm>
            <a:off x="2155040" y="2329238"/>
            <a:ext cx="3321736" cy="461665"/>
          </a:xfrm>
          <a:prstGeom prst="rect">
            <a:avLst/>
          </a:prstGeom>
          <a:solidFill>
            <a:schemeClr val="dk1">
              <a:alpha val="24705"/>
            </a:schemeClr>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L" sz="2400" b="1" dirty="0">
                <a:solidFill>
                  <a:schemeClr val="lt1"/>
                </a:solidFill>
                <a:latin typeface="Calibri"/>
                <a:ea typeface="Calibri"/>
                <a:cs typeface="Calibri"/>
                <a:sym typeface="Calibri"/>
              </a:rPr>
              <a:t>DOSIS DE CEMENTO</a:t>
            </a:r>
            <a:endParaRPr dirty="0"/>
          </a:p>
        </p:txBody>
      </p:sp>
      <p:sp>
        <p:nvSpPr>
          <p:cNvPr id="389" name="Google Shape;389;p22"/>
          <p:cNvSpPr/>
          <p:nvPr/>
        </p:nvSpPr>
        <p:spPr>
          <a:xfrm>
            <a:off x="3607564" y="3101803"/>
            <a:ext cx="3716689" cy="1901739"/>
          </a:xfrm>
          <a:prstGeom prst="rect">
            <a:avLst/>
          </a:pr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CL" sz="1800" dirty="0">
                <a:latin typeface="Calibri"/>
                <a:ea typeface="Calibri"/>
                <a:cs typeface="Calibri"/>
                <a:sym typeface="Calibri"/>
              </a:rPr>
              <a:t> </a:t>
            </a:r>
            <a:endParaRPr dirty="0"/>
          </a:p>
        </p:txBody>
      </p:sp>
      <p:sp>
        <p:nvSpPr>
          <p:cNvPr id="390" name="Google Shape;390;p22"/>
          <p:cNvSpPr/>
          <p:nvPr/>
        </p:nvSpPr>
        <p:spPr>
          <a:xfrm rot="1175287">
            <a:off x="9835488" y="1191321"/>
            <a:ext cx="1800000" cy="1800000"/>
          </a:xfrm>
          <a:prstGeom prst="ellipse">
            <a:avLst/>
          </a:prstGeom>
          <a:blipFill rotWithShape="1">
            <a:blip r:embed="rId5">
              <a:alphaModFix/>
            </a:blip>
            <a:stretch>
              <a:fillRect/>
            </a:stretch>
          </a:blip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s-CL" sz="1400" b="1" dirty="0">
                <a:solidFill>
                  <a:schemeClr val="lt1"/>
                </a:solidFill>
                <a:latin typeface="Calibri"/>
                <a:ea typeface="Calibri"/>
                <a:cs typeface="Calibri"/>
                <a:sym typeface="Calibri"/>
              </a:rPr>
              <a:t>DOSIFICACIÓN SEGÚN NCH170</a:t>
            </a:r>
            <a:endParaRPr sz="1400" b="1" dirty="0">
              <a:solidFill>
                <a:schemeClr val="lt1"/>
              </a:solidFill>
              <a:latin typeface="Calibri"/>
              <a:ea typeface="Calibri"/>
              <a:cs typeface="Calibri"/>
              <a:sym typeface="Calibri"/>
            </a:endParaRPr>
          </a:p>
        </p:txBody>
      </p:sp>
      <p:sp>
        <p:nvSpPr>
          <p:cNvPr id="391" name="Google Shape;391;p22"/>
          <p:cNvSpPr/>
          <p:nvPr/>
        </p:nvSpPr>
        <p:spPr>
          <a:xfrm>
            <a:off x="12020365" y="275204"/>
            <a:ext cx="171634" cy="6161103"/>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pic>
        <p:nvPicPr>
          <p:cNvPr id="396" name="Google Shape;396;p23" descr="Fotografía, ladrillos, verde azulado, pared, cal, fotografía, ladrillos,  Fondo de pantalla HD | Wallpaperbetter"/>
          <p:cNvPicPr preferRelativeResize="0"/>
          <p:nvPr/>
        </p:nvPicPr>
        <p:blipFill rotWithShape="1">
          <a:blip r:embed="rId3">
            <a:alphaModFix/>
          </a:blip>
          <a:srcRect/>
          <a:stretch/>
        </p:blipFill>
        <p:spPr>
          <a:xfrm>
            <a:off x="12947" y="1"/>
            <a:ext cx="12179051" cy="6858000"/>
          </a:xfrm>
          <a:prstGeom prst="rect">
            <a:avLst/>
          </a:prstGeom>
          <a:noFill/>
          <a:ln>
            <a:noFill/>
          </a:ln>
        </p:spPr>
      </p:pic>
      <p:sp>
        <p:nvSpPr>
          <p:cNvPr id="397" name="Google Shape;397;p23"/>
          <p:cNvSpPr txBox="1">
            <a:spLocks noGrp="1"/>
          </p:cNvSpPr>
          <p:nvPr>
            <p:ph type="sldNum" idx="12"/>
          </p:nvPr>
        </p:nvSpPr>
        <p:spPr>
          <a:xfrm>
            <a:off x="10823979" y="557417"/>
            <a:ext cx="731600" cy="524800"/>
          </a:xfrm>
          <a:prstGeom prst="rect">
            <a:avLst/>
          </a:prstGeom>
          <a:noFill/>
          <a:ln>
            <a:noFill/>
          </a:ln>
        </p:spPr>
        <p:txBody>
          <a:bodyPr spcFirstLastPara="1" wrap="square" lIns="121900" tIns="121900" rIns="121900" bIns="121900" anchor="ctr" anchorCtr="0">
            <a:noAutofit/>
          </a:bodyPr>
          <a:lstStyle/>
          <a:p>
            <a:pPr marL="0" lvl="0" indent="0" algn="r" rtl="0">
              <a:spcBef>
                <a:spcPts val="0"/>
              </a:spcBef>
              <a:spcAft>
                <a:spcPts val="0"/>
              </a:spcAft>
              <a:buClr>
                <a:srgbClr val="888888"/>
              </a:buClr>
              <a:buSzPts val="1200"/>
              <a:buFont typeface="Calibri"/>
              <a:buNone/>
            </a:pPr>
            <a:fld id="{00000000-1234-1234-1234-123412341234}" type="slidenum">
              <a:rPr lang="es-CL"/>
              <a:t>23</a:t>
            </a:fld>
            <a:endParaRPr dirty="0"/>
          </a:p>
        </p:txBody>
      </p:sp>
      <p:sp>
        <p:nvSpPr>
          <p:cNvPr id="398" name="Google Shape;398;p23"/>
          <p:cNvSpPr/>
          <p:nvPr/>
        </p:nvSpPr>
        <p:spPr>
          <a:xfrm>
            <a:off x="1802163" y="96374"/>
            <a:ext cx="7830105" cy="905521"/>
          </a:xfrm>
          <a:prstGeom prst="rect">
            <a:avLst/>
          </a:prstGeom>
          <a:solidFill>
            <a:srgbClr val="00953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399" name="Google Shape;399;p23"/>
          <p:cNvSpPr/>
          <p:nvPr/>
        </p:nvSpPr>
        <p:spPr>
          <a:xfrm>
            <a:off x="-4" y="97657"/>
            <a:ext cx="1713397" cy="905521"/>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400" name="Google Shape;400;p23"/>
          <p:cNvSpPr/>
          <p:nvPr/>
        </p:nvSpPr>
        <p:spPr>
          <a:xfrm>
            <a:off x="4885501" y="235042"/>
            <a:ext cx="4519379"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CL" sz="3200" dirty="0">
                <a:solidFill>
                  <a:schemeClr val="lt1"/>
                </a:solidFill>
                <a:latin typeface="Calibri"/>
                <a:ea typeface="Calibri"/>
                <a:cs typeface="Calibri"/>
                <a:sym typeface="Calibri"/>
              </a:rPr>
              <a:t>Dosificación del hormigón</a:t>
            </a:r>
            <a:endParaRPr sz="3200" dirty="0">
              <a:solidFill>
                <a:schemeClr val="lt1"/>
              </a:solidFill>
              <a:latin typeface="Calibri"/>
              <a:ea typeface="Calibri"/>
              <a:cs typeface="Calibri"/>
              <a:sym typeface="Calibri"/>
            </a:endParaRPr>
          </a:p>
        </p:txBody>
      </p:sp>
      <p:sp>
        <p:nvSpPr>
          <p:cNvPr id="401" name="Google Shape;401;p23"/>
          <p:cNvSpPr/>
          <p:nvPr/>
        </p:nvSpPr>
        <p:spPr>
          <a:xfrm>
            <a:off x="2155040" y="2329238"/>
            <a:ext cx="3321736" cy="461665"/>
          </a:xfrm>
          <a:prstGeom prst="rect">
            <a:avLst/>
          </a:prstGeom>
          <a:solidFill>
            <a:schemeClr val="dk1">
              <a:alpha val="24705"/>
            </a:schemeClr>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2400" b="1" dirty="0">
              <a:solidFill>
                <a:schemeClr val="lt1"/>
              </a:solidFill>
              <a:latin typeface="Calibri"/>
              <a:ea typeface="Calibri"/>
              <a:cs typeface="Calibri"/>
              <a:sym typeface="Calibri"/>
            </a:endParaRPr>
          </a:p>
        </p:txBody>
      </p:sp>
      <p:sp>
        <p:nvSpPr>
          <p:cNvPr id="402" name="Google Shape;402;p23"/>
          <p:cNvSpPr/>
          <p:nvPr/>
        </p:nvSpPr>
        <p:spPr>
          <a:xfrm>
            <a:off x="1802163" y="1414914"/>
            <a:ext cx="6311934" cy="4966635"/>
          </a:xfrm>
          <a:prstGeom prst="rect">
            <a:avLst/>
          </a:prstGeom>
          <a:solidFill>
            <a:schemeClr val="dk1">
              <a:alpha val="24705"/>
            </a:schemeClr>
          </a:solidFill>
          <a:ln>
            <a:noFill/>
          </a:ln>
        </p:spPr>
        <p:txBody>
          <a:bodyPr spcFirstLastPara="1" wrap="square" lIns="91425" tIns="45700" rIns="91425" bIns="45700" anchor="t" anchorCtr="0">
            <a:spAutoFit/>
          </a:bodyPr>
          <a:lstStyle/>
          <a:p>
            <a:pPr marL="457200" marR="0" lvl="1" indent="0" algn="l" rtl="0">
              <a:spcBef>
                <a:spcPts val="0"/>
              </a:spcBef>
              <a:spcAft>
                <a:spcPts val="0"/>
              </a:spcAft>
              <a:buNone/>
            </a:pPr>
            <a:endParaRPr sz="1800" b="1" i="0" u="none" strike="noStrike" cap="none" dirty="0">
              <a:solidFill>
                <a:schemeClr val="lt1"/>
              </a:solidFill>
              <a:latin typeface="Calibri"/>
              <a:ea typeface="Calibri"/>
              <a:cs typeface="Calibri"/>
              <a:sym typeface="Calibri"/>
            </a:endParaRPr>
          </a:p>
        </p:txBody>
      </p:sp>
      <p:sp>
        <p:nvSpPr>
          <p:cNvPr id="403" name="Google Shape;403;p23"/>
          <p:cNvSpPr txBox="1">
            <a:spLocks noGrp="1"/>
          </p:cNvSpPr>
          <p:nvPr>
            <p:ph type="body" idx="1"/>
          </p:nvPr>
        </p:nvSpPr>
        <p:spPr>
          <a:xfrm>
            <a:off x="2098876" y="1626246"/>
            <a:ext cx="5292300" cy="614778"/>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800"/>
              </a:spcBef>
              <a:spcAft>
                <a:spcPts val="0"/>
              </a:spcAft>
              <a:buNone/>
            </a:pPr>
            <a:r>
              <a:rPr lang="es-CL" sz="2400" b="1" dirty="0"/>
              <a:t>Dosis de aire atrapado</a:t>
            </a:r>
            <a:endParaRPr sz="2400" b="1" dirty="0"/>
          </a:p>
        </p:txBody>
      </p:sp>
      <p:graphicFrame>
        <p:nvGraphicFramePr>
          <p:cNvPr id="404" name="Google Shape;404;p23"/>
          <p:cNvGraphicFramePr/>
          <p:nvPr>
            <p:extLst>
              <p:ext uri="{D42A27DB-BD31-4B8C-83A1-F6EECF244321}">
                <p14:modId xmlns:p14="http://schemas.microsoft.com/office/powerpoint/2010/main" val="2093571521"/>
              </p:ext>
            </p:extLst>
          </p:nvPr>
        </p:nvGraphicFramePr>
        <p:xfrm>
          <a:off x="2155040" y="2571399"/>
          <a:ext cx="5573250" cy="3566250"/>
        </p:xfrm>
        <a:graphic>
          <a:graphicData uri="http://schemas.openxmlformats.org/drawingml/2006/table">
            <a:tbl>
              <a:tblPr firstRow="1" bandRow="1">
                <a:noFill/>
                <a:tableStyleId>{86954924-CE56-4842-B303-1C8DD85EABF1}</a:tableStyleId>
              </a:tblPr>
              <a:tblGrid>
                <a:gridCol w="2813125">
                  <a:extLst>
                    <a:ext uri="{9D8B030D-6E8A-4147-A177-3AD203B41FA5}">
                      <a16:colId xmlns:a16="http://schemas.microsoft.com/office/drawing/2014/main" val="20000"/>
                    </a:ext>
                  </a:extLst>
                </a:gridCol>
                <a:gridCol w="2760125">
                  <a:extLst>
                    <a:ext uri="{9D8B030D-6E8A-4147-A177-3AD203B41FA5}">
                      <a16:colId xmlns:a16="http://schemas.microsoft.com/office/drawing/2014/main" val="20001"/>
                    </a:ext>
                  </a:extLst>
                </a:gridCol>
              </a:tblGrid>
              <a:tr h="333850">
                <a:tc gridSpan="2">
                  <a:txBody>
                    <a:bodyPr/>
                    <a:lstStyle/>
                    <a:p>
                      <a:pPr marL="0" marR="0" lvl="0" indent="0" algn="ctr" rtl="0">
                        <a:spcBef>
                          <a:spcPts val="0"/>
                        </a:spcBef>
                        <a:spcAft>
                          <a:spcPts val="0"/>
                        </a:spcAft>
                        <a:buNone/>
                      </a:pPr>
                      <a:r>
                        <a:rPr lang="es-CL" sz="1800" u="none" strike="noStrike" cap="none" dirty="0"/>
                        <a:t>Aire promedio atrapado (m3)</a:t>
                      </a:r>
                      <a:endParaRPr sz="1800" b="1" u="none" strike="noStrike" cap="none" dirty="0"/>
                    </a:p>
                  </a:txBody>
                  <a:tcPr marL="91450" marR="91450" marT="45725" marB="45725"/>
                </a:tc>
                <a:tc hMerge="1">
                  <a:txBody>
                    <a:bodyPr/>
                    <a:lstStyle/>
                    <a:p>
                      <a:endParaRPr lang="es-CL"/>
                    </a:p>
                  </a:txBody>
                  <a:tcPr/>
                </a:tc>
                <a:extLst>
                  <a:ext uri="{0D108BD9-81ED-4DB2-BD59-A6C34878D82A}">
                    <a16:rowId xmlns:a16="http://schemas.microsoft.com/office/drawing/2014/main" val="10000"/>
                  </a:ext>
                </a:extLst>
              </a:tr>
              <a:tr h="550325">
                <a:tc>
                  <a:txBody>
                    <a:bodyPr/>
                    <a:lstStyle/>
                    <a:p>
                      <a:pPr marL="0" marR="0" lvl="0" indent="0" algn="ctr" rtl="0">
                        <a:spcBef>
                          <a:spcPts val="0"/>
                        </a:spcBef>
                        <a:spcAft>
                          <a:spcPts val="0"/>
                        </a:spcAft>
                        <a:buNone/>
                      </a:pPr>
                      <a:r>
                        <a:rPr lang="es-CL" sz="1800" u="none" strike="noStrike" cap="none" dirty="0"/>
                        <a:t>Tamaño máximo nominal, mm</a:t>
                      </a:r>
                      <a:endParaRPr sz="1800" b="1" u="none" strike="noStrike" cap="none" dirty="0">
                        <a:solidFill>
                          <a:schemeClr val="dk1"/>
                        </a:solidFill>
                      </a:endParaRPr>
                    </a:p>
                  </a:txBody>
                  <a:tcPr marL="91450" marR="91450" marT="45725" marB="45725"/>
                </a:tc>
                <a:tc>
                  <a:txBody>
                    <a:bodyPr/>
                    <a:lstStyle/>
                    <a:p>
                      <a:pPr marL="0" marR="0" lvl="0" indent="0" algn="ctr" rtl="0">
                        <a:spcBef>
                          <a:spcPts val="0"/>
                        </a:spcBef>
                        <a:spcAft>
                          <a:spcPts val="0"/>
                        </a:spcAft>
                        <a:buNone/>
                      </a:pPr>
                      <a:r>
                        <a:rPr lang="es-CL" sz="1800" u="none" strike="noStrike" cap="none" dirty="0"/>
                        <a:t>Volumen medio de aire atrapado, m3</a:t>
                      </a:r>
                      <a:endParaRPr sz="1800" b="1" u="none" strike="noStrike" cap="none" dirty="0"/>
                    </a:p>
                  </a:txBody>
                  <a:tcPr marL="91450" marR="91450" marT="45725" marB="45725"/>
                </a:tc>
                <a:extLst>
                  <a:ext uri="{0D108BD9-81ED-4DB2-BD59-A6C34878D82A}">
                    <a16:rowId xmlns:a16="http://schemas.microsoft.com/office/drawing/2014/main" val="10001"/>
                  </a:ext>
                </a:extLst>
              </a:tr>
              <a:tr h="293500">
                <a:tc>
                  <a:txBody>
                    <a:bodyPr/>
                    <a:lstStyle/>
                    <a:p>
                      <a:pPr marL="0" marR="0" lvl="0" indent="0" algn="ctr" rtl="0">
                        <a:spcBef>
                          <a:spcPts val="0"/>
                        </a:spcBef>
                        <a:spcAft>
                          <a:spcPts val="0"/>
                        </a:spcAft>
                        <a:buNone/>
                      </a:pPr>
                      <a:r>
                        <a:rPr lang="es-CL" sz="1800" u="none" strike="noStrike" cap="none" dirty="0"/>
                        <a:t>63</a:t>
                      </a:r>
                      <a:endParaRPr sz="1800" b="0" u="none" strike="noStrike" cap="none" dirty="0">
                        <a:latin typeface="Calibri"/>
                        <a:ea typeface="Calibri"/>
                        <a:cs typeface="Calibri"/>
                        <a:sym typeface="Calibri"/>
                      </a:endParaRPr>
                    </a:p>
                  </a:txBody>
                  <a:tcPr marL="91450" marR="91450" marT="45725" marB="45725"/>
                </a:tc>
                <a:tc>
                  <a:txBody>
                    <a:bodyPr/>
                    <a:lstStyle/>
                    <a:p>
                      <a:pPr marL="0" marR="0" lvl="0" indent="0" algn="ctr" rtl="0">
                        <a:spcBef>
                          <a:spcPts val="0"/>
                        </a:spcBef>
                        <a:spcAft>
                          <a:spcPts val="0"/>
                        </a:spcAft>
                        <a:buNone/>
                      </a:pPr>
                      <a:r>
                        <a:rPr lang="es-CL" sz="1800" u="none" strike="noStrike" cap="none" dirty="0"/>
                        <a:t>0,003</a:t>
                      </a:r>
                      <a:endParaRPr sz="1800" u="none" strike="noStrike" cap="none" dirty="0"/>
                    </a:p>
                  </a:txBody>
                  <a:tcPr marL="91450" marR="91450" marT="45725" marB="45725"/>
                </a:tc>
                <a:extLst>
                  <a:ext uri="{0D108BD9-81ED-4DB2-BD59-A6C34878D82A}">
                    <a16:rowId xmlns:a16="http://schemas.microsoft.com/office/drawing/2014/main" val="10002"/>
                  </a:ext>
                </a:extLst>
              </a:tr>
              <a:tr h="316100">
                <a:tc>
                  <a:txBody>
                    <a:bodyPr/>
                    <a:lstStyle/>
                    <a:p>
                      <a:pPr marL="0" marR="0" lvl="0" indent="0" algn="ctr" rtl="0">
                        <a:spcBef>
                          <a:spcPts val="0"/>
                        </a:spcBef>
                        <a:spcAft>
                          <a:spcPts val="0"/>
                        </a:spcAft>
                        <a:buNone/>
                      </a:pPr>
                      <a:r>
                        <a:rPr lang="es-CL" sz="1800" u="none" strike="noStrike" cap="none" dirty="0"/>
                        <a:t>50</a:t>
                      </a:r>
                      <a:endParaRPr sz="1800" u="none" strike="noStrike" cap="none" dirty="0"/>
                    </a:p>
                  </a:txBody>
                  <a:tcPr marL="91450" marR="91450" marT="45725" marB="45725"/>
                </a:tc>
                <a:tc>
                  <a:txBody>
                    <a:bodyPr/>
                    <a:lstStyle/>
                    <a:p>
                      <a:pPr marL="0" marR="0" lvl="0" indent="0" algn="ctr" rtl="0">
                        <a:spcBef>
                          <a:spcPts val="0"/>
                        </a:spcBef>
                        <a:spcAft>
                          <a:spcPts val="0"/>
                        </a:spcAft>
                        <a:buNone/>
                      </a:pPr>
                      <a:r>
                        <a:rPr lang="es-CL" sz="1800" u="none" strike="noStrike" cap="none" dirty="0"/>
                        <a:t>0,005</a:t>
                      </a:r>
                      <a:endParaRPr sz="1800" u="none" strike="noStrike" cap="none" dirty="0"/>
                    </a:p>
                  </a:txBody>
                  <a:tcPr marL="91450" marR="91450" marT="45725" marB="45725"/>
                </a:tc>
                <a:extLst>
                  <a:ext uri="{0D108BD9-81ED-4DB2-BD59-A6C34878D82A}">
                    <a16:rowId xmlns:a16="http://schemas.microsoft.com/office/drawing/2014/main" val="10003"/>
                  </a:ext>
                </a:extLst>
              </a:tr>
              <a:tr h="316100">
                <a:tc>
                  <a:txBody>
                    <a:bodyPr/>
                    <a:lstStyle/>
                    <a:p>
                      <a:pPr marL="0" marR="0" lvl="0" indent="0" algn="ctr" rtl="0">
                        <a:spcBef>
                          <a:spcPts val="0"/>
                        </a:spcBef>
                        <a:spcAft>
                          <a:spcPts val="0"/>
                        </a:spcAft>
                        <a:buNone/>
                      </a:pPr>
                      <a:r>
                        <a:rPr lang="es-CL" sz="1800" u="none" strike="noStrike" cap="none" dirty="0"/>
                        <a:t>40</a:t>
                      </a:r>
                      <a:endParaRPr sz="1800" u="none" strike="noStrike" cap="none" dirty="0"/>
                    </a:p>
                  </a:txBody>
                  <a:tcPr marL="91450" marR="91450" marT="45725" marB="45725"/>
                </a:tc>
                <a:tc>
                  <a:txBody>
                    <a:bodyPr/>
                    <a:lstStyle/>
                    <a:p>
                      <a:pPr marL="0" marR="0" lvl="0" indent="0" algn="ctr" rtl="0">
                        <a:spcBef>
                          <a:spcPts val="0"/>
                        </a:spcBef>
                        <a:spcAft>
                          <a:spcPts val="0"/>
                        </a:spcAft>
                        <a:buNone/>
                      </a:pPr>
                      <a:r>
                        <a:rPr lang="es-CL" sz="1800" u="none" strike="noStrike" cap="none" dirty="0"/>
                        <a:t>0,010</a:t>
                      </a:r>
                      <a:endParaRPr sz="1800" u="none" strike="noStrike" cap="none" dirty="0"/>
                    </a:p>
                  </a:txBody>
                  <a:tcPr marL="91450" marR="91450" marT="45725" marB="45725"/>
                </a:tc>
                <a:extLst>
                  <a:ext uri="{0D108BD9-81ED-4DB2-BD59-A6C34878D82A}">
                    <a16:rowId xmlns:a16="http://schemas.microsoft.com/office/drawing/2014/main" val="10004"/>
                  </a:ext>
                </a:extLst>
              </a:tr>
              <a:tr h="316100">
                <a:tc>
                  <a:txBody>
                    <a:bodyPr/>
                    <a:lstStyle/>
                    <a:p>
                      <a:pPr marL="0" marR="0" lvl="0" indent="0" algn="ctr" rtl="0">
                        <a:spcBef>
                          <a:spcPts val="0"/>
                        </a:spcBef>
                        <a:spcAft>
                          <a:spcPts val="0"/>
                        </a:spcAft>
                        <a:buNone/>
                      </a:pPr>
                      <a:r>
                        <a:rPr lang="es-CL" sz="1800" u="none" strike="noStrike" cap="none" dirty="0"/>
                        <a:t>25</a:t>
                      </a:r>
                      <a:endParaRPr sz="1800" u="none" strike="noStrike" cap="none" dirty="0"/>
                    </a:p>
                  </a:txBody>
                  <a:tcPr marL="91450" marR="91450" marT="45725" marB="45725"/>
                </a:tc>
                <a:tc>
                  <a:txBody>
                    <a:bodyPr/>
                    <a:lstStyle/>
                    <a:p>
                      <a:pPr marL="0" marR="0" lvl="0" indent="0" algn="ctr" rtl="0">
                        <a:spcBef>
                          <a:spcPts val="0"/>
                        </a:spcBef>
                        <a:spcAft>
                          <a:spcPts val="0"/>
                        </a:spcAft>
                        <a:buNone/>
                      </a:pPr>
                      <a:r>
                        <a:rPr lang="es-CL" sz="1800" u="none" strike="noStrike" cap="none" dirty="0"/>
                        <a:t>0,015</a:t>
                      </a:r>
                      <a:endParaRPr sz="1800" u="none" strike="noStrike" cap="none" dirty="0"/>
                    </a:p>
                  </a:txBody>
                  <a:tcPr marL="91450" marR="91450" marT="45725" marB="45725"/>
                </a:tc>
                <a:extLst>
                  <a:ext uri="{0D108BD9-81ED-4DB2-BD59-A6C34878D82A}">
                    <a16:rowId xmlns:a16="http://schemas.microsoft.com/office/drawing/2014/main" val="10005"/>
                  </a:ext>
                </a:extLst>
              </a:tr>
              <a:tr h="316100">
                <a:tc>
                  <a:txBody>
                    <a:bodyPr/>
                    <a:lstStyle/>
                    <a:p>
                      <a:pPr marL="0" marR="0" lvl="0" indent="0" algn="ctr" rtl="0">
                        <a:spcBef>
                          <a:spcPts val="0"/>
                        </a:spcBef>
                        <a:spcAft>
                          <a:spcPts val="0"/>
                        </a:spcAft>
                        <a:buNone/>
                      </a:pPr>
                      <a:r>
                        <a:rPr lang="es-CL" sz="1800" u="none" strike="noStrike" cap="none" dirty="0"/>
                        <a:t>20</a:t>
                      </a:r>
                      <a:endParaRPr sz="1800" u="none" strike="noStrike" cap="none" dirty="0"/>
                    </a:p>
                  </a:txBody>
                  <a:tcPr marL="91450" marR="91450" marT="45725" marB="45725"/>
                </a:tc>
                <a:tc>
                  <a:txBody>
                    <a:bodyPr/>
                    <a:lstStyle/>
                    <a:p>
                      <a:pPr marL="0" marR="0" lvl="0" indent="0" algn="ctr" rtl="0">
                        <a:spcBef>
                          <a:spcPts val="0"/>
                        </a:spcBef>
                        <a:spcAft>
                          <a:spcPts val="0"/>
                        </a:spcAft>
                        <a:buNone/>
                      </a:pPr>
                      <a:r>
                        <a:rPr lang="es-CL" sz="1800" u="none" strike="noStrike" cap="none" dirty="0"/>
                        <a:t>0,020</a:t>
                      </a:r>
                      <a:endParaRPr sz="1800" u="none" strike="noStrike" cap="none" dirty="0"/>
                    </a:p>
                  </a:txBody>
                  <a:tcPr marL="91450" marR="91450" marT="45725" marB="45725"/>
                </a:tc>
                <a:extLst>
                  <a:ext uri="{0D108BD9-81ED-4DB2-BD59-A6C34878D82A}">
                    <a16:rowId xmlns:a16="http://schemas.microsoft.com/office/drawing/2014/main" val="10006"/>
                  </a:ext>
                </a:extLst>
              </a:tr>
              <a:tr h="316100">
                <a:tc>
                  <a:txBody>
                    <a:bodyPr/>
                    <a:lstStyle/>
                    <a:p>
                      <a:pPr marL="0" marR="0" lvl="0" indent="0" algn="ctr" rtl="0">
                        <a:spcBef>
                          <a:spcPts val="0"/>
                        </a:spcBef>
                        <a:spcAft>
                          <a:spcPts val="0"/>
                        </a:spcAft>
                        <a:buNone/>
                      </a:pPr>
                      <a:r>
                        <a:rPr lang="es-CL" sz="1800" u="none" strike="noStrike" cap="none" dirty="0"/>
                        <a:t>12</a:t>
                      </a:r>
                      <a:endParaRPr sz="1800" u="none" strike="noStrike" cap="none" dirty="0"/>
                    </a:p>
                  </a:txBody>
                  <a:tcPr marL="91450" marR="91450" marT="45725" marB="45725"/>
                </a:tc>
                <a:tc>
                  <a:txBody>
                    <a:bodyPr/>
                    <a:lstStyle/>
                    <a:p>
                      <a:pPr marL="0" marR="0" lvl="0" indent="0" algn="ctr" rtl="0">
                        <a:spcBef>
                          <a:spcPts val="0"/>
                        </a:spcBef>
                        <a:spcAft>
                          <a:spcPts val="0"/>
                        </a:spcAft>
                        <a:buNone/>
                      </a:pPr>
                      <a:r>
                        <a:rPr lang="es-CL" sz="1800" u="none" strike="noStrike" cap="none" dirty="0"/>
                        <a:t>0,025</a:t>
                      </a:r>
                      <a:endParaRPr sz="1800" u="none" strike="noStrike" cap="none" dirty="0"/>
                    </a:p>
                  </a:txBody>
                  <a:tcPr marL="91450" marR="91450" marT="45725" marB="45725"/>
                </a:tc>
                <a:extLst>
                  <a:ext uri="{0D108BD9-81ED-4DB2-BD59-A6C34878D82A}">
                    <a16:rowId xmlns:a16="http://schemas.microsoft.com/office/drawing/2014/main" val="10007"/>
                  </a:ext>
                </a:extLst>
              </a:tr>
              <a:tr h="316100">
                <a:tc>
                  <a:txBody>
                    <a:bodyPr/>
                    <a:lstStyle/>
                    <a:p>
                      <a:pPr marL="0" marR="0" lvl="0" indent="0" algn="ctr" rtl="0">
                        <a:spcBef>
                          <a:spcPts val="0"/>
                        </a:spcBef>
                        <a:spcAft>
                          <a:spcPts val="0"/>
                        </a:spcAft>
                        <a:buNone/>
                      </a:pPr>
                      <a:r>
                        <a:rPr lang="es-CL" sz="1800" u="none" strike="noStrike" cap="none" dirty="0"/>
                        <a:t>10</a:t>
                      </a:r>
                      <a:endParaRPr sz="1800" u="none" strike="noStrike" cap="none" dirty="0"/>
                    </a:p>
                  </a:txBody>
                  <a:tcPr marL="91450" marR="91450" marT="45725" marB="45725"/>
                </a:tc>
                <a:tc>
                  <a:txBody>
                    <a:bodyPr/>
                    <a:lstStyle/>
                    <a:p>
                      <a:pPr marL="0" marR="0" lvl="0" indent="0" algn="ctr" rtl="0">
                        <a:spcBef>
                          <a:spcPts val="0"/>
                        </a:spcBef>
                        <a:spcAft>
                          <a:spcPts val="0"/>
                        </a:spcAft>
                        <a:buNone/>
                      </a:pPr>
                      <a:r>
                        <a:rPr lang="es-CL" sz="1800" u="none" strike="noStrike" cap="none" dirty="0"/>
                        <a:t>0,030</a:t>
                      </a:r>
                      <a:endParaRPr sz="1800" u="none" strike="noStrike" cap="none" dirty="0"/>
                    </a:p>
                  </a:txBody>
                  <a:tcPr marL="91450" marR="91450" marT="45725" marB="45725"/>
                </a:tc>
                <a:extLst>
                  <a:ext uri="{0D108BD9-81ED-4DB2-BD59-A6C34878D82A}">
                    <a16:rowId xmlns:a16="http://schemas.microsoft.com/office/drawing/2014/main" val="10008"/>
                  </a:ext>
                </a:extLst>
              </a:tr>
            </a:tbl>
          </a:graphicData>
        </a:graphic>
      </p:graphicFrame>
      <p:sp>
        <p:nvSpPr>
          <p:cNvPr id="405" name="Google Shape;405;p23"/>
          <p:cNvSpPr/>
          <p:nvPr/>
        </p:nvSpPr>
        <p:spPr>
          <a:xfrm rot="1175287">
            <a:off x="9835488" y="1191321"/>
            <a:ext cx="1800000" cy="1800000"/>
          </a:xfrm>
          <a:prstGeom prst="ellipse">
            <a:avLst/>
          </a:prstGeom>
          <a:blipFill rotWithShape="1">
            <a:blip r:embed="rId4">
              <a:alphaModFix/>
            </a:blip>
            <a:stretch>
              <a:fillRect/>
            </a:stretch>
          </a:blip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s-CL" sz="1400" b="1" dirty="0">
                <a:solidFill>
                  <a:schemeClr val="lt1"/>
                </a:solidFill>
                <a:latin typeface="Calibri"/>
                <a:ea typeface="Calibri"/>
                <a:cs typeface="Calibri"/>
                <a:sym typeface="Calibri"/>
              </a:rPr>
              <a:t>DOSIFICACIÓN SEGÚN NCH170</a:t>
            </a:r>
            <a:endParaRPr sz="1400" b="1" dirty="0">
              <a:solidFill>
                <a:schemeClr val="lt1"/>
              </a:solidFill>
              <a:latin typeface="Calibri"/>
              <a:ea typeface="Calibri"/>
              <a:cs typeface="Calibri"/>
              <a:sym typeface="Calibri"/>
            </a:endParaRPr>
          </a:p>
        </p:txBody>
      </p:sp>
      <p:sp>
        <p:nvSpPr>
          <p:cNvPr id="406" name="Google Shape;406;p23"/>
          <p:cNvSpPr/>
          <p:nvPr/>
        </p:nvSpPr>
        <p:spPr>
          <a:xfrm>
            <a:off x="12020365" y="275204"/>
            <a:ext cx="171634" cy="6161103"/>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 name="CuadroTexto 1">
            <a:extLst>
              <a:ext uri="{FF2B5EF4-FFF2-40B4-BE49-F238E27FC236}">
                <a16:creationId xmlns:a16="http://schemas.microsoft.com/office/drawing/2014/main" id="{48196AED-4C52-4A00-8001-845E3F37492A}"/>
              </a:ext>
            </a:extLst>
          </p:cNvPr>
          <p:cNvSpPr txBox="1"/>
          <p:nvPr/>
        </p:nvSpPr>
        <p:spPr>
          <a:xfrm>
            <a:off x="3776608" y="2296430"/>
            <a:ext cx="2606040" cy="307777"/>
          </a:xfrm>
          <a:prstGeom prst="rect">
            <a:avLst/>
          </a:prstGeom>
          <a:noFill/>
        </p:spPr>
        <p:txBody>
          <a:bodyPr wrap="square" rtlCol="0">
            <a:spAutoFit/>
          </a:bodyPr>
          <a:lstStyle/>
          <a:p>
            <a:pPr algn="ctr"/>
            <a:r>
              <a:rPr lang="es-MX" dirty="0">
                <a:solidFill>
                  <a:schemeClr val="bg1"/>
                </a:solidFill>
                <a:latin typeface="Calibri" panose="020F0502020204030204" pitchFamily="34" charset="0"/>
                <a:cs typeface="Calibri" panose="020F0502020204030204" pitchFamily="34" charset="0"/>
              </a:rPr>
              <a:t>Tabla 7</a:t>
            </a:r>
            <a:endParaRPr lang="es-CL" dirty="0">
              <a:solidFill>
                <a:schemeClr val="bg1"/>
              </a:solidFill>
              <a:latin typeface="Calibri" panose="020F0502020204030204" pitchFamily="34" charset="0"/>
              <a:cs typeface="Calibri" panose="020F0502020204030204"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pic>
        <p:nvPicPr>
          <p:cNvPr id="411" name="Google Shape;411;p24" descr="Fotografía, ladrillos, verde azulado, pared, cal, fotografía, ladrillos,  Fondo de pantalla HD | Wallpaperbetter"/>
          <p:cNvPicPr preferRelativeResize="0"/>
          <p:nvPr/>
        </p:nvPicPr>
        <p:blipFill rotWithShape="1">
          <a:blip r:embed="rId3">
            <a:alphaModFix/>
          </a:blip>
          <a:srcRect/>
          <a:stretch/>
        </p:blipFill>
        <p:spPr>
          <a:xfrm>
            <a:off x="12947" y="1"/>
            <a:ext cx="12179051" cy="6858000"/>
          </a:xfrm>
          <a:prstGeom prst="rect">
            <a:avLst/>
          </a:prstGeom>
          <a:noFill/>
          <a:ln>
            <a:noFill/>
          </a:ln>
        </p:spPr>
      </p:pic>
      <p:sp>
        <p:nvSpPr>
          <p:cNvPr id="412" name="Google Shape;412;p24"/>
          <p:cNvSpPr/>
          <p:nvPr/>
        </p:nvSpPr>
        <p:spPr>
          <a:xfrm>
            <a:off x="1802163" y="1414914"/>
            <a:ext cx="6311934" cy="4966635"/>
          </a:xfrm>
          <a:prstGeom prst="rect">
            <a:avLst/>
          </a:prstGeom>
          <a:solidFill>
            <a:schemeClr val="dk1">
              <a:alpha val="24705"/>
            </a:schemeClr>
          </a:solidFill>
          <a:ln>
            <a:noFill/>
          </a:ln>
        </p:spPr>
        <p:txBody>
          <a:bodyPr spcFirstLastPara="1" wrap="square" lIns="91425" tIns="45700" rIns="91425" bIns="45700" anchor="t" anchorCtr="0">
            <a:spAutoFit/>
          </a:bodyPr>
          <a:lstStyle/>
          <a:p>
            <a:pPr marL="457200" marR="0" lvl="1" indent="0" algn="l" rtl="0">
              <a:spcBef>
                <a:spcPts val="0"/>
              </a:spcBef>
              <a:spcAft>
                <a:spcPts val="0"/>
              </a:spcAft>
              <a:buNone/>
            </a:pPr>
            <a:endParaRPr sz="1800" b="1" i="0" u="none" strike="noStrike" cap="none" dirty="0">
              <a:solidFill>
                <a:schemeClr val="lt1"/>
              </a:solidFill>
              <a:latin typeface="Calibri"/>
              <a:ea typeface="Calibri"/>
              <a:cs typeface="Calibri"/>
              <a:sym typeface="Calibri"/>
            </a:endParaRPr>
          </a:p>
        </p:txBody>
      </p:sp>
      <p:sp>
        <p:nvSpPr>
          <p:cNvPr id="413" name="Google Shape;413;p24"/>
          <p:cNvSpPr txBox="1">
            <a:spLocks noGrp="1"/>
          </p:cNvSpPr>
          <p:nvPr>
            <p:ph type="sldNum" idx="12"/>
          </p:nvPr>
        </p:nvSpPr>
        <p:spPr>
          <a:xfrm>
            <a:off x="10823979" y="557417"/>
            <a:ext cx="731600" cy="524800"/>
          </a:xfrm>
          <a:prstGeom prst="rect">
            <a:avLst/>
          </a:prstGeom>
          <a:noFill/>
          <a:ln>
            <a:noFill/>
          </a:ln>
        </p:spPr>
        <p:txBody>
          <a:bodyPr spcFirstLastPara="1" wrap="square" lIns="121900" tIns="121900" rIns="121900" bIns="121900" anchor="ctr" anchorCtr="0">
            <a:noAutofit/>
          </a:bodyPr>
          <a:lstStyle/>
          <a:p>
            <a:pPr marL="0" lvl="0" indent="0" algn="r" rtl="0">
              <a:spcBef>
                <a:spcPts val="0"/>
              </a:spcBef>
              <a:spcAft>
                <a:spcPts val="0"/>
              </a:spcAft>
              <a:buClr>
                <a:srgbClr val="888888"/>
              </a:buClr>
              <a:buSzPts val="1200"/>
              <a:buFont typeface="Calibri"/>
              <a:buNone/>
            </a:pPr>
            <a:fld id="{00000000-1234-1234-1234-123412341234}" type="slidenum">
              <a:rPr lang="es-CL"/>
              <a:t>24</a:t>
            </a:fld>
            <a:endParaRPr dirty="0"/>
          </a:p>
        </p:txBody>
      </p:sp>
      <p:sp>
        <p:nvSpPr>
          <p:cNvPr id="414" name="Google Shape;414;p24"/>
          <p:cNvSpPr/>
          <p:nvPr/>
        </p:nvSpPr>
        <p:spPr>
          <a:xfrm>
            <a:off x="1802163" y="96374"/>
            <a:ext cx="7830105" cy="905521"/>
          </a:xfrm>
          <a:prstGeom prst="rect">
            <a:avLst/>
          </a:prstGeom>
          <a:solidFill>
            <a:srgbClr val="00953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415" name="Google Shape;415;p24"/>
          <p:cNvSpPr/>
          <p:nvPr/>
        </p:nvSpPr>
        <p:spPr>
          <a:xfrm>
            <a:off x="-4" y="97657"/>
            <a:ext cx="1713397" cy="905521"/>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416" name="Google Shape;416;p24"/>
          <p:cNvSpPr/>
          <p:nvPr/>
        </p:nvSpPr>
        <p:spPr>
          <a:xfrm>
            <a:off x="4885501" y="235042"/>
            <a:ext cx="4519379"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CL" sz="3200" dirty="0">
                <a:solidFill>
                  <a:schemeClr val="lt1"/>
                </a:solidFill>
                <a:latin typeface="Calibri"/>
                <a:ea typeface="Calibri"/>
                <a:cs typeface="Calibri"/>
                <a:sym typeface="Calibri"/>
              </a:rPr>
              <a:t>Dosificación del hormigón</a:t>
            </a:r>
            <a:endParaRPr sz="3200" dirty="0">
              <a:solidFill>
                <a:schemeClr val="lt1"/>
              </a:solidFill>
              <a:latin typeface="Calibri"/>
              <a:ea typeface="Calibri"/>
              <a:cs typeface="Calibri"/>
              <a:sym typeface="Calibri"/>
            </a:endParaRPr>
          </a:p>
        </p:txBody>
      </p:sp>
      <p:sp>
        <p:nvSpPr>
          <p:cNvPr id="417" name="Google Shape;417;p24"/>
          <p:cNvSpPr txBox="1">
            <a:spLocks noGrp="1"/>
          </p:cNvSpPr>
          <p:nvPr>
            <p:ph type="body" idx="1"/>
          </p:nvPr>
        </p:nvSpPr>
        <p:spPr>
          <a:xfrm>
            <a:off x="2098876" y="1696632"/>
            <a:ext cx="5292300" cy="614778"/>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800"/>
              </a:spcBef>
              <a:spcAft>
                <a:spcPts val="0"/>
              </a:spcAft>
              <a:buNone/>
            </a:pPr>
            <a:r>
              <a:rPr lang="es-CL" sz="2400" b="1" dirty="0"/>
              <a:t>Dosis de aire incorporado</a:t>
            </a:r>
            <a:endParaRPr sz="2400" b="1" dirty="0"/>
          </a:p>
        </p:txBody>
      </p:sp>
      <p:graphicFrame>
        <p:nvGraphicFramePr>
          <p:cNvPr id="418" name="Google Shape;418;p24"/>
          <p:cNvGraphicFramePr/>
          <p:nvPr>
            <p:extLst>
              <p:ext uri="{D42A27DB-BD31-4B8C-83A1-F6EECF244321}">
                <p14:modId xmlns:p14="http://schemas.microsoft.com/office/powerpoint/2010/main" val="2067280461"/>
              </p:ext>
            </p:extLst>
          </p:nvPr>
        </p:nvGraphicFramePr>
        <p:xfrm>
          <a:off x="2098876" y="2836174"/>
          <a:ext cx="5573250" cy="3207960"/>
        </p:xfrm>
        <a:graphic>
          <a:graphicData uri="http://schemas.openxmlformats.org/drawingml/2006/table">
            <a:tbl>
              <a:tblPr firstRow="1" bandRow="1">
                <a:noFill/>
                <a:tableStyleId>{86954924-CE56-4842-B303-1C8DD85EABF1}</a:tableStyleId>
              </a:tblPr>
              <a:tblGrid>
                <a:gridCol w="2813125">
                  <a:extLst>
                    <a:ext uri="{9D8B030D-6E8A-4147-A177-3AD203B41FA5}">
                      <a16:colId xmlns:a16="http://schemas.microsoft.com/office/drawing/2014/main" val="20000"/>
                    </a:ext>
                  </a:extLst>
                </a:gridCol>
                <a:gridCol w="2760125">
                  <a:extLst>
                    <a:ext uri="{9D8B030D-6E8A-4147-A177-3AD203B41FA5}">
                      <a16:colId xmlns:a16="http://schemas.microsoft.com/office/drawing/2014/main" val="20001"/>
                    </a:ext>
                  </a:extLst>
                </a:gridCol>
              </a:tblGrid>
              <a:tr h="373250">
                <a:tc gridSpan="2">
                  <a:txBody>
                    <a:bodyPr/>
                    <a:lstStyle/>
                    <a:p>
                      <a:pPr marL="0" marR="0" lvl="0" indent="0" algn="ctr" rtl="0">
                        <a:spcBef>
                          <a:spcPts val="0"/>
                        </a:spcBef>
                        <a:spcAft>
                          <a:spcPts val="0"/>
                        </a:spcAft>
                        <a:buNone/>
                      </a:pPr>
                      <a:r>
                        <a:rPr lang="es-CL" sz="1800" dirty="0"/>
                        <a:t>C</a:t>
                      </a:r>
                      <a:r>
                        <a:rPr lang="es-CL" sz="1800" u="none" strike="noStrike" cap="none" dirty="0"/>
                        <a:t>ontenido de aire</a:t>
                      </a:r>
                      <a:endParaRPr sz="1800" b="1" u="none" strike="noStrike" cap="none" dirty="0"/>
                    </a:p>
                  </a:txBody>
                  <a:tcPr marL="91450" marR="91450" marT="45725" marB="45725"/>
                </a:tc>
                <a:tc hMerge="1">
                  <a:txBody>
                    <a:bodyPr/>
                    <a:lstStyle/>
                    <a:p>
                      <a:endParaRPr lang="es-CL"/>
                    </a:p>
                  </a:txBody>
                  <a:tcPr/>
                </a:tc>
                <a:extLst>
                  <a:ext uri="{0D108BD9-81ED-4DB2-BD59-A6C34878D82A}">
                    <a16:rowId xmlns:a16="http://schemas.microsoft.com/office/drawing/2014/main" val="10000"/>
                  </a:ext>
                </a:extLst>
              </a:tr>
              <a:tr h="473300">
                <a:tc>
                  <a:txBody>
                    <a:bodyPr/>
                    <a:lstStyle/>
                    <a:p>
                      <a:pPr marL="0" marR="0" lvl="0" indent="0" algn="ctr" rtl="0">
                        <a:spcBef>
                          <a:spcPts val="0"/>
                        </a:spcBef>
                        <a:spcAft>
                          <a:spcPts val="0"/>
                        </a:spcAft>
                        <a:buNone/>
                      </a:pPr>
                      <a:r>
                        <a:rPr lang="es-CL" sz="1800" u="none" strike="noStrike" cap="none" dirty="0"/>
                        <a:t>Tamaño máximo nominal, mm</a:t>
                      </a:r>
                      <a:endParaRPr sz="1800" b="1" u="none" strike="noStrike" cap="none" dirty="0">
                        <a:solidFill>
                          <a:schemeClr val="dk1"/>
                        </a:solidFill>
                      </a:endParaRPr>
                    </a:p>
                  </a:txBody>
                  <a:tcPr marL="91450" marR="91450" marT="45725" marB="45725"/>
                </a:tc>
                <a:tc>
                  <a:txBody>
                    <a:bodyPr/>
                    <a:lstStyle/>
                    <a:p>
                      <a:pPr marL="0" marR="0" lvl="0" indent="0" algn="ctr" rtl="0">
                        <a:spcBef>
                          <a:spcPts val="0"/>
                        </a:spcBef>
                        <a:spcAft>
                          <a:spcPts val="0"/>
                        </a:spcAft>
                        <a:buNone/>
                      </a:pPr>
                      <a:r>
                        <a:rPr lang="es-CL" sz="1800" u="none" strike="noStrike" cap="none" dirty="0"/>
                        <a:t>Contenido de aire en %</a:t>
                      </a:r>
                      <a:endParaRPr sz="1800" b="1" u="none" strike="noStrike" cap="none" dirty="0"/>
                    </a:p>
                  </a:txBody>
                  <a:tcPr marL="91450" marR="91450" marT="45725" marB="45725"/>
                </a:tc>
                <a:extLst>
                  <a:ext uri="{0D108BD9-81ED-4DB2-BD59-A6C34878D82A}">
                    <a16:rowId xmlns:a16="http://schemas.microsoft.com/office/drawing/2014/main" val="10001"/>
                  </a:ext>
                </a:extLst>
              </a:tr>
              <a:tr h="340775">
                <a:tc>
                  <a:txBody>
                    <a:bodyPr/>
                    <a:lstStyle/>
                    <a:p>
                      <a:pPr marL="0" marR="0" lvl="0" indent="0" algn="ctr" rtl="0">
                        <a:spcBef>
                          <a:spcPts val="0"/>
                        </a:spcBef>
                        <a:spcAft>
                          <a:spcPts val="0"/>
                        </a:spcAft>
                        <a:buNone/>
                      </a:pPr>
                      <a:r>
                        <a:rPr lang="es-CL" sz="1800" u="none" strike="noStrike" cap="none" dirty="0"/>
                        <a:t>10</a:t>
                      </a:r>
                      <a:endParaRPr sz="1800" b="0" u="none" strike="noStrike" cap="none" dirty="0">
                        <a:latin typeface="Calibri"/>
                        <a:ea typeface="Calibri"/>
                        <a:cs typeface="Calibri"/>
                        <a:sym typeface="Calibri"/>
                      </a:endParaRPr>
                    </a:p>
                  </a:txBody>
                  <a:tcPr marL="91450" marR="91450" marT="45725" marB="45725"/>
                </a:tc>
                <a:tc>
                  <a:txBody>
                    <a:bodyPr/>
                    <a:lstStyle/>
                    <a:p>
                      <a:pPr marL="0" marR="0" lvl="0" indent="0" algn="ctr" rtl="0">
                        <a:spcBef>
                          <a:spcPts val="0"/>
                        </a:spcBef>
                        <a:spcAft>
                          <a:spcPts val="0"/>
                        </a:spcAft>
                        <a:buNone/>
                      </a:pPr>
                      <a:r>
                        <a:rPr lang="es-CL" sz="1800" u="none" strike="noStrike" cap="none" dirty="0"/>
                        <a:t>6</a:t>
                      </a:r>
                      <a:endParaRPr sz="1800" u="none" strike="noStrike" cap="none" dirty="0"/>
                    </a:p>
                  </a:txBody>
                  <a:tcPr marL="91450" marR="91450" marT="45725" marB="45725"/>
                </a:tc>
                <a:extLst>
                  <a:ext uri="{0D108BD9-81ED-4DB2-BD59-A6C34878D82A}">
                    <a16:rowId xmlns:a16="http://schemas.microsoft.com/office/drawing/2014/main" val="10002"/>
                  </a:ext>
                </a:extLst>
              </a:tr>
              <a:tr h="353400">
                <a:tc>
                  <a:txBody>
                    <a:bodyPr/>
                    <a:lstStyle/>
                    <a:p>
                      <a:pPr marL="0" marR="0" lvl="0" indent="0" algn="ctr" rtl="0">
                        <a:spcBef>
                          <a:spcPts val="0"/>
                        </a:spcBef>
                        <a:spcAft>
                          <a:spcPts val="0"/>
                        </a:spcAft>
                        <a:buNone/>
                      </a:pPr>
                      <a:r>
                        <a:rPr lang="es-CL" sz="1800" u="none" strike="noStrike" cap="none" dirty="0"/>
                        <a:t>12</a:t>
                      </a:r>
                      <a:endParaRPr sz="1800" u="none" strike="noStrike" cap="none" dirty="0"/>
                    </a:p>
                  </a:txBody>
                  <a:tcPr marL="91450" marR="91450" marT="45725" marB="45725"/>
                </a:tc>
                <a:tc>
                  <a:txBody>
                    <a:bodyPr/>
                    <a:lstStyle/>
                    <a:p>
                      <a:pPr marL="0" marR="0" lvl="0" indent="0" algn="ctr" rtl="0">
                        <a:spcBef>
                          <a:spcPts val="0"/>
                        </a:spcBef>
                        <a:spcAft>
                          <a:spcPts val="0"/>
                        </a:spcAft>
                        <a:buNone/>
                      </a:pPr>
                      <a:r>
                        <a:rPr lang="es-CL" sz="1800" u="none" strike="noStrike" cap="none" dirty="0"/>
                        <a:t>5,5</a:t>
                      </a:r>
                      <a:endParaRPr sz="1800" u="none" strike="noStrike" cap="none" dirty="0"/>
                    </a:p>
                  </a:txBody>
                  <a:tcPr marL="91450" marR="91450" marT="45725" marB="45725"/>
                </a:tc>
                <a:extLst>
                  <a:ext uri="{0D108BD9-81ED-4DB2-BD59-A6C34878D82A}">
                    <a16:rowId xmlns:a16="http://schemas.microsoft.com/office/drawing/2014/main" val="10003"/>
                  </a:ext>
                </a:extLst>
              </a:tr>
              <a:tr h="353400">
                <a:tc>
                  <a:txBody>
                    <a:bodyPr/>
                    <a:lstStyle/>
                    <a:p>
                      <a:pPr marL="0" marR="0" lvl="0" indent="0" algn="ctr" rtl="0">
                        <a:spcBef>
                          <a:spcPts val="0"/>
                        </a:spcBef>
                        <a:spcAft>
                          <a:spcPts val="0"/>
                        </a:spcAft>
                        <a:buNone/>
                      </a:pPr>
                      <a:r>
                        <a:rPr lang="es-CL" sz="1800" u="none" strike="noStrike" cap="none" dirty="0"/>
                        <a:t>20</a:t>
                      </a:r>
                      <a:endParaRPr sz="1800" u="none" strike="noStrike" cap="none" dirty="0"/>
                    </a:p>
                  </a:txBody>
                  <a:tcPr marL="91450" marR="91450" marT="45725" marB="45725"/>
                </a:tc>
                <a:tc>
                  <a:txBody>
                    <a:bodyPr/>
                    <a:lstStyle/>
                    <a:p>
                      <a:pPr marL="0" marR="0" lvl="0" indent="0" algn="ctr" rtl="0">
                        <a:spcBef>
                          <a:spcPts val="0"/>
                        </a:spcBef>
                        <a:spcAft>
                          <a:spcPts val="0"/>
                        </a:spcAft>
                        <a:buNone/>
                      </a:pPr>
                      <a:r>
                        <a:rPr lang="es-CL" sz="1800" u="none" strike="noStrike" cap="none" dirty="0"/>
                        <a:t>5</a:t>
                      </a:r>
                      <a:endParaRPr sz="1800" u="none" strike="noStrike" cap="none" dirty="0"/>
                    </a:p>
                  </a:txBody>
                  <a:tcPr marL="91450" marR="91450" marT="45725" marB="45725"/>
                </a:tc>
                <a:extLst>
                  <a:ext uri="{0D108BD9-81ED-4DB2-BD59-A6C34878D82A}">
                    <a16:rowId xmlns:a16="http://schemas.microsoft.com/office/drawing/2014/main" val="10004"/>
                  </a:ext>
                </a:extLst>
              </a:tr>
              <a:tr h="353400">
                <a:tc>
                  <a:txBody>
                    <a:bodyPr/>
                    <a:lstStyle/>
                    <a:p>
                      <a:pPr marL="0" marR="0" lvl="0" indent="0" algn="ctr" rtl="0">
                        <a:spcBef>
                          <a:spcPts val="0"/>
                        </a:spcBef>
                        <a:spcAft>
                          <a:spcPts val="0"/>
                        </a:spcAft>
                        <a:buNone/>
                      </a:pPr>
                      <a:r>
                        <a:rPr lang="es-CL" sz="1800" u="none" strike="noStrike" cap="none" dirty="0"/>
                        <a:t>25</a:t>
                      </a:r>
                      <a:endParaRPr sz="1800" u="none" strike="noStrike" cap="none" dirty="0"/>
                    </a:p>
                  </a:txBody>
                  <a:tcPr marL="91450" marR="91450" marT="45725" marB="45725"/>
                </a:tc>
                <a:tc>
                  <a:txBody>
                    <a:bodyPr/>
                    <a:lstStyle/>
                    <a:p>
                      <a:pPr marL="0" marR="0" lvl="0" indent="0" algn="ctr" rtl="0">
                        <a:spcBef>
                          <a:spcPts val="0"/>
                        </a:spcBef>
                        <a:spcAft>
                          <a:spcPts val="0"/>
                        </a:spcAft>
                        <a:buNone/>
                      </a:pPr>
                      <a:r>
                        <a:rPr lang="es-CL" sz="1800" u="none" strike="noStrike" cap="none" dirty="0"/>
                        <a:t>4,5</a:t>
                      </a:r>
                      <a:endParaRPr sz="1800" u="none" strike="noStrike" cap="none" dirty="0"/>
                    </a:p>
                  </a:txBody>
                  <a:tcPr marL="91450" marR="91450" marT="45725" marB="45725"/>
                </a:tc>
                <a:extLst>
                  <a:ext uri="{0D108BD9-81ED-4DB2-BD59-A6C34878D82A}">
                    <a16:rowId xmlns:a16="http://schemas.microsoft.com/office/drawing/2014/main" val="10005"/>
                  </a:ext>
                </a:extLst>
              </a:tr>
              <a:tr h="353400">
                <a:tc>
                  <a:txBody>
                    <a:bodyPr/>
                    <a:lstStyle/>
                    <a:p>
                      <a:pPr marL="0" marR="0" lvl="0" indent="0" algn="ctr" rtl="0">
                        <a:spcBef>
                          <a:spcPts val="0"/>
                        </a:spcBef>
                        <a:spcAft>
                          <a:spcPts val="0"/>
                        </a:spcAft>
                        <a:buNone/>
                      </a:pPr>
                      <a:r>
                        <a:rPr lang="es-CL" sz="1800" u="none" strike="noStrike" cap="none" dirty="0"/>
                        <a:t>40</a:t>
                      </a:r>
                      <a:endParaRPr sz="1800" u="none" strike="noStrike" cap="none" dirty="0"/>
                    </a:p>
                  </a:txBody>
                  <a:tcPr marL="91450" marR="91450" marT="45725" marB="45725"/>
                </a:tc>
                <a:tc>
                  <a:txBody>
                    <a:bodyPr/>
                    <a:lstStyle/>
                    <a:p>
                      <a:pPr marL="0" marR="0" lvl="0" indent="0" algn="ctr" rtl="0">
                        <a:spcBef>
                          <a:spcPts val="0"/>
                        </a:spcBef>
                        <a:spcAft>
                          <a:spcPts val="0"/>
                        </a:spcAft>
                        <a:buNone/>
                      </a:pPr>
                      <a:r>
                        <a:rPr lang="es-CL" sz="1800" u="none" strike="noStrike" cap="none" dirty="0"/>
                        <a:t>4,5</a:t>
                      </a:r>
                      <a:endParaRPr sz="1800" u="none" strike="noStrike" cap="none" dirty="0"/>
                    </a:p>
                  </a:txBody>
                  <a:tcPr marL="91450" marR="91450" marT="45725" marB="45725"/>
                </a:tc>
                <a:extLst>
                  <a:ext uri="{0D108BD9-81ED-4DB2-BD59-A6C34878D82A}">
                    <a16:rowId xmlns:a16="http://schemas.microsoft.com/office/drawing/2014/main" val="10006"/>
                  </a:ext>
                </a:extLst>
              </a:tr>
              <a:tr h="353400">
                <a:tc>
                  <a:txBody>
                    <a:bodyPr/>
                    <a:lstStyle/>
                    <a:p>
                      <a:pPr marL="0" marR="0" lvl="0" indent="0" algn="ctr" rtl="0">
                        <a:spcBef>
                          <a:spcPts val="0"/>
                        </a:spcBef>
                        <a:spcAft>
                          <a:spcPts val="0"/>
                        </a:spcAft>
                        <a:buNone/>
                      </a:pPr>
                      <a:r>
                        <a:rPr lang="es-CL" sz="1800" u="none" strike="noStrike" cap="none" dirty="0"/>
                        <a:t>50</a:t>
                      </a:r>
                      <a:endParaRPr sz="1800" u="none" strike="noStrike" cap="none" dirty="0"/>
                    </a:p>
                  </a:txBody>
                  <a:tcPr marL="91450" marR="91450" marT="45725" marB="45725"/>
                </a:tc>
                <a:tc>
                  <a:txBody>
                    <a:bodyPr/>
                    <a:lstStyle/>
                    <a:p>
                      <a:pPr marL="0" marR="0" lvl="0" indent="0" algn="ctr" rtl="0">
                        <a:spcBef>
                          <a:spcPts val="0"/>
                        </a:spcBef>
                        <a:spcAft>
                          <a:spcPts val="0"/>
                        </a:spcAft>
                        <a:buNone/>
                      </a:pPr>
                      <a:r>
                        <a:rPr lang="es-CL" sz="1800" u="none" strike="noStrike" cap="none" dirty="0"/>
                        <a:t>4</a:t>
                      </a:r>
                      <a:endParaRPr sz="1800" u="none" strike="noStrike" cap="none" dirty="0"/>
                    </a:p>
                  </a:txBody>
                  <a:tcPr marL="91450" marR="91450" marT="45725" marB="45725"/>
                </a:tc>
                <a:extLst>
                  <a:ext uri="{0D108BD9-81ED-4DB2-BD59-A6C34878D82A}">
                    <a16:rowId xmlns:a16="http://schemas.microsoft.com/office/drawing/2014/main" val="10007"/>
                  </a:ext>
                </a:extLst>
              </a:tr>
            </a:tbl>
          </a:graphicData>
        </a:graphic>
      </p:graphicFrame>
      <p:sp>
        <p:nvSpPr>
          <p:cNvPr id="419" name="Google Shape;419;p24"/>
          <p:cNvSpPr/>
          <p:nvPr/>
        </p:nvSpPr>
        <p:spPr>
          <a:xfrm rot="1175287">
            <a:off x="9835488" y="1191321"/>
            <a:ext cx="1800000" cy="1800000"/>
          </a:xfrm>
          <a:prstGeom prst="ellipse">
            <a:avLst/>
          </a:prstGeom>
          <a:blipFill rotWithShape="1">
            <a:blip r:embed="rId4">
              <a:alphaModFix/>
            </a:blip>
            <a:stretch>
              <a:fillRect/>
            </a:stretch>
          </a:blip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s-CL" sz="1400" b="1" dirty="0">
                <a:solidFill>
                  <a:schemeClr val="lt1"/>
                </a:solidFill>
                <a:latin typeface="Calibri"/>
                <a:ea typeface="Calibri"/>
                <a:cs typeface="Calibri"/>
                <a:sym typeface="Calibri"/>
              </a:rPr>
              <a:t>DOSIFICACIÓN SEGÚN NCH170</a:t>
            </a:r>
            <a:endParaRPr sz="1400" b="1" dirty="0">
              <a:solidFill>
                <a:schemeClr val="lt1"/>
              </a:solidFill>
              <a:latin typeface="Calibri"/>
              <a:ea typeface="Calibri"/>
              <a:cs typeface="Calibri"/>
              <a:sym typeface="Calibri"/>
            </a:endParaRPr>
          </a:p>
        </p:txBody>
      </p:sp>
      <p:sp>
        <p:nvSpPr>
          <p:cNvPr id="420" name="Google Shape;420;p24"/>
          <p:cNvSpPr/>
          <p:nvPr/>
        </p:nvSpPr>
        <p:spPr>
          <a:xfrm>
            <a:off x="12020365" y="275204"/>
            <a:ext cx="171634" cy="6161103"/>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 name="CuadroTexto 1">
            <a:extLst>
              <a:ext uri="{FF2B5EF4-FFF2-40B4-BE49-F238E27FC236}">
                <a16:creationId xmlns:a16="http://schemas.microsoft.com/office/drawing/2014/main" id="{D889589C-0795-4E85-8F28-E9C9AFA955E3}"/>
              </a:ext>
            </a:extLst>
          </p:cNvPr>
          <p:cNvSpPr txBox="1"/>
          <p:nvPr/>
        </p:nvSpPr>
        <p:spPr>
          <a:xfrm>
            <a:off x="3582481" y="2484124"/>
            <a:ext cx="2606040" cy="307777"/>
          </a:xfrm>
          <a:prstGeom prst="rect">
            <a:avLst/>
          </a:prstGeom>
          <a:noFill/>
        </p:spPr>
        <p:txBody>
          <a:bodyPr wrap="square" rtlCol="0">
            <a:spAutoFit/>
          </a:bodyPr>
          <a:lstStyle/>
          <a:p>
            <a:pPr algn="ctr"/>
            <a:r>
              <a:rPr lang="es-MX" dirty="0">
                <a:solidFill>
                  <a:schemeClr val="bg1"/>
                </a:solidFill>
                <a:latin typeface="Calibri" panose="020F0502020204030204" pitchFamily="34" charset="0"/>
                <a:cs typeface="Calibri" panose="020F0502020204030204" pitchFamily="34" charset="0"/>
              </a:rPr>
              <a:t>Tabla 8</a:t>
            </a:r>
            <a:endParaRPr lang="es-CL" dirty="0">
              <a:solidFill>
                <a:schemeClr val="bg1"/>
              </a:solidFill>
              <a:latin typeface="Calibri" panose="020F0502020204030204" pitchFamily="34" charset="0"/>
              <a:cs typeface="Calibri" panose="020F0502020204030204"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pic>
        <p:nvPicPr>
          <p:cNvPr id="425" name="Google Shape;425;p25" descr="Fotografía, ladrillos, verde azulado, pared, cal, fotografía, ladrillos,  Fondo de pantalla HD | Wallpaperbetter"/>
          <p:cNvPicPr preferRelativeResize="0"/>
          <p:nvPr/>
        </p:nvPicPr>
        <p:blipFill rotWithShape="1">
          <a:blip r:embed="rId3">
            <a:alphaModFix/>
          </a:blip>
          <a:srcRect/>
          <a:stretch/>
        </p:blipFill>
        <p:spPr>
          <a:xfrm>
            <a:off x="12947" y="1"/>
            <a:ext cx="12179051" cy="6858000"/>
          </a:xfrm>
          <a:prstGeom prst="rect">
            <a:avLst/>
          </a:prstGeom>
          <a:noFill/>
          <a:ln>
            <a:noFill/>
          </a:ln>
        </p:spPr>
      </p:pic>
      <p:sp>
        <p:nvSpPr>
          <p:cNvPr id="426" name="Google Shape;426;p25"/>
          <p:cNvSpPr txBox="1">
            <a:spLocks noGrp="1"/>
          </p:cNvSpPr>
          <p:nvPr>
            <p:ph type="sldNum" idx="12"/>
          </p:nvPr>
        </p:nvSpPr>
        <p:spPr>
          <a:xfrm>
            <a:off x="10823979" y="557417"/>
            <a:ext cx="731600" cy="524800"/>
          </a:xfrm>
          <a:prstGeom prst="rect">
            <a:avLst/>
          </a:prstGeom>
          <a:noFill/>
          <a:ln>
            <a:noFill/>
          </a:ln>
        </p:spPr>
        <p:txBody>
          <a:bodyPr spcFirstLastPara="1" wrap="square" lIns="121900" tIns="121900" rIns="121900" bIns="121900" anchor="ctr" anchorCtr="0">
            <a:noAutofit/>
          </a:bodyPr>
          <a:lstStyle/>
          <a:p>
            <a:pPr marL="0" lvl="0" indent="0" algn="r" rtl="0">
              <a:spcBef>
                <a:spcPts val="0"/>
              </a:spcBef>
              <a:spcAft>
                <a:spcPts val="0"/>
              </a:spcAft>
              <a:buClr>
                <a:srgbClr val="888888"/>
              </a:buClr>
              <a:buSzPts val="1200"/>
              <a:buFont typeface="Calibri"/>
              <a:buNone/>
            </a:pPr>
            <a:fld id="{00000000-1234-1234-1234-123412341234}" type="slidenum">
              <a:rPr lang="es-CL"/>
              <a:t>25</a:t>
            </a:fld>
            <a:endParaRPr dirty="0"/>
          </a:p>
        </p:txBody>
      </p:sp>
      <p:sp>
        <p:nvSpPr>
          <p:cNvPr id="427" name="Google Shape;427;p25"/>
          <p:cNvSpPr/>
          <p:nvPr/>
        </p:nvSpPr>
        <p:spPr>
          <a:xfrm>
            <a:off x="1802163" y="96374"/>
            <a:ext cx="7830105" cy="905521"/>
          </a:xfrm>
          <a:prstGeom prst="rect">
            <a:avLst/>
          </a:prstGeom>
          <a:solidFill>
            <a:srgbClr val="00953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428" name="Google Shape;428;p25"/>
          <p:cNvSpPr/>
          <p:nvPr/>
        </p:nvSpPr>
        <p:spPr>
          <a:xfrm>
            <a:off x="-4" y="97657"/>
            <a:ext cx="1713397" cy="905521"/>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429" name="Google Shape;429;p25"/>
          <p:cNvSpPr/>
          <p:nvPr/>
        </p:nvSpPr>
        <p:spPr>
          <a:xfrm>
            <a:off x="2000147" y="1912960"/>
            <a:ext cx="8563881" cy="3417880"/>
          </a:xfrm>
          <a:prstGeom prst="rect">
            <a:avLst/>
          </a:prstGeom>
          <a:solidFill>
            <a:srgbClr val="00953A"/>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5400" dirty="0">
              <a:solidFill>
                <a:schemeClr val="lt1"/>
              </a:solidFill>
              <a:latin typeface="Calibri"/>
              <a:ea typeface="Calibri"/>
              <a:cs typeface="Calibri"/>
              <a:sym typeface="Calibri"/>
            </a:endParaRPr>
          </a:p>
        </p:txBody>
      </p:sp>
      <p:sp>
        <p:nvSpPr>
          <p:cNvPr id="430" name="Google Shape;430;p25"/>
          <p:cNvSpPr/>
          <p:nvPr/>
        </p:nvSpPr>
        <p:spPr>
          <a:xfrm>
            <a:off x="4885501" y="235042"/>
            <a:ext cx="4519379"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CL" sz="3200" dirty="0">
                <a:solidFill>
                  <a:schemeClr val="lt1"/>
                </a:solidFill>
                <a:latin typeface="Calibri"/>
                <a:ea typeface="Calibri"/>
                <a:cs typeface="Calibri"/>
                <a:sym typeface="Calibri"/>
              </a:rPr>
              <a:t>Dosificación del hormigón</a:t>
            </a:r>
            <a:endParaRPr sz="3200" dirty="0">
              <a:solidFill>
                <a:schemeClr val="lt1"/>
              </a:solidFill>
              <a:latin typeface="Calibri"/>
              <a:ea typeface="Calibri"/>
              <a:cs typeface="Calibri"/>
              <a:sym typeface="Calibri"/>
            </a:endParaRPr>
          </a:p>
        </p:txBody>
      </p:sp>
      <p:sp>
        <p:nvSpPr>
          <p:cNvPr id="431" name="Google Shape;431;p25"/>
          <p:cNvSpPr/>
          <p:nvPr/>
        </p:nvSpPr>
        <p:spPr>
          <a:xfrm>
            <a:off x="1998327" y="1540313"/>
            <a:ext cx="2444120" cy="369291"/>
          </a:xfrm>
          <a:prstGeom prst="rect">
            <a:avLst/>
          </a:prstGeom>
          <a:solidFill>
            <a:srgbClr val="00953A"/>
          </a:solidFill>
          <a:ln>
            <a:noFill/>
          </a:ln>
        </p:spPr>
        <p:txBody>
          <a:bodyPr spcFirstLastPara="1" wrap="square" lIns="91425" tIns="45700" rIns="91425" bIns="45700" anchor="ctr" anchorCtr="0">
            <a:noAutofit/>
          </a:bodyPr>
          <a:lstStyle/>
          <a:p>
            <a:pPr algn="ctr"/>
            <a:endParaRPr sz="1800" dirty="0">
              <a:solidFill>
                <a:schemeClr val="bg1"/>
              </a:solidFill>
              <a:latin typeface="Calibri"/>
              <a:cs typeface="Calibri"/>
              <a:sym typeface="Calibri"/>
            </a:endParaRPr>
          </a:p>
        </p:txBody>
      </p:sp>
      <p:sp>
        <p:nvSpPr>
          <p:cNvPr id="432" name="Google Shape;432;p25"/>
          <p:cNvSpPr/>
          <p:nvPr/>
        </p:nvSpPr>
        <p:spPr>
          <a:xfrm>
            <a:off x="2155039" y="2016302"/>
            <a:ext cx="6491019" cy="3135119"/>
          </a:xfrm>
          <a:prstGeom prst="rect">
            <a:avLst/>
          </a:prstGeom>
          <a:solidFill>
            <a:schemeClr val="dk1">
              <a:alpha val="24705"/>
            </a:schemeClr>
          </a:solidFill>
          <a:ln>
            <a:noFill/>
          </a:ln>
        </p:spPr>
        <p:txBody>
          <a:bodyPr spcFirstLastPara="1" wrap="square" lIns="91425" tIns="45700" rIns="91425" bIns="45700" anchor="t" anchorCtr="0">
            <a:spAutoFit/>
          </a:bodyPr>
          <a:lstStyle/>
          <a:p>
            <a:pPr marL="457200" marR="0" lvl="1" indent="0" algn="l" rtl="0">
              <a:spcBef>
                <a:spcPts val="0"/>
              </a:spcBef>
              <a:spcAft>
                <a:spcPts val="0"/>
              </a:spcAft>
              <a:buNone/>
            </a:pPr>
            <a:endParaRPr sz="1800" b="1" i="0" u="none" strike="noStrike" cap="none" dirty="0">
              <a:solidFill>
                <a:schemeClr val="lt1"/>
              </a:solidFill>
              <a:latin typeface="Calibri"/>
              <a:ea typeface="Calibri"/>
              <a:cs typeface="Calibri"/>
              <a:sym typeface="Calibri"/>
            </a:endParaRPr>
          </a:p>
        </p:txBody>
      </p:sp>
      <p:sp>
        <p:nvSpPr>
          <p:cNvPr id="433" name="Google Shape;433;p25"/>
          <p:cNvSpPr txBox="1"/>
          <p:nvPr/>
        </p:nvSpPr>
        <p:spPr>
          <a:xfrm>
            <a:off x="2471290" y="2219614"/>
            <a:ext cx="6034482" cy="614655"/>
          </a:xfrm>
          <a:prstGeom prst="rect">
            <a:avLst/>
          </a:prstGeom>
          <a:blipFill rotWithShape="1">
            <a:blip r:embed="rId4">
              <a:alphaModFix/>
            </a:blip>
            <a:stretch>
              <a:fillRect t="-1979" b="-20791"/>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CL" sz="1800" dirty="0">
                <a:latin typeface="Calibri"/>
                <a:ea typeface="Calibri"/>
                <a:cs typeface="Calibri"/>
                <a:sym typeface="Calibri"/>
              </a:rPr>
              <a:t> </a:t>
            </a:r>
            <a:endParaRPr dirty="0"/>
          </a:p>
        </p:txBody>
      </p:sp>
      <p:sp>
        <p:nvSpPr>
          <p:cNvPr id="434" name="Google Shape;434;p25"/>
          <p:cNvSpPr txBox="1"/>
          <p:nvPr/>
        </p:nvSpPr>
        <p:spPr>
          <a:xfrm>
            <a:off x="2363112" y="3005614"/>
            <a:ext cx="5374161" cy="1841692"/>
          </a:xfrm>
          <a:prstGeom prst="rect">
            <a:avLst/>
          </a:prstGeom>
          <a:noFill/>
          <a:ln>
            <a:noFill/>
          </a:ln>
        </p:spPr>
        <p:txBody>
          <a:bodyPr spcFirstLastPara="1" wrap="square" lIns="91425" tIns="91425" rIns="91425" bIns="91425" anchor="t" anchorCtr="0">
            <a:noAutofit/>
          </a:bodyPr>
          <a:lstStyle/>
          <a:p>
            <a:pPr marL="457200" marR="0" lvl="0" indent="-355600" algn="l" rtl="0">
              <a:lnSpc>
                <a:spcPct val="100000"/>
              </a:lnSpc>
              <a:spcBef>
                <a:spcPts val="600"/>
              </a:spcBef>
              <a:spcAft>
                <a:spcPts val="0"/>
              </a:spcAft>
              <a:buClr>
                <a:schemeClr val="dk2"/>
              </a:buClr>
              <a:buSzPts val="2000"/>
              <a:buFont typeface="Lato Light"/>
              <a:buChar char="○"/>
            </a:pPr>
            <a:r>
              <a:rPr lang="es-CL" sz="1600" b="0" i="0" u="none" strike="noStrike" cap="none" dirty="0">
                <a:solidFill>
                  <a:schemeClr val="lt1"/>
                </a:solidFill>
                <a:latin typeface="Calibri"/>
                <a:ea typeface="Calibri"/>
                <a:cs typeface="Calibri"/>
                <a:sym typeface="Calibri"/>
              </a:rPr>
              <a:t>A</a:t>
            </a:r>
            <a:r>
              <a:rPr lang="es-CL" sz="1600" b="0" i="0" u="none" strike="noStrike" cap="none" baseline="-25000" dirty="0">
                <a:solidFill>
                  <a:schemeClr val="lt1"/>
                </a:solidFill>
                <a:latin typeface="Calibri"/>
                <a:ea typeface="Calibri"/>
                <a:cs typeface="Calibri"/>
                <a:sym typeface="Calibri"/>
              </a:rPr>
              <a:t>t</a:t>
            </a:r>
            <a:r>
              <a:rPr lang="es-CL" sz="1600" b="0" i="0" u="none" strike="noStrike" cap="none" dirty="0">
                <a:solidFill>
                  <a:schemeClr val="lt1"/>
                </a:solidFill>
                <a:latin typeface="Calibri"/>
                <a:ea typeface="Calibri"/>
                <a:cs typeface="Calibri"/>
                <a:sym typeface="Calibri"/>
              </a:rPr>
              <a:t> = Árido total</a:t>
            </a:r>
            <a:endParaRPr dirty="0"/>
          </a:p>
          <a:p>
            <a:pPr marL="457200" marR="0" lvl="0" indent="-355600" algn="l" rtl="0">
              <a:lnSpc>
                <a:spcPct val="100000"/>
              </a:lnSpc>
              <a:spcBef>
                <a:spcPts val="600"/>
              </a:spcBef>
              <a:spcAft>
                <a:spcPts val="0"/>
              </a:spcAft>
              <a:buClr>
                <a:schemeClr val="dk2"/>
              </a:buClr>
              <a:buSzPts val="2000"/>
              <a:buFont typeface="Lato Light"/>
              <a:buChar char="○"/>
            </a:pPr>
            <a:r>
              <a:rPr lang="es-CL" sz="1600" b="0" i="0" u="none" strike="noStrike" cap="none" dirty="0">
                <a:solidFill>
                  <a:schemeClr val="lt1"/>
                </a:solidFill>
                <a:latin typeface="Calibri"/>
                <a:ea typeface="Calibri"/>
                <a:cs typeface="Calibri"/>
                <a:sym typeface="Calibri"/>
              </a:rPr>
              <a:t>C = Dosis de cemento (kg)</a:t>
            </a:r>
            <a:endParaRPr dirty="0"/>
          </a:p>
          <a:p>
            <a:pPr marL="457200" marR="0" lvl="0" indent="-355600" algn="l" rtl="0">
              <a:lnSpc>
                <a:spcPct val="100000"/>
              </a:lnSpc>
              <a:spcBef>
                <a:spcPts val="600"/>
              </a:spcBef>
              <a:spcAft>
                <a:spcPts val="0"/>
              </a:spcAft>
              <a:buClr>
                <a:schemeClr val="dk2"/>
              </a:buClr>
              <a:buSzPts val="2000"/>
              <a:buFont typeface="Lato Light"/>
              <a:buChar char="○"/>
            </a:pPr>
            <a:r>
              <a:rPr lang="es-CL" sz="1600" b="0" i="0" u="none" strike="noStrike" cap="none" dirty="0">
                <a:solidFill>
                  <a:schemeClr val="lt1"/>
                </a:solidFill>
                <a:latin typeface="Calibri"/>
                <a:ea typeface="Calibri"/>
                <a:cs typeface="Calibri"/>
                <a:sym typeface="Calibri"/>
              </a:rPr>
              <a:t>W = </a:t>
            </a:r>
            <a:r>
              <a:rPr lang="es-CL" sz="1600" dirty="0">
                <a:solidFill>
                  <a:schemeClr val="lt1"/>
                </a:solidFill>
                <a:latin typeface="Calibri"/>
                <a:ea typeface="Calibri"/>
                <a:cs typeface="Calibri"/>
                <a:sym typeface="Calibri"/>
              </a:rPr>
              <a:t>A</a:t>
            </a:r>
            <a:r>
              <a:rPr lang="es-CL" sz="1600" b="0" i="0" u="none" strike="noStrike" cap="none" dirty="0">
                <a:solidFill>
                  <a:schemeClr val="lt1"/>
                </a:solidFill>
                <a:latin typeface="Calibri"/>
                <a:ea typeface="Calibri"/>
                <a:cs typeface="Calibri"/>
                <a:sym typeface="Calibri"/>
              </a:rPr>
              <a:t>gua de amasado (m3)</a:t>
            </a:r>
            <a:endParaRPr dirty="0"/>
          </a:p>
          <a:p>
            <a:pPr marL="457200" marR="0" lvl="0" indent="-355600" algn="l" rtl="0">
              <a:lnSpc>
                <a:spcPct val="100000"/>
              </a:lnSpc>
              <a:spcBef>
                <a:spcPts val="600"/>
              </a:spcBef>
              <a:spcAft>
                <a:spcPts val="0"/>
              </a:spcAft>
              <a:buClr>
                <a:schemeClr val="dk2"/>
              </a:buClr>
              <a:buSzPts val="2000"/>
              <a:buFont typeface="Lato Light"/>
              <a:buChar char="○"/>
            </a:pPr>
            <a:r>
              <a:rPr lang="es-CL" sz="1600" b="0" i="0" u="none" strike="noStrike" cap="none" dirty="0">
                <a:solidFill>
                  <a:schemeClr val="lt1"/>
                </a:solidFill>
                <a:latin typeface="Calibri"/>
                <a:ea typeface="Calibri"/>
                <a:cs typeface="Calibri"/>
                <a:sym typeface="Calibri"/>
              </a:rPr>
              <a:t>u = </a:t>
            </a:r>
            <a:r>
              <a:rPr lang="es-CL" sz="1600" dirty="0">
                <a:solidFill>
                  <a:schemeClr val="lt1"/>
                </a:solidFill>
                <a:latin typeface="Calibri"/>
                <a:ea typeface="Calibri"/>
                <a:cs typeface="Calibri"/>
                <a:sym typeface="Calibri"/>
              </a:rPr>
              <a:t>A</a:t>
            </a:r>
            <a:r>
              <a:rPr lang="es-CL" sz="1600" b="0" i="0" u="none" strike="noStrike" cap="none" dirty="0">
                <a:solidFill>
                  <a:schemeClr val="lt1"/>
                </a:solidFill>
                <a:latin typeface="Calibri"/>
                <a:ea typeface="Calibri"/>
                <a:cs typeface="Calibri"/>
                <a:sym typeface="Calibri"/>
              </a:rPr>
              <a:t>ire promedio atrapado (m3)</a:t>
            </a:r>
            <a:endParaRPr dirty="0"/>
          </a:p>
          <a:p>
            <a:pPr marL="457200" marR="0" lvl="0" indent="-355600" algn="l" rtl="0">
              <a:lnSpc>
                <a:spcPct val="100000"/>
              </a:lnSpc>
              <a:spcBef>
                <a:spcPts val="600"/>
              </a:spcBef>
              <a:spcAft>
                <a:spcPts val="0"/>
              </a:spcAft>
              <a:buClr>
                <a:schemeClr val="dk2"/>
              </a:buClr>
              <a:buSzPts val="2000"/>
              <a:buFont typeface="Lato Light"/>
              <a:buChar char="○"/>
            </a:pPr>
            <a:r>
              <a:rPr lang="es-CL" sz="1600" b="0" i="0" u="none" strike="noStrike" cap="none" dirty="0">
                <a:solidFill>
                  <a:schemeClr val="lt1"/>
                </a:solidFill>
                <a:latin typeface="Calibri"/>
                <a:ea typeface="Calibri"/>
                <a:cs typeface="Calibri"/>
                <a:sym typeface="Calibri"/>
              </a:rPr>
              <a:t>Ad = </a:t>
            </a:r>
            <a:r>
              <a:rPr lang="es-CL" sz="1600" dirty="0">
                <a:solidFill>
                  <a:schemeClr val="lt1"/>
                </a:solidFill>
                <a:latin typeface="Calibri"/>
                <a:ea typeface="Calibri"/>
                <a:cs typeface="Calibri"/>
                <a:sym typeface="Calibri"/>
              </a:rPr>
              <a:t>A</a:t>
            </a:r>
            <a:r>
              <a:rPr lang="es-CL" sz="1600" b="0" i="0" u="none" strike="noStrike" cap="none" dirty="0">
                <a:solidFill>
                  <a:schemeClr val="lt1"/>
                </a:solidFill>
                <a:latin typeface="Calibri"/>
                <a:ea typeface="Calibri"/>
                <a:cs typeface="Calibri"/>
                <a:sym typeface="Calibri"/>
              </a:rPr>
              <a:t>ditivo (m3)</a:t>
            </a:r>
            <a:endParaRPr sz="1600" b="0" i="0" u="none" strike="noStrike" cap="none" dirty="0">
              <a:solidFill>
                <a:schemeClr val="lt1"/>
              </a:solidFill>
              <a:latin typeface="Calibri"/>
              <a:ea typeface="Calibri"/>
              <a:cs typeface="Calibri"/>
              <a:sym typeface="Calibri"/>
            </a:endParaRPr>
          </a:p>
          <a:p>
            <a:pPr marL="457200" marR="0" lvl="0" indent="-228600" algn="l" rtl="0">
              <a:lnSpc>
                <a:spcPct val="100000"/>
              </a:lnSpc>
              <a:spcBef>
                <a:spcPts val="600"/>
              </a:spcBef>
              <a:spcAft>
                <a:spcPts val="0"/>
              </a:spcAft>
              <a:buClr>
                <a:schemeClr val="dk2"/>
              </a:buClr>
              <a:buSzPts val="2000"/>
              <a:buFont typeface="Lato Light"/>
              <a:buNone/>
            </a:pPr>
            <a:endParaRPr sz="2000" b="1" i="0" u="none" strike="noStrike" cap="none" dirty="0">
              <a:solidFill>
                <a:schemeClr val="dk1"/>
              </a:solidFill>
              <a:latin typeface="Lato Light"/>
              <a:ea typeface="Lato Light"/>
              <a:cs typeface="Lato Light"/>
              <a:sym typeface="Lato Light"/>
            </a:endParaRPr>
          </a:p>
          <a:p>
            <a:pPr marL="457200" marR="0" lvl="0" indent="-228600" algn="l" rtl="0">
              <a:lnSpc>
                <a:spcPct val="100000"/>
              </a:lnSpc>
              <a:spcBef>
                <a:spcPts val="600"/>
              </a:spcBef>
              <a:spcAft>
                <a:spcPts val="0"/>
              </a:spcAft>
              <a:buClr>
                <a:schemeClr val="dk2"/>
              </a:buClr>
              <a:buSzPts val="2000"/>
              <a:buFont typeface="Lato Light"/>
              <a:buNone/>
            </a:pPr>
            <a:endParaRPr sz="2000" b="1" i="0" u="none" strike="noStrike" cap="none" dirty="0">
              <a:solidFill>
                <a:schemeClr val="dk1"/>
              </a:solidFill>
              <a:latin typeface="Lato Light"/>
              <a:ea typeface="Lato Light"/>
              <a:cs typeface="Lato Light"/>
              <a:sym typeface="Lato Light"/>
            </a:endParaRPr>
          </a:p>
          <a:p>
            <a:pPr marL="101600" marR="0" lvl="0" indent="0" algn="l" rtl="0">
              <a:lnSpc>
                <a:spcPct val="100000"/>
              </a:lnSpc>
              <a:spcBef>
                <a:spcPts val="600"/>
              </a:spcBef>
              <a:spcAft>
                <a:spcPts val="0"/>
              </a:spcAft>
              <a:buClr>
                <a:schemeClr val="dk2"/>
              </a:buClr>
              <a:buSzPts val="2000"/>
              <a:buFont typeface="Lato Light"/>
              <a:buNone/>
            </a:pPr>
            <a:endParaRPr sz="2000" b="1" i="0" u="none" strike="noStrike" cap="none" dirty="0">
              <a:solidFill>
                <a:schemeClr val="dk1"/>
              </a:solidFill>
              <a:latin typeface="Lato Light"/>
              <a:ea typeface="Lato Light"/>
              <a:cs typeface="Lato Light"/>
              <a:sym typeface="Lato Light"/>
            </a:endParaRPr>
          </a:p>
        </p:txBody>
      </p:sp>
      <p:sp>
        <p:nvSpPr>
          <p:cNvPr id="435" name="Google Shape;435;p25"/>
          <p:cNvSpPr txBox="1"/>
          <p:nvPr/>
        </p:nvSpPr>
        <p:spPr>
          <a:xfrm>
            <a:off x="2560927" y="5534152"/>
            <a:ext cx="7442320" cy="7563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600"/>
              </a:spcBef>
              <a:spcAft>
                <a:spcPts val="0"/>
              </a:spcAft>
              <a:buNone/>
            </a:pPr>
            <a:r>
              <a:rPr lang="es-CL" sz="2000" b="1" i="0" u="none" strike="noStrike" cap="none" dirty="0">
                <a:solidFill>
                  <a:srgbClr val="0070C0"/>
                </a:solidFill>
                <a:latin typeface="Lato"/>
                <a:ea typeface="Lato"/>
                <a:cs typeface="Lato"/>
                <a:sym typeface="Lato"/>
              </a:rPr>
              <a:t>IMPORTANTE: Todos los parámetros deben estar en m3 </a:t>
            </a:r>
            <a:endParaRPr b="1" dirty="0">
              <a:solidFill>
                <a:srgbClr val="0070C0"/>
              </a:solidFill>
            </a:endParaRPr>
          </a:p>
          <a:p>
            <a:pPr marL="457200" marR="0" lvl="0" indent="-228600" algn="l" rtl="0">
              <a:lnSpc>
                <a:spcPct val="100000"/>
              </a:lnSpc>
              <a:spcBef>
                <a:spcPts val="600"/>
              </a:spcBef>
              <a:spcAft>
                <a:spcPts val="0"/>
              </a:spcAft>
              <a:buClr>
                <a:schemeClr val="dk2"/>
              </a:buClr>
              <a:buSzPts val="2000"/>
              <a:buFont typeface="Lato Light"/>
              <a:buNone/>
            </a:pPr>
            <a:endParaRPr sz="2000" b="1" i="0" u="none" strike="noStrike" cap="none" dirty="0">
              <a:solidFill>
                <a:schemeClr val="dk1"/>
              </a:solidFill>
              <a:latin typeface="Lato"/>
              <a:ea typeface="Lato"/>
              <a:cs typeface="Lato"/>
              <a:sym typeface="Lato"/>
            </a:endParaRPr>
          </a:p>
          <a:p>
            <a:pPr marL="101600" marR="0" lvl="0" indent="0" algn="l" rtl="0">
              <a:lnSpc>
                <a:spcPct val="100000"/>
              </a:lnSpc>
              <a:spcBef>
                <a:spcPts val="600"/>
              </a:spcBef>
              <a:spcAft>
                <a:spcPts val="0"/>
              </a:spcAft>
              <a:buClr>
                <a:schemeClr val="dk2"/>
              </a:buClr>
              <a:buSzPts val="2000"/>
              <a:buFont typeface="Lato Light"/>
              <a:buNone/>
            </a:pPr>
            <a:endParaRPr sz="2000" b="1" i="0" u="none" strike="noStrike" cap="none" dirty="0">
              <a:solidFill>
                <a:schemeClr val="dk1"/>
              </a:solidFill>
              <a:latin typeface="Lato"/>
              <a:ea typeface="Lato"/>
              <a:cs typeface="Lato"/>
              <a:sym typeface="Lato"/>
            </a:endParaRPr>
          </a:p>
        </p:txBody>
      </p:sp>
      <p:sp>
        <p:nvSpPr>
          <p:cNvPr id="436" name="Google Shape;436;p25"/>
          <p:cNvSpPr/>
          <p:nvPr/>
        </p:nvSpPr>
        <p:spPr>
          <a:xfrm>
            <a:off x="2170503" y="1480225"/>
            <a:ext cx="2349000" cy="4000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L" sz="2000" b="1" dirty="0">
                <a:solidFill>
                  <a:schemeClr val="bg1"/>
                </a:solidFill>
                <a:latin typeface="Calibri"/>
                <a:ea typeface="Calibri"/>
                <a:cs typeface="Calibri"/>
                <a:sym typeface="Calibri"/>
              </a:rPr>
              <a:t>DOSIS DEL ÁRIDO</a:t>
            </a:r>
            <a:endParaRPr sz="2000" b="1" dirty="0">
              <a:solidFill>
                <a:schemeClr val="bg1"/>
              </a:solidFill>
              <a:latin typeface="Calibri"/>
              <a:ea typeface="Calibri"/>
              <a:cs typeface="Calibri"/>
              <a:sym typeface="Calibri"/>
            </a:endParaRPr>
          </a:p>
        </p:txBody>
      </p:sp>
      <p:sp>
        <p:nvSpPr>
          <p:cNvPr id="437" name="Google Shape;437;p25"/>
          <p:cNvSpPr/>
          <p:nvPr/>
        </p:nvSpPr>
        <p:spPr>
          <a:xfrm rot="1175287">
            <a:off x="9835488" y="1191321"/>
            <a:ext cx="1800000" cy="1800000"/>
          </a:xfrm>
          <a:prstGeom prst="ellipse">
            <a:avLst/>
          </a:prstGeom>
          <a:blipFill rotWithShape="1">
            <a:blip r:embed="rId5">
              <a:alphaModFix/>
            </a:blip>
            <a:stretch>
              <a:fillRect/>
            </a:stretch>
          </a:blip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s-CL" sz="1400" b="1" dirty="0">
                <a:solidFill>
                  <a:schemeClr val="lt1"/>
                </a:solidFill>
                <a:latin typeface="Calibri"/>
                <a:ea typeface="Calibri"/>
                <a:cs typeface="Calibri"/>
                <a:sym typeface="Calibri"/>
              </a:rPr>
              <a:t>DOSIFICACIÓN SEGÚN NCH170</a:t>
            </a:r>
            <a:endParaRPr sz="1400" b="1" dirty="0">
              <a:solidFill>
                <a:schemeClr val="lt1"/>
              </a:solidFill>
              <a:latin typeface="Calibri"/>
              <a:ea typeface="Calibri"/>
              <a:cs typeface="Calibri"/>
              <a:sym typeface="Calibri"/>
            </a:endParaRPr>
          </a:p>
        </p:txBody>
      </p:sp>
      <p:sp>
        <p:nvSpPr>
          <p:cNvPr id="438" name="Google Shape;438;p25"/>
          <p:cNvSpPr/>
          <p:nvPr/>
        </p:nvSpPr>
        <p:spPr>
          <a:xfrm>
            <a:off x="12020365" y="275204"/>
            <a:ext cx="171634" cy="6161103"/>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pic>
        <p:nvPicPr>
          <p:cNvPr id="443" name="Google Shape;443;p26" descr="Fotografía, ladrillos, verde azulado, pared, cal, fotografía, ladrillos,  Fondo de pantalla HD | Wallpaperbetter"/>
          <p:cNvPicPr preferRelativeResize="0"/>
          <p:nvPr/>
        </p:nvPicPr>
        <p:blipFill rotWithShape="1">
          <a:blip r:embed="rId3">
            <a:alphaModFix/>
          </a:blip>
          <a:srcRect/>
          <a:stretch/>
        </p:blipFill>
        <p:spPr>
          <a:xfrm>
            <a:off x="12947" y="1"/>
            <a:ext cx="12179051" cy="6858000"/>
          </a:xfrm>
          <a:prstGeom prst="rect">
            <a:avLst/>
          </a:prstGeom>
          <a:noFill/>
          <a:ln>
            <a:noFill/>
          </a:ln>
        </p:spPr>
      </p:pic>
      <p:sp>
        <p:nvSpPr>
          <p:cNvPr id="444" name="Google Shape;444;p26"/>
          <p:cNvSpPr txBox="1">
            <a:spLocks noGrp="1"/>
          </p:cNvSpPr>
          <p:nvPr>
            <p:ph type="sldNum" idx="12"/>
          </p:nvPr>
        </p:nvSpPr>
        <p:spPr>
          <a:xfrm>
            <a:off x="10823979" y="557417"/>
            <a:ext cx="731600" cy="524800"/>
          </a:xfrm>
          <a:prstGeom prst="rect">
            <a:avLst/>
          </a:prstGeom>
          <a:noFill/>
          <a:ln>
            <a:noFill/>
          </a:ln>
        </p:spPr>
        <p:txBody>
          <a:bodyPr spcFirstLastPara="1" wrap="square" lIns="121900" tIns="121900" rIns="121900" bIns="121900" anchor="ctr" anchorCtr="0">
            <a:noAutofit/>
          </a:bodyPr>
          <a:lstStyle/>
          <a:p>
            <a:pPr marL="0" lvl="0" indent="0" algn="r" rtl="0">
              <a:spcBef>
                <a:spcPts val="0"/>
              </a:spcBef>
              <a:spcAft>
                <a:spcPts val="0"/>
              </a:spcAft>
              <a:buClr>
                <a:srgbClr val="888888"/>
              </a:buClr>
              <a:buSzPts val="1200"/>
              <a:buFont typeface="Calibri"/>
              <a:buNone/>
            </a:pPr>
            <a:fld id="{00000000-1234-1234-1234-123412341234}" type="slidenum">
              <a:rPr lang="es-CL"/>
              <a:t>26</a:t>
            </a:fld>
            <a:endParaRPr dirty="0"/>
          </a:p>
        </p:txBody>
      </p:sp>
      <p:sp>
        <p:nvSpPr>
          <p:cNvPr id="445" name="Google Shape;445;p26"/>
          <p:cNvSpPr/>
          <p:nvPr/>
        </p:nvSpPr>
        <p:spPr>
          <a:xfrm>
            <a:off x="1802163" y="96374"/>
            <a:ext cx="7830105" cy="905521"/>
          </a:xfrm>
          <a:prstGeom prst="rect">
            <a:avLst/>
          </a:prstGeom>
          <a:solidFill>
            <a:srgbClr val="00953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446" name="Google Shape;446;p26"/>
          <p:cNvSpPr/>
          <p:nvPr/>
        </p:nvSpPr>
        <p:spPr>
          <a:xfrm>
            <a:off x="-4" y="97657"/>
            <a:ext cx="1713397" cy="905521"/>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447" name="Google Shape;447;p26"/>
          <p:cNvSpPr/>
          <p:nvPr/>
        </p:nvSpPr>
        <p:spPr>
          <a:xfrm>
            <a:off x="1990522" y="1980337"/>
            <a:ext cx="8563881" cy="3417880"/>
          </a:xfrm>
          <a:prstGeom prst="rect">
            <a:avLst/>
          </a:prstGeom>
          <a:solidFill>
            <a:srgbClr val="00953A"/>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5400" dirty="0">
              <a:solidFill>
                <a:schemeClr val="lt1"/>
              </a:solidFill>
              <a:latin typeface="Calibri"/>
              <a:ea typeface="Calibri"/>
              <a:cs typeface="Calibri"/>
              <a:sym typeface="Calibri"/>
            </a:endParaRPr>
          </a:p>
        </p:txBody>
      </p:sp>
      <p:sp>
        <p:nvSpPr>
          <p:cNvPr id="448" name="Google Shape;448;p26"/>
          <p:cNvSpPr/>
          <p:nvPr/>
        </p:nvSpPr>
        <p:spPr>
          <a:xfrm rot="1175287">
            <a:off x="3896746" y="1397304"/>
            <a:ext cx="4680000" cy="4680000"/>
          </a:xfrm>
          <a:prstGeom prst="ellipse">
            <a:avLst/>
          </a:prstGeom>
          <a:blipFill rotWithShape="1">
            <a:blip r:embed="rId4">
              <a:alphaModFix/>
            </a:blip>
            <a:stretch>
              <a:fillRect/>
            </a:stretch>
          </a:blip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dirty="0">
              <a:solidFill>
                <a:schemeClr val="lt1"/>
              </a:solidFill>
              <a:latin typeface="Calibri"/>
              <a:ea typeface="Calibri"/>
              <a:cs typeface="Calibri"/>
              <a:sym typeface="Calibri"/>
            </a:endParaRPr>
          </a:p>
        </p:txBody>
      </p:sp>
      <p:sp>
        <p:nvSpPr>
          <p:cNvPr id="449" name="Google Shape;449;p26"/>
          <p:cNvSpPr/>
          <p:nvPr/>
        </p:nvSpPr>
        <p:spPr>
          <a:xfrm>
            <a:off x="4086993" y="2860141"/>
            <a:ext cx="4370937" cy="175432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2400" dirty="0">
              <a:solidFill>
                <a:schemeClr val="lt1"/>
              </a:solidFill>
              <a:latin typeface="Calibri"/>
              <a:ea typeface="Calibri"/>
              <a:cs typeface="Calibri"/>
              <a:sym typeface="Calibri"/>
            </a:endParaRPr>
          </a:p>
          <a:p>
            <a:pPr marL="0" marR="0" lvl="0" indent="0" algn="ctr" rtl="0">
              <a:spcBef>
                <a:spcPts val="0"/>
              </a:spcBef>
              <a:spcAft>
                <a:spcPts val="0"/>
              </a:spcAft>
              <a:buNone/>
            </a:pPr>
            <a:endParaRPr sz="4800" dirty="0">
              <a:solidFill>
                <a:schemeClr val="lt1"/>
              </a:solidFill>
              <a:latin typeface="Calibri"/>
              <a:ea typeface="Calibri"/>
              <a:cs typeface="Calibri"/>
              <a:sym typeface="Calibri"/>
            </a:endParaRPr>
          </a:p>
          <a:p>
            <a:pPr marL="0" marR="0" lvl="0" indent="0" algn="l" rtl="0">
              <a:spcBef>
                <a:spcPts val="0"/>
              </a:spcBef>
              <a:spcAft>
                <a:spcPts val="0"/>
              </a:spcAft>
              <a:buNone/>
            </a:pPr>
            <a:endParaRPr sz="3600" dirty="0">
              <a:solidFill>
                <a:schemeClr val="lt1"/>
              </a:solidFill>
              <a:latin typeface="Calibri"/>
              <a:ea typeface="Calibri"/>
              <a:cs typeface="Calibri"/>
              <a:sym typeface="Calibri"/>
            </a:endParaRPr>
          </a:p>
        </p:txBody>
      </p:sp>
      <p:sp>
        <p:nvSpPr>
          <p:cNvPr id="450" name="Google Shape;450;p26"/>
          <p:cNvSpPr/>
          <p:nvPr/>
        </p:nvSpPr>
        <p:spPr>
          <a:xfrm>
            <a:off x="4885501" y="235042"/>
            <a:ext cx="4519379"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CL" sz="3200" dirty="0">
                <a:solidFill>
                  <a:schemeClr val="lt1"/>
                </a:solidFill>
                <a:latin typeface="Calibri"/>
                <a:ea typeface="Calibri"/>
                <a:cs typeface="Calibri"/>
                <a:sym typeface="Calibri"/>
              </a:rPr>
              <a:t>Dosificación del hormigón</a:t>
            </a:r>
            <a:endParaRPr sz="3200" dirty="0">
              <a:solidFill>
                <a:schemeClr val="lt1"/>
              </a:solidFill>
              <a:latin typeface="Calibri"/>
              <a:ea typeface="Calibri"/>
              <a:cs typeface="Calibri"/>
              <a:sym typeface="Calibri"/>
            </a:endParaRPr>
          </a:p>
        </p:txBody>
      </p:sp>
      <p:sp>
        <p:nvSpPr>
          <p:cNvPr id="451" name="Google Shape;451;p26"/>
          <p:cNvSpPr txBox="1"/>
          <p:nvPr/>
        </p:nvSpPr>
        <p:spPr>
          <a:xfrm>
            <a:off x="4520702" y="2528204"/>
            <a:ext cx="3503517" cy="18773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CL" sz="3200" b="1" dirty="0">
                <a:solidFill>
                  <a:schemeClr val="lt1"/>
                </a:solidFill>
                <a:latin typeface="Calibri"/>
                <a:cs typeface="Calibri"/>
                <a:sym typeface="Calibri"/>
              </a:rPr>
              <a:t>4</a:t>
            </a:r>
            <a:endParaRPr b="1" dirty="0"/>
          </a:p>
          <a:p>
            <a:pPr marL="0" marR="0" lvl="0" indent="0" algn="ctr" rtl="0">
              <a:spcBef>
                <a:spcPts val="0"/>
              </a:spcBef>
              <a:spcAft>
                <a:spcPts val="0"/>
              </a:spcAft>
              <a:buNone/>
            </a:pPr>
            <a:r>
              <a:rPr lang="es-CL" sz="4400" b="1" dirty="0">
                <a:solidFill>
                  <a:schemeClr val="lt1"/>
                </a:solidFill>
                <a:latin typeface="Calibri"/>
                <a:ea typeface="Calibri"/>
                <a:cs typeface="Calibri"/>
                <a:sym typeface="Calibri"/>
              </a:rPr>
              <a:t>HORMIGÓN</a:t>
            </a:r>
            <a:endParaRPr b="1" dirty="0"/>
          </a:p>
          <a:p>
            <a:pPr marL="0" marR="0" lvl="0" indent="0" algn="ctr" rtl="0">
              <a:spcBef>
                <a:spcPts val="0"/>
              </a:spcBef>
              <a:spcAft>
                <a:spcPts val="0"/>
              </a:spcAft>
              <a:buNone/>
            </a:pPr>
            <a:r>
              <a:rPr lang="es-CL" sz="2000" b="1" dirty="0">
                <a:solidFill>
                  <a:schemeClr val="lt1"/>
                </a:solidFill>
                <a:latin typeface="Calibri"/>
                <a:ea typeface="Calibri"/>
                <a:cs typeface="Calibri"/>
                <a:sym typeface="Calibri"/>
              </a:rPr>
              <a:t>Ejemplo de dosificación de hormigones Nch 170</a:t>
            </a:r>
            <a:endParaRPr b="1" dirty="0"/>
          </a:p>
        </p:txBody>
      </p:sp>
      <p:sp>
        <p:nvSpPr>
          <p:cNvPr id="452" name="Google Shape;452;p26"/>
          <p:cNvSpPr/>
          <p:nvPr/>
        </p:nvSpPr>
        <p:spPr>
          <a:xfrm>
            <a:off x="12020365" y="275204"/>
            <a:ext cx="171634" cy="6161103"/>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pic>
        <p:nvPicPr>
          <p:cNvPr id="457" name="Google Shape;457;p27" descr="Fotografía, ladrillos, verde azulado, pared, cal, fotografía, ladrillos,  Fondo de pantalla HD | Wallpaperbetter"/>
          <p:cNvPicPr preferRelativeResize="0"/>
          <p:nvPr/>
        </p:nvPicPr>
        <p:blipFill rotWithShape="1">
          <a:blip r:embed="rId3">
            <a:alphaModFix/>
          </a:blip>
          <a:srcRect/>
          <a:stretch/>
        </p:blipFill>
        <p:spPr>
          <a:xfrm>
            <a:off x="12947" y="1"/>
            <a:ext cx="12179051" cy="6858000"/>
          </a:xfrm>
          <a:prstGeom prst="rect">
            <a:avLst/>
          </a:prstGeom>
          <a:noFill/>
          <a:ln>
            <a:noFill/>
          </a:ln>
        </p:spPr>
      </p:pic>
      <p:sp>
        <p:nvSpPr>
          <p:cNvPr id="458" name="Google Shape;458;p27"/>
          <p:cNvSpPr txBox="1">
            <a:spLocks noGrp="1"/>
          </p:cNvSpPr>
          <p:nvPr>
            <p:ph type="sldNum" idx="12"/>
          </p:nvPr>
        </p:nvSpPr>
        <p:spPr>
          <a:xfrm>
            <a:off x="10823979" y="557417"/>
            <a:ext cx="731600" cy="524800"/>
          </a:xfrm>
          <a:prstGeom prst="rect">
            <a:avLst/>
          </a:prstGeom>
          <a:noFill/>
          <a:ln>
            <a:noFill/>
          </a:ln>
        </p:spPr>
        <p:txBody>
          <a:bodyPr spcFirstLastPara="1" wrap="square" lIns="121900" tIns="121900" rIns="121900" bIns="121900" anchor="ctr" anchorCtr="0">
            <a:noAutofit/>
          </a:bodyPr>
          <a:lstStyle/>
          <a:p>
            <a:pPr marL="0" lvl="0" indent="0" algn="r" rtl="0">
              <a:spcBef>
                <a:spcPts val="0"/>
              </a:spcBef>
              <a:spcAft>
                <a:spcPts val="0"/>
              </a:spcAft>
              <a:buClr>
                <a:srgbClr val="888888"/>
              </a:buClr>
              <a:buSzPts val="1200"/>
              <a:buFont typeface="Calibri"/>
              <a:buNone/>
            </a:pPr>
            <a:fld id="{00000000-1234-1234-1234-123412341234}" type="slidenum">
              <a:rPr lang="es-CL"/>
              <a:t>27</a:t>
            </a:fld>
            <a:endParaRPr dirty="0"/>
          </a:p>
        </p:txBody>
      </p:sp>
      <p:sp>
        <p:nvSpPr>
          <p:cNvPr id="459" name="Google Shape;459;p27"/>
          <p:cNvSpPr/>
          <p:nvPr/>
        </p:nvSpPr>
        <p:spPr>
          <a:xfrm>
            <a:off x="1802163" y="96374"/>
            <a:ext cx="7830105" cy="905521"/>
          </a:xfrm>
          <a:prstGeom prst="rect">
            <a:avLst/>
          </a:prstGeom>
          <a:solidFill>
            <a:srgbClr val="00953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460" name="Google Shape;460;p27"/>
          <p:cNvSpPr/>
          <p:nvPr/>
        </p:nvSpPr>
        <p:spPr>
          <a:xfrm>
            <a:off x="-4" y="97657"/>
            <a:ext cx="1713397" cy="905521"/>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461" name="Google Shape;461;p27"/>
          <p:cNvSpPr/>
          <p:nvPr/>
        </p:nvSpPr>
        <p:spPr>
          <a:xfrm>
            <a:off x="2000147" y="1912959"/>
            <a:ext cx="8563881" cy="4497466"/>
          </a:xfrm>
          <a:prstGeom prst="rect">
            <a:avLst/>
          </a:prstGeom>
          <a:solidFill>
            <a:srgbClr val="00953A"/>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5400" dirty="0">
              <a:solidFill>
                <a:schemeClr val="lt1"/>
              </a:solidFill>
              <a:latin typeface="Calibri"/>
              <a:ea typeface="Calibri"/>
              <a:cs typeface="Calibri"/>
              <a:sym typeface="Calibri"/>
            </a:endParaRPr>
          </a:p>
        </p:txBody>
      </p:sp>
      <p:sp>
        <p:nvSpPr>
          <p:cNvPr id="462" name="Google Shape;462;p27"/>
          <p:cNvSpPr/>
          <p:nvPr/>
        </p:nvSpPr>
        <p:spPr>
          <a:xfrm>
            <a:off x="4885501" y="235042"/>
            <a:ext cx="4519379"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CL" sz="3200" dirty="0">
                <a:solidFill>
                  <a:schemeClr val="lt1"/>
                </a:solidFill>
                <a:latin typeface="Calibri"/>
                <a:ea typeface="Calibri"/>
                <a:cs typeface="Calibri"/>
                <a:sym typeface="Calibri"/>
              </a:rPr>
              <a:t>Dosificación del hormigón</a:t>
            </a:r>
            <a:endParaRPr sz="3200" dirty="0">
              <a:solidFill>
                <a:schemeClr val="lt1"/>
              </a:solidFill>
              <a:latin typeface="Calibri"/>
              <a:ea typeface="Calibri"/>
              <a:cs typeface="Calibri"/>
              <a:sym typeface="Calibri"/>
            </a:endParaRPr>
          </a:p>
        </p:txBody>
      </p:sp>
      <p:sp>
        <p:nvSpPr>
          <p:cNvPr id="463" name="Google Shape;463;p27"/>
          <p:cNvSpPr/>
          <p:nvPr/>
        </p:nvSpPr>
        <p:spPr>
          <a:xfrm>
            <a:off x="2155039" y="2016302"/>
            <a:ext cx="8240245" cy="4230494"/>
          </a:xfrm>
          <a:prstGeom prst="rect">
            <a:avLst/>
          </a:prstGeom>
          <a:solidFill>
            <a:schemeClr val="dk1">
              <a:alpha val="24705"/>
            </a:schemeClr>
          </a:solidFill>
          <a:ln>
            <a:noFill/>
          </a:ln>
        </p:spPr>
        <p:txBody>
          <a:bodyPr spcFirstLastPara="1" wrap="square" lIns="91425" tIns="45700" rIns="91425" bIns="45700" anchor="t" anchorCtr="0">
            <a:spAutoFit/>
          </a:bodyPr>
          <a:lstStyle/>
          <a:p>
            <a:pPr marL="457200" marR="0" lvl="1" indent="0" algn="l" rtl="0">
              <a:spcBef>
                <a:spcPts val="0"/>
              </a:spcBef>
              <a:spcAft>
                <a:spcPts val="0"/>
              </a:spcAft>
              <a:buNone/>
            </a:pPr>
            <a:endParaRPr sz="1800" b="1" i="0" u="none" strike="noStrike" cap="none" dirty="0">
              <a:solidFill>
                <a:schemeClr val="lt1"/>
              </a:solidFill>
              <a:latin typeface="Calibri"/>
              <a:ea typeface="Calibri"/>
              <a:cs typeface="Calibri"/>
              <a:sym typeface="Calibri"/>
            </a:endParaRPr>
          </a:p>
        </p:txBody>
      </p:sp>
      <p:sp>
        <p:nvSpPr>
          <p:cNvPr id="464" name="Google Shape;464;p27"/>
          <p:cNvSpPr txBox="1">
            <a:spLocks noGrp="1"/>
          </p:cNvSpPr>
          <p:nvPr>
            <p:ph type="body" idx="1"/>
          </p:nvPr>
        </p:nvSpPr>
        <p:spPr>
          <a:xfrm>
            <a:off x="1802163" y="2016302"/>
            <a:ext cx="9192125" cy="3958045"/>
          </a:xfrm>
          <a:prstGeom prst="rect">
            <a:avLst/>
          </a:prstGeom>
          <a:noFill/>
          <a:ln>
            <a:noFill/>
          </a:ln>
        </p:spPr>
        <p:txBody>
          <a:bodyPr spcFirstLastPara="1" wrap="square" lIns="91425" tIns="91425" rIns="91425" bIns="91425" anchor="t" anchorCtr="0">
            <a:noAutofit/>
          </a:bodyPr>
          <a:lstStyle/>
          <a:p>
            <a:pPr marL="355600" marR="625475" lvl="0" indent="-342900" algn="l" rtl="0">
              <a:lnSpc>
                <a:spcPct val="79200"/>
              </a:lnSpc>
              <a:spcBef>
                <a:spcPts val="800"/>
              </a:spcBef>
              <a:spcAft>
                <a:spcPts val="0"/>
              </a:spcAft>
              <a:buClr>
                <a:schemeClr val="lt1"/>
              </a:buClr>
              <a:buSzPts val="1800"/>
              <a:buChar char="•"/>
            </a:pPr>
            <a:r>
              <a:rPr lang="es-CL" sz="1800" dirty="0">
                <a:solidFill>
                  <a:schemeClr val="lt1"/>
                </a:solidFill>
              </a:rPr>
              <a:t>Dosificar un hormigón </a:t>
            </a:r>
            <a:r>
              <a:rPr lang="es-CL" sz="1800" b="1" dirty="0">
                <a:solidFill>
                  <a:schemeClr val="lt1"/>
                </a:solidFill>
              </a:rPr>
              <a:t>H25(90) 20, </a:t>
            </a:r>
            <a:r>
              <a:rPr lang="es-CL" sz="1800" dirty="0">
                <a:solidFill>
                  <a:schemeClr val="lt1"/>
                </a:solidFill>
              </a:rPr>
              <a:t>de acuerdo a las siguientes condiciones:</a:t>
            </a:r>
            <a:endParaRPr sz="1800" dirty="0">
              <a:solidFill>
                <a:schemeClr val="lt1"/>
              </a:solidFill>
            </a:endParaRPr>
          </a:p>
          <a:p>
            <a:pPr marL="812800" lvl="1" indent="-342900" algn="l" rtl="0">
              <a:lnSpc>
                <a:spcPct val="90000"/>
              </a:lnSpc>
              <a:spcBef>
                <a:spcPts val="1333"/>
              </a:spcBef>
              <a:spcAft>
                <a:spcPts val="0"/>
              </a:spcAft>
              <a:buClr>
                <a:schemeClr val="lt1"/>
              </a:buClr>
              <a:buSzPts val="1800"/>
              <a:buFont typeface="Noto Sans Symbols"/>
              <a:buChar char="⮚"/>
            </a:pPr>
            <a:r>
              <a:rPr lang="es-CL" sz="1600" dirty="0">
                <a:solidFill>
                  <a:schemeClr val="lt1"/>
                </a:solidFill>
              </a:rPr>
              <a:t>Cemento grado corriente</a:t>
            </a:r>
            <a:endParaRPr dirty="0"/>
          </a:p>
          <a:p>
            <a:pPr marL="812800" lvl="1" indent="-342900" algn="l" rtl="0">
              <a:lnSpc>
                <a:spcPct val="90000"/>
              </a:lnSpc>
              <a:spcBef>
                <a:spcPts val="1333"/>
              </a:spcBef>
              <a:spcAft>
                <a:spcPts val="0"/>
              </a:spcAft>
              <a:buClr>
                <a:schemeClr val="lt1"/>
              </a:buClr>
              <a:buSzPts val="1800"/>
              <a:buFont typeface="Noto Sans Symbols"/>
              <a:buChar char="⮚"/>
            </a:pPr>
            <a:r>
              <a:rPr lang="es-CL" sz="1600" dirty="0">
                <a:solidFill>
                  <a:schemeClr val="lt1"/>
                </a:solidFill>
              </a:rPr>
              <a:t>Buenas condiciones de elaboración</a:t>
            </a:r>
            <a:endParaRPr sz="1600" dirty="0">
              <a:solidFill>
                <a:schemeClr val="lt1"/>
              </a:solidFill>
            </a:endParaRPr>
          </a:p>
          <a:p>
            <a:pPr marL="812800" lvl="1" indent="-342900" algn="l" rtl="0">
              <a:lnSpc>
                <a:spcPct val="90000"/>
              </a:lnSpc>
              <a:spcBef>
                <a:spcPts val="1333"/>
              </a:spcBef>
              <a:spcAft>
                <a:spcPts val="0"/>
              </a:spcAft>
              <a:buClr>
                <a:schemeClr val="lt1"/>
              </a:buClr>
              <a:buSzPts val="1800"/>
              <a:buFont typeface="Noto Sans Symbols"/>
              <a:buChar char="⮚"/>
            </a:pPr>
            <a:r>
              <a:rPr lang="es-CL" sz="1600" dirty="0">
                <a:solidFill>
                  <a:schemeClr val="lt1"/>
                </a:solidFill>
              </a:rPr>
              <a:t>Estructura sometida a condiciones normales de exposición</a:t>
            </a:r>
            <a:endParaRPr sz="1600" dirty="0">
              <a:solidFill>
                <a:schemeClr val="lt1"/>
              </a:solidFill>
            </a:endParaRPr>
          </a:p>
          <a:p>
            <a:pPr marL="812800" lvl="1" indent="-342900" algn="l" rtl="0">
              <a:lnSpc>
                <a:spcPct val="90000"/>
              </a:lnSpc>
              <a:spcBef>
                <a:spcPts val="1333"/>
              </a:spcBef>
              <a:spcAft>
                <a:spcPts val="0"/>
              </a:spcAft>
              <a:buClr>
                <a:schemeClr val="lt1"/>
              </a:buClr>
              <a:buSzPts val="1800"/>
              <a:buFont typeface="Noto Sans Symbols"/>
              <a:buChar char="⮚"/>
            </a:pPr>
            <a:r>
              <a:rPr lang="es-CL" sz="1600" dirty="0">
                <a:solidFill>
                  <a:schemeClr val="lt1"/>
                </a:solidFill>
              </a:rPr>
              <a:t>Humedad de la arena	 H = 5 %.</a:t>
            </a:r>
            <a:endParaRPr dirty="0"/>
          </a:p>
          <a:p>
            <a:pPr marL="812800" lvl="1" indent="-342900" algn="l" rtl="0">
              <a:lnSpc>
                <a:spcPct val="90000"/>
              </a:lnSpc>
              <a:spcBef>
                <a:spcPts val="1333"/>
              </a:spcBef>
              <a:spcAft>
                <a:spcPts val="0"/>
              </a:spcAft>
              <a:buClr>
                <a:schemeClr val="lt1"/>
              </a:buClr>
              <a:buSzPts val="1800"/>
              <a:buFont typeface="Noto Sans Symbols"/>
              <a:buChar char="⮚"/>
            </a:pPr>
            <a:r>
              <a:rPr lang="es-CL" sz="1600" dirty="0">
                <a:solidFill>
                  <a:schemeClr val="lt1"/>
                </a:solidFill>
              </a:rPr>
              <a:t>Absorción de la arena </a:t>
            </a:r>
            <a:r>
              <a:rPr lang="es-CL" dirty="0">
                <a:solidFill>
                  <a:schemeClr val="lt1"/>
                </a:solidFill>
              </a:rPr>
              <a:t>α</a:t>
            </a:r>
            <a:r>
              <a:rPr lang="es-CL" sz="1600" dirty="0">
                <a:solidFill>
                  <a:schemeClr val="lt1"/>
                </a:solidFill>
              </a:rPr>
              <a:t> = 2,5 %</a:t>
            </a:r>
            <a:endParaRPr dirty="0">
              <a:solidFill>
                <a:schemeClr val="lt1"/>
              </a:solidFill>
            </a:endParaRPr>
          </a:p>
          <a:p>
            <a:pPr marL="812800" lvl="1" indent="-342900" algn="l" rtl="0">
              <a:lnSpc>
                <a:spcPct val="90000"/>
              </a:lnSpc>
              <a:spcBef>
                <a:spcPts val="1333"/>
              </a:spcBef>
              <a:spcAft>
                <a:spcPts val="0"/>
              </a:spcAft>
              <a:buClr>
                <a:schemeClr val="lt1"/>
              </a:buClr>
              <a:buSzPts val="1800"/>
              <a:buFont typeface="Noto Sans Symbols"/>
              <a:buChar char="⮚"/>
            </a:pPr>
            <a:r>
              <a:rPr lang="es-CL" sz="1600" dirty="0">
                <a:solidFill>
                  <a:schemeClr val="lt1"/>
                </a:solidFill>
              </a:rPr>
              <a:t>Humedad de la gravilla H = 1,8 %</a:t>
            </a:r>
            <a:endParaRPr dirty="0"/>
          </a:p>
          <a:p>
            <a:pPr marL="812800" lvl="1" indent="-342900" algn="l" rtl="0">
              <a:lnSpc>
                <a:spcPct val="90000"/>
              </a:lnSpc>
              <a:spcBef>
                <a:spcPts val="1333"/>
              </a:spcBef>
              <a:spcAft>
                <a:spcPts val="0"/>
              </a:spcAft>
              <a:buClr>
                <a:schemeClr val="lt1"/>
              </a:buClr>
              <a:buSzPts val="1800"/>
              <a:buFont typeface="Noto Sans Symbols"/>
              <a:buChar char="⮚"/>
            </a:pPr>
            <a:r>
              <a:rPr lang="es-CL" sz="1600" dirty="0">
                <a:solidFill>
                  <a:schemeClr val="lt1"/>
                </a:solidFill>
              </a:rPr>
              <a:t>Absorción de la gravilla </a:t>
            </a:r>
            <a:r>
              <a:rPr lang="es-CL" dirty="0">
                <a:solidFill>
                  <a:schemeClr val="lt1"/>
                </a:solidFill>
              </a:rPr>
              <a:t>α</a:t>
            </a:r>
            <a:r>
              <a:rPr lang="es-CL" sz="1600" dirty="0">
                <a:solidFill>
                  <a:schemeClr val="lt1"/>
                </a:solidFill>
              </a:rPr>
              <a:t> = 1,5 %</a:t>
            </a:r>
            <a:endParaRPr sz="1600" dirty="0">
              <a:solidFill>
                <a:schemeClr val="lt1"/>
              </a:solidFill>
            </a:endParaRPr>
          </a:p>
          <a:p>
            <a:pPr marL="812800" lvl="1" indent="-342900" algn="l" rtl="0">
              <a:lnSpc>
                <a:spcPct val="90000"/>
              </a:lnSpc>
              <a:spcBef>
                <a:spcPts val="1333"/>
              </a:spcBef>
              <a:spcAft>
                <a:spcPts val="0"/>
              </a:spcAft>
              <a:buClr>
                <a:schemeClr val="lt1"/>
              </a:buClr>
              <a:buSzPts val="1800"/>
              <a:buFont typeface="Noto Sans Symbols"/>
              <a:buChar char="⮚"/>
            </a:pPr>
            <a:r>
              <a:rPr lang="es-CL" sz="1600" dirty="0">
                <a:solidFill>
                  <a:schemeClr val="lt1"/>
                </a:solidFill>
              </a:rPr>
              <a:t>Densidad real saturada superficialmente seca de la arena y la gravilla 2650 Kg / m³</a:t>
            </a:r>
            <a:endParaRPr sz="1600" dirty="0">
              <a:solidFill>
                <a:schemeClr val="lt1"/>
              </a:solidFill>
            </a:endParaRPr>
          </a:p>
        </p:txBody>
      </p:sp>
      <p:sp>
        <p:nvSpPr>
          <p:cNvPr id="465" name="Google Shape;465;p27"/>
          <p:cNvSpPr/>
          <p:nvPr/>
        </p:nvSpPr>
        <p:spPr>
          <a:xfrm rot="1175287">
            <a:off x="9835488" y="1191321"/>
            <a:ext cx="1800000" cy="1800000"/>
          </a:xfrm>
          <a:prstGeom prst="ellipse">
            <a:avLst/>
          </a:prstGeom>
          <a:blipFill rotWithShape="1">
            <a:blip r:embed="rId4">
              <a:alphaModFix/>
            </a:blip>
            <a:stretch>
              <a:fillRect/>
            </a:stretch>
          </a:blip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s-CL" sz="1400" b="1" dirty="0">
                <a:solidFill>
                  <a:schemeClr val="lt1"/>
                </a:solidFill>
                <a:latin typeface="Calibri"/>
                <a:ea typeface="Calibri"/>
                <a:cs typeface="Calibri"/>
                <a:sym typeface="Calibri"/>
              </a:rPr>
              <a:t>EJEMPLO DE DOSIFICACIÓN</a:t>
            </a:r>
            <a:endParaRPr sz="1400" b="1" dirty="0">
              <a:solidFill>
                <a:schemeClr val="lt1"/>
              </a:solidFill>
              <a:latin typeface="Calibri"/>
              <a:ea typeface="Calibri"/>
              <a:cs typeface="Calibri"/>
              <a:sym typeface="Calibri"/>
            </a:endParaRPr>
          </a:p>
        </p:txBody>
      </p:sp>
      <p:sp>
        <p:nvSpPr>
          <p:cNvPr id="466" name="Google Shape;466;p27"/>
          <p:cNvSpPr/>
          <p:nvPr/>
        </p:nvSpPr>
        <p:spPr>
          <a:xfrm>
            <a:off x="12020365" y="275204"/>
            <a:ext cx="171634" cy="6161103"/>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pic>
        <p:nvPicPr>
          <p:cNvPr id="471" name="Google Shape;471;p28" descr="Fotografía, ladrillos, verde azulado, pared, cal, fotografía, ladrillos,  Fondo de pantalla HD | Wallpaperbetter"/>
          <p:cNvPicPr preferRelativeResize="0"/>
          <p:nvPr/>
        </p:nvPicPr>
        <p:blipFill rotWithShape="1">
          <a:blip r:embed="rId3">
            <a:alphaModFix/>
          </a:blip>
          <a:srcRect/>
          <a:stretch/>
        </p:blipFill>
        <p:spPr>
          <a:xfrm>
            <a:off x="12947" y="1"/>
            <a:ext cx="12179051" cy="6858000"/>
          </a:xfrm>
          <a:prstGeom prst="rect">
            <a:avLst/>
          </a:prstGeom>
          <a:noFill/>
          <a:ln>
            <a:noFill/>
          </a:ln>
        </p:spPr>
      </p:pic>
      <p:sp>
        <p:nvSpPr>
          <p:cNvPr id="472" name="Google Shape;472;p28"/>
          <p:cNvSpPr txBox="1">
            <a:spLocks noGrp="1"/>
          </p:cNvSpPr>
          <p:nvPr>
            <p:ph type="sldNum" idx="12"/>
          </p:nvPr>
        </p:nvSpPr>
        <p:spPr>
          <a:xfrm>
            <a:off x="10823979" y="557417"/>
            <a:ext cx="731600" cy="524800"/>
          </a:xfrm>
          <a:prstGeom prst="rect">
            <a:avLst/>
          </a:prstGeom>
          <a:noFill/>
          <a:ln>
            <a:noFill/>
          </a:ln>
        </p:spPr>
        <p:txBody>
          <a:bodyPr spcFirstLastPara="1" wrap="square" lIns="121900" tIns="121900" rIns="121900" bIns="121900" anchor="ctr" anchorCtr="0">
            <a:noAutofit/>
          </a:bodyPr>
          <a:lstStyle/>
          <a:p>
            <a:pPr marL="0" lvl="0" indent="0" algn="r" rtl="0">
              <a:spcBef>
                <a:spcPts val="0"/>
              </a:spcBef>
              <a:spcAft>
                <a:spcPts val="0"/>
              </a:spcAft>
              <a:buClr>
                <a:srgbClr val="888888"/>
              </a:buClr>
              <a:buSzPts val="1200"/>
              <a:buFont typeface="Calibri"/>
              <a:buNone/>
            </a:pPr>
            <a:fld id="{00000000-1234-1234-1234-123412341234}" type="slidenum">
              <a:rPr lang="es-CL"/>
              <a:t>28</a:t>
            </a:fld>
            <a:endParaRPr dirty="0"/>
          </a:p>
        </p:txBody>
      </p:sp>
      <p:sp>
        <p:nvSpPr>
          <p:cNvPr id="473" name="Google Shape;473;p28"/>
          <p:cNvSpPr/>
          <p:nvPr/>
        </p:nvSpPr>
        <p:spPr>
          <a:xfrm>
            <a:off x="1802163" y="96374"/>
            <a:ext cx="7830105" cy="905521"/>
          </a:xfrm>
          <a:prstGeom prst="rect">
            <a:avLst/>
          </a:prstGeom>
          <a:solidFill>
            <a:srgbClr val="00953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474" name="Google Shape;474;p28"/>
          <p:cNvSpPr/>
          <p:nvPr/>
        </p:nvSpPr>
        <p:spPr>
          <a:xfrm>
            <a:off x="-4" y="97657"/>
            <a:ext cx="1713397" cy="905521"/>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475" name="Google Shape;475;p28"/>
          <p:cNvSpPr/>
          <p:nvPr/>
        </p:nvSpPr>
        <p:spPr>
          <a:xfrm>
            <a:off x="2000147" y="1912959"/>
            <a:ext cx="8563881" cy="4497466"/>
          </a:xfrm>
          <a:prstGeom prst="rect">
            <a:avLst/>
          </a:prstGeom>
          <a:solidFill>
            <a:srgbClr val="00953A"/>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5400" dirty="0">
              <a:solidFill>
                <a:schemeClr val="lt1"/>
              </a:solidFill>
              <a:latin typeface="Calibri"/>
              <a:ea typeface="Calibri"/>
              <a:cs typeface="Calibri"/>
              <a:sym typeface="Calibri"/>
            </a:endParaRPr>
          </a:p>
        </p:txBody>
      </p:sp>
      <p:sp>
        <p:nvSpPr>
          <p:cNvPr id="476" name="Google Shape;476;p28"/>
          <p:cNvSpPr/>
          <p:nvPr/>
        </p:nvSpPr>
        <p:spPr>
          <a:xfrm>
            <a:off x="4885501" y="235042"/>
            <a:ext cx="4519379"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CL" sz="3200" dirty="0">
                <a:solidFill>
                  <a:schemeClr val="lt1"/>
                </a:solidFill>
                <a:latin typeface="Calibri"/>
                <a:ea typeface="Calibri"/>
                <a:cs typeface="Calibri"/>
                <a:sym typeface="Calibri"/>
              </a:rPr>
              <a:t>Dosificación del hormigón</a:t>
            </a:r>
            <a:endParaRPr sz="3200" dirty="0">
              <a:solidFill>
                <a:schemeClr val="lt1"/>
              </a:solidFill>
              <a:latin typeface="Calibri"/>
              <a:ea typeface="Calibri"/>
              <a:cs typeface="Calibri"/>
              <a:sym typeface="Calibri"/>
            </a:endParaRPr>
          </a:p>
        </p:txBody>
      </p:sp>
      <p:sp>
        <p:nvSpPr>
          <p:cNvPr id="477" name="Google Shape;477;p28"/>
          <p:cNvSpPr/>
          <p:nvPr/>
        </p:nvSpPr>
        <p:spPr>
          <a:xfrm>
            <a:off x="2155039" y="2016302"/>
            <a:ext cx="8240245" cy="4230494"/>
          </a:xfrm>
          <a:prstGeom prst="rect">
            <a:avLst/>
          </a:prstGeom>
          <a:solidFill>
            <a:schemeClr val="dk1">
              <a:alpha val="24705"/>
            </a:schemeClr>
          </a:solidFill>
          <a:ln>
            <a:noFill/>
          </a:ln>
        </p:spPr>
        <p:txBody>
          <a:bodyPr spcFirstLastPara="1" wrap="square" lIns="91425" tIns="45700" rIns="91425" bIns="45700" anchor="t" anchorCtr="0">
            <a:spAutoFit/>
          </a:bodyPr>
          <a:lstStyle/>
          <a:p>
            <a:pPr marL="457200" marR="0" lvl="1" indent="0" algn="l" rtl="0">
              <a:spcBef>
                <a:spcPts val="0"/>
              </a:spcBef>
              <a:spcAft>
                <a:spcPts val="0"/>
              </a:spcAft>
              <a:buNone/>
            </a:pPr>
            <a:endParaRPr sz="1800" b="1" i="0" u="none" strike="noStrike" cap="none" dirty="0">
              <a:solidFill>
                <a:schemeClr val="lt1"/>
              </a:solidFill>
              <a:latin typeface="Calibri"/>
              <a:ea typeface="Calibri"/>
              <a:cs typeface="Calibri"/>
              <a:sym typeface="Calibri"/>
            </a:endParaRPr>
          </a:p>
        </p:txBody>
      </p:sp>
      <p:sp>
        <p:nvSpPr>
          <p:cNvPr id="478" name="Google Shape;478;p28"/>
          <p:cNvSpPr/>
          <p:nvPr/>
        </p:nvSpPr>
        <p:spPr>
          <a:xfrm rot="1175287">
            <a:off x="9835488" y="1191321"/>
            <a:ext cx="1800000" cy="1800000"/>
          </a:xfrm>
          <a:prstGeom prst="ellipse">
            <a:avLst/>
          </a:prstGeom>
          <a:blipFill rotWithShape="1">
            <a:blip r:embed="rId4">
              <a:alphaModFix/>
            </a:blip>
            <a:stretch>
              <a:fillRect/>
            </a:stretch>
          </a:blip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s-CL" sz="1400" b="1" dirty="0">
                <a:solidFill>
                  <a:schemeClr val="lt1"/>
                </a:solidFill>
                <a:latin typeface="Calibri"/>
                <a:ea typeface="Calibri"/>
                <a:cs typeface="Calibri"/>
                <a:sym typeface="Calibri"/>
              </a:rPr>
              <a:t>EJEMPLO DE DOSIFICACIÓN</a:t>
            </a:r>
            <a:endParaRPr sz="1400" b="1" dirty="0">
              <a:solidFill>
                <a:schemeClr val="lt1"/>
              </a:solidFill>
              <a:latin typeface="Calibri"/>
              <a:ea typeface="Calibri"/>
              <a:cs typeface="Calibri"/>
              <a:sym typeface="Calibri"/>
            </a:endParaRPr>
          </a:p>
        </p:txBody>
      </p:sp>
      <p:sp>
        <p:nvSpPr>
          <p:cNvPr id="479" name="Google Shape;479;p28"/>
          <p:cNvSpPr txBox="1">
            <a:spLocks noGrp="1"/>
          </p:cNvSpPr>
          <p:nvPr>
            <p:ph type="body" idx="1"/>
          </p:nvPr>
        </p:nvSpPr>
        <p:spPr>
          <a:xfrm>
            <a:off x="2628808" y="2676168"/>
            <a:ext cx="7003460" cy="3958045"/>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800"/>
              </a:spcBef>
              <a:spcAft>
                <a:spcPts val="0"/>
              </a:spcAft>
              <a:buNone/>
            </a:pPr>
            <a:r>
              <a:rPr lang="es-CL" b="1" dirty="0">
                <a:solidFill>
                  <a:schemeClr val="lt1"/>
                </a:solidFill>
              </a:rPr>
              <a:t>PASO 1</a:t>
            </a:r>
            <a:endParaRPr dirty="0"/>
          </a:p>
          <a:p>
            <a:pPr marL="269999" lvl="0" indent="0" algn="l" rtl="0">
              <a:lnSpc>
                <a:spcPct val="90000"/>
              </a:lnSpc>
              <a:spcBef>
                <a:spcPts val="800"/>
              </a:spcBef>
              <a:spcAft>
                <a:spcPts val="0"/>
              </a:spcAft>
              <a:buNone/>
            </a:pPr>
            <a:r>
              <a:rPr lang="es-CL" b="1" dirty="0">
                <a:solidFill>
                  <a:schemeClr val="lt1"/>
                </a:solidFill>
              </a:rPr>
              <a:t>Determinar la resistencia media requerida</a:t>
            </a:r>
            <a:endParaRPr dirty="0"/>
          </a:p>
          <a:p>
            <a:pPr marL="609585" lvl="0" indent="-342888" algn="l" rtl="0">
              <a:lnSpc>
                <a:spcPct val="90000"/>
              </a:lnSpc>
              <a:spcBef>
                <a:spcPts val="800"/>
              </a:spcBef>
              <a:spcAft>
                <a:spcPts val="0"/>
              </a:spcAft>
              <a:buClr>
                <a:schemeClr val="dk1"/>
              </a:buClr>
              <a:buSzPts val="1800"/>
              <a:buNone/>
            </a:pPr>
            <a:endParaRPr b="1" dirty="0"/>
          </a:p>
          <a:p>
            <a:pPr marL="609585" lvl="0" indent="-342888" algn="l" rtl="0">
              <a:lnSpc>
                <a:spcPct val="90000"/>
              </a:lnSpc>
              <a:spcBef>
                <a:spcPts val="800"/>
              </a:spcBef>
              <a:spcAft>
                <a:spcPts val="0"/>
              </a:spcAft>
              <a:buClr>
                <a:schemeClr val="dk1"/>
              </a:buClr>
              <a:buSzPts val="1800"/>
              <a:buNone/>
            </a:pPr>
            <a:endParaRPr b="1" dirty="0"/>
          </a:p>
          <a:p>
            <a:pPr marL="101600" lvl="0" indent="0" algn="l" rtl="0">
              <a:lnSpc>
                <a:spcPct val="90000"/>
              </a:lnSpc>
              <a:spcBef>
                <a:spcPts val="800"/>
              </a:spcBef>
              <a:spcAft>
                <a:spcPts val="0"/>
              </a:spcAft>
              <a:buClr>
                <a:schemeClr val="dk1"/>
              </a:buClr>
              <a:buSzPts val="1800"/>
              <a:buNone/>
            </a:pPr>
            <a:endParaRPr b="1" dirty="0"/>
          </a:p>
        </p:txBody>
      </p:sp>
      <p:sp>
        <p:nvSpPr>
          <p:cNvPr id="481" name="Google Shape;481;p28"/>
          <p:cNvSpPr/>
          <p:nvPr/>
        </p:nvSpPr>
        <p:spPr>
          <a:xfrm>
            <a:off x="12020365" y="275204"/>
            <a:ext cx="171634" cy="6161103"/>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pic>
        <p:nvPicPr>
          <p:cNvPr id="3" name="Imagen 2">
            <a:extLst>
              <a:ext uri="{FF2B5EF4-FFF2-40B4-BE49-F238E27FC236}">
                <a16:creationId xmlns:a16="http://schemas.microsoft.com/office/drawing/2014/main" id="{0104E962-FC60-47D8-A49C-236F5516A772}"/>
              </a:ext>
            </a:extLst>
          </p:cNvPr>
          <p:cNvPicPr>
            <a:picLocks noChangeAspect="1"/>
          </p:cNvPicPr>
          <p:nvPr/>
        </p:nvPicPr>
        <p:blipFill>
          <a:blip r:embed="rId5"/>
          <a:stretch>
            <a:fillRect/>
          </a:stretch>
        </p:blipFill>
        <p:spPr>
          <a:xfrm>
            <a:off x="3638722" y="3908980"/>
            <a:ext cx="5896798" cy="1143160"/>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pic>
        <p:nvPicPr>
          <p:cNvPr id="486" name="Google Shape;486;p29" descr="Fotografía, ladrillos, verde azulado, pared, cal, fotografía, ladrillos,  Fondo de pantalla HD | Wallpaperbetter"/>
          <p:cNvPicPr preferRelativeResize="0"/>
          <p:nvPr/>
        </p:nvPicPr>
        <p:blipFill rotWithShape="1">
          <a:blip r:embed="rId3">
            <a:alphaModFix/>
          </a:blip>
          <a:srcRect/>
          <a:stretch/>
        </p:blipFill>
        <p:spPr>
          <a:xfrm>
            <a:off x="12947" y="1"/>
            <a:ext cx="12179051" cy="6858000"/>
          </a:xfrm>
          <a:prstGeom prst="rect">
            <a:avLst/>
          </a:prstGeom>
          <a:noFill/>
          <a:ln>
            <a:noFill/>
          </a:ln>
        </p:spPr>
      </p:pic>
      <p:sp>
        <p:nvSpPr>
          <p:cNvPr id="487" name="Google Shape;487;p29"/>
          <p:cNvSpPr/>
          <p:nvPr/>
        </p:nvSpPr>
        <p:spPr>
          <a:xfrm>
            <a:off x="1802163" y="1414914"/>
            <a:ext cx="6311934" cy="4966635"/>
          </a:xfrm>
          <a:prstGeom prst="rect">
            <a:avLst/>
          </a:prstGeom>
          <a:solidFill>
            <a:schemeClr val="dk1">
              <a:alpha val="24705"/>
            </a:schemeClr>
          </a:solidFill>
          <a:ln>
            <a:noFill/>
          </a:ln>
        </p:spPr>
        <p:txBody>
          <a:bodyPr spcFirstLastPara="1" wrap="square" lIns="91425" tIns="45700" rIns="91425" bIns="45700" anchor="t" anchorCtr="0">
            <a:spAutoFit/>
          </a:bodyPr>
          <a:lstStyle/>
          <a:p>
            <a:pPr marL="457200" marR="0" lvl="1" indent="0" algn="l" rtl="0">
              <a:spcBef>
                <a:spcPts val="0"/>
              </a:spcBef>
              <a:spcAft>
                <a:spcPts val="0"/>
              </a:spcAft>
              <a:buNone/>
            </a:pPr>
            <a:endParaRPr sz="1800" b="1" i="0" u="none" strike="noStrike" cap="none" dirty="0">
              <a:solidFill>
                <a:schemeClr val="lt1"/>
              </a:solidFill>
              <a:latin typeface="Calibri"/>
              <a:ea typeface="Calibri"/>
              <a:cs typeface="Calibri"/>
              <a:sym typeface="Calibri"/>
            </a:endParaRPr>
          </a:p>
        </p:txBody>
      </p:sp>
      <p:sp>
        <p:nvSpPr>
          <p:cNvPr id="488" name="Google Shape;488;p29"/>
          <p:cNvSpPr txBox="1">
            <a:spLocks noGrp="1"/>
          </p:cNvSpPr>
          <p:nvPr>
            <p:ph type="sldNum" idx="12"/>
          </p:nvPr>
        </p:nvSpPr>
        <p:spPr>
          <a:xfrm>
            <a:off x="10823979" y="557417"/>
            <a:ext cx="731600" cy="524800"/>
          </a:xfrm>
          <a:prstGeom prst="rect">
            <a:avLst/>
          </a:prstGeom>
          <a:noFill/>
          <a:ln>
            <a:noFill/>
          </a:ln>
        </p:spPr>
        <p:txBody>
          <a:bodyPr spcFirstLastPara="1" wrap="square" lIns="121900" tIns="121900" rIns="121900" bIns="121900" anchor="ctr" anchorCtr="0">
            <a:noAutofit/>
          </a:bodyPr>
          <a:lstStyle/>
          <a:p>
            <a:pPr marL="0" lvl="0" indent="0" algn="r" rtl="0">
              <a:spcBef>
                <a:spcPts val="0"/>
              </a:spcBef>
              <a:spcAft>
                <a:spcPts val="0"/>
              </a:spcAft>
              <a:buClr>
                <a:srgbClr val="888888"/>
              </a:buClr>
              <a:buSzPts val="1200"/>
              <a:buFont typeface="Calibri"/>
              <a:buNone/>
            </a:pPr>
            <a:fld id="{00000000-1234-1234-1234-123412341234}" type="slidenum">
              <a:rPr lang="es-CL"/>
              <a:t>29</a:t>
            </a:fld>
            <a:endParaRPr dirty="0"/>
          </a:p>
        </p:txBody>
      </p:sp>
      <p:sp>
        <p:nvSpPr>
          <p:cNvPr id="489" name="Google Shape;489;p29"/>
          <p:cNvSpPr/>
          <p:nvPr/>
        </p:nvSpPr>
        <p:spPr>
          <a:xfrm>
            <a:off x="1802163" y="96374"/>
            <a:ext cx="7830105" cy="905521"/>
          </a:xfrm>
          <a:prstGeom prst="rect">
            <a:avLst/>
          </a:prstGeom>
          <a:solidFill>
            <a:srgbClr val="00953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490" name="Google Shape;490;p29"/>
          <p:cNvSpPr/>
          <p:nvPr/>
        </p:nvSpPr>
        <p:spPr>
          <a:xfrm>
            <a:off x="-4" y="97657"/>
            <a:ext cx="1713397" cy="905521"/>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491" name="Google Shape;491;p29"/>
          <p:cNvSpPr/>
          <p:nvPr/>
        </p:nvSpPr>
        <p:spPr>
          <a:xfrm>
            <a:off x="4885501" y="235042"/>
            <a:ext cx="4519379" cy="584775"/>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s-CL" sz="3200" dirty="0">
                <a:solidFill>
                  <a:schemeClr val="lt1"/>
                </a:solidFill>
                <a:latin typeface="Calibri"/>
                <a:ea typeface="Calibri"/>
                <a:cs typeface="Calibri"/>
                <a:sym typeface="Calibri"/>
              </a:rPr>
              <a:t>Dosificación del hormigón</a:t>
            </a:r>
            <a:endParaRPr sz="3200" dirty="0">
              <a:solidFill>
                <a:schemeClr val="lt1"/>
              </a:solidFill>
              <a:latin typeface="Calibri"/>
              <a:ea typeface="Calibri"/>
              <a:cs typeface="Calibri"/>
              <a:sym typeface="Calibri"/>
            </a:endParaRPr>
          </a:p>
        </p:txBody>
      </p:sp>
      <p:sp>
        <p:nvSpPr>
          <p:cNvPr id="492" name="Google Shape;492;p29"/>
          <p:cNvSpPr/>
          <p:nvPr/>
        </p:nvSpPr>
        <p:spPr>
          <a:xfrm rot="1175287">
            <a:off x="9835488" y="1191321"/>
            <a:ext cx="1800000" cy="1800000"/>
          </a:xfrm>
          <a:prstGeom prst="ellipse">
            <a:avLst/>
          </a:prstGeom>
          <a:blipFill rotWithShape="1">
            <a:blip r:embed="rId4">
              <a:alphaModFix/>
            </a:blip>
            <a:stretch>
              <a:fillRect/>
            </a:stretch>
          </a:blip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s-CL" sz="1400" b="1" dirty="0">
                <a:solidFill>
                  <a:schemeClr val="lt1"/>
                </a:solidFill>
                <a:latin typeface="Calibri"/>
                <a:ea typeface="Calibri"/>
                <a:cs typeface="Calibri"/>
                <a:sym typeface="Calibri"/>
              </a:rPr>
              <a:t>EJEMPLO DE DOSIFICACIÓN</a:t>
            </a:r>
            <a:endParaRPr sz="1400" b="1" dirty="0">
              <a:solidFill>
                <a:schemeClr val="lt1"/>
              </a:solidFill>
              <a:latin typeface="Calibri"/>
              <a:ea typeface="Calibri"/>
              <a:cs typeface="Calibri"/>
              <a:sym typeface="Calibri"/>
            </a:endParaRPr>
          </a:p>
        </p:txBody>
      </p:sp>
      <p:sp>
        <p:nvSpPr>
          <p:cNvPr id="493" name="Google Shape;493;p29"/>
          <p:cNvSpPr txBox="1">
            <a:spLocks noGrp="1"/>
          </p:cNvSpPr>
          <p:nvPr>
            <p:ph type="body" idx="1"/>
          </p:nvPr>
        </p:nvSpPr>
        <p:spPr>
          <a:xfrm>
            <a:off x="1802163" y="1449978"/>
            <a:ext cx="5801795" cy="3958045"/>
          </a:xfrm>
          <a:prstGeom prst="rect">
            <a:avLst/>
          </a:prstGeom>
          <a:noFill/>
          <a:ln>
            <a:noFill/>
          </a:ln>
        </p:spPr>
        <p:txBody>
          <a:bodyPr spcFirstLastPara="1" wrap="square" lIns="91425" tIns="91425" rIns="91425" bIns="91425" anchor="t" anchorCtr="0">
            <a:noAutofit/>
          </a:bodyPr>
          <a:lstStyle/>
          <a:p>
            <a:pPr marL="179999" lvl="0" indent="0" algn="just" rtl="0">
              <a:lnSpc>
                <a:spcPct val="90000"/>
              </a:lnSpc>
              <a:spcBef>
                <a:spcPts val="800"/>
              </a:spcBef>
              <a:spcAft>
                <a:spcPts val="0"/>
              </a:spcAft>
              <a:buNone/>
            </a:pPr>
            <a:r>
              <a:rPr lang="es-CL" dirty="0"/>
              <a:t>De la tabla 9, se obtiene el factor estadístico (t), en función del nivel de confianza del hormigón de 90%.</a:t>
            </a:r>
            <a:endParaRPr dirty="0"/>
          </a:p>
        </p:txBody>
      </p:sp>
      <p:graphicFrame>
        <p:nvGraphicFramePr>
          <p:cNvPr id="494" name="Google Shape;494;p29"/>
          <p:cNvGraphicFramePr/>
          <p:nvPr>
            <p:extLst>
              <p:ext uri="{D42A27DB-BD31-4B8C-83A1-F6EECF244321}">
                <p14:modId xmlns:p14="http://schemas.microsoft.com/office/powerpoint/2010/main" val="3821199321"/>
              </p:ext>
            </p:extLst>
          </p:nvPr>
        </p:nvGraphicFramePr>
        <p:xfrm>
          <a:off x="2904301" y="2923829"/>
          <a:ext cx="3962400" cy="2907215"/>
        </p:xfrm>
        <a:graphic>
          <a:graphicData uri="http://schemas.openxmlformats.org/drawingml/2006/table">
            <a:tbl>
              <a:tblPr firstRow="1" bandRow="1">
                <a:noFill/>
                <a:tableStyleId>{86954924-CE56-4842-B303-1C8DD85EABF1}</a:tableStyleId>
              </a:tblPr>
              <a:tblGrid>
                <a:gridCol w="1981200">
                  <a:extLst>
                    <a:ext uri="{9D8B030D-6E8A-4147-A177-3AD203B41FA5}">
                      <a16:colId xmlns:a16="http://schemas.microsoft.com/office/drawing/2014/main" val="20000"/>
                    </a:ext>
                  </a:extLst>
                </a:gridCol>
                <a:gridCol w="1981200">
                  <a:extLst>
                    <a:ext uri="{9D8B030D-6E8A-4147-A177-3AD203B41FA5}">
                      <a16:colId xmlns:a16="http://schemas.microsoft.com/office/drawing/2014/main" val="20001"/>
                    </a:ext>
                  </a:extLst>
                </a:gridCol>
              </a:tblGrid>
              <a:tr h="453425">
                <a:tc gridSpan="2">
                  <a:txBody>
                    <a:bodyPr/>
                    <a:lstStyle/>
                    <a:p>
                      <a:pPr marL="0" marR="0" lvl="0" indent="0" algn="ctr" rtl="0">
                        <a:spcBef>
                          <a:spcPts val="0"/>
                        </a:spcBef>
                        <a:spcAft>
                          <a:spcPts val="0"/>
                        </a:spcAft>
                        <a:buNone/>
                      </a:pPr>
                      <a:r>
                        <a:rPr lang="es-CL" sz="1800" u="none" strike="noStrike" cap="none" dirty="0"/>
                        <a:t>Tabla 9 Factor estadístico</a:t>
                      </a:r>
                      <a:endParaRPr sz="1800" b="1" u="none" strike="noStrike" cap="none" dirty="0"/>
                    </a:p>
                  </a:txBody>
                  <a:tcPr marL="91450" marR="91450" marT="45725" marB="45725"/>
                </a:tc>
                <a:tc hMerge="1">
                  <a:txBody>
                    <a:bodyPr/>
                    <a:lstStyle/>
                    <a:p>
                      <a:endParaRPr lang="es-CL"/>
                    </a:p>
                  </a:txBody>
                  <a:tcPr/>
                </a:tc>
                <a:extLst>
                  <a:ext uri="{0D108BD9-81ED-4DB2-BD59-A6C34878D82A}">
                    <a16:rowId xmlns:a16="http://schemas.microsoft.com/office/drawing/2014/main" val="10000"/>
                  </a:ext>
                </a:extLst>
              </a:tr>
              <a:tr h="453425">
                <a:tc>
                  <a:txBody>
                    <a:bodyPr/>
                    <a:lstStyle/>
                    <a:p>
                      <a:pPr marL="0" marR="0" lvl="0" indent="0" algn="ctr" rtl="0">
                        <a:spcBef>
                          <a:spcPts val="0"/>
                        </a:spcBef>
                        <a:spcAft>
                          <a:spcPts val="0"/>
                        </a:spcAft>
                        <a:buNone/>
                      </a:pPr>
                      <a:r>
                        <a:rPr lang="es-CL" sz="1800" u="none" strike="noStrike" cap="none" dirty="0"/>
                        <a:t>Nivel de confianza %</a:t>
                      </a:r>
                      <a:endParaRPr sz="1800" u="none" strike="noStrike" cap="none" dirty="0"/>
                    </a:p>
                  </a:txBody>
                  <a:tcPr marL="91450" marR="91450" marT="45725" marB="45725"/>
                </a:tc>
                <a:tc>
                  <a:txBody>
                    <a:bodyPr/>
                    <a:lstStyle/>
                    <a:p>
                      <a:pPr marL="0" marR="0" lvl="0" indent="0" algn="ctr" rtl="0">
                        <a:spcBef>
                          <a:spcPts val="0"/>
                        </a:spcBef>
                        <a:spcAft>
                          <a:spcPts val="0"/>
                        </a:spcAft>
                        <a:buNone/>
                      </a:pPr>
                      <a:r>
                        <a:rPr lang="es-CL" sz="1800" u="none" strike="noStrike" cap="none" dirty="0"/>
                        <a:t>t</a:t>
                      </a:r>
                      <a:endParaRPr sz="1800" u="none" strike="noStrike" cap="none" dirty="0"/>
                    </a:p>
                  </a:txBody>
                  <a:tcPr marL="91450" marR="91450" marT="45725" marB="45725"/>
                </a:tc>
                <a:extLst>
                  <a:ext uri="{0D108BD9-81ED-4DB2-BD59-A6C34878D82A}">
                    <a16:rowId xmlns:a16="http://schemas.microsoft.com/office/drawing/2014/main" val="10001"/>
                  </a:ext>
                </a:extLst>
              </a:tr>
              <a:tr h="453425">
                <a:tc>
                  <a:txBody>
                    <a:bodyPr/>
                    <a:lstStyle/>
                    <a:p>
                      <a:pPr marL="0" marR="0" lvl="0" indent="0" algn="ctr" rtl="0">
                        <a:spcBef>
                          <a:spcPts val="0"/>
                        </a:spcBef>
                        <a:spcAft>
                          <a:spcPts val="0"/>
                        </a:spcAft>
                        <a:buNone/>
                      </a:pPr>
                      <a:r>
                        <a:rPr lang="es-CL" sz="1800" u="none" strike="noStrike" cap="none" dirty="0"/>
                        <a:t>95</a:t>
                      </a:r>
                      <a:endParaRPr sz="1800" u="none" strike="noStrike" cap="none" dirty="0"/>
                    </a:p>
                  </a:txBody>
                  <a:tcPr marL="91450" marR="91450" marT="45725" marB="45725"/>
                </a:tc>
                <a:tc>
                  <a:txBody>
                    <a:bodyPr/>
                    <a:lstStyle/>
                    <a:p>
                      <a:pPr marL="0" marR="0" lvl="0" indent="0" algn="ctr" rtl="0">
                        <a:spcBef>
                          <a:spcPts val="0"/>
                        </a:spcBef>
                        <a:spcAft>
                          <a:spcPts val="0"/>
                        </a:spcAft>
                        <a:buNone/>
                      </a:pPr>
                      <a:r>
                        <a:rPr lang="es-CL" sz="1800" u="none" strike="noStrike" cap="none" dirty="0"/>
                        <a:t>1,645</a:t>
                      </a:r>
                      <a:endParaRPr sz="1800" u="none" strike="noStrike" cap="none" dirty="0"/>
                    </a:p>
                  </a:txBody>
                  <a:tcPr marL="91450" marR="91450" marT="45725" marB="45725"/>
                </a:tc>
                <a:extLst>
                  <a:ext uri="{0D108BD9-81ED-4DB2-BD59-A6C34878D82A}">
                    <a16:rowId xmlns:a16="http://schemas.microsoft.com/office/drawing/2014/main" val="10002"/>
                  </a:ext>
                </a:extLst>
              </a:tr>
              <a:tr h="453425">
                <a:tc>
                  <a:txBody>
                    <a:bodyPr/>
                    <a:lstStyle/>
                    <a:p>
                      <a:pPr marL="0" marR="0" lvl="0" indent="0" algn="ctr" rtl="0">
                        <a:spcBef>
                          <a:spcPts val="0"/>
                        </a:spcBef>
                        <a:spcAft>
                          <a:spcPts val="0"/>
                        </a:spcAft>
                        <a:buNone/>
                      </a:pPr>
                      <a:r>
                        <a:rPr lang="es-CL" sz="1800" u="none" strike="noStrike" cap="none" dirty="0"/>
                        <a:t>90</a:t>
                      </a:r>
                      <a:endParaRPr sz="1800" u="none" strike="noStrike" cap="none" dirty="0"/>
                    </a:p>
                  </a:txBody>
                  <a:tcPr marL="91450" marR="91450" marT="45725" marB="45725"/>
                </a:tc>
                <a:tc>
                  <a:txBody>
                    <a:bodyPr/>
                    <a:lstStyle/>
                    <a:p>
                      <a:pPr marL="0" marR="0" lvl="0" indent="0" algn="ctr" rtl="0">
                        <a:spcBef>
                          <a:spcPts val="0"/>
                        </a:spcBef>
                        <a:spcAft>
                          <a:spcPts val="0"/>
                        </a:spcAft>
                        <a:buNone/>
                      </a:pPr>
                      <a:r>
                        <a:rPr lang="es-CL" sz="1800" u="none" strike="noStrike" cap="none" dirty="0"/>
                        <a:t>1,282</a:t>
                      </a:r>
                      <a:endParaRPr sz="1800" u="none" strike="noStrike" cap="none" dirty="0"/>
                    </a:p>
                  </a:txBody>
                  <a:tcPr marL="91450" marR="91450" marT="45725" marB="45725"/>
                </a:tc>
                <a:extLst>
                  <a:ext uri="{0D108BD9-81ED-4DB2-BD59-A6C34878D82A}">
                    <a16:rowId xmlns:a16="http://schemas.microsoft.com/office/drawing/2014/main" val="10003"/>
                  </a:ext>
                </a:extLst>
              </a:tr>
              <a:tr h="453425">
                <a:tc>
                  <a:txBody>
                    <a:bodyPr/>
                    <a:lstStyle/>
                    <a:p>
                      <a:pPr marL="0" marR="0" lvl="0" indent="0" algn="ctr" rtl="0">
                        <a:spcBef>
                          <a:spcPts val="0"/>
                        </a:spcBef>
                        <a:spcAft>
                          <a:spcPts val="0"/>
                        </a:spcAft>
                        <a:buNone/>
                      </a:pPr>
                      <a:r>
                        <a:rPr lang="es-CL" sz="1800" u="none" strike="noStrike" cap="none" dirty="0"/>
                        <a:t>85</a:t>
                      </a:r>
                      <a:endParaRPr sz="1800" u="none" strike="noStrike" cap="none" dirty="0"/>
                    </a:p>
                  </a:txBody>
                  <a:tcPr marL="91450" marR="91450" marT="45725" marB="45725"/>
                </a:tc>
                <a:tc>
                  <a:txBody>
                    <a:bodyPr/>
                    <a:lstStyle/>
                    <a:p>
                      <a:pPr marL="0" marR="0" lvl="0" indent="0" algn="ctr" rtl="0">
                        <a:spcBef>
                          <a:spcPts val="0"/>
                        </a:spcBef>
                        <a:spcAft>
                          <a:spcPts val="0"/>
                        </a:spcAft>
                        <a:buNone/>
                      </a:pPr>
                      <a:r>
                        <a:rPr lang="es-CL" sz="1800" u="none" strike="noStrike" cap="none" dirty="0"/>
                        <a:t>1,036</a:t>
                      </a:r>
                      <a:endParaRPr sz="1800" u="none" strike="noStrike" cap="none" dirty="0"/>
                    </a:p>
                  </a:txBody>
                  <a:tcPr marL="91450" marR="91450" marT="45725" marB="45725"/>
                </a:tc>
                <a:extLst>
                  <a:ext uri="{0D108BD9-81ED-4DB2-BD59-A6C34878D82A}">
                    <a16:rowId xmlns:a16="http://schemas.microsoft.com/office/drawing/2014/main" val="10004"/>
                  </a:ext>
                </a:extLst>
              </a:tr>
              <a:tr h="453425">
                <a:tc>
                  <a:txBody>
                    <a:bodyPr/>
                    <a:lstStyle/>
                    <a:p>
                      <a:pPr marL="0" marR="0" lvl="0" indent="0" algn="ctr" rtl="0">
                        <a:spcBef>
                          <a:spcPts val="0"/>
                        </a:spcBef>
                        <a:spcAft>
                          <a:spcPts val="0"/>
                        </a:spcAft>
                        <a:buNone/>
                      </a:pPr>
                      <a:r>
                        <a:rPr lang="es-CL" sz="1800" u="none" strike="noStrike" cap="none" dirty="0"/>
                        <a:t>80</a:t>
                      </a:r>
                      <a:endParaRPr sz="1800" u="none" strike="noStrike" cap="none" dirty="0"/>
                    </a:p>
                  </a:txBody>
                  <a:tcPr marL="91450" marR="91450" marT="45725" marB="45725"/>
                </a:tc>
                <a:tc>
                  <a:txBody>
                    <a:bodyPr/>
                    <a:lstStyle/>
                    <a:p>
                      <a:pPr marL="0" marR="0" lvl="0" indent="0" algn="ctr" rtl="0">
                        <a:spcBef>
                          <a:spcPts val="0"/>
                        </a:spcBef>
                        <a:spcAft>
                          <a:spcPts val="0"/>
                        </a:spcAft>
                        <a:buNone/>
                      </a:pPr>
                      <a:r>
                        <a:rPr lang="es-CL" sz="1800" u="none" strike="noStrike" cap="none" dirty="0"/>
                        <a:t>0,842</a:t>
                      </a:r>
                      <a:endParaRPr sz="1800" u="none" strike="noStrike" cap="none" dirty="0"/>
                    </a:p>
                  </a:txBody>
                  <a:tcPr marL="91450" marR="91450" marT="45725" marB="45725"/>
                </a:tc>
                <a:extLst>
                  <a:ext uri="{0D108BD9-81ED-4DB2-BD59-A6C34878D82A}">
                    <a16:rowId xmlns:a16="http://schemas.microsoft.com/office/drawing/2014/main" val="10005"/>
                  </a:ext>
                </a:extLst>
              </a:tr>
            </a:tbl>
          </a:graphicData>
        </a:graphic>
      </p:graphicFrame>
      <p:sp>
        <p:nvSpPr>
          <p:cNvPr id="495" name="Google Shape;495;p29"/>
          <p:cNvSpPr/>
          <p:nvPr/>
        </p:nvSpPr>
        <p:spPr>
          <a:xfrm>
            <a:off x="12020365" y="275204"/>
            <a:ext cx="171634" cy="6161103"/>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pic>
        <p:nvPicPr>
          <p:cNvPr id="114" name="Google Shape;114;p3" descr="Fotografía, ladrillos, verde azulado, pared, cal, fotografía, ladrillos,  Fondo de pantalla HD | Wallpaperbetter"/>
          <p:cNvPicPr preferRelativeResize="0"/>
          <p:nvPr/>
        </p:nvPicPr>
        <p:blipFill rotWithShape="1">
          <a:blip r:embed="rId3">
            <a:alphaModFix/>
          </a:blip>
          <a:srcRect/>
          <a:stretch/>
        </p:blipFill>
        <p:spPr>
          <a:xfrm>
            <a:off x="12947" y="1"/>
            <a:ext cx="12179051" cy="6858000"/>
          </a:xfrm>
          <a:prstGeom prst="rect">
            <a:avLst/>
          </a:prstGeom>
          <a:noFill/>
          <a:ln>
            <a:noFill/>
          </a:ln>
        </p:spPr>
      </p:pic>
      <p:sp>
        <p:nvSpPr>
          <p:cNvPr id="115" name="Google Shape;115;p3"/>
          <p:cNvSpPr txBox="1">
            <a:spLocks noGrp="1"/>
          </p:cNvSpPr>
          <p:nvPr>
            <p:ph type="sldNum" idx="12"/>
          </p:nvPr>
        </p:nvSpPr>
        <p:spPr>
          <a:xfrm>
            <a:off x="10823979" y="557417"/>
            <a:ext cx="731600" cy="524800"/>
          </a:xfrm>
          <a:prstGeom prst="rect">
            <a:avLst/>
          </a:prstGeom>
          <a:noFill/>
          <a:ln>
            <a:noFill/>
          </a:ln>
        </p:spPr>
        <p:txBody>
          <a:bodyPr spcFirstLastPara="1" wrap="square" lIns="121900" tIns="121900" rIns="121900" bIns="121900" anchor="ctr" anchorCtr="0">
            <a:noAutofit/>
          </a:bodyPr>
          <a:lstStyle/>
          <a:p>
            <a:pPr marL="0" lvl="0" indent="0" algn="r" rtl="0">
              <a:spcBef>
                <a:spcPts val="0"/>
              </a:spcBef>
              <a:spcAft>
                <a:spcPts val="0"/>
              </a:spcAft>
              <a:buClr>
                <a:srgbClr val="888888"/>
              </a:buClr>
              <a:buSzPts val="1200"/>
              <a:buFont typeface="Calibri"/>
              <a:buNone/>
            </a:pPr>
            <a:fld id="{00000000-1234-1234-1234-123412341234}" type="slidenum">
              <a:rPr lang="es-CL"/>
              <a:t>3</a:t>
            </a:fld>
            <a:endParaRPr dirty="0"/>
          </a:p>
        </p:txBody>
      </p:sp>
      <p:sp>
        <p:nvSpPr>
          <p:cNvPr id="116" name="Google Shape;116;p3"/>
          <p:cNvSpPr/>
          <p:nvPr/>
        </p:nvSpPr>
        <p:spPr>
          <a:xfrm>
            <a:off x="1802163" y="96374"/>
            <a:ext cx="7830105" cy="905521"/>
          </a:xfrm>
          <a:prstGeom prst="rect">
            <a:avLst/>
          </a:prstGeom>
          <a:solidFill>
            <a:srgbClr val="00953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17" name="Google Shape;117;p3"/>
          <p:cNvSpPr/>
          <p:nvPr/>
        </p:nvSpPr>
        <p:spPr>
          <a:xfrm>
            <a:off x="-4" y="97657"/>
            <a:ext cx="1713397" cy="905521"/>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18" name="Google Shape;118;p3"/>
          <p:cNvSpPr/>
          <p:nvPr/>
        </p:nvSpPr>
        <p:spPr>
          <a:xfrm>
            <a:off x="2000147" y="1912960"/>
            <a:ext cx="8563881" cy="3417880"/>
          </a:xfrm>
          <a:prstGeom prst="rect">
            <a:avLst/>
          </a:prstGeom>
          <a:solidFill>
            <a:srgbClr val="00953A"/>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5400" b="0" i="0" u="none" strike="noStrike" cap="none" dirty="0">
              <a:solidFill>
                <a:schemeClr val="lt1"/>
              </a:solidFill>
              <a:latin typeface="Calibri"/>
              <a:ea typeface="Calibri"/>
              <a:cs typeface="Calibri"/>
              <a:sym typeface="Calibri"/>
            </a:endParaRPr>
          </a:p>
        </p:txBody>
      </p:sp>
      <p:sp>
        <p:nvSpPr>
          <p:cNvPr id="119" name="Google Shape;119;p3"/>
          <p:cNvSpPr/>
          <p:nvPr/>
        </p:nvSpPr>
        <p:spPr>
          <a:xfrm rot="1175287">
            <a:off x="504170" y="1378966"/>
            <a:ext cx="4738202" cy="4653023"/>
          </a:xfrm>
          <a:prstGeom prst="ellipse">
            <a:avLst/>
          </a:prstGeom>
          <a:blipFill rotWithShape="1">
            <a:blip r:embed="rId4">
              <a:alphaModFix/>
            </a:blip>
            <a:stretch>
              <a:fillRect/>
            </a:stretch>
          </a:blip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20" name="Google Shape;120;p3"/>
          <p:cNvSpPr/>
          <p:nvPr/>
        </p:nvSpPr>
        <p:spPr>
          <a:xfrm>
            <a:off x="638565" y="3169019"/>
            <a:ext cx="4581447" cy="135417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b="1" dirty="0"/>
          </a:p>
          <a:p>
            <a:pPr marL="0" marR="0" lvl="0" indent="0" algn="ctr" rtl="0">
              <a:spcBef>
                <a:spcPts val="0"/>
              </a:spcBef>
              <a:spcAft>
                <a:spcPts val="0"/>
              </a:spcAft>
              <a:buNone/>
            </a:pPr>
            <a:r>
              <a:rPr lang="es-CL" sz="3200" b="1" i="0" u="none" strike="noStrike" cap="none" dirty="0">
                <a:solidFill>
                  <a:schemeClr val="lt1"/>
                </a:solidFill>
                <a:latin typeface="Calibri"/>
                <a:ea typeface="Calibri"/>
                <a:cs typeface="Calibri"/>
                <a:sym typeface="Calibri"/>
              </a:rPr>
              <a:t>Objetivos de aprendizaje</a:t>
            </a:r>
            <a:endParaRPr b="1" dirty="0"/>
          </a:p>
          <a:p>
            <a:pPr marL="0" marR="0" lvl="0" indent="0" algn="l" rtl="0">
              <a:spcBef>
                <a:spcPts val="0"/>
              </a:spcBef>
              <a:spcAft>
                <a:spcPts val="0"/>
              </a:spcAft>
              <a:buNone/>
            </a:pPr>
            <a:endParaRPr sz="3600" dirty="0">
              <a:solidFill>
                <a:schemeClr val="lt1"/>
              </a:solidFill>
              <a:latin typeface="Calibri"/>
              <a:ea typeface="Calibri"/>
              <a:cs typeface="Calibri"/>
              <a:sym typeface="Calibri"/>
            </a:endParaRPr>
          </a:p>
        </p:txBody>
      </p:sp>
      <p:sp>
        <p:nvSpPr>
          <p:cNvPr id="121" name="Google Shape;121;p3"/>
          <p:cNvSpPr txBox="1"/>
          <p:nvPr/>
        </p:nvSpPr>
        <p:spPr>
          <a:xfrm>
            <a:off x="5226488" y="1940722"/>
            <a:ext cx="5489188" cy="3390118"/>
          </a:xfrm>
          <a:prstGeom prst="rect">
            <a:avLst/>
          </a:prstGeom>
          <a:noFill/>
          <a:ln>
            <a:noFill/>
          </a:ln>
        </p:spPr>
        <p:txBody>
          <a:bodyPr spcFirstLastPara="1" wrap="square" lIns="91425" tIns="45700" rIns="91425" bIns="45700" anchor="t" anchorCtr="0">
            <a:spAutoFit/>
          </a:bodyPr>
          <a:lstStyle/>
          <a:p>
            <a:pPr algn="just">
              <a:lnSpc>
                <a:spcPct val="110000"/>
              </a:lnSpc>
              <a:spcAft>
                <a:spcPts val="600"/>
              </a:spcAft>
            </a:pPr>
            <a:r>
              <a:rPr lang="es-CL" sz="2300" b="1" dirty="0">
                <a:solidFill>
                  <a:schemeClr val="lt1"/>
                </a:solidFill>
                <a:latin typeface="Calibri"/>
                <a:cs typeface="Calibri"/>
              </a:rPr>
              <a:t>OA 2</a:t>
            </a:r>
          </a:p>
          <a:p>
            <a:r>
              <a:rPr lang="es-CL" sz="2300" dirty="0">
                <a:solidFill>
                  <a:schemeClr val="lt1"/>
                </a:solidFill>
                <a:latin typeface="Calibri"/>
                <a:cs typeface="Calibri"/>
              </a:rPr>
              <a:t>Ejecutar obras de hormigón para fundaciones, sobrecimientos, pilares, vigas, cadenas, losas, muros, con hormigón preparado en obra y premezclado, de acuerdo a especificaciones técnicas y los planos de estructura, utilizando maquinaria, herramientas e instrumentos de medida adecuados.</a:t>
            </a:r>
            <a:endParaRPr sz="2300" dirty="0">
              <a:solidFill>
                <a:schemeClr val="lt1"/>
              </a:solidFill>
              <a:latin typeface="Calibri"/>
              <a:cs typeface="Calibri"/>
              <a:sym typeface="Calibri"/>
            </a:endParaRPr>
          </a:p>
        </p:txBody>
      </p:sp>
      <p:sp>
        <p:nvSpPr>
          <p:cNvPr id="122" name="Google Shape;122;p3"/>
          <p:cNvSpPr/>
          <p:nvPr/>
        </p:nvSpPr>
        <p:spPr>
          <a:xfrm>
            <a:off x="4885501" y="235042"/>
            <a:ext cx="4519379"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CL" sz="3200" dirty="0">
                <a:solidFill>
                  <a:schemeClr val="lt1"/>
                </a:solidFill>
                <a:latin typeface="Calibri"/>
                <a:ea typeface="Calibri"/>
                <a:cs typeface="Calibri"/>
                <a:sym typeface="Calibri"/>
              </a:rPr>
              <a:t>Dosificación del hormigón</a:t>
            </a:r>
            <a:endParaRPr sz="3200" dirty="0">
              <a:solidFill>
                <a:schemeClr val="lt1"/>
              </a:solidFill>
              <a:latin typeface="Calibri"/>
              <a:ea typeface="Calibri"/>
              <a:cs typeface="Calibri"/>
              <a:sym typeface="Calibri"/>
            </a:endParaRPr>
          </a:p>
        </p:txBody>
      </p:sp>
      <p:sp>
        <p:nvSpPr>
          <p:cNvPr id="123" name="Google Shape;123;p3"/>
          <p:cNvSpPr/>
          <p:nvPr/>
        </p:nvSpPr>
        <p:spPr>
          <a:xfrm>
            <a:off x="12020365" y="275204"/>
            <a:ext cx="171634" cy="6161103"/>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pic>
        <p:nvPicPr>
          <p:cNvPr id="500" name="Google Shape;500;p30" descr="Fotografía, ladrillos, verde azulado, pared, cal, fotografía, ladrillos,  Fondo de pantalla HD | Wallpaperbetter"/>
          <p:cNvPicPr preferRelativeResize="0"/>
          <p:nvPr/>
        </p:nvPicPr>
        <p:blipFill rotWithShape="1">
          <a:blip r:embed="rId3">
            <a:alphaModFix/>
          </a:blip>
          <a:srcRect/>
          <a:stretch/>
        </p:blipFill>
        <p:spPr>
          <a:xfrm>
            <a:off x="12947" y="1"/>
            <a:ext cx="12179051" cy="6858000"/>
          </a:xfrm>
          <a:prstGeom prst="rect">
            <a:avLst/>
          </a:prstGeom>
          <a:noFill/>
          <a:ln>
            <a:noFill/>
          </a:ln>
        </p:spPr>
      </p:pic>
      <p:sp>
        <p:nvSpPr>
          <p:cNvPr id="501" name="Google Shape;501;p30"/>
          <p:cNvSpPr/>
          <p:nvPr/>
        </p:nvSpPr>
        <p:spPr>
          <a:xfrm>
            <a:off x="1802163" y="1414914"/>
            <a:ext cx="6311934" cy="4966635"/>
          </a:xfrm>
          <a:prstGeom prst="rect">
            <a:avLst/>
          </a:prstGeom>
          <a:solidFill>
            <a:schemeClr val="dk1">
              <a:alpha val="24705"/>
            </a:schemeClr>
          </a:solidFill>
          <a:ln>
            <a:noFill/>
          </a:ln>
        </p:spPr>
        <p:txBody>
          <a:bodyPr spcFirstLastPara="1" wrap="square" lIns="91425" tIns="45700" rIns="91425" bIns="45700" anchor="t" anchorCtr="0">
            <a:spAutoFit/>
          </a:bodyPr>
          <a:lstStyle/>
          <a:p>
            <a:pPr marL="457200" marR="0" lvl="1" indent="0" algn="l" rtl="0">
              <a:spcBef>
                <a:spcPts val="0"/>
              </a:spcBef>
              <a:spcAft>
                <a:spcPts val="0"/>
              </a:spcAft>
              <a:buNone/>
            </a:pPr>
            <a:endParaRPr sz="1800" b="1" i="0" u="none" strike="noStrike" cap="none" dirty="0">
              <a:solidFill>
                <a:schemeClr val="lt1"/>
              </a:solidFill>
              <a:latin typeface="Calibri"/>
              <a:ea typeface="Calibri"/>
              <a:cs typeface="Calibri"/>
              <a:sym typeface="Calibri"/>
            </a:endParaRPr>
          </a:p>
        </p:txBody>
      </p:sp>
      <p:sp>
        <p:nvSpPr>
          <p:cNvPr id="502" name="Google Shape;502;p30"/>
          <p:cNvSpPr txBox="1">
            <a:spLocks noGrp="1"/>
          </p:cNvSpPr>
          <p:nvPr>
            <p:ph type="sldNum" idx="12"/>
          </p:nvPr>
        </p:nvSpPr>
        <p:spPr>
          <a:xfrm>
            <a:off x="10823979" y="557417"/>
            <a:ext cx="731600" cy="524800"/>
          </a:xfrm>
          <a:prstGeom prst="rect">
            <a:avLst/>
          </a:prstGeom>
          <a:noFill/>
          <a:ln>
            <a:noFill/>
          </a:ln>
        </p:spPr>
        <p:txBody>
          <a:bodyPr spcFirstLastPara="1" wrap="square" lIns="121900" tIns="121900" rIns="121900" bIns="121900" anchor="ctr" anchorCtr="0">
            <a:noAutofit/>
          </a:bodyPr>
          <a:lstStyle/>
          <a:p>
            <a:pPr marL="0" lvl="0" indent="0" algn="r" rtl="0">
              <a:spcBef>
                <a:spcPts val="0"/>
              </a:spcBef>
              <a:spcAft>
                <a:spcPts val="0"/>
              </a:spcAft>
              <a:buClr>
                <a:srgbClr val="888888"/>
              </a:buClr>
              <a:buSzPts val="1200"/>
              <a:buFont typeface="Calibri"/>
              <a:buNone/>
            </a:pPr>
            <a:fld id="{00000000-1234-1234-1234-123412341234}" type="slidenum">
              <a:rPr lang="es-CL"/>
              <a:t>30</a:t>
            </a:fld>
            <a:endParaRPr dirty="0"/>
          </a:p>
        </p:txBody>
      </p:sp>
      <p:sp>
        <p:nvSpPr>
          <p:cNvPr id="503" name="Google Shape;503;p30"/>
          <p:cNvSpPr/>
          <p:nvPr/>
        </p:nvSpPr>
        <p:spPr>
          <a:xfrm>
            <a:off x="1802163" y="96374"/>
            <a:ext cx="7830105" cy="905521"/>
          </a:xfrm>
          <a:prstGeom prst="rect">
            <a:avLst/>
          </a:prstGeom>
          <a:solidFill>
            <a:srgbClr val="00953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504" name="Google Shape;504;p30"/>
          <p:cNvSpPr/>
          <p:nvPr/>
        </p:nvSpPr>
        <p:spPr>
          <a:xfrm>
            <a:off x="-4" y="97657"/>
            <a:ext cx="1713397" cy="905521"/>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505" name="Google Shape;505;p30"/>
          <p:cNvSpPr/>
          <p:nvPr/>
        </p:nvSpPr>
        <p:spPr>
          <a:xfrm>
            <a:off x="4885501" y="235042"/>
            <a:ext cx="4519379"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CL" sz="3200" dirty="0">
                <a:solidFill>
                  <a:schemeClr val="lt1"/>
                </a:solidFill>
                <a:latin typeface="Calibri"/>
                <a:ea typeface="Calibri"/>
                <a:cs typeface="Calibri"/>
                <a:sym typeface="Calibri"/>
              </a:rPr>
              <a:t>Dosificación del hormigón</a:t>
            </a:r>
            <a:endParaRPr sz="3200" dirty="0">
              <a:solidFill>
                <a:schemeClr val="lt1"/>
              </a:solidFill>
              <a:latin typeface="Calibri"/>
              <a:ea typeface="Calibri"/>
              <a:cs typeface="Calibri"/>
              <a:sym typeface="Calibri"/>
            </a:endParaRPr>
          </a:p>
        </p:txBody>
      </p:sp>
      <p:sp>
        <p:nvSpPr>
          <p:cNvPr id="506" name="Google Shape;506;p30"/>
          <p:cNvSpPr/>
          <p:nvPr/>
        </p:nvSpPr>
        <p:spPr>
          <a:xfrm rot="1175287">
            <a:off x="9835488" y="1191321"/>
            <a:ext cx="1800000" cy="1800000"/>
          </a:xfrm>
          <a:prstGeom prst="ellipse">
            <a:avLst/>
          </a:prstGeom>
          <a:blipFill rotWithShape="1">
            <a:blip r:embed="rId4">
              <a:alphaModFix/>
            </a:blip>
            <a:stretch>
              <a:fillRect/>
            </a:stretch>
          </a:blip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s-CL" sz="1400" b="1" dirty="0">
                <a:solidFill>
                  <a:schemeClr val="lt1"/>
                </a:solidFill>
                <a:latin typeface="Calibri"/>
                <a:ea typeface="Calibri"/>
                <a:cs typeface="Calibri"/>
                <a:sym typeface="Calibri"/>
              </a:rPr>
              <a:t>EJEMPLO DE DOSIFICACIÓN</a:t>
            </a:r>
            <a:endParaRPr sz="1400" b="1" dirty="0">
              <a:solidFill>
                <a:schemeClr val="lt1"/>
              </a:solidFill>
              <a:latin typeface="Calibri"/>
              <a:ea typeface="Calibri"/>
              <a:cs typeface="Calibri"/>
              <a:sym typeface="Calibri"/>
            </a:endParaRPr>
          </a:p>
        </p:txBody>
      </p:sp>
      <p:sp>
        <p:nvSpPr>
          <p:cNvPr id="507" name="Google Shape;507;p30"/>
          <p:cNvSpPr txBox="1">
            <a:spLocks noGrp="1"/>
          </p:cNvSpPr>
          <p:nvPr>
            <p:ph type="body" idx="1"/>
          </p:nvPr>
        </p:nvSpPr>
        <p:spPr>
          <a:xfrm>
            <a:off x="2010350" y="1543675"/>
            <a:ext cx="5885700" cy="1220400"/>
          </a:xfrm>
          <a:prstGeom prst="rect">
            <a:avLst/>
          </a:prstGeom>
          <a:noFill/>
          <a:ln>
            <a:noFill/>
          </a:ln>
        </p:spPr>
        <p:txBody>
          <a:bodyPr spcFirstLastPara="1" wrap="square" lIns="91425" tIns="91425" rIns="91425" bIns="91425" anchor="t" anchorCtr="0">
            <a:noAutofit/>
          </a:bodyPr>
          <a:lstStyle/>
          <a:p>
            <a:pPr marL="0" marR="5080" lvl="0" indent="0" algn="l" rtl="0">
              <a:lnSpc>
                <a:spcPct val="101899"/>
              </a:lnSpc>
              <a:spcBef>
                <a:spcPts val="55"/>
              </a:spcBef>
              <a:spcAft>
                <a:spcPts val="0"/>
              </a:spcAft>
              <a:buNone/>
            </a:pPr>
            <a:r>
              <a:rPr lang="es-CL" sz="1700" dirty="0"/>
              <a:t>De la tabla 10, conociendo que las condiciones previas a la  ejecución del hormigón son buenas, y conociendo que la resistencia del hormigón es mayor a G15, el valor de la desviación estimada (S) es de  </a:t>
            </a:r>
            <a:r>
              <a:rPr lang="es-CL" sz="1700" b="1" dirty="0"/>
              <a:t>5,0 MPa.</a:t>
            </a:r>
            <a:endParaRPr sz="1700" dirty="0"/>
          </a:p>
        </p:txBody>
      </p:sp>
      <p:graphicFrame>
        <p:nvGraphicFramePr>
          <p:cNvPr id="508" name="Google Shape;508;p30"/>
          <p:cNvGraphicFramePr/>
          <p:nvPr>
            <p:extLst>
              <p:ext uri="{D42A27DB-BD31-4B8C-83A1-F6EECF244321}">
                <p14:modId xmlns:p14="http://schemas.microsoft.com/office/powerpoint/2010/main" val="3399425184"/>
              </p:ext>
            </p:extLst>
          </p:nvPr>
        </p:nvGraphicFramePr>
        <p:xfrm>
          <a:off x="2255401" y="2871139"/>
          <a:ext cx="5407375" cy="3119660"/>
        </p:xfrm>
        <a:graphic>
          <a:graphicData uri="http://schemas.openxmlformats.org/drawingml/2006/table">
            <a:tbl>
              <a:tblPr firstRow="1" bandRow="1">
                <a:noFill/>
                <a:tableStyleId>{86954924-CE56-4842-B303-1C8DD85EABF1}</a:tableStyleId>
              </a:tblPr>
              <a:tblGrid>
                <a:gridCol w="2500925">
                  <a:extLst>
                    <a:ext uri="{9D8B030D-6E8A-4147-A177-3AD203B41FA5}">
                      <a16:colId xmlns:a16="http://schemas.microsoft.com/office/drawing/2014/main" val="20000"/>
                    </a:ext>
                  </a:extLst>
                </a:gridCol>
                <a:gridCol w="1419425">
                  <a:extLst>
                    <a:ext uri="{9D8B030D-6E8A-4147-A177-3AD203B41FA5}">
                      <a16:colId xmlns:a16="http://schemas.microsoft.com/office/drawing/2014/main" val="20001"/>
                    </a:ext>
                  </a:extLst>
                </a:gridCol>
                <a:gridCol w="1487025">
                  <a:extLst>
                    <a:ext uri="{9D8B030D-6E8A-4147-A177-3AD203B41FA5}">
                      <a16:colId xmlns:a16="http://schemas.microsoft.com/office/drawing/2014/main" val="20002"/>
                    </a:ext>
                  </a:extLst>
                </a:gridCol>
              </a:tblGrid>
              <a:tr h="441050">
                <a:tc gridSpan="3">
                  <a:txBody>
                    <a:bodyPr/>
                    <a:lstStyle/>
                    <a:p>
                      <a:pPr marL="0" marR="0" lvl="0" indent="0" algn="ctr" rtl="0">
                        <a:spcBef>
                          <a:spcPts val="0"/>
                        </a:spcBef>
                        <a:spcAft>
                          <a:spcPts val="0"/>
                        </a:spcAft>
                        <a:buNone/>
                      </a:pPr>
                      <a:r>
                        <a:rPr lang="es-CL" sz="1800" u="none" strike="noStrike" cap="none" dirty="0"/>
                        <a:t>Tabla 10 Valor estimado</a:t>
                      </a:r>
                      <a:endParaRPr sz="1800" b="1" u="none" strike="noStrike" cap="none" dirty="0"/>
                    </a:p>
                  </a:txBody>
                  <a:tcPr marL="91450" marR="91450" marT="45725" marB="45725"/>
                </a:tc>
                <a:tc hMerge="1">
                  <a:txBody>
                    <a:bodyPr/>
                    <a:lstStyle/>
                    <a:p>
                      <a:endParaRPr lang="es-CL"/>
                    </a:p>
                  </a:txBody>
                  <a:tcPr/>
                </a:tc>
                <a:tc hMerge="1">
                  <a:txBody>
                    <a:bodyPr/>
                    <a:lstStyle/>
                    <a:p>
                      <a:endParaRPr lang="es-CL"/>
                    </a:p>
                  </a:txBody>
                  <a:tcPr/>
                </a:tc>
                <a:extLst>
                  <a:ext uri="{0D108BD9-81ED-4DB2-BD59-A6C34878D82A}">
                    <a16:rowId xmlns:a16="http://schemas.microsoft.com/office/drawing/2014/main" val="10000"/>
                  </a:ext>
                </a:extLst>
              </a:tr>
              <a:tr h="320175">
                <a:tc rowSpan="2">
                  <a:txBody>
                    <a:bodyPr/>
                    <a:lstStyle/>
                    <a:p>
                      <a:pPr marL="0" marR="0" lvl="0" indent="0" algn="ctr" rtl="0">
                        <a:spcBef>
                          <a:spcPts val="0"/>
                        </a:spcBef>
                        <a:spcAft>
                          <a:spcPts val="0"/>
                        </a:spcAft>
                        <a:buNone/>
                      </a:pPr>
                      <a:r>
                        <a:rPr lang="es-CL" sz="1800" u="none" strike="noStrike" cap="none" dirty="0"/>
                        <a:t>Condiciones previas para la ejecución de las obras</a:t>
                      </a:r>
                      <a:endParaRPr sz="1800" b="1" u="none" strike="noStrike" cap="none" dirty="0"/>
                    </a:p>
                  </a:txBody>
                  <a:tcPr marL="91450" marR="91450" marT="45725" marB="45725"/>
                </a:tc>
                <a:tc gridSpan="2">
                  <a:txBody>
                    <a:bodyPr/>
                    <a:lstStyle/>
                    <a:p>
                      <a:pPr marL="0" marR="0" lvl="0" indent="0" algn="ctr" rtl="0">
                        <a:spcBef>
                          <a:spcPts val="0"/>
                        </a:spcBef>
                        <a:spcAft>
                          <a:spcPts val="0"/>
                        </a:spcAft>
                        <a:buNone/>
                      </a:pPr>
                      <a:r>
                        <a:rPr lang="es-CL" sz="1800" u="none" strike="noStrike" cap="none" dirty="0"/>
                        <a:t>S (Mpa)</a:t>
                      </a:r>
                      <a:endParaRPr sz="1800" b="1" u="none" strike="noStrike" cap="none" dirty="0"/>
                    </a:p>
                  </a:txBody>
                  <a:tcPr marL="91450" marR="91450" marT="45725" marB="45725"/>
                </a:tc>
                <a:tc hMerge="1">
                  <a:txBody>
                    <a:bodyPr/>
                    <a:lstStyle/>
                    <a:p>
                      <a:endParaRPr lang="es-CL"/>
                    </a:p>
                  </a:txBody>
                  <a:tcPr/>
                </a:tc>
                <a:extLst>
                  <a:ext uri="{0D108BD9-81ED-4DB2-BD59-A6C34878D82A}">
                    <a16:rowId xmlns:a16="http://schemas.microsoft.com/office/drawing/2014/main" val="10001"/>
                  </a:ext>
                </a:extLst>
              </a:tr>
              <a:tr h="364475">
                <a:tc vMerge="1">
                  <a:txBody>
                    <a:bodyPr/>
                    <a:lstStyle/>
                    <a:p>
                      <a:endParaRPr lang="es-CL"/>
                    </a:p>
                  </a:txBody>
                  <a:tcPr/>
                </a:tc>
                <a:tc>
                  <a:txBody>
                    <a:bodyPr/>
                    <a:lstStyle/>
                    <a:p>
                      <a:pPr marL="0" marR="0" lvl="0" indent="0" algn="ctr" rtl="0">
                        <a:spcBef>
                          <a:spcPts val="0"/>
                        </a:spcBef>
                        <a:spcAft>
                          <a:spcPts val="0"/>
                        </a:spcAft>
                        <a:buNone/>
                      </a:pPr>
                      <a:r>
                        <a:rPr lang="es-CL" sz="1400" u="none" strike="noStrike" cap="none" dirty="0"/>
                        <a:t>≤ G 15</a:t>
                      </a:r>
                      <a:endParaRPr sz="1800" b="1" u="none" strike="noStrike" cap="none" dirty="0"/>
                    </a:p>
                  </a:txBody>
                  <a:tcPr marL="91450" marR="91450" marT="45725" marB="45725"/>
                </a:tc>
                <a:tc>
                  <a:txBody>
                    <a:bodyPr/>
                    <a:lstStyle/>
                    <a:p>
                      <a:pPr marL="0" marR="0" lvl="0" indent="0" algn="ctr" rtl="0">
                        <a:spcBef>
                          <a:spcPts val="0"/>
                        </a:spcBef>
                        <a:spcAft>
                          <a:spcPts val="0"/>
                        </a:spcAft>
                        <a:buNone/>
                      </a:pPr>
                      <a:r>
                        <a:rPr lang="es-CL" sz="1400" u="none" strike="noStrike" cap="none" dirty="0"/>
                        <a:t>&gt;G 15</a:t>
                      </a:r>
                      <a:endParaRPr sz="1800" u="none" strike="noStrike" cap="none" dirty="0"/>
                    </a:p>
                  </a:txBody>
                  <a:tcPr marL="91450" marR="91450" marT="45725" marB="45725"/>
                </a:tc>
                <a:extLst>
                  <a:ext uri="{0D108BD9-81ED-4DB2-BD59-A6C34878D82A}">
                    <a16:rowId xmlns:a16="http://schemas.microsoft.com/office/drawing/2014/main" val="10002"/>
                  </a:ext>
                </a:extLst>
              </a:tr>
              <a:tr h="441050">
                <a:tc>
                  <a:txBody>
                    <a:bodyPr/>
                    <a:lstStyle/>
                    <a:p>
                      <a:pPr marL="0" marR="0" lvl="0" indent="0" algn="ctr" rtl="0">
                        <a:spcBef>
                          <a:spcPts val="0"/>
                        </a:spcBef>
                        <a:spcAft>
                          <a:spcPts val="0"/>
                        </a:spcAft>
                        <a:buNone/>
                      </a:pPr>
                      <a:r>
                        <a:rPr lang="es-CL" sz="1800" u="none" strike="noStrike" cap="none" dirty="0"/>
                        <a:t>Regulares</a:t>
                      </a:r>
                      <a:endParaRPr sz="1800" u="none" strike="noStrike" cap="none" dirty="0"/>
                    </a:p>
                  </a:txBody>
                  <a:tcPr marL="91450" marR="91450" marT="45725" marB="45725"/>
                </a:tc>
                <a:tc>
                  <a:txBody>
                    <a:bodyPr/>
                    <a:lstStyle/>
                    <a:p>
                      <a:pPr marL="0" marR="0" lvl="0" indent="0" algn="ctr" rtl="0">
                        <a:spcBef>
                          <a:spcPts val="0"/>
                        </a:spcBef>
                        <a:spcAft>
                          <a:spcPts val="0"/>
                        </a:spcAft>
                        <a:buNone/>
                      </a:pPr>
                      <a:r>
                        <a:rPr lang="es-CL" sz="1800" u="none" strike="noStrike" cap="none" dirty="0"/>
                        <a:t>8,0</a:t>
                      </a:r>
                      <a:endParaRPr sz="1800" u="none" strike="noStrike" cap="none" dirty="0"/>
                    </a:p>
                  </a:txBody>
                  <a:tcPr marL="91450" marR="91450" marT="45725" marB="45725"/>
                </a:tc>
                <a:tc>
                  <a:txBody>
                    <a:bodyPr/>
                    <a:lstStyle/>
                    <a:p>
                      <a:pPr marL="0" marR="0" lvl="0" indent="0" algn="ctr" rtl="0">
                        <a:spcBef>
                          <a:spcPts val="0"/>
                        </a:spcBef>
                        <a:spcAft>
                          <a:spcPts val="0"/>
                        </a:spcAft>
                        <a:buNone/>
                      </a:pPr>
                      <a:r>
                        <a:rPr lang="es-CL" sz="1800" u="none" strike="noStrike" cap="none" dirty="0"/>
                        <a:t>-</a:t>
                      </a:r>
                      <a:endParaRPr sz="1800" u="none" strike="noStrike" cap="none" dirty="0"/>
                    </a:p>
                  </a:txBody>
                  <a:tcPr marL="91450" marR="91450" marT="45725" marB="45725"/>
                </a:tc>
                <a:extLst>
                  <a:ext uri="{0D108BD9-81ED-4DB2-BD59-A6C34878D82A}">
                    <a16:rowId xmlns:a16="http://schemas.microsoft.com/office/drawing/2014/main" val="10003"/>
                  </a:ext>
                </a:extLst>
              </a:tr>
              <a:tr h="441050">
                <a:tc>
                  <a:txBody>
                    <a:bodyPr/>
                    <a:lstStyle/>
                    <a:p>
                      <a:pPr marL="0" marR="0" lvl="0" indent="0" algn="ctr" rtl="0">
                        <a:spcBef>
                          <a:spcPts val="0"/>
                        </a:spcBef>
                        <a:spcAft>
                          <a:spcPts val="0"/>
                        </a:spcAft>
                        <a:buNone/>
                      </a:pPr>
                      <a:r>
                        <a:rPr lang="es-CL" sz="1800" u="none" strike="noStrike" cap="none" dirty="0"/>
                        <a:t>Medias</a:t>
                      </a:r>
                      <a:endParaRPr sz="1800" u="none" strike="noStrike" cap="none" dirty="0"/>
                    </a:p>
                  </a:txBody>
                  <a:tcPr marL="91450" marR="91450" marT="45725" marB="45725"/>
                </a:tc>
                <a:tc>
                  <a:txBody>
                    <a:bodyPr/>
                    <a:lstStyle/>
                    <a:p>
                      <a:pPr marL="0" marR="0" lvl="0" indent="0" algn="ctr" rtl="0">
                        <a:spcBef>
                          <a:spcPts val="0"/>
                        </a:spcBef>
                        <a:spcAft>
                          <a:spcPts val="0"/>
                        </a:spcAft>
                        <a:buNone/>
                      </a:pPr>
                      <a:r>
                        <a:rPr lang="es-CL" sz="1800" u="none" strike="noStrike" cap="none" dirty="0"/>
                        <a:t>6,0</a:t>
                      </a:r>
                      <a:endParaRPr sz="1800" u="none" strike="noStrike" cap="none" dirty="0"/>
                    </a:p>
                  </a:txBody>
                  <a:tcPr marL="91450" marR="91450" marT="45725" marB="45725"/>
                </a:tc>
                <a:tc>
                  <a:txBody>
                    <a:bodyPr/>
                    <a:lstStyle/>
                    <a:p>
                      <a:pPr marL="0" marR="0" lvl="0" indent="0" algn="ctr" rtl="0">
                        <a:spcBef>
                          <a:spcPts val="0"/>
                        </a:spcBef>
                        <a:spcAft>
                          <a:spcPts val="0"/>
                        </a:spcAft>
                        <a:buNone/>
                      </a:pPr>
                      <a:r>
                        <a:rPr lang="es-CL" sz="1800" u="none" strike="noStrike" cap="none" dirty="0"/>
                        <a:t>7,0</a:t>
                      </a:r>
                      <a:endParaRPr sz="1800" u="none" strike="noStrike" cap="none" dirty="0"/>
                    </a:p>
                  </a:txBody>
                  <a:tcPr marL="91450" marR="91450" marT="45725" marB="45725"/>
                </a:tc>
                <a:extLst>
                  <a:ext uri="{0D108BD9-81ED-4DB2-BD59-A6C34878D82A}">
                    <a16:rowId xmlns:a16="http://schemas.microsoft.com/office/drawing/2014/main" val="10004"/>
                  </a:ext>
                </a:extLst>
              </a:tr>
              <a:tr h="441050">
                <a:tc>
                  <a:txBody>
                    <a:bodyPr/>
                    <a:lstStyle/>
                    <a:p>
                      <a:pPr marL="0" marR="0" lvl="0" indent="0" algn="ctr" rtl="0">
                        <a:spcBef>
                          <a:spcPts val="0"/>
                        </a:spcBef>
                        <a:spcAft>
                          <a:spcPts val="0"/>
                        </a:spcAft>
                        <a:buNone/>
                      </a:pPr>
                      <a:r>
                        <a:rPr lang="es-CL" sz="1800" u="none" strike="noStrike" cap="none" dirty="0"/>
                        <a:t>Buenas</a:t>
                      </a:r>
                      <a:endParaRPr sz="1800" u="none" strike="noStrike" cap="none" dirty="0"/>
                    </a:p>
                  </a:txBody>
                  <a:tcPr marL="91450" marR="91450" marT="45725" marB="45725"/>
                </a:tc>
                <a:tc>
                  <a:txBody>
                    <a:bodyPr/>
                    <a:lstStyle/>
                    <a:p>
                      <a:pPr marL="0" marR="0" lvl="0" indent="0" algn="ctr" rtl="0">
                        <a:spcBef>
                          <a:spcPts val="0"/>
                        </a:spcBef>
                        <a:spcAft>
                          <a:spcPts val="0"/>
                        </a:spcAft>
                        <a:buNone/>
                      </a:pPr>
                      <a:r>
                        <a:rPr lang="es-CL" sz="1800" u="none" strike="noStrike" cap="none" dirty="0"/>
                        <a:t>4,0</a:t>
                      </a:r>
                      <a:endParaRPr sz="1800" u="none" strike="noStrike" cap="none" dirty="0"/>
                    </a:p>
                  </a:txBody>
                  <a:tcPr marL="91450" marR="91450" marT="45725" marB="45725"/>
                </a:tc>
                <a:tc>
                  <a:txBody>
                    <a:bodyPr/>
                    <a:lstStyle/>
                    <a:p>
                      <a:pPr marL="0" marR="0" lvl="0" indent="0" algn="ctr" rtl="0">
                        <a:spcBef>
                          <a:spcPts val="0"/>
                        </a:spcBef>
                        <a:spcAft>
                          <a:spcPts val="0"/>
                        </a:spcAft>
                        <a:buNone/>
                      </a:pPr>
                      <a:r>
                        <a:rPr lang="es-CL" sz="1800" u="none" strike="noStrike" cap="none" dirty="0"/>
                        <a:t>5,0</a:t>
                      </a:r>
                      <a:endParaRPr sz="1800" u="none" strike="noStrike" cap="none" dirty="0"/>
                    </a:p>
                  </a:txBody>
                  <a:tcPr marL="91450" marR="91450" marT="45725" marB="45725"/>
                </a:tc>
                <a:extLst>
                  <a:ext uri="{0D108BD9-81ED-4DB2-BD59-A6C34878D82A}">
                    <a16:rowId xmlns:a16="http://schemas.microsoft.com/office/drawing/2014/main" val="10005"/>
                  </a:ext>
                </a:extLst>
              </a:tr>
              <a:tr h="441050">
                <a:tc>
                  <a:txBody>
                    <a:bodyPr/>
                    <a:lstStyle/>
                    <a:p>
                      <a:pPr marL="0" marR="0" lvl="0" indent="0" algn="ctr" rtl="0">
                        <a:spcBef>
                          <a:spcPts val="0"/>
                        </a:spcBef>
                        <a:spcAft>
                          <a:spcPts val="0"/>
                        </a:spcAft>
                        <a:buNone/>
                      </a:pPr>
                      <a:r>
                        <a:rPr lang="es-CL" sz="1800" u="none" strike="noStrike" cap="none" dirty="0"/>
                        <a:t>Muy buenas</a:t>
                      </a:r>
                      <a:endParaRPr sz="1800" u="none" strike="noStrike" cap="none" dirty="0"/>
                    </a:p>
                  </a:txBody>
                  <a:tcPr marL="91450" marR="91450" marT="45725" marB="45725"/>
                </a:tc>
                <a:tc>
                  <a:txBody>
                    <a:bodyPr/>
                    <a:lstStyle/>
                    <a:p>
                      <a:pPr marL="0" marR="0" lvl="0" indent="0" algn="ctr" rtl="0">
                        <a:spcBef>
                          <a:spcPts val="0"/>
                        </a:spcBef>
                        <a:spcAft>
                          <a:spcPts val="0"/>
                        </a:spcAft>
                        <a:buNone/>
                      </a:pPr>
                      <a:r>
                        <a:rPr lang="es-CL" sz="1800" u="none" strike="noStrike" cap="none" dirty="0"/>
                        <a:t>3,0</a:t>
                      </a:r>
                      <a:endParaRPr sz="1800" u="none" strike="noStrike" cap="none" dirty="0"/>
                    </a:p>
                  </a:txBody>
                  <a:tcPr marL="91450" marR="91450" marT="45725" marB="45725"/>
                </a:tc>
                <a:tc>
                  <a:txBody>
                    <a:bodyPr/>
                    <a:lstStyle/>
                    <a:p>
                      <a:pPr marL="0" marR="0" lvl="0" indent="0" algn="ctr" rtl="0">
                        <a:spcBef>
                          <a:spcPts val="0"/>
                        </a:spcBef>
                        <a:spcAft>
                          <a:spcPts val="0"/>
                        </a:spcAft>
                        <a:buNone/>
                      </a:pPr>
                      <a:r>
                        <a:rPr lang="es-CL" sz="1800" u="none" strike="noStrike" cap="none" dirty="0"/>
                        <a:t>4,0</a:t>
                      </a:r>
                      <a:endParaRPr sz="1800" u="none" strike="noStrike" cap="none" dirty="0"/>
                    </a:p>
                  </a:txBody>
                  <a:tcPr marL="91450" marR="91450" marT="45725" marB="45725"/>
                </a:tc>
                <a:extLst>
                  <a:ext uri="{0D108BD9-81ED-4DB2-BD59-A6C34878D82A}">
                    <a16:rowId xmlns:a16="http://schemas.microsoft.com/office/drawing/2014/main" val="10006"/>
                  </a:ext>
                </a:extLst>
              </a:tr>
            </a:tbl>
          </a:graphicData>
        </a:graphic>
      </p:graphicFrame>
      <p:sp>
        <p:nvSpPr>
          <p:cNvPr id="509" name="Google Shape;509;p30"/>
          <p:cNvSpPr/>
          <p:nvPr/>
        </p:nvSpPr>
        <p:spPr>
          <a:xfrm>
            <a:off x="12020365" y="275204"/>
            <a:ext cx="171634" cy="6161103"/>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pic>
        <p:nvPicPr>
          <p:cNvPr id="514" name="Google Shape;514;p31" descr="Fotografía, ladrillos, verde azulado, pared, cal, fotografía, ladrillos,  Fondo de pantalla HD | Wallpaperbetter"/>
          <p:cNvPicPr preferRelativeResize="0"/>
          <p:nvPr/>
        </p:nvPicPr>
        <p:blipFill rotWithShape="1">
          <a:blip r:embed="rId3">
            <a:alphaModFix/>
          </a:blip>
          <a:srcRect/>
          <a:stretch/>
        </p:blipFill>
        <p:spPr>
          <a:xfrm>
            <a:off x="12947" y="1"/>
            <a:ext cx="12179051" cy="6858000"/>
          </a:xfrm>
          <a:prstGeom prst="rect">
            <a:avLst/>
          </a:prstGeom>
          <a:noFill/>
          <a:ln>
            <a:noFill/>
          </a:ln>
        </p:spPr>
      </p:pic>
      <p:sp>
        <p:nvSpPr>
          <p:cNvPr id="515" name="Google Shape;515;p31"/>
          <p:cNvSpPr txBox="1">
            <a:spLocks noGrp="1"/>
          </p:cNvSpPr>
          <p:nvPr>
            <p:ph type="sldNum" idx="12"/>
          </p:nvPr>
        </p:nvSpPr>
        <p:spPr>
          <a:xfrm>
            <a:off x="10823979" y="557417"/>
            <a:ext cx="731600" cy="524800"/>
          </a:xfrm>
          <a:prstGeom prst="rect">
            <a:avLst/>
          </a:prstGeom>
          <a:noFill/>
          <a:ln>
            <a:noFill/>
          </a:ln>
        </p:spPr>
        <p:txBody>
          <a:bodyPr spcFirstLastPara="1" wrap="square" lIns="121900" tIns="121900" rIns="121900" bIns="121900" anchor="ctr" anchorCtr="0">
            <a:noAutofit/>
          </a:bodyPr>
          <a:lstStyle/>
          <a:p>
            <a:pPr marL="0" lvl="0" indent="0" algn="r" rtl="0">
              <a:spcBef>
                <a:spcPts val="0"/>
              </a:spcBef>
              <a:spcAft>
                <a:spcPts val="0"/>
              </a:spcAft>
              <a:buClr>
                <a:srgbClr val="888888"/>
              </a:buClr>
              <a:buSzPts val="1200"/>
              <a:buFont typeface="Calibri"/>
              <a:buNone/>
            </a:pPr>
            <a:fld id="{00000000-1234-1234-1234-123412341234}" type="slidenum">
              <a:rPr lang="es-CL"/>
              <a:t>31</a:t>
            </a:fld>
            <a:endParaRPr dirty="0"/>
          </a:p>
        </p:txBody>
      </p:sp>
      <p:sp>
        <p:nvSpPr>
          <p:cNvPr id="516" name="Google Shape;516;p31"/>
          <p:cNvSpPr/>
          <p:nvPr/>
        </p:nvSpPr>
        <p:spPr>
          <a:xfrm>
            <a:off x="1802163" y="96374"/>
            <a:ext cx="7830105" cy="905521"/>
          </a:xfrm>
          <a:prstGeom prst="rect">
            <a:avLst/>
          </a:prstGeom>
          <a:solidFill>
            <a:srgbClr val="00953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517" name="Google Shape;517;p31"/>
          <p:cNvSpPr/>
          <p:nvPr/>
        </p:nvSpPr>
        <p:spPr>
          <a:xfrm>
            <a:off x="-4" y="97657"/>
            <a:ext cx="1713397" cy="905521"/>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518" name="Google Shape;518;p31"/>
          <p:cNvSpPr/>
          <p:nvPr/>
        </p:nvSpPr>
        <p:spPr>
          <a:xfrm>
            <a:off x="2000147" y="1912959"/>
            <a:ext cx="8563881" cy="4497466"/>
          </a:xfrm>
          <a:prstGeom prst="rect">
            <a:avLst/>
          </a:prstGeom>
          <a:solidFill>
            <a:srgbClr val="00953A"/>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5400" dirty="0">
              <a:solidFill>
                <a:schemeClr val="lt1"/>
              </a:solidFill>
              <a:latin typeface="Calibri"/>
              <a:ea typeface="Calibri"/>
              <a:cs typeface="Calibri"/>
              <a:sym typeface="Calibri"/>
            </a:endParaRPr>
          </a:p>
        </p:txBody>
      </p:sp>
      <p:sp>
        <p:nvSpPr>
          <p:cNvPr id="519" name="Google Shape;519;p31"/>
          <p:cNvSpPr/>
          <p:nvPr/>
        </p:nvSpPr>
        <p:spPr>
          <a:xfrm>
            <a:off x="4885501" y="235042"/>
            <a:ext cx="4519379"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CL" sz="3200" dirty="0">
                <a:solidFill>
                  <a:schemeClr val="lt1"/>
                </a:solidFill>
                <a:latin typeface="Calibri"/>
                <a:ea typeface="Calibri"/>
                <a:cs typeface="Calibri"/>
                <a:sym typeface="Calibri"/>
              </a:rPr>
              <a:t>Dosificación del hormigón</a:t>
            </a:r>
            <a:endParaRPr sz="3200" dirty="0">
              <a:solidFill>
                <a:schemeClr val="lt1"/>
              </a:solidFill>
              <a:latin typeface="Calibri"/>
              <a:ea typeface="Calibri"/>
              <a:cs typeface="Calibri"/>
              <a:sym typeface="Calibri"/>
            </a:endParaRPr>
          </a:p>
        </p:txBody>
      </p:sp>
      <p:sp>
        <p:nvSpPr>
          <p:cNvPr id="520" name="Google Shape;520;p31"/>
          <p:cNvSpPr/>
          <p:nvPr/>
        </p:nvSpPr>
        <p:spPr>
          <a:xfrm>
            <a:off x="2155039" y="2016302"/>
            <a:ext cx="8240245" cy="4230494"/>
          </a:xfrm>
          <a:prstGeom prst="rect">
            <a:avLst/>
          </a:prstGeom>
          <a:solidFill>
            <a:schemeClr val="dk1">
              <a:alpha val="24705"/>
            </a:schemeClr>
          </a:solidFill>
          <a:ln>
            <a:noFill/>
          </a:ln>
        </p:spPr>
        <p:txBody>
          <a:bodyPr spcFirstLastPara="1" wrap="square" lIns="91425" tIns="45700" rIns="91425" bIns="45700" anchor="t" anchorCtr="0">
            <a:spAutoFit/>
          </a:bodyPr>
          <a:lstStyle/>
          <a:p>
            <a:pPr marL="457200" marR="0" lvl="1" indent="0" algn="l" rtl="0">
              <a:spcBef>
                <a:spcPts val="0"/>
              </a:spcBef>
              <a:spcAft>
                <a:spcPts val="0"/>
              </a:spcAft>
              <a:buNone/>
            </a:pPr>
            <a:endParaRPr sz="1800" b="1" i="0" u="none" strike="noStrike" cap="none" dirty="0">
              <a:solidFill>
                <a:schemeClr val="lt1"/>
              </a:solidFill>
              <a:latin typeface="Calibri"/>
              <a:ea typeface="Calibri"/>
              <a:cs typeface="Calibri"/>
              <a:sym typeface="Calibri"/>
            </a:endParaRPr>
          </a:p>
        </p:txBody>
      </p:sp>
      <p:sp>
        <p:nvSpPr>
          <p:cNvPr id="521" name="Google Shape;521;p31"/>
          <p:cNvSpPr/>
          <p:nvPr/>
        </p:nvSpPr>
        <p:spPr>
          <a:xfrm rot="1175287">
            <a:off x="9835488" y="1191321"/>
            <a:ext cx="1800000" cy="1800000"/>
          </a:xfrm>
          <a:prstGeom prst="ellipse">
            <a:avLst/>
          </a:prstGeom>
          <a:blipFill rotWithShape="1">
            <a:blip r:embed="rId4">
              <a:alphaModFix/>
            </a:blip>
            <a:stretch>
              <a:fillRect/>
            </a:stretch>
          </a:blip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s-CL" sz="1400" b="1" dirty="0">
                <a:solidFill>
                  <a:schemeClr val="lt1"/>
                </a:solidFill>
                <a:latin typeface="Calibri"/>
                <a:ea typeface="Calibri"/>
                <a:cs typeface="Calibri"/>
                <a:sym typeface="Calibri"/>
              </a:rPr>
              <a:t>EJEMPLO DE DOSIFICACIÓN</a:t>
            </a:r>
            <a:endParaRPr sz="1400" b="1" dirty="0">
              <a:solidFill>
                <a:schemeClr val="lt1"/>
              </a:solidFill>
              <a:latin typeface="Calibri"/>
              <a:ea typeface="Calibri"/>
              <a:cs typeface="Calibri"/>
              <a:sym typeface="Calibri"/>
            </a:endParaRPr>
          </a:p>
        </p:txBody>
      </p:sp>
      <p:sp>
        <p:nvSpPr>
          <p:cNvPr id="522" name="Google Shape;522;p31"/>
          <p:cNvSpPr txBox="1">
            <a:spLocks noGrp="1"/>
          </p:cNvSpPr>
          <p:nvPr>
            <p:ph type="body" idx="1"/>
          </p:nvPr>
        </p:nvSpPr>
        <p:spPr>
          <a:xfrm>
            <a:off x="3030129" y="2334779"/>
            <a:ext cx="4726500" cy="5454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800"/>
              </a:spcBef>
              <a:spcAft>
                <a:spcPts val="0"/>
              </a:spcAft>
              <a:buNone/>
            </a:pPr>
            <a:r>
              <a:rPr lang="es-CL" b="1" dirty="0">
                <a:solidFill>
                  <a:schemeClr val="lt1"/>
                </a:solidFill>
              </a:rPr>
              <a:t>Resistencia media requerida</a:t>
            </a:r>
            <a:endParaRPr dirty="0"/>
          </a:p>
        </p:txBody>
      </p:sp>
      <p:sp>
        <p:nvSpPr>
          <p:cNvPr id="523" name="Google Shape;523;p31"/>
          <p:cNvSpPr txBox="1"/>
          <p:nvPr/>
        </p:nvSpPr>
        <p:spPr>
          <a:xfrm>
            <a:off x="3605613" y="2959874"/>
            <a:ext cx="4978400" cy="654731"/>
          </a:xfrm>
          <a:prstGeom prst="rect">
            <a:avLst/>
          </a:prstGeom>
          <a:noFill/>
          <a:ln>
            <a:noFill/>
          </a:ln>
        </p:spPr>
        <p:txBody>
          <a:bodyPr spcFirstLastPara="1" wrap="square" lIns="0" tIns="0" rIns="0" bIns="0" anchor="t" anchorCtr="0">
            <a:spAutoFit/>
          </a:bodyPr>
          <a:lstStyle/>
          <a:p>
            <a:pPr marL="278765" marR="0" lvl="0" indent="0" algn="l" rtl="0">
              <a:lnSpc>
                <a:spcPct val="157361"/>
              </a:lnSpc>
              <a:spcBef>
                <a:spcPts val="0"/>
              </a:spcBef>
              <a:spcAft>
                <a:spcPts val="0"/>
              </a:spcAft>
              <a:buNone/>
            </a:pPr>
            <a:r>
              <a:rPr lang="es-CL" sz="3600" i="1" dirty="0">
                <a:solidFill>
                  <a:schemeClr val="lt1"/>
                </a:solidFill>
                <a:latin typeface="Times New Roman"/>
                <a:ea typeface="Times New Roman"/>
                <a:cs typeface="Times New Roman"/>
                <a:sym typeface="Times New Roman"/>
              </a:rPr>
              <a:t>fr </a:t>
            </a:r>
            <a:r>
              <a:rPr lang="es-CL" sz="3600" dirty="0">
                <a:solidFill>
                  <a:schemeClr val="lt1"/>
                </a:solidFill>
                <a:latin typeface="Noto Sans Symbols"/>
                <a:ea typeface="Noto Sans Symbols"/>
                <a:cs typeface="Noto Sans Symbols"/>
                <a:sym typeface="Noto Sans Symbols"/>
              </a:rPr>
              <a:t>=</a:t>
            </a:r>
            <a:r>
              <a:rPr lang="es-CL" sz="3600" dirty="0">
                <a:solidFill>
                  <a:schemeClr val="lt1"/>
                </a:solidFill>
                <a:latin typeface="Times New Roman"/>
                <a:ea typeface="Times New Roman"/>
                <a:cs typeface="Times New Roman"/>
                <a:sym typeface="Times New Roman"/>
              </a:rPr>
              <a:t> </a:t>
            </a:r>
            <a:r>
              <a:rPr lang="es-CL" sz="3600" i="1" dirty="0">
                <a:solidFill>
                  <a:schemeClr val="lt1"/>
                </a:solidFill>
                <a:latin typeface="Times New Roman"/>
                <a:ea typeface="Times New Roman"/>
                <a:cs typeface="Times New Roman"/>
                <a:sym typeface="Times New Roman"/>
              </a:rPr>
              <a:t>fc </a:t>
            </a:r>
            <a:r>
              <a:rPr lang="es-CL" sz="3600" dirty="0">
                <a:solidFill>
                  <a:schemeClr val="lt1"/>
                </a:solidFill>
                <a:latin typeface="Noto Sans Symbols"/>
                <a:ea typeface="Noto Sans Symbols"/>
                <a:cs typeface="Noto Sans Symbols"/>
                <a:sym typeface="Noto Sans Symbols"/>
              </a:rPr>
              <a:t>+</a:t>
            </a:r>
            <a:r>
              <a:rPr lang="es-CL" sz="3600" dirty="0">
                <a:solidFill>
                  <a:schemeClr val="lt1"/>
                </a:solidFill>
                <a:latin typeface="Times New Roman"/>
                <a:ea typeface="Times New Roman"/>
                <a:cs typeface="Times New Roman"/>
                <a:sym typeface="Times New Roman"/>
              </a:rPr>
              <a:t> (</a:t>
            </a:r>
            <a:r>
              <a:rPr lang="es-CL" sz="3600" i="1" dirty="0">
                <a:solidFill>
                  <a:schemeClr val="lt1"/>
                </a:solidFill>
                <a:latin typeface="Times New Roman"/>
                <a:ea typeface="Times New Roman"/>
                <a:cs typeface="Times New Roman"/>
                <a:sym typeface="Times New Roman"/>
              </a:rPr>
              <a:t>t</a:t>
            </a:r>
            <a:r>
              <a:rPr lang="es-CL" sz="3600" dirty="0">
                <a:solidFill>
                  <a:schemeClr val="lt1"/>
                </a:solidFill>
                <a:latin typeface="Noto Sans Symbols"/>
                <a:ea typeface="Noto Sans Symbols"/>
                <a:cs typeface="Noto Sans Symbols"/>
                <a:sym typeface="Noto Sans Symbols"/>
              </a:rPr>
              <a:t>*</a:t>
            </a:r>
            <a:r>
              <a:rPr lang="es-CL" sz="3600" dirty="0">
                <a:solidFill>
                  <a:schemeClr val="lt1"/>
                </a:solidFill>
                <a:latin typeface="Times New Roman"/>
                <a:ea typeface="Times New Roman"/>
                <a:cs typeface="Times New Roman"/>
                <a:sym typeface="Times New Roman"/>
              </a:rPr>
              <a:t> </a:t>
            </a:r>
            <a:r>
              <a:rPr lang="es-CL" sz="3600" i="1" dirty="0">
                <a:solidFill>
                  <a:schemeClr val="lt1"/>
                </a:solidFill>
                <a:latin typeface="Times New Roman"/>
                <a:ea typeface="Times New Roman"/>
                <a:cs typeface="Times New Roman"/>
                <a:sym typeface="Times New Roman"/>
              </a:rPr>
              <a:t>S</a:t>
            </a:r>
            <a:r>
              <a:rPr lang="es-CL" sz="3600" dirty="0">
                <a:solidFill>
                  <a:schemeClr val="lt1"/>
                </a:solidFill>
                <a:latin typeface="Times New Roman"/>
                <a:ea typeface="Times New Roman"/>
                <a:cs typeface="Times New Roman"/>
                <a:sym typeface="Times New Roman"/>
              </a:rPr>
              <a:t>)</a:t>
            </a:r>
            <a:endParaRPr sz="3600" dirty="0">
              <a:solidFill>
                <a:schemeClr val="lt1"/>
              </a:solidFill>
              <a:latin typeface="Times New Roman"/>
              <a:ea typeface="Times New Roman"/>
              <a:cs typeface="Times New Roman"/>
              <a:sym typeface="Times New Roman"/>
            </a:endParaRPr>
          </a:p>
        </p:txBody>
      </p:sp>
      <p:sp>
        <p:nvSpPr>
          <p:cNvPr id="524" name="Google Shape;524;p31"/>
          <p:cNvSpPr txBox="1"/>
          <p:nvPr/>
        </p:nvSpPr>
        <p:spPr>
          <a:xfrm>
            <a:off x="3304341" y="3935846"/>
            <a:ext cx="5588000" cy="656398"/>
          </a:xfrm>
          <a:prstGeom prst="rect">
            <a:avLst/>
          </a:prstGeom>
          <a:noFill/>
          <a:ln>
            <a:noFill/>
          </a:ln>
        </p:spPr>
        <p:txBody>
          <a:bodyPr spcFirstLastPara="1" wrap="square" lIns="0" tIns="0" rIns="0" bIns="0" anchor="t" anchorCtr="0">
            <a:spAutoFit/>
          </a:bodyPr>
          <a:lstStyle/>
          <a:p>
            <a:pPr marL="278765" marR="0" lvl="0" indent="0" algn="l" rtl="0">
              <a:lnSpc>
                <a:spcPct val="157361"/>
              </a:lnSpc>
              <a:spcBef>
                <a:spcPts val="0"/>
              </a:spcBef>
              <a:spcAft>
                <a:spcPts val="0"/>
              </a:spcAft>
              <a:buNone/>
            </a:pPr>
            <a:r>
              <a:rPr lang="es-CL" sz="3600" i="1" dirty="0">
                <a:solidFill>
                  <a:schemeClr val="lt1"/>
                </a:solidFill>
                <a:latin typeface="Times New Roman"/>
                <a:ea typeface="Times New Roman"/>
                <a:cs typeface="Times New Roman"/>
                <a:sym typeface="Times New Roman"/>
              </a:rPr>
              <a:t>fr </a:t>
            </a:r>
            <a:r>
              <a:rPr lang="es-CL" sz="2000" i="1" dirty="0">
                <a:solidFill>
                  <a:schemeClr val="lt1"/>
                </a:solidFill>
                <a:latin typeface="Times New Roman"/>
                <a:ea typeface="Times New Roman"/>
                <a:cs typeface="Times New Roman"/>
                <a:sym typeface="Times New Roman"/>
              </a:rPr>
              <a:t>= 25Mpa + (1,282 * 5,0Mpa)</a:t>
            </a:r>
            <a:endParaRPr sz="2000" i="1" dirty="0">
              <a:solidFill>
                <a:schemeClr val="lt1"/>
              </a:solidFill>
              <a:latin typeface="Times New Roman"/>
              <a:ea typeface="Times New Roman"/>
              <a:cs typeface="Times New Roman"/>
              <a:sym typeface="Times New Roman"/>
            </a:endParaRPr>
          </a:p>
        </p:txBody>
      </p:sp>
      <p:sp>
        <p:nvSpPr>
          <p:cNvPr id="525" name="Google Shape;525;p31"/>
          <p:cNvSpPr txBox="1"/>
          <p:nvPr/>
        </p:nvSpPr>
        <p:spPr>
          <a:xfrm>
            <a:off x="3605613" y="4953529"/>
            <a:ext cx="4978400" cy="656526"/>
          </a:xfrm>
          <a:prstGeom prst="rect">
            <a:avLst/>
          </a:prstGeom>
          <a:noFill/>
          <a:ln>
            <a:noFill/>
          </a:ln>
        </p:spPr>
        <p:txBody>
          <a:bodyPr spcFirstLastPara="1" wrap="square" lIns="0" tIns="0" rIns="0" bIns="0" anchor="t" anchorCtr="0">
            <a:spAutoFit/>
          </a:bodyPr>
          <a:lstStyle/>
          <a:p>
            <a:pPr marL="278765" marR="0" lvl="0" indent="0" algn="l" rtl="0">
              <a:lnSpc>
                <a:spcPct val="157361"/>
              </a:lnSpc>
              <a:spcBef>
                <a:spcPts val="0"/>
              </a:spcBef>
              <a:spcAft>
                <a:spcPts val="0"/>
              </a:spcAft>
              <a:buNone/>
            </a:pPr>
            <a:r>
              <a:rPr lang="es-CL" sz="3600" i="1" dirty="0">
                <a:solidFill>
                  <a:schemeClr val="lt1"/>
                </a:solidFill>
                <a:latin typeface="Times New Roman"/>
                <a:ea typeface="Times New Roman"/>
                <a:cs typeface="Times New Roman"/>
                <a:sym typeface="Times New Roman"/>
              </a:rPr>
              <a:t>fr </a:t>
            </a:r>
            <a:r>
              <a:rPr lang="es-CL" sz="2000" dirty="0">
                <a:solidFill>
                  <a:schemeClr val="lt1"/>
                </a:solidFill>
                <a:latin typeface="Noto Sans Symbols"/>
                <a:ea typeface="Noto Sans Symbols"/>
                <a:cs typeface="Noto Sans Symbols"/>
                <a:sym typeface="Noto Sans Symbols"/>
              </a:rPr>
              <a:t>=</a:t>
            </a:r>
            <a:r>
              <a:rPr lang="es-CL" sz="2000" dirty="0">
                <a:solidFill>
                  <a:schemeClr val="lt1"/>
                </a:solidFill>
                <a:latin typeface="Calibri"/>
                <a:ea typeface="Calibri"/>
                <a:cs typeface="Calibri"/>
                <a:sym typeface="Calibri"/>
              </a:rPr>
              <a:t> </a:t>
            </a:r>
            <a:r>
              <a:rPr lang="es-CL" sz="3200" dirty="0">
                <a:solidFill>
                  <a:schemeClr val="lt1"/>
                </a:solidFill>
                <a:latin typeface="Calibri"/>
                <a:ea typeface="Calibri"/>
                <a:cs typeface="Calibri"/>
                <a:sym typeface="Calibri"/>
              </a:rPr>
              <a:t>31,4 Mpa</a:t>
            </a:r>
            <a:endParaRPr sz="3600" dirty="0">
              <a:solidFill>
                <a:schemeClr val="lt1"/>
              </a:solidFill>
              <a:latin typeface="Times New Roman"/>
              <a:ea typeface="Times New Roman"/>
              <a:cs typeface="Times New Roman"/>
              <a:sym typeface="Times New Roman"/>
            </a:endParaRPr>
          </a:p>
        </p:txBody>
      </p:sp>
      <p:sp>
        <p:nvSpPr>
          <p:cNvPr id="526" name="Google Shape;526;p31"/>
          <p:cNvSpPr/>
          <p:nvPr/>
        </p:nvSpPr>
        <p:spPr>
          <a:xfrm>
            <a:off x="12020365" y="275204"/>
            <a:ext cx="171634" cy="6161103"/>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pic>
        <p:nvPicPr>
          <p:cNvPr id="531" name="Google Shape;531;p32" descr="Fotografía, ladrillos, verde azulado, pared, cal, fotografía, ladrillos,  Fondo de pantalla HD | Wallpaperbetter"/>
          <p:cNvPicPr preferRelativeResize="0"/>
          <p:nvPr/>
        </p:nvPicPr>
        <p:blipFill rotWithShape="1">
          <a:blip r:embed="rId3">
            <a:alphaModFix/>
          </a:blip>
          <a:srcRect/>
          <a:stretch/>
        </p:blipFill>
        <p:spPr>
          <a:xfrm>
            <a:off x="12947" y="1"/>
            <a:ext cx="12179051" cy="6858000"/>
          </a:xfrm>
          <a:prstGeom prst="rect">
            <a:avLst/>
          </a:prstGeom>
          <a:noFill/>
          <a:ln>
            <a:noFill/>
          </a:ln>
        </p:spPr>
      </p:pic>
      <p:sp>
        <p:nvSpPr>
          <p:cNvPr id="532" name="Google Shape;532;p32"/>
          <p:cNvSpPr txBox="1">
            <a:spLocks noGrp="1"/>
          </p:cNvSpPr>
          <p:nvPr>
            <p:ph type="sldNum" idx="12"/>
          </p:nvPr>
        </p:nvSpPr>
        <p:spPr>
          <a:xfrm>
            <a:off x="10823979" y="557417"/>
            <a:ext cx="731600" cy="524800"/>
          </a:xfrm>
          <a:prstGeom prst="rect">
            <a:avLst/>
          </a:prstGeom>
          <a:noFill/>
          <a:ln>
            <a:noFill/>
          </a:ln>
        </p:spPr>
        <p:txBody>
          <a:bodyPr spcFirstLastPara="1" wrap="square" lIns="121900" tIns="121900" rIns="121900" bIns="121900" anchor="ctr" anchorCtr="0">
            <a:noAutofit/>
          </a:bodyPr>
          <a:lstStyle/>
          <a:p>
            <a:pPr marL="0" lvl="0" indent="0" algn="r" rtl="0">
              <a:spcBef>
                <a:spcPts val="0"/>
              </a:spcBef>
              <a:spcAft>
                <a:spcPts val="0"/>
              </a:spcAft>
              <a:buClr>
                <a:srgbClr val="888888"/>
              </a:buClr>
              <a:buSzPts val="1200"/>
              <a:buFont typeface="Calibri"/>
              <a:buNone/>
            </a:pPr>
            <a:fld id="{00000000-1234-1234-1234-123412341234}" type="slidenum">
              <a:rPr lang="es-CL"/>
              <a:t>32</a:t>
            </a:fld>
            <a:endParaRPr dirty="0"/>
          </a:p>
        </p:txBody>
      </p:sp>
      <p:sp>
        <p:nvSpPr>
          <p:cNvPr id="533" name="Google Shape;533;p32"/>
          <p:cNvSpPr/>
          <p:nvPr/>
        </p:nvSpPr>
        <p:spPr>
          <a:xfrm>
            <a:off x="1802163" y="96374"/>
            <a:ext cx="7830105" cy="905521"/>
          </a:xfrm>
          <a:prstGeom prst="rect">
            <a:avLst/>
          </a:prstGeom>
          <a:solidFill>
            <a:srgbClr val="00953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534" name="Google Shape;534;p32"/>
          <p:cNvSpPr/>
          <p:nvPr/>
        </p:nvSpPr>
        <p:spPr>
          <a:xfrm>
            <a:off x="-4" y="97657"/>
            <a:ext cx="1713397" cy="905521"/>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535" name="Google Shape;535;p32"/>
          <p:cNvSpPr/>
          <p:nvPr/>
        </p:nvSpPr>
        <p:spPr>
          <a:xfrm>
            <a:off x="2000147" y="1912959"/>
            <a:ext cx="8563881" cy="4497466"/>
          </a:xfrm>
          <a:prstGeom prst="rect">
            <a:avLst/>
          </a:prstGeom>
          <a:solidFill>
            <a:srgbClr val="00953A"/>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5400" dirty="0">
              <a:solidFill>
                <a:schemeClr val="lt1"/>
              </a:solidFill>
              <a:latin typeface="Calibri"/>
              <a:ea typeface="Calibri"/>
              <a:cs typeface="Calibri"/>
              <a:sym typeface="Calibri"/>
            </a:endParaRPr>
          </a:p>
        </p:txBody>
      </p:sp>
      <p:sp>
        <p:nvSpPr>
          <p:cNvPr id="536" name="Google Shape;536;p32"/>
          <p:cNvSpPr/>
          <p:nvPr/>
        </p:nvSpPr>
        <p:spPr>
          <a:xfrm>
            <a:off x="4885501" y="235042"/>
            <a:ext cx="4519379"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CL" sz="3200" dirty="0">
                <a:solidFill>
                  <a:schemeClr val="lt1"/>
                </a:solidFill>
                <a:latin typeface="Calibri"/>
                <a:ea typeface="Calibri"/>
                <a:cs typeface="Calibri"/>
                <a:sym typeface="Calibri"/>
              </a:rPr>
              <a:t>Dosificación del hormigón</a:t>
            </a:r>
            <a:endParaRPr sz="3200" dirty="0">
              <a:solidFill>
                <a:schemeClr val="lt1"/>
              </a:solidFill>
              <a:latin typeface="Calibri"/>
              <a:ea typeface="Calibri"/>
              <a:cs typeface="Calibri"/>
              <a:sym typeface="Calibri"/>
            </a:endParaRPr>
          </a:p>
        </p:txBody>
      </p:sp>
      <p:sp>
        <p:nvSpPr>
          <p:cNvPr id="537" name="Google Shape;537;p32"/>
          <p:cNvSpPr/>
          <p:nvPr/>
        </p:nvSpPr>
        <p:spPr>
          <a:xfrm>
            <a:off x="2155039" y="2016302"/>
            <a:ext cx="8240245" cy="4230494"/>
          </a:xfrm>
          <a:prstGeom prst="rect">
            <a:avLst/>
          </a:prstGeom>
          <a:solidFill>
            <a:schemeClr val="dk1">
              <a:alpha val="24705"/>
            </a:schemeClr>
          </a:solidFill>
          <a:ln>
            <a:noFill/>
          </a:ln>
        </p:spPr>
        <p:txBody>
          <a:bodyPr spcFirstLastPara="1" wrap="square" lIns="91425" tIns="45700" rIns="91425" bIns="45700" anchor="t" anchorCtr="0">
            <a:spAutoFit/>
          </a:bodyPr>
          <a:lstStyle/>
          <a:p>
            <a:pPr marL="457200" marR="0" lvl="1" indent="0" algn="l" rtl="0">
              <a:spcBef>
                <a:spcPts val="0"/>
              </a:spcBef>
              <a:spcAft>
                <a:spcPts val="0"/>
              </a:spcAft>
              <a:buNone/>
            </a:pPr>
            <a:endParaRPr sz="1800" b="1" i="0" u="none" strike="noStrike" cap="none" dirty="0">
              <a:solidFill>
                <a:schemeClr val="lt1"/>
              </a:solidFill>
              <a:latin typeface="Calibri"/>
              <a:ea typeface="Calibri"/>
              <a:cs typeface="Calibri"/>
              <a:sym typeface="Calibri"/>
            </a:endParaRPr>
          </a:p>
        </p:txBody>
      </p:sp>
      <p:sp>
        <p:nvSpPr>
          <p:cNvPr id="538" name="Google Shape;538;p32"/>
          <p:cNvSpPr/>
          <p:nvPr/>
        </p:nvSpPr>
        <p:spPr>
          <a:xfrm rot="1175287">
            <a:off x="9835488" y="1191321"/>
            <a:ext cx="1800000" cy="1800000"/>
          </a:xfrm>
          <a:prstGeom prst="ellipse">
            <a:avLst/>
          </a:prstGeom>
          <a:blipFill rotWithShape="1">
            <a:blip r:embed="rId4">
              <a:alphaModFix/>
            </a:blip>
            <a:stretch>
              <a:fillRect/>
            </a:stretch>
          </a:blip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s-CL" sz="1400" dirty="0">
                <a:solidFill>
                  <a:schemeClr val="lt1"/>
                </a:solidFill>
                <a:latin typeface="Calibri"/>
                <a:ea typeface="Calibri"/>
                <a:cs typeface="Calibri"/>
                <a:sym typeface="Calibri"/>
              </a:rPr>
              <a:t>EJEMPLO DE DOSIFICACIÓN</a:t>
            </a:r>
            <a:endParaRPr sz="1400" dirty="0">
              <a:solidFill>
                <a:schemeClr val="lt1"/>
              </a:solidFill>
              <a:latin typeface="Calibri"/>
              <a:ea typeface="Calibri"/>
              <a:cs typeface="Calibri"/>
              <a:sym typeface="Calibri"/>
            </a:endParaRPr>
          </a:p>
        </p:txBody>
      </p:sp>
      <p:sp>
        <p:nvSpPr>
          <p:cNvPr id="539" name="Google Shape;539;p32"/>
          <p:cNvSpPr txBox="1">
            <a:spLocks noGrp="1"/>
          </p:cNvSpPr>
          <p:nvPr>
            <p:ph type="body" idx="1"/>
          </p:nvPr>
        </p:nvSpPr>
        <p:spPr>
          <a:xfrm>
            <a:off x="2489149" y="2619274"/>
            <a:ext cx="6841500" cy="30375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800"/>
              </a:spcBef>
              <a:spcAft>
                <a:spcPts val="0"/>
              </a:spcAft>
              <a:buNone/>
            </a:pPr>
            <a:r>
              <a:rPr lang="es-CL" b="1" dirty="0">
                <a:solidFill>
                  <a:schemeClr val="lt1"/>
                </a:solidFill>
              </a:rPr>
              <a:t>PASO 2</a:t>
            </a:r>
            <a:endParaRPr dirty="0"/>
          </a:p>
          <a:p>
            <a:pPr marL="179999" lvl="0" indent="0" algn="l" rtl="0">
              <a:lnSpc>
                <a:spcPct val="90000"/>
              </a:lnSpc>
              <a:spcBef>
                <a:spcPts val="800"/>
              </a:spcBef>
              <a:spcAft>
                <a:spcPts val="0"/>
              </a:spcAft>
              <a:buNone/>
            </a:pPr>
            <a:r>
              <a:rPr lang="es-CL" b="1" dirty="0">
                <a:solidFill>
                  <a:schemeClr val="lt1"/>
                </a:solidFill>
              </a:rPr>
              <a:t>Obtener la relación agua cemento,  considerando que se obtiene de  acuerdo a dos condiciones:</a:t>
            </a:r>
            <a:endParaRPr dirty="0"/>
          </a:p>
          <a:p>
            <a:pPr marL="1219170" lvl="1" indent="-457188" algn="l" rtl="0">
              <a:lnSpc>
                <a:spcPct val="90000"/>
              </a:lnSpc>
              <a:spcBef>
                <a:spcPts val="1333"/>
              </a:spcBef>
              <a:spcAft>
                <a:spcPts val="0"/>
              </a:spcAft>
              <a:buClr>
                <a:schemeClr val="lt1"/>
              </a:buClr>
              <a:buSzPts val="1800"/>
              <a:buFont typeface="Noto Sans Symbols"/>
              <a:buChar char="⮚"/>
            </a:pPr>
            <a:r>
              <a:rPr lang="es-CL" b="1" dirty="0">
                <a:solidFill>
                  <a:schemeClr val="lt1"/>
                </a:solidFill>
              </a:rPr>
              <a:t>Por resistencia (Tabla 3)</a:t>
            </a:r>
            <a:endParaRPr dirty="0"/>
          </a:p>
          <a:p>
            <a:pPr marL="1219170" lvl="1" indent="-457188" algn="l" rtl="0">
              <a:lnSpc>
                <a:spcPct val="90000"/>
              </a:lnSpc>
              <a:spcBef>
                <a:spcPts val="1333"/>
              </a:spcBef>
              <a:spcAft>
                <a:spcPts val="0"/>
              </a:spcAft>
              <a:buClr>
                <a:schemeClr val="lt1"/>
              </a:buClr>
              <a:buSzPts val="1800"/>
              <a:buFont typeface="Noto Sans Symbols"/>
              <a:buChar char="⮚"/>
            </a:pPr>
            <a:r>
              <a:rPr lang="es-CL" b="1" dirty="0">
                <a:solidFill>
                  <a:schemeClr val="lt1"/>
                </a:solidFill>
              </a:rPr>
              <a:t>Por durabilidad (Tabla 4)</a:t>
            </a:r>
            <a:endParaRPr dirty="0"/>
          </a:p>
          <a:p>
            <a:pPr marL="609585" lvl="0" indent="-342888" algn="l" rtl="0">
              <a:lnSpc>
                <a:spcPct val="90000"/>
              </a:lnSpc>
              <a:spcBef>
                <a:spcPts val="800"/>
              </a:spcBef>
              <a:spcAft>
                <a:spcPts val="0"/>
              </a:spcAft>
              <a:buClr>
                <a:schemeClr val="dk1"/>
              </a:buClr>
              <a:buSzPts val="1800"/>
              <a:buNone/>
            </a:pPr>
            <a:endParaRPr b="1" dirty="0"/>
          </a:p>
          <a:p>
            <a:pPr marL="609585" lvl="0" indent="-342888" algn="l" rtl="0">
              <a:lnSpc>
                <a:spcPct val="90000"/>
              </a:lnSpc>
              <a:spcBef>
                <a:spcPts val="800"/>
              </a:spcBef>
              <a:spcAft>
                <a:spcPts val="0"/>
              </a:spcAft>
              <a:buClr>
                <a:schemeClr val="dk1"/>
              </a:buClr>
              <a:buSzPts val="1800"/>
              <a:buNone/>
            </a:pPr>
            <a:endParaRPr b="1" dirty="0"/>
          </a:p>
          <a:p>
            <a:pPr marL="101600" lvl="0" indent="0" algn="l" rtl="0">
              <a:lnSpc>
                <a:spcPct val="90000"/>
              </a:lnSpc>
              <a:spcBef>
                <a:spcPts val="800"/>
              </a:spcBef>
              <a:spcAft>
                <a:spcPts val="0"/>
              </a:spcAft>
              <a:buClr>
                <a:schemeClr val="dk1"/>
              </a:buClr>
              <a:buSzPts val="1800"/>
              <a:buNone/>
            </a:pPr>
            <a:endParaRPr b="1" dirty="0"/>
          </a:p>
        </p:txBody>
      </p:sp>
      <p:sp>
        <p:nvSpPr>
          <p:cNvPr id="540" name="Google Shape;540;p32"/>
          <p:cNvSpPr/>
          <p:nvPr/>
        </p:nvSpPr>
        <p:spPr>
          <a:xfrm>
            <a:off x="12020365" y="275204"/>
            <a:ext cx="171634" cy="6161103"/>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44"/>
        <p:cNvGrpSpPr/>
        <p:nvPr/>
      </p:nvGrpSpPr>
      <p:grpSpPr>
        <a:xfrm>
          <a:off x="0" y="0"/>
          <a:ext cx="0" cy="0"/>
          <a:chOff x="0" y="0"/>
          <a:chExt cx="0" cy="0"/>
        </a:xfrm>
      </p:grpSpPr>
      <p:pic>
        <p:nvPicPr>
          <p:cNvPr id="545" name="Google Shape;545;p33" descr="Fotografía, ladrillos, verde azulado, pared, cal, fotografía, ladrillos,  Fondo de pantalla HD | Wallpaperbetter"/>
          <p:cNvPicPr preferRelativeResize="0"/>
          <p:nvPr/>
        </p:nvPicPr>
        <p:blipFill rotWithShape="1">
          <a:blip r:embed="rId3">
            <a:alphaModFix/>
          </a:blip>
          <a:srcRect/>
          <a:stretch/>
        </p:blipFill>
        <p:spPr>
          <a:xfrm>
            <a:off x="12947" y="1"/>
            <a:ext cx="12179051" cy="6858000"/>
          </a:xfrm>
          <a:prstGeom prst="rect">
            <a:avLst/>
          </a:prstGeom>
          <a:noFill/>
          <a:ln>
            <a:noFill/>
          </a:ln>
        </p:spPr>
      </p:pic>
      <p:sp>
        <p:nvSpPr>
          <p:cNvPr id="546" name="Google Shape;546;p33"/>
          <p:cNvSpPr/>
          <p:nvPr/>
        </p:nvSpPr>
        <p:spPr>
          <a:xfrm>
            <a:off x="1802163" y="1414914"/>
            <a:ext cx="6311934" cy="4966635"/>
          </a:xfrm>
          <a:prstGeom prst="rect">
            <a:avLst/>
          </a:prstGeom>
          <a:solidFill>
            <a:schemeClr val="dk1">
              <a:alpha val="24705"/>
            </a:schemeClr>
          </a:solidFill>
          <a:ln>
            <a:noFill/>
          </a:ln>
        </p:spPr>
        <p:txBody>
          <a:bodyPr spcFirstLastPara="1" wrap="square" lIns="91425" tIns="45700" rIns="91425" bIns="45700" anchor="t" anchorCtr="0">
            <a:spAutoFit/>
          </a:bodyPr>
          <a:lstStyle/>
          <a:p>
            <a:pPr marL="457200" marR="0" lvl="1" indent="0" algn="l" rtl="0">
              <a:spcBef>
                <a:spcPts val="0"/>
              </a:spcBef>
              <a:spcAft>
                <a:spcPts val="0"/>
              </a:spcAft>
              <a:buNone/>
            </a:pPr>
            <a:endParaRPr sz="1800" b="1" i="0" u="none" strike="noStrike" cap="none" dirty="0">
              <a:solidFill>
                <a:schemeClr val="lt1"/>
              </a:solidFill>
              <a:latin typeface="Calibri"/>
              <a:ea typeface="Calibri"/>
              <a:cs typeface="Calibri"/>
              <a:sym typeface="Calibri"/>
            </a:endParaRPr>
          </a:p>
        </p:txBody>
      </p:sp>
      <p:sp>
        <p:nvSpPr>
          <p:cNvPr id="547" name="Google Shape;547;p33"/>
          <p:cNvSpPr txBox="1">
            <a:spLocks noGrp="1"/>
          </p:cNvSpPr>
          <p:nvPr>
            <p:ph type="sldNum" idx="12"/>
          </p:nvPr>
        </p:nvSpPr>
        <p:spPr>
          <a:xfrm>
            <a:off x="10823979" y="557417"/>
            <a:ext cx="731600" cy="524800"/>
          </a:xfrm>
          <a:prstGeom prst="rect">
            <a:avLst/>
          </a:prstGeom>
          <a:noFill/>
          <a:ln>
            <a:noFill/>
          </a:ln>
        </p:spPr>
        <p:txBody>
          <a:bodyPr spcFirstLastPara="1" wrap="square" lIns="121900" tIns="121900" rIns="121900" bIns="121900" anchor="ctr" anchorCtr="0">
            <a:noAutofit/>
          </a:bodyPr>
          <a:lstStyle/>
          <a:p>
            <a:pPr marL="0" lvl="0" indent="0" algn="r" rtl="0">
              <a:spcBef>
                <a:spcPts val="0"/>
              </a:spcBef>
              <a:spcAft>
                <a:spcPts val="0"/>
              </a:spcAft>
              <a:buClr>
                <a:srgbClr val="888888"/>
              </a:buClr>
              <a:buSzPts val="1200"/>
              <a:buFont typeface="Calibri"/>
              <a:buNone/>
            </a:pPr>
            <a:fld id="{00000000-1234-1234-1234-123412341234}" type="slidenum">
              <a:rPr lang="es-CL"/>
              <a:t>33</a:t>
            </a:fld>
            <a:endParaRPr dirty="0"/>
          </a:p>
        </p:txBody>
      </p:sp>
      <p:sp>
        <p:nvSpPr>
          <p:cNvPr id="548" name="Google Shape;548;p33"/>
          <p:cNvSpPr/>
          <p:nvPr/>
        </p:nvSpPr>
        <p:spPr>
          <a:xfrm>
            <a:off x="1802163" y="96374"/>
            <a:ext cx="7830105" cy="905521"/>
          </a:xfrm>
          <a:prstGeom prst="rect">
            <a:avLst/>
          </a:prstGeom>
          <a:solidFill>
            <a:srgbClr val="00953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549" name="Google Shape;549;p33"/>
          <p:cNvSpPr/>
          <p:nvPr/>
        </p:nvSpPr>
        <p:spPr>
          <a:xfrm>
            <a:off x="-4" y="97657"/>
            <a:ext cx="1713397" cy="905521"/>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550" name="Google Shape;550;p33"/>
          <p:cNvSpPr/>
          <p:nvPr/>
        </p:nvSpPr>
        <p:spPr>
          <a:xfrm>
            <a:off x="4885501" y="235042"/>
            <a:ext cx="4519379"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CL" sz="3200" dirty="0">
                <a:solidFill>
                  <a:schemeClr val="lt1"/>
                </a:solidFill>
                <a:latin typeface="Calibri"/>
                <a:ea typeface="Calibri"/>
                <a:cs typeface="Calibri"/>
                <a:sym typeface="Calibri"/>
              </a:rPr>
              <a:t>Dosificación del hormigón</a:t>
            </a:r>
            <a:endParaRPr sz="3200" dirty="0">
              <a:solidFill>
                <a:schemeClr val="lt1"/>
              </a:solidFill>
              <a:latin typeface="Calibri"/>
              <a:ea typeface="Calibri"/>
              <a:cs typeface="Calibri"/>
              <a:sym typeface="Calibri"/>
            </a:endParaRPr>
          </a:p>
        </p:txBody>
      </p:sp>
      <p:sp>
        <p:nvSpPr>
          <p:cNvPr id="551" name="Google Shape;551;p33"/>
          <p:cNvSpPr/>
          <p:nvPr/>
        </p:nvSpPr>
        <p:spPr>
          <a:xfrm rot="1175287">
            <a:off x="9835488" y="1191321"/>
            <a:ext cx="1800000" cy="1800000"/>
          </a:xfrm>
          <a:prstGeom prst="ellipse">
            <a:avLst/>
          </a:prstGeom>
          <a:blipFill rotWithShape="1">
            <a:blip r:embed="rId4">
              <a:alphaModFix/>
            </a:blip>
            <a:stretch>
              <a:fillRect/>
            </a:stretch>
          </a:blip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s-CL" sz="1400" b="1" dirty="0">
                <a:solidFill>
                  <a:schemeClr val="lt1"/>
                </a:solidFill>
                <a:latin typeface="Calibri"/>
                <a:ea typeface="Calibri"/>
                <a:cs typeface="Calibri"/>
                <a:sym typeface="Calibri"/>
              </a:rPr>
              <a:t>EJEMPLO DE DOSIFICACIÓN</a:t>
            </a:r>
            <a:endParaRPr sz="1400" b="1" dirty="0">
              <a:solidFill>
                <a:schemeClr val="lt1"/>
              </a:solidFill>
              <a:latin typeface="Calibri"/>
              <a:ea typeface="Calibri"/>
              <a:cs typeface="Calibri"/>
              <a:sym typeface="Calibri"/>
            </a:endParaRPr>
          </a:p>
        </p:txBody>
      </p:sp>
      <p:sp>
        <p:nvSpPr>
          <p:cNvPr id="552" name="Google Shape;552;p33"/>
          <p:cNvSpPr txBox="1">
            <a:spLocks noGrp="1"/>
          </p:cNvSpPr>
          <p:nvPr>
            <p:ph type="body" idx="1"/>
          </p:nvPr>
        </p:nvSpPr>
        <p:spPr>
          <a:xfrm>
            <a:off x="1802175" y="1278623"/>
            <a:ext cx="6222600" cy="16254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800"/>
              </a:spcBef>
              <a:spcAft>
                <a:spcPts val="0"/>
              </a:spcAft>
              <a:buNone/>
            </a:pPr>
            <a:r>
              <a:rPr lang="es-CL" sz="2400" b="1" dirty="0"/>
              <a:t>Por resistencia</a:t>
            </a:r>
            <a:endParaRPr dirty="0"/>
          </a:p>
          <a:p>
            <a:pPr marL="179999" marR="5080" lvl="0" indent="0" algn="just" rtl="0">
              <a:lnSpc>
                <a:spcPct val="118750"/>
              </a:lnSpc>
              <a:spcBef>
                <a:spcPts val="180"/>
              </a:spcBef>
              <a:spcAft>
                <a:spcPts val="0"/>
              </a:spcAft>
              <a:buNone/>
            </a:pPr>
            <a:r>
              <a:rPr lang="es-CL" sz="1600" dirty="0">
                <a:latin typeface="Tahoma"/>
                <a:ea typeface="Tahoma"/>
                <a:cs typeface="Tahoma"/>
                <a:sym typeface="Tahoma"/>
              </a:rPr>
              <a:t>Consideremos que usamos cemento grado corriente y que la resistencia requerida es de 31,4 MPa. Obtendremos el valor de la relación agua cemento interpolando. La relación agua cemento es de 0,48 (se aproxima a la centésima).</a:t>
            </a:r>
            <a:endParaRPr sz="1600" dirty="0">
              <a:latin typeface="Tahoma"/>
              <a:ea typeface="Tahoma"/>
              <a:cs typeface="Tahoma"/>
              <a:sym typeface="Tahoma"/>
            </a:endParaRPr>
          </a:p>
          <a:p>
            <a:pPr marL="609585" lvl="0" indent="-342888" algn="l" rtl="0">
              <a:lnSpc>
                <a:spcPct val="90000"/>
              </a:lnSpc>
              <a:spcBef>
                <a:spcPts val="800"/>
              </a:spcBef>
              <a:spcAft>
                <a:spcPts val="0"/>
              </a:spcAft>
              <a:buClr>
                <a:schemeClr val="dk1"/>
              </a:buClr>
              <a:buSzPts val="1800"/>
              <a:buNone/>
            </a:pPr>
            <a:endParaRPr b="1" dirty="0"/>
          </a:p>
        </p:txBody>
      </p:sp>
      <p:graphicFrame>
        <p:nvGraphicFramePr>
          <p:cNvPr id="553" name="Google Shape;553;p33"/>
          <p:cNvGraphicFramePr/>
          <p:nvPr>
            <p:extLst>
              <p:ext uri="{D42A27DB-BD31-4B8C-83A1-F6EECF244321}">
                <p14:modId xmlns:p14="http://schemas.microsoft.com/office/powerpoint/2010/main" val="622059147"/>
              </p:ext>
            </p:extLst>
          </p:nvPr>
        </p:nvGraphicFramePr>
        <p:xfrm>
          <a:off x="1962778" y="3180738"/>
          <a:ext cx="5990700" cy="2926160"/>
        </p:xfrm>
        <a:graphic>
          <a:graphicData uri="http://schemas.openxmlformats.org/drawingml/2006/table">
            <a:tbl>
              <a:tblPr firstRow="1" bandRow="1">
                <a:noFill/>
                <a:tableStyleId>{86954924-CE56-4842-B303-1C8DD85EABF1}</a:tableStyleId>
              </a:tblPr>
              <a:tblGrid>
                <a:gridCol w="1996900">
                  <a:extLst>
                    <a:ext uri="{9D8B030D-6E8A-4147-A177-3AD203B41FA5}">
                      <a16:colId xmlns:a16="http://schemas.microsoft.com/office/drawing/2014/main" val="20000"/>
                    </a:ext>
                  </a:extLst>
                </a:gridCol>
                <a:gridCol w="1996900">
                  <a:extLst>
                    <a:ext uri="{9D8B030D-6E8A-4147-A177-3AD203B41FA5}">
                      <a16:colId xmlns:a16="http://schemas.microsoft.com/office/drawing/2014/main" val="20001"/>
                    </a:ext>
                  </a:extLst>
                </a:gridCol>
                <a:gridCol w="1996900">
                  <a:extLst>
                    <a:ext uri="{9D8B030D-6E8A-4147-A177-3AD203B41FA5}">
                      <a16:colId xmlns:a16="http://schemas.microsoft.com/office/drawing/2014/main" val="20002"/>
                    </a:ext>
                  </a:extLst>
                </a:gridCol>
              </a:tblGrid>
              <a:tr h="198000">
                <a:tc gridSpan="3">
                  <a:txBody>
                    <a:bodyPr/>
                    <a:lstStyle/>
                    <a:p>
                      <a:pPr marL="0" marR="0" lvl="0" indent="0" algn="ctr" rtl="0">
                        <a:spcBef>
                          <a:spcPts val="0"/>
                        </a:spcBef>
                        <a:spcAft>
                          <a:spcPts val="0"/>
                        </a:spcAft>
                        <a:buNone/>
                      </a:pPr>
                      <a:r>
                        <a:rPr lang="es-CL" sz="1600" u="none" strike="noStrike" cap="none" dirty="0"/>
                        <a:t>Tabla 11. Razón agua cemento para resistencia requerida fr</a:t>
                      </a:r>
                      <a:endParaRPr sz="1600" b="1" u="none" strike="noStrike" cap="none" dirty="0"/>
                    </a:p>
                  </a:txBody>
                  <a:tcPr marL="91450" marR="91450" marT="45725" marB="45725"/>
                </a:tc>
                <a:tc hMerge="1">
                  <a:txBody>
                    <a:bodyPr/>
                    <a:lstStyle/>
                    <a:p>
                      <a:endParaRPr lang="es-CL"/>
                    </a:p>
                  </a:txBody>
                  <a:tcPr/>
                </a:tc>
                <a:tc hMerge="1">
                  <a:txBody>
                    <a:bodyPr/>
                    <a:lstStyle/>
                    <a:p>
                      <a:endParaRPr lang="es-CL"/>
                    </a:p>
                  </a:txBody>
                  <a:tcPr/>
                </a:tc>
                <a:extLst>
                  <a:ext uri="{0D108BD9-81ED-4DB2-BD59-A6C34878D82A}">
                    <a16:rowId xmlns:a16="http://schemas.microsoft.com/office/drawing/2014/main" val="10000"/>
                  </a:ext>
                </a:extLst>
              </a:tr>
              <a:tr h="198000">
                <a:tc rowSpan="2">
                  <a:txBody>
                    <a:bodyPr/>
                    <a:lstStyle/>
                    <a:p>
                      <a:pPr marL="0" marR="0" lvl="0" indent="0" algn="ctr" rtl="0">
                        <a:spcBef>
                          <a:spcPts val="0"/>
                        </a:spcBef>
                        <a:spcAft>
                          <a:spcPts val="0"/>
                        </a:spcAft>
                        <a:buNone/>
                      </a:pPr>
                      <a:br>
                        <a:rPr lang="es-CL" sz="1600" u="none" strike="noStrike" cap="none" dirty="0"/>
                      </a:br>
                      <a:r>
                        <a:rPr lang="es-CL" sz="1600" u="none" strike="noStrike" cap="none" dirty="0"/>
                        <a:t>Razón agua cemento en masas</a:t>
                      </a:r>
                      <a:endParaRPr sz="1600" u="none" strike="noStrike" cap="none" dirty="0">
                        <a:solidFill>
                          <a:schemeClr val="dk1"/>
                        </a:solidFill>
                      </a:endParaRPr>
                    </a:p>
                  </a:txBody>
                  <a:tcPr marL="91450" marR="91450" marT="45725" marB="45725"/>
                </a:tc>
                <a:tc gridSpan="2">
                  <a:txBody>
                    <a:bodyPr/>
                    <a:lstStyle/>
                    <a:p>
                      <a:pPr marL="0" marR="0" lvl="0" indent="0" algn="ctr" rtl="0">
                        <a:spcBef>
                          <a:spcPts val="0"/>
                        </a:spcBef>
                        <a:spcAft>
                          <a:spcPts val="0"/>
                        </a:spcAft>
                        <a:buNone/>
                      </a:pPr>
                      <a:r>
                        <a:rPr lang="es-CL" sz="1600" u="none" strike="noStrike" cap="none" dirty="0"/>
                        <a:t>Resistencia media requerida (Mpa)</a:t>
                      </a:r>
                      <a:endParaRPr sz="1600" u="none" strike="noStrike" cap="none" dirty="0"/>
                    </a:p>
                  </a:txBody>
                  <a:tcPr marL="91450" marR="91450" marT="45725" marB="45725"/>
                </a:tc>
                <a:tc hMerge="1">
                  <a:txBody>
                    <a:bodyPr/>
                    <a:lstStyle/>
                    <a:p>
                      <a:endParaRPr lang="es-CL"/>
                    </a:p>
                  </a:txBody>
                  <a:tcPr/>
                </a:tc>
                <a:extLst>
                  <a:ext uri="{0D108BD9-81ED-4DB2-BD59-A6C34878D82A}">
                    <a16:rowId xmlns:a16="http://schemas.microsoft.com/office/drawing/2014/main" val="10001"/>
                  </a:ext>
                </a:extLst>
              </a:tr>
              <a:tr h="336600">
                <a:tc vMerge="1">
                  <a:txBody>
                    <a:bodyPr/>
                    <a:lstStyle/>
                    <a:p>
                      <a:endParaRPr lang="es-CL"/>
                    </a:p>
                  </a:txBody>
                  <a:tcPr/>
                </a:tc>
                <a:tc>
                  <a:txBody>
                    <a:bodyPr/>
                    <a:lstStyle/>
                    <a:p>
                      <a:pPr marL="0" marR="0" lvl="0" indent="0" algn="ctr" rtl="0">
                        <a:spcBef>
                          <a:spcPts val="0"/>
                        </a:spcBef>
                        <a:spcAft>
                          <a:spcPts val="0"/>
                        </a:spcAft>
                        <a:buNone/>
                      </a:pPr>
                      <a:r>
                        <a:rPr lang="es-CL" sz="1600" u="none" strike="noStrike" cap="none" dirty="0"/>
                        <a:t>Cemento grado corriente</a:t>
                      </a:r>
                      <a:endParaRPr sz="1600" u="none" strike="noStrike" cap="none" dirty="0">
                        <a:solidFill>
                          <a:schemeClr val="dk1"/>
                        </a:solidFill>
                      </a:endParaRPr>
                    </a:p>
                  </a:txBody>
                  <a:tcPr marL="91450" marR="91450" marT="45725" marB="45725"/>
                </a:tc>
                <a:tc>
                  <a:txBody>
                    <a:bodyPr/>
                    <a:lstStyle/>
                    <a:p>
                      <a:pPr marL="0" marR="0" lvl="0" indent="0" algn="ctr" rtl="0">
                        <a:spcBef>
                          <a:spcPts val="0"/>
                        </a:spcBef>
                        <a:spcAft>
                          <a:spcPts val="0"/>
                        </a:spcAft>
                        <a:buNone/>
                      </a:pPr>
                      <a:r>
                        <a:rPr lang="es-CL" sz="1600" u="none" strike="noStrike" cap="none" dirty="0"/>
                        <a:t>Cemento grado alta resistencia</a:t>
                      </a:r>
                      <a:endParaRPr sz="1600" u="none" strike="noStrike" cap="none" dirty="0">
                        <a:solidFill>
                          <a:schemeClr val="dk1"/>
                        </a:solidFill>
                      </a:endParaRPr>
                    </a:p>
                  </a:txBody>
                  <a:tcPr marL="91450" marR="91450" marT="45725" marB="45725"/>
                </a:tc>
                <a:extLst>
                  <a:ext uri="{0D108BD9-81ED-4DB2-BD59-A6C34878D82A}">
                    <a16:rowId xmlns:a16="http://schemas.microsoft.com/office/drawing/2014/main" val="10002"/>
                  </a:ext>
                </a:extLst>
              </a:tr>
              <a:tr h="198000">
                <a:tc>
                  <a:txBody>
                    <a:bodyPr/>
                    <a:lstStyle/>
                    <a:p>
                      <a:pPr marL="0" marR="0" lvl="0" indent="0" algn="ctr" rtl="0">
                        <a:spcBef>
                          <a:spcPts val="0"/>
                        </a:spcBef>
                        <a:spcAft>
                          <a:spcPts val="0"/>
                        </a:spcAft>
                        <a:buNone/>
                      </a:pPr>
                      <a:r>
                        <a:rPr lang="es-CL" sz="1600" u="none" strike="noStrike" cap="none" dirty="0"/>
                        <a:t>0,45</a:t>
                      </a:r>
                      <a:endParaRPr sz="1600" u="none" strike="noStrike" cap="none" dirty="0"/>
                    </a:p>
                  </a:txBody>
                  <a:tcPr marL="91450" marR="91450" marT="45725" marB="45725"/>
                </a:tc>
                <a:tc>
                  <a:txBody>
                    <a:bodyPr/>
                    <a:lstStyle/>
                    <a:p>
                      <a:pPr marL="0" marR="0" lvl="0" indent="0" algn="ctr" rtl="0">
                        <a:spcBef>
                          <a:spcPts val="0"/>
                        </a:spcBef>
                        <a:spcAft>
                          <a:spcPts val="0"/>
                        </a:spcAft>
                        <a:buNone/>
                      </a:pPr>
                      <a:r>
                        <a:rPr lang="es-CL" sz="1600" u="none" strike="noStrike" cap="none" dirty="0"/>
                        <a:t>34</a:t>
                      </a:r>
                      <a:endParaRPr sz="1600" u="none" strike="noStrike" cap="none" dirty="0"/>
                    </a:p>
                  </a:txBody>
                  <a:tcPr marL="91450" marR="91450" marT="45725" marB="45725"/>
                </a:tc>
                <a:tc>
                  <a:txBody>
                    <a:bodyPr/>
                    <a:lstStyle/>
                    <a:p>
                      <a:pPr marL="0" marR="0" lvl="0" indent="0" algn="ctr" rtl="0">
                        <a:spcBef>
                          <a:spcPts val="0"/>
                        </a:spcBef>
                        <a:spcAft>
                          <a:spcPts val="0"/>
                        </a:spcAft>
                        <a:buNone/>
                      </a:pPr>
                      <a:r>
                        <a:rPr lang="es-CL" sz="1600" u="none" strike="noStrike" cap="none" dirty="0"/>
                        <a:t>43</a:t>
                      </a:r>
                      <a:endParaRPr sz="1600" u="none" strike="noStrike" cap="none" dirty="0"/>
                    </a:p>
                  </a:txBody>
                  <a:tcPr marL="91450" marR="91450" marT="45725" marB="45725"/>
                </a:tc>
                <a:extLst>
                  <a:ext uri="{0D108BD9-81ED-4DB2-BD59-A6C34878D82A}">
                    <a16:rowId xmlns:a16="http://schemas.microsoft.com/office/drawing/2014/main" val="10003"/>
                  </a:ext>
                </a:extLst>
              </a:tr>
              <a:tr h="198000">
                <a:tc>
                  <a:txBody>
                    <a:bodyPr/>
                    <a:lstStyle/>
                    <a:p>
                      <a:pPr marL="0" marR="0" lvl="0" indent="0" algn="ctr" rtl="0">
                        <a:spcBef>
                          <a:spcPts val="0"/>
                        </a:spcBef>
                        <a:spcAft>
                          <a:spcPts val="0"/>
                        </a:spcAft>
                        <a:buNone/>
                      </a:pPr>
                      <a:r>
                        <a:rPr lang="es-CL" sz="1600" u="none" strike="noStrike" cap="none" dirty="0"/>
                        <a:t>0,50</a:t>
                      </a:r>
                      <a:endParaRPr sz="1600" u="none" strike="noStrike" cap="none" dirty="0"/>
                    </a:p>
                  </a:txBody>
                  <a:tcPr marL="91450" marR="91450" marT="45725" marB="45725"/>
                </a:tc>
                <a:tc>
                  <a:txBody>
                    <a:bodyPr/>
                    <a:lstStyle/>
                    <a:p>
                      <a:pPr marL="0" marR="0" lvl="0" indent="0" algn="ctr" rtl="0">
                        <a:spcBef>
                          <a:spcPts val="0"/>
                        </a:spcBef>
                        <a:spcAft>
                          <a:spcPts val="0"/>
                        </a:spcAft>
                        <a:buNone/>
                      </a:pPr>
                      <a:r>
                        <a:rPr lang="es-CL" sz="1600" u="none" strike="noStrike" cap="none" dirty="0"/>
                        <a:t>29</a:t>
                      </a:r>
                      <a:endParaRPr sz="1600" u="none" strike="noStrike" cap="none" dirty="0"/>
                    </a:p>
                  </a:txBody>
                  <a:tcPr marL="91450" marR="91450" marT="45725" marB="45725"/>
                </a:tc>
                <a:tc>
                  <a:txBody>
                    <a:bodyPr/>
                    <a:lstStyle/>
                    <a:p>
                      <a:pPr marL="0" marR="0" lvl="0" indent="0" algn="ctr" rtl="0">
                        <a:spcBef>
                          <a:spcPts val="0"/>
                        </a:spcBef>
                        <a:spcAft>
                          <a:spcPts val="0"/>
                        </a:spcAft>
                        <a:buNone/>
                      </a:pPr>
                      <a:r>
                        <a:rPr lang="es-CL" sz="1600" u="none" strike="noStrike" cap="none" dirty="0"/>
                        <a:t>36</a:t>
                      </a:r>
                      <a:endParaRPr sz="1600" u="none" strike="noStrike" cap="none" dirty="0"/>
                    </a:p>
                  </a:txBody>
                  <a:tcPr marL="91450" marR="91450" marT="45725" marB="45725"/>
                </a:tc>
                <a:extLst>
                  <a:ext uri="{0D108BD9-81ED-4DB2-BD59-A6C34878D82A}">
                    <a16:rowId xmlns:a16="http://schemas.microsoft.com/office/drawing/2014/main" val="10004"/>
                  </a:ext>
                </a:extLst>
              </a:tr>
              <a:tr h="198000">
                <a:tc>
                  <a:txBody>
                    <a:bodyPr/>
                    <a:lstStyle/>
                    <a:p>
                      <a:pPr marL="0" marR="0" lvl="0" indent="0" algn="ctr" rtl="0">
                        <a:spcBef>
                          <a:spcPts val="0"/>
                        </a:spcBef>
                        <a:spcAft>
                          <a:spcPts val="0"/>
                        </a:spcAft>
                        <a:buNone/>
                      </a:pPr>
                      <a:r>
                        <a:rPr lang="es-CL" sz="1600" u="none" strike="noStrike" cap="none" dirty="0"/>
                        <a:t>0,55</a:t>
                      </a:r>
                      <a:endParaRPr sz="1600" u="none" strike="noStrike" cap="none" dirty="0"/>
                    </a:p>
                  </a:txBody>
                  <a:tcPr marL="91450" marR="91450" marT="45725" marB="45725"/>
                </a:tc>
                <a:tc>
                  <a:txBody>
                    <a:bodyPr/>
                    <a:lstStyle/>
                    <a:p>
                      <a:pPr marL="0" marR="0" lvl="0" indent="0" algn="ctr" rtl="0">
                        <a:spcBef>
                          <a:spcPts val="0"/>
                        </a:spcBef>
                        <a:spcAft>
                          <a:spcPts val="0"/>
                        </a:spcAft>
                        <a:buNone/>
                      </a:pPr>
                      <a:r>
                        <a:rPr lang="es-CL" sz="1600" u="none" strike="noStrike" cap="none" dirty="0"/>
                        <a:t>25</a:t>
                      </a:r>
                      <a:endParaRPr sz="1600" u="none" strike="noStrike" cap="none" dirty="0"/>
                    </a:p>
                  </a:txBody>
                  <a:tcPr marL="91450" marR="91450" marT="45725" marB="45725"/>
                </a:tc>
                <a:tc>
                  <a:txBody>
                    <a:bodyPr/>
                    <a:lstStyle/>
                    <a:p>
                      <a:pPr marL="0" marR="0" lvl="0" indent="0" algn="ctr" rtl="0">
                        <a:spcBef>
                          <a:spcPts val="0"/>
                        </a:spcBef>
                        <a:spcAft>
                          <a:spcPts val="0"/>
                        </a:spcAft>
                        <a:buNone/>
                      </a:pPr>
                      <a:r>
                        <a:rPr lang="es-CL" sz="1600" u="none" strike="noStrike" cap="none" dirty="0"/>
                        <a:t>31</a:t>
                      </a:r>
                      <a:endParaRPr sz="1600" u="none" strike="noStrike" cap="none" dirty="0"/>
                    </a:p>
                  </a:txBody>
                  <a:tcPr marL="91450" marR="91450" marT="45725" marB="45725"/>
                </a:tc>
                <a:extLst>
                  <a:ext uri="{0D108BD9-81ED-4DB2-BD59-A6C34878D82A}">
                    <a16:rowId xmlns:a16="http://schemas.microsoft.com/office/drawing/2014/main" val="10005"/>
                  </a:ext>
                </a:extLst>
              </a:tr>
              <a:tr h="198000">
                <a:tc>
                  <a:txBody>
                    <a:bodyPr/>
                    <a:lstStyle/>
                    <a:p>
                      <a:pPr marL="0" marR="0" lvl="0" indent="0" algn="ctr" rtl="0">
                        <a:spcBef>
                          <a:spcPts val="0"/>
                        </a:spcBef>
                        <a:spcAft>
                          <a:spcPts val="0"/>
                        </a:spcAft>
                        <a:buNone/>
                      </a:pPr>
                      <a:r>
                        <a:rPr lang="es-CL" sz="1600" u="none" strike="noStrike" cap="none" dirty="0"/>
                        <a:t>0,60</a:t>
                      </a:r>
                      <a:endParaRPr sz="1600" u="none" strike="noStrike" cap="none" dirty="0"/>
                    </a:p>
                  </a:txBody>
                  <a:tcPr marL="91450" marR="91450" marT="45725" marB="45725"/>
                </a:tc>
                <a:tc>
                  <a:txBody>
                    <a:bodyPr/>
                    <a:lstStyle/>
                    <a:p>
                      <a:pPr marL="0" marR="0" lvl="0" indent="0" algn="ctr" rtl="0">
                        <a:spcBef>
                          <a:spcPts val="0"/>
                        </a:spcBef>
                        <a:spcAft>
                          <a:spcPts val="0"/>
                        </a:spcAft>
                        <a:buNone/>
                      </a:pPr>
                      <a:r>
                        <a:rPr lang="es-CL" sz="1600" u="none" strike="noStrike" cap="none" dirty="0"/>
                        <a:t>21</a:t>
                      </a:r>
                      <a:endParaRPr sz="1600" u="none" strike="noStrike" cap="none" dirty="0"/>
                    </a:p>
                  </a:txBody>
                  <a:tcPr marL="91450" marR="91450" marT="45725" marB="45725"/>
                </a:tc>
                <a:tc>
                  <a:txBody>
                    <a:bodyPr/>
                    <a:lstStyle/>
                    <a:p>
                      <a:pPr marL="0" marR="0" lvl="0" indent="0" algn="ctr" rtl="0">
                        <a:spcBef>
                          <a:spcPts val="0"/>
                        </a:spcBef>
                        <a:spcAft>
                          <a:spcPts val="0"/>
                        </a:spcAft>
                        <a:buNone/>
                      </a:pPr>
                      <a:r>
                        <a:rPr lang="es-CL" sz="1600" u="none" strike="noStrike" cap="none" dirty="0"/>
                        <a:t>26</a:t>
                      </a:r>
                      <a:endParaRPr sz="1600" u="none" strike="noStrike" cap="none" dirty="0"/>
                    </a:p>
                  </a:txBody>
                  <a:tcPr marL="91450" marR="91450" marT="45725" marB="45725"/>
                </a:tc>
                <a:extLst>
                  <a:ext uri="{0D108BD9-81ED-4DB2-BD59-A6C34878D82A}">
                    <a16:rowId xmlns:a16="http://schemas.microsoft.com/office/drawing/2014/main" val="10006"/>
                  </a:ext>
                </a:extLst>
              </a:tr>
              <a:tr h="198000">
                <a:tc>
                  <a:txBody>
                    <a:bodyPr/>
                    <a:lstStyle/>
                    <a:p>
                      <a:pPr marL="0" marR="0" lvl="0" indent="0" algn="ctr" rtl="0">
                        <a:spcBef>
                          <a:spcPts val="0"/>
                        </a:spcBef>
                        <a:spcAft>
                          <a:spcPts val="0"/>
                        </a:spcAft>
                        <a:buNone/>
                      </a:pPr>
                      <a:r>
                        <a:rPr lang="es-CL" sz="1600" u="none" strike="noStrike" cap="none" dirty="0"/>
                        <a:t>0,65</a:t>
                      </a:r>
                      <a:endParaRPr sz="1600" u="none" strike="noStrike" cap="none" dirty="0"/>
                    </a:p>
                  </a:txBody>
                  <a:tcPr marL="91450" marR="91450" marT="45725" marB="45725"/>
                </a:tc>
                <a:tc>
                  <a:txBody>
                    <a:bodyPr/>
                    <a:lstStyle/>
                    <a:p>
                      <a:pPr marL="0" marR="0" lvl="0" indent="0" algn="ctr" rtl="0">
                        <a:spcBef>
                          <a:spcPts val="0"/>
                        </a:spcBef>
                        <a:spcAft>
                          <a:spcPts val="0"/>
                        </a:spcAft>
                        <a:buNone/>
                      </a:pPr>
                      <a:r>
                        <a:rPr lang="es-CL" sz="1600" u="none" strike="noStrike" cap="none" dirty="0"/>
                        <a:t>18</a:t>
                      </a:r>
                      <a:endParaRPr sz="1600" u="none" strike="noStrike" cap="none" dirty="0"/>
                    </a:p>
                  </a:txBody>
                  <a:tcPr marL="91450" marR="91450" marT="45725" marB="45725"/>
                </a:tc>
                <a:tc>
                  <a:txBody>
                    <a:bodyPr/>
                    <a:lstStyle/>
                    <a:p>
                      <a:pPr marL="0" marR="0" lvl="0" indent="0" algn="ctr" rtl="0">
                        <a:spcBef>
                          <a:spcPts val="0"/>
                        </a:spcBef>
                        <a:spcAft>
                          <a:spcPts val="0"/>
                        </a:spcAft>
                        <a:buNone/>
                      </a:pPr>
                      <a:r>
                        <a:rPr lang="es-CL" sz="1600" u="none" strike="noStrike" cap="none" dirty="0"/>
                        <a:t>23</a:t>
                      </a:r>
                      <a:endParaRPr sz="1600" u="none" strike="noStrike" cap="none" dirty="0"/>
                    </a:p>
                  </a:txBody>
                  <a:tcPr marL="91450" marR="91450" marT="45725" marB="45725"/>
                </a:tc>
                <a:extLst>
                  <a:ext uri="{0D108BD9-81ED-4DB2-BD59-A6C34878D82A}">
                    <a16:rowId xmlns:a16="http://schemas.microsoft.com/office/drawing/2014/main" val="10007"/>
                  </a:ext>
                </a:extLst>
              </a:tr>
            </a:tbl>
          </a:graphicData>
        </a:graphic>
      </p:graphicFrame>
      <p:sp>
        <p:nvSpPr>
          <p:cNvPr id="554" name="Google Shape;554;p33"/>
          <p:cNvSpPr/>
          <p:nvPr/>
        </p:nvSpPr>
        <p:spPr>
          <a:xfrm>
            <a:off x="12020365" y="275204"/>
            <a:ext cx="171634" cy="6161103"/>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58"/>
        <p:cNvGrpSpPr/>
        <p:nvPr/>
      </p:nvGrpSpPr>
      <p:grpSpPr>
        <a:xfrm>
          <a:off x="0" y="0"/>
          <a:ext cx="0" cy="0"/>
          <a:chOff x="0" y="0"/>
          <a:chExt cx="0" cy="0"/>
        </a:xfrm>
      </p:grpSpPr>
      <p:pic>
        <p:nvPicPr>
          <p:cNvPr id="559" name="Google Shape;559;p34" descr="Fotografía, ladrillos, verde azulado, pared, cal, fotografía, ladrillos,  Fondo de pantalla HD | Wallpaperbetter"/>
          <p:cNvPicPr preferRelativeResize="0"/>
          <p:nvPr/>
        </p:nvPicPr>
        <p:blipFill rotWithShape="1">
          <a:blip r:embed="rId3">
            <a:alphaModFix/>
          </a:blip>
          <a:srcRect/>
          <a:stretch/>
        </p:blipFill>
        <p:spPr>
          <a:xfrm>
            <a:off x="12947" y="1"/>
            <a:ext cx="12179051" cy="6858000"/>
          </a:xfrm>
          <a:prstGeom prst="rect">
            <a:avLst/>
          </a:prstGeom>
          <a:noFill/>
          <a:ln>
            <a:noFill/>
          </a:ln>
        </p:spPr>
      </p:pic>
      <p:sp>
        <p:nvSpPr>
          <p:cNvPr id="560" name="Google Shape;560;p34"/>
          <p:cNvSpPr/>
          <p:nvPr/>
        </p:nvSpPr>
        <p:spPr>
          <a:xfrm>
            <a:off x="1802162" y="1414914"/>
            <a:ext cx="7489767" cy="5168766"/>
          </a:xfrm>
          <a:prstGeom prst="rect">
            <a:avLst/>
          </a:prstGeom>
          <a:solidFill>
            <a:schemeClr val="dk1">
              <a:alpha val="24705"/>
            </a:schemeClr>
          </a:solidFill>
          <a:ln>
            <a:noFill/>
          </a:ln>
        </p:spPr>
        <p:txBody>
          <a:bodyPr spcFirstLastPara="1" wrap="square" lIns="91425" tIns="45700" rIns="91425" bIns="45700" anchor="t" anchorCtr="0">
            <a:spAutoFit/>
          </a:bodyPr>
          <a:lstStyle/>
          <a:p>
            <a:pPr marL="457200" marR="0" lvl="1" indent="0" algn="l" rtl="0">
              <a:spcBef>
                <a:spcPts val="0"/>
              </a:spcBef>
              <a:spcAft>
                <a:spcPts val="0"/>
              </a:spcAft>
              <a:buNone/>
            </a:pPr>
            <a:endParaRPr sz="1800" b="1" i="0" u="none" strike="noStrike" cap="none" dirty="0">
              <a:solidFill>
                <a:schemeClr val="lt1"/>
              </a:solidFill>
              <a:latin typeface="Calibri"/>
              <a:ea typeface="Calibri"/>
              <a:cs typeface="Calibri"/>
              <a:sym typeface="Calibri"/>
            </a:endParaRPr>
          </a:p>
        </p:txBody>
      </p:sp>
      <p:sp>
        <p:nvSpPr>
          <p:cNvPr id="561" name="Google Shape;561;p34"/>
          <p:cNvSpPr txBox="1">
            <a:spLocks noGrp="1"/>
          </p:cNvSpPr>
          <p:nvPr>
            <p:ph type="sldNum" idx="12"/>
          </p:nvPr>
        </p:nvSpPr>
        <p:spPr>
          <a:xfrm>
            <a:off x="10823979" y="557417"/>
            <a:ext cx="731600" cy="524800"/>
          </a:xfrm>
          <a:prstGeom prst="rect">
            <a:avLst/>
          </a:prstGeom>
          <a:noFill/>
          <a:ln>
            <a:noFill/>
          </a:ln>
        </p:spPr>
        <p:txBody>
          <a:bodyPr spcFirstLastPara="1" wrap="square" lIns="121900" tIns="121900" rIns="121900" bIns="121900" anchor="ctr" anchorCtr="0">
            <a:noAutofit/>
          </a:bodyPr>
          <a:lstStyle/>
          <a:p>
            <a:pPr marL="0" lvl="0" indent="0" algn="r" rtl="0">
              <a:spcBef>
                <a:spcPts val="0"/>
              </a:spcBef>
              <a:spcAft>
                <a:spcPts val="0"/>
              </a:spcAft>
              <a:buClr>
                <a:srgbClr val="888888"/>
              </a:buClr>
              <a:buSzPts val="1200"/>
              <a:buFont typeface="Calibri"/>
              <a:buNone/>
            </a:pPr>
            <a:fld id="{00000000-1234-1234-1234-123412341234}" type="slidenum">
              <a:rPr lang="es-CL"/>
              <a:t>34</a:t>
            </a:fld>
            <a:endParaRPr dirty="0"/>
          </a:p>
        </p:txBody>
      </p:sp>
      <p:sp>
        <p:nvSpPr>
          <p:cNvPr id="562" name="Google Shape;562;p34"/>
          <p:cNvSpPr/>
          <p:nvPr/>
        </p:nvSpPr>
        <p:spPr>
          <a:xfrm>
            <a:off x="1802163" y="96374"/>
            <a:ext cx="7830105" cy="905521"/>
          </a:xfrm>
          <a:prstGeom prst="rect">
            <a:avLst/>
          </a:prstGeom>
          <a:solidFill>
            <a:srgbClr val="00953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563" name="Google Shape;563;p34"/>
          <p:cNvSpPr/>
          <p:nvPr/>
        </p:nvSpPr>
        <p:spPr>
          <a:xfrm>
            <a:off x="-4" y="97657"/>
            <a:ext cx="1713397" cy="905521"/>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564" name="Google Shape;564;p34"/>
          <p:cNvSpPr/>
          <p:nvPr/>
        </p:nvSpPr>
        <p:spPr>
          <a:xfrm>
            <a:off x="4885501" y="235042"/>
            <a:ext cx="4519379"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CL" sz="3200" dirty="0">
                <a:solidFill>
                  <a:schemeClr val="lt1"/>
                </a:solidFill>
                <a:latin typeface="Calibri"/>
                <a:ea typeface="Calibri"/>
                <a:cs typeface="Calibri"/>
                <a:sym typeface="Calibri"/>
              </a:rPr>
              <a:t>Dosificación del hormigón</a:t>
            </a:r>
            <a:endParaRPr sz="3200" dirty="0">
              <a:solidFill>
                <a:schemeClr val="lt1"/>
              </a:solidFill>
              <a:latin typeface="Calibri"/>
              <a:ea typeface="Calibri"/>
              <a:cs typeface="Calibri"/>
              <a:sym typeface="Calibri"/>
            </a:endParaRPr>
          </a:p>
        </p:txBody>
      </p:sp>
      <p:sp>
        <p:nvSpPr>
          <p:cNvPr id="565" name="Google Shape;565;p34"/>
          <p:cNvSpPr/>
          <p:nvPr/>
        </p:nvSpPr>
        <p:spPr>
          <a:xfrm rot="1175287">
            <a:off x="9835488" y="1191321"/>
            <a:ext cx="1800000" cy="1800000"/>
          </a:xfrm>
          <a:prstGeom prst="ellipse">
            <a:avLst/>
          </a:prstGeom>
          <a:blipFill rotWithShape="1">
            <a:blip r:embed="rId4">
              <a:alphaModFix/>
            </a:blip>
            <a:stretch>
              <a:fillRect/>
            </a:stretch>
          </a:blip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s-CL" sz="1400" b="1" dirty="0">
                <a:solidFill>
                  <a:schemeClr val="lt1"/>
                </a:solidFill>
                <a:latin typeface="Calibri"/>
                <a:ea typeface="Calibri"/>
                <a:cs typeface="Calibri"/>
                <a:sym typeface="Calibri"/>
              </a:rPr>
              <a:t>EJEMPLO DE DOSIFICACIÓN</a:t>
            </a:r>
            <a:endParaRPr sz="1400" b="1" dirty="0">
              <a:solidFill>
                <a:schemeClr val="lt1"/>
              </a:solidFill>
              <a:latin typeface="Calibri"/>
              <a:ea typeface="Calibri"/>
              <a:cs typeface="Calibri"/>
              <a:sym typeface="Calibri"/>
            </a:endParaRPr>
          </a:p>
        </p:txBody>
      </p:sp>
      <p:sp>
        <p:nvSpPr>
          <p:cNvPr id="566" name="Google Shape;566;p34"/>
          <p:cNvSpPr txBox="1">
            <a:spLocks noGrp="1"/>
          </p:cNvSpPr>
          <p:nvPr>
            <p:ph type="body" idx="1"/>
          </p:nvPr>
        </p:nvSpPr>
        <p:spPr>
          <a:xfrm>
            <a:off x="1802175" y="1261950"/>
            <a:ext cx="7476900" cy="19791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800"/>
              </a:spcBef>
              <a:spcAft>
                <a:spcPts val="0"/>
              </a:spcAft>
              <a:buNone/>
            </a:pPr>
            <a:r>
              <a:rPr lang="es-CL" b="1" dirty="0"/>
              <a:t>PASO 3</a:t>
            </a:r>
            <a:endParaRPr dirty="0"/>
          </a:p>
          <a:p>
            <a:pPr marL="152396" lvl="0" indent="0" algn="l" rtl="0">
              <a:lnSpc>
                <a:spcPct val="90000"/>
              </a:lnSpc>
              <a:spcBef>
                <a:spcPts val="800"/>
              </a:spcBef>
              <a:spcAft>
                <a:spcPts val="0"/>
              </a:spcAft>
              <a:buClr>
                <a:schemeClr val="dk1"/>
              </a:buClr>
              <a:buSzPts val="1800"/>
              <a:buNone/>
            </a:pPr>
            <a:r>
              <a:rPr lang="es-CL" sz="1600" dirty="0">
                <a:latin typeface="Calibri"/>
                <a:ea typeface="Calibri"/>
                <a:cs typeface="Calibri"/>
                <a:sym typeface="Calibri"/>
              </a:rPr>
              <a:t>Determinar el volumen estimado de agua de amasado en  metros cúbicos de acuerdo a la Tabla </a:t>
            </a:r>
            <a:r>
              <a:rPr lang="es-CL" sz="1600" dirty="0"/>
              <a:t>12</a:t>
            </a:r>
            <a:r>
              <a:rPr lang="es-CL" sz="1600" dirty="0">
                <a:latin typeface="Calibri"/>
                <a:ea typeface="Calibri"/>
                <a:cs typeface="Calibri"/>
                <a:sym typeface="Calibri"/>
              </a:rPr>
              <a:t>, con los valores del tamaño máximo del árido y el asentamiento de cono.</a:t>
            </a:r>
            <a:endParaRPr sz="2600" dirty="0"/>
          </a:p>
          <a:p>
            <a:pPr marL="152396" lvl="0" indent="0" algn="l" rtl="0">
              <a:lnSpc>
                <a:spcPct val="90000"/>
              </a:lnSpc>
              <a:spcBef>
                <a:spcPts val="800"/>
              </a:spcBef>
              <a:spcAft>
                <a:spcPts val="0"/>
              </a:spcAft>
              <a:buClr>
                <a:schemeClr val="dk1"/>
              </a:buClr>
              <a:buSzPts val="1800"/>
              <a:buNone/>
            </a:pPr>
            <a:r>
              <a:rPr lang="es-CL" sz="1600" dirty="0">
                <a:latin typeface="Calibri"/>
                <a:ea typeface="Calibri"/>
                <a:cs typeface="Calibri"/>
                <a:sym typeface="Calibri"/>
              </a:rPr>
              <a:t>Con un tamaño máximo del árido de 20mm y un asentamiento de cono de 6 cm, el valor es 0,195 m³</a:t>
            </a:r>
            <a:r>
              <a:rPr lang="es-CL" sz="1800" dirty="0">
                <a:latin typeface="Calibri"/>
                <a:ea typeface="Calibri"/>
                <a:cs typeface="Calibri"/>
                <a:sym typeface="Calibri"/>
              </a:rPr>
              <a:t>.</a:t>
            </a:r>
            <a:endParaRPr sz="2600" dirty="0"/>
          </a:p>
          <a:p>
            <a:pPr marL="609585" lvl="0" indent="-342888" algn="l" rtl="0">
              <a:lnSpc>
                <a:spcPct val="90000"/>
              </a:lnSpc>
              <a:spcBef>
                <a:spcPts val="800"/>
              </a:spcBef>
              <a:spcAft>
                <a:spcPts val="0"/>
              </a:spcAft>
              <a:buClr>
                <a:schemeClr val="dk1"/>
              </a:buClr>
              <a:buSzPts val="1800"/>
              <a:buNone/>
            </a:pPr>
            <a:endParaRPr b="1" dirty="0"/>
          </a:p>
          <a:p>
            <a:pPr marL="609585" lvl="0" indent="-342888" algn="l" rtl="0">
              <a:lnSpc>
                <a:spcPct val="90000"/>
              </a:lnSpc>
              <a:spcBef>
                <a:spcPts val="800"/>
              </a:spcBef>
              <a:spcAft>
                <a:spcPts val="0"/>
              </a:spcAft>
              <a:buClr>
                <a:schemeClr val="dk1"/>
              </a:buClr>
              <a:buSzPts val="1800"/>
              <a:buNone/>
            </a:pPr>
            <a:endParaRPr b="1" dirty="0"/>
          </a:p>
          <a:p>
            <a:pPr marL="101600" lvl="0" indent="0" algn="l" rtl="0">
              <a:lnSpc>
                <a:spcPct val="90000"/>
              </a:lnSpc>
              <a:spcBef>
                <a:spcPts val="800"/>
              </a:spcBef>
              <a:spcAft>
                <a:spcPts val="0"/>
              </a:spcAft>
              <a:buClr>
                <a:schemeClr val="dk1"/>
              </a:buClr>
              <a:buSzPts val="1800"/>
              <a:buNone/>
            </a:pPr>
            <a:endParaRPr b="1" dirty="0"/>
          </a:p>
        </p:txBody>
      </p:sp>
      <p:graphicFrame>
        <p:nvGraphicFramePr>
          <p:cNvPr id="567" name="Google Shape;567;p34"/>
          <p:cNvGraphicFramePr/>
          <p:nvPr>
            <p:extLst>
              <p:ext uri="{D42A27DB-BD31-4B8C-83A1-F6EECF244321}">
                <p14:modId xmlns:p14="http://schemas.microsoft.com/office/powerpoint/2010/main" val="4169180323"/>
              </p:ext>
            </p:extLst>
          </p:nvPr>
        </p:nvGraphicFramePr>
        <p:xfrm>
          <a:off x="2450983" y="3240970"/>
          <a:ext cx="5989675" cy="3322400"/>
        </p:xfrm>
        <a:graphic>
          <a:graphicData uri="http://schemas.openxmlformats.org/drawingml/2006/table">
            <a:tbl>
              <a:tblPr firstRow="1" bandRow="1">
                <a:noFill/>
                <a:tableStyleId>{86954924-CE56-4842-B303-1C8DD85EABF1}</a:tableStyleId>
              </a:tblPr>
              <a:tblGrid>
                <a:gridCol w="1646275">
                  <a:extLst>
                    <a:ext uri="{9D8B030D-6E8A-4147-A177-3AD203B41FA5}">
                      <a16:colId xmlns:a16="http://schemas.microsoft.com/office/drawing/2014/main" val="20000"/>
                    </a:ext>
                  </a:extLst>
                </a:gridCol>
                <a:gridCol w="946325">
                  <a:extLst>
                    <a:ext uri="{9D8B030D-6E8A-4147-A177-3AD203B41FA5}">
                      <a16:colId xmlns:a16="http://schemas.microsoft.com/office/drawing/2014/main" val="20001"/>
                    </a:ext>
                  </a:extLst>
                </a:gridCol>
                <a:gridCol w="837125">
                  <a:extLst>
                    <a:ext uri="{9D8B030D-6E8A-4147-A177-3AD203B41FA5}">
                      <a16:colId xmlns:a16="http://schemas.microsoft.com/office/drawing/2014/main" val="20002"/>
                    </a:ext>
                  </a:extLst>
                </a:gridCol>
                <a:gridCol w="861400">
                  <a:extLst>
                    <a:ext uri="{9D8B030D-6E8A-4147-A177-3AD203B41FA5}">
                      <a16:colId xmlns:a16="http://schemas.microsoft.com/office/drawing/2014/main" val="20003"/>
                    </a:ext>
                  </a:extLst>
                </a:gridCol>
                <a:gridCol w="849275">
                  <a:extLst>
                    <a:ext uri="{9D8B030D-6E8A-4147-A177-3AD203B41FA5}">
                      <a16:colId xmlns:a16="http://schemas.microsoft.com/office/drawing/2014/main" val="20004"/>
                    </a:ext>
                  </a:extLst>
                </a:gridCol>
                <a:gridCol w="849275">
                  <a:extLst>
                    <a:ext uri="{9D8B030D-6E8A-4147-A177-3AD203B41FA5}">
                      <a16:colId xmlns:a16="http://schemas.microsoft.com/office/drawing/2014/main" val="20005"/>
                    </a:ext>
                  </a:extLst>
                </a:gridCol>
              </a:tblGrid>
              <a:tr h="264900">
                <a:tc gridSpan="6">
                  <a:txBody>
                    <a:bodyPr/>
                    <a:lstStyle/>
                    <a:p>
                      <a:pPr marL="0" marR="0" lvl="0" indent="0" algn="ctr" rtl="0">
                        <a:spcBef>
                          <a:spcPts val="0"/>
                        </a:spcBef>
                        <a:spcAft>
                          <a:spcPts val="0"/>
                        </a:spcAft>
                        <a:buNone/>
                      </a:pPr>
                      <a:r>
                        <a:rPr lang="es-CL" sz="1700" u="none" strike="noStrike" cap="none" dirty="0"/>
                        <a:t>Tabla 12. Volumen de agua de amasado (m3)</a:t>
                      </a:r>
                      <a:endParaRPr sz="1700" b="1" u="none" strike="noStrike" cap="none" dirty="0"/>
                    </a:p>
                  </a:txBody>
                  <a:tcPr marL="91450" marR="91450" marT="45725" marB="45725"/>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extLst>
                  <a:ext uri="{0D108BD9-81ED-4DB2-BD59-A6C34878D82A}">
                    <a16:rowId xmlns:a16="http://schemas.microsoft.com/office/drawing/2014/main" val="10000"/>
                  </a:ext>
                </a:extLst>
              </a:tr>
              <a:tr h="264900">
                <a:tc rowSpan="2">
                  <a:txBody>
                    <a:bodyPr/>
                    <a:lstStyle/>
                    <a:p>
                      <a:pPr marL="0" marR="0" lvl="0" indent="0" algn="ctr" rtl="0">
                        <a:spcBef>
                          <a:spcPts val="0"/>
                        </a:spcBef>
                        <a:spcAft>
                          <a:spcPts val="0"/>
                        </a:spcAft>
                        <a:buNone/>
                      </a:pPr>
                      <a:r>
                        <a:rPr lang="es-CL" sz="1700" u="none" strike="noStrike" cap="none" dirty="0"/>
                        <a:t>Tamaño máximo nominal, mm</a:t>
                      </a:r>
                      <a:endParaRPr sz="1700" u="none" strike="noStrike" cap="none" dirty="0">
                        <a:solidFill>
                          <a:schemeClr val="dk1"/>
                        </a:solidFill>
                      </a:endParaRPr>
                    </a:p>
                  </a:txBody>
                  <a:tcPr marL="91450" marR="91450" marT="45725" marB="45725"/>
                </a:tc>
                <a:tc gridSpan="5">
                  <a:txBody>
                    <a:bodyPr/>
                    <a:lstStyle/>
                    <a:p>
                      <a:pPr marL="0" marR="0" lvl="0" indent="0" algn="ctr" rtl="0">
                        <a:spcBef>
                          <a:spcPts val="0"/>
                        </a:spcBef>
                        <a:spcAft>
                          <a:spcPts val="0"/>
                        </a:spcAft>
                        <a:buNone/>
                      </a:pPr>
                      <a:r>
                        <a:rPr lang="es-CL" sz="1700" u="none" strike="noStrike" cap="none" dirty="0"/>
                        <a:t>Docilidad según descenso de cono, cm</a:t>
                      </a:r>
                      <a:endParaRPr sz="1700" b="1" u="none" strike="noStrike" cap="none" dirty="0"/>
                    </a:p>
                  </a:txBody>
                  <a:tcPr marL="91450" marR="91450" marT="45725" marB="45725"/>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extLst>
                  <a:ext uri="{0D108BD9-81ED-4DB2-BD59-A6C34878D82A}">
                    <a16:rowId xmlns:a16="http://schemas.microsoft.com/office/drawing/2014/main" val="10001"/>
                  </a:ext>
                </a:extLst>
              </a:tr>
              <a:tr h="275550">
                <a:tc vMerge="1">
                  <a:txBody>
                    <a:bodyPr/>
                    <a:lstStyle/>
                    <a:p>
                      <a:endParaRPr lang="es-CL"/>
                    </a:p>
                  </a:txBody>
                  <a:tcPr/>
                </a:tc>
                <a:tc>
                  <a:txBody>
                    <a:bodyPr/>
                    <a:lstStyle/>
                    <a:p>
                      <a:pPr marL="0" marR="0" lvl="0" indent="0" algn="ctr" rtl="0">
                        <a:spcBef>
                          <a:spcPts val="0"/>
                        </a:spcBef>
                        <a:spcAft>
                          <a:spcPts val="0"/>
                        </a:spcAft>
                        <a:buNone/>
                      </a:pPr>
                      <a:r>
                        <a:rPr lang="es-CL" sz="1700" u="none" strike="noStrike" cap="none" dirty="0"/>
                        <a:t>0 - 2</a:t>
                      </a:r>
                      <a:endParaRPr sz="1700" u="none" strike="noStrike" cap="none" dirty="0"/>
                    </a:p>
                  </a:txBody>
                  <a:tcPr marL="91450" marR="91450" marT="45725" marB="45725"/>
                </a:tc>
                <a:tc>
                  <a:txBody>
                    <a:bodyPr/>
                    <a:lstStyle/>
                    <a:p>
                      <a:pPr marL="0" marR="0" lvl="0" indent="0" algn="ctr" rtl="0">
                        <a:spcBef>
                          <a:spcPts val="0"/>
                        </a:spcBef>
                        <a:spcAft>
                          <a:spcPts val="0"/>
                        </a:spcAft>
                        <a:buNone/>
                      </a:pPr>
                      <a:r>
                        <a:rPr lang="es-CL" sz="1700" u="none" strike="noStrike" cap="none" dirty="0"/>
                        <a:t>3 - 5</a:t>
                      </a:r>
                      <a:endParaRPr sz="1700" u="none" strike="noStrike" cap="none" dirty="0"/>
                    </a:p>
                  </a:txBody>
                  <a:tcPr marL="91450" marR="91450" marT="45725" marB="45725"/>
                </a:tc>
                <a:tc>
                  <a:txBody>
                    <a:bodyPr/>
                    <a:lstStyle/>
                    <a:p>
                      <a:pPr marL="0" marR="0" lvl="0" indent="0" algn="ctr" rtl="0">
                        <a:spcBef>
                          <a:spcPts val="0"/>
                        </a:spcBef>
                        <a:spcAft>
                          <a:spcPts val="0"/>
                        </a:spcAft>
                        <a:buNone/>
                      </a:pPr>
                      <a:r>
                        <a:rPr lang="es-CL" sz="1700" u="none" strike="noStrike" cap="none" dirty="0"/>
                        <a:t>6 - 9</a:t>
                      </a:r>
                      <a:endParaRPr sz="1700" u="none" strike="noStrike" cap="none" dirty="0"/>
                    </a:p>
                  </a:txBody>
                  <a:tcPr marL="91450" marR="91450" marT="45725" marB="45725"/>
                </a:tc>
                <a:tc>
                  <a:txBody>
                    <a:bodyPr/>
                    <a:lstStyle/>
                    <a:p>
                      <a:pPr marL="0" marR="0" lvl="0" indent="0" algn="ctr" rtl="0">
                        <a:spcBef>
                          <a:spcPts val="0"/>
                        </a:spcBef>
                        <a:spcAft>
                          <a:spcPts val="0"/>
                        </a:spcAft>
                        <a:buNone/>
                      </a:pPr>
                      <a:r>
                        <a:rPr lang="es-CL" sz="1700" u="none" strike="noStrike" cap="none" dirty="0"/>
                        <a:t>10 - 15</a:t>
                      </a:r>
                      <a:endParaRPr sz="1700" u="none" strike="noStrike" cap="none" dirty="0">
                        <a:solidFill>
                          <a:schemeClr val="dk1"/>
                        </a:solidFill>
                      </a:endParaRPr>
                    </a:p>
                  </a:txBody>
                  <a:tcPr marL="91450" marR="91450" marT="45725" marB="45725"/>
                </a:tc>
                <a:tc>
                  <a:txBody>
                    <a:bodyPr/>
                    <a:lstStyle/>
                    <a:p>
                      <a:pPr marL="0" marR="0" lvl="0" indent="0" algn="ctr" rtl="0">
                        <a:spcBef>
                          <a:spcPts val="0"/>
                        </a:spcBef>
                        <a:spcAft>
                          <a:spcPts val="0"/>
                        </a:spcAft>
                        <a:buNone/>
                      </a:pPr>
                      <a:r>
                        <a:rPr lang="es-CL" sz="1700" u="none" strike="noStrike" cap="none" dirty="0"/>
                        <a:t>16</a:t>
                      </a:r>
                      <a:endParaRPr sz="1700" u="none" strike="noStrike" cap="none" dirty="0">
                        <a:solidFill>
                          <a:schemeClr val="dk1"/>
                        </a:solidFill>
                      </a:endParaRPr>
                    </a:p>
                  </a:txBody>
                  <a:tcPr marL="91450" marR="91450" marT="45725" marB="45725"/>
                </a:tc>
                <a:extLst>
                  <a:ext uri="{0D108BD9-81ED-4DB2-BD59-A6C34878D82A}">
                    <a16:rowId xmlns:a16="http://schemas.microsoft.com/office/drawing/2014/main" val="10002"/>
                  </a:ext>
                </a:extLst>
              </a:tr>
              <a:tr h="264900">
                <a:tc>
                  <a:txBody>
                    <a:bodyPr/>
                    <a:lstStyle/>
                    <a:p>
                      <a:pPr marL="0" marR="0" lvl="0" indent="0" algn="ctr" rtl="0">
                        <a:spcBef>
                          <a:spcPts val="0"/>
                        </a:spcBef>
                        <a:spcAft>
                          <a:spcPts val="0"/>
                        </a:spcAft>
                        <a:buNone/>
                      </a:pPr>
                      <a:r>
                        <a:rPr lang="es-CL" sz="1700" u="none" strike="noStrike" cap="none" dirty="0"/>
                        <a:t>63</a:t>
                      </a:r>
                      <a:endParaRPr sz="1700" b="0" u="none" strike="noStrike" cap="none" dirty="0">
                        <a:latin typeface="Calibri"/>
                        <a:ea typeface="Calibri"/>
                        <a:cs typeface="Calibri"/>
                        <a:sym typeface="Calibri"/>
                      </a:endParaRPr>
                    </a:p>
                  </a:txBody>
                  <a:tcPr marL="91450" marR="91450" marT="45725" marB="45725"/>
                </a:tc>
                <a:tc>
                  <a:txBody>
                    <a:bodyPr/>
                    <a:lstStyle/>
                    <a:p>
                      <a:pPr marL="0" marR="0" lvl="0" indent="0" algn="ctr" rtl="0">
                        <a:spcBef>
                          <a:spcPts val="0"/>
                        </a:spcBef>
                        <a:spcAft>
                          <a:spcPts val="0"/>
                        </a:spcAft>
                        <a:buNone/>
                      </a:pPr>
                      <a:r>
                        <a:rPr lang="es-CL" sz="1700" u="none" strike="noStrike" cap="none" dirty="0"/>
                        <a:t>0,135</a:t>
                      </a:r>
                      <a:endParaRPr sz="1700" u="none" strike="noStrike" cap="none" dirty="0"/>
                    </a:p>
                  </a:txBody>
                  <a:tcPr marL="91450" marR="91450" marT="45725" marB="45725"/>
                </a:tc>
                <a:tc>
                  <a:txBody>
                    <a:bodyPr/>
                    <a:lstStyle/>
                    <a:p>
                      <a:pPr marL="0" marR="0" lvl="0" indent="0" algn="ctr" rtl="0">
                        <a:spcBef>
                          <a:spcPts val="0"/>
                        </a:spcBef>
                        <a:spcAft>
                          <a:spcPts val="0"/>
                        </a:spcAft>
                        <a:buNone/>
                      </a:pPr>
                      <a:r>
                        <a:rPr lang="es-CL" sz="1700" u="none" strike="noStrike" cap="none" dirty="0"/>
                        <a:t>0,145</a:t>
                      </a:r>
                      <a:endParaRPr sz="1700" u="none" strike="noStrike" cap="none" dirty="0"/>
                    </a:p>
                  </a:txBody>
                  <a:tcPr marL="91450" marR="91450" marT="45725" marB="45725"/>
                </a:tc>
                <a:tc>
                  <a:txBody>
                    <a:bodyPr/>
                    <a:lstStyle/>
                    <a:p>
                      <a:pPr marL="0" marR="0" lvl="0" indent="0" algn="ctr" rtl="0">
                        <a:spcBef>
                          <a:spcPts val="0"/>
                        </a:spcBef>
                        <a:spcAft>
                          <a:spcPts val="0"/>
                        </a:spcAft>
                        <a:buNone/>
                      </a:pPr>
                      <a:r>
                        <a:rPr lang="es-CL" sz="1700" u="none" strike="noStrike" cap="none" dirty="0"/>
                        <a:t>0,155</a:t>
                      </a:r>
                      <a:endParaRPr sz="1700" u="none" strike="noStrike" cap="none" dirty="0"/>
                    </a:p>
                  </a:txBody>
                  <a:tcPr marL="91450" marR="91450" marT="45725" marB="45725"/>
                </a:tc>
                <a:tc>
                  <a:txBody>
                    <a:bodyPr/>
                    <a:lstStyle/>
                    <a:p>
                      <a:pPr marL="0" marR="0" lvl="0" indent="0" algn="ctr" rtl="0">
                        <a:spcBef>
                          <a:spcPts val="0"/>
                        </a:spcBef>
                        <a:spcAft>
                          <a:spcPts val="0"/>
                        </a:spcAft>
                        <a:buNone/>
                      </a:pPr>
                      <a:r>
                        <a:rPr lang="es-CL" sz="1700" u="none" strike="noStrike" cap="none" dirty="0"/>
                        <a:t>0,165</a:t>
                      </a:r>
                      <a:endParaRPr sz="1700" u="none" strike="noStrike" cap="none" dirty="0"/>
                    </a:p>
                  </a:txBody>
                  <a:tcPr marL="91450" marR="91450" marT="45725" marB="45725"/>
                </a:tc>
                <a:tc>
                  <a:txBody>
                    <a:bodyPr/>
                    <a:lstStyle/>
                    <a:p>
                      <a:pPr marL="0" marR="0" lvl="0" indent="0" algn="ctr" rtl="0">
                        <a:spcBef>
                          <a:spcPts val="0"/>
                        </a:spcBef>
                        <a:spcAft>
                          <a:spcPts val="0"/>
                        </a:spcAft>
                        <a:buNone/>
                      </a:pPr>
                      <a:r>
                        <a:rPr lang="es-CL" sz="1700" u="none" strike="noStrike" cap="none" dirty="0"/>
                        <a:t>0,170</a:t>
                      </a:r>
                      <a:endParaRPr sz="1700" u="none" strike="noStrike" cap="none" dirty="0"/>
                    </a:p>
                  </a:txBody>
                  <a:tcPr marL="91450" marR="91450" marT="45725" marB="45725"/>
                </a:tc>
                <a:extLst>
                  <a:ext uri="{0D108BD9-81ED-4DB2-BD59-A6C34878D82A}">
                    <a16:rowId xmlns:a16="http://schemas.microsoft.com/office/drawing/2014/main" val="10003"/>
                  </a:ext>
                </a:extLst>
              </a:tr>
              <a:tr h="264900">
                <a:tc>
                  <a:txBody>
                    <a:bodyPr/>
                    <a:lstStyle/>
                    <a:p>
                      <a:pPr marL="0" marR="0" lvl="0" indent="0" algn="ctr" rtl="0">
                        <a:spcBef>
                          <a:spcPts val="0"/>
                        </a:spcBef>
                        <a:spcAft>
                          <a:spcPts val="0"/>
                        </a:spcAft>
                        <a:buNone/>
                      </a:pPr>
                      <a:r>
                        <a:rPr lang="es-CL" sz="1700" u="none" strike="noStrike" cap="none" dirty="0"/>
                        <a:t>50</a:t>
                      </a:r>
                      <a:endParaRPr sz="1700" u="none" strike="noStrike" cap="none" dirty="0"/>
                    </a:p>
                  </a:txBody>
                  <a:tcPr marL="91450" marR="91450" marT="45725" marB="45725"/>
                </a:tc>
                <a:tc>
                  <a:txBody>
                    <a:bodyPr/>
                    <a:lstStyle/>
                    <a:p>
                      <a:pPr marL="0" marR="0" lvl="0" indent="0" algn="ctr" rtl="0">
                        <a:spcBef>
                          <a:spcPts val="0"/>
                        </a:spcBef>
                        <a:spcAft>
                          <a:spcPts val="0"/>
                        </a:spcAft>
                        <a:buNone/>
                      </a:pPr>
                      <a:r>
                        <a:rPr lang="es-CL" sz="1700" u="none" strike="noStrike" cap="none" dirty="0"/>
                        <a:t>0,145</a:t>
                      </a:r>
                      <a:endParaRPr sz="1700" u="none" strike="noStrike" cap="none" dirty="0"/>
                    </a:p>
                  </a:txBody>
                  <a:tcPr marL="91450" marR="91450" marT="45725" marB="45725"/>
                </a:tc>
                <a:tc>
                  <a:txBody>
                    <a:bodyPr/>
                    <a:lstStyle/>
                    <a:p>
                      <a:pPr marL="0" marR="0" lvl="0" indent="0" algn="ctr" rtl="0">
                        <a:spcBef>
                          <a:spcPts val="0"/>
                        </a:spcBef>
                        <a:spcAft>
                          <a:spcPts val="0"/>
                        </a:spcAft>
                        <a:buNone/>
                      </a:pPr>
                      <a:r>
                        <a:rPr lang="es-CL" sz="1700" u="none" strike="noStrike" cap="none" dirty="0"/>
                        <a:t>0,155</a:t>
                      </a:r>
                      <a:endParaRPr sz="1700" u="none" strike="noStrike" cap="none" dirty="0"/>
                    </a:p>
                  </a:txBody>
                  <a:tcPr marL="91450" marR="91450" marT="45725" marB="45725"/>
                </a:tc>
                <a:tc>
                  <a:txBody>
                    <a:bodyPr/>
                    <a:lstStyle/>
                    <a:p>
                      <a:pPr marL="0" marR="0" lvl="0" indent="0" algn="ctr" rtl="0">
                        <a:spcBef>
                          <a:spcPts val="0"/>
                        </a:spcBef>
                        <a:spcAft>
                          <a:spcPts val="0"/>
                        </a:spcAft>
                        <a:buNone/>
                      </a:pPr>
                      <a:r>
                        <a:rPr lang="es-CL" sz="1700" u="none" strike="noStrike" cap="none" dirty="0"/>
                        <a:t>0,165</a:t>
                      </a:r>
                      <a:endParaRPr sz="1700" u="none" strike="noStrike" cap="none" dirty="0"/>
                    </a:p>
                  </a:txBody>
                  <a:tcPr marL="91450" marR="91450" marT="45725" marB="45725"/>
                </a:tc>
                <a:tc>
                  <a:txBody>
                    <a:bodyPr/>
                    <a:lstStyle/>
                    <a:p>
                      <a:pPr marL="0" marR="0" lvl="0" indent="0" algn="ctr" rtl="0">
                        <a:spcBef>
                          <a:spcPts val="0"/>
                        </a:spcBef>
                        <a:spcAft>
                          <a:spcPts val="0"/>
                        </a:spcAft>
                        <a:buNone/>
                      </a:pPr>
                      <a:r>
                        <a:rPr lang="es-CL" sz="1700" u="none" strike="noStrike" cap="none" dirty="0"/>
                        <a:t>0,175</a:t>
                      </a:r>
                      <a:endParaRPr sz="1700" u="none" strike="noStrike" cap="none" dirty="0"/>
                    </a:p>
                  </a:txBody>
                  <a:tcPr marL="91450" marR="91450" marT="45725" marB="45725"/>
                </a:tc>
                <a:tc>
                  <a:txBody>
                    <a:bodyPr/>
                    <a:lstStyle/>
                    <a:p>
                      <a:pPr marL="0" marR="0" lvl="0" indent="0" algn="ctr" rtl="0">
                        <a:spcBef>
                          <a:spcPts val="0"/>
                        </a:spcBef>
                        <a:spcAft>
                          <a:spcPts val="0"/>
                        </a:spcAft>
                        <a:buNone/>
                      </a:pPr>
                      <a:r>
                        <a:rPr lang="es-CL" sz="1700" u="none" strike="noStrike" cap="none" dirty="0"/>
                        <a:t>0,180</a:t>
                      </a:r>
                      <a:endParaRPr sz="1700" u="none" strike="noStrike" cap="none" dirty="0"/>
                    </a:p>
                  </a:txBody>
                  <a:tcPr marL="91450" marR="91450" marT="45725" marB="45725"/>
                </a:tc>
                <a:extLst>
                  <a:ext uri="{0D108BD9-81ED-4DB2-BD59-A6C34878D82A}">
                    <a16:rowId xmlns:a16="http://schemas.microsoft.com/office/drawing/2014/main" val="10004"/>
                  </a:ext>
                </a:extLst>
              </a:tr>
              <a:tr h="264900">
                <a:tc>
                  <a:txBody>
                    <a:bodyPr/>
                    <a:lstStyle/>
                    <a:p>
                      <a:pPr marL="0" marR="0" lvl="0" indent="0" algn="ctr" rtl="0">
                        <a:spcBef>
                          <a:spcPts val="0"/>
                        </a:spcBef>
                        <a:spcAft>
                          <a:spcPts val="0"/>
                        </a:spcAft>
                        <a:buNone/>
                      </a:pPr>
                      <a:r>
                        <a:rPr lang="es-CL" sz="1700" u="none" strike="noStrike" cap="none" dirty="0"/>
                        <a:t>40</a:t>
                      </a:r>
                      <a:endParaRPr sz="1700" u="none" strike="noStrike" cap="none" dirty="0"/>
                    </a:p>
                  </a:txBody>
                  <a:tcPr marL="91450" marR="91450" marT="45725" marB="45725"/>
                </a:tc>
                <a:tc>
                  <a:txBody>
                    <a:bodyPr/>
                    <a:lstStyle/>
                    <a:p>
                      <a:pPr marL="0" marR="0" lvl="0" indent="0" algn="ctr" rtl="0">
                        <a:spcBef>
                          <a:spcPts val="0"/>
                        </a:spcBef>
                        <a:spcAft>
                          <a:spcPts val="0"/>
                        </a:spcAft>
                        <a:buNone/>
                      </a:pPr>
                      <a:r>
                        <a:rPr lang="es-CL" sz="1700" u="none" strike="noStrike" cap="none" dirty="0"/>
                        <a:t>0,150</a:t>
                      </a:r>
                      <a:endParaRPr sz="1700" u="none" strike="noStrike" cap="none" dirty="0"/>
                    </a:p>
                  </a:txBody>
                  <a:tcPr marL="91450" marR="91450" marT="45725" marB="45725"/>
                </a:tc>
                <a:tc>
                  <a:txBody>
                    <a:bodyPr/>
                    <a:lstStyle/>
                    <a:p>
                      <a:pPr marL="0" marR="0" lvl="0" indent="0" algn="ctr" rtl="0">
                        <a:spcBef>
                          <a:spcPts val="0"/>
                        </a:spcBef>
                        <a:spcAft>
                          <a:spcPts val="0"/>
                        </a:spcAft>
                        <a:buNone/>
                      </a:pPr>
                      <a:r>
                        <a:rPr lang="es-CL" sz="1700" u="none" strike="noStrike" cap="none" dirty="0"/>
                        <a:t>0,160</a:t>
                      </a:r>
                      <a:endParaRPr sz="1700" u="none" strike="noStrike" cap="none" dirty="0"/>
                    </a:p>
                  </a:txBody>
                  <a:tcPr marL="91450" marR="91450" marT="45725" marB="45725"/>
                </a:tc>
                <a:tc>
                  <a:txBody>
                    <a:bodyPr/>
                    <a:lstStyle/>
                    <a:p>
                      <a:pPr marL="0" marR="0" lvl="0" indent="0" algn="ctr" rtl="0">
                        <a:spcBef>
                          <a:spcPts val="0"/>
                        </a:spcBef>
                        <a:spcAft>
                          <a:spcPts val="0"/>
                        </a:spcAft>
                        <a:buNone/>
                      </a:pPr>
                      <a:r>
                        <a:rPr lang="es-CL" sz="1700" u="none" strike="noStrike" cap="none" dirty="0"/>
                        <a:t>0,170</a:t>
                      </a:r>
                      <a:endParaRPr sz="1700" u="none" strike="noStrike" cap="none" dirty="0"/>
                    </a:p>
                  </a:txBody>
                  <a:tcPr marL="91450" marR="91450" marT="45725" marB="45725"/>
                </a:tc>
                <a:tc>
                  <a:txBody>
                    <a:bodyPr/>
                    <a:lstStyle/>
                    <a:p>
                      <a:pPr marL="0" marR="0" lvl="0" indent="0" algn="ctr" rtl="0">
                        <a:spcBef>
                          <a:spcPts val="0"/>
                        </a:spcBef>
                        <a:spcAft>
                          <a:spcPts val="0"/>
                        </a:spcAft>
                        <a:buNone/>
                      </a:pPr>
                      <a:r>
                        <a:rPr lang="es-CL" sz="1700" u="none" strike="noStrike" cap="none" dirty="0"/>
                        <a:t>0,180</a:t>
                      </a:r>
                      <a:endParaRPr sz="1700" u="none" strike="noStrike" cap="none" dirty="0"/>
                    </a:p>
                  </a:txBody>
                  <a:tcPr marL="91450" marR="91450" marT="45725" marB="45725"/>
                </a:tc>
                <a:tc>
                  <a:txBody>
                    <a:bodyPr/>
                    <a:lstStyle/>
                    <a:p>
                      <a:pPr marL="0" marR="0" lvl="0" indent="0" algn="ctr" rtl="0">
                        <a:spcBef>
                          <a:spcPts val="0"/>
                        </a:spcBef>
                        <a:spcAft>
                          <a:spcPts val="0"/>
                        </a:spcAft>
                        <a:buNone/>
                      </a:pPr>
                      <a:r>
                        <a:rPr lang="es-CL" sz="1700" u="none" strike="noStrike" cap="none" dirty="0"/>
                        <a:t>0,185</a:t>
                      </a:r>
                      <a:endParaRPr sz="1700" u="none" strike="noStrike" cap="none" dirty="0"/>
                    </a:p>
                  </a:txBody>
                  <a:tcPr marL="91450" marR="91450" marT="45725" marB="45725"/>
                </a:tc>
                <a:extLst>
                  <a:ext uri="{0D108BD9-81ED-4DB2-BD59-A6C34878D82A}">
                    <a16:rowId xmlns:a16="http://schemas.microsoft.com/office/drawing/2014/main" val="10005"/>
                  </a:ext>
                </a:extLst>
              </a:tr>
              <a:tr h="264900">
                <a:tc>
                  <a:txBody>
                    <a:bodyPr/>
                    <a:lstStyle/>
                    <a:p>
                      <a:pPr marL="0" marR="0" lvl="0" indent="0" algn="ctr" rtl="0">
                        <a:spcBef>
                          <a:spcPts val="0"/>
                        </a:spcBef>
                        <a:spcAft>
                          <a:spcPts val="0"/>
                        </a:spcAft>
                        <a:buNone/>
                      </a:pPr>
                      <a:r>
                        <a:rPr lang="es-CL" sz="1700" u="none" strike="noStrike" cap="none" dirty="0"/>
                        <a:t>25</a:t>
                      </a:r>
                      <a:endParaRPr sz="1700" u="none" strike="noStrike" cap="none" dirty="0"/>
                    </a:p>
                  </a:txBody>
                  <a:tcPr marL="91450" marR="91450" marT="45725" marB="45725"/>
                </a:tc>
                <a:tc>
                  <a:txBody>
                    <a:bodyPr/>
                    <a:lstStyle/>
                    <a:p>
                      <a:pPr marL="0" marR="0" lvl="0" indent="0" algn="ctr" rtl="0">
                        <a:spcBef>
                          <a:spcPts val="0"/>
                        </a:spcBef>
                        <a:spcAft>
                          <a:spcPts val="0"/>
                        </a:spcAft>
                        <a:buNone/>
                      </a:pPr>
                      <a:r>
                        <a:rPr lang="es-CL" sz="1700" u="none" strike="noStrike" cap="none" dirty="0"/>
                        <a:t>0,170</a:t>
                      </a:r>
                      <a:endParaRPr sz="1700" u="none" strike="noStrike" cap="none" dirty="0"/>
                    </a:p>
                  </a:txBody>
                  <a:tcPr marL="91450" marR="91450" marT="45725" marB="45725"/>
                </a:tc>
                <a:tc>
                  <a:txBody>
                    <a:bodyPr/>
                    <a:lstStyle/>
                    <a:p>
                      <a:pPr marL="0" marR="0" lvl="0" indent="0" algn="ctr" rtl="0">
                        <a:spcBef>
                          <a:spcPts val="0"/>
                        </a:spcBef>
                        <a:spcAft>
                          <a:spcPts val="0"/>
                        </a:spcAft>
                        <a:buNone/>
                      </a:pPr>
                      <a:r>
                        <a:rPr lang="es-CL" sz="1700" u="none" strike="noStrike" cap="none" dirty="0"/>
                        <a:t>0,180</a:t>
                      </a:r>
                      <a:endParaRPr sz="1700" u="none" strike="noStrike" cap="none" dirty="0"/>
                    </a:p>
                  </a:txBody>
                  <a:tcPr marL="91450" marR="91450" marT="45725" marB="45725"/>
                </a:tc>
                <a:tc>
                  <a:txBody>
                    <a:bodyPr/>
                    <a:lstStyle/>
                    <a:p>
                      <a:pPr marL="0" marR="0" lvl="0" indent="0" algn="ctr" rtl="0">
                        <a:spcBef>
                          <a:spcPts val="0"/>
                        </a:spcBef>
                        <a:spcAft>
                          <a:spcPts val="0"/>
                        </a:spcAft>
                        <a:buNone/>
                      </a:pPr>
                      <a:r>
                        <a:rPr lang="es-CL" sz="1700" u="none" strike="noStrike" cap="none" dirty="0"/>
                        <a:t>0,19</a:t>
                      </a:r>
                      <a:endParaRPr sz="1700" u="none" strike="noStrike" cap="none" dirty="0"/>
                    </a:p>
                  </a:txBody>
                  <a:tcPr marL="91450" marR="91450" marT="45725" marB="45725"/>
                </a:tc>
                <a:tc>
                  <a:txBody>
                    <a:bodyPr/>
                    <a:lstStyle/>
                    <a:p>
                      <a:pPr marL="0" marR="0" lvl="0" indent="0" algn="ctr" rtl="0">
                        <a:spcBef>
                          <a:spcPts val="0"/>
                        </a:spcBef>
                        <a:spcAft>
                          <a:spcPts val="0"/>
                        </a:spcAft>
                        <a:buNone/>
                      </a:pPr>
                      <a:r>
                        <a:rPr lang="es-CL" sz="1700" u="none" strike="noStrike" cap="none" dirty="0"/>
                        <a:t>0,200</a:t>
                      </a:r>
                      <a:endParaRPr sz="1700" u="none" strike="noStrike" cap="none" dirty="0"/>
                    </a:p>
                  </a:txBody>
                  <a:tcPr marL="91450" marR="91450" marT="45725" marB="45725"/>
                </a:tc>
                <a:tc>
                  <a:txBody>
                    <a:bodyPr/>
                    <a:lstStyle/>
                    <a:p>
                      <a:pPr marL="0" marR="0" lvl="0" indent="0" algn="ctr" rtl="0">
                        <a:spcBef>
                          <a:spcPts val="0"/>
                        </a:spcBef>
                        <a:spcAft>
                          <a:spcPts val="0"/>
                        </a:spcAft>
                        <a:buNone/>
                      </a:pPr>
                      <a:r>
                        <a:rPr lang="es-CL" sz="1700" u="none" strike="noStrike" cap="none" dirty="0"/>
                        <a:t>0,205</a:t>
                      </a:r>
                      <a:endParaRPr sz="1700" u="none" strike="noStrike" cap="none" dirty="0"/>
                    </a:p>
                  </a:txBody>
                  <a:tcPr marL="91450" marR="91450" marT="45725" marB="45725"/>
                </a:tc>
                <a:extLst>
                  <a:ext uri="{0D108BD9-81ED-4DB2-BD59-A6C34878D82A}">
                    <a16:rowId xmlns:a16="http://schemas.microsoft.com/office/drawing/2014/main" val="10006"/>
                  </a:ext>
                </a:extLst>
              </a:tr>
              <a:tr h="264900">
                <a:tc>
                  <a:txBody>
                    <a:bodyPr/>
                    <a:lstStyle/>
                    <a:p>
                      <a:pPr marL="0" marR="0" lvl="0" indent="0" algn="ctr" rtl="0">
                        <a:spcBef>
                          <a:spcPts val="0"/>
                        </a:spcBef>
                        <a:spcAft>
                          <a:spcPts val="0"/>
                        </a:spcAft>
                        <a:buNone/>
                      </a:pPr>
                      <a:r>
                        <a:rPr lang="es-CL" sz="1700" u="none" strike="noStrike" cap="none" dirty="0"/>
                        <a:t>20</a:t>
                      </a:r>
                      <a:endParaRPr sz="1700" u="none" strike="noStrike" cap="none" dirty="0"/>
                    </a:p>
                  </a:txBody>
                  <a:tcPr marL="91450" marR="91450" marT="45725" marB="45725"/>
                </a:tc>
                <a:tc>
                  <a:txBody>
                    <a:bodyPr/>
                    <a:lstStyle/>
                    <a:p>
                      <a:pPr marL="0" marR="0" lvl="0" indent="0" algn="ctr" rtl="0">
                        <a:spcBef>
                          <a:spcPts val="0"/>
                        </a:spcBef>
                        <a:spcAft>
                          <a:spcPts val="0"/>
                        </a:spcAft>
                        <a:buNone/>
                      </a:pPr>
                      <a:r>
                        <a:rPr lang="es-CL" sz="1700" u="none" strike="noStrike" cap="none" dirty="0"/>
                        <a:t>0,175</a:t>
                      </a:r>
                      <a:endParaRPr sz="1700" u="none" strike="noStrike" cap="none" dirty="0"/>
                    </a:p>
                  </a:txBody>
                  <a:tcPr marL="91450" marR="91450" marT="45725" marB="45725"/>
                </a:tc>
                <a:tc>
                  <a:txBody>
                    <a:bodyPr/>
                    <a:lstStyle/>
                    <a:p>
                      <a:pPr marL="0" marR="0" lvl="0" indent="0" algn="ctr" rtl="0">
                        <a:spcBef>
                          <a:spcPts val="0"/>
                        </a:spcBef>
                        <a:spcAft>
                          <a:spcPts val="0"/>
                        </a:spcAft>
                        <a:buNone/>
                      </a:pPr>
                      <a:r>
                        <a:rPr lang="es-CL" sz="1700" u="none" strike="noStrike" cap="none" dirty="0"/>
                        <a:t>0,185</a:t>
                      </a:r>
                      <a:endParaRPr sz="1700" u="none" strike="noStrike" cap="none" dirty="0"/>
                    </a:p>
                  </a:txBody>
                  <a:tcPr marL="91450" marR="91450" marT="45725" marB="45725"/>
                </a:tc>
                <a:tc>
                  <a:txBody>
                    <a:bodyPr/>
                    <a:lstStyle/>
                    <a:p>
                      <a:pPr marL="0" marR="0" lvl="0" indent="0" algn="ctr" rtl="0">
                        <a:spcBef>
                          <a:spcPts val="0"/>
                        </a:spcBef>
                        <a:spcAft>
                          <a:spcPts val="0"/>
                        </a:spcAft>
                        <a:buNone/>
                      </a:pPr>
                      <a:r>
                        <a:rPr lang="es-CL" sz="1700" u="none" strike="noStrike" cap="none" dirty="0"/>
                        <a:t>0,195</a:t>
                      </a:r>
                      <a:endParaRPr sz="1700" u="none" strike="noStrike" cap="none" dirty="0"/>
                    </a:p>
                  </a:txBody>
                  <a:tcPr marL="91450" marR="91450" marT="45725" marB="45725"/>
                </a:tc>
                <a:tc>
                  <a:txBody>
                    <a:bodyPr/>
                    <a:lstStyle/>
                    <a:p>
                      <a:pPr marL="0" marR="0" lvl="0" indent="0" algn="ctr" rtl="0">
                        <a:spcBef>
                          <a:spcPts val="0"/>
                        </a:spcBef>
                        <a:spcAft>
                          <a:spcPts val="0"/>
                        </a:spcAft>
                        <a:buNone/>
                      </a:pPr>
                      <a:r>
                        <a:rPr lang="es-CL" sz="1700" u="none" strike="noStrike" cap="none" dirty="0"/>
                        <a:t>0,205</a:t>
                      </a:r>
                      <a:endParaRPr sz="1700" u="none" strike="noStrike" cap="none" dirty="0"/>
                    </a:p>
                  </a:txBody>
                  <a:tcPr marL="91450" marR="91450" marT="45725" marB="45725"/>
                </a:tc>
                <a:tc>
                  <a:txBody>
                    <a:bodyPr/>
                    <a:lstStyle/>
                    <a:p>
                      <a:pPr marL="0" marR="0" lvl="0" indent="0" algn="ctr" rtl="0">
                        <a:spcBef>
                          <a:spcPts val="0"/>
                        </a:spcBef>
                        <a:spcAft>
                          <a:spcPts val="0"/>
                        </a:spcAft>
                        <a:buNone/>
                      </a:pPr>
                      <a:r>
                        <a:rPr lang="es-CL" sz="1700" u="none" strike="noStrike" cap="none" dirty="0"/>
                        <a:t>0,210</a:t>
                      </a:r>
                      <a:endParaRPr sz="1700" u="none" strike="noStrike" cap="none" dirty="0"/>
                    </a:p>
                  </a:txBody>
                  <a:tcPr marL="91450" marR="91450" marT="45725" marB="45725"/>
                </a:tc>
                <a:extLst>
                  <a:ext uri="{0D108BD9-81ED-4DB2-BD59-A6C34878D82A}">
                    <a16:rowId xmlns:a16="http://schemas.microsoft.com/office/drawing/2014/main" val="10007"/>
                  </a:ext>
                </a:extLst>
              </a:tr>
              <a:tr h="264900">
                <a:tc>
                  <a:txBody>
                    <a:bodyPr/>
                    <a:lstStyle/>
                    <a:p>
                      <a:pPr marL="0" marR="0" lvl="0" indent="0" algn="ctr" rtl="0">
                        <a:spcBef>
                          <a:spcPts val="0"/>
                        </a:spcBef>
                        <a:spcAft>
                          <a:spcPts val="0"/>
                        </a:spcAft>
                        <a:buNone/>
                      </a:pPr>
                      <a:r>
                        <a:rPr lang="es-CL" sz="1700" u="none" strike="noStrike" cap="none" dirty="0"/>
                        <a:t>12</a:t>
                      </a:r>
                      <a:endParaRPr sz="1700" u="none" strike="noStrike" cap="none" dirty="0"/>
                    </a:p>
                  </a:txBody>
                  <a:tcPr marL="91450" marR="91450" marT="45725" marB="45725"/>
                </a:tc>
                <a:tc>
                  <a:txBody>
                    <a:bodyPr/>
                    <a:lstStyle/>
                    <a:p>
                      <a:pPr marL="0" marR="0" lvl="0" indent="0" algn="ctr" rtl="0">
                        <a:spcBef>
                          <a:spcPts val="0"/>
                        </a:spcBef>
                        <a:spcAft>
                          <a:spcPts val="0"/>
                        </a:spcAft>
                        <a:buNone/>
                      </a:pPr>
                      <a:r>
                        <a:rPr lang="es-CL" sz="1700" u="none" strike="noStrike" cap="none" dirty="0"/>
                        <a:t>0,185</a:t>
                      </a:r>
                      <a:endParaRPr sz="1700" u="none" strike="noStrike" cap="none" dirty="0"/>
                    </a:p>
                  </a:txBody>
                  <a:tcPr marL="91450" marR="91450" marT="45725" marB="45725"/>
                </a:tc>
                <a:tc>
                  <a:txBody>
                    <a:bodyPr/>
                    <a:lstStyle/>
                    <a:p>
                      <a:pPr marL="0" marR="0" lvl="0" indent="0" algn="ctr" rtl="0">
                        <a:spcBef>
                          <a:spcPts val="0"/>
                        </a:spcBef>
                        <a:spcAft>
                          <a:spcPts val="0"/>
                        </a:spcAft>
                        <a:buNone/>
                      </a:pPr>
                      <a:r>
                        <a:rPr lang="es-CL" sz="1700" u="none" strike="noStrike" cap="none" dirty="0"/>
                        <a:t>0,200</a:t>
                      </a:r>
                      <a:endParaRPr sz="1700" u="none" strike="noStrike" cap="none" dirty="0"/>
                    </a:p>
                  </a:txBody>
                  <a:tcPr marL="91450" marR="91450" marT="45725" marB="45725"/>
                </a:tc>
                <a:tc>
                  <a:txBody>
                    <a:bodyPr/>
                    <a:lstStyle/>
                    <a:p>
                      <a:pPr marL="0" marR="0" lvl="0" indent="0" algn="ctr" rtl="0">
                        <a:spcBef>
                          <a:spcPts val="0"/>
                        </a:spcBef>
                        <a:spcAft>
                          <a:spcPts val="0"/>
                        </a:spcAft>
                        <a:buNone/>
                      </a:pPr>
                      <a:r>
                        <a:rPr lang="es-CL" sz="1700" u="none" strike="noStrike" cap="none" dirty="0"/>
                        <a:t>0,210</a:t>
                      </a:r>
                      <a:endParaRPr sz="1700" u="none" strike="noStrike" cap="none" dirty="0"/>
                    </a:p>
                  </a:txBody>
                  <a:tcPr marL="91450" marR="91450" marT="45725" marB="45725"/>
                </a:tc>
                <a:tc>
                  <a:txBody>
                    <a:bodyPr/>
                    <a:lstStyle/>
                    <a:p>
                      <a:pPr marL="0" marR="0" lvl="0" indent="0" algn="ctr" rtl="0">
                        <a:spcBef>
                          <a:spcPts val="0"/>
                        </a:spcBef>
                        <a:spcAft>
                          <a:spcPts val="0"/>
                        </a:spcAft>
                        <a:buNone/>
                      </a:pPr>
                      <a:r>
                        <a:rPr lang="es-CL" sz="1700" u="none" strike="noStrike" cap="none" dirty="0"/>
                        <a:t>0,220</a:t>
                      </a:r>
                      <a:endParaRPr sz="1700" u="none" strike="noStrike" cap="none" dirty="0"/>
                    </a:p>
                  </a:txBody>
                  <a:tcPr marL="91450" marR="91450" marT="45725" marB="45725"/>
                </a:tc>
                <a:tc>
                  <a:txBody>
                    <a:bodyPr/>
                    <a:lstStyle/>
                    <a:p>
                      <a:pPr marL="0" marR="0" lvl="0" indent="0" algn="ctr" rtl="0">
                        <a:spcBef>
                          <a:spcPts val="0"/>
                        </a:spcBef>
                        <a:spcAft>
                          <a:spcPts val="0"/>
                        </a:spcAft>
                        <a:buNone/>
                      </a:pPr>
                      <a:r>
                        <a:rPr lang="es-CL" sz="1700" u="none" strike="noStrike" cap="none" dirty="0"/>
                        <a:t>0,230</a:t>
                      </a:r>
                      <a:endParaRPr sz="1700" u="none" strike="noStrike" cap="none" dirty="0"/>
                    </a:p>
                  </a:txBody>
                  <a:tcPr marL="91450" marR="91450" marT="45725" marB="45725"/>
                </a:tc>
                <a:extLst>
                  <a:ext uri="{0D108BD9-81ED-4DB2-BD59-A6C34878D82A}">
                    <a16:rowId xmlns:a16="http://schemas.microsoft.com/office/drawing/2014/main" val="10008"/>
                  </a:ext>
                </a:extLst>
              </a:tr>
            </a:tbl>
          </a:graphicData>
        </a:graphic>
      </p:graphicFrame>
      <p:sp>
        <p:nvSpPr>
          <p:cNvPr id="568" name="Google Shape;568;p34"/>
          <p:cNvSpPr/>
          <p:nvPr/>
        </p:nvSpPr>
        <p:spPr>
          <a:xfrm>
            <a:off x="12020365" y="275204"/>
            <a:ext cx="171634" cy="6161103"/>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72"/>
        <p:cNvGrpSpPr/>
        <p:nvPr/>
      </p:nvGrpSpPr>
      <p:grpSpPr>
        <a:xfrm>
          <a:off x="0" y="0"/>
          <a:ext cx="0" cy="0"/>
          <a:chOff x="0" y="0"/>
          <a:chExt cx="0" cy="0"/>
        </a:xfrm>
      </p:grpSpPr>
      <p:pic>
        <p:nvPicPr>
          <p:cNvPr id="573" name="Google Shape;573;p35" descr="Fotografía, ladrillos, verde azulado, pared, cal, fotografía, ladrillos,  Fondo de pantalla HD | Wallpaperbetter"/>
          <p:cNvPicPr preferRelativeResize="0"/>
          <p:nvPr/>
        </p:nvPicPr>
        <p:blipFill rotWithShape="1">
          <a:blip r:embed="rId3">
            <a:alphaModFix/>
          </a:blip>
          <a:srcRect/>
          <a:stretch/>
        </p:blipFill>
        <p:spPr>
          <a:xfrm>
            <a:off x="12947" y="1"/>
            <a:ext cx="12179051" cy="6858000"/>
          </a:xfrm>
          <a:prstGeom prst="rect">
            <a:avLst/>
          </a:prstGeom>
          <a:noFill/>
          <a:ln>
            <a:noFill/>
          </a:ln>
        </p:spPr>
      </p:pic>
      <p:sp>
        <p:nvSpPr>
          <p:cNvPr id="574" name="Google Shape;574;p35"/>
          <p:cNvSpPr txBox="1">
            <a:spLocks noGrp="1"/>
          </p:cNvSpPr>
          <p:nvPr>
            <p:ph type="sldNum" idx="12"/>
          </p:nvPr>
        </p:nvSpPr>
        <p:spPr>
          <a:xfrm>
            <a:off x="10823979" y="557417"/>
            <a:ext cx="731600" cy="524800"/>
          </a:xfrm>
          <a:prstGeom prst="rect">
            <a:avLst/>
          </a:prstGeom>
          <a:noFill/>
          <a:ln>
            <a:noFill/>
          </a:ln>
        </p:spPr>
        <p:txBody>
          <a:bodyPr spcFirstLastPara="1" wrap="square" lIns="121900" tIns="121900" rIns="121900" bIns="121900" anchor="ctr" anchorCtr="0">
            <a:noAutofit/>
          </a:bodyPr>
          <a:lstStyle/>
          <a:p>
            <a:pPr marL="0" lvl="0" indent="0" algn="r" rtl="0">
              <a:spcBef>
                <a:spcPts val="0"/>
              </a:spcBef>
              <a:spcAft>
                <a:spcPts val="0"/>
              </a:spcAft>
              <a:buClr>
                <a:srgbClr val="888888"/>
              </a:buClr>
              <a:buSzPts val="1200"/>
              <a:buFont typeface="Calibri"/>
              <a:buNone/>
            </a:pPr>
            <a:fld id="{00000000-1234-1234-1234-123412341234}" type="slidenum">
              <a:rPr lang="es-CL"/>
              <a:t>35</a:t>
            </a:fld>
            <a:endParaRPr dirty="0"/>
          </a:p>
        </p:txBody>
      </p:sp>
      <p:sp>
        <p:nvSpPr>
          <p:cNvPr id="575" name="Google Shape;575;p35"/>
          <p:cNvSpPr/>
          <p:nvPr/>
        </p:nvSpPr>
        <p:spPr>
          <a:xfrm>
            <a:off x="1802163" y="96374"/>
            <a:ext cx="7830105" cy="905521"/>
          </a:xfrm>
          <a:prstGeom prst="rect">
            <a:avLst/>
          </a:prstGeom>
          <a:solidFill>
            <a:srgbClr val="00953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576" name="Google Shape;576;p35"/>
          <p:cNvSpPr/>
          <p:nvPr/>
        </p:nvSpPr>
        <p:spPr>
          <a:xfrm>
            <a:off x="-4" y="97657"/>
            <a:ext cx="1713397" cy="905521"/>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577" name="Google Shape;577;p35"/>
          <p:cNvSpPr/>
          <p:nvPr/>
        </p:nvSpPr>
        <p:spPr>
          <a:xfrm>
            <a:off x="2000147" y="1912959"/>
            <a:ext cx="8563881" cy="4497466"/>
          </a:xfrm>
          <a:prstGeom prst="rect">
            <a:avLst/>
          </a:prstGeom>
          <a:solidFill>
            <a:srgbClr val="00953A"/>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5400" dirty="0">
              <a:solidFill>
                <a:schemeClr val="lt1"/>
              </a:solidFill>
              <a:latin typeface="Calibri"/>
              <a:ea typeface="Calibri"/>
              <a:cs typeface="Calibri"/>
              <a:sym typeface="Calibri"/>
            </a:endParaRPr>
          </a:p>
        </p:txBody>
      </p:sp>
      <p:sp>
        <p:nvSpPr>
          <p:cNvPr id="578" name="Google Shape;578;p35"/>
          <p:cNvSpPr/>
          <p:nvPr/>
        </p:nvSpPr>
        <p:spPr>
          <a:xfrm>
            <a:off x="4885501" y="235042"/>
            <a:ext cx="4519379"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CL" sz="3200" dirty="0">
                <a:solidFill>
                  <a:schemeClr val="lt1"/>
                </a:solidFill>
                <a:latin typeface="Calibri"/>
                <a:ea typeface="Calibri"/>
                <a:cs typeface="Calibri"/>
                <a:sym typeface="Calibri"/>
              </a:rPr>
              <a:t>Dosificación del hormigón</a:t>
            </a:r>
            <a:endParaRPr sz="3200" dirty="0">
              <a:solidFill>
                <a:schemeClr val="lt1"/>
              </a:solidFill>
              <a:latin typeface="Calibri"/>
              <a:ea typeface="Calibri"/>
              <a:cs typeface="Calibri"/>
              <a:sym typeface="Calibri"/>
            </a:endParaRPr>
          </a:p>
        </p:txBody>
      </p:sp>
      <p:sp>
        <p:nvSpPr>
          <p:cNvPr id="579" name="Google Shape;579;p35"/>
          <p:cNvSpPr/>
          <p:nvPr/>
        </p:nvSpPr>
        <p:spPr>
          <a:xfrm>
            <a:off x="2155039" y="2016302"/>
            <a:ext cx="8240245" cy="4230494"/>
          </a:xfrm>
          <a:prstGeom prst="rect">
            <a:avLst/>
          </a:prstGeom>
          <a:solidFill>
            <a:schemeClr val="dk1">
              <a:alpha val="24705"/>
            </a:schemeClr>
          </a:solidFill>
          <a:ln>
            <a:noFill/>
          </a:ln>
        </p:spPr>
        <p:txBody>
          <a:bodyPr spcFirstLastPara="1" wrap="square" lIns="91425" tIns="45700" rIns="91425" bIns="45700" anchor="t" anchorCtr="0">
            <a:spAutoFit/>
          </a:bodyPr>
          <a:lstStyle/>
          <a:p>
            <a:pPr marL="457200" marR="0" lvl="1" indent="0" algn="l" rtl="0">
              <a:spcBef>
                <a:spcPts val="0"/>
              </a:spcBef>
              <a:spcAft>
                <a:spcPts val="0"/>
              </a:spcAft>
              <a:buNone/>
            </a:pPr>
            <a:endParaRPr sz="1800" b="1" i="0" u="none" strike="noStrike" cap="none" dirty="0">
              <a:solidFill>
                <a:schemeClr val="lt1"/>
              </a:solidFill>
              <a:latin typeface="Calibri"/>
              <a:ea typeface="Calibri"/>
              <a:cs typeface="Calibri"/>
              <a:sym typeface="Calibri"/>
            </a:endParaRPr>
          </a:p>
        </p:txBody>
      </p:sp>
      <p:sp>
        <p:nvSpPr>
          <p:cNvPr id="580" name="Google Shape;580;p35"/>
          <p:cNvSpPr/>
          <p:nvPr/>
        </p:nvSpPr>
        <p:spPr>
          <a:xfrm rot="1175287">
            <a:off x="9835488" y="1191321"/>
            <a:ext cx="1800000" cy="1800000"/>
          </a:xfrm>
          <a:prstGeom prst="ellipse">
            <a:avLst/>
          </a:prstGeom>
          <a:blipFill rotWithShape="1">
            <a:blip r:embed="rId4">
              <a:alphaModFix/>
            </a:blip>
            <a:stretch>
              <a:fillRect/>
            </a:stretch>
          </a:blip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s-CL" sz="1400" dirty="0">
                <a:solidFill>
                  <a:schemeClr val="lt1"/>
                </a:solidFill>
                <a:latin typeface="Calibri"/>
                <a:ea typeface="Calibri"/>
                <a:cs typeface="Calibri"/>
                <a:sym typeface="Calibri"/>
              </a:rPr>
              <a:t>EJEMPLO DE DOSIFICACIÓN</a:t>
            </a:r>
            <a:endParaRPr sz="1400" dirty="0">
              <a:solidFill>
                <a:schemeClr val="lt1"/>
              </a:solidFill>
              <a:latin typeface="Calibri"/>
              <a:ea typeface="Calibri"/>
              <a:cs typeface="Calibri"/>
              <a:sym typeface="Calibri"/>
            </a:endParaRPr>
          </a:p>
        </p:txBody>
      </p:sp>
      <p:sp>
        <p:nvSpPr>
          <p:cNvPr id="581" name="Google Shape;581;p35"/>
          <p:cNvSpPr txBox="1">
            <a:spLocks noGrp="1"/>
          </p:cNvSpPr>
          <p:nvPr>
            <p:ph type="body" idx="1"/>
          </p:nvPr>
        </p:nvSpPr>
        <p:spPr>
          <a:xfrm>
            <a:off x="2276050" y="1973175"/>
            <a:ext cx="6867900" cy="17427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800"/>
              </a:spcBef>
              <a:spcAft>
                <a:spcPts val="0"/>
              </a:spcAft>
              <a:buNone/>
            </a:pPr>
            <a:r>
              <a:rPr lang="es-CL" b="1" dirty="0">
                <a:solidFill>
                  <a:schemeClr val="lt1"/>
                </a:solidFill>
              </a:rPr>
              <a:t>PASO 4</a:t>
            </a:r>
            <a:endParaRPr b="1" dirty="0"/>
          </a:p>
          <a:p>
            <a:pPr marL="152396" lvl="0" indent="0" algn="l" rtl="0">
              <a:lnSpc>
                <a:spcPct val="90000"/>
              </a:lnSpc>
              <a:spcBef>
                <a:spcPts val="800"/>
              </a:spcBef>
              <a:spcAft>
                <a:spcPts val="0"/>
              </a:spcAft>
              <a:buClr>
                <a:schemeClr val="lt1"/>
              </a:buClr>
              <a:buSzPts val="1800"/>
              <a:buNone/>
            </a:pPr>
            <a:r>
              <a:rPr lang="es-CL" sz="1800" b="1" dirty="0">
                <a:solidFill>
                  <a:schemeClr val="lt1"/>
                </a:solidFill>
              </a:rPr>
              <a:t>Determinación de la Dosis de Cemento.</a:t>
            </a:r>
            <a:endParaRPr sz="2600" b="1" dirty="0"/>
          </a:p>
          <a:p>
            <a:pPr marL="152396" lvl="0" indent="0" algn="l" rtl="0">
              <a:lnSpc>
                <a:spcPct val="90000"/>
              </a:lnSpc>
              <a:spcBef>
                <a:spcPts val="800"/>
              </a:spcBef>
              <a:spcAft>
                <a:spcPts val="0"/>
              </a:spcAft>
              <a:buClr>
                <a:schemeClr val="lt1"/>
              </a:buClr>
              <a:buSzPts val="1800"/>
              <a:buNone/>
            </a:pPr>
            <a:r>
              <a:rPr lang="es-CL" sz="1800" b="1" dirty="0">
                <a:solidFill>
                  <a:schemeClr val="lt1"/>
                </a:solidFill>
              </a:rPr>
              <a:t>La dosis de cemento  se obtiene de la  división entre la  dosis de agua de  amasado y la  relación agua  cemento.</a:t>
            </a:r>
            <a:endParaRPr sz="2600" b="1" dirty="0"/>
          </a:p>
          <a:p>
            <a:pPr marL="609585" lvl="0" indent="-342888" algn="l" rtl="0">
              <a:lnSpc>
                <a:spcPct val="90000"/>
              </a:lnSpc>
              <a:spcBef>
                <a:spcPts val="800"/>
              </a:spcBef>
              <a:spcAft>
                <a:spcPts val="0"/>
              </a:spcAft>
              <a:buClr>
                <a:schemeClr val="dk1"/>
              </a:buClr>
              <a:buSzPts val="1800"/>
              <a:buNone/>
            </a:pPr>
            <a:endParaRPr b="1" dirty="0"/>
          </a:p>
          <a:p>
            <a:pPr marL="609585" lvl="0" indent="-342888" algn="l" rtl="0">
              <a:lnSpc>
                <a:spcPct val="90000"/>
              </a:lnSpc>
              <a:spcBef>
                <a:spcPts val="800"/>
              </a:spcBef>
              <a:spcAft>
                <a:spcPts val="0"/>
              </a:spcAft>
              <a:buClr>
                <a:schemeClr val="dk1"/>
              </a:buClr>
              <a:buSzPts val="1800"/>
              <a:buNone/>
            </a:pPr>
            <a:endParaRPr b="1" dirty="0"/>
          </a:p>
          <a:p>
            <a:pPr marL="101600" lvl="0" indent="0" algn="l" rtl="0">
              <a:lnSpc>
                <a:spcPct val="90000"/>
              </a:lnSpc>
              <a:spcBef>
                <a:spcPts val="800"/>
              </a:spcBef>
              <a:spcAft>
                <a:spcPts val="0"/>
              </a:spcAft>
              <a:buClr>
                <a:schemeClr val="dk1"/>
              </a:buClr>
              <a:buSzPts val="1800"/>
              <a:buNone/>
            </a:pPr>
            <a:endParaRPr b="1" dirty="0"/>
          </a:p>
        </p:txBody>
      </p:sp>
      <p:sp>
        <p:nvSpPr>
          <p:cNvPr id="582" name="Google Shape;582;p35"/>
          <p:cNvSpPr txBox="1"/>
          <p:nvPr/>
        </p:nvSpPr>
        <p:spPr>
          <a:xfrm>
            <a:off x="5751541" y="3715875"/>
            <a:ext cx="702000" cy="648000"/>
          </a:xfrm>
          <a:prstGeom prst="rect">
            <a:avLst/>
          </a:pr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CL" sz="1800" dirty="0">
                <a:latin typeface="Calibri"/>
                <a:ea typeface="Calibri"/>
                <a:cs typeface="Calibri"/>
                <a:sym typeface="Calibri"/>
              </a:rPr>
              <a:t> </a:t>
            </a:r>
            <a:endParaRPr dirty="0"/>
          </a:p>
        </p:txBody>
      </p:sp>
      <p:sp>
        <p:nvSpPr>
          <p:cNvPr id="583" name="Google Shape;583;p35"/>
          <p:cNvSpPr txBox="1"/>
          <p:nvPr/>
        </p:nvSpPr>
        <p:spPr>
          <a:xfrm>
            <a:off x="5510791" y="4747964"/>
            <a:ext cx="1183500" cy="555300"/>
          </a:xfrm>
          <a:prstGeom prst="rect">
            <a:avLst/>
          </a:pr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CL" sz="1800" dirty="0">
                <a:latin typeface="Calibri"/>
                <a:ea typeface="Calibri"/>
                <a:cs typeface="Calibri"/>
                <a:sym typeface="Calibri"/>
              </a:rPr>
              <a:t> </a:t>
            </a:r>
            <a:endParaRPr dirty="0"/>
          </a:p>
        </p:txBody>
      </p:sp>
      <p:sp>
        <p:nvSpPr>
          <p:cNvPr id="584" name="Google Shape;584;p35"/>
          <p:cNvSpPr txBox="1"/>
          <p:nvPr/>
        </p:nvSpPr>
        <p:spPr>
          <a:xfrm>
            <a:off x="5505516" y="5687364"/>
            <a:ext cx="1194000" cy="276900"/>
          </a:xfrm>
          <a:prstGeom prst="rect">
            <a:avLst/>
          </a:prstGeom>
          <a:blipFill rotWithShape="1">
            <a:blip r:embed="rId7">
              <a:alphaModFix/>
            </a:blip>
            <a:stretch>
              <a:fillRect l="-4591" r="-6120" b="-33329"/>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CL" sz="1800" dirty="0">
                <a:latin typeface="Calibri"/>
                <a:ea typeface="Calibri"/>
                <a:cs typeface="Calibri"/>
                <a:sym typeface="Calibri"/>
              </a:rPr>
              <a:t> </a:t>
            </a:r>
            <a:endParaRPr dirty="0"/>
          </a:p>
        </p:txBody>
      </p:sp>
      <p:sp>
        <p:nvSpPr>
          <p:cNvPr id="585" name="Google Shape;585;p35"/>
          <p:cNvSpPr/>
          <p:nvPr/>
        </p:nvSpPr>
        <p:spPr>
          <a:xfrm>
            <a:off x="12020365" y="275204"/>
            <a:ext cx="171634" cy="6161103"/>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89"/>
        <p:cNvGrpSpPr/>
        <p:nvPr/>
      </p:nvGrpSpPr>
      <p:grpSpPr>
        <a:xfrm>
          <a:off x="0" y="0"/>
          <a:ext cx="0" cy="0"/>
          <a:chOff x="0" y="0"/>
          <a:chExt cx="0" cy="0"/>
        </a:xfrm>
      </p:grpSpPr>
      <p:pic>
        <p:nvPicPr>
          <p:cNvPr id="590" name="Google Shape;590;p37" descr="Fotografía, ladrillos, verde azulado, pared, cal, fotografía, ladrillos,  Fondo de pantalla HD | Wallpaperbetter"/>
          <p:cNvPicPr preferRelativeResize="0"/>
          <p:nvPr/>
        </p:nvPicPr>
        <p:blipFill rotWithShape="1">
          <a:blip r:embed="rId3">
            <a:alphaModFix/>
          </a:blip>
          <a:srcRect/>
          <a:stretch/>
        </p:blipFill>
        <p:spPr>
          <a:xfrm>
            <a:off x="12947" y="1"/>
            <a:ext cx="12179051" cy="6858000"/>
          </a:xfrm>
          <a:prstGeom prst="rect">
            <a:avLst/>
          </a:prstGeom>
          <a:noFill/>
          <a:ln>
            <a:noFill/>
          </a:ln>
        </p:spPr>
      </p:pic>
      <p:sp>
        <p:nvSpPr>
          <p:cNvPr id="591" name="Google Shape;591;p37"/>
          <p:cNvSpPr/>
          <p:nvPr/>
        </p:nvSpPr>
        <p:spPr>
          <a:xfrm>
            <a:off x="377623" y="1347537"/>
            <a:ext cx="9208219" cy="4966635"/>
          </a:xfrm>
          <a:prstGeom prst="rect">
            <a:avLst/>
          </a:prstGeom>
          <a:solidFill>
            <a:schemeClr val="dk1">
              <a:alpha val="24705"/>
            </a:schemeClr>
          </a:solidFill>
          <a:ln>
            <a:noFill/>
          </a:ln>
        </p:spPr>
        <p:txBody>
          <a:bodyPr spcFirstLastPara="1" wrap="square" lIns="91425" tIns="45700" rIns="91425" bIns="45700" anchor="t" anchorCtr="0">
            <a:spAutoFit/>
          </a:bodyPr>
          <a:lstStyle/>
          <a:p>
            <a:pPr marL="457200" marR="0" lvl="1" indent="0" algn="l" rtl="0">
              <a:spcBef>
                <a:spcPts val="0"/>
              </a:spcBef>
              <a:spcAft>
                <a:spcPts val="0"/>
              </a:spcAft>
              <a:buNone/>
            </a:pPr>
            <a:endParaRPr sz="1800" b="1" i="0" u="none" strike="noStrike" cap="none" dirty="0">
              <a:solidFill>
                <a:schemeClr val="lt1"/>
              </a:solidFill>
              <a:latin typeface="Calibri"/>
              <a:ea typeface="Calibri"/>
              <a:cs typeface="Calibri"/>
              <a:sym typeface="Calibri"/>
            </a:endParaRPr>
          </a:p>
        </p:txBody>
      </p:sp>
      <p:sp>
        <p:nvSpPr>
          <p:cNvPr id="592" name="Google Shape;592;p37"/>
          <p:cNvSpPr txBox="1">
            <a:spLocks noGrp="1"/>
          </p:cNvSpPr>
          <p:nvPr>
            <p:ph type="sldNum" idx="12"/>
          </p:nvPr>
        </p:nvSpPr>
        <p:spPr>
          <a:xfrm>
            <a:off x="10823979" y="557417"/>
            <a:ext cx="731600" cy="524800"/>
          </a:xfrm>
          <a:prstGeom prst="rect">
            <a:avLst/>
          </a:prstGeom>
          <a:noFill/>
          <a:ln>
            <a:noFill/>
          </a:ln>
        </p:spPr>
        <p:txBody>
          <a:bodyPr spcFirstLastPara="1" wrap="square" lIns="121900" tIns="121900" rIns="121900" bIns="121900" anchor="ctr" anchorCtr="0">
            <a:noAutofit/>
          </a:bodyPr>
          <a:lstStyle/>
          <a:p>
            <a:pPr marL="0" lvl="0" indent="0" algn="r" rtl="0">
              <a:spcBef>
                <a:spcPts val="0"/>
              </a:spcBef>
              <a:spcAft>
                <a:spcPts val="0"/>
              </a:spcAft>
              <a:buClr>
                <a:srgbClr val="888888"/>
              </a:buClr>
              <a:buSzPts val="1200"/>
              <a:buFont typeface="Calibri"/>
              <a:buNone/>
            </a:pPr>
            <a:fld id="{00000000-1234-1234-1234-123412341234}" type="slidenum">
              <a:rPr lang="es-CL"/>
              <a:t>36</a:t>
            </a:fld>
            <a:endParaRPr dirty="0"/>
          </a:p>
        </p:txBody>
      </p:sp>
      <p:sp>
        <p:nvSpPr>
          <p:cNvPr id="593" name="Google Shape;593;p37"/>
          <p:cNvSpPr/>
          <p:nvPr/>
        </p:nvSpPr>
        <p:spPr>
          <a:xfrm>
            <a:off x="1802163" y="96374"/>
            <a:ext cx="7830105" cy="905521"/>
          </a:xfrm>
          <a:prstGeom prst="rect">
            <a:avLst/>
          </a:prstGeom>
          <a:solidFill>
            <a:srgbClr val="00953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594" name="Google Shape;594;p37"/>
          <p:cNvSpPr/>
          <p:nvPr/>
        </p:nvSpPr>
        <p:spPr>
          <a:xfrm>
            <a:off x="-4" y="97657"/>
            <a:ext cx="1713397" cy="905521"/>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595" name="Google Shape;595;p37"/>
          <p:cNvSpPr/>
          <p:nvPr/>
        </p:nvSpPr>
        <p:spPr>
          <a:xfrm>
            <a:off x="4885501" y="235042"/>
            <a:ext cx="4519379"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CL" sz="3200" dirty="0">
                <a:solidFill>
                  <a:schemeClr val="lt1"/>
                </a:solidFill>
                <a:latin typeface="Calibri"/>
                <a:ea typeface="Calibri"/>
                <a:cs typeface="Calibri"/>
                <a:sym typeface="Calibri"/>
              </a:rPr>
              <a:t>Dosificación del hormigón</a:t>
            </a:r>
            <a:endParaRPr sz="3200" dirty="0">
              <a:solidFill>
                <a:schemeClr val="lt1"/>
              </a:solidFill>
              <a:latin typeface="Calibri"/>
              <a:ea typeface="Calibri"/>
              <a:cs typeface="Calibri"/>
              <a:sym typeface="Calibri"/>
            </a:endParaRPr>
          </a:p>
        </p:txBody>
      </p:sp>
      <p:sp>
        <p:nvSpPr>
          <p:cNvPr id="596" name="Google Shape;596;p37"/>
          <p:cNvSpPr/>
          <p:nvPr/>
        </p:nvSpPr>
        <p:spPr>
          <a:xfrm rot="1175287">
            <a:off x="9835488" y="1191321"/>
            <a:ext cx="1800000" cy="1800000"/>
          </a:xfrm>
          <a:prstGeom prst="ellipse">
            <a:avLst/>
          </a:prstGeom>
          <a:blipFill rotWithShape="1">
            <a:blip r:embed="rId4">
              <a:alphaModFix/>
            </a:blip>
            <a:stretch>
              <a:fillRect/>
            </a:stretch>
          </a:blip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s-CL" sz="1400" b="1" dirty="0">
                <a:solidFill>
                  <a:schemeClr val="lt1"/>
                </a:solidFill>
                <a:latin typeface="Calibri"/>
                <a:ea typeface="Calibri"/>
                <a:cs typeface="Calibri"/>
                <a:sym typeface="Calibri"/>
              </a:rPr>
              <a:t>EJEMPLO DE DOSIFICACIÓN</a:t>
            </a:r>
            <a:endParaRPr sz="1400" b="1" dirty="0">
              <a:solidFill>
                <a:schemeClr val="lt1"/>
              </a:solidFill>
              <a:latin typeface="Calibri"/>
              <a:ea typeface="Calibri"/>
              <a:cs typeface="Calibri"/>
              <a:sym typeface="Calibri"/>
            </a:endParaRPr>
          </a:p>
        </p:txBody>
      </p:sp>
      <p:sp>
        <p:nvSpPr>
          <p:cNvPr id="597" name="Google Shape;597;p37"/>
          <p:cNvSpPr txBox="1">
            <a:spLocks noGrp="1"/>
          </p:cNvSpPr>
          <p:nvPr>
            <p:ph type="body" idx="1"/>
          </p:nvPr>
        </p:nvSpPr>
        <p:spPr>
          <a:xfrm>
            <a:off x="669225" y="1580402"/>
            <a:ext cx="3703500" cy="4500900"/>
          </a:xfrm>
          <a:prstGeom prst="rect">
            <a:avLst/>
          </a:prstGeom>
          <a:noFill/>
          <a:ln>
            <a:noFill/>
          </a:ln>
        </p:spPr>
        <p:txBody>
          <a:bodyPr spcFirstLastPara="1" wrap="square" lIns="91425" tIns="91425" rIns="91425" bIns="91425" anchor="t" anchorCtr="0">
            <a:noAutofit/>
          </a:bodyPr>
          <a:lstStyle/>
          <a:p>
            <a:pPr marL="0" lvl="0" indent="0" algn="l" rtl="0">
              <a:spcBef>
                <a:spcPts val="800"/>
              </a:spcBef>
              <a:spcAft>
                <a:spcPts val="0"/>
              </a:spcAft>
              <a:buNone/>
            </a:pPr>
            <a:r>
              <a:rPr lang="es-CL" b="1" dirty="0">
                <a:solidFill>
                  <a:schemeClr val="lt1"/>
                </a:solidFill>
              </a:rPr>
              <a:t>PASO 5</a:t>
            </a:r>
            <a:endParaRPr b="1" dirty="0">
              <a:solidFill>
                <a:schemeClr val="lt1"/>
              </a:solidFill>
            </a:endParaRPr>
          </a:p>
          <a:p>
            <a:pPr marL="0" lvl="0" indent="0" algn="l" rtl="0">
              <a:lnSpc>
                <a:spcPct val="90000"/>
              </a:lnSpc>
              <a:spcBef>
                <a:spcPts val="800"/>
              </a:spcBef>
              <a:spcAft>
                <a:spcPts val="0"/>
              </a:spcAft>
              <a:buNone/>
            </a:pPr>
            <a:r>
              <a:rPr lang="es-CL" sz="1800" b="1" dirty="0">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Determinación volumen de aire (u)</a:t>
            </a:r>
            <a:endParaRPr sz="1800" b="1" dirty="0">
              <a:latin typeface="Calibri"/>
              <a:ea typeface="Calibri"/>
              <a:cs typeface="Calibri"/>
              <a:sym typeface="Calibri"/>
            </a:endParaRPr>
          </a:p>
          <a:p>
            <a:pPr marL="152396" lvl="0" indent="0" algn="just" rtl="0">
              <a:lnSpc>
                <a:spcPct val="90000"/>
              </a:lnSpc>
              <a:spcBef>
                <a:spcPts val="800"/>
              </a:spcBef>
              <a:spcAft>
                <a:spcPts val="0"/>
              </a:spcAft>
              <a:buClr>
                <a:schemeClr val="dk1"/>
              </a:buClr>
              <a:buSzPts val="1800"/>
              <a:buNone/>
            </a:pPr>
            <a:r>
              <a:rPr lang="es-CL" sz="1700" dirty="0">
                <a:latin typeface="Calibri"/>
                <a:ea typeface="Calibri"/>
                <a:cs typeface="Calibri"/>
                <a:sym typeface="Calibri"/>
              </a:rPr>
              <a:t>El volumen de aire en el  hormigón depende de la  cantidad de aire incorporado  (mediante el uso de aditivos) y  la cantidad de aire atrapado  durante la colocación.</a:t>
            </a:r>
            <a:endParaRPr sz="2700" dirty="0"/>
          </a:p>
          <a:p>
            <a:pPr marL="152396" lvl="0" indent="0" algn="just" rtl="0">
              <a:lnSpc>
                <a:spcPct val="90000"/>
              </a:lnSpc>
              <a:spcBef>
                <a:spcPts val="800"/>
              </a:spcBef>
              <a:spcAft>
                <a:spcPts val="0"/>
              </a:spcAft>
              <a:buClr>
                <a:schemeClr val="dk1"/>
              </a:buClr>
              <a:buSzPts val="1800"/>
              <a:buNone/>
            </a:pPr>
            <a:r>
              <a:rPr lang="es-CL" sz="1700" dirty="0">
                <a:latin typeface="Calibri"/>
                <a:ea typeface="Calibri"/>
                <a:cs typeface="Calibri"/>
                <a:sym typeface="Calibri"/>
              </a:rPr>
              <a:t>Como en nuestro caso no se  indica el uso de aditivos  incorporadores de aire,  mediante la Tabla 13  obtenemos la cantidad de aire  atrapado, el cual depende del  tamaño máximo del árido.</a:t>
            </a:r>
            <a:endParaRPr sz="2700" dirty="0"/>
          </a:p>
          <a:p>
            <a:pPr marL="152396" lvl="0" indent="0" algn="just" rtl="0">
              <a:lnSpc>
                <a:spcPct val="90000"/>
              </a:lnSpc>
              <a:spcBef>
                <a:spcPts val="800"/>
              </a:spcBef>
              <a:spcAft>
                <a:spcPts val="0"/>
              </a:spcAft>
              <a:buClr>
                <a:schemeClr val="dk1"/>
              </a:buClr>
              <a:buSzPts val="1800"/>
              <a:buNone/>
            </a:pPr>
            <a:r>
              <a:rPr lang="es-CL" sz="1700" dirty="0">
                <a:latin typeface="Calibri"/>
                <a:ea typeface="Calibri"/>
                <a:cs typeface="Calibri"/>
                <a:sym typeface="Calibri"/>
              </a:rPr>
              <a:t>Para un tamaño máximo del  árido de 20 mm, obtenemos un  volumen de aire atrapado de  0,02 m³.</a:t>
            </a:r>
            <a:endParaRPr sz="2700" dirty="0"/>
          </a:p>
          <a:p>
            <a:pPr marL="609585" lvl="0" indent="-342888" algn="l" rtl="0">
              <a:lnSpc>
                <a:spcPct val="90000"/>
              </a:lnSpc>
              <a:spcBef>
                <a:spcPts val="800"/>
              </a:spcBef>
              <a:spcAft>
                <a:spcPts val="0"/>
              </a:spcAft>
              <a:buClr>
                <a:schemeClr val="dk1"/>
              </a:buClr>
              <a:buSzPts val="1800"/>
              <a:buNone/>
            </a:pPr>
            <a:endParaRPr sz="1800" dirty="0"/>
          </a:p>
          <a:p>
            <a:pPr marL="609585" lvl="0" indent="-342888" algn="l" rtl="0">
              <a:lnSpc>
                <a:spcPct val="90000"/>
              </a:lnSpc>
              <a:spcBef>
                <a:spcPts val="800"/>
              </a:spcBef>
              <a:spcAft>
                <a:spcPts val="0"/>
              </a:spcAft>
              <a:buClr>
                <a:schemeClr val="dk1"/>
              </a:buClr>
              <a:buSzPts val="1800"/>
              <a:buNone/>
            </a:pPr>
            <a:endParaRPr sz="1800" dirty="0"/>
          </a:p>
          <a:p>
            <a:pPr marL="101600" lvl="0" indent="0" algn="l" rtl="0">
              <a:lnSpc>
                <a:spcPct val="90000"/>
              </a:lnSpc>
              <a:spcBef>
                <a:spcPts val="800"/>
              </a:spcBef>
              <a:spcAft>
                <a:spcPts val="0"/>
              </a:spcAft>
              <a:buClr>
                <a:schemeClr val="dk1"/>
              </a:buClr>
              <a:buSzPts val="1800"/>
              <a:buNone/>
            </a:pPr>
            <a:endParaRPr sz="1800" dirty="0"/>
          </a:p>
        </p:txBody>
      </p:sp>
      <p:graphicFrame>
        <p:nvGraphicFramePr>
          <p:cNvPr id="598" name="Google Shape;598;p37"/>
          <p:cNvGraphicFramePr/>
          <p:nvPr>
            <p:extLst>
              <p:ext uri="{D42A27DB-BD31-4B8C-83A1-F6EECF244321}">
                <p14:modId xmlns:p14="http://schemas.microsoft.com/office/powerpoint/2010/main" val="1427389285"/>
              </p:ext>
            </p:extLst>
          </p:nvPr>
        </p:nvGraphicFramePr>
        <p:xfrm>
          <a:off x="5413007" y="1467718"/>
          <a:ext cx="2710300" cy="4663530"/>
        </p:xfrm>
        <a:graphic>
          <a:graphicData uri="http://schemas.openxmlformats.org/drawingml/2006/table">
            <a:tbl>
              <a:tblPr firstRow="1" bandRow="1">
                <a:noFill/>
                <a:tableStyleId>{86954924-CE56-4842-B303-1C8DD85EABF1}</a:tableStyleId>
              </a:tblPr>
              <a:tblGrid>
                <a:gridCol w="1368025">
                  <a:extLst>
                    <a:ext uri="{9D8B030D-6E8A-4147-A177-3AD203B41FA5}">
                      <a16:colId xmlns:a16="http://schemas.microsoft.com/office/drawing/2014/main" val="20000"/>
                    </a:ext>
                  </a:extLst>
                </a:gridCol>
                <a:gridCol w="1342275">
                  <a:extLst>
                    <a:ext uri="{9D8B030D-6E8A-4147-A177-3AD203B41FA5}">
                      <a16:colId xmlns:a16="http://schemas.microsoft.com/office/drawing/2014/main" val="20001"/>
                    </a:ext>
                  </a:extLst>
                </a:gridCol>
              </a:tblGrid>
              <a:tr h="563150">
                <a:tc gridSpan="2">
                  <a:txBody>
                    <a:bodyPr/>
                    <a:lstStyle/>
                    <a:p>
                      <a:pPr marL="0" marR="0" lvl="0" indent="0" algn="ctr" rtl="0">
                        <a:spcBef>
                          <a:spcPts val="0"/>
                        </a:spcBef>
                        <a:spcAft>
                          <a:spcPts val="0"/>
                        </a:spcAft>
                        <a:buNone/>
                      </a:pPr>
                      <a:r>
                        <a:rPr lang="es-CL" sz="1800" u="none" strike="noStrike" cap="none" dirty="0"/>
                        <a:t>Tabla 13.  Aire promedio atrapado (m3)</a:t>
                      </a:r>
                      <a:endParaRPr sz="1800" b="1" u="none" strike="noStrike" cap="none" dirty="0"/>
                    </a:p>
                  </a:txBody>
                  <a:tcPr marL="91450" marR="91450" marT="45725" marB="45725"/>
                </a:tc>
                <a:tc hMerge="1">
                  <a:txBody>
                    <a:bodyPr/>
                    <a:lstStyle/>
                    <a:p>
                      <a:endParaRPr lang="es-CL"/>
                    </a:p>
                  </a:txBody>
                  <a:tcPr/>
                </a:tc>
                <a:extLst>
                  <a:ext uri="{0D108BD9-81ED-4DB2-BD59-A6C34878D82A}">
                    <a16:rowId xmlns:a16="http://schemas.microsoft.com/office/drawing/2014/main" val="10000"/>
                  </a:ext>
                </a:extLst>
              </a:tr>
              <a:tr h="795050">
                <a:tc>
                  <a:txBody>
                    <a:bodyPr/>
                    <a:lstStyle/>
                    <a:p>
                      <a:pPr marL="0" marR="0" lvl="0" indent="0" algn="ctr" rtl="0">
                        <a:spcBef>
                          <a:spcPts val="0"/>
                        </a:spcBef>
                        <a:spcAft>
                          <a:spcPts val="0"/>
                        </a:spcAft>
                        <a:buNone/>
                      </a:pPr>
                      <a:r>
                        <a:rPr lang="es-CL" sz="1800" u="none" strike="noStrike" cap="none" dirty="0"/>
                        <a:t>Tamaño máximo nominal, mm</a:t>
                      </a:r>
                      <a:endParaRPr sz="1800" b="1" u="none" strike="noStrike" cap="none" dirty="0">
                        <a:solidFill>
                          <a:schemeClr val="dk1"/>
                        </a:solidFill>
                      </a:endParaRPr>
                    </a:p>
                  </a:txBody>
                  <a:tcPr marL="91450" marR="91450" marT="45725" marB="45725"/>
                </a:tc>
                <a:tc>
                  <a:txBody>
                    <a:bodyPr/>
                    <a:lstStyle/>
                    <a:p>
                      <a:pPr marL="0" marR="0" lvl="0" indent="0" algn="ctr" rtl="0">
                        <a:spcBef>
                          <a:spcPts val="0"/>
                        </a:spcBef>
                        <a:spcAft>
                          <a:spcPts val="0"/>
                        </a:spcAft>
                        <a:buNone/>
                      </a:pPr>
                      <a:r>
                        <a:rPr lang="es-CL" sz="1800" u="none" strike="noStrike" cap="none" dirty="0"/>
                        <a:t>Volumen medio de aire atrapado, m3</a:t>
                      </a:r>
                      <a:endParaRPr sz="1800" b="1" u="none" strike="noStrike" cap="none" dirty="0"/>
                    </a:p>
                  </a:txBody>
                  <a:tcPr marL="91450" marR="91450" marT="45725" marB="45725"/>
                </a:tc>
                <a:extLst>
                  <a:ext uri="{0D108BD9-81ED-4DB2-BD59-A6C34878D82A}">
                    <a16:rowId xmlns:a16="http://schemas.microsoft.com/office/drawing/2014/main" val="10001"/>
                  </a:ext>
                </a:extLst>
              </a:tr>
              <a:tr h="331275">
                <a:tc>
                  <a:txBody>
                    <a:bodyPr/>
                    <a:lstStyle/>
                    <a:p>
                      <a:pPr marL="0" marR="0" lvl="0" indent="0" algn="ctr" rtl="0">
                        <a:spcBef>
                          <a:spcPts val="0"/>
                        </a:spcBef>
                        <a:spcAft>
                          <a:spcPts val="0"/>
                        </a:spcAft>
                        <a:buNone/>
                      </a:pPr>
                      <a:r>
                        <a:rPr lang="es-CL" sz="1800" u="none" strike="noStrike" cap="none" dirty="0"/>
                        <a:t>63</a:t>
                      </a:r>
                      <a:endParaRPr sz="1800" b="0" u="none" strike="noStrike" cap="none" dirty="0">
                        <a:latin typeface="Calibri"/>
                        <a:ea typeface="Calibri"/>
                        <a:cs typeface="Calibri"/>
                        <a:sym typeface="Calibri"/>
                      </a:endParaRPr>
                    </a:p>
                  </a:txBody>
                  <a:tcPr marL="91450" marR="91450" marT="45725" marB="45725"/>
                </a:tc>
                <a:tc>
                  <a:txBody>
                    <a:bodyPr/>
                    <a:lstStyle/>
                    <a:p>
                      <a:pPr marL="0" marR="0" lvl="0" indent="0" algn="ctr" rtl="0">
                        <a:spcBef>
                          <a:spcPts val="0"/>
                        </a:spcBef>
                        <a:spcAft>
                          <a:spcPts val="0"/>
                        </a:spcAft>
                        <a:buNone/>
                      </a:pPr>
                      <a:r>
                        <a:rPr lang="es-CL" sz="1800" u="none" strike="noStrike" cap="none" dirty="0"/>
                        <a:t>0,003</a:t>
                      </a:r>
                      <a:endParaRPr sz="1800" u="none" strike="noStrike" cap="none" dirty="0"/>
                    </a:p>
                  </a:txBody>
                  <a:tcPr marL="91450" marR="91450" marT="45725" marB="45725"/>
                </a:tc>
                <a:extLst>
                  <a:ext uri="{0D108BD9-81ED-4DB2-BD59-A6C34878D82A}">
                    <a16:rowId xmlns:a16="http://schemas.microsoft.com/office/drawing/2014/main" val="10002"/>
                  </a:ext>
                </a:extLst>
              </a:tr>
              <a:tr h="343525">
                <a:tc>
                  <a:txBody>
                    <a:bodyPr/>
                    <a:lstStyle/>
                    <a:p>
                      <a:pPr marL="0" marR="0" lvl="0" indent="0" algn="ctr" rtl="0">
                        <a:spcBef>
                          <a:spcPts val="0"/>
                        </a:spcBef>
                        <a:spcAft>
                          <a:spcPts val="0"/>
                        </a:spcAft>
                        <a:buNone/>
                      </a:pPr>
                      <a:r>
                        <a:rPr lang="es-CL" sz="1800" u="none" strike="noStrike" cap="none" dirty="0"/>
                        <a:t>50</a:t>
                      </a:r>
                      <a:endParaRPr sz="1800" u="none" strike="noStrike" cap="none" dirty="0"/>
                    </a:p>
                  </a:txBody>
                  <a:tcPr marL="91450" marR="91450" marT="45725" marB="45725"/>
                </a:tc>
                <a:tc>
                  <a:txBody>
                    <a:bodyPr/>
                    <a:lstStyle/>
                    <a:p>
                      <a:pPr marL="0" marR="0" lvl="0" indent="0" algn="ctr" rtl="0">
                        <a:spcBef>
                          <a:spcPts val="0"/>
                        </a:spcBef>
                        <a:spcAft>
                          <a:spcPts val="0"/>
                        </a:spcAft>
                        <a:buNone/>
                      </a:pPr>
                      <a:r>
                        <a:rPr lang="es-CL" sz="1800" u="none" strike="noStrike" cap="none" dirty="0"/>
                        <a:t>0,005</a:t>
                      </a:r>
                      <a:endParaRPr sz="1800" u="none" strike="noStrike" cap="none" dirty="0"/>
                    </a:p>
                  </a:txBody>
                  <a:tcPr marL="91450" marR="91450" marT="45725" marB="45725"/>
                </a:tc>
                <a:extLst>
                  <a:ext uri="{0D108BD9-81ED-4DB2-BD59-A6C34878D82A}">
                    <a16:rowId xmlns:a16="http://schemas.microsoft.com/office/drawing/2014/main" val="10003"/>
                  </a:ext>
                </a:extLst>
              </a:tr>
              <a:tr h="343525">
                <a:tc>
                  <a:txBody>
                    <a:bodyPr/>
                    <a:lstStyle/>
                    <a:p>
                      <a:pPr marL="0" marR="0" lvl="0" indent="0" algn="ctr" rtl="0">
                        <a:spcBef>
                          <a:spcPts val="0"/>
                        </a:spcBef>
                        <a:spcAft>
                          <a:spcPts val="0"/>
                        </a:spcAft>
                        <a:buNone/>
                      </a:pPr>
                      <a:r>
                        <a:rPr lang="es-CL" sz="1800" u="none" strike="noStrike" cap="none" dirty="0"/>
                        <a:t>40</a:t>
                      </a:r>
                      <a:endParaRPr sz="1800" u="none" strike="noStrike" cap="none" dirty="0"/>
                    </a:p>
                  </a:txBody>
                  <a:tcPr marL="91450" marR="91450" marT="45725" marB="45725"/>
                </a:tc>
                <a:tc>
                  <a:txBody>
                    <a:bodyPr/>
                    <a:lstStyle/>
                    <a:p>
                      <a:pPr marL="0" marR="0" lvl="0" indent="0" algn="ctr" rtl="0">
                        <a:spcBef>
                          <a:spcPts val="0"/>
                        </a:spcBef>
                        <a:spcAft>
                          <a:spcPts val="0"/>
                        </a:spcAft>
                        <a:buNone/>
                      </a:pPr>
                      <a:r>
                        <a:rPr lang="es-CL" sz="1800" u="none" strike="noStrike" cap="none" dirty="0"/>
                        <a:t>0,010</a:t>
                      </a:r>
                      <a:endParaRPr sz="1800" u="none" strike="noStrike" cap="none" dirty="0"/>
                    </a:p>
                  </a:txBody>
                  <a:tcPr marL="91450" marR="91450" marT="45725" marB="45725"/>
                </a:tc>
                <a:extLst>
                  <a:ext uri="{0D108BD9-81ED-4DB2-BD59-A6C34878D82A}">
                    <a16:rowId xmlns:a16="http://schemas.microsoft.com/office/drawing/2014/main" val="10004"/>
                  </a:ext>
                </a:extLst>
              </a:tr>
              <a:tr h="343525">
                <a:tc>
                  <a:txBody>
                    <a:bodyPr/>
                    <a:lstStyle/>
                    <a:p>
                      <a:pPr marL="0" marR="0" lvl="0" indent="0" algn="ctr" rtl="0">
                        <a:spcBef>
                          <a:spcPts val="0"/>
                        </a:spcBef>
                        <a:spcAft>
                          <a:spcPts val="0"/>
                        </a:spcAft>
                        <a:buNone/>
                      </a:pPr>
                      <a:r>
                        <a:rPr lang="es-CL" sz="1800" u="none" strike="noStrike" cap="none" dirty="0"/>
                        <a:t>25</a:t>
                      </a:r>
                      <a:endParaRPr sz="1800" u="none" strike="noStrike" cap="none" dirty="0"/>
                    </a:p>
                  </a:txBody>
                  <a:tcPr marL="91450" marR="91450" marT="45725" marB="45725"/>
                </a:tc>
                <a:tc>
                  <a:txBody>
                    <a:bodyPr/>
                    <a:lstStyle/>
                    <a:p>
                      <a:pPr marL="0" marR="0" lvl="0" indent="0" algn="ctr" rtl="0">
                        <a:spcBef>
                          <a:spcPts val="0"/>
                        </a:spcBef>
                        <a:spcAft>
                          <a:spcPts val="0"/>
                        </a:spcAft>
                        <a:buNone/>
                      </a:pPr>
                      <a:r>
                        <a:rPr lang="es-CL" sz="1800" u="none" strike="noStrike" cap="none" dirty="0"/>
                        <a:t>0,015</a:t>
                      </a:r>
                      <a:endParaRPr sz="1800" u="none" strike="noStrike" cap="none" dirty="0"/>
                    </a:p>
                  </a:txBody>
                  <a:tcPr marL="91450" marR="91450" marT="45725" marB="45725"/>
                </a:tc>
                <a:extLst>
                  <a:ext uri="{0D108BD9-81ED-4DB2-BD59-A6C34878D82A}">
                    <a16:rowId xmlns:a16="http://schemas.microsoft.com/office/drawing/2014/main" val="10005"/>
                  </a:ext>
                </a:extLst>
              </a:tr>
              <a:tr h="343525">
                <a:tc>
                  <a:txBody>
                    <a:bodyPr/>
                    <a:lstStyle/>
                    <a:p>
                      <a:pPr marL="0" marR="0" lvl="0" indent="0" algn="ctr" rtl="0">
                        <a:spcBef>
                          <a:spcPts val="0"/>
                        </a:spcBef>
                        <a:spcAft>
                          <a:spcPts val="0"/>
                        </a:spcAft>
                        <a:buNone/>
                      </a:pPr>
                      <a:r>
                        <a:rPr lang="es-CL" sz="1800" u="none" strike="noStrike" cap="none" dirty="0"/>
                        <a:t>20</a:t>
                      </a:r>
                      <a:endParaRPr sz="1800" u="none" strike="noStrike" cap="none" dirty="0"/>
                    </a:p>
                  </a:txBody>
                  <a:tcPr marL="91450" marR="91450" marT="45725" marB="45725"/>
                </a:tc>
                <a:tc>
                  <a:txBody>
                    <a:bodyPr/>
                    <a:lstStyle/>
                    <a:p>
                      <a:pPr marL="0" marR="0" lvl="0" indent="0" algn="ctr" rtl="0">
                        <a:spcBef>
                          <a:spcPts val="0"/>
                        </a:spcBef>
                        <a:spcAft>
                          <a:spcPts val="0"/>
                        </a:spcAft>
                        <a:buNone/>
                      </a:pPr>
                      <a:r>
                        <a:rPr lang="es-CL" sz="1800" u="none" strike="noStrike" cap="none" dirty="0"/>
                        <a:t>0,020</a:t>
                      </a:r>
                      <a:endParaRPr sz="1800" u="none" strike="noStrike" cap="none" dirty="0"/>
                    </a:p>
                  </a:txBody>
                  <a:tcPr marL="91450" marR="91450" marT="45725" marB="45725"/>
                </a:tc>
                <a:extLst>
                  <a:ext uri="{0D108BD9-81ED-4DB2-BD59-A6C34878D82A}">
                    <a16:rowId xmlns:a16="http://schemas.microsoft.com/office/drawing/2014/main" val="10006"/>
                  </a:ext>
                </a:extLst>
              </a:tr>
              <a:tr h="343525">
                <a:tc>
                  <a:txBody>
                    <a:bodyPr/>
                    <a:lstStyle/>
                    <a:p>
                      <a:pPr marL="0" marR="0" lvl="0" indent="0" algn="ctr" rtl="0">
                        <a:spcBef>
                          <a:spcPts val="0"/>
                        </a:spcBef>
                        <a:spcAft>
                          <a:spcPts val="0"/>
                        </a:spcAft>
                        <a:buNone/>
                      </a:pPr>
                      <a:r>
                        <a:rPr lang="es-CL" sz="1800" u="none" strike="noStrike" cap="none" dirty="0"/>
                        <a:t>12</a:t>
                      </a:r>
                      <a:endParaRPr sz="1800" u="none" strike="noStrike" cap="none" dirty="0"/>
                    </a:p>
                  </a:txBody>
                  <a:tcPr marL="91450" marR="91450" marT="45725" marB="45725"/>
                </a:tc>
                <a:tc>
                  <a:txBody>
                    <a:bodyPr/>
                    <a:lstStyle/>
                    <a:p>
                      <a:pPr marL="0" marR="0" lvl="0" indent="0" algn="ctr" rtl="0">
                        <a:spcBef>
                          <a:spcPts val="0"/>
                        </a:spcBef>
                        <a:spcAft>
                          <a:spcPts val="0"/>
                        </a:spcAft>
                        <a:buNone/>
                      </a:pPr>
                      <a:r>
                        <a:rPr lang="es-CL" sz="1800" u="none" strike="noStrike" cap="none" dirty="0"/>
                        <a:t>0,025</a:t>
                      </a:r>
                      <a:endParaRPr sz="1800" u="none" strike="noStrike" cap="none" dirty="0"/>
                    </a:p>
                  </a:txBody>
                  <a:tcPr marL="91450" marR="91450" marT="45725" marB="45725"/>
                </a:tc>
                <a:extLst>
                  <a:ext uri="{0D108BD9-81ED-4DB2-BD59-A6C34878D82A}">
                    <a16:rowId xmlns:a16="http://schemas.microsoft.com/office/drawing/2014/main" val="10007"/>
                  </a:ext>
                </a:extLst>
              </a:tr>
              <a:tr h="343525">
                <a:tc>
                  <a:txBody>
                    <a:bodyPr/>
                    <a:lstStyle/>
                    <a:p>
                      <a:pPr marL="0" marR="0" lvl="0" indent="0" algn="ctr" rtl="0">
                        <a:spcBef>
                          <a:spcPts val="0"/>
                        </a:spcBef>
                        <a:spcAft>
                          <a:spcPts val="0"/>
                        </a:spcAft>
                        <a:buNone/>
                      </a:pPr>
                      <a:r>
                        <a:rPr lang="es-CL" sz="1800" u="none" strike="noStrike" cap="none" dirty="0"/>
                        <a:t>10</a:t>
                      </a:r>
                      <a:endParaRPr sz="1800" u="none" strike="noStrike" cap="none" dirty="0"/>
                    </a:p>
                  </a:txBody>
                  <a:tcPr marL="91450" marR="91450" marT="45725" marB="45725"/>
                </a:tc>
                <a:tc>
                  <a:txBody>
                    <a:bodyPr/>
                    <a:lstStyle/>
                    <a:p>
                      <a:pPr marL="0" marR="0" lvl="0" indent="0" algn="ctr" rtl="0">
                        <a:spcBef>
                          <a:spcPts val="0"/>
                        </a:spcBef>
                        <a:spcAft>
                          <a:spcPts val="0"/>
                        </a:spcAft>
                        <a:buNone/>
                      </a:pPr>
                      <a:r>
                        <a:rPr lang="es-CL" sz="1800" u="none" strike="noStrike" cap="none" dirty="0"/>
                        <a:t>0,030</a:t>
                      </a:r>
                      <a:endParaRPr sz="1800" u="none" strike="noStrike" cap="none" dirty="0"/>
                    </a:p>
                  </a:txBody>
                  <a:tcPr marL="91450" marR="91450" marT="45725" marB="45725"/>
                </a:tc>
                <a:extLst>
                  <a:ext uri="{0D108BD9-81ED-4DB2-BD59-A6C34878D82A}">
                    <a16:rowId xmlns:a16="http://schemas.microsoft.com/office/drawing/2014/main" val="10008"/>
                  </a:ext>
                </a:extLst>
              </a:tr>
            </a:tbl>
          </a:graphicData>
        </a:graphic>
      </p:graphicFrame>
      <p:sp>
        <p:nvSpPr>
          <p:cNvPr id="599" name="Google Shape;599;p37"/>
          <p:cNvSpPr/>
          <p:nvPr/>
        </p:nvSpPr>
        <p:spPr>
          <a:xfrm>
            <a:off x="12020365" y="275204"/>
            <a:ext cx="171634" cy="6161103"/>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03"/>
        <p:cNvGrpSpPr/>
        <p:nvPr/>
      </p:nvGrpSpPr>
      <p:grpSpPr>
        <a:xfrm>
          <a:off x="0" y="0"/>
          <a:ext cx="0" cy="0"/>
          <a:chOff x="0" y="0"/>
          <a:chExt cx="0" cy="0"/>
        </a:xfrm>
      </p:grpSpPr>
      <p:pic>
        <p:nvPicPr>
          <p:cNvPr id="604" name="Google Shape;604;p38" descr="Fotografía, ladrillos, verde azulado, pared, cal, fotografía, ladrillos,  Fondo de pantalla HD | Wallpaperbetter"/>
          <p:cNvPicPr preferRelativeResize="0"/>
          <p:nvPr/>
        </p:nvPicPr>
        <p:blipFill rotWithShape="1">
          <a:blip r:embed="rId3">
            <a:alphaModFix/>
          </a:blip>
          <a:srcRect/>
          <a:stretch/>
        </p:blipFill>
        <p:spPr>
          <a:xfrm>
            <a:off x="12947" y="1"/>
            <a:ext cx="12179051" cy="6858000"/>
          </a:xfrm>
          <a:prstGeom prst="rect">
            <a:avLst/>
          </a:prstGeom>
          <a:noFill/>
          <a:ln>
            <a:noFill/>
          </a:ln>
        </p:spPr>
      </p:pic>
      <p:sp>
        <p:nvSpPr>
          <p:cNvPr id="605" name="Google Shape;605;p38"/>
          <p:cNvSpPr txBox="1">
            <a:spLocks noGrp="1"/>
          </p:cNvSpPr>
          <p:nvPr>
            <p:ph type="sldNum" idx="12"/>
          </p:nvPr>
        </p:nvSpPr>
        <p:spPr>
          <a:xfrm>
            <a:off x="10823979" y="557417"/>
            <a:ext cx="731600" cy="524800"/>
          </a:xfrm>
          <a:prstGeom prst="rect">
            <a:avLst/>
          </a:prstGeom>
          <a:noFill/>
          <a:ln>
            <a:noFill/>
          </a:ln>
        </p:spPr>
        <p:txBody>
          <a:bodyPr spcFirstLastPara="1" wrap="square" lIns="121900" tIns="121900" rIns="121900" bIns="121900" anchor="ctr" anchorCtr="0">
            <a:noAutofit/>
          </a:bodyPr>
          <a:lstStyle/>
          <a:p>
            <a:pPr marL="0" lvl="0" indent="0" algn="r" rtl="0">
              <a:spcBef>
                <a:spcPts val="0"/>
              </a:spcBef>
              <a:spcAft>
                <a:spcPts val="0"/>
              </a:spcAft>
              <a:buClr>
                <a:srgbClr val="888888"/>
              </a:buClr>
              <a:buSzPts val="1200"/>
              <a:buFont typeface="Calibri"/>
              <a:buNone/>
            </a:pPr>
            <a:fld id="{00000000-1234-1234-1234-123412341234}" type="slidenum">
              <a:rPr lang="es-CL"/>
              <a:t>37</a:t>
            </a:fld>
            <a:endParaRPr dirty="0"/>
          </a:p>
        </p:txBody>
      </p:sp>
      <p:sp>
        <p:nvSpPr>
          <p:cNvPr id="606" name="Google Shape;606;p38"/>
          <p:cNvSpPr/>
          <p:nvPr/>
        </p:nvSpPr>
        <p:spPr>
          <a:xfrm>
            <a:off x="1802163" y="96374"/>
            <a:ext cx="7830105" cy="905521"/>
          </a:xfrm>
          <a:prstGeom prst="rect">
            <a:avLst/>
          </a:prstGeom>
          <a:solidFill>
            <a:srgbClr val="00953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607" name="Google Shape;607;p38"/>
          <p:cNvSpPr/>
          <p:nvPr/>
        </p:nvSpPr>
        <p:spPr>
          <a:xfrm>
            <a:off x="-4" y="97657"/>
            <a:ext cx="1713397" cy="905521"/>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608" name="Google Shape;608;p38"/>
          <p:cNvSpPr/>
          <p:nvPr/>
        </p:nvSpPr>
        <p:spPr>
          <a:xfrm>
            <a:off x="2000147" y="1912959"/>
            <a:ext cx="8563881" cy="4497466"/>
          </a:xfrm>
          <a:prstGeom prst="rect">
            <a:avLst/>
          </a:prstGeom>
          <a:solidFill>
            <a:srgbClr val="00953A"/>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5400" dirty="0">
              <a:solidFill>
                <a:schemeClr val="lt1"/>
              </a:solidFill>
              <a:latin typeface="Calibri"/>
              <a:ea typeface="Calibri"/>
              <a:cs typeface="Calibri"/>
              <a:sym typeface="Calibri"/>
            </a:endParaRPr>
          </a:p>
        </p:txBody>
      </p:sp>
      <p:sp>
        <p:nvSpPr>
          <p:cNvPr id="609" name="Google Shape;609;p38"/>
          <p:cNvSpPr/>
          <p:nvPr/>
        </p:nvSpPr>
        <p:spPr>
          <a:xfrm>
            <a:off x="4885501" y="235042"/>
            <a:ext cx="4519379"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CL" sz="3200" dirty="0">
                <a:solidFill>
                  <a:schemeClr val="lt1"/>
                </a:solidFill>
                <a:latin typeface="Calibri"/>
                <a:ea typeface="Calibri"/>
                <a:cs typeface="Calibri"/>
                <a:sym typeface="Calibri"/>
              </a:rPr>
              <a:t>Dosificación del hormigón</a:t>
            </a:r>
            <a:endParaRPr sz="3200" dirty="0">
              <a:solidFill>
                <a:schemeClr val="lt1"/>
              </a:solidFill>
              <a:latin typeface="Calibri"/>
              <a:ea typeface="Calibri"/>
              <a:cs typeface="Calibri"/>
              <a:sym typeface="Calibri"/>
            </a:endParaRPr>
          </a:p>
        </p:txBody>
      </p:sp>
      <p:sp>
        <p:nvSpPr>
          <p:cNvPr id="610" name="Google Shape;610;p38"/>
          <p:cNvSpPr/>
          <p:nvPr/>
        </p:nvSpPr>
        <p:spPr>
          <a:xfrm>
            <a:off x="2155039" y="2016302"/>
            <a:ext cx="8240245" cy="4230494"/>
          </a:xfrm>
          <a:prstGeom prst="rect">
            <a:avLst/>
          </a:prstGeom>
          <a:solidFill>
            <a:schemeClr val="dk1">
              <a:alpha val="24705"/>
            </a:schemeClr>
          </a:solidFill>
          <a:ln>
            <a:noFill/>
          </a:ln>
        </p:spPr>
        <p:txBody>
          <a:bodyPr spcFirstLastPara="1" wrap="square" lIns="91425" tIns="45700" rIns="91425" bIns="45700" anchor="t" anchorCtr="0">
            <a:spAutoFit/>
          </a:bodyPr>
          <a:lstStyle/>
          <a:p>
            <a:pPr marL="457200" marR="0" lvl="1" indent="0" algn="l" rtl="0">
              <a:spcBef>
                <a:spcPts val="0"/>
              </a:spcBef>
              <a:spcAft>
                <a:spcPts val="0"/>
              </a:spcAft>
              <a:buNone/>
            </a:pPr>
            <a:endParaRPr sz="1800" b="1" i="0" u="none" strike="noStrike" cap="none" dirty="0">
              <a:solidFill>
                <a:schemeClr val="lt1"/>
              </a:solidFill>
              <a:latin typeface="Calibri"/>
              <a:ea typeface="Calibri"/>
              <a:cs typeface="Calibri"/>
              <a:sym typeface="Calibri"/>
            </a:endParaRPr>
          </a:p>
        </p:txBody>
      </p:sp>
      <p:sp>
        <p:nvSpPr>
          <p:cNvPr id="611" name="Google Shape;611;p38"/>
          <p:cNvSpPr/>
          <p:nvPr/>
        </p:nvSpPr>
        <p:spPr>
          <a:xfrm rot="1175287">
            <a:off x="9835488" y="1191321"/>
            <a:ext cx="1800000" cy="1800000"/>
          </a:xfrm>
          <a:prstGeom prst="ellipse">
            <a:avLst/>
          </a:prstGeom>
          <a:blipFill rotWithShape="1">
            <a:blip r:embed="rId4">
              <a:alphaModFix/>
            </a:blip>
            <a:stretch>
              <a:fillRect/>
            </a:stretch>
          </a:blip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s-CL" sz="1400" b="1" dirty="0">
                <a:solidFill>
                  <a:schemeClr val="lt1"/>
                </a:solidFill>
                <a:latin typeface="Calibri"/>
                <a:ea typeface="Calibri"/>
                <a:cs typeface="Calibri"/>
                <a:sym typeface="Calibri"/>
              </a:rPr>
              <a:t>EJEMPLO DE DOSIFICACIÓN</a:t>
            </a:r>
            <a:endParaRPr sz="1400" b="1" dirty="0">
              <a:solidFill>
                <a:schemeClr val="lt1"/>
              </a:solidFill>
              <a:latin typeface="Calibri"/>
              <a:ea typeface="Calibri"/>
              <a:cs typeface="Calibri"/>
              <a:sym typeface="Calibri"/>
            </a:endParaRPr>
          </a:p>
        </p:txBody>
      </p:sp>
      <p:sp>
        <p:nvSpPr>
          <p:cNvPr id="612" name="Google Shape;612;p38"/>
          <p:cNvSpPr/>
          <p:nvPr/>
        </p:nvSpPr>
        <p:spPr>
          <a:xfrm>
            <a:off x="2345349" y="2151724"/>
            <a:ext cx="7105200" cy="3811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L" sz="2100" b="1" dirty="0">
                <a:solidFill>
                  <a:schemeClr val="lt1"/>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
                  </a:ext>
                </a:extLst>
              </a:rPr>
              <a:t>PASO 6</a:t>
            </a:r>
            <a:endParaRPr sz="1700" dirty="0">
              <a:latin typeface="Calibri"/>
              <a:ea typeface="Calibri"/>
              <a:cs typeface="Calibri"/>
              <a:sym typeface="Calibri"/>
            </a:endParaRPr>
          </a:p>
          <a:p>
            <a:pPr marL="0" marR="0" lvl="0" indent="0" algn="l" rtl="0">
              <a:spcBef>
                <a:spcPts val="0"/>
              </a:spcBef>
              <a:spcAft>
                <a:spcPts val="0"/>
              </a:spcAft>
              <a:buNone/>
            </a:pPr>
            <a:r>
              <a:rPr lang="es-CL" sz="1900" b="1" dirty="0">
                <a:solidFill>
                  <a:schemeClr val="lt1"/>
                </a:solidFill>
                <a:latin typeface="Calibri"/>
                <a:ea typeface="Calibri"/>
                <a:cs typeface="Calibri"/>
                <a:sym typeface="Calibri"/>
              </a:rPr>
              <a:t>Determinación de la Dosis de árido.</a:t>
            </a:r>
            <a:endParaRPr sz="1700" dirty="0">
              <a:latin typeface="Calibri"/>
              <a:ea typeface="Calibri"/>
              <a:cs typeface="Calibri"/>
              <a:sym typeface="Calibri"/>
            </a:endParaRPr>
          </a:p>
          <a:p>
            <a:pPr marL="0" marR="0" lvl="0" indent="0" algn="l" rtl="0">
              <a:spcBef>
                <a:spcPts val="0"/>
              </a:spcBef>
              <a:spcAft>
                <a:spcPts val="0"/>
              </a:spcAft>
              <a:buNone/>
            </a:pPr>
            <a:r>
              <a:rPr lang="es-CL" sz="2100" dirty="0">
                <a:solidFill>
                  <a:schemeClr val="lt1"/>
                </a:solidFill>
                <a:latin typeface="Calibri"/>
                <a:ea typeface="Calibri"/>
                <a:cs typeface="Calibri"/>
                <a:sym typeface="Calibri"/>
              </a:rPr>
              <a:t>La norma chilena recomienda la determinación de las dosis de áridos basado en la granulometría de los mismos. En el caso que no se disponga de estos datos, es posible establecer proporciones en dependencia del tamaño máximo del árido y  de la finura de la arena.</a:t>
            </a:r>
            <a:endParaRPr sz="2100" dirty="0">
              <a:solidFill>
                <a:schemeClr val="lt1"/>
              </a:solidFill>
              <a:latin typeface="Calibri"/>
              <a:ea typeface="Calibri"/>
              <a:cs typeface="Calibri"/>
              <a:sym typeface="Calibri"/>
            </a:endParaRPr>
          </a:p>
          <a:p>
            <a:pPr marL="0" marR="0" lvl="0" indent="0" algn="l" rtl="0">
              <a:spcBef>
                <a:spcPts val="0"/>
              </a:spcBef>
              <a:spcAft>
                <a:spcPts val="0"/>
              </a:spcAft>
              <a:buNone/>
            </a:pPr>
            <a:endParaRPr sz="2100" dirty="0">
              <a:solidFill>
                <a:schemeClr val="lt1"/>
              </a:solidFill>
              <a:latin typeface="Calibri"/>
              <a:ea typeface="Calibri"/>
              <a:cs typeface="Calibri"/>
              <a:sym typeface="Calibri"/>
            </a:endParaRPr>
          </a:p>
          <a:p>
            <a:pPr marL="457200" marR="0" lvl="1" indent="-50549" algn="l" rtl="0">
              <a:lnSpc>
                <a:spcPct val="115000"/>
              </a:lnSpc>
              <a:spcBef>
                <a:spcPts val="0"/>
              </a:spcBef>
              <a:spcAft>
                <a:spcPts val="0"/>
              </a:spcAft>
              <a:buClr>
                <a:schemeClr val="lt1"/>
              </a:buClr>
              <a:buSzPts val="2100"/>
              <a:buFont typeface="Calibri"/>
              <a:buChar char="⮚"/>
            </a:pPr>
            <a:r>
              <a:rPr lang="es-CL" sz="2100" i="0" u="none" strike="noStrike" cap="none" dirty="0">
                <a:solidFill>
                  <a:schemeClr val="lt1"/>
                </a:solidFill>
                <a:latin typeface="Calibri"/>
                <a:ea typeface="Calibri"/>
                <a:cs typeface="Calibri"/>
                <a:sym typeface="Calibri"/>
              </a:rPr>
              <a:t>50 % de gravilla, y 50 % de arena.</a:t>
            </a:r>
            <a:endParaRPr sz="1700" dirty="0">
              <a:latin typeface="Calibri"/>
              <a:ea typeface="Calibri"/>
              <a:cs typeface="Calibri"/>
              <a:sym typeface="Calibri"/>
            </a:endParaRPr>
          </a:p>
          <a:p>
            <a:pPr marL="457200" marR="0" lvl="1" indent="-50549" algn="l" rtl="0">
              <a:lnSpc>
                <a:spcPct val="115000"/>
              </a:lnSpc>
              <a:spcBef>
                <a:spcPts val="0"/>
              </a:spcBef>
              <a:spcAft>
                <a:spcPts val="0"/>
              </a:spcAft>
              <a:buClr>
                <a:schemeClr val="lt1"/>
              </a:buClr>
              <a:buSzPts val="2100"/>
              <a:buFont typeface="Calibri"/>
              <a:buChar char="⮚"/>
            </a:pPr>
            <a:r>
              <a:rPr lang="es-CL" sz="2100" i="0" u="none" strike="noStrike" cap="none" dirty="0">
                <a:solidFill>
                  <a:schemeClr val="lt1"/>
                </a:solidFill>
                <a:latin typeface="Calibri"/>
                <a:ea typeface="Calibri"/>
                <a:cs typeface="Calibri"/>
                <a:sym typeface="Calibri"/>
              </a:rPr>
              <a:t>60 % de grava, y 40 % de arena.</a:t>
            </a:r>
            <a:endParaRPr sz="1700" dirty="0">
              <a:latin typeface="Calibri"/>
              <a:ea typeface="Calibri"/>
              <a:cs typeface="Calibri"/>
              <a:sym typeface="Calibri"/>
            </a:endParaRPr>
          </a:p>
        </p:txBody>
      </p:sp>
      <p:sp>
        <p:nvSpPr>
          <p:cNvPr id="613" name="Google Shape;613;p38"/>
          <p:cNvSpPr/>
          <p:nvPr/>
        </p:nvSpPr>
        <p:spPr>
          <a:xfrm>
            <a:off x="12020365" y="275204"/>
            <a:ext cx="171634" cy="6161103"/>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17"/>
        <p:cNvGrpSpPr/>
        <p:nvPr/>
      </p:nvGrpSpPr>
      <p:grpSpPr>
        <a:xfrm>
          <a:off x="0" y="0"/>
          <a:ext cx="0" cy="0"/>
          <a:chOff x="0" y="0"/>
          <a:chExt cx="0" cy="0"/>
        </a:xfrm>
      </p:grpSpPr>
      <p:pic>
        <p:nvPicPr>
          <p:cNvPr id="618" name="Google Shape;618;p39" descr="Fotografía, ladrillos, verde azulado, pared, cal, fotografía, ladrillos,  Fondo de pantalla HD | Wallpaperbetter"/>
          <p:cNvPicPr preferRelativeResize="0"/>
          <p:nvPr/>
        </p:nvPicPr>
        <p:blipFill rotWithShape="1">
          <a:blip r:embed="rId3">
            <a:alphaModFix/>
          </a:blip>
          <a:srcRect/>
          <a:stretch/>
        </p:blipFill>
        <p:spPr>
          <a:xfrm>
            <a:off x="12947" y="1"/>
            <a:ext cx="12179051" cy="6858000"/>
          </a:xfrm>
          <a:prstGeom prst="rect">
            <a:avLst/>
          </a:prstGeom>
          <a:noFill/>
          <a:ln>
            <a:noFill/>
          </a:ln>
        </p:spPr>
      </p:pic>
      <p:sp>
        <p:nvSpPr>
          <p:cNvPr id="619" name="Google Shape;619;p39"/>
          <p:cNvSpPr txBox="1">
            <a:spLocks noGrp="1"/>
          </p:cNvSpPr>
          <p:nvPr>
            <p:ph type="sldNum" idx="12"/>
          </p:nvPr>
        </p:nvSpPr>
        <p:spPr>
          <a:xfrm>
            <a:off x="10823979" y="557417"/>
            <a:ext cx="731600" cy="524800"/>
          </a:xfrm>
          <a:prstGeom prst="rect">
            <a:avLst/>
          </a:prstGeom>
          <a:noFill/>
          <a:ln>
            <a:noFill/>
          </a:ln>
        </p:spPr>
        <p:txBody>
          <a:bodyPr spcFirstLastPara="1" wrap="square" lIns="121900" tIns="121900" rIns="121900" bIns="121900" anchor="ctr" anchorCtr="0">
            <a:noAutofit/>
          </a:bodyPr>
          <a:lstStyle/>
          <a:p>
            <a:pPr marL="0" lvl="0" indent="0" algn="r" rtl="0">
              <a:spcBef>
                <a:spcPts val="0"/>
              </a:spcBef>
              <a:spcAft>
                <a:spcPts val="0"/>
              </a:spcAft>
              <a:buClr>
                <a:srgbClr val="888888"/>
              </a:buClr>
              <a:buSzPts val="1200"/>
              <a:buFont typeface="Calibri"/>
              <a:buNone/>
            </a:pPr>
            <a:fld id="{00000000-1234-1234-1234-123412341234}" type="slidenum">
              <a:rPr lang="es-CL"/>
              <a:t>38</a:t>
            </a:fld>
            <a:endParaRPr dirty="0"/>
          </a:p>
        </p:txBody>
      </p:sp>
      <p:sp>
        <p:nvSpPr>
          <p:cNvPr id="620" name="Google Shape;620;p39"/>
          <p:cNvSpPr/>
          <p:nvPr/>
        </p:nvSpPr>
        <p:spPr>
          <a:xfrm>
            <a:off x="1802163" y="96374"/>
            <a:ext cx="7830105" cy="905521"/>
          </a:xfrm>
          <a:prstGeom prst="rect">
            <a:avLst/>
          </a:prstGeom>
          <a:solidFill>
            <a:srgbClr val="00953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621" name="Google Shape;621;p39"/>
          <p:cNvSpPr/>
          <p:nvPr/>
        </p:nvSpPr>
        <p:spPr>
          <a:xfrm>
            <a:off x="-4" y="97657"/>
            <a:ext cx="1713397" cy="905521"/>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622" name="Google Shape;622;p39"/>
          <p:cNvSpPr/>
          <p:nvPr/>
        </p:nvSpPr>
        <p:spPr>
          <a:xfrm>
            <a:off x="2000147" y="1912959"/>
            <a:ext cx="8563881" cy="4497466"/>
          </a:xfrm>
          <a:prstGeom prst="rect">
            <a:avLst/>
          </a:prstGeom>
          <a:solidFill>
            <a:srgbClr val="00953A"/>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5400" dirty="0">
              <a:solidFill>
                <a:schemeClr val="lt1"/>
              </a:solidFill>
              <a:latin typeface="Calibri"/>
              <a:ea typeface="Calibri"/>
              <a:cs typeface="Calibri"/>
              <a:sym typeface="Calibri"/>
            </a:endParaRPr>
          </a:p>
        </p:txBody>
      </p:sp>
      <p:sp>
        <p:nvSpPr>
          <p:cNvPr id="623" name="Google Shape;623;p39"/>
          <p:cNvSpPr/>
          <p:nvPr/>
        </p:nvSpPr>
        <p:spPr>
          <a:xfrm>
            <a:off x="4885501" y="235042"/>
            <a:ext cx="4519379"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CL" sz="3200" dirty="0">
                <a:solidFill>
                  <a:schemeClr val="lt1"/>
                </a:solidFill>
                <a:latin typeface="Calibri"/>
                <a:ea typeface="Calibri"/>
                <a:cs typeface="Calibri"/>
                <a:sym typeface="Calibri"/>
              </a:rPr>
              <a:t>Dosificación del hormigón</a:t>
            </a:r>
            <a:endParaRPr sz="3200" dirty="0">
              <a:solidFill>
                <a:schemeClr val="lt1"/>
              </a:solidFill>
              <a:latin typeface="Calibri"/>
              <a:ea typeface="Calibri"/>
              <a:cs typeface="Calibri"/>
              <a:sym typeface="Calibri"/>
            </a:endParaRPr>
          </a:p>
        </p:txBody>
      </p:sp>
      <p:sp>
        <p:nvSpPr>
          <p:cNvPr id="624" name="Google Shape;624;p39"/>
          <p:cNvSpPr/>
          <p:nvPr/>
        </p:nvSpPr>
        <p:spPr>
          <a:xfrm>
            <a:off x="2155039" y="2016302"/>
            <a:ext cx="8240245" cy="4230494"/>
          </a:xfrm>
          <a:prstGeom prst="rect">
            <a:avLst/>
          </a:prstGeom>
          <a:solidFill>
            <a:schemeClr val="dk1">
              <a:alpha val="24705"/>
            </a:schemeClr>
          </a:solidFill>
          <a:ln>
            <a:noFill/>
          </a:ln>
        </p:spPr>
        <p:txBody>
          <a:bodyPr spcFirstLastPara="1" wrap="square" lIns="91425" tIns="45700" rIns="91425" bIns="45700" anchor="t" anchorCtr="0">
            <a:spAutoFit/>
          </a:bodyPr>
          <a:lstStyle/>
          <a:p>
            <a:pPr marL="457200" marR="0" lvl="1" indent="0" algn="l" rtl="0">
              <a:spcBef>
                <a:spcPts val="0"/>
              </a:spcBef>
              <a:spcAft>
                <a:spcPts val="0"/>
              </a:spcAft>
              <a:buNone/>
            </a:pPr>
            <a:endParaRPr sz="1800" b="1" i="0" u="none" strike="noStrike" cap="none" dirty="0">
              <a:solidFill>
                <a:schemeClr val="lt1"/>
              </a:solidFill>
              <a:latin typeface="Calibri"/>
              <a:ea typeface="Calibri"/>
              <a:cs typeface="Calibri"/>
              <a:sym typeface="Calibri"/>
            </a:endParaRPr>
          </a:p>
        </p:txBody>
      </p:sp>
      <p:sp>
        <p:nvSpPr>
          <p:cNvPr id="625" name="Google Shape;625;p39"/>
          <p:cNvSpPr/>
          <p:nvPr/>
        </p:nvSpPr>
        <p:spPr>
          <a:xfrm rot="1175287">
            <a:off x="9835488" y="1191321"/>
            <a:ext cx="1800000" cy="1800000"/>
          </a:xfrm>
          <a:prstGeom prst="ellipse">
            <a:avLst/>
          </a:prstGeom>
          <a:blipFill rotWithShape="1">
            <a:blip r:embed="rId4">
              <a:alphaModFix/>
            </a:blip>
            <a:stretch>
              <a:fillRect/>
            </a:stretch>
          </a:blip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s-CL" sz="1400" b="1" dirty="0">
                <a:solidFill>
                  <a:schemeClr val="lt1"/>
                </a:solidFill>
                <a:latin typeface="Calibri"/>
                <a:ea typeface="Calibri"/>
                <a:cs typeface="Calibri"/>
                <a:sym typeface="Calibri"/>
              </a:rPr>
              <a:t>EJEMPLO DE DOSIFICACIÓN</a:t>
            </a:r>
            <a:endParaRPr sz="1400" b="1" dirty="0">
              <a:solidFill>
                <a:schemeClr val="lt1"/>
              </a:solidFill>
              <a:latin typeface="Calibri"/>
              <a:ea typeface="Calibri"/>
              <a:cs typeface="Calibri"/>
              <a:sym typeface="Calibri"/>
            </a:endParaRPr>
          </a:p>
        </p:txBody>
      </p:sp>
      <p:sp>
        <p:nvSpPr>
          <p:cNvPr id="626" name="Google Shape;626;p39"/>
          <p:cNvSpPr txBox="1">
            <a:spLocks noGrp="1"/>
          </p:cNvSpPr>
          <p:nvPr>
            <p:ph type="body" idx="1"/>
          </p:nvPr>
        </p:nvSpPr>
        <p:spPr>
          <a:xfrm>
            <a:off x="2438287" y="2218284"/>
            <a:ext cx="5292300" cy="6147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800"/>
              </a:spcBef>
              <a:spcAft>
                <a:spcPts val="0"/>
              </a:spcAft>
              <a:buNone/>
            </a:pPr>
            <a:r>
              <a:rPr lang="es-CL" sz="2400" b="1" dirty="0">
                <a:solidFill>
                  <a:schemeClr val="lt1"/>
                </a:solidFill>
              </a:rPr>
              <a:t>Dosis de árido</a:t>
            </a:r>
            <a:endParaRPr dirty="0"/>
          </a:p>
        </p:txBody>
      </p:sp>
      <p:sp>
        <p:nvSpPr>
          <p:cNvPr id="627" name="Google Shape;627;p39"/>
          <p:cNvSpPr txBox="1"/>
          <p:nvPr/>
        </p:nvSpPr>
        <p:spPr>
          <a:xfrm>
            <a:off x="2723005" y="3298978"/>
            <a:ext cx="6600698" cy="701987"/>
          </a:xfrm>
          <a:prstGeom prst="rect">
            <a:avLst/>
          </a:prstGeom>
          <a:blipFill rotWithShape="1">
            <a:blip r:embed="rId5">
              <a:alphaModFix/>
            </a:blip>
            <a:stretch>
              <a:fillRect l="-91" t="-1737" r="-2771" b="-20868"/>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CL" sz="1800" dirty="0">
                <a:latin typeface="Calibri"/>
                <a:ea typeface="Calibri"/>
                <a:cs typeface="Calibri"/>
                <a:sym typeface="Calibri"/>
              </a:rPr>
              <a:t> </a:t>
            </a:r>
            <a:endParaRPr dirty="0"/>
          </a:p>
        </p:txBody>
      </p:sp>
      <p:sp>
        <p:nvSpPr>
          <p:cNvPr id="628" name="Google Shape;628;p39"/>
          <p:cNvSpPr txBox="1"/>
          <p:nvPr/>
        </p:nvSpPr>
        <p:spPr>
          <a:xfrm>
            <a:off x="2494405" y="4231505"/>
            <a:ext cx="6600698" cy="611962"/>
          </a:xfrm>
          <a:prstGeom prst="rect">
            <a:avLst/>
          </a:prstGeom>
          <a:blipFill rotWithShape="1">
            <a:blip r:embed="rId6">
              <a:alphaModFix/>
            </a:blip>
            <a:stretch>
              <a:fillRect l="-91" t="-1979" r="-829" b="-20791"/>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CL" sz="1800" dirty="0">
                <a:latin typeface="Calibri"/>
                <a:ea typeface="Calibri"/>
                <a:cs typeface="Calibri"/>
                <a:sym typeface="Calibri"/>
              </a:rPr>
              <a:t> </a:t>
            </a:r>
            <a:endParaRPr dirty="0"/>
          </a:p>
        </p:txBody>
      </p:sp>
      <p:sp>
        <p:nvSpPr>
          <p:cNvPr id="629" name="Google Shape;629;p39"/>
          <p:cNvSpPr txBox="1"/>
          <p:nvPr/>
        </p:nvSpPr>
        <p:spPr>
          <a:xfrm>
            <a:off x="2262288" y="5049993"/>
            <a:ext cx="6600698" cy="492443"/>
          </a:xfrm>
          <a:prstGeom prst="rect">
            <a:avLst/>
          </a:prstGeom>
          <a:blipFill rotWithShape="1">
            <a:blip r:embed="rId7">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CL" sz="1800" dirty="0">
                <a:latin typeface="Calibri"/>
                <a:ea typeface="Calibri"/>
                <a:cs typeface="Calibri"/>
                <a:sym typeface="Calibri"/>
              </a:rPr>
              <a:t> </a:t>
            </a:r>
            <a:endParaRPr dirty="0"/>
          </a:p>
        </p:txBody>
      </p:sp>
      <p:sp>
        <p:nvSpPr>
          <p:cNvPr id="630" name="Google Shape;630;p39"/>
          <p:cNvSpPr/>
          <p:nvPr/>
        </p:nvSpPr>
        <p:spPr>
          <a:xfrm>
            <a:off x="12020365" y="275204"/>
            <a:ext cx="171634" cy="6161103"/>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34"/>
        <p:cNvGrpSpPr/>
        <p:nvPr/>
      </p:nvGrpSpPr>
      <p:grpSpPr>
        <a:xfrm>
          <a:off x="0" y="0"/>
          <a:ext cx="0" cy="0"/>
          <a:chOff x="0" y="0"/>
          <a:chExt cx="0" cy="0"/>
        </a:xfrm>
      </p:grpSpPr>
      <p:pic>
        <p:nvPicPr>
          <p:cNvPr id="635" name="Google Shape;635;p40" descr="Fotografía, ladrillos, verde azulado, pared, cal, fotografía, ladrillos,  Fondo de pantalla HD | Wallpaperbetter"/>
          <p:cNvPicPr preferRelativeResize="0"/>
          <p:nvPr/>
        </p:nvPicPr>
        <p:blipFill rotWithShape="1">
          <a:blip r:embed="rId3">
            <a:alphaModFix/>
          </a:blip>
          <a:srcRect/>
          <a:stretch/>
        </p:blipFill>
        <p:spPr>
          <a:xfrm>
            <a:off x="12947" y="1"/>
            <a:ext cx="12179051" cy="6858000"/>
          </a:xfrm>
          <a:prstGeom prst="rect">
            <a:avLst/>
          </a:prstGeom>
          <a:noFill/>
          <a:ln>
            <a:noFill/>
          </a:ln>
        </p:spPr>
      </p:pic>
      <p:sp>
        <p:nvSpPr>
          <p:cNvPr id="636" name="Google Shape;636;p40"/>
          <p:cNvSpPr txBox="1">
            <a:spLocks noGrp="1"/>
          </p:cNvSpPr>
          <p:nvPr>
            <p:ph type="sldNum" idx="12"/>
          </p:nvPr>
        </p:nvSpPr>
        <p:spPr>
          <a:xfrm>
            <a:off x="10823979" y="557417"/>
            <a:ext cx="731600" cy="524800"/>
          </a:xfrm>
          <a:prstGeom prst="rect">
            <a:avLst/>
          </a:prstGeom>
          <a:noFill/>
          <a:ln>
            <a:noFill/>
          </a:ln>
        </p:spPr>
        <p:txBody>
          <a:bodyPr spcFirstLastPara="1" wrap="square" lIns="121900" tIns="121900" rIns="121900" bIns="121900" anchor="ctr" anchorCtr="0">
            <a:noAutofit/>
          </a:bodyPr>
          <a:lstStyle/>
          <a:p>
            <a:pPr marL="0" lvl="0" indent="0" algn="r" rtl="0">
              <a:spcBef>
                <a:spcPts val="0"/>
              </a:spcBef>
              <a:spcAft>
                <a:spcPts val="0"/>
              </a:spcAft>
              <a:buClr>
                <a:srgbClr val="888888"/>
              </a:buClr>
              <a:buSzPts val="1200"/>
              <a:buFont typeface="Calibri"/>
              <a:buNone/>
            </a:pPr>
            <a:fld id="{00000000-1234-1234-1234-123412341234}" type="slidenum">
              <a:rPr lang="es-CL"/>
              <a:t>39</a:t>
            </a:fld>
            <a:endParaRPr dirty="0"/>
          </a:p>
        </p:txBody>
      </p:sp>
      <p:sp>
        <p:nvSpPr>
          <p:cNvPr id="637" name="Google Shape;637;p40"/>
          <p:cNvSpPr/>
          <p:nvPr/>
        </p:nvSpPr>
        <p:spPr>
          <a:xfrm>
            <a:off x="1802163" y="96374"/>
            <a:ext cx="7830105" cy="905521"/>
          </a:xfrm>
          <a:prstGeom prst="rect">
            <a:avLst/>
          </a:prstGeom>
          <a:solidFill>
            <a:srgbClr val="00953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638" name="Google Shape;638;p40"/>
          <p:cNvSpPr/>
          <p:nvPr/>
        </p:nvSpPr>
        <p:spPr>
          <a:xfrm>
            <a:off x="-4" y="97657"/>
            <a:ext cx="1713397" cy="905521"/>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639" name="Google Shape;639;p40"/>
          <p:cNvSpPr/>
          <p:nvPr/>
        </p:nvSpPr>
        <p:spPr>
          <a:xfrm>
            <a:off x="2000147" y="1912959"/>
            <a:ext cx="8563881" cy="4497466"/>
          </a:xfrm>
          <a:prstGeom prst="rect">
            <a:avLst/>
          </a:prstGeom>
          <a:solidFill>
            <a:srgbClr val="00953A"/>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5400" dirty="0">
              <a:solidFill>
                <a:schemeClr val="lt1"/>
              </a:solidFill>
              <a:latin typeface="Calibri"/>
              <a:ea typeface="Calibri"/>
              <a:cs typeface="Calibri"/>
              <a:sym typeface="Calibri"/>
            </a:endParaRPr>
          </a:p>
        </p:txBody>
      </p:sp>
      <p:sp>
        <p:nvSpPr>
          <p:cNvPr id="640" name="Google Shape;640;p40"/>
          <p:cNvSpPr/>
          <p:nvPr/>
        </p:nvSpPr>
        <p:spPr>
          <a:xfrm>
            <a:off x="4885501" y="235042"/>
            <a:ext cx="4519379"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CL" sz="3200" dirty="0">
                <a:solidFill>
                  <a:schemeClr val="lt1"/>
                </a:solidFill>
                <a:latin typeface="Calibri"/>
                <a:ea typeface="Calibri"/>
                <a:cs typeface="Calibri"/>
                <a:sym typeface="Calibri"/>
              </a:rPr>
              <a:t>Dosificación del hormigón</a:t>
            </a:r>
            <a:endParaRPr sz="3200" dirty="0">
              <a:solidFill>
                <a:schemeClr val="lt1"/>
              </a:solidFill>
              <a:latin typeface="Calibri"/>
              <a:ea typeface="Calibri"/>
              <a:cs typeface="Calibri"/>
              <a:sym typeface="Calibri"/>
            </a:endParaRPr>
          </a:p>
        </p:txBody>
      </p:sp>
      <p:sp>
        <p:nvSpPr>
          <p:cNvPr id="641" name="Google Shape;641;p40"/>
          <p:cNvSpPr/>
          <p:nvPr/>
        </p:nvSpPr>
        <p:spPr>
          <a:xfrm>
            <a:off x="2155039" y="2016302"/>
            <a:ext cx="8240245" cy="4230494"/>
          </a:xfrm>
          <a:prstGeom prst="rect">
            <a:avLst/>
          </a:prstGeom>
          <a:solidFill>
            <a:schemeClr val="dk1">
              <a:alpha val="24705"/>
            </a:schemeClr>
          </a:solidFill>
          <a:ln>
            <a:noFill/>
          </a:ln>
        </p:spPr>
        <p:txBody>
          <a:bodyPr spcFirstLastPara="1" wrap="square" lIns="91425" tIns="45700" rIns="91425" bIns="45700" anchor="t" anchorCtr="0">
            <a:spAutoFit/>
          </a:bodyPr>
          <a:lstStyle/>
          <a:p>
            <a:pPr marL="457200" marR="0" lvl="1" indent="0" algn="l" rtl="0">
              <a:spcBef>
                <a:spcPts val="0"/>
              </a:spcBef>
              <a:spcAft>
                <a:spcPts val="0"/>
              </a:spcAft>
              <a:buNone/>
            </a:pPr>
            <a:endParaRPr sz="1800" b="1" i="0" u="none" strike="noStrike" cap="none" dirty="0">
              <a:solidFill>
                <a:schemeClr val="lt1"/>
              </a:solidFill>
              <a:latin typeface="Calibri"/>
              <a:ea typeface="Calibri"/>
              <a:cs typeface="Calibri"/>
              <a:sym typeface="Calibri"/>
            </a:endParaRPr>
          </a:p>
        </p:txBody>
      </p:sp>
      <p:sp>
        <p:nvSpPr>
          <p:cNvPr id="642" name="Google Shape;642;p40"/>
          <p:cNvSpPr/>
          <p:nvPr/>
        </p:nvSpPr>
        <p:spPr>
          <a:xfrm rot="1175287">
            <a:off x="9835488" y="1191321"/>
            <a:ext cx="1800000" cy="1800000"/>
          </a:xfrm>
          <a:prstGeom prst="ellipse">
            <a:avLst/>
          </a:prstGeom>
          <a:blipFill rotWithShape="1">
            <a:blip r:embed="rId4">
              <a:alphaModFix/>
            </a:blip>
            <a:stretch>
              <a:fillRect/>
            </a:stretch>
          </a:blip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s-CL" sz="1400" b="1" dirty="0">
                <a:solidFill>
                  <a:schemeClr val="lt1"/>
                </a:solidFill>
                <a:latin typeface="Calibri"/>
                <a:ea typeface="Calibri"/>
                <a:cs typeface="Calibri"/>
                <a:sym typeface="Calibri"/>
              </a:rPr>
              <a:t>EJEMPLO DE DOSIFICACIÓN</a:t>
            </a:r>
            <a:endParaRPr sz="1400" b="1" dirty="0">
              <a:solidFill>
                <a:schemeClr val="lt1"/>
              </a:solidFill>
              <a:latin typeface="Calibri"/>
              <a:ea typeface="Calibri"/>
              <a:cs typeface="Calibri"/>
              <a:sym typeface="Calibri"/>
            </a:endParaRPr>
          </a:p>
        </p:txBody>
      </p:sp>
      <p:sp>
        <p:nvSpPr>
          <p:cNvPr id="643" name="Google Shape;643;p40"/>
          <p:cNvSpPr txBox="1"/>
          <p:nvPr/>
        </p:nvSpPr>
        <p:spPr>
          <a:xfrm>
            <a:off x="2239350" y="2076950"/>
            <a:ext cx="6811500" cy="1499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600"/>
              </a:spcBef>
              <a:spcAft>
                <a:spcPts val="0"/>
              </a:spcAft>
              <a:buNone/>
            </a:pPr>
            <a:r>
              <a:rPr lang="es-CL" sz="2000" dirty="0">
                <a:solidFill>
                  <a:schemeClr val="lt1"/>
                </a:solidFill>
                <a:latin typeface="Calibri"/>
                <a:ea typeface="Calibri"/>
                <a:cs typeface="Calibri"/>
                <a:sym typeface="Calibri"/>
              </a:rPr>
              <a:t>E</a:t>
            </a:r>
            <a:r>
              <a:rPr lang="es-CL" sz="2000" i="0" u="none" strike="noStrike" cap="none" dirty="0">
                <a:solidFill>
                  <a:schemeClr val="lt1"/>
                </a:solidFill>
                <a:latin typeface="Calibri"/>
                <a:ea typeface="Calibri"/>
                <a:cs typeface="Calibri"/>
                <a:sym typeface="Calibri"/>
              </a:rPr>
              <a:t>stamos empleando gravilla y arena, y no conocemos la  granulometría de los áridos, por lo tanto dispondremos una proporción 50 % de  gravilla, y 50 % de arena.</a:t>
            </a:r>
            <a:endParaRPr dirty="0">
              <a:latin typeface="Calibri"/>
              <a:ea typeface="Calibri"/>
              <a:cs typeface="Calibri"/>
              <a:sym typeface="Calibri"/>
            </a:endParaRPr>
          </a:p>
        </p:txBody>
      </p:sp>
      <p:sp>
        <p:nvSpPr>
          <p:cNvPr id="644" name="Google Shape;644;p40"/>
          <p:cNvSpPr txBox="1"/>
          <p:nvPr/>
        </p:nvSpPr>
        <p:spPr>
          <a:xfrm>
            <a:off x="3077544" y="3591474"/>
            <a:ext cx="3581325" cy="492443"/>
          </a:xfrm>
          <a:prstGeom prst="rect">
            <a:avLst/>
          </a:prstGeom>
          <a:blipFill rotWithShape="1">
            <a:blip r:embed="rId5">
              <a:alphaModFix/>
            </a:blip>
            <a:stretch>
              <a:fillRect l="-168" t="-23455" b="-50611"/>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CL" sz="1800" dirty="0">
                <a:latin typeface="Calibri"/>
                <a:ea typeface="Calibri"/>
                <a:cs typeface="Calibri"/>
                <a:sym typeface="Calibri"/>
              </a:rPr>
              <a:t> </a:t>
            </a:r>
            <a:endParaRPr dirty="0"/>
          </a:p>
        </p:txBody>
      </p:sp>
      <p:sp>
        <p:nvSpPr>
          <p:cNvPr id="645" name="Google Shape;645;p40"/>
          <p:cNvSpPr txBox="1"/>
          <p:nvPr/>
        </p:nvSpPr>
        <p:spPr>
          <a:xfrm>
            <a:off x="3077544" y="4208947"/>
            <a:ext cx="3581325" cy="492443"/>
          </a:xfrm>
          <a:prstGeom prst="rect">
            <a:avLst/>
          </a:prstGeom>
          <a:blipFill rotWithShape="1">
            <a:blip r:embed="rId6">
              <a:alphaModFix/>
            </a:blip>
            <a:stretch>
              <a:fillRect l="-6983" t="-23455" b="-50611"/>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CL" sz="1800" dirty="0">
                <a:latin typeface="Calibri"/>
                <a:ea typeface="Calibri"/>
                <a:cs typeface="Calibri"/>
                <a:sym typeface="Calibri"/>
              </a:rPr>
              <a:t> </a:t>
            </a:r>
            <a:endParaRPr dirty="0"/>
          </a:p>
        </p:txBody>
      </p:sp>
      <p:sp>
        <p:nvSpPr>
          <p:cNvPr id="646" name="Google Shape;646;p40"/>
          <p:cNvSpPr txBox="1"/>
          <p:nvPr/>
        </p:nvSpPr>
        <p:spPr>
          <a:xfrm>
            <a:off x="3077543" y="4826420"/>
            <a:ext cx="3581325" cy="492443"/>
          </a:xfrm>
          <a:prstGeom prst="rect">
            <a:avLst/>
          </a:prstGeom>
          <a:blipFill rotWithShape="1">
            <a:blip r:embed="rId7">
              <a:alphaModFix/>
            </a:blip>
            <a:stretch>
              <a:fillRect l="-6983" t="-24690" b="-49380"/>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CL" sz="1800" dirty="0">
                <a:latin typeface="Calibri"/>
                <a:ea typeface="Calibri"/>
                <a:cs typeface="Calibri"/>
                <a:sym typeface="Calibri"/>
              </a:rPr>
              <a:t> </a:t>
            </a:r>
            <a:endParaRPr dirty="0"/>
          </a:p>
        </p:txBody>
      </p:sp>
      <p:sp>
        <p:nvSpPr>
          <p:cNvPr id="647" name="Google Shape;647;p40"/>
          <p:cNvSpPr/>
          <p:nvPr/>
        </p:nvSpPr>
        <p:spPr>
          <a:xfrm>
            <a:off x="12020365" y="275204"/>
            <a:ext cx="171634" cy="6161103"/>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pic>
        <p:nvPicPr>
          <p:cNvPr id="128" name="Google Shape;128;p4" descr="Fotografía, ladrillos, verde azulado, pared, cal, fotografía, ladrillos,  Fondo de pantalla HD | Wallpaperbetter"/>
          <p:cNvPicPr preferRelativeResize="0"/>
          <p:nvPr/>
        </p:nvPicPr>
        <p:blipFill rotWithShape="1">
          <a:blip r:embed="rId3">
            <a:alphaModFix/>
          </a:blip>
          <a:srcRect/>
          <a:stretch/>
        </p:blipFill>
        <p:spPr>
          <a:xfrm>
            <a:off x="12947" y="1"/>
            <a:ext cx="12179051" cy="6858000"/>
          </a:xfrm>
          <a:prstGeom prst="rect">
            <a:avLst/>
          </a:prstGeom>
          <a:noFill/>
          <a:ln>
            <a:noFill/>
          </a:ln>
        </p:spPr>
      </p:pic>
      <p:sp>
        <p:nvSpPr>
          <p:cNvPr id="129" name="Google Shape;129;p4"/>
          <p:cNvSpPr txBox="1">
            <a:spLocks noGrp="1"/>
          </p:cNvSpPr>
          <p:nvPr>
            <p:ph type="sldNum" idx="12"/>
          </p:nvPr>
        </p:nvSpPr>
        <p:spPr>
          <a:xfrm>
            <a:off x="10823979" y="557417"/>
            <a:ext cx="731600" cy="524800"/>
          </a:xfrm>
          <a:prstGeom prst="rect">
            <a:avLst/>
          </a:prstGeom>
          <a:noFill/>
          <a:ln>
            <a:noFill/>
          </a:ln>
        </p:spPr>
        <p:txBody>
          <a:bodyPr spcFirstLastPara="1" wrap="square" lIns="121900" tIns="121900" rIns="121900" bIns="121900" anchor="ctr" anchorCtr="0">
            <a:noAutofit/>
          </a:bodyPr>
          <a:lstStyle/>
          <a:p>
            <a:pPr marL="0" lvl="0" indent="0" algn="r" rtl="0">
              <a:spcBef>
                <a:spcPts val="0"/>
              </a:spcBef>
              <a:spcAft>
                <a:spcPts val="0"/>
              </a:spcAft>
              <a:buClr>
                <a:srgbClr val="888888"/>
              </a:buClr>
              <a:buSzPts val="1200"/>
              <a:buFont typeface="Calibri"/>
              <a:buNone/>
            </a:pPr>
            <a:fld id="{00000000-1234-1234-1234-123412341234}" type="slidenum">
              <a:rPr lang="es-CL"/>
              <a:t>4</a:t>
            </a:fld>
            <a:endParaRPr dirty="0"/>
          </a:p>
        </p:txBody>
      </p:sp>
      <p:sp>
        <p:nvSpPr>
          <p:cNvPr id="130" name="Google Shape;130;p4"/>
          <p:cNvSpPr/>
          <p:nvPr/>
        </p:nvSpPr>
        <p:spPr>
          <a:xfrm>
            <a:off x="1802163" y="96374"/>
            <a:ext cx="7830105" cy="905521"/>
          </a:xfrm>
          <a:prstGeom prst="rect">
            <a:avLst/>
          </a:prstGeom>
          <a:solidFill>
            <a:srgbClr val="00953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31" name="Google Shape;131;p4"/>
          <p:cNvSpPr/>
          <p:nvPr/>
        </p:nvSpPr>
        <p:spPr>
          <a:xfrm>
            <a:off x="-4" y="97657"/>
            <a:ext cx="1713397" cy="905521"/>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32" name="Google Shape;132;p4"/>
          <p:cNvSpPr/>
          <p:nvPr/>
        </p:nvSpPr>
        <p:spPr>
          <a:xfrm>
            <a:off x="2000147" y="1912960"/>
            <a:ext cx="8563881" cy="3417880"/>
          </a:xfrm>
          <a:prstGeom prst="rect">
            <a:avLst/>
          </a:prstGeom>
          <a:solidFill>
            <a:srgbClr val="00953A"/>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5400" dirty="0">
              <a:solidFill>
                <a:schemeClr val="lt1"/>
              </a:solidFill>
              <a:latin typeface="Calibri"/>
              <a:ea typeface="Calibri"/>
              <a:cs typeface="Calibri"/>
              <a:sym typeface="Calibri"/>
            </a:endParaRPr>
          </a:p>
        </p:txBody>
      </p:sp>
      <p:sp>
        <p:nvSpPr>
          <p:cNvPr id="133" name="Google Shape;133;p4"/>
          <p:cNvSpPr/>
          <p:nvPr/>
        </p:nvSpPr>
        <p:spPr>
          <a:xfrm rot="1175287">
            <a:off x="504170" y="1378966"/>
            <a:ext cx="4738202" cy="4653023"/>
          </a:xfrm>
          <a:prstGeom prst="ellipse">
            <a:avLst/>
          </a:prstGeom>
          <a:blipFill rotWithShape="1">
            <a:blip r:embed="rId4">
              <a:alphaModFix/>
            </a:blip>
            <a:stretch>
              <a:fillRect/>
            </a:stretch>
          </a:blip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34" name="Google Shape;134;p4"/>
          <p:cNvSpPr/>
          <p:nvPr/>
        </p:nvSpPr>
        <p:spPr>
          <a:xfrm>
            <a:off x="638565" y="3276741"/>
            <a:ext cx="4581447" cy="113873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CL" sz="3200" b="1" dirty="0">
                <a:solidFill>
                  <a:schemeClr val="lt1"/>
                </a:solidFill>
                <a:latin typeface="Calibri"/>
                <a:ea typeface="Calibri"/>
                <a:cs typeface="Calibri"/>
                <a:sym typeface="Calibri"/>
              </a:rPr>
              <a:t>Aprendizajes esperados</a:t>
            </a:r>
            <a:endParaRPr b="1" dirty="0"/>
          </a:p>
          <a:p>
            <a:pPr marL="0" marR="0" lvl="0" indent="0" algn="l" rtl="0">
              <a:spcBef>
                <a:spcPts val="0"/>
              </a:spcBef>
              <a:spcAft>
                <a:spcPts val="0"/>
              </a:spcAft>
              <a:buNone/>
            </a:pPr>
            <a:endParaRPr sz="3600" dirty="0">
              <a:solidFill>
                <a:schemeClr val="lt1"/>
              </a:solidFill>
              <a:latin typeface="Calibri"/>
              <a:ea typeface="Calibri"/>
              <a:cs typeface="Calibri"/>
              <a:sym typeface="Calibri"/>
            </a:endParaRPr>
          </a:p>
        </p:txBody>
      </p:sp>
      <p:sp>
        <p:nvSpPr>
          <p:cNvPr id="135" name="Google Shape;135;p4"/>
          <p:cNvSpPr txBox="1"/>
          <p:nvPr/>
        </p:nvSpPr>
        <p:spPr>
          <a:xfrm>
            <a:off x="5226488" y="2067628"/>
            <a:ext cx="5064536" cy="310854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L" sz="2800" b="1" dirty="0">
                <a:solidFill>
                  <a:schemeClr val="lt1"/>
                </a:solidFill>
                <a:latin typeface="Calibri"/>
                <a:ea typeface="Calibri"/>
                <a:cs typeface="Calibri"/>
                <a:sym typeface="Calibri"/>
              </a:rPr>
              <a:t>AE1</a:t>
            </a:r>
            <a:r>
              <a:rPr lang="es-CL" sz="2800" dirty="0">
                <a:solidFill>
                  <a:schemeClr val="lt1"/>
                </a:solidFill>
                <a:latin typeface="Calibri"/>
                <a:ea typeface="Calibri"/>
                <a:cs typeface="Calibri"/>
                <a:sym typeface="Calibri"/>
              </a:rPr>
              <a:t> </a:t>
            </a:r>
            <a:endParaRPr dirty="0"/>
          </a:p>
          <a:p>
            <a:pPr marL="0" marR="0" lvl="0" indent="0" algn="l" rtl="0">
              <a:spcBef>
                <a:spcPts val="0"/>
              </a:spcBef>
              <a:spcAft>
                <a:spcPts val="0"/>
              </a:spcAft>
              <a:buNone/>
            </a:pPr>
            <a:r>
              <a:rPr lang="es-CL" sz="2800" dirty="0">
                <a:solidFill>
                  <a:schemeClr val="lt1"/>
                </a:solidFill>
                <a:latin typeface="Calibri"/>
                <a:ea typeface="Calibri"/>
                <a:cs typeface="Calibri"/>
                <a:sym typeface="Calibri"/>
              </a:rPr>
              <a:t>Calcula de manera prolija de acuerdo a planos de estructuras, la cantidad de materiales para cada elemento de hormigón armado, utilizando métodos manuales y digitales.</a:t>
            </a:r>
            <a:endParaRPr sz="2800" dirty="0">
              <a:solidFill>
                <a:schemeClr val="lt1"/>
              </a:solidFill>
              <a:latin typeface="Calibri"/>
              <a:ea typeface="Calibri"/>
              <a:cs typeface="Calibri"/>
              <a:sym typeface="Calibri"/>
            </a:endParaRPr>
          </a:p>
        </p:txBody>
      </p:sp>
      <p:sp>
        <p:nvSpPr>
          <p:cNvPr id="136" name="Google Shape;136;p4"/>
          <p:cNvSpPr/>
          <p:nvPr/>
        </p:nvSpPr>
        <p:spPr>
          <a:xfrm>
            <a:off x="4885501" y="235042"/>
            <a:ext cx="4519379"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CL" sz="3200" dirty="0">
                <a:solidFill>
                  <a:schemeClr val="lt1"/>
                </a:solidFill>
                <a:latin typeface="Calibri"/>
                <a:ea typeface="Calibri"/>
                <a:cs typeface="Calibri"/>
                <a:sym typeface="Calibri"/>
              </a:rPr>
              <a:t>Dosificación del hormigón</a:t>
            </a:r>
            <a:endParaRPr sz="3200" dirty="0">
              <a:solidFill>
                <a:schemeClr val="lt1"/>
              </a:solidFill>
              <a:latin typeface="Calibri"/>
              <a:ea typeface="Calibri"/>
              <a:cs typeface="Calibri"/>
              <a:sym typeface="Calibri"/>
            </a:endParaRPr>
          </a:p>
        </p:txBody>
      </p:sp>
      <p:sp>
        <p:nvSpPr>
          <p:cNvPr id="137" name="Google Shape;137;p4"/>
          <p:cNvSpPr/>
          <p:nvPr/>
        </p:nvSpPr>
        <p:spPr>
          <a:xfrm>
            <a:off x="12020365" y="275204"/>
            <a:ext cx="171634" cy="6161103"/>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51"/>
        <p:cNvGrpSpPr/>
        <p:nvPr/>
      </p:nvGrpSpPr>
      <p:grpSpPr>
        <a:xfrm>
          <a:off x="0" y="0"/>
          <a:ext cx="0" cy="0"/>
          <a:chOff x="0" y="0"/>
          <a:chExt cx="0" cy="0"/>
        </a:xfrm>
      </p:grpSpPr>
      <p:pic>
        <p:nvPicPr>
          <p:cNvPr id="652" name="Google Shape;652;p41" descr="Fotografía, ladrillos, verde azulado, pared, cal, fotografía, ladrillos,  Fondo de pantalla HD | Wallpaperbetter"/>
          <p:cNvPicPr preferRelativeResize="0"/>
          <p:nvPr/>
        </p:nvPicPr>
        <p:blipFill rotWithShape="1">
          <a:blip r:embed="rId3">
            <a:alphaModFix/>
          </a:blip>
          <a:srcRect/>
          <a:stretch/>
        </p:blipFill>
        <p:spPr>
          <a:xfrm>
            <a:off x="12947" y="1"/>
            <a:ext cx="12179051" cy="6858000"/>
          </a:xfrm>
          <a:prstGeom prst="rect">
            <a:avLst/>
          </a:prstGeom>
          <a:noFill/>
          <a:ln>
            <a:noFill/>
          </a:ln>
        </p:spPr>
      </p:pic>
      <p:sp>
        <p:nvSpPr>
          <p:cNvPr id="653" name="Google Shape;653;p41"/>
          <p:cNvSpPr/>
          <p:nvPr/>
        </p:nvSpPr>
        <p:spPr>
          <a:xfrm>
            <a:off x="2300438" y="1347537"/>
            <a:ext cx="5630780" cy="4966635"/>
          </a:xfrm>
          <a:prstGeom prst="rect">
            <a:avLst/>
          </a:prstGeom>
          <a:solidFill>
            <a:schemeClr val="dk1">
              <a:alpha val="24705"/>
            </a:schemeClr>
          </a:solidFill>
          <a:ln>
            <a:noFill/>
          </a:ln>
        </p:spPr>
        <p:txBody>
          <a:bodyPr spcFirstLastPara="1" wrap="square" lIns="91425" tIns="45700" rIns="91425" bIns="45700" anchor="t" anchorCtr="0">
            <a:spAutoFit/>
          </a:bodyPr>
          <a:lstStyle/>
          <a:p>
            <a:pPr marL="457200" marR="0" lvl="1" indent="0" algn="l" rtl="0">
              <a:spcBef>
                <a:spcPts val="0"/>
              </a:spcBef>
              <a:spcAft>
                <a:spcPts val="0"/>
              </a:spcAft>
              <a:buNone/>
            </a:pPr>
            <a:endParaRPr sz="1800" b="1" i="0" u="none" strike="noStrike" cap="none" dirty="0">
              <a:solidFill>
                <a:schemeClr val="lt1"/>
              </a:solidFill>
              <a:latin typeface="Calibri"/>
              <a:ea typeface="Calibri"/>
              <a:cs typeface="Calibri"/>
              <a:sym typeface="Calibri"/>
            </a:endParaRPr>
          </a:p>
        </p:txBody>
      </p:sp>
      <p:sp>
        <p:nvSpPr>
          <p:cNvPr id="654" name="Google Shape;654;p41"/>
          <p:cNvSpPr txBox="1">
            <a:spLocks noGrp="1"/>
          </p:cNvSpPr>
          <p:nvPr>
            <p:ph type="sldNum" idx="12"/>
          </p:nvPr>
        </p:nvSpPr>
        <p:spPr>
          <a:xfrm>
            <a:off x="10823979" y="557417"/>
            <a:ext cx="731600" cy="524800"/>
          </a:xfrm>
          <a:prstGeom prst="rect">
            <a:avLst/>
          </a:prstGeom>
          <a:noFill/>
          <a:ln>
            <a:noFill/>
          </a:ln>
        </p:spPr>
        <p:txBody>
          <a:bodyPr spcFirstLastPara="1" wrap="square" lIns="121900" tIns="121900" rIns="121900" bIns="121900" anchor="ctr" anchorCtr="0">
            <a:noAutofit/>
          </a:bodyPr>
          <a:lstStyle/>
          <a:p>
            <a:pPr marL="0" lvl="0" indent="0" algn="r" rtl="0">
              <a:spcBef>
                <a:spcPts val="0"/>
              </a:spcBef>
              <a:spcAft>
                <a:spcPts val="0"/>
              </a:spcAft>
              <a:buClr>
                <a:srgbClr val="888888"/>
              </a:buClr>
              <a:buSzPts val="1200"/>
              <a:buFont typeface="Calibri"/>
              <a:buNone/>
            </a:pPr>
            <a:fld id="{00000000-1234-1234-1234-123412341234}" type="slidenum">
              <a:rPr lang="es-CL"/>
              <a:t>40</a:t>
            </a:fld>
            <a:endParaRPr dirty="0"/>
          </a:p>
        </p:txBody>
      </p:sp>
      <p:sp>
        <p:nvSpPr>
          <p:cNvPr id="655" name="Google Shape;655;p41"/>
          <p:cNvSpPr/>
          <p:nvPr/>
        </p:nvSpPr>
        <p:spPr>
          <a:xfrm>
            <a:off x="1802163" y="96374"/>
            <a:ext cx="7830105" cy="905521"/>
          </a:xfrm>
          <a:prstGeom prst="rect">
            <a:avLst/>
          </a:prstGeom>
          <a:solidFill>
            <a:srgbClr val="00953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656" name="Google Shape;656;p41"/>
          <p:cNvSpPr/>
          <p:nvPr/>
        </p:nvSpPr>
        <p:spPr>
          <a:xfrm>
            <a:off x="-4" y="97657"/>
            <a:ext cx="1713397" cy="905521"/>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657" name="Google Shape;657;p41"/>
          <p:cNvSpPr/>
          <p:nvPr/>
        </p:nvSpPr>
        <p:spPr>
          <a:xfrm>
            <a:off x="4885501" y="235042"/>
            <a:ext cx="4519379"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CL" sz="3200" dirty="0">
                <a:solidFill>
                  <a:schemeClr val="lt1"/>
                </a:solidFill>
                <a:latin typeface="Calibri"/>
                <a:ea typeface="Calibri"/>
                <a:cs typeface="Calibri"/>
                <a:sym typeface="Calibri"/>
              </a:rPr>
              <a:t>Dosificación del hormigón</a:t>
            </a:r>
            <a:endParaRPr sz="3200" dirty="0">
              <a:solidFill>
                <a:schemeClr val="lt1"/>
              </a:solidFill>
              <a:latin typeface="Calibri"/>
              <a:ea typeface="Calibri"/>
              <a:cs typeface="Calibri"/>
              <a:sym typeface="Calibri"/>
            </a:endParaRPr>
          </a:p>
        </p:txBody>
      </p:sp>
      <p:sp>
        <p:nvSpPr>
          <p:cNvPr id="658" name="Google Shape;658;p41"/>
          <p:cNvSpPr/>
          <p:nvPr/>
        </p:nvSpPr>
        <p:spPr>
          <a:xfrm rot="1175287">
            <a:off x="9835488" y="1191321"/>
            <a:ext cx="1800000" cy="1800000"/>
          </a:xfrm>
          <a:prstGeom prst="ellipse">
            <a:avLst/>
          </a:prstGeom>
          <a:blipFill rotWithShape="1">
            <a:blip r:embed="rId4">
              <a:alphaModFix/>
            </a:blip>
            <a:stretch>
              <a:fillRect/>
            </a:stretch>
          </a:blip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s-CL" sz="1400" b="1" dirty="0">
                <a:solidFill>
                  <a:schemeClr val="lt1"/>
                </a:solidFill>
                <a:latin typeface="Calibri"/>
                <a:ea typeface="Calibri"/>
                <a:cs typeface="Calibri"/>
                <a:sym typeface="Calibri"/>
              </a:rPr>
              <a:t>EJEMPLO DE DOSIFICACIÓN</a:t>
            </a:r>
            <a:endParaRPr sz="1400" b="1" dirty="0">
              <a:solidFill>
                <a:schemeClr val="lt1"/>
              </a:solidFill>
              <a:latin typeface="Calibri"/>
              <a:ea typeface="Calibri"/>
              <a:cs typeface="Calibri"/>
              <a:sym typeface="Calibri"/>
            </a:endParaRPr>
          </a:p>
        </p:txBody>
      </p:sp>
      <p:sp>
        <p:nvSpPr>
          <p:cNvPr id="659" name="Google Shape;659;p41"/>
          <p:cNvSpPr txBox="1">
            <a:spLocks noGrp="1"/>
          </p:cNvSpPr>
          <p:nvPr>
            <p:ph type="body" idx="1"/>
          </p:nvPr>
        </p:nvSpPr>
        <p:spPr>
          <a:xfrm>
            <a:off x="2719806" y="1488348"/>
            <a:ext cx="5292300" cy="614778"/>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800"/>
              </a:spcBef>
              <a:spcAft>
                <a:spcPts val="0"/>
              </a:spcAft>
              <a:buNone/>
            </a:pPr>
            <a:r>
              <a:rPr lang="es-CL" sz="2400" b="1" dirty="0"/>
              <a:t>Dosificación</a:t>
            </a:r>
            <a:endParaRPr dirty="0"/>
          </a:p>
        </p:txBody>
      </p:sp>
      <p:graphicFrame>
        <p:nvGraphicFramePr>
          <p:cNvPr id="660" name="Google Shape;660;p41"/>
          <p:cNvGraphicFramePr/>
          <p:nvPr>
            <p:extLst>
              <p:ext uri="{D42A27DB-BD31-4B8C-83A1-F6EECF244321}">
                <p14:modId xmlns:p14="http://schemas.microsoft.com/office/powerpoint/2010/main" val="2866616757"/>
              </p:ext>
            </p:extLst>
          </p:nvPr>
        </p:nvGraphicFramePr>
        <p:xfrm>
          <a:off x="2800715" y="2631399"/>
          <a:ext cx="4630225" cy="3154500"/>
        </p:xfrm>
        <a:graphic>
          <a:graphicData uri="http://schemas.openxmlformats.org/drawingml/2006/table">
            <a:tbl>
              <a:tblPr firstRow="1" bandRow="1">
                <a:noFill/>
                <a:tableStyleId>{86954924-CE56-4842-B303-1C8DD85EABF1}</a:tableStyleId>
              </a:tblPr>
              <a:tblGrid>
                <a:gridCol w="2369625">
                  <a:extLst>
                    <a:ext uri="{9D8B030D-6E8A-4147-A177-3AD203B41FA5}">
                      <a16:colId xmlns:a16="http://schemas.microsoft.com/office/drawing/2014/main" val="20000"/>
                    </a:ext>
                  </a:extLst>
                </a:gridCol>
                <a:gridCol w="2260600">
                  <a:extLst>
                    <a:ext uri="{9D8B030D-6E8A-4147-A177-3AD203B41FA5}">
                      <a16:colId xmlns:a16="http://schemas.microsoft.com/office/drawing/2014/main" val="20001"/>
                    </a:ext>
                  </a:extLst>
                </a:gridCol>
              </a:tblGrid>
              <a:tr h="444875">
                <a:tc>
                  <a:txBody>
                    <a:bodyPr/>
                    <a:lstStyle/>
                    <a:p>
                      <a:pPr marL="0" marR="0" lvl="0" indent="0" algn="ctr" rtl="0">
                        <a:spcBef>
                          <a:spcPts val="0"/>
                        </a:spcBef>
                        <a:spcAft>
                          <a:spcPts val="0"/>
                        </a:spcAft>
                        <a:buNone/>
                      </a:pPr>
                      <a:r>
                        <a:rPr lang="es-CL" sz="2000" u="none" strike="noStrike" cap="none" dirty="0"/>
                        <a:t>Material</a:t>
                      </a:r>
                      <a:endParaRPr sz="2000" b="1" u="none" strike="noStrike" cap="none" dirty="0"/>
                    </a:p>
                  </a:txBody>
                  <a:tcPr marL="91450" marR="91450" marT="45725" marB="45725"/>
                </a:tc>
                <a:tc>
                  <a:txBody>
                    <a:bodyPr/>
                    <a:lstStyle/>
                    <a:p>
                      <a:pPr marL="0" marR="0" lvl="0" indent="0" algn="ctr" rtl="0">
                        <a:spcBef>
                          <a:spcPts val="0"/>
                        </a:spcBef>
                        <a:spcAft>
                          <a:spcPts val="0"/>
                        </a:spcAft>
                        <a:buNone/>
                      </a:pPr>
                      <a:r>
                        <a:rPr lang="es-CL" sz="2000" u="none" strike="noStrike" cap="none" dirty="0"/>
                        <a:t>Dosificación </a:t>
                      </a:r>
                      <a:endParaRPr sz="2000" b="1" u="none" strike="noStrike" cap="none" dirty="0"/>
                    </a:p>
                  </a:txBody>
                  <a:tcPr marL="91450" marR="91450" marT="45725" marB="45725"/>
                </a:tc>
                <a:extLst>
                  <a:ext uri="{0D108BD9-81ED-4DB2-BD59-A6C34878D82A}">
                    <a16:rowId xmlns:a16="http://schemas.microsoft.com/office/drawing/2014/main" val="10000"/>
                  </a:ext>
                </a:extLst>
              </a:tr>
              <a:tr h="541925">
                <a:tc>
                  <a:txBody>
                    <a:bodyPr/>
                    <a:lstStyle/>
                    <a:p>
                      <a:pPr marL="0" marR="0" lvl="0" indent="0" algn="l" rtl="0">
                        <a:spcBef>
                          <a:spcPts val="0"/>
                        </a:spcBef>
                        <a:spcAft>
                          <a:spcPts val="0"/>
                        </a:spcAft>
                        <a:buNone/>
                      </a:pPr>
                      <a:r>
                        <a:rPr lang="es-CL" sz="2000" u="none" strike="noStrike" cap="none" dirty="0"/>
                        <a:t>Cemento</a:t>
                      </a:r>
                      <a:endParaRPr sz="2000" b="1" dirty="0"/>
                    </a:p>
                  </a:txBody>
                  <a:tcPr marL="91450" marR="91450" marT="45725" marB="45725"/>
                </a:tc>
                <a:tc>
                  <a:txBody>
                    <a:bodyPr/>
                    <a:lstStyle/>
                    <a:p>
                      <a:pPr marL="0" marR="0" lvl="0" indent="0" algn="ctr" rtl="0">
                        <a:spcBef>
                          <a:spcPts val="0"/>
                        </a:spcBef>
                        <a:spcAft>
                          <a:spcPts val="0"/>
                        </a:spcAft>
                        <a:buNone/>
                      </a:pPr>
                      <a:r>
                        <a:rPr lang="es-CL" sz="2000" dirty="0"/>
                        <a:t>406 Kg</a:t>
                      </a:r>
                      <a:endParaRPr sz="2000" dirty="0"/>
                    </a:p>
                  </a:txBody>
                  <a:tcPr marL="91450" marR="91450" marT="45725" marB="45725"/>
                </a:tc>
                <a:extLst>
                  <a:ext uri="{0D108BD9-81ED-4DB2-BD59-A6C34878D82A}">
                    <a16:rowId xmlns:a16="http://schemas.microsoft.com/office/drawing/2014/main" val="10001"/>
                  </a:ext>
                </a:extLst>
              </a:tr>
              <a:tr h="541925">
                <a:tc>
                  <a:txBody>
                    <a:bodyPr/>
                    <a:lstStyle/>
                    <a:p>
                      <a:pPr marL="0" marR="0" lvl="0" indent="0" algn="l" rtl="0">
                        <a:spcBef>
                          <a:spcPts val="0"/>
                        </a:spcBef>
                        <a:spcAft>
                          <a:spcPts val="0"/>
                        </a:spcAft>
                        <a:buNone/>
                      </a:pPr>
                      <a:r>
                        <a:rPr lang="es-CL" sz="2000" dirty="0"/>
                        <a:t>Agua</a:t>
                      </a:r>
                      <a:endParaRPr sz="2000" b="1" dirty="0"/>
                    </a:p>
                  </a:txBody>
                  <a:tcPr marL="91450" marR="91450" marT="45725" marB="45725"/>
                </a:tc>
                <a:tc>
                  <a:txBody>
                    <a:bodyPr/>
                    <a:lstStyle/>
                    <a:p>
                      <a:pPr marL="0" marR="0" lvl="0" indent="0" algn="ctr" rtl="0">
                        <a:spcBef>
                          <a:spcPts val="0"/>
                        </a:spcBef>
                        <a:spcAft>
                          <a:spcPts val="0"/>
                        </a:spcAft>
                        <a:buNone/>
                      </a:pPr>
                      <a:r>
                        <a:rPr lang="es-CL" sz="2000" dirty="0"/>
                        <a:t>195 Lts</a:t>
                      </a:r>
                      <a:endParaRPr sz="2000" dirty="0"/>
                    </a:p>
                  </a:txBody>
                  <a:tcPr marL="91450" marR="91450" marT="45725" marB="45725"/>
                </a:tc>
                <a:extLst>
                  <a:ext uri="{0D108BD9-81ED-4DB2-BD59-A6C34878D82A}">
                    <a16:rowId xmlns:a16="http://schemas.microsoft.com/office/drawing/2014/main" val="10002"/>
                  </a:ext>
                </a:extLst>
              </a:tr>
              <a:tr h="541925">
                <a:tc>
                  <a:txBody>
                    <a:bodyPr/>
                    <a:lstStyle/>
                    <a:p>
                      <a:pPr marL="0" marR="0" lvl="0" indent="0" algn="l" rtl="0">
                        <a:spcBef>
                          <a:spcPts val="0"/>
                        </a:spcBef>
                        <a:spcAft>
                          <a:spcPts val="0"/>
                        </a:spcAft>
                        <a:buNone/>
                      </a:pPr>
                      <a:r>
                        <a:rPr lang="es-CL" sz="2000" dirty="0"/>
                        <a:t>Gravilla</a:t>
                      </a:r>
                      <a:endParaRPr sz="2000" b="1" dirty="0"/>
                    </a:p>
                  </a:txBody>
                  <a:tcPr marL="91450" marR="91450" marT="45725" marB="45725"/>
                </a:tc>
                <a:tc>
                  <a:txBody>
                    <a:bodyPr/>
                    <a:lstStyle/>
                    <a:p>
                      <a:pPr marL="0" marR="0" lvl="0" indent="0" algn="ctr" rtl="0">
                        <a:spcBef>
                          <a:spcPts val="0"/>
                        </a:spcBef>
                        <a:spcAft>
                          <a:spcPts val="0"/>
                        </a:spcAft>
                        <a:buNone/>
                      </a:pPr>
                      <a:r>
                        <a:rPr lang="es-CL" sz="2000" dirty="0"/>
                        <a:t>861 Kg</a:t>
                      </a:r>
                      <a:endParaRPr sz="2000" dirty="0"/>
                    </a:p>
                  </a:txBody>
                  <a:tcPr marL="91450" marR="91450" marT="45725" marB="45725"/>
                </a:tc>
                <a:extLst>
                  <a:ext uri="{0D108BD9-81ED-4DB2-BD59-A6C34878D82A}">
                    <a16:rowId xmlns:a16="http://schemas.microsoft.com/office/drawing/2014/main" val="10003"/>
                  </a:ext>
                </a:extLst>
              </a:tr>
              <a:tr h="541925">
                <a:tc>
                  <a:txBody>
                    <a:bodyPr/>
                    <a:lstStyle/>
                    <a:p>
                      <a:pPr marL="0" marR="0" lvl="0" indent="0" algn="l" rtl="0">
                        <a:spcBef>
                          <a:spcPts val="0"/>
                        </a:spcBef>
                        <a:spcAft>
                          <a:spcPts val="0"/>
                        </a:spcAft>
                        <a:buNone/>
                      </a:pPr>
                      <a:r>
                        <a:rPr lang="es-CL" sz="2000" dirty="0"/>
                        <a:t>Arena</a:t>
                      </a:r>
                      <a:endParaRPr sz="2000" b="1" dirty="0"/>
                    </a:p>
                  </a:txBody>
                  <a:tcPr marL="91450" marR="91450" marT="45725" marB="45725"/>
                </a:tc>
                <a:tc>
                  <a:txBody>
                    <a:bodyPr/>
                    <a:lstStyle/>
                    <a:p>
                      <a:pPr marL="0" marR="0" lvl="0" indent="0" algn="ctr" rtl="0">
                        <a:spcBef>
                          <a:spcPts val="0"/>
                        </a:spcBef>
                        <a:spcAft>
                          <a:spcPts val="0"/>
                        </a:spcAft>
                        <a:buNone/>
                      </a:pPr>
                      <a:r>
                        <a:rPr lang="es-CL" sz="2000" dirty="0"/>
                        <a:t>861 Kg</a:t>
                      </a:r>
                      <a:endParaRPr sz="2000" dirty="0"/>
                    </a:p>
                  </a:txBody>
                  <a:tcPr marL="91450" marR="91450" marT="45725" marB="45725"/>
                </a:tc>
                <a:extLst>
                  <a:ext uri="{0D108BD9-81ED-4DB2-BD59-A6C34878D82A}">
                    <a16:rowId xmlns:a16="http://schemas.microsoft.com/office/drawing/2014/main" val="10004"/>
                  </a:ext>
                </a:extLst>
              </a:tr>
              <a:tr h="541925">
                <a:tc>
                  <a:txBody>
                    <a:bodyPr/>
                    <a:lstStyle/>
                    <a:p>
                      <a:pPr marL="0" marR="0" lvl="0" indent="0" algn="l" rtl="0">
                        <a:spcBef>
                          <a:spcPts val="0"/>
                        </a:spcBef>
                        <a:spcAft>
                          <a:spcPts val="0"/>
                        </a:spcAft>
                        <a:buNone/>
                      </a:pPr>
                      <a:r>
                        <a:rPr lang="es-CL" sz="2000" dirty="0"/>
                        <a:t>Densidad</a:t>
                      </a:r>
                      <a:endParaRPr sz="2000" b="1" dirty="0"/>
                    </a:p>
                  </a:txBody>
                  <a:tcPr marL="91450" marR="91450" marT="45725" marB="45725"/>
                </a:tc>
                <a:tc>
                  <a:txBody>
                    <a:bodyPr/>
                    <a:lstStyle/>
                    <a:p>
                      <a:pPr marL="0" marR="0" lvl="0" indent="0" algn="ctr" rtl="0">
                        <a:spcBef>
                          <a:spcPts val="0"/>
                        </a:spcBef>
                        <a:spcAft>
                          <a:spcPts val="0"/>
                        </a:spcAft>
                        <a:buNone/>
                      </a:pPr>
                      <a:r>
                        <a:rPr lang="es-CL" sz="2000" dirty="0"/>
                        <a:t>2323 Kg/m3</a:t>
                      </a:r>
                      <a:endParaRPr sz="2000" dirty="0"/>
                    </a:p>
                  </a:txBody>
                  <a:tcPr marL="91450" marR="91450" marT="45725" marB="45725"/>
                </a:tc>
                <a:extLst>
                  <a:ext uri="{0D108BD9-81ED-4DB2-BD59-A6C34878D82A}">
                    <a16:rowId xmlns:a16="http://schemas.microsoft.com/office/drawing/2014/main" val="10005"/>
                  </a:ext>
                </a:extLst>
              </a:tr>
            </a:tbl>
          </a:graphicData>
        </a:graphic>
      </p:graphicFrame>
      <p:sp>
        <p:nvSpPr>
          <p:cNvPr id="661" name="Google Shape;661;p41"/>
          <p:cNvSpPr/>
          <p:nvPr/>
        </p:nvSpPr>
        <p:spPr>
          <a:xfrm>
            <a:off x="12020365" y="275204"/>
            <a:ext cx="171634" cy="6161103"/>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 name="CuadroTexto 1">
            <a:extLst>
              <a:ext uri="{FF2B5EF4-FFF2-40B4-BE49-F238E27FC236}">
                <a16:creationId xmlns:a16="http://schemas.microsoft.com/office/drawing/2014/main" id="{8634C07B-D5EF-41B1-9492-C0FFF98E7B67}"/>
              </a:ext>
            </a:extLst>
          </p:cNvPr>
          <p:cNvSpPr txBox="1"/>
          <p:nvPr/>
        </p:nvSpPr>
        <p:spPr>
          <a:xfrm>
            <a:off x="3812807" y="2281802"/>
            <a:ext cx="2606040" cy="307777"/>
          </a:xfrm>
          <a:prstGeom prst="rect">
            <a:avLst/>
          </a:prstGeom>
          <a:noFill/>
        </p:spPr>
        <p:txBody>
          <a:bodyPr wrap="square" rtlCol="0">
            <a:spAutoFit/>
          </a:bodyPr>
          <a:lstStyle/>
          <a:p>
            <a:pPr algn="ctr"/>
            <a:r>
              <a:rPr lang="es-MX" dirty="0">
                <a:solidFill>
                  <a:schemeClr val="bg1"/>
                </a:solidFill>
                <a:latin typeface="Calibri" panose="020F0502020204030204" pitchFamily="34" charset="0"/>
                <a:cs typeface="Calibri" panose="020F0502020204030204" pitchFamily="34" charset="0"/>
              </a:rPr>
              <a:t>Tabla 14</a:t>
            </a:r>
            <a:endParaRPr lang="es-CL" dirty="0">
              <a:solidFill>
                <a:schemeClr val="bg1"/>
              </a:solidFill>
              <a:latin typeface="Calibri" panose="020F0502020204030204" pitchFamily="34" charset="0"/>
              <a:cs typeface="Calibri" panose="020F0502020204030204" pitchFamily="34"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665"/>
        <p:cNvGrpSpPr/>
        <p:nvPr/>
      </p:nvGrpSpPr>
      <p:grpSpPr>
        <a:xfrm>
          <a:off x="0" y="0"/>
          <a:ext cx="0" cy="0"/>
          <a:chOff x="0" y="0"/>
          <a:chExt cx="0" cy="0"/>
        </a:xfrm>
      </p:grpSpPr>
      <p:pic>
        <p:nvPicPr>
          <p:cNvPr id="666" name="Google Shape;666;p42" descr="Fotografía, ladrillos, verde azulado, pared, cal, fotografía, ladrillos,  Fondo de pantalla HD | Wallpaperbetter"/>
          <p:cNvPicPr preferRelativeResize="0"/>
          <p:nvPr/>
        </p:nvPicPr>
        <p:blipFill rotWithShape="1">
          <a:blip r:embed="rId3">
            <a:alphaModFix/>
          </a:blip>
          <a:srcRect/>
          <a:stretch/>
        </p:blipFill>
        <p:spPr>
          <a:xfrm>
            <a:off x="12947" y="1"/>
            <a:ext cx="12179051" cy="6858000"/>
          </a:xfrm>
          <a:prstGeom prst="rect">
            <a:avLst/>
          </a:prstGeom>
          <a:noFill/>
          <a:ln>
            <a:noFill/>
          </a:ln>
        </p:spPr>
      </p:pic>
      <p:sp>
        <p:nvSpPr>
          <p:cNvPr id="667" name="Google Shape;667;p42"/>
          <p:cNvSpPr txBox="1">
            <a:spLocks noGrp="1"/>
          </p:cNvSpPr>
          <p:nvPr>
            <p:ph type="sldNum" idx="12"/>
          </p:nvPr>
        </p:nvSpPr>
        <p:spPr>
          <a:xfrm>
            <a:off x="10823979" y="557417"/>
            <a:ext cx="731600" cy="524800"/>
          </a:xfrm>
          <a:prstGeom prst="rect">
            <a:avLst/>
          </a:prstGeom>
          <a:noFill/>
          <a:ln>
            <a:noFill/>
          </a:ln>
        </p:spPr>
        <p:txBody>
          <a:bodyPr spcFirstLastPara="1" wrap="square" lIns="121900" tIns="121900" rIns="121900" bIns="121900" anchor="ctr" anchorCtr="0">
            <a:noAutofit/>
          </a:bodyPr>
          <a:lstStyle/>
          <a:p>
            <a:pPr marL="0" lvl="0" indent="0" algn="r" rtl="0">
              <a:spcBef>
                <a:spcPts val="0"/>
              </a:spcBef>
              <a:spcAft>
                <a:spcPts val="0"/>
              </a:spcAft>
              <a:buClr>
                <a:srgbClr val="888888"/>
              </a:buClr>
              <a:buSzPts val="1200"/>
              <a:buFont typeface="Calibri"/>
              <a:buNone/>
            </a:pPr>
            <a:fld id="{00000000-1234-1234-1234-123412341234}" type="slidenum">
              <a:rPr lang="es-CL"/>
              <a:t>41</a:t>
            </a:fld>
            <a:endParaRPr dirty="0"/>
          </a:p>
        </p:txBody>
      </p:sp>
      <p:sp>
        <p:nvSpPr>
          <p:cNvPr id="668" name="Google Shape;668;p42"/>
          <p:cNvSpPr/>
          <p:nvPr/>
        </p:nvSpPr>
        <p:spPr>
          <a:xfrm>
            <a:off x="1802163" y="96374"/>
            <a:ext cx="7830105" cy="905521"/>
          </a:xfrm>
          <a:prstGeom prst="rect">
            <a:avLst/>
          </a:prstGeom>
          <a:solidFill>
            <a:srgbClr val="00953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669" name="Google Shape;669;p42"/>
          <p:cNvSpPr/>
          <p:nvPr/>
        </p:nvSpPr>
        <p:spPr>
          <a:xfrm>
            <a:off x="-4" y="97657"/>
            <a:ext cx="1713397" cy="905521"/>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670" name="Google Shape;670;p42"/>
          <p:cNvSpPr/>
          <p:nvPr/>
        </p:nvSpPr>
        <p:spPr>
          <a:xfrm>
            <a:off x="1990522" y="1980337"/>
            <a:ext cx="8563881" cy="3417880"/>
          </a:xfrm>
          <a:prstGeom prst="rect">
            <a:avLst/>
          </a:prstGeom>
          <a:solidFill>
            <a:srgbClr val="00953A"/>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5400" dirty="0">
              <a:solidFill>
                <a:schemeClr val="lt1"/>
              </a:solidFill>
              <a:latin typeface="Calibri"/>
              <a:ea typeface="Calibri"/>
              <a:cs typeface="Calibri"/>
              <a:sym typeface="Calibri"/>
            </a:endParaRPr>
          </a:p>
        </p:txBody>
      </p:sp>
      <p:sp>
        <p:nvSpPr>
          <p:cNvPr id="671" name="Google Shape;671;p42"/>
          <p:cNvSpPr/>
          <p:nvPr/>
        </p:nvSpPr>
        <p:spPr>
          <a:xfrm rot="1175287">
            <a:off x="3896746" y="1397304"/>
            <a:ext cx="4680000" cy="4680000"/>
          </a:xfrm>
          <a:prstGeom prst="ellipse">
            <a:avLst/>
          </a:prstGeom>
          <a:blipFill rotWithShape="1">
            <a:blip r:embed="rId4">
              <a:alphaModFix/>
            </a:blip>
            <a:stretch>
              <a:fillRect/>
            </a:stretch>
          </a:blip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672" name="Google Shape;672;p42"/>
          <p:cNvSpPr/>
          <p:nvPr/>
        </p:nvSpPr>
        <p:spPr>
          <a:xfrm>
            <a:off x="4086993" y="2860141"/>
            <a:ext cx="4370937" cy="175432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2400" dirty="0">
              <a:solidFill>
                <a:schemeClr val="lt1"/>
              </a:solidFill>
              <a:latin typeface="Calibri"/>
              <a:ea typeface="Calibri"/>
              <a:cs typeface="Calibri"/>
              <a:sym typeface="Calibri"/>
            </a:endParaRPr>
          </a:p>
          <a:p>
            <a:pPr marL="0" marR="0" lvl="0" indent="0" algn="ctr" rtl="0">
              <a:spcBef>
                <a:spcPts val="0"/>
              </a:spcBef>
              <a:spcAft>
                <a:spcPts val="0"/>
              </a:spcAft>
              <a:buNone/>
            </a:pPr>
            <a:endParaRPr sz="4800" dirty="0">
              <a:solidFill>
                <a:schemeClr val="lt1"/>
              </a:solidFill>
              <a:latin typeface="Calibri"/>
              <a:ea typeface="Calibri"/>
              <a:cs typeface="Calibri"/>
              <a:sym typeface="Calibri"/>
            </a:endParaRPr>
          </a:p>
          <a:p>
            <a:pPr marL="0" marR="0" lvl="0" indent="0" algn="l" rtl="0">
              <a:spcBef>
                <a:spcPts val="0"/>
              </a:spcBef>
              <a:spcAft>
                <a:spcPts val="0"/>
              </a:spcAft>
              <a:buNone/>
            </a:pPr>
            <a:endParaRPr sz="3600" dirty="0">
              <a:solidFill>
                <a:schemeClr val="lt1"/>
              </a:solidFill>
              <a:latin typeface="Calibri"/>
              <a:ea typeface="Calibri"/>
              <a:cs typeface="Calibri"/>
              <a:sym typeface="Calibri"/>
            </a:endParaRPr>
          </a:p>
        </p:txBody>
      </p:sp>
      <p:sp>
        <p:nvSpPr>
          <p:cNvPr id="673" name="Google Shape;673;p42"/>
          <p:cNvSpPr/>
          <p:nvPr/>
        </p:nvSpPr>
        <p:spPr>
          <a:xfrm>
            <a:off x="4885501" y="235042"/>
            <a:ext cx="4519379"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CL" sz="3200" dirty="0">
                <a:solidFill>
                  <a:schemeClr val="lt1"/>
                </a:solidFill>
                <a:latin typeface="Calibri"/>
                <a:ea typeface="Calibri"/>
                <a:cs typeface="Calibri"/>
                <a:sym typeface="Calibri"/>
              </a:rPr>
              <a:t>Dosificación del hormigón</a:t>
            </a:r>
            <a:endParaRPr sz="3200" dirty="0">
              <a:solidFill>
                <a:schemeClr val="lt1"/>
              </a:solidFill>
              <a:latin typeface="Calibri"/>
              <a:ea typeface="Calibri"/>
              <a:cs typeface="Calibri"/>
              <a:sym typeface="Calibri"/>
            </a:endParaRPr>
          </a:p>
        </p:txBody>
      </p:sp>
      <p:sp>
        <p:nvSpPr>
          <p:cNvPr id="674" name="Google Shape;674;p42"/>
          <p:cNvSpPr txBox="1"/>
          <p:nvPr/>
        </p:nvSpPr>
        <p:spPr>
          <a:xfrm>
            <a:off x="4520702" y="2528204"/>
            <a:ext cx="3503517" cy="218521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CL" sz="3200" b="1" dirty="0">
                <a:solidFill>
                  <a:schemeClr val="lt1"/>
                </a:solidFill>
                <a:latin typeface="Calibri"/>
                <a:ea typeface="Calibri"/>
                <a:cs typeface="Calibri"/>
                <a:sym typeface="Calibri"/>
              </a:rPr>
              <a:t>5</a:t>
            </a:r>
            <a:endParaRPr sz="3200" b="1" dirty="0">
              <a:solidFill>
                <a:schemeClr val="lt1"/>
              </a:solidFill>
              <a:latin typeface="Calibri"/>
              <a:ea typeface="Calibri"/>
              <a:cs typeface="Calibri"/>
              <a:sym typeface="Calibri"/>
            </a:endParaRPr>
          </a:p>
          <a:p>
            <a:pPr marL="0" marR="0" lvl="0" indent="0" algn="ctr" rtl="0">
              <a:spcBef>
                <a:spcPts val="0"/>
              </a:spcBef>
              <a:spcAft>
                <a:spcPts val="0"/>
              </a:spcAft>
              <a:buNone/>
            </a:pPr>
            <a:r>
              <a:rPr lang="es-CL" sz="4400" b="1" dirty="0">
                <a:solidFill>
                  <a:schemeClr val="lt1"/>
                </a:solidFill>
                <a:latin typeface="Calibri"/>
                <a:ea typeface="Calibri"/>
                <a:cs typeface="Calibri"/>
                <a:sym typeface="Calibri"/>
              </a:rPr>
              <a:t>HORMIGÓN</a:t>
            </a:r>
            <a:endParaRPr b="1" dirty="0"/>
          </a:p>
          <a:p>
            <a:pPr marL="0" marR="0" lvl="0" indent="0" algn="ctr" rtl="0">
              <a:spcBef>
                <a:spcPts val="0"/>
              </a:spcBef>
              <a:spcAft>
                <a:spcPts val="0"/>
              </a:spcAft>
              <a:buNone/>
            </a:pPr>
            <a:r>
              <a:rPr lang="es-CL" sz="2000" b="1" dirty="0">
                <a:solidFill>
                  <a:schemeClr val="lt1"/>
                </a:solidFill>
                <a:latin typeface="Calibri"/>
                <a:ea typeface="Calibri"/>
                <a:cs typeface="Calibri"/>
                <a:sym typeface="Calibri"/>
              </a:rPr>
              <a:t>Dosificación de hormigones por saco de cemento o m3 de hormigón</a:t>
            </a:r>
            <a:endParaRPr sz="2000" b="1" dirty="0">
              <a:solidFill>
                <a:schemeClr val="lt1"/>
              </a:solidFill>
              <a:latin typeface="Calibri"/>
              <a:ea typeface="Calibri"/>
              <a:cs typeface="Calibri"/>
              <a:sym typeface="Calibri"/>
            </a:endParaRPr>
          </a:p>
        </p:txBody>
      </p:sp>
      <p:sp>
        <p:nvSpPr>
          <p:cNvPr id="675" name="Google Shape;675;p42"/>
          <p:cNvSpPr/>
          <p:nvPr/>
        </p:nvSpPr>
        <p:spPr>
          <a:xfrm>
            <a:off x="12020365" y="275204"/>
            <a:ext cx="171634" cy="6161103"/>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679"/>
        <p:cNvGrpSpPr/>
        <p:nvPr/>
      </p:nvGrpSpPr>
      <p:grpSpPr>
        <a:xfrm>
          <a:off x="0" y="0"/>
          <a:ext cx="0" cy="0"/>
          <a:chOff x="0" y="0"/>
          <a:chExt cx="0" cy="0"/>
        </a:xfrm>
      </p:grpSpPr>
      <p:pic>
        <p:nvPicPr>
          <p:cNvPr id="680" name="Google Shape;680;p43" descr="Fotografía, ladrillos, verde azulado, pared, cal, fotografía, ladrillos,  Fondo de pantalla HD | Wallpaperbetter"/>
          <p:cNvPicPr preferRelativeResize="0"/>
          <p:nvPr/>
        </p:nvPicPr>
        <p:blipFill rotWithShape="1">
          <a:blip r:embed="rId3">
            <a:alphaModFix/>
          </a:blip>
          <a:srcRect/>
          <a:stretch/>
        </p:blipFill>
        <p:spPr>
          <a:xfrm>
            <a:off x="12947" y="1"/>
            <a:ext cx="12179051" cy="6858000"/>
          </a:xfrm>
          <a:prstGeom prst="rect">
            <a:avLst/>
          </a:prstGeom>
          <a:noFill/>
          <a:ln>
            <a:noFill/>
          </a:ln>
        </p:spPr>
      </p:pic>
      <p:sp>
        <p:nvSpPr>
          <p:cNvPr id="681" name="Google Shape;681;p43"/>
          <p:cNvSpPr/>
          <p:nvPr/>
        </p:nvSpPr>
        <p:spPr>
          <a:xfrm>
            <a:off x="1568918" y="1347537"/>
            <a:ext cx="7334450" cy="4966635"/>
          </a:xfrm>
          <a:prstGeom prst="rect">
            <a:avLst/>
          </a:prstGeom>
          <a:solidFill>
            <a:schemeClr val="dk1">
              <a:alpha val="24705"/>
            </a:schemeClr>
          </a:solidFill>
          <a:ln>
            <a:noFill/>
          </a:ln>
        </p:spPr>
        <p:txBody>
          <a:bodyPr spcFirstLastPara="1" wrap="square" lIns="91425" tIns="45700" rIns="91425" bIns="45700" anchor="t" anchorCtr="0">
            <a:spAutoFit/>
          </a:bodyPr>
          <a:lstStyle/>
          <a:p>
            <a:pPr marL="457200" marR="0" lvl="1" indent="0" algn="l" rtl="0">
              <a:spcBef>
                <a:spcPts val="0"/>
              </a:spcBef>
              <a:spcAft>
                <a:spcPts val="0"/>
              </a:spcAft>
              <a:buNone/>
            </a:pPr>
            <a:endParaRPr sz="1800" b="1" i="0" u="none" strike="noStrike" cap="none" dirty="0">
              <a:solidFill>
                <a:schemeClr val="lt1"/>
              </a:solidFill>
              <a:latin typeface="Calibri"/>
              <a:ea typeface="Calibri"/>
              <a:cs typeface="Calibri"/>
              <a:sym typeface="Calibri"/>
            </a:endParaRPr>
          </a:p>
        </p:txBody>
      </p:sp>
      <p:sp>
        <p:nvSpPr>
          <p:cNvPr id="682" name="Google Shape;682;p43"/>
          <p:cNvSpPr txBox="1">
            <a:spLocks noGrp="1"/>
          </p:cNvSpPr>
          <p:nvPr>
            <p:ph type="sldNum" idx="12"/>
          </p:nvPr>
        </p:nvSpPr>
        <p:spPr>
          <a:xfrm>
            <a:off x="10823979" y="557417"/>
            <a:ext cx="731600" cy="524800"/>
          </a:xfrm>
          <a:prstGeom prst="rect">
            <a:avLst/>
          </a:prstGeom>
          <a:noFill/>
          <a:ln>
            <a:noFill/>
          </a:ln>
        </p:spPr>
        <p:txBody>
          <a:bodyPr spcFirstLastPara="1" wrap="square" lIns="121900" tIns="121900" rIns="121900" bIns="121900" anchor="ctr" anchorCtr="0">
            <a:noAutofit/>
          </a:bodyPr>
          <a:lstStyle/>
          <a:p>
            <a:pPr marL="0" lvl="0" indent="0" algn="r" rtl="0">
              <a:spcBef>
                <a:spcPts val="0"/>
              </a:spcBef>
              <a:spcAft>
                <a:spcPts val="0"/>
              </a:spcAft>
              <a:buClr>
                <a:srgbClr val="888888"/>
              </a:buClr>
              <a:buSzPts val="1200"/>
              <a:buFont typeface="Calibri"/>
              <a:buNone/>
            </a:pPr>
            <a:fld id="{00000000-1234-1234-1234-123412341234}" type="slidenum">
              <a:rPr lang="es-CL"/>
              <a:t>42</a:t>
            </a:fld>
            <a:endParaRPr dirty="0"/>
          </a:p>
        </p:txBody>
      </p:sp>
      <p:sp>
        <p:nvSpPr>
          <p:cNvPr id="683" name="Google Shape;683;p43"/>
          <p:cNvSpPr/>
          <p:nvPr/>
        </p:nvSpPr>
        <p:spPr>
          <a:xfrm>
            <a:off x="1802163" y="96374"/>
            <a:ext cx="7830105" cy="905521"/>
          </a:xfrm>
          <a:prstGeom prst="rect">
            <a:avLst/>
          </a:prstGeom>
          <a:solidFill>
            <a:srgbClr val="00953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684" name="Google Shape;684;p43"/>
          <p:cNvSpPr/>
          <p:nvPr/>
        </p:nvSpPr>
        <p:spPr>
          <a:xfrm>
            <a:off x="-4" y="97657"/>
            <a:ext cx="1713397" cy="905521"/>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685" name="Google Shape;685;p43"/>
          <p:cNvSpPr/>
          <p:nvPr/>
        </p:nvSpPr>
        <p:spPr>
          <a:xfrm>
            <a:off x="4885501" y="235042"/>
            <a:ext cx="4519379"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CL" sz="3200" dirty="0">
                <a:solidFill>
                  <a:schemeClr val="lt1"/>
                </a:solidFill>
                <a:latin typeface="Calibri"/>
                <a:ea typeface="Calibri"/>
                <a:cs typeface="Calibri"/>
                <a:sym typeface="Calibri"/>
              </a:rPr>
              <a:t>Dosificación del hormigón</a:t>
            </a:r>
            <a:endParaRPr sz="3200" dirty="0">
              <a:solidFill>
                <a:schemeClr val="lt1"/>
              </a:solidFill>
              <a:latin typeface="Calibri"/>
              <a:ea typeface="Calibri"/>
              <a:cs typeface="Calibri"/>
              <a:sym typeface="Calibri"/>
            </a:endParaRPr>
          </a:p>
        </p:txBody>
      </p:sp>
      <p:sp>
        <p:nvSpPr>
          <p:cNvPr id="686" name="Google Shape;686;p43"/>
          <p:cNvSpPr/>
          <p:nvPr/>
        </p:nvSpPr>
        <p:spPr>
          <a:xfrm rot="1175287">
            <a:off x="9835488" y="1191321"/>
            <a:ext cx="1800000" cy="1800000"/>
          </a:xfrm>
          <a:prstGeom prst="ellipse">
            <a:avLst/>
          </a:prstGeom>
          <a:blipFill rotWithShape="1">
            <a:blip r:embed="rId4">
              <a:alphaModFix/>
            </a:blip>
            <a:stretch>
              <a:fillRect/>
            </a:stretch>
          </a:blip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s-CL" sz="1400" b="1" dirty="0">
                <a:solidFill>
                  <a:schemeClr val="lt1"/>
                </a:solidFill>
                <a:latin typeface="Calibri"/>
                <a:ea typeface="Calibri"/>
                <a:cs typeface="Calibri"/>
                <a:sym typeface="Calibri"/>
              </a:rPr>
              <a:t>DOSIFICACIÓN</a:t>
            </a:r>
            <a:endParaRPr sz="1400" b="1" dirty="0">
              <a:solidFill>
                <a:schemeClr val="lt1"/>
              </a:solidFill>
              <a:latin typeface="Calibri"/>
              <a:ea typeface="Calibri"/>
              <a:cs typeface="Calibri"/>
              <a:sym typeface="Calibri"/>
            </a:endParaRPr>
          </a:p>
        </p:txBody>
      </p:sp>
      <p:sp>
        <p:nvSpPr>
          <p:cNvPr id="687" name="Google Shape;687;p43"/>
          <p:cNvSpPr txBox="1">
            <a:spLocks noGrp="1"/>
          </p:cNvSpPr>
          <p:nvPr>
            <p:ph type="body" idx="1"/>
          </p:nvPr>
        </p:nvSpPr>
        <p:spPr>
          <a:xfrm>
            <a:off x="2067699" y="1491381"/>
            <a:ext cx="6267516" cy="614778"/>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800"/>
              </a:spcBef>
              <a:spcAft>
                <a:spcPts val="0"/>
              </a:spcAft>
              <a:buNone/>
            </a:pPr>
            <a:r>
              <a:rPr lang="es-CL" sz="2400" b="1" dirty="0"/>
              <a:t>Dosificación Hormigón por metro cúbico</a:t>
            </a:r>
            <a:endParaRPr dirty="0"/>
          </a:p>
        </p:txBody>
      </p:sp>
      <p:graphicFrame>
        <p:nvGraphicFramePr>
          <p:cNvPr id="688" name="Google Shape;688;p43"/>
          <p:cNvGraphicFramePr/>
          <p:nvPr>
            <p:extLst>
              <p:ext uri="{D42A27DB-BD31-4B8C-83A1-F6EECF244321}">
                <p14:modId xmlns:p14="http://schemas.microsoft.com/office/powerpoint/2010/main" val="1171872312"/>
              </p:ext>
            </p:extLst>
          </p:nvPr>
        </p:nvGraphicFramePr>
        <p:xfrm>
          <a:off x="2067699" y="2384057"/>
          <a:ext cx="6096000" cy="3510360"/>
        </p:xfrm>
        <a:graphic>
          <a:graphicData uri="http://schemas.openxmlformats.org/drawingml/2006/table">
            <a:tbl>
              <a:tblPr firstRow="1" bandRow="1">
                <a:noFill/>
                <a:tableStyleId>{86954924-CE56-4842-B303-1C8DD85EABF1}</a:tableStyleId>
              </a:tblPr>
              <a:tblGrid>
                <a:gridCol w="674975">
                  <a:extLst>
                    <a:ext uri="{9D8B030D-6E8A-4147-A177-3AD203B41FA5}">
                      <a16:colId xmlns:a16="http://schemas.microsoft.com/office/drawing/2014/main" val="20000"/>
                    </a:ext>
                  </a:extLst>
                </a:gridCol>
                <a:gridCol w="1357025">
                  <a:extLst>
                    <a:ext uri="{9D8B030D-6E8A-4147-A177-3AD203B41FA5}">
                      <a16:colId xmlns:a16="http://schemas.microsoft.com/office/drawing/2014/main" val="20001"/>
                    </a:ext>
                  </a:extLst>
                </a:gridCol>
                <a:gridCol w="1016000">
                  <a:extLst>
                    <a:ext uri="{9D8B030D-6E8A-4147-A177-3AD203B41FA5}">
                      <a16:colId xmlns:a16="http://schemas.microsoft.com/office/drawing/2014/main" val="20002"/>
                    </a:ext>
                  </a:extLst>
                </a:gridCol>
                <a:gridCol w="1016000">
                  <a:extLst>
                    <a:ext uri="{9D8B030D-6E8A-4147-A177-3AD203B41FA5}">
                      <a16:colId xmlns:a16="http://schemas.microsoft.com/office/drawing/2014/main" val="20003"/>
                    </a:ext>
                  </a:extLst>
                </a:gridCol>
                <a:gridCol w="1016000">
                  <a:extLst>
                    <a:ext uri="{9D8B030D-6E8A-4147-A177-3AD203B41FA5}">
                      <a16:colId xmlns:a16="http://schemas.microsoft.com/office/drawing/2014/main" val="20004"/>
                    </a:ext>
                  </a:extLst>
                </a:gridCol>
                <a:gridCol w="1016000">
                  <a:extLst>
                    <a:ext uri="{9D8B030D-6E8A-4147-A177-3AD203B41FA5}">
                      <a16:colId xmlns:a16="http://schemas.microsoft.com/office/drawing/2014/main" val="20005"/>
                    </a:ext>
                  </a:extLst>
                </a:gridCol>
              </a:tblGrid>
              <a:tr h="370850">
                <a:tc>
                  <a:txBody>
                    <a:bodyPr/>
                    <a:lstStyle/>
                    <a:p>
                      <a:pPr marL="0" marR="0" lvl="0" indent="0" algn="l" rtl="0">
                        <a:spcBef>
                          <a:spcPts val="0"/>
                        </a:spcBef>
                        <a:spcAft>
                          <a:spcPts val="0"/>
                        </a:spcAft>
                        <a:buNone/>
                      </a:pPr>
                      <a:endParaRPr sz="1800" dirty="0"/>
                    </a:p>
                  </a:txBody>
                  <a:tcPr marL="91450" marR="91450" marT="45725" marB="45725"/>
                </a:tc>
                <a:tc>
                  <a:txBody>
                    <a:bodyPr/>
                    <a:lstStyle/>
                    <a:p>
                      <a:pPr marL="0" marR="0" lvl="0" indent="0" algn="ctr" rtl="0">
                        <a:spcBef>
                          <a:spcPts val="0"/>
                        </a:spcBef>
                        <a:spcAft>
                          <a:spcPts val="0"/>
                        </a:spcAft>
                        <a:buNone/>
                      </a:pPr>
                      <a:r>
                        <a:rPr lang="es-CL" sz="1800" dirty="0"/>
                        <a:t>Resistencia </a:t>
                      </a:r>
                      <a:br>
                        <a:rPr lang="es-CL" sz="1800" dirty="0"/>
                      </a:br>
                      <a:r>
                        <a:rPr lang="es-CL" sz="1800" dirty="0"/>
                        <a:t>Mpa</a:t>
                      </a:r>
                      <a:endParaRPr sz="1800" b="1" dirty="0"/>
                    </a:p>
                  </a:txBody>
                  <a:tcPr marL="91450" marR="91450" marT="45725" marB="45725"/>
                </a:tc>
                <a:tc>
                  <a:txBody>
                    <a:bodyPr/>
                    <a:lstStyle/>
                    <a:p>
                      <a:pPr marL="0" marR="0" lvl="0" indent="0" algn="ctr" rtl="0">
                        <a:spcBef>
                          <a:spcPts val="0"/>
                        </a:spcBef>
                        <a:spcAft>
                          <a:spcPts val="0"/>
                        </a:spcAft>
                        <a:buNone/>
                      </a:pPr>
                      <a:r>
                        <a:rPr lang="es-CL" sz="1800" dirty="0"/>
                        <a:t>Cemento</a:t>
                      </a:r>
                      <a:br>
                        <a:rPr lang="es-CL" sz="1800" dirty="0"/>
                      </a:br>
                      <a:r>
                        <a:rPr lang="es-CL" sz="1800" dirty="0"/>
                        <a:t>Kg</a:t>
                      </a:r>
                      <a:endParaRPr sz="1800" b="1" dirty="0"/>
                    </a:p>
                  </a:txBody>
                  <a:tcPr marL="91450" marR="91450" marT="45725" marB="45725"/>
                </a:tc>
                <a:tc>
                  <a:txBody>
                    <a:bodyPr/>
                    <a:lstStyle/>
                    <a:p>
                      <a:pPr marL="0" marR="0" lvl="0" indent="0" algn="ctr" rtl="0">
                        <a:spcBef>
                          <a:spcPts val="0"/>
                        </a:spcBef>
                        <a:spcAft>
                          <a:spcPts val="0"/>
                        </a:spcAft>
                        <a:buNone/>
                      </a:pPr>
                      <a:r>
                        <a:rPr lang="es-CL" sz="1800" dirty="0"/>
                        <a:t>Gravilla </a:t>
                      </a:r>
                      <a:br>
                        <a:rPr lang="es-CL" sz="1800" dirty="0"/>
                      </a:br>
                      <a:r>
                        <a:rPr lang="es-CL" sz="1800" dirty="0"/>
                        <a:t>Kg</a:t>
                      </a:r>
                      <a:endParaRPr sz="1800" b="1" dirty="0"/>
                    </a:p>
                  </a:txBody>
                  <a:tcPr marL="91450" marR="91450" marT="45725" marB="45725"/>
                </a:tc>
                <a:tc>
                  <a:txBody>
                    <a:bodyPr/>
                    <a:lstStyle/>
                    <a:p>
                      <a:pPr marL="0" marR="0" lvl="0" indent="0" algn="ctr" rtl="0">
                        <a:spcBef>
                          <a:spcPts val="0"/>
                        </a:spcBef>
                        <a:spcAft>
                          <a:spcPts val="0"/>
                        </a:spcAft>
                        <a:buNone/>
                      </a:pPr>
                      <a:r>
                        <a:rPr lang="es-CL" sz="1800" dirty="0"/>
                        <a:t>Arena</a:t>
                      </a:r>
                      <a:br>
                        <a:rPr lang="es-CL" sz="1800" dirty="0"/>
                      </a:br>
                      <a:r>
                        <a:rPr lang="es-CL" sz="1800" dirty="0"/>
                        <a:t>Kg</a:t>
                      </a:r>
                      <a:endParaRPr sz="1800" b="1" dirty="0"/>
                    </a:p>
                  </a:txBody>
                  <a:tcPr marL="91450" marR="91450" marT="45725" marB="45725"/>
                </a:tc>
                <a:tc>
                  <a:txBody>
                    <a:bodyPr/>
                    <a:lstStyle/>
                    <a:p>
                      <a:pPr marL="0" marR="0" lvl="0" indent="0" algn="ctr" rtl="0">
                        <a:spcBef>
                          <a:spcPts val="0"/>
                        </a:spcBef>
                        <a:spcAft>
                          <a:spcPts val="0"/>
                        </a:spcAft>
                        <a:buNone/>
                      </a:pPr>
                      <a:r>
                        <a:rPr lang="es-CL" sz="1800" dirty="0"/>
                        <a:t>Agua</a:t>
                      </a:r>
                      <a:br>
                        <a:rPr lang="es-CL" sz="1800" dirty="0"/>
                      </a:br>
                      <a:r>
                        <a:rPr lang="es-CL" sz="1800" dirty="0" err="1"/>
                        <a:t>Lts</a:t>
                      </a:r>
                      <a:endParaRPr sz="1800" b="1" dirty="0"/>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endParaRPr sz="1800" dirty="0"/>
                    </a:p>
                  </a:txBody>
                  <a:tcPr marL="91450" marR="91450" marT="45725" marB="45725"/>
                </a:tc>
                <a:tc>
                  <a:txBody>
                    <a:bodyPr/>
                    <a:lstStyle/>
                    <a:p>
                      <a:pPr marL="0" marR="0" lvl="0" indent="0" algn="l" rtl="0">
                        <a:spcBef>
                          <a:spcPts val="0"/>
                        </a:spcBef>
                        <a:spcAft>
                          <a:spcPts val="0"/>
                        </a:spcAft>
                        <a:buNone/>
                      </a:pPr>
                      <a:endParaRPr sz="1800" dirty="0"/>
                    </a:p>
                  </a:txBody>
                  <a:tcPr marL="91450" marR="91450" marT="45725" marB="45725"/>
                </a:tc>
                <a:tc>
                  <a:txBody>
                    <a:bodyPr/>
                    <a:lstStyle/>
                    <a:p>
                      <a:pPr marL="0" marR="0" lvl="0" indent="0" algn="ctr" rtl="0">
                        <a:spcBef>
                          <a:spcPts val="0"/>
                        </a:spcBef>
                        <a:spcAft>
                          <a:spcPts val="0"/>
                        </a:spcAft>
                        <a:buNone/>
                      </a:pPr>
                      <a:r>
                        <a:rPr lang="es-CL" sz="1800" dirty="0"/>
                        <a:t>127,5</a:t>
                      </a:r>
                      <a:endParaRPr sz="1800" dirty="0"/>
                    </a:p>
                  </a:txBody>
                  <a:tcPr marL="91450" marR="91450" marT="45725" marB="45725"/>
                </a:tc>
                <a:tc>
                  <a:txBody>
                    <a:bodyPr/>
                    <a:lstStyle/>
                    <a:p>
                      <a:pPr marL="0" marR="0" lvl="0" indent="0" algn="ctr" rtl="0">
                        <a:spcBef>
                          <a:spcPts val="0"/>
                        </a:spcBef>
                        <a:spcAft>
                          <a:spcPts val="0"/>
                        </a:spcAft>
                        <a:buNone/>
                      </a:pPr>
                      <a:r>
                        <a:rPr lang="es-CL" sz="1800" dirty="0"/>
                        <a:t>1010</a:t>
                      </a:r>
                      <a:endParaRPr sz="1800" dirty="0"/>
                    </a:p>
                  </a:txBody>
                  <a:tcPr marL="91450" marR="91450" marT="45725" marB="45725"/>
                </a:tc>
                <a:tc>
                  <a:txBody>
                    <a:bodyPr/>
                    <a:lstStyle/>
                    <a:p>
                      <a:pPr marL="0" marR="0" lvl="0" indent="0" algn="ctr" rtl="0">
                        <a:spcBef>
                          <a:spcPts val="0"/>
                        </a:spcBef>
                        <a:spcAft>
                          <a:spcPts val="0"/>
                        </a:spcAft>
                        <a:buNone/>
                      </a:pPr>
                      <a:r>
                        <a:rPr lang="es-CL" sz="1800" dirty="0"/>
                        <a:t>980</a:t>
                      </a:r>
                      <a:endParaRPr sz="1800" dirty="0"/>
                    </a:p>
                  </a:txBody>
                  <a:tcPr marL="91450" marR="91450" marT="45725" marB="45725"/>
                </a:tc>
                <a:tc>
                  <a:txBody>
                    <a:bodyPr/>
                    <a:lstStyle/>
                    <a:p>
                      <a:pPr marL="0" marR="0" lvl="0" indent="0" algn="ctr" rtl="0">
                        <a:spcBef>
                          <a:spcPts val="0"/>
                        </a:spcBef>
                        <a:spcAft>
                          <a:spcPts val="0"/>
                        </a:spcAft>
                        <a:buNone/>
                      </a:pPr>
                      <a:r>
                        <a:rPr lang="es-CL" sz="1800" dirty="0"/>
                        <a:t>195</a:t>
                      </a:r>
                      <a:endParaRPr sz="1800" dirty="0"/>
                    </a:p>
                  </a:txBody>
                  <a:tcPr marL="91450" marR="91450" marT="45725" marB="45725"/>
                </a:tc>
                <a:extLst>
                  <a:ext uri="{0D108BD9-81ED-4DB2-BD59-A6C34878D82A}">
                    <a16:rowId xmlns:a16="http://schemas.microsoft.com/office/drawing/2014/main" val="10001"/>
                  </a:ext>
                </a:extLst>
              </a:tr>
              <a:tr h="370850">
                <a:tc>
                  <a:txBody>
                    <a:bodyPr/>
                    <a:lstStyle/>
                    <a:p>
                      <a:pPr marL="0" marR="0" lvl="0" indent="0" algn="ctr" rtl="0">
                        <a:spcBef>
                          <a:spcPts val="0"/>
                        </a:spcBef>
                        <a:spcAft>
                          <a:spcPts val="0"/>
                        </a:spcAft>
                        <a:buNone/>
                      </a:pPr>
                      <a:r>
                        <a:rPr lang="es-CL" sz="1800" dirty="0"/>
                        <a:t>5</a:t>
                      </a:r>
                      <a:endParaRPr sz="1800" b="1" dirty="0"/>
                    </a:p>
                  </a:txBody>
                  <a:tcPr marL="91450" marR="91450" marT="45725" marB="45725"/>
                </a:tc>
                <a:tc>
                  <a:txBody>
                    <a:bodyPr/>
                    <a:lstStyle/>
                    <a:p>
                      <a:pPr marL="0" marR="0" lvl="0" indent="0" algn="ctr" rtl="0">
                        <a:spcBef>
                          <a:spcPts val="0"/>
                        </a:spcBef>
                        <a:spcAft>
                          <a:spcPts val="0"/>
                        </a:spcAft>
                        <a:buNone/>
                      </a:pPr>
                      <a:r>
                        <a:rPr lang="es-CL" sz="1800" dirty="0"/>
                        <a:t>G5</a:t>
                      </a:r>
                      <a:endParaRPr sz="1800" b="1" dirty="0"/>
                    </a:p>
                  </a:txBody>
                  <a:tcPr marL="91450" marR="91450" marT="45725" marB="45725"/>
                </a:tc>
                <a:tc>
                  <a:txBody>
                    <a:bodyPr/>
                    <a:lstStyle/>
                    <a:p>
                      <a:pPr marL="0" marR="0" lvl="0" indent="0" algn="ctr" rtl="0">
                        <a:spcBef>
                          <a:spcPts val="0"/>
                        </a:spcBef>
                        <a:spcAft>
                          <a:spcPts val="0"/>
                        </a:spcAft>
                        <a:buNone/>
                      </a:pPr>
                      <a:r>
                        <a:rPr lang="es-CL" sz="1800" dirty="0"/>
                        <a:t>170</a:t>
                      </a:r>
                      <a:endParaRPr sz="1800" dirty="0"/>
                    </a:p>
                  </a:txBody>
                  <a:tcPr marL="91450" marR="91450" marT="45725" marB="45725"/>
                </a:tc>
                <a:tc>
                  <a:txBody>
                    <a:bodyPr/>
                    <a:lstStyle/>
                    <a:p>
                      <a:pPr marL="0" marR="0" lvl="0" indent="0" algn="ctr" rtl="0">
                        <a:spcBef>
                          <a:spcPts val="0"/>
                        </a:spcBef>
                        <a:spcAft>
                          <a:spcPts val="0"/>
                        </a:spcAft>
                        <a:buNone/>
                      </a:pPr>
                      <a:r>
                        <a:rPr lang="es-CL" sz="1800" dirty="0"/>
                        <a:t>1025</a:t>
                      </a:r>
                      <a:endParaRPr sz="1800" dirty="0"/>
                    </a:p>
                  </a:txBody>
                  <a:tcPr marL="91450" marR="91450" marT="45725" marB="45725"/>
                </a:tc>
                <a:tc>
                  <a:txBody>
                    <a:bodyPr/>
                    <a:lstStyle/>
                    <a:p>
                      <a:pPr marL="0" marR="0" lvl="0" indent="0" algn="ctr" rtl="0">
                        <a:spcBef>
                          <a:spcPts val="0"/>
                        </a:spcBef>
                        <a:spcAft>
                          <a:spcPts val="0"/>
                        </a:spcAft>
                        <a:buNone/>
                      </a:pPr>
                      <a:r>
                        <a:rPr lang="es-CL" sz="1800" dirty="0"/>
                        <a:t>910</a:t>
                      </a:r>
                      <a:endParaRPr sz="1800" dirty="0"/>
                    </a:p>
                  </a:txBody>
                  <a:tcPr marL="91450" marR="91450" marT="45725" marB="45725"/>
                </a:tc>
                <a:tc>
                  <a:txBody>
                    <a:bodyPr/>
                    <a:lstStyle/>
                    <a:p>
                      <a:pPr marL="0" marR="0" lvl="0" indent="0" algn="ctr" rtl="0">
                        <a:spcBef>
                          <a:spcPts val="0"/>
                        </a:spcBef>
                        <a:spcAft>
                          <a:spcPts val="0"/>
                        </a:spcAft>
                        <a:buNone/>
                      </a:pPr>
                      <a:r>
                        <a:rPr lang="es-CL" sz="1800" dirty="0"/>
                        <a:t>195</a:t>
                      </a:r>
                      <a:endParaRPr sz="1800" dirty="0"/>
                    </a:p>
                  </a:txBody>
                  <a:tcPr marL="91450" marR="91450" marT="45725" marB="45725"/>
                </a:tc>
                <a:extLst>
                  <a:ext uri="{0D108BD9-81ED-4DB2-BD59-A6C34878D82A}">
                    <a16:rowId xmlns:a16="http://schemas.microsoft.com/office/drawing/2014/main" val="10002"/>
                  </a:ext>
                </a:extLst>
              </a:tr>
              <a:tr h="370850">
                <a:tc>
                  <a:txBody>
                    <a:bodyPr/>
                    <a:lstStyle/>
                    <a:p>
                      <a:pPr marL="0" marR="0" lvl="0" indent="0" algn="ctr" rtl="0">
                        <a:spcBef>
                          <a:spcPts val="0"/>
                        </a:spcBef>
                        <a:spcAft>
                          <a:spcPts val="0"/>
                        </a:spcAft>
                        <a:buNone/>
                      </a:pPr>
                      <a:r>
                        <a:rPr lang="es-CL" sz="1800" dirty="0"/>
                        <a:t>10</a:t>
                      </a:r>
                      <a:endParaRPr sz="1800" b="1" dirty="0"/>
                    </a:p>
                  </a:txBody>
                  <a:tcPr marL="91450" marR="91450" marT="45725" marB="45725"/>
                </a:tc>
                <a:tc>
                  <a:txBody>
                    <a:bodyPr/>
                    <a:lstStyle/>
                    <a:p>
                      <a:pPr marL="0" marR="0" lvl="0" indent="0" algn="ctr" rtl="0">
                        <a:spcBef>
                          <a:spcPts val="0"/>
                        </a:spcBef>
                        <a:spcAft>
                          <a:spcPts val="0"/>
                        </a:spcAft>
                        <a:buNone/>
                      </a:pPr>
                      <a:r>
                        <a:rPr lang="es-CL" sz="1800" dirty="0"/>
                        <a:t>G10</a:t>
                      </a:r>
                      <a:endParaRPr sz="1800" b="1" dirty="0"/>
                    </a:p>
                  </a:txBody>
                  <a:tcPr marL="91450" marR="91450" marT="45725" marB="45725"/>
                </a:tc>
                <a:tc>
                  <a:txBody>
                    <a:bodyPr/>
                    <a:lstStyle/>
                    <a:p>
                      <a:pPr marL="0" marR="0" lvl="0" indent="0" algn="ctr" rtl="0">
                        <a:spcBef>
                          <a:spcPts val="0"/>
                        </a:spcBef>
                        <a:spcAft>
                          <a:spcPts val="0"/>
                        </a:spcAft>
                        <a:buNone/>
                      </a:pPr>
                      <a:r>
                        <a:rPr lang="es-CL" sz="1800" dirty="0"/>
                        <a:t>230</a:t>
                      </a:r>
                      <a:endParaRPr sz="1800" dirty="0"/>
                    </a:p>
                  </a:txBody>
                  <a:tcPr marL="91450" marR="91450" marT="45725" marB="45725"/>
                </a:tc>
                <a:tc>
                  <a:txBody>
                    <a:bodyPr/>
                    <a:lstStyle/>
                    <a:p>
                      <a:pPr marL="0" marR="0" lvl="0" indent="0" algn="ctr" rtl="0">
                        <a:spcBef>
                          <a:spcPts val="0"/>
                        </a:spcBef>
                        <a:spcAft>
                          <a:spcPts val="0"/>
                        </a:spcAft>
                        <a:buNone/>
                      </a:pPr>
                      <a:r>
                        <a:rPr lang="es-CL" sz="1800" dirty="0"/>
                        <a:t>1055</a:t>
                      </a:r>
                      <a:endParaRPr sz="1800" dirty="0"/>
                    </a:p>
                  </a:txBody>
                  <a:tcPr marL="91450" marR="91450" marT="45725" marB="45725"/>
                </a:tc>
                <a:tc>
                  <a:txBody>
                    <a:bodyPr/>
                    <a:lstStyle/>
                    <a:p>
                      <a:pPr marL="0" marR="0" lvl="0" indent="0" algn="ctr" rtl="0">
                        <a:spcBef>
                          <a:spcPts val="0"/>
                        </a:spcBef>
                        <a:spcAft>
                          <a:spcPts val="0"/>
                        </a:spcAft>
                        <a:buNone/>
                      </a:pPr>
                      <a:r>
                        <a:rPr lang="es-CL" sz="1800" dirty="0"/>
                        <a:t>835</a:t>
                      </a:r>
                      <a:endParaRPr sz="1800" dirty="0"/>
                    </a:p>
                  </a:txBody>
                  <a:tcPr marL="91450" marR="91450" marT="45725" marB="45725"/>
                </a:tc>
                <a:tc>
                  <a:txBody>
                    <a:bodyPr/>
                    <a:lstStyle/>
                    <a:p>
                      <a:pPr marL="0" marR="0" lvl="0" indent="0" algn="ctr" rtl="0">
                        <a:spcBef>
                          <a:spcPts val="0"/>
                        </a:spcBef>
                        <a:spcAft>
                          <a:spcPts val="0"/>
                        </a:spcAft>
                        <a:buNone/>
                      </a:pPr>
                      <a:r>
                        <a:rPr lang="es-CL" sz="1800" dirty="0"/>
                        <a:t>195</a:t>
                      </a:r>
                      <a:endParaRPr sz="1800" dirty="0"/>
                    </a:p>
                  </a:txBody>
                  <a:tcPr marL="91450" marR="91450" marT="45725" marB="45725"/>
                </a:tc>
                <a:extLst>
                  <a:ext uri="{0D108BD9-81ED-4DB2-BD59-A6C34878D82A}">
                    <a16:rowId xmlns:a16="http://schemas.microsoft.com/office/drawing/2014/main" val="10003"/>
                  </a:ext>
                </a:extLst>
              </a:tr>
              <a:tr h="370850">
                <a:tc>
                  <a:txBody>
                    <a:bodyPr/>
                    <a:lstStyle/>
                    <a:p>
                      <a:pPr marL="0" marR="0" lvl="0" indent="0" algn="ctr" rtl="0">
                        <a:spcBef>
                          <a:spcPts val="0"/>
                        </a:spcBef>
                        <a:spcAft>
                          <a:spcPts val="0"/>
                        </a:spcAft>
                        <a:buNone/>
                      </a:pPr>
                      <a:r>
                        <a:rPr lang="es-CL" sz="1800" dirty="0"/>
                        <a:t>15</a:t>
                      </a:r>
                      <a:endParaRPr sz="1800" b="1" dirty="0"/>
                    </a:p>
                  </a:txBody>
                  <a:tcPr marL="91450" marR="91450" marT="45725" marB="45725"/>
                </a:tc>
                <a:tc>
                  <a:txBody>
                    <a:bodyPr/>
                    <a:lstStyle/>
                    <a:p>
                      <a:pPr marL="0" marR="0" lvl="0" indent="0" algn="ctr" rtl="0">
                        <a:spcBef>
                          <a:spcPts val="0"/>
                        </a:spcBef>
                        <a:spcAft>
                          <a:spcPts val="0"/>
                        </a:spcAft>
                        <a:buNone/>
                      </a:pPr>
                      <a:r>
                        <a:rPr lang="es-CL" sz="1800" dirty="0"/>
                        <a:t>G15</a:t>
                      </a:r>
                      <a:endParaRPr sz="1800" b="1" dirty="0"/>
                    </a:p>
                  </a:txBody>
                  <a:tcPr marL="91450" marR="91450" marT="45725" marB="45725"/>
                </a:tc>
                <a:tc>
                  <a:txBody>
                    <a:bodyPr/>
                    <a:lstStyle/>
                    <a:p>
                      <a:pPr marL="0" marR="0" lvl="0" indent="0" algn="ctr" rtl="0">
                        <a:spcBef>
                          <a:spcPts val="0"/>
                        </a:spcBef>
                        <a:spcAft>
                          <a:spcPts val="0"/>
                        </a:spcAft>
                        <a:buNone/>
                      </a:pPr>
                      <a:r>
                        <a:rPr lang="es-CL" sz="1800" dirty="0"/>
                        <a:t>275</a:t>
                      </a:r>
                      <a:endParaRPr sz="1800" dirty="0"/>
                    </a:p>
                  </a:txBody>
                  <a:tcPr marL="91450" marR="91450" marT="45725" marB="45725"/>
                </a:tc>
                <a:tc>
                  <a:txBody>
                    <a:bodyPr/>
                    <a:lstStyle/>
                    <a:p>
                      <a:pPr marL="0" marR="0" lvl="0" indent="0" algn="ctr" rtl="0">
                        <a:spcBef>
                          <a:spcPts val="0"/>
                        </a:spcBef>
                        <a:spcAft>
                          <a:spcPts val="0"/>
                        </a:spcAft>
                        <a:buNone/>
                      </a:pPr>
                      <a:r>
                        <a:rPr lang="es-CL" sz="1800" dirty="0"/>
                        <a:t>1070</a:t>
                      </a:r>
                      <a:endParaRPr sz="1800" dirty="0"/>
                    </a:p>
                  </a:txBody>
                  <a:tcPr marL="91450" marR="91450" marT="45725" marB="45725"/>
                </a:tc>
                <a:tc>
                  <a:txBody>
                    <a:bodyPr/>
                    <a:lstStyle/>
                    <a:p>
                      <a:pPr marL="0" marR="0" lvl="0" indent="0" algn="ctr" rtl="0">
                        <a:spcBef>
                          <a:spcPts val="0"/>
                        </a:spcBef>
                        <a:spcAft>
                          <a:spcPts val="0"/>
                        </a:spcAft>
                        <a:buNone/>
                      </a:pPr>
                      <a:r>
                        <a:rPr lang="es-CL" sz="1800" dirty="0"/>
                        <a:t>800</a:t>
                      </a:r>
                      <a:endParaRPr sz="1800" dirty="0"/>
                    </a:p>
                  </a:txBody>
                  <a:tcPr marL="91450" marR="91450" marT="45725" marB="45725"/>
                </a:tc>
                <a:tc>
                  <a:txBody>
                    <a:bodyPr/>
                    <a:lstStyle/>
                    <a:p>
                      <a:pPr marL="0" marR="0" lvl="0" indent="0" algn="ctr" rtl="0">
                        <a:spcBef>
                          <a:spcPts val="0"/>
                        </a:spcBef>
                        <a:spcAft>
                          <a:spcPts val="0"/>
                        </a:spcAft>
                        <a:buNone/>
                      </a:pPr>
                      <a:r>
                        <a:rPr lang="es-CL" sz="1800" dirty="0"/>
                        <a:t>195</a:t>
                      </a:r>
                      <a:endParaRPr sz="1800" dirty="0"/>
                    </a:p>
                  </a:txBody>
                  <a:tcPr marL="91450" marR="91450" marT="45725" marB="45725"/>
                </a:tc>
                <a:extLst>
                  <a:ext uri="{0D108BD9-81ED-4DB2-BD59-A6C34878D82A}">
                    <a16:rowId xmlns:a16="http://schemas.microsoft.com/office/drawing/2014/main" val="10004"/>
                  </a:ext>
                </a:extLst>
              </a:tr>
              <a:tr h="370850">
                <a:tc>
                  <a:txBody>
                    <a:bodyPr/>
                    <a:lstStyle/>
                    <a:p>
                      <a:pPr marL="0" marR="0" lvl="0" indent="0" algn="ctr" rtl="0">
                        <a:spcBef>
                          <a:spcPts val="0"/>
                        </a:spcBef>
                        <a:spcAft>
                          <a:spcPts val="0"/>
                        </a:spcAft>
                        <a:buNone/>
                      </a:pPr>
                      <a:r>
                        <a:rPr lang="es-CL" sz="1800" dirty="0"/>
                        <a:t>20</a:t>
                      </a:r>
                      <a:endParaRPr sz="1800" b="1" dirty="0"/>
                    </a:p>
                  </a:txBody>
                  <a:tcPr marL="91450" marR="91450" marT="45725" marB="45725"/>
                </a:tc>
                <a:tc>
                  <a:txBody>
                    <a:bodyPr/>
                    <a:lstStyle/>
                    <a:p>
                      <a:pPr marL="0" marR="0" lvl="0" indent="0" algn="ctr" rtl="0">
                        <a:spcBef>
                          <a:spcPts val="0"/>
                        </a:spcBef>
                        <a:spcAft>
                          <a:spcPts val="0"/>
                        </a:spcAft>
                        <a:buNone/>
                      </a:pPr>
                      <a:r>
                        <a:rPr lang="es-CL" sz="1800" dirty="0"/>
                        <a:t>G20</a:t>
                      </a:r>
                      <a:endParaRPr sz="1800" b="1" dirty="0"/>
                    </a:p>
                  </a:txBody>
                  <a:tcPr marL="91450" marR="91450" marT="45725" marB="45725"/>
                </a:tc>
                <a:tc>
                  <a:txBody>
                    <a:bodyPr/>
                    <a:lstStyle/>
                    <a:p>
                      <a:pPr marL="0" marR="0" lvl="0" indent="0" algn="ctr" rtl="0">
                        <a:spcBef>
                          <a:spcPts val="0"/>
                        </a:spcBef>
                        <a:spcAft>
                          <a:spcPts val="0"/>
                        </a:spcAft>
                        <a:buNone/>
                      </a:pPr>
                      <a:r>
                        <a:rPr lang="es-CL" sz="1800" dirty="0"/>
                        <a:t>340</a:t>
                      </a:r>
                      <a:endParaRPr sz="1800" dirty="0"/>
                    </a:p>
                  </a:txBody>
                  <a:tcPr marL="91450" marR="91450" marT="45725" marB="45725"/>
                </a:tc>
                <a:tc>
                  <a:txBody>
                    <a:bodyPr/>
                    <a:lstStyle/>
                    <a:p>
                      <a:pPr marL="0" marR="0" lvl="0" indent="0" algn="ctr" rtl="0">
                        <a:spcBef>
                          <a:spcPts val="0"/>
                        </a:spcBef>
                        <a:spcAft>
                          <a:spcPts val="0"/>
                        </a:spcAft>
                        <a:buNone/>
                      </a:pPr>
                      <a:r>
                        <a:rPr lang="es-CL" sz="1800" dirty="0"/>
                        <a:t>1095</a:t>
                      </a:r>
                      <a:endParaRPr sz="1800" dirty="0"/>
                    </a:p>
                  </a:txBody>
                  <a:tcPr marL="91450" marR="91450" marT="45725" marB="45725"/>
                </a:tc>
                <a:tc>
                  <a:txBody>
                    <a:bodyPr/>
                    <a:lstStyle/>
                    <a:p>
                      <a:pPr marL="0" marR="0" lvl="0" indent="0" algn="ctr" rtl="0">
                        <a:spcBef>
                          <a:spcPts val="0"/>
                        </a:spcBef>
                        <a:spcAft>
                          <a:spcPts val="0"/>
                        </a:spcAft>
                        <a:buNone/>
                      </a:pPr>
                      <a:r>
                        <a:rPr lang="es-CL" sz="1800" dirty="0"/>
                        <a:t>715</a:t>
                      </a:r>
                      <a:endParaRPr sz="1800" dirty="0"/>
                    </a:p>
                  </a:txBody>
                  <a:tcPr marL="91450" marR="91450" marT="45725" marB="45725"/>
                </a:tc>
                <a:tc>
                  <a:txBody>
                    <a:bodyPr/>
                    <a:lstStyle/>
                    <a:p>
                      <a:pPr marL="0" marR="0" lvl="0" indent="0" algn="ctr" rtl="0">
                        <a:spcBef>
                          <a:spcPts val="0"/>
                        </a:spcBef>
                        <a:spcAft>
                          <a:spcPts val="0"/>
                        </a:spcAft>
                        <a:buNone/>
                      </a:pPr>
                      <a:r>
                        <a:rPr lang="es-CL" sz="1800" dirty="0"/>
                        <a:t>200</a:t>
                      </a:r>
                      <a:endParaRPr sz="1800" dirty="0"/>
                    </a:p>
                  </a:txBody>
                  <a:tcPr marL="91450" marR="91450" marT="45725" marB="45725"/>
                </a:tc>
                <a:extLst>
                  <a:ext uri="{0D108BD9-81ED-4DB2-BD59-A6C34878D82A}">
                    <a16:rowId xmlns:a16="http://schemas.microsoft.com/office/drawing/2014/main" val="10005"/>
                  </a:ext>
                </a:extLst>
              </a:tr>
              <a:tr h="370850">
                <a:tc>
                  <a:txBody>
                    <a:bodyPr/>
                    <a:lstStyle/>
                    <a:p>
                      <a:pPr marL="0" marR="0" lvl="0" indent="0" algn="ctr" rtl="0">
                        <a:spcBef>
                          <a:spcPts val="0"/>
                        </a:spcBef>
                        <a:spcAft>
                          <a:spcPts val="0"/>
                        </a:spcAft>
                        <a:buNone/>
                      </a:pPr>
                      <a:r>
                        <a:rPr lang="es-CL" sz="1800" dirty="0"/>
                        <a:t>25</a:t>
                      </a:r>
                      <a:endParaRPr sz="1800" b="1" dirty="0"/>
                    </a:p>
                  </a:txBody>
                  <a:tcPr marL="91450" marR="91450" marT="45725" marB="45725"/>
                </a:tc>
                <a:tc>
                  <a:txBody>
                    <a:bodyPr/>
                    <a:lstStyle/>
                    <a:p>
                      <a:pPr marL="0" marR="0" lvl="0" indent="0" algn="ctr" rtl="0">
                        <a:spcBef>
                          <a:spcPts val="0"/>
                        </a:spcBef>
                        <a:spcAft>
                          <a:spcPts val="0"/>
                        </a:spcAft>
                        <a:buNone/>
                      </a:pPr>
                      <a:r>
                        <a:rPr lang="es-CL" sz="1800" dirty="0"/>
                        <a:t>G25</a:t>
                      </a:r>
                      <a:endParaRPr sz="1800" b="1" dirty="0"/>
                    </a:p>
                  </a:txBody>
                  <a:tcPr marL="91450" marR="91450" marT="45725" marB="45725"/>
                </a:tc>
                <a:tc>
                  <a:txBody>
                    <a:bodyPr/>
                    <a:lstStyle/>
                    <a:p>
                      <a:pPr marL="0" marR="0" lvl="0" indent="0" algn="ctr" rtl="0">
                        <a:spcBef>
                          <a:spcPts val="0"/>
                        </a:spcBef>
                        <a:spcAft>
                          <a:spcPts val="0"/>
                        </a:spcAft>
                        <a:buNone/>
                      </a:pPr>
                      <a:r>
                        <a:rPr lang="es-CL" sz="1800" dirty="0"/>
                        <a:t>380</a:t>
                      </a:r>
                      <a:endParaRPr sz="1800" dirty="0"/>
                    </a:p>
                  </a:txBody>
                  <a:tcPr marL="91450" marR="91450" marT="45725" marB="45725"/>
                </a:tc>
                <a:tc>
                  <a:txBody>
                    <a:bodyPr/>
                    <a:lstStyle/>
                    <a:p>
                      <a:pPr marL="0" marR="0" lvl="0" indent="0" algn="ctr" rtl="0">
                        <a:spcBef>
                          <a:spcPts val="0"/>
                        </a:spcBef>
                        <a:spcAft>
                          <a:spcPts val="0"/>
                        </a:spcAft>
                        <a:buNone/>
                      </a:pPr>
                      <a:r>
                        <a:rPr lang="es-CL" sz="1800" dirty="0"/>
                        <a:t>1120</a:t>
                      </a:r>
                      <a:endParaRPr sz="1800" dirty="0"/>
                    </a:p>
                  </a:txBody>
                  <a:tcPr marL="91450" marR="91450" marT="45725" marB="45725"/>
                </a:tc>
                <a:tc>
                  <a:txBody>
                    <a:bodyPr/>
                    <a:lstStyle/>
                    <a:p>
                      <a:pPr marL="0" marR="0" lvl="0" indent="0" algn="ctr" rtl="0">
                        <a:spcBef>
                          <a:spcPts val="0"/>
                        </a:spcBef>
                        <a:spcAft>
                          <a:spcPts val="0"/>
                        </a:spcAft>
                        <a:buNone/>
                      </a:pPr>
                      <a:r>
                        <a:rPr lang="es-CL" sz="1800" dirty="0"/>
                        <a:t>645</a:t>
                      </a:r>
                      <a:endParaRPr sz="1800" dirty="0"/>
                    </a:p>
                  </a:txBody>
                  <a:tcPr marL="91450" marR="91450" marT="45725" marB="45725"/>
                </a:tc>
                <a:tc>
                  <a:txBody>
                    <a:bodyPr/>
                    <a:lstStyle/>
                    <a:p>
                      <a:pPr marL="0" marR="0" lvl="0" indent="0" algn="ctr" rtl="0">
                        <a:spcBef>
                          <a:spcPts val="0"/>
                        </a:spcBef>
                        <a:spcAft>
                          <a:spcPts val="0"/>
                        </a:spcAft>
                        <a:buNone/>
                      </a:pPr>
                      <a:r>
                        <a:rPr lang="es-CL" sz="1800" dirty="0"/>
                        <a:t>200</a:t>
                      </a:r>
                      <a:endParaRPr sz="1800" dirty="0"/>
                    </a:p>
                  </a:txBody>
                  <a:tcPr marL="91450" marR="91450" marT="45725" marB="45725"/>
                </a:tc>
                <a:extLst>
                  <a:ext uri="{0D108BD9-81ED-4DB2-BD59-A6C34878D82A}">
                    <a16:rowId xmlns:a16="http://schemas.microsoft.com/office/drawing/2014/main" val="10006"/>
                  </a:ext>
                </a:extLst>
              </a:tr>
              <a:tr h="370850">
                <a:tc>
                  <a:txBody>
                    <a:bodyPr/>
                    <a:lstStyle/>
                    <a:p>
                      <a:pPr marL="0" marR="0" lvl="0" indent="0" algn="ctr" rtl="0">
                        <a:spcBef>
                          <a:spcPts val="0"/>
                        </a:spcBef>
                        <a:spcAft>
                          <a:spcPts val="0"/>
                        </a:spcAft>
                        <a:buNone/>
                      </a:pPr>
                      <a:r>
                        <a:rPr lang="es-CL" sz="1800" dirty="0"/>
                        <a:t>30</a:t>
                      </a:r>
                      <a:endParaRPr sz="1800" b="1" dirty="0"/>
                    </a:p>
                  </a:txBody>
                  <a:tcPr marL="91450" marR="91450" marT="45725" marB="45725"/>
                </a:tc>
                <a:tc>
                  <a:txBody>
                    <a:bodyPr/>
                    <a:lstStyle/>
                    <a:p>
                      <a:pPr marL="0" marR="0" lvl="0" indent="0" algn="ctr" rtl="0">
                        <a:spcBef>
                          <a:spcPts val="0"/>
                        </a:spcBef>
                        <a:spcAft>
                          <a:spcPts val="0"/>
                        </a:spcAft>
                        <a:buNone/>
                      </a:pPr>
                      <a:r>
                        <a:rPr lang="es-CL" sz="1800" dirty="0"/>
                        <a:t>G30</a:t>
                      </a:r>
                      <a:endParaRPr sz="1800" b="1" dirty="0"/>
                    </a:p>
                  </a:txBody>
                  <a:tcPr marL="91450" marR="91450" marT="45725" marB="45725"/>
                </a:tc>
                <a:tc>
                  <a:txBody>
                    <a:bodyPr/>
                    <a:lstStyle/>
                    <a:p>
                      <a:pPr marL="0" marR="0" lvl="0" indent="0" algn="ctr" rtl="0">
                        <a:spcBef>
                          <a:spcPts val="0"/>
                        </a:spcBef>
                        <a:spcAft>
                          <a:spcPts val="0"/>
                        </a:spcAft>
                        <a:buNone/>
                      </a:pPr>
                      <a:r>
                        <a:rPr lang="es-CL" sz="1800" dirty="0"/>
                        <a:t>440</a:t>
                      </a:r>
                      <a:endParaRPr sz="1800" dirty="0"/>
                    </a:p>
                  </a:txBody>
                  <a:tcPr marL="91450" marR="91450" marT="45725" marB="45725"/>
                </a:tc>
                <a:tc>
                  <a:txBody>
                    <a:bodyPr/>
                    <a:lstStyle/>
                    <a:p>
                      <a:pPr marL="0" marR="0" lvl="0" indent="0" algn="ctr" rtl="0">
                        <a:spcBef>
                          <a:spcPts val="0"/>
                        </a:spcBef>
                        <a:spcAft>
                          <a:spcPts val="0"/>
                        </a:spcAft>
                        <a:buNone/>
                      </a:pPr>
                      <a:r>
                        <a:rPr lang="es-CL" sz="1800" dirty="0"/>
                        <a:t>1145</a:t>
                      </a:r>
                      <a:endParaRPr sz="1800" dirty="0"/>
                    </a:p>
                  </a:txBody>
                  <a:tcPr marL="91450" marR="91450" marT="45725" marB="45725"/>
                </a:tc>
                <a:tc>
                  <a:txBody>
                    <a:bodyPr/>
                    <a:lstStyle/>
                    <a:p>
                      <a:pPr marL="0" marR="0" lvl="0" indent="0" algn="ctr" rtl="0">
                        <a:spcBef>
                          <a:spcPts val="0"/>
                        </a:spcBef>
                        <a:spcAft>
                          <a:spcPts val="0"/>
                        </a:spcAft>
                        <a:buNone/>
                      </a:pPr>
                      <a:r>
                        <a:rPr lang="es-CL" sz="1800" dirty="0"/>
                        <a:t>585</a:t>
                      </a:r>
                      <a:endParaRPr sz="1800" dirty="0"/>
                    </a:p>
                  </a:txBody>
                  <a:tcPr marL="91450" marR="91450" marT="45725" marB="45725"/>
                </a:tc>
                <a:tc>
                  <a:txBody>
                    <a:bodyPr/>
                    <a:lstStyle/>
                    <a:p>
                      <a:pPr marL="0" marR="0" lvl="0" indent="0" algn="ctr" rtl="0">
                        <a:spcBef>
                          <a:spcPts val="0"/>
                        </a:spcBef>
                        <a:spcAft>
                          <a:spcPts val="0"/>
                        </a:spcAft>
                        <a:buNone/>
                      </a:pPr>
                      <a:r>
                        <a:rPr lang="es-CL" sz="1800" dirty="0"/>
                        <a:t>200</a:t>
                      </a:r>
                      <a:endParaRPr sz="1800" dirty="0"/>
                    </a:p>
                  </a:txBody>
                  <a:tcPr marL="91450" marR="91450" marT="45725" marB="45725"/>
                </a:tc>
                <a:extLst>
                  <a:ext uri="{0D108BD9-81ED-4DB2-BD59-A6C34878D82A}">
                    <a16:rowId xmlns:a16="http://schemas.microsoft.com/office/drawing/2014/main" val="10007"/>
                  </a:ext>
                </a:extLst>
              </a:tr>
            </a:tbl>
          </a:graphicData>
        </a:graphic>
      </p:graphicFrame>
      <p:sp>
        <p:nvSpPr>
          <p:cNvPr id="689" name="Google Shape;689;p43"/>
          <p:cNvSpPr/>
          <p:nvPr/>
        </p:nvSpPr>
        <p:spPr>
          <a:xfrm>
            <a:off x="12020365" y="284257"/>
            <a:ext cx="171634" cy="6161103"/>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 name="CuadroTexto 1">
            <a:extLst>
              <a:ext uri="{FF2B5EF4-FFF2-40B4-BE49-F238E27FC236}">
                <a16:creationId xmlns:a16="http://schemas.microsoft.com/office/drawing/2014/main" id="{FE17BB8C-38F4-4618-8019-DBD94108CFAE}"/>
              </a:ext>
            </a:extLst>
          </p:cNvPr>
          <p:cNvSpPr txBox="1"/>
          <p:nvPr/>
        </p:nvSpPr>
        <p:spPr>
          <a:xfrm>
            <a:off x="3933123" y="2057348"/>
            <a:ext cx="2606040" cy="307777"/>
          </a:xfrm>
          <a:prstGeom prst="rect">
            <a:avLst/>
          </a:prstGeom>
          <a:noFill/>
        </p:spPr>
        <p:txBody>
          <a:bodyPr wrap="square" rtlCol="0">
            <a:spAutoFit/>
          </a:bodyPr>
          <a:lstStyle/>
          <a:p>
            <a:pPr algn="ctr"/>
            <a:r>
              <a:rPr lang="es-MX" dirty="0">
                <a:solidFill>
                  <a:schemeClr val="bg1"/>
                </a:solidFill>
                <a:latin typeface="Calibri" panose="020F0502020204030204" pitchFamily="34" charset="0"/>
                <a:cs typeface="Calibri" panose="020F0502020204030204" pitchFamily="34" charset="0"/>
              </a:rPr>
              <a:t>Tabla 15</a:t>
            </a:r>
            <a:endParaRPr lang="es-CL" dirty="0">
              <a:solidFill>
                <a:schemeClr val="bg1"/>
              </a:solidFill>
              <a:latin typeface="Calibri" panose="020F0502020204030204" pitchFamily="34" charset="0"/>
              <a:cs typeface="Calibri" panose="020F0502020204030204" pitchFamily="34"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693"/>
        <p:cNvGrpSpPr/>
        <p:nvPr/>
      </p:nvGrpSpPr>
      <p:grpSpPr>
        <a:xfrm>
          <a:off x="0" y="0"/>
          <a:ext cx="0" cy="0"/>
          <a:chOff x="0" y="0"/>
          <a:chExt cx="0" cy="0"/>
        </a:xfrm>
      </p:grpSpPr>
      <p:pic>
        <p:nvPicPr>
          <p:cNvPr id="694" name="Google Shape;694;p44" descr="Fotografía, ladrillos, verde azulado, pared, cal, fotografía, ladrillos,  Fondo de pantalla HD | Wallpaperbetter"/>
          <p:cNvPicPr preferRelativeResize="0"/>
          <p:nvPr/>
        </p:nvPicPr>
        <p:blipFill rotWithShape="1">
          <a:blip r:embed="rId3">
            <a:alphaModFix/>
          </a:blip>
          <a:srcRect/>
          <a:stretch/>
        </p:blipFill>
        <p:spPr>
          <a:xfrm>
            <a:off x="12947" y="1"/>
            <a:ext cx="12179051" cy="6858000"/>
          </a:xfrm>
          <a:prstGeom prst="rect">
            <a:avLst/>
          </a:prstGeom>
          <a:noFill/>
          <a:ln>
            <a:noFill/>
          </a:ln>
        </p:spPr>
      </p:pic>
      <p:sp>
        <p:nvSpPr>
          <p:cNvPr id="695" name="Google Shape;695;p44"/>
          <p:cNvSpPr/>
          <p:nvPr/>
        </p:nvSpPr>
        <p:spPr>
          <a:xfrm>
            <a:off x="1568918" y="1347537"/>
            <a:ext cx="7334450" cy="4966635"/>
          </a:xfrm>
          <a:prstGeom prst="rect">
            <a:avLst/>
          </a:prstGeom>
          <a:solidFill>
            <a:schemeClr val="dk1">
              <a:alpha val="24705"/>
            </a:schemeClr>
          </a:solidFill>
          <a:ln>
            <a:noFill/>
          </a:ln>
        </p:spPr>
        <p:txBody>
          <a:bodyPr spcFirstLastPara="1" wrap="square" lIns="91425" tIns="45700" rIns="91425" bIns="45700" anchor="t" anchorCtr="0">
            <a:spAutoFit/>
          </a:bodyPr>
          <a:lstStyle/>
          <a:p>
            <a:pPr marL="457200" marR="0" lvl="1" indent="0" algn="l" rtl="0">
              <a:spcBef>
                <a:spcPts val="0"/>
              </a:spcBef>
              <a:spcAft>
                <a:spcPts val="0"/>
              </a:spcAft>
              <a:buNone/>
            </a:pPr>
            <a:endParaRPr sz="1800" b="1" i="0" u="none" strike="noStrike" cap="none" dirty="0">
              <a:solidFill>
                <a:schemeClr val="lt1"/>
              </a:solidFill>
              <a:latin typeface="Calibri"/>
              <a:ea typeface="Calibri"/>
              <a:cs typeface="Calibri"/>
              <a:sym typeface="Calibri"/>
            </a:endParaRPr>
          </a:p>
        </p:txBody>
      </p:sp>
      <p:sp>
        <p:nvSpPr>
          <p:cNvPr id="696" name="Google Shape;696;p44"/>
          <p:cNvSpPr txBox="1">
            <a:spLocks noGrp="1"/>
          </p:cNvSpPr>
          <p:nvPr>
            <p:ph type="sldNum" idx="12"/>
          </p:nvPr>
        </p:nvSpPr>
        <p:spPr>
          <a:xfrm>
            <a:off x="10823979" y="557417"/>
            <a:ext cx="731600" cy="524800"/>
          </a:xfrm>
          <a:prstGeom prst="rect">
            <a:avLst/>
          </a:prstGeom>
          <a:noFill/>
          <a:ln>
            <a:noFill/>
          </a:ln>
        </p:spPr>
        <p:txBody>
          <a:bodyPr spcFirstLastPara="1" wrap="square" lIns="121900" tIns="121900" rIns="121900" bIns="121900" anchor="ctr" anchorCtr="0">
            <a:noAutofit/>
          </a:bodyPr>
          <a:lstStyle/>
          <a:p>
            <a:pPr marL="0" lvl="0" indent="0" algn="r" rtl="0">
              <a:spcBef>
                <a:spcPts val="0"/>
              </a:spcBef>
              <a:spcAft>
                <a:spcPts val="0"/>
              </a:spcAft>
              <a:buClr>
                <a:srgbClr val="888888"/>
              </a:buClr>
              <a:buSzPts val="1200"/>
              <a:buFont typeface="Calibri"/>
              <a:buNone/>
            </a:pPr>
            <a:fld id="{00000000-1234-1234-1234-123412341234}" type="slidenum">
              <a:rPr lang="es-CL"/>
              <a:t>43</a:t>
            </a:fld>
            <a:endParaRPr dirty="0"/>
          </a:p>
        </p:txBody>
      </p:sp>
      <p:sp>
        <p:nvSpPr>
          <p:cNvPr id="697" name="Google Shape;697;p44"/>
          <p:cNvSpPr/>
          <p:nvPr/>
        </p:nvSpPr>
        <p:spPr>
          <a:xfrm>
            <a:off x="1802163" y="96374"/>
            <a:ext cx="7830105" cy="905521"/>
          </a:xfrm>
          <a:prstGeom prst="rect">
            <a:avLst/>
          </a:prstGeom>
          <a:solidFill>
            <a:srgbClr val="00953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698" name="Google Shape;698;p44"/>
          <p:cNvSpPr/>
          <p:nvPr/>
        </p:nvSpPr>
        <p:spPr>
          <a:xfrm>
            <a:off x="-4" y="97657"/>
            <a:ext cx="1713397" cy="905521"/>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699" name="Google Shape;699;p44"/>
          <p:cNvSpPr/>
          <p:nvPr/>
        </p:nvSpPr>
        <p:spPr>
          <a:xfrm>
            <a:off x="4885501" y="235042"/>
            <a:ext cx="4519379"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CL" sz="3200" dirty="0">
                <a:solidFill>
                  <a:schemeClr val="lt1"/>
                </a:solidFill>
                <a:latin typeface="Calibri"/>
                <a:ea typeface="Calibri"/>
                <a:cs typeface="Calibri"/>
                <a:sym typeface="Calibri"/>
              </a:rPr>
              <a:t>Dosificación del hormigón</a:t>
            </a:r>
            <a:endParaRPr sz="3200" dirty="0">
              <a:solidFill>
                <a:schemeClr val="lt1"/>
              </a:solidFill>
              <a:latin typeface="Calibri"/>
              <a:ea typeface="Calibri"/>
              <a:cs typeface="Calibri"/>
              <a:sym typeface="Calibri"/>
            </a:endParaRPr>
          </a:p>
        </p:txBody>
      </p:sp>
      <p:sp>
        <p:nvSpPr>
          <p:cNvPr id="700" name="Google Shape;700;p44"/>
          <p:cNvSpPr/>
          <p:nvPr/>
        </p:nvSpPr>
        <p:spPr>
          <a:xfrm rot="1175287">
            <a:off x="9835488" y="1191321"/>
            <a:ext cx="1800000" cy="1800000"/>
          </a:xfrm>
          <a:prstGeom prst="ellipse">
            <a:avLst/>
          </a:prstGeom>
          <a:blipFill rotWithShape="1">
            <a:blip r:embed="rId4">
              <a:alphaModFix/>
            </a:blip>
            <a:stretch>
              <a:fillRect/>
            </a:stretch>
          </a:blip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s-CL" sz="1400" b="1" dirty="0">
                <a:solidFill>
                  <a:schemeClr val="lt1"/>
                </a:solidFill>
                <a:latin typeface="Calibri"/>
                <a:ea typeface="Calibri"/>
                <a:cs typeface="Calibri"/>
                <a:sym typeface="Calibri"/>
              </a:rPr>
              <a:t>DOSIFICACIÓN</a:t>
            </a:r>
            <a:endParaRPr sz="1400" b="1" dirty="0">
              <a:solidFill>
                <a:schemeClr val="lt1"/>
              </a:solidFill>
              <a:latin typeface="Calibri"/>
              <a:ea typeface="Calibri"/>
              <a:cs typeface="Calibri"/>
              <a:sym typeface="Calibri"/>
            </a:endParaRPr>
          </a:p>
        </p:txBody>
      </p:sp>
      <p:sp>
        <p:nvSpPr>
          <p:cNvPr id="701" name="Google Shape;701;p44"/>
          <p:cNvSpPr txBox="1">
            <a:spLocks noGrp="1"/>
          </p:cNvSpPr>
          <p:nvPr>
            <p:ph type="body" idx="1"/>
          </p:nvPr>
        </p:nvSpPr>
        <p:spPr>
          <a:xfrm>
            <a:off x="2125450" y="1472131"/>
            <a:ext cx="6267516" cy="614778"/>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800"/>
              </a:spcBef>
              <a:spcAft>
                <a:spcPts val="0"/>
              </a:spcAft>
              <a:buNone/>
            </a:pPr>
            <a:r>
              <a:rPr lang="es-CL" sz="2400" b="1" dirty="0"/>
              <a:t>Dosificación Hormigón por saco cemento</a:t>
            </a:r>
            <a:endParaRPr dirty="0"/>
          </a:p>
        </p:txBody>
      </p:sp>
      <p:graphicFrame>
        <p:nvGraphicFramePr>
          <p:cNvPr id="702" name="Google Shape;702;p44"/>
          <p:cNvGraphicFramePr/>
          <p:nvPr>
            <p:extLst>
              <p:ext uri="{D42A27DB-BD31-4B8C-83A1-F6EECF244321}">
                <p14:modId xmlns:p14="http://schemas.microsoft.com/office/powerpoint/2010/main" val="1413009314"/>
              </p:ext>
            </p:extLst>
          </p:nvPr>
        </p:nvGraphicFramePr>
        <p:xfrm>
          <a:off x="2125450" y="2431268"/>
          <a:ext cx="6393425" cy="3236040"/>
        </p:xfrm>
        <a:graphic>
          <a:graphicData uri="http://schemas.openxmlformats.org/drawingml/2006/table">
            <a:tbl>
              <a:tblPr firstRow="1" bandRow="1">
                <a:noFill/>
                <a:tableStyleId>{86954924-CE56-4842-B303-1C8DD85EABF1}</a:tableStyleId>
              </a:tblPr>
              <a:tblGrid>
                <a:gridCol w="707900">
                  <a:extLst>
                    <a:ext uri="{9D8B030D-6E8A-4147-A177-3AD203B41FA5}">
                      <a16:colId xmlns:a16="http://schemas.microsoft.com/office/drawing/2014/main" val="20000"/>
                    </a:ext>
                  </a:extLst>
                </a:gridCol>
                <a:gridCol w="1252050">
                  <a:extLst>
                    <a:ext uri="{9D8B030D-6E8A-4147-A177-3AD203B41FA5}">
                      <a16:colId xmlns:a16="http://schemas.microsoft.com/office/drawing/2014/main" val="20001"/>
                    </a:ext>
                  </a:extLst>
                </a:gridCol>
                <a:gridCol w="1358600">
                  <a:extLst>
                    <a:ext uri="{9D8B030D-6E8A-4147-A177-3AD203B41FA5}">
                      <a16:colId xmlns:a16="http://schemas.microsoft.com/office/drawing/2014/main" val="20002"/>
                    </a:ext>
                  </a:extLst>
                </a:gridCol>
                <a:gridCol w="943725">
                  <a:extLst>
                    <a:ext uri="{9D8B030D-6E8A-4147-A177-3AD203B41FA5}">
                      <a16:colId xmlns:a16="http://schemas.microsoft.com/office/drawing/2014/main" val="20003"/>
                    </a:ext>
                  </a:extLst>
                </a:gridCol>
                <a:gridCol w="1065575">
                  <a:extLst>
                    <a:ext uri="{9D8B030D-6E8A-4147-A177-3AD203B41FA5}">
                      <a16:colId xmlns:a16="http://schemas.microsoft.com/office/drawing/2014/main" val="20004"/>
                    </a:ext>
                  </a:extLst>
                </a:gridCol>
                <a:gridCol w="1065575">
                  <a:extLst>
                    <a:ext uri="{9D8B030D-6E8A-4147-A177-3AD203B41FA5}">
                      <a16:colId xmlns:a16="http://schemas.microsoft.com/office/drawing/2014/main" val="20005"/>
                    </a:ext>
                  </a:extLst>
                </a:gridCol>
              </a:tblGrid>
              <a:tr h="370850">
                <a:tc>
                  <a:txBody>
                    <a:bodyPr/>
                    <a:lstStyle/>
                    <a:p>
                      <a:pPr marL="0" marR="0" lvl="0" indent="0" algn="l" rtl="0">
                        <a:spcBef>
                          <a:spcPts val="0"/>
                        </a:spcBef>
                        <a:spcAft>
                          <a:spcPts val="0"/>
                        </a:spcAft>
                        <a:buNone/>
                      </a:pPr>
                      <a:endParaRPr sz="1800" dirty="0"/>
                    </a:p>
                  </a:txBody>
                  <a:tcPr marL="91450" marR="91450" marT="45725" marB="45725"/>
                </a:tc>
                <a:tc>
                  <a:txBody>
                    <a:bodyPr/>
                    <a:lstStyle/>
                    <a:p>
                      <a:pPr marL="0" marR="0" lvl="0" indent="0" algn="ctr" rtl="0">
                        <a:spcBef>
                          <a:spcPts val="0"/>
                        </a:spcBef>
                        <a:spcAft>
                          <a:spcPts val="0"/>
                        </a:spcAft>
                        <a:buNone/>
                      </a:pPr>
                      <a:r>
                        <a:rPr lang="es-CL" sz="1800" dirty="0"/>
                        <a:t>Resistencia </a:t>
                      </a:r>
                      <a:br>
                        <a:rPr lang="es-CL" sz="1800" dirty="0"/>
                      </a:br>
                      <a:r>
                        <a:rPr lang="es-CL" sz="1800" dirty="0"/>
                        <a:t>Mpa</a:t>
                      </a:r>
                      <a:endParaRPr sz="1800" b="1" dirty="0"/>
                    </a:p>
                  </a:txBody>
                  <a:tcPr marL="91450" marR="91450" marT="45725" marB="45725"/>
                </a:tc>
                <a:tc>
                  <a:txBody>
                    <a:bodyPr/>
                    <a:lstStyle/>
                    <a:p>
                      <a:pPr marL="0" marR="0" lvl="0" indent="0" algn="ctr" rtl="0">
                        <a:spcBef>
                          <a:spcPts val="0"/>
                        </a:spcBef>
                        <a:spcAft>
                          <a:spcPts val="0"/>
                        </a:spcAft>
                        <a:buNone/>
                      </a:pPr>
                      <a:r>
                        <a:rPr lang="es-CL" sz="1800" dirty="0"/>
                        <a:t>Cemento</a:t>
                      </a:r>
                      <a:br>
                        <a:rPr lang="es-CL" sz="1800" dirty="0"/>
                      </a:br>
                      <a:r>
                        <a:rPr lang="es-CL" sz="1800" dirty="0"/>
                        <a:t>saco (25 Kg) </a:t>
                      </a:r>
                      <a:endParaRPr sz="1800" b="1" dirty="0"/>
                    </a:p>
                  </a:txBody>
                  <a:tcPr marL="91450" marR="91450" marT="45725" marB="45725"/>
                </a:tc>
                <a:tc>
                  <a:txBody>
                    <a:bodyPr/>
                    <a:lstStyle/>
                    <a:p>
                      <a:pPr marL="0" marR="0" lvl="0" indent="0" algn="ctr" rtl="0">
                        <a:spcBef>
                          <a:spcPts val="0"/>
                        </a:spcBef>
                        <a:spcAft>
                          <a:spcPts val="0"/>
                        </a:spcAft>
                        <a:buNone/>
                      </a:pPr>
                      <a:r>
                        <a:rPr lang="es-CL" sz="1800" dirty="0"/>
                        <a:t>Gravilla </a:t>
                      </a:r>
                      <a:br>
                        <a:rPr lang="es-CL" sz="1800" dirty="0"/>
                      </a:br>
                      <a:r>
                        <a:rPr lang="es-CL" sz="1800" dirty="0"/>
                        <a:t>Kg</a:t>
                      </a:r>
                      <a:endParaRPr sz="1800" b="1" dirty="0"/>
                    </a:p>
                  </a:txBody>
                  <a:tcPr marL="91450" marR="91450" marT="45725" marB="45725"/>
                </a:tc>
                <a:tc>
                  <a:txBody>
                    <a:bodyPr/>
                    <a:lstStyle/>
                    <a:p>
                      <a:pPr marL="0" marR="0" lvl="0" indent="0" algn="ctr" rtl="0">
                        <a:spcBef>
                          <a:spcPts val="0"/>
                        </a:spcBef>
                        <a:spcAft>
                          <a:spcPts val="0"/>
                        </a:spcAft>
                        <a:buNone/>
                      </a:pPr>
                      <a:r>
                        <a:rPr lang="es-CL" sz="1800" dirty="0"/>
                        <a:t>Arena</a:t>
                      </a:r>
                      <a:br>
                        <a:rPr lang="es-CL" sz="1800" dirty="0"/>
                      </a:br>
                      <a:r>
                        <a:rPr lang="es-CL" sz="1800" dirty="0"/>
                        <a:t>Kg</a:t>
                      </a:r>
                      <a:endParaRPr sz="1800" b="1" dirty="0"/>
                    </a:p>
                  </a:txBody>
                  <a:tcPr marL="91450" marR="91450" marT="45725" marB="45725"/>
                </a:tc>
                <a:tc>
                  <a:txBody>
                    <a:bodyPr/>
                    <a:lstStyle/>
                    <a:p>
                      <a:pPr marL="0" marR="0" lvl="0" indent="0" algn="ctr" rtl="0">
                        <a:spcBef>
                          <a:spcPts val="0"/>
                        </a:spcBef>
                        <a:spcAft>
                          <a:spcPts val="0"/>
                        </a:spcAft>
                        <a:buNone/>
                      </a:pPr>
                      <a:r>
                        <a:rPr lang="es-CL" sz="1800" dirty="0"/>
                        <a:t>Agua</a:t>
                      </a:r>
                      <a:br>
                        <a:rPr lang="es-CL" sz="1800" dirty="0"/>
                      </a:br>
                      <a:r>
                        <a:rPr lang="es-CL" sz="1800" dirty="0" err="1"/>
                        <a:t>Lts</a:t>
                      </a:r>
                      <a:endParaRPr sz="1800" b="1" dirty="0"/>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endParaRPr sz="1800" dirty="0"/>
                    </a:p>
                  </a:txBody>
                  <a:tcPr marL="91450" marR="91450" marT="45725" marB="45725"/>
                </a:tc>
                <a:tc>
                  <a:txBody>
                    <a:bodyPr/>
                    <a:lstStyle/>
                    <a:p>
                      <a:pPr marL="0" marR="0" lvl="0" indent="0" algn="l" rtl="0">
                        <a:spcBef>
                          <a:spcPts val="0"/>
                        </a:spcBef>
                        <a:spcAft>
                          <a:spcPts val="0"/>
                        </a:spcAft>
                        <a:buNone/>
                      </a:pPr>
                      <a:endParaRPr sz="1800" dirty="0"/>
                    </a:p>
                  </a:txBody>
                  <a:tcPr marL="91450" marR="91450" marT="45725" marB="45725"/>
                </a:tc>
                <a:tc>
                  <a:txBody>
                    <a:bodyPr/>
                    <a:lstStyle/>
                    <a:p>
                      <a:pPr marL="0" marR="0" lvl="0" indent="0" algn="ctr" rtl="0">
                        <a:spcBef>
                          <a:spcPts val="0"/>
                        </a:spcBef>
                        <a:spcAft>
                          <a:spcPts val="0"/>
                        </a:spcAft>
                        <a:buNone/>
                      </a:pPr>
                      <a:r>
                        <a:rPr lang="es-CL" sz="1800" dirty="0"/>
                        <a:t>1 saco</a:t>
                      </a:r>
                      <a:endParaRPr sz="1800" dirty="0"/>
                    </a:p>
                  </a:txBody>
                  <a:tcPr marL="91450" marR="91450" marT="45725" marB="45725"/>
                </a:tc>
                <a:tc>
                  <a:txBody>
                    <a:bodyPr/>
                    <a:lstStyle/>
                    <a:p>
                      <a:pPr marL="0" marR="0" lvl="0" indent="0" algn="ctr" rtl="0">
                        <a:spcBef>
                          <a:spcPts val="0"/>
                        </a:spcBef>
                        <a:spcAft>
                          <a:spcPts val="0"/>
                        </a:spcAft>
                        <a:buNone/>
                      </a:pPr>
                      <a:r>
                        <a:rPr lang="es-CL" sz="1800" dirty="0"/>
                        <a:t>198</a:t>
                      </a:r>
                      <a:endParaRPr sz="1800" dirty="0"/>
                    </a:p>
                  </a:txBody>
                  <a:tcPr marL="91450" marR="91450" marT="45725" marB="45725"/>
                </a:tc>
                <a:tc>
                  <a:txBody>
                    <a:bodyPr/>
                    <a:lstStyle/>
                    <a:p>
                      <a:pPr marL="0" marR="0" lvl="0" indent="0" algn="ctr" rtl="0">
                        <a:spcBef>
                          <a:spcPts val="0"/>
                        </a:spcBef>
                        <a:spcAft>
                          <a:spcPts val="0"/>
                        </a:spcAft>
                        <a:buNone/>
                      </a:pPr>
                      <a:r>
                        <a:rPr lang="es-CL" sz="1800" dirty="0"/>
                        <a:t>190</a:t>
                      </a:r>
                      <a:endParaRPr sz="1800" dirty="0"/>
                    </a:p>
                  </a:txBody>
                  <a:tcPr marL="91450" marR="91450" marT="45725" marB="45725"/>
                </a:tc>
                <a:tc>
                  <a:txBody>
                    <a:bodyPr/>
                    <a:lstStyle/>
                    <a:p>
                      <a:pPr marL="0" marR="0" lvl="0" indent="0" algn="ctr" rtl="0">
                        <a:spcBef>
                          <a:spcPts val="0"/>
                        </a:spcBef>
                        <a:spcAft>
                          <a:spcPts val="0"/>
                        </a:spcAft>
                        <a:buNone/>
                      </a:pPr>
                      <a:r>
                        <a:rPr lang="es-CL" sz="1800" dirty="0"/>
                        <a:t>39</a:t>
                      </a:r>
                      <a:endParaRPr sz="1800" dirty="0"/>
                    </a:p>
                  </a:txBody>
                  <a:tcPr marL="91450" marR="91450" marT="45725" marB="45725"/>
                </a:tc>
                <a:extLst>
                  <a:ext uri="{0D108BD9-81ED-4DB2-BD59-A6C34878D82A}">
                    <a16:rowId xmlns:a16="http://schemas.microsoft.com/office/drawing/2014/main" val="10001"/>
                  </a:ext>
                </a:extLst>
              </a:tr>
              <a:tr h="370850">
                <a:tc>
                  <a:txBody>
                    <a:bodyPr/>
                    <a:lstStyle/>
                    <a:p>
                      <a:pPr marL="0" marR="0" lvl="0" indent="0" algn="ctr" rtl="0">
                        <a:spcBef>
                          <a:spcPts val="0"/>
                        </a:spcBef>
                        <a:spcAft>
                          <a:spcPts val="0"/>
                        </a:spcAft>
                        <a:buNone/>
                      </a:pPr>
                      <a:r>
                        <a:rPr lang="es-CL" sz="1800" dirty="0"/>
                        <a:t>5</a:t>
                      </a:r>
                      <a:endParaRPr sz="1800" b="1" dirty="0"/>
                    </a:p>
                  </a:txBody>
                  <a:tcPr marL="91450" marR="91450" marT="45725" marB="45725"/>
                </a:tc>
                <a:tc>
                  <a:txBody>
                    <a:bodyPr/>
                    <a:lstStyle/>
                    <a:p>
                      <a:pPr marL="0" marR="0" lvl="0" indent="0" algn="ctr" rtl="0">
                        <a:spcBef>
                          <a:spcPts val="0"/>
                        </a:spcBef>
                        <a:spcAft>
                          <a:spcPts val="0"/>
                        </a:spcAft>
                        <a:buNone/>
                      </a:pPr>
                      <a:r>
                        <a:rPr lang="es-CL" sz="1800" dirty="0"/>
                        <a:t>G5</a:t>
                      </a:r>
                      <a:endParaRPr sz="1800" b="1" dirty="0"/>
                    </a:p>
                  </a:txBody>
                  <a:tcPr marL="91450" marR="91450" marT="45725" marB="45725"/>
                </a:tc>
                <a:tc>
                  <a:txBody>
                    <a:bodyPr/>
                    <a:lstStyle/>
                    <a:p>
                      <a:pPr marL="0" marR="0" lvl="0" indent="0" algn="ctr" rtl="0">
                        <a:spcBef>
                          <a:spcPts val="0"/>
                        </a:spcBef>
                        <a:spcAft>
                          <a:spcPts val="0"/>
                        </a:spcAft>
                        <a:buNone/>
                      </a:pPr>
                      <a:r>
                        <a:rPr lang="es-CL" sz="1800" dirty="0"/>
                        <a:t>1 saco</a:t>
                      </a:r>
                      <a:endParaRPr sz="1800" dirty="0"/>
                    </a:p>
                  </a:txBody>
                  <a:tcPr marL="91450" marR="91450" marT="45725" marB="45725"/>
                </a:tc>
                <a:tc>
                  <a:txBody>
                    <a:bodyPr/>
                    <a:lstStyle/>
                    <a:p>
                      <a:pPr marL="0" marR="0" lvl="0" indent="0" algn="ctr" rtl="0">
                        <a:spcBef>
                          <a:spcPts val="0"/>
                        </a:spcBef>
                        <a:spcAft>
                          <a:spcPts val="0"/>
                        </a:spcAft>
                        <a:buNone/>
                      </a:pPr>
                      <a:r>
                        <a:rPr lang="es-CL" sz="1800" dirty="0"/>
                        <a:t>150</a:t>
                      </a:r>
                      <a:endParaRPr sz="1800" dirty="0"/>
                    </a:p>
                  </a:txBody>
                  <a:tcPr marL="91450" marR="91450" marT="45725" marB="45725"/>
                </a:tc>
                <a:tc>
                  <a:txBody>
                    <a:bodyPr/>
                    <a:lstStyle/>
                    <a:p>
                      <a:pPr marL="0" marR="0" lvl="0" indent="0" algn="ctr" rtl="0">
                        <a:spcBef>
                          <a:spcPts val="0"/>
                        </a:spcBef>
                        <a:spcAft>
                          <a:spcPts val="0"/>
                        </a:spcAft>
                        <a:buNone/>
                      </a:pPr>
                      <a:r>
                        <a:rPr lang="es-CL" sz="1800" dirty="0"/>
                        <a:t>136</a:t>
                      </a:r>
                      <a:endParaRPr dirty="0"/>
                    </a:p>
                  </a:txBody>
                  <a:tcPr marL="91450" marR="91450" marT="45725" marB="45725"/>
                </a:tc>
                <a:tc>
                  <a:txBody>
                    <a:bodyPr/>
                    <a:lstStyle/>
                    <a:p>
                      <a:pPr marL="0" marR="0" lvl="0" indent="0" algn="ctr" rtl="0">
                        <a:spcBef>
                          <a:spcPts val="0"/>
                        </a:spcBef>
                        <a:spcAft>
                          <a:spcPts val="0"/>
                        </a:spcAft>
                        <a:buNone/>
                      </a:pPr>
                      <a:r>
                        <a:rPr lang="es-CL" sz="1800" dirty="0"/>
                        <a:t>29</a:t>
                      </a:r>
                      <a:endParaRPr sz="1800" dirty="0"/>
                    </a:p>
                  </a:txBody>
                  <a:tcPr marL="91450" marR="91450" marT="45725" marB="45725"/>
                </a:tc>
                <a:extLst>
                  <a:ext uri="{0D108BD9-81ED-4DB2-BD59-A6C34878D82A}">
                    <a16:rowId xmlns:a16="http://schemas.microsoft.com/office/drawing/2014/main" val="10002"/>
                  </a:ext>
                </a:extLst>
              </a:tr>
              <a:tr h="370850">
                <a:tc>
                  <a:txBody>
                    <a:bodyPr/>
                    <a:lstStyle/>
                    <a:p>
                      <a:pPr marL="0" marR="0" lvl="0" indent="0" algn="ctr" rtl="0">
                        <a:spcBef>
                          <a:spcPts val="0"/>
                        </a:spcBef>
                        <a:spcAft>
                          <a:spcPts val="0"/>
                        </a:spcAft>
                        <a:buNone/>
                      </a:pPr>
                      <a:r>
                        <a:rPr lang="es-CL" sz="1800" dirty="0"/>
                        <a:t>10</a:t>
                      </a:r>
                      <a:endParaRPr sz="1800" b="1" dirty="0"/>
                    </a:p>
                  </a:txBody>
                  <a:tcPr marL="91450" marR="91450" marT="45725" marB="45725"/>
                </a:tc>
                <a:tc>
                  <a:txBody>
                    <a:bodyPr/>
                    <a:lstStyle/>
                    <a:p>
                      <a:pPr marL="0" marR="0" lvl="0" indent="0" algn="ctr" rtl="0">
                        <a:spcBef>
                          <a:spcPts val="0"/>
                        </a:spcBef>
                        <a:spcAft>
                          <a:spcPts val="0"/>
                        </a:spcAft>
                        <a:buNone/>
                      </a:pPr>
                      <a:r>
                        <a:rPr lang="es-CL" sz="1800" dirty="0"/>
                        <a:t>G10</a:t>
                      </a:r>
                      <a:endParaRPr sz="1800" b="1" dirty="0"/>
                    </a:p>
                  </a:txBody>
                  <a:tcPr marL="91450" marR="91450" marT="45725" marB="45725"/>
                </a:tc>
                <a:tc>
                  <a:txBody>
                    <a:bodyPr/>
                    <a:lstStyle/>
                    <a:p>
                      <a:pPr marL="0" marR="0" lvl="0" indent="0" algn="ctr" rtl="0">
                        <a:spcBef>
                          <a:spcPts val="0"/>
                        </a:spcBef>
                        <a:spcAft>
                          <a:spcPts val="0"/>
                        </a:spcAft>
                        <a:buNone/>
                      </a:pPr>
                      <a:r>
                        <a:rPr lang="es-CL" sz="1800" dirty="0"/>
                        <a:t>1 saco</a:t>
                      </a:r>
                      <a:endParaRPr sz="1800" dirty="0"/>
                    </a:p>
                  </a:txBody>
                  <a:tcPr marL="91450" marR="91450" marT="45725" marB="45725"/>
                </a:tc>
                <a:tc>
                  <a:txBody>
                    <a:bodyPr/>
                    <a:lstStyle/>
                    <a:p>
                      <a:pPr marL="0" marR="0" lvl="0" indent="0" algn="ctr" rtl="0">
                        <a:spcBef>
                          <a:spcPts val="0"/>
                        </a:spcBef>
                        <a:spcAft>
                          <a:spcPts val="0"/>
                        </a:spcAft>
                        <a:buNone/>
                      </a:pPr>
                      <a:r>
                        <a:rPr lang="es-CL" sz="1800" dirty="0"/>
                        <a:t>113</a:t>
                      </a:r>
                      <a:endParaRPr sz="1800" dirty="0"/>
                    </a:p>
                  </a:txBody>
                  <a:tcPr marL="91450" marR="91450" marT="45725" marB="45725"/>
                </a:tc>
                <a:tc>
                  <a:txBody>
                    <a:bodyPr/>
                    <a:lstStyle/>
                    <a:p>
                      <a:pPr marL="0" marR="0" lvl="0" indent="0" algn="ctr" rtl="0">
                        <a:spcBef>
                          <a:spcPts val="0"/>
                        </a:spcBef>
                        <a:spcAft>
                          <a:spcPts val="0"/>
                        </a:spcAft>
                        <a:buNone/>
                      </a:pPr>
                      <a:r>
                        <a:rPr lang="es-CL" sz="1800" dirty="0"/>
                        <a:t>90</a:t>
                      </a:r>
                      <a:endParaRPr sz="1800" dirty="0"/>
                    </a:p>
                  </a:txBody>
                  <a:tcPr marL="91450" marR="91450" marT="45725" marB="45725"/>
                </a:tc>
                <a:tc>
                  <a:txBody>
                    <a:bodyPr/>
                    <a:lstStyle/>
                    <a:p>
                      <a:pPr marL="0" marR="0" lvl="0" indent="0" algn="ctr" rtl="0">
                        <a:spcBef>
                          <a:spcPts val="0"/>
                        </a:spcBef>
                        <a:spcAft>
                          <a:spcPts val="0"/>
                        </a:spcAft>
                        <a:buNone/>
                      </a:pPr>
                      <a:r>
                        <a:rPr lang="es-CL" sz="1800" dirty="0"/>
                        <a:t>22</a:t>
                      </a:r>
                      <a:endParaRPr sz="1800" dirty="0"/>
                    </a:p>
                  </a:txBody>
                  <a:tcPr marL="91450" marR="91450" marT="45725" marB="45725"/>
                </a:tc>
                <a:extLst>
                  <a:ext uri="{0D108BD9-81ED-4DB2-BD59-A6C34878D82A}">
                    <a16:rowId xmlns:a16="http://schemas.microsoft.com/office/drawing/2014/main" val="10003"/>
                  </a:ext>
                </a:extLst>
              </a:tr>
              <a:tr h="370850">
                <a:tc>
                  <a:txBody>
                    <a:bodyPr/>
                    <a:lstStyle/>
                    <a:p>
                      <a:pPr marL="0" marR="0" lvl="0" indent="0" algn="ctr" rtl="0">
                        <a:spcBef>
                          <a:spcPts val="0"/>
                        </a:spcBef>
                        <a:spcAft>
                          <a:spcPts val="0"/>
                        </a:spcAft>
                        <a:buNone/>
                      </a:pPr>
                      <a:r>
                        <a:rPr lang="es-CL" sz="1800" dirty="0"/>
                        <a:t>15</a:t>
                      </a:r>
                      <a:endParaRPr sz="1800" b="1" dirty="0"/>
                    </a:p>
                  </a:txBody>
                  <a:tcPr marL="91450" marR="91450" marT="45725" marB="45725"/>
                </a:tc>
                <a:tc>
                  <a:txBody>
                    <a:bodyPr/>
                    <a:lstStyle/>
                    <a:p>
                      <a:pPr marL="0" marR="0" lvl="0" indent="0" algn="ctr" rtl="0">
                        <a:spcBef>
                          <a:spcPts val="0"/>
                        </a:spcBef>
                        <a:spcAft>
                          <a:spcPts val="0"/>
                        </a:spcAft>
                        <a:buNone/>
                      </a:pPr>
                      <a:r>
                        <a:rPr lang="es-CL" sz="1800" dirty="0"/>
                        <a:t>G15</a:t>
                      </a:r>
                      <a:endParaRPr sz="1800" b="1" dirty="0"/>
                    </a:p>
                  </a:txBody>
                  <a:tcPr marL="91450" marR="91450" marT="45725" marB="45725"/>
                </a:tc>
                <a:tc>
                  <a:txBody>
                    <a:bodyPr/>
                    <a:lstStyle/>
                    <a:p>
                      <a:pPr marL="0" marR="0" lvl="0" indent="0" algn="ctr" rtl="0">
                        <a:spcBef>
                          <a:spcPts val="0"/>
                        </a:spcBef>
                        <a:spcAft>
                          <a:spcPts val="0"/>
                        </a:spcAft>
                        <a:buNone/>
                      </a:pPr>
                      <a:r>
                        <a:rPr lang="es-CL" sz="1800" dirty="0"/>
                        <a:t>1 saco</a:t>
                      </a:r>
                      <a:endParaRPr sz="1800" dirty="0"/>
                    </a:p>
                  </a:txBody>
                  <a:tcPr marL="91450" marR="91450" marT="45725" marB="45725"/>
                </a:tc>
                <a:tc>
                  <a:txBody>
                    <a:bodyPr/>
                    <a:lstStyle/>
                    <a:p>
                      <a:pPr marL="0" marR="0" lvl="0" indent="0" algn="ctr" rtl="0">
                        <a:spcBef>
                          <a:spcPts val="0"/>
                        </a:spcBef>
                        <a:spcAft>
                          <a:spcPts val="0"/>
                        </a:spcAft>
                        <a:buNone/>
                      </a:pPr>
                      <a:r>
                        <a:rPr lang="es-CL" sz="1800" dirty="0"/>
                        <a:t>99</a:t>
                      </a:r>
                      <a:endParaRPr sz="1800" dirty="0"/>
                    </a:p>
                  </a:txBody>
                  <a:tcPr marL="91450" marR="91450" marT="45725" marB="45725"/>
                </a:tc>
                <a:tc>
                  <a:txBody>
                    <a:bodyPr/>
                    <a:lstStyle/>
                    <a:p>
                      <a:pPr marL="0" marR="0" lvl="0" indent="0" algn="ctr" rtl="0">
                        <a:spcBef>
                          <a:spcPts val="0"/>
                        </a:spcBef>
                        <a:spcAft>
                          <a:spcPts val="0"/>
                        </a:spcAft>
                        <a:buNone/>
                      </a:pPr>
                      <a:r>
                        <a:rPr lang="es-CL" sz="1800" dirty="0"/>
                        <a:t>76</a:t>
                      </a:r>
                      <a:endParaRPr sz="1800" dirty="0"/>
                    </a:p>
                  </a:txBody>
                  <a:tcPr marL="91450" marR="91450" marT="45725" marB="45725"/>
                </a:tc>
                <a:tc>
                  <a:txBody>
                    <a:bodyPr/>
                    <a:lstStyle/>
                    <a:p>
                      <a:pPr marL="0" marR="0" lvl="0" indent="0" algn="ctr" rtl="0">
                        <a:spcBef>
                          <a:spcPts val="0"/>
                        </a:spcBef>
                        <a:spcAft>
                          <a:spcPts val="0"/>
                        </a:spcAft>
                        <a:buNone/>
                      </a:pPr>
                      <a:r>
                        <a:rPr lang="es-CL" sz="1800" dirty="0"/>
                        <a:t>18</a:t>
                      </a:r>
                      <a:endParaRPr sz="1800" dirty="0"/>
                    </a:p>
                  </a:txBody>
                  <a:tcPr marL="91450" marR="91450" marT="45725" marB="45725"/>
                </a:tc>
                <a:extLst>
                  <a:ext uri="{0D108BD9-81ED-4DB2-BD59-A6C34878D82A}">
                    <a16:rowId xmlns:a16="http://schemas.microsoft.com/office/drawing/2014/main" val="10004"/>
                  </a:ext>
                </a:extLst>
              </a:tr>
              <a:tr h="370850">
                <a:tc>
                  <a:txBody>
                    <a:bodyPr/>
                    <a:lstStyle/>
                    <a:p>
                      <a:pPr marL="0" marR="0" lvl="0" indent="0" algn="ctr" rtl="0">
                        <a:spcBef>
                          <a:spcPts val="0"/>
                        </a:spcBef>
                        <a:spcAft>
                          <a:spcPts val="0"/>
                        </a:spcAft>
                        <a:buNone/>
                      </a:pPr>
                      <a:r>
                        <a:rPr lang="es-CL" sz="1800" dirty="0"/>
                        <a:t>20</a:t>
                      </a:r>
                      <a:endParaRPr sz="1800" b="1" dirty="0"/>
                    </a:p>
                  </a:txBody>
                  <a:tcPr marL="91450" marR="91450" marT="45725" marB="45725"/>
                </a:tc>
                <a:tc>
                  <a:txBody>
                    <a:bodyPr/>
                    <a:lstStyle/>
                    <a:p>
                      <a:pPr marL="0" marR="0" lvl="0" indent="0" algn="ctr" rtl="0">
                        <a:spcBef>
                          <a:spcPts val="0"/>
                        </a:spcBef>
                        <a:spcAft>
                          <a:spcPts val="0"/>
                        </a:spcAft>
                        <a:buNone/>
                      </a:pPr>
                      <a:r>
                        <a:rPr lang="es-CL" sz="1800" dirty="0"/>
                        <a:t>G20</a:t>
                      </a:r>
                      <a:endParaRPr sz="1800" b="1" dirty="0"/>
                    </a:p>
                  </a:txBody>
                  <a:tcPr marL="91450" marR="91450" marT="45725" marB="45725"/>
                </a:tc>
                <a:tc>
                  <a:txBody>
                    <a:bodyPr/>
                    <a:lstStyle/>
                    <a:p>
                      <a:pPr marL="0" marR="0" lvl="0" indent="0" algn="ctr" rtl="0">
                        <a:spcBef>
                          <a:spcPts val="0"/>
                        </a:spcBef>
                        <a:spcAft>
                          <a:spcPts val="0"/>
                        </a:spcAft>
                        <a:buNone/>
                      </a:pPr>
                      <a:r>
                        <a:rPr lang="es-CL" sz="1800" dirty="0"/>
                        <a:t>1 saco</a:t>
                      </a:r>
                      <a:endParaRPr sz="1800" dirty="0"/>
                    </a:p>
                  </a:txBody>
                  <a:tcPr marL="91450" marR="91450" marT="45725" marB="45725"/>
                </a:tc>
                <a:tc>
                  <a:txBody>
                    <a:bodyPr/>
                    <a:lstStyle/>
                    <a:p>
                      <a:pPr marL="0" marR="0" lvl="0" indent="0" algn="ctr" rtl="0">
                        <a:spcBef>
                          <a:spcPts val="0"/>
                        </a:spcBef>
                        <a:spcAft>
                          <a:spcPts val="0"/>
                        </a:spcAft>
                        <a:buNone/>
                      </a:pPr>
                      <a:r>
                        <a:rPr lang="es-CL" sz="1800" dirty="0"/>
                        <a:t>80</a:t>
                      </a:r>
                      <a:endParaRPr sz="1800" dirty="0"/>
                    </a:p>
                  </a:txBody>
                  <a:tcPr marL="91450" marR="91450" marT="45725" marB="45725"/>
                </a:tc>
                <a:tc>
                  <a:txBody>
                    <a:bodyPr/>
                    <a:lstStyle/>
                    <a:p>
                      <a:pPr marL="0" marR="0" lvl="0" indent="0" algn="ctr" rtl="0">
                        <a:spcBef>
                          <a:spcPts val="0"/>
                        </a:spcBef>
                        <a:spcAft>
                          <a:spcPts val="0"/>
                        </a:spcAft>
                        <a:buNone/>
                      </a:pPr>
                      <a:r>
                        <a:rPr lang="es-CL" sz="1800" dirty="0"/>
                        <a:t>56</a:t>
                      </a:r>
                      <a:endParaRPr sz="1800" dirty="0"/>
                    </a:p>
                  </a:txBody>
                  <a:tcPr marL="91450" marR="91450" marT="45725" marB="45725"/>
                </a:tc>
                <a:tc>
                  <a:txBody>
                    <a:bodyPr/>
                    <a:lstStyle/>
                    <a:p>
                      <a:pPr marL="0" marR="0" lvl="0" indent="0" algn="ctr" rtl="0">
                        <a:spcBef>
                          <a:spcPts val="0"/>
                        </a:spcBef>
                        <a:spcAft>
                          <a:spcPts val="0"/>
                        </a:spcAft>
                        <a:buNone/>
                      </a:pPr>
                      <a:r>
                        <a:rPr lang="es-CL" sz="1800" dirty="0"/>
                        <a:t>15</a:t>
                      </a:r>
                      <a:endParaRPr sz="1800" dirty="0"/>
                    </a:p>
                  </a:txBody>
                  <a:tcPr marL="91450" marR="91450" marT="45725" marB="45725"/>
                </a:tc>
                <a:extLst>
                  <a:ext uri="{0D108BD9-81ED-4DB2-BD59-A6C34878D82A}">
                    <a16:rowId xmlns:a16="http://schemas.microsoft.com/office/drawing/2014/main" val="10005"/>
                  </a:ext>
                </a:extLst>
              </a:tr>
              <a:tr h="370850">
                <a:tc>
                  <a:txBody>
                    <a:bodyPr/>
                    <a:lstStyle/>
                    <a:p>
                      <a:pPr marL="0" marR="0" lvl="0" indent="0" algn="ctr" rtl="0">
                        <a:spcBef>
                          <a:spcPts val="0"/>
                        </a:spcBef>
                        <a:spcAft>
                          <a:spcPts val="0"/>
                        </a:spcAft>
                        <a:buNone/>
                      </a:pPr>
                      <a:r>
                        <a:rPr lang="es-CL" sz="1800" dirty="0"/>
                        <a:t>25</a:t>
                      </a:r>
                      <a:endParaRPr sz="1800" b="1" dirty="0"/>
                    </a:p>
                  </a:txBody>
                  <a:tcPr marL="91450" marR="91450" marT="45725" marB="45725"/>
                </a:tc>
                <a:tc>
                  <a:txBody>
                    <a:bodyPr/>
                    <a:lstStyle/>
                    <a:p>
                      <a:pPr marL="0" marR="0" lvl="0" indent="0" algn="ctr" rtl="0">
                        <a:spcBef>
                          <a:spcPts val="0"/>
                        </a:spcBef>
                        <a:spcAft>
                          <a:spcPts val="0"/>
                        </a:spcAft>
                        <a:buNone/>
                      </a:pPr>
                      <a:r>
                        <a:rPr lang="es-CL" sz="1800" dirty="0"/>
                        <a:t>G25</a:t>
                      </a:r>
                      <a:endParaRPr sz="1800" b="1" dirty="0"/>
                    </a:p>
                  </a:txBody>
                  <a:tcPr marL="91450" marR="91450" marT="45725" marB="45725"/>
                </a:tc>
                <a:tc>
                  <a:txBody>
                    <a:bodyPr/>
                    <a:lstStyle/>
                    <a:p>
                      <a:pPr marL="0" marR="0" lvl="0" indent="0" algn="ctr" rtl="0">
                        <a:spcBef>
                          <a:spcPts val="0"/>
                        </a:spcBef>
                        <a:spcAft>
                          <a:spcPts val="0"/>
                        </a:spcAft>
                        <a:buNone/>
                      </a:pPr>
                      <a:r>
                        <a:rPr lang="es-CL" sz="1800" dirty="0"/>
                        <a:t>1 saco</a:t>
                      </a:r>
                      <a:endParaRPr sz="1800" dirty="0"/>
                    </a:p>
                  </a:txBody>
                  <a:tcPr marL="91450" marR="91450" marT="45725" marB="45725"/>
                </a:tc>
                <a:tc>
                  <a:txBody>
                    <a:bodyPr/>
                    <a:lstStyle/>
                    <a:p>
                      <a:pPr marL="0" marR="0" lvl="0" indent="0" algn="ctr" rtl="0">
                        <a:spcBef>
                          <a:spcPts val="0"/>
                        </a:spcBef>
                        <a:spcAft>
                          <a:spcPts val="0"/>
                        </a:spcAft>
                        <a:buNone/>
                      </a:pPr>
                      <a:r>
                        <a:rPr lang="es-CL" sz="1800" dirty="0"/>
                        <a:t>76</a:t>
                      </a:r>
                      <a:endParaRPr sz="1800" dirty="0"/>
                    </a:p>
                  </a:txBody>
                  <a:tcPr marL="91450" marR="91450" marT="45725" marB="45725"/>
                </a:tc>
                <a:tc>
                  <a:txBody>
                    <a:bodyPr/>
                    <a:lstStyle/>
                    <a:p>
                      <a:pPr marL="0" marR="0" lvl="0" indent="0" algn="ctr" rtl="0">
                        <a:spcBef>
                          <a:spcPts val="0"/>
                        </a:spcBef>
                        <a:spcAft>
                          <a:spcPts val="0"/>
                        </a:spcAft>
                        <a:buNone/>
                      </a:pPr>
                      <a:r>
                        <a:rPr lang="es-CL" sz="1800" dirty="0"/>
                        <a:t>43</a:t>
                      </a:r>
                      <a:endParaRPr dirty="0"/>
                    </a:p>
                  </a:txBody>
                  <a:tcPr marL="91450" marR="91450" marT="45725" marB="45725"/>
                </a:tc>
                <a:tc>
                  <a:txBody>
                    <a:bodyPr/>
                    <a:lstStyle/>
                    <a:p>
                      <a:pPr marL="0" marR="0" lvl="0" indent="0" algn="ctr" rtl="0">
                        <a:spcBef>
                          <a:spcPts val="0"/>
                        </a:spcBef>
                        <a:spcAft>
                          <a:spcPts val="0"/>
                        </a:spcAft>
                        <a:buNone/>
                      </a:pPr>
                      <a:r>
                        <a:rPr lang="es-CL" sz="1800" dirty="0"/>
                        <a:t>13</a:t>
                      </a:r>
                      <a:endParaRPr sz="1800" dirty="0"/>
                    </a:p>
                  </a:txBody>
                  <a:tcPr marL="91450" marR="91450" marT="45725" marB="45725"/>
                </a:tc>
                <a:extLst>
                  <a:ext uri="{0D108BD9-81ED-4DB2-BD59-A6C34878D82A}">
                    <a16:rowId xmlns:a16="http://schemas.microsoft.com/office/drawing/2014/main" val="10006"/>
                  </a:ext>
                </a:extLst>
              </a:tr>
              <a:tr h="370850">
                <a:tc>
                  <a:txBody>
                    <a:bodyPr/>
                    <a:lstStyle/>
                    <a:p>
                      <a:pPr marL="0" marR="0" lvl="0" indent="0" algn="ctr" rtl="0">
                        <a:spcBef>
                          <a:spcPts val="0"/>
                        </a:spcBef>
                        <a:spcAft>
                          <a:spcPts val="0"/>
                        </a:spcAft>
                        <a:buNone/>
                      </a:pPr>
                      <a:r>
                        <a:rPr lang="es-CL" sz="1800" dirty="0"/>
                        <a:t>30</a:t>
                      </a:r>
                      <a:endParaRPr sz="1800" b="1" dirty="0"/>
                    </a:p>
                  </a:txBody>
                  <a:tcPr marL="91450" marR="91450" marT="45725" marB="45725"/>
                </a:tc>
                <a:tc>
                  <a:txBody>
                    <a:bodyPr/>
                    <a:lstStyle/>
                    <a:p>
                      <a:pPr marL="0" marR="0" lvl="0" indent="0" algn="ctr" rtl="0">
                        <a:spcBef>
                          <a:spcPts val="0"/>
                        </a:spcBef>
                        <a:spcAft>
                          <a:spcPts val="0"/>
                        </a:spcAft>
                        <a:buNone/>
                      </a:pPr>
                      <a:r>
                        <a:rPr lang="es-CL" sz="1800" dirty="0"/>
                        <a:t>G30</a:t>
                      </a:r>
                      <a:endParaRPr sz="1800" b="1" dirty="0"/>
                    </a:p>
                  </a:txBody>
                  <a:tcPr marL="91450" marR="91450" marT="45725" marB="45725"/>
                </a:tc>
                <a:tc>
                  <a:txBody>
                    <a:bodyPr/>
                    <a:lstStyle/>
                    <a:p>
                      <a:pPr marL="0" marR="0" lvl="0" indent="0" algn="ctr" rtl="0">
                        <a:spcBef>
                          <a:spcPts val="0"/>
                        </a:spcBef>
                        <a:spcAft>
                          <a:spcPts val="0"/>
                        </a:spcAft>
                        <a:buNone/>
                      </a:pPr>
                      <a:r>
                        <a:rPr lang="es-CL" sz="1800" dirty="0"/>
                        <a:t>1 saco</a:t>
                      </a:r>
                      <a:endParaRPr sz="1800" dirty="0"/>
                    </a:p>
                  </a:txBody>
                  <a:tcPr marL="91450" marR="91450" marT="45725" marB="45725"/>
                </a:tc>
                <a:tc>
                  <a:txBody>
                    <a:bodyPr/>
                    <a:lstStyle/>
                    <a:p>
                      <a:pPr marL="0" marR="0" lvl="0" indent="0" algn="ctr" rtl="0">
                        <a:spcBef>
                          <a:spcPts val="0"/>
                        </a:spcBef>
                        <a:spcAft>
                          <a:spcPts val="0"/>
                        </a:spcAft>
                        <a:buNone/>
                      </a:pPr>
                      <a:r>
                        <a:rPr lang="es-CL" sz="1800" dirty="0"/>
                        <a:t>70</a:t>
                      </a:r>
                      <a:endParaRPr sz="1800" dirty="0"/>
                    </a:p>
                  </a:txBody>
                  <a:tcPr marL="91450" marR="91450" marT="45725" marB="45725"/>
                </a:tc>
                <a:tc>
                  <a:txBody>
                    <a:bodyPr/>
                    <a:lstStyle/>
                    <a:p>
                      <a:pPr marL="0" marR="0" lvl="0" indent="0" algn="ctr" rtl="0">
                        <a:spcBef>
                          <a:spcPts val="0"/>
                        </a:spcBef>
                        <a:spcAft>
                          <a:spcPts val="0"/>
                        </a:spcAft>
                        <a:buNone/>
                      </a:pPr>
                      <a:r>
                        <a:rPr lang="es-CL" sz="1800" dirty="0"/>
                        <a:t>43</a:t>
                      </a:r>
                      <a:endParaRPr sz="1800" dirty="0"/>
                    </a:p>
                  </a:txBody>
                  <a:tcPr marL="91450" marR="91450" marT="45725" marB="45725"/>
                </a:tc>
                <a:tc>
                  <a:txBody>
                    <a:bodyPr/>
                    <a:lstStyle/>
                    <a:p>
                      <a:pPr marL="0" marR="0" lvl="0" indent="0" algn="ctr" rtl="0">
                        <a:spcBef>
                          <a:spcPts val="0"/>
                        </a:spcBef>
                        <a:spcAft>
                          <a:spcPts val="0"/>
                        </a:spcAft>
                        <a:buNone/>
                      </a:pPr>
                      <a:r>
                        <a:rPr lang="es-CL" sz="1800" dirty="0"/>
                        <a:t>13</a:t>
                      </a:r>
                      <a:endParaRPr sz="1800" dirty="0"/>
                    </a:p>
                  </a:txBody>
                  <a:tcPr marL="91450" marR="91450" marT="45725" marB="45725"/>
                </a:tc>
                <a:extLst>
                  <a:ext uri="{0D108BD9-81ED-4DB2-BD59-A6C34878D82A}">
                    <a16:rowId xmlns:a16="http://schemas.microsoft.com/office/drawing/2014/main" val="10007"/>
                  </a:ext>
                </a:extLst>
              </a:tr>
            </a:tbl>
          </a:graphicData>
        </a:graphic>
      </p:graphicFrame>
      <p:sp>
        <p:nvSpPr>
          <p:cNvPr id="703" name="Google Shape;703;p44"/>
          <p:cNvSpPr/>
          <p:nvPr/>
        </p:nvSpPr>
        <p:spPr>
          <a:xfrm>
            <a:off x="12020365" y="275204"/>
            <a:ext cx="171634" cy="6161103"/>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 name="CuadroTexto 1">
            <a:extLst>
              <a:ext uri="{FF2B5EF4-FFF2-40B4-BE49-F238E27FC236}">
                <a16:creationId xmlns:a16="http://schemas.microsoft.com/office/drawing/2014/main" id="{DD212670-9699-4507-93B5-0A510032347B}"/>
              </a:ext>
            </a:extLst>
          </p:cNvPr>
          <p:cNvSpPr txBox="1"/>
          <p:nvPr/>
        </p:nvSpPr>
        <p:spPr>
          <a:xfrm>
            <a:off x="4019142" y="2104559"/>
            <a:ext cx="2606040" cy="307777"/>
          </a:xfrm>
          <a:prstGeom prst="rect">
            <a:avLst/>
          </a:prstGeom>
          <a:noFill/>
        </p:spPr>
        <p:txBody>
          <a:bodyPr wrap="square" rtlCol="0">
            <a:spAutoFit/>
          </a:bodyPr>
          <a:lstStyle/>
          <a:p>
            <a:pPr algn="ctr"/>
            <a:r>
              <a:rPr lang="es-MX" dirty="0">
                <a:solidFill>
                  <a:schemeClr val="bg1"/>
                </a:solidFill>
                <a:latin typeface="Calibri" panose="020F0502020204030204" pitchFamily="34" charset="0"/>
                <a:cs typeface="Calibri" panose="020F0502020204030204" pitchFamily="34" charset="0"/>
              </a:rPr>
              <a:t>Tabla 16</a:t>
            </a:r>
            <a:endParaRPr lang="es-CL" dirty="0">
              <a:solidFill>
                <a:schemeClr val="bg1"/>
              </a:solidFill>
              <a:latin typeface="Calibri" panose="020F0502020204030204" pitchFamily="34" charset="0"/>
              <a:cs typeface="Calibri" panose="020F050202020403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pic>
        <p:nvPicPr>
          <p:cNvPr id="142" name="Google Shape;142;p5" descr="Fotografía, ladrillos, verde azulado, pared, cal, fotografía, ladrillos,  Fondo de pantalla HD | Wallpaperbetter"/>
          <p:cNvPicPr preferRelativeResize="0"/>
          <p:nvPr/>
        </p:nvPicPr>
        <p:blipFill rotWithShape="1">
          <a:blip r:embed="rId3">
            <a:alphaModFix/>
          </a:blip>
          <a:srcRect/>
          <a:stretch/>
        </p:blipFill>
        <p:spPr>
          <a:xfrm>
            <a:off x="12947" y="1"/>
            <a:ext cx="12179051" cy="6858000"/>
          </a:xfrm>
          <a:prstGeom prst="rect">
            <a:avLst/>
          </a:prstGeom>
          <a:noFill/>
          <a:ln>
            <a:noFill/>
          </a:ln>
        </p:spPr>
      </p:pic>
      <p:sp>
        <p:nvSpPr>
          <p:cNvPr id="143" name="Google Shape;143;p5"/>
          <p:cNvSpPr txBox="1">
            <a:spLocks noGrp="1"/>
          </p:cNvSpPr>
          <p:nvPr>
            <p:ph type="sldNum" idx="12"/>
          </p:nvPr>
        </p:nvSpPr>
        <p:spPr>
          <a:xfrm>
            <a:off x="10823979" y="557417"/>
            <a:ext cx="731600" cy="524800"/>
          </a:xfrm>
          <a:prstGeom prst="rect">
            <a:avLst/>
          </a:prstGeom>
          <a:noFill/>
          <a:ln>
            <a:noFill/>
          </a:ln>
        </p:spPr>
        <p:txBody>
          <a:bodyPr spcFirstLastPara="1" wrap="square" lIns="121900" tIns="121900" rIns="121900" bIns="121900" anchor="ctr" anchorCtr="0">
            <a:noAutofit/>
          </a:bodyPr>
          <a:lstStyle/>
          <a:p>
            <a:pPr marL="0" lvl="0" indent="0" algn="r" rtl="0">
              <a:spcBef>
                <a:spcPts val="0"/>
              </a:spcBef>
              <a:spcAft>
                <a:spcPts val="0"/>
              </a:spcAft>
              <a:buClr>
                <a:srgbClr val="888888"/>
              </a:buClr>
              <a:buSzPts val="1200"/>
              <a:buFont typeface="Calibri"/>
              <a:buNone/>
            </a:pPr>
            <a:fld id="{00000000-1234-1234-1234-123412341234}" type="slidenum">
              <a:rPr lang="es-CL"/>
              <a:t>5</a:t>
            </a:fld>
            <a:endParaRPr dirty="0"/>
          </a:p>
        </p:txBody>
      </p:sp>
      <p:sp>
        <p:nvSpPr>
          <p:cNvPr id="144" name="Google Shape;144;p5"/>
          <p:cNvSpPr/>
          <p:nvPr/>
        </p:nvSpPr>
        <p:spPr>
          <a:xfrm>
            <a:off x="1802163" y="96374"/>
            <a:ext cx="7830105" cy="905521"/>
          </a:xfrm>
          <a:prstGeom prst="rect">
            <a:avLst/>
          </a:prstGeom>
          <a:solidFill>
            <a:srgbClr val="00953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45" name="Google Shape;145;p5"/>
          <p:cNvSpPr/>
          <p:nvPr/>
        </p:nvSpPr>
        <p:spPr>
          <a:xfrm>
            <a:off x="-4" y="97657"/>
            <a:ext cx="1713397" cy="905521"/>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46" name="Google Shape;146;p5"/>
          <p:cNvSpPr/>
          <p:nvPr/>
        </p:nvSpPr>
        <p:spPr>
          <a:xfrm>
            <a:off x="1990522" y="1980337"/>
            <a:ext cx="8563881" cy="3417880"/>
          </a:xfrm>
          <a:prstGeom prst="rect">
            <a:avLst/>
          </a:prstGeom>
          <a:solidFill>
            <a:srgbClr val="00953A"/>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5400" dirty="0">
              <a:solidFill>
                <a:schemeClr val="lt1"/>
              </a:solidFill>
              <a:latin typeface="Calibri"/>
              <a:ea typeface="Calibri"/>
              <a:cs typeface="Calibri"/>
              <a:sym typeface="Calibri"/>
            </a:endParaRPr>
          </a:p>
        </p:txBody>
      </p:sp>
      <p:sp>
        <p:nvSpPr>
          <p:cNvPr id="147" name="Google Shape;147;p5"/>
          <p:cNvSpPr/>
          <p:nvPr/>
        </p:nvSpPr>
        <p:spPr>
          <a:xfrm rot="1175287">
            <a:off x="3896746" y="1397304"/>
            <a:ext cx="4680000" cy="4680000"/>
          </a:xfrm>
          <a:prstGeom prst="ellipse">
            <a:avLst/>
          </a:prstGeom>
          <a:blipFill rotWithShape="1">
            <a:blip r:embed="rId4">
              <a:alphaModFix/>
            </a:blip>
            <a:stretch>
              <a:fillRect/>
            </a:stretch>
          </a:blip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48" name="Google Shape;148;p5"/>
          <p:cNvSpPr/>
          <p:nvPr/>
        </p:nvSpPr>
        <p:spPr>
          <a:xfrm>
            <a:off x="4083216" y="2443822"/>
            <a:ext cx="4370937" cy="212365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CL" sz="3600" b="1" dirty="0">
                <a:solidFill>
                  <a:schemeClr val="lt1"/>
                </a:solidFill>
                <a:latin typeface="Calibri"/>
                <a:ea typeface="Calibri"/>
                <a:cs typeface="Calibri"/>
                <a:sym typeface="Calibri"/>
              </a:rPr>
              <a:t>1</a:t>
            </a:r>
            <a:endParaRPr sz="3600" b="1" dirty="0">
              <a:solidFill>
                <a:schemeClr val="lt1"/>
              </a:solidFill>
              <a:latin typeface="Calibri"/>
              <a:ea typeface="Calibri"/>
              <a:cs typeface="Calibri"/>
              <a:sym typeface="Calibri"/>
            </a:endParaRPr>
          </a:p>
          <a:p>
            <a:pPr marL="0" marR="0" lvl="0" indent="0" algn="ctr" rtl="0">
              <a:spcBef>
                <a:spcPts val="0"/>
              </a:spcBef>
              <a:spcAft>
                <a:spcPts val="0"/>
              </a:spcAft>
              <a:buNone/>
            </a:pPr>
            <a:r>
              <a:rPr lang="es-CL" sz="3600" b="1" dirty="0">
                <a:solidFill>
                  <a:schemeClr val="lt1"/>
                </a:solidFill>
                <a:latin typeface="Calibri"/>
                <a:ea typeface="Calibri"/>
                <a:cs typeface="Calibri"/>
                <a:sym typeface="Calibri"/>
              </a:rPr>
              <a:t>HORMIGÓN</a:t>
            </a:r>
            <a:endParaRPr b="1" dirty="0"/>
          </a:p>
          <a:p>
            <a:pPr marL="0" marR="0" lvl="0" indent="0" algn="ctr" rtl="0">
              <a:spcBef>
                <a:spcPts val="0"/>
              </a:spcBef>
              <a:spcAft>
                <a:spcPts val="0"/>
              </a:spcAft>
              <a:buNone/>
            </a:pPr>
            <a:r>
              <a:rPr lang="es-CL" sz="2400" b="1" dirty="0">
                <a:solidFill>
                  <a:schemeClr val="lt1"/>
                </a:solidFill>
                <a:latin typeface="Calibri"/>
                <a:ea typeface="Calibri"/>
                <a:cs typeface="Calibri"/>
                <a:sym typeface="Calibri"/>
              </a:rPr>
              <a:t>CONCEPTO DE DOSIFICACIÓN</a:t>
            </a:r>
            <a:endParaRPr b="1" dirty="0"/>
          </a:p>
          <a:p>
            <a:pPr marL="0" marR="0" lvl="0" indent="0" algn="l" rtl="0">
              <a:spcBef>
                <a:spcPts val="0"/>
              </a:spcBef>
              <a:spcAft>
                <a:spcPts val="0"/>
              </a:spcAft>
              <a:buNone/>
            </a:pPr>
            <a:endParaRPr sz="3600" dirty="0">
              <a:solidFill>
                <a:schemeClr val="lt1"/>
              </a:solidFill>
              <a:latin typeface="Calibri"/>
              <a:ea typeface="Calibri"/>
              <a:cs typeface="Calibri"/>
              <a:sym typeface="Calibri"/>
            </a:endParaRPr>
          </a:p>
        </p:txBody>
      </p:sp>
      <p:sp>
        <p:nvSpPr>
          <p:cNvPr id="149" name="Google Shape;149;p5"/>
          <p:cNvSpPr/>
          <p:nvPr/>
        </p:nvSpPr>
        <p:spPr>
          <a:xfrm>
            <a:off x="4885501" y="235042"/>
            <a:ext cx="4519379"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CL" sz="3200" dirty="0">
                <a:solidFill>
                  <a:schemeClr val="lt1"/>
                </a:solidFill>
                <a:latin typeface="Calibri"/>
                <a:ea typeface="Calibri"/>
                <a:cs typeface="Calibri"/>
                <a:sym typeface="Calibri"/>
              </a:rPr>
              <a:t>Dosificación del hormigón</a:t>
            </a:r>
            <a:endParaRPr sz="3200" dirty="0">
              <a:solidFill>
                <a:schemeClr val="lt1"/>
              </a:solidFill>
              <a:latin typeface="Calibri"/>
              <a:ea typeface="Calibri"/>
              <a:cs typeface="Calibri"/>
              <a:sym typeface="Calibri"/>
            </a:endParaRPr>
          </a:p>
        </p:txBody>
      </p:sp>
      <p:sp>
        <p:nvSpPr>
          <p:cNvPr id="150" name="Google Shape;150;p5"/>
          <p:cNvSpPr/>
          <p:nvPr/>
        </p:nvSpPr>
        <p:spPr>
          <a:xfrm>
            <a:off x="12020365" y="275204"/>
            <a:ext cx="171634" cy="6161103"/>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pic>
        <p:nvPicPr>
          <p:cNvPr id="155" name="Google Shape;155;p6" descr="Fotografía, ladrillos, verde azulado, pared, cal, fotografía, ladrillos,  Fondo de pantalla HD | Wallpaperbetter"/>
          <p:cNvPicPr preferRelativeResize="0"/>
          <p:nvPr/>
        </p:nvPicPr>
        <p:blipFill rotWithShape="1">
          <a:blip r:embed="rId3">
            <a:alphaModFix/>
          </a:blip>
          <a:srcRect/>
          <a:stretch/>
        </p:blipFill>
        <p:spPr>
          <a:xfrm>
            <a:off x="12947" y="1"/>
            <a:ext cx="12179051" cy="6858000"/>
          </a:xfrm>
          <a:prstGeom prst="rect">
            <a:avLst/>
          </a:prstGeom>
          <a:noFill/>
          <a:ln>
            <a:noFill/>
          </a:ln>
        </p:spPr>
      </p:pic>
      <p:sp>
        <p:nvSpPr>
          <p:cNvPr id="156" name="Google Shape;156;p6"/>
          <p:cNvSpPr txBox="1">
            <a:spLocks noGrp="1"/>
          </p:cNvSpPr>
          <p:nvPr>
            <p:ph type="sldNum" idx="12"/>
          </p:nvPr>
        </p:nvSpPr>
        <p:spPr>
          <a:xfrm>
            <a:off x="10823979" y="557417"/>
            <a:ext cx="731600" cy="524800"/>
          </a:xfrm>
          <a:prstGeom prst="rect">
            <a:avLst/>
          </a:prstGeom>
          <a:noFill/>
          <a:ln>
            <a:noFill/>
          </a:ln>
        </p:spPr>
        <p:txBody>
          <a:bodyPr spcFirstLastPara="1" wrap="square" lIns="121900" tIns="121900" rIns="121900" bIns="121900" anchor="ctr" anchorCtr="0">
            <a:noAutofit/>
          </a:bodyPr>
          <a:lstStyle/>
          <a:p>
            <a:pPr marL="0" lvl="0" indent="0" algn="r" rtl="0">
              <a:spcBef>
                <a:spcPts val="0"/>
              </a:spcBef>
              <a:spcAft>
                <a:spcPts val="0"/>
              </a:spcAft>
              <a:buClr>
                <a:srgbClr val="888888"/>
              </a:buClr>
              <a:buSzPts val="1200"/>
              <a:buFont typeface="Calibri"/>
              <a:buNone/>
            </a:pPr>
            <a:fld id="{00000000-1234-1234-1234-123412341234}" type="slidenum">
              <a:rPr lang="es-CL"/>
              <a:t>6</a:t>
            </a:fld>
            <a:endParaRPr dirty="0"/>
          </a:p>
        </p:txBody>
      </p:sp>
      <p:sp>
        <p:nvSpPr>
          <p:cNvPr id="157" name="Google Shape;157;p6"/>
          <p:cNvSpPr/>
          <p:nvPr/>
        </p:nvSpPr>
        <p:spPr>
          <a:xfrm>
            <a:off x="1802163" y="96374"/>
            <a:ext cx="7830105" cy="905521"/>
          </a:xfrm>
          <a:prstGeom prst="rect">
            <a:avLst/>
          </a:prstGeom>
          <a:solidFill>
            <a:srgbClr val="00953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58" name="Google Shape;158;p6"/>
          <p:cNvSpPr/>
          <p:nvPr/>
        </p:nvSpPr>
        <p:spPr>
          <a:xfrm>
            <a:off x="-4" y="97657"/>
            <a:ext cx="1713397" cy="905521"/>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59" name="Google Shape;159;p6"/>
          <p:cNvSpPr/>
          <p:nvPr/>
        </p:nvSpPr>
        <p:spPr>
          <a:xfrm>
            <a:off x="1544231" y="1665118"/>
            <a:ext cx="8563881" cy="4523347"/>
          </a:xfrm>
          <a:prstGeom prst="rect">
            <a:avLst/>
          </a:prstGeom>
          <a:solidFill>
            <a:srgbClr val="00953A"/>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5400" dirty="0">
              <a:solidFill>
                <a:schemeClr val="lt1"/>
              </a:solidFill>
              <a:latin typeface="Calibri"/>
              <a:ea typeface="Calibri"/>
              <a:cs typeface="Calibri"/>
              <a:sym typeface="Calibri"/>
            </a:endParaRPr>
          </a:p>
        </p:txBody>
      </p:sp>
      <p:sp>
        <p:nvSpPr>
          <p:cNvPr id="160" name="Google Shape;160;p6"/>
          <p:cNvSpPr/>
          <p:nvPr/>
        </p:nvSpPr>
        <p:spPr>
          <a:xfrm rot="1175491">
            <a:off x="9338169" y="807111"/>
            <a:ext cx="1800114" cy="1800114"/>
          </a:xfrm>
          <a:prstGeom prst="ellipse">
            <a:avLst/>
          </a:prstGeom>
          <a:blipFill rotWithShape="1">
            <a:blip r:embed="rId4">
              <a:alphaModFix/>
            </a:blip>
            <a:stretch>
              <a:fillRect/>
            </a:stretch>
          </a:blip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s-CL" b="1" dirty="0">
                <a:solidFill>
                  <a:schemeClr val="lt1"/>
                </a:solidFill>
                <a:latin typeface="Calibri"/>
                <a:ea typeface="Calibri"/>
                <a:cs typeface="Calibri"/>
                <a:sym typeface="Calibri"/>
              </a:rPr>
              <a:t>CONCEPTO DE DOSIFICACIÓN</a:t>
            </a:r>
            <a:endParaRPr b="1" dirty="0">
              <a:solidFill>
                <a:schemeClr val="lt1"/>
              </a:solidFill>
              <a:latin typeface="Calibri"/>
              <a:ea typeface="Calibri"/>
              <a:cs typeface="Calibri"/>
              <a:sym typeface="Calibri"/>
            </a:endParaRPr>
          </a:p>
        </p:txBody>
      </p:sp>
      <p:sp>
        <p:nvSpPr>
          <p:cNvPr id="161" name="Google Shape;161;p6"/>
          <p:cNvSpPr txBox="1"/>
          <p:nvPr/>
        </p:nvSpPr>
        <p:spPr>
          <a:xfrm>
            <a:off x="2252312" y="2486530"/>
            <a:ext cx="7855800" cy="3247002"/>
          </a:xfrm>
          <a:prstGeom prst="rect">
            <a:avLst/>
          </a:prstGeom>
          <a:noFill/>
          <a:ln>
            <a:noFill/>
          </a:ln>
        </p:spPr>
        <p:txBody>
          <a:bodyPr spcFirstLastPara="1" wrap="square" lIns="91425" tIns="45700" rIns="91425" bIns="45700" anchor="t" anchorCtr="0">
            <a:spAutoFit/>
          </a:bodyPr>
          <a:lstStyle/>
          <a:p>
            <a:pPr marL="355600" marR="370205" lvl="0" indent="-349250" algn="just" rtl="0">
              <a:spcBef>
                <a:spcPts val="0"/>
              </a:spcBef>
              <a:spcAft>
                <a:spcPts val="0"/>
              </a:spcAft>
              <a:buClr>
                <a:schemeClr val="lt1"/>
              </a:buClr>
              <a:buSzPts val="1700"/>
              <a:buFont typeface="Calibri"/>
              <a:buChar char="•"/>
            </a:pPr>
            <a:r>
              <a:rPr lang="es-CL" sz="2000" dirty="0">
                <a:solidFill>
                  <a:schemeClr val="lt1"/>
                </a:solidFill>
                <a:latin typeface="Calibri"/>
                <a:ea typeface="Calibri"/>
                <a:cs typeface="Calibri"/>
                <a:sym typeface="Calibri"/>
              </a:rPr>
              <a:t>La resistencia es una de las propiedades más importantes del  hormigón, principalmente cuando se le utiliza con fines  estructurales.</a:t>
            </a:r>
            <a:endParaRPr sz="1800" dirty="0">
              <a:latin typeface="Calibri"/>
              <a:ea typeface="Calibri"/>
              <a:cs typeface="Calibri"/>
              <a:sym typeface="Calibri"/>
            </a:endParaRPr>
          </a:p>
          <a:p>
            <a:pPr marL="355600" marR="370205" lvl="0" indent="-241300" algn="just" rtl="0">
              <a:spcBef>
                <a:spcPts val="100"/>
              </a:spcBef>
              <a:spcAft>
                <a:spcPts val="0"/>
              </a:spcAft>
              <a:buClr>
                <a:schemeClr val="dk1"/>
              </a:buClr>
              <a:buSzPts val="1600"/>
              <a:buFont typeface="Calibri"/>
              <a:buNone/>
            </a:pPr>
            <a:endParaRPr sz="2000" dirty="0">
              <a:solidFill>
                <a:schemeClr val="lt1"/>
              </a:solidFill>
              <a:latin typeface="Calibri"/>
              <a:ea typeface="Calibri"/>
              <a:cs typeface="Calibri"/>
              <a:sym typeface="Calibri"/>
            </a:endParaRPr>
          </a:p>
          <a:p>
            <a:pPr marL="355600" marR="157480" lvl="0" indent="-349250" algn="just" rtl="0">
              <a:spcBef>
                <a:spcPts val="500"/>
              </a:spcBef>
              <a:spcAft>
                <a:spcPts val="0"/>
              </a:spcAft>
              <a:buClr>
                <a:schemeClr val="lt1"/>
              </a:buClr>
              <a:buSzPts val="1700"/>
              <a:buFont typeface="Calibri"/>
              <a:buChar char="•"/>
            </a:pPr>
            <a:r>
              <a:rPr lang="es-CL" sz="2000" dirty="0">
                <a:solidFill>
                  <a:schemeClr val="lt1"/>
                </a:solidFill>
                <a:latin typeface="Calibri"/>
                <a:ea typeface="Calibri"/>
                <a:cs typeface="Calibri"/>
                <a:sym typeface="Calibri"/>
              </a:rPr>
              <a:t>El hormigón, en su calidad de constituyente de un elemento estructural, queda sometido a las tensiones derivadas de las solicitaciones que actúan sobre éste. Si sobrepasan su capacidad resistente, se producirán fracturas, primero de origen  local y posteriormente generalizadas, que podrán afectar la  seguridad de la estructura.</a:t>
            </a:r>
            <a:endParaRPr sz="2000" dirty="0">
              <a:solidFill>
                <a:schemeClr val="lt1"/>
              </a:solidFill>
              <a:latin typeface="Calibri"/>
              <a:ea typeface="Calibri"/>
              <a:cs typeface="Calibri"/>
              <a:sym typeface="Calibri"/>
            </a:endParaRPr>
          </a:p>
        </p:txBody>
      </p:sp>
      <p:sp>
        <p:nvSpPr>
          <p:cNvPr id="162" name="Google Shape;162;p6"/>
          <p:cNvSpPr/>
          <p:nvPr/>
        </p:nvSpPr>
        <p:spPr>
          <a:xfrm>
            <a:off x="4885501" y="235042"/>
            <a:ext cx="4519379"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CL" sz="3200" dirty="0">
                <a:solidFill>
                  <a:schemeClr val="lt1"/>
                </a:solidFill>
                <a:latin typeface="Calibri"/>
                <a:ea typeface="Calibri"/>
                <a:cs typeface="Calibri"/>
                <a:sym typeface="Calibri"/>
              </a:rPr>
              <a:t>Dosificación del hormigón</a:t>
            </a:r>
            <a:endParaRPr sz="3200" dirty="0">
              <a:solidFill>
                <a:schemeClr val="lt1"/>
              </a:solidFill>
              <a:latin typeface="Calibri"/>
              <a:ea typeface="Calibri"/>
              <a:cs typeface="Calibri"/>
              <a:sym typeface="Calibri"/>
            </a:endParaRPr>
          </a:p>
        </p:txBody>
      </p:sp>
      <p:sp>
        <p:nvSpPr>
          <p:cNvPr id="163" name="Google Shape;163;p6"/>
          <p:cNvSpPr/>
          <p:nvPr/>
        </p:nvSpPr>
        <p:spPr>
          <a:xfrm>
            <a:off x="12020365" y="275204"/>
            <a:ext cx="171634" cy="6161103"/>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pic>
        <p:nvPicPr>
          <p:cNvPr id="168" name="Google Shape;168;p7" descr="Fotografía, ladrillos, verde azulado, pared, cal, fotografía, ladrillos,  Fondo de pantalla HD | Wallpaperbetter"/>
          <p:cNvPicPr preferRelativeResize="0"/>
          <p:nvPr/>
        </p:nvPicPr>
        <p:blipFill rotWithShape="1">
          <a:blip r:embed="rId3">
            <a:alphaModFix/>
          </a:blip>
          <a:srcRect/>
          <a:stretch/>
        </p:blipFill>
        <p:spPr>
          <a:xfrm>
            <a:off x="12947" y="1"/>
            <a:ext cx="12179051" cy="6858000"/>
          </a:xfrm>
          <a:prstGeom prst="rect">
            <a:avLst/>
          </a:prstGeom>
          <a:noFill/>
          <a:ln>
            <a:noFill/>
          </a:ln>
        </p:spPr>
      </p:pic>
      <p:sp>
        <p:nvSpPr>
          <p:cNvPr id="169" name="Google Shape;169;p7"/>
          <p:cNvSpPr txBox="1">
            <a:spLocks noGrp="1"/>
          </p:cNvSpPr>
          <p:nvPr>
            <p:ph type="sldNum" idx="12"/>
          </p:nvPr>
        </p:nvSpPr>
        <p:spPr>
          <a:xfrm>
            <a:off x="10823979" y="557417"/>
            <a:ext cx="731600" cy="524800"/>
          </a:xfrm>
          <a:prstGeom prst="rect">
            <a:avLst/>
          </a:prstGeom>
          <a:noFill/>
          <a:ln>
            <a:noFill/>
          </a:ln>
        </p:spPr>
        <p:txBody>
          <a:bodyPr spcFirstLastPara="1" wrap="square" lIns="121900" tIns="121900" rIns="121900" bIns="121900" anchor="ctr" anchorCtr="0">
            <a:noAutofit/>
          </a:bodyPr>
          <a:lstStyle/>
          <a:p>
            <a:pPr marL="0" lvl="0" indent="0" algn="r" rtl="0">
              <a:spcBef>
                <a:spcPts val="0"/>
              </a:spcBef>
              <a:spcAft>
                <a:spcPts val="0"/>
              </a:spcAft>
              <a:buClr>
                <a:srgbClr val="888888"/>
              </a:buClr>
              <a:buSzPts val="1200"/>
              <a:buFont typeface="Calibri"/>
              <a:buNone/>
            </a:pPr>
            <a:fld id="{00000000-1234-1234-1234-123412341234}" type="slidenum">
              <a:rPr lang="es-CL"/>
              <a:t>7</a:t>
            </a:fld>
            <a:endParaRPr dirty="0"/>
          </a:p>
        </p:txBody>
      </p:sp>
      <p:sp>
        <p:nvSpPr>
          <p:cNvPr id="170" name="Google Shape;170;p7"/>
          <p:cNvSpPr/>
          <p:nvPr/>
        </p:nvSpPr>
        <p:spPr>
          <a:xfrm>
            <a:off x="1802163" y="96374"/>
            <a:ext cx="7830105" cy="905521"/>
          </a:xfrm>
          <a:prstGeom prst="rect">
            <a:avLst/>
          </a:prstGeom>
          <a:solidFill>
            <a:srgbClr val="00953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71" name="Google Shape;171;p7"/>
          <p:cNvSpPr/>
          <p:nvPr/>
        </p:nvSpPr>
        <p:spPr>
          <a:xfrm>
            <a:off x="-4" y="97657"/>
            <a:ext cx="1713397" cy="905521"/>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72" name="Google Shape;172;p7"/>
          <p:cNvSpPr/>
          <p:nvPr/>
        </p:nvSpPr>
        <p:spPr>
          <a:xfrm>
            <a:off x="2000147" y="1912960"/>
            <a:ext cx="8563881" cy="3417880"/>
          </a:xfrm>
          <a:prstGeom prst="rect">
            <a:avLst/>
          </a:prstGeom>
          <a:solidFill>
            <a:srgbClr val="00953A"/>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5400" dirty="0">
              <a:solidFill>
                <a:schemeClr val="lt1"/>
              </a:solidFill>
              <a:latin typeface="Calibri"/>
              <a:ea typeface="Calibri"/>
              <a:cs typeface="Calibri"/>
              <a:sym typeface="Calibri"/>
            </a:endParaRPr>
          </a:p>
        </p:txBody>
      </p:sp>
      <p:sp>
        <p:nvSpPr>
          <p:cNvPr id="173" name="Google Shape;173;p7"/>
          <p:cNvSpPr/>
          <p:nvPr/>
        </p:nvSpPr>
        <p:spPr>
          <a:xfrm rot="1175287">
            <a:off x="9835488" y="1191321"/>
            <a:ext cx="1800000" cy="1800000"/>
          </a:xfrm>
          <a:prstGeom prst="ellipse">
            <a:avLst/>
          </a:prstGeom>
          <a:blipFill rotWithShape="1">
            <a:blip r:embed="rId4">
              <a:alphaModFix/>
            </a:blip>
            <a:stretch>
              <a:fillRect/>
            </a:stretch>
          </a:blip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s-CL" sz="1400" b="1" dirty="0">
                <a:solidFill>
                  <a:schemeClr val="lt1"/>
                </a:solidFill>
                <a:latin typeface="Calibri"/>
                <a:ea typeface="Calibri"/>
                <a:cs typeface="Calibri"/>
                <a:sym typeface="Calibri"/>
              </a:rPr>
              <a:t>CONCEPTO DE DOSIFICACIÓN</a:t>
            </a:r>
            <a:endParaRPr sz="1400" b="1" dirty="0">
              <a:solidFill>
                <a:schemeClr val="lt1"/>
              </a:solidFill>
              <a:latin typeface="Calibri"/>
              <a:ea typeface="Calibri"/>
              <a:cs typeface="Calibri"/>
              <a:sym typeface="Calibri"/>
            </a:endParaRPr>
          </a:p>
        </p:txBody>
      </p:sp>
      <p:sp>
        <p:nvSpPr>
          <p:cNvPr id="174" name="Google Shape;174;p7"/>
          <p:cNvSpPr txBox="1"/>
          <p:nvPr/>
        </p:nvSpPr>
        <p:spPr>
          <a:xfrm>
            <a:off x="3926902" y="2617779"/>
            <a:ext cx="7855832" cy="2008242"/>
          </a:xfrm>
          <a:prstGeom prst="rect">
            <a:avLst/>
          </a:prstGeom>
          <a:noFill/>
          <a:ln>
            <a:noFill/>
          </a:ln>
        </p:spPr>
        <p:txBody>
          <a:bodyPr spcFirstLastPara="1" wrap="square" lIns="91425" tIns="45700" rIns="91425" bIns="45700" anchor="t" anchorCtr="0">
            <a:spAutoFit/>
          </a:bodyPr>
          <a:lstStyle/>
          <a:p>
            <a:pPr marL="812800" marR="0" lvl="1" indent="-342900" algn="l" rtl="0">
              <a:spcBef>
                <a:spcPts val="0"/>
              </a:spcBef>
              <a:spcAft>
                <a:spcPts val="0"/>
              </a:spcAft>
              <a:buClr>
                <a:schemeClr val="lt1"/>
              </a:buClr>
              <a:buSzPts val="2400"/>
              <a:buFont typeface="Calibri"/>
              <a:buChar char="✔"/>
            </a:pPr>
            <a:r>
              <a:rPr lang="es-CL" sz="2400" i="0" u="none" strike="noStrike" cap="none" dirty="0">
                <a:solidFill>
                  <a:schemeClr val="lt1"/>
                </a:solidFill>
                <a:latin typeface="Calibri"/>
                <a:ea typeface="Calibri"/>
                <a:cs typeface="Calibri"/>
                <a:sym typeface="Calibri"/>
              </a:rPr>
              <a:t>Resistencia</a:t>
            </a:r>
            <a:endParaRPr sz="2400" i="0" u="none" strike="noStrike" cap="none" dirty="0">
              <a:solidFill>
                <a:schemeClr val="lt1"/>
              </a:solidFill>
              <a:latin typeface="Calibri"/>
              <a:ea typeface="Calibri"/>
              <a:cs typeface="Calibri"/>
              <a:sym typeface="Calibri"/>
            </a:endParaRPr>
          </a:p>
          <a:p>
            <a:pPr marL="812800" marR="0" lvl="1" indent="-342900" algn="l" rtl="0">
              <a:spcBef>
                <a:spcPts val="500"/>
              </a:spcBef>
              <a:spcAft>
                <a:spcPts val="0"/>
              </a:spcAft>
              <a:buClr>
                <a:schemeClr val="lt1"/>
              </a:buClr>
              <a:buSzPts val="2400"/>
              <a:buFont typeface="Calibri"/>
              <a:buChar char="✔"/>
            </a:pPr>
            <a:r>
              <a:rPr lang="es-CL" sz="2400" i="0" u="none" strike="noStrike" cap="none" dirty="0">
                <a:solidFill>
                  <a:schemeClr val="lt1"/>
                </a:solidFill>
                <a:latin typeface="Calibri"/>
                <a:ea typeface="Calibri"/>
                <a:cs typeface="Calibri"/>
                <a:sym typeface="Calibri"/>
              </a:rPr>
              <a:t>Docilidad</a:t>
            </a:r>
            <a:endParaRPr sz="2400" i="0" u="none" strike="noStrike" cap="none" dirty="0">
              <a:solidFill>
                <a:schemeClr val="lt1"/>
              </a:solidFill>
              <a:latin typeface="Calibri"/>
              <a:ea typeface="Calibri"/>
              <a:cs typeface="Calibri"/>
              <a:sym typeface="Calibri"/>
            </a:endParaRPr>
          </a:p>
          <a:p>
            <a:pPr marL="812800" marR="0" lvl="1" indent="-342900" algn="l" rtl="0">
              <a:spcBef>
                <a:spcPts val="400"/>
              </a:spcBef>
              <a:spcAft>
                <a:spcPts val="0"/>
              </a:spcAft>
              <a:buClr>
                <a:schemeClr val="lt1"/>
              </a:buClr>
              <a:buSzPts val="2400"/>
              <a:buFont typeface="Calibri"/>
              <a:buChar char="✔"/>
            </a:pPr>
            <a:r>
              <a:rPr lang="es-CL" sz="2400" i="0" u="none" strike="noStrike" cap="none" dirty="0">
                <a:solidFill>
                  <a:schemeClr val="lt1"/>
                </a:solidFill>
                <a:latin typeface="Calibri"/>
                <a:ea typeface="Calibri"/>
                <a:cs typeface="Calibri"/>
                <a:sym typeface="Calibri"/>
              </a:rPr>
              <a:t>Durabilidad</a:t>
            </a:r>
            <a:endParaRPr sz="2400" i="0" u="none" strike="noStrike" cap="none" dirty="0">
              <a:solidFill>
                <a:schemeClr val="lt1"/>
              </a:solidFill>
              <a:latin typeface="Calibri"/>
              <a:ea typeface="Calibri"/>
              <a:cs typeface="Calibri"/>
              <a:sym typeface="Calibri"/>
            </a:endParaRPr>
          </a:p>
          <a:p>
            <a:pPr marL="812800" marR="0" lvl="1" indent="-342900" algn="l" rtl="0">
              <a:spcBef>
                <a:spcPts val="500"/>
              </a:spcBef>
              <a:spcAft>
                <a:spcPts val="0"/>
              </a:spcAft>
              <a:buClr>
                <a:schemeClr val="lt1"/>
              </a:buClr>
              <a:buSzPts val="2400"/>
              <a:buFont typeface="Calibri"/>
              <a:buChar char="✔"/>
            </a:pPr>
            <a:r>
              <a:rPr lang="es-CL" sz="2400" i="0" u="none" strike="noStrike" cap="none" dirty="0">
                <a:solidFill>
                  <a:schemeClr val="lt1"/>
                </a:solidFill>
                <a:latin typeface="Calibri"/>
                <a:ea typeface="Calibri"/>
                <a:cs typeface="Calibri"/>
                <a:sym typeface="Calibri"/>
              </a:rPr>
              <a:t>Economía</a:t>
            </a:r>
            <a:endParaRPr sz="1800" i="0" u="none" strike="noStrike" cap="none" dirty="0">
              <a:solidFill>
                <a:schemeClr val="lt1"/>
              </a:solidFill>
              <a:latin typeface="Calibri"/>
              <a:ea typeface="Calibri"/>
              <a:cs typeface="Calibri"/>
              <a:sym typeface="Calibri"/>
            </a:endParaRPr>
          </a:p>
          <a:p>
            <a:pPr marL="12700" marR="370205" lvl="0" indent="0" algn="just" rtl="0">
              <a:spcBef>
                <a:spcPts val="100"/>
              </a:spcBef>
              <a:spcAft>
                <a:spcPts val="0"/>
              </a:spcAft>
              <a:buNone/>
            </a:pPr>
            <a:endParaRPr sz="1600" dirty="0">
              <a:solidFill>
                <a:schemeClr val="lt1"/>
              </a:solidFill>
              <a:latin typeface="Tahoma"/>
              <a:ea typeface="Tahoma"/>
              <a:cs typeface="Tahoma"/>
              <a:sym typeface="Tahoma"/>
            </a:endParaRPr>
          </a:p>
        </p:txBody>
      </p:sp>
      <p:sp>
        <p:nvSpPr>
          <p:cNvPr id="175" name="Google Shape;175;p7"/>
          <p:cNvSpPr/>
          <p:nvPr/>
        </p:nvSpPr>
        <p:spPr>
          <a:xfrm>
            <a:off x="4885501" y="235042"/>
            <a:ext cx="4519379"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CL" sz="3200" dirty="0">
                <a:solidFill>
                  <a:schemeClr val="lt1"/>
                </a:solidFill>
                <a:latin typeface="Calibri"/>
                <a:ea typeface="Calibri"/>
                <a:cs typeface="Calibri"/>
                <a:sym typeface="Calibri"/>
              </a:rPr>
              <a:t>Dosificación del hormigón</a:t>
            </a:r>
            <a:endParaRPr sz="3200" dirty="0">
              <a:solidFill>
                <a:schemeClr val="lt1"/>
              </a:solidFill>
              <a:latin typeface="Calibri"/>
              <a:ea typeface="Calibri"/>
              <a:cs typeface="Calibri"/>
              <a:sym typeface="Calibri"/>
            </a:endParaRPr>
          </a:p>
        </p:txBody>
      </p:sp>
      <p:sp>
        <p:nvSpPr>
          <p:cNvPr id="176" name="Google Shape;176;p7"/>
          <p:cNvSpPr/>
          <p:nvPr/>
        </p:nvSpPr>
        <p:spPr>
          <a:xfrm>
            <a:off x="2223155" y="2529001"/>
            <a:ext cx="1800000" cy="1800000"/>
          </a:xfrm>
          <a:prstGeom prst="ellipse">
            <a:avLst/>
          </a:prstGeom>
          <a:blipFill rotWithShape="1">
            <a:blip r:embed="rId5">
              <a:alphaModFix/>
            </a:blip>
            <a:stretch>
              <a:fillRect/>
            </a:stretch>
          </a:blip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s-CL" sz="1600" b="1" dirty="0">
                <a:solidFill>
                  <a:schemeClr val="dk1"/>
                </a:solidFill>
                <a:latin typeface="Calibri"/>
                <a:ea typeface="Calibri"/>
                <a:cs typeface="Calibri"/>
                <a:sym typeface="Calibri"/>
              </a:rPr>
              <a:t>REQUISITOS DEL HORMIGÓN</a:t>
            </a:r>
            <a:endParaRPr sz="1600" b="1" dirty="0">
              <a:solidFill>
                <a:schemeClr val="dk1"/>
              </a:solidFill>
              <a:latin typeface="Calibri"/>
              <a:ea typeface="Calibri"/>
              <a:cs typeface="Calibri"/>
              <a:sym typeface="Calibri"/>
            </a:endParaRPr>
          </a:p>
        </p:txBody>
      </p:sp>
      <p:sp>
        <p:nvSpPr>
          <p:cNvPr id="177" name="Google Shape;177;p7"/>
          <p:cNvSpPr/>
          <p:nvPr/>
        </p:nvSpPr>
        <p:spPr>
          <a:xfrm>
            <a:off x="12020365" y="275204"/>
            <a:ext cx="171634" cy="6161103"/>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pic>
        <p:nvPicPr>
          <p:cNvPr id="182" name="Google Shape;182;p8" descr="Fotografía, ladrillos, verde azulado, pared, cal, fotografía, ladrillos,  Fondo de pantalla HD | Wallpaperbetter"/>
          <p:cNvPicPr preferRelativeResize="0"/>
          <p:nvPr/>
        </p:nvPicPr>
        <p:blipFill rotWithShape="1">
          <a:blip r:embed="rId3">
            <a:alphaModFix/>
          </a:blip>
          <a:srcRect/>
          <a:stretch/>
        </p:blipFill>
        <p:spPr>
          <a:xfrm>
            <a:off x="12947" y="1"/>
            <a:ext cx="12179051" cy="6858000"/>
          </a:xfrm>
          <a:prstGeom prst="rect">
            <a:avLst/>
          </a:prstGeom>
          <a:noFill/>
          <a:ln>
            <a:noFill/>
          </a:ln>
        </p:spPr>
      </p:pic>
      <p:sp>
        <p:nvSpPr>
          <p:cNvPr id="183" name="Google Shape;183;p8"/>
          <p:cNvSpPr txBox="1">
            <a:spLocks noGrp="1"/>
          </p:cNvSpPr>
          <p:nvPr>
            <p:ph type="sldNum" idx="12"/>
          </p:nvPr>
        </p:nvSpPr>
        <p:spPr>
          <a:xfrm>
            <a:off x="10823979" y="557417"/>
            <a:ext cx="731600" cy="524800"/>
          </a:xfrm>
          <a:prstGeom prst="rect">
            <a:avLst/>
          </a:prstGeom>
          <a:noFill/>
          <a:ln>
            <a:noFill/>
          </a:ln>
        </p:spPr>
        <p:txBody>
          <a:bodyPr spcFirstLastPara="1" wrap="square" lIns="121900" tIns="121900" rIns="121900" bIns="121900" anchor="ctr" anchorCtr="0">
            <a:noAutofit/>
          </a:bodyPr>
          <a:lstStyle/>
          <a:p>
            <a:pPr marL="0" lvl="0" indent="0" algn="r" rtl="0">
              <a:spcBef>
                <a:spcPts val="0"/>
              </a:spcBef>
              <a:spcAft>
                <a:spcPts val="0"/>
              </a:spcAft>
              <a:buClr>
                <a:srgbClr val="888888"/>
              </a:buClr>
              <a:buSzPts val="1200"/>
              <a:buFont typeface="Calibri"/>
              <a:buNone/>
            </a:pPr>
            <a:fld id="{00000000-1234-1234-1234-123412341234}" type="slidenum">
              <a:rPr lang="es-CL"/>
              <a:t>8</a:t>
            </a:fld>
            <a:endParaRPr dirty="0"/>
          </a:p>
        </p:txBody>
      </p:sp>
      <p:sp>
        <p:nvSpPr>
          <p:cNvPr id="184" name="Google Shape;184;p8"/>
          <p:cNvSpPr/>
          <p:nvPr/>
        </p:nvSpPr>
        <p:spPr>
          <a:xfrm>
            <a:off x="1802163" y="96374"/>
            <a:ext cx="7830105" cy="905521"/>
          </a:xfrm>
          <a:prstGeom prst="rect">
            <a:avLst/>
          </a:prstGeom>
          <a:solidFill>
            <a:srgbClr val="00953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85" name="Google Shape;185;p8"/>
          <p:cNvSpPr/>
          <p:nvPr/>
        </p:nvSpPr>
        <p:spPr>
          <a:xfrm>
            <a:off x="-4" y="97657"/>
            <a:ext cx="1713397" cy="905521"/>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86" name="Google Shape;186;p8"/>
          <p:cNvSpPr/>
          <p:nvPr/>
        </p:nvSpPr>
        <p:spPr>
          <a:xfrm>
            <a:off x="1990522" y="1980337"/>
            <a:ext cx="8563881" cy="3417880"/>
          </a:xfrm>
          <a:prstGeom prst="rect">
            <a:avLst/>
          </a:prstGeom>
          <a:solidFill>
            <a:srgbClr val="00953A"/>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5400" dirty="0">
              <a:solidFill>
                <a:schemeClr val="lt1"/>
              </a:solidFill>
              <a:latin typeface="Calibri"/>
              <a:ea typeface="Calibri"/>
              <a:cs typeface="Calibri"/>
              <a:sym typeface="Calibri"/>
            </a:endParaRPr>
          </a:p>
        </p:txBody>
      </p:sp>
      <p:sp>
        <p:nvSpPr>
          <p:cNvPr id="187" name="Google Shape;187;p8"/>
          <p:cNvSpPr/>
          <p:nvPr/>
        </p:nvSpPr>
        <p:spPr>
          <a:xfrm rot="1175287">
            <a:off x="3896746" y="1397304"/>
            <a:ext cx="4680000" cy="4680000"/>
          </a:xfrm>
          <a:prstGeom prst="ellipse">
            <a:avLst/>
          </a:prstGeom>
          <a:blipFill rotWithShape="1">
            <a:blip r:embed="rId4">
              <a:alphaModFix/>
            </a:blip>
            <a:stretch>
              <a:fillRect/>
            </a:stretch>
          </a:blip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88" name="Google Shape;188;p8"/>
          <p:cNvSpPr/>
          <p:nvPr/>
        </p:nvSpPr>
        <p:spPr>
          <a:xfrm>
            <a:off x="4086993" y="2675495"/>
            <a:ext cx="4370937" cy="212361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CL" sz="3600" b="1" dirty="0">
                <a:solidFill>
                  <a:schemeClr val="lt1"/>
                </a:solidFill>
                <a:latin typeface="Calibri"/>
                <a:cs typeface="Calibri"/>
                <a:sym typeface="Calibri"/>
              </a:rPr>
              <a:t>2</a:t>
            </a:r>
            <a:endParaRPr b="1" dirty="0"/>
          </a:p>
          <a:p>
            <a:pPr marL="0" marR="0" lvl="0" indent="0" algn="ctr" rtl="0">
              <a:spcBef>
                <a:spcPts val="0"/>
              </a:spcBef>
              <a:spcAft>
                <a:spcPts val="0"/>
              </a:spcAft>
              <a:buNone/>
            </a:pPr>
            <a:r>
              <a:rPr lang="es-CL" sz="3600" b="1" dirty="0">
                <a:solidFill>
                  <a:schemeClr val="lt1"/>
                </a:solidFill>
                <a:latin typeface="Calibri"/>
                <a:ea typeface="Calibri"/>
                <a:cs typeface="Calibri"/>
                <a:sym typeface="Calibri"/>
              </a:rPr>
              <a:t>HORMIGÓN</a:t>
            </a:r>
            <a:endParaRPr b="1" dirty="0"/>
          </a:p>
          <a:p>
            <a:pPr marL="0" marR="0" lvl="0" indent="0" algn="ctr" rtl="0">
              <a:spcBef>
                <a:spcPts val="0"/>
              </a:spcBef>
              <a:spcAft>
                <a:spcPts val="0"/>
              </a:spcAft>
              <a:buNone/>
            </a:pPr>
            <a:r>
              <a:rPr lang="es-CL" sz="2400" b="1" dirty="0">
                <a:solidFill>
                  <a:schemeClr val="lt1"/>
                </a:solidFill>
                <a:latin typeface="Calibri"/>
                <a:ea typeface="Calibri"/>
                <a:cs typeface="Calibri"/>
                <a:sym typeface="Calibri"/>
              </a:rPr>
              <a:t>DOSIFICACIÓN</a:t>
            </a:r>
            <a:endParaRPr b="1" dirty="0"/>
          </a:p>
          <a:p>
            <a:pPr marL="0" marR="0" lvl="0" indent="0" algn="l" rtl="0">
              <a:spcBef>
                <a:spcPts val="0"/>
              </a:spcBef>
              <a:spcAft>
                <a:spcPts val="0"/>
              </a:spcAft>
              <a:buNone/>
            </a:pPr>
            <a:endParaRPr sz="3600" b="1" dirty="0">
              <a:solidFill>
                <a:schemeClr val="lt1"/>
              </a:solidFill>
              <a:latin typeface="Calibri"/>
              <a:ea typeface="Calibri"/>
              <a:cs typeface="Calibri"/>
              <a:sym typeface="Calibri"/>
            </a:endParaRPr>
          </a:p>
        </p:txBody>
      </p:sp>
      <p:sp>
        <p:nvSpPr>
          <p:cNvPr id="189" name="Google Shape;189;p8"/>
          <p:cNvSpPr/>
          <p:nvPr/>
        </p:nvSpPr>
        <p:spPr>
          <a:xfrm>
            <a:off x="4885501" y="235042"/>
            <a:ext cx="4519379"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CL" sz="3200" dirty="0">
                <a:solidFill>
                  <a:schemeClr val="lt1"/>
                </a:solidFill>
                <a:latin typeface="Calibri"/>
                <a:ea typeface="Calibri"/>
                <a:cs typeface="Calibri"/>
                <a:sym typeface="Calibri"/>
              </a:rPr>
              <a:t>Dosificación del hormigón</a:t>
            </a:r>
            <a:endParaRPr sz="3200" dirty="0">
              <a:solidFill>
                <a:schemeClr val="lt1"/>
              </a:solidFill>
              <a:latin typeface="Calibri"/>
              <a:ea typeface="Calibri"/>
              <a:cs typeface="Calibri"/>
              <a:sym typeface="Calibri"/>
            </a:endParaRPr>
          </a:p>
        </p:txBody>
      </p:sp>
      <p:sp>
        <p:nvSpPr>
          <p:cNvPr id="190" name="Google Shape;190;p8"/>
          <p:cNvSpPr/>
          <p:nvPr/>
        </p:nvSpPr>
        <p:spPr>
          <a:xfrm>
            <a:off x="12020365" y="275204"/>
            <a:ext cx="171634" cy="6161103"/>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pic>
        <p:nvPicPr>
          <p:cNvPr id="195" name="Google Shape;195;p9" descr="Fotografía, ladrillos, verde azulado, pared, cal, fotografía, ladrillos,  Fondo de pantalla HD | Wallpaperbetter"/>
          <p:cNvPicPr preferRelativeResize="0"/>
          <p:nvPr/>
        </p:nvPicPr>
        <p:blipFill rotWithShape="1">
          <a:blip r:embed="rId3">
            <a:alphaModFix/>
          </a:blip>
          <a:srcRect/>
          <a:stretch/>
        </p:blipFill>
        <p:spPr>
          <a:xfrm>
            <a:off x="12947" y="1"/>
            <a:ext cx="12179051" cy="6858000"/>
          </a:xfrm>
          <a:prstGeom prst="rect">
            <a:avLst/>
          </a:prstGeom>
          <a:noFill/>
          <a:ln>
            <a:noFill/>
          </a:ln>
        </p:spPr>
      </p:pic>
      <p:sp>
        <p:nvSpPr>
          <p:cNvPr id="196" name="Google Shape;196;p9"/>
          <p:cNvSpPr txBox="1">
            <a:spLocks noGrp="1"/>
          </p:cNvSpPr>
          <p:nvPr>
            <p:ph type="sldNum" idx="12"/>
          </p:nvPr>
        </p:nvSpPr>
        <p:spPr>
          <a:xfrm>
            <a:off x="10823979" y="557417"/>
            <a:ext cx="731600" cy="524800"/>
          </a:xfrm>
          <a:prstGeom prst="rect">
            <a:avLst/>
          </a:prstGeom>
          <a:noFill/>
          <a:ln>
            <a:noFill/>
          </a:ln>
        </p:spPr>
        <p:txBody>
          <a:bodyPr spcFirstLastPara="1" wrap="square" lIns="121900" tIns="121900" rIns="121900" bIns="121900" anchor="ctr" anchorCtr="0">
            <a:noAutofit/>
          </a:bodyPr>
          <a:lstStyle/>
          <a:p>
            <a:pPr marL="0" lvl="0" indent="0" algn="r" rtl="0">
              <a:spcBef>
                <a:spcPts val="0"/>
              </a:spcBef>
              <a:spcAft>
                <a:spcPts val="0"/>
              </a:spcAft>
              <a:buClr>
                <a:srgbClr val="888888"/>
              </a:buClr>
              <a:buSzPts val="1200"/>
              <a:buFont typeface="Calibri"/>
              <a:buNone/>
            </a:pPr>
            <a:fld id="{00000000-1234-1234-1234-123412341234}" type="slidenum">
              <a:rPr lang="es-CL"/>
              <a:t>9</a:t>
            </a:fld>
            <a:endParaRPr dirty="0"/>
          </a:p>
        </p:txBody>
      </p:sp>
      <p:sp>
        <p:nvSpPr>
          <p:cNvPr id="197" name="Google Shape;197;p9"/>
          <p:cNvSpPr/>
          <p:nvPr/>
        </p:nvSpPr>
        <p:spPr>
          <a:xfrm>
            <a:off x="1802163" y="96374"/>
            <a:ext cx="7830105" cy="905521"/>
          </a:xfrm>
          <a:prstGeom prst="rect">
            <a:avLst/>
          </a:prstGeom>
          <a:solidFill>
            <a:srgbClr val="00953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98" name="Google Shape;198;p9"/>
          <p:cNvSpPr/>
          <p:nvPr/>
        </p:nvSpPr>
        <p:spPr>
          <a:xfrm>
            <a:off x="-4" y="97657"/>
            <a:ext cx="1713397" cy="905521"/>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99" name="Google Shape;199;p9"/>
          <p:cNvSpPr/>
          <p:nvPr/>
        </p:nvSpPr>
        <p:spPr>
          <a:xfrm>
            <a:off x="2000150" y="1912950"/>
            <a:ext cx="8563800" cy="4616400"/>
          </a:xfrm>
          <a:prstGeom prst="rect">
            <a:avLst/>
          </a:prstGeom>
          <a:solidFill>
            <a:srgbClr val="00953A"/>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5400" dirty="0">
              <a:solidFill>
                <a:schemeClr val="lt1"/>
              </a:solidFill>
              <a:latin typeface="Calibri"/>
              <a:ea typeface="Calibri"/>
              <a:cs typeface="Calibri"/>
              <a:sym typeface="Calibri"/>
            </a:endParaRPr>
          </a:p>
        </p:txBody>
      </p:sp>
      <p:sp>
        <p:nvSpPr>
          <p:cNvPr id="200" name="Google Shape;200;p9"/>
          <p:cNvSpPr/>
          <p:nvPr/>
        </p:nvSpPr>
        <p:spPr>
          <a:xfrm rot="1175287">
            <a:off x="9835488" y="1191321"/>
            <a:ext cx="1800000" cy="1800000"/>
          </a:xfrm>
          <a:prstGeom prst="ellipse">
            <a:avLst/>
          </a:prstGeom>
          <a:blipFill rotWithShape="1">
            <a:blip r:embed="rId4">
              <a:alphaModFix/>
            </a:blip>
            <a:stretch>
              <a:fillRect/>
            </a:stretch>
          </a:blip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s-CL" b="1" dirty="0">
                <a:solidFill>
                  <a:schemeClr val="lt1"/>
                </a:solidFill>
                <a:latin typeface="Calibri"/>
                <a:ea typeface="Calibri"/>
                <a:cs typeface="Calibri"/>
                <a:sym typeface="Calibri"/>
              </a:rPr>
              <a:t>DOSIFICACIÓN</a:t>
            </a:r>
            <a:endParaRPr b="1" dirty="0">
              <a:solidFill>
                <a:schemeClr val="lt1"/>
              </a:solidFill>
              <a:latin typeface="Calibri"/>
              <a:ea typeface="Calibri"/>
              <a:cs typeface="Calibri"/>
              <a:sym typeface="Calibri"/>
            </a:endParaRPr>
          </a:p>
        </p:txBody>
      </p:sp>
      <p:sp>
        <p:nvSpPr>
          <p:cNvPr id="201" name="Google Shape;201;p9"/>
          <p:cNvSpPr/>
          <p:nvPr/>
        </p:nvSpPr>
        <p:spPr>
          <a:xfrm>
            <a:off x="4885501" y="235042"/>
            <a:ext cx="4519379"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CL" sz="3200" dirty="0">
                <a:solidFill>
                  <a:schemeClr val="lt1"/>
                </a:solidFill>
                <a:latin typeface="Calibri"/>
                <a:ea typeface="Calibri"/>
                <a:cs typeface="Calibri"/>
                <a:sym typeface="Calibri"/>
              </a:rPr>
              <a:t>Dosificación del hormigón</a:t>
            </a:r>
            <a:endParaRPr sz="3200" dirty="0">
              <a:solidFill>
                <a:schemeClr val="lt1"/>
              </a:solidFill>
              <a:latin typeface="Calibri"/>
              <a:ea typeface="Calibri"/>
              <a:cs typeface="Calibri"/>
              <a:sym typeface="Calibri"/>
            </a:endParaRPr>
          </a:p>
        </p:txBody>
      </p:sp>
      <p:sp>
        <p:nvSpPr>
          <p:cNvPr id="202" name="Google Shape;202;p9"/>
          <p:cNvSpPr/>
          <p:nvPr/>
        </p:nvSpPr>
        <p:spPr>
          <a:xfrm>
            <a:off x="2181725" y="2129450"/>
            <a:ext cx="6379200" cy="120030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CL" sz="2000" dirty="0">
                <a:solidFill>
                  <a:schemeClr val="lt1"/>
                </a:solidFill>
                <a:latin typeface="Calibri"/>
                <a:ea typeface="Calibri"/>
                <a:cs typeface="Calibri"/>
                <a:sym typeface="Calibri"/>
              </a:rPr>
              <a:t>El objetivo de la dosificación de hormigones es  determinar las  proporciones en que  deben combinarse los  materiales  componentes, de  manera de obtener las  condiciones previstas  para el hormigón.</a:t>
            </a:r>
            <a:endParaRPr sz="2000" dirty="0">
              <a:solidFill>
                <a:schemeClr val="lt1"/>
              </a:solidFill>
              <a:latin typeface="Calibri"/>
              <a:ea typeface="Calibri"/>
              <a:cs typeface="Calibri"/>
              <a:sym typeface="Calibri"/>
            </a:endParaRPr>
          </a:p>
        </p:txBody>
      </p:sp>
      <p:sp>
        <p:nvSpPr>
          <p:cNvPr id="203" name="Google Shape;203;p9"/>
          <p:cNvSpPr/>
          <p:nvPr/>
        </p:nvSpPr>
        <p:spPr>
          <a:xfrm>
            <a:off x="3004675" y="3500450"/>
            <a:ext cx="6554700" cy="2829000"/>
          </a:xfrm>
          <a:prstGeom prst="rect">
            <a:avLst/>
          </a:prstGeom>
          <a:blipFill rotWithShape="1">
            <a:blip r:embed="rId5">
              <a:alphaModFix/>
            </a:blip>
            <a:stretch>
              <a:fillRect/>
            </a:stretch>
          </a:blip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04" name="Google Shape;204;p9"/>
          <p:cNvSpPr/>
          <p:nvPr/>
        </p:nvSpPr>
        <p:spPr>
          <a:xfrm>
            <a:off x="12020365" y="275204"/>
            <a:ext cx="171634" cy="6161103"/>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136</TotalTime>
  <Words>2170</Words>
  <Application>Microsoft Office PowerPoint</Application>
  <PresentationFormat>Panorámica</PresentationFormat>
  <Paragraphs>648</Paragraphs>
  <Slides>43</Slides>
  <Notes>43</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43</vt:i4>
      </vt:variant>
    </vt:vector>
  </HeadingPairs>
  <TitlesOfParts>
    <vt:vector size="51" baseType="lpstr">
      <vt:lpstr>Calibri</vt:lpstr>
      <vt:lpstr>Times New Roman</vt:lpstr>
      <vt:lpstr>Arial</vt:lpstr>
      <vt:lpstr>Tahoma</vt:lpstr>
      <vt:lpstr>Lato Light</vt:lpstr>
      <vt:lpstr>Noto Sans Symbols</vt:lpstr>
      <vt:lpstr>Lato</vt:lpstr>
      <vt:lpstr>Tema de Office</vt:lpstr>
      <vt:lpstr>Estructuras de hormigón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Estructuras de hormigón</dc:title>
  <dc:creator>David</dc:creator>
  <cp:lastModifiedBy>IIE</cp:lastModifiedBy>
  <cp:revision>9</cp:revision>
  <dcterms:created xsi:type="dcterms:W3CDTF">2020-09-09T17:34:47Z</dcterms:created>
  <dcterms:modified xsi:type="dcterms:W3CDTF">2020-12-02T22:38:48Z</dcterms:modified>
</cp:coreProperties>
</file>