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8628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90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3963" y="685800"/>
            <a:ext cx="441007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44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7;p23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17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9E1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8" name="Texto"/>
            <p:cNvSpPr txBox="1"/>
            <p:nvPr/>
          </p:nvSpPr>
          <p:spPr>
            <a:xfrm>
              <a:off x="-1" y="2647845"/>
              <a:ext cx="909132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20" name="Google Shape;8;p23" descr="Google Shape;8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9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" name="Google Shape;10;p23" descr="Google Shape;10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0" y="6464000"/>
            <a:ext cx="690484" cy="68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11;p23" descr="Google Shape;11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oogle Shape;12;p23" descr="Google Shape;1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oogle Shape;13;p23" descr="Google Shape;13;p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706" y="6387272"/>
            <a:ext cx="830661" cy="7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0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43" name="Google Shape;21;p27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41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2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46" name="Google Shape;22;p27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44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5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7" name="Google Shape;26;p27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8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49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MÓDULO</a:t>
            </a:r>
            <a:r>
              <a:rPr b="0" dirty="0"/>
              <a:t>  </a:t>
            </a:r>
            <a:r>
              <a:rPr b="0" dirty="0" err="1"/>
              <a:t>Mantenimiento</a:t>
            </a:r>
            <a:r>
              <a:rPr b="0" dirty="0"/>
              <a:t> de los </a:t>
            </a:r>
            <a:r>
              <a:rPr b="0" dirty="0" err="1"/>
              <a:t>sistemas</a:t>
            </a:r>
            <a:r>
              <a:rPr b="0" dirty="0"/>
              <a:t> de </a:t>
            </a:r>
            <a:r>
              <a:rPr b="0" dirty="0" err="1"/>
              <a:t>transmisión</a:t>
            </a:r>
            <a:r>
              <a:rPr b="0" dirty="0"/>
              <a:t> y </a:t>
            </a:r>
            <a:r>
              <a:rPr b="0" dirty="0" err="1"/>
              <a:t>frenos</a:t>
            </a:r>
            <a:endParaRPr b="0" dirty="0"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28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8" name="Google Shape;29;p25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61" name="Google Shape;30;p25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59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0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64" name="Google Shape;31;p25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62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3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65" name="Google Shape;26;p27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6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67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Mantenimiento de los sistemas de transmisión y frenos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7;p26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Google Shape;38;p26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79" name="Google Shape;39;p26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77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78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82" name="Google Shape;40;p26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80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81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3" name="Google Shape;44;p26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4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85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Mantenimiento de los sistemas de transmisión y frenos</a:t>
            </a:r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46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4" name="Google Shape;47;p28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97" name="Google Shape;48;p28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95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96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00" name="Google Shape;49;p28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98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99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01" name="Google Shape;53;p28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" name="Google Shape;23;p27"/>
          <p:cNvSpPr txBox="1"/>
          <p:nvPr/>
        </p:nvSpPr>
        <p:spPr>
          <a:xfrm>
            <a:off x="8430917" y="2838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03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Mantenimiento de los sistemas de transmisión y frenos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80;p29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14" name="Google Shape;81;p29"/>
          <p:cNvGrpSpPr/>
          <p:nvPr/>
        </p:nvGrpSpPr>
        <p:grpSpPr>
          <a:xfrm>
            <a:off x="8091899" y="451665"/>
            <a:ext cx="662103" cy="380237"/>
            <a:chOff x="0" y="0"/>
            <a:chExt cx="662102" cy="380236"/>
          </a:xfrm>
        </p:grpSpPr>
        <p:sp>
          <p:nvSpPr>
            <p:cNvPr id="112" name="Google Shape;82;p29"/>
            <p:cNvSpPr/>
            <p:nvPr/>
          </p:nvSpPr>
          <p:spPr>
            <a:xfrm>
              <a:off x="-1" y="327735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3" name="Google Shape;83;p29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17" name="Google Shape;84;p29"/>
          <p:cNvGrpSpPr/>
          <p:nvPr/>
        </p:nvGrpSpPr>
        <p:grpSpPr>
          <a:xfrm>
            <a:off x="8753998" y="451665"/>
            <a:ext cx="785404" cy="380237"/>
            <a:chOff x="0" y="0"/>
            <a:chExt cx="785402" cy="380236"/>
          </a:xfrm>
        </p:grpSpPr>
        <p:sp>
          <p:nvSpPr>
            <p:cNvPr id="115" name="Google Shape;85;p29"/>
            <p:cNvSpPr/>
            <p:nvPr/>
          </p:nvSpPr>
          <p:spPr>
            <a:xfrm>
              <a:off x="-1" y="327735"/>
              <a:ext cx="785404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6" name="Google Shape;86;p29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18" name="Google Shape;88;p29"/>
          <p:cNvSpPr txBox="1"/>
          <p:nvPr/>
        </p:nvSpPr>
        <p:spPr>
          <a:xfrm>
            <a:off x="8170650" y="288449"/>
            <a:ext cx="1166702" cy="37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19" name="Google Shape;31;p6"/>
          <p:cNvSpPr/>
          <p:nvPr/>
        </p:nvSpPr>
        <p:spPr>
          <a:xfrm>
            <a:off x="181650" y="180900"/>
            <a:ext cx="7909202" cy="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20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30" name="Google Shape;21;p27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128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29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33" name="Google Shape;22;p27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131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32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34" name="Google Shape;26;p27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Mantenimiento de los sistemas de transmisión y frenos</a:t>
            </a:r>
          </a:p>
        </p:txBody>
      </p:sp>
      <p:sp>
        <p:nvSpPr>
          <p:cNvPr id="136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28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5" name="Google Shape;29;p25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48" name="Google Shape;30;p25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146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47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51" name="Google Shape;31;p25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149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50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52" name="Google Shape;26;p27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MECÁNICA AUTOMOTRIZ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lang="es-CL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° </a:t>
            </a:r>
            <a:r>
              <a:rPr dirty="0" err="1">
                <a:solidFill>
                  <a:srgbClr val="000000"/>
                </a:solidFill>
              </a:rPr>
              <a:t>Medio</a:t>
            </a:r>
            <a:r>
              <a:rPr dirty="0">
                <a:solidFill>
                  <a:srgbClr val="000000"/>
                </a:solidFill>
              </a:rPr>
              <a:t> | </a:t>
            </a:r>
            <a:r>
              <a:rPr dirty="0" err="1">
                <a:solidFill>
                  <a:srgbClr val="000000"/>
                </a:solidFill>
              </a:rPr>
              <a:t>Presentación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3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2|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4" name="Google Shape;33;p25"/>
          <p:cNvSpPr txBox="1"/>
          <p:nvPr userDrawn="1"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MÓDULO</a:t>
            </a:r>
            <a:r>
              <a:rPr b="0" dirty="0"/>
              <a:t>  </a:t>
            </a:r>
            <a:r>
              <a:rPr b="0" dirty="0" err="1"/>
              <a:t>Mantenimiento</a:t>
            </a:r>
            <a:r>
              <a:rPr b="0" dirty="0"/>
              <a:t> de los </a:t>
            </a:r>
            <a:r>
              <a:rPr b="0" dirty="0" err="1"/>
              <a:t>sistemas</a:t>
            </a:r>
            <a:r>
              <a:rPr b="0" dirty="0"/>
              <a:t> de </a:t>
            </a:r>
            <a:r>
              <a:rPr b="0" dirty="0" err="1"/>
              <a:t>transmisión</a:t>
            </a:r>
            <a:r>
              <a:rPr b="0" dirty="0"/>
              <a:t> y </a:t>
            </a:r>
            <a:r>
              <a:rPr b="0" dirty="0" err="1"/>
              <a:t>frenos</a:t>
            </a:r>
            <a:endParaRPr b="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;p24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2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" name="Texto"/>
            <p:cNvSpPr txBox="1"/>
            <p:nvPr/>
          </p:nvSpPr>
          <p:spPr>
            <a:xfrm>
              <a:off x="-1" y="2647845"/>
              <a:ext cx="909132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5" name="Google Shape;16;p24" descr="Google Shape;16;p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7;p24" descr="Google Shape;17;p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8;p24" descr="Google Shape;18;p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o del título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Texto del título</a:t>
            </a:r>
          </a:p>
        </p:txBody>
      </p:sp>
      <p:sp>
        <p:nvSpPr>
          <p:cNvPr id="9" name="Nivel de texto 1…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SLFJdbnnhds&amp;feature=emb_logo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94;p1"/>
          <p:cNvSpPr txBox="1"/>
          <p:nvPr/>
        </p:nvSpPr>
        <p:spPr>
          <a:xfrm>
            <a:off x="1176618" y="6563125"/>
            <a:ext cx="7012135" cy="4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65" name="Google Shape;97;p1"/>
          <p:cNvSpPr txBox="1"/>
          <p:nvPr/>
        </p:nvSpPr>
        <p:spPr>
          <a:xfrm>
            <a:off x="352724" y="2261848"/>
            <a:ext cx="7586043" cy="1153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90000"/>
              </a:lnSpc>
              <a:defRPr sz="3600" b="1" cap="all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Mantenimiento de los sistemas </a:t>
            </a:r>
          </a:p>
          <a:p>
            <a:pPr>
              <a:lnSpc>
                <a:spcPct val="90000"/>
              </a:lnSpc>
              <a:defRPr sz="3600" b="1" cap="all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 transmisión y frenos</a:t>
            </a:r>
          </a:p>
        </p:txBody>
      </p:sp>
      <p:sp>
        <p:nvSpPr>
          <p:cNvPr id="166" name="Google Shape;76;p1"/>
          <p:cNvSpPr txBox="1"/>
          <p:nvPr/>
        </p:nvSpPr>
        <p:spPr>
          <a:xfrm>
            <a:off x="374950" y="1923280"/>
            <a:ext cx="1444326" cy="62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8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6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56" y="3270460"/>
            <a:ext cx="5524117" cy="3336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62;p1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</a:t>
            </a:r>
            <a:r>
              <a:rPr lang="es-CL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173;p6"/>
          <p:cNvSpPr txBox="1"/>
          <p:nvPr/>
        </p:nvSpPr>
        <p:spPr>
          <a:xfrm>
            <a:off x="382498" y="1134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DEL </a:t>
            </a:r>
            <a:r>
              <a:rPr b="0">
                <a:solidFill>
                  <a:srgbClr val="FF0000"/>
                </a:solidFill>
              </a:rPr>
              <a:t>SISTEMA DE FRENOS</a:t>
            </a:r>
          </a:p>
        </p:txBody>
      </p:sp>
      <p:sp>
        <p:nvSpPr>
          <p:cNvPr id="266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34521" y="1551335"/>
            <a:ext cx="5468945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BOMBA “TANDEM” O DE DOBLE CIRCUITO</a:t>
            </a:r>
          </a:p>
        </p:txBody>
      </p:sp>
      <p:pic>
        <p:nvPicPr>
          <p:cNvPr id="26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68" y="2445919"/>
            <a:ext cx="7681564" cy="42525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10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173;p6"/>
          <p:cNvSpPr txBox="1"/>
          <p:nvPr/>
        </p:nvSpPr>
        <p:spPr>
          <a:xfrm>
            <a:off x="382498" y="1127707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 </a:t>
            </a:r>
            <a:r>
              <a:rPr b="0">
                <a:solidFill>
                  <a:srgbClr val="FF0000"/>
                </a:solidFill>
              </a:rPr>
              <a:t>CILINDRO MAESTRO</a:t>
            </a:r>
          </a:p>
        </p:txBody>
      </p:sp>
      <p:pic>
        <p:nvPicPr>
          <p:cNvPr id="271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94" y="1959684"/>
            <a:ext cx="7583562" cy="45859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11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173;p6"/>
          <p:cNvSpPr txBox="1"/>
          <p:nvPr/>
        </p:nvSpPr>
        <p:spPr>
          <a:xfrm>
            <a:off x="382498" y="1127707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 </a:t>
            </a:r>
            <a:r>
              <a:rPr b="0">
                <a:solidFill>
                  <a:srgbClr val="FF0000"/>
                </a:solidFill>
              </a:rPr>
              <a:t>CILINDRO MAESTRO</a:t>
            </a:r>
          </a:p>
        </p:txBody>
      </p:sp>
      <p:pic>
        <p:nvPicPr>
          <p:cNvPr id="27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79" y="2746285"/>
            <a:ext cx="7432142" cy="30531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Línea"/>
          <p:cNvSpPr/>
          <p:nvPr/>
        </p:nvSpPr>
        <p:spPr>
          <a:xfrm flipH="1">
            <a:off x="2552801" y="4609552"/>
            <a:ext cx="1158492" cy="1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Línea"/>
          <p:cNvSpPr/>
          <p:nvPr/>
        </p:nvSpPr>
        <p:spPr>
          <a:xfrm flipH="1">
            <a:off x="5838102" y="4609552"/>
            <a:ext cx="1158491" cy="1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Línea"/>
          <p:cNvSpPr/>
          <p:nvPr/>
        </p:nvSpPr>
        <p:spPr>
          <a:xfrm flipH="1">
            <a:off x="8140270" y="4609552"/>
            <a:ext cx="115849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9" name="Línea"/>
          <p:cNvSpPr/>
          <p:nvPr/>
        </p:nvSpPr>
        <p:spPr>
          <a:xfrm>
            <a:off x="1602440" y="5056515"/>
            <a:ext cx="1" cy="536170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0" name="Línea"/>
          <p:cNvSpPr/>
          <p:nvPr/>
        </p:nvSpPr>
        <p:spPr>
          <a:xfrm>
            <a:off x="4560030" y="5056515"/>
            <a:ext cx="1" cy="536170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12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173;p6"/>
          <p:cNvSpPr txBox="1"/>
          <p:nvPr/>
        </p:nvSpPr>
        <p:spPr>
          <a:xfrm>
            <a:off x="382498" y="1127707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 </a:t>
            </a:r>
            <a:r>
              <a:rPr b="0">
                <a:solidFill>
                  <a:srgbClr val="FF0000"/>
                </a:solidFill>
              </a:rPr>
              <a:t>CILINDRO MAESTRO</a:t>
            </a:r>
          </a:p>
        </p:txBody>
      </p:sp>
      <p:pic>
        <p:nvPicPr>
          <p:cNvPr id="28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79" y="2746285"/>
            <a:ext cx="7432142" cy="305310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Línea"/>
          <p:cNvSpPr/>
          <p:nvPr/>
        </p:nvSpPr>
        <p:spPr>
          <a:xfrm flipH="1">
            <a:off x="2954247" y="4609552"/>
            <a:ext cx="785403" cy="1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5" name="Línea"/>
          <p:cNvSpPr/>
          <p:nvPr/>
        </p:nvSpPr>
        <p:spPr>
          <a:xfrm flipH="1">
            <a:off x="6313282" y="4609552"/>
            <a:ext cx="934666" cy="1"/>
          </a:xfrm>
          <a:prstGeom prst="line">
            <a:avLst/>
          </a:prstGeom>
          <a:ln w="25400">
            <a:solidFill>
              <a:schemeClr val="accent1">
                <a:lumOff val="9362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13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60;p11" descr="Google Shape;260;p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33" y="1304434"/>
            <a:ext cx="3094284" cy="548184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Google Shape;261;p11"/>
          <p:cNvSpPr txBox="1"/>
          <p:nvPr/>
        </p:nvSpPr>
        <p:spPr>
          <a:xfrm>
            <a:off x="624578" y="5745510"/>
            <a:ext cx="4995617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¡Comparte tus respuestas!</a:t>
            </a:r>
          </a:p>
        </p:txBody>
      </p:sp>
      <p:grpSp>
        <p:nvGrpSpPr>
          <p:cNvPr id="291" name="Google Shape;262;p11"/>
          <p:cNvGrpSpPr/>
          <p:nvPr/>
        </p:nvGrpSpPr>
        <p:grpSpPr>
          <a:xfrm>
            <a:off x="558595" y="2258677"/>
            <a:ext cx="5146723" cy="3149066"/>
            <a:chOff x="0" y="0"/>
            <a:chExt cx="5146721" cy="3149064"/>
          </a:xfrm>
        </p:grpSpPr>
        <p:sp>
          <p:nvSpPr>
            <p:cNvPr id="289" name="Google Shape;263;p11"/>
            <p:cNvSpPr/>
            <p:nvPr/>
          </p:nvSpPr>
          <p:spPr>
            <a:xfrm>
              <a:off x="0" y="0"/>
              <a:ext cx="5146722" cy="3149065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90" name="Google Shape;264;p11"/>
            <p:cNvSpPr txBox="1"/>
            <p:nvPr/>
          </p:nvSpPr>
          <p:spPr>
            <a:xfrm>
              <a:off x="67389" y="1384440"/>
              <a:ext cx="5011942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92" name="Google Shape;265;p11" descr="Google Shape;265;p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63" y="2061747"/>
            <a:ext cx="477102" cy="4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Google Shape;323;p12"/>
          <p:cNvSpPr txBox="1"/>
          <p:nvPr/>
        </p:nvSpPr>
        <p:spPr>
          <a:xfrm>
            <a:off x="366450" y="1333233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REFLEXIONEMOS</a:t>
            </a:r>
          </a:p>
        </p:txBody>
      </p:sp>
      <p:sp>
        <p:nvSpPr>
          <p:cNvPr id="294" name="Google Shape;324;p12"/>
          <p:cNvSpPr txBox="1"/>
          <p:nvPr/>
        </p:nvSpPr>
        <p:spPr>
          <a:xfrm>
            <a:off x="366450" y="992483"/>
            <a:ext cx="4700400" cy="60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HAGAMOS UNA PAUSA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5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96" name="Google Shape;266;p11"/>
          <p:cNvSpPr txBox="1"/>
          <p:nvPr/>
        </p:nvSpPr>
        <p:spPr>
          <a:xfrm>
            <a:off x="1090128" y="3153601"/>
            <a:ext cx="4179109" cy="140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¿Qué función tiene el líquido de frenos?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¿Cuántos tipos de líquidos existen?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ángulo redondeado"/>
          <p:cNvSpPr/>
          <p:nvPr/>
        </p:nvSpPr>
        <p:spPr>
          <a:xfrm>
            <a:off x="617884" y="3191025"/>
            <a:ext cx="5072706" cy="2297192"/>
          </a:xfrm>
          <a:prstGeom prst="roundRect">
            <a:avLst>
              <a:gd name="adj" fmla="val 5343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9" name="Círculo"/>
          <p:cNvSpPr/>
          <p:nvPr/>
        </p:nvSpPr>
        <p:spPr>
          <a:xfrm>
            <a:off x="4792385" y="2601362"/>
            <a:ext cx="3476518" cy="34765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0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DEL </a:t>
            </a:r>
            <a:r>
              <a:rPr b="0">
                <a:solidFill>
                  <a:srgbClr val="FF0000"/>
                </a:solidFill>
              </a:rPr>
              <a:t>SISTEMA DE FRENOS</a:t>
            </a:r>
          </a:p>
        </p:txBody>
      </p:sp>
      <p:sp>
        <p:nvSpPr>
          <p:cNvPr id="301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5297128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CAMBIO DE PASTILLAS DE FRENOS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302" name="Probar las baterías para determinar si son reutilizables.…"/>
          <p:cNvSpPr txBox="1"/>
          <p:nvPr/>
        </p:nvSpPr>
        <p:spPr>
          <a:xfrm>
            <a:off x="1043959" y="3378924"/>
            <a:ext cx="3476517" cy="19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Las Tuberías (cañerías) del líquido de freno o Circuito hidráulico tiene por función conducir o transferir la presión hidráulica generada (al accionar el pedal del freno) hasta los actuadores hidráulicos de las ruedas (normalmente cáliper o cilindros de ruedas).</a:t>
            </a:r>
          </a:p>
        </p:txBody>
      </p:sp>
      <p:pic>
        <p:nvPicPr>
          <p:cNvPr id="30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03" y="2741362"/>
            <a:ext cx="3196518" cy="319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10" y="3720636"/>
            <a:ext cx="2450772" cy="39744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15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ángulo redondeado"/>
          <p:cNvSpPr/>
          <p:nvPr/>
        </p:nvSpPr>
        <p:spPr>
          <a:xfrm>
            <a:off x="786445" y="2551987"/>
            <a:ext cx="6943973" cy="3271213"/>
          </a:xfrm>
          <a:prstGeom prst="roundRect">
            <a:avLst>
              <a:gd name="adj" fmla="val 1500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7" name="Google Shape;189;p7"/>
          <p:cNvSpPr/>
          <p:nvPr/>
        </p:nvSpPr>
        <p:spPr>
          <a:xfrm rot="9385546">
            <a:off x="7569171" y="5102820"/>
            <a:ext cx="333494" cy="788258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9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CONEXIONES DE </a:t>
            </a:r>
            <a:r>
              <a:rPr b="0">
                <a:solidFill>
                  <a:srgbClr val="FF0000"/>
                </a:solidFill>
              </a:rPr>
              <a:t>TUBERÍAS HIDRÁULICAS</a:t>
            </a:r>
          </a:p>
        </p:txBody>
      </p:sp>
      <p:sp>
        <p:nvSpPr>
          <p:cNvPr id="310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3648323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“II”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31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47" y="2776810"/>
            <a:ext cx="5874607" cy="275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8480" y="5093961"/>
            <a:ext cx="2028940" cy="249448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1"/>
          <p:cNvSpPr txBox="1"/>
          <p:nvPr/>
        </p:nvSpPr>
        <p:spPr>
          <a:xfrm>
            <a:off x="3242087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16" name="2"/>
          <p:cNvSpPr txBox="1"/>
          <p:nvPr/>
        </p:nvSpPr>
        <p:spPr>
          <a:xfrm>
            <a:off x="5298472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17" name="Línea"/>
          <p:cNvSpPr/>
          <p:nvPr/>
        </p:nvSpPr>
        <p:spPr>
          <a:xfrm flipH="1">
            <a:off x="1088192" y="4093504"/>
            <a:ext cx="894398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Rectángulo redondeado"/>
          <p:cNvSpPr/>
          <p:nvPr/>
        </p:nvSpPr>
        <p:spPr>
          <a:xfrm>
            <a:off x="7304536" y="2009830"/>
            <a:ext cx="2236828" cy="2846343"/>
          </a:xfrm>
          <a:prstGeom prst="roundRect">
            <a:avLst>
              <a:gd name="adj" fmla="val 48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9" name="Google Shape;189;p7"/>
          <p:cNvSpPr/>
          <p:nvPr/>
        </p:nvSpPr>
        <p:spPr>
          <a:xfrm rot="11554726">
            <a:off x="8635005" y="4516507"/>
            <a:ext cx="333494" cy="788258"/>
          </a:xfrm>
          <a:prstGeom prst="triangle">
            <a:avLst/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0" name="Rectángulo redondeado"/>
          <p:cNvSpPr/>
          <p:nvPr/>
        </p:nvSpPr>
        <p:spPr>
          <a:xfrm>
            <a:off x="7371627" y="2107902"/>
            <a:ext cx="2102646" cy="2675598"/>
          </a:xfrm>
          <a:prstGeom prst="roundRect">
            <a:avLst>
              <a:gd name="adj" fmla="val 488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1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7518874" y="2279319"/>
            <a:ext cx="1902012" cy="238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eje Delantero/eje Trasero: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circuito de freno (1) actúa en el eje delantero y el otro circuito (2) actúa en el eje trasero.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16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ángulo redondeado"/>
          <p:cNvSpPr/>
          <p:nvPr/>
        </p:nvSpPr>
        <p:spPr>
          <a:xfrm>
            <a:off x="786445" y="2551987"/>
            <a:ext cx="6943973" cy="3271213"/>
          </a:xfrm>
          <a:prstGeom prst="roundRect">
            <a:avLst>
              <a:gd name="adj" fmla="val 1500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4" name="Google Shape;189;p7"/>
          <p:cNvSpPr/>
          <p:nvPr/>
        </p:nvSpPr>
        <p:spPr>
          <a:xfrm rot="9385546">
            <a:off x="7569171" y="5102820"/>
            <a:ext cx="333494" cy="788258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6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CONEXIONES DE </a:t>
            </a:r>
            <a:r>
              <a:rPr b="0">
                <a:solidFill>
                  <a:srgbClr val="FF0000"/>
                </a:solidFill>
              </a:rPr>
              <a:t>TUBERÍAS HIDRÁULICAS</a:t>
            </a:r>
          </a:p>
        </p:txBody>
      </p:sp>
      <p:sp>
        <p:nvSpPr>
          <p:cNvPr id="327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3648323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“II”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33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08480" y="5093961"/>
            <a:ext cx="2028940" cy="249448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1"/>
          <p:cNvSpPr txBox="1"/>
          <p:nvPr/>
        </p:nvSpPr>
        <p:spPr>
          <a:xfrm>
            <a:off x="3242087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32" name="2"/>
          <p:cNvSpPr txBox="1"/>
          <p:nvPr/>
        </p:nvSpPr>
        <p:spPr>
          <a:xfrm>
            <a:off x="5298472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33" name="Línea"/>
          <p:cNvSpPr/>
          <p:nvPr/>
        </p:nvSpPr>
        <p:spPr>
          <a:xfrm flipH="1">
            <a:off x="1088192" y="4093504"/>
            <a:ext cx="894398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4" name="Rectángulo redondeado"/>
          <p:cNvSpPr/>
          <p:nvPr/>
        </p:nvSpPr>
        <p:spPr>
          <a:xfrm>
            <a:off x="7304536" y="2009830"/>
            <a:ext cx="2236828" cy="2846343"/>
          </a:xfrm>
          <a:prstGeom prst="roundRect">
            <a:avLst>
              <a:gd name="adj" fmla="val 48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5" name="Google Shape;189;p7"/>
          <p:cNvSpPr/>
          <p:nvPr/>
        </p:nvSpPr>
        <p:spPr>
          <a:xfrm rot="11554726">
            <a:off x="8635005" y="4516507"/>
            <a:ext cx="333494" cy="788258"/>
          </a:xfrm>
          <a:prstGeom prst="triangle">
            <a:avLst/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6" name="Rectángulo redondeado"/>
          <p:cNvSpPr/>
          <p:nvPr/>
        </p:nvSpPr>
        <p:spPr>
          <a:xfrm>
            <a:off x="7371627" y="2107902"/>
            <a:ext cx="2102646" cy="2675598"/>
          </a:xfrm>
          <a:prstGeom prst="roundRect">
            <a:avLst>
              <a:gd name="adj" fmla="val 488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7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7409901" y="2380881"/>
            <a:ext cx="2102646" cy="210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Distribución eje Delantero/eje Trasero</a:t>
            </a:r>
            <a:r>
              <a:t>: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Cada circuito de freno actúa en una rueda delantera y en la rueda trasera diagonalmente opuesta.</a:t>
            </a:r>
          </a:p>
        </p:txBody>
      </p:sp>
      <p:pic>
        <p:nvPicPr>
          <p:cNvPr id="33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03" y="2764110"/>
            <a:ext cx="5898257" cy="27692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17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ángulo redondeado"/>
          <p:cNvSpPr/>
          <p:nvPr/>
        </p:nvSpPr>
        <p:spPr>
          <a:xfrm>
            <a:off x="2651796" y="2704014"/>
            <a:ext cx="6943973" cy="3271213"/>
          </a:xfrm>
          <a:prstGeom prst="roundRect">
            <a:avLst>
              <a:gd name="adj" fmla="val 1500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2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CONEXIONES DE </a:t>
            </a:r>
            <a:r>
              <a:rPr b="0">
                <a:solidFill>
                  <a:srgbClr val="FF0000"/>
                </a:solidFill>
              </a:rPr>
              <a:t>TUBERÍAS HIDRÁULICAS</a:t>
            </a:r>
          </a:p>
        </p:txBody>
      </p:sp>
      <p:sp>
        <p:nvSpPr>
          <p:cNvPr id="343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3648323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“II”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345" name="1"/>
          <p:cNvSpPr txBox="1"/>
          <p:nvPr/>
        </p:nvSpPr>
        <p:spPr>
          <a:xfrm>
            <a:off x="5272538" y="4735367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46" name="2"/>
          <p:cNvSpPr txBox="1"/>
          <p:nvPr/>
        </p:nvSpPr>
        <p:spPr>
          <a:xfrm>
            <a:off x="7328923" y="4735367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47" name="Línea"/>
          <p:cNvSpPr/>
          <p:nvPr/>
        </p:nvSpPr>
        <p:spPr>
          <a:xfrm flipH="1">
            <a:off x="3393247" y="4243715"/>
            <a:ext cx="662103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8" name="Rectángulo redondeado"/>
          <p:cNvSpPr/>
          <p:nvPr/>
        </p:nvSpPr>
        <p:spPr>
          <a:xfrm>
            <a:off x="623106" y="2226812"/>
            <a:ext cx="2447559" cy="2851021"/>
          </a:xfrm>
          <a:prstGeom prst="roundRect">
            <a:avLst>
              <a:gd name="adj" fmla="val 48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9" name="Rectángulo redondeado"/>
          <p:cNvSpPr/>
          <p:nvPr/>
        </p:nvSpPr>
        <p:spPr>
          <a:xfrm>
            <a:off x="481169" y="2330841"/>
            <a:ext cx="2516085" cy="2709162"/>
          </a:xfrm>
          <a:prstGeom prst="roundRect">
            <a:avLst>
              <a:gd name="adj" fmla="val 446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50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81169" y="2395570"/>
            <a:ext cx="2516085" cy="1818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ejes Delantero y Trasero / Eje Delantero</a:t>
            </a:r>
            <a:r>
              <a:rPr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circuito de freno actúa en los ejes delanteros y trasero, el otro sólo en el eje delantero.</a:t>
            </a:r>
          </a:p>
        </p:txBody>
      </p:sp>
      <p:pic>
        <p:nvPicPr>
          <p:cNvPr id="351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249" y="4285778"/>
            <a:ext cx="2516085" cy="267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82" y="2916138"/>
            <a:ext cx="5892801" cy="27666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18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ángulo redondeado"/>
          <p:cNvSpPr/>
          <p:nvPr/>
        </p:nvSpPr>
        <p:spPr>
          <a:xfrm>
            <a:off x="2651796" y="2704014"/>
            <a:ext cx="6943973" cy="3271213"/>
          </a:xfrm>
          <a:prstGeom prst="roundRect">
            <a:avLst>
              <a:gd name="adj" fmla="val 1500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55" name="Google Shape;189;p7"/>
          <p:cNvSpPr/>
          <p:nvPr/>
        </p:nvSpPr>
        <p:spPr>
          <a:xfrm rot="9385546">
            <a:off x="7569171" y="5102820"/>
            <a:ext cx="333494" cy="788258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57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CONEXIONES DE </a:t>
            </a:r>
            <a:r>
              <a:rPr b="0">
                <a:solidFill>
                  <a:srgbClr val="FF0000"/>
                </a:solidFill>
              </a:rPr>
              <a:t>TUBERÍAS HIDRÁULICAS</a:t>
            </a:r>
          </a:p>
        </p:txBody>
      </p:sp>
      <p:sp>
        <p:nvSpPr>
          <p:cNvPr id="358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3648323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“LL”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361" name="1"/>
          <p:cNvSpPr txBox="1"/>
          <p:nvPr/>
        </p:nvSpPr>
        <p:spPr>
          <a:xfrm>
            <a:off x="5107438" y="4735367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62" name="2"/>
          <p:cNvSpPr txBox="1"/>
          <p:nvPr/>
        </p:nvSpPr>
        <p:spPr>
          <a:xfrm>
            <a:off x="7163823" y="4735367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63" name="Línea"/>
          <p:cNvSpPr/>
          <p:nvPr/>
        </p:nvSpPr>
        <p:spPr>
          <a:xfrm flipH="1">
            <a:off x="3253987" y="4299473"/>
            <a:ext cx="496561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4" name="Rectángulo redondeado"/>
          <p:cNvSpPr/>
          <p:nvPr/>
        </p:nvSpPr>
        <p:spPr>
          <a:xfrm>
            <a:off x="623106" y="2226812"/>
            <a:ext cx="2447559" cy="2851021"/>
          </a:xfrm>
          <a:prstGeom prst="roundRect">
            <a:avLst>
              <a:gd name="adj" fmla="val 48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5" name="Rectángulo redondeado"/>
          <p:cNvSpPr/>
          <p:nvPr/>
        </p:nvSpPr>
        <p:spPr>
          <a:xfrm>
            <a:off x="481169" y="2330841"/>
            <a:ext cx="2516085" cy="2709162"/>
          </a:xfrm>
          <a:prstGeom prst="roundRect">
            <a:avLst>
              <a:gd name="adj" fmla="val 446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6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93869" y="2420970"/>
            <a:ext cx="2516085" cy="21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Distribución ejes Delantero y rueda Trasera / Eje Delantero y rueda trasera:</a:t>
            </a:r>
            <a:r>
              <a:t> 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Cada circuito de freno actúa en el eje delantero y en una rueda trasera.</a:t>
            </a:r>
          </a:p>
        </p:txBody>
      </p:sp>
      <p:pic>
        <p:nvPicPr>
          <p:cNvPr id="36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249" y="4285778"/>
            <a:ext cx="2516085" cy="267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82" y="2916138"/>
            <a:ext cx="5892801" cy="27666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19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83;p2"/>
          <p:cNvSpPr txBox="1"/>
          <p:nvPr/>
        </p:nvSpPr>
        <p:spPr>
          <a:xfrm>
            <a:off x="365425" y="2026106"/>
            <a:ext cx="1444326" cy="41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ACTIVIDAD </a:t>
            </a:r>
            <a:r>
              <a:rPr lang="es-ES" dirty="0"/>
              <a:t>2</a:t>
            </a:r>
            <a:endParaRPr dirty="0"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1" name="Google Shape;78;p37"/>
          <p:cNvSpPr txBox="1"/>
          <p:nvPr/>
        </p:nvSpPr>
        <p:spPr>
          <a:xfrm>
            <a:off x="404955" y="2214697"/>
            <a:ext cx="4523208" cy="115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90000"/>
              </a:lnSpc>
              <a:defRPr sz="3600" b="1" cap="all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BOMBA DE FRENO Y CIRCUITO</a:t>
            </a:r>
          </a:p>
        </p:txBody>
      </p:sp>
      <p:pic>
        <p:nvPicPr>
          <p:cNvPr id="172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6" y="2026106"/>
            <a:ext cx="5558735" cy="52038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07;p2"/>
          <p:cNvSpPr txBox="1"/>
          <p:nvPr/>
        </p:nvSpPr>
        <p:spPr>
          <a:xfrm>
            <a:off x="1139099" y="834800"/>
            <a:ext cx="5045391" cy="36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/>
          <a:p>
            <a:pPr>
              <a:defRPr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MÓDULO </a:t>
            </a:r>
            <a:r>
              <a:rPr lang="es-CL" dirty="0"/>
              <a:t>8</a:t>
            </a:r>
            <a:r>
              <a:rPr dirty="0"/>
              <a:t> </a:t>
            </a:r>
            <a:r>
              <a:rPr b="0" dirty="0"/>
              <a:t>|</a:t>
            </a:r>
            <a:r>
              <a:rPr lang="es-CL" b="0" dirty="0"/>
              <a:t>MANTENIMIENTO DE LOS SISTEMAS DE TRANSMISIÓN Y FRENOS</a:t>
            </a:r>
            <a:endParaRPr b="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ángulo redondeado"/>
          <p:cNvSpPr/>
          <p:nvPr/>
        </p:nvSpPr>
        <p:spPr>
          <a:xfrm>
            <a:off x="786445" y="2551987"/>
            <a:ext cx="6943973" cy="3271213"/>
          </a:xfrm>
          <a:prstGeom prst="roundRect">
            <a:avLst>
              <a:gd name="adj" fmla="val 1500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1" name="Google Shape;189;p7"/>
          <p:cNvSpPr/>
          <p:nvPr/>
        </p:nvSpPr>
        <p:spPr>
          <a:xfrm rot="9385546">
            <a:off x="7569171" y="5102820"/>
            <a:ext cx="333494" cy="788258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3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CONEXIONES DE </a:t>
            </a:r>
            <a:r>
              <a:rPr b="0">
                <a:solidFill>
                  <a:srgbClr val="FF0000"/>
                </a:solidFill>
              </a:rPr>
              <a:t>TUBERÍAS HIDRÁULICAS</a:t>
            </a:r>
          </a:p>
        </p:txBody>
      </p:sp>
      <p:sp>
        <p:nvSpPr>
          <p:cNvPr id="374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3648323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DISTRIBUCIÓN “HH”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37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08480" y="5093961"/>
            <a:ext cx="2028940" cy="2494484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1"/>
          <p:cNvSpPr txBox="1"/>
          <p:nvPr/>
        </p:nvSpPr>
        <p:spPr>
          <a:xfrm>
            <a:off x="3242087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79" name="2"/>
          <p:cNvSpPr txBox="1"/>
          <p:nvPr/>
        </p:nvSpPr>
        <p:spPr>
          <a:xfrm>
            <a:off x="5298472" y="4583339"/>
            <a:ext cx="192932" cy="3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80" name="Línea"/>
          <p:cNvSpPr/>
          <p:nvPr/>
        </p:nvSpPr>
        <p:spPr>
          <a:xfrm flipH="1">
            <a:off x="1088192" y="4093504"/>
            <a:ext cx="894398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Rectángulo redondeado"/>
          <p:cNvSpPr/>
          <p:nvPr/>
        </p:nvSpPr>
        <p:spPr>
          <a:xfrm>
            <a:off x="7304536" y="2009830"/>
            <a:ext cx="2236828" cy="2846343"/>
          </a:xfrm>
          <a:prstGeom prst="roundRect">
            <a:avLst>
              <a:gd name="adj" fmla="val 48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2" name="Google Shape;189;p7"/>
          <p:cNvSpPr/>
          <p:nvPr/>
        </p:nvSpPr>
        <p:spPr>
          <a:xfrm rot="11554726">
            <a:off x="8635005" y="4516507"/>
            <a:ext cx="333494" cy="788258"/>
          </a:xfrm>
          <a:prstGeom prst="triangle">
            <a:avLst/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3" name="Rectángulo redondeado"/>
          <p:cNvSpPr/>
          <p:nvPr/>
        </p:nvSpPr>
        <p:spPr>
          <a:xfrm>
            <a:off x="7371627" y="2107902"/>
            <a:ext cx="2102646" cy="2675598"/>
          </a:xfrm>
          <a:prstGeom prst="roundRect">
            <a:avLst>
              <a:gd name="adj" fmla="val 488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4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7409901" y="2380881"/>
            <a:ext cx="2102646" cy="235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Distribución ejes Delantero y Trasero / Eje Delantero y Trasero:</a:t>
            </a:r>
            <a:r>
              <a: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t>Cada circuito de freno actúa en el eje delantero y en el eje Trasero.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8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50" y="2773668"/>
            <a:ext cx="5892801" cy="27666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20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275;p12"/>
          <p:cNvGrpSpPr/>
          <p:nvPr/>
        </p:nvGrpSpPr>
        <p:grpSpPr>
          <a:xfrm>
            <a:off x="2035275" y="2911885"/>
            <a:ext cx="6999676" cy="2696556"/>
            <a:chOff x="0" y="0"/>
            <a:chExt cx="6999674" cy="2696554"/>
          </a:xfrm>
        </p:grpSpPr>
        <p:sp>
          <p:nvSpPr>
            <p:cNvPr id="387" name="Google Shape;276;p12"/>
            <p:cNvSpPr/>
            <p:nvPr/>
          </p:nvSpPr>
          <p:spPr>
            <a:xfrm>
              <a:off x="0" y="0"/>
              <a:ext cx="6999675" cy="26965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88" name="Google Shape;277;p12"/>
            <p:cNvSpPr txBox="1"/>
            <p:nvPr/>
          </p:nvSpPr>
          <p:spPr>
            <a:xfrm>
              <a:off x="131634" y="1158159"/>
              <a:ext cx="6736406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390" name="Google Shape;281;p12" descr="Google Shape;281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44" y="5389021"/>
            <a:ext cx="1651875" cy="88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Google Shape;282;p12" descr="Google Shape;282;p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4947"/>
            <a:ext cx="3854921" cy="365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Google Shape;283;p12" descr="Google Shape;283;p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316" y="5029930"/>
            <a:ext cx="1806827" cy="1348214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Google Shape;388;p18"/>
          <p:cNvSpPr txBox="1"/>
          <p:nvPr/>
        </p:nvSpPr>
        <p:spPr>
          <a:xfrm>
            <a:off x="375974" y="1380846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¿CUÁNTO APRENDIMOS?</a:t>
            </a:r>
          </a:p>
        </p:txBody>
      </p:sp>
      <p:sp>
        <p:nvSpPr>
          <p:cNvPr id="394" name="Google Shape;392;p18"/>
          <p:cNvSpPr txBox="1"/>
          <p:nvPr/>
        </p:nvSpPr>
        <p:spPr>
          <a:xfrm>
            <a:off x="366450" y="992483"/>
            <a:ext cx="4700400" cy="60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95" name="Google Shape;168;p5"/>
          <p:cNvSpPr txBox="1"/>
          <p:nvPr/>
        </p:nvSpPr>
        <p:spPr>
          <a:xfrm>
            <a:off x="4211688" y="1118398"/>
            <a:ext cx="466493" cy="83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96" name="Google Shape;391;p18"/>
          <p:cNvSpPr txBox="1"/>
          <p:nvPr/>
        </p:nvSpPr>
        <p:spPr>
          <a:xfrm>
            <a:off x="3205316" y="4207576"/>
            <a:ext cx="4994786" cy="6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¡Ahora realizaremos una actividad que resume todo lo que hemos visto! </a:t>
            </a:r>
            <a:r>
              <a:rPr b="1">
                <a:solidFill>
                  <a:srgbClr val="76384D"/>
                </a:solidFill>
              </a:rPr>
              <a:t>¡Atentos!</a:t>
            </a:r>
          </a:p>
        </p:txBody>
      </p:sp>
      <p:sp>
        <p:nvSpPr>
          <p:cNvPr id="14" name="Google Shape;445;p20">
            <a:extLst>
              <a:ext uri="{FF2B5EF4-FFF2-40B4-BE49-F238E27FC236}">
                <a16:creationId xmlns:a16="http://schemas.microsoft.com/office/drawing/2014/main" id="{85B8EB12-D175-AF40-AB52-4847753C5F72}"/>
              </a:ext>
            </a:extLst>
          </p:cNvPr>
          <p:cNvSpPr txBox="1"/>
          <p:nvPr/>
        </p:nvSpPr>
        <p:spPr>
          <a:xfrm>
            <a:off x="3244297" y="3655461"/>
            <a:ext cx="3476544" cy="51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BOMBA DE FRENO Y CIRCUITO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21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400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42" y="1815299"/>
            <a:ext cx="7016441" cy="4871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4253" y="3959845"/>
            <a:ext cx="4636303" cy="3844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upo 11"/>
          <p:cNvGrpSpPr/>
          <p:nvPr/>
        </p:nvGrpSpPr>
        <p:grpSpPr>
          <a:xfrm>
            <a:off x="6552861" y="1699453"/>
            <a:ext cx="2633625" cy="2629601"/>
            <a:chOff x="0" y="0"/>
            <a:chExt cx="2633624" cy="2629600"/>
          </a:xfrm>
        </p:grpSpPr>
        <p:sp>
          <p:nvSpPr>
            <p:cNvPr id="402" name="Google Shape;250;p10"/>
            <p:cNvSpPr/>
            <p:nvPr/>
          </p:nvSpPr>
          <p:spPr>
            <a:xfrm>
              <a:off x="0" y="0"/>
              <a:ext cx="2633625" cy="1993052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03" name="Triángulo isósceles 13"/>
            <p:cNvSpPr/>
            <p:nvPr/>
          </p:nvSpPr>
          <p:spPr>
            <a:xfrm rot="12168342">
              <a:off x="992572" y="1807525"/>
              <a:ext cx="333493" cy="788255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05" name="Google Shape;353;p18"/>
          <p:cNvSpPr txBox="1"/>
          <p:nvPr/>
        </p:nvSpPr>
        <p:spPr>
          <a:xfrm>
            <a:off x="6857909" y="2213609"/>
            <a:ext cx="2221897" cy="96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Veamos</a:t>
            </a:r>
            <a:r>
              <a:rPr dirty="0"/>
              <a:t> el </a:t>
            </a:r>
            <a:r>
              <a:rPr dirty="0" err="1"/>
              <a:t>siguiente</a:t>
            </a:r>
            <a:r>
              <a:rPr dirty="0"/>
              <a:t> video </a:t>
            </a:r>
            <a:r>
              <a:rPr lang="es-CL" dirty="0">
                <a:solidFill>
                  <a:srgbClr val="FF0000"/>
                </a:solidFill>
              </a:rPr>
              <a:t>resumen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06" name="Google Shape;323;p12"/>
          <p:cNvSpPr txBox="1"/>
          <p:nvPr/>
        </p:nvSpPr>
        <p:spPr>
          <a:xfrm>
            <a:off x="2943686" y="3531789"/>
            <a:ext cx="1962612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/>
              <a:t>Cilindro maestro / Bomba de frenos</a:t>
            </a:r>
          </a:p>
        </p:txBody>
      </p:sp>
      <p:sp>
        <p:nvSpPr>
          <p:cNvPr id="407" name="Google Shape;206;p7"/>
          <p:cNvSpPr txBox="1"/>
          <p:nvPr/>
        </p:nvSpPr>
        <p:spPr>
          <a:xfrm>
            <a:off x="382498" y="1261272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VIDEO</a:t>
            </a:r>
          </a:p>
        </p:txBody>
      </p:sp>
      <p:sp>
        <p:nvSpPr>
          <p:cNvPr id="412" name="Google Shape;443;p20"/>
          <p:cNvSpPr txBox="1"/>
          <p:nvPr/>
        </p:nvSpPr>
        <p:spPr>
          <a:xfrm>
            <a:off x="366450" y="937503"/>
            <a:ext cx="4700400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VEAMOS EL SIGUIENTE</a:t>
            </a:r>
          </a:p>
        </p:txBody>
      </p:sp>
      <p:sp>
        <p:nvSpPr>
          <p:cNvPr id="2" name="Botón de acción: ir hacia delante o siguiente 1">
            <a:hlinkClick r:id="rId4" highlightClick="1"/>
            <a:extLst>
              <a:ext uri="{FF2B5EF4-FFF2-40B4-BE49-F238E27FC236}">
                <a16:creationId xmlns:a16="http://schemas.microsoft.com/office/drawing/2014/main" id="{D011B3CE-FEAC-4128-A84E-9F64ABA0E05E}"/>
              </a:ext>
            </a:extLst>
          </p:cNvPr>
          <p:cNvSpPr/>
          <p:nvPr/>
        </p:nvSpPr>
        <p:spPr>
          <a:xfrm>
            <a:off x="1868417" y="3596655"/>
            <a:ext cx="903694" cy="673765"/>
          </a:xfrm>
          <a:prstGeom prst="actionButtonForwardNex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upo 28"/>
          <p:cNvGrpSpPr/>
          <p:nvPr/>
        </p:nvGrpSpPr>
        <p:grpSpPr>
          <a:xfrm>
            <a:off x="-4656" y="961756"/>
            <a:ext cx="9503944" cy="7261428"/>
            <a:chOff x="-1" y="-34739"/>
            <a:chExt cx="9503943" cy="7261427"/>
          </a:xfrm>
        </p:grpSpPr>
        <p:sp>
          <p:nvSpPr>
            <p:cNvPr id="414" name="Google Shape;401;p19"/>
            <p:cNvSpPr txBox="1"/>
            <p:nvPr/>
          </p:nvSpPr>
          <p:spPr>
            <a:xfrm>
              <a:off x="355406" y="-34739"/>
              <a:ext cx="4700401" cy="600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ANTES DE COMENZAR LA ACTIVIDAD:</a:t>
              </a:r>
            </a:p>
          </p:txBody>
        </p:sp>
        <p:sp>
          <p:nvSpPr>
            <p:cNvPr id="415" name="Google Shape;402;p19"/>
            <p:cNvSpPr txBox="1"/>
            <p:nvPr/>
          </p:nvSpPr>
          <p:spPr>
            <a:xfrm>
              <a:off x="371105" y="339896"/>
              <a:ext cx="1983765" cy="536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ED423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¡ATENCIÓN!</a:t>
              </a:r>
            </a:p>
          </p:txBody>
        </p:sp>
        <p:sp>
          <p:nvSpPr>
            <p:cNvPr id="416" name="Google Shape;404;p19"/>
            <p:cNvSpPr txBox="1"/>
            <p:nvPr/>
          </p:nvSpPr>
          <p:spPr>
            <a:xfrm>
              <a:off x="1233694" y="925520"/>
              <a:ext cx="7934627" cy="50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Materiales inflamables: </a:t>
              </a:r>
              <a:r>
                <a:rPr b="0">
                  <a:solidFill>
                    <a:srgbClr val="000000"/>
                  </a:solidFill>
                </a:rPr>
                <a:t>Tener máxima precaución al momento de  manipular o extraer el combustible de los sistemas del vehículo (bomba combustible, mangueras de inyección, etc). </a:t>
              </a:r>
            </a:p>
          </p:txBody>
        </p:sp>
        <p:sp>
          <p:nvSpPr>
            <p:cNvPr id="417" name="Google Shape;405;p19"/>
            <p:cNvSpPr txBox="1"/>
            <p:nvPr/>
          </p:nvSpPr>
          <p:spPr>
            <a:xfrm>
              <a:off x="1233693" y="1676435"/>
              <a:ext cx="7669157" cy="737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Protección obligatoria de la vista: </a:t>
              </a:r>
              <a:r>
                <a:rPr b="0">
                  <a:solidFill>
                    <a:srgbClr val="000000"/>
                  </a:solidFill>
                </a:rPr>
                <a:t>Se utilizarán antiparras siempre que exista riesgo de proyección de partículas a los ojos. (aceites, líquidos refrigerantes y de freno, virutas del disco de freno, uso de circuitos eléctricos, etc).</a:t>
              </a:r>
            </a:p>
          </p:txBody>
        </p:sp>
        <p:sp>
          <p:nvSpPr>
            <p:cNvPr id="418" name="Google Shape;406;p19"/>
            <p:cNvSpPr txBox="1"/>
            <p:nvPr/>
          </p:nvSpPr>
          <p:spPr>
            <a:xfrm>
              <a:off x="1233694" y="3512108"/>
              <a:ext cx="7934627" cy="50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Protección obligatoria de los pies: </a:t>
              </a:r>
              <a:r>
                <a:rPr b="0">
                  <a:solidFill>
                    <a:srgbClr val="000000"/>
                  </a:solidFill>
                </a:rPr>
                <a:t>Uso obligatorio de zapatos de seguridad al entrar al taller o laboratorio, en casos que exista riesgo de caídas de objetos pesados.</a:t>
              </a:r>
            </a:p>
          </p:txBody>
        </p:sp>
        <p:sp>
          <p:nvSpPr>
            <p:cNvPr id="419" name="Google Shape;407;p19"/>
            <p:cNvSpPr txBox="1"/>
            <p:nvPr/>
          </p:nvSpPr>
          <p:spPr>
            <a:xfrm>
              <a:off x="1233693" y="4302348"/>
              <a:ext cx="7030067" cy="737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Manipular herramientas </a:t>
              </a:r>
              <a:r>
                <a:rPr b="0">
                  <a:solidFill>
                    <a:srgbClr val="000000"/>
                  </a:solidFill>
                </a:rPr>
                <a:t>cuidadosamente.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Asegurar la integridad física </a:t>
              </a:r>
              <a:r>
                <a:rPr b="0">
                  <a:solidFill>
                    <a:srgbClr val="000000"/>
                  </a:solidFill>
                </a:rPr>
                <a:t>propia y del grupo de trabajo.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Circular solo por las </a:t>
              </a:r>
              <a:r>
                <a:rPr b="1">
                  <a:solidFill>
                    <a:srgbClr val="741B47"/>
                  </a:solidFill>
                </a:rPr>
                <a:t>zonas de seguridad </a:t>
              </a:r>
              <a:r>
                <a:t>demarcadas.</a:t>
              </a:r>
            </a:p>
          </p:txBody>
        </p:sp>
        <p:sp>
          <p:nvSpPr>
            <p:cNvPr id="420" name="Google Shape;410;p19"/>
            <p:cNvSpPr txBox="1"/>
            <p:nvPr/>
          </p:nvSpPr>
          <p:spPr>
            <a:xfrm>
              <a:off x="1233694" y="5275651"/>
              <a:ext cx="3883739" cy="50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Toda actividad debe desarrollarse </a:t>
              </a:r>
              <a:r>
                <a:rPr b="1">
                  <a:solidFill>
                    <a:srgbClr val="741B47"/>
                  </a:solidFill>
                </a:rPr>
                <a:t>bajo supervisión </a:t>
              </a:r>
              <a:r>
                <a:t>de la persona a cargo del taller o laboratorio.</a:t>
              </a:r>
            </a:p>
          </p:txBody>
        </p:sp>
        <p:grpSp>
          <p:nvGrpSpPr>
            <p:cNvPr id="423" name="Google Shape;411;p19"/>
            <p:cNvGrpSpPr/>
            <p:nvPr/>
          </p:nvGrpSpPr>
          <p:grpSpPr>
            <a:xfrm>
              <a:off x="-1" y="792335"/>
              <a:ext cx="1135369" cy="783005"/>
              <a:chOff x="0" y="0"/>
              <a:chExt cx="1135367" cy="783004"/>
            </a:xfrm>
          </p:grpSpPr>
          <p:sp>
            <p:nvSpPr>
              <p:cNvPr id="421" name="Google Shape;412;p19"/>
              <p:cNvSpPr/>
              <p:nvPr/>
            </p:nvSpPr>
            <p:spPr>
              <a:xfrm rot="5400000">
                <a:off x="176181" y="-176182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22" name="Google Shape;413;p19" descr="Google Shape;413;p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852" y="157960"/>
                <a:ext cx="629466" cy="530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24" name="Google Shape;414;p19"/>
            <p:cNvSpPr txBox="1"/>
            <p:nvPr/>
          </p:nvSpPr>
          <p:spPr>
            <a:xfrm>
              <a:off x="1233693" y="2540196"/>
              <a:ext cx="7865802" cy="737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Protección obligatoria de las manos: </a:t>
              </a:r>
              <a:r>
                <a:rPr b="0">
                  <a:solidFill>
                    <a:srgbClr val="000000"/>
                  </a:solidFill>
                </a:rPr>
                <a:t>Se utilizarán siempre guantes de protección cuando se 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427" name="Google Shape;415;p19"/>
            <p:cNvGrpSpPr/>
            <p:nvPr/>
          </p:nvGrpSpPr>
          <p:grpSpPr>
            <a:xfrm>
              <a:off x="-1" y="1665158"/>
              <a:ext cx="1135369" cy="783005"/>
              <a:chOff x="0" y="0"/>
              <a:chExt cx="1135367" cy="783004"/>
            </a:xfrm>
          </p:grpSpPr>
          <p:sp>
            <p:nvSpPr>
              <p:cNvPr id="425" name="Google Shape;416;p19"/>
              <p:cNvSpPr/>
              <p:nvPr/>
            </p:nvSpPr>
            <p:spPr>
              <a:xfrm rot="5400000">
                <a:off x="176181" y="-176182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26" name="Google Shape;417;p19" descr="Google Shape;417;p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02" y="143963"/>
                <a:ext cx="639966" cy="539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30" name="Google Shape;418;p19"/>
            <p:cNvGrpSpPr/>
            <p:nvPr/>
          </p:nvGrpSpPr>
          <p:grpSpPr>
            <a:xfrm>
              <a:off x="-1" y="2537981"/>
              <a:ext cx="1135369" cy="783005"/>
              <a:chOff x="0" y="0"/>
              <a:chExt cx="1135367" cy="783004"/>
            </a:xfrm>
          </p:grpSpPr>
          <p:sp>
            <p:nvSpPr>
              <p:cNvPr id="428" name="Google Shape;419;p19"/>
              <p:cNvSpPr/>
              <p:nvPr/>
            </p:nvSpPr>
            <p:spPr>
              <a:xfrm rot="5400000">
                <a:off x="176181" y="-176182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29" name="Google Shape;420;p19" descr="Google Shape;420;p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06" y="136147"/>
                <a:ext cx="602357" cy="507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33" name="Google Shape;421;p19"/>
            <p:cNvGrpSpPr/>
            <p:nvPr/>
          </p:nvGrpSpPr>
          <p:grpSpPr>
            <a:xfrm>
              <a:off x="-1" y="3410804"/>
              <a:ext cx="1135369" cy="783005"/>
              <a:chOff x="0" y="0"/>
              <a:chExt cx="1135367" cy="783004"/>
            </a:xfrm>
          </p:grpSpPr>
          <p:sp>
            <p:nvSpPr>
              <p:cNvPr id="431" name="Google Shape;422;p19"/>
              <p:cNvSpPr/>
              <p:nvPr/>
            </p:nvSpPr>
            <p:spPr>
              <a:xfrm rot="5400000">
                <a:off x="176181" y="-176182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32" name="Google Shape;423;p19" descr="Google Shape;423;p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37" y="138928"/>
                <a:ext cx="610126" cy="514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36" name="Google Shape;424;p19"/>
            <p:cNvGrpSpPr/>
            <p:nvPr/>
          </p:nvGrpSpPr>
          <p:grpSpPr>
            <a:xfrm>
              <a:off x="-1" y="5171469"/>
              <a:ext cx="1135369" cy="783005"/>
              <a:chOff x="0" y="0"/>
              <a:chExt cx="1135367" cy="783004"/>
            </a:xfrm>
          </p:grpSpPr>
          <p:sp>
            <p:nvSpPr>
              <p:cNvPr id="434" name="Google Shape;425;p19"/>
              <p:cNvSpPr/>
              <p:nvPr/>
            </p:nvSpPr>
            <p:spPr>
              <a:xfrm rot="5400000">
                <a:off x="176181" y="-176182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35" name="Google Shape;426;p19" descr="Google Shape;426;p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583" y="127374"/>
                <a:ext cx="666002" cy="5613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39" name="Google Shape;427;p19"/>
            <p:cNvGrpSpPr/>
            <p:nvPr/>
          </p:nvGrpSpPr>
          <p:grpSpPr>
            <a:xfrm>
              <a:off x="-1" y="4120653"/>
              <a:ext cx="1193248" cy="1156254"/>
              <a:chOff x="0" y="0"/>
              <a:chExt cx="1193246" cy="1156253"/>
            </a:xfrm>
          </p:grpSpPr>
          <p:sp>
            <p:nvSpPr>
              <p:cNvPr id="437" name="Google Shape;428;p19"/>
              <p:cNvSpPr/>
              <p:nvPr/>
            </p:nvSpPr>
            <p:spPr>
              <a:xfrm rot="5400000">
                <a:off x="176181" y="-13207"/>
                <a:ext cx="783005" cy="1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pic>
            <p:nvPicPr>
              <p:cNvPr id="438" name="Google Shape;429;p19" descr="Google Shape;429;p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406135">
                <a:off x="146058" y="195256"/>
                <a:ext cx="908506" cy="765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40" name="Google Shape;433;p19" descr="Google Shape;433;p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6432" y="3872867"/>
              <a:ext cx="4327510" cy="3353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23</a:t>
            </a:fld>
            <a:endParaRPr lang="es-CL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grpSp>
        <p:nvGrpSpPr>
          <p:cNvPr id="446" name="Google Shape;310;p41"/>
          <p:cNvGrpSpPr/>
          <p:nvPr/>
        </p:nvGrpSpPr>
        <p:grpSpPr>
          <a:xfrm>
            <a:off x="375973" y="2370245"/>
            <a:ext cx="8839205" cy="3238197"/>
            <a:chOff x="0" y="0"/>
            <a:chExt cx="8839203" cy="3238195"/>
          </a:xfrm>
        </p:grpSpPr>
        <p:sp>
          <p:nvSpPr>
            <p:cNvPr id="444" name="Rectángulo redondeado"/>
            <p:cNvSpPr/>
            <p:nvPr/>
          </p:nvSpPr>
          <p:spPr>
            <a:xfrm>
              <a:off x="-1" y="-1"/>
              <a:ext cx="8839205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45" name="Texto"/>
            <p:cNvSpPr txBox="1"/>
            <p:nvPr/>
          </p:nvSpPr>
          <p:spPr>
            <a:xfrm>
              <a:off x="158075" y="1428979"/>
              <a:ext cx="852305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447" name="Google Shape;311;p4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48" name="Google Shape;313;p41" descr="Google Shape;313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63" y="2370246"/>
            <a:ext cx="4539999" cy="5336914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Google Shape;445;p20"/>
          <p:cNvSpPr txBox="1"/>
          <p:nvPr/>
        </p:nvSpPr>
        <p:spPr>
          <a:xfrm>
            <a:off x="1020233" y="3698083"/>
            <a:ext cx="4229818" cy="96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Ahora</a:t>
            </a:r>
            <a:r>
              <a:rPr dirty="0"/>
              <a:t> </a:t>
            </a:r>
            <a:r>
              <a:rPr dirty="0" err="1"/>
              <a:t>realizaremos</a:t>
            </a:r>
            <a:r>
              <a:rPr dirty="0"/>
              <a:t> una </a:t>
            </a:r>
            <a:r>
              <a:rPr dirty="0" err="1"/>
              <a:t>actividad</a:t>
            </a:r>
            <a:r>
              <a:rPr dirty="0"/>
              <a:t> </a:t>
            </a:r>
            <a:r>
              <a:rPr dirty="0" err="1"/>
              <a:t>práctica</a:t>
            </a:r>
            <a:r>
              <a:rPr dirty="0"/>
              <a:t>.</a:t>
            </a:r>
            <a:endParaRPr dirty="0"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sugerimos</a:t>
            </a:r>
            <a:r>
              <a:rPr dirty="0"/>
              <a:t> </a:t>
            </a:r>
            <a:r>
              <a:rPr b="1" dirty="0" err="1">
                <a:solidFill>
                  <a:srgbClr val="76384D"/>
                </a:solidFill>
              </a:rPr>
              <a:t>seguir</a:t>
            </a:r>
            <a:r>
              <a:rPr b="1" dirty="0">
                <a:solidFill>
                  <a:srgbClr val="76384D"/>
                </a:solidFill>
              </a:rPr>
              <a:t> las </a:t>
            </a:r>
            <a:r>
              <a:rPr b="1" dirty="0" err="1">
                <a:solidFill>
                  <a:srgbClr val="76384D"/>
                </a:solidFill>
              </a:rPr>
              <a:t>instrucciones</a:t>
            </a:r>
            <a:r>
              <a:rPr b="1" dirty="0">
                <a:solidFill>
                  <a:srgbClr val="76384D"/>
                </a:solidFill>
              </a:rPr>
              <a:t> </a:t>
            </a:r>
            <a:r>
              <a:rPr dirty="0"/>
              <a:t>que van</a:t>
            </a:r>
            <a:endParaRPr dirty="0"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Adjuntas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guía</a:t>
            </a:r>
            <a:r>
              <a:rPr dirty="0"/>
              <a:t> que el </a:t>
            </a:r>
            <a:r>
              <a:rPr dirty="0" err="1"/>
              <a:t>profesor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entregará</a:t>
            </a:r>
            <a:r>
              <a:rPr dirty="0"/>
              <a:t>.</a:t>
            </a:r>
          </a:p>
        </p:txBody>
      </p:sp>
      <p:grpSp>
        <p:nvGrpSpPr>
          <p:cNvPr id="453" name="Grupo 18"/>
          <p:cNvGrpSpPr/>
          <p:nvPr/>
        </p:nvGrpSpPr>
        <p:grpSpPr>
          <a:xfrm>
            <a:off x="371684" y="912614"/>
            <a:ext cx="8954793" cy="1029221"/>
            <a:chOff x="5234" y="-32815"/>
            <a:chExt cx="8954791" cy="1029219"/>
          </a:xfrm>
        </p:grpSpPr>
        <p:sp>
          <p:nvSpPr>
            <p:cNvPr id="450" name="Google Shape;438;p20"/>
            <p:cNvSpPr txBox="1"/>
            <p:nvPr/>
          </p:nvSpPr>
          <p:spPr>
            <a:xfrm>
              <a:off x="9524" y="322085"/>
              <a:ext cx="8950501" cy="536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ACTIVIDAD PRÁCTICA</a:t>
              </a:r>
            </a:p>
          </p:txBody>
        </p:sp>
        <p:sp>
          <p:nvSpPr>
            <p:cNvPr id="451" name="Google Shape;443;p20"/>
            <p:cNvSpPr txBox="1"/>
            <p:nvPr/>
          </p:nvSpPr>
          <p:spPr>
            <a:xfrm>
              <a:off x="5234" y="-32815"/>
              <a:ext cx="4700400" cy="600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¡PRACTIQUEMOS!</a:t>
              </a:r>
            </a:p>
          </p:txBody>
        </p:sp>
        <p:sp>
          <p:nvSpPr>
            <p:cNvPr id="452" name="Google Shape;168;p5"/>
            <p:cNvSpPr txBox="1"/>
            <p:nvPr/>
          </p:nvSpPr>
          <p:spPr>
            <a:xfrm>
              <a:off x="3224099" y="54628"/>
              <a:ext cx="559357" cy="94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r">
                <a:lnSpc>
                  <a:spcPct val="90000"/>
                </a:lnSpc>
                <a:defRPr sz="6000">
                  <a:solidFill>
                    <a:srgbClr val="BA9BA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454" name="Google Shape;445;p20"/>
          <p:cNvSpPr txBox="1"/>
          <p:nvPr/>
        </p:nvSpPr>
        <p:spPr>
          <a:xfrm>
            <a:off x="1018689" y="3191832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BOMBA DE FRENO Y CIRCUITO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459" name="Google Shape;320;p21"/>
          <p:cNvGrpSpPr/>
          <p:nvPr/>
        </p:nvGrpSpPr>
        <p:grpSpPr>
          <a:xfrm>
            <a:off x="383455" y="2370245"/>
            <a:ext cx="8839204" cy="3238197"/>
            <a:chOff x="0" y="0"/>
            <a:chExt cx="8839202" cy="3238195"/>
          </a:xfrm>
        </p:grpSpPr>
        <p:sp>
          <p:nvSpPr>
            <p:cNvPr id="457" name="Rectángulo redondeado"/>
            <p:cNvSpPr/>
            <p:nvPr/>
          </p:nvSpPr>
          <p:spPr>
            <a:xfrm>
              <a:off x="-1" y="-1"/>
              <a:ext cx="8839204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58" name="Texto"/>
            <p:cNvSpPr txBox="1"/>
            <p:nvPr/>
          </p:nvSpPr>
          <p:spPr>
            <a:xfrm>
              <a:off x="158076" y="1428979"/>
              <a:ext cx="8523050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460" name="Google Shape;321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61" name="Google Shape;322;p21" descr="Google Shape;322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40" y="2710743"/>
            <a:ext cx="5190655" cy="4917758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Google Shape;455;p21"/>
          <p:cNvSpPr txBox="1"/>
          <p:nvPr/>
        </p:nvSpPr>
        <p:spPr>
          <a:xfrm>
            <a:off x="366450" y="1395743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TICKET DE SALIDA</a:t>
            </a:r>
          </a:p>
        </p:txBody>
      </p:sp>
      <p:sp>
        <p:nvSpPr>
          <p:cNvPr id="463" name="Google Shape;456;p21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TERMINAR:</a:t>
            </a:r>
          </a:p>
        </p:txBody>
      </p:sp>
      <p:grpSp>
        <p:nvGrpSpPr>
          <p:cNvPr id="466" name="Grupo 13"/>
          <p:cNvGrpSpPr/>
          <p:nvPr/>
        </p:nvGrpSpPr>
        <p:grpSpPr>
          <a:xfrm>
            <a:off x="972821" y="3675168"/>
            <a:ext cx="4567083" cy="1987265"/>
            <a:chOff x="0" y="0"/>
            <a:chExt cx="4567082" cy="1987264"/>
          </a:xfrm>
        </p:grpSpPr>
        <p:sp>
          <p:nvSpPr>
            <p:cNvPr id="464" name="Google Shape;445;p20"/>
            <p:cNvSpPr txBox="1"/>
            <p:nvPr/>
          </p:nvSpPr>
          <p:spPr>
            <a:xfrm>
              <a:off x="0" y="0"/>
              <a:ext cx="4567083" cy="1987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¡No olvides contestar la Autoevaluación y entregar el Ticket de Salida!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lnSpc>
                  <a:spcPct val="115000"/>
                </a:lnSpc>
                <a:defRPr sz="1600">
                  <a:latin typeface="+mn-lt"/>
                  <a:ea typeface="+mn-ea"/>
                  <a:cs typeface="+mn-cs"/>
                  <a:sym typeface="Arial"/>
                </a:defRPr>
              </a:pP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lnSpc>
                  <a:spcPct val="115000"/>
                </a:lnSpc>
                <a:defRPr sz="21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¡Hasta la próxima! 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defRPr sz="1600" u="sng">
                  <a:latin typeface="+mn-lt"/>
                  <a:ea typeface="+mn-ea"/>
                  <a:cs typeface="+mn-cs"/>
                  <a:sym typeface="Arial"/>
                </a:defRPr>
              </a:pPr>
              <a:br>
                <a:rPr sz="2100" b="1">
                  <a:solidFill>
                    <a:srgbClr val="741B47"/>
                  </a:solidFill>
                </a:rPr>
              </a:br>
              <a:endParaRPr sz="2100" b="1">
                <a:solidFill>
                  <a:srgbClr val="741B47"/>
                </a:solidFill>
              </a:endParaRPr>
            </a:p>
          </p:txBody>
        </p:sp>
        <p:pic>
          <p:nvPicPr>
            <p:cNvPr id="465" name="Imagen 15" descr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367" y="697155"/>
              <a:ext cx="673177" cy="603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7" name="Google Shape;445;p20"/>
          <p:cNvSpPr txBox="1"/>
          <p:nvPr/>
        </p:nvSpPr>
        <p:spPr>
          <a:xfrm>
            <a:off x="962189" y="3194013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BOMBA DE FRENO Y CIRCUITO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5" name="Google Shape;35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78" name="Google Shape;101;p3"/>
          <p:cNvGrpSpPr/>
          <p:nvPr/>
        </p:nvGrpSpPr>
        <p:grpSpPr>
          <a:xfrm>
            <a:off x="481781" y="1887794"/>
            <a:ext cx="4090220" cy="3116828"/>
            <a:chOff x="0" y="0"/>
            <a:chExt cx="4090219" cy="3116826"/>
          </a:xfrm>
        </p:grpSpPr>
        <p:sp>
          <p:nvSpPr>
            <p:cNvPr id="176" name="Rectángulo redondeado"/>
            <p:cNvSpPr/>
            <p:nvPr/>
          </p:nvSpPr>
          <p:spPr>
            <a:xfrm>
              <a:off x="0" y="-1"/>
              <a:ext cx="4090220" cy="3116828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77" name="Texto"/>
            <p:cNvSpPr txBox="1"/>
            <p:nvPr/>
          </p:nvSpPr>
          <p:spPr>
            <a:xfrm>
              <a:off x="76864" y="1368295"/>
              <a:ext cx="393649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180" name="Imagen 21" descr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3" y="1796208"/>
            <a:ext cx="719664" cy="68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95;p3"/>
          <p:cNvSpPr txBox="1"/>
          <p:nvPr/>
        </p:nvSpPr>
        <p:spPr>
          <a:xfrm>
            <a:off x="375975" y="1265366"/>
            <a:ext cx="4864619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82" name="Imagen 26" descr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99;p3"/>
          <p:cNvSpPr txBox="1"/>
          <p:nvPr/>
        </p:nvSpPr>
        <p:spPr>
          <a:xfrm>
            <a:off x="1172501" y="2439788"/>
            <a:ext cx="2793101" cy="215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/>
              <a:t>Realizar mantenimiento básico de diversos sistemas de vehículos automotrices livianos, semipesados y pesados, de acuerdo a las pautas de mantenimiento del fabricante, de inspección y diagnóstico de fallas.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smtClean="0"/>
              <a:t>4</a:t>
            </a:fld>
            <a:endParaRPr dirty="0"/>
          </a:p>
        </p:txBody>
      </p:sp>
      <p:grpSp>
        <p:nvGrpSpPr>
          <p:cNvPr id="202" name="Grupo 55"/>
          <p:cNvGrpSpPr/>
          <p:nvPr/>
        </p:nvGrpSpPr>
        <p:grpSpPr>
          <a:xfrm>
            <a:off x="279323" y="992481"/>
            <a:ext cx="9429356" cy="6116531"/>
            <a:chOff x="0" y="-2"/>
            <a:chExt cx="9429355" cy="6116529"/>
          </a:xfrm>
        </p:grpSpPr>
        <p:grpSp>
          <p:nvGrpSpPr>
            <p:cNvPr id="200" name="Grupo 56"/>
            <p:cNvGrpSpPr/>
            <p:nvPr/>
          </p:nvGrpSpPr>
          <p:grpSpPr>
            <a:xfrm>
              <a:off x="0" y="-2"/>
              <a:ext cx="9037629" cy="5034145"/>
              <a:chOff x="0" y="-1"/>
              <a:chExt cx="9037628" cy="5034143"/>
            </a:xfrm>
          </p:grpSpPr>
          <p:grpSp>
            <p:nvGrpSpPr>
              <p:cNvPr id="187" name="Google Shape;105;p3"/>
              <p:cNvGrpSpPr/>
              <p:nvPr/>
            </p:nvGrpSpPr>
            <p:grpSpPr>
              <a:xfrm>
                <a:off x="197188" y="2214450"/>
                <a:ext cx="4657802" cy="1139773"/>
                <a:chOff x="0" y="0"/>
                <a:chExt cx="4657801" cy="1139771"/>
              </a:xfrm>
            </p:grpSpPr>
            <p:sp>
              <p:nvSpPr>
                <p:cNvPr id="185" name="Rectángulo redondeado"/>
                <p:cNvSpPr/>
                <p:nvPr/>
              </p:nvSpPr>
              <p:spPr>
                <a:xfrm>
                  <a:off x="0" y="0"/>
                  <a:ext cx="4657802" cy="1139773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>
                  <a:solidFill>
                    <a:srgbClr val="585858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6" name="Texto"/>
                <p:cNvSpPr txBox="1"/>
                <p:nvPr/>
              </p:nvSpPr>
              <p:spPr>
                <a:xfrm>
                  <a:off x="55638" y="379768"/>
                  <a:ext cx="4546525" cy="3802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91423" tIns="91423" rIns="91423" bIns="91423" numCol="1" anchor="ctr">
                  <a:spAutoFit/>
                </a:bodyPr>
                <a:lstStyle>
                  <a:lvl1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r>
                    <a:t>    </a:t>
                  </a:r>
                </a:p>
              </p:txBody>
            </p:sp>
          </p:grpSp>
          <p:sp>
            <p:nvSpPr>
              <p:cNvPr id="188" name="Rectángulo redondeado"/>
              <p:cNvSpPr/>
              <p:nvPr/>
            </p:nvSpPr>
            <p:spPr>
              <a:xfrm>
                <a:off x="197187" y="3495515"/>
                <a:ext cx="4657803" cy="1538627"/>
              </a:xfrm>
              <a:prstGeom prst="roundRect">
                <a:avLst>
                  <a:gd name="adj" fmla="val 12346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189" name="Texto"/>
              <p:cNvSpPr txBox="1"/>
              <p:nvPr/>
            </p:nvSpPr>
            <p:spPr>
              <a:xfrm>
                <a:off x="252827" y="4092418"/>
                <a:ext cx="4546523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   </a:t>
                </a:r>
              </a:p>
            </p:txBody>
          </p:sp>
          <p:sp>
            <p:nvSpPr>
              <p:cNvPr id="190" name="Google Shape;110;p3"/>
              <p:cNvSpPr/>
              <p:nvPr/>
            </p:nvSpPr>
            <p:spPr>
              <a:xfrm>
                <a:off x="4747292" y="2637675"/>
                <a:ext cx="696537" cy="6965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grpSp>
            <p:nvGrpSpPr>
              <p:cNvPr id="193" name="Google Shape;112;p3"/>
              <p:cNvGrpSpPr/>
              <p:nvPr/>
            </p:nvGrpSpPr>
            <p:grpSpPr>
              <a:xfrm>
                <a:off x="0" y="4009689"/>
                <a:ext cx="391112" cy="536167"/>
                <a:chOff x="0" y="0"/>
                <a:chExt cx="391111" cy="536165"/>
              </a:xfrm>
            </p:grpSpPr>
            <p:sp>
              <p:nvSpPr>
                <p:cNvPr id="191" name="Google Shape;113;p3"/>
                <p:cNvSpPr/>
                <p:nvPr/>
              </p:nvSpPr>
              <p:spPr>
                <a:xfrm>
                  <a:off x="0" y="84708"/>
                  <a:ext cx="391112" cy="3858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41B4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2" name="Google Shape;114;p3"/>
                <p:cNvSpPr txBox="1"/>
                <p:nvPr/>
              </p:nvSpPr>
              <p:spPr>
                <a:xfrm>
                  <a:off x="9903" y="0"/>
                  <a:ext cx="312204" cy="536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91423" tIns="91423" rIns="91423" bIns="91423" numCol="1" anchor="ctr">
                  <a:spAutoFit/>
                </a:bodyPr>
                <a:lstStyle>
                  <a:lvl1pPr>
                    <a:defRPr sz="2800" b="1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</p:grpSp>
          <p:grpSp>
            <p:nvGrpSpPr>
              <p:cNvPr id="196" name="Google Shape;115;p3"/>
              <p:cNvGrpSpPr/>
              <p:nvPr/>
            </p:nvGrpSpPr>
            <p:grpSpPr>
              <a:xfrm>
                <a:off x="8162" y="2511490"/>
                <a:ext cx="376203" cy="536167"/>
                <a:chOff x="0" y="0"/>
                <a:chExt cx="376201" cy="536165"/>
              </a:xfrm>
            </p:grpSpPr>
            <p:sp>
              <p:nvSpPr>
                <p:cNvPr id="194" name="Google Shape;116;p3"/>
                <p:cNvSpPr/>
                <p:nvPr/>
              </p:nvSpPr>
              <p:spPr>
                <a:xfrm>
                  <a:off x="-1" y="84708"/>
                  <a:ext cx="376203" cy="3858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41B4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5" name="Google Shape;117;p3"/>
                <p:cNvSpPr txBox="1"/>
                <p:nvPr/>
              </p:nvSpPr>
              <p:spPr>
                <a:xfrm>
                  <a:off x="9524" y="0"/>
                  <a:ext cx="300303" cy="536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91423" tIns="91423" rIns="91423" bIns="91423" numCol="1" anchor="ctr">
                  <a:spAutoFit/>
                </a:bodyPr>
                <a:lstStyle>
                  <a:lvl1pPr>
                    <a:defRPr sz="2800" b="1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sp>
            <p:nvSpPr>
              <p:cNvPr id="197" name="Google Shape;392;p18"/>
              <p:cNvSpPr txBox="1"/>
              <p:nvPr/>
            </p:nvSpPr>
            <p:spPr>
              <a:xfrm>
                <a:off x="87126" y="-1"/>
                <a:ext cx="4700401" cy="6088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RECORDEMOS</a:t>
                </a:r>
                <a:endParaRPr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8" name="Google Shape;109;p3"/>
              <p:cNvSpPr txBox="1"/>
              <p:nvPr/>
            </p:nvSpPr>
            <p:spPr>
              <a:xfrm>
                <a:off x="87126" y="393824"/>
                <a:ext cx="8950502" cy="5361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lnSpc>
                    <a:spcPct val="80000"/>
                  </a:lnSpc>
                  <a:defRPr sz="2800" b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¿QUÉ APRENDIMOS LA ACTIVIDAD ANTERIOR?</a:t>
                </a:r>
              </a:p>
            </p:txBody>
          </p:sp>
          <p:sp>
            <p:nvSpPr>
              <p:cNvPr id="199" name="Google Shape;111;p3"/>
              <p:cNvSpPr txBox="1"/>
              <p:nvPr/>
            </p:nvSpPr>
            <p:spPr>
              <a:xfrm>
                <a:off x="125802" y="1411006"/>
                <a:ext cx="5782099" cy="424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lnSpc>
                    <a:spcPct val="90000"/>
                  </a:lnSpc>
                  <a:defRPr sz="1800" b="1" cap="all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Pedal y servo freno</a:t>
                </a:r>
              </a:p>
            </p:txBody>
          </p:sp>
        </p:grpSp>
        <p:pic>
          <p:nvPicPr>
            <p:cNvPr id="201" name="Google Shape;124;p3" descr="Google Shape;124;p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5436" y="1508328"/>
              <a:ext cx="4863919" cy="4608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Google Shape;121;p3"/>
          <p:cNvSpPr txBox="1"/>
          <p:nvPr/>
        </p:nvSpPr>
        <p:spPr>
          <a:xfrm>
            <a:off x="829773" y="3434940"/>
            <a:ext cx="4373900" cy="67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Reconociste el sistema de frenos automotriz, considerando sus partes y funciones. </a:t>
            </a:r>
          </a:p>
        </p:txBody>
      </p:sp>
      <p:sp>
        <p:nvSpPr>
          <p:cNvPr id="204" name="Google Shape;122;p3"/>
          <p:cNvSpPr txBox="1"/>
          <p:nvPr/>
        </p:nvSpPr>
        <p:spPr>
          <a:xfrm>
            <a:off x="829773" y="4642910"/>
            <a:ext cx="4038603" cy="124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Practicaste  en un vehículo y observaste el funcionamiento del servo freno, considerando lo visto en la actividad y las instrucciones entregadas por el docente.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38;p4"/>
          <p:cNvSpPr txBox="1"/>
          <p:nvPr/>
        </p:nvSpPr>
        <p:spPr>
          <a:xfrm>
            <a:off x="401914" y="2238035"/>
            <a:ext cx="2778712" cy="42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FRENOS Y MÁS !</a:t>
            </a:r>
          </a:p>
        </p:txBody>
      </p:sp>
      <p:sp>
        <p:nvSpPr>
          <p:cNvPr id="207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208" name="Google Shape;160;p5"/>
          <p:cNvSpPr txBox="1"/>
          <p:nvPr/>
        </p:nvSpPr>
        <p:spPr>
          <a:xfrm>
            <a:off x="344563" y="1315098"/>
            <a:ext cx="8950504" cy="53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ANTES DE COMENZAR</a:t>
            </a:r>
          </a:p>
        </p:txBody>
      </p:sp>
      <p:sp>
        <p:nvSpPr>
          <p:cNvPr id="209" name="Google Shape;165;p5"/>
          <p:cNvSpPr txBox="1"/>
          <p:nvPr/>
        </p:nvSpPr>
        <p:spPr>
          <a:xfrm>
            <a:off x="313634" y="6319256"/>
            <a:ext cx="5388804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¡Compartan experiencias </a:t>
            </a:r>
            <a:r>
              <a:rPr b="0"/>
              <a:t>con sus compañeros! </a:t>
            </a:r>
          </a:p>
        </p:txBody>
      </p:sp>
      <p:sp>
        <p:nvSpPr>
          <p:cNvPr id="210" name="Google Shape;168;p5"/>
          <p:cNvSpPr/>
          <p:nvPr/>
        </p:nvSpPr>
        <p:spPr>
          <a:xfrm>
            <a:off x="375767" y="3103453"/>
            <a:ext cx="5650728" cy="599310"/>
          </a:xfrm>
          <a:prstGeom prst="roundRect">
            <a:avLst>
              <a:gd name="adj" fmla="val 26672"/>
            </a:avLst>
          </a:prstGeom>
          <a:ln>
            <a:solidFill>
              <a:srgbClr val="585858"/>
            </a:solidFill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1" name="Google Shape;175;p5" descr="Google Shape;17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11" y="2801154"/>
            <a:ext cx="441962" cy="438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178;p5" descr="Google Shape;178;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25" y="1315762"/>
            <a:ext cx="2670050" cy="567537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Google Shape;392;p18"/>
          <p:cNvSpPr txBox="1"/>
          <p:nvPr/>
        </p:nvSpPr>
        <p:spPr>
          <a:xfrm>
            <a:off x="366450" y="992483"/>
            <a:ext cx="4700400" cy="60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ALGUNAS PREGUNTAS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4" name="Google Shape;136;p4"/>
          <p:cNvSpPr txBox="1"/>
          <p:nvPr/>
        </p:nvSpPr>
        <p:spPr>
          <a:xfrm>
            <a:off x="506729" y="3207107"/>
            <a:ext cx="5388803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•¿Qué otros elementos forman parte de un sistema de frenos?</a:t>
            </a:r>
          </a:p>
        </p:txBody>
      </p:sp>
      <p:pic>
        <p:nvPicPr>
          <p:cNvPr id="21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64" y="1877796"/>
            <a:ext cx="418372" cy="82910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Google Shape;136;p4"/>
          <p:cNvSpPr txBox="1"/>
          <p:nvPr/>
        </p:nvSpPr>
        <p:spPr>
          <a:xfrm>
            <a:off x="589644" y="4161878"/>
            <a:ext cx="4554613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•¿Qué es el líquido de frenos y para qué sirve?</a:t>
            </a:r>
          </a:p>
        </p:txBody>
      </p:sp>
      <p:sp>
        <p:nvSpPr>
          <p:cNvPr id="217" name="Google Shape;168;p5"/>
          <p:cNvSpPr/>
          <p:nvPr/>
        </p:nvSpPr>
        <p:spPr>
          <a:xfrm>
            <a:off x="375767" y="4058224"/>
            <a:ext cx="5650728" cy="599309"/>
          </a:xfrm>
          <a:prstGeom prst="roundRect">
            <a:avLst>
              <a:gd name="adj" fmla="val 26672"/>
            </a:avLst>
          </a:prstGeom>
          <a:ln>
            <a:solidFill>
              <a:srgbClr val="585858"/>
            </a:solidFill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8" name="Google Shape;175;p5" descr="Google Shape;17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11" y="3755924"/>
            <a:ext cx="441962" cy="43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168;p5"/>
          <p:cNvSpPr/>
          <p:nvPr/>
        </p:nvSpPr>
        <p:spPr>
          <a:xfrm>
            <a:off x="375767" y="5001480"/>
            <a:ext cx="5650728" cy="599309"/>
          </a:xfrm>
          <a:prstGeom prst="roundRect">
            <a:avLst>
              <a:gd name="adj" fmla="val 26672"/>
            </a:avLst>
          </a:prstGeom>
          <a:ln>
            <a:solidFill>
              <a:srgbClr val="585858"/>
            </a:solidFill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0" name="Google Shape;175;p5" descr="Google Shape;17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11" y="4699180"/>
            <a:ext cx="441962" cy="43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Google Shape;136;p4"/>
          <p:cNvSpPr txBox="1"/>
          <p:nvPr/>
        </p:nvSpPr>
        <p:spPr>
          <a:xfrm>
            <a:off x="506729" y="5105134"/>
            <a:ext cx="5388803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•¿Qué es el líquido de frenos y para qué sirve?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151;p5"/>
          <p:cNvGrpSpPr/>
          <p:nvPr/>
        </p:nvGrpSpPr>
        <p:grpSpPr>
          <a:xfrm>
            <a:off x="4063481" y="3088867"/>
            <a:ext cx="5095873" cy="3508581"/>
            <a:chOff x="0" y="0"/>
            <a:chExt cx="5095871" cy="3508580"/>
          </a:xfrm>
        </p:grpSpPr>
        <p:sp>
          <p:nvSpPr>
            <p:cNvPr id="223" name="Rectángulo redondeado"/>
            <p:cNvSpPr/>
            <p:nvPr/>
          </p:nvSpPr>
          <p:spPr>
            <a:xfrm>
              <a:off x="0" y="-1"/>
              <a:ext cx="5095873" cy="3508581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24" name="Texto"/>
            <p:cNvSpPr txBox="1"/>
            <p:nvPr/>
          </p:nvSpPr>
          <p:spPr>
            <a:xfrm>
              <a:off x="53108" y="1564172"/>
              <a:ext cx="4989657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226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27" name="Google Shape;152;p5"/>
          <p:cNvSpPr txBox="1"/>
          <p:nvPr/>
        </p:nvSpPr>
        <p:spPr>
          <a:xfrm rot="21594879">
            <a:off x="4510901" y="3646591"/>
            <a:ext cx="4357845" cy="67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Reconocerás las partes del sistema de frenos, considerando la función de cada una de ellas.</a:t>
            </a:r>
          </a:p>
        </p:txBody>
      </p:sp>
      <p:sp>
        <p:nvSpPr>
          <p:cNvPr id="228" name="Google Shape;167;p5"/>
          <p:cNvSpPr txBox="1"/>
          <p:nvPr/>
        </p:nvSpPr>
        <p:spPr>
          <a:xfrm>
            <a:off x="4017016" y="1066665"/>
            <a:ext cx="466495" cy="8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229" name="Google Shape;168;p5"/>
          <p:cNvSpPr txBox="1"/>
          <p:nvPr/>
        </p:nvSpPr>
        <p:spPr>
          <a:xfrm>
            <a:off x="375974" y="1265366"/>
            <a:ext cx="387288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  <p:sp>
        <p:nvSpPr>
          <p:cNvPr id="230" name="Google Shape;152;p5"/>
          <p:cNvSpPr txBox="1"/>
          <p:nvPr/>
        </p:nvSpPr>
        <p:spPr>
          <a:xfrm>
            <a:off x="4510132" y="5178318"/>
            <a:ext cx="4486126" cy="67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Practicarás desarmando una bomba de frenos, considerando sus partes y mantenimiento.</a:t>
            </a:r>
          </a:p>
        </p:txBody>
      </p:sp>
      <p:pic>
        <p:nvPicPr>
          <p:cNvPr id="231" name="Google Shape;164;p5" descr="Google Shape;164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1" y="2367775"/>
            <a:ext cx="2965719" cy="432899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Google Shape;196;p6"/>
          <p:cNvSpPr txBox="1"/>
          <p:nvPr/>
        </p:nvSpPr>
        <p:spPr>
          <a:xfrm>
            <a:off x="4063851" y="2576445"/>
            <a:ext cx="4932408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235" name="Google Shape;189;p6"/>
          <p:cNvGrpSpPr/>
          <p:nvPr/>
        </p:nvGrpSpPr>
        <p:grpSpPr>
          <a:xfrm>
            <a:off x="3880053" y="3669207"/>
            <a:ext cx="376203" cy="536119"/>
            <a:chOff x="0" y="0"/>
            <a:chExt cx="376201" cy="536117"/>
          </a:xfrm>
        </p:grpSpPr>
        <p:sp>
          <p:nvSpPr>
            <p:cNvPr id="233" name="Google Shape;190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34" name="Google Shape;191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38" name="Google Shape;192;p6"/>
          <p:cNvGrpSpPr/>
          <p:nvPr/>
        </p:nvGrpSpPr>
        <p:grpSpPr>
          <a:xfrm>
            <a:off x="3879824" y="5233379"/>
            <a:ext cx="376203" cy="536118"/>
            <a:chOff x="0" y="0"/>
            <a:chExt cx="376201" cy="536117"/>
          </a:xfrm>
        </p:grpSpPr>
        <p:sp>
          <p:nvSpPr>
            <p:cNvPr id="236" name="Google Shape;193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37" name="Google Shape;194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39" name="Google Shape;166;p5"/>
          <p:cNvSpPr txBox="1"/>
          <p:nvPr/>
        </p:nvSpPr>
        <p:spPr>
          <a:xfrm>
            <a:off x="4483510" y="1262079"/>
            <a:ext cx="4512748" cy="46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COMPONENTES DEL </a:t>
            </a:r>
            <a:r>
              <a:rPr b="1" dirty="0">
                <a:solidFill>
                  <a:srgbClr val="741B47"/>
                </a:solidFill>
              </a:rPr>
              <a:t>SISTEMA DE FRENOS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ángulo redondeado"/>
          <p:cNvSpPr/>
          <p:nvPr/>
        </p:nvSpPr>
        <p:spPr>
          <a:xfrm>
            <a:off x="868127" y="2612307"/>
            <a:ext cx="4190757" cy="1241548"/>
          </a:xfrm>
          <a:prstGeom prst="roundRect">
            <a:avLst>
              <a:gd name="adj" fmla="val 1726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244" name="Grupo"/>
          <p:cNvGrpSpPr/>
          <p:nvPr/>
        </p:nvGrpSpPr>
        <p:grpSpPr>
          <a:xfrm>
            <a:off x="4163666" y="2226813"/>
            <a:ext cx="2173884" cy="2173884"/>
            <a:chOff x="0" y="0"/>
            <a:chExt cx="2173883" cy="2173883"/>
          </a:xfrm>
        </p:grpSpPr>
        <p:sp>
          <p:nvSpPr>
            <p:cNvPr id="242" name="Círculo"/>
            <p:cNvSpPr/>
            <p:nvPr/>
          </p:nvSpPr>
          <p:spPr>
            <a:xfrm>
              <a:off x="0" y="0"/>
              <a:ext cx="2173884" cy="2173884"/>
            </a:xfrm>
            <a:prstGeom prst="ellipse">
              <a:avLst/>
            </a:prstGeom>
            <a:solidFill>
              <a:srgbClr val="BC9C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43" name="Círculo"/>
            <p:cNvSpPr/>
            <p:nvPr/>
          </p:nvSpPr>
          <p:spPr>
            <a:xfrm>
              <a:off x="68351" y="68351"/>
              <a:ext cx="2037181" cy="20371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245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 cap="all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DEL </a:t>
            </a:r>
            <a:r>
              <a:rPr b="0">
                <a:solidFill>
                  <a:srgbClr val="FF0000"/>
                </a:solidFill>
              </a:rPr>
              <a:t>SISTEMA DE FRENOS</a:t>
            </a:r>
          </a:p>
        </p:txBody>
      </p:sp>
      <p:sp>
        <p:nvSpPr>
          <p:cNvPr id="246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47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382535" y="1650167"/>
            <a:ext cx="8083275" cy="47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El sistema de frenos se compone de los siguientes elementos:</a:t>
            </a:r>
          </a:p>
        </p:txBody>
      </p:sp>
      <p:sp>
        <p:nvSpPr>
          <p:cNvPr id="248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1824900" y="2846282"/>
            <a:ext cx="2277212" cy="773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Cilindro maestro o bomba de freno</a:t>
            </a:r>
          </a:p>
        </p:txBody>
      </p:sp>
      <p:pic>
        <p:nvPicPr>
          <p:cNvPr id="24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99" y="4637360"/>
            <a:ext cx="5291862" cy="217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548" y="2728416"/>
            <a:ext cx="1516121" cy="117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48F66E-021B-D945-BD3E-D46E6F72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177" y="2294130"/>
            <a:ext cx="2818840" cy="45120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254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DEL </a:t>
            </a:r>
            <a:r>
              <a:rPr b="0">
                <a:solidFill>
                  <a:srgbClr val="FF0000"/>
                </a:solidFill>
              </a:rPr>
              <a:t>SISTEMA DE FRENOS</a:t>
            </a:r>
          </a:p>
        </p:txBody>
      </p:sp>
      <p:sp>
        <p:nvSpPr>
          <p:cNvPr id="255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26201" y="1678335"/>
            <a:ext cx="6248220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BOMBA “TANDEM” O DE DOBLE CIRCUITO</a:t>
            </a:r>
          </a:p>
        </p:txBody>
      </p:sp>
      <p:sp>
        <p:nvSpPr>
          <p:cNvPr id="256" name="Rectángulo redondeado"/>
          <p:cNvSpPr/>
          <p:nvPr/>
        </p:nvSpPr>
        <p:spPr>
          <a:xfrm>
            <a:off x="892408" y="2493444"/>
            <a:ext cx="7441802" cy="3150707"/>
          </a:xfrm>
          <a:prstGeom prst="roundRect">
            <a:avLst>
              <a:gd name="adj" fmla="val 17740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9" y="2594251"/>
            <a:ext cx="4858825" cy="2926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2D0BBE-4D2B-3D44-AA67-098FF87E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35" y="2297430"/>
            <a:ext cx="2857500" cy="5613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ángulo redondeado"/>
          <p:cNvSpPr/>
          <p:nvPr/>
        </p:nvSpPr>
        <p:spPr>
          <a:xfrm>
            <a:off x="467191" y="2336181"/>
            <a:ext cx="8781118" cy="4243475"/>
          </a:xfrm>
          <a:prstGeom prst="roundRect">
            <a:avLst>
              <a:gd name="adj" fmla="val 6222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1" name="Google Shape;173;p6"/>
          <p:cNvSpPr txBox="1"/>
          <p:nvPr/>
        </p:nvSpPr>
        <p:spPr>
          <a:xfrm>
            <a:off x="382498" y="1134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COMPONENTES DEL </a:t>
            </a:r>
            <a:r>
              <a:rPr b="0">
                <a:solidFill>
                  <a:srgbClr val="FF0000"/>
                </a:solidFill>
              </a:rPr>
              <a:t>SISTEMA DE FRENOS</a:t>
            </a:r>
          </a:p>
        </p:txBody>
      </p:sp>
      <p:sp>
        <p:nvSpPr>
          <p:cNvPr id="262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434521" y="1551335"/>
            <a:ext cx="5468945" cy="4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BOMBA “TANDEM” O DE DOBLE CIRCUITO</a:t>
            </a:r>
          </a:p>
        </p:txBody>
      </p:sp>
      <p:pic>
        <p:nvPicPr>
          <p:cNvPr id="2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89" y="2628900"/>
            <a:ext cx="5971699" cy="38239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CL" smtClean="0"/>
              <a:t>9</a:t>
            </a:fld>
            <a:endParaRPr lang="es-CL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950</Words>
  <Application>Microsoft Office PowerPoint</Application>
  <PresentationFormat>Personalizado</PresentationFormat>
  <Paragraphs>147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 Marquez Pauchard</dc:creator>
  <cp:lastModifiedBy>Pamela  Marquez Pauchard</cp:lastModifiedBy>
  <cp:revision>5</cp:revision>
  <dcterms:modified xsi:type="dcterms:W3CDTF">2021-02-15T20:50:38Z</dcterms:modified>
</cp:coreProperties>
</file>