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0bOeqf/+DjOuPc749AAj+Mtfx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2F28A4-943A-459F-8C15-E5B7859210CA}">
  <a:tblStyle styleId="{0A2F28A4-943A-459F-8C15-E5B7859210C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5" name="Google Shape;18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97" name="Google Shape;19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08" name="Google Shape;20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19" name="Google Shape;21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32" name="Google Shape;23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46" name="Google Shape;24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56" name="Google Shape;25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67" name="Google Shape;26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80" name="Google Shape;280;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91" name="Google Shape;29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03" name="Google Shape;303;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16" name="Google Shape;31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27" name="Google Shape;327;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40" name="Google Shape;34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54" name="Google Shape;35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68" name="Google Shape;368;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81" name="Google Shape;381;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4" name="Google Shape;11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9" name="Google Shape;12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9" name="Google Shape;13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1" name="Google Shape;15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61" name="Google Shape;16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72" name="Google Shape;17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7"/>
        <p:cNvGrpSpPr/>
        <p:nvPr/>
      </p:nvGrpSpPr>
      <p:grpSpPr>
        <a:xfrm>
          <a:off x="0" y="0"/>
          <a:ext cx="0" cy="0"/>
          <a:chOff x="0" y="0"/>
          <a:chExt cx="0" cy="0"/>
        </a:xfrm>
      </p:grpSpPr>
      <p:sp>
        <p:nvSpPr>
          <p:cNvPr id="18" name="Google Shape;1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 name="Google Shape;1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 name="Google Shape;2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 name="Google Shape;2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Google Shape;2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 name="Google Shape;3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 name="Google Shape;3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 name="Google Shape;3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 name="Google Shape;3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 name="Google Shape;4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www.panelessip.com.ar/"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www.contemar.cl/2014/06/27/construccion-de-instalacion-de-faena-en-santiago" TargetMode="External"/><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hyperlink" Target="https://tecnofast.cl/producto/oficinas-de-faena/" TargetMode="Externa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acmanet.cl/productos/cierres-perimetrales/cercas-pro" TargetMode="External"/><Relationship Id="rId5" Type="http://schemas.openxmlformats.org/officeDocument/2006/relationships/hyperlink" Target="http://www.emb.cl/construccion/articulo.mvc?xid=2829&amp;edi=137&amp;xit=cierres-perimetrales-calidad-y-variedad-que-cumple-con-los-estandares-y-las-normas-establecidas"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328469"/>
            <a:ext cx="6096000" cy="6161103"/>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85" name="Google Shape;85;p1"/>
          <p:cNvSpPr/>
          <p:nvPr/>
        </p:nvSpPr>
        <p:spPr>
          <a:xfrm>
            <a:off x="11709647" y="328469"/>
            <a:ext cx="482353"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86" name="Google Shape;86;p1"/>
          <p:cNvSpPr txBox="1"/>
          <p:nvPr/>
        </p:nvSpPr>
        <p:spPr>
          <a:xfrm>
            <a:off x="1524000" y="976079"/>
            <a:ext cx="4441794"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s-CL" sz="1600" b="0" i="0" u="none" strike="noStrike" cap="none" dirty="0">
                <a:solidFill>
                  <a:schemeClr val="lt1"/>
                </a:solidFill>
                <a:latin typeface="Calibri"/>
                <a:ea typeface="Calibri"/>
                <a:cs typeface="Calibri"/>
                <a:sym typeface="Calibri"/>
              </a:rPr>
              <a:t>Especialidad Construcción</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600"/>
              <a:buFont typeface="Arial"/>
              <a:buNone/>
            </a:pPr>
            <a:r>
              <a:rPr lang="es-CL" sz="1600" b="0" i="0" u="none" strike="noStrike" cap="none" dirty="0">
                <a:solidFill>
                  <a:schemeClr val="lt1"/>
                </a:solidFill>
                <a:latin typeface="Calibri"/>
                <a:ea typeface="Calibri"/>
                <a:cs typeface="Calibri"/>
                <a:sym typeface="Calibri"/>
              </a:rPr>
              <a:t>Plan Común</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600"/>
              <a:buFont typeface="Arial"/>
              <a:buNone/>
            </a:pPr>
            <a:r>
              <a:rPr lang="es-CL" sz="1600" b="0" i="0" u="none" strike="noStrike" cap="none" dirty="0">
                <a:solidFill>
                  <a:schemeClr val="lt1"/>
                </a:solidFill>
                <a:latin typeface="Calibri"/>
                <a:ea typeface="Calibri"/>
                <a:cs typeface="Calibri"/>
                <a:sym typeface="Calibri"/>
              </a:rPr>
              <a:t>Módulo Carpintería de Instalación de Faenas</a:t>
            </a:r>
            <a:endParaRPr sz="1600" b="0" i="0" u="none" strike="noStrike" cap="none" dirty="0">
              <a:solidFill>
                <a:schemeClr val="lt1"/>
              </a:solidFill>
              <a:latin typeface="Calibri"/>
              <a:ea typeface="Calibri"/>
              <a:cs typeface="Calibri"/>
              <a:sym typeface="Calibri"/>
            </a:endParaRPr>
          </a:p>
        </p:txBody>
      </p:sp>
      <p:pic>
        <p:nvPicPr>
          <p:cNvPr id="87" name="Google Shape;87;p1"/>
          <p:cNvPicPr preferRelativeResize="0"/>
          <p:nvPr/>
        </p:nvPicPr>
        <p:blipFill rotWithShape="1">
          <a:blip r:embed="rId3">
            <a:alphaModFix/>
          </a:blip>
          <a:srcRect/>
          <a:stretch/>
        </p:blipFill>
        <p:spPr>
          <a:xfrm>
            <a:off x="6165973" y="330072"/>
            <a:ext cx="5473700" cy="6159500"/>
          </a:xfrm>
          <a:prstGeom prst="rect">
            <a:avLst/>
          </a:prstGeom>
          <a:noFill/>
          <a:ln>
            <a:noFill/>
          </a:ln>
        </p:spPr>
      </p:pic>
      <p:sp>
        <p:nvSpPr>
          <p:cNvPr id="88" name="Google Shape;88;p1"/>
          <p:cNvSpPr txBox="1">
            <a:spLocks noGrp="1"/>
          </p:cNvSpPr>
          <p:nvPr>
            <p:ph type="ctrTitle"/>
          </p:nvPr>
        </p:nvSpPr>
        <p:spPr>
          <a:xfrm>
            <a:off x="759069" y="2532184"/>
            <a:ext cx="5043854" cy="1662491"/>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1"/>
              </a:buClr>
              <a:buSzPts val="4400"/>
              <a:buFont typeface="Calibri"/>
              <a:buNone/>
            </a:pPr>
            <a:r>
              <a:rPr lang="es-CL" sz="4140" b="1" dirty="0">
                <a:solidFill>
                  <a:schemeClr val="lt1"/>
                </a:solidFill>
              </a:rPr>
              <a:t>Carpintería de Instalación de Faenas</a:t>
            </a:r>
            <a:endParaRPr sz="4140" b="1" dirty="0">
              <a:solidFill>
                <a:schemeClr val="lt1"/>
              </a:solidFill>
            </a:endParaRPr>
          </a:p>
        </p:txBody>
      </p:sp>
      <p:sp>
        <p:nvSpPr>
          <p:cNvPr id="89" name="Google Shape;89;p1"/>
          <p:cNvSpPr txBox="1">
            <a:spLocks noGrp="1"/>
          </p:cNvSpPr>
          <p:nvPr>
            <p:ph type="subTitle" idx="1"/>
          </p:nvPr>
        </p:nvSpPr>
        <p:spPr>
          <a:xfrm>
            <a:off x="2771469" y="5138119"/>
            <a:ext cx="3091684" cy="40800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lt1"/>
              </a:buClr>
              <a:buSzPts val="2000"/>
              <a:buNone/>
            </a:pPr>
            <a:r>
              <a:rPr lang="es-CL" sz="2000" dirty="0">
                <a:solidFill>
                  <a:schemeClr val="lt1"/>
                </a:solidFill>
              </a:rPr>
              <a:t>Activación de Aprendizajes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3"/>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188" name="Google Shape;188;p23"/>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89" name="Google Shape;189;p23"/>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RESIDUOS</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NO PELIGROSOS</a:t>
            </a:r>
            <a:endParaRPr sz="4400" b="0" i="0" u="none" strike="noStrike" cap="none" dirty="0">
              <a:solidFill>
                <a:srgbClr val="00953A"/>
              </a:solidFill>
              <a:latin typeface="Calibri"/>
              <a:ea typeface="Calibri"/>
              <a:cs typeface="Calibri"/>
              <a:sym typeface="Calibri"/>
            </a:endParaRPr>
          </a:p>
        </p:txBody>
      </p:sp>
      <p:sp>
        <p:nvSpPr>
          <p:cNvPr id="190" name="Google Shape;190;p23"/>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91" name="Google Shape;191;p23"/>
          <p:cNvSpPr txBox="1"/>
          <p:nvPr/>
        </p:nvSpPr>
        <p:spPr>
          <a:xfrm>
            <a:off x="403193" y="3185212"/>
            <a:ext cx="6097554" cy="193899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s-CL" sz="2400" b="0" i="0" u="none" strike="noStrike" cap="none" dirty="0">
                <a:solidFill>
                  <a:srgbClr val="000000"/>
                </a:solidFill>
                <a:latin typeface="Calibri"/>
                <a:ea typeface="Calibri"/>
                <a:cs typeface="Calibri"/>
                <a:sym typeface="Calibri"/>
              </a:rPr>
              <a:t>Estos deben ser segregados y caracterizados en el origen debiendo ser acopiados en sector destinado dentro de la faena; la disposición final de estos deben ser en </a:t>
            </a:r>
            <a:r>
              <a:rPr lang="es-CL" sz="2400" b="1" i="0" u="none" strike="noStrike" cap="none" dirty="0">
                <a:solidFill>
                  <a:srgbClr val="00953A"/>
                </a:solidFill>
                <a:latin typeface="Calibri"/>
                <a:ea typeface="Calibri"/>
                <a:cs typeface="Calibri"/>
                <a:sym typeface="Calibri"/>
              </a:rPr>
              <a:t>Relleno Industrial </a:t>
            </a:r>
            <a:r>
              <a:rPr lang="es-CL" sz="2400" b="0" i="0" u="none" strike="noStrike" cap="none" dirty="0">
                <a:solidFill>
                  <a:srgbClr val="000000"/>
                </a:solidFill>
                <a:latin typeface="Calibri"/>
                <a:ea typeface="Calibri"/>
                <a:cs typeface="Calibri"/>
                <a:sym typeface="Calibri"/>
              </a:rPr>
              <a:t>Autorizado por la Autoridad Sanitaria.</a:t>
            </a:r>
            <a:endParaRPr dirty="0"/>
          </a:p>
        </p:txBody>
      </p:sp>
      <p:pic>
        <p:nvPicPr>
          <p:cNvPr id="192" name="Google Shape;192;p23"/>
          <p:cNvPicPr preferRelativeResize="0"/>
          <p:nvPr/>
        </p:nvPicPr>
        <p:blipFill rotWithShape="1">
          <a:blip r:embed="rId4">
            <a:alphaModFix/>
          </a:blip>
          <a:srcRect l="2305" t="10064" r="4033" b="1926"/>
          <a:stretch/>
        </p:blipFill>
        <p:spPr>
          <a:xfrm>
            <a:off x="7141903" y="2354483"/>
            <a:ext cx="3524250" cy="360045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93" name="Google Shape;193;p23"/>
          <p:cNvSpPr txBox="1"/>
          <p:nvPr/>
        </p:nvSpPr>
        <p:spPr>
          <a:xfrm>
            <a:off x="5756986" y="1882014"/>
            <a:ext cx="626229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800" b="1" i="0" u="none" strike="noStrike" cap="none" dirty="0">
                <a:solidFill>
                  <a:srgbClr val="00953A"/>
                </a:solidFill>
                <a:latin typeface="Calibri"/>
                <a:ea typeface="Calibri"/>
                <a:cs typeface="Calibri"/>
                <a:sym typeface="Calibri"/>
              </a:rPr>
              <a:t>Figura 6. Sistema de almacenamiento de desechos no peligrosos</a:t>
            </a:r>
            <a:endParaRPr sz="1800" b="1" i="0" u="none" strike="noStrike" cap="none" dirty="0">
              <a:solidFill>
                <a:srgbClr val="00953A"/>
              </a:solidFill>
              <a:latin typeface="Arial"/>
              <a:ea typeface="Arial"/>
              <a:cs typeface="Arial"/>
              <a:sym typeface="Arial"/>
            </a:endParaRPr>
          </a:p>
        </p:txBody>
      </p:sp>
      <p:sp>
        <p:nvSpPr>
          <p:cNvPr id="194" name="Google Shape;194;p23"/>
          <p:cNvSpPr txBox="1"/>
          <p:nvPr/>
        </p:nvSpPr>
        <p:spPr>
          <a:xfrm>
            <a:off x="5855251" y="6024374"/>
            <a:ext cx="6097554" cy="34073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chemeClr val="dk1"/>
              </a:buClr>
              <a:buSzPts val="1100"/>
              <a:buFont typeface="Arial"/>
              <a:buNone/>
            </a:pPr>
            <a:r>
              <a:rPr lang="es-CL" sz="1200" b="0" i="0" u="none" strike="noStrike" cap="none" dirty="0">
                <a:solidFill>
                  <a:schemeClr val="dk1"/>
                </a:solidFill>
                <a:latin typeface="Calibri"/>
                <a:ea typeface="Calibri"/>
                <a:cs typeface="Calibri"/>
                <a:sym typeface="Calibri"/>
              </a:rPr>
              <a:t>Achs, Prevención de Riesgos en obras de construcción, Instalación de faenas</a:t>
            </a:r>
            <a:endParaRPr sz="1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24"/>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200" name="Google Shape;200;p24"/>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01" name="Google Shape;201;p24"/>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COMEDORES</a:t>
            </a:r>
            <a:br>
              <a:rPr lang="es-CL" sz="4400" b="0" i="0" u="none" strike="noStrike" cap="none" dirty="0">
                <a:solidFill>
                  <a:schemeClr val="dk1"/>
                </a:solidFill>
                <a:latin typeface="Calibri"/>
                <a:ea typeface="Calibri"/>
                <a:cs typeface="Calibri"/>
                <a:sym typeface="Calibri"/>
              </a:rPr>
            </a:br>
            <a:endParaRPr sz="4400" b="0" i="0" u="none" strike="noStrike" cap="none" dirty="0">
              <a:solidFill>
                <a:srgbClr val="00953A"/>
              </a:solidFill>
              <a:latin typeface="Calibri"/>
              <a:ea typeface="Calibri"/>
              <a:cs typeface="Calibri"/>
              <a:sym typeface="Calibri"/>
            </a:endParaRPr>
          </a:p>
        </p:txBody>
      </p:sp>
      <p:sp>
        <p:nvSpPr>
          <p:cNvPr id="202" name="Google Shape;202;p24"/>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03" name="Google Shape;203;p24"/>
          <p:cNvSpPr/>
          <p:nvPr/>
        </p:nvSpPr>
        <p:spPr>
          <a:xfrm>
            <a:off x="4553339" y="2319182"/>
            <a:ext cx="7272792" cy="4117125"/>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04" name="Google Shape;204;p24"/>
          <p:cNvSpPr txBox="1"/>
          <p:nvPr/>
        </p:nvSpPr>
        <p:spPr>
          <a:xfrm>
            <a:off x="296663" y="3190299"/>
            <a:ext cx="4062442" cy="23083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s-CL" sz="2400" b="0" i="0" u="none" strike="noStrike" cap="none" dirty="0">
                <a:solidFill>
                  <a:srgbClr val="000000"/>
                </a:solidFill>
                <a:latin typeface="Calibri"/>
                <a:ea typeface="Calibri"/>
                <a:cs typeface="Calibri"/>
                <a:sym typeface="Calibri"/>
              </a:rPr>
              <a:t>Son lugares donde el personal de las obras </a:t>
            </a:r>
            <a:r>
              <a:rPr lang="es-CL" sz="2400" dirty="0">
                <a:latin typeface="Calibri"/>
                <a:ea typeface="Calibri"/>
                <a:cs typeface="Calibri"/>
                <a:sym typeface="Calibri"/>
              </a:rPr>
              <a:t>realizará</a:t>
            </a:r>
            <a:r>
              <a:rPr lang="es-CL" sz="2400" b="0" i="0" u="none" strike="noStrike" cap="none" dirty="0">
                <a:solidFill>
                  <a:srgbClr val="000000"/>
                </a:solidFill>
                <a:latin typeface="Calibri"/>
                <a:ea typeface="Calibri"/>
                <a:cs typeface="Calibri"/>
                <a:sym typeface="Calibri"/>
              </a:rPr>
              <a:t> el consumo de sus alimentos, para ello tenemos dos tipos de comedores </a:t>
            </a:r>
            <a:r>
              <a:rPr lang="es-CL" sz="2400" b="1" i="0" u="none" strike="noStrike" cap="none" dirty="0">
                <a:solidFill>
                  <a:srgbClr val="00953A"/>
                </a:solidFill>
                <a:latin typeface="Calibri"/>
                <a:ea typeface="Calibri"/>
                <a:cs typeface="Calibri"/>
                <a:sym typeface="Calibri"/>
              </a:rPr>
              <a:t>(Artículo 28, 29 y 30 DS 594/99 del </a:t>
            </a:r>
            <a:r>
              <a:rPr lang="es-CL" sz="2400" b="1" dirty="0">
                <a:solidFill>
                  <a:srgbClr val="00953A"/>
                </a:solidFill>
                <a:latin typeface="Calibri"/>
                <a:ea typeface="Calibri"/>
                <a:cs typeface="Calibri"/>
                <a:sym typeface="Calibri"/>
              </a:rPr>
              <a:t>MINSAL</a:t>
            </a:r>
            <a:r>
              <a:rPr lang="es-CL" sz="2400" b="1" i="0" u="none" strike="noStrike" cap="none" dirty="0">
                <a:solidFill>
                  <a:srgbClr val="00953A"/>
                </a:solidFill>
                <a:latin typeface="Calibri"/>
                <a:ea typeface="Calibri"/>
                <a:cs typeface="Calibri"/>
                <a:sym typeface="Calibri"/>
              </a:rPr>
              <a:t>).</a:t>
            </a:r>
            <a:endParaRPr dirty="0"/>
          </a:p>
        </p:txBody>
      </p:sp>
      <p:sp>
        <p:nvSpPr>
          <p:cNvPr id="205" name="Google Shape;205;p24"/>
          <p:cNvSpPr txBox="1"/>
          <p:nvPr/>
        </p:nvSpPr>
        <p:spPr>
          <a:xfrm>
            <a:off x="4756278" y="2562628"/>
            <a:ext cx="6869662" cy="3785652"/>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lt1"/>
              </a:buClr>
              <a:buSzPts val="2000"/>
              <a:buFont typeface="Arial"/>
              <a:buChar char="•"/>
            </a:pPr>
            <a:r>
              <a:rPr lang="es-CL" sz="2000" b="1" i="0" u="none" strike="noStrike" cap="none" dirty="0">
                <a:solidFill>
                  <a:schemeClr val="lt1"/>
                </a:solidFill>
                <a:latin typeface="Calibri"/>
                <a:ea typeface="Calibri"/>
                <a:cs typeface="Calibri"/>
                <a:sym typeface="Calibri"/>
              </a:rPr>
              <a:t>Comedores Móviles: </a:t>
            </a:r>
            <a:r>
              <a:rPr lang="es-CL" sz="2000" b="0" i="0" u="none" strike="noStrike" cap="none" dirty="0">
                <a:solidFill>
                  <a:schemeClr val="lt1"/>
                </a:solidFill>
                <a:latin typeface="Calibri"/>
                <a:ea typeface="Calibri"/>
                <a:cs typeface="Calibri"/>
                <a:sym typeface="Calibri"/>
              </a:rPr>
              <a:t>son los que como su nombre lo indica, permiten su movilidad de un punto de la faena a otro (principalmente Obras Viales, caminos, etc) las características que este debe tener son, piso sólido y de material lavable </a:t>
            </a:r>
            <a:endParaRPr dirty="0"/>
          </a:p>
          <a:p>
            <a:pPr marL="342900" marR="0" lvl="0" indent="-342900" algn="just" rtl="0">
              <a:lnSpc>
                <a:spcPct val="100000"/>
              </a:lnSpc>
              <a:spcBef>
                <a:spcPts val="0"/>
              </a:spcBef>
              <a:spcAft>
                <a:spcPts val="0"/>
              </a:spcAft>
              <a:buClr>
                <a:schemeClr val="lt1"/>
              </a:buClr>
              <a:buSzPts val="2000"/>
              <a:buFont typeface="Arial"/>
              <a:buChar char="•"/>
            </a:pPr>
            <a:r>
              <a:rPr lang="es-CL" sz="2000" b="1" i="0" u="none" strike="noStrike" cap="none" dirty="0">
                <a:solidFill>
                  <a:schemeClr val="lt1"/>
                </a:solidFill>
                <a:latin typeface="Calibri"/>
                <a:ea typeface="Calibri"/>
                <a:cs typeface="Calibri"/>
                <a:sym typeface="Calibri"/>
              </a:rPr>
              <a:t>Comedores Fijos: </a:t>
            </a:r>
            <a:r>
              <a:rPr lang="es-CL" sz="2000" b="0" i="0" u="none" strike="noStrike" cap="none" dirty="0">
                <a:solidFill>
                  <a:schemeClr val="lt1"/>
                </a:solidFill>
                <a:latin typeface="Calibri"/>
                <a:ea typeface="Calibri"/>
                <a:cs typeface="Calibri"/>
                <a:sym typeface="Calibri"/>
              </a:rPr>
              <a:t>permiten el consumo de los alimentos en la obra, las características que este debe tener son, piso sólido y de material lavable . </a:t>
            </a:r>
            <a:endParaRPr dirty="0"/>
          </a:p>
          <a:p>
            <a:pPr marL="342900" marR="0" lvl="0" indent="-342900" algn="just" rtl="0">
              <a:lnSpc>
                <a:spcPct val="100000"/>
              </a:lnSpc>
              <a:spcBef>
                <a:spcPts val="0"/>
              </a:spcBef>
              <a:spcAft>
                <a:spcPts val="0"/>
              </a:spcAft>
              <a:buClr>
                <a:schemeClr val="lt1"/>
              </a:buClr>
              <a:buSzPts val="2000"/>
              <a:buFont typeface="Arial"/>
              <a:buChar char="•"/>
            </a:pPr>
            <a:r>
              <a:rPr lang="es-CL" sz="2000" b="1" i="0" u="none" strike="noStrike" cap="none" dirty="0">
                <a:solidFill>
                  <a:schemeClr val="lt1"/>
                </a:solidFill>
                <a:latin typeface="Calibri"/>
                <a:ea typeface="Calibri"/>
                <a:cs typeface="Calibri"/>
                <a:sym typeface="Calibri"/>
              </a:rPr>
              <a:t>Casinos: </a:t>
            </a:r>
            <a:r>
              <a:rPr lang="es-CL" sz="2000" b="0" i="0" u="none" strike="noStrike" cap="none" dirty="0">
                <a:solidFill>
                  <a:schemeClr val="lt1"/>
                </a:solidFill>
                <a:latin typeface="Calibri"/>
                <a:ea typeface="Calibri"/>
                <a:cs typeface="Calibri"/>
                <a:sym typeface="Calibri"/>
              </a:rPr>
              <a:t>esta instalación permite la manipulación de alimentos para que el personal pueda consumir alimentos, para este caso la empresa deberá contar la respectiva autorización sanitaria</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25"/>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211" name="Google Shape;211;p25"/>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12" name="Google Shape;212;p25"/>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COMEDORES</a:t>
            </a:r>
            <a:br>
              <a:rPr lang="es-CL" sz="4400" b="0" i="0" u="none" strike="noStrike" cap="none" dirty="0">
                <a:solidFill>
                  <a:schemeClr val="dk1"/>
                </a:solidFill>
                <a:latin typeface="Calibri"/>
                <a:ea typeface="Calibri"/>
                <a:cs typeface="Calibri"/>
                <a:sym typeface="Calibri"/>
              </a:rPr>
            </a:br>
            <a:endParaRPr sz="4400" b="0" i="0" u="none" strike="noStrike" cap="none" dirty="0">
              <a:solidFill>
                <a:srgbClr val="00953A"/>
              </a:solidFill>
              <a:latin typeface="Calibri"/>
              <a:ea typeface="Calibri"/>
              <a:cs typeface="Calibri"/>
              <a:sym typeface="Calibri"/>
            </a:endParaRPr>
          </a:p>
        </p:txBody>
      </p:sp>
      <p:sp>
        <p:nvSpPr>
          <p:cNvPr id="213" name="Google Shape;213;p25"/>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14" name="Google Shape;214;p25"/>
          <p:cNvSpPr/>
          <p:nvPr/>
        </p:nvSpPr>
        <p:spPr>
          <a:xfrm>
            <a:off x="3778898" y="2319182"/>
            <a:ext cx="8070979" cy="4117125"/>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15" name="Google Shape;215;p25"/>
          <p:cNvSpPr txBox="1"/>
          <p:nvPr/>
        </p:nvSpPr>
        <p:spPr>
          <a:xfrm>
            <a:off x="403193" y="3825995"/>
            <a:ext cx="316541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CL" sz="3200" b="1" i="0" u="none" strike="noStrike" cap="none" dirty="0">
                <a:solidFill>
                  <a:srgbClr val="00953A"/>
                </a:solidFill>
                <a:latin typeface="Calibri"/>
                <a:ea typeface="Calibri"/>
                <a:cs typeface="Calibri"/>
                <a:sym typeface="Calibri"/>
              </a:rPr>
              <a:t>Implementación de los comedores</a:t>
            </a:r>
            <a:endParaRPr dirty="0"/>
          </a:p>
        </p:txBody>
      </p:sp>
      <p:sp>
        <p:nvSpPr>
          <p:cNvPr id="216" name="Google Shape;216;p25"/>
          <p:cNvSpPr txBox="1"/>
          <p:nvPr/>
        </p:nvSpPr>
        <p:spPr>
          <a:xfrm>
            <a:off x="4006331" y="2548722"/>
            <a:ext cx="7616112" cy="363176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300"/>
              <a:buFont typeface="Arial"/>
              <a:buNone/>
            </a:pPr>
            <a:r>
              <a:rPr lang="es-CL" sz="2300" b="0" i="0" u="none" strike="noStrike" cap="none" dirty="0">
                <a:solidFill>
                  <a:schemeClr val="lt1"/>
                </a:solidFill>
                <a:latin typeface="Calibri"/>
                <a:ea typeface="Calibri"/>
                <a:cs typeface="Calibri"/>
                <a:sym typeface="Calibri"/>
              </a:rPr>
              <a:t>Las superficies pueden ser de Linóleo, baldosas, cerámico, etc), contar con mesas y sillas (ambos con cubierta lavable), lavaplatos conectado con agua limpia para el aseo de manos y cara, sistema de refrigeración (cooler, estante recubierto con aislapol con puerta o refrigerador eléctrico), contar con energía eléctrica (conexión a red pública, privada o generador eléctrico móvil), contar con ventilación natural o forzada, control de ingreso de vectores y en el caso que se requiera un medio para calentar los alimentos, esto puede ser un horno microondas o una cocinilla a gas.</a:t>
            </a:r>
            <a:endParaRPr sz="23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26"/>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222" name="Google Shape;222;p26"/>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23" name="Google Shape;223;p26"/>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SERVICIOS</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HIGIÉNICOS</a:t>
            </a:r>
            <a:endParaRPr sz="4400" b="0" i="0" u="none" strike="noStrike" cap="none" dirty="0">
              <a:solidFill>
                <a:srgbClr val="00953A"/>
              </a:solidFill>
              <a:latin typeface="Calibri"/>
              <a:ea typeface="Calibri"/>
              <a:cs typeface="Calibri"/>
              <a:sym typeface="Calibri"/>
            </a:endParaRPr>
          </a:p>
        </p:txBody>
      </p:sp>
      <p:sp>
        <p:nvSpPr>
          <p:cNvPr id="224" name="Google Shape;224;p26"/>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25" name="Google Shape;225;p26"/>
          <p:cNvSpPr txBox="1"/>
          <p:nvPr/>
        </p:nvSpPr>
        <p:spPr>
          <a:xfrm>
            <a:off x="296663" y="2856500"/>
            <a:ext cx="3584872" cy="31700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s-CL" sz="2000" b="0" i="0" u="none" strike="noStrike" cap="none" dirty="0">
                <a:solidFill>
                  <a:srgbClr val="000000"/>
                </a:solidFill>
                <a:latin typeface="Calibri"/>
                <a:ea typeface="Calibri"/>
                <a:cs typeface="Calibri"/>
                <a:sym typeface="Calibri"/>
              </a:rPr>
              <a:t>Estos lugares están destinados para cumplir con las necesidades fisiológicas del personal de la obra, existen varias tipos de instalaciones, En los lugares de trabajo donde laboren hombres y mujeres deberán existir servicios higiénicos </a:t>
            </a:r>
            <a:r>
              <a:rPr lang="es-CL" sz="2000" b="1" i="0" u="none" strike="noStrike" cap="none" dirty="0">
                <a:solidFill>
                  <a:srgbClr val="00953A"/>
                </a:solidFill>
                <a:latin typeface="Calibri"/>
                <a:ea typeface="Calibri"/>
                <a:cs typeface="Calibri"/>
                <a:sym typeface="Calibri"/>
              </a:rPr>
              <a:t>(W/C y Duchas) </a:t>
            </a:r>
            <a:r>
              <a:rPr lang="es-CL" sz="2000" b="0" i="0" u="none" strike="noStrike" cap="none" dirty="0">
                <a:solidFill>
                  <a:srgbClr val="000000"/>
                </a:solidFill>
                <a:latin typeface="Calibri"/>
                <a:ea typeface="Calibri"/>
                <a:cs typeface="Calibri"/>
                <a:sym typeface="Calibri"/>
              </a:rPr>
              <a:t>independientes y separados.</a:t>
            </a:r>
            <a:endParaRPr dirty="0"/>
          </a:p>
        </p:txBody>
      </p:sp>
      <p:sp>
        <p:nvSpPr>
          <p:cNvPr id="226" name="Google Shape;226;p26"/>
          <p:cNvSpPr/>
          <p:nvPr/>
        </p:nvSpPr>
        <p:spPr>
          <a:xfrm>
            <a:off x="3917041" y="2079907"/>
            <a:ext cx="3945655" cy="43564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27" name="Google Shape;227;p26"/>
          <p:cNvSpPr/>
          <p:nvPr/>
        </p:nvSpPr>
        <p:spPr>
          <a:xfrm>
            <a:off x="7949681" y="2079907"/>
            <a:ext cx="3945655" cy="4356400"/>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28" name="Google Shape;228;p26"/>
          <p:cNvSpPr txBox="1"/>
          <p:nvPr/>
        </p:nvSpPr>
        <p:spPr>
          <a:xfrm>
            <a:off x="4075145" y="2401648"/>
            <a:ext cx="3622609" cy="350865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CL" sz="2400" b="1" i="0" u="none" strike="noStrike" cap="none" dirty="0">
                <a:solidFill>
                  <a:schemeClr val="lt1"/>
                </a:solidFill>
                <a:latin typeface="Calibri"/>
                <a:ea typeface="Calibri"/>
                <a:cs typeface="Calibri"/>
                <a:sym typeface="Calibri"/>
              </a:rPr>
              <a:t>WC</a:t>
            </a:r>
            <a:endParaRPr dirty="0"/>
          </a:p>
          <a:p>
            <a:pPr marL="0" marR="0" lvl="0" indent="0" algn="just" rtl="0">
              <a:lnSpc>
                <a:spcPct val="100000"/>
              </a:lnSpc>
              <a:spcBef>
                <a:spcPts val="0"/>
              </a:spcBef>
              <a:spcAft>
                <a:spcPts val="0"/>
              </a:spcAft>
              <a:buNone/>
            </a:pPr>
            <a:r>
              <a:rPr lang="es-CL" sz="2200" b="0" i="0" u="none" strike="noStrike" cap="none" dirty="0">
                <a:solidFill>
                  <a:schemeClr val="lt1"/>
                </a:solidFill>
                <a:latin typeface="Calibri"/>
                <a:ea typeface="Calibri"/>
                <a:cs typeface="Calibri"/>
                <a:sym typeface="Calibri"/>
              </a:rPr>
              <a:t>Deberán ser independientes y separados protegidos del ingreso de vectores y contar con buen funcionamiento (tapa para el WC), también se debe garantizar la limpieza de los artefactos esto incluye contar con basureros con tapa.</a:t>
            </a:r>
            <a:endParaRPr dirty="0"/>
          </a:p>
        </p:txBody>
      </p:sp>
      <p:sp>
        <p:nvSpPr>
          <p:cNvPr id="229" name="Google Shape;229;p26"/>
          <p:cNvSpPr txBox="1"/>
          <p:nvPr/>
        </p:nvSpPr>
        <p:spPr>
          <a:xfrm>
            <a:off x="8039462" y="2214126"/>
            <a:ext cx="3754175" cy="41549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CL" sz="2400" b="1" i="0" u="none" strike="noStrike" cap="none" dirty="0">
                <a:solidFill>
                  <a:schemeClr val="lt1"/>
                </a:solidFill>
                <a:latin typeface="Calibri"/>
                <a:ea typeface="Calibri"/>
                <a:cs typeface="Calibri"/>
                <a:sym typeface="Calibri"/>
              </a:rPr>
              <a:t>Lavamanos (Lavatorio)</a:t>
            </a:r>
            <a:endParaRPr dirty="0"/>
          </a:p>
          <a:p>
            <a:pPr marL="0" marR="0" lvl="0" indent="0" algn="just" rtl="0">
              <a:lnSpc>
                <a:spcPct val="100000"/>
              </a:lnSpc>
              <a:spcBef>
                <a:spcPts val="0"/>
              </a:spcBef>
              <a:spcAft>
                <a:spcPts val="0"/>
              </a:spcAft>
              <a:buNone/>
            </a:pPr>
            <a:r>
              <a:rPr lang="es-CL" sz="2200" b="0" i="0" u="none" strike="noStrike" cap="none" dirty="0">
                <a:solidFill>
                  <a:schemeClr val="lt1"/>
                </a:solidFill>
                <a:latin typeface="Calibri"/>
                <a:ea typeface="Calibri"/>
                <a:cs typeface="Calibri"/>
                <a:sym typeface="Calibri"/>
              </a:rPr>
              <a:t>Estos están destinados para el aseo personal de los trabajadores (lavado de manos y cara), podrán ser de uso individual o colectivo considerando una llave de agua potable por persona Se recomienda la implementación de útiles de aseo, tales como papel higiénico, jabón y basureros con tapa.</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27"/>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235" name="Google Shape;235;p27"/>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36" name="Google Shape;236;p27"/>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SERVICIOS</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HIGIÉNICOS</a:t>
            </a:r>
            <a:endParaRPr sz="4400" b="0" i="0" u="none" strike="noStrike" cap="none" dirty="0">
              <a:solidFill>
                <a:srgbClr val="00953A"/>
              </a:solidFill>
              <a:latin typeface="Calibri"/>
              <a:ea typeface="Calibri"/>
              <a:cs typeface="Calibri"/>
              <a:sym typeface="Calibri"/>
            </a:endParaRPr>
          </a:p>
        </p:txBody>
      </p:sp>
      <p:sp>
        <p:nvSpPr>
          <p:cNvPr id="237" name="Google Shape;237;p27"/>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38" name="Google Shape;238;p27"/>
          <p:cNvSpPr/>
          <p:nvPr/>
        </p:nvSpPr>
        <p:spPr>
          <a:xfrm>
            <a:off x="0" y="1982774"/>
            <a:ext cx="4394718" cy="4356400"/>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39" name="Google Shape;239;p27"/>
          <p:cNvSpPr/>
          <p:nvPr/>
        </p:nvSpPr>
        <p:spPr>
          <a:xfrm>
            <a:off x="4469362" y="1982774"/>
            <a:ext cx="3514711" cy="43564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40" name="Google Shape;240;p27"/>
          <p:cNvSpPr/>
          <p:nvPr/>
        </p:nvSpPr>
        <p:spPr>
          <a:xfrm>
            <a:off x="8088074" y="1982774"/>
            <a:ext cx="3490824" cy="4356400"/>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41" name="Google Shape;241;p27"/>
          <p:cNvSpPr txBox="1"/>
          <p:nvPr/>
        </p:nvSpPr>
        <p:spPr>
          <a:xfrm>
            <a:off x="143458" y="2074039"/>
            <a:ext cx="4157954" cy="41549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CL" sz="2400" b="1" i="0" u="none" strike="noStrike" cap="none" dirty="0">
                <a:solidFill>
                  <a:schemeClr val="lt1"/>
                </a:solidFill>
                <a:latin typeface="Calibri"/>
                <a:ea typeface="Calibri"/>
                <a:cs typeface="Calibri"/>
                <a:sym typeface="Calibri"/>
              </a:rPr>
              <a:t>Duchas</a:t>
            </a:r>
            <a:endParaRPr dirty="0"/>
          </a:p>
          <a:p>
            <a:pPr marL="0" marR="0" lvl="0" indent="0" algn="just" rtl="0">
              <a:lnSpc>
                <a:spcPct val="100000"/>
              </a:lnSpc>
              <a:spcBef>
                <a:spcPts val="0"/>
              </a:spcBef>
              <a:spcAft>
                <a:spcPts val="0"/>
              </a:spcAft>
              <a:buNone/>
            </a:pPr>
            <a:r>
              <a:rPr lang="es-CL" sz="2000" b="0" i="0" u="none" strike="noStrike" cap="none" dirty="0">
                <a:solidFill>
                  <a:schemeClr val="lt1"/>
                </a:solidFill>
                <a:latin typeface="Calibri"/>
                <a:ea typeface="Calibri"/>
                <a:cs typeface="Calibri"/>
                <a:sym typeface="Calibri"/>
              </a:rPr>
              <a:t>Estas están destinadas para el uso de los trabajadores cuando su trabajo implique suciedad corporal podrán disponer de duchas individuales o colectivas, para este último caso, la distancia entre ducha y ducha deberá ser de a lo menos 0.6 mts. Las duchas deben disponer de agua caliente y fría siempre y en todo momento, el calefont que alimenta de agua caliente tiene que estar fuera del recinto de las duchas.</a:t>
            </a:r>
            <a:endParaRPr dirty="0"/>
          </a:p>
        </p:txBody>
      </p:sp>
      <p:sp>
        <p:nvSpPr>
          <p:cNvPr id="242" name="Google Shape;242;p27"/>
          <p:cNvSpPr txBox="1"/>
          <p:nvPr/>
        </p:nvSpPr>
        <p:spPr>
          <a:xfrm>
            <a:off x="4636528" y="2603604"/>
            <a:ext cx="3180378" cy="28007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2200" b="0" i="0" u="none" strike="noStrike" cap="none" dirty="0">
                <a:solidFill>
                  <a:schemeClr val="lt1"/>
                </a:solidFill>
                <a:latin typeface="Calibri"/>
                <a:ea typeface="Calibri"/>
                <a:cs typeface="Calibri"/>
                <a:sym typeface="Calibri"/>
              </a:rPr>
              <a:t>Los servicios higiénicos, letrinas sanitarias o baños químicos no podrán estar instalados a más de 75 mts., de distancia del área de trabajo, salvo casos calificados por la autoridad sanitaria.</a:t>
            </a:r>
            <a:endParaRPr dirty="0"/>
          </a:p>
        </p:txBody>
      </p:sp>
      <p:sp>
        <p:nvSpPr>
          <p:cNvPr id="243" name="Google Shape;243;p27"/>
          <p:cNvSpPr txBox="1"/>
          <p:nvPr/>
        </p:nvSpPr>
        <p:spPr>
          <a:xfrm>
            <a:off x="8195208" y="2398332"/>
            <a:ext cx="3169478" cy="31393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2200" b="0" i="0" u="none" strike="noStrike" cap="none" dirty="0">
                <a:solidFill>
                  <a:schemeClr val="lt1"/>
                </a:solidFill>
                <a:latin typeface="Calibri"/>
                <a:ea typeface="Calibri"/>
                <a:cs typeface="Calibri"/>
                <a:sym typeface="Calibri"/>
              </a:rPr>
              <a:t>Se recomienda realizar desinfecciones, desratizaciones y sanitizaciones periódicamente (cada 2 meses aproximadamente) a fin de mantener una higiene y control de vectores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28"/>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249" name="Google Shape;249;p28"/>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50" name="Google Shape;250;p28"/>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CARPINTERÍA DE</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INSTALACIÓN DE FAENAS</a:t>
            </a:r>
            <a:endParaRPr sz="4400" b="0" i="0" u="none" strike="noStrike" cap="none" dirty="0">
              <a:solidFill>
                <a:srgbClr val="00953A"/>
              </a:solidFill>
              <a:latin typeface="Calibri"/>
              <a:ea typeface="Calibri"/>
              <a:cs typeface="Calibri"/>
              <a:sym typeface="Calibri"/>
            </a:endParaRPr>
          </a:p>
        </p:txBody>
      </p:sp>
      <p:sp>
        <p:nvSpPr>
          <p:cNvPr id="251" name="Google Shape;251;p28"/>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52" name="Google Shape;252;p28"/>
          <p:cNvSpPr txBox="1"/>
          <p:nvPr/>
        </p:nvSpPr>
        <p:spPr>
          <a:xfrm>
            <a:off x="181585" y="3593766"/>
            <a:ext cx="3196097"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800" b="1" i="0" u="none" strike="noStrike" cap="none" dirty="0">
                <a:solidFill>
                  <a:srgbClr val="00953A"/>
                </a:solidFill>
                <a:latin typeface="Calibri"/>
                <a:ea typeface="Calibri"/>
                <a:cs typeface="Calibri"/>
                <a:sym typeface="Calibri"/>
              </a:rPr>
              <a:t>Tabla 1. </a:t>
            </a:r>
            <a:r>
              <a:rPr lang="es-CL" sz="1800" b="0" i="0" u="none" strike="noStrike" cap="none" dirty="0">
                <a:solidFill>
                  <a:srgbClr val="000000"/>
                </a:solidFill>
                <a:latin typeface="Calibri"/>
                <a:ea typeface="Calibri"/>
                <a:cs typeface="Calibri"/>
                <a:sym typeface="Calibri"/>
              </a:rPr>
              <a:t>que establece el N° de artefactos que debe tener una instalación de faena según el artículo 23 del DS 594/99 del MINSAL</a:t>
            </a:r>
            <a:endParaRPr dirty="0"/>
          </a:p>
        </p:txBody>
      </p:sp>
      <p:graphicFrame>
        <p:nvGraphicFramePr>
          <p:cNvPr id="253" name="Google Shape;253;p28"/>
          <p:cNvGraphicFramePr/>
          <p:nvPr/>
        </p:nvGraphicFramePr>
        <p:xfrm>
          <a:off x="3504117" y="2109081"/>
          <a:ext cx="8229600" cy="4320550"/>
        </p:xfrm>
        <a:graphic>
          <a:graphicData uri="http://schemas.openxmlformats.org/drawingml/2006/table">
            <a:tbl>
              <a:tblPr firstRow="1" firstCol="1" bandRow="1">
                <a:noFill/>
                <a:tableStyleId>{0A2F28A4-943A-459F-8C15-E5B7859210CA}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754300">
                <a:tc>
                  <a:txBody>
                    <a:bodyPr/>
                    <a:lstStyle/>
                    <a:p>
                      <a:pPr marL="0" marR="0" lvl="0" indent="0" algn="ctr" rtl="0">
                        <a:lnSpc>
                          <a:spcPct val="150000"/>
                        </a:lnSpc>
                        <a:spcBef>
                          <a:spcPts val="0"/>
                        </a:spcBef>
                        <a:spcAft>
                          <a:spcPts val="0"/>
                        </a:spcAft>
                        <a:buNone/>
                      </a:pPr>
                      <a:r>
                        <a:rPr lang="es-CL" sz="1300" u="none" strike="noStrike" cap="none" dirty="0">
                          <a:solidFill>
                            <a:schemeClr val="lt1"/>
                          </a:solidFill>
                          <a:latin typeface="Calibri"/>
                          <a:ea typeface="Calibri"/>
                          <a:cs typeface="Calibri"/>
                          <a:sym typeface="Calibri"/>
                        </a:rPr>
                        <a:t>N° DE PERSONAS QUE </a:t>
                      </a:r>
                      <a:r>
                        <a:rPr lang="es-CL" sz="1300" dirty="0">
                          <a:latin typeface="Calibri"/>
                          <a:ea typeface="Calibri"/>
                          <a:cs typeface="Calibri"/>
                          <a:sym typeface="Calibri"/>
                        </a:rPr>
                        <a:t>LABORAN</a:t>
                      </a:r>
                      <a:r>
                        <a:rPr lang="es-CL" sz="1300" u="none" strike="noStrike" cap="none" dirty="0">
                          <a:solidFill>
                            <a:schemeClr val="lt1"/>
                          </a:solidFill>
                          <a:latin typeface="Calibri"/>
                          <a:ea typeface="Calibri"/>
                          <a:cs typeface="Calibri"/>
                          <a:sym typeface="Calibri"/>
                        </a:rPr>
                        <a:t> POR TURNO</a:t>
                      </a:r>
                      <a:endParaRPr sz="1300" u="none" strike="noStrike" cap="none" dirty="0">
                        <a:solidFill>
                          <a:schemeClr val="lt1"/>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lt1"/>
                      </a:solidFill>
                      <a:prstDash val="solid"/>
                      <a:round/>
                      <a:headEnd type="none" w="sm" len="sm"/>
                      <a:tailEnd type="none" w="sm" len="sm"/>
                    </a:lnB>
                    <a:solidFill>
                      <a:srgbClr val="00953A"/>
                    </a:solidFill>
                  </a:tcPr>
                </a:tc>
                <a:tc>
                  <a:txBody>
                    <a:bodyPr/>
                    <a:lstStyle/>
                    <a:p>
                      <a:pPr marL="0" marR="0" lvl="0" indent="0" algn="ctr" rtl="0">
                        <a:lnSpc>
                          <a:spcPct val="150000"/>
                        </a:lnSpc>
                        <a:spcBef>
                          <a:spcPts val="0"/>
                        </a:spcBef>
                        <a:spcAft>
                          <a:spcPts val="0"/>
                        </a:spcAft>
                        <a:buNone/>
                      </a:pPr>
                      <a:r>
                        <a:rPr lang="es-CL" sz="1300" u="none" strike="noStrike" cap="none" dirty="0">
                          <a:solidFill>
                            <a:schemeClr val="lt1"/>
                          </a:solidFill>
                          <a:latin typeface="Calibri"/>
                          <a:ea typeface="Calibri"/>
                          <a:cs typeface="Calibri"/>
                          <a:sym typeface="Calibri"/>
                        </a:rPr>
                        <a:t>EXCUSADOS CON TAZA WC</a:t>
                      </a:r>
                      <a:endParaRPr sz="1300" u="none" strike="noStrike" cap="none" dirty="0">
                        <a:solidFill>
                          <a:schemeClr val="lt1"/>
                        </a:solidFill>
                        <a:latin typeface="Calibri"/>
                        <a:ea typeface="Calibri"/>
                        <a:cs typeface="Calibri"/>
                        <a:sym typeface="Calibri"/>
                      </a:endParaRPr>
                    </a:p>
                  </a:txBody>
                  <a:tcPr marL="68575" marR="68575" marT="0" marB="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lt1"/>
                      </a:solidFill>
                      <a:prstDash val="solid"/>
                      <a:round/>
                      <a:headEnd type="none" w="sm" len="sm"/>
                      <a:tailEnd type="none" w="sm" len="sm"/>
                    </a:lnB>
                    <a:solidFill>
                      <a:srgbClr val="00953A"/>
                    </a:solidFill>
                  </a:tcPr>
                </a:tc>
                <a:tc>
                  <a:txBody>
                    <a:bodyPr/>
                    <a:lstStyle/>
                    <a:p>
                      <a:pPr marL="0" marR="0" lvl="0" indent="0" algn="ctr" rtl="0">
                        <a:lnSpc>
                          <a:spcPct val="150000"/>
                        </a:lnSpc>
                        <a:spcBef>
                          <a:spcPts val="0"/>
                        </a:spcBef>
                        <a:spcAft>
                          <a:spcPts val="0"/>
                        </a:spcAft>
                        <a:buNone/>
                      </a:pPr>
                      <a:r>
                        <a:rPr lang="es-CL" sz="1300" u="none" strike="noStrike" cap="none" dirty="0">
                          <a:solidFill>
                            <a:schemeClr val="lt1"/>
                          </a:solidFill>
                          <a:latin typeface="Calibri"/>
                          <a:ea typeface="Calibri"/>
                          <a:cs typeface="Calibri"/>
                          <a:sym typeface="Calibri"/>
                        </a:rPr>
                        <a:t>LAVATORIOS</a:t>
                      </a:r>
                      <a:endParaRPr sz="1300" u="none" strike="noStrike" cap="none" dirty="0">
                        <a:solidFill>
                          <a:schemeClr val="lt1"/>
                        </a:solidFill>
                        <a:latin typeface="Calibri"/>
                        <a:ea typeface="Calibri"/>
                        <a:cs typeface="Calibri"/>
                        <a:sym typeface="Calibri"/>
                      </a:endParaRPr>
                    </a:p>
                  </a:txBody>
                  <a:tcPr marL="68575" marR="68575" marT="0" marB="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lt1"/>
                      </a:solidFill>
                      <a:prstDash val="solid"/>
                      <a:round/>
                      <a:headEnd type="none" w="sm" len="sm"/>
                      <a:tailEnd type="none" w="sm" len="sm"/>
                    </a:lnB>
                    <a:solidFill>
                      <a:srgbClr val="00953A"/>
                    </a:solidFill>
                  </a:tcPr>
                </a:tc>
                <a:tc>
                  <a:txBody>
                    <a:bodyPr/>
                    <a:lstStyle/>
                    <a:p>
                      <a:pPr marL="0" marR="0" lvl="0" indent="0" algn="ctr" rtl="0">
                        <a:lnSpc>
                          <a:spcPct val="150000"/>
                        </a:lnSpc>
                        <a:spcBef>
                          <a:spcPts val="0"/>
                        </a:spcBef>
                        <a:spcAft>
                          <a:spcPts val="0"/>
                        </a:spcAft>
                        <a:buNone/>
                      </a:pPr>
                      <a:r>
                        <a:rPr lang="es-CL" sz="1300" u="none" strike="noStrike" cap="none" dirty="0">
                          <a:solidFill>
                            <a:schemeClr val="lt1"/>
                          </a:solidFill>
                          <a:latin typeface="Calibri"/>
                          <a:ea typeface="Calibri"/>
                          <a:cs typeface="Calibri"/>
                          <a:sym typeface="Calibri"/>
                        </a:rPr>
                        <a:t>DUCHAS</a:t>
                      </a:r>
                      <a:endParaRPr sz="1300" u="none" strike="noStrike" cap="none" dirty="0">
                        <a:solidFill>
                          <a:schemeClr val="lt1"/>
                        </a:solidFill>
                        <a:latin typeface="Calibri"/>
                        <a:ea typeface="Calibri"/>
                        <a:cs typeface="Calibri"/>
                        <a:sym typeface="Calibri"/>
                      </a:endParaRPr>
                    </a:p>
                  </a:txBody>
                  <a:tcPr marL="68575" marR="68575" marT="0" marB="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lt1"/>
                      </a:solidFill>
                      <a:prstDash val="solid"/>
                      <a:round/>
                      <a:headEnd type="none" w="sm" len="sm"/>
                      <a:tailEnd type="none" w="sm" len="sm"/>
                    </a:lnB>
                    <a:solidFill>
                      <a:srgbClr val="00953A"/>
                    </a:solidFill>
                  </a:tcPr>
                </a:tc>
                <a:extLst>
                  <a:ext uri="{0D108BD9-81ED-4DB2-BD59-A6C34878D82A}">
                    <a16:rowId xmlns:a16="http://schemas.microsoft.com/office/drawing/2014/main" val="10000"/>
                  </a:ext>
                </a:extLst>
              </a:tr>
              <a:tr h="356625">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1-10</a:t>
                      </a:r>
                      <a:endParaRPr sz="1200" u="none" strike="noStrike" cap="none" dirty="0">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28575" cap="flat" cmpd="sng">
                      <a:solidFill>
                        <a:schemeClr val="lt1"/>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1</a:t>
                      </a:r>
                      <a:endParaRPr sz="12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28575" cap="flat" cmpd="sng">
                      <a:solidFill>
                        <a:schemeClr val="lt1"/>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1</a:t>
                      </a:r>
                      <a:endParaRPr sz="12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28575" cap="flat" cmpd="sng">
                      <a:solidFill>
                        <a:schemeClr val="lt1"/>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1</a:t>
                      </a:r>
                      <a:endParaRPr sz="12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56625">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11-20</a:t>
                      </a:r>
                      <a:endParaRPr sz="1200" u="none" strike="noStrike" cap="none" dirty="0">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2</a:t>
                      </a:r>
                      <a:endParaRPr sz="12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2</a:t>
                      </a:r>
                      <a:endParaRPr sz="12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2</a:t>
                      </a:r>
                      <a:endParaRPr sz="12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56625">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21-30</a:t>
                      </a:r>
                      <a:endParaRPr sz="1200" u="none" strike="noStrike" cap="none" dirty="0">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2</a:t>
                      </a:r>
                      <a:endParaRPr sz="12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2</a:t>
                      </a:r>
                      <a:endParaRPr sz="12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3</a:t>
                      </a:r>
                      <a:endParaRPr sz="12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56625">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31-40</a:t>
                      </a:r>
                      <a:endParaRPr sz="1200" u="none" strike="noStrike" cap="none" dirty="0">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3</a:t>
                      </a:r>
                      <a:endParaRPr sz="12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3</a:t>
                      </a:r>
                      <a:endParaRPr sz="12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4</a:t>
                      </a:r>
                      <a:endParaRPr sz="12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56625">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41-50</a:t>
                      </a:r>
                      <a:endParaRPr sz="1200" u="none" strike="noStrike" cap="none" dirty="0">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3</a:t>
                      </a:r>
                      <a:endParaRPr sz="12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3</a:t>
                      </a:r>
                      <a:endParaRPr sz="12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5</a:t>
                      </a:r>
                      <a:endParaRPr sz="12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56625">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51-60</a:t>
                      </a:r>
                      <a:endParaRPr sz="1200" u="none" strike="noStrike" cap="none" dirty="0">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4</a:t>
                      </a:r>
                      <a:endParaRPr sz="12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3</a:t>
                      </a:r>
                      <a:endParaRPr sz="12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6</a:t>
                      </a:r>
                      <a:endParaRPr sz="12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56625">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61-70</a:t>
                      </a:r>
                      <a:endParaRPr sz="1200" u="none" strike="noStrike" cap="none" dirty="0">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4</a:t>
                      </a:r>
                      <a:endParaRPr sz="12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3</a:t>
                      </a:r>
                      <a:endParaRPr sz="12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7</a:t>
                      </a:r>
                      <a:endParaRPr sz="12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56625">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71-80</a:t>
                      </a:r>
                      <a:endParaRPr sz="1200" u="none" strike="noStrike" cap="none" dirty="0">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5</a:t>
                      </a:r>
                      <a:endParaRPr sz="12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5</a:t>
                      </a:r>
                      <a:endParaRPr sz="12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8</a:t>
                      </a:r>
                      <a:endParaRPr sz="12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56625">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81-90</a:t>
                      </a:r>
                      <a:endParaRPr sz="1200" u="none" strike="noStrike" cap="none" dirty="0">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5</a:t>
                      </a:r>
                      <a:endParaRPr sz="12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5</a:t>
                      </a:r>
                      <a:endParaRPr sz="12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9</a:t>
                      </a:r>
                      <a:endParaRPr sz="12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56625">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91-100</a:t>
                      </a:r>
                      <a:endParaRPr sz="1200" u="none" strike="noStrike" cap="none" dirty="0">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6</a:t>
                      </a:r>
                      <a:endParaRPr sz="12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6</a:t>
                      </a:r>
                      <a:endParaRPr sz="12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200" u="none" strike="noStrike" cap="none" dirty="0">
                          <a:latin typeface="Calibri"/>
                          <a:ea typeface="Calibri"/>
                          <a:cs typeface="Calibri"/>
                          <a:sym typeface="Calibri"/>
                        </a:rPr>
                        <a:t>10</a:t>
                      </a:r>
                      <a:endParaRPr sz="12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29"/>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259" name="Google Shape;259;p29"/>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60" name="Google Shape;260;p29"/>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INSTALACIONES</a:t>
            </a:r>
            <a:br>
              <a:rPr lang="es-CL" sz="4400" b="0" i="0" u="none" strike="noStrike" cap="none" dirty="0">
                <a:solidFill>
                  <a:schemeClr val="dk1"/>
                </a:solidFill>
                <a:latin typeface="Calibri"/>
                <a:ea typeface="Calibri"/>
                <a:cs typeface="Calibri"/>
                <a:sym typeface="Calibri"/>
              </a:rPr>
            </a:br>
            <a:endParaRPr sz="4400" b="0" i="0" u="none" strike="noStrike" cap="none" dirty="0">
              <a:solidFill>
                <a:srgbClr val="00953A"/>
              </a:solidFill>
              <a:latin typeface="Calibri"/>
              <a:ea typeface="Calibri"/>
              <a:cs typeface="Calibri"/>
              <a:sym typeface="Calibri"/>
            </a:endParaRPr>
          </a:p>
        </p:txBody>
      </p:sp>
      <p:sp>
        <p:nvSpPr>
          <p:cNvPr id="261" name="Google Shape;261;p29"/>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62" name="Google Shape;262;p29"/>
          <p:cNvSpPr/>
          <p:nvPr/>
        </p:nvSpPr>
        <p:spPr>
          <a:xfrm>
            <a:off x="9525" y="2090591"/>
            <a:ext cx="9666320" cy="4181454"/>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63" name="Google Shape;263;p29"/>
          <p:cNvSpPr txBox="1"/>
          <p:nvPr/>
        </p:nvSpPr>
        <p:spPr>
          <a:xfrm>
            <a:off x="296663" y="3641329"/>
            <a:ext cx="1364186"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CL" sz="4800" b="1" i="0" u="none" strike="noStrike" cap="none" dirty="0">
                <a:solidFill>
                  <a:schemeClr val="lt1"/>
                </a:solidFill>
                <a:latin typeface="Calibri"/>
                <a:ea typeface="Calibri"/>
                <a:cs typeface="Calibri"/>
                <a:sym typeface="Calibri"/>
              </a:rPr>
              <a:t>OA4</a:t>
            </a:r>
            <a:r>
              <a:rPr lang="es-CL" sz="4800" b="0" i="0" u="none" strike="noStrike" cap="none" dirty="0">
                <a:solidFill>
                  <a:schemeClr val="lt1"/>
                </a:solidFill>
                <a:latin typeface="Calibri"/>
                <a:ea typeface="Calibri"/>
                <a:cs typeface="Calibri"/>
                <a:sym typeface="Calibri"/>
              </a:rPr>
              <a:t> </a:t>
            </a:r>
            <a:endParaRPr dirty="0"/>
          </a:p>
        </p:txBody>
      </p:sp>
      <p:sp>
        <p:nvSpPr>
          <p:cNvPr id="264" name="Google Shape;264;p29"/>
          <p:cNvSpPr txBox="1"/>
          <p:nvPr/>
        </p:nvSpPr>
        <p:spPr>
          <a:xfrm>
            <a:off x="2056234" y="2715052"/>
            <a:ext cx="7224225" cy="295728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r>
              <a:rPr lang="es-CL" sz="3200" b="0" i="0" u="none" strike="noStrike" cap="none" dirty="0">
                <a:solidFill>
                  <a:srgbClr val="FFFFFF"/>
                </a:solidFill>
                <a:latin typeface="Calibri"/>
                <a:ea typeface="Calibri"/>
                <a:cs typeface="Calibri"/>
                <a:sym typeface="Calibri"/>
              </a:rPr>
              <a:t>Ejecutar obras de carpintería para la instalación de faenas, utilizando variados elementos de construcción, equipos y herramientas, de acuerdo a trazados establecidos y planos estructurales</a:t>
            </a:r>
            <a:r>
              <a:rPr lang="es-CL" sz="3200" b="0" i="0" u="none" strike="noStrike" cap="none" dirty="0">
                <a:solidFill>
                  <a:schemeClr val="lt1"/>
                </a:solidFill>
                <a:latin typeface="Calibri"/>
                <a:ea typeface="Calibri"/>
                <a:cs typeface="Calibri"/>
                <a:sym typeface="Calibri"/>
              </a:rPr>
              <a:t>.</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30"/>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270" name="Google Shape;270;p30"/>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71" name="Google Shape;271;p30"/>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INSTALACIONES</a:t>
            </a:r>
            <a:br>
              <a:rPr lang="es-CL" sz="4400" b="0" i="0" u="none" strike="noStrike" cap="none" dirty="0">
                <a:solidFill>
                  <a:schemeClr val="dk1"/>
                </a:solidFill>
                <a:latin typeface="Calibri"/>
                <a:ea typeface="Calibri"/>
                <a:cs typeface="Calibri"/>
                <a:sym typeface="Calibri"/>
              </a:rPr>
            </a:br>
            <a:endParaRPr sz="4400" b="0" i="0" u="none" strike="noStrike" cap="none" dirty="0">
              <a:solidFill>
                <a:srgbClr val="00953A"/>
              </a:solidFill>
              <a:latin typeface="Calibri"/>
              <a:ea typeface="Calibri"/>
              <a:cs typeface="Calibri"/>
              <a:sym typeface="Calibri"/>
            </a:endParaRPr>
          </a:p>
        </p:txBody>
      </p:sp>
      <p:sp>
        <p:nvSpPr>
          <p:cNvPr id="272" name="Google Shape;272;p30"/>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73" name="Google Shape;273;p30"/>
          <p:cNvSpPr/>
          <p:nvPr/>
        </p:nvSpPr>
        <p:spPr>
          <a:xfrm>
            <a:off x="9525" y="2090591"/>
            <a:ext cx="6801822" cy="4181454"/>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274" name="Google Shape;274;p30"/>
          <p:cNvPicPr preferRelativeResize="0"/>
          <p:nvPr/>
        </p:nvPicPr>
        <p:blipFill rotWithShape="1">
          <a:blip r:embed="rId4">
            <a:alphaModFix/>
          </a:blip>
          <a:srcRect l="2932" t="7389" r="8468"/>
          <a:stretch/>
        </p:blipFill>
        <p:spPr>
          <a:xfrm>
            <a:off x="7401393" y="2439569"/>
            <a:ext cx="3812440" cy="3312103"/>
          </a:xfrm>
          <a:prstGeom prst="rect">
            <a:avLst/>
          </a:prstGeom>
          <a:noFill/>
          <a:ln>
            <a:noFill/>
          </a:ln>
        </p:spPr>
      </p:pic>
      <p:sp>
        <p:nvSpPr>
          <p:cNvPr id="275" name="Google Shape;275;p30"/>
          <p:cNvSpPr txBox="1"/>
          <p:nvPr/>
        </p:nvSpPr>
        <p:spPr>
          <a:xfrm>
            <a:off x="296663" y="2555536"/>
            <a:ext cx="6097554" cy="286232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s-CL" sz="2000" b="0" i="0" u="none" strike="noStrike" cap="none" dirty="0">
                <a:solidFill>
                  <a:schemeClr val="lt1"/>
                </a:solidFill>
                <a:latin typeface="Calibri"/>
                <a:ea typeface="Calibri"/>
                <a:cs typeface="Calibri"/>
                <a:sym typeface="Calibri"/>
              </a:rPr>
              <a:t>Tanto la instalación sanitaria, eléctrica y gasfitería deberá ser efectuadas por personal competente, en el caso de las instalaciones eléctricas y de gasfitería el personal deberá contar con licencia para instalaciones de gas y eléctrica de acuerdo al registro del SEC. La instalación eléctrica deberá considerar previo a su construcción, todos los equipos y consumo general, de manera de calcular en forma correcta la disposición de tableros, fusibles, centros de distribución, postación. </a:t>
            </a:r>
            <a:endParaRPr dirty="0"/>
          </a:p>
        </p:txBody>
      </p:sp>
      <p:sp>
        <p:nvSpPr>
          <p:cNvPr id="276" name="Google Shape;276;p30"/>
          <p:cNvSpPr txBox="1"/>
          <p:nvPr/>
        </p:nvSpPr>
        <p:spPr>
          <a:xfrm>
            <a:off x="7475368" y="1901154"/>
            <a:ext cx="366449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800" b="1" i="0" u="none" strike="noStrike" cap="none" dirty="0">
                <a:solidFill>
                  <a:srgbClr val="00953A"/>
                </a:solidFill>
                <a:latin typeface="Calibri"/>
                <a:ea typeface="Calibri"/>
                <a:cs typeface="Calibri"/>
                <a:sym typeface="Calibri"/>
              </a:rPr>
              <a:t>Figura 7. Tablero eléctrico provisorio</a:t>
            </a:r>
            <a:endParaRPr sz="1800" b="1" i="0" u="none" strike="noStrike" cap="none" dirty="0">
              <a:solidFill>
                <a:srgbClr val="00953A"/>
              </a:solidFill>
              <a:latin typeface="Arial"/>
              <a:ea typeface="Arial"/>
              <a:cs typeface="Arial"/>
              <a:sym typeface="Arial"/>
            </a:endParaRPr>
          </a:p>
        </p:txBody>
      </p:sp>
      <p:sp>
        <p:nvSpPr>
          <p:cNvPr id="277" name="Google Shape;277;p30"/>
          <p:cNvSpPr txBox="1"/>
          <p:nvPr/>
        </p:nvSpPr>
        <p:spPr>
          <a:xfrm>
            <a:off x="7053943" y="6146131"/>
            <a:ext cx="4961660" cy="340734"/>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chemeClr val="dk1"/>
              </a:buClr>
              <a:buSzPts val="1100"/>
              <a:buFont typeface="Arial"/>
              <a:buNone/>
            </a:pPr>
            <a:r>
              <a:rPr lang="es-CL" sz="1200" b="0" i="1" u="none" strike="noStrike" cap="none" dirty="0">
                <a:solidFill>
                  <a:schemeClr val="dk1"/>
                </a:solidFill>
                <a:latin typeface="Calibri"/>
                <a:ea typeface="Calibri"/>
                <a:cs typeface="Calibri"/>
                <a:sym typeface="Calibri"/>
              </a:rPr>
              <a:t>Achs, Prevención de Riesgos en obras de construcción, Instalación de faenas</a:t>
            </a:r>
            <a:endParaRPr sz="1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31"/>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283" name="Google Shape;283;p31"/>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84" name="Google Shape;284;p31"/>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INSTALACIONES</a:t>
            </a:r>
            <a:br>
              <a:rPr lang="es-CL" sz="4400" b="0" i="0" u="none" strike="noStrike" cap="none" dirty="0">
                <a:solidFill>
                  <a:schemeClr val="dk1"/>
                </a:solidFill>
                <a:latin typeface="Calibri"/>
                <a:ea typeface="Calibri"/>
                <a:cs typeface="Calibri"/>
                <a:sym typeface="Calibri"/>
              </a:rPr>
            </a:br>
            <a:endParaRPr sz="4400" b="0" i="0" u="none" strike="noStrike" cap="none" dirty="0">
              <a:solidFill>
                <a:srgbClr val="00953A"/>
              </a:solidFill>
              <a:latin typeface="Calibri"/>
              <a:ea typeface="Calibri"/>
              <a:cs typeface="Calibri"/>
              <a:sym typeface="Calibri"/>
            </a:endParaRPr>
          </a:p>
        </p:txBody>
      </p:sp>
      <p:sp>
        <p:nvSpPr>
          <p:cNvPr id="285" name="Google Shape;285;p31"/>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86" name="Google Shape;286;p31"/>
          <p:cNvSpPr txBox="1"/>
          <p:nvPr/>
        </p:nvSpPr>
        <p:spPr>
          <a:xfrm>
            <a:off x="403192" y="2401345"/>
            <a:ext cx="5269819" cy="409342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CL" sz="2000" b="1" i="0" u="none" strike="noStrike" cap="none" dirty="0">
                <a:solidFill>
                  <a:srgbClr val="00953A"/>
                </a:solidFill>
                <a:latin typeface="Calibri"/>
                <a:ea typeface="Calibri"/>
                <a:cs typeface="Calibri"/>
                <a:sym typeface="Calibri"/>
              </a:rPr>
              <a:t>El tendido de cables y conductores en instalaciones interiores </a:t>
            </a:r>
            <a:r>
              <a:rPr lang="es-CL" sz="2000" b="0" i="0" u="none" strike="noStrike" cap="none" dirty="0">
                <a:solidFill>
                  <a:schemeClr val="dk1"/>
                </a:solidFill>
                <a:latin typeface="Calibri"/>
                <a:ea typeface="Calibri"/>
                <a:cs typeface="Calibri"/>
                <a:sym typeface="Calibri"/>
              </a:rPr>
              <a:t>tales como oficinas, bodegas, talleres, comedores, baños u otras, deben hacerse canalizados. Deberá prohibirse instalar cables a la vista sin protección al impacto. </a:t>
            </a:r>
            <a:r>
              <a:rPr lang="es-CL" sz="2000" b="1" i="0" u="none" strike="noStrike" cap="none" dirty="0">
                <a:solidFill>
                  <a:srgbClr val="00953A"/>
                </a:solidFill>
                <a:latin typeface="Calibri"/>
                <a:ea typeface="Calibri"/>
                <a:cs typeface="Calibri"/>
                <a:sym typeface="Calibri"/>
              </a:rPr>
              <a:t>Los tableros principales y distribución </a:t>
            </a:r>
            <a:r>
              <a:rPr lang="es-CL" sz="2000" b="0" i="0" u="none" strike="noStrike" cap="none" dirty="0">
                <a:solidFill>
                  <a:schemeClr val="dk1"/>
                </a:solidFill>
                <a:latin typeface="Calibri"/>
                <a:ea typeface="Calibri"/>
                <a:cs typeface="Calibri"/>
                <a:sym typeface="Calibri"/>
              </a:rPr>
              <a:t>deben ser dimensionados y señalizados, indicando los sectores a que pertenece cada interruptor. Los </a:t>
            </a:r>
            <a:r>
              <a:rPr lang="es-CL" sz="2000" b="1" i="0" u="none" strike="noStrike" cap="none" dirty="0">
                <a:solidFill>
                  <a:srgbClr val="00953A"/>
                </a:solidFill>
                <a:latin typeface="Calibri"/>
                <a:ea typeface="Calibri"/>
                <a:cs typeface="Calibri"/>
                <a:sym typeface="Calibri"/>
              </a:rPr>
              <a:t>trabajos de construcción no eléctricos </a:t>
            </a:r>
            <a:r>
              <a:rPr lang="es-CL" sz="2000" b="0" i="0" u="none" strike="noStrike" cap="none" dirty="0">
                <a:solidFill>
                  <a:schemeClr val="dk1"/>
                </a:solidFill>
                <a:latin typeface="Calibri"/>
                <a:ea typeface="Calibri"/>
                <a:cs typeface="Calibri"/>
                <a:sym typeface="Calibri"/>
              </a:rPr>
              <a:t>realizados en las proximidades de líneas eléctricas aéreas energizadas deben prever situaciones de riesgo y tomar las medidas de control preventivo. </a:t>
            </a:r>
            <a:endParaRPr sz="2000" b="0" i="0" u="none" strike="noStrike" cap="none" dirty="0">
              <a:solidFill>
                <a:schemeClr val="dk1"/>
              </a:solidFill>
              <a:latin typeface="Calibri"/>
              <a:ea typeface="Calibri"/>
              <a:cs typeface="Calibri"/>
              <a:sym typeface="Calibri"/>
            </a:endParaRPr>
          </a:p>
        </p:txBody>
      </p:sp>
      <p:sp>
        <p:nvSpPr>
          <p:cNvPr id="287" name="Google Shape;287;p31"/>
          <p:cNvSpPr txBox="1"/>
          <p:nvPr/>
        </p:nvSpPr>
        <p:spPr>
          <a:xfrm>
            <a:off x="6118740" y="2426321"/>
            <a:ext cx="5525860" cy="34778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s-CL" sz="2000" b="1" i="0" u="none" strike="noStrike" cap="none" dirty="0">
                <a:solidFill>
                  <a:srgbClr val="00953A"/>
                </a:solidFill>
                <a:latin typeface="Calibri"/>
                <a:ea typeface="Calibri"/>
                <a:cs typeface="Calibri"/>
                <a:sym typeface="Calibri"/>
              </a:rPr>
              <a:t>Aspectos generales a considerar:</a:t>
            </a:r>
            <a:endParaRPr dirty="0"/>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dirty="0">
              <a:solidFill>
                <a:srgbClr val="00953A"/>
              </a:solidFill>
              <a:latin typeface="Calibri"/>
              <a:ea typeface="Calibri"/>
              <a:cs typeface="Calibri"/>
              <a:sym typeface="Calibri"/>
            </a:endParaRPr>
          </a:p>
          <a:p>
            <a:pPr marL="285750" marR="0" lvl="1" indent="-285750" algn="just" rtl="0">
              <a:lnSpc>
                <a:spcPct val="100000"/>
              </a:lnSpc>
              <a:spcBef>
                <a:spcPts val="0"/>
              </a:spcBef>
              <a:spcAft>
                <a:spcPts val="0"/>
              </a:spcAft>
              <a:buClr>
                <a:srgbClr val="00953A"/>
              </a:buClr>
              <a:buSzPts val="1980"/>
              <a:buFont typeface="Arial"/>
              <a:buChar char="•"/>
            </a:pPr>
            <a:r>
              <a:rPr lang="es-CL" sz="1800" b="0" i="0" u="none" strike="noStrike" cap="none" dirty="0">
                <a:solidFill>
                  <a:schemeClr val="dk1"/>
                </a:solidFill>
                <a:latin typeface="Calibri"/>
                <a:ea typeface="Calibri"/>
                <a:cs typeface="Calibri"/>
                <a:sym typeface="Calibri"/>
              </a:rPr>
              <a:t>Terreno y lugares donde se instalarán líneas aéreas propias de la obra.</a:t>
            </a:r>
            <a:endParaRPr dirty="0"/>
          </a:p>
          <a:p>
            <a:pPr marL="285750" marR="0" lvl="1" indent="-285750" algn="just" rtl="0">
              <a:lnSpc>
                <a:spcPct val="100000"/>
              </a:lnSpc>
              <a:spcBef>
                <a:spcPts val="0"/>
              </a:spcBef>
              <a:spcAft>
                <a:spcPts val="0"/>
              </a:spcAft>
              <a:buClr>
                <a:srgbClr val="00953A"/>
              </a:buClr>
              <a:buSzPts val="1980"/>
              <a:buFont typeface="Arial"/>
              <a:buChar char="•"/>
            </a:pPr>
            <a:r>
              <a:rPr lang="es-CL" sz="1800" b="0" i="0" u="none" strike="noStrike" cap="none" dirty="0">
                <a:solidFill>
                  <a:schemeClr val="dk1"/>
                </a:solidFill>
                <a:latin typeface="Calibri"/>
                <a:ea typeface="Calibri"/>
                <a:cs typeface="Calibri"/>
                <a:sym typeface="Calibri"/>
              </a:rPr>
              <a:t>Cercanías de líneas aéreas energizadas colindantes.</a:t>
            </a:r>
            <a:endParaRPr dirty="0"/>
          </a:p>
          <a:p>
            <a:pPr marL="285750" marR="0" lvl="1" indent="-285750" algn="just" rtl="0">
              <a:lnSpc>
                <a:spcPct val="100000"/>
              </a:lnSpc>
              <a:spcBef>
                <a:spcPts val="0"/>
              </a:spcBef>
              <a:spcAft>
                <a:spcPts val="0"/>
              </a:spcAft>
              <a:buClr>
                <a:srgbClr val="00953A"/>
              </a:buClr>
              <a:buSzPts val="1980"/>
              <a:buFont typeface="Arial"/>
              <a:buChar char="•"/>
            </a:pPr>
            <a:r>
              <a:rPr lang="es-CL" sz="1800" b="0" i="0" u="none" strike="noStrike" cap="none" dirty="0">
                <a:solidFill>
                  <a:schemeClr val="dk1"/>
                </a:solidFill>
                <a:latin typeface="Calibri"/>
                <a:ea typeface="Calibri"/>
                <a:cs typeface="Calibri"/>
                <a:sym typeface="Calibri"/>
              </a:rPr>
              <a:t>Emplazamiento previsto para la instalación de grúas y otros equipos fijos y radio de acción de sus partes.</a:t>
            </a:r>
            <a:endParaRPr dirty="0"/>
          </a:p>
          <a:p>
            <a:pPr marL="285750" marR="0" lvl="1" indent="-285750" algn="just" rtl="0">
              <a:lnSpc>
                <a:spcPct val="100000"/>
              </a:lnSpc>
              <a:spcBef>
                <a:spcPts val="0"/>
              </a:spcBef>
              <a:spcAft>
                <a:spcPts val="0"/>
              </a:spcAft>
              <a:buClr>
                <a:srgbClr val="00953A"/>
              </a:buClr>
              <a:buSzPts val="1980"/>
              <a:buFont typeface="Arial"/>
              <a:buChar char="•"/>
            </a:pPr>
            <a:r>
              <a:rPr lang="es-CL" sz="1800" b="0" i="0" u="none" strike="noStrike" cap="none" dirty="0">
                <a:solidFill>
                  <a:schemeClr val="dk1"/>
                </a:solidFill>
                <a:latin typeface="Calibri"/>
                <a:ea typeface="Calibri"/>
                <a:cs typeface="Calibri"/>
                <a:sym typeface="Calibri"/>
              </a:rPr>
              <a:t>Trayectoria prevista para máquinas móviles, especialmente de altura.</a:t>
            </a:r>
            <a:endParaRPr dirty="0"/>
          </a:p>
          <a:p>
            <a:pPr marL="285750" marR="0" lvl="1" indent="-285750" algn="just" rtl="0">
              <a:lnSpc>
                <a:spcPct val="100000"/>
              </a:lnSpc>
              <a:spcBef>
                <a:spcPts val="0"/>
              </a:spcBef>
              <a:spcAft>
                <a:spcPts val="0"/>
              </a:spcAft>
              <a:buClr>
                <a:srgbClr val="00953A"/>
              </a:buClr>
              <a:buSzPts val="1980"/>
              <a:buFont typeface="Arial"/>
              <a:buChar char="•"/>
            </a:pPr>
            <a:r>
              <a:rPr lang="es-CL" sz="1800" b="0" i="0" u="none" strike="noStrike" cap="none" dirty="0">
                <a:solidFill>
                  <a:schemeClr val="dk1"/>
                </a:solidFill>
                <a:latin typeface="Calibri"/>
                <a:ea typeface="Calibri"/>
                <a:cs typeface="Calibri"/>
                <a:sym typeface="Calibri"/>
              </a:rPr>
              <a:t>Instrucción sobre normas y medidas preventivas que se tomen, tanto al personal general de Obra como a los operadores de maquinaria</a:t>
            </a:r>
            <a:endParaRPr dirty="0"/>
          </a:p>
        </p:txBody>
      </p:sp>
      <p:cxnSp>
        <p:nvCxnSpPr>
          <p:cNvPr id="288" name="Google Shape;288;p31"/>
          <p:cNvCxnSpPr/>
          <p:nvPr/>
        </p:nvCxnSpPr>
        <p:spPr>
          <a:xfrm>
            <a:off x="5840970" y="2291583"/>
            <a:ext cx="0" cy="4144724"/>
          </a:xfrm>
          <a:prstGeom prst="straightConnector1">
            <a:avLst/>
          </a:prstGeom>
          <a:noFill/>
          <a:ln w="28575" cap="flat" cmpd="sng">
            <a:solidFill>
              <a:srgbClr val="A5A5A5"/>
            </a:solidFill>
            <a:prstDash val="dash"/>
            <a:round/>
            <a:headEnd type="none" w="sm" len="sm"/>
            <a:tailEnd type="none" w="sm" len="sm"/>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32"/>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294" name="Google Shape;294;p32"/>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95" name="Google Shape;295;p32"/>
          <p:cNvSpPr txBox="1"/>
          <p:nvPr/>
        </p:nvSpPr>
        <p:spPr>
          <a:xfrm>
            <a:off x="296663" y="38242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DISTANCIAS DE SEGURIDAD A </a:t>
            </a:r>
            <a:r>
              <a:rPr lang="es-CL" sz="4400" dirty="0">
                <a:solidFill>
                  <a:srgbClr val="A7A8AA"/>
                </a:solidFill>
                <a:latin typeface="Calibri"/>
                <a:ea typeface="Calibri"/>
                <a:cs typeface="Calibri"/>
                <a:sym typeface="Calibri"/>
              </a:rPr>
              <a:t>LÍNEAS</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ENERGIZADAS SEGÚN NIVEL DE TENSIÓN</a:t>
            </a:r>
            <a:endParaRPr sz="4400" b="0" i="0" u="none" strike="noStrike" cap="none" dirty="0">
              <a:solidFill>
                <a:srgbClr val="00953A"/>
              </a:solidFill>
              <a:latin typeface="Calibri"/>
              <a:ea typeface="Calibri"/>
              <a:cs typeface="Calibri"/>
              <a:sym typeface="Calibri"/>
            </a:endParaRPr>
          </a:p>
        </p:txBody>
      </p:sp>
      <p:sp>
        <p:nvSpPr>
          <p:cNvPr id="296" name="Google Shape;296;p32"/>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297" name="Google Shape;297;p32"/>
          <p:cNvPicPr preferRelativeResize="0"/>
          <p:nvPr/>
        </p:nvPicPr>
        <p:blipFill rotWithShape="1">
          <a:blip r:embed="rId4">
            <a:alphaModFix/>
          </a:blip>
          <a:srcRect l="1129" t="2657" r="2031" b="2657"/>
          <a:stretch/>
        </p:blipFill>
        <p:spPr>
          <a:xfrm>
            <a:off x="7796283" y="2878840"/>
            <a:ext cx="3024336" cy="2808312"/>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graphicFrame>
        <p:nvGraphicFramePr>
          <p:cNvPr id="298" name="Google Shape;298;p32"/>
          <p:cNvGraphicFramePr/>
          <p:nvPr/>
        </p:nvGraphicFramePr>
        <p:xfrm>
          <a:off x="625804" y="3355755"/>
          <a:ext cx="6297500" cy="1920260"/>
        </p:xfrm>
        <a:graphic>
          <a:graphicData uri="http://schemas.openxmlformats.org/drawingml/2006/table">
            <a:tbl>
              <a:tblPr firstRow="1" bandRow="1">
                <a:noFill/>
                <a:tableStyleId>{0A2F28A4-943A-459F-8C15-E5B7859210CA}</a:tableStyleId>
              </a:tblPr>
              <a:tblGrid>
                <a:gridCol w="3148750">
                  <a:extLst>
                    <a:ext uri="{9D8B030D-6E8A-4147-A177-3AD203B41FA5}">
                      <a16:colId xmlns:a16="http://schemas.microsoft.com/office/drawing/2014/main" val="20000"/>
                    </a:ext>
                  </a:extLst>
                </a:gridCol>
                <a:gridCol w="3148750">
                  <a:extLst>
                    <a:ext uri="{9D8B030D-6E8A-4147-A177-3AD203B41FA5}">
                      <a16:colId xmlns:a16="http://schemas.microsoft.com/office/drawing/2014/main" val="20001"/>
                    </a:ext>
                  </a:extLst>
                </a:gridCol>
              </a:tblGrid>
              <a:tr h="370850">
                <a:tc gridSpan="2">
                  <a:txBody>
                    <a:bodyPr/>
                    <a:lstStyle/>
                    <a:p>
                      <a:pPr marL="0" marR="0" lvl="0" indent="0" algn="ctr" rtl="0">
                        <a:lnSpc>
                          <a:spcPct val="100000"/>
                        </a:lnSpc>
                        <a:spcBef>
                          <a:spcPts val="0"/>
                        </a:spcBef>
                        <a:spcAft>
                          <a:spcPts val="0"/>
                        </a:spcAft>
                        <a:buNone/>
                      </a:pPr>
                      <a:endParaRPr sz="1400" u="none" strike="noStrike" cap="none" dirty="0"/>
                    </a:p>
                    <a:p>
                      <a:pPr marL="0" marR="0" lvl="0" indent="0" algn="ctr" rtl="0">
                        <a:lnSpc>
                          <a:spcPct val="100000"/>
                        </a:lnSpc>
                        <a:spcBef>
                          <a:spcPts val="0"/>
                        </a:spcBef>
                        <a:spcAft>
                          <a:spcPts val="0"/>
                        </a:spcAft>
                        <a:buNone/>
                      </a:pPr>
                      <a:r>
                        <a:rPr lang="es-CL" sz="2400" u="none" strike="noStrike" cap="none" dirty="0">
                          <a:latin typeface="Calibri"/>
                          <a:ea typeface="Calibri"/>
                          <a:cs typeface="Calibri"/>
                          <a:sym typeface="Calibri"/>
                        </a:rPr>
                        <a:t>D = DISTANCIA DE SEGURIDAD</a:t>
                      </a:r>
                      <a:endParaRPr dirty="0"/>
                    </a:p>
                    <a:p>
                      <a:pPr marL="0" marR="0" lvl="0" indent="0" algn="ctr" rtl="0">
                        <a:lnSpc>
                          <a:spcPct val="100000"/>
                        </a:lnSpc>
                        <a:spcBef>
                          <a:spcPts val="0"/>
                        </a:spcBef>
                        <a:spcAft>
                          <a:spcPts val="0"/>
                        </a:spcAft>
                        <a:buNone/>
                      </a:pPr>
                      <a:endParaRPr sz="1400" u="none" strike="noStrike" cap="none" dirty="0"/>
                    </a:p>
                    <a:p>
                      <a:pPr marL="0" marR="0" lvl="0" indent="0" algn="ctr" rtl="0">
                        <a:lnSpc>
                          <a:spcPct val="100000"/>
                        </a:lnSpc>
                        <a:spcBef>
                          <a:spcPts val="0"/>
                        </a:spcBef>
                        <a:spcAft>
                          <a:spcPts val="0"/>
                        </a:spcAft>
                        <a:buNone/>
                      </a:pPr>
                      <a:endParaRPr sz="1400" u="none" strike="noStrike" cap="none" dirty="0"/>
                    </a:p>
                  </a:txBody>
                  <a:tcPr marL="91450" marR="91450" marT="45725" marB="45725" anchor="ctr">
                    <a:lnB w="28575" cap="flat" cmpd="sng">
                      <a:solidFill>
                        <a:schemeClr val="lt1"/>
                      </a:solidFill>
                      <a:prstDash val="solid"/>
                      <a:round/>
                      <a:headEnd type="none" w="sm" len="sm"/>
                      <a:tailEnd type="none" w="sm" len="sm"/>
                    </a:lnB>
                    <a:solidFill>
                      <a:srgbClr val="00953A"/>
                    </a:solidFill>
                  </a:tcPr>
                </a:tc>
                <a:tc hMerge="1">
                  <a:txBody>
                    <a:bodyPr/>
                    <a:lstStyle/>
                    <a:p>
                      <a:endParaRPr lang="es-CL"/>
                    </a:p>
                  </a:txBody>
                  <a:tcPr/>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600"/>
                        <a:buFont typeface="Arial"/>
                        <a:buNone/>
                      </a:pPr>
                      <a:r>
                        <a:rPr lang="es-CL" sz="1600" b="1" u="none" strike="noStrike" cap="none" dirty="0">
                          <a:solidFill>
                            <a:srgbClr val="00953A"/>
                          </a:solidFill>
                          <a:latin typeface="Calibri"/>
                          <a:ea typeface="Calibri"/>
                          <a:cs typeface="Calibri"/>
                          <a:sym typeface="Calibri"/>
                        </a:rPr>
                        <a:t>1 Baja Tensión: </a:t>
                      </a:r>
                      <a:endParaRPr dirty="0"/>
                    </a:p>
                    <a:p>
                      <a:pPr marL="0" marR="0" lvl="0" indent="0" algn="ctr" rtl="0">
                        <a:lnSpc>
                          <a:spcPct val="100000"/>
                        </a:lnSpc>
                        <a:spcBef>
                          <a:spcPts val="0"/>
                        </a:spcBef>
                        <a:spcAft>
                          <a:spcPts val="0"/>
                        </a:spcAft>
                        <a:buClr>
                          <a:srgbClr val="000000"/>
                        </a:buClr>
                        <a:buSzPts val="1600"/>
                        <a:buFont typeface="Arial"/>
                        <a:buNone/>
                      </a:pPr>
                      <a:r>
                        <a:rPr lang="es-CL" sz="1600" b="1" u="none" strike="noStrike" cap="none" dirty="0">
                          <a:latin typeface="Calibri"/>
                          <a:ea typeface="Calibri"/>
                          <a:cs typeface="Calibri"/>
                          <a:sym typeface="Calibri"/>
                        </a:rPr>
                        <a:t>d mayor a 1 metro</a:t>
                      </a:r>
                      <a:endParaRPr sz="1600" b="1" u="none" strike="noStrike" cap="none" dirty="0">
                        <a:latin typeface="Calibri"/>
                        <a:ea typeface="Calibri"/>
                        <a:cs typeface="Calibri"/>
                        <a:sym typeface="Calibri"/>
                      </a:endParaRPr>
                    </a:p>
                    <a:p>
                      <a:pPr marL="0" marR="0" lvl="0" indent="0" algn="ctr" rtl="0">
                        <a:lnSpc>
                          <a:spcPct val="100000"/>
                        </a:lnSpc>
                        <a:spcBef>
                          <a:spcPts val="0"/>
                        </a:spcBef>
                        <a:spcAft>
                          <a:spcPts val="0"/>
                        </a:spcAft>
                        <a:buNone/>
                      </a:pPr>
                      <a:endParaRPr sz="1600" b="1"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28575" cap="flat" cmpd="sng">
                      <a:solidFill>
                        <a:schemeClr val="lt1"/>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s-CL" sz="1600" b="1" u="none" strike="noStrike" cap="none" dirty="0">
                          <a:solidFill>
                            <a:srgbClr val="00953A"/>
                          </a:solidFill>
                          <a:latin typeface="Calibri"/>
                          <a:ea typeface="Calibri"/>
                          <a:cs typeface="Calibri"/>
                          <a:sym typeface="Calibri"/>
                        </a:rPr>
                        <a:t>2 Alta Tensión: </a:t>
                      </a:r>
                      <a:endParaRPr dirty="0"/>
                    </a:p>
                    <a:p>
                      <a:pPr marL="0" marR="0" lvl="0" indent="0" algn="ctr" rtl="0">
                        <a:lnSpc>
                          <a:spcPct val="100000"/>
                        </a:lnSpc>
                        <a:spcBef>
                          <a:spcPts val="0"/>
                        </a:spcBef>
                        <a:spcAft>
                          <a:spcPts val="0"/>
                        </a:spcAft>
                        <a:buClr>
                          <a:srgbClr val="000000"/>
                        </a:buClr>
                        <a:buSzPts val="1600"/>
                        <a:buFont typeface="Arial"/>
                        <a:buNone/>
                      </a:pPr>
                      <a:r>
                        <a:rPr lang="es-CL" sz="1600" b="1" u="none" strike="noStrike" cap="none" dirty="0">
                          <a:latin typeface="Calibri"/>
                          <a:ea typeface="Calibri"/>
                          <a:cs typeface="Calibri"/>
                          <a:sym typeface="Calibri"/>
                        </a:rPr>
                        <a:t>d mayor a 5 metros</a:t>
                      </a:r>
                      <a:endParaRPr sz="1600" b="1" u="none" strike="noStrike" cap="none" dirty="0">
                        <a:latin typeface="Calibri"/>
                        <a:ea typeface="Calibri"/>
                        <a:cs typeface="Calibri"/>
                        <a:sym typeface="Calibri"/>
                      </a:endParaRPr>
                    </a:p>
                    <a:p>
                      <a:pPr marL="0" marR="0" lvl="0" indent="0" algn="ctr" rtl="0">
                        <a:lnSpc>
                          <a:spcPct val="100000"/>
                        </a:lnSpc>
                        <a:spcBef>
                          <a:spcPts val="0"/>
                        </a:spcBef>
                        <a:spcAft>
                          <a:spcPts val="0"/>
                        </a:spcAft>
                        <a:buNone/>
                      </a:pPr>
                      <a:endParaRPr sz="1600" b="1" u="none" strike="noStrike" cap="none" dirty="0">
                        <a:latin typeface="Calibri"/>
                        <a:ea typeface="Calibri"/>
                        <a:cs typeface="Calibri"/>
                        <a:sym typeface="Calibri"/>
                      </a:endParaRPr>
                    </a:p>
                  </a:txBody>
                  <a:tcPr marL="91450" marR="91450" marT="45725" marB="45725" anchor="ctr">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299" name="Google Shape;299;p32"/>
          <p:cNvSpPr txBox="1"/>
          <p:nvPr/>
        </p:nvSpPr>
        <p:spPr>
          <a:xfrm>
            <a:off x="6923313" y="2340827"/>
            <a:ext cx="4728703" cy="46487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chemeClr val="dk1"/>
              </a:buClr>
              <a:buSzPts val="1100"/>
              <a:buFont typeface="Arial"/>
              <a:buNone/>
            </a:pPr>
            <a:r>
              <a:rPr lang="es-CL" sz="1800" b="1" i="0" u="none" strike="noStrike" cap="none" dirty="0">
                <a:solidFill>
                  <a:srgbClr val="00953A"/>
                </a:solidFill>
                <a:latin typeface="Calibri"/>
                <a:ea typeface="Calibri"/>
                <a:cs typeface="Calibri"/>
                <a:sym typeface="Calibri"/>
              </a:rPr>
              <a:t>Figura 8. Distanciamiento de líneas energizadas</a:t>
            </a:r>
            <a:endParaRPr dirty="0"/>
          </a:p>
        </p:txBody>
      </p:sp>
      <p:sp>
        <p:nvSpPr>
          <p:cNvPr id="300" name="Google Shape;300;p32"/>
          <p:cNvSpPr txBox="1"/>
          <p:nvPr/>
        </p:nvSpPr>
        <p:spPr>
          <a:xfrm>
            <a:off x="6690362" y="5855117"/>
            <a:ext cx="4972906" cy="34073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chemeClr val="dk1"/>
              </a:buClr>
              <a:buSzPts val="1100"/>
              <a:buFont typeface="Arial"/>
              <a:buNone/>
            </a:pPr>
            <a:r>
              <a:rPr lang="es-CL" sz="1200" b="0" i="0" u="none" strike="noStrike" cap="none" dirty="0">
                <a:solidFill>
                  <a:schemeClr val="dk1"/>
                </a:solidFill>
                <a:latin typeface="Calibri"/>
                <a:ea typeface="Calibri"/>
                <a:cs typeface="Calibri"/>
                <a:sym typeface="Calibri"/>
              </a:rPr>
              <a:t>Achs,  Prevención de Riesgos en obras de construcción, Instalación de faenas</a:t>
            </a:r>
            <a:endParaRPr sz="1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95" name="Google Shape;95;p2" descr="data:image/jpeg;base64,/9j/4AAQSkZJRgABAQAAAQABAAD/2wCEAAkGBxMTEhUQEhIVFRAPFQ8QFRAVEhAWFRAVFRUWFhUVFRUYHSggGBolHRUVITEhJSkrLi4uFx8zODMtNygtLisBCgoKDg0OFxAQGismHR0tLS0tLS0tLS0tLS0tLS0tKy0tLS0tLS0tLS0tLS0tLS0tLS0tKy0tLS0tLS0rLS0tLf/AABEIALcBEwMBIgACEQEDEQH/xAAbAAABBQEBAAAAAAAAAAAAAAAEAAIDBQYBB//EAD8QAAEDAgMEBwYDCAICAwAAAAEAAgMEEQUSITFBUXEGEyIyYYGRQlKhscHRFEOSFSMzU2JygvAH4RayJERU/8QAGQEBAQEBAQEAAAAAAAAAAAAAAQACAwQF/8QAKxEAAgIBAwMDBAEFAAAAAAAAAAECERIDITFBUaETImGBwdHwcQQUMkJS/9oADAMBAAIRAxEAPwAR+JtCGkxocVUR4PKdv1U8eCHevtWz41IlfjfBNbiMjtgKecODRfTRVVViTmGwaSpklfBcM64+HmiY4z7Unosm/HZtzbId9TUP9qw8EZo16bN4x8Q7zyfP7Lhxqmj93zWANDK7a9x8ymDCtdUZvoh9OPVm7m6eQt0bryCC/wDNaiQ2hiJ5rNxYa0K7wmsZCdiU5A4wXAe0YpLwYCioOiVbJ36gjkih00Y0WDCSmHp44d1ifqZ36Ing/wCNXP787z/krel/4ypx3nOP+RVFF/yDMD3Bbmmz9PKh3ds31Ky0+hWze0PQWjb+UHf3ElbCgomRsDGABrRYAbl4izpXVHXrSOQVzT9PaoACzD/UQbn4rhq6U5dTrpzUeT0rGcHhmF5WMcWg2Ja025XWYqcHoxp1cVh/SxZTE+m9U5pbma2/Bv3WMqK17jcuJJ8VvS05RW7M6jUnaPVhhlF7kXoxENwWjI/hx+jV4yZ3cT6rorZBse79RXVo5Ys9cn6O0R/Lj+CDk6M0R9hnwXmH7Rl/mO/UU04nL/Md6pQ4s9Im6JUR9hnwQEvQmjPsDyWFOJy/zHeqX7Wl/mO9VbDUu4d0g6IxNN4yR4XWbkwmRp0cfUq1/asm9xPNMdXE7VlxidFOSK5gqGbJHepXfx1RveSjjWeCYZgdyMfkcu6I4sTlH+lW0GMvIsWj1VW57eCdHMBuWlsDp9C3ZVuO1vxUzbn2VVCvA3KeLGMu5NmaLujwwO2hGu6NscqKPpEiWdKCE2jDUg49EQkoh0sXFbF7giXGmDZZAT42OKyXWlczlZyN4F9LjF0HLVA6kKsuV3VWQ4hb5m8Em1NtiEDV3IixoKNWVG6cqIMUgjUWxzrCu3XWsT+rUA0BOA8U4RJ4iSRFmUjZFI2EKZsQUFjYqhy9V6IdDKeanZNKXufIM2j8oHgAF5rDGFrejXSB8Ler64tYNjdLDldZ1FJrZjBq9wX/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huO8WkX4iw/UEF1oEcEwhT5Vzq1DZBZLKiBGuiNVFYPkXQxEdWu2VRWQBqeApAEikLGtCkCjTTdRBFwlmCFXVEE9YEutQ6cAoiYTJwkUFlIwJIkSTg1JVBYIU1Sli5lVQ2RroTsqcGqorGgJwapWMRMcCqBsBypKyNKo3Uh4JxDIBuugov8ACJCk8CrEskCgBOyBFCidwThSHeQFUGSA+qXRAjBA33vRSsgHuuPkVUWRX9Uu5FatpTujKd+CfujVQZAvRjDXMLQyQiLt52B7muu4EXuNDuPkgqvDyJQ+R+eUNLS652XvY3133V30aiJxEwyaRspjLkBIDiXOsTbhkt5lQ/h3mpqogA4QStaL7QHRtdYnfqXLmksqOjk6KoRhd6taGKjk9xvqEfBDMPyYz5j7LticXMxxZyTS1b4Mm/8Azx+o+yFqMPnd/wDXZ5EfZGK6sFqPsYrqykIVqX4RJvpj5WUf7NA2xPHkrFGvUM+ymTzTK/8AwLeDvRQyUreJCcQzM/JFZQOareogG4hBPi8FmjakB5V0NU+RLIqhsiDV0MUoYniNVFZCGqWNimbCpWxeCaCyIMST7pIIgdEmdWr2owlwNgLoWeiy7dXcB9VtwZlTKzq0gxWDKM7XGwSMN9IwT/UihsGgZqrSnhbvNzwChbSBusjreCKpKi5ywx/5WQDZYU1AXbG2HEoh+GRjvPufdapKemNryvt4XVlS1ULNgBPzTbRzKqLCHO/hw+btEdF0UkOr3taOAH3Vn+KnfpG0Mb7xQ02GF38ape7+lpsPgubnLul5FUBz4HSx/wAWfyzAfJVs1VQM0Y0yHwBKvoMAhPcgzH3n6/NEyYQ1gu8sYOAAuhTSdN/v0Km+hjn4sPyqU8yLKF1XVO2RtatHVVVOzeXfBVk+PRjux3XYCu6uqO1wHIJzaCoP5i7L0lO5jQg5OlD91vRGxrcZhxMFdKJHOL3RQWIyghtpgRckaXOxObC+ermDC5pZHDmN2EvJkmsSWkgkDTyVdQ4499c45Q79yzMCN7XPta3g8rtRjkrK19+wJYYnNAH9Tydvi4rCa8nVp+F9jQs6PTH8x/qp29GJ/wCbJ6qmj6RS/wAxyMi6RzD8xy1/Bxplh/41UjZUSDyTm4TWN2VR82hRQdLZh7d+YCs6bpi46ODTzCPf2QEEZr2fmxu5hFR4lVDvxsdyKsIMZhk70bfJPlhicLtuPNZv/qJfUq5q2/ejynwsqmsqmjbqPEK1qpGt0LnN8TqEJLG13tMcDx0+K6AUMroX7DYod9BfuuBVpVYG065SPFuoVbLg8jdY33CjaZD+GezvMu1IMjdxaeBU0NfPHo9pI8QrKnlim0LRm4bCobAKelc3ZZzeBRTKSN21pYfgiBh4abscW+B2eis6OAnR1r7nDVp5jckzZDSUOUWc0PZ8fIotuDx9+M2O9p+yniGTQiwPmCpLjl8kNskDOwuM7YhfwsuIvq3bibc0lkRs8oPZiaSfe/7VRU0NtSRmO4buZVlLUueckYsOA+qGnpw3vG54bhzW4mSnfTNHaeS627coS6V/ZjZlbxVxNs1sANihjkJ0GjRv2XSNle3DWM7cz7nhdRz9IAwZYWeF7LlVQFxzSSafAIrC6OO/ZbmPE/7osvYQWipamoN3Etb4rVYfRMiGnadxKHlqgwan/EIDEMVLGZnb+6wb+aqM8ml/EbnP8LBWULo2C9rlea4Zipz53m5Pw5LW0tZnC5ShlsPAfX44/YzsjwWarKpzjcklXr6TMEI/CXHYF0goRWxltvkzMwQcka1x6OuO9dHRl3+hOce4qzDvpSdygdQngvQf2A0bVE7DgNGsupUxzaMZ0JpQMQlzjQRwn1zN09D6IvpxSf8Ay6dwboWyx6ezZjHAW/UoqiuayseGgNcDEwuIIuIySQDs7xIRfSDFAKtpdle0SMeS25DWmMtc4HZbK6650r/e51tt38fYAipPBEClPBbmmwOJ4BD2gGxFje6Oj6MR+/8ABT1YR5ZzSk+DzptASiYcKcvRI+jsQ338k6TB2NFwEf3OnwThMxEGHObvRL5i0bVYYjVMZoWlZjE8Sadi65pmMWD4piZOl9FVQV72G41adrDsPLgoJ5wSo267Ag6JUaigrM+sL+1tMZ0I8t6shUB2jxlfx2XVT0dwF73CQ6ZdQtbV0LSPEb1rjYwyhqczdcuYcE2kfA86izhv2EFGGLKbbW8OHJCYjh7b66E914+RUJcVs8YAL9mzrAP/AGQvVlvbjOZh4G48vsqWKskiOSQZ4zpqiYKdzf3tI/Q6ugcbtPLgs7oaLynrA7Q7eB3pwtew0Pun6cVW0tQye4sY5m7WHb5cU8yWPVy+ThtHiCpO+CLG/NJV7jVDRpa5o2OO0jxXUX8FQYZBG2zdu9yDZd3aO/ut4+JUMbzI+3sDXmraCINBkdt2NHALQAdRAALuN3HduCq6ioa3Qangu4xX2vrqUHhceYl7tg1TZJErKUvOeU2buHHkFZZw1vZFhuH3Q1K3rHXJ0BNgj6qC+xSJlN1t3XKWK0XWtBG0bEWcOO3YkaMDa9RWZtuHSt3X81a4XiLo3BrgjWRDcSfkpc0TNXuF/VDRNmtwqdsgFiryHDwdSVgKTFgf4bXEcbWurc4jVEaZYxxcdfQLy6ulJv2s6acox/yRrXQho0yjxOpVdUPBOUPc53Bov8ljcVxAxi8s7nk7I2i1/qhGdKpwzq6djYr7X3zvPNx0CzHQa62zbmpdKX7/AAayppHN7UrmxR8ZJGtWf6S9OI4IzFTMvK4dmW3Z4Z9dTrs4kcAqtuHyPvPMXSPvZoddxcfPd4bEPjmBPtnlI654AygaRtto0ePiu/puVZMwpxi/aZPDcaYwnroTLfMQ4PAN3XJLszTe5JO5HdIOkLXXZDDGL2HXi4uLDuMDGZfMXQE2GkcD6qMUngE0zdx5NB0Sx9zAIXguZ3Y3A6sO5pvtb8uWzc4f0wynqycrh7Egyn9WxYbo7RsB7bbtdofvfcVvoOioe0PvnA1a49+3B3HmjUxx95zT93t8B56UuH5Rd/acyFl6WF2yPT5JjsI6s5o80bx7TbFp/uadD5qOqMjxZ0EZeNksV4yf7m6grktOF7I1m2t2V1biDJO8w3PBVD6WncbZrHgQVeOpiR2mkcdLEfdDz0QAzE3A3iwNl6EcmUr8EjvcEH1COpKZrfYbzui5XREdjUf3G6HY+x0ab81sLLinqiBYAeRCmNUTuVA+Nx1DD5FQvmlZ7wCKRUXczM25Nq4czLHaNizz8YkG8prMTkfoXaKscWGSsztI9pvxQNFOWO4BGRTBo12lV0m1RpGkfStlAmGkrPaG/mjJ6brY9e9a9+BCruj9VaTq3bHtHkQtJK1sbCb8VhumBjG4g9vZuRl0skhqmQZncykt2NGh6Px3Djv0RGMTZWDi7QKv6N1oYA46gixUXSHEgXsd7IcBbwWd7CigrHZn8tFa0LexYDaqyqZZ1+OqbHXFrgL9lJqiwlmMe7RKPFv6lDVSBwvfRCfhRa9lFSLL9oZzYO1RAitqbnw3LPPlANmjVSR4hINL3HBVk4lxNHK7QaDggjhTye0QB5o2Cr0zWJd7oVVV10j3ZXXb4bFbGUmaXB2sZ2A+9tSTawV2XtdG5wJJ2MABvI7w4AcSs10dpmHsk7Tr4q/qbss1os0LK9zpE6T33K49GzIcz3XcfZvs5n6LQYX0YZGAXW8/oEHhtdkIJ3G5V9UVTZDfN2TsO4Llq5xdLjuag4tbglbUCMdho/uOpWOxitJvcalaavpJd3abxGqppsIlk0y25rpp4qPJiUXfBiKuY32IRtyVvHdD3HVz2N5lQu6MRN7045NY4rVp8GrroUeHutZeo9D68vjyOGjdjuCyFPSU8eoD3nxsArSLFn2yxtDRwCzq6fqQxotPUwlkaqapbmIcLge0NChcTgjyZh7XK6pDUu9s6+6NvmdybK9zxdxszcFyj/T4tOxlq5XaII3uLrA6Kn6T1wY3q2m8j9NPmrGeews3QcVj8SP7431JGi9EnZiERoisNXEO4gomCskZYOBe3cR3goaOhe43c4NZxO08gj31DY9Geu8oNh0eKuYL5S5vKxCnbj8TxYj1VW3EnnQ7PGyhmgY7UgA8QmwxJsQMZ7qrsOd27KaPDM+geVLJStpxcm7ioeNiqxOY5yAdimw2pLjldt4qulkzPJRFGw5i4eyPidGj1PwQaZpMJiLnmXcNB5LmN4se7fwUvXtihDRw1VTDFmd1j9ru63gOKTCAjKV1KZpLiWi7bkA8tElGxU+IPYMo3JS1JfodqbA2z7HfsUtVT+03aNo4oLYTbvZa/aZsVe9x37kTHIQcw272/wC712pizgvbt3t3+ii4DMNeC3Kd6kaNC3gqWlnLCDuV/G1soBBs4bfFIPYAFCSdCjW0jWNu46/FQ1dX1d2B1neKCE+bUnN43QPITNVXblYcvE7z5qjnErDe5I9R6KyLuDfmkxpO4/7zQaWwHh+PFrhfQ8dbfcLb4fj7nAB1iDxFx6rKPwiN+riGu4guB+RCNoqVzBlBDwNlnNJ9NvwRQSSZvqCmjl2vYw8z8iPqrNnR941jlaR4fZeex15abOY8HwCs6XHS3YZB4WRJanR+AitP/aPk2LcOlGn7s+Ac5p9CLJPw+XfG/wAixyyUvSd5259N9kRRdNXMNnOOXxGq5uOp8Gq0/ku5sNkPsyfoQrsEfvZKf8ETD00hd+aR/i37p1R0hZa/Xu/Tb6qjqavFInpaXz4BG4M7+RIeYI+iIbhE9tIwwcbgfFU9d0oFyBObcz9FVS4w12pe558cx+BXW9R9vP5MY6a6Px+DQ1ELYtXOa5w9lrmm3MqqrMRLvaAHBoJ+KrDUPd3WPPkbfBRyU8x3BvMgLW/UxS6E09VpvPP7D7qlq4I5D2pbyHZG0izf8Rr6lNxGnH5kpP8AS24HqhKd7Gfw2hvjvPMlFnSKCmxOb2blTtZbUp0FW23iuSlp2nU7GjakhplAQtRVW32+ihr61kfi/c2+zmqYZ5Dc7PgENmox6mnwerBO3QaldxeZ0rr203BVNHVNj7De047bbPMq1hqn20Ab/Vb5b1JmWt7IqfDDtecoO72jyCPzNADWABrTe/E8Sd/BDFpOw6na47fJTwsYywJud/2CQJMpcM7r9W3YPfO7yURY/vu0e/uj3W+8fojpsUaGizR4cTyH1QGcvJJ1O0pAnjLQAANAkhTE7j8bJKEEz30Is4ag/UKYPJ/u+fL7LjG7na8DvH3RH4c201UJ2ngza2vbeNvmFx8eU3+P3XIqssOo/wB+qmlxFpF7eYt8VBuVtfC09puhO0buYCFp5SO67UcNo8tqLmkaeI8QbH0UEzGFuoLjxs34hBojrX9Z/EbqN9iEAKEg3Y5zTzup+q4FzeRNv0m4U8NNINW2eOA7Lh5aj5Ie5pbHKeeZu0NfbeOy5WbK7N349eI7J+GhUEMoOhFjwIsUU1SMNjcgdo19vBwt8Roj6SjLdT8EKaYO3kHwXY6Z7e7J5G6aDIPfId/xAKfTuaTZxsOIbf4BDAv3hrvMKSCpyHWFrvA3+YKgVE+IMhDezmJ8WAD53VMaZhOz0LvqUa+tfc2jaPC5sPVNFRKfYj8woSXDej4e5usgDjbMC0ADmRYeZU2Nwwxu6tkr5cuhcXNcOQytHzKLixqsDQ0Sta0CwDWMFvgg3Nldcl4JJv3W6+N7LOMrNOUaKx7GbmAn/LT1cpYcw2XHiAAiHQyj2gPIfZDOiPtTel1qjFoKjzb3E+ZKntz8yAq9kTP5jipm07OBPMpCx9TTtI7Tmjzufgs9Uta09kOeeAFh6rRCBvgE18MQ2m/hYoaFSoyp61205G+6wXcfPcnmOW1mDq2na4m73cyrmprGt0ZHc+IsqmoLnntmw90aD/fNZOidlZ1LQbC8j+A1R8GFSvF3kMb7o2lF0lTGzstbc8B/0j2yvtcgNvsvt8gpInJg0NA2MbP+1w1CKMbnD6lMFDbUm5WjNkeclRy1Abt1dw+6kmBtYIF7Wt1cbngokSRFzzcnmeCL/HZRkZ5u+yq31JOmwcExr1WaosevSQYXVBRYSytG24PqCofxTmG7T87LiSmSRPFiQkOVws7hYEHzXDA3NcAtPC9wR4hdSUtye3AJJYk5Dzad3IqM80kkCGUOUHtWJ8QSpZQL3Dtf7SPkkkkz1OAOdtIPPX5o6lo/edYckklIy2ECgPsPB5hyc6lkG0A8j9wuJJMjHQnh/wCqjyHx+CSShQ15ttHyTmTDxSSVY4ljSUskjczGEgb7sHzKZ1723FtRpY5fokksqTtoXBUiCWrefd87/ZCEu/o/Rf5ldSWgpD2F3EDk1oU8cd9rj8EkkmWSZGDied1HNWtaOy0eiSSgKCuqHOPDkgmtHuud/c8AegukkubOy4CGSuGwho4Mbr6lEQVI2AXd7ziUkkomgtjzx/6UzGjjc8V1JaMMrsRkI0G1Ur7323KSSyzpE6BxUrBdJJBolEYSSSSB/9k="/>
          <p:cNvSpPr/>
          <p:nvPr/>
        </p:nvSpPr>
        <p:spPr>
          <a:xfrm>
            <a:off x="1531939" y="-182563"/>
            <a:ext cx="4332287" cy="43322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sp>
        <p:nvSpPr>
          <p:cNvPr id="96" name="Google Shape;96;p2" descr="data:image/jpeg;base64,/9j/4AAQSkZJRgABAQAAAQABAAD/2wCEAAkGBxMTEhUQEhIVFRAPFQ8QFRAVEhAWFRAVFRUWFhUVFRUYHSggGBolHRUVITEhJSkrLi4uFx8zODMtNygtLisBCgoKDg0OFxAQGismHR0tLS0tLS0tLS0tLS0tLS0tKy0tLS0tLS0tLS0tLS0tLS0tLS0tKy0tLS0tLS0rLS0tLf/AABEIALcBEwMBIgACEQEDEQH/xAAbAAABBQEBAAAAAAAAAAAAAAAEAAIDBQYBB//EAD8QAAEDAgMEBwYDCAICAwAAAAEAAgMEEQUSITFBUXEGEyIyYYGRQlKhscHRFEOSFSMzU2JygvAH4RayJERU/8QAGQEBAQEBAQEAAAAAAAAAAAAAAQACAwQF/8QAKxEAAgIBAwMDBAEFAAAAAAAAAAECERIDITFBUaETImGBwdHwcQQUMkJS/9oADAMBAAIRAxEAPwAR+JtCGkxocVUR4PKdv1U8eCHevtWz41IlfjfBNbiMjtgKecODRfTRVVViTmGwaSpklfBcM64+HmiY4z7Unosm/HZtzbId9TUP9qw8EZo16bN4x8Q7zyfP7Lhxqmj93zWANDK7a9x8ymDCtdUZvoh9OPVm7m6eQt0bryCC/wDNaiQ2hiJ5rNxYa0K7wmsZCdiU5A4wXAe0YpLwYCioOiVbJ36gjkih00Y0WDCSmHp44d1ifqZ36Ing/wCNXP787z/krel/4ypx3nOP+RVFF/yDMD3Bbmmz9PKh3ds31Ky0+hWze0PQWjb+UHf3ElbCgomRsDGABrRYAbl4izpXVHXrSOQVzT9PaoACzD/UQbn4rhq6U5dTrpzUeT0rGcHhmF5WMcWg2Ja025XWYqcHoxp1cVh/SxZTE+m9U5pbma2/Bv3WMqK17jcuJJ8VvS05RW7M6jUnaPVhhlF7kXoxENwWjI/hx+jV4yZ3cT6rorZBse79RXVo5Ys9cn6O0R/Lj+CDk6M0R9hnwXmH7Rl/mO/UU04nL/Md6pQ4s9Im6JUR9hnwQEvQmjPsDyWFOJy/zHeqX7Wl/mO9VbDUu4d0g6IxNN4yR4XWbkwmRp0cfUq1/asm9xPNMdXE7VlxidFOSK5gqGbJHepXfx1RveSjjWeCYZgdyMfkcu6I4sTlH+lW0GMvIsWj1VW57eCdHMBuWlsDp9C3ZVuO1vxUzbn2VVCvA3KeLGMu5NmaLujwwO2hGu6NscqKPpEiWdKCE2jDUg49EQkoh0sXFbF7giXGmDZZAT42OKyXWlczlZyN4F9LjF0HLVA6kKsuV3VWQ4hb5m8Em1NtiEDV3IixoKNWVG6cqIMUgjUWxzrCu3XWsT+rUA0BOA8U4RJ4iSRFmUjZFI2EKZsQUFjYqhy9V6IdDKeanZNKXufIM2j8oHgAF5rDGFrejXSB8Ler64tYNjdLDldZ1FJrZjBq9wX/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huO8WkX4iw/UEF1oEcEwhT5Vzq1DZBZLKiBGuiNVFYPkXQxEdWu2VRWQBqeApAEikLGtCkCjTTdRBFwlmCFXVEE9YEutQ6cAoiYTJwkUFlIwJIkSTg1JVBYIU1Sli5lVQ2RroTsqcGqorGgJwapWMRMcCqBsBypKyNKo3Uh4JxDIBuugov8ACJCk8CrEskCgBOyBFCidwThSHeQFUGSA+qXRAjBA33vRSsgHuuPkVUWRX9Uu5FatpTujKd+CfujVQZAvRjDXMLQyQiLt52B7muu4EXuNDuPkgqvDyJQ+R+eUNLS652XvY3133V30aiJxEwyaRspjLkBIDiXOsTbhkt5lQ/h3mpqogA4QStaL7QHRtdYnfqXLmksqOjk6KoRhd6taGKjk9xvqEfBDMPyYz5j7LticXMxxZyTS1b4Mm/8Azx+o+yFqMPnd/wDXZ5EfZGK6sFqPsYrqykIVqX4RJvpj5WUf7NA2xPHkrFGvUM+ymTzTK/8AwLeDvRQyUreJCcQzM/JFZQOareogG4hBPi8FmjakB5V0NU+RLIqhsiDV0MUoYniNVFZCGqWNimbCpWxeCaCyIMST7pIIgdEmdWr2owlwNgLoWeiy7dXcB9VtwZlTKzq0gxWDKM7XGwSMN9IwT/UihsGgZqrSnhbvNzwChbSBusjreCKpKi5ywx/5WQDZYU1AXbG2HEoh+GRjvPufdapKemNryvt4XVlS1ULNgBPzTbRzKqLCHO/hw+btEdF0UkOr3taOAH3Vn+KnfpG0Mb7xQ02GF38ape7+lpsPgubnLul5FUBz4HSx/wAWfyzAfJVs1VQM0Y0yHwBKvoMAhPcgzH3n6/NEyYQ1gu8sYOAAuhTSdN/v0Km+hjn4sPyqU8yLKF1XVO2RtatHVVVOzeXfBVk+PRjux3XYCu6uqO1wHIJzaCoP5i7L0lO5jQg5OlD91vRGxrcZhxMFdKJHOL3RQWIyghtpgRckaXOxObC+ermDC5pZHDmN2EvJkmsSWkgkDTyVdQ4499c45Q79yzMCN7XPta3g8rtRjkrK19+wJYYnNAH9Tydvi4rCa8nVp+F9jQs6PTH8x/qp29GJ/wCbJ6qmj6RS/wAxyMi6RzD8xy1/Bxplh/41UjZUSDyTm4TWN2VR82hRQdLZh7d+YCs6bpi46ODTzCPf2QEEZr2fmxu5hFR4lVDvxsdyKsIMZhk70bfJPlhicLtuPNZv/qJfUq5q2/ejynwsqmsqmjbqPEK1qpGt0LnN8TqEJLG13tMcDx0+K6AUMroX7DYod9BfuuBVpVYG065SPFuoVbLg8jdY33CjaZD+GezvMu1IMjdxaeBU0NfPHo9pI8QrKnlim0LRm4bCobAKelc3ZZzeBRTKSN21pYfgiBh4abscW+B2eis6OAnR1r7nDVp5jckzZDSUOUWc0PZ8fIotuDx9+M2O9p+yniGTQiwPmCpLjl8kNskDOwuM7YhfwsuIvq3bibc0lkRs8oPZiaSfe/7VRU0NtSRmO4buZVlLUueckYsOA+qGnpw3vG54bhzW4mSnfTNHaeS627coS6V/ZjZlbxVxNs1sANihjkJ0GjRv2XSNle3DWM7cz7nhdRz9IAwZYWeF7LlVQFxzSSafAIrC6OO/ZbmPE/7osvYQWipamoN3Etb4rVYfRMiGnadxKHlqgwan/EIDEMVLGZnb+6wb+aqM8ml/EbnP8LBWULo2C9rlea4Zipz53m5Pw5LW0tZnC5ShlsPAfX44/YzsjwWarKpzjcklXr6TMEI/CXHYF0goRWxltvkzMwQcka1x6OuO9dHRl3+hOce4qzDvpSdygdQngvQf2A0bVE7DgNGsupUxzaMZ0JpQMQlzjQRwn1zN09D6IvpxSf8Ay6dwboWyx6ezZjHAW/UoqiuayseGgNcDEwuIIuIySQDs7xIRfSDFAKtpdle0SMeS25DWmMtc4HZbK6650r/e51tt38fYAipPBEClPBbmmwOJ4BD2gGxFje6Oj6MR+/8ABT1YR5ZzSk+DzptASiYcKcvRI+jsQ338k6TB2NFwEf3OnwThMxEGHObvRL5i0bVYYjVMZoWlZjE8Sadi65pmMWD4piZOl9FVQV72G41adrDsPLgoJ5wSo267Ag6JUaigrM+sL+1tMZ0I8t6shUB2jxlfx2XVT0dwF73CQ6ZdQtbV0LSPEb1rjYwyhqczdcuYcE2kfA86izhv2EFGGLKbbW8OHJCYjh7b66E914+RUJcVs8YAL9mzrAP/AGQvVlvbjOZh4G48vsqWKskiOSQZ4zpqiYKdzf3tI/Q6ugcbtPLgs7oaLynrA7Q7eB3pwtew0Pun6cVW0tQye4sY5m7WHb5cU8yWPVy+ThtHiCpO+CLG/NJV7jVDRpa5o2OO0jxXUX8FQYZBG2zdu9yDZd3aO/ut4+JUMbzI+3sDXmraCINBkdt2NHALQAdRAALuN3HduCq6ioa3Qangu4xX2vrqUHhceYl7tg1TZJErKUvOeU2buHHkFZZw1vZFhuH3Q1K3rHXJ0BNgj6qC+xSJlN1t3XKWK0XWtBG0bEWcOO3YkaMDa9RWZtuHSt3X81a4XiLo3BrgjWRDcSfkpc0TNXuF/VDRNmtwqdsgFiryHDwdSVgKTFgf4bXEcbWurc4jVEaZYxxcdfQLy6ulJv2s6acox/yRrXQho0yjxOpVdUPBOUPc53Bov8ljcVxAxi8s7nk7I2i1/qhGdKpwzq6djYr7X3zvPNx0CzHQa62zbmpdKX7/AAayppHN7UrmxR8ZJGtWf6S9OI4IzFTMvK4dmW3Z4Z9dTrs4kcAqtuHyPvPMXSPvZoddxcfPd4bEPjmBPtnlI654AygaRtto0ePiu/puVZMwpxi/aZPDcaYwnroTLfMQ4PAN3XJLszTe5JO5HdIOkLXXZDDGL2HXi4uLDuMDGZfMXQE2GkcD6qMUngE0zdx5NB0Sx9zAIXguZ3Y3A6sO5pvtb8uWzc4f0wynqycrh7Egyn9WxYbo7RsB7bbtdofvfcVvoOioe0PvnA1a49+3B3HmjUxx95zT93t8B56UuH5Rd/acyFl6WF2yPT5JjsI6s5o80bx7TbFp/uadD5qOqMjxZ0EZeNksV4yf7m6grktOF7I1m2t2V1biDJO8w3PBVD6WncbZrHgQVeOpiR2mkcdLEfdDz0QAzE3A3iwNl6EcmUr8EjvcEH1COpKZrfYbzui5XREdjUf3G6HY+x0ab81sLLinqiBYAeRCmNUTuVA+Nx1DD5FQvmlZ7wCKRUXczM25Nq4czLHaNizz8YkG8prMTkfoXaKscWGSsztI9pvxQNFOWO4BGRTBo12lV0m1RpGkfStlAmGkrPaG/mjJ6brY9e9a9+BCruj9VaTq3bHtHkQtJK1sbCb8VhumBjG4g9vZuRl0skhqmQZncykt2NGh6Px3Djv0RGMTZWDi7QKv6N1oYA46gixUXSHEgXsd7IcBbwWd7CigrHZn8tFa0LexYDaqyqZZ1+OqbHXFrgL9lJqiwlmMe7RKPFv6lDVSBwvfRCfhRa9lFSLL9oZzYO1RAitqbnw3LPPlANmjVSR4hINL3HBVk4lxNHK7QaDggjhTye0QB5o2Cr0zWJd7oVVV10j3ZXXb4bFbGUmaXB2sZ2A+9tSTawV2XtdG5wJJ2MABvI7w4AcSs10dpmHsk7Tr4q/qbss1os0LK9zpE6T33K49GzIcz3XcfZvs5n6LQYX0YZGAXW8/oEHhtdkIJ3G5V9UVTZDfN2TsO4Llq5xdLjuag4tbglbUCMdho/uOpWOxitJvcalaavpJd3abxGqppsIlk0y25rpp4qPJiUXfBiKuY32IRtyVvHdD3HVz2N5lQu6MRN7045NY4rVp8GrroUeHutZeo9D68vjyOGjdjuCyFPSU8eoD3nxsArSLFn2yxtDRwCzq6fqQxotPUwlkaqapbmIcLge0NChcTgjyZh7XK6pDUu9s6+6NvmdybK9zxdxszcFyj/T4tOxlq5XaII3uLrA6Kn6T1wY3q2m8j9NPmrGeews3QcVj8SP7431JGi9EnZiERoisNXEO4gomCskZYOBe3cR3goaOhe43c4NZxO08gj31DY9Geu8oNh0eKuYL5S5vKxCnbj8TxYj1VW3EnnQ7PGyhmgY7UgA8QmwxJsQMZ7qrsOd27KaPDM+geVLJStpxcm7ioeNiqxOY5yAdimw2pLjldt4qulkzPJRFGw5i4eyPidGj1PwQaZpMJiLnmXcNB5LmN4se7fwUvXtihDRw1VTDFmd1j9ru63gOKTCAjKV1KZpLiWi7bkA8tElGxU+IPYMo3JS1JfodqbA2z7HfsUtVT+03aNo4oLYTbvZa/aZsVe9x37kTHIQcw272/wC712pizgvbt3t3+ii4DMNeC3Kd6kaNC3gqWlnLCDuV/G1soBBs4bfFIPYAFCSdCjW0jWNu46/FQ1dX1d2B1neKCE+bUnN43QPITNVXblYcvE7z5qjnErDe5I9R6KyLuDfmkxpO4/7zQaWwHh+PFrhfQ8dbfcLb4fj7nAB1iDxFx6rKPwiN+riGu4guB+RCNoqVzBlBDwNlnNJ9NvwRQSSZvqCmjl2vYw8z8iPqrNnR941jlaR4fZeex15abOY8HwCs6XHS3YZB4WRJanR+AitP/aPk2LcOlGn7s+Ac5p9CLJPw+XfG/wAixyyUvSd5259N9kRRdNXMNnOOXxGq5uOp8Gq0/ku5sNkPsyfoQrsEfvZKf8ETD00hd+aR/i37p1R0hZa/Xu/Tb6qjqavFInpaXz4BG4M7+RIeYI+iIbhE9tIwwcbgfFU9d0oFyBObcz9FVS4w12pe558cx+BXW9R9vP5MY6a6Px+DQ1ELYtXOa5w9lrmm3MqqrMRLvaAHBoJ+KrDUPd3WPPkbfBRyU8x3BvMgLW/UxS6E09VpvPP7D7qlq4I5D2pbyHZG0izf8Rr6lNxGnH5kpP8AS24HqhKd7Gfw2hvjvPMlFnSKCmxOb2blTtZbUp0FW23iuSlp2nU7GjakhplAQtRVW32+ihr61kfi/c2+zmqYZ5Dc7PgENmox6mnwerBO3QaldxeZ0rr203BVNHVNj7De047bbPMq1hqn20Ab/Vb5b1JmWt7IqfDDtecoO72jyCPzNADWABrTe/E8Sd/BDFpOw6na47fJTwsYywJud/2CQJMpcM7r9W3YPfO7yURY/vu0e/uj3W+8fojpsUaGizR4cTyH1QGcvJJ1O0pAnjLQAANAkhTE7j8bJKEEz30Is4ag/UKYPJ/u+fL7LjG7na8DvH3RH4c201UJ2ngza2vbeNvmFx8eU3+P3XIqssOo/wB+qmlxFpF7eYt8VBuVtfC09puhO0buYCFp5SO67UcNo8tqLmkaeI8QbH0UEzGFuoLjxs34hBojrX9Z/EbqN9iEAKEg3Y5zTzup+q4FzeRNv0m4U8NNINW2eOA7Lh5aj5Ie5pbHKeeZu0NfbeOy5WbK7N349eI7J+GhUEMoOhFjwIsUU1SMNjcgdo19vBwt8Roj6SjLdT8EKaYO3kHwXY6Z7e7J5G6aDIPfId/xAKfTuaTZxsOIbf4BDAv3hrvMKSCpyHWFrvA3+YKgVE+IMhDezmJ8WAD53VMaZhOz0LvqUa+tfc2jaPC5sPVNFRKfYj8woSXDej4e5usgDjbMC0ADmRYeZU2Nwwxu6tkr5cuhcXNcOQytHzKLixqsDQ0Sta0CwDWMFvgg3Nldcl4JJv3W6+N7LOMrNOUaKx7GbmAn/LT1cpYcw2XHiAAiHQyj2gPIfZDOiPtTel1qjFoKjzb3E+ZKntz8yAq9kTP5jipm07OBPMpCx9TTtI7Tmjzufgs9Uta09kOeeAFh6rRCBvgE18MQ2m/hYoaFSoyp61205G+6wXcfPcnmOW1mDq2na4m73cyrmprGt0ZHc+IsqmoLnntmw90aD/fNZOidlZ1LQbC8j+A1R8GFSvF3kMb7o2lF0lTGzstbc8B/0j2yvtcgNvsvt8gpInJg0NA2MbP+1w1CKMbnD6lMFDbUm5WjNkeclRy1Abt1dw+6kmBtYIF7Wt1cbngokSRFzzcnmeCL/HZRkZ5u+yq31JOmwcExr1WaosevSQYXVBRYSytG24PqCofxTmG7T87LiSmSRPFiQkOVws7hYEHzXDA3NcAtPC9wR4hdSUtye3AJJYk5Dzad3IqM80kkCGUOUHtWJ8QSpZQL3Dtf7SPkkkkz1OAOdtIPPX5o6lo/edYckklIy2ECgPsPB5hyc6lkG0A8j9wuJJMjHQnh/wCqjyHx+CSShQ15ttHyTmTDxSSVY4ljSUskjczGEgb7sHzKZ1723FtRpY5fokksqTtoXBUiCWrefd87/ZCEu/o/Rf5ldSWgpD2F3EDk1oU8cd9rj8EkkmWSZGDied1HNWtaOy0eiSSgKCuqHOPDkgmtHuud/c8AegukkubOy4CGSuGwho4Mbr6lEQVI2AXd7ziUkkomgtjzx/6UzGjjc8V1JaMMrsRkI0G1Ur7323KSSyzpE6BxUrBdJJBolEYSSSSB/9k="/>
          <p:cNvSpPr/>
          <p:nvPr/>
        </p:nvSpPr>
        <p:spPr>
          <a:xfrm>
            <a:off x="1700213" y="-1825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sp>
        <p:nvSpPr>
          <p:cNvPr id="97" name="Google Shape;97;p2"/>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8" name="Google Shape;98;p2"/>
          <p:cNvSpPr txBox="1"/>
          <p:nvPr/>
        </p:nvSpPr>
        <p:spPr>
          <a:xfrm>
            <a:off x="301426" y="365125"/>
            <a:ext cx="10515600"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953A"/>
              </a:buClr>
              <a:buSzPts val="2000"/>
              <a:buFont typeface="Calibri"/>
              <a:buNone/>
            </a:pPr>
            <a:r>
              <a:rPr lang="es-CL" sz="4400" b="0" i="0" u="none" strike="noStrike" cap="none" dirty="0">
                <a:solidFill>
                  <a:srgbClr val="A5A5A5"/>
                </a:solidFill>
                <a:latin typeface="Calibri"/>
                <a:ea typeface="Calibri"/>
                <a:cs typeface="Calibri"/>
                <a:sym typeface="Calibri"/>
              </a:rPr>
              <a:t>CARPINTERÍA DE</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INSTALACIÓN DE FAENAS</a:t>
            </a:r>
            <a:endParaRPr sz="4400" b="0" i="0" u="none" strike="noStrike" cap="none" dirty="0">
              <a:solidFill>
                <a:srgbClr val="00953A"/>
              </a:solidFill>
              <a:latin typeface="Calibri"/>
              <a:ea typeface="Calibri"/>
              <a:cs typeface="Calibri"/>
              <a:sym typeface="Calibri"/>
            </a:endParaRPr>
          </a:p>
        </p:txBody>
      </p:sp>
      <p:sp>
        <p:nvSpPr>
          <p:cNvPr id="99" name="Google Shape;99;p2"/>
          <p:cNvSpPr/>
          <p:nvPr/>
        </p:nvSpPr>
        <p:spPr>
          <a:xfrm>
            <a:off x="407956" y="233392"/>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dirty="0">
              <a:solidFill>
                <a:srgbClr val="00953A"/>
              </a:solidFill>
              <a:latin typeface="Calibri"/>
              <a:ea typeface="Calibri"/>
              <a:cs typeface="Calibri"/>
              <a:sym typeface="Calibri"/>
            </a:endParaRPr>
          </a:p>
        </p:txBody>
      </p:sp>
      <p:sp>
        <p:nvSpPr>
          <p:cNvPr id="100" name="Google Shape;100;p2"/>
          <p:cNvSpPr/>
          <p:nvPr/>
        </p:nvSpPr>
        <p:spPr>
          <a:xfrm>
            <a:off x="0" y="2241561"/>
            <a:ext cx="8278956" cy="4181454"/>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1" name="Google Shape;101;p2"/>
          <p:cNvSpPr txBox="1"/>
          <p:nvPr/>
        </p:nvSpPr>
        <p:spPr>
          <a:xfrm>
            <a:off x="282378" y="2536018"/>
            <a:ext cx="7783588" cy="359254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0"/>
              </a:spcAft>
              <a:buNone/>
            </a:pPr>
            <a:r>
              <a:rPr lang="es-CL" sz="2000" b="0" i="0" u="none" strike="noStrike" cap="none" dirty="0">
                <a:solidFill>
                  <a:schemeClr val="lt1"/>
                </a:solidFill>
                <a:latin typeface="Calibri"/>
                <a:ea typeface="Calibri"/>
                <a:cs typeface="Calibri"/>
                <a:sym typeface="Calibri"/>
              </a:rPr>
              <a:t>Es un conjunto de Instalaciones provisorias, que sirven de apoyo a la construcción de la Obra, proporcionan la infraestructura mínima  para el desarrollo del proyecto y permiten establecer un estricto control sobre los materiales y personal dentro de la obra.</a:t>
            </a:r>
            <a:endParaRPr dirty="0"/>
          </a:p>
          <a:p>
            <a:pPr marL="0" marR="0" lvl="0" indent="0" algn="just"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r>
              <a:rPr lang="es-CL" sz="2000" b="0" i="0" u="none" strike="noStrike" cap="none" dirty="0">
                <a:solidFill>
                  <a:schemeClr val="lt1"/>
                </a:solidFill>
                <a:latin typeface="Calibri"/>
                <a:ea typeface="Calibri"/>
                <a:cs typeface="Calibri"/>
                <a:sym typeface="Calibri"/>
              </a:rPr>
              <a:t>Al iniciar un proyecto constructivo, se deberá comunicar de éste mediante carta a organismos pertinentes (Seremi de Salud, Dirección del Trabajo, Organismo Administrador del Seguro). Indicar además el nombre del Proyecto, Empresa Mandante, Nº de trabajadores proyectados y el nombre del Ingeniero Administrador y Experto PRP a cargo de la obra.</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33"/>
          <p:cNvPicPr preferRelativeResize="0"/>
          <p:nvPr/>
        </p:nvPicPr>
        <p:blipFill rotWithShape="1">
          <a:blip r:embed="rId3">
            <a:alphaModFix/>
          </a:blip>
          <a:srcRect/>
          <a:stretch/>
        </p:blipFill>
        <p:spPr>
          <a:xfrm>
            <a:off x="3207" y="0"/>
            <a:ext cx="12182475" cy="6858000"/>
          </a:xfrm>
          <a:prstGeom prst="rect">
            <a:avLst/>
          </a:prstGeom>
          <a:noFill/>
          <a:ln>
            <a:noFill/>
          </a:ln>
        </p:spPr>
      </p:pic>
      <p:sp>
        <p:nvSpPr>
          <p:cNvPr id="306" name="Google Shape;306;p33"/>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07" name="Google Shape;307;p33"/>
          <p:cNvSpPr txBox="1"/>
          <p:nvPr/>
        </p:nvSpPr>
        <p:spPr>
          <a:xfrm>
            <a:off x="296663" y="38242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ORDEN Y</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ASEO</a:t>
            </a:r>
            <a:endParaRPr sz="4400" b="0" i="0" u="none" strike="noStrike" cap="none" dirty="0">
              <a:solidFill>
                <a:srgbClr val="00953A"/>
              </a:solidFill>
              <a:latin typeface="Calibri"/>
              <a:ea typeface="Calibri"/>
              <a:cs typeface="Calibri"/>
              <a:sym typeface="Calibri"/>
            </a:endParaRPr>
          </a:p>
        </p:txBody>
      </p:sp>
      <p:sp>
        <p:nvSpPr>
          <p:cNvPr id="308" name="Google Shape;308;p33"/>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09" name="Google Shape;309;p33"/>
          <p:cNvSpPr/>
          <p:nvPr/>
        </p:nvSpPr>
        <p:spPr>
          <a:xfrm>
            <a:off x="0" y="2509935"/>
            <a:ext cx="7315199" cy="3926372"/>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10" name="Google Shape;310;p33"/>
          <p:cNvSpPr txBox="1"/>
          <p:nvPr/>
        </p:nvSpPr>
        <p:spPr>
          <a:xfrm>
            <a:off x="304233" y="2573326"/>
            <a:ext cx="6699484" cy="37856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s-CL" sz="2400" b="0" i="0" u="none" strike="noStrike" cap="none" dirty="0">
                <a:solidFill>
                  <a:schemeClr val="lt1"/>
                </a:solidFill>
                <a:latin typeface="Calibri"/>
                <a:ea typeface="Calibri"/>
                <a:cs typeface="Calibri"/>
                <a:sym typeface="Calibri"/>
              </a:rPr>
              <a:t>La acumulación de materiales y desperdicios de manera incontrolada, como por ejemplo aceite o líquidos inflamables y trapos con aceite o grasa en el piso; madera de desecho apilada sin espacio para circulación de aire, son causas de incendios Para el control de estas condiciones se debe: eliminar las basuras en forma periódica, los trapos impregnados en aceite o grasa y otras sustancias combustibles deben depositarse en recipientes tapados debiendo ser desocupados regularmente.</a:t>
            </a:r>
            <a:endParaRPr dirty="0"/>
          </a:p>
        </p:txBody>
      </p:sp>
      <p:pic>
        <p:nvPicPr>
          <p:cNvPr id="311" name="Google Shape;311;p33"/>
          <p:cNvPicPr preferRelativeResize="0"/>
          <p:nvPr/>
        </p:nvPicPr>
        <p:blipFill rotWithShape="1">
          <a:blip r:embed="rId4">
            <a:alphaModFix/>
          </a:blip>
          <a:srcRect l="1770" t="7108" r="2359"/>
          <a:stretch/>
        </p:blipFill>
        <p:spPr>
          <a:xfrm>
            <a:off x="7616225" y="3054248"/>
            <a:ext cx="4005452" cy="2803149"/>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312" name="Google Shape;312;p33"/>
          <p:cNvSpPr txBox="1"/>
          <p:nvPr/>
        </p:nvSpPr>
        <p:spPr>
          <a:xfrm>
            <a:off x="7964873" y="2427616"/>
            <a:ext cx="3451441" cy="46487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chemeClr val="dk1"/>
              </a:buClr>
              <a:buSzPts val="1100"/>
              <a:buFont typeface="Arial"/>
              <a:buNone/>
            </a:pPr>
            <a:r>
              <a:rPr lang="es-CL" sz="1800" b="1" i="0" u="none" strike="noStrike" cap="none" dirty="0">
                <a:solidFill>
                  <a:srgbClr val="00953A"/>
                </a:solidFill>
                <a:latin typeface="Calibri"/>
                <a:ea typeface="Calibri"/>
                <a:cs typeface="Calibri"/>
                <a:sym typeface="Calibri"/>
              </a:rPr>
              <a:t>Figura 9. Orden de materiales </a:t>
            </a:r>
            <a:endParaRPr dirty="0"/>
          </a:p>
        </p:txBody>
      </p:sp>
      <p:sp>
        <p:nvSpPr>
          <p:cNvPr id="313" name="Google Shape;313;p33"/>
          <p:cNvSpPr txBox="1"/>
          <p:nvPr/>
        </p:nvSpPr>
        <p:spPr>
          <a:xfrm>
            <a:off x="7760227" y="5974642"/>
            <a:ext cx="386145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CL" sz="1200" b="0" i="1" u="none" strike="noStrike" cap="none" dirty="0">
                <a:solidFill>
                  <a:schemeClr val="dk1"/>
                </a:solidFill>
                <a:latin typeface="Calibri"/>
                <a:ea typeface="Calibri"/>
                <a:cs typeface="Calibri"/>
                <a:sym typeface="Calibri"/>
              </a:rPr>
              <a:t>ACHS, Prevención de Riesgos en obras de construcción, Instalación de faenas</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34"/>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319" name="Google Shape;319;p34"/>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20" name="Google Shape;320;p34"/>
          <p:cNvSpPr txBox="1"/>
          <p:nvPr/>
        </p:nvSpPr>
        <p:spPr>
          <a:xfrm>
            <a:off x="296663" y="38242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EJEMPLO DE</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INSTALACIÓN DE FAENA</a:t>
            </a:r>
            <a:endParaRPr sz="4400" b="0" i="0" u="none" strike="noStrike" cap="none" dirty="0">
              <a:solidFill>
                <a:srgbClr val="00953A"/>
              </a:solidFill>
              <a:latin typeface="Calibri"/>
              <a:ea typeface="Calibri"/>
              <a:cs typeface="Calibri"/>
              <a:sym typeface="Calibri"/>
            </a:endParaRPr>
          </a:p>
        </p:txBody>
      </p:sp>
      <p:sp>
        <p:nvSpPr>
          <p:cNvPr id="321" name="Google Shape;321;p34"/>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322" name="Google Shape;322;p34"/>
          <p:cNvPicPr preferRelativeResize="0"/>
          <p:nvPr/>
        </p:nvPicPr>
        <p:blipFill rotWithShape="1">
          <a:blip r:embed="rId4">
            <a:alphaModFix/>
          </a:blip>
          <a:srcRect l="1731" t="2918" r="3846"/>
          <a:stretch/>
        </p:blipFill>
        <p:spPr>
          <a:xfrm>
            <a:off x="3125447" y="2090421"/>
            <a:ext cx="5935894" cy="4172627"/>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323" name="Google Shape;323;p34"/>
          <p:cNvSpPr txBox="1"/>
          <p:nvPr/>
        </p:nvSpPr>
        <p:spPr>
          <a:xfrm>
            <a:off x="3043287" y="1618790"/>
            <a:ext cx="6097554" cy="46487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chemeClr val="dk1"/>
              </a:buClr>
              <a:buSzPts val="1100"/>
              <a:buFont typeface="Arial"/>
              <a:buNone/>
            </a:pPr>
            <a:r>
              <a:rPr lang="es-CL" sz="1800" b="1" i="0" u="none" strike="noStrike" cap="none" dirty="0">
                <a:solidFill>
                  <a:srgbClr val="00953A"/>
                </a:solidFill>
                <a:latin typeface="Calibri"/>
                <a:ea typeface="Calibri"/>
                <a:cs typeface="Calibri"/>
                <a:sym typeface="Calibri"/>
              </a:rPr>
              <a:t>Figura 10. Instalación de faenas y su distribución en terreno</a:t>
            </a:r>
            <a:endParaRPr dirty="0"/>
          </a:p>
        </p:txBody>
      </p:sp>
      <p:sp>
        <p:nvSpPr>
          <p:cNvPr id="324" name="Google Shape;324;p34"/>
          <p:cNvSpPr txBox="1"/>
          <p:nvPr/>
        </p:nvSpPr>
        <p:spPr>
          <a:xfrm>
            <a:off x="3636606" y="6337071"/>
            <a:ext cx="500354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200" b="0" i="0" u="none" strike="noStrike" cap="none" dirty="0">
                <a:solidFill>
                  <a:schemeClr val="dk1"/>
                </a:solidFill>
                <a:latin typeface="Calibri"/>
                <a:ea typeface="Calibri"/>
                <a:cs typeface="Calibri"/>
                <a:sym typeface="Calibri"/>
              </a:rPr>
              <a:t>ACHS, Prevención de Riesgos en obras de construcción, Instalación de faenas</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35"/>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330" name="Google Shape;330;p35"/>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31" name="Google Shape;331;p35"/>
          <p:cNvSpPr txBox="1"/>
          <p:nvPr/>
        </p:nvSpPr>
        <p:spPr>
          <a:xfrm>
            <a:off x="296663" y="38242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OFICINAS</a:t>
            </a:r>
            <a:br>
              <a:rPr lang="es-CL" sz="4400" b="0" i="0" u="none" strike="noStrike" cap="none" dirty="0">
                <a:solidFill>
                  <a:schemeClr val="dk1"/>
                </a:solidFill>
                <a:latin typeface="Calibri"/>
                <a:ea typeface="Calibri"/>
                <a:cs typeface="Calibri"/>
                <a:sym typeface="Calibri"/>
              </a:rPr>
            </a:br>
            <a:endParaRPr sz="4400" b="0" i="0" u="none" strike="noStrike" cap="none" dirty="0">
              <a:solidFill>
                <a:srgbClr val="00953A"/>
              </a:solidFill>
              <a:latin typeface="Calibri"/>
              <a:ea typeface="Calibri"/>
              <a:cs typeface="Calibri"/>
              <a:sym typeface="Calibri"/>
            </a:endParaRPr>
          </a:p>
        </p:txBody>
      </p:sp>
      <p:sp>
        <p:nvSpPr>
          <p:cNvPr id="332" name="Google Shape;332;p35"/>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33" name="Google Shape;333;p35"/>
          <p:cNvSpPr/>
          <p:nvPr/>
        </p:nvSpPr>
        <p:spPr>
          <a:xfrm>
            <a:off x="1" y="2090421"/>
            <a:ext cx="4898570" cy="4345886"/>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34" name="Google Shape;334;p35"/>
          <p:cNvSpPr txBox="1"/>
          <p:nvPr/>
        </p:nvSpPr>
        <p:spPr>
          <a:xfrm>
            <a:off x="240677" y="2225589"/>
            <a:ext cx="4502283" cy="409342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CL" sz="2000" b="0" i="0" u="none" strike="noStrike" cap="none" dirty="0">
                <a:solidFill>
                  <a:schemeClr val="lt1"/>
                </a:solidFill>
                <a:latin typeface="Calibri"/>
                <a:ea typeface="Calibri"/>
                <a:cs typeface="Calibri"/>
                <a:sym typeface="Calibri"/>
              </a:rPr>
              <a:t>Es recomendable que los ambientes tengan una capacidad mínima de superficie, como se indica en la tabla que se muestra a continuación. Deben construirse con materiales que aseguren una aislación acústica y térmica mínima. Además deben tener protecciones contra vientos y lluvias. Pueden ser hechas en obra con piezas de madera, pueden estar construidas de paneles prefabricados de madera o se pueden utilizar contenedores metálicos de dimensiones estandarizadas.</a:t>
            </a:r>
            <a:endParaRPr dirty="0"/>
          </a:p>
        </p:txBody>
      </p:sp>
      <p:graphicFrame>
        <p:nvGraphicFramePr>
          <p:cNvPr id="335" name="Google Shape;335;p35"/>
          <p:cNvGraphicFramePr/>
          <p:nvPr/>
        </p:nvGraphicFramePr>
        <p:xfrm>
          <a:off x="5019870" y="3387319"/>
          <a:ext cx="6723600" cy="2171575"/>
        </p:xfrm>
        <a:graphic>
          <a:graphicData uri="http://schemas.openxmlformats.org/drawingml/2006/table">
            <a:tbl>
              <a:tblPr firstRow="1" firstCol="1" bandRow="1">
                <a:noFill/>
                <a:tableStyleId>{0A2F28A4-943A-459F-8C15-E5B7859210CA}</a:tableStyleId>
              </a:tblPr>
              <a:tblGrid>
                <a:gridCol w="2241200">
                  <a:extLst>
                    <a:ext uri="{9D8B030D-6E8A-4147-A177-3AD203B41FA5}">
                      <a16:colId xmlns:a16="http://schemas.microsoft.com/office/drawing/2014/main" val="20000"/>
                    </a:ext>
                  </a:extLst>
                </a:gridCol>
                <a:gridCol w="2241200">
                  <a:extLst>
                    <a:ext uri="{9D8B030D-6E8A-4147-A177-3AD203B41FA5}">
                      <a16:colId xmlns:a16="http://schemas.microsoft.com/office/drawing/2014/main" val="20001"/>
                    </a:ext>
                  </a:extLst>
                </a:gridCol>
                <a:gridCol w="2241200">
                  <a:extLst>
                    <a:ext uri="{9D8B030D-6E8A-4147-A177-3AD203B41FA5}">
                      <a16:colId xmlns:a16="http://schemas.microsoft.com/office/drawing/2014/main" val="20002"/>
                    </a:ext>
                  </a:extLst>
                </a:gridCol>
              </a:tblGrid>
              <a:tr h="310225">
                <a:tc>
                  <a:txBody>
                    <a:bodyPr/>
                    <a:lstStyle/>
                    <a:p>
                      <a:pPr marL="0" marR="0" lvl="0" indent="0" algn="ctr" rtl="0">
                        <a:lnSpc>
                          <a:spcPct val="150000"/>
                        </a:lnSpc>
                        <a:spcBef>
                          <a:spcPts val="0"/>
                        </a:spcBef>
                        <a:spcAft>
                          <a:spcPts val="0"/>
                        </a:spcAft>
                        <a:buNone/>
                      </a:pPr>
                      <a:r>
                        <a:rPr lang="es-CL" sz="1500" u="none" strike="noStrike" cap="none" dirty="0">
                          <a:solidFill>
                            <a:schemeClr val="lt1"/>
                          </a:solidFill>
                          <a:latin typeface="Calibri"/>
                          <a:ea typeface="Calibri"/>
                          <a:cs typeface="Calibri"/>
                          <a:sym typeface="Calibri"/>
                        </a:rPr>
                        <a:t>N° DE PERSONAS</a:t>
                      </a:r>
                      <a:endParaRPr sz="1500" u="none" strike="noStrike" cap="none" dirty="0">
                        <a:solidFill>
                          <a:schemeClr val="lt1"/>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lt1"/>
                      </a:solidFill>
                      <a:prstDash val="solid"/>
                      <a:round/>
                      <a:headEnd type="none" w="sm" len="sm"/>
                      <a:tailEnd type="none" w="sm" len="sm"/>
                    </a:lnB>
                    <a:solidFill>
                      <a:srgbClr val="00953A"/>
                    </a:solidFill>
                  </a:tcPr>
                </a:tc>
                <a:tc>
                  <a:txBody>
                    <a:bodyPr/>
                    <a:lstStyle/>
                    <a:p>
                      <a:pPr marL="0" marR="0" lvl="0" indent="0" algn="ctr" rtl="0">
                        <a:lnSpc>
                          <a:spcPct val="150000"/>
                        </a:lnSpc>
                        <a:spcBef>
                          <a:spcPts val="0"/>
                        </a:spcBef>
                        <a:spcAft>
                          <a:spcPts val="0"/>
                        </a:spcAft>
                        <a:buNone/>
                      </a:pPr>
                      <a:r>
                        <a:rPr lang="es-CL" sz="1500" u="none" strike="noStrike" cap="none" dirty="0">
                          <a:solidFill>
                            <a:schemeClr val="lt1"/>
                          </a:solidFill>
                          <a:latin typeface="Calibri"/>
                          <a:ea typeface="Calibri"/>
                          <a:cs typeface="Calibri"/>
                          <a:sym typeface="Calibri"/>
                        </a:rPr>
                        <a:t>M</a:t>
                      </a:r>
                      <a:r>
                        <a:rPr lang="es-CL" sz="1500" u="none" strike="noStrike" cap="none" baseline="30000" dirty="0">
                          <a:solidFill>
                            <a:schemeClr val="lt1"/>
                          </a:solidFill>
                          <a:latin typeface="Calibri"/>
                          <a:ea typeface="Calibri"/>
                          <a:cs typeface="Calibri"/>
                          <a:sym typeface="Calibri"/>
                        </a:rPr>
                        <a:t>2</a:t>
                      </a:r>
                      <a:r>
                        <a:rPr lang="es-CL" sz="1500" u="none" strike="noStrike" cap="none" dirty="0">
                          <a:solidFill>
                            <a:schemeClr val="lt1"/>
                          </a:solidFill>
                          <a:latin typeface="Calibri"/>
                          <a:ea typeface="Calibri"/>
                          <a:cs typeface="Calibri"/>
                          <a:sym typeface="Calibri"/>
                        </a:rPr>
                        <a:t> POR PERSONA</a:t>
                      </a:r>
                      <a:endParaRPr sz="1500" u="none" strike="noStrike" cap="none" dirty="0">
                        <a:solidFill>
                          <a:schemeClr val="lt1"/>
                        </a:solidFill>
                        <a:latin typeface="Calibri"/>
                        <a:ea typeface="Calibri"/>
                        <a:cs typeface="Calibri"/>
                        <a:sym typeface="Calibri"/>
                      </a:endParaRPr>
                    </a:p>
                  </a:txBody>
                  <a:tcPr marL="68575" marR="68575" marT="0" marB="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lt1"/>
                      </a:solidFill>
                      <a:prstDash val="solid"/>
                      <a:round/>
                      <a:headEnd type="none" w="sm" len="sm"/>
                      <a:tailEnd type="none" w="sm" len="sm"/>
                    </a:lnB>
                    <a:solidFill>
                      <a:srgbClr val="00953A"/>
                    </a:solidFill>
                  </a:tcPr>
                </a:tc>
                <a:tc>
                  <a:txBody>
                    <a:bodyPr/>
                    <a:lstStyle/>
                    <a:p>
                      <a:pPr marL="0" marR="0" lvl="0" indent="0" algn="ctr" rtl="0">
                        <a:lnSpc>
                          <a:spcPct val="150000"/>
                        </a:lnSpc>
                        <a:spcBef>
                          <a:spcPts val="0"/>
                        </a:spcBef>
                        <a:spcAft>
                          <a:spcPts val="0"/>
                        </a:spcAft>
                        <a:buNone/>
                      </a:pPr>
                      <a:r>
                        <a:rPr lang="es-CL" sz="1500" u="none" strike="noStrike" cap="none" dirty="0">
                          <a:solidFill>
                            <a:schemeClr val="lt1"/>
                          </a:solidFill>
                          <a:latin typeface="Calibri"/>
                          <a:ea typeface="Calibri"/>
                          <a:cs typeface="Calibri"/>
                          <a:sym typeface="Calibri"/>
                        </a:rPr>
                        <a:t>SUPERFICIE TOTAL (M</a:t>
                      </a:r>
                      <a:r>
                        <a:rPr lang="es-CL" sz="1500" u="none" strike="noStrike" cap="none" baseline="30000" dirty="0">
                          <a:solidFill>
                            <a:schemeClr val="lt1"/>
                          </a:solidFill>
                          <a:latin typeface="Calibri"/>
                          <a:ea typeface="Calibri"/>
                          <a:cs typeface="Calibri"/>
                          <a:sym typeface="Calibri"/>
                        </a:rPr>
                        <a:t>2</a:t>
                      </a:r>
                      <a:r>
                        <a:rPr lang="es-CL" sz="1500" u="none" strike="noStrike" cap="none" dirty="0">
                          <a:solidFill>
                            <a:schemeClr val="lt1"/>
                          </a:solidFill>
                          <a:latin typeface="Calibri"/>
                          <a:ea typeface="Calibri"/>
                          <a:cs typeface="Calibri"/>
                          <a:sym typeface="Calibri"/>
                        </a:rPr>
                        <a:t>)</a:t>
                      </a:r>
                      <a:endParaRPr sz="1500" u="none" strike="noStrike" cap="none" dirty="0">
                        <a:solidFill>
                          <a:schemeClr val="lt1"/>
                        </a:solidFill>
                        <a:latin typeface="Calibri"/>
                        <a:ea typeface="Calibri"/>
                        <a:cs typeface="Calibri"/>
                        <a:sym typeface="Calibri"/>
                      </a:endParaRPr>
                    </a:p>
                  </a:txBody>
                  <a:tcPr marL="68575" marR="68575" marT="0" marB="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lt1"/>
                      </a:solidFill>
                      <a:prstDash val="solid"/>
                      <a:round/>
                      <a:headEnd type="none" w="sm" len="sm"/>
                      <a:tailEnd type="none" w="sm" len="sm"/>
                    </a:lnB>
                    <a:solidFill>
                      <a:srgbClr val="00953A"/>
                    </a:solidFill>
                  </a:tcPr>
                </a:tc>
                <a:extLst>
                  <a:ext uri="{0D108BD9-81ED-4DB2-BD59-A6C34878D82A}">
                    <a16:rowId xmlns:a16="http://schemas.microsoft.com/office/drawing/2014/main" val="10000"/>
                  </a:ext>
                </a:extLst>
              </a:tr>
              <a:tr h="310225">
                <a:tc>
                  <a:txBody>
                    <a:bodyPr/>
                    <a:lstStyle/>
                    <a:p>
                      <a:pPr marL="0" marR="0" lvl="0" indent="0" algn="ctr" rtl="0">
                        <a:lnSpc>
                          <a:spcPct val="150000"/>
                        </a:lnSpc>
                        <a:spcBef>
                          <a:spcPts val="0"/>
                        </a:spcBef>
                        <a:spcAft>
                          <a:spcPts val="0"/>
                        </a:spcAft>
                        <a:buNone/>
                      </a:pPr>
                      <a:r>
                        <a:rPr lang="es-CL" sz="1400" u="none" strike="noStrike" cap="none" dirty="0"/>
                        <a:t>1</a:t>
                      </a:r>
                      <a:endParaRPr sz="1400" u="none" strike="noStrike" cap="none" dirty="0">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28575" cap="flat" cmpd="sng">
                      <a:solidFill>
                        <a:schemeClr val="lt1"/>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400" u="none" strike="noStrike" cap="none" dirty="0"/>
                        <a:t>8.0</a:t>
                      </a:r>
                      <a:endParaRPr sz="14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28575" cap="flat" cmpd="sng">
                      <a:solidFill>
                        <a:schemeClr val="lt1"/>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400" u="none" strike="noStrike" cap="none" dirty="0"/>
                        <a:t>8</a:t>
                      </a:r>
                      <a:endParaRPr sz="14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10225">
                <a:tc>
                  <a:txBody>
                    <a:bodyPr/>
                    <a:lstStyle/>
                    <a:p>
                      <a:pPr marL="0" marR="0" lvl="0" indent="0" algn="ctr" rtl="0">
                        <a:lnSpc>
                          <a:spcPct val="150000"/>
                        </a:lnSpc>
                        <a:spcBef>
                          <a:spcPts val="0"/>
                        </a:spcBef>
                        <a:spcAft>
                          <a:spcPts val="0"/>
                        </a:spcAft>
                        <a:buNone/>
                      </a:pPr>
                      <a:r>
                        <a:rPr lang="es-CL" sz="1400" u="none" strike="noStrike" cap="none" dirty="0">
                          <a:latin typeface="Calibri"/>
                          <a:ea typeface="Calibri"/>
                          <a:cs typeface="Calibri"/>
                          <a:sym typeface="Calibri"/>
                        </a:rPr>
                        <a:t>3</a:t>
                      </a:r>
                      <a:endParaRPr sz="1400" u="none" strike="noStrike" cap="none" dirty="0">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400" u="none" strike="noStrike" cap="none" dirty="0">
                          <a:latin typeface="Calibri"/>
                          <a:ea typeface="Calibri"/>
                          <a:cs typeface="Calibri"/>
                          <a:sym typeface="Calibri"/>
                        </a:rPr>
                        <a:t>8.0</a:t>
                      </a:r>
                      <a:endParaRPr sz="14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400" u="none" strike="noStrike" cap="none" dirty="0">
                          <a:latin typeface="Calibri"/>
                          <a:ea typeface="Calibri"/>
                          <a:cs typeface="Calibri"/>
                          <a:sym typeface="Calibri"/>
                        </a:rPr>
                        <a:t>24</a:t>
                      </a:r>
                      <a:endParaRPr sz="14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10225">
                <a:tc>
                  <a:txBody>
                    <a:bodyPr/>
                    <a:lstStyle/>
                    <a:p>
                      <a:pPr marL="0" marR="0" lvl="0" indent="0" algn="ctr" rtl="0">
                        <a:lnSpc>
                          <a:spcPct val="150000"/>
                        </a:lnSpc>
                        <a:spcBef>
                          <a:spcPts val="0"/>
                        </a:spcBef>
                        <a:spcAft>
                          <a:spcPts val="0"/>
                        </a:spcAft>
                        <a:buNone/>
                      </a:pPr>
                      <a:r>
                        <a:rPr lang="es-CL" sz="1400" u="none" strike="noStrike" cap="none" dirty="0">
                          <a:latin typeface="Calibri"/>
                          <a:ea typeface="Calibri"/>
                          <a:cs typeface="Calibri"/>
                          <a:sym typeface="Calibri"/>
                        </a:rPr>
                        <a:t>6</a:t>
                      </a:r>
                      <a:endParaRPr sz="1400" u="none" strike="noStrike" cap="none" dirty="0">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400" u="none" strike="noStrike" cap="none" dirty="0">
                          <a:latin typeface="Calibri"/>
                          <a:ea typeface="Calibri"/>
                          <a:cs typeface="Calibri"/>
                          <a:sym typeface="Calibri"/>
                        </a:rPr>
                        <a:t>6.3</a:t>
                      </a:r>
                      <a:endParaRPr sz="14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400" u="none" strike="noStrike" cap="none" dirty="0">
                          <a:latin typeface="Calibri"/>
                          <a:ea typeface="Calibri"/>
                          <a:cs typeface="Calibri"/>
                          <a:sym typeface="Calibri"/>
                        </a:rPr>
                        <a:t>38</a:t>
                      </a:r>
                      <a:endParaRPr sz="14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10225">
                <a:tc>
                  <a:txBody>
                    <a:bodyPr/>
                    <a:lstStyle/>
                    <a:p>
                      <a:pPr marL="0" marR="0" lvl="0" indent="0" algn="ctr" rtl="0">
                        <a:lnSpc>
                          <a:spcPct val="150000"/>
                        </a:lnSpc>
                        <a:spcBef>
                          <a:spcPts val="0"/>
                        </a:spcBef>
                        <a:spcAft>
                          <a:spcPts val="0"/>
                        </a:spcAft>
                        <a:buNone/>
                      </a:pPr>
                      <a:r>
                        <a:rPr lang="es-CL" sz="1400" u="none" strike="noStrike" cap="none" dirty="0">
                          <a:latin typeface="Calibri"/>
                          <a:ea typeface="Calibri"/>
                          <a:cs typeface="Calibri"/>
                          <a:sym typeface="Calibri"/>
                        </a:rPr>
                        <a:t>9</a:t>
                      </a:r>
                      <a:endParaRPr sz="1400" u="none" strike="noStrike" cap="none" dirty="0">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400" u="none" strike="noStrike" cap="none" dirty="0">
                          <a:latin typeface="Calibri"/>
                          <a:ea typeface="Calibri"/>
                          <a:cs typeface="Calibri"/>
                          <a:sym typeface="Calibri"/>
                        </a:rPr>
                        <a:t>5.5</a:t>
                      </a:r>
                      <a:endParaRPr sz="14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400" u="none" strike="noStrike" cap="none" dirty="0">
                          <a:latin typeface="Calibri"/>
                          <a:ea typeface="Calibri"/>
                          <a:cs typeface="Calibri"/>
                          <a:sym typeface="Calibri"/>
                        </a:rPr>
                        <a:t>50</a:t>
                      </a:r>
                      <a:endParaRPr sz="14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10225">
                <a:tc>
                  <a:txBody>
                    <a:bodyPr/>
                    <a:lstStyle/>
                    <a:p>
                      <a:pPr marL="0" marR="0" lvl="0" indent="0" algn="ctr" rtl="0">
                        <a:lnSpc>
                          <a:spcPct val="150000"/>
                        </a:lnSpc>
                        <a:spcBef>
                          <a:spcPts val="0"/>
                        </a:spcBef>
                        <a:spcAft>
                          <a:spcPts val="0"/>
                        </a:spcAft>
                        <a:buNone/>
                      </a:pPr>
                      <a:r>
                        <a:rPr lang="es-CL" sz="1400" u="none" strike="noStrike" cap="none" dirty="0">
                          <a:latin typeface="Calibri"/>
                          <a:ea typeface="Calibri"/>
                          <a:cs typeface="Calibri"/>
                          <a:sym typeface="Calibri"/>
                        </a:rPr>
                        <a:t>12</a:t>
                      </a:r>
                      <a:endParaRPr sz="1400" u="none" strike="noStrike" cap="none" dirty="0">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400" u="none" strike="noStrike" cap="none" dirty="0">
                          <a:latin typeface="Calibri"/>
                          <a:ea typeface="Calibri"/>
                          <a:cs typeface="Calibri"/>
                          <a:sym typeface="Calibri"/>
                        </a:rPr>
                        <a:t>5.0</a:t>
                      </a:r>
                      <a:endParaRPr sz="14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400" u="none" strike="noStrike" cap="none" dirty="0">
                          <a:latin typeface="Calibri"/>
                          <a:ea typeface="Calibri"/>
                          <a:cs typeface="Calibri"/>
                          <a:sym typeface="Calibri"/>
                        </a:rPr>
                        <a:t>60</a:t>
                      </a:r>
                      <a:endParaRPr sz="14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10225">
                <a:tc>
                  <a:txBody>
                    <a:bodyPr/>
                    <a:lstStyle/>
                    <a:p>
                      <a:pPr marL="0" marR="0" lvl="0" indent="0" algn="ctr" rtl="0">
                        <a:lnSpc>
                          <a:spcPct val="150000"/>
                        </a:lnSpc>
                        <a:spcBef>
                          <a:spcPts val="0"/>
                        </a:spcBef>
                        <a:spcAft>
                          <a:spcPts val="0"/>
                        </a:spcAft>
                        <a:buNone/>
                      </a:pPr>
                      <a:r>
                        <a:rPr lang="es-CL" sz="1400" u="none" strike="noStrike" cap="none" dirty="0">
                          <a:latin typeface="Calibri"/>
                          <a:ea typeface="Calibri"/>
                          <a:cs typeface="Calibri"/>
                          <a:sym typeface="Calibri"/>
                        </a:rPr>
                        <a:t>Más de 12</a:t>
                      </a:r>
                      <a:endParaRPr sz="1400" u="none" strike="noStrike" cap="none" dirty="0">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400" u="none" strike="noStrike" cap="none" dirty="0">
                          <a:latin typeface="Calibri"/>
                          <a:ea typeface="Calibri"/>
                          <a:cs typeface="Calibri"/>
                          <a:sym typeface="Calibri"/>
                        </a:rPr>
                        <a:t>5.0</a:t>
                      </a:r>
                      <a:endParaRPr sz="14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s-CL" sz="1400" u="none" strike="noStrike" cap="none" dirty="0">
                          <a:latin typeface="Calibri"/>
                          <a:ea typeface="Calibri"/>
                          <a:cs typeface="Calibri"/>
                          <a:sym typeface="Calibri"/>
                        </a:rPr>
                        <a:t>-</a:t>
                      </a:r>
                      <a:endParaRPr sz="1400" u="none" strike="noStrike" cap="none" dirty="0">
                        <a:latin typeface="Calibri"/>
                        <a:ea typeface="Calibri"/>
                        <a:cs typeface="Calibri"/>
                        <a:sym typeface="Calibri"/>
                      </a:endParaRPr>
                    </a:p>
                  </a:txBody>
                  <a:tcPr marL="68575" marR="68575" marT="0" marB="0">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
        <p:nvSpPr>
          <p:cNvPr id="336" name="Google Shape;336;p35"/>
          <p:cNvSpPr txBox="1"/>
          <p:nvPr/>
        </p:nvSpPr>
        <p:spPr>
          <a:xfrm>
            <a:off x="5410691" y="2890884"/>
            <a:ext cx="6097554" cy="46487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chemeClr val="dk1"/>
              </a:buClr>
              <a:buSzPts val="1100"/>
              <a:buFont typeface="Arial"/>
              <a:buNone/>
            </a:pPr>
            <a:r>
              <a:rPr lang="es-CL" sz="1800" b="1" i="0" u="none" strike="noStrike" cap="none" dirty="0">
                <a:solidFill>
                  <a:srgbClr val="00953A"/>
                </a:solidFill>
                <a:latin typeface="Calibri"/>
                <a:ea typeface="Calibri"/>
                <a:cs typeface="Calibri"/>
                <a:sym typeface="Calibri"/>
              </a:rPr>
              <a:t>Tabla 2. Dimensión para Oficina según el Nº de Personas</a:t>
            </a:r>
            <a:endParaRPr sz="1800" b="0" i="0" u="none" strike="noStrike" cap="none" dirty="0">
              <a:solidFill>
                <a:srgbClr val="00953A"/>
              </a:solidFill>
              <a:latin typeface="Calibri"/>
              <a:ea typeface="Calibri"/>
              <a:cs typeface="Calibri"/>
              <a:sym typeface="Calibri"/>
            </a:endParaRPr>
          </a:p>
        </p:txBody>
      </p:sp>
      <p:sp>
        <p:nvSpPr>
          <p:cNvPr id="337" name="Google Shape;337;p35"/>
          <p:cNvSpPr txBox="1"/>
          <p:nvPr/>
        </p:nvSpPr>
        <p:spPr>
          <a:xfrm>
            <a:off x="7146186" y="5603945"/>
            <a:ext cx="2473676"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s-CL" sz="1200" b="0" i="0" u="none" strike="noStrike" cap="none" dirty="0">
                <a:solidFill>
                  <a:schemeClr val="dk1"/>
                </a:solidFill>
                <a:latin typeface="Calibri"/>
                <a:ea typeface="Calibri"/>
                <a:cs typeface="Calibri"/>
                <a:sym typeface="Calibri"/>
              </a:rPr>
              <a:t>Fuente: Mutual de Seguridad</a:t>
            </a:r>
            <a:endParaRPr sz="1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36"/>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343" name="Google Shape;343;p36"/>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44" name="Google Shape;344;p36"/>
          <p:cNvSpPr txBox="1"/>
          <p:nvPr/>
        </p:nvSpPr>
        <p:spPr>
          <a:xfrm>
            <a:off x="296663" y="373098"/>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SISTEMAS DE</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PREFABRICADOS</a:t>
            </a:r>
            <a:endParaRPr sz="4400" b="0" i="0" u="none" strike="noStrike" cap="none" dirty="0">
              <a:solidFill>
                <a:srgbClr val="00953A"/>
              </a:solidFill>
              <a:latin typeface="Calibri"/>
              <a:ea typeface="Calibri"/>
              <a:cs typeface="Calibri"/>
              <a:sym typeface="Calibri"/>
            </a:endParaRPr>
          </a:p>
        </p:txBody>
      </p:sp>
      <p:sp>
        <p:nvSpPr>
          <p:cNvPr id="345" name="Google Shape;345;p36"/>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46" name="Google Shape;346;p36"/>
          <p:cNvSpPr txBox="1"/>
          <p:nvPr/>
        </p:nvSpPr>
        <p:spPr>
          <a:xfrm>
            <a:off x="403193" y="2754836"/>
            <a:ext cx="6240116" cy="304698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CL" sz="2400" b="1" i="0" u="none" strike="noStrike" cap="none" dirty="0">
                <a:solidFill>
                  <a:srgbClr val="00953A"/>
                </a:solidFill>
                <a:latin typeface="Calibri"/>
                <a:ea typeface="Calibri"/>
                <a:cs typeface="Calibri"/>
                <a:sym typeface="Calibri"/>
              </a:rPr>
              <a:t>Madera: </a:t>
            </a:r>
            <a:r>
              <a:rPr lang="es-CL" sz="2400" b="0" i="0" u="none" strike="noStrike" cap="none" dirty="0">
                <a:solidFill>
                  <a:srgbClr val="000000"/>
                </a:solidFill>
                <a:latin typeface="Calibri"/>
                <a:ea typeface="Calibri"/>
                <a:cs typeface="Calibri"/>
                <a:sym typeface="Calibri"/>
              </a:rPr>
              <a:t>Se venden a medida según las necesidades, teniendo también los fabricantes módulos de dimensiones estandarizadas. Existen diversidad de módulos, de medidas aproximadas de 6 x 2,45 m, 8 x 2,4 m, y de distintas terminaciones. Se entregan armados en obra o bien embalados con un plano para armarlos. Algunos se fabrican para uso definitivo.</a:t>
            </a:r>
            <a:endParaRPr dirty="0"/>
          </a:p>
        </p:txBody>
      </p:sp>
      <p:pic>
        <p:nvPicPr>
          <p:cNvPr id="347" name="Google Shape;347;p36" descr="Instalación compacta | HOMAG"/>
          <p:cNvPicPr preferRelativeResize="0"/>
          <p:nvPr/>
        </p:nvPicPr>
        <p:blipFill rotWithShape="1">
          <a:blip r:embed="rId4">
            <a:alphaModFix/>
          </a:blip>
          <a:srcRect/>
          <a:stretch/>
        </p:blipFill>
        <p:spPr>
          <a:xfrm>
            <a:off x="7519171" y="811293"/>
            <a:ext cx="4211736" cy="155776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348" name="Google Shape;348;p36" descr="Madera como prefabricado - chilecubica"/>
          <p:cNvPicPr preferRelativeResize="0"/>
          <p:nvPr/>
        </p:nvPicPr>
        <p:blipFill rotWithShape="1">
          <a:blip r:embed="rId5">
            <a:alphaModFix/>
          </a:blip>
          <a:srcRect/>
          <a:stretch/>
        </p:blipFill>
        <p:spPr>
          <a:xfrm>
            <a:off x="7519171" y="4634467"/>
            <a:ext cx="4211736" cy="173818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349" name="Google Shape;349;p36"/>
          <p:cNvPicPr preferRelativeResize="0"/>
          <p:nvPr/>
        </p:nvPicPr>
        <p:blipFill rotWithShape="1">
          <a:blip r:embed="rId6">
            <a:alphaModFix/>
          </a:blip>
          <a:srcRect/>
          <a:stretch/>
        </p:blipFill>
        <p:spPr>
          <a:xfrm>
            <a:off x="7539440" y="2522941"/>
            <a:ext cx="4211736" cy="195763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350" name="Google Shape;350;p36"/>
          <p:cNvSpPr txBox="1"/>
          <p:nvPr/>
        </p:nvSpPr>
        <p:spPr>
          <a:xfrm>
            <a:off x="7552477" y="373098"/>
            <a:ext cx="4145124"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CL" sz="1800" b="1" i="0" u="none" strike="noStrike" cap="none" dirty="0">
                <a:solidFill>
                  <a:srgbClr val="00953A"/>
                </a:solidFill>
                <a:latin typeface="Calibri"/>
                <a:ea typeface="Calibri"/>
                <a:cs typeface="Calibri"/>
                <a:sym typeface="Calibri"/>
              </a:rPr>
              <a:t>Figura 11, 12 y 13. Paneles prefabricados</a:t>
            </a:r>
            <a:endParaRPr dirty="0"/>
          </a:p>
        </p:txBody>
      </p:sp>
      <p:sp>
        <p:nvSpPr>
          <p:cNvPr id="351" name="Google Shape;351;p36"/>
          <p:cNvSpPr txBox="1"/>
          <p:nvPr/>
        </p:nvSpPr>
        <p:spPr>
          <a:xfrm>
            <a:off x="7529808" y="6391475"/>
            <a:ext cx="4057387" cy="340734"/>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chemeClr val="dk1"/>
              </a:buClr>
              <a:buSzPts val="1100"/>
              <a:buFont typeface="Arial"/>
              <a:buNone/>
            </a:pPr>
            <a:r>
              <a:rPr lang="es-CL" sz="1200" b="0" i="0" u="none" strike="noStrike" cap="none" dirty="0">
                <a:solidFill>
                  <a:schemeClr val="dk1"/>
                </a:solidFill>
                <a:latin typeface="Calibri"/>
                <a:ea typeface="Calibri"/>
                <a:cs typeface="Calibri"/>
                <a:sym typeface="Calibri"/>
              </a:rPr>
              <a:t> https://www.chilecubica.com/construcciones-en/madera/</a:t>
            </a:r>
            <a:endParaRPr sz="1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37"/>
          <p:cNvPicPr preferRelativeResize="0"/>
          <p:nvPr/>
        </p:nvPicPr>
        <p:blipFill rotWithShape="1">
          <a:blip r:embed="rId3">
            <a:alphaModFix/>
          </a:blip>
          <a:srcRect/>
          <a:stretch/>
        </p:blipFill>
        <p:spPr>
          <a:xfrm>
            <a:off x="0" y="0"/>
            <a:ext cx="12182475" cy="6858000"/>
          </a:xfrm>
          <a:prstGeom prst="rect">
            <a:avLst/>
          </a:prstGeom>
          <a:noFill/>
          <a:ln>
            <a:noFill/>
          </a:ln>
        </p:spPr>
      </p:pic>
      <p:sp>
        <p:nvSpPr>
          <p:cNvPr id="357" name="Google Shape;357;p37"/>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58" name="Google Shape;358;p37"/>
          <p:cNvSpPr txBox="1"/>
          <p:nvPr/>
        </p:nvSpPr>
        <p:spPr>
          <a:xfrm>
            <a:off x="296663" y="373098"/>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PREFABRICADOS</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PANELES SIP</a:t>
            </a:r>
            <a:endParaRPr sz="4400" b="0" i="0" u="none" strike="noStrike" cap="none" dirty="0">
              <a:solidFill>
                <a:srgbClr val="00953A"/>
              </a:solidFill>
              <a:latin typeface="Calibri"/>
              <a:ea typeface="Calibri"/>
              <a:cs typeface="Calibri"/>
              <a:sym typeface="Calibri"/>
            </a:endParaRPr>
          </a:p>
        </p:txBody>
      </p:sp>
      <p:sp>
        <p:nvSpPr>
          <p:cNvPr id="359" name="Google Shape;359;p37"/>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60" name="Google Shape;360;p37"/>
          <p:cNvSpPr/>
          <p:nvPr/>
        </p:nvSpPr>
        <p:spPr>
          <a:xfrm>
            <a:off x="0" y="2090421"/>
            <a:ext cx="5850293" cy="4345886"/>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61" name="Google Shape;361;p37"/>
          <p:cNvSpPr txBox="1"/>
          <p:nvPr/>
        </p:nvSpPr>
        <p:spPr>
          <a:xfrm>
            <a:off x="296662" y="2339532"/>
            <a:ext cx="5255051" cy="38164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CL" sz="2200" b="0" i="0" u="none" strike="noStrike" cap="none" dirty="0">
                <a:solidFill>
                  <a:schemeClr val="lt1"/>
                </a:solidFill>
                <a:latin typeface="Calibri"/>
                <a:ea typeface="Calibri"/>
                <a:cs typeface="Calibri"/>
                <a:sym typeface="Calibri"/>
              </a:rPr>
              <a:t>Proporcionan estructura, aislamiento y revestimiento en un solo paquete. La mayoría de los paneles tienen núcleos de espuma. Poliestireno expandido. El poliestireno expandido (EPS), con mucho el tipo más común de espuma utilizado en los paneles, tiene un valor R de 3.6 por pulgada. Su bajo punto de fusión es una ventaja para los constructores que necesitan realizar alteraciones de campo con herramientas de corte con calefacción.</a:t>
            </a:r>
            <a:endParaRPr sz="2200" b="0" i="0" u="none" strike="noStrike" cap="none" dirty="0">
              <a:solidFill>
                <a:schemeClr val="lt1"/>
              </a:solidFill>
              <a:latin typeface="Calibri"/>
              <a:ea typeface="Calibri"/>
              <a:cs typeface="Calibri"/>
              <a:sym typeface="Calibri"/>
            </a:endParaRPr>
          </a:p>
        </p:txBody>
      </p:sp>
      <p:pic>
        <p:nvPicPr>
          <p:cNvPr id="362" name="Google Shape;362;p37" descr="VENTA DE PANELES SIP – Casas del Maipo"/>
          <p:cNvPicPr preferRelativeResize="0"/>
          <p:nvPr/>
        </p:nvPicPr>
        <p:blipFill rotWithShape="1">
          <a:blip r:embed="rId4">
            <a:alphaModFix/>
          </a:blip>
          <a:srcRect/>
          <a:stretch/>
        </p:blipFill>
        <p:spPr>
          <a:xfrm>
            <a:off x="6458833" y="693464"/>
            <a:ext cx="4418743" cy="266914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363" name="Google Shape;363;p37" descr="Vivienda de paneles sip, kit armable de sipcordillera minimalista madera  acabado en madera | homify"/>
          <p:cNvPicPr preferRelativeResize="0"/>
          <p:nvPr/>
        </p:nvPicPr>
        <p:blipFill rotWithShape="1">
          <a:blip r:embed="rId5">
            <a:alphaModFix/>
          </a:blip>
          <a:srcRect/>
          <a:stretch/>
        </p:blipFill>
        <p:spPr>
          <a:xfrm>
            <a:off x="6458834" y="3556307"/>
            <a:ext cx="4418743" cy="28800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364" name="Google Shape;364;p37"/>
          <p:cNvSpPr txBox="1"/>
          <p:nvPr/>
        </p:nvSpPr>
        <p:spPr>
          <a:xfrm>
            <a:off x="6833117" y="237027"/>
            <a:ext cx="315996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CL" sz="1800" b="1" i="0" u="none" strike="noStrike" cap="none" dirty="0">
                <a:solidFill>
                  <a:srgbClr val="00953A"/>
                </a:solidFill>
                <a:latin typeface="Calibri"/>
                <a:ea typeface="Calibri"/>
                <a:cs typeface="Calibri"/>
                <a:sym typeface="Calibri"/>
              </a:rPr>
              <a:t>Figura 14 y 15. Paneles SIP</a:t>
            </a:r>
            <a:endParaRPr dirty="0"/>
          </a:p>
        </p:txBody>
      </p:sp>
      <p:sp>
        <p:nvSpPr>
          <p:cNvPr id="365" name="Google Shape;365;p37"/>
          <p:cNvSpPr txBox="1"/>
          <p:nvPr/>
        </p:nvSpPr>
        <p:spPr>
          <a:xfrm>
            <a:off x="7199409" y="6381711"/>
            <a:ext cx="2787455" cy="34073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chemeClr val="dk1"/>
              </a:buClr>
              <a:buSzPts val="1100"/>
              <a:buFont typeface="Arial"/>
              <a:buNone/>
            </a:pPr>
            <a:r>
              <a:rPr lang="es-CL" sz="1200" b="0" i="0" u="none" strike="noStrike" cap="none" dirty="0">
                <a:solidFill>
                  <a:schemeClr val="dk1"/>
                </a:solidFill>
                <a:latin typeface="Calibri"/>
                <a:ea typeface="Calibri"/>
                <a:cs typeface="Calibri"/>
                <a:sym typeface="Calibri"/>
              </a:rPr>
              <a:t> </a:t>
            </a:r>
            <a:r>
              <a:rPr lang="es-CL" sz="1200" b="0" i="0" u="sng" strike="noStrike" cap="none" dirty="0">
                <a:solidFill>
                  <a:srgbClr val="1155CC"/>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https://www.panelessip.com.ar</a:t>
            </a:r>
            <a:endParaRPr sz="1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38"/>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371" name="Google Shape;371;p38"/>
          <p:cNvSpPr/>
          <p:nvPr/>
        </p:nvSpPr>
        <p:spPr>
          <a:xfrm>
            <a:off x="12020365" y="265873"/>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72" name="Google Shape;372;p38"/>
          <p:cNvSpPr txBox="1"/>
          <p:nvPr/>
        </p:nvSpPr>
        <p:spPr>
          <a:xfrm>
            <a:off x="296663" y="373098"/>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CONTENEDORES</a:t>
            </a:r>
            <a:br>
              <a:rPr lang="es-CL" sz="4400" b="0" i="0" u="none" strike="noStrike" cap="none" dirty="0">
                <a:solidFill>
                  <a:schemeClr val="dk1"/>
                </a:solidFill>
                <a:latin typeface="Calibri"/>
                <a:ea typeface="Calibri"/>
                <a:cs typeface="Calibri"/>
                <a:sym typeface="Calibri"/>
              </a:rPr>
            </a:br>
            <a:endParaRPr sz="4400" b="0" i="0" u="none" strike="noStrike" cap="none" dirty="0">
              <a:solidFill>
                <a:srgbClr val="00953A"/>
              </a:solidFill>
              <a:latin typeface="Calibri"/>
              <a:ea typeface="Calibri"/>
              <a:cs typeface="Calibri"/>
              <a:sym typeface="Calibri"/>
            </a:endParaRPr>
          </a:p>
        </p:txBody>
      </p:sp>
      <p:sp>
        <p:nvSpPr>
          <p:cNvPr id="373" name="Google Shape;373;p38"/>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74" name="Google Shape;374;p38"/>
          <p:cNvSpPr txBox="1"/>
          <p:nvPr/>
        </p:nvSpPr>
        <p:spPr>
          <a:xfrm>
            <a:off x="505086" y="3163705"/>
            <a:ext cx="6268195"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2400" b="1" i="0" u="none" strike="noStrike" cap="none" dirty="0">
                <a:solidFill>
                  <a:srgbClr val="00953A"/>
                </a:solidFill>
                <a:latin typeface="Calibri"/>
                <a:ea typeface="Calibri"/>
                <a:cs typeface="Calibri"/>
                <a:sym typeface="Calibri"/>
              </a:rPr>
              <a:t>Metálicas: </a:t>
            </a:r>
            <a:r>
              <a:rPr lang="es-CL" sz="2400" b="0" i="0" u="none" strike="noStrike" cap="none" dirty="0">
                <a:solidFill>
                  <a:srgbClr val="000000"/>
                </a:solidFill>
                <a:latin typeface="Calibri"/>
                <a:ea typeface="Calibri"/>
                <a:cs typeface="Calibri"/>
                <a:sym typeface="Calibri"/>
              </a:rPr>
              <a:t>Tienen dimensiones estandarizadas, de aproximadamente 6 m de largo con anchos de 2,4 - 2,5 - 3,0 m y altos por lo general de 2,5 - 2,6 m. Se venden como contenedores habitables</a:t>
            </a:r>
            <a:endParaRPr dirty="0"/>
          </a:p>
        </p:txBody>
      </p:sp>
      <p:pic>
        <p:nvPicPr>
          <p:cNvPr id="375" name="Google Shape;375;p38" descr="Construcción de instalación de faena en Santiago"/>
          <p:cNvPicPr preferRelativeResize="0"/>
          <p:nvPr/>
        </p:nvPicPr>
        <p:blipFill rotWithShape="1">
          <a:blip r:embed="rId4">
            <a:alphaModFix/>
          </a:blip>
          <a:srcRect/>
          <a:stretch/>
        </p:blipFill>
        <p:spPr>
          <a:xfrm>
            <a:off x="7871572" y="1019429"/>
            <a:ext cx="3744416" cy="2357491"/>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376" name="Google Shape;376;p38" descr="Instalación de faenas - Tecno Fast - Top 63 - Módulos prefabricados"/>
          <p:cNvPicPr preferRelativeResize="0"/>
          <p:nvPr/>
        </p:nvPicPr>
        <p:blipFill rotWithShape="1">
          <a:blip r:embed="rId5">
            <a:alphaModFix/>
          </a:blip>
          <a:srcRect/>
          <a:stretch/>
        </p:blipFill>
        <p:spPr>
          <a:xfrm>
            <a:off x="7871572" y="3579547"/>
            <a:ext cx="3744416" cy="256557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377" name="Google Shape;377;p38"/>
          <p:cNvSpPr txBox="1"/>
          <p:nvPr/>
        </p:nvSpPr>
        <p:spPr>
          <a:xfrm>
            <a:off x="7177658" y="265873"/>
            <a:ext cx="500120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CL" sz="1800" b="1" i="0" u="none" strike="noStrike" cap="none" dirty="0">
                <a:solidFill>
                  <a:srgbClr val="00953A"/>
                </a:solidFill>
                <a:latin typeface="Calibri"/>
                <a:ea typeface="Calibri"/>
                <a:cs typeface="Calibri"/>
                <a:sym typeface="Calibri"/>
              </a:rPr>
              <a:t>Figura 16 y 17. Contenedores  metálicos para instalación de faena</a:t>
            </a:r>
            <a:endParaRPr dirty="0"/>
          </a:p>
        </p:txBody>
      </p:sp>
      <p:sp>
        <p:nvSpPr>
          <p:cNvPr id="378" name="Google Shape;378;p38"/>
          <p:cNvSpPr txBox="1"/>
          <p:nvPr/>
        </p:nvSpPr>
        <p:spPr>
          <a:xfrm>
            <a:off x="5720623" y="6160827"/>
            <a:ext cx="6097554" cy="340734"/>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chemeClr val="dk1"/>
              </a:buClr>
              <a:buSzPts val="1100"/>
              <a:buFont typeface="Arial"/>
              <a:buNone/>
            </a:pPr>
            <a:r>
              <a:rPr lang="es-CL" sz="1200" b="0" i="0" u="sng" strike="noStrike" cap="none" dirty="0">
                <a:solidFill>
                  <a:srgbClr val="1155CC"/>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https://www.contemar.cl/2014/06/27/construccion-de-instalacion-de-faena-en-santiago</a:t>
            </a:r>
            <a:endParaRPr sz="1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39"/>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384" name="Google Shape;384;p39"/>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85" name="Google Shape;385;p39"/>
          <p:cNvSpPr txBox="1"/>
          <p:nvPr/>
        </p:nvSpPr>
        <p:spPr>
          <a:xfrm>
            <a:off x="296663" y="373098"/>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MODULARES</a:t>
            </a:r>
            <a:br>
              <a:rPr lang="es-CL" sz="4400" b="0" i="0" u="none" strike="noStrike" cap="none" dirty="0">
                <a:solidFill>
                  <a:schemeClr val="dk1"/>
                </a:solidFill>
                <a:latin typeface="Calibri"/>
                <a:ea typeface="Calibri"/>
                <a:cs typeface="Calibri"/>
                <a:sym typeface="Calibri"/>
              </a:rPr>
            </a:br>
            <a:endParaRPr sz="4400" b="0" i="0" u="none" strike="noStrike" cap="none" dirty="0">
              <a:solidFill>
                <a:srgbClr val="00953A"/>
              </a:solidFill>
              <a:latin typeface="Calibri"/>
              <a:ea typeface="Calibri"/>
              <a:cs typeface="Calibri"/>
              <a:sym typeface="Calibri"/>
            </a:endParaRPr>
          </a:p>
        </p:txBody>
      </p:sp>
      <p:sp>
        <p:nvSpPr>
          <p:cNvPr id="386" name="Google Shape;386;p39"/>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87" name="Google Shape;387;p39"/>
          <p:cNvSpPr/>
          <p:nvPr/>
        </p:nvSpPr>
        <p:spPr>
          <a:xfrm>
            <a:off x="0" y="2090421"/>
            <a:ext cx="5850293" cy="4345886"/>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88" name="Google Shape;388;p39"/>
          <p:cNvSpPr txBox="1"/>
          <p:nvPr/>
        </p:nvSpPr>
        <p:spPr>
          <a:xfrm>
            <a:off x="244155" y="2404087"/>
            <a:ext cx="5400865" cy="34778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CL" sz="2200" dirty="0">
                <a:solidFill>
                  <a:schemeClr val="lt1"/>
                </a:solidFill>
                <a:latin typeface="Calibri"/>
                <a:ea typeface="Calibri"/>
                <a:cs typeface="Calibri"/>
                <a:sym typeface="Calibri"/>
              </a:rPr>
              <a:t>M</a:t>
            </a:r>
            <a:r>
              <a:rPr lang="es-CL" sz="2200" b="0" i="0" u="none" strike="noStrike" cap="none" dirty="0">
                <a:solidFill>
                  <a:schemeClr val="lt1"/>
                </a:solidFill>
                <a:latin typeface="Calibri"/>
                <a:ea typeface="Calibri"/>
                <a:cs typeface="Calibri"/>
                <a:sym typeface="Calibri"/>
              </a:rPr>
              <a:t>ódulos de alto estándar, ideales para instalaciones de faena, campamentos mineros, oficinas, baterías baño, salas de </a:t>
            </a:r>
            <a:r>
              <a:rPr lang="es-CL" sz="2200" dirty="0">
                <a:solidFill>
                  <a:schemeClr val="lt1"/>
                </a:solidFill>
                <a:latin typeface="Calibri"/>
                <a:ea typeface="Calibri"/>
                <a:cs typeface="Calibri"/>
                <a:sym typeface="Calibri"/>
              </a:rPr>
              <a:t>venta</a:t>
            </a:r>
            <a:r>
              <a:rPr lang="es-CL" sz="2200" b="0" i="0" u="none" strike="noStrike" cap="none" dirty="0">
                <a:solidFill>
                  <a:schemeClr val="lt1"/>
                </a:solidFill>
                <a:latin typeface="Calibri"/>
                <a:ea typeface="Calibri"/>
                <a:cs typeface="Calibri"/>
                <a:sym typeface="Calibri"/>
              </a:rPr>
              <a:t>, entre otros. Los módulos se adaptan a cualquier necesidad. su mayor ventaja es que se pueden armar y desarmar todas las veces que sea necesario, alargando su vida útil. Algunos de sus usos son: habitacionales, oficinas, batería baño, camarines, salas de reuniones, bodegas.</a:t>
            </a:r>
            <a:endParaRPr sz="2200" b="0" i="0" u="none" strike="noStrike" cap="none" dirty="0">
              <a:solidFill>
                <a:schemeClr val="lt1"/>
              </a:solidFill>
              <a:latin typeface="Calibri"/>
              <a:ea typeface="Calibri"/>
              <a:cs typeface="Calibri"/>
              <a:sym typeface="Calibri"/>
            </a:endParaRPr>
          </a:p>
        </p:txBody>
      </p:sp>
      <p:sp>
        <p:nvSpPr>
          <p:cNvPr id="389" name="Google Shape;389;p39"/>
          <p:cNvSpPr txBox="1"/>
          <p:nvPr/>
        </p:nvSpPr>
        <p:spPr>
          <a:xfrm>
            <a:off x="6732060" y="2404705"/>
            <a:ext cx="4217723"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CL" sz="1800" b="1" i="0" u="none" strike="noStrike" cap="none" dirty="0">
                <a:solidFill>
                  <a:srgbClr val="00953A"/>
                </a:solidFill>
                <a:latin typeface="Calibri"/>
                <a:ea typeface="Calibri"/>
                <a:cs typeface="Calibri"/>
                <a:sym typeface="Calibri"/>
              </a:rPr>
              <a:t>Figura 18. Modular instalación de faenas</a:t>
            </a:r>
            <a:endParaRPr dirty="0"/>
          </a:p>
        </p:txBody>
      </p:sp>
      <p:pic>
        <p:nvPicPr>
          <p:cNvPr id="390" name="Google Shape;390;p39"/>
          <p:cNvPicPr preferRelativeResize="0"/>
          <p:nvPr/>
        </p:nvPicPr>
        <p:blipFill rotWithShape="1">
          <a:blip r:embed="rId4">
            <a:alphaModFix/>
          </a:blip>
          <a:srcRect/>
          <a:stretch/>
        </p:blipFill>
        <p:spPr>
          <a:xfrm>
            <a:off x="6142192" y="2958168"/>
            <a:ext cx="5528737" cy="2713992"/>
          </a:xfrm>
          <a:prstGeom prst="rect">
            <a:avLst/>
          </a:prstGeom>
          <a:noFill/>
          <a:ln>
            <a:noFill/>
          </a:ln>
        </p:spPr>
      </p:pic>
      <p:sp>
        <p:nvSpPr>
          <p:cNvPr id="391" name="Google Shape;391;p39"/>
          <p:cNvSpPr txBox="1"/>
          <p:nvPr/>
        </p:nvSpPr>
        <p:spPr>
          <a:xfrm>
            <a:off x="7387511" y="5757111"/>
            <a:ext cx="327737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CL" sz="1200" b="0" i="0" u="sng" strike="noStrike" cap="none" dirty="0">
                <a:solidFill>
                  <a:schemeClr val="hlink"/>
                </a:solidFill>
                <a:latin typeface="Calibri"/>
                <a:ea typeface="Calibri"/>
                <a:cs typeface="Calibri"/>
                <a:sym typeface="Calibri"/>
                <a:hlinkClick r:id="rId5"/>
              </a:rPr>
              <a:t>https://tecnofast.cl/producto/oficinas-de-faena/</a:t>
            </a:r>
            <a:r>
              <a:rPr lang="es-CL" sz="1200" b="0" i="0" u="none" strike="noStrike" cap="none" dirty="0">
                <a:solidFill>
                  <a:srgbClr val="000000"/>
                </a:solidFill>
                <a:latin typeface="Calibri"/>
                <a:ea typeface="Calibri"/>
                <a:cs typeface="Calibri"/>
                <a:sym typeface="Calibri"/>
              </a:rPr>
              <a:t>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3"/>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107" name="Google Shape;107;p3"/>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8" name="Google Shape;108;p3"/>
          <p:cNvSpPr txBox="1"/>
          <p:nvPr/>
        </p:nvSpPr>
        <p:spPr>
          <a:xfrm>
            <a:off x="301426" y="365125"/>
            <a:ext cx="10515600"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953A"/>
              </a:buClr>
              <a:buSzPts val="2000"/>
              <a:buFont typeface="Calibri"/>
              <a:buNone/>
            </a:pPr>
            <a:r>
              <a:rPr lang="es-CL" sz="4400" b="0" i="0" u="none" strike="noStrike" cap="none" dirty="0">
                <a:solidFill>
                  <a:srgbClr val="A5A5A5"/>
                </a:solidFill>
                <a:latin typeface="Calibri"/>
                <a:ea typeface="Calibri"/>
                <a:cs typeface="Calibri"/>
                <a:sym typeface="Calibri"/>
              </a:rPr>
              <a:t>CARPINTERÍA DE</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INSTALACIÓN DE FAENAS</a:t>
            </a:r>
            <a:endParaRPr sz="4400" b="0" i="0" u="none" strike="noStrike" cap="none" dirty="0">
              <a:solidFill>
                <a:srgbClr val="00953A"/>
              </a:solidFill>
              <a:latin typeface="Calibri"/>
              <a:ea typeface="Calibri"/>
              <a:cs typeface="Calibri"/>
              <a:sym typeface="Calibri"/>
            </a:endParaRPr>
          </a:p>
        </p:txBody>
      </p:sp>
      <p:sp>
        <p:nvSpPr>
          <p:cNvPr id="109" name="Google Shape;109;p3"/>
          <p:cNvSpPr/>
          <p:nvPr/>
        </p:nvSpPr>
        <p:spPr>
          <a:xfrm>
            <a:off x="407956" y="233392"/>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dirty="0">
              <a:solidFill>
                <a:srgbClr val="00953A"/>
              </a:solidFill>
              <a:latin typeface="Calibri"/>
              <a:ea typeface="Calibri"/>
              <a:cs typeface="Calibri"/>
              <a:sym typeface="Calibri"/>
            </a:endParaRPr>
          </a:p>
        </p:txBody>
      </p:sp>
      <p:sp>
        <p:nvSpPr>
          <p:cNvPr id="110" name="Google Shape;110;p3"/>
          <p:cNvSpPr/>
          <p:nvPr/>
        </p:nvSpPr>
        <p:spPr>
          <a:xfrm>
            <a:off x="9525" y="2090591"/>
            <a:ext cx="9666320" cy="4181454"/>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11" name="Google Shape;111;p3"/>
          <p:cNvSpPr txBox="1"/>
          <p:nvPr/>
        </p:nvSpPr>
        <p:spPr>
          <a:xfrm>
            <a:off x="141457" y="2146136"/>
            <a:ext cx="9358410" cy="3852296"/>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2000"/>
              <a:buFont typeface="Arial"/>
              <a:buNone/>
            </a:pPr>
            <a:r>
              <a:rPr lang="es-CL" sz="2000" dirty="0">
                <a:solidFill>
                  <a:schemeClr val="lt1"/>
                </a:solidFill>
                <a:latin typeface="Calibri"/>
                <a:ea typeface="Calibri"/>
                <a:cs typeface="Calibri"/>
                <a:sym typeface="Calibri"/>
              </a:rPr>
              <a:t>L</a:t>
            </a:r>
            <a:r>
              <a:rPr lang="es-CL" sz="2000" b="0" i="0" u="none" strike="noStrike" cap="none" dirty="0">
                <a:solidFill>
                  <a:schemeClr val="lt1"/>
                </a:solidFill>
                <a:latin typeface="Calibri"/>
                <a:ea typeface="Calibri"/>
                <a:cs typeface="Calibri"/>
                <a:sym typeface="Calibri"/>
              </a:rPr>
              <a:t>a disposición de oficinas, ubicación de talleres, planta de hormigón, almacenamiento de materiales, son entre otros, factores que deben tenerse presente para el diseño de las vías de tránsito dentro del área en que se instalarán las faenas. Específicamente es necesario considerar las siguientes operaciones:</a:t>
            </a:r>
            <a:endParaRPr sz="2000" b="0" i="0" u="none" strike="noStrike" cap="none" dirty="0">
              <a:solidFill>
                <a:schemeClr val="lt1"/>
              </a:solidFill>
              <a:latin typeface="Calibri"/>
              <a:ea typeface="Calibri"/>
              <a:cs typeface="Calibri"/>
              <a:sym typeface="Calibri"/>
            </a:endParaRPr>
          </a:p>
          <a:p>
            <a:pPr marL="342900" marR="0" lvl="0" indent="-342900" algn="just" rtl="0">
              <a:lnSpc>
                <a:spcPct val="100000"/>
              </a:lnSpc>
              <a:spcBef>
                <a:spcPts val="1000"/>
              </a:spcBef>
              <a:spcAft>
                <a:spcPts val="0"/>
              </a:spcAft>
              <a:buClr>
                <a:schemeClr val="lt1"/>
              </a:buClr>
              <a:buSzPts val="2000"/>
              <a:buFont typeface="Arial"/>
              <a:buChar char="•"/>
            </a:pPr>
            <a:r>
              <a:rPr lang="es-CL" sz="2000" b="0" i="0" u="none" strike="noStrike" cap="none" dirty="0">
                <a:solidFill>
                  <a:schemeClr val="lt1"/>
                </a:solidFill>
                <a:latin typeface="Calibri"/>
                <a:ea typeface="Calibri"/>
                <a:cs typeface="Calibri"/>
                <a:sym typeface="Calibri"/>
              </a:rPr>
              <a:t>Cierros, controles de entrada y salida de camiones y vehículos.</a:t>
            </a:r>
            <a:endParaRPr dirty="0"/>
          </a:p>
          <a:p>
            <a:pPr marL="342900" marR="0" lvl="0" indent="-342900" algn="just" rtl="0">
              <a:lnSpc>
                <a:spcPct val="100000"/>
              </a:lnSpc>
              <a:spcBef>
                <a:spcPts val="0"/>
              </a:spcBef>
              <a:spcAft>
                <a:spcPts val="0"/>
              </a:spcAft>
              <a:buClr>
                <a:schemeClr val="lt1"/>
              </a:buClr>
              <a:buSzPts val="2000"/>
              <a:buFont typeface="Arial"/>
              <a:buChar char="•"/>
            </a:pPr>
            <a:r>
              <a:rPr lang="es-CL" sz="2000" b="0" i="0" u="none" strike="noStrike" cap="none" dirty="0">
                <a:solidFill>
                  <a:schemeClr val="lt1"/>
                </a:solidFill>
                <a:latin typeface="Calibri"/>
                <a:ea typeface="Calibri"/>
                <a:cs typeface="Calibri"/>
                <a:sym typeface="Calibri"/>
              </a:rPr>
              <a:t>Tránsito de personal (peatones).</a:t>
            </a:r>
            <a:endParaRPr dirty="0"/>
          </a:p>
          <a:p>
            <a:pPr marL="342900" marR="0" lvl="0" indent="-342900" algn="just" rtl="0">
              <a:lnSpc>
                <a:spcPct val="100000"/>
              </a:lnSpc>
              <a:spcBef>
                <a:spcPts val="0"/>
              </a:spcBef>
              <a:spcAft>
                <a:spcPts val="0"/>
              </a:spcAft>
              <a:buClr>
                <a:schemeClr val="lt1"/>
              </a:buClr>
              <a:buSzPts val="2000"/>
              <a:buFont typeface="Arial"/>
              <a:buChar char="•"/>
            </a:pPr>
            <a:r>
              <a:rPr lang="es-CL" sz="2000" b="0" i="0" u="none" strike="noStrike" cap="none" dirty="0">
                <a:solidFill>
                  <a:schemeClr val="lt1"/>
                </a:solidFill>
                <a:latin typeface="Calibri"/>
                <a:ea typeface="Calibri"/>
                <a:cs typeface="Calibri"/>
                <a:sym typeface="Calibri"/>
              </a:rPr>
              <a:t>Tipos de vehículos y maquinaria pesada que circularán (ancho de vías).</a:t>
            </a:r>
            <a:endParaRPr dirty="0"/>
          </a:p>
          <a:p>
            <a:pPr marL="342900" marR="0" lvl="0" indent="-342900" algn="just" rtl="0">
              <a:lnSpc>
                <a:spcPct val="100000"/>
              </a:lnSpc>
              <a:spcBef>
                <a:spcPts val="0"/>
              </a:spcBef>
              <a:spcAft>
                <a:spcPts val="0"/>
              </a:spcAft>
              <a:buClr>
                <a:schemeClr val="lt1"/>
              </a:buClr>
              <a:buSzPts val="2000"/>
              <a:buFont typeface="Arial"/>
              <a:buChar char="•"/>
            </a:pPr>
            <a:r>
              <a:rPr lang="es-CL" sz="2000" b="0" i="0" u="none" strike="noStrike" cap="none" dirty="0">
                <a:solidFill>
                  <a:schemeClr val="lt1"/>
                </a:solidFill>
                <a:latin typeface="Calibri"/>
                <a:ea typeface="Calibri"/>
                <a:cs typeface="Calibri"/>
                <a:sym typeface="Calibri"/>
              </a:rPr>
              <a:t>Frecuencia de entrada y salida.</a:t>
            </a:r>
            <a:endParaRPr dirty="0"/>
          </a:p>
          <a:p>
            <a:pPr marL="342900" marR="0" lvl="0" indent="-342900" algn="just" rtl="0">
              <a:lnSpc>
                <a:spcPct val="100000"/>
              </a:lnSpc>
              <a:spcBef>
                <a:spcPts val="0"/>
              </a:spcBef>
              <a:spcAft>
                <a:spcPts val="0"/>
              </a:spcAft>
              <a:buClr>
                <a:schemeClr val="lt1"/>
              </a:buClr>
              <a:buSzPts val="2000"/>
              <a:buFont typeface="Arial"/>
              <a:buChar char="•"/>
            </a:pPr>
            <a:r>
              <a:rPr lang="es-CL" sz="2000" b="0" i="0" u="none" strike="noStrike" cap="none" dirty="0">
                <a:solidFill>
                  <a:schemeClr val="lt1"/>
                </a:solidFill>
                <a:latin typeface="Calibri"/>
                <a:ea typeface="Calibri"/>
                <a:cs typeface="Calibri"/>
                <a:sym typeface="Calibri"/>
              </a:rPr>
              <a:t>Altura de máquinas (cables eléctricos u otras obstrucciones).</a:t>
            </a:r>
            <a:endParaRPr dirty="0"/>
          </a:p>
          <a:p>
            <a:pPr marL="342900" marR="0" lvl="0" indent="-342900" algn="just" rtl="0">
              <a:lnSpc>
                <a:spcPct val="100000"/>
              </a:lnSpc>
              <a:spcBef>
                <a:spcPts val="0"/>
              </a:spcBef>
              <a:spcAft>
                <a:spcPts val="0"/>
              </a:spcAft>
              <a:buClr>
                <a:schemeClr val="lt1"/>
              </a:buClr>
              <a:buSzPts val="2000"/>
              <a:buFont typeface="Arial"/>
              <a:buChar char="•"/>
            </a:pPr>
            <a:r>
              <a:rPr lang="es-CL" sz="2000" b="0" i="0" u="none" strike="noStrike" cap="none" dirty="0">
                <a:solidFill>
                  <a:schemeClr val="lt1"/>
                </a:solidFill>
                <a:latin typeface="Calibri"/>
                <a:ea typeface="Calibri"/>
                <a:cs typeface="Calibri"/>
                <a:sym typeface="Calibri"/>
              </a:rPr>
              <a:t>Lugares de carga y descarga de materias primas y materiales en general.</a:t>
            </a:r>
            <a:endParaRPr dirty="0"/>
          </a:p>
          <a:p>
            <a:pPr marL="342900" marR="0" lvl="0" indent="-342900" algn="just" rtl="0">
              <a:lnSpc>
                <a:spcPct val="100000"/>
              </a:lnSpc>
              <a:spcBef>
                <a:spcPts val="0"/>
              </a:spcBef>
              <a:spcAft>
                <a:spcPts val="0"/>
              </a:spcAft>
              <a:buClr>
                <a:schemeClr val="lt1"/>
              </a:buClr>
              <a:buSzPts val="2000"/>
              <a:buFont typeface="Arial"/>
              <a:buChar char="•"/>
            </a:pPr>
            <a:r>
              <a:rPr lang="es-CL" sz="2000" b="0" i="0" u="none" strike="noStrike" cap="none" dirty="0">
                <a:solidFill>
                  <a:schemeClr val="lt1"/>
                </a:solidFill>
                <a:latin typeface="Calibri"/>
                <a:ea typeface="Calibri"/>
                <a:cs typeface="Calibri"/>
                <a:sym typeface="Calibri"/>
              </a:rPr>
              <a:t>Lugares de estacionamiento de vehículos y equipos durante y después de la jornada.</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4"/>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117" name="Google Shape;117;p4"/>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18" name="Google Shape;118;p4"/>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CIERRES</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PERIMETRALES</a:t>
            </a:r>
            <a:endParaRPr sz="4400" b="0" i="0" u="none" strike="noStrike" cap="none" dirty="0">
              <a:solidFill>
                <a:srgbClr val="00953A"/>
              </a:solidFill>
              <a:latin typeface="Calibri"/>
              <a:ea typeface="Calibri"/>
              <a:cs typeface="Calibri"/>
              <a:sym typeface="Calibri"/>
            </a:endParaRPr>
          </a:p>
        </p:txBody>
      </p:sp>
      <p:sp>
        <p:nvSpPr>
          <p:cNvPr id="119" name="Google Shape;119;p4"/>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20" name="Google Shape;120;p4"/>
          <p:cNvSpPr txBox="1"/>
          <p:nvPr/>
        </p:nvSpPr>
        <p:spPr>
          <a:xfrm>
            <a:off x="403193" y="2335698"/>
            <a:ext cx="6380162" cy="34163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CL" sz="2400" b="0" i="0" u="none" strike="noStrike" cap="none" dirty="0">
                <a:solidFill>
                  <a:srgbClr val="000000"/>
                </a:solidFill>
                <a:latin typeface="Calibri"/>
                <a:ea typeface="Calibri"/>
                <a:cs typeface="Calibri"/>
                <a:sym typeface="Calibri"/>
              </a:rPr>
              <a:t>Con control de accesos de personal, pudiéndose utilizar mallas rachel, placa OSB (carpintera), malla tipo gallinera, malla acma, zinc 5v, etc. o cualquier otro tipo de material que impida el libre acceso de personas ajenas al interior de la obra, sin transgredir las Ordenanzas Municipales de cada comuna, a lo cual se sugiere hacer las respectivas consultas a la Dirección de Obras Municipales </a:t>
            </a:r>
            <a:r>
              <a:rPr lang="es-CL" sz="2400" b="1" i="0" u="none" strike="noStrike" cap="none" dirty="0">
                <a:solidFill>
                  <a:srgbClr val="00953A"/>
                </a:solidFill>
                <a:latin typeface="Calibri"/>
                <a:ea typeface="Calibri"/>
                <a:cs typeface="Calibri"/>
                <a:sym typeface="Calibri"/>
              </a:rPr>
              <a:t>(DOM) </a:t>
            </a:r>
            <a:r>
              <a:rPr lang="es-CL" sz="2400" b="0" i="0" u="none" strike="noStrike" cap="none" dirty="0">
                <a:solidFill>
                  <a:srgbClr val="000000"/>
                </a:solidFill>
                <a:latin typeface="Calibri"/>
                <a:ea typeface="Calibri"/>
                <a:cs typeface="Calibri"/>
                <a:sym typeface="Calibri"/>
              </a:rPr>
              <a:t>correspondiente.</a:t>
            </a:r>
            <a:endParaRPr dirty="0"/>
          </a:p>
        </p:txBody>
      </p:sp>
      <p:pic>
        <p:nvPicPr>
          <p:cNvPr id="121" name="Google Shape;121;p4"/>
          <p:cNvPicPr preferRelativeResize="0"/>
          <p:nvPr/>
        </p:nvPicPr>
        <p:blipFill rotWithShape="1">
          <a:blip r:embed="rId4">
            <a:alphaModFix/>
          </a:blip>
          <a:srcRect/>
          <a:stretch/>
        </p:blipFill>
        <p:spPr>
          <a:xfrm>
            <a:off x="7709679" y="735086"/>
            <a:ext cx="3351724" cy="21600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22" name="Google Shape;122;p4"/>
          <p:cNvSpPr txBox="1"/>
          <p:nvPr/>
        </p:nvSpPr>
        <p:spPr>
          <a:xfrm>
            <a:off x="7738625" y="284809"/>
            <a:ext cx="340066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L" sz="1800" b="1" i="0" u="none" strike="noStrike" cap="none" dirty="0">
                <a:solidFill>
                  <a:srgbClr val="00953A"/>
                </a:solidFill>
                <a:latin typeface="Calibri"/>
                <a:ea typeface="Calibri"/>
                <a:cs typeface="Calibri"/>
                <a:sym typeface="Calibri"/>
              </a:rPr>
              <a:t>Figura 1. Cierre perimetral OSB</a:t>
            </a:r>
            <a:endParaRPr dirty="0"/>
          </a:p>
        </p:txBody>
      </p:sp>
      <p:sp>
        <p:nvSpPr>
          <p:cNvPr id="123" name="Google Shape;123;p4"/>
          <p:cNvSpPr txBox="1"/>
          <p:nvPr/>
        </p:nvSpPr>
        <p:spPr>
          <a:xfrm>
            <a:off x="7090851" y="2985361"/>
            <a:ext cx="488796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CL" sz="1200" b="0" i="0" u="sng" strike="noStrike" cap="none" dirty="0">
                <a:solidFill>
                  <a:schemeClr val="hlink"/>
                </a:solidFill>
                <a:latin typeface="Calibri"/>
                <a:ea typeface="Calibri"/>
                <a:cs typeface="Calibri"/>
                <a:sym typeface="Calibri"/>
                <a:hlinkClick r:id="rId5"/>
              </a:rPr>
              <a:t>http://www.emb.cl/construccion/articulo.mvc?xid=2829&amp;edi=137&amp;xit=cierres-perimetrales-calidad-y-variedad-que-cumple-con-los-estandares-y-las-normas-establecidas</a:t>
            </a:r>
            <a:r>
              <a:rPr lang="es-CL" sz="1200" b="0" i="0" u="none" strike="noStrike" cap="none" dirty="0">
                <a:solidFill>
                  <a:srgbClr val="000000"/>
                </a:solidFill>
                <a:latin typeface="Calibri"/>
                <a:ea typeface="Calibri"/>
                <a:cs typeface="Calibri"/>
                <a:sym typeface="Calibri"/>
              </a:rPr>
              <a:t> </a:t>
            </a:r>
            <a:endParaRPr dirty="0"/>
          </a:p>
        </p:txBody>
      </p:sp>
      <p:sp>
        <p:nvSpPr>
          <p:cNvPr id="124" name="Google Shape;124;p4"/>
          <p:cNvSpPr txBox="1"/>
          <p:nvPr/>
        </p:nvSpPr>
        <p:spPr>
          <a:xfrm>
            <a:off x="7571577" y="3728037"/>
            <a:ext cx="383043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L" sz="1800" b="1" i="0" u="none" strike="noStrike" cap="none" dirty="0">
                <a:solidFill>
                  <a:srgbClr val="00953A"/>
                </a:solidFill>
                <a:latin typeface="Calibri"/>
                <a:ea typeface="Calibri"/>
                <a:cs typeface="Calibri"/>
                <a:sym typeface="Calibri"/>
              </a:rPr>
              <a:t>Figura 2. Cierre perimetral malla acma</a:t>
            </a:r>
            <a:endParaRPr dirty="0"/>
          </a:p>
        </p:txBody>
      </p:sp>
      <p:sp>
        <p:nvSpPr>
          <p:cNvPr id="125" name="Google Shape;125;p4"/>
          <p:cNvSpPr txBox="1"/>
          <p:nvPr/>
        </p:nvSpPr>
        <p:spPr>
          <a:xfrm>
            <a:off x="7100601" y="6348392"/>
            <a:ext cx="4618652" cy="2807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CL" sz="1200" b="0" i="0" u="sng" strike="noStrike" cap="none" dirty="0">
                <a:solidFill>
                  <a:schemeClr val="hlink"/>
                </a:solidFill>
                <a:latin typeface="Calibri"/>
                <a:ea typeface="Calibri"/>
                <a:cs typeface="Calibri"/>
                <a:sym typeface="Calibri"/>
                <a:hlinkClick r:id="rId6"/>
              </a:rPr>
              <a:t>https://www.acmanet.cl/productos/cierres-perimetrales/cercas-pro</a:t>
            </a:r>
            <a:r>
              <a:rPr lang="es-CL" sz="1200" b="0" i="0" u="none" strike="noStrike" cap="none" dirty="0">
                <a:solidFill>
                  <a:srgbClr val="000000"/>
                </a:solidFill>
                <a:latin typeface="Calibri"/>
                <a:ea typeface="Calibri"/>
                <a:cs typeface="Calibri"/>
                <a:sym typeface="Calibri"/>
              </a:rPr>
              <a:t> </a:t>
            </a:r>
            <a:endParaRPr dirty="0"/>
          </a:p>
        </p:txBody>
      </p:sp>
      <p:pic>
        <p:nvPicPr>
          <p:cNvPr id="126" name="Google Shape;126;p4"/>
          <p:cNvPicPr preferRelativeResize="0"/>
          <p:nvPr/>
        </p:nvPicPr>
        <p:blipFill rotWithShape="1">
          <a:blip r:embed="rId7">
            <a:alphaModFix/>
          </a:blip>
          <a:srcRect/>
          <a:stretch/>
        </p:blipFill>
        <p:spPr>
          <a:xfrm>
            <a:off x="7810930" y="4101481"/>
            <a:ext cx="3351724" cy="2249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19"/>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132" name="Google Shape;132;p19"/>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33" name="Google Shape;133;p19"/>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CONTROL DE</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ACCESO A OBRA</a:t>
            </a:r>
            <a:endParaRPr sz="4400" b="0" i="0" u="none" strike="noStrike" cap="none" dirty="0">
              <a:solidFill>
                <a:srgbClr val="00953A"/>
              </a:solidFill>
              <a:latin typeface="Calibri"/>
              <a:ea typeface="Calibri"/>
              <a:cs typeface="Calibri"/>
              <a:sym typeface="Calibri"/>
            </a:endParaRPr>
          </a:p>
        </p:txBody>
      </p:sp>
      <p:sp>
        <p:nvSpPr>
          <p:cNvPr id="134" name="Google Shape;134;p19"/>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35" name="Google Shape;135;p19"/>
          <p:cNvSpPr/>
          <p:nvPr/>
        </p:nvSpPr>
        <p:spPr>
          <a:xfrm>
            <a:off x="0" y="2183363"/>
            <a:ext cx="6606073" cy="4252944"/>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Calibri"/>
              <a:ea typeface="Calibri"/>
              <a:cs typeface="Calibri"/>
              <a:sym typeface="Calibri"/>
            </a:endParaRPr>
          </a:p>
        </p:txBody>
      </p:sp>
      <p:sp>
        <p:nvSpPr>
          <p:cNvPr id="136" name="Google Shape;136;p19"/>
          <p:cNvSpPr txBox="1"/>
          <p:nvPr/>
        </p:nvSpPr>
        <p:spPr>
          <a:xfrm>
            <a:off x="254259" y="2437923"/>
            <a:ext cx="6097554" cy="34163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CL" sz="2400" b="0" i="0" u="none" strike="noStrike" cap="none" dirty="0">
                <a:solidFill>
                  <a:schemeClr val="lt1"/>
                </a:solidFill>
                <a:latin typeface="Calibri"/>
                <a:ea typeface="Calibri"/>
                <a:cs typeface="Calibri"/>
                <a:sym typeface="Calibri"/>
              </a:rPr>
              <a:t>Este deberá ser realizado por guardia con curso aprobado por 0S10 y vigente según D.S. N° 93/85 del Ministerio de Defensa, contar con directiva de funcionamiento de empresa de seguridad autorizada por Carabineros de Chile, el guardia deberá en todo momento portar su credencial de identificación. (Esta tarea no podrá ser realizada por otras personas que no cuenten con su credencial correspondiente).</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6"/>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142" name="Google Shape;142;p6"/>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43" name="Google Shape;143;p6"/>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BODEGAS</a:t>
            </a:r>
            <a:br>
              <a:rPr lang="es-CL" sz="4400" b="0" i="0" u="none" strike="noStrike" cap="none" dirty="0">
                <a:solidFill>
                  <a:schemeClr val="dk1"/>
                </a:solidFill>
                <a:latin typeface="Calibri"/>
                <a:ea typeface="Calibri"/>
                <a:cs typeface="Calibri"/>
                <a:sym typeface="Calibri"/>
              </a:rPr>
            </a:br>
            <a:endParaRPr sz="4400" b="0" i="0" u="none" strike="noStrike" cap="none" dirty="0">
              <a:solidFill>
                <a:srgbClr val="00953A"/>
              </a:solidFill>
              <a:latin typeface="Calibri"/>
              <a:ea typeface="Calibri"/>
              <a:cs typeface="Calibri"/>
              <a:sym typeface="Calibri"/>
            </a:endParaRPr>
          </a:p>
        </p:txBody>
      </p:sp>
      <p:sp>
        <p:nvSpPr>
          <p:cNvPr id="144" name="Google Shape;144;p6"/>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45" name="Google Shape;145;p6"/>
          <p:cNvSpPr txBox="1"/>
          <p:nvPr/>
        </p:nvSpPr>
        <p:spPr>
          <a:xfrm>
            <a:off x="403193" y="2698837"/>
            <a:ext cx="6641419" cy="304698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CL" sz="2400" b="1" i="0" u="none" strike="noStrike" cap="none" dirty="0">
                <a:solidFill>
                  <a:srgbClr val="00953A"/>
                </a:solidFill>
                <a:latin typeface="Calibri"/>
                <a:ea typeface="Calibri"/>
                <a:cs typeface="Calibri"/>
                <a:sym typeface="Calibri"/>
              </a:rPr>
              <a:t>Bodegas Generales de Materiales: </a:t>
            </a:r>
            <a:endParaRPr dirty="0"/>
          </a:p>
          <a:p>
            <a:pPr marL="0" marR="0" lvl="0" indent="0" algn="just" rtl="0">
              <a:lnSpc>
                <a:spcPct val="100000"/>
              </a:lnSpc>
              <a:spcBef>
                <a:spcPts val="0"/>
              </a:spcBef>
              <a:spcAft>
                <a:spcPts val="0"/>
              </a:spcAft>
              <a:buNone/>
            </a:pPr>
            <a:r>
              <a:rPr lang="es-CL" sz="2400" b="0" i="0" u="none" strike="noStrike" cap="none" dirty="0">
                <a:solidFill>
                  <a:srgbClr val="000000"/>
                </a:solidFill>
                <a:latin typeface="Calibri"/>
                <a:ea typeface="Calibri"/>
                <a:cs typeface="Calibri"/>
                <a:sym typeface="Calibri"/>
              </a:rPr>
              <a:t>Las estanterías de esta deberá ser resistente a la carga de materiales acopiados, deberá contar con puerta y algún medio de cierre, señalética de evacuación Deben tener espacio suficiente para acceso de camiones, dotados de plataformas de descarga (grúas horquilla) si los volúmenes y cantidad de la carga lo justifica.</a:t>
            </a:r>
            <a:endParaRPr dirty="0"/>
          </a:p>
        </p:txBody>
      </p:sp>
      <p:pic>
        <p:nvPicPr>
          <p:cNvPr id="146" name="Google Shape;146;p6"/>
          <p:cNvPicPr preferRelativeResize="0"/>
          <p:nvPr/>
        </p:nvPicPr>
        <p:blipFill rotWithShape="1">
          <a:blip r:embed="rId4">
            <a:alphaModFix/>
          </a:blip>
          <a:srcRect l="2426" t="5440" b="1555"/>
          <a:stretch/>
        </p:blipFill>
        <p:spPr>
          <a:xfrm>
            <a:off x="7426950" y="2890183"/>
            <a:ext cx="3546202" cy="266429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47" name="Google Shape;147;p6"/>
          <p:cNvSpPr txBox="1"/>
          <p:nvPr/>
        </p:nvSpPr>
        <p:spPr>
          <a:xfrm>
            <a:off x="6491593" y="2376569"/>
            <a:ext cx="561458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L" sz="1800" b="1" i="0" u="none" strike="noStrike" cap="none" dirty="0">
                <a:solidFill>
                  <a:srgbClr val="00953A"/>
                </a:solidFill>
                <a:latin typeface="Calibri"/>
                <a:ea typeface="Calibri"/>
                <a:cs typeface="Calibri"/>
                <a:sym typeface="Calibri"/>
              </a:rPr>
              <a:t>Figura 3. Grúa horquilla entregando material de bodega</a:t>
            </a:r>
            <a:endParaRPr dirty="0"/>
          </a:p>
        </p:txBody>
      </p:sp>
      <p:sp>
        <p:nvSpPr>
          <p:cNvPr id="148" name="Google Shape;148;p6"/>
          <p:cNvSpPr txBox="1"/>
          <p:nvPr/>
        </p:nvSpPr>
        <p:spPr>
          <a:xfrm>
            <a:off x="6636466" y="5698761"/>
            <a:ext cx="500813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200" b="0" i="0" u="none" strike="noStrike" cap="none" dirty="0">
                <a:solidFill>
                  <a:schemeClr val="dk1"/>
                </a:solidFill>
                <a:latin typeface="Calibri"/>
                <a:ea typeface="Calibri"/>
                <a:cs typeface="Calibri"/>
                <a:sym typeface="Calibri"/>
              </a:rPr>
              <a:t>ACHS, Prevención de Riesgos en obras de construcción, Instalación de faenas</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0"/>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154" name="Google Shape;154;p20"/>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55" name="Google Shape;155;p20"/>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BODEGAS DE</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SUSTANCIAS PELIGROSAS</a:t>
            </a:r>
            <a:endParaRPr sz="4400" b="0" i="0" u="none" strike="noStrike" cap="none" dirty="0">
              <a:solidFill>
                <a:srgbClr val="00953A"/>
              </a:solidFill>
              <a:latin typeface="Calibri"/>
              <a:ea typeface="Calibri"/>
              <a:cs typeface="Calibri"/>
              <a:sym typeface="Calibri"/>
            </a:endParaRPr>
          </a:p>
        </p:txBody>
      </p:sp>
      <p:sp>
        <p:nvSpPr>
          <p:cNvPr id="156" name="Google Shape;156;p20"/>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57" name="Google Shape;157;p20"/>
          <p:cNvSpPr/>
          <p:nvPr/>
        </p:nvSpPr>
        <p:spPr>
          <a:xfrm>
            <a:off x="0" y="2183363"/>
            <a:ext cx="9675845" cy="4252944"/>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Calibri"/>
              <a:ea typeface="Calibri"/>
              <a:cs typeface="Calibri"/>
              <a:sym typeface="Calibri"/>
            </a:endParaRPr>
          </a:p>
        </p:txBody>
      </p:sp>
      <p:sp>
        <p:nvSpPr>
          <p:cNvPr id="158" name="Google Shape;158;p20"/>
          <p:cNvSpPr txBox="1"/>
          <p:nvPr/>
        </p:nvSpPr>
        <p:spPr>
          <a:xfrm>
            <a:off x="296663" y="2430858"/>
            <a:ext cx="8987296" cy="38164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CL" sz="2400" b="1" i="0" u="none" strike="noStrike" cap="none" dirty="0">
                <a:solidFill>
                  <a:schemeClr val="lt1"/>
                </a:solidFill>
                <a:latin typeface="Calibri"/>
                <a:ea typeface="Calibri"/>
                <a:cs typeface="Calibri"/>
                <a:sym typeface="Calibri"/>
              </a:rPr>
              <a:t>Bodegas de sustancias Peligrosas</a:t>
            </a:r>
            <a:r>
              <a:rPr lang="es-CL" sz="2200" b="1" i="0" u="none" strike="noStrike" cap="none" dirty="0">
                <a:solidFill>
                  <a:srgbClr val="00953A"/>
                </a:solidFill>
                <a:latin typeface="Calibri"/>
                <a:ea typeface="Calibri"/>
                <a:cs typeface="Calibri"/>
                <a:sym typeface="Calibri"/>
              </a:rPr>
              <a:t>: </a:t>
            </a:r>
            <a:endParaRPr dirty="0"/>
          </a:p>
          <a:p>
            <a:pPr marL="0" marR="0" lvl="0" indent="0" algn="just" rtl="0">
              <a:lnSpc>
                <a:spcPct val="100000"/>
              </a:lnSpc>
              <a:spcBef>
                <a:spcPts val="0"/>
              </a:spcBef>
              <a:spcAft>
                <a:spcPts val="0"/>
              </a:spcAft>
              <a:buNone/>
            </a:pPr>
            <a:r>
              <a:rPr lang="es-CL" sz="2200" b="0" i="0" u="none" strike="noStrike" cap="none" dirty="0">
                <a:solidFill>
                  <a:schemeClr val="lt1"/>
                </a:solidFill>
                <a:latin typeface="Calibri"/>
                <a:ea typeface="Calibri"/>
                <a:cs typeface="Calibri"/>
                <a:sym typeface="Calibri"/>
              </a:rPr>
              <a:t>Estas deberán ser construidas con piso </a:t>
            </a:r>
            <a:r>
              <a:rPr lang="es-CL" sz="2200" dirty="0">
                <a:solidFill>
                  <a:schemeClr val="lt1"/>
                </a:solidFill>
                <a:latin typeface="Calibri"/>
                <a:ea typeface="Calibri"/>
                <a:cs typeface="Calibri"/>
                <a:sym typeface="Calibri"/>
              </a:rPr>
              <a:t>sólido</a:t>
            </a:r>
            <a:r>
              <a:rPr lang="es-CL" sz="2200" b="0" i="0" u="none" strike="noStrike" cap="none" dirty="0">
                <a:solidFill>
                  <a:schemeClr val="lt1"/>
                </a:solidFill>
                <a:latin typeface="Calibri"/>
                <a:ea typeface="Calibri"/>
                <a:cs typeface="Calibri"/>
                <a:sym typeface="Calibri"/>
              </a:rPr>
              <a:t> e impermeable, pretil de contención de acuerdo a la capacidad de almacenamiento, cerrada con puerta y cerrojo, cubierta liviana (zinc) la que deberá tener una Resistencia al fuego (RF 120), además deberá tener una ventilación deberá contar con señalética de acuerdo a las sustancias almacenadas (NCH 2190 Of 03 y 1411/4 Of 78), hoja de seguridad (NCh 2245 Of.93) la que contendrá como mínimo: nombre comercial, </a:t>
            </a:r>
            <a:r>
              <a:rPr lang="es-CL" sz="2200" dirty="0">
                <a:solidFill>
                  <a:schemeClr val="lt1"/>
                </a:solidFill>
                <a:latin typeface="Calibri"/>
                <a:ea typeface="Calibri"/>
                <a:cs typeface="Calibri"/>
                <a:sym typeface="Calibri"/>
              </a:rPr>
              <a:t>fórmula</a:t>
            </a:r>
            <a:r>
              <a:rPr lang="es-CL" sz="2200" b="0" i="0" u="none" strike="noStrike" cap="none" dirty="0">
                <a:solidFill>
                  <a:schemeClr val="lt1"/>
                </a:solidFill>
                <a:latin typeface="Calibri"/>
                <a:ea typeface="Calibri"/>
                <a:cs typeface="Calibri"/>
                <a:sym typeface="Calibri"/>
              </a:rPr>
              <a:t> química, compuesto activo, cantidad almacenada, características físico química, tipo de riesgo más probable frente a una emergencia, extintor de acuerdo a la sustancia almacenada, además se deberá contar con baldes con arena seca para control de derrame.</a:t>
            </a:r>
            <a:endParaRPr sz="22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1"/>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164" name="Google Shape;164;p21"/>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65" name="Google Shape;165;p21"/>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BODEGAS DE</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SUSTANCIAS PELIGROSAS</a:t>
            </a:r>
            <a:endParaRPr sz="4400" b="0" i="0" u="none" strike="noStrike" cap="none" dirty="0">
              <a:solidFill>
                <a:srgbClr val="00953A"/>
              </a:solidFill>
              <a:latin typeface="Calibri"/>
              <a:ea typeface="Calibri"/>
              <a:cs typeface="Calibri"/>
              <a:sym typeface="Calibri"/>
            </a:endParaRPr>
          </a:p>
        </p:txBody>
      </p:sp>
      <p:sp>
        <p:nvSpPr>
          <p:cNvPr id="166" name="Google Shape;166;p21"/>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cxnSp>
        <p:nvCxnSpPr>
          <p:cNvPr id="167" name="Google Shape;167;p21"/>
          <p:cNvCxnSpPr/>
          <p:nvPr/>
        </p:nvCxnSpPr>
        <p:spPr>
          <a:xfrm>
            <a:off x="6167535" y="2326182"/>
            <a:ext cx="0" cy="4144724"/>
          </a:xfrm>
          <a:prstGeom prst="straightConnector1">
            <a:avLst/>
          </a:prstGeom>
          <a:noFill/>
          <a:ln w="28575" cap="flat" cmpd="sng">
            <a:solidFill>
              <a:srgbClr val="A5A5A5"/>
            </a:solidFill>
            <a:prstDash val="dash"/>
            <a:round/>
            <a:headEnd type="none" w="sm" len="sm"/>
            <a:tailEnd type="none" w="sm" len="sm"/>
          </a:ln>
        </p:spPr>
      </p:cxnSp>
      <p:sp>
        <p:nvSpPr>
          <p:cNvPr id="168" name="Google Shape;168;p21"/>
          <p:cNvSpPr txBox="1"/>
          <p:nvPr/>
        </p:nvSpPr>
        <p:spPr>
          <a:xfrm>
            <a:off x="403193" y="3059716"/>
            <a:ext cx="5571405" cy="26776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CL" sz="2400" b="1" i="0" u="none" strike="noStrike" cap="none" dirty="0">
                <a:solidFill>
                  <a:srgbClr val="00953A"/>
                </a:solidFill>
                <a:latin typeface="Calibri"/>
                <a:ea typeface="Calibri"/>
                <a:cs typeface="Calibri"/>
                <a:sym typeface="Calibri"/>
              </a:rPr>
              <a:t>El personal a cargo de esta bodega</a:t>
            </a:r>
            <a:r>
              <a:rPr lang="es-CL" sz="2400" b="0" i="0" u="none" strike="noStrike" cap="none" dirty="0">
                <a:solidFill>
                  <a:srgbClr val="000000"/>
                </a:solidFill>
                <a:latin typeface="Calibri"/>
                <a:ea typeface="Calibri"/>
                <a:cs typeface="Calibri"/>
                <a:sym typeface="Calibri"/>
              </a:rPr>
              <a:t>, deberá contar con la respectiva capacitación sobre el manejo, medidas de control y uso correcto de los </a:t>
            </a:r>
            <a:r>
              <a:rPr lang="es-CL" sz="2400" b="1" i="0" u="none" strike="noStrike" cap="none" dirty="0">
                <a:solidFill>
                  <a:srgbClr val="00953A"/>
                </a:solidFill>
                <a:latin typeface="Calibri"/>
                <a:ea typeface="Calibri"/>
                <a:cs typeface="Calibri"/>
                <a:sym typeface="Calibri"/>
              </a:rPr>
              <a:t>EPP</a:t>
            </a:r>
            <a:r>
              <a:rPr lang="es-CL" sz="2400" b="0" i="0" u="none" strike="noStrike" cap="none" dirty="0">
                <a:solidFill>
                  <a:srgbClr val="000000"/>
                </a:solidFill>
                <a:latin typeface="Calibri"/>
                <a:ea typeface="Calibri"/>
                <a:cs typeface="Calibri"/>
                <a:sym typeface="Calibri"/>
              </a:rPr>
              <a:t>. Los líquidos inflamables son peligrosos debido a su bajo punto de inflamación </a:t>
            </a:r>
            <a:r>
              <a:rPr lang="es-CL" sz="2400" b="1" i="0" u="none" strike="noStrike" cap="none" dirty="0">
                <a:solidFill>
                  <a:srgbClr val="00953A"/>
                </a:solidFill>
                <a:latin typeface="Calibri"/>
                <a:ea typeface="Calibri"/>
                <a:cs typeface="Calibri"/>
                <a:sym typeface="Calibri"/>
              </a:rPr>
              <a:t>(bajo 60ª C) </a:t>
            </a:r>
            <a:r>
              <a:rPr lang="es-CL" sz="2400" b="0" i="0" u="none" strike="noStrike" cap="none" dirty="0">
                <a:solidFill>
                  <a:srgbClr val="000000"/>
                </a:solidFill>
                <a:latin typeface="Calibri"/>
                <a:ea typeface="Calibri"/>
                <a:cs typeface="Calibri"/>
                <a:sym typeface="Calibri"/>
              </a:rPr>
              <a:t>y a sus temperaturas de ignición.</a:t>
            </a:r>
            <a:endParaRPr dirty="0"/>
          </a:p>
        </p:txBody>
      </p:sp>
      <p:sp>
        <p:nvSpPr>
          <p:cNvPr id="169" name="Google Shape;169;p21"/>
          <p:cNvSpPr txBox="1"/>
          <p:nvPr/>
        </p:nvSpPr>
        <p:spPr>
          <a:xfrm>
            <a:off x="6282624" y="2505718"/>
            <a:ext cx="5506183" cy="41549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CL" sz="2400" b="1" i="0" u="none" strike="noStrike" cap="none" dirty="0">
                <a:solidFill>
                  <a:srgbClr val="00953A"/>
                </a:solidFill>
                <a:latin typeface="Calibri"/>
                <a:ea typeface="Calibri"/>
                <a:cs typeface="Calibri"/>
                <a:sym typeface="Calibri"/>
              </a:rPr>
              <a:t>El almacenamiento de materiales combustibles y/o gaseosos </a:t>
            </a:r>
            <a:r>
              <a:rPr lang="es-CL" sz="2400" b="0" i="0" u="none" strike="noStrike" cap="none" dirty="0">
                <a:solidFill>
                  <a:srgbClr val="000000"/>
                </a:solidFill>
                <a:latin typeface="Calibri"/>
                <a:ea typeface="Calibri"/>
                <a:cs typeface="Calibri"/>
                <a:sym typeface="Calibri"/>
              </a:rPr>
              <a:t>se debe realizar en locales especialmente diseñados para tal efecto, aislados del resto de las instalaciones. Se entenderá por </a:t>
            </a:r>
            <a:r>
              <a:rPr lang="es-CL" sz="2400" b="1" i="0" u="none" strike="noStrike" cap="none" dirty="0">
                <a:solidFill>
                  <a:srgbClr val="00953A"/>
                </a:solidFill>
                <a:latin typeface="Calibri"/>
                <a:ea typeface="Calibri"/>
                <a:cs typeface="Calibri"/>
                <a:sym typeface="Calibri"/>
              </a:rPr>
              <a:t>materiales combustibles: </a:t>
            </a:r>
            <a:r>
              <a:rPr lang="es-CL" sz="2400" b="0" i="0" u="none" strike="noStrike" cap="none" dirty="0">
                <a:solidFill>
                  <a:srgbClr val="000000"/>
                </a:solidFill>
                <a:latin typeface="Calibri"/>
                <a:ea typeface="Calibri"/>
                <a:cs typeface="Calibri"/>
                <a:sym typeface="Calibri"/>
              </a:rPr>
              <a:t>bencina, petróleo, solventes, aceites, grasas, líquidos para frenos y similares. Los gases son los usados en la construcción </a:t>
            </a:r>
            <a:r>
              <a:rPr lang="es-CL" sz="2400" b="1" i="0" u="none" strike="noStrike" cap="none" dirty="0">
                <a:solidFill>
                  <a:srgbClr val="00953A"/>
                </a:solidFill>
                <a:latin typeface="Calibri"/>
                <a:ea typeface="Calibri"/>
                <a:cs typeface="Calibri"/>
                <a:sym typeface="Calibri"/>
              </a:rPr>
              <a:t>(oxígeno, acetileno, gas propano, butano etc.)</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22"/>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175" name="Google Shape;175;p22"/>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76" name="Google Shape;176;p22"/>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EJEMPLO DE ALMACENAMIENTO</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DE SUSTANCIAS PELIGROSAS</a:t>
            </a:r>
            <a:endParaRPr sz="4400" b="0" i="0" u="none" strike="noStrike" cap="none" dirty="0">
              <a:solidFill>
                <a:srgbClr val="00953A"/>
              </a:solidFill>
              <a:latin typeface="Calibri"/>
              <a:ea typeface="Calibri"/>
              <a:cs typeface="Calibri"/>
              <a:sym typeface="Calibri"/>
            </a:endParaRPr>
          </a:p>
        </p:txBody>
      </p:sp>
      <p:sp>
        <p:nvSpPr>
          <p:cNvPr id="177" name="Google Shape;177;p22"/>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178" name="Google Shape;178;p22"/>
          <p:cNvPicPr preferRelativeResize="0"/>
          <p:nvPr/>
        </p:nvPicPr>
        <p:blipFill rotWithShape="1">
          <a:blip r:embed="rId4">
            <a:alphaModFix/>
          </a:blip>
          <a:srcRect l="3407" t="7641" r="5009"/>
          <a:stretch/>
        </p:blipFill>
        <p:spPr>
          <a:xfrm>
            <a:off x="913383" y="2342186"/>
            <a:ext cx="3312368" cy="36000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179" name="Google Shape;179;p22"/>
          <p:cNvPicPr preferRelativeResize="0"/>
          <p:nvPr/>
        </p:nvPicPr>
        <p:blipFill rotWithShape="1">
          <a:blip r:embed="rId5">
            <a:alphaModFix/>
          </a:blip>
          <a:srcRect l="5339" t="10538" r="5955"/>
          <a:stretch/>
        </p:blipFill>
        <p:spPr>
          <a:xfrm>
            <a:off x="6128522" y="2342186"/>
            <a:ext cx="3525195" cy="36000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80" name="Google Shape;180;p22"/>
          <p:cNvSpPr txBox="1"/>
          <p:nvPr/>
        </p:nvSpPr>
        <p:spPr>
          <a:xfrm>
            <a:off x="542848" y="1900108"/>
            <a:ext cx="441170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L" sz="1800" b="1" i="0" u="none" strike="noStrike" cap="none" dirty="0">
                <a:solidFill>
                  <a:srgbClr val="00953A"/>
                </a:solidFill>
                <a:latin typeface="Calibri"/>
                <a:ea typeface="Calibri"/>
                <a:cs typeface="Calibri"/>
                <a:sym typeface="Calibri"/>
              </a:rPr>
              <a:t>Figura 4. Bodega para líquidos inflamables  </a:t>
            </a:r>
            <a:endParaRPr sz="1800" b="1" i="0" u="none" strike="noStrike" cap="none" dirty="0">
              <a:solidFill>
                <a:srgbClr val="00953A"/>
              </a:solidFill>
              <a:latin typeface="Calibri"/>
              <a:ea typeface="Calibri"/>
              <a:cs typeface="Calibri"/>
              <a:sym typeface="Calibri"/>
            </a:endParaRPr>
          </a:p>
        </p:txBody>
      </p:sp>
      <p:sp>
        <p:nvSpPr>
          <p:cNvPr id="181" name="Google Shape;181;p22"/>
          <p:cNvSpPr txBox="1"/>
          <p:nvPr/>
        </p:nvSpPr>
        <p:spPr>
          <a:xfrm>
            <a:off x="6162656" y="1751940"/>
            <a:ext cx="3296039" cy="46487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chemeClr val="dk1"/>
              </a:buClr>
              <a:buSzPts val="1100"/>
              <a:buFont typeface="Arial"/>
              <a:buNone/>
            </a:pPr>
            <a:r>
              <a:rPr lang="es-CL" sz="1800" b="1" i="0" u="none" strike="noStrike" cap="none" dirty="0">
                <a:solidFill>
                  <a:srgbClr val="00953A"/>
                </a:solidFill>
                <a:latin typeface="Calibri"/>
                <a:ea typeface="Calibri"/>
                <a:cs typeface="Calibri"/>
                <a:sym typeface="Calibri"/>
              </a:rPr>
              <a:t>Figura 5. Bodega para gases</a:t>
            </a:r>
            <a:endParaRPr dirty="0"/>
          </a:p>
        </p:txBody>
      </p:sp>
      <p:sp>
        <p:nvSpPr>
          <p:cNvPr id="182" name="Google Shape;182;p22"/>
          <p:cNvSpPr txBox="1"/>
          <p:nvPr/>
        </p:nvSpPr>
        <p:spPr>
          <a:xfrm>
            <a:off x="2269983" y="6054215"/>
            <a:ext cx="6097554" cy="34073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chemeClr val="dk1"/>
              </a:buClr>
              <a:buSzPts val="1100"/>
              <a:buFont typeface="Arial"/>
              <a:buNone/>
            </a:pPr>
            <a:r>
              <a:rPr lang="es-CL" sz="1200" b="0" i="0" u="none" strike="noStrike" cap="none" dirty="0">
                <a:solidFill>
                  <a:schemeClr val="dk1"/>
                </a:solidFill>
                <a:latin typeface="Calibri"/>
                <a:ea typeface="Calibri"/>
                <a:cs typeface="Calibri"/>
                <a:sym typeface="Calibri"/>
              </a:rPr>
              <a:t>Achs, Prevención de Riesgos en obras de construcción, Instalación de faenas</a:t>
            </a:r>
            <a:endParaRPr sz="1200" b="0" i="0" u="none" strike="noStrike" cap="none" dirty="0">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2489</Words>
  <Application>Microsoft Office PowerPoint</Application>
  <PresentationFormat>Panorámica</PresentationFormat>
  <Paragraphs>183</Paragraphs>
  <Slides>26</Slides>
  <Notes>26</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26</vt:i4>
      </vt:variant>
    </vt:vector>
  </HeadingPairs>
  <TitlesOfParts>
    <vt:vector size="29" baseType="lpstr">
      <vt:lpstr>Arial</vt:lpstr>
      <vt:lpstr>Calibri</vt:lpstr>
      <vt:lpstr>Tema de Office</vt:lpstr>
      <vt:lpstr>Carpintería de Instalación de Faenas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Carpintería de Instalación de Faenas</dc:title>
  <dc:creator>Jorge Rojas</dc:creator>
  <cp:lastModifiedBy>Karina Uribe Mansilla</cp:lastModifiedBy>
  <cp:revision>1</cp:revision>
  <dcterms:created xsi:type="dcterms:W3CDTF">2020-08-06T15:36:33Z</dcterms:created>
  <dcterms:modified xsi:type="dcterms:W3CDTF">2021-02-11T10:41:24Z</dcterms:modified>
</cp:coreProperties>
</file>