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77" r:id="rId3"/>
    <p:sldId id="279" r:id="rId4"/>
    <p:sldId id="318" r:id="rId5"/>
    <p:sldId id="259" r:id="rId6"/>
    <p:sldId id="260" r:id="rId7"/>
    <p:sldId id="285" r:id="rId8"/>
    <p:sldId id="319" r:id="rId9"/>
    <p:sldId id="320" r:id="rId10"/>
    <p:sldId id="321" r:id="rId11"/>
    <p:sldId id="322" r:id="rId12"/>
    <p:sldId id="288" r:id="rId13"/>
    <p:sldId id="304" r:id="rId14"/>
    <p:sldId id="323" r:id="rId15"/>
    <p:sldId id="324" r:id="rId16"/>
    <p:sldId id="282" r:id="rId17"/>
    <p:sldId id="325" r:id="rId18"/>
    <p:sldId id="302" r:id="rId19"/>
    <p:sldId id="326" r:id="rId20"/>
    <p:sldId id="327" r:id="rId21"/>
    <p:sldId id="328" r:id="rId22"/>
    <p:sldId id="329" r:id="rId23"/>
    <p:sldId id="330" r:id="rId24"/>
    <p:sldId id="273" r:id="rId25"/>
    <p:sldId id="274" r:id="rId26"/>
    <p:sldId id="281" r:id="rId27"/>
    <p:sldId id="276" r:id="rId28"/>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374D"/>
    <a:srgbClr val="FF0000"/>
    <a:srgbClr val="741B47"/>
    <a:srgbClr val="E9E1E4"/>
    <a:srgbClr val="FFDDDD"/>
    <a:srgbClr val="FEE7DE"/>
    <a:srgbClr val="B99F2F"/>
    <a:srgbClr val="C73E32"/>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59" autoAdjust="0"/>
    <p:restoredTop sz="94703"/>
  </p:normalViewPr>
  <p:slideViewPr>
    <p:cSldViewPr snapToGrid="0">
      <p:cViewPr varScale="1">
        <p:scale>
          <a:sx n="97" d="100"/>
          <a:sy n="97" d="100"/>
        </p:scale>
        <p:origin x="2070" y="84"/>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900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1134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7868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276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26672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2147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996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0300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5844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969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07856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870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746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6207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439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359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9381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p:nvPicPr>
        <p:blipFill rotWithShape="1">
          <a:blip r:embed="rId2">
            <a:alphaModFix/>
          </a:blip>
          <a:srcRect/>
          <a:stretch/>
        </p:blipFill>
        <p:spPr>
          <a:xfrm>
            <a:off x="436350" y="419800"/>
            <a:ext cx="3659450"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p:nvPicPr>
        <p:blipFill rotWithShape="1">
          <a:blip r:embed="rId3">
            <a:alphaModFix/>
          </a:blip>
          <a:srcRect/>
          <a:stretch/>
        </p:blipFill>
        <p:spPr>
          <a:xfrm>
            <a:off x="433441" y="6464000"/>
            <a:ext cx="690482" cy="680475"/>
          </a:xfrm>
          <a:prstGeom prst="rect">
            <a:avLst/>
          </a:prstGeom>
          <a:noFill/>
          <a:ln>
            <a:noFill/>
          </a:ln>
        </p:spPr>
      </p:pic>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6" name="Google Shape;11;p23"/>
          <p:cNvPicPr preferRelativeResize="0"/>
          <p:nvPr userDrawn="1"/>
        </p:nvPicPr>
        <p:blipFill rotWithShape="1">
          <a:blip r:embed="rId4">
            <a:alphaModFix/>
          </a:blip>
          <a:srcRect/>
          <a:stretch/>
        </p:blipFill>
        <p:spPr>
          <a:xfrm>
            <a:off x="436350" y="419800"/>
            <a:ext cx="3659450" cy="680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8"/>
        <p:cNvGrpSpPr/>
        <p:nvPr/>
      </p:nvGrpSpPr>
      <p:grpSpPr>
        <a:xfrm>
          <a:off x="0" y="0"/>
          <a:ext cx="0" cy="0"/>
          <a:chOff x="0" y="0"/>
          <a:chExt cx="0" cy="0"/>
        </a:xfrm>
      </p:grpSpPr>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9"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4" r:id="rId6"/>
    <p:sldLayoutId id="2147483660"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hyperlink" Target="https://www.youtube.com/watch?v=LFLiI5RMh-I" TargetMode="External"/><Relationship Id="rId4" Type="http://schemas.openxmlformats.org/officeDocument/2006/relationships/hyperlink" Target="https://www.youtube.com/watch?v=zBVayVr3X-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SECTOR METALMECÁNICA </a:t>
            </a:r>
            <a:r>
              <a:rPr lang="en-US" sz="1200" b="0" i="0" u="none" strike="noStrike" cap="none" dirty="0">
                <a:solidFill>
                  <a:srgbClr val="741B47"/>
                </a:solidFill>
                <a:latin typeface="Calibri"/>
                <a:ea typeface="Calibri"/>
                <a:cs typeface="Calibri"/>
                <a:sym typeface="Calibri"/>
              </a:rPr>
              <a:t>| </a:t>
            </a:r>
            <a:r>
              <a:rPr lang="en-US" sz="1200" b="0" i="0" u="none" strike="noStrike" cap="none">
                <a:solidFill>
                  <a:srgbClr val="741B47"/>
                </a:solidFill>
                <a:latin typeface="Calibri"/>
                <a:ea typeface="Calibri"/>
                <a:cs typeface="Calibri"/>
                <a:sym typeface="Calibri"/>
              </a:rPr>
              <a:t>NIVEL </a:t>
            </a:r>
            <a:r>
              <a:rPr lang="en-US" sz="1200" b="0" i="0" u="none" strike="noStrike" cap="none" smtClean="0">
                <a:solidFill>
                  <a:srgbClr val="741B47"/>
                </a:solidFill>
                <a:latin typeface="Calibri"/>
                <a:ea typeface="Calibri"/>
                <a:cs typeface="Calibri"/>
                <a:sym typeface="Calibri"/>
              </a:rPr>
              <a:t>4° </a:t>
            </a:r>
            <a:r>
              <a:rPr lang="en-US" sz="1200" b="0" i="0" u="none" strike="noStrike" cap="none" dirty="0">
                <a:solidFill>
                  <a:srgbClr val="741B47"/>
                </a:solidFill>
                <a:latin typeface="Calibri"/>
                <a:ea typeface="Calibri"/>
                <a:cs typeface="Calibri"/>
                <a:sym typeface="Calibri"/>
              </a:rPr>
              <a:t>MEDIO</a:t>
            </a:r>
            <a:endParaRPr sz="1200" b="0" i="0" u="none" strike="noStrike" cap="none" dirty="0">
              <a:solidFill>
                <a:srgbClr val="741B47"/>
              </a:solidFill>
              <a:latin typeface="Calibri"/>
              <a:ea typeface="Calibri"/>
              <a:cs typeface="Calibri"/>
              <a:sym typeface="Calibri"/>
            </a:endParaRPr>
          </a:p>
        </p:txBody>
      </p:sp>
      <p:sp>
        <p:nvSpPr>
          <p:cNvPr id="8"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9"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0" name="Google Shape;61;p13"/>
          <p:cNvSpPr txBox="1">
            <a:spLocks/>
          </p:cNvSpPr>
          <p:nvPr/>
        </p:nvSpPr>
        <p:spPr>
          <a:xfrm>
            <a:off x="365424" y="2361011"/>
            <a:ext cx="8740476" cy="403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a:t>
            </a:r>
            <a:r>
              <a:rPr lang="es-ES" sz="3600" b="1" smtClean="0">
                <a:solidFill>
                  <a:srgbClr val="741B47"/>
                </a:solidFill>
                <a:latin typeface="Calibri" panose="020F0502020204030204" pitchFamily="34" charset="0"/>
                <a:ea typeface="Roboto"/>
                <a:cs typeface="Calibri" panose="020F0502020204030204" pitchFamily="34" charset="0"/>
                <a:sym typeface="Roboto"/>
              </a:rPr>
              <a:t>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0" y="2900325"/>
            <a:ext cx="6623363" cy="3351848"/>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039" y="3293110"/>
            <a:ext cx="1818807" cy="3168932"/>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96" y="3320875"/>
            <a:ext cx="2205558" cy="31430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64500"/>
            <a:ext cx="9054790" cy="1220713"/>
          </a:xfrm>
          <a:prstGeom prst="roundRect">
            <a:avLst>
              <a:gd name="adj" fmla="val 15291"/>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dirty="0">
              <a:solidFill>
                <a:srgbClr val="FF0000"/>
              </a:solidFill>
              <a:latin typeface="Calibri"/>
              <a:ea typeface="Calibri"/>
              <a:cs typeface="Calibri"/>
              <a:sym typeface="Calibri"/>
            </a:endParaRPr>
          </a:p>
        </p:txBody>
      </p:sp>
      <p:sp>
        <p:nvSpPr>
          <p:cNvPr id="14" name="Google Shape;174;p6"/>
          <p:cNvSpPr txBox="1"/>
          <p:nvPr/>
        </p:nvSpPr>
        <p:spPr>
          <a:xfrm>
            <a:off x="550992" y="2362261"/>
            <a:ext cx="8335463" cy="1015622"/>
          </a:xfrm>
          <a:prstGeom prst="rect">
            <a:avLst/>
          </a:prstGeom>
          <a:noFill/>
          <a:ln>
            <a:noFill/>
          </a:ln>
        </p:spPr>
        <p:txBody>
          <a:bodyPr spcFirstLastPara="1" wrap="square" lIns="91425" tIns="45700" rIns="91425" bIns="45700" anchor="t" anchorCtr="0">
            <a:spAutoFit/>
          </a:bodyPr>
          <a:lstStyle/>
          <a:p>
            <a:pPr algn="just"/>
            <a:r>
              <a:rPr lang="es-CL" sz="1500" dirty="0">
                <a:solidFill>
                  <a:schemeClr val="bg2">
                    <a:lumMod val="50000"/>
                  </a:schemeClr>
                </a:solidFill>
                <a:latin typeface="Calibri" charset="0"/>
                <a:ea typeface="Calibri" charset="0"/>
                <a:cs typeface="Calibri" charset="0"/>
              </a:rPr>
              <a:t>En lo que respecta al Sistema de Refrigeración, es el encargado de mantener al motor funcionando a una temperatura adecuada que hoy oscila entre 92ºC y más de 100ºC (102ºC a 105ºC aproximados</a:t>
            </a:r>
            <a:r>
              <a:rPr lang="es-CL" sz="1500" dirty="0" smtClean="0">
                <a:solidFill>
                  <a:schemeClr val="bg2">
                    <a:lumMod val="50000"/>
                  </a:schemeClr>
                </a:solidFill>
                <a:latin typeface="Calibri" charset="0"/>
                <a:ea typeface="Calibri" charset="0"/>
                <a:cs typeface="Calibri" charset="0"/>
              </a:rPr>
              <a:t>).</a:t>
            </a:r>
          </a:p>
          <a:p>
            <a:pPr algn="just"/>
            <a:r>
              <a:rPr lang="es-CL" sz="1500" dirty="0">
                <a:solidFill>
                  <a:schemeClr val="bg2">
                    <a:lumMod val="50000"/>
                  </a:schemeClr>
                </a:solidFill>
                <a:latin typeface="Calibri" charset="0"/>
                <a:ea typeface="Calibri" charset="0"/>
                <a:cs typeface="Calibri" charset="0"/>
              </a:rPr>
              <a:t>Para conseguir tal objetivo el sistema cuenta con una serie de componentes, que en conjunto lo logran estos son</a:t>
            </a:r>
            <a:r>
              <a:rPr lang="es-CL" sz="1500" dirty="0" smtClean="0">
                <a:solidFill>
                  <a:schemeClr val="bg2">
                    <a:lumMod val="50000"/>
                  </a:schemeClr>
                </a:solidFill>
                <a:latin typeface="Calibri" charset="0"/>
                <a:ea typeface="Calibri" charset="0"/>
                <a:cs typeface="Calibri" charset="0"/>
              </a:rPr>
              <a:t>:</a:t>
            </a:r>
            <a:endParaRPr lang="es-CL" sz="1500" dirty="0">
              <a:solidFill>
                <a:schemeClr val="bg2">
                  <a:lumMod val="50000"/>
                </a:schemeClr>
              </a:solidFill>
              <a:latin typeface="Calibri" charset="0"/>
              <a:ea typeface="Calibri" charset="0"/>
              <a:cs typeface="Calibri" charset="0"/>
            </a:endParaRPr>
          </a:p>
        </p:txBody>
      </p:sp>
      <p:sp>
        <p:nvSpPr>
          <p:cNvPr id="21" name="Google Shape;173;p6"/>
          <p:cNvSpPr/>
          <p:nvPr/>
        </p:nvSpPr>
        <p:spPr>
          <a:xfrm>
            <a:off x="261597" y="3582974"/>
            <a:ext cx="9054790" cy="3125373"/>
          </a:xfrm>
          <a:prstGeom prst="roundRect">
            <a:avLst>
              <a:gd name="adj" fmla="val 71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174;p6"/>
          <p:cNvSpPr txBox="1"/>
          <p:nvPr/>
        </p:nvSpPr>
        <p:spPr>
          <a:xfrm>
            <a:off x="550992" y="3692177"/>
            <a:ext cx="4980377" cy="3016170"/>
          </a:xfrm>
          <a:prstGeom prst="rect">
            <a:avLst/>
          </a:prstGeom>
          <a:noFill/>
          <a:ln>
            <a:noFill/>
          </a:ln>
        </p:spPr>
        <p:txBody>
          <a:bodyPr spcFirstLastPara="1" wrap="square" lIns="91425" tIns="45700" rIns="91425" bIns="45700" anchor="t" anchorCtr="0">
            <a:spAutoFit/>
          </a:bodyPr>
          <a:lstStyle/>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Radiador.</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Mangueras de Radiador.</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Bomba de agua.</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Conductos internos de refrigeración de Block y Culata.</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Termostato.</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Elice o ventilador.</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Sensor de temperatura.</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Depósito de Expansión o Reservorio.</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Correa de Ventilador.</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Sellos de Motor.</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Refrigerante.</a:t>
            </a:r>
          </a:p>
          <a:p>
            <a:pPr marL="285750" indent="-285750" algn="just">
              <a:lnSpc>
                <a:spcPts val="1860"/>
              </a:lnSpc>
              <a:buClr>
                <a:srgbClr val="741B47"/>
              </a:buClr>
              <a:buFont typeface="Arial" charset="0"/>
              <a:buChar char="•"/>
            </a:pPr>
            <a:r>
              <a:rPr lang="es-CL" sz="1500" dirty="0">
                <a:solidFill>
                  <a:schemeClr val="bg2">
                    <a:lumMod val="50000"/>
                  </a:schemeClr>
                </a:solidFill>
                <a:latin typeface="Calibri" charset="0"/>
                <a:ea typeface="Calibri" charset="0"/>
                <a:cs typeface="Calibri" charset="0"/>
              </a:rPr>
              <a:t>Etc</a:t>
            </a:r>
            <a:r>
              <a:rPr lang="es-CL" sz="1500" dirty="0" smtClean="0">
                <a:solidFill>
                  <a:schemeClr val="bg2">
                    <a:lumMod val="50000"/>
                  </a:schemeClr>
                </a:solidFill>
                <a:latin typeface="Calibri" charset="0"/>
                <a:ea typeface="Calibri" charset="0"/>
                <a:cs typeface="Calibri" charset="0"/>
              </a:rPr>
              <a:t>.</a:t>
            </a:r>
            <a:endParaRPr lang="es-CL" sz="1500" dirty="0">
              <a:solidFill>
                <a:schemeClr val="bg2">
                  <a:lumMod val="50000"/>
                </a:schemeClr>
              </a:solidFill>
              <a:latin typeface="Calibri" charset="0"/>
              <a:ea typeface="Calibri" charset="0"/>
              <a:cs typeface="Calibri" charset="0"/>
            </a:endParaRPr>
          </a:p>
        </p:txBody>
      </p:sp>
      <p:pic>
        <p:nvPicPr>
          <p:cNvPr id="13" name="Imagen 12" descr="MONA SEÑALANDO-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95716" y="3361055"/>
            <a:ext cx="3939138" cy="4314063"/>
          </a:xfrm>
          <a:prstGeom prst="rect">
            <a:avLst/>
          </a:prstGeom>
        </p:spPr>
      </p:pic>
    </p:spTree>
    <p:extLst>
      <p:ext uri="{BB962C8B-B14F-4D97-AF65-F5344CB8AC3E}">
        <p14:creationId xmlns:p14="http://schemas.microsoft.com/office/powerpoint/2010/main" val="2180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5"/>
            <a:ext cx="9054790" cy="936212"/>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dirty="0">
              <a:solidFill>
                <a:srgbClr val="FF0000"/>
              </a:solidFill>
              <a:latin typeface="Calibri"/>
              <a:ea typeface="Calibri"/>
              <a:cs typeface="Calibri"/>
              <a:sym typeface="Calibri"/>
            </a:endParaRPr>
          </a:p>
        </p:txBody>
      </p:sp>
      <p:sp>
        <p:nvSpPr>
          <p:cNvPr id="14" name="Google Shape;174;p6"/>
          <p:cNvSpPr txBox="1"/>
          <p:nvPr/>
        </p:nvSpPr>
        <p:spPr>
          <a:xfrm>
            <a:off x="550992" y="2362261"/>
            <a:ext cx="8335463"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De todos los componentes mencionados en la Manteción Preventiva, al sistema de Refrigeración solo se le debe reemplazar el Refrigerante, los demás componentes entran el el Mantenimiento Correctivo.</a:t>
            </a:r>
          </a:p>
        </p:txBody>
      </p:sp>
      <p:sp>
        <p:nvSpPr>
          <p:cNvPr id="10" name="Google Shape;173;p6"/>
          <p:cNvSpPr/>
          <p:nvPr/>
        </p:nvSpPr>
        <p:spPr>
          <a:xfrm>
            <a:off x="261597" y="3281739"/>
            <a:ext cx="9054790" cy="803183"/>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3390942"/>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Cabe destacar que el Agua común y corriente hoy no se utiliza en los motores actuales por que provoca daños al sistema de refrigeración</a:t>
            </a:r>
            <a:r>
              <a:rPr lang="es-CL" sz="1600" dirty="0" smtClean="0">
                <a:solidFill>
                  <a:schemeClr val="bg2">
                    <a:lumMod val="50000"/>
                  </a:schemeClr>
                </a:solidFill>
                <a:latin typeface="Calibri" charset="0"/>
                <a:ea typeface="Calibri" charset="0"/>
                <a:cs typeface="Calibri" charset="0"/>
              </a:rPr>
              <a:t>.</a:t>
            </a:r>
          </a:p>
        </p:txBody>
      </p:sp>
      <p:sp>
        <p:nvSpPr>
          <p:cNvPr id="21" name="Google Shape;173;p6"/>
          <p:cNvSpPr/>
          <p:nvPr/>
        </p:nvSpPr>
        <p:spPr>
          <a:xfrm>
            <a:off x="261597" y="4179830"/>
            <a:ext cx="9054790" cy="2766300"/>
          </a:xfrm>
          <a:prstGeom prst="roundRect">
            <a:avLst>
              <a:gd name="adj" fmla="val 71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174;p6"/>
          <p:cNvSpPr txBox="1"/>
          <p:nvPr/>
        </p:nvSpPr>
        <p:spPr>
          <a:xfrm>
            <a:off x="550993" y="4289033"/>
            <a:ext cx="3878282" cy="2657097"/>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En su reemplazo hoy se utilizan líquidos que permiten mantener y prolongar la vida útil de los componentes del sistema, tales como: </a:t>
            </a:r>
            <a:endParaRPr lang="es-CL" sz="1600" dirty="0" smtClean="0">
              <a:solidFill>
                <a:schemeClr val="bg2">
                  <a:lumMod val="50000"/>
                </a:schemeClr>
              </a:solidFill>
              <a:latin typeface="Calibri" charset="0"/>
              <a:ea typeface="Calibri" charset="0"/>
              <a:cs typeface="Calibri" charset="0"/>
            </a:endParaRPr>
          </a:p>
          <a:p>
            <a:pPr marL="285750" indent="-285750" algn="just">
              <a:lnSpc>
                <a:spcPts val="1960"/>
              </a:lnSpc>
              <a:buFont typeface="Wingdings" pitchFamily="2" charset="2"/>
              <a:buChar char="Ø"/>
            </a:pPr>
            <a:r>
              <a:rPr lang="es-CL" sz="1600" dirty="0">
                <a:solidFill>
                  <a:schemeClr val="bg2">
                    <a:lumMod val="50000"/>
                  </a:schemeClr>
                </a:solidFill>
                <a:latin typeface="Calibri" charset="0"/>
                <a:ea typeface="Calibri" charset="0"/>
                <a:cs typeface="Calibri" charset="0"/>
              </a:rPr>
              <a:t>Bomba de Agua.</a:t>
            </a:r>
          </a:p>
          <a:p>
            <a:pPr marL="285750" indent="-285750" algn="just">
              <a:lnSpc>
                <a:spcPts val="1960"/>
              </a:lnSpc>
              <a:buFont typeface="Wingdings" pitchFamily="2" charset="2"/>
              <a:buChar char="Ø"/>
            </a:pPr>
            <a:r>
              <a:rPr lang="es-CL" sz="1600" dirty="0">
                <a:solidFill>
                  <a:schemeClr val="bg2">
                    <a:lumMod val="50000"/>
                  </a:schemeClr>
                </a:solidFill>
                <a:latin typeface="Calibri" charset="0"/>
                <a:ea typeface="Calibri" charset="0"/>
                <a:cs typeface="Calibri" charset="0"/>
              </a:rPr>
              <a:t>Termostato.</a:t>
            </a:r>
          </a:p>
          <a:p>
            <a:pPr marL="285750" indent="-285750" algn="just">
              <a:lnSpc>
                <a:spcPts val="1960"/>
              </a:lnSpc>
              <a:buFont typeface="Wingdings" pitchFamily="2" charset="2"/>
              <a:buChar char="Ø"/>
            </a:pPr>
            <a:r>
              <a:rPr lang="es-CL" sz="1600" dirty="0">
                <a:solidFill>
                  <a:schemeClr val="bg2">
                    <a:lumMod val="50000"/>
                  </a:schemeClr>
                </a:solidFill>
                <a:latin typeface="Calibri" charset="0"/>
                <a:ea typeface="Calibri" charset="0"/>
                <a:cs typeface="Calibri" charset="0"/>
              </a:rPr>
              <a:t>Mangueras de refrigeración.</a:t>
            </a:r>
          </a:p>
          <a:p>
            <a:pPr marL="285750" indent="-285750" algn="just">
              <a:lnSpc>
                <a:spcPts val="1960"/>
              </a:lnSpc>
              <a:buFont typeface="Wingdings" pitchFamily="2" charset="2"/>
              <a:buChar char="Ø"/>
            </a:pPr>
            <a:r>
              <a:rPr lang="es-CL" sz="1600" dirty="0">
                <a:solidFill>
                  <a:schemeClr val="bg2">
                    <a:lumMod val="50000"/>
                  </a:schemeClr>
                </a:solidFill>
                <a:latin typeface="Calibri" charset="0"/>
                <a:ea typeface="Calibri" charset="0"/>
                <a:cs typeface="Calibri" charset="0"/>
              </a:rPr>
              <a:t>Radiador de refrigeración.</a:t>
            </a:r>
          </a:p>
          <a:p>
            <a:pPr marL="285750" indent="-285750" algn="just">
              <a:lnSpc>
                <a:spcPts val="1960"/>
              </a:lnSpc>
              <a:buFont typeface="Wingdings" pitchFamily="2" charset="2"/>
              <a:buChar char="Ø"/>
            </a:pPr>
            <a:r>
              <a:rPr lang="es-CL" sz="1600" dirty="0">
                <a:solidFill>
                  <a:schemeClr val="bg2">
                    <a:lumMod val="50000"/>
                  </a:schemeClr>
                </a:solidFill>
                <a:latin typeface="Calibri" charset="0"/>
                <a:ea typeface="Calibri" charset="0"/>
                <a:cs typeface="Calibri" charset="0"/>
              </a:rPr>
              <a:t>Radiador de calefacción.</a:t>
            </a:r>
          </a:p>
          <a:p>
            <a:pPr marL="285750" indent="-285750" algn="just">
              <a:lnSpc>
                <a:spcPts val="1960"/>
              </a:lnSpc>
              <a:buFont typeface="Wingdings" pitchFamily="2" charset="2"/>
              <a:buChar char="Ø"/>
            </a:pPr>
            <a:r>
              <a:rPr lang="es-CL" sz="1600" dirty="0">
                <a:solidFill>
                  <a:schemeClr val="bg2">
                    <a:lumMod val="50000"/>
                  </a:schemeClr>
                </a:solidFill>
                <a:latin typeface="Calibri" charset="0"/>
                <a:ea typeface="Calibri" charset="0"/>
                <a:cs typeface="Calibri" charset="0"/>
              </a:rPr>
              <a:t>Etc</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9" name="Imagen 18">
            <a:extLst>
              <a:ext uri="{FF2B5EF4-FFF2-40B4-BE49-F238E27FC236}">
                <a16:creationId xmlns="" xmlns:a16="http://schemas.microsoft.com/office/drawing/2014/main" id="{C1DA018D-9DAE-1C4C-A483-83BAF984DFA0}"/>
              </a:ext>
            </a:extLst>
          </p:cNvPr>
          <p:cNvPicPr>
            <a:picLocks noChangeAspect="1"/>
          </p:cNvPicPr>
          <p:nvPr/>
        </p:nvPicPr>
        <p:blipFill>
          <a:blip r:embed="rId3"/>
          <a:stretch>
            <a:fillRect/>
          </a:stretch>
        </p:blipFill>
        <p:spPr>
          <a:xfrm>
            <a:off x="4592764" y="4194125"/>
            <a:ext cx="4953597" cy="2950203"/>
          </a:xfrm>
          <a:prstGeom prst="roundRect">
            <a:avLst/>
          </a:prstGeom>
        </p:spPr>
      </p:pic>
    </p:spTree>
    <p:extLst>
      <p:ext uri="{BB962C8B-B14F-4D97-AF65-F5344CB8AC3E}">
        <p14:creationId xmlns:p14="http://schemas.microsoft.com/office/powerpoint/2010/main" val="121315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7" name="Google Shape;317;p12"/>
          <p:cNvPicPr preferRelativeResize="0"/>
          <p:nvPr/>
        </p:nvPicPr>
        <p:blipFill rotWithShape="1">
          <a:blip r:embed="rId3">
            <a:alphaModFix/>
          </a:blip>
          <a:srcRect/>
          <a:stretch/>
        </p:blipFill>
        <p:spPr>
          <a:xfrm>
            <a:off x="5941562" y="1567119"/>
            <a:ext cx="2962656" cy="5248656"/>
          </a:xfrm>
          <a:prstGeom prst="rect">
            <a:avLst/>
          </a:prstGeom>
          <a:noFill/>
          <a:ln>
            <a:noFill/>
          </a:ln>
        </p:spPr>
      </p:pic>
      <p:sp>
        <p:nvSpPr>
          <p:cNvPr id="318" name="Google Shape;318;p12"/>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¡Investiga en </a:t>
            </a:r>
            <a:r>
              <a:rPr lang="en-US" sz="2100" b="0" i="0" u="none" strike="noStrike" cap="none">
                <a:solidFill>
                  <a:srgbClr val="ED423D"/>
                </a:solidFill>
                <a:latin typeface="Calibri"/>
                <a:ea typeface="Calibri"/>
                <a:cs typeface="Calibri"/>
                <a:sym typeface="Calibri"/>
              </a:rPr>
              <a:t>internet</a:t>
            </a:r>
            <a:endParaRPr/>
          </a:p>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ocupando tu celular!  </a:t>
            </a:r>
            <a:endParaRPr/>
          </a:p>
          <a:p>
            <a:pPr marL="0" marR="0" lvl="0" indent="0" algn="l" rtl="0">
              <a:lnSpc>
                <a:spcPct val="100000"/>
              </a:lnSpc>
              <a:spcBef>
                <a:spcPts val="0"/>
              </a:spcBef>
              <a:spcAft>
                <a:spcPts val="0"/>
              </a:spcAft>
              <a:buNone/>
            </a:pPr>
            <a:r>
              <a:rPr lang="en-US" sz="2100" b="1" i="0" u="none" strike="noStrike" cap="none">
                <a:solidFill>
                  <a:srgbClr val="741B47"/>
                </a:solidFill>
                <a:latin typeface="Calibri"/>
                <a:ea typeface="Calibri"/>
                <a:cs typeface="Calibri"/>
                <a:sym typeface="Calibri"/>
              </a:rPr>
              <a:t>¡Comparte tus respuestas!</a:t>
            </a:r>
            <a:endParaRPr/>
          </a:p>
        </p:txBody>
      </p:sp>
      <p:sp>
        <p:nvSpPr>
          <p:cNvPr id="319" name="Google Shape;319;p12"/>
          <p:cNvSpPr/>
          <p:nvPr/>
        </p:nvSpPr>
        <p:spPr>
          <a:xfrm>
            <a:off x="371783" y="2258677"/>
            <a:ext cx="5146719" cy="2388053"/>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20" name="Google Shape;320;p12"/>
          <p:cNvPicPr preferRelativeResize="0"/>
          <p:nvPr/>
        </p:nvPicPr>
        <p:blipFill rotWithShape="1">
          <a:blip r:embed="rId4">
            <a:alphaModFix/>
          </a:blip>
          <a:srcRect/>
          <a:stretch/>
        </p:blipFill>
        <p:spPr>
          <a:xfrm>
            <a:off x="5262651" y="2061749"/>
            <a:ext cx="477100" cy="477100"/>
          </a:xfrm>
          <a:prstGeom prst="rect">
            <a:avLst/>
          </a:prstGeom>
          <a:noFill/>
          <a:ln>
            <a:noFill/>
          </a:ln>
        </p:spPr>
      </p:pic>
      <p:sp>
        <p:nvSpPr>
          <p:cNvPr id="321" name="Google Shape;321;p12"/>
          <p:cNvSpPr txBox="1"/>
          <p:nvPr/>
        </p:nvSpPr>
        <p:spPr>
          <a:xfrm>
            <a:off x="732228" y="2714059"/>
            <a:ext cx="4425827" cy="1477287"/>
          </a:xfrm>
          <a:prstGeom prst="rect">
            <a:avLst/>
          </a:prstGeom>
          <a:noFill/>
          <a:ln>
            <a:noFill/>
          </a:ln>
        </p:spPr>
        <p:txBody>
          <a:bodyPr spcFirstLastPara="1" wrap="square" lIns="91425" tIns="45700" rIns="91425" bIns="45700" anchor="t" anchorCtr="0">
            <a:spAutoFit/>
          </a:bodyPr>
          <a:lstStyle/>
          <a:p>
            <a:r>
              <a:rPr lang="es-ES" sz="1800" dirty="0">
                <a:latin typeface="Calibri" charset="0"/>
                <a:ea typeface="Calibri" charset="0"/>
                <a:cs typeface="Calibri" charset="0"/>
              </a:rPr>
              <a:t>¿Todos los </a:t>
            </a:r>
            <a:r>
              <a:rPr lang="es-ES" sz="1800" dirty="0" smtClean="0">
                <a:latin typeface="Calibri" charset="0"/>
                <a:ea typeface="Calibri" charset="0"/>
                <a:cs typeface="Calibri" charset="0"/>
              </a:rPr>
              <a:t>refrigerantes </a:t>
            </a:r>
            <a:r>
              <a:rPr lang="es-ES" sz="1800" dirty="0">
                <a:latin typeface="Calibri" charset="0"/>
                <a:ea typeface="Calibri" charset="0"/>
                <a:cs typeface="Calibri" charset="0"/>
              </a:rPr>
              <a:t>son iguales?</a:t>
            </a:r>
          </a:p>
          <a:p>
            <a:pPr marL="0" indent="0">
              <a:buNone/>
            </a:pPr>
            <a:endParaRPr lang="es-ES" sz="1800" dirty="0">
              <a:latin typeface="Calibri" charset="0"/>
              <a:ea typeface="Calibri" charset="0"/>
              <a:cs typeface="Calibri" charset="0"/>
            </a:endParaRPr>
          </a:p>
          <a:p>
            <a:r>
              <a:rPr lang="es-ES" sz="1800" dirty="0">
                <a:latin typeface="Calibri" charset="0"/>
                <a:ea typeface="Calibri" charset="0"/>
                <a:cs typeface="Calibri" charset="0"/>
              </a:rPr>
              <a:t>¿Qué textos debemos revisar siempre al momento de realizar el cambio de </a:t>
            </a:r>
            <a:r>
              <a:rPr lang="es-ES" sz="1800" dirty="0" smtClean="0">
                <a:latin typeface="Calibri" charset="0"/>
                <a:ea typeface="Calibri" charset="0"/>
                <a:cs typeface="Calibri" charset="0"/>
              </a:rPr>
              <a:t>refrigerante?</a:t>
            </a:r>
            <a:endParaRPr lang="es-ES" sz="1800" dirty="0">
              <a:latin typeface="Calibri" charset="0"/>
              <a:ea typeface="Calibri" charset="0"/>
              <a:cs typeface="Calibri" charset="0"/>
            </a:endParaRPr>
          </a:p>
        </p:txBody>
      </p:sp>
      <p:pic>
        <p:nvPicPr>
          <p:cNvPr id="322" name="Google Shape;322;p12"/>
          <p:cNvPicPr preferRelativeResize="0"/>
          <p:nvPr/>
        </p:nvPicPr>
        <p:blipFill rotWithShape="1">
          <a:blip r:embed="rId5">
            <a:alphaModFix/>
          </a:blip>
          <a:srcRect/>
          <a:stretch/>
        </p:blipFill>
        <p:spPr>
          <a:xfrm>
            <a:off x="3559996" y="4056360"/>
            <a:ext cx="3817418" cy="3616716"/>
          </a:xfrm>
          <a:prstGeom prst="rect">
            <a:avLst/>
          </a:prstGeom>
          <a:noFill/>
          <a:ln>
            <a:noFill/>
          </a:ln>
        </p:spPr>
      </p:pic>
      <p:sp>
        <p:nvSpPr>
          <p:cNvPr id="323" name="Google Shape;32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324" name="Google Shape;324;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587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Rectángulo redondeado 14"/>
          <p:cNvSpPr/>
          <p:nvPr/>
        </p:nvSpPr>
        <p:spPr>
          <a:xfrm>
            <a:off x="382249" y="2342245"/>
            <a:ext cx="8964118" cy="2317750"/>
          </a:xfrm>
          <a:prstGeom prst="roundRect">
            <a:avLst>
              <a:gd name="adj" fmla="val 7329"/>
            </a:avLst>
          </a:prstGeom>
          <a:solidFill>
            <a:srgbClr val="E9E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smtClean="0">
                <a:solidFill>
                  <a:srgbClr val="741B47"/>
                </a:solidFill>
                <a:latin typeface="Calibri"/>
                <a:ea typeface="Calibri"/>
                <a:cs typeface="Calibri"/>
                <a:sym typeface="Calibri"/>
              </a:rPr>
              <a:t>¿REFRIGERANTE O ANTICONGELANTE?</a:t>
            </a:r>
            <a:endParaRPr lang="de-DE" sz="2800" b="1" dirty="0">
              <a:solidFill>
                <a:srgbClr val="741B47"/>
              </a:solidFill>
              <a:latin typeface="Calibri"/>
              <a:ea typeface="Calibri"/>
              <a:cs typeface="Calibri"/>
              <a:sym typeface="Calibri"/>
            </a:endParaRPr>
          </a:p>
        </p:txBody>
      </p:sp>
      <p:sp>
        <p:nvSpPr>
          <p:cNvPr id="2" name="Rectángulo redondeado 1"/>
          <p:cNvSpPr/>
          <p:nvPr/>
        </p:nvSpPr>
        <p:spPr>
          <a:xfrm>
            <a:off x="382249" y="4842215"/>
            <a:ext cx="5044190" cy="1765806"/>
          </a:xfrm>
          <a:prstGeom prst="roundRect">
            <a:avLst>
              <a:gd name="adj" fmla="val 7329"/>
            </a:avLst>
          </a:prstGeom>
          <a:noFill/>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Rectángulo 31"/>
          <p:cNvSpPr/>
          <p:nvPr/>
        </p:nvSpPr>
        <p:spPr>
          <a:xfrm>
            <a:off x="572173" y="2477555"/>
            <a:ext cx="8406936" cy="2144177"/>
          </a:xfrm>
          <a:prstGeom prst="rect">
            <a:avLst/>
          </a:prstGeom>
        </p:spPr>
        <p:txBody>
          <a:bodyPr wrap="square">
            <a:spAutoFit/>
          </a:bodyPr>
          <a:lstStyle/>
          <a:p>
            <a:pPr algn="just">
              <a:lnSpc>
                <a:spcPts val="1960"/>
              </a:lnSpc>
            </a:pPr>
            <a:r>
              <a:rPr lang="es-CL" sz="1600" dirty="0">
                <a:solidFill>
                  <a:schemeClr val="bg2">
                    <a:lumMod val="50000"/>
                  </a:schemeClr>
                </a:solidFill>
                <a:latin typeface="Calibri" charset="0"/>
                <a:ea typeface="Calibri" charset="0"/>
                <a:cs typeface="Calibri" charset="0"/>
              </a:rPr>
              <a:t>Como recordatorio se menciona la temperatura a la cual el agua común y corriente cambia de estado</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Si el agua el sometida a un a presión de 1 Bar (14,7 PSI o 1 Atmósfera) a nivel del mar sus temperaturas para cambiar de estado son: </a:t>
            </a:r>
          </a:p>
          <a:p>
            <a:pPr algn="just">
              <a:lnSpc>
                <a:spcPts val="1960"/>
              </a:lnSpc>
            </a:pPr>
            <a:endParaRPr lang="es-CL" sz="1600" dirty="0">
              <a:solidFill>
                <a:schemeClr val="bg2">
                  <a:lumMod val="50000"/>
                </a:schemeClr>
              </a:solidFill>
              <a:latin typeface="Calibri" charset="0"/>
              <a:ea typeface="Calibri" charset="0"/>
              <a:cs typeface="Calibri" charset="0"/>
            </a:endParaRPr>
          </a:p>
          <a:p>
            <a:pPr marL="285750" indent="-285750" algn="just">
              <a:lnSpc>
                <a:spcPts val="1960"/>
              </a:lnSpc>
              <a:buClr>
                <a:srgbClr val="741B47"/>
              </a:buClr>
              <a:buFont typeface="Arial" charset="0"/>
              <a:buChar char="•"/>
            </a:pPr>
            <a:r>
              <a:rPr lang="es-CL" sz="1600" dirty="0">
                <a:solidFill>
                  <a:schemeClr val="bg2">
                    <a:lumMod val="50000"/>
                  </a:schemeClr>
                </a:solidFill>
                <a:latin typeface="Calibri" charset="0"/>
                <a:ea typeface="Calibri" charset="0"/>
                <a:cs typeface="Calibri" charset="0"/>
              </a:rPr>
              <a:t>Menor a 0ºC = Sólido.</a:t>
            </a:r>
          </a:p>
          <a:p>
            <a:pPr marL="285750" indent="-285750" algn="just">
              <a:lnSpc>
                <a:spcPts val="1960"/>
              </a:lnSpc>
              <a:buClr>
                <a:srgbClr val="741B47"/>
              </a:buClr>
              <a:buFont typeface="Arial" charset="0"/>
              <a:buChar char="•"/>
            </a:pPr>
            <a:r>
              <a:rPr lang="es-CL" sz="1600" dirty="0">
                <a:solidFill>
                  <a:schemeClr val="bg2">
                    <a:lumMod val="50000"/>
                  </a:schemeClr>
                </a:solidFill>
                <a:latin typeface="Calibri" charset="0"/>
                <a:ea typeface="Calibri" charset="0"/>
                <a:cs typeface="Calibri" charset="0"/>
              </a:rPr>
              <a:t>De 0º a 100ºC = Líquido.</a:t>
            </a:r>
          </a:p>
          <a:p>
            <a:pPr marL="285750" indent="-285750" algn="just">
              <a:lnSpc>
                <a:spcPts val="1960"/>
              </a:lnSpc>
              <a:buClr>
                <a:srgbClr val="741B47"/>
              </a:buClr>
              <a:buFont typeface="Arial" charset="0"/>
              <a:buChar char="•"/>
            </a:pPr>
            <a:r>
              <a:rPr lang="es-CL" sz="1600" dirty="0">
                <a:solidFill>
                  <a:schemeClr val="bg2">
                    <a:lumMod val="50000"/>
                  </a:schemeClr>
                </a:solidFill>
                <a:latin typeface="Calibri" charset="0"/>
                <a:ea typeface="Calibri" charset="0"/>
                <a:cs typeface="Calibri" charset="0"/>
              </a:rPr>
              <a:t>Sobre 100ºC = Gas o vapor</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8" name="Imagen 7">
            <a:extLst>
              <a:ext uri="{FF2B5EF4-FFF2-40B4-BE49-F238E27FC236}">
                <a16:creationId xmlns="" xmlns:a16="http://schemas.microsoft.com/office/drawing/2014/main" id="{4F5780BA-16CD-2343-9A77-EA826CA8AD83}"/>
              </a:ext>
            </a:extLst>
          </p:cNvPr>
          <p:cNvPicPr>
            <a:picLocks noChangeAspect="1"/>
          </p:cNvPicPr>
          <p:nvPr/>
        </p:nvPicPr>
        <p:blipFill>
          <a:blip r:embed="rId3"/>
          <a:stretch>
            <a:fillRect/>
          </a:stretch>
        </p:blipFill>
        <p:spPr>
          <a:xfrm>
            <a:off x="5810078" y="4866216"/>
            <a:ext cx="1493434" cy="2214402"/>
          </a:xfrm>
          <a:prstGeom prst="rect">
            <a:avLst/>
          </a:prstGeom>
        </p:spPr>
      </p:pic>
      <p:pic>
        <p:nvPicPr>
          <p:cNvPr id="10" name="Imagen 9">
            <a:extLst>
              <a:ext uri="{FF2B5EF4-FFF2-40B4-BE49-F238E27FC236}">
                <a16:creationId xmlns="" xmlns:a16="http://schemas.microsoft.com/office/drawing/2014/main" id="{9DD14CBF-DEF6-AD42-9F15-819B03F72E87}"/>
              </a:ext>
            </a:extLst>
          </p:cNvPr>
          <p:cNvPicPr>
            <a:picLocks noChangeAspect="1"/>
          </p:cNvPicPr>
          <p:nvPr/>
        </p:nvPicPr>
        <p:blipFill>
          <a:blip r:embed="rId4"/>
          <a:stretch>
            <a:fillRect/>
          </a:stretch>
        </p:blipFill>
        <p:spPr>
          <a:xfrm flipH="1">
            <a:off x="7779005" y="4963263"/>
            <a:ext cx="1327520" cy="2020308"/>
          </a:xfrm>
          <a:prstGeom prst="rect">
            <a:avLst/>
          </a:prstGeom>
        </p:spPr>
      </p:pic>
      <p:sp>
        <p:nvSpPr>
          <p:cNvPr id="14" name="Rectángulo 13"/>
          <p:cNvSpPr/>
          <p:nvPr/>
        </p:nvSpPr>
        <p:spPr>
          <a:xfrm>
            <a:off x="519707" y="4918681"/>
            <a:ext cx="4734345" cy="1631216"/>
          </a:xfrm>
          <a:prstGeom prst="rect">
            <a:avLst/>
          </a:prstGeom>
        </p:spPr>
        <p:txBody>
          <a:bodyPr wrap="square">
            <a:spAutoFit/>
          </a:bodyPr>
          <a:lstStyle/>
          <a:p>
            <a:pPr algn="just">
              <a:lnSpc>
                <a:spcPts val="1960"/>
              </a:lnSpc>
            </a:pPr>
            <a:r>
              <a:rPr lang="es-CL" sz="1600" dirty="0">
                <a:solidFill>
                  <a:schemeClr val="bg2">
                    <a:lumMod val="50000"/>
                  </a:schemeClr>
                </a:solidFill>
                <a:latin typeface="Calibri" charset="0"/>
                <a:ea typeface="Calibri" charset="0"/>
                <a:cs typeface="Calibri" charset="0"/>
              </a:rPr>
              <a:t>Recordar que en condiciones extremas el motor frío puede alcanzar temperaturas bajo 0ºC, como ocurre en nuestro País en el extremo Sur y también en el Norte en alturas</a:t>
            </a:r>
            <a:r>
              <a:rPr lang="es-CL" sz="1600" dirty="0" smtClean="0">
                <a:solidFill>
                  <a:schemeClr val="bg2">
                    <a:lumMod val="50000"/>
                  </a:schemeClr>
                </a:solidFill>
                <a:latin typeface="Calibri" charset="0"/>
                <a:ea typeface="Calibri" charset="0"/>
                <a:cs typeface="Calibri" charset="0"/>
              </a:rPr>
              <a:t>.</a:t>
            </a:r>
          </a:p>
          <a:p>
            <a:pPr algn="just">
              <a:lnSpc>
                <a:spcPts val="1960"/>
              </a:lnSpc>
            </a:pPr>
            <a:r>
              <a:rPr lang="es-CL" sz="1600" dirty="0">
                <a:solidFill>
                  <a:schemeClr val="bg2">
                    <a:lumMod val="50000"/>
                  </a:schemeClr>
                </a:solidFill>
                <a:latin typeface="Calibri" charset="0"/>
                <a:ea typeface="Calibri" charset="0"/>
                <a:cs typeface="Calibri" charset="0"/>
              </a:rPr>
              <a:t>Recordar además que el agua común daña los componentes del Sistema de </a:t>
            </a:r>
            <a:r>
              <a:rPr lang="es-CL" sz="1600" dirty="0" smtClean="0">
                <a:solidFill>
                  <a:schemeClr val="bg2">
                    <a:lumMod val="50000"/>
                  </a:schemeClr>
                </a:solidFill>
                <a:latin typeface="Calibri" charset="0"/>
                <a:ea typeface="Calibri" charset="0"/>
                <a:cs typeface="Calibri" charset="0"/>
              </a:rPr>
              <a:t>Refrigeración.</a:t>
            </a:r>
            <a:endParaRPr lang="es-CL" sz="1600"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316741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3059"/>
            <a:ext cx="5641279" cy="1981662"/>
          </a:xfrm>
          <a:prstGeom prst="roundRect">
            <a:avLst>
              <a:gd name="adj" fmla="val 13766"/>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 name="Google Shape;174;p6"/>
          <p:cNvSpPr txBox="1"/>
          <p:nvPr/>
        </p:nvSpPr>
        <p:spPr>
          <a:xfrm>
            <a:off x="6047201" y="2303460"/>
            <a:ext cx="3377196" cy="5078273"/>
          </a:xfrm>
          <a:prstGeom prst="rect">
            <a:avLst/>
          </a:prstGeom>
          <a:noFill/>
          <a:ln>
            <a:noFill/>
          </a:ln>
        </p:spPr>
        <p:txBody>
          <a:bodyPr spcFirstLastPara="1" wrap="square" lIns="91425" tIns="45700" rIns="91425" bIns="45700" anchor="t" anchorCtr="0">
            <a:spAutoFit/>
          </a:bodyPr>
          <a:lstStyle/>
          <a:p>
            <a:pPr algn="ctr"/>
            <a:r>
              <a:rPr lang="es-CL" sz="1800" b="1" dirty="0">
                <a:solidFill>
                  <a:srgbClr val="741B47"/>
                </a:solidFill>
                <a:latin typeface="Calibri" charset="0"/>
                <a:ea typeface="Calibri" charset="0"/>
                <a:cs typeface="Calibri" charset="0"/>
              </a:rPr>
              <a:t>Qué es el </a:t>
            </a:r>
            <a:r>
              <a:rPr lang="es-CL" sz="1800" b="1" dirty="0" smtClean="0">
                <a:solidFill>
                  <a:srgbClr val="741B47"/>
                </a:solidFill>
                <a:latin typeface="Calibri" charset="0"/>
                <a:ea typeface="Calibri" charset="0"/>
                <a:cs typeface="Calibri" charset="0"/>
              </a:rPr>
              <a:t>Anticongelante Refrigerante</a:t>
            </a:r>
            <a:r>
              <a:rPr lang="es-CL" sz="1800" b="1" dirty="0">
                <a:solidFill>
                  <a:srgbClr val="741B47"/>
                </a:solidFill>
                <a:latin typeface="Calibri" charset="0"/>
                <a:ea typeface="Calibri" charset="0"/>
                <a:cs typeface="Calibri" charset="0"/>
              </a:rPr>
              <a:t>?</a:t>
            </a:r>
          </a:p>
          <a:p>
            <a:r>
              <a:rPr lang="es-CL" sz="1600" dirty="0" smtClean="0">
                <a:solidFill>
                  <a:schemeClr val="bg2">
                    <a:lumMod val="50000"/>
                  </a:schemeClr>
                </a:solidFill>
                <a:latin typeface="Calibri" charset="0"/>
                <a:ea typeface="Calibri" charset="0"/>
                <a:cs typeface="Calibri" charset="0"/>
              </a:rPr>
              <a:t> </a:t>
            </a:r>
          </a:p>
          <a:p>
            <a:pPr marL="285750" indent="-285750">
              <a:buFont typeface="Arial" charset="0"/>
              <a:buChar char="•"/>
            </a:pPr>
            <a:r>
              <a:rPr lang="es-CL" sz="1600" dirty="0" smtClean="0">
                <a:solidFill>
                  <a:schemeClr val="bg2">
                    <a:lumMod val="50000"/>
                  </a:schemeClr>
                </a:solidFill>
                <a:latin typeface="Calibri" charset="0"/>
                <a:ea typeface="Calibri" charset="0"/>
                <a:cs typeface="Calibri" charset="0"/>
              </a:rPr>
              <a:t>El </a:t>
            </a:r>
            <a:r>
              <a:rPr lang="es-CL" sz="1600" dirty="0">
                <a:solidFill>
                  <a:schemeClr val="bg2">
                    <a:lumMod val="50000"/>
                  </a:schemeClr>
                </a:solidFill>
                <a:latin typeface="Calibri" charset="0"/>
                <a:ea typeface="Calibri" charset="0"/>
                <a:cs typeface="Calibri" charset="0"/>
              </a:rPr>
              <a:t>anticongelante es un producto preparado a base de </a:t>
            </a:r>
            <a:r>
              <a:rPr lang="es-CL" sz="1600" b="1" dirty="0">
                <a:solidFill>
                  <a:schemeClr val="bg2">
                    <a:lumMod val="50000"/>
                  </a:schemeClr>
                </a:solidFill>
                <a:latin typeface="Calibri" charset="0"/>
                <a:ea typeface="Calibri" charset="0"/>
                <a:cs typeface="Calibri" charset="0"/>
              </a:rPr>
              <a:t>etilen-glicol y agua destilada </a:t>
            </a:r>
            <a:r>
              <a:rPr lang="es-CL" sz="1600" dirty="0" smtClean="0">
                <a:solidFill>
                  <a:schemeClr val="bg2">
                    <a:lumMod val="50000"/>
                  </a:schemeClr>
                </a:solidFill>
                <a:latin typeface="Calibri" charset="0"/>
                <a:ea typeface="Calibri" charset="0"/>
                <a:cs typeface="Calibri" charset="0"/>
              </a:rPr>
              <a:t>.</a:t>
            </a:r>
          </a:p>
          <a:p>
            <a:pPr marL="285750" indent="-285750">
              <a:buFont typeface="Arial" charset="0"/>
              <a:buChar char="•"/>
            </a:pPr>
            <a:endParaRPr lang="es-CL" sz="1600" dirty="0" smtClean="0">
              <a:solidFill>
                <a:schemeClr val="bg2">
                  <a:lumMod val="50000"/>
                </a:schemeClr>
              </a:solidFill>
              <a:latin typeface="Calibri" charset="0"/>
              <a:ea typeface="Calibri" charset="0"/>
              <a:cs typeface="Calibri" charset="0"/>
            </a:endParaRPr>
          </a:p>
          <a:p>
            <a:pPr marL="285750" indent="-285750">
              <a:buFont typeface="Arial" charset="0"/>
              <a:buChar char="•"/>
            </a:pPr>
            <a:r>
              <a:rPr lang="es-CL" sz="1600" dirty="0">
                <a:solidFill>
                  <a:schemeClr val="bg2">
                    <a:lumMod val="50000"/>
                  </a:schemeClr>
                </a:solidFill>
                <a:latin typeface="Calibri" charset="0"/>
                <a:ea typeface="Calibri" charset="0"/>
                <a:cs typeface="Calibri" charset="0"/>
              </a:rPr>
              <a:t>Existen diferentes variedades, según la concentración de </a:t>
            </a:r>
            <a:r>
              <a:rPr lang="es-CL" sz="1600" dirty="0" smtClean="0">
                <a:solidFill>
                  <a:schemeClr val="bg2">
                    <a:lumMod val="50000"/>
                  </a:schemeClr>
                </a:solidFill>
                <a:latin typeface="Calibri" charset="0"/>
                <a:ea typeface="Calibri" charset="0"/>
                <a:cs typeface="Calibri" charset="0"/>
              </a:rPr>
              <a:t>etilen-glicol.</a:t>
            </a:r>
          </a:p>
          <a:p>
            <a:pPr marL="285750" indent="-285750">
              <a:buFont typeface="Arial" charset="0"/>
              <a:buChar char="•"/>
            </a:pPr>
            <a:endParaRPr lang="es-CL" sz="1600" dirty="0" smtClean="0">
              <a:solidFill>
                <a:schemeClr val="bg2">
                  <a:lumMod val="50000"/>
                </a:schemeClr>
              </a:solidFill>
              <a:latin typeface="Calibri" charset="0"/>
              <a:ea typeface="Calibri" charset="0"/>
              <a:cs typeface="Calibri" charset="0"/>
            </a:endParaRPr>
          </a:p>
          <a:p>
            <a:pPr marL="285750" indent="-285750">
              <a:buFont typeface="Arial" charset="0"/>
              <a:buChar char="•"/>
            </a:pPr>
            <a:r>
              <a:rPr lang="es-CL" sz="1600" dirty="0" smtClean="0">
                <a:solidFill>
                  <a:schemeClr val="bg2">
                    <a:lumMod val="50000"/>
                  </a:schemeClr>
                </a:solidFill>
                <a:latin typeface="Calibri" charset="0"/>
                <a:ea typeface="Calibri" charset="0"/>
                <a:cs typeface="Calibri" charset="0"/>
              </a:rPr>
              <a:t>Los </a:t>
            </a:r>
            <a:r>
              <a:rPr lang="es-CL" sz="1600" dirty="0">
                <a:solidFill>
                  <a:schemeClr val="bg2">
                    <a:lumMod val="50000"/>
                  </a:schemeClr>
                </a:solidFill>
                <a:latin typeface="Calibri" charset="0"/>
                <a:ea typeface="Calibri" charset="0"/>
                <a:cs typeface="Calibri" charset="0"/>
              </a:rPr>
              <a:t>más frecuentes </a:t>
            </a:r>
            <a:r>
              <a:rPr lang="es-CL" sz="1600" dirty="0" smtClean="0">
                <a:solidFill>
                  <a:schemeClr val="bg2">
                    <a:lumMod val="50000"/>
                  </a:schemeClr>
                </a:solidFill>
                <a:latin typeface="Calibri" charset="0"/>
                <a:ea typeface="Calibri" charset="0"/>
                <a:cs typeface="Calibri" charset="0"/>
              </a:rPr>
              <a:t>son: </a:t>
            </a:r>
          </a:p>
          <a:p>
            <a:endParaRPr lang="es-CL" sz="1600" b="1" dirty="0">
              <a:solidFill>
                <a:schemeClr val="bg2">
                  <a:lumMod val="50000"/>
                </a:schemeClr>
              </a:solidFill>
              <a:latin typeface="Calibri" charset="0"/>
              <a:ea typeface="Calibri" charset="0"/>
              <a:cs typeface="Calibri" charset="0"/>
            </a:endParaRPr>
          </a:p>
          <a:p>
            <a:pPr marL="285750" indent="-285750">
              <a:buFont typeface="Courier New" charset="0"/>
              <a:buChar char="o"/>
            </a:pPr>
            <a:r>
              <a:rPr lang="es-CL" sz="1600" b="1" dirty="0" smtClean="0">
                <a:solidFill>
                  <a:schemeClr val="bg2">
                    <a:lumMod val="50000"/>
                  </a:schemeClr>
                </a:solidFill>
                <a:latin typeface="Calibri" charset="0"/>
                <a:ea typeface="Calibri" charset="0"/>
                <a:cs typeface="Calibri" charset="0"/>
              </a:rPr>
              <a:t>10</a:t>
            </a:r>
            <a:r>
              <a:rPr lang="es-CL" sz="1600" b="1" dirty="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(intervalo de temperatura –4ºC a 102ºC</a:t>
            </a:r>
            <a:r>
              <a:rPr lang="es-CL" sz="1600" dirty="0" smtClean="0">
                <a:solidFill>
                  <a:schemeClr val="bg2">
                    <a:lumMod val="50000"/>
                  </a:schemeClr>
                </a:solidFill>
                <a:latin typeface="Calibri" charset="0"/>
                <a:ea typeface="Calibri" charset="0"/>
                <a:cs typeface="Calibri" charset="0"/>
              </a:rPr>
              <a:t>).</a:t>
            </a:r>
          </a:p>
          <a:p>
            <a:pPr marL="285750" indent="-285750">
              <a:buFont typeface="Courier New" charset="0"/>
              <a:buChar char="o"/>
            </a:pPr>
            <a:r>
              <a:rPr lang="es-CL" sz="1600" b="1" dirty="0" smtClean="0">
                <a:solidFill>
                  <a:schemeClr val="bg2">
                    <a:lumMod val="50000"/>
                  </a:schemeClr>
                </a:solidFill>
                <a:latin typeface="Calibri" charset="0"/>
                <a:ea typeface="Calibri" charset="0"/>
                <a:cs typeface="Calibri" charset="0"/>
              </a:rPr>
              <a:t>25</a:t>
            </a:r>
            <a:r>
              <a:rPr lang="es-CL" sz="1600" b="1" dirty="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(intervalo de temperatura –12.5 ºC a 103 ºC</a:t>
            </a:r>
            <a:r>
              <a:rPr lang="es-CL" sz="1600" dirty="0" smtClean="0">
                <a:solidFill>
                  <a:schemeClr val="bg2">
                    <a:lumMod val="50000"/>
                  </a:schemeClr>
                </a:solidFill>
                <a:latin typeface="Calibri" charset="0"/>
                <a:ea typeface="Calibri" charset="0"/>
                <a:cs typeface="Calibri" charset="0"/>
              </a:rPr>
              <a:t>).</a:t>
            </a:r>
          </a:p>
          <a:p>
            <a:pPr marL="285750" indent="-285750">
              <a:buFont typeface="Courier New" charset="0"/>
              <a:buChar char="o"/>
            </a:pPr>
            <a:r>
              <a:rPr lang="es-CL" sz="1600" b="1" dirty="0" smtClean="0">
                <a:solidFill>
                  <a:schemeClr val="bg2">
                    <a:lumMod val="50000"/>
                  </a:schemeClr>
                </a:solidFill>
                <a:latin typeface="Calibri" charset="0"/>
                <a:ea typeface="Calibri" charset="0"/>
                <a:cs typeface="Calibri" charset="0"/>
              </a:rPr>
              <a:t>50</a:t>
            </a:r>
            <a:r>
              <a:rPr lang="es-CL" sz="1600" b="1" dirty="0">
                <a:solidFill>
                  <a:schemeClr val="bg2">
                    <a:lumMod val="50000"/>
                  </a:schemeClr>
                </a:solidFill>
                <a:latin typeface="Calibri" charset="0"/>
                <a:ea typeface="Calibri" charset="0"/>
                <a:cs typeface="Calibri" charset="0"/>
              </a:rPr>
              <a:t>%</a:t>
            </a:r>
            <a:r>
              <a:rPr lang="es-CL" sz="1600" dirty="0">
                <a:solidFill>
                  <a:schemeClr val="bg2">
                    <a:lumMod val="50000"/>
                  </a:schemeClr>
                </a:solidFill>
                <a:latin typeface="Calibri" charset="0"/>
                <a:ea typeface="Calibri" charset="0"/>
                <a:cs typeface="Calibri" charset="0"/>
              </a:rPr>
              <a:t> (intervalo de temperatura –37ºC a 108ºC</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endParaRPr lang="es-CL" sz="1600" dirty="0">
              <a:solidFill>
                <a:schemeClr val="bg2">
                  <a:lumMod val="50000"/>
                </a:schemeClr>
              </a:solidFill>
              <a:latin typeface="Avenir Book" panose="02000503020000020003" pitchFamily="2" charset="0"/>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a:solidFill>
                  <a:srgbClr val="741B47"/>
                </a:solidFill>
                <a:latin typeface="Calibri"/>
                <a:ea typeface="Calibri"/>
                <a:cs typeface="Calibri"/>
                <a:sym typeface="Calibri"/>
              </a:rPr>
              <a:t>¿REFRIGERANTE O ANTICONGELANTE?</a:t>
            </a:r>
          </a:p>
        </p:txBody>
      </p:sp>
      <p:sp>
        <p:nvSpPr>
          <p:cNvPr id="14" name="Google Shape;174;p6"/>
          <p:cNvSpPr txBox="1"/>
          <p:nvPr/>
        </p:nvSpPr>
        <p:spPr>
          <a:xfrm>
            <a:off x="550992" y="2447763"/>
            <a:ext cx="5193127" cy="1631175"/>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Debido a lo anterior es que hoy los Sistemas de Refrigeración utilizan líquidos en el Sistema de Refrigeración que no solo refrigeran, sino que además lubrican y protegen los componentes del sistema en casos extremos</a:t>
            </a:r>
            <a:r>
              <a:rPr lang="es-CL" sz="1600" dirty="0" smtClean="0">
                <a:solidFill>
                  <a:schemeClr val="bg2">
                    <a:lumMod val="50000"/>
                  </a:schemeClr>
                </a:solidFill>
                <a:latin typeface="Calibri" charset="0"/>
                <a:ea typeface="Calibri" charset="0"/>
                <a:cs typeface="Calibri" charset="0"/>
              </a:rPr>
              <a:t>.</a:t>
            </a:r>
          </a:p>
          <a:p>
            <a:pPr algn="just">
              <a:lnSpc>
                <a:spcPts val="1960"/>
              </a:lnSpc>
            </a:pPr>
            <a:r>
              <a:rPr lang="es-CL" sz="1600" dirty="0">
                <a:solidFill>
                  <a:schemeClr val="bg2">
                    <a:lumMod val="50000"/>
                  </a:schemeClr>
                </a:solidFill>
                <a:latin typeface="Calibri" charset="0"/>
                <a:ea typeface="Calibri" charset="0"/>
                <a:cs typeface="Calibri" charset="0"/>
              </a:rPr>
              <a:t>Hoy en el mercado se puede encontrar una gran cantidad de líquidos para el sistema</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8" name="Imagen 7">
            <a:extLst>
              <a:ext uri="{FF2B5EF4-FFF2-40B4-BE49-F238E27FC236}">
                <a16:creationId xmlns="" xmlns:a16="http://schemas.microsoft.com/office/drawing/2014/main" id="{4F5780BA-16CD-2343-9A77-EA826CA8AD83}"/>
              </a:ext>
            </a:extLst>
          </p:cNvPr>
          <p:cNvPicPr>
            <a:picLocks noChangeAspect="1"/>
          </p:cNvPicPr>
          <p:nvPr/>
        </p:nvPicPr>
        <p:blipFill>
          <a:blip r:embed="rId3"/>
          <a:stretch>
            <a:fillRect/>
          </a:stretch>
        </p:blipFill>
        <p:spPr>
          <a:xfrm>
            <a:off x="1148137" y="4686334"/>
            <a:ext cx="1493434" cy="2214402"/>
          </a:xfrm>
          <a:prstGeom prst="rect">
            <a:avLst/>
          </a:prstGeom>
        </p:spPr>
      </p:pic>
      <p:pic>
        <p:nvPicPr>
          <p:cNvPr id="9" name="Imagen 8">
            <a:extLst>
              <a:ext uri="{FF2B5EF4-FFF2-40B4-BE49-F238E27FC236}">
                <a16:creationId xmlns="" xmlns:a16="http://schemas.microsoft.com/office/drawing/2014/main" id="{9DD14CBF-DEF6-AD42-9F15-819B03F72E87}"/>
              </a:ext>
            </a:extLst>
          </p:cNvPr>
          <p:cNvPicPr>
            <a:picLocks noChangeAspect="1"/>
          </p:cNvPicPr>
          <p:nvPr/>
        </p:nvPicPr>
        <p:blipFill>
          <a:blip r:embed="rId4"/>
          <a:stretch>
            <a:fillRect/>
          </a:stretch>
        </p:blipFill>
        <p:spPr>
          <a:xfrm flipH="1">
            <a:off x="3117064" y="4783381"/>
            <a:ext cx="1327520" cy="2020308"/>
          </a:xfrm>
          <a:prstGeom prst="rect">
            <a:avLst/>
          </a:prstGeom>
        </p:spPr>
      </p:pic>
    </p:spTree>
    <p:extLst>
      <p:ext uri="{BB962C8B-B14F-4D97-AF65-F5344CB8AC3E}">
        <p14:creationId xmlns:p14="http://schemas.microsoft.com/office/powerpoint/2010/main" val="56661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4"/>
            <a:ext cx="9054790" cy="1303159"/>
          </a:xfrm>
          <a:prstGeom prst="roundRect">
            <a:avLst>
              <a:gd name="adj" fmla="val 931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a:solidFill>
                  <a:srgbClr val="741B47"/>
                </a:solidFill>
                <a:latin typeface="Calibri"/>
                <a:ea typeface="Calibri"/>
                <a:cs typeface="Calibri"/>
                <a:sym typeface="Calibri"/>
              </a:rPr>
              <a:t>¿REFRIGERANTE O ANTICONGELANTE?</a:t>
            </a:r>
          </a:p>
        </p:txBody>
      </p:sp>
      <p:sp>
        <p:nvSpPr>
          <p:cNvPr id="14" name="Google Shape;174;p6"/>
          <p:cNvSpPr txBox="1"/>
          <p:nvPr/>
        </p:nvSpPr>
        <p:spPr>
          <a:xfrm>
            <a:off x="550992" y="2362261"/>
            <a:ext cx="8335463" cy="111821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No es recomendable utilizar menos de 25% de concentración de etilen-glicol, debido a que puede generar </a:t>
            </a:r>
            <a:r>
              <a:rPr lang="es-CL" sz="1600" dirty="0" smtClean="0">
                <a:solidFill>
                  <a:schemeClr val="bg2">
                    <a:lumMod val="50000"/>
                  </a:schemeClr>
                </a:solidFill>
                <a:latin typeface="Calibri" charset="0"/>
                <a:ea typeface="Calibri" charset="0"/>
                <a:cs typeface="Calibri" charset="0"/>
              </a:rPr>
              <a:t>problemas </a:t>
            </a:r>
            <a:r>
              <a:rPr lang="es-CL" sz="1600" dirty="0">
                <a:solidFill>
                  <a:schemeClr val="bg2">
                    <a:lumMod val="50000"/>
                  </a:schemeClr>
                </a:solidFill>
                <a:latin typeface="Calibri" charset="0"/>
                <a:ea typeface="Calibri" charset="0"/>
                <a:cs typeface="Calibri" charset="0"/>
              </a:rPr>
              <a:t>de corrosión</a:t>
            </a:r>
            <a:r>
              <a:rPr lang="es-CL" sz="1600" dirty="0" smtClean="0">
                <a:solidFill>
                  <a:schemeClr val="bg2">
                    <a:lumMod val="50000"/>
                  </a:schemeClr>
                </a:solidFill>
                <a:latin typeface="Calibri" charset="0"/>
                <a:ea typeface="Calibri" charset="0"/>
                <a:cs typeface="Calibri" charset="0"/>
              </a:rPr>
              <a:t>.</a:t>
            </a:r>
          </a:p>
          <a:p>
            <a:pPr algn="just">
              <a:lnSpc>
                <a:spcPts val="1960"/>
              </a:lnSpc>
            </a:pPr>
            <a:r>
              <a:rPr lang="es-CL" sz="1600" dirty="0">
                <a:solidFill>
                  <a:schemeClr val="bg2">
                    <a:lumMod val="50000"/>
                  </a:schemeClr>
                </a:solidFill>
                <a:latin typeface="Calibri" charset="0"/>
                <a:ea typeface="Calibri" charset="0"/>
                <a:cs typeface="Calibri" charset="0"/>
              </a:rPr>
              <a:t>El líquido es de diferentes colores (verde, rosa, amarillo, etc.), ya que,  en caso de fuga, es más fácil detectar el origen de la misma</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21" name="Google Shape;173;p6"/>
          <p:cNvSpPr/>
          <p:nvPr/>
        </p:nvSpPr>
        <p:spPr>
          <a:xfrm>
            <a:off x="261596" y="3710389"/>
            <a:ext cx="6633879" cy="3156151"/>
          </a:xfrm>
          <a:prstGeom prst="roundRect">
            <a:avLst>
              <a:gd name="adj" fmla="val 7165"/>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174;p6"/>
          <p:cNvSpPr txBox="1"/>
          <p:nvPr/>
        </p:nvSpPr>
        <p:spPr>
          <a:xfrm>
            <a:off x="550993" y="3819593"/>
            <a:ext cx="5804838" cy="3046948"/>
          </a:xfrm>
          <a:prstGeom prst="rect">
            <a:avLst/>
          </a:prstGeom>
          <a:noFill/>
          <a:ln>
            <a:noFill/>
          </a:ln>
        </p:spPr>
        <p:txBody>
          <a:bodyPr spcFirstLastPara="1" wrap="square" lIns="91425" tIns="45700" rIns="91425" bIns="45700" anchor="t" anchorCtr="0">
            <a:spAutoFit/>
          </a:bodyPr>
          <a:lstStyle/>
          <a:p>
            <a:pPr marL="285750" indent="-285750">
              <a:buFont typeface="Courier New" charset="0"/>
              <a:buChar char="o"/>
            </a:pPr>
            <a:r>
              <a:rPr lang="es-CL" sz="1600" b="1" dirty="0">
                <a:solidFill>
                  <a:schemeClr val="bg2">
                    <a:lumMod val="50000"/>
                  </a:schemeClr>
                </a:solidFill>
                <a:latin typeface="Calibri" charset="0"/>
                <a:ea typeface="Calibri" charset="0"/>
                <a:cs typeface="Calibri" charset="0"/>
              </a:rPr>
              <a:t>10% </a:t>
            </a:r>
            <a:r>
              <a:rPr lang="es-CL" sz="1600" dirty="0">
                <a:solidFill>
                  <a:schemeClr val="bg2">
                    <a:lumMod val="50000"/>
                  </a:schemeClr>
                </a:solidFill>
                <a:latin typeface="Calibri" charset="0"/>
                <a:ea typeface="Calibri" charset="0"/>
                <a:cs typeface="Calibri" charset="0"/>
              </a:rPr>
              <a:t>(intervalo de temperatura –4ºC a 102ºC).</a:t>
            </a:r>
          </a:p>
          <a:p>
            <a:pPr marL="285750" indent="-285750">
              <a:buFont typeface="Courier New" charset="0"/>
              <a:buChar char="o"/>
            </a:pPr>
            <a:r>
              <a:rPr lang="es-CL" sz="1600" b="1" dirty="0">
                <a:solidFill>
                  <a:schemeClr val="bg2">
                    <a:lumMod val="50000"/>
                  </a:schemeClr>
                </a:solidFill>
                <a:latin typeface="Calibri" charset="0"/>
                <a:ea typeface="Calibri" charset="0"/>
                <a:cs typeface="Calibri" charset="0"/>
              </a:rPr>
              <a:t>25% </a:t>
            </a:r>
            <a:r>
              <a:rPr lang="es-CL" sz="1600" dirty="0">
                <a:solidFill>
                  <a:schemeClr val="bg2">
                    <a:lumMod val="50000"/>
                  </a:schemeClr>
                </a:solidFill>
                <a:latin typeface="Calibri" charset="0"/>
                <a:ea typeface="Calibri" charset="0"/>
                <a:cs typeface="Calibri" charset="0"/>
              </a:rPr>
              <a:t>(intervalo de temperatura –12.5 ºC a 103 ºC).</a:t>
            </a:r>
          </a:p>
          <a:p>
            <a:pPr marL="285750" indent="-285750">
              <a:buFont typeface="Courier New" charset="0"/>
              <a:buChar char="o"/>
            </a:pPr>
            <a:r>
              <a:rPr lang="es-CL" sz="1600" b="1" dirty="0">
                <a:solidFill>
                  <a:schemeClr val="bg2">
                    <a:lumMod val="50000"/>
                  </a:schemeClr>
                </a:solidFill>
                <a:latin typeface="Calibri" charset="0"/>
                <a:ea typeface="Calibri" charset="0"/>
                <a:cs typeface="Calibri" charset="0"/>
              </a:rPr>
              <a:t>50%</a:t>
            </a:r>
            <a:r>
              <a:rPr lang="es-CL" sz="1600" dirty="0">
                <a:solidFill>
                  <a:schemeClr val="bg2">
                    <a:lumMod val="50000"/>
                  </a:schemeClr>
                </a:solidFill>
                <a:latin typeface="Calibri" charset="0"/>
                <a:ea typeface="Calibri" charset="0"/>
                <a:cs typeface="Calibri" charset="0"/>
              </a:rPr>
              <a:t> (intervalo de temperatura –37ºC a 108ºC</a:t>
            </a:r>
            <a:r>
              <a:rPr lang="es-CL" sz="1600" dirty="0" smtClean="0">
                <a:solidFill>
                  <a:schemeClr val="bg2">
                    <a:lumMod val="50000"/>
                  </a:schemeClr>
                </a:solidFill>
                <a:latin typeface="Calibri" charset="0"/>
                <a:ea typeface="Calibri" charset="0"/>
                <a:cs typeface="Calibri" charset="0"/>
              </a:rPr>
              <a:t>).</a:t>
            </a:r>
          </a:p>
          <a:p>
            <a:pPr marL="285750" indent="-285750">
              <a:buFont typeface="Courier New" charset="0"/>
              <a:buChar char="o"/>
            </a:pPr>
            <a:endParaRPr lang="es-CL" sz="1600" dirty="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De los porcentajes señalados, se puede observar que, a mayor porcentaje de concentración de etilen-glicol, el refrigerante se mantiene en estado líquido a más bajas temperaturas y a más altas temperaturas. </a:t>
            </a:r>
          </a:p>
          <a:p>
            <a:r>
              <a:rPr lang="es-CL" sz="1600" dirty="0">
                <a:solidFill>
                  <a:schemeClr val="bg2">
                    <a:lumMod val="50000"/>
                  </a:schemeClr>
                </a:solidFill>
                <a:latin typeface="Calibri" charset="0"/>
                <a:ea typeface="Calibri" charset="0"/>
                <a:cs typeface="Calibri" charset="0"/>
              </a:rPr>
              <a:t>Es importante señalar además que, el líquido también se mantiene en estado líquido sobre los 100ºC, debido a la presurización que existe en el Sistema, la cual es controlada por la Tapa de Radiador o Depósito de Expansión. </a:t>
            </a:r>
          </a:p>
        </p:txBody>
      </p:sp>
      <p:pic>
        <p:nvPicPr>
          <p:cNvPr id="13" name="Imagen" descr="Imagen"/>
          <p:cNvPicPr>
            <a:picLocks noChangeAspect="1"/>
          </p:cNvPicPr>
          <p:nvPr/>
        </p:nvPicPr>
        <p:blipFill>
          <a:blip r:embed="rId3">
            <a:extLst/>
          </a:blip>
          <a:stretch>
            <a:fillRect/>
          </a:stretch>
        </p:blipFill>
        <p:spPr>
          <a:xfrm>
            <a:off x="6007005" y="3819593"/>
            <a:ext cx="3309381" cy="3868668"/>
          </a:xfrm>
          <a:prstGeom prst="rect">
            <a:avLst/>
          </a:prstGeom>
          <a:ln w="12700">
            <a:miter lim="400000"/>
          </a:ln>
        </p:spPr>
      </p:pic>
    </p:spTree>
    <p:extLst>
      <p:ext uri="{BB962C8B-B14F-4D97-AF65-F5344CB8AC3E}">
        <p14:creationId xmlns:p14="http://schemas.microsoft.com/office/powerpoint/2010/main" val="97121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CARACTERÍSTICAS Y CONCENTRACIÓN DE </a:t>
            </a:r>
            <a:r>
              <a:rPr lang="de-DE" sz="2800" b="1" dirty="0" smtClean="0">
                <a:solidFill>
                  <a:srgbClr val="741B47"/>
                </a:solidFill>
                <a:latin typeface="Calibri"/>
                <a:ea typeface="Calibri"/>
                <a:cs typeface="Calibri"/>
                <a:sym typeface="Calibri"/>
              </a:rPr>
              <a:t>ETILEN-GLICOL</a:t>
            </a:r>
            <a:endParaRPr lang="de-DE" sz="2800" dirty="0">
              <a:solidFill>
                <a:srgbClr val="FF0000"/>
              </a:solidFill>
              <a:latin typeface="Calibri"/>
              <a:ea typeface="Calibri"/>
              <a:cs typeface="Calibri"/>
              <a:sym typeface="Calibri"/>
            </a:endParaRPr>
          </a:p>
        </p:txBody>
      </p:sp>
      <p:sp>
        <p:nvSpPr>
          <p:cNvPr id="19" name="Rectángulo redondeado"/>
          <p:cNvSpPr/>
          <p:nvPr/>
        </p:nvSpPr>
        <p:spPr>
          <a:xfrm>
            <a:off x="452176" y="2325239"/>
            <a:ext cx="8673718" cy="2164315"/>
          </a:xfrm>
          <a:prstGeom prst="roundRect">
            <a:avLst>
              <a:gd name="adj" fmla="val 16926"/>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0" name="Rectángulo 19"/>
          <p:cNvSpPr/>
          <p:nvPr/>
        </p:nvSpPr>
        <p:spPr>
          <a:xfrm>
            <a:off x="788670" y="2495873"/>
            <a:ext cx="7882363" cy="1815882"/>
          </a:xfrm>
          <a:prstGeom prst="rect">
            <a:avLst/>
          </a:prstGeom>
        </p:spPr>
        <p:txBody>
          <a:bodyPr wrap="square">
            <a:spAutoFit/>
          </a:bodyPr>
          <a:lstStyle/>
          <a:p>
            <a:pPr marL="285750" indent="-285750" algn="just">
              <a:buClr>
                <a:srgbClr val="741B47"/>
              </a:buClr>
              <a:buFont typeface="Arial" charset="0"/>
              <a:buChar char="•"/>
            </a:pPr>
            <a:r>
              <a:rPr lang="es-CL" sz="1600" dirty="0">
                <a:solidFill>
                  <a:schemeClr val="bg2">
                    <a:lumMod val="50000"/>
                  </a:schemeClr>
                </a:solidFill>
                <a:latin typeface="Calibri" charset="0"/>
                <a:ea typeface="Calibri" charset="0"/>
                <a:cs typeface="Calibri" charset="0"/>
              </a:rPr>
              <a:t>El </a:t>
            </a:r>
            <a:r>
              <a:rPr lang="es-CL" sz="1600" b="1" dirty="0">
                <a:solidFill>
                  <a:srgbClr val="77374D"/>
                </a:solidFill>
                <a:latin typeface="Calibri" charset="0"/>
                <a:ea typeface="Calibri" charset="0"/>
                <a:cs typeface="Calibri" charset="0"/>
              </a:rPr>
              <a:t>Etilenglicol</a:t>
            </a:r>
            <a:r>
              <a:rPr lang="es-CL" sz="1600" dirty="0">
                <a:solidFill>
                  <a:schemeClr val="bg2">
                    <a:lumMod val="50000"/>
                  </a:schemeClr>
                </a:solidFill>
                <a:latin typeface="Calibri" charset="0"/>
                <a:ea typeface="Calibri" charset="0"/>
                <a:cs typeface="Calibri" charset="0"/>
              </a:rPr>
              <a:t> tiene sinónimos tales como: etanodiol, glicol de etileno, glicol) compuesto químico. </a:t>
            </a:r>
            <a:endParaRPr lang="es-CL" sz="1600" dirty="0" smtClean="0">
              <a:solidFill>
                <a:schemeClr val="bg2">
                  <a:lumMod val="50000"/>
                </a:schemeClr>
              </a:solidFill>
              <a:latin typeface="Calibri" charset="0"/>
              <a:ea typeface="Calibri" charset="0"/>
              <a:cs typeface="Calibri" charset="0"/>
            </a:endParaRPr>
          </a:p>
          <a:p>
            <a:pPr marL="285750" indent="-285750" algn="just">
              <a:buClr>
                <a:srgbClr val="741B47"/>
              </a:buClr>
              <a:buFont typeface="Arial" charset="0"/>
              <a:buChar char="•"/>
            </a:pPr>
            <a:r>
              <a:rPr lang="es-CL" sz="1600" dirty="0">
                <a:solidFill>
                  <a:schemeClr val="bg2">
                    <a:lumMod val="50000"/>
                  </a:schemeClr>
                </a:solidFill>
                <a:latin typeface="Calibri" charset="0"/>
                <a:ea typeface="Calibri" charset="0"/>
                <a:cs typeface="Calibri" charset="0"/>
              </a:rPr>
              <a:t>El </a:t>
            </a:r>
            <a:r>
              <a:rPr lang="es-CL" sz="1600" b="1" dirty="0">
                <a:solidFill>
                  <a:srgbClr val="77374D"/>
                </a:solidFill>
                <a:latin typeface="Calibri" charset="0"/>
                <a:ea typeface="Calibri" charset="0"/>
                <a:cs typeface="Calibri" charset="0"/>
              </a:rPr>
              <a:t>Etilenglicol</a:t>
            </a:r>
            <a:r>
              <a:rPr lang="es-CL" sz="1600" dirty="0">
                <a:solidFill>
                  <a:srgbClr val="77374D"/>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es un líquido transparente, incoloro, ligeramente espeso como el almíbar y leve sabor dulce.</a:t>
            </a:r>
          </a:p>
          <a:p>
            <a:pPr marL="285750" indent="-285750" algn="just">
              <a:buClr>
                <a:srgbClr val="741B47"/>
              </a:buClr>
              <a:buFont typeface="Arial" charset="0"/>
              <a:buChar char="•"/>
            </a:pPr>
            <a:r>
              <a:rPr lang="es-CL" sz="1600" b="1" dirty="0">
                <a:solidFill>
                  <a:srgbClr val="77374D"/>
                </a:solidFill>
                <a:latin typeface="Calibri" charset="0"/>
                <a:ea typeface="Calibri" charset="0"/>
                <a:cs typeface="Calibri" charset="0"/>
              </a:rPr>
              <a:t>Óxido de etileno + Agua  =  Etilenglicol </a:t>
            </a:r>
          </a:p>
          <a:p>
            <a:pPr marL="285750" indent="-285750" algn="just">
              <a:buClr>
                <a:srgbClr val="741B47"/>
              </a:buClr>
              <a:buFont typeface="Arial" charset="0"/>
              <a:buChar char="•"/>
            </a:pPr>
            <a:r>
              <a:rPr lang="es-CL" sz="1600" dirty="0">
                <a:solidFill>
                  <a:schemeClr val="bg2">
                    <a:lumMod val="50000"/>
                  </a:schemeClr>
                </a:solidFill>
                <a:latin typeface="Calibri" charset="0"/>
                <a:ea typeface="Calibri" charset="0"/>
                <a:cs typeface="Calibri" charset="0"/>
              </a:rPr>
              <a:t>La concentración de </a:t>
            </a:r>
            <a:r>
              <a:rPr lang="es-CL" sz="1600" b="1" dirty="0">
                <a:solidFill>
                  <a:srgbClr val="77374D"/>
                </a:solidFill>
                <a:latin typeface="Calibri" charset="0"/>
                <a:ea typeface="Calibri" charset="0"/>
                <a:cs typeface="Calibri" charset="0"/>
              </a:rPr>
              <a:t>Etilenglicol</a:t>
            </a:r>
            <a:r>
              <a:rPr lang="es-CL" sz="1600" dirty="0">
                <a:solidFill>
                  <a:schemeClr val="bg2">
                    <a:lumMod val="50000"/>
                  </a:schemeClr>
                </a:solidFill>
                <a:latin typeface="Calibri" charset="0"/>
                <a:ea typeface="Calibri" charset="0"/>
                <a:cs typeface="Calibri" charset="0"/>
              </a:rPr>
              <a:t> se mide con un instrumento </a:t>
            </a:r>
            <a:endParaRPr lang="es-CL" sz="1600" dirty="0" smtClean="0">
              <a:solidFill>
                <a:schemeClr val="bg2">
                  <a:lumMod val="50000"/>
                </a:schemeClr>
              </a:solidFill>
              <a:latin typeface="Calibri" charset="0"/>
              <a:ea typeface="Calibri" charset="0"/>
              <a:cs typeface="Calibri" charset="0"/>
            </a:endParaRPr>
          </a:p>
          <a:p>
            <a:pPr marL="285750" indent="-285750" algn="just">
              <a:buClr>
                <a:srgbClr val="E9E1E4"/>
              </a:buClr>
              <a:buFont typeface="Arial" charset="0"/>
              <a:buChar char="•"/>
            </a:pPr>
            <a:r>
              <a:rPr lang="es-CL" sz="1600" dirty="0" smtClean="0">
                <a:solidFill>
                  <a:schemeClr val="bg2">
                    <a:lumMod val="50000"/>
                  </a:schemeClr>
                </a:solidFill>
                <a:latin typeface="Calibri" charset="0"/>
                <a:ea typeface="Calibri" charset="0"/>
                <a:cs typeface="Calibri" charset="0"/>
              </a:rPr>
              <a:t>llamado </a:t>
            </a:r>
            <a:r>
              <a:rPr lang="es-CL" sz="1600" b="1" dirty="0">
                <a:solidFill>
                  <a:srgbClr val="77374D"/>
                </a:solidFill>
                <a:latin typeface="Calibri" charset="0"/>
                <a:ea typeface="Calibri" charset="0"/>
                <a:cs typeface="Calibri" charset="0"/>
              </a:rPr>
              <a:t>Refractómetro</a:t>
            </a:r>
            <a:r>
              <a:rPr lang="es-CL" sz="1600" b="1" dirty="0" smtClean="0">
                <a:solidFill>
                  <a:srgbClr val="77374D"/>
                </a:solidFill>
                <a:latin typeface="Calibri" charset="0"/>
                <a:ea typeface="Calibri" charset="0"/>
                <a:cs typeface="Calibri" charset="0"/>
              </a:rPr>
              <a:t>.</a:t>
            </a:r>
            <a:endParaRPr lang="es-CL" sz="1600" b="1" dirty="0">
              <a:solidFill>
                <a:srgbClr val="77374D"/>
              </a:solidFill>
              <a:latin typeface="Calibri" charset="0"/>
              <a:ea typeface="Calibri" charset="0"/>
              <a:cs typeface="Calibri" charset="0"/>
            </a:endParaRPr>
          </a:p>
        </p:txBody>
      </p:sp>
      <p:pic>
        <p:nvPicPr>
          <p:cNvPr id="6" name="Imagen 5" descr="MONA SEÑALANDO-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95716" y="3361055"/>
            <a:ext cx="3939138" cy="4314063"/>
          </a:xfrm>
          <a:prstGeom prst="rect">
            <a:avLst/>
          </a:prstGeom>
        </p:spPr>
      </p:pic>
      <p:pic>
        <p:nvPicPr>
          <p:cNvPr id="7" name="Imagen 6">
            <a:extLst>
              <a:ext uri="{FF2B5EF4-FFF2-40B4-BE49-F238E27FC236}">
                <a16:creationId xmlns="" xmlns:a16="http://schemas.microsoft.com/office/drawing/2014/main" id="{57083C26-6329-E443-8DA8-679D678B26D7}"/>
              </a:ext>
            </a:extLst>
          </p:cNvPr>
          <p:cNvPicPr>
            <a:picLocks noChangeAspect="1"/>
          </p:cNvPicPr>
          <p:nvPr/>
        </p:nvPicPr>
        <p:blipFill>
          <a:blip r:embed="rId4"/>
          <a:stretch>
            <a:fillRect/>
          </a:stretch>
        </p:blipFill>
        <p:spPr>
          <a:xfrm>
            <a:off x="540840" y="4660188"/>
            <a:ext cx="2321070" cy="2139490"/>
          </a:xfrm>
          <a:prstGeom prst="rect">
            <a:avLst/>
          </a:prstGeom>
        </p:spPr>
      </p:pic>
      <p:pic>
        <p:nvPicPr>
          <p:cNvPr id="8" name="Imagen 7">
            <a:extLst>
              <a:ext uri="{FF2B5EF4-FFF2-40B4-BE49-F238E27FC236}">
                <a16:creationId xmlns="" xmlns:a16="http://schemas.microsoft.com/office/drawing/2014/main" id="{1FA33C8B-72B7-2A4E-A855-9136F1CA5B88}"/>
              </a:ext>
            </a:extLst>
          </p:cNvPr>
          <p:cNvPicPr>
            <a:picLocks noChangeAspect="1"/>
          </p:cNvPicPr>
          <p:nvPr/>
        </p:nvPicPr>
        <p:blipFill rotWithShape="1">
          <a:blip r:embed="rId5"/>
          <a:srcRect l="1457" t="1789" r="4536" b="8814"/>
          <a:stretch/>
        </p:blipFill>
        <p:spPr>
          <a:xfrm>
            <a:off x="3132129" y="4756188"/>
            <a:ext cx="2159399" cy="1947490"/>
          </a:xfrm>
          <a:prstGeom prst="roundRect">
            <a:avLst>
              <a:gd name="adj" fmla="val 50000"/>
            </a:avLst>
          </a:prstGeom>
        </p:spPr>
      </p:pic>
    </p:spTree>
    <p:extLst>
      <p:ext uri="{BB962C8B-B14F-4D97-AF65-F5344CB8AC3E}">
        <p14:creationId xmlns:p14="http://schemas.microsoft.com/office/powerpoint/2010/main" val="3859257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CARACTERÍSTICAS Y CONCENTRACIÓN DE </a:t>
            </a:r>
            <a:r>
              <a:rPr lang="de-DE" sz="2800" b="1" dirty="0" smtClean="0">
                <a:solidFill>
                  <a:srgbClr val="741B47"/>
                </a:solidFill>
                <a:latin typeface="Calibri"/>
                <a:ea typeface="Calibri"/>
                <a:cs typeface="Calibri"/>
                <a:sym typeface="Calibri"/>
              </a:rPr>
              <a:t>ETILEN-GLICOL</a:t>
            </a:r>
            <a:endParaRPr lang="de-DE" sz="2800" dirty="0">
              <a:solidFill>
                <a:srgbClr val="FF0000"/>
              </a:solidFill>
              <a:latin typeface="Calibri"/>
              <a:ea typeface="Calibri"/>
              <a:cs typeface="Calibri"/>
              <a:sym typeface="Calibri"/>
            </a:endParaRPr>
          </a:p>
        </p:txBody>
      </p:sp>
      <p:pic>
        <p:nvPicPr>
          <p:cNvPr id="9" name="Imagen 8"/>
          <p:cNvPicPr>
            <a:picLocks noChangeAspect="1"/>
          </p:cNvPicPr>
          <p:nvPr/>
        </p:nvPicPr>
        <p:blipFill rotWithShape="1">
          <a:blip r:embed="rId3"/>
          <a:srcRect l="3525" t="1414" r="7171" b="7967"/>
          <a:stretch/>
        </p:blipFill>
        <p:spPr>
          <a:xfrm>
            <a:off x="2477730" y="2281084"/>
            <a:ext cx="5171768" cy="4630993"/>
          </a:xfrm>
          <a:prstGeom prst="rect">
            <a:avLst/>
          </a:prstGeom>
        </p:spPr>
      </p:pic>
    </p:spTree>
    <p:extLst>
      <p:ext uri="{BB962C8B-B14F-4D97-AF65-F5344CB8AC3E}">
        <p14:creationId xmlns:p14="http://schemas.microsoft.com/office/powerpoint/2010/main" val="79659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8686523" cy="4467683"/>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smtClean="0">
                <a:solidFill>
                  <a:srgbClr val="741B47"/>
                </a:solidFill>
                <a:latin typeface="Calibri"/>
                <a:ea typeface="Calibri"/>
                <a:cs typeface="Calibri"/>
                <a:sym typeface="Calibri"/>
              </a:rPr>
              <a:t>CAMBIO DE ANTICONGELANTE - REFRIGERANTE</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59" y="2505071"/>
            <a:ext cx="7889759" cy="2682786"/>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lnSpc>
                <a:spcPts val="1960"/>
              </a:lnSpc>
            </a:pPr>
            <a:r>
              <a:rPr lang="es-CL" sz="1600" dirty="0">
                <a:solidFill>
                  <a:schemeClr val="bg2">
                    <a:lumMod val="50000"/>
                  </a:schemeClr>
                </a:solidFill>
                <a:latin typeface="Calibri" charset="0"/>
                <a:ea typeface="Calibri" charset="0"/>
                <a:cs typeface="Calibri" charset="0"/>
              </a:rPr>
              <a:t>En Anticongenlante-Refrigerante sirva para lo siguiente</a:t>
            </a:r>
            <a:r>
              <a:rPr lang="es-CL" sz="1600" dirty="0" smtClean="0">
                <a:solidFill>
                  <a:schemeClr val="bg2">
                    <a:lumMod val="50000"/>
                  </a:schemeClr>
                </a:solidFill>
                <a:latin typeface="Calibri" charset="0"/>
                <a:ea typeface="Calibri" charset="0"/>
                <a:cs typeface="Calibri" charset="0"/>
              </a:rPr>
              <a:t>:</a:t>
            </a:r>
            <a:endParaRPr lang="es-ES" sz="1601" dirty="0">
              <a:latin typeface="Calibri" charset="0"/>
              <a:ea typeface="Calibri" charset="0"/>
              <a:cs typeface="Calibri" charset="0"/>
            </a:endParaRPr>
          </a:p>
          <a:p>
            <a:pPr marL="285750" indent="-285750" algn="just">
              <a:lnSpc>
                <a:spcPts val="2600"/>
              </a:lnSpc>
              <a:buClr>
                <a:srgbClr val="77374D"/>
              </a:buClr>
              <a:buFont typeface="Arial" charset="0"/>
              <a:buChar char="•"/>
            </a:pPr>
            <a:r>
              <a:rPr lang="es-CL" sz="1600" b="1" dirty="0">
                <a:solidFill>
                  <a:schemeClr val="bg2">
                    <a:lumMod val="50000"/>
                  </a:schemeClr>
                </a:solidFill>
                <a:latin typeface="Calibri" charset="0"/>
                <a:ea typeface="Calibri" charset="0"/>
                <a:cs typeface="Calibri" charset="0"/>
              </a:rPr>
              <a:t>Proteger contra la congelación.</a:t>
            </a:r>
          </a:p>
          <a:p>
            <a:pPr marL="285750" indent="-285750" algn="just">
              <a:lnSpc>
                <a:spcPts val="2600"/>
              </a:lnSpc>
              <a:buClr>
                <a:srgbClr val="77374D"/>
              </a:buClr>
              <a:buFont typeface="Arial" charset="0"/>
              <a:buChar char="•"/>
            </a:pPr>
            <a:r>
              <a:rPr lang="es-CL" sz="1600" b="1" dirty="0">
                <a:solidFill>
                  <a:schemeClr val="bg2">
                    <a:lumMod val="50000"/>
                  </a:schemeClr>
                </a:solidFill>
                <a:latin typeface="Calibri" charset="0"/>
                <a:ea typeface="Calibri" charset="0"/>
                <a:cs typeface="Calibri" charset="0"/>
              </a:rPr>
              <a:t> Transferencia térmica. </a:t>
            </a:r>
          </a:p>
          <a:p>
            <a:pPr marL="285750" indent="-285750" algn="just">
              <a:lnSpc>
                <a:spcPts val="2600"/>
              </a:lnSpc>
              <a:buClr>
                <a:srgbClr val="77374D"/>
              </a:buClr>
              <a:buFont typeface="Arial" charset="0"/>
              <a:buChar char="•"/>
            </a:pPr>
            <a:r>
              <a:rPr lang="es-CL" sz="1600" b="1" dirty="0">
                <a:solidFill>
                  <a:schemeClr val="bg2">
                    <a:lumMod val="50000"/>
                  </a:schemeClr>
                </a:solidFill>
                <a:latin typeface="Calibri" charset="0"/>
                <a:ea typeface="Calibri" charset="0"/>
                <a:cs typeface="Calibri" charset="0"/>
              </a:rPr>
              <a:t>Protección de todos los elementos del circuito hacia la corrosión, la cavitación, las formaciones calcáreas, etc.</a:t>
            </a:r>
          </a:p>
          <a:p>
            <a:pPr marL="285750" indent="-285750" algn="just">
              <a:lnSpc>
                <a:spcPts val="2600"/>
              </a:lnSpc>
              <a:buClr>
                <a:srgbClr val="77374D"/>
              </a:buClr>
              <a:buFont typeface="Arial" charset="0"/>
              <a:buChar char="•"/>
            </a:pPr>
            <a:r>
              <a:rPr lang="es-CL" sz="1600" b="1" dirty="0">
                <a:solidFill>
                  <a:schemeClr val="bg2">
                    <a:lumMod val="50000"/>
                  </a:schemeClr>
                </a:solidFill>
                <a:latin typeface="Calibri" charset="0"/>
                <a:ea typeface="Calibri" charset="0"/>
                <a:cs typeface="Calibri" charset="0"/>
              </a:rPr>
              <a:t> Aumentar el punto de ebullición.</a:t>
            </a:r>
          </a:p>
          <a:p>
            <a:pPr marL="285750" indent="-285750" algn="just">
              <a:lnSpc>
                <a:spcPts val="2600"/>
              </a:lnSpc>
              <a:buClr>
                <a:srgbClr val="77374D"/>
              </a:buClr>
              <a:buFont typeface="Arial" charset="0"/>
              <a:buChar char="•"/>
            </a:pPr>
            <a:r>
              <a:rPr lang="es-CL" sz="1600" b="1" dirty="0">
                <a:solidFill>
                  <a:schemeClr val="bg2">
                    <a:lumMod val="50000"/>
                  </a:schemeClr>
                </a:solidFill>
                <a:latin typeface="Calibri" charset="0"/>
                <a:ea typeface="Calibri" charset="0"/>
                <a:cs typeface="Calibri" charset="0"/>
              </a:rPr>
              <a:t> Evitar la cavitación. </a:t>
            </a:r>
          </a:p>
          <a:p>
            <a:pPr marL="285750" indent="-285750" algn="just">
              <a:lnSpc>
                <a:spcPts val="2600"/>
              </a:lnSpc>
              <a:buClr>
                <a:srgbClr val="77374D"/>
              </a:buClr>
              <a:buFont typeface="Arial" charset="0"/>
              <a:buChar char="•"/>
            </a:pPr>
            <a:r>
              <a:rPr lang="es-CL" sz="1600" b="1" dirty="0">
                <a:solidFill>
                  <a:schemeClr val="bg2">
                    <a:lumMod val="50000"/>
                  </a:schemeClr>
                </a:solidFill>
                <a:latin typeface="Calibri" charset="0"/>
                <a:ea typeface="Calibri" charset="0"/>
                <a:cs typeface="Calibri" charset="0"/>
              </a:rPr>
              <a:t> Evitar la inducción galvánica. </a:t>
            </a:r>
            <a:endParaRPr lang="es-CL" sz="1600" b="1" dirty="0" smtClean="0">
              <a:solidFill>
                <a:schemeClr val="bg2">
                  <a:lumMod val="50000"/>
                </a:schemeClr>
              </a:solidFill>
              <a:latin typeface="Calibri" charset="0"/>
              <a:ea typeface="Calibri" charset="0"/>
              <a:cs typeface="Calibri" charset="0"/>
            </a:endParaRPr>
          </a:p>
        </p:txBody>
      </p:sp>
      <p:pic>
        <p:nvPicPr>
          <p:cNvPr id="9" name="Imagen" descr="Imagen"/>
          <p:cNvPicPr>
            <a:picLocks noChangeAspect="1"/>
          </p:cNvPicPr>
          <p:nvPr/>
        </p:nvPicPr>
        <p:blipFill>
          <a:blip r:embed="rId3">
            <a:extLst/>
          </a:blip>
          <a:stretch>
            <a:fillRect/>
          </a:stretch>
        </p:blipFill>
        <p:spPr>
          <a:xfrm>
            <a:off x="6318457" y="3384504"/>
            <a:ext cx="3742686" cy="4375202"/>
          </a:xfrm>
          <a:prstGeom prst="rect">
            <a:avLst/>
          </a:prstGeom>
          <a:ln w="12700">
            <a:miter lim="400000"/>
          </a:ln>
        </p:spPr>
      </p:pic>
      <p:sp>
        <p:nvSpPr>
          <p:cNvPr id="6" name="CuadroTexto 8"/>
          <p:cNvSpPr txBox="1"/>
          <p:nvPr/>
        </p:nvSpPr>
        <p:spPr>
          <a:xfrm>
            <a:off x="816159" y="5220201"/>
            <a:ext cx="6164744" cy="1426031"/>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lnSpc>
                <a:spcPts val="2600"/>
              </a:lnSpc>
            </a:pPr>
            <a:r>
              <a:rPr lang="es-CL" sz="1600" dirty="0">
                <a:solidFill>
                  <a:schemeClr val="bg2">
                    <a:lumMod val="50000"/>
                  </a:schemeClr>
                </a:solidFill>
                <a:latin typeface="Calibri" charset="0"/>
                <a:ea typeface="Calibri" charset="0"/>
                <a:cs typeface="Calibri" charset="0"/>
              </a:rPr>
              <a:t>Durante su vida útil el Anticongenlante-Refrigerante sufre degradación o pérdida de sus cualidades, ese es el motivo por que debe reemplazarse de acuerdo a lo que estipule el Manual de Servicio respectivo, ya sea en tiempo o kilometraje de recorrido. </a:t>
            </a:r>
          </a:p>
        </p:txBody>
      </p:sp>
    </p:spTree>
    <p:extLst>
      <p:ext uri="{BB962C8B-B14F-4D97-AF65-F5344CB8AC3E}">
        <p14:creationId xmlns:p14="http://schemas.microsoft.com/office/powerpoint/2010/main" val="167474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4251373"/>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smtClean="0">
                <a:solidFill>
                  <a:srgbClr val="741B47"/>
                </a:solidFill>
                <a:latin typeface="Calibri"/>
                <a:ea typeface="Calibri"/>
                <a:cs typeface="Calibri"/>
                <a:sym typeface="Calibri"/>
              </a:rPr>
              <a:t>CAMBIO DE ANTICONGELANTE - REFRIGERANTE</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93954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07988" indent="-4079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Ubicar el tapón de drenaje que se ubica habitualmente en el bote o parete inferior del radiador</a:t>
            </a:r>
            <a:r>
              <a:rPr lang="es-CL" sz="1600" dirty="0" smtClean="0">
                <a:solidFill>
                  <a:schemeClr val="bg2">
                    <a:lumMod val="50000"/>
                  </a:schemeClr>
                </a:solidFill>
                <a:latin typeface="Calibri" charset="0"/>
                <a:ea typeface="Calibri" charset="0"/>
                <a:cs typeface="Calibri" charset="0"/>
              </a:rPr>
              <a:t>.</a:t>
            </a:r>
          </a:p>
          <a:p>
            <a:pPr marL="407988" indent="-4079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Instalar un receptáculo o recipiente para acopiar el refrigerante a sacar del motor.</a:t>
            </a:r>
          </a:p>
          <a:p>
            <a:pPr marL="407988" indent="-407988" algn="just">
              <a:lnSpc>
                <a:spcPts val="1960"/>
              </a:lnSpc>
              <a:buFont typeface="+mj-lt"/>
              <a:buAutoNum type="arabicPeriod"/>
            </a:pPr>
            <a:r>
              <a:rPr lang="es-CL" sz="1600" dirty="0" smtClean="0">
                <a:solidFill>
                  <a:schemeClr val="bg2">
                    <a:lumMod val="50000"/>
                  </a:schemeClr>
                </a:solidFill>
                <a:latin typeface="Calibri" charset="0"/>
                <a:ea typeface="Calibri" charset="0"/>
                <a:cs typeface="Calibri" charset="0"/>
              </a:rPr>
              <a:t>C</a:t>
            </a:r>
            <a:r>
              <a:rPr lang="es-CL" sz="1600" dirty="0">
                <a:solidFill>
                  <a:schemeClr val="bg2">
                    <a:lumMod val="50000"/>
                  </a:schemeClr>
                </a:solidFill>
                <a:latin typeface="Calibri" charset="0"/>
                <a:ea typeface="Calibri" charset="0"/>
                <a:cs typeface="Calibri" charset="0"/>
              </a:rPr>
              <a:t>on el motor a Tº ambiente, desmonte el tapón de drenaje. </a:t>
            </a:r>
            <a:endParaRPr lang="es-CL" sz="1600" dirty="0" smtClean="0">
              <a:solidFill>
                <a:schemeClr val="bg2">
                  <a:lumMod val="50000"/>
                </a:schemeClr>
              </a:solidFill>
              <a:latin typeface="Calibri" charset="0"/>
              <a:ea typeface="Calibri" charset="0"/>
              <a:cs typeface="Calibri" charset="0"/>
            </a:endParaRPr>
          </a:p>
          <a:p>
            <a:pPr marL="407988" indent="-4079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Desmontar la tapa del radiador o depósito de expansión para que el refrigerante escurra con mayor facilidad. </a:t>
            </a:r>
          </a:p>
          <a:p>
            <a:pPr marL="407988" indent="-4079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Esperar hasta que drene todo el refrigerante tanto del sistema como también del depósito de expansión</a:t>
            </a:r>
            <a:r>
              <a:rPr lang="es-CL" sz="1600" dirty="0" smtClean="0">
                <a:solidFill>
                  <a:schemeClr val="bg2">
                    <a:lumMod val="50000"/>
                  </a:schemeClr>
                </a:solidFill>
                <a:latin typeface="Calibri" charset="0"/>
                <a:ea typeface="Calibri" charset="0"/>
                <a:cs typeface="Calibri" charset="0"/>
              </a:rPr>
              <a:t>.</a:t>
            </a:r>
          </a:p>
          <a:p>
            <a:pPr marL="407988" indent="-4079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Desmontar el depósito de expansión y efectuar un aseo profundo exterior e interior. </a:t>
            </a:r>
          </a:p>
          <a:p>
            <a:pPr marL="407988" indent="-4079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Montar nuevamente el depósito de expansión después de  efectuar un aseo profundo exterior e interior.</a:t>
            </a:r>
            <a:r>
              <a:rPr lang="es-CL" sz="1600" dirty="0" smtClean="0">
                <a:solidFill>
                  <a:schemeClr val="bg2">
                    <a:lumMod val="50000"/>
                  </a:schemeClr>
                </a:solidFill>
                <a:latin typeface="Calibri" charset="0"/>
                <a:ea typeface="Calibri" charset="0"/>
                <a:cs typeface="Calibri" charset="0"/>
              </a:rPr>
              <a:t> </a:t>
            </a:r>
            <a:endParaRPr lang="es-CL" sz="1600" dirty="0">
              <a:solidFill>
                <a:schemeClr val="bg2">
                  <a:lumMod val="50000"/>
                </a:schemeClr>
              </a:solidFill>
              <a:latin typeface="Calibri" charset="0"/>
              <a:ea typeface="Calibri" charset="0"/>
              <a:cs typeface="Calibri" charset="0"/>
            </a:endParaRPr>
          </a:p>
        </p:txBody>
      </p:sp>
      <p:pic>
        <p:nvPicPr>
          <p:cNvPr id="7" name="Imagen 6">
            <a:extLst>
              <a:ext uri="{FF2B5EF4-FFF2-40B4-BE49-F238E27FC236}">
                <a16:creationId xmlns="" xmlns:a16="http://schemas.microsoft.com/office/drawing/2014/main" id="{0441EF1C-27C7-D943-9F3C-AD4128107F9A}"/>
              </a:ext>
            </a:extLst>
          </p:cNvPr>
          <p:cNvPicPr>
            <a:picLocks noChangeAspect="1"/>
          </p:cNvPicPr>
          <p:nvPr/>
        </p:nvPicPr>
        <p:blipFill>
          <a:blip r:embed="rId3"/>
          <a:stretch>
            <a:fillRect/>
          </a:stretch>
        </p:blipFill>
        <p:spPr>
          <a:xfrm>
            <a:off x="6643900" y="2505071"/>
            <a:ext cx="2758773" cy="2374311"/>
          </a:xfrm>
          <a:prstGeom prst="roundRect">
            <a:avLst/>
          </a:prstGeom>
          <a:ln>
            <a:noFill/>
          </a:ln>
        </p:spPr>
      </p:pic>
      <p:cxnSp>
        <p:nvCxnSpPr>
          <p:cNvPr id="10" name="Conector recto de flecha 9">
            <a:extLst>
              <a:ext uri="{FF2B5EF4-FFF2-40B4-BE49-F238E27FC236}">
                <a16:creationId xmlns="" xmlns:a16="http://schemas.microsoft.com/office/drawing/2014/main" id="{9E83DD49-B5A7-8348-AB2A-C2308752F824}"/>
              </a:ext>
            </a:extLst>
          </p:cNvPr>
          <p:cNvCxnSpPr/>
          <p:nvPr/>
        </p:nvCxnSpPr>
        <p:spPr>
          <a:xfrm>
            <a:off x="7573541" y="4079075"/>
            <a:ext cx="1245870" cy="6400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 xmlns:a16="http://schemas.microsoft.com/office/drawing/2014/main" id="{DBEAEC47-22EB-BA48-8F21-7A543445BFCE}"/>
              </a:ext>
            </a:extLst>
          </p:cNvPr>
          <p:cNvPicPr>
            <a:picLocks noChangeAspect="1"/>
          </p:cNvPicPr>
          <p:nvPr/>
        </p:nvPicPr>
        <p:blipFill>
          <a:blip r:embed="rId4"/>
          <a:stretch>
            <a:fillRect/>
          </a:stretch>
        </p:blipFill>
        <p:spPr>
          <a:xfrm>
            <a:off x="7131848" y="5107451"/>
            <a:ext cx="1782879" cy="1337160"/>
          </a:xfrm>
          <a:prstGeom prst="roundRect">
            <a:avLst/>
          </a:prstGeom>
        </p:spPr>
      </p:pic>
    </p:spTree>
    <p:extLst>
      <p:ext uri="{BB962C8B-B14F-4D97-AF65-F5344CB8AC3E}">
        <p14:creationId xmlns:p14="http://schemas.microsoft.com/office/powerpoint/2010/main" val="2084859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lvl="0">
              <a:buSzPts val="1200"/>
            </a:pPr>
            <a:r>
              <a:rPr lang="hr-HR" sz="1200" b="1">
                <a:solidFill>
                  <a:srgbClr val="741B47"/>
                </a:solidFill>
                <a:latin typeface="Calibri"/>
                <a:ea typeface="Calibri"/>
                <a:cs typeface="Calibri"/>
                <a:sym typeface="Calibri"/>
              </a:rPr>
              <a:t>MÓDULO 6 </a:t>
            </a:r>
            <a:r>
              <a:rPr lang="hr-HR" sz="1200">
                <a:solidFill>
                  <a:srgbClr val="741B47"/>
                </a:solidFill>
                <a:latin typeface="Calibri"/>
                <a:ea typeface="Calibri"/>
                <a:cs typeface="Calibri"/>
                <a:sym typeface="Calibri"/>
              </a:rPr>
              <a:t>| MANTENIMIENTO DE MOTORES</a:t>
            </a:r>
            <a:endParaRPr lang="hr-HR" sz="1200" dirty="0">
              <a:solidFill>
                <a:srgbClr val="741B47"/>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smtClean="0">
                <a:latin typeface="Calibri"/>
                <a:ea typeface="Calibri"/>
                <a:cs typeface="Calibri"/>
                <a:sym typeface="Calibri"/>
              </a:rPr>
              <a:t>2</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65425" y="2346785"/>
            <a:ext cx="8119008" cy="430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_tradnl" sz="3600" b="1" dirty="0" smtClean="0">
                <a:solidFill>
                  <a:srgbClr val="741B47"/>
                </a:solidFill>
                <a:latin typeface="Calibri" panose="020F0502020204030204" pitchFamily="34" charset="0"/>
                <a:ea typeface="Roboto"/>
                <a:cs typeface="Calibri" panose="020F0502020204030204" pitchFamily="34" charset="0"/>
                <a:sym typeface="Roboto"/>
              </a:rPr>
              <a:t>CAMBIO </a:t>
            </a:r>
            <a:r>
              <a:rPr lang="es-ES_tradnl" sz="3600" b="1" smtClean="0">
                <a:solidFill>
                  <a:srgbClr val="741B47"/>
                </a:solidFill>
                <a:latin typeface="Calibri" panose="020F0502020204030204" pitchFamily="34" charset="0"/>
                <a:ea typeface="Roboto"/>
                <a:cs typeface="Calibri" panose="020F0502020204030204" pitchFamily="34" charset="0"/>
                <a:sym typeface="Roboto"/>
              </a:rPr>
              <a:t>DE REFRIGETANTE DE MOTOR</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655" y="3124200"/>
            <a:ext cx="6854952" cy="4029456"/>
          </a:xfrm>
          <a:prstGeom prst="rect">
            <a:avLst/>
          </a:prstGeom>
        </p:spPr>
      </p:pic>
    </p:spTree>
    <p:extLst>
      <p:ext uri="{BB962C8B-B14F-4D97-AF65-F5344CB8AC3E}">
        <p14:creationId xmlns:p14="http://schemas.microsoft.com/office/powerpoint/2010/main" val="210510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4457850"/>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smtClean="0">
                <a:solidFill>
                  <a:srgbClr val="741B47"/>
                </a:solidFill>
                <a:latin typeface="Calibri"/>
                <a:ea typeface="Calibri"/>
                <a:cs typeface="Calibri"/>
                <a:sym typeface="Calibri"/>
              </a:rPr>
              <a:t>CAMBIO DE ANTICONGELANTE - REFRIGERANTE</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419602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07988" indent="-407988" algn="just">
              <a:lnSpc>
                <a:spcPts val="1960"/>
              </a:lnSpc>
              <a:buFont typeface="+mj-lt"/>
              <a:buAutoNum type="arabicPeriod" startAt="8"/>
            </a:pPr>
            <a:r>
              <a:rPr lang="es-CL" sz="1600" dirty="0">
                <a:solidFill>
                  <a:schemeClr val="bg2">
                    <a:lumMod val="50000"/>
                  </a:schemeClr>
                </a:solidFill>
                <a:latin typeface="Calibri" charset="0"/>
                <a:ea typeface="Calibri" charset="0"/>
                <a:cs typeface="Calibri" charset="0"/>
              </a:rPr>
              <a:t>Una vez que el sistema quede vacío montar nuevamente el tapón de drenaje, cambiando su empaquetadura de sello</a:t>
            </a:r>
            <a:r>
              <a:rPr lang="es-CL" sz="1600" dirty="0" smtClean="0">
                <a:solidFill>
                  <a:schemeClr val="bg2">
                    <a:lumMod val="50000"/>
                  </a:schemeClr>
                </a:solidFill>
                <a:latin typeface="Calibri" charset="0"/>
                <a:ea typeface="Calibri" charset="0"/>
                <a:cs typeface="Calibri" charset="0"/>
              </a:rPr>
              <a:t>.</a:t>
            </a:r>
          </a:p>
          <a:p>
            <a:pPr marL="407988" indent="-407988" algn="just">
              <a:lnSpc>
                <a:spcPts val="1960"/>
              </a:lnSpc>
              <a:buFont typeface="+mj-lt"/>
              <a:buAutoNum type="arabicPeriod" startAt="8"/>
            </a:pPr>
            <a:r>
              <a:rPr lang="es-CL" sz="1600" dirty="0">
                <a:solidFill>
                  <a:schemeClr val="bg2">
                    <a:lumMod val="50000"/>
                  </a:schemeClr>
                </a:solidFill>
                <a:latin typeface="Calibri" charset="0"/>
                <a:ea typeface="Calibri" charset="0"/>
                <a:cs typeface="Calibri" charset="0"/>
              </a:rPr>
              <a:t>Agregar el Anticongenlante-Refrigerante lentamente por la bica de llenado del Radiador o Depósito de Expansión, parta permitir qiue a medida que ingresa el líquido, salga el aire que ingresó al sistema. </a:t>
            </a:r>
          </a:p>
          <a:p>
            <a:pPr marL="407988" indent="-407988" algn="just">
              <a:lnSpc>
                <a:spcPts val="1960"/>
              </a:lnSpc>
              <a:buFont typeface="+mj-lt"/>
              <a:buAutoNum type="arabicPeriod" startAt="8"/>
            </a:pPr>
            <a:r>
              <a:rPr lang="es-CL" sz="1600" dirty="0">
                <a:solidFill>
                  <a:schemeClr val="bg2">
                    <a:lumMod val="50000"/>
                  </a:schemeClr>
                </a:solidFill>
                <a:latin typeface="Calibri" charset="0"/>
                <a:ea typeface="Calibri" charset="0"/>
                <a:cs typeface="Calibri" charset="0"/>
              </a:rPr>
              <a:t>Una vez que se llene al radiador o llegue a nivel máximo el depósito de expansión, instale la tapa de llenado.</a:t>
            </a:r>
          </a:p>
          <a:p>
            <a:pPr marL="407988" indent="-407988" algn="just">
              <a:lnSpc>
                <a:spcPts val="1960"/>
              </a:lnSpc>
              <a:buFont typeface="+mj-lt"/>
              <a:buAutoNum type="arabicPeriod" startAt="8"/>
            </a:pPr>
            <a:r>
              <a:rPr lang="es-CL" sz="1600" dirty="0">
                <a:solidFill>
                  <a:schemeClr val="bg2">
                    <a:lumMod val="50000"/>
                  </a:schemeClr>
                </a:solidFill>
                <a:latin typeface="Calibri" charset="0"/>
                <a:ea typeface="Calibri" charset="0"/>
                <a:cs typeface="Calibri" charset="0"/>
              </a:rPr>
              <a:t>Ponga en marcha el motor, y mientras llega a su Tº normal de funcionamiento, observe posible fuga por el tapón de drenaje.</a:t>
            </a:r>
          </a:p>
          <a:p>
            <a:pPr marL="407988" indent="-407988" algn="just">
              <a:lnSpc>
                <a:spcPts val="1960"/>
              </a:lnSpc>
              <a:buFont typeface="+mj-lt"/>
              <a:buAutoNum type="arabicPeriod" startAt="8"/>
            </a:pPr>
            <a:r>
              <a:rPr lang="es-CL" sz="1600" dirty="0">
                <a:solidFill>
                  <a:schemeClr val="bg2">
                    <a:lumMod val="50000"/>
                  </a:schemeClr>
                </a:solidFill>
                <a:latin typeface="Calibri" charset="0"/>
                <a:ea typeface="Calibri" charset="0"/>
                <a:cs typeface="Calibri" charset="0"/>
              </a:rPr>
              <a:t>Preocúpese de la Tº del motor en el panel de instrumentos mientras funciona, hasta que se ponga en funcionamiento el electroventilador. </a:t>
            </a:r>
          </a:p>
        </p:txBody>
      </p:sp>
      <p:pic>
        <p:nvPicPr>
          <p:cNvPr id="7" name="Imagen 6">
            <a:extLst>
              <a:ext uri="{FF2B5EF4-FFF2-40B4-BE49-F238E27FC236}">
                <a16:creationId xmlns="" xmlns:a16="http://schemas.microsoft.com/office/drawing/2014/main" id="{0441EF1C-27C7-D943-9F3C-AD4128107F9A}"/>
              </a:ext>
            </a:extLst>
          </p:cNvPr>
          <p:cNvPicPr>
            <a:picLocks noChangeAspect="1"/>
          </p:cNvPicPr>
          <p:nvPr/>
        </p:nvPicPr>
        <p:blipFill>
          <a:blip r:embed="rId3"/>
          <a:stretch>
            <a:fillRect/>
          </a:stretch>
        </p:blipFill>
        <p:spPr>
          <a:xfrm>
            <a:off x="6643900" y="2505071"/>
            <a:ext cx="2758773" cy="2374311"/>
          </a:xfrm>
          <a:prstGeom prst="roundRect">
            <a:avLst/>
          </a:prstGeom>
          <a:ln>
            <a:noFill/>
          </a:ln>
        </p:spPr>
      </p:pic>
      <p:cxnSp>
        <p:nvCxnSpPr>
          <p:cNvPr id="10" name="Conector recto de flecha 9">
            <a:extLst>
              <a:ext uri="{FF2B5EF4-FFF2-40B4-BE49-F238E27FC236}">
                <a16:creationId xmlns="" xmlns:a16="http://schemas.microsoft.com/office/drawing/2014/main" id="{9E83DD49-B5A7-8348-AB2A-C2308752F824}"/>
              </a:ext>
            </a:extLst>
          </p:cNvPr>
          <p:cNvCxnSpPr/>
          <p:nvPr/>
        </p:nvCxnSpPr>
        <p:spPr>
          <a:xfrm>
            <a:off x="7573541" y="4079075"/>
            <a:ext cx="1245870" cy="6400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 xmlns:a16="http://schemas.microsoft.com/office/drawing/2014/main" id="{5E124DFF-AABF-4947-A065-9E4E30728117}"/>
              </a:ext>
            </a:extLst>
          </p:cNvPr>
          <p:cNvPicPr>
            <a:picLocks noChangeAspect="1"/>
          </p:cNvPicPr>
          <p:nvPr/>
        </p:nvPicPr>
        <p:blipFill>
          <a:blip r:embed="rId4"/>
          <a:stretch>
            <a:fillRect/>
          </a:stretch>
        </p:blipFill>
        <p:spPr>
          <a:xfrm>
            <a:off x="7269325" y="5201594"/>
            <a:ext cx="1507922" cy="1499497"/>
          </a:xfrm>
          <a:prstGeom prst="roundRect">
            <a:avLst/>
          </a:prstGeom>
        </p:spPr>
      </p:pic>
    </p:spTree>
    <p:extLst>
      <p:ext uri="{BB962C8B-B14F-4D97-AF65-F5344CB8AC3E}">
        <p14:creationId xmlns:p14="http://schemas.microsoft.com/office/powerpoint/2010/main" val="814589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3415631"/>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smtClean="0">
                <a:solidFill>
                  <a:srgbClr val="741B47"/>
                </a:solidFill>
                <a:latin typeface="Calibri"/>
                <a:ea typeface="Calibri"/>
                <a:cs typeface="Calibri"/>
                <a:sym typeface="Calibri"/>
              </a:rPr>
              <a:t>CAMBIO DE ANTICONGELANTE - REFRIGERANTE</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160096"/>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07988" indent="-407988" algn="just">
              <a:lnSpc>
                <a:spcPts val="1960"/>
              </a:lnSpc>
              <a:buFont typeface="+mj-lt"/>
              <a:buAutoNum type="arabicPeriod" startAt="13"/>
            </a:pPr>
            <a:r>
              <a:rPr lang="es-CL" sz="1600" dirty="0">
                <a:solidFill>
                  <a:schemeClr val="bg2">
                    <a:lumMod val="50000"/>
                  </a:schemeClr>
                </a:solidFill>
                <a:latin typeface="Calibri" charset="0"/>
                <a:ea typeface="Calibri" charset="0"/>
                <a:cs typeface="Calibri" charset="0"/>
              </a:rPr>
              <a:t>Si  no posee electroventilador (como algunos vehículos con motor longitudinal que utilizan ventiladores centrífugos o electromagnéticos), espere hasta que alcance su Tº normal de funcionamiento</a:t>
            </a:r>
            <a:r>
              <a:rPr lang="es-CL" sz="1600" dirty="0" smtClean="0">
                <a:solidFill>
                  <a:schemeClr val="bg2">
                    <a:lumMod val="50000"/>
                  </a:schemeClr>
                </a:solidFill>
                <a:latin typeface="Calibri" charset="0"/>
                <a:ea typeface="Calibri" charset="0"/>
                <a:cs typeface="Calibri" charset="0"/>
              </a:rPr>
              <a:t>.</a:t>
            </a:r>
          </a:p>
          <a:p>
            <a:pPr marL="407988" indent="-407988" algn="just">
              <a:lnSpc>
                <a:spcPts val="1960"/>
              </a:lnSpc>
              <a:buFont typeface="+mj-lt"/>
              <a:buAutoNum type="arabicPeriod" startAt="13"/>
            </a:pPr>
            <a:r>
              <a:rPr lang="es-CL" sz="1600" dirty="0">
                <a:solidFill>
                  <a:schemeClr val="bg2">
                    <a:lumMod val="50000"/>
                  </a:schemeClr>
                </a:solidFill>
                <a:latin typeface="Calibri" charset="0"/>
                <a:ea typeface="Calibri" charset="0"/>
                <a:cs typeface="Calibri" charset="0"/>
              </a:rPr>
              <a:t>Una vez que funcione por unos minutos a Tº normal de funcionamiento, detenga el motor.</a:t>
            </a:r>
          </a:p>
          <a:p>
            <a:pPr marL="407988" indent="-407988" algn="just">
              <a:lnSpc>
                <a:spcPts val="1960"/>
              </a:lnSpc>
              <a:buFont typeface="+mj-lt"/>
              <a:buAutoNum type="arabicPeriod" startAt="13"/>
            </a:pPr>
            <a:r>
              <a:rPr lang="es-CL" sz="1600" dirty="0">
                <a:solidFill>
                  <a:schemeClr val="bg2">
                    <a:lumMod val="50000"/>
                  </a:schemeClr>
                </a:solidFill>
                <a:latin typeface="Calibri" charset="0"/>
                <a:ea typeface="Calibri" charset="0"/>
                <a:cs typeface="Calibri" charset="0"/>
              </a:rPr>
              <a:t>Esperar hasta que el motor se enfríe para que se libere la presión del sistema.</a:t>
            </a:r>
          </a:p>
          <a:p>
            <a:pPr marL="407988" indent="-407988" algn="just">
              <a:lnSpc>
                <a:spcPts val="1960"/>
              </a:lnSpc>
              <a:buFont typeface="+mj-lt"/>
              <a:buAutoNum type="arabicPeriod" startAt="13"/>
            </a:pPr>
            <a:r>
              <a:rPr lang="es-CL" sz="1600" dirty="0">
                <a:solidFill>
                  <a:schemeClr val="bg2">
                    <a:lumMod val="50000"/>
                  </a:schemeClr>
                </a:solidFill>
                <a:latin typeface="Calibri" charset="0"/>
                <a:ea typeface="Calibri" charset="0"/>
                <a:cs typeface="Calibri" charset="0"/>
              </a:rPr>
              <a:t>Una vez que el motor se enfríe revisar el nivel del depósito de expansión o del radiador directamente, desmontando la tapa de llenado, frellene de ser necesario</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13" name="CuadroTexto 8"/>
          <p:cNvSpPr txBox="1"/>
          <p:nvPr/>
        </p:nvSpPr>
        <p:spPr>
          <a:xfrm>
            <a:off x="452175" y="5989526"/>
            <a:ext cx="8487853" cy="861774"/>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11113" indent="-11113" algn="just">
              <a:lnSpc>
                <a:spcPts val="1960"/>
              </a:lnSpc>
            </a:pPr>
            <a:r>
              <a:rPr lang="es-CL" sz="1600" b="1" dirty="0">
                <a:solidFill>
                  <a:srgbClr val="FF0000"/>
                </a:solidFill>
                <a:latin typeface="Calibri" charset="0"/>
                <a:ea typeface="Calibri" charset="0"/>
                <a:cs typeface="Calibri" charset="0"/>
              </a:rPr>
              <a:t>Nunca desmontar la tapa del radiador o del depósito de expansión con el motor a Tº normal de funcionamiento, ya que se puede sufrir serias lesiones de quemaduras debido a la presión y temperatura que hay en el sistema. </a:t>
            </a:r>
            <a:endParaRPr lang="es-CL" sz="1600" dirty="0">
              <a:solidFill>
                <a:srgbClr val="FF0000"/>
              </a:solidFill>
              <a:latin typeface="Calibri" charset="0"/>
              <a:ea typeface="Calibri" charset="0"/>
              <a:cs typeface="Calibri" charset="0"/>
            </a:endParaRPr>
          </a:p>
        </p:txBody>
      </p:sp>
      <p:pic>
        <p:nvPicPr>
          <p:cNvPr id="14" name="Imagen 13">
            <a:extLst>
              <a:ext uri="{FF2B5EF4-FFF2-40B4-BE49-F238E27FC236}">
                <a16:creationId xmlns="" xmlns:a16="http://schemas.microsoft.com/office/drawing/2014/main" id="{A82BAB50-C660-E34B-B9E3-BBA2D8B300AB}"/>
              </a:ext>
            </a:extLst>
          </p:cNvPr>
          <p:cNvPicPr>
            <a:picLocks noChangeAspect="1"/>
          </p:cNvPicPr>
          <p:nvPr/>
        </p:nvPicPr>
        <p:blipFill>
          <a:blip r:embed="rId3"/>
          <a:stretch>
            <a:fillRect/>
          </a:stretch>
        </p:blipFill>
        <p:spPr>
          <a:xfrm>
            <a:off x="6596563" y="2336241"/>
            <a:ext cx="2343465" cy="1646236"/>
          </a:xfrm>
          <a:prstGeom prst="roundRect">
            <a:avLst/>
          </a:prstGeom>
          <a:ln>
            <a:solidFill>
              <a:schemeClr val="tx1"/>
            </a:solidFill>
          </a:ln>
        </p:spPr>
      </p:pic>
      <p:pic>
        <p:nvPicPr>
          <p:cNvPr id="15" name="Imagen 14">
            <a:extLst>
              <a:ext uri="{FF2B5EF4-FFF2-40B4-BE49-F238E27FC236}">
                <a16:creationId xmlns="" xmlns:a16="http://schemas.microsoft.com/office/drawing/2014/main" id="{781A8851-F4FA-CC4D-9D8D-2DE401F46175}"/>
              </a:ext>
            </a:extLst>
          </p:cNvPr>
          <p:cNvPicPr>
            <a:picLocks noChangeAspect="1"/>
          </p:cNvPicPr>
          <p:nvPr/>
        </p:nvPicPr>
        <p:blipFill>
          <a:blip r:embed="rId4"/>
          <a:stretch>
            <a:fillRect/>
          </a:stretch>
        </p:blipFill>
        <p:spPr>
          <a:xfrm>
            <a:off x="6906500" y="4105635"/>
            <a:ext cx="1834377" cy="1646236"/>
          </a:xfrm>
          <a:prstGeom prst="roundRect">
            <a:avLst/>
          </a:prstGeom>
          <a:ln>
            <a:solidFill>
              <a:schemeClr val="tx1"/>
            </a:solidFill>
          </a:ln>
        </p:spPr>
      </p:pic>
    </p:spTree>
    <p:extLst>
      <p:ext uri="{BB962C8B-B14F-4D97-AF65-F5344CB8AC3E}">
        <p14:creationId xmlns:p14="http://schemas.microsoft.com/office/powerpoint/2010/main" val="112398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6" y="2336239"/>
            <a:ext cx="7197322" cy="4477515"/>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smtClean="0">
                <a:solidFill>
                  <a:srgbClr val="741B47"/>
                </a:solidFill>
                <a:latin typeface="Calibri"/>
                <a:ea typeface="Calibri"/>
                <a:cs typeface="Calibri"/>
                <a:sym typeface="Calibri"/>
              </a:rPr>
              <a:t>CAMBIO DE ANTICONGELANTE - REFRIGERANTE</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6489208" cy="419602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07988" indent="-407988" algn="just">
              <a:lnSpc>
                <a:spcPts val="1960"/>
              </a:lnSpc>
              <a:buFont typeface="+mj-lt"/>
              <a:buAutoNum type="arabicPeriod" startAt="13"/>
            </a:pPr>
            <a:r>
              <a:rPr lang="es-CL" sz="1500" dirty="0">
                <a:solidFill>
                  <a:schemeClr val="bg2">
                    <a:lumMod val="50000"/>
                  </a:schemeClr>
                </a:solidFill>
                <a:latin typeface="Calibri" charset="0"/>
                <a:ea typeface="Calibri" charset="0"/>
                <a:cs typeface="Calibri" charset="0"/>
              </a:rPr>
              <a:t>Abrir o mover la llave del sistema de calefacción para que circule el refrigerante al sistema de calefacción con el motor en marcha para que se llene de refrigerante todo el sistema de calefacción</a:t>
            </a:r>
            <a:r>
              <a:rPr lang="es-CL" sz="1500" dirty="0" smtClean="0">
                <a:solidFill>
                  <a:schemeClr val="bg2">
                    <a:lumMod val="50000"/>
                  </a:schemeClr>
                </a:solidFill>
                <a:latin typeface="Calibri" charset="0"/>
                <a:ea typeface="Calibri" charset="0"/>
                <a:cs typeface="Calibri" charset="0"/>
              </a:rPr>
              <a:t>.</a:t>
            </a:r>
          </a:p>
          <a:p>
            <a:pPr marL="407988" indent="-407988" algn="just">
              <a:lnSpc>
                <a:spcPts val="1960"/>
              </a:lnSpc>
              <a:buFont typeface="+mj-lt"/>
              <a:buAutoNum type="arabicPeriod" startAt="13"/>
            </a:pPr>
            <a:r>
              <a:rPr lang="es-CL" sz="1500" dirty="0">
                <a:solidFill>
                  <a:schemeClr val="bg2">
                    <a:lumMod val="50000"/>
                  </a:schemeClr>
                </a:solidFill>
                <a:latin typeface="Calibri" charset="0"/>
                <a:ea typeface="Calibri" charset="0"/>
                <a:cs typeface="Calibri" charset="0"/>
              </a:rPr>
              <a:t>De ser necesario rellenar el sistema a nivel correcto.</a:t>
            </a:r>
          </a:p>
          <a:p>
            <a:pPr marL="407988" indent="-407988" algn="just">
              <a:lnSpc>
                <a:spcPts val="1960"/>
              </a:lnSpc>
              <a:buFont typeface="+mj-lt"/>
              <a:buAutoNum type="arabicPeriod" startAt="13"/>
            </a:pPr>
            <a:r>
              <a:rPr lang="es-CL" sz="1500" dirty="0">
                <a:solidFill>
                  <a:schemeClr val="bg2">
                    <a:lumMod val="50000"/>
                  </a:schemeClr>
                </a:solidFill>
                <a:latin typeface="Calibri" charset="0"/>
                <a:ea typeface="Calibri" charset="0"/>
                <a:cs typeface="Calibri" charset="0"/>
              </a:rPr>
              <a:t>Nunca llenar hasta pasado el nivel máximo estando el motor frío, debido a que cuando el motor funciona a Tº normal de funcionamiento, sobra refrigerante en el motor y se va al depósito de expansión. De ahí su nombre.</a:t>
            </a:r>
          </a:p>
          <a:p>
            <a:pPr marL="407988" indent="-407988" algn="just">
              <a:lnSpc>
                <a:spcPts val="1960"/>
              </a:lnSpc>
              <a:buFont typeface="+mj-lt"/>
              <a:buAutoNum type="arabicPeriod" startAt="13"/>
            </a:pPr>
            <a:r>
              <a:rPr lang="es-CL" sz="1500" dirty="0" smtClean="0">
                <a:solidFill>
                  <a:schemeClr val="bg2">
                    <a:lumMod val="50000"/>
                  </a:schemeClr>
                </a:solidFill>
                <a:latin typeface="Calibri" charset="0"/>
                <a:ea typeface="Calibri" charset="0"/>
                <a:cs typeface="Calibri" charset="0"/>
              </a:rPr>
              <a:t>Existen algunos motores que traen tapones de drenaje para sacar el aire que puede quedar en el sistema, estos tapones o purgadores están ubicados en las zonas altas del motor, como cerca del termostato o sistema de calefacción.</a:t>
            </a:r>
          </a:p>
          <a:p>
            <a:pPr marL="407988" indent="-407988" algn="just">
              <a:lnSpc>
                <a:spcPts val="1960"/>
              </a:lnSpc>
              <a:buFont typeface="+mj-lt"/>
              <a:buAutoNum type="arabicPeriod" startAt="13"/>
            </a:pPr>
            <a:r>
              <a:rPr lang="es-CL" sz="1500" dirty="0">
                <a:solidFill>
                  <a:schemeClr val="bg2">
                    <a:lumMod val="50000"/>
                  </a:schemeClr>
                </a:solidFill>
                <a:latin typeface="Calibri" charset="0"/>
                <a:ea typeface="Calibri" charset="0"/>
                <a:cs typeface="Calibri" charset="0"/>
              </a:rPr>
              <a:t>Una vez que el motor esté frío, se pueden abrir estos purgadores hasta que salga refrigerante a través de ellos, si no sale, es porque hay bolsas de aire en dichas zonas y se debe esperar hasta que salga refrigerante, a veces es necesario sacar la tapa de llenado para que se produzan diferencias de presiones. </a:t>
            </a:r>
            <a:endParaRPr lang="es-CL" sz="1500" dirty="0" smtClean="0">
              <a:solidFill>
                <a:schemeClr val="bg2">
                  <a:lumMod val="50000"/>
                </a:schemeClr>
              </a:solidFill>
              <a:latin typeface="Calibri" charset="0"/>
              <a:ea typeface="Calibri" charset="0"/>
              <a:cs typeface="Calibri" charset="0"/>
            </a:endParaRPr>
          </a:p>
        </p:txBody>
      </p:sp>
      <p:pic>
        <p:nvPicPr>
          <p:cNvPr id="9" name="Imagen 8">
            <a:extLst>
              <a:ext uri="{FF2B5EF4-FFF2-40B4-BE49-F238E27FC236}">
                <a16:creationId xmlns="" xmlns:a16="http://schemas.microsoft.com/office/drawing/2014/main" id="{DEC2FA14-783C-3445-B721-69344BAA3D38}"/>
              </a:ext>
            </a:extLst>
          </p:cNvPr>
          <p:cNvPicPr>
            <a:picLocks noChangeAspect="1"/>
          </p:cNvPicPr>
          <p:nvPr/>
        </p:nvPicPr>
        <p:blipFill>
          <a:blip r:embed="rId3"/>
          <a:stretch>
            <a:fillRect/>
          </a:stretch>
        </p:blipFill>
        <p:spPr>
          <a:xfrm>
            <a:off x="7472516" y="5372116"/>
            <a:ext cx="2097307" cy="2070902"/>
          </a:xfrm>
          <a:prstGeom prst="ellipse">
            <a:avLst/>
          </a:prstGeom>
          <a:ln w="63500">
            <a:solidFill>
              <a:schemeClr val="bg1"/>
            </a:solidFill>
          </a:ln>
        </p:spPr>
      </p:pic>
    </p:spTree>
    <p:extLst>
      <p:ext uri="{BB962C8B-B14F-4D97-AF65-F5344CB8AC3E}">
        <p14:creationId xmlns:p14="http://schemas.microsoft.com/office/powerpoint/2010/main" val="55234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Google Shape;25;p27"/>
          <p:cNvSpPr txBox="1">
            <a:spLocks noGrp="1"/>
          </p:cNvSpPr>
          <p:nvPr>
            <p:ph type="sldNum" sz="quarter" idx="4294967295"/>
          </p:nvPr>
        </p:nvSpPr>
        <p:spPr>
          <a:xfrm>
            <a:off x="371867" y="6884692"/>
            <a:ext cx="337324" cy="317249"/>
          </a:xfrm>
          <a:prstGeom prst="rect">
            <a:avLst/>
          </a:prstGeom>
          <a:extLst>
            <a:ext uri="{C572A759-6A51-4108-AA02-DFA0A04FC94B}">
              <ma14:wrappingTextBoxFlag xmlns:ma14="http://schemas.microsoft.com/office/mac/drawingml/2011/main" xmlns="" val="1"/>
            </a:ext>
          </a:extLst>
        </p:spPr>
        <p:txBody>
          <a:bodyPr lIns="91460" tIns="91460" rIns="91460" bIns="91460" anchor="t"/>
          <a:lstStyle>
            <a:lvl1pPr>
              <a:defRPr sz="1100">
                <a:latin typeface="Calibri"/>
                <a:ea typeface="Calibri"/>
                <a:cs typeface="Calibri"/>
                <a:sym typeface="Calibri"/>
              </a:defRPr>
            </a:lvl1pPr>
          </a:lstStyle>
          <a:p>
            <a:fld id="{86CB4B4D-7CA3-9044-876B-883B54F8677D}" type="slidenum">
              <a:t>23</a:t>
            </a:fld>
            <a:endParaRPr/>
          </a:p>
        </p:txBody>
      </p:sp>
      <p:pic>
        <p:nvPicPr>
          <p:cNvPr id="482" name="Imagen 9" descr="Imagen 9"/>
          <p:cNvPicPr>
            <a:picLocks noChangeAspect="1"/>
          </p:cNvPicPr>
          <p:nvPr/>
        </p:nvPicPr>
        <p:blipFill>
          <a:blip r:embed="rId2"/>
          <a:stretch>
            <a:fillRect/>
          </a:stretch>
        </p:blipFill>
        <p:spPr>
          <a:xfrm>
            <a:off x="831050" y="1816062"/>
            <a:ext cx="7019881" cy="4873690"/>
          </a:xfrm>
          <a:prstGeom prst="rect">
            <a:avLst/>
          </a:prstGeom>
          <a:ln w="12700">
            <a:miter lim="400000"/>
          </a:ln>
        </p:spPr>
      </p:pic>
      <p:pic>
        <p:nvPicPr>
          <p:cNvPr id="483" name="Imagen 10" descr="Imagen 10"/>
          <p:cNvPicPr>
            <a:picLocks noChangeAspect="1"/>
          </p:cNvPicPr>
          <p:nvPr/>
        </p:nvPicPr>
        <p:blipFill>
          <a:blip r:embed="rId3"/>
          <a:stretch>
            <a:fillRect/>
          </a:stretch>
        </p:blipFill>
        <p:spPr>
          <a:xfrm flipH="1">
            <a:off x="5176790" y="3961509"/>
            <a:ext cx="4638576" cy="3846491"/>
          </a:xfrm>
          <a:prstGeom prst="rect">
            <a:avLst/>
          </a:prstGeom>
          <a:ln w="12700">
            <a:miter lim="400000"/>
          </a:ln>
        </p:spPr>
      </p:pic>
      <p:grpSp>
        <p:nvGrpSpPr>
          <p:cNvPr id="486" name="Grupo 11"/>
          <p:cNvGrpSpPr/>
          <p:nvPr/>
        </p:nvGrpSpPr>
        <p:grpSpPr>
          <a:xfrm>
            <a:off x="6556074" y="1700167"/>
            <a:ext cx="2634916" cy="2630706"/>
            <a:chOff x="0" y="0"/>
            <a:chExt cx="2633624" cy="2629600"/>
          </a:xfrm>
        </p:grpSpPr>
        <p:sp>
          <p:nvSpPr>
            <p:cNvPr id="484"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485"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487" name="Google Shape;353;p18"/>
          <p:cNvSpPr txBox="1"/>
          <p:nvPr/>
        </p:nvSpPr>
        <p:spPr>
          <a:xfrm>
            <a:off x="6861272" y="1956170"/>
            <a:ext cx="2222986" cy="1477319"/>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a:lnSpc>
                <a:spcPct val="80000"/>
              </a:lnSpc>
              <a:defRPr sz="2100" b="1">
                <a:solidFill>
                  <a:srgbClr val="741B47"/>
                </a:solidFill>
                <a:latin typeface="Calibri"/>
                <a:ea typeface="Calibri"/>
                <a:cs typeface="Calibri"/>
                <a:sym typeface="Calibri"/>
              </a:defRPr>
            </a:pPr>
            <a:r>
              <a:rPr dirty="0"/>
              <a:t>Veamos el siguiente video que </a:t>
            </a:r>
            <a:r>
              <a:rPr lang="es-ES_tradnl" dirty="0" smtClean="0"/>
              <a:t>resume</a:t>
            </a:r>
            <a:r>
              <a:rPr dirty="0" smtClean="0"/>
              <a:t> </a:t>
            </a:r>
            <a:r>
              <a:rPr lang="es-ES" dirty="0" smtClean="0"/>
              <a:t>las </a:t>
            </a:r>
            <a:r>
              <a:rPr lang="es-ES" dirty="0" err="1" smtClean="0">
                <a:solidFill>
                  <a:srgbClr val="FF0000"/>
                </a:solidFill>
              </a:rPr>
              <a:t>carácterísticas</a:t>
            </a:r>
            <a:r>
              <a:rPr lang="es-ES" dirty="0" smtClean="0">
                <a:solidFill>
                  <a:srgbClr val="FF0000"/>
                </a:solidFill>
              </a:rPr>
              <a:t> de los refrigerantes</a:t>
            </a:r>
            <a:endParaRPr dirty="0">
              <a:solidFill>
                <a:srgbClr val="FF0000"/>
              </a:solidFill>
            </a:endParaRPr>
          </a:p>
        </p:txBody>
      </p:sp>
      <p:sp>
        <p:nvSpPr>
          <p:cNvPr id="488" name="Google Shape;323;p12"/>
          <p:cNvSpPr txBox="1"/>
          <p:nvPr/>
        </p:nvSpPr>
        <p:spPr>
          <a:xfrm>
            <a:off x="2945128" y="3520940"/>
            <a:ext cx="2425918" cy="738706"/>
          </a:xfrm>
          <a:prstGeom prst="rect">
            <a:avLst/>
          </a:prstGeom>
          <a:ln w="12700">
            <a:miter lim="400000"/>
          </a:ln>
          <a:extLst>
            <a:ext uri="{C572A759-6A51-4108-AA02-DFA0A04FC94B}">
              <ma14:wrappingTextBoxFlag xmlns:ma14="http://schemas.microsoft.com/office/mac/drawingml/2011/main" xmlns="" val="1"/>
            </a:ext>
          </a:extLst>
        </p:spPr>
        <p:txBody>
          <a:bodyPr lIns="91461" tIns="91461" rIns="91461" bIns="91461" anchor="ctr">
            <a:spAutoFit/>
          </a:bodyPr>
          <a:lstStyle>
            <a:lvl1pPr>
              <a:defRPr sz="1800">
                <a:latin typeface="Calibri"/>
                <a:ea typeface="Calibri"/>
                <a:cs typeface="Calibri"/>
                <a:sym typeface="Calibri"/>
              </a:defRPr>
            </a:lvl1pPr>
          </a:lstStyle>
          <a:p>
            <a:r>
              <a:rPr lang="es-ES_tradnl" dirty="0" smtClean="0"/>
              <a:t>Funcionamiento del sistema de refrigeración</a:t>
            </a:r>
            <a:endParaRPr dirty="0"/>
          </a:p>
        </p:txBody>
      </p:sp>
      <p:sp>
        <p:nvSpPr>
          <p:cNvPr id="489" name="Google Shape;206;p7"/>
          <p:cNvSpPr txBox="1"/>
          <p:nvPr/>
        </p:nvSpPr>
        <p:spPr>
          <a:xfrm>
            <a:off x="382686" y="1258110"/>
            <a:ext cx="8954892" cy="543730"/>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493" name="Botón de acción: Hacia delante o Siguiente 17">
            <a:hlinkClick r:id="rId4"/>
          </p:cNvPr>
          <p:cNvGrpSpPr/>
          <p:nvPr/>
        </p:nvGrpSpPr>
        <p:grpSpPr>
          <a:xfrm>
            <a:off x="2443200" y="3656714"/>
            <a:ext cx="492093" cy="492059"/>
            <a:chOff x="0" y="0"/>
            <a:chExt cx="491850" cy="491850"/>
          </a:xfrm>
        </p:grpSpPr>
        <p:sp>
          <p:nvSpPr>
            <p:cNvPr id="490" name="Cuadrado"/>
            <p:cNvSpPr/>
            <p:nvPr/>
          </p:nvSpPr>
          <p:spPr>
            <a:xfrm>
              <a:off x="0" y="0"/>
              <a:ext cx="491851" cy="491851"/>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1" name="Triángulo">
              <a:hlinkClick r:id="rId5"/>
            </p:cNvPr>
            <p:cNvSpPr/>
            <p:nvPr/>
          </p:nvSpPr>
          <p:spPr>
            <a:xfrm>
              <a:off x="61480" y="61480"/>
              <a:ext cx="368891" cy="3688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2" name="Figura"/>
            <p:cNvSpPr/>
            <p:nvPr/>
          </p:nvSpPr>
          <p:spPr>
            <a:xfrm>
              <a:off x="0" y="0"/>
              <a:ext cx="491851" cy="491851"/>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494" name="Google Shape;443;p20"/>
          <p:cNvSpPr txBox="1"/>
          <p:nvPr/>
        </p:nvSpPr>
        <p:spPr>
          <a:xfrm>
            <a:off x="366630" y="1097369"/>
            <a:ext cx="4702704" cy="400152"/>
          </a:xfrm>
          <a:prstGeom prst="rect">
            <a:avLst/>
          </a:prstGeom>
          <a:ln w="12700">
            <a:miter lim="400000"/>
          </a:ln>
          <a:extLst>
            <a:ext uri="{C572A759-6A51-4108-AA02-DFA0A04FC94B}">
              <ma14:wrappingTextBoxFlag xmlns:ma14="http://schemas.microsoft.com/office/mac/drawingml/2011/main" xmlns="" val="1"/>
            </a:ext>
          </a:extLst>
        </p:spPr>
        <p:txBody>
          <a:bodyPr lIns="91461" tIns="91461" rIns="91461" bIns="91461" anchor="ctr">
            <a:spAutoFit/>
          </a:bodyPr>
          <a:lstStyle>
            <a:lvl1pPr>
              <a:defRPr b="1">
                <a:latin typeface="Calibri"/>
                <a:ea typeface="Calibri"/>
                <a:cs typeface="Calibri"/>
                <a:sym typeface="Calibri"/>
              </a:defRPr>
            </a:lvl1pPr>
          </a:lstStyle>
          <a:p>
            <a:r>
              <a:t>VEAMOS EL SIGUIENTE</a:t>
            </a:r>
          </a:p>
        </p:txBody>
      </p:sp>
    </p:spTree>
    <p:extLst>
      <p:ext uri="{BB962C8B-B14F-4D97-AF65-F5344CB8AC3E}">
        <p14:creationId xmlns:p14="http://schemas.microsoft.com/office/powerpoint/2010/main" val="27932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ES_tradnl" sz="2000" dirty="0" smtClean="0">
                  <a:solidFill>
                    <a:srgbClr val="741B47"/>
                  </a:solidFill>
                  <a:latin typeface="Calibri"/>
                  <a:ea typeface="Calibri"/>
                  <a:cs typeface="Calibri"/>
                  <a:sym typeface="Calibri"/>
                </a:rPr>
                <a:t>CAMBIO DE</a:t>
              </a:r>
              <a:r>
                <a:rPr lang="es-ES_tradnl" sz="2000" b="0" i="0" u="none" strike="noStrike" cap="none" dirty="0" smtClean="0">
                  <a:solidFill>
                    <a:srgbClr val="741B47"/>
                  </a:solidFill>
                  <a:latin typeface="Calibri"/>
                  <a:ea typeface="Calibri"/>
                  <a:cs typeface="Calibri"/>
                  <a:sym typeface="Calibri"/>
                </a:rPr>
                <a:t> </a:t>
              </a:r>
              <a:r>
                <a:rPr lang="es-ES" sz="2000" b="1" i="0" u="none" strike="noStrike" cap="none" dirty="0" smtClean="0">
                  <a:solidFill>
                    <a:srgbClr val="741B47"/>
                  </a:solidFill>
                  <a:latin typeface="Calibri"/>
                  <a:ea typeface="Calibri"/>
                  <a:cs typeface="Calibri"/>
                  <a:sym typeface="Calibri"/>
                </a:rPr>
                <a:t>REFRIGERANTE DE MOTOR</a:t>
              </a:r>
              <a:endParaRPr b="1" dirty="0"/>
            </a:p>
            <a:p>
              <a:pPr marL="0" marR="0" lvl="0" indent="0" algn="l" rtl="0">
                <a:lnSpc>
                  <a:spcPct val="115000"/>
                </a:lnSpc>
                <a:spcBef>
                  <a:spcPts val="0"/>
                </a:spcBef>
                <a:spcAft>
                  <a:spcPts val="0"/>
                </a:spcAft>
                <a:buNone/>
              </a:pPr>
              <a:endParaRPr sz="1600" b="1"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76384D"/>
                  </a:solidFill>
                  <a:latin typeface="Calibri"/>
                  <a:ea typeface="Calibri"/>
                  <a:cs typeface="Calibri"/>
                  <a:sym typeface="Calibri"/>
                </a:rPr>
                <a:t>¡</a:t>
              </a:r>
              <a:r>
                <a:rPr lang="en-US" sz="1600" b="1" i="0" u="none" strike="noStrike" cap="none" dirty="0" err="1">
                  <a:solidFill>
                    <a:srgbClr val="76384D"/>
                  </a:solidFill>
                  <a:latin typeface="Calibri"/>
                  <a:ea typeface="Calibri"/>
                  <a:cs typeface="Calibri"/>
                  <a:sym typeface="Calibri"/>
                </a:rPr>
                <a:t>Atentos</a:t>
              </a:r>
              <a:r>
                <a:rPr lang="en-US" sz="1600" b="1" i="0" u="none" strike="noStrike" cap="none" dirty="0">
                  <a:solidFill>
                    <a:srgbClr val="76384D"/>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2</a:t>
            </a:r>
            <a:endParaRPr sz="5000" b="0" i="0" u="none" strike="noStrike" cap="none" dirty="0">
              <a:solidFill>
                <a:srgbClr val="BA9BA5"/>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7" name="Google Shape;394;p18"/>
          <p:cNvPicPr preferRelativeResize="0"/>
          <p:nvPr/>
        </p:nvPicPr>
        <p:blipFill rotWithShape="1">
          <a:blip r:embed="rId4">
            <a:alphaModFix/>
          </a:blip>
          <a:srcRect/>
          <a:stretch/>
        </p:blipFill>
        <p:spPr>
          <a:xfrm>
            <a:off x="0" y="2474949"/>
            <a:ext cx="3854921" cy="3652248"/>
          </a:xfrm>
          <a:prstGeom prst="rect">
            <a:avLst/>
          </a:prstGeom>
          <a:noFill/>
          <a:ln>
            <a:noFill/>
          </a:ln>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29930"/>
            <a:ext cx="1806825" cy="134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02"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404"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405"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406" name="Google Shape;406;p19"/>
          <p:cNvSpPr txBox="1"/>
          <p:nvPr/>
        </p:nvSpPr>
        <p:spPr>
          <a:xfrm>
            <a:off x="1229039" y="4508604"/>
            <a:ext cx="7865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407"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410"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411" name="Google Shape;411;p19"/>
          <p:cNvGrpSpPr/>
          <p:nvPr/>
        </p:nvGrpSpPr>
        <p:grpSpPr>
          <a:xfrm>
            <a:off x="-4655" y="1788831"/>
            <a:ext cx="1135367" cy="783005"/>
            <a:chOff x="-4655" y="1877319"/>
            <a:chExt cx="1135367" cy="783005"/>
          </a:xfrm>
        </p:grpSpPr>
        <p:sp>
          <p:nvSpPr>
            <p:cNvPr id="412"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3" name="Google Shape;413;p19"/>
            <p:cNvPicPr preferRelativeResize="0"/>
            <p:nvPr/>
          </p:nvPicPr>
          <p:blipFill rotWithShape="1">
            <a:blip r:embed="rId3">
              <a:alphaModFix/>
            </a:blip>
            <a:srcRect/>
            <a:stretch/>
          </p:blipFill>
          <p:spPr>
            <a:xfrm>
              <a:off x="337197" y="2035280"/>
              <a:ext cx="629465" cy="530549"/>
            </a:xfrm>
            <a:prstGeom prst="rect">
              <a:avLst/>
            </a:prstGeom>
            <a:noFill/>
            <a:ln>
              <a:noFill/>
            </a:ln>
          </p:spPr>
        </p:pic>
      </p:grpSp>
      <p:sp>
        <p:nvSpPr>
          <p:cNvPr id="414"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del motor, </a:t>
            </a:r>
            <a:r>
              <a:rPr lang="en-US" sz="1400" b="0" i="0" u="none" strike="noStrike" cap="none" dirty="0" err="1">
                <a:solidFill>
                  <a:schemeClr val="dk1"/>
                </a:solidFill>
                <a:latin typeface="Calibri"/>
                <a:ea typeface="Calibri"/>
                <a:cs typeface="Calibri"/>
                <a:sym typeface="Calibri"/>
              </a:rPr>
              <a:t>desarme</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partes</a:t>
            </a:r>
            <a:r>
              <a:rPr lang="en-US" sz="1400" b="0" i="0" u="none" strike="noStrike" cap="none" dirty="0">
                <a:solidFill>
                  <a:schemeClr val="dk1"/>
                </a:solidFill>
                <a:latin typeface="Calibri"/>
                <a:ea typeface="Calibri"/>
                <a:cs typeface="Calibri"/>
                <a:sym typeface="Calibri"/>
              </a:rPr>
              <a:t> y </a:t>
            </a:r>
            <a:r>
              <a:rPr lang="en-US" sz="1400" b="0" i="0" u="none" strike="noStrike" cap="none" dirty="0" err="1">
                <a:solidFill>
                  <a:schemeClr val="dk1"/>
                </a:solidFill>
                <a:latin typeface="Calibri"/>
                <a:ea typeface="Calibri"/>
                <a:cs typeface="Calibri"/>
                <a:sym typeface="Calibri"/>
              </a:rPr>
              <a:t>trabajo</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endParaRPr dirty="0"/>
          </a:p>
        </p:txBody>
      </p:sp>
      <p:grpSp>
        <p:nvGrpSpPr>
          <p:cNvPr id="415" name="Google Shape;415;p19"/>
          <p:cNvGrpSpPr/>
          <p:nvPr/>
        </p:nvGrpSpPr>
        <p:grpSpPr>
          <a:xfrm>
            <a:off x="-4655" y="2661654"/>
            <a:ext cx="1135367" cy="783005"/>
            <a:chOff x="-4655" y="2735448"/>
            <a:chExt cx="1135367" cy="783005"/>
          </a:xfrm>
        </p:grpSpPr>
        <p:sp>
          <p:nvSpPr>
            <p:cNvPr id="416"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7" name="Google Shape;417;p19"/>
            <p:cNvPicPr preferRelativeResize="0"/>
            <p:nvPr/>
          </p:nvPicPr>
          <p:blipFill rotWithShape="1">
            <a:blip r:embed="rId4">
              <a:alphaModFix/>
            </a:blip>
            <a:srcRect/>
            <a:stretch/>
          </p:blipFill>
          <p:spPr>
            <a:xfrm>
              <a:off x="331947" y="2879412"/>
              <a:ext cx="639965" cy="539399"/>
            </a:xfrm>
            <a:prstGeom prst="rect">
              <a:avLst/>
            </a:prstGeom>
            <a:noFill/>
            <a:ln>
              <a:noFill/>
            </a:ln>
          </p:spPr>
        </p:pic>
      </p:grpSp>
      <p:grpSp>
        <p:nvGrpSpPr>
          <p:cNvPr id="418" name="Google Shape;418;p19"/>
          <p:cNvGrpSpPr/>
          <p:nvPr/>
        </p:nvGrpSpPr>
        <p:grpSpPr>
          <a:xfrm>
            <a:off x="-4655" y="3534477"/>
            <a:ext cx="1135367" cy="783005"/>
            <a:chOff x="-4655" y="3593577"/>
            <a:chExt cx="1135367" cy="783005"/>
          </a:xfrm>
        </p:grpSpPr>
        <p:sp>
          <p:nvSpPr>
            <p:cNvPr id="419"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0" name="Google Shape;420;p19"/>
            <p:cNvPicPr preferRelativeResize="0"/>
            <p:nvPr/>
          </p:nvPicPr>
          <p:blipFill rotWithShape="1">
            <a:blip r:embed="rId5">
              <a:alphaModFix/>
            </a:blip>
            <a:srcRect/>
            <a:stretch/>
          </p:blipFill>
          <p:spPr>
            <a:xfrm>
              <a:off x="350751" y="3729725"/>
              <a:ext cx="602356" cy="507700"/>
            </a:xfrm>
            <a:prstGeom prst="rect">
              <a:avLst/>
            </a:prstGeom>
            <a:noFill/>
            <a:ln>
              <a:noFill/>
            </a:ln>
          </p:spPr>
        </p:pic>
      </p:grpSp>
      <p:grpSp>
        <p:nvGrpSpPr>
          <p:cNvPr id="421" name="Google Shape;421;p19"/>
          <p:cNvGrpSpPr/>
          <p:nvPr/>
        </p:nvGrpSpPr>
        <p:grpSpPr>
          <a:xfrm>
            <a:off x="-4655" y="4407300"/>
            <a:ext cx="1135367" cy="783005"/>
            <a:chOff x="-4655" y="4451706"/>
            <a:chExt cx="1135367" cy="783005"/>
          </a:xfrm>
        </p:grpSpPr>
        <p:sp>
          <p:nvSpPr>
            <p:cNvPr id="422"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19"/>
            <p:cNvPicPr preferRelativeResize="0"/>
            <p:nvPr/>
          </p:nvPicPr>
          <p:blipFill rotWithShape="1">
            <a:blip r:embed="rId6">
              <a:alphaModFix/>
            </a:blip>
            <a:srcRect/>
            <a:stretch/>
          </p:blipFill>
          <p:spPr>
            <a:xfrm>
              <a:off x="342982" y="4590635"/>
              <a:ext cx="610125" cy="514248"/>
            </a:xfrm>
            <a:prstGeom prst="rect">
              <a:avLst/>
            </a:prstGeom>
            <a:noFill/>
            <a:ln>
              <a:noFill/>
            </a:ln>
          </p:spPr>
        </p:pic>
      </p:grpSp>
      <p:grpSp>
        <p:nvGrpSpPr>
          <p:cNvPr id="424" name="Google Shape;424;p19"/>
          <p:cNvGrpSpPr/>
          <p:nvPr/>
        </p:nvGrpSpPr>
        <p:grpSpPr>
          <a:xfrm>
            <a:off x="-4655" y="6167965"/>
            <a:ext cx="1135367" cy="783005"/>
            <a:chOff x="-4655" y="6167965"/>
            <a:chExt cx="1135367" cy="783005"/>
          </a:xfrm>
        </p:grpSpPr>
        <p:sp>
          <p:nvSpPr>
            <p:cNvPr id="425"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6" name="Google Shape;426;p19"/>
            <p:cNvPicPr preferRelativeResize="0"/>
            <p:nvPr/>
          </p:nvPicPr>
          <p:blipFill rotWithShape="1">
            <a:blip r:embed="rId7">
              <a:alphaModFix/>
            </a:blip>
            <a:srcRect/>
            <a:stretch/>
          </p:blipFill>
          <p:spPr>
            <a:xfrm>
              <a:off x="318928" y="6295340"/>
              <a:ext cx="666001" cy="561343"/>
            </a:xfrm>
            <a:prstGeom prst="rect">
              <a:avLst/>
            </a:prstGeom>
            <a:noFill/>
            <a:ln>
              <a:noFill/>
            </a:ln>
          </p:spPr>
        </p:pic>
      </p:grpSp>
      <p:grpSp>
        <p:nvGrpSpPr>
          <p:cNvPr id="427" name="Google Shape;427;p19"/>
          <p:cNvGrpSpPr/>
          <p:nvPr/>
        </p:nvGrpSpPr>
        <p:grpSpPr>
          <a:xfrm>
            <a:off x="-4655" y="5117148"/>
            <a:ext cx="1193246" cy="1156253"/>
            <a:chOff x="-4655" y="5146860"/>
            <a:chExt cx="1193246" cy="1156253"/>
          </a:xfrm>
        </p:grpSpPr>
        <p:sp>
          <p:nvSpPr>
            <p:cNvPr id="428"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9" name="Google Shape;429;p19"/>
            <p:cNvPicPr preferRelativeResize="0"/>
            <p:nvPr/>
          </p:nvPicPr>
          <p:blipFill rotWithShape="1">
            <a:blip r:embed="rId8">
              <a:alphaModFix/>
            </a:blip>
            <a:srcRect/>
            <a:stretch/>
          </p:blipFill>
          <p:spPr>
            <a:xfrm rot="-2193866">
              <a:off x="141403" y="5342117"/>
              <a:ext cx="908505" cy="765740"/>
            </a:xfrm>
            <a:prstGeom prst="rect">
              <a:avLst/>
            </a:prstGeom>
            <a:noFill/>
            <a:ln>
              <a:noFill/>
            </a:ln>
          </p:spPr>
        </p:pic>
      </p:grpSp>
      <p:pic>
        <p:nvPicPr>
          <p:cNvPr id="433" name="Google Shape;433;p19"/>
          <p:cNvPicPr preferRelativeResize="0"/>
          <p:nvPr/>
        </p:nvPicPr>
        <p:blipFill rotWithShape="1">
          <a:blip r:embed="rId9">
            <a:alphaModFix/>
          </a:blip>
          <a:srcRect/>
          <a:stretch/>
        </p:blipFill>
        <p:spPr>
          <a:xfrm>
            <a:off x="5211105" y="4810371"/>
            <a:ext cx="4327510" cy="33538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3"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 name="Google Shape;444;p20"/>
          <p:cNvPicPr preferRelativeResize="0"/>
          <p:nvPr/>
        </p:nvPicPr>
        <p:blipFill rotWithShape="1">
          <a:blip r:embed="rId2">
            <a:alphaModFix/>
          </a:blip>
          <a:srcRect/>
          <a:stretch/>
        </p:blipFill>
        <p:spPr>
          <a:xfrm>
            <a:off x="5188464" y="2370247"/>
            <a:ext cx="4539997" cy="5336912"/>
          </a:xfrm>
          <a:prstGeom prst="rect">
            <a:avLst/>
          </a:prstGeom>
          <a:noFill/>
          <a:ln>
            <a:noFill/>
          </a:ln>
        </p:spPr>
      </p:pic>
      <p:sp>
        <p:nvSpPr>
          <p:cNvPr id="7" name="Google Shape;445;p20"/>
          <p:cNvSpPr txBox="1"/>
          <p:nvPr/>
        </p:nvSpPr>
        <p:spPr>
          <a:xfrm>
            <a:off x="958647" y="3356277"/>
            <a:ext cx="4704736" cy="774531"/>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ES_tradnl" sz="2000" b="0" i="0" u="none" strike="noStrike" cap="none" dirty="0" smtClean="0">
                <a:solidFill>
                  <a:srgbClr val="FF0000"/>
                </a:solidFill>
                <a:latin typeface="Calibri"/>
                <a:ea typeface="Calibri"/>
                <a:cs typeface="Calibri"/>
                <a:sym typeface="Calibri"/>
              </a:rPr>
              <a:t>CAMBIO DE </a:t>
            </a:r>
            <a:r>
              <a:rPr lang="es-ES" sz="2000" b="1" i="0" u="none" strike="noStrike" cap="none" dirty="0" smtClean="0">
                <a:solidFill>
                  <a:srgbClr val="800000"/>
                </a:solidFill>
                <a:latin typeface="Calibri"/>
                <a:ea typeface="Calibri"/>
                <a:cs typeface="Calibri"/>
                <a:sym typeface="Calibri"/>
              </a:rPr>
              <a:t>REFRIGERANTE DE MOTOR</a:t>
            </a:r>
            <a:endParaRPr b="1" dirty="0" smtClean="0">
              <a:solidFill>
                <a:srgbClr val="800000"/>
              </a:solidFill>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actividad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práctica</a:t>
            </a:r>
            <a:r>
              <a:rPr lang="en-US" sz="1600" b="0" i="0"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sugerimos</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seguir</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las</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instrucciones</a:t>
            </a:r>
            <a:r>
              <a:rPr lang="en-US" sz="1600" b="1" i="0" u="none" strike="noStrike" cap="none" dirty="0">
                <a:solidFill>
                  <a:srgbClr val="76384D"/>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van</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Adjuntas</a:t>
            </a:r>
            <a:r>
              <a:rPr lang="en-US" sz="1600" b="0" i="0" u="none" strike="noStrike" cap="none" dirty="0">
                <a:solidFill>
                  <a:srgbClr val="000000"/>
                </a:solidFill>
                <a:latin typeface="Calibri"/>
                <a:ea typeface="Calibri"/>
                <a:cs typeface="Calibri"/>
                <a:sym typeface="Calibri"/>
              </a:rPr>
              <a:t> en la </a:t>
            </a:r>
            <a:r>
              <a:rPr lang="en-US" sz="1600" b="0" i="0" u="none" strike="noStrike" cap="none" dirty="0" err="1">
                <a:solidFill>
                  <a:srgbClr val="000000"/>
                </a:solidFill>
                <a:latin typeface="Calibri"/>
                <a:ea typeface="Calibri"/>
                <a:cs typeface="Calibri"/>
                <a:sym typeface="Calibri"/>
              </a:rPr>
              <a:t>guía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el </a:t>
            </a:r>
            <a:r>
              <a:rPr lang="en-US" sz="1600" b="0" i="0" u="none" strike="noStrike" cap="none" dirty="0" err="1">
                <a:solidFill>
                  <a:srgbClr val="000000"/>
                </a:solidFill>
                <a:latin typeface="Calibri"/>
                <a:ea typeface="Calibri"/>
                <a:cs typeface="Calibri"/>
                <a:sym typeface="Calibri"/>
              </a:rPr>
              <a:t>profesor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entregará</a:t>
            </a:r>
            <a:r>
              <a:rPr lang="en-US" sz="1600" b="0" i="0" u="none" strike="noStrike" cap="none" dirty="0">
                <a:solidFill>
                  <a:srgbClr val="000000"/>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sp>
        <p:nvSpPr>
          <p:cNvPr id="8"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dirty="0" smtClean="0">
                <a:solidFill>
                  <a:srgbClr val="BA9BA5"/>
                </a:solidFill>
                <a:latin typeface="Calibri"/>
                <a:ea typeface="Calibri"/>
                <a:cs typeface="Calibri"/>
                <a:sym typeface="Calibri"/>
              </a:rPr>
              <a:t>2</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257170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ES_tradnl" sz="2000">
                <a:solidFill>
                  <a:srgbClr val="FF0000"/>
                </a:solidFill>
                <a:latin typeface="Calibri"/>
                <a:ea typeface="Calibri"/>
                <a:cs typeface="Calibri"/>
                <a:sym typeface="Calibri"/>
              </a:rPr>
              <a:t>CAMBIO DE </a:t>
            </a:r>
            <a:r>
              <a:rPr lang="es-ES_tradnl" sz="2000" b="1">
                <a:solidFill>
                  <a:srgbClr val="800000"/>
                </a:solidFill>
                <a:latin typeface="Calibri"/>
                <a:ea typeface="Calibri"/>
                <a:cs typeface="Calibri"/>
                <a:sym typeface="Calibri"/>
              </a:rPr>
              <a:t>REFRIGERANTE DE MOTOR</a:t>
            </a:r>
            <a:endParaRPr lang="es-ES_tradnl" sz="2000" b="1">
              <a:solidFill>
                <a:srgbClr val="800000"/>
              </a:solidFill>
            </a:endParaRPr>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3" y="4159041"/>
            <a:ext cx="673176" cy="6037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481781" y="1887795"/>
            <a:ext cx="4090219" cy="3116824"/>
          </a:xfrm>
          <a:prstGeom prst="roundRect">
            <a:avLst>
              <a:gd name="adj" fmla="val 842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99;p3"/>
          <p:cNvSpPr txBox="1"/>
          <p:nvPr/>
        </p:nvSpPr>
        <p:spPr>
          <a:xfrm>
            <a:off x="1095637" y="2880851"/>
            <a:ext cx="2923654" cy="1130711"/>
          </a:xfrm>
          <a:prstGeom prst="rect">
            <a:avLst/>
          </a:prstGeom>
          <a:noFill/>
          <a:ln>
            <a:noFill/>
          </a:ln>
        </p:spPr>
        <p:txBody>
          <a:bodyPr spcFirstLastPara="1" wrap="square" lIns="91425" tIns="91425" rIns="91425" bIns="91425" anchor="ctr" anchorCtr="0">
            <a:noAutofit/>
          </a:bodyPr>
          <a:lstStyle/>
          <a:p>
            <a:r>
              <a:rPr lang="es-ES" dirty="0">
                <a:latin typeface="Calibri"/>
                <a:ea typeface="Calibri"/>
                <a:cs typeface="Calibri"/>
              </a:rPr>
              <a:t>Inspeccionar y diagnosticar averías y fallas en el funcionamiento mecánico, eléctrico o electrónico de vehículos motorizados, identificando el o los sistemas y componentes comprometidos, realizando mediciones y controles de verificación de distintas magnitudes mediante instrumentos análogos y digitales, con referencia a las especificaciones técnicas del fabricante.</a:t>
            </a: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5" y="1796210"/>
            <a:ext cx="719661" cy="686189"/>
          </a:xfrm>
          <a:prstGeom prst="rect">
            <a:avLst/>
          </a:prstGeom>
        </p:spPr>
      </p:pic>
      <p:sp>
        <p:nvSpPr>
          <p:cNvPr id="20" name="Google Shape;95;p3"/>
          <p:cNvSpPr txBox="1"/>
          <p:nvPr/>
        </p:nvSpPr>
        <p:spPr>
          <a:xfrm>
            <a:off x="375975" y="1373700"/>
            <a:ext cx="4864619"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smtClean="0">
                <a:solidFill>
                  <a:srgbClr val="741B47"/>
                </a:solidFill>
                <a:latin typeface="Calibri"/>
                <a:ea typeface="Calibri"/>
                <a:cs typeface="Calibri"/>
                <a:sym typeface="Calibri"/>
              </a:rPr>
              <a:t>OBJETIVO DE APRENDIZAJE</a:t>
            </a:r>
            <a:endParaRPr lang="en-US" sz="3100" b="1" dirty="0">
              <a:solidFill>
                <a:srgbClr val="741B47"/>
              </a:solidFill>
              <a:latin typeface="Calibri"/>
              <a:ea typeface="Calibri"/>
              <a:cs typeface="Calibri"/>
              <a:sym typeface="Calibri"/>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85" y="2354963"/>
            <a:ext cx="5849284" cy="4478455"/>
          </a:xfrm>
          <a:prstGeom prst="rect">
            <a:avLst/>
          </a:prstGeom>
        </p:spPr>
      </p:pic>
    </p:spTree>
    <p:extLst>
      <p:ext uri="{BB962C8B-B14F-4D97-AF65-F5344CB8AC3E}">
        <p14:creationId xmlns:p14="http://schemas.microsoft.com/office/powerpoint/2010/main" val="38672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163" name="Google Shape;101;p3"/>
          <p:cNvSpPr/>
          <p:nvPr/>
        </p:nvSpPr>
        <p:spPr>
          <a:xfrm>
            <a:off x="564075" y="2843141"/>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5" name="Google Shape;101;p3"/>
          <p:cNvSpPr/>
          <p:nvPr/>
        </p:nvSpPr>
        <p:spPr>
          <a:xfrm>
            <a:off x="564075" y="4136857"/>
            <a:ext cx="4657800" cy="1289581"/>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 name="Google Shape;94;p3"/>
          <p:cNvSpPr txBox="1">
            <a:spLocks noGrp="1"/>
          </p:cNvSpPr>
          <p:nvPr>
            <p:ph type="subTitle" idx="4294967295"/>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741B47"/>
                </a:solidFill>
                <a:latin typeface="Calibri"/>
                <a:ea typeface="Calibri"/>
                <a:cs typeface="Calibri"/>
                <a:sym typeface="Calibri"/>
              </a:rPr>
              <a:t>¿QUÉ APRENDIMOS LA ACTIVIDAD ANTERIOR?</a:t>
            </a:r>
            <a:endParaRPr sz="3100" b="1" i="0" u="none" strike="noStrike" cap="none" dirty="0">
              <a:solidFill>
                <a:srgbClr val="741B47"/>
              </a:solidFill>
              <a:latin typeface="Calibri"/>
              <a:ea typeface="Calibri"/>
              <a:cs typeface="Calibri"/>
              <a:sym typeface="Calibri"/>
            </a:endParaRPr>
          </a:p>
        </p:txBody>
      </p:sp>
      <p:sp>
        <p:nvSpPr>
          <p:cNvPr id="48" name="Elipse 47">
            <a:extLst>
              <a:ext uri="{FF2B5EF4-FFF2-40B4-BE49-F238E27FC236}">
                <a16:creationId xmlns="" xmlns:a16="http://schemas.microsoft.com/office/drawing/2014/main"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Google Shape;82;p14"/>
          <p:cNvSpPr txBox="1"/>
          <p:nvPr/>
        </p:nvSpPr>
        <p:spPr>
          <a:xfrm>
            <a:off x="572274" y="2253999"/>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1800" b="1" dirty="0" smtClean="0">
                <a:solidFill>
                  <a:srgbClr val="741B47"/>
                </a:solidFill>
                <a:latin typeface="Calibri" panose="020F0502020204030204" pitchFamily="34" charset="0"/>
                <a:ea typeface="Roboto"/>
                <a:cs typeface="Calibri" panose="020F0502020204030204" pitchFamily="34" charset="0"/>
                <a:sym typeface="Roboto"/>
              </a:rPr>
              <a:t>CAMBIO DE ACEITE Y FILTRO</a:t>
            </a:r>
            <a:endParaRPr sz="1800" b="1" dirty="0">
              <a:latin typeface="Calibri" panose="020F0502020204030204" pitchFamily="34" charset="0"/>
              <a:cs typeface="Calibri" panose="020F0502020204030204" pitchFamily="34" charset="0"/>
            </a:endParaRPr>
          </a:p>
        </p:txBody>
      </p:sp>
      <p:grpSp>
        <p:nvGrpSpPr>
          <p:cNvPr id="4" name="Grupo 3"/>
          <p:cNvGrpSpPr/>
          <p:nvPr/>
        </p:nvGrpSpPr>
        <p:grpSpPr>
          <a:xfrm>
            <a:off x="386551" y="4583985"/>
            <a:ext cx="391110" cy="395325"/>
            <a:chOff x="386551" y="4502842"/>
            <a:chExt cx="391110" cy="395325"/>
          </a:xfrm>
        </p:grpSpPr>
        <p:sp>
          <p:nvSpPr>
            <p:cNvPr id="160" name="Google Shape;103;p3"/>
            <p:cNvSpPr/>
            <p:nvPr/>
          </p:nvSpPr>
          <p:spPr>
            <a:xfrm>
              <a:off x="386551" y="4512367"/>
              <a:ext cx="39111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n>
                  <a:solidFill>
                    <a:srgbClr val="741B47"/>
                  </a:solidFill>
                </a:ln>
                <a:solidFill>
                  <a:srgbClr val="000000"/>
                </a:solidFill>
                <a:latin typeface="Arial"/>
                <a:ea typeface="Arial"/>
                <a:cs typeface="Arial"/>
                <a:sym typeface="Arial"/>
              </a:endParaRPr>
            </a:p>
          </p:txBody>
        </p:sp>
        <p:sp>
          <p:nvSpPr>
            <p:cNvPr id="161" name="Google Shape;104;p3"/>
            <p:cNvSpPr txBox="1"/>
            <p:nvPr/>
          </p:nvSpPr>
          <p:spPr>
            <a:xfrm>
              <a:off x="396454" y="4502842"/>
              <a:ext cx="31220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grpSp>
        <p:nvGrpSpPr>
          <p:cNvPr id="3" name="Grupo 2"/>
          <p:cNvGrpSpPr/>
          <p:nvPr/>
        </p:nvGrpSpPr>
        <p:grpSpPr>
          <a:xfrm>
            <a:off x="375975" y="3215364"/>
            <a:ext cx="376200" cy="395325"/>
            <a:chOff x="375975" y="3087305"/>
            <a:chExt cx="376200" cy="395325"/>
          </a:xfrm>
        </p:grpSpPr>
        <p:sp>
          <p:nvSpPr>
            <p:cNvPr id="166"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86" name="Google Shape;80;p14">
            <a:extLst>
              <a:ext uri="{FF2B5EF4-FFF2-40B4-BE49-F238E27FC236}">
                <a16:creationId xmlns:a16="http://schemas.microsoft.com/office/drawing/2014/main" xmlns="" id="{FD5CCA16-F769-EE46-BB85-A310245CC79B}"/>
              </a:ext>
            </a:extLst>
          </p:cNvPr>
          <p:cNvSpPr txBox="1"/>
          <p:nvPr/>
        </p:nvSpPr>
        <p:spPr>
          <a:xfrm>
            <a:off x="967146" y="3148689"/>
            <a:ext cx="41292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ES" sz="1600" dirty="0" smtClean="0">
                <a:latin typeface="Calibri" panose="020F0502020204030204" pitchFamily="34" charset="0"/>
                <a:ea typeface="Roboto"/>
                <a:cs typeface="Calibri" panose="020F0502020204030204" pitchFamily="34" charset="0"/>
                <a:sym typeface="Roboto"/>
              </a:rPr>
              <a:t>Identificaste el mantenimiento preventivo de cambio de aceite y filtro, de acuerdo a lo propuesto en el manual del fabricante.</a:t>
            </a:r>
            <a:endParaRPr lang="x-none" sz="16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187" name="Google Shape;81;p14">
            <a:extLst>
              <a:ext uri="{FF2B5EF4-FFF2-40B4-BE49-F238E27FC236}">
                <a16:creationId xmlns:a16="http://schemas.microsoft.com/office/drawing/2014/main" xmlns="" id="{CD10E17F-0C25-684D-B2C5-DB1BC6E95A6B}"/>
              </a:ext>
            </a:extLst>
          </p:cNvPr>
          <p:cNvSpPr txBox="1"/>
          <p:nvPr/>
        </p:nvSpPr>
        <p:spPr>
          <a:xfrm>
            <a:off x="967146" y="4512547"/>
            <a:ext cx="40386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ES" sz="1600" dirty="0" smtClean="0">
                <a:latin typeface="Calibri" panose="020F0502020204030204" pitchFamily="34" charset="0"/>
                <a:ea typeface="Roboto"/>
                <a:cs typeface="Calibri" panose="020F0502020204030204" pitchFamily="34" charset="0"/>
                <a:sym typeface="Roboto"/>
              </a:rPr>
              <a:t>Aplicaste el mantenimiento preventivo a un automóvil, considerando el cambio de aceite y filtro, según lo propuesto en el manual de servicio.</a:t>
            </a:r>
            <a:endParaRPr lang="x-none" sz="1600" dirty="0">
              <a:latin typeface="Calibri" panose="020F0502020204030204" pitchFamily="34" charset="0"/>
              <a:ea typeface="Roboto"/>
              <a:cs typeface="Calibri" panose="020F0502020204030204" pitchFamily="34" charset="0"/>
              <a:sym typeface="Roboto"/>
            </a:endParaRPr>
          </a:p>
        </p:txBody>
      </p:sp>
      <p:pic>
        <p:nvPicPr>
          <p:cNvPr id="190" name="Imagen 1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extLst>
      <p:ext uri="{BB962C8B-B14F-4D97-AF65-F5344CB8AC3E}">
        <p14:creationId xmlns:p14="http://schemas.microsoft.com/office/powerpoint/2010/main" val="23847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sp>
        <p:nvSpPr>
          <p:cNvPr id="128" name="Google Shape;128;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n-US" sz="2100" b="1" i="0" u="none" strike="noStrike" cap="none" dirty="0">
                <a:solidFill>
                  <a:srgbClr val="76384D"/>
                </a:solidFill>
                <a:latin typeface="Calibri"/>
                <a:ea typeface="Calibri"/>
                <a:cs typeface="Calibri"/>
                <a:sym typeface="Calibri"/>
              </a:rPr>
              <a:t>¡</a:t>
            </a:r>
            <a:r>
              <a:rPr lang="en-US" sz="2100" b="1" i="0" u="none" strike="noStrike" cap="none" dirty="0" err="1">
                <a:solidFill>
                  <a:srgbClr val="76384D"/>
                </a:solidFill>
                <a:latin typeface="Calibri"/>
                <a:ea typeface="Calibri"/>
                <a:cs typeface="Calibri"/>
                <a:sym typeface="Calibri"/>
              </a:rPr>
              <a:t>Compartan</a:t>
            </a:r>
            <a:r>
              <a:rPr lang="en-US" sz="2100" b="1" i="0" u="none" strike="noStrike" cap="none" dirty="0">
                <a:solidFill>
                  <a:srgbClr val="76384D"/>
                </a:solidFill>
                <a:latin typeface="Calibri"/>
                <a:ea typeface="Calibri"/>
                <a:cs typeface="Calibri"/>
                <a:sym typeface="Calibri"/>
              </a:rPr>
              <a:t> </a:t>
            </a:r>
            <a:r>
              <a:rPr lang="en-US" sz="2100" b="1" i="0" u="none" strike="noStrike" cap="none" dirty="0" err="1">
                <a:solidFill>
                  <a:srgbClr val="76384D"/>
                </a:solidFill>
                <a:latin typeface="Calibri"/>
                <a:ea typeface="Calibri"/>
                <a:cs typeface="Calibri"/>
                <a:sym typeface="Calibri"/>
              </a:rPr>
              <a:t>experiencias</a:t>
            </a:r>
            <a:r>
              <a:rPr lang="en-US" sz="2100" b="1" i="0" u="none" strike="noStrike" cap="none" dirty="0">
                <a:solidFill>
                  <a:srgbClr val="76384D"/>
                </a:solidFill>
                <a:latin typeface="Calibri"/>
                <a:ea typeface="Calibri"/>
                <a:cs typeface="Calibri"/>
                <a:sym typeface="Calibri"/>
              </a:rPr>
              <a:t> </a:t>
            </a:r>
            <a:r>
              <a:rPr lang="en-US" sz="2100" b="0" i="0" u="none" strike="noStrike" cap="none" dirty="0">
                <a:solidFill>
                  <a:srgbClr val="76384D"/>
                </a:solidFill>
                <a:latin typeface="Calibri"/>
                <a:ea typeface="Calibri"/>
                <a:cs typeface="Calibri"/>
                <a:sym typeface="Calibri"/>
              </a:rPr>
              <a:t>con </a:t>
            </a:r>
            <a:r>
              <a:rPr lang="en-US" sz="2100" b="0" i="0" u="none" strike="noStrike" cap="none" dirty="0" err="1">
                <a:solidFill>
                  <a:srgbClr val="76384D"/>
                </a:solidFill>
                <a:latin typeface="Calibri"/>
                <a:ea typeface="Calibri"/>
                <a:cs typeface="Calibri"/>
                <a:sym typeface="Calibri"/>
              </a:rPr>
              <a:t>sus</a:t>
            </a:r>
            <a:r>
              <a:rPr lang="en-US" sz="2100" b="0" i="0" u="none" strike="noStrike" cap="none" dirty="0">
                <a:solidFill>
                  <a:srgbClr val="76384D"/>
                </a:solidFill>
                <a:latin typeface="Calibri"/>
                <a:ea typeface="Calibri"/>
                <a:cs typeface="Calibri"/>
                <a:sym typeface="Calibri"/>
              </a:rPr>
              <a:t> </a:t>
            </a:r>
            <a:r>
              <a:rPr lang="en-US" sz="2100" b="0" i="0" u="none" strike="noStrike" cap="none" dirty="0" err="1">
                <a:solidFill>
                  <a:srgbClr val="76384D"/>
                </a:solidFill>
                <a:latin typeface="Calibri"/>
                <a:ea typeface="Calibri"/>
                <a:cs typeface="Calibri"/>
                <a:sym typeface="Calibri"/>
              </a:rPr>
              <a:t>compañeros</a:t>
            </a:r>
            <a:r>
              <a:rPr lang="en-US" sz="2100" b="0" i="0" u="none" strike="noStrike" cap="none" dirty="0">
                <a:solidFill>
                  <a:srgbClr val="76384D"/>
                </a:solidFill>
                <a:latin typeface="Calibri"/>
                <a:ea typeface="Calibri"/>
                <a:cs typeface="Calibri"/>
                <a:sym typeface="Calibri"/>
              </a:rPr>
              <a:t>! </a:t>
            </a:r>
            <a:endParaRPr sz="2000" b="0" i="0" u="none" strike="noStrike" cap="none" dirty="0">
              <a:solidFill>
                <a:srgbClr val="76384D"/>
              </a:solidFill>
              <a:latin typeface="Calibri"/>
              <a:ea typeface="Calibri"/>
              <a:cs typeface="Calibri"/>
              <a:sym typeface="Calibri"/>
            </a:endParaRPr>
          </a:p>
        </p:txBody>
      </p:sp>
      <p:sp>
        <p:nvSpPr>
          <p:cNvPr id="129"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130" name="Google Shape;130;p4"/>
          <p:cNvGrpSpPr/>
          <p:nvPr/>
        </p:nvGrpSpPr>
        <p:grpSpPr>
          <a:xfrm>
            <a:off x="375767" y="3108099"/>
            <a:ext cx="5745381" cy="669457"/>
            <a:chOff x="442650" y="4079977"/>
            <a:chExt cx="5745381" cy="1155550"/>
          </a:xfrm>
        </p:grpSpPr>
        <p:sp>
          <p:nvSpPr>
            <p:cNvPr id="131" name="Google Shape;131;p4"/>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¿Qué función crees que tiene el líquido refrigerante?</a:t>
              </a:r>
              <a:endParaRPr lang="es-ES_tradnl" sz="1800" dirty="0">
                <a:latin typeface="Calibri"/>
                <a:ea typeface="Calibri"/>
                <a:cs typeface="Calibri"/>
                <a:sym typeface="Calibri"/>
              </a:endParaRPr>
            </a:p>
          </p:txBody>
        </p:sp>
        <p:sp>
          <p:nvSpPr>
            <p:cNvPr id="132"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33" name="Google Shape;133;p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smtClean="0">
                <a:solidFill>
                  <a:srgbClr val="741B47"/>
                </a:solidFill>
                <a:latin typeface="Calibri"/>
                <a:ea typeface="Calibri"/>
                <a:cs typeface="Calibri"/>
                <a:sym typeface="Calibri"/>
              </a:rPr>
              <a:t>CAMBIO DE ACEITE Y FILTRO</a:t>
            </a:r>
            <a:endParaRPr sz="2000" b="1" i="0" u="none" strike="noStrike" cap="none" dirty="0">
              <a:solidFill>
                <a:srgbClr val="000000"/>
              </a:solidFill>
              <a:latin typeface="Calibri"/>
              <a:ea typeface="Calibri"/>
              <a:cs typeface="Calibri"/>
              <a:sym typeface="Calibri"/>
            </a:endParaRPr>
          </a:p>
        </p:txBody>
      </p:sp>
      <p:pic>
        <p:nvPicPr>
          <p:cNvPr id="138" name="Google Shape;138;p4"/>
          <p:cNvPicPr preferRelativeResize="0"/>
          <p:nvPr/>
        </p:nvPicPr>
        <p:blipFill rotWithShape="1">
          <a:blip r:embed="rId3">
            <a:alphaModFix/>
          </a:blip>
          <a:srcRect/>
          <a:stretch/>
        </p:blipFill>
        <p:spPr>
          <a:xfrm>
            <a:off x="5805512" y="2805799"/>
            <a:ext cx="441960" cy="438912"/>
          </a:xfrm>
          <a:prstGeom prst="rect">
            <a:avLst/>
          </a:prstGeom>
          <a:noFill/>
          <a:ln>
            <a:noFill/>
          </a:ln>
        </p:spPr>
      </p:pic>
      <p:pic>
        <p:nvPicPr>
          <p:cNvPr id="143" name="Google Shape;143;p4"/>
          <p:cNvPicPr preferRelativeResize="0"/>
          <p:nvPr/>
        </p:nvPicPr>
        <p:blipFill rotWithShape="1">
          <a:blip r:embed="rId4">
            <a:alphaModFix/>
          </a:blip>
          <a:srcRect/>
          <a:stretch/>
        </p:blipFill>
        <p:spPr>
          <a:xfrm>
            <a:off x="6549425" y="1315762"/>
            <a:ext cx="2670048" cy="5675376"/>
          </a:xfrm>
          <a:prstGeom prst="rect">
            <a:avLst/>
          </a:prstGeom>
          <a:noFill/>
          <a:ln>
            <a:noFill/>
          </a:ln>
        </p:spPr>
      </p:pic>
      <p:grpSp>
        <p:nvGrpSpPr>
          <p:cNvPr id="15" name="Google Shape;130;p4"/>
          <p:cNvGrpSpPr/>
          <p:nvPr/>
        </p:nvGrpSpPr>
        <p:grpSpPr>
          <a:xfrm>
            <a:off x="375767" y="4148620"/>
            <a:ext cx="5650725" cy="669457"/>
            <a:chOff x="442650" y="4079977"/>
            <a:chExt cx="5650725" cy="1155550"/>
          </a:xfrm>
        </p:grpSpPr>
        <p:sp>
          <p:nvSpPr>
            <p:cNvPr id="16" name="Google Shape;131;p4"/>
            <p:cNvSpPr txBox="1"/>
            <p:nvPr/>
          </p:nvSpPr>
          <p:spPr>
            <a:xfrm>
              <a:off x="747531" y="4416252"/>
              <a:ext cx="5214881" cy="482999"/>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¿Has tenido experiencia previa realizando el cambio de refrigerante del motor?</a:t>
              </a:r>
              <a:endParaRPr lang="es-ES_tradnl" sz="1800" dirty="0">
                <a:latin typeface="Calibri"/>
                <a:ea typeface="Calibri"/>
                <a:cs typeface="Calibri"/>
                <a:sym typeface="Calibri"/>
              </a:endParaRPr>
            </a:p>
          </p:txBody>
        </p:sp>
        <p:sp>
          <p:nvSpPr>
            <p:cNvPr id="17"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18" name="Google Shape;138;p4"/>
          <p:cNvPicPr preferRelativeResize="0"/>
          <p:nvPr/>
        </p:nvPicPr>
        <p:blipFill rotWithShape="1">
          <a:blip r:embed="rId3">
            <a:alphaModFix/>
          </a:blip>
          <a:srcRect/>
          <a:stretch/>
        </p:blipFill>
        <p:spPr>
          <a:xfrm>
            <a:off x="5805512" y="3846320"/>
            <a:ext cx="441960" cy="4389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063481" y="3088868"/>
            <a:ext cx="5095870" cy="3272518"/>
          </a:xfrm>
          <a:prstGeom prst="roundRect">
            <a:avLst>
              <a:gd name="adj" fmla="val 51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4" name="Google Shape;154;p5"/>
          <p:cNvSpPr txBox="1"/>
          <p:nvPr/>
        </p:nvSpPr>
        <p:spPr>
          <a:xfrm>
            <a:off x="4507367" y="3460414"/>
            <a:ext cx="4446723" cy="2585283"/>
          </a:xfrm>
          <a:prstGeom prst="rect">
            <a:avLst/>
          </a:prstGeom>
          <a:noFill/>
          <a:ln>
            <a:noFill/>
          </a:ln>
        </p:spPr>
        <p:txBody>
          <a:bodyPr spcFirstLastPara="1" wrap="square" lIns="91425" tIns="45700" rIns="91425" bIns="45700" anchor="t" anchorCtr="0">
            <a:spAutoFit/>
          </a:bodyPr>
          <a:lstStyle/>
          <a:p>
            <a:r>
              <a:rPr lang="es-ES" sz="1800" dirty="0">
                <a:latin typeface="Calibri" charset="0"/>
                <a:ea typeface="Calibri" charset="0"/>
                <a:cs typeface="Calibri" charset="0"/>
              </a:rPr>
              <a:t>Identificarás el mantenimiento preventivo de refrigerante del motor, de acuerdo a lo propuesto en el manual del fabricante.</a:t>
            </a:r>
          </a:p>
          <a:p>
            <a:endParaRPr lang="es-ES" sz="1800" dirty="0" smtClean="0">
              <a:latin typeface="Calibri"/>
              <a:cs typeface="Calibri"/>
            </a:endParaRPr>
          </a:p>
          <a:p>
            <a:endParaRPr lang="es-ES" sz="1800" dirty="0" smtClean="0">
              <a:latin typeface="Calibri"/>
              <a:cs typeface="Calibri"/>
            </a:endParaRPr>
          </a:p>
          <a:p>
            <a:r>
              <a:rPr lang="es-ES" sz="1800" dirty="0">
                <a:latin typeface="Calibri" charset="0"/>
                <a:ea typeface="Calibri" charset="0"/>
                <a:cs typeface="Calibri" charset="0"/>
              </a:rPr>
              <a:t>Aplicarás el mantenimiento preventivo a un automóvil, considerando el cambio de refrigerante del motor, según lo propuesto en el manual de servicio.</a:t>
            </a:r>
          </a:p>
        </p:txBody>
      </p:sp>
      <p:grpSp>
        <p:nvGrpSpPr>
          <p:cNvPr id="3" name="Grupo 2"/>
          <p:cNvGrpSpPr/>
          <p:nvPr/>
        </p:nvGrpSpPr>
        <p:grpSpPr>
          <a:xfrm>
            <a:off x="3880053" y="3480436"/>
            <a:ext cx="376200" cy="385800"/>
            <a:chOff x="8933845" y="3480600"/>
            <a:chExt cx="376200" cy="385800"/>
          </a:xfrm>
        </p:grpSpPr>
        <p:sp>
          <p:nvSpPr>
            <p:cNvPr id="160"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grpSp>
        <p:nvGrpSpPr>
          <p:cNvPr id="4" name="Grupo 3"/>
          <p:cNvGrpSpPr/>
          <p:nvPr/>
        </p:nvGrpSpPr>
        <p:grpSpPr>
          <a:xfrm>
            <a:off x="3880053" y="4872892"/>
            <a:ext cx="376200" cy="385800"/>
            <a:chOff x="8933845" y="4794482"/>
            <a:chExt cx="376200" cy="385800"/>
          </a:xfrm>
        </p:grpSpPr>
        <p:sp>
          <p:nvSpPr>
            <p:cNvPr id="162" name="Google Shape;162;p5"/>
            <p:cNvSpPr/>
            <p:nvPr/>
          </p:nvSpPr>
          <p:spPr>
            <a:xfrm>
              <a:off x="8933845" y="4794482"/>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479448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26"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a:t>
            </a:r>
            <a:r>
              <a:rPr lang="es-CL" sz="1600" b="1" dirty="0" smtClean="0">
                <a:solidFill>
                  <a:schemeClr val="tx1"/>
                </a:solidFill>
                <a:latin typeface="Calibri" panose="020F0502020204030204" pitchFamily="34" charset="0"/>
                <a:cs typeface="Calibri" panose="020F0502020204030204" pitchFamily="34" charset="0"/>
              </a:rPr>
              <a:t>en condiciones </a:t>
            </a:r>
            <a:r>
              <a:rPr lang="es-CL" sz="1600" b="1" dirty="0">
                <a:solidFill>
                  <a:schemeClr val="tx1"/>
                </a:solidFill>
                <a:latin typeface="Calibri" panose="020F0502020204030204" pitchFamily="34" charset="0"/>
                <a:cs typeface="Calibri" panose="020F0502020204030204" pitchFamily="34" charset="0"/>
              </a:rPr>
              <a:t>de:</a:t>
            </a:r>
            <a:endParaRPr b="1" dirty="0">
              <a:solidFill>
                <a:schemeClr val="tx1"/>
              </a:solidFill>
              <a:latin typeface="Calibri" panose="020F0502020204030204" pitchFamily="34" charset="0"/>
              <a:cs typeface="Calibri" panose="020F0502020204030204" pitchFamily="34" charset="0"/>
            </a:endParaRPr>
          </a:p>
        </p:txBody>
      </p:sp>
      <p:sp>
        <p:nvSpPr>
          <p:cNvPr id="27"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smtClean="0">
                <a:solidFill>
                  <a:srgbClr val="FF0000"/>
                </a:solidFill>
                <a:latin typeface="Calibri"/>
                <a:ea typeface="Calibri"/>
                <a:cs typeface="Calibri"/>
                <a:sym typeface="Calibri"/>
              </a:rPr>
              <a:t>CAMBIO DE </a:t>
            </a:r>
            <a:r>
              <a:rPr lang="en-US" sz="2000" b="1" i="0" u="none" strike="noStrike" cap="none" dirty="0" smtClean="0">
                <a:solidFill>
                  <a:srgbClr val="741B47"/>
                </a:solidFill>
                <a:latin typeface="Calibri"/>
                <a:ea typeface="Calibri"/>
                <a:cs typeface="Calibri"/>
                <a:sym typeface="Calibri"/>
              </a:rPr>
              <a:t>REFRIGERANTE DE MOTOR</a:t>
            </a:r>
            <a:endParaRPr sz="2000" b="1" i="0" u="none" strike="noStrike" cap="none" dirty="0">
              <a:solidFill>
                <a:srgbClr val="741B47"/>
              </a:solidFill>
              <a:latin typeface="Calibri"/>
              <a:ea typeface="Calibri"/>
              <a:cs typeface="Calibri"/>
              <a:sym typeface="Calibri"/>
            </a:endParaRPr>
          </a:p>
        </p:txBody>
      </p:sp>
      <p:sp>
        <p:nvSpPr>
          <p:cNvPr id="28" name="Google Shape;168;p5"/>
          <p:cNvSpPr txBox="1"/>
          <p:nvPr/>
        </p:nvSpPr>
        <p:spPr>
          <a:xfrm>
            <a:off x="4030974" y="122116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2</a:t>
            </a:r>
            <a:endParaRPr sz="5000" b="0" i="0" u="none" strike="noStrike" cap="none" dirty="0">
              <a:solidFill>
                <a:srgbClr val="BA9BA5"/>
              </a:solidFill>
              <a:latin typeface="Calibri"/>
              <a:ea typeface="Calibri"/>
              <a:cs typeface="Calibri"/>
              <a:sym typeface="Calibri"/>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LA ACTIVIDAD</a:t>
            </a:r>
            <a:endParaRPr lang="en-US" sz="3100" b="1"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4"/>
            <a:ext cx="9054790" cy="853455"/>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dirty="0">
              <a:solidFill>
                <a:srgbClr val="FF0000"/>
              </a:solidFill>
              <a:latin typeface="Calibri"/>
              <a:ea typeface="Calibri"/>
              <a:cs typeface="Calibri"/>
              <a:sym typeface="Calibri"/>
            </a:endParaRPr>
          </a:p>
        </p:txBody>
      </p:sp>
      <p:sp>
        <p:nvSpPr>
          <p:cNvPr id="14" name="Google Shape;174;p6"/>
          <p:cNvSpPr txBox="1"/>
          <p:nvPr/>
        </p:nvSpPr>
        <p:spPr>
          <a:xfrm>
            <a:off x="550992" y="2362261"/>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Los motores actuales han sufrido modificaciones importantes en lo que respecta a su temperatura de funcionamiento.</a:t>
            </a:r>
          </a:p>
        </p:txBody>
      </p:sp>
      <p:sp>
        <p:nvSpPr>
          <p:cNvPr id="10" name="Google Shape;173;p6"/>
          <p:cNvSpPr/>
          <p:nvPr/>
        </p:nvSpPr>
        <p:spPr>
          <a:xfrm>
            <a:off x="261597" y="3307369"/>
            <a:ext cx="9054790" cy="809754"/>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3416571"/>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En los motores hasta la década del 90 funcionaban con temperaturas entre </a:t>
            </a:r>
            <a:r>
              <a:rPr lang="es-CL" sz="1600" b="1" dirty="0">
                <a:solidFill>
                  <a:schemeClr val="bg2">
                    <a:lumMod val="50000"/>
                  </a:schemeClr>
                </a:solidFill>
                <a:latin typeface="Calibri" charset="0"/>
                <a:ea typeface="Calibri" charset="0"/>
                <a:cs typeface="Calibri" charset="0"/>
              </a:rPr>
              <a:t>75ºC </a:t>
            </a:r>
            <a:r>
              <a:rPr lang="es-CL" sz="1600" dirty="0">
                <a:solidFill>
                  <a:schemeClr val="bg2">
                    <a:lumMod val="50000"/>
                  </a:schemeClr>
                </a:solidFill>
                <a:latin typeface="Calibri" charset="0"/>
                <a:ea typeface="Calibri" charset="0"/>
                <a:cs typeface="Calibri" charset="0"/>
              </a:rPr>
              <a:t>y </a:t>
            </a:r>
            <a:r>
              <a:rPr lang="es-CL" sz="1600" b="1" dirty="0">
                <a:solidFill>
                  <a:schemeClr val="bg2">
                    <a:lumMod val="50000"/>
                  </a:schemeClr>
                </a:solidFill>
                <a:latin typeface="Calibri" charset="0"/>
                <a:ea typeface="Calibri" charset="0"/>
                <a:cs typeface="Calibri" charset="0"/>
              </a:rPr>
              <a:t>90ºC</a:t>
            </a:r>
            <a:r>
              <a:rPr lang="es-CL" sz="1600" dirty="0">
                <a:solidFill>
                  <a:schemeClr val="bg2">
                    <a:lumMod val="50000"/>
                  </a:schemeClr>
                </a:solidFill>
                <a:latin typeface="Calibri" charset="0"/>
                <a:ea typeface="Calibri" charset="0"/>
                <a:cs typeface="Calibri" charset="0"/>
              </a:rPr>
              <a:t> aproximadamente. En la actualidad superan los </a:t>
            </a:r>
            <a:r>
              <a:rPr lang="es-CL" sz="1600" b="1" dirty="0">
                <a:solidFill>
                  <a:schemeClr val="bg2">
                    <a:lumMod val="50000"/>
                  </a:schemeClr>
                </a:solidFill>
                <a:latin typeface="Calibri" charset="0"/>
                <a:ea typeface="Calibri" charset="0"/>
                <a:cs typeface="Calibri" charset="0"/>
              </a:rPr>
              <a:t>100ºC</a:t>
            </a:r>
            <a:r>
              <a:rPr lang="es-CL" sz="1600" dirty="0">
                <a:solidFill>
                  <a:schemeClr val="bg2">
                    <a:lumMod val="50000"/>
                  </a:schemeClr>
                </a:solidFill>
                <a:latin typeface="Calibri" charset="0"/>
                <a:ea typeface="Calibri" charset="0"/>
                <a:cs typeface="Calibri" charset="0"/>
              </a:rPr>
              <a:t> como temperatura normal de trabajo.</a:t>
            </a:r>
          </a:p>
        </p:txBody>
      </p:sp>
      <p:grpSp>
        <p:nvGrpSpPr>
          <p:cNvPr id="2" name="Agrupar 1"/>
          <p:cNvGrpSpPr/>
          <p:nvPr/>
        </p:nvGrpSpPr>
        <p:grpSpPr>
          <a:xfrm>
            <a:off x="261597" y="4314033"/>
            <a:ext cx="5641279" cy="1576600"/>
            <a:chOff x="261597" y="4951857"/>
            <a:chExt cx="5641279" cy="1576600"/>
          </a:xfrm>
        </p:grpSpPr>
        <p:sp>
          <p:nvSpPr>
            <p:cNvPr id="17" name="Google Shape;173;p6"/>
            <p:cNvSpPr/>
            <p:nvPr/>
          </p:nvSpPr>
          <p:spPr>
            <a:xfrm>
              <a:off x="261597" y="5479096"/>
              <a:ext cx="5641279" cy="1049361"/>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1"/>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4408245"/>
            <a:ext cx="3721205" cy="1323399"/>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Esto se produjo para lograr generar más energía mecánica dentro del motor</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La definición del motor de combustión interna es: </a:t>
            </a:r>
            <a:r>
              <a:rPr lang="es-CL" sz="1600" b="1" dirty="0">
                <a:solidFill>
                  <a:srgbClr val="741B47"/>
                </a:solidFill>
                <a:latin typeface="Calibri" charset="0"/>
                <a:ea typeface="Calibri" charset="0"/>
                <a:cs typeface="Calibri" charset="0"/>
              </a:rPr>
              <a:t>“Máquina térmica transformadora de Energía</a:t>
            </a:r>
            <a:r>
              <a:rPr lang="es-CL" sz="1600" b="1" dirty="0" smtClean="0">
                <a:solidFill>
                  <a:srgbClr val="741B47"/>
                </a:solidFill>
                <a:latin typeface="Calibri" charset="0"/>
                <a:ea typeface="Calibri" charset="0"/>
                <a:cs typeface="Calibri" charset="0"/>
              </a:rPr>
              <a:t>”.</a:t>
            </a:r>
            <a:endParaRPr lang="es-CL" sz="1600" b="1" dirty="0">
              <a:solidFill>
                <a:srgbClr val="741B47"/>
              </a:solidFill>
              <a:latin typeface="Calibri" charset="0"/>
              <a:ea typeface="Calibri" charset="0"/>
              <a:cs typeface="Calibri" charset="0"/>
            </a:endParaRPr>
          </a:p>
        </p:txBody>
      </p:sp>
      <p:pic>
        <p:nvPicPr>
          <p:cNvPr id="18" name="Imagen 17">
            <a:extLst>
              <a:ext uri="{FF2B5EF4-FFF2-40B4-BE49-F238E27FC236}">
                <a16:creationId xmlns="" xmlns:a16="http://schemas.microsoft.com/office/drawing/2014/main" id="{C1DA018D-9DAE-1C4C-A483-83BAF984DFA0}"/>
              </a:ext>
            </a:extLst>
          </p:cNvPr>
          <p:cNvPicPr>
            <a:picLocks noChangeAspect="1"/>
          </p:cNvPicPr>
          <p:nvPr/>
        </p:nvPicPr>
        <p:blipFill>
          <a:blip r:embed="rId3"/>
          <a:stretch>
            <a:fillRect/>
          </a:stretch>
        </p:blipFill>
        <p:spPr>
          <a:xfrm>
            <a:off x="4592764" y="4314033"/>
            <a:ext cx="4953597" cy="2950203"/>
          </a:xfrm>
          <a:prstGeom prst="roundRect">
            <a:avLst/>
          </a:prstGeom>
        </p:spPr>
      </p:pic>
    </p:spTree>
    <p:extLst>
      <p:ext uri="{BB962C8B-B14F-4D97-AF65-F5344CB8AC3E}">
        <p14:creationId xmlns:p14="http://schemas.microsoft.com/office/powerpoint/2010/main" val="81436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5"/>
            <a:ext cx="9054790" cy="1305253"/>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dirty="0">
              <a:solidFill>
                <a:srgbClr val="FF0000"/>
              </a:solidFill>
              <a:latin typeface="Calibri"/>
              <a:ea typeface="Calibri"/>
              <a:cs typeface="Calibri"/>
              <a:sym typeface="Calibri"/>
            </a:endParaRPr>
          </a:p>
        </p:txBody>
      </p:sp>
      <p:sp>
        <p:nvSpPr>
          <p:cNvPr id="14" name="Google Shape;174;p6"/>
          <p:cNvSpPr txBox="1"/>
          <p:nvPr/>
        </p:nvSpPr>
        <p:spPr>
          <a:xfrm>
            <a:off x="550992" y="2362261"/>
            <a:ext cx="8335463" cy="1077178"/>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El motor de combustión lo que hace es transformar la </a:t>
            </a:r>
            <a:r>
              <a:rPr lang="es-CL" sz="1600" b="1" dirty="0">
                <a:solidFill>
                  <a:schemeClr val="bg2">
                    <a:lumMod val="50000"/>
                  </a:schemeClr>
                </a:solidFill>
                <a:latin typeface="Calibri" charset="0"/>
                <a:ea typeface="Calibri" charset="0"/>
                <a:cs typeface="Calibri" charset="0"/>
              </a:rPr>
              <a:t>Energía Química </a:t>
            </a:r>
            <a:r>
              <a:rPr lang="es-CL" sz="1600" dirty="0">
                <a:solidFill>
                  <a:schemeClr val="bg2">
                    <a:lumMod val="50000"/>
                  </a:schemeClr>
                </a:solidFill>
                <a:latin typeface="Calibri" charset="0"/>
                <a:ea typeface="Calibri" charset="0"/>
                <a:cs typeface="Calibri" charset="0"/>
              </a:rPr>
              <a:t>(aportada por  el combustible y el aire que ingresa al motor), en </a:t>
            </a:r>
            <a:r>
              <a:rPr lang="es-CL" sz="1600" b="1" dirty="0">
                <a:solidFill>
                  <a:schemeClr val="bg2">
                    <a:lumMod val="50000"/>
                  </a:schemeClr>
                </a:solidFill>
                <a:latin typeface="Calibri" charset="0"/>
                <a:ea typeface="Calibri" charset="0"/>
                <a:cs typeface="Calibri" charset="0"/>
              </a:rPr>
              <a:t>Energía Calórica </a:t>
            </a:r>
            <a:r>
              <a:rPr lang="es-CL" sz="1600" dirty="0">
                <a:solidFill>
                  <a:schemeClr val="bg2">
                    <a:lumMod val="50000"/>
                  </a:schemeClr>
                </a:solidFill>
                <a:latin typeface="Calibri" charset="0"/>
                <a:ea typeface="Calibri" charset="0"/>
                <a:cs typeface="Calibri" charset="0"/>
              </a:rPr>
              <a:t>(al momento de producirse el encendido de la mezcla de Aire y Combustible o del Diesel en la cámara de </a:t>
            </a:r>
            <a:r>
              <a:rPr lang="es-CL" sz="1600" dirty="0" smtClean="0">
                <a:solidFill>
                  <a:schemeClr val="bg2">
                    <a:lumMod val="50000"/>
                  </a:schemeClr>
                </a:solidFill>
                <a:latin typeface="Calibri" charset="0"/>
                <a:ea typeface="Calibri" charset="0"/>
                <a:cs typeface="Calibri" charset="0"/>
              </a:rPr>
              <a:t>combustión), </a:t>
            </a:r>
            <a:r>
              <a:rPr lang="es-CL" sz="1600" dirty="0">
                <a:solidFill>
                  <a:schemeClr val="bg2">
                    <a:lumMod val="50000"/>
                  </a:schemeClr>
                </a:solidFill>
                <a:latin typeface="Calibri" charset="0"/>
                <a:ea typeface="Calibri" charset="0"/>
                <a:cs typeface="Calibri" charset="0"/>
              </a:rPr>
              <a:t>y luego esa energía es transformada en </a:t>
            </a:r>
            <a:r>
              <a:rPr lang="es-CL" sz="1600" b="1" dirty="0">
                <a:solidFill>
                  <a:schemeClr val="bg2">
                    <a:lumMod val="50000"/>
                  </a:schemeClr>
                </a:solidFill>
                <a:latin typeface="Calibri" charset="0"/>
                <a:ea typeface="Calibri" charset="0"/>
                <a:cs typeface="Calibri" charset="0"/>
              </a:rPr>
              <a:t>Energía Mecánica </a:t>
            </a:r>
            <a:r>
              <a:rPr lang="es-CL" sz="1600" dirty="0">
                <a:solidFill>
                  <a:schemeClr val="bg2">
                    <a:lumMod val="50000"/>
                  </a:schemeClr>
                </a:solidFill>
                <a:latin typeface="Calibri" charset="0"/>
                <a:ea typeface="Calibri" charset="0"/>
                <a:cs typeface="Calibri" charset="0"/>
              </a:rPr>
              <a:t>entre Pistón, Biela y Cigüeñal.</a:t>
            </a:r>
          </a:p>
        </p:txBody>
      </p:sp>
      <p:sp>
        <p:nvSpPr>
          <p:cNvPr id="10" name="Google Shape;173;p6"/>
          <p:cNvSpPr/>
          <p:nvPr/>
        </p:nvSpPr>
        <p:spPr>
          <a:xfrm>
            <a:off x="261597" y="3731341"/>
            <a:ext cx="9054790" cy="1019015"/>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3840544"/>
            <a:ext cx="3721205"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Por lo tanto, a mayor cantidad de Energía Calórica, Mayor cantidad de Energía Mecánica.</a:t>
            </a:r>
          </a:p>
        </p:txBody>
      </p:sp>
      <p:grpSp>
        <p:nvGrpSpPr>
          <p:cNvPr id="2" name="Agrupar 1"/>
          <p:cNvGrpSpPr/>
          <p:nvPr/>
        </p:nvGrpSpPr>
        <p:grpSpPr>
          <a:xfrm>
            <a:off x="261597" y="4919439"/>
            <a:ext cx="5641279" cy="1576600"/>
            <a:chOff x="261597" y="4951857"/>
            <a:chExt cx="5641279" cy="1576600"/>
          </a:xfrm>
        </p:grpSpPr>
        <p:sp>
          <p:nvSpPr>
            <p:cNvPr id="17" name="Google Shape;173;p6"/>
            <p:cNvSpPr/>
            <p:nvPr/>
          </p:nvSpPr>
          <p:spPr>
            <a:xfrm>
              <a:off x="261597" y="5479096"/>
              <a:ext cx="5641279" cy="1049361"/>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1"/>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5013651"/>
            <a:ext cx="3721205" cy="1323399"/>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Cabe mencionar que de toda la Energía Mecánica que produce el motor solo el 30% a 35% es aprovechado en  movimiento, el resto de Energía se pierde en la cadena cinemática.</a:t>
            </a:r>
            <a:endParaRPr lang="es-CL" sz="1600" b="1" dirty="0">
              <a:solidFill>
                <a:schemeClr val="bg2">
                  <a:lumMod val="50000"/>
                </a:schemeClr>
              </a:solidFill>
              <a:latin typeface="Calibri" charset="0"/>
              <a:ea typeface="Calibri" charset="0"/>
              <a:cs typeface="Calibri" charset="0"/>
            </a:endParaRPr>
          </a:p>
        </p:txBody>
      </p:sp>
      <p:pic>
        <p:nvPicPr>
          <p:cNvPr id="18" name="Imagen 17">
            <a:extLst>
              <a:ext uri="{FF2B5EF4-FFF2-40B4-BE49-F238E27FC236}">
                <a16:creationId xmlns="" xmlns:a16="http://schemas.microsoft.com/office/drawing/2014/main" id="{C1DA018D-9DAE-1C4C-A483-83BAF984DFA0}"/>
              </a:ext>
            </a:extLst>
          </p:cNvPr>
          <p:cNvPicPr>
            <a:picLocks noChangeAspect="1"/>
          </p:cNvPicPr>
          <p:nvPr/>
        </p:nvPicPr>
        <p:blipFill>
          <a:blip r:embed="rId3"/>
          <a:stretch>
            <a:fillRect/>
          </a:stretch>
        </p:blipFill>
        <p:spPr>
          <a:xfrm>
            <a:off x="4592764" y="3667514"/>
            <a:ext cx="4953597" cy="2950203"/>
          </a:xfrm>
          <a:prstGeom prst="roundRect">
            <a:avLst>
              <a:gd name="adj" fmla="val 7775"/>
            </a:avLst>
          </a:prstGeom>
        </p:spPr>
      </p:pic>
    </p:spTree>
    <p:extLst>
      <p:ext uri="{BB962C8B-B14F-4D97-AF65-F5344CB8AC3E}">
        <p14:creationId xmlns:p14="http://schemas.microsoft.com/office/powerpoint/2010/main" val="190886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5"/>
            <a:ext cx="9054790" cy="531165"/>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dirty="0">
              <a:solidFill>
                <a:srgbClr val="FF0000"/>
              </a:solidFill>
              <a:latin typeface="Calibri"/>
              <a:ea typeface="Calibri"/>
              <a:cs typeface="Calibri"/>
              <a:sym typeface="Calibri"/>
            </a:endParaRPr>
          </a:p>
        </p:txBody>
      </p:sp>
      <p:sp>
        <p:nvSpPr>
          <p:cNvPr id="14" name="Google Shape;174;p6"/>
          <p:cNvSpPr txBox="1"/>
          <p:nvPr/>
        </p:nvSpPr>
        <p:spPr>
          <a:xfrm>
            <a:off x="550992" y="2362261"/>
            <a:ext cx="8335463" cy="338514"/>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Esto es lo que ha permitido tener motores más eficientes con menor cilindrada</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10" name="Google Shape;173;p6"/>
          <p:cNvSpPr/>
          <p:nvPr/>
        </p:nvSpPr>
        <p:spPr>
          <a:xfrm>
            <a:off x="261597" y="2974338"/>
            <a:ext cx="9054790" cy="803183"/>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3083541"/>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Para conseguir estas mejoras, se ha hecho necesario realizar modificaciones importantes en el motor, por ejemplo</a:t>
            </a:r>
            <a:r>
              <a:rPr lang="es-CL" sz="1600" dirty="0" smtClean="0">
                <a:solidFill>
                  <a:schemeClr val="bg2">
                    <a:lumMod val="50000"/>
                  </a:schemeClr>
                </a:solidFill>
                <a:latin typeface="Calibri" charset="0"/>
                <a:ea typeface="Calibri" charset="0"/>
                <a:cs typeface="Calibri" charset="0"/>
              </a:rPr>
              <a:t>:</a:t>
            </a:r>
          </a:p>
        </p:txBody>
      </p:sp>
      <p:sp>
        <p:nvSpPr>
          <p:cNvPr id="21" name="Google Shape;173;p6"/>
          <p:cNvSpPr/>
          <p:nvPr/>
        </p:nvSpPr>
        <p:spPr>
          <a:xfrm>
            <a:off x="261597" y="3963689"/>
            <a:ext cx="9054790" cy="2519557"/>
          </a:xfrm>
          <a:prstGeom prst="roundRect">
            <a:avLst>
              <a:gd name="adj" fmla="val 71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174;p6"/>
          <p:cNvSpPr txBox="1"/>
          <p:nvPr/>
        </p:nvSpPr>
        <p:spPr>
          <a:xfrm>
            <a:off x="550993" y="4072892"/>
            <a:ext cx="3878282" cy="2308284"/>
          </a:xfrm>
          <a:prstGeom prst="rect">
            <a:avLst/>
          </a:prstGeom>
          <a:noFill/>
          <a:ln>
            <a:noFill/>
          </a:ln>
        </p:spPr>
        <p:txBody>
          <a:bodyPr spcFirstLastPara="1" wrap="square" lIns="91425" tIns="45700" rIns="91425" bIns="45700" anchor="t" anchorCtr="0">
            <a:spAutoFit/>
          </a:bodyPr>
          <a:lstStyle/>
          <a:p>
            <a:pPr marL="285750" indent="-285750" algn="just">
              <a:buFont typeface="Arial" charset="0"/>
              <a:buChar char="•"/>
            </a:pPr>
            <a:r>
              <a:rPr lang="es-CL" sz="1600" dirty="0">
                <a:solidFill>
                  <a:schemeClr val="bg2">
                    <a:lumMod val="50000"/>
                  </a:schemeClr>
                </a:solidFill>
                <a:latin typeface="Calibri" charset="0"/>
                <a:ea typeface="Calibri" charset="0"/>
                <a:cs typeface="Calibri" charset="0"/>
              </a:rPr>
              <a:t>Aumentar la relación de compresión.</a:t>
            </a:r>
          </a:p>
          <a:p>
            <a:pPr marL="285750" indent="-285750" algn="just">
              <a:buFont typeface="Arial" charset="0"/>
              <a:buChar char="•"/>
            </a:pPr>
            <a:r>
              <a:rPr lang="es-CL" sz="1600" dirty="0">
                <a:solidFill>
                  <a:schemeClr val="bg2">
                    <a:lumMod val="50000"/>
                  </a:schemeClr>
                </a:solidFill>
                <a:latin typeface="Calibri" charset="0"/>
                <a:ea typeface="Calibri" charset="0"/>
                <a:cs typeface="Calibri" charset="0"/>
              </a:rPr>
              <a:t>Aumentar el Índice de  Octano de los Combustible (Octanaje).</a:t>
            </a:r>
          </a:p>
          <a:p>
            <a:pPr marL="285750" indent="-285750" algn="just">
              <a:buFont typeface="Arial" charset="0"/>
              <a:buChar char="•"/>
            </a:pPr>
            <a:r>
              <a:rPr lang="es-CL" sz="1600" dirty="0">
                <a:solidFill>
                  <a:schemeClr val="bg2">
                    <a:lumMod val="50000"/>
                  </a:schemeClr>
                </a:solidFill>
                <a:latin typeface="Calibri" charset="0"/>
                <a:ea typeface="Calibri" charset="0"/>
                <a:cs typeface="Calibri" charset="0"/>
              </a:rPr>
              <a:t>Mejorar y reforzar la calidad y materiales de que de fabrican los motores. </a:t>
            </a:r>
          </a:p>
          <a:p>
            <a:pPr marL="285750" indent="-285750" algn="just">
              <a:buFont typeface="Arial" charset="0"/>
              <a:buChar char="•"/>
            </a:pPr>
            <a:r>
              <a:rPr lang="es-CL" sz="1600" dirty="0">
                <a:solidFill>
                  <a:schemeClr val="bg2">
                    <a:lumMod val="50000"/>
                  </a:schemeClr>
                </a:solidFill>
                <a:latin typeface="Calibri" charset="0"/>
                <a:ea typeface="Calibri" charset="0"/>
                <a:cs typeface="Calibri" charset="0"/>
              </a:rPr>
              <a:t>Mejorar la Gestión Electrónica de los motores.</a:t>
            </a:r>
          </a:p>
          <a:p>
            <a:pPr marL="285750" indent="-285750" algn="just">
              <a:buFont typeface="Arial" charset="0"/>
              <a:buChar char="•"/>
            </a:pPr>
            <a:r>
              <a:rPr lang="es-CL" sz="1600" dirty="0">
                <a:solidFill>
                  <a:schemeClr val="bg2">
                    <a:lumMod val="50000"/>
                  </a:schemeClr>
                </a:solidFill>
                <a:latin typeface="Calibri" charset="0"/>
                <a:ea typeface="Calibri" charset="0"/>
                <a:cs typeface="Calibri" charset="0"/>
              </a:rPr>
              <a:t>Reducir las Emisiones contaminantes.</a:t>
            </a:r>
          </a:p>
          <a:p>
            <a:pPr marL="285750" indent="-285750" algn="just">
              <a:buFont typeface="Arial" charset="0"/>
              <a:buChar char="•"/>
            </a:pPr>
            <a:r>
              <a:rPr lang="es-CL" sz="1600" dirty="0">
                <a:solidFill>
                  <a:schemeClr val="bg2">
                    <a:lumMod val="50000"/>
                  </a:schemeClr>
                </a:solidFill>
                <a:latin typeface="Calibri" charset="0"/>
                <a:ea typeface="Calibri" charset="0"/>
                <a:cs typeface="Calibri" charset="0"/>
              </a:rPr>
              <a:t>Etc.</a:t>
            </a:r>
          </a:p>
        </p:txBody>
      </p:sp>
      <p:pic>
        <p:nvPicPr>
          <p:cNvPr id="19" name="Imagen 18">
            <a:extLst>
              <a:ext uri="{FF2B5EF4-FFF2-40B4-BE49-F238E27FC236}">
                <a16:creationId xmlns="" xmlns:a16="http://schemas.microsoft.com/office/drawing/2014/main" id="{C1DA018D-9DAE-1C4C-A483-83BAF984DFA0}"/>
              </a:ext>
            </a:extLst>
          </p:cNvPr>
          <p:cNvPicPr>
            <a:picLocks noChangeAspect="1"/>
          </p:cNvPicPr>
          <p:nvPr/>
        </p:nvPicPr>
        <p:blipFill>
          <a:blip r:embed="rId3"/>
          <a:stretch>
            <a:fillRect/>
          </a:stretch>
        </p:blipFill>
        <p:spPr>
          <a:xfrm>
            <a:off x="4592764" y="3886724"/>
            <a:ext cx="4953597" cy="2950203"/>
          </a:xfrm>
          <a:prstGeom prst="roundRect">
            <a:avLst/>
          </a:prstGeom>
        </p:spPr>
      </p:pic>
    </p:spTree>
    <p:extLst>
      <p:ext uri="{BB962C8B-B14F-4D97-AF65-F5344CB8AC3E}">
        <p14:creationId xmlns:p14="http://schemas.microsoft.com/office/powerpoint/2010/main" val="187331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1581</TotalTime>
  <Words>2069</Words>
  <Application>Microsoft Office PowerPoint</Application>
  <PresentationFormat>Personalizado</PresentationFormat>
  <Paragraphs>224</Paragraphs>
  <Slides>27</Slides>
  <Notes>23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27</vt:i4>
      </vt:variant>
    </vt:vector>
  </HeadingPairs>
  <TitlesOfParts>
    <vt:vector size="34" baseType="lpstr">
      <vt:lpstr>Arial</vt:lpstr>
      <vt:lpstr>Avenir Book</vt:lpstr>
      <vt:lpstr>Calibri</vt:lpstr>
      <vt:lpstr>Courier New</vt:lpstr>
      <vt:lpstr>Roboto</vt:lpstr>
      <vt:lpstr>Wingdings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96</cp:revision>
  <cp:lastPrinted>2021-01-26T14:22:47Z</cp:lastPrinted>
  <dcterms:modified xsi:type="dcterms:W3CDTF">2021-01-29T05:15:02Z</dcterms:modified>
</cp:coreProperties>
</file>