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VEFYVKwx0M/t+sNY/GuoDeK/8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3D"/>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46" y="84"/>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805922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87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515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874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2481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0043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1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165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92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1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03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660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994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052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864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771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310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123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867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
        <p:cNvGrpSpPr/>
        <p:nvPr/>
      </p:nvGrpSpPr>
      <p:grpSpPr>
        <a:xfrm>
          <a:off x="0" y="0"/>
          <a:ext cx="0" cy="0"/>
          <a:chOff x="0" y="0"/>
          <a:chExt cx="0" cy="0"/>
        </a:xfrm>
      </p:grpSpPr>
      <p:sp>
        <p:nvSpPr>
          <p:cNvPr id="8" name="Google Shape;8;p19"/>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9" name="Google Shape;9;p19"/>
          <p:cNvSpPr/>
          <p:nvPr/>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 name="Google Shape;11;p19"/>
          <p:cNvPicPr preferRelativeResize="0"/>
          <p:nvPr/>
        </p:nvPicPr>
        <p:blipFill rotWithShape="1">
          <a:blip r:embed="rId2">
            <a:alphaModFix/>
          </a:blip>
          <a:srcRect/>
          <a:stretch/>
        </p:blipFill>
        <p:spPr>
          <a:xfrm>
            <a:off x="436350" y="419800"/>
            <a:ext cx="3659450" cy="680475"/>
          </a:xfrm>
          <a:prstGeom prst="rect">
            <a:avLst/>
          </a:prstGeom>
          <a:noFill/>
          <a:ln>
            <a:noFill/>
          </a:ln>
        </p:spPr>
      </p:pic>
      <p:pic>
        <p:nvPicPr>
          <p:cNvPr id="12" name="Google Shape;12;p19"/>
          <p:cNvPicPr preferRelativeResize="0"/>
          <p:nvPr/>
        </p:nvPicPr>
        <p:blipFill rotWithShape="1">
          <a:blip r:embed="rId3">
            <a:alphaModFix/>
          </a:blip>
          <a:srcRect/>
          <a:stretch/>
        </p:blipFill>
        <p:spPr>
          <a:xfrm>
            <a:off x="8527725" y="6464000"/>
            <a:ext cx="747675" cy="680475"/>
          </a:xfrm>
          <a:prstGeom prst="rect">
            <a:avLst/>
          </a:prstGeom>
          <a:noFill/>
          <a:ln>
            <a:noFill/>
          </a:ln>
        </p:spPr>
      </p:pic>
      <p:sp>
        <p:nvSpPr>
          <p:cNvPr id="13" name="Google Shape;13;p19"/>
          <p:cNvSpPr/>
          <p:nvPr/>
        </p:nvSpPr>
        <p:spPr>
          <a:xfrm>
            <a:off x="436350" y="6464001"/>
            <a:ext cx="7891862" cy="680474"/>
          </a:xfrm>
          <a:prstGeom prst="roundRect">
            <a:avLst>
              <a:gd name="adj" fmla="val 19335"/>
            </a:avLst>
          </a:prstGeom>
          <a:solidFill>
            <a:srgbClr val="BB9B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 name="Google Shape;14;p19"/>
          <p:cNvPicPr preferRelativeResize="0"/>
          <p:nvPr/>
        </p:nvPicPr>
        <p:blipFill rotWithShape="1">
          <a:blip r:embed="rId4">
            <a:alphaModFix/>
          </a:blip>
          <a:srcRect/>
          <a:stretch/>
        </p:blipFill>
        <p:spPr>
          <a:xfrm>
            <a:off x="433441" y="6464000"/>
            <a:ext cx="690482" cy="680475"/>
          </a:xfrm>
          <a:prstGeom prst="rect">
            <a:avLst/>
          </a:prstGeom>
          <a:noFill/>
          <a:ln>
            <a:noFill/>
          </a:ln>
        </p:spPr>
      </p:pic>
      <p:sp>
        <p:nvSpPr>
          <p:cNvPr id="15" name="Google Shape;15;p19"/>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741B47"/>
                </a:solidFill>
                <a:latin typeface="Calibri"/>
                <a:ea typeface="Calibri"/>
                <a:cs typeface="Calibri"/>
                <a:sym typeface="Calibri"/>
              </a:rPr>
              <a:t>SECTOR METALMECÁNICA </a:t>
            </a:r>
            <a:r>
              <a:rPr lang="en-US" sz="1200" b="0" i="0" u="none" strike="noStrike" cap="none">
                <a:solidFill>
                  <a:srgbClr val="741B47"/>
                </a:solidFill>
                <a:latin typeface="Calibri"/>
                <a:ea typeface="Calibri"/>
                <a:cs typeface="Calibri"/>
                <a:sym typeface="Calibri"/>
              </a:rPr>
              <a:t>| NIVEL 3° MEDIO</a:t>
            </a:r>
            <a:endParaRPr sz="1200" b="0" i="0" u="none" strike="noStrike" cap="none">
              <a:solidFill>
                <a:srgbClr val="741B47"/>
              </a:solidFill>
              <a:latin typeface="Calibri"/>
              <a:ea typeface="Calibri"/>
              <a:cs typeface="Calibri"/>
              <a:sym typeface="Calibri"/>
            </a:endParaRPr>
          </a:p>
        </p:txBody>
      </p:sp>
      <p:pic>
        <p:nvPicPr>
          <p:cNvPr id="16" name="Imagen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16"/>
        <p:cNvGrpSpPr/>
        <p:nvPr/>
      </p:nvGrpSpPr>
      <p:grpSpPr>
        <a:xfrm>
          <a:off x="0" y="0"/>
          <a:ext cx="0" cy="0"/>
          <a:chOff x="0" y="0"/>
          <a:chExt cx="0" cy="0"/>
        </a:xfrm>
      </p:grpSpPr>
      <p:sp>
        <p:nvSpPr>
          <p:cNvPr id="17" name="Google Shape;17;p20"/>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20"/>
          <p:cNvPicPr preferRelativeResize="0"/>
          <p:nvPr/>
        </p:nvPicPr>
        <p:blipFill rotWithShape="1">
          <a:blip r:embed="rId2">
            <a:alphaModFix/>
          </a:blip>
          <a:srcRect/>
          <a:stretch/>
        </p:blipFill>
        <p:spPr>
          <a:xfrm>
            <a:off x="436350" y="419800"/>
            <a:ext cx="3659450" cy="680475"/>
          </a:xfrm>
          <a:prstGeom prst="rect">
            <a:avLst/>
          </a:prstGeom>
          <a:noFill/>
          <a:ln>
            <a:noFill/>
          </a:ln>
        </p:spPr>
      </p:pic>
      <p:pic>
        <p:nvPicPr>
          <p:cNvPr id="20" name="Google Shape;20;p20"/>
          <p:cNvPicPr preferRelativeResize="0"/>
          <p:nvPr/>
        </p:nvPicPr>
        <p:blipFill rotWithShape="1">
          <a:blip r:embed="rId3">
            <a:alphaModFix/>
          </a:blip>
          <a:srcRect/>
          <a:stretch/>
        </p:blipFill>
        <p:spPr>
          <a:xfrm>
            <a:off x="8527725" y="6464000"/>
            <a:ext cx="747675" cy="680475"/>
          </a:xfrm>
          <a:prstGeom prst="rect">
            <a:avLst/>
          </a:prstGeom>
          <a:noFill/>
          <a:ln>
            <a:noFill/>
          </a:ln>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21"/>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1"/>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1"/>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 name="Google Shape;26;p21"/>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27;p21"/>
          <p:cNvSpPr txBox="1"/>
          <p:nvPr/>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28" name="Google Shape;28;p21"/>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Lectura</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Planos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Manuales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Técnicos</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2"/>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2"/>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2"/>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2"/>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 name="Google Shape;34;p22"/>
          <p:cNvSpPr txBox="1"/>
          <p:nvPr/>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8" name="Google Shape;28;p21"/>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Lectura</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Planos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Manuales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Técnicos</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 name="Google Shape;39;p2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 name="Google Shape;40;p23"/>
          <p:cNvSpPr txBox="1"/>
          <p:nvPr/>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41" name="Google Shape;41;p23"/>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Lectura</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Planos</a:t>
            </a:r>
            <a:r>
              <a:rPr lang="en-US" sz="1400" b="0" i="0" u="none" strike="noStrike" cap="none" dirty="0" smtClean="0">
                <a:solidFill>
                  <a:srgbClr val="FFFFFF"/>
                </a:solidFill>
                <a:latin typeface="Calibri"/>
                <a:ea typeface="Calibri"/>
                <a:cs typeface="Calibri"/>
                <a:sym typeface="Calibri"/>
              </a:rPr>
              <a:t> </a:t>
            </a:r>
            <a:r>
              <a:rPr lang="en-US" sz="1400" b="0" i="0" u="none" strike="noStrike" cap="none" dirty="0">
                <a:solidFill>
                  <a:srgbClr val="FFFFFF"/>
                </a:solidFill>
                <a:latin typeface="Calibri"/>
                <a:ea typeface="Calibri"/>
                <a:cs typeface="Calibri"/>
                <a:sym typeface="Calibri"/>
              </a:rPr>
              <a:t>y </a:t>
            </a:r>
            <a:r>
              <a:rPr lang="en-US" sz="1400" b="0" i="0" u="none" strike="noStrike" cap="none" dirty="0" err="1">
                <a:solidFill>
                  <a:srgbClr val="FFFFFF"/>
                </a:solidFill>
                <a:latin typeface="Calibri"/>
                <a:ea typeface="Calibri"/>
                <a:cs typeface="Calibri"/>
                <a:sym typeface="Calibri"/>
              </a:rPr>
              <a:t>Manuales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Técnicos</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27"/>
          <p:cNvSpPr/>
          <p:nvPr/>
        </p:nvSpPr>
        <p:spPr>
          <a:xfrm rot="10800000" flipH="1">
            <a:off x="181650" y="822025"/>
            <a:ext cx="9356700" cy="6531300"/>
          </a:xfrm>
          <a:prstGeom prst="round1Rect">
            <a:avLst>
              <a:gd name="adj" fmla="val 15350"/>
            </a:avLst>
          </a:prstGeom>
          <a:solidFill>
            <a:srgbClr val="BA9BA5">
              <a:alpha val="2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7"/>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6" name="Google Shape;46;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 name="Google Shape;47;p27"/>
          <p:cNvSpPr txBox="1"/>
          <p:nvPr/>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8" name="Google Shape;28;p21"/>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Lectura</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Planos</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Manuales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Técnicos</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p:bg>
      <p:bgPr>
        <a:solidFill>
          <a:schemeClr val="lt1"/>
        </a:solidFill>
        <a:effectLst/>
      </p:bgPr>
    </p:bg>
    <p:spTree>
      <p:nvGrpSpPr>
        <p:cNvPr id="1" name="Shape 49"/>
        <p:cNvGrpSpPr/>
        <p:nvPr/>
      </p:nvGrpSpPr>
      <p:grpSpPr>
        <a:xfrm>
          <a:off x="0" y="0"/>
          <a:ext cx="0" cy="0"/>
          <a:chOff x="0" y="0"/>
          <a:chExt cx="0" cy="0"/>
        </a:xfrm>
      </p:grpSpPr>
      <p:sp>
        <p:nvSpPr>
          <p:cNvPr id="51" name="Google Shape;51;p25"/>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3" name="Google Shape;5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grpSp>
        <p:nvGrpSpPr>
          <p:cNvPr id="66" name="Google Shape;66;p1"/>
          <p:cNvGrpSpPr/>
          <p:nvPr/>
        </p:nvGrpSpPr>
        <p:grpSpPr>
          <a:xfrm>
            <a:off x="365424" y="2144650"/>
            <a:ext cx="4749501" cy="1344862"/>
            <a:chOff x="365424" y="2144650"/>
            <a:chExt cx="4749501" cy="1344862"/>
          </a:xfrm>
        </p:grpSpPr>
        <p:sp>
          <p:nvSpPr>
            <p:cNvPr id="67" name="Google Shape;67;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2</a:t>
              </a: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8" name="Google Shape;68;p1"/>
            <p:cNvSpPr txBox="1"/>
            <p:nvPr/>
          </p:nvSpPr>
          <p:spPr>
            <a:xfrm>
              <a:off x="365424" y="2611974"/>
              <a:ext cx="4749501" cy="87753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741B47"/>
                  </a:solidFill>
                  <a:latin typeface="Calibri"/>
                  <a:ea typeface="Calibri"/>
                  <a:cs typeface="Calibri"/>
                  <a:sym typeface="Calibri"/>
                </a:rPr>
                <a:t>LECTURA DE PLANOS </a:t>
              </a:r>
              <a:endParaRPr/>
            </a:p>
            <a:p>
              <a:pPr marL="0" marR="0" lvl="0" indent="0" algn="l" rtl="0">
                <a:lnSpc>
                  <a:spcPct val="90000"/>
                </a:lnSpc>
                <a:spcBef>
                  <a:spcPts val="0"/>
                </a:spcBef>
                <a:spcAft>
                  <a:spcPts val="0"/>
                </a:spcAft>
                <a:buNone/>
              </a:pPr>
              <a:r>
                <a:rPr lang="en-US" sz="3600" b="1" i="0" u="none" strike="noStrike" cap="none">
                  <a:solidFill>
                    <a:srgbClr val="741B47"/>
                  </a:solidFill>
                  <a:latin typeface="Calibri"/>
                  <a:ea typeface="Calibri"/>
                  <a:cs typeface="Calibri"/>
                  <a:sym typeface="Calibri"/>
                </a:rPr>
                <a:t>Y MANUALES TÉCNICOS</a:t>
              </a:r>
              <a:endParaRPr sz="3600" b="1" i="0" u="none" strike="noStrike" cap="none">
                <a:solidFill>
                  <a:srgbClr val="741B47"/>
                </a:solidFill>
                <a:latin typeface="Calibri"/>
                <a:ea typeface="Calibri"/>
                <a:cs typeface="Calibri"/>
                <a:sym typeface="Calibri"/>
              </a:endParaRPr>
            </a:p>
            <a:p>
              <a:pPr marL="0" marR="0" lvl="0" indent="0" algn="l" rtl="0">
                <a:lnSpc>
                  <a:spcPct val="90000"/>
                </a:lnSpc>
                <a:spcBef>
                  <a:spcPts val="0"/>
                </a:spcBef>
                <a:spcAft>
                  <a:spcPts val="0"/>
                </a:spcAft>
                <a:buNone/>
              </a:pPr>
              <a:endParaRPr sz="3600" b="1" i="0" u="none" strike="noStrike" cap="none">
                <a:solidFill>
                  <a:srgbClr val="741B47"/>
                </a:solidFill>
                <a:latin typeface="Calibri"/>
                <a:ea typeface="Calibri"/>
                <a:cs typeface="Calibri"/>
                <a:sym typeface="Calibri"/>
              </a:endParaRPr>
            </a:p>
          </p:txBody>
        </p:sp>
      </p:grpSp>
      <p:grpSp>
        <p:nvGrpSpPr>
          <p:cNvPr id="69" name="Google Shape;69;p1"/>
          <p:cNvGrpSpPr/>
          <p:nvPr/>
        </p:nvGrpSpPr>
        <p:grpSpPr>
          <a:xfrm>
            <a:off x="584110" y="2685449"/>
            <a:ext cx="8469950" cy="3865834"/>
            <a:chOff x="584110" y="2685449"/>
            <a:chExt cx="8469950" cy="3865834"/>
          </a:xfrm>
        </p:grpSpPr>
        <p:pic>
          <p:nvPicPr>
            <p:cNvPr id="70" name="Google Shape;70;p1"/>
            <p:cNvPicPr preferRelativeResize="0"/>
            <p:nvPr/>
          </p:nvPicPr>
          <p:blipFill rotWithShape="1">
            <a:blip r:embed="rId3">
              <a:alphaModFix/>
            </a:blip>
            <a:srcRect/>
            <a:stretch/>
          </p:blipFill>
          <p:spPr>
            <a:xfrm>
              <a:off x="584110" y="3399959"/>
              <a:ext cx="2374392" cy="1447800"/>
            </a:xfrm>
            <a:prstGeom prst="rect">
              <a:avLst/>
            </a:prstGeom>
            <a:noFill/>
            <a:ln>
              <a:noFill/>
            </a:ln>
          </p:spPr>
        </p:pic>
        <p:pic>
          <p:nvPicPr>
            <p:cNvPr id="71" name="Google Shape;71;p1"/>
            <p:cNvPicPr preferRelativeResize="0"/>
            <p:nvPr/>
          </p:nvPicPr>
          <p:blipFill rotWithShape="1">
            <a:blip r:embed="rId4">
              <a:alphaModFix/>
            </a:blip>
            <a:srcRect/>
            <a:stretch/>
          </p:blipFill>
          <p:spPr>
            <a:xfrm>
              <a:off x="5006316" y="2685449"/>
              <a:ext cx="4047744" cy="3648456"/>
            </a:xfrm>
            <a:prstGeom prst="rect">
              <a:avLst/>
            </a:prstGeom>
            <a:noFill/>
            <a:ln>
              <a:noFill/>
            </a:ln>
          </p:spPr>
        </p:pic>
        <p:pic>
          <p:nvPicPr>
            <p:cNvPr id="72" name="Google Shape;72;p1"/>
            <p:cNvPicPr preferRelativeResize="0"/>
            <p:nvPr/>
          </p:nvPicPr>
          <p:blipFill rotWithShape="1">
            <a:blip r:embed="rId5">
              <a:alphaModFix/>
            </a:blip>
            <a:srcRect/>
            <a:stretch/>
          </p:blipFill>
          <p:spPr>
            <a:xfrm>
              <a:off x="755337" y="3229074"/>
              <a:ext cx="4416270" cy="332220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¿LOS MANTENIMIENTOS SON IGUALES?</a:t>
            </a:r>
            <a:endParaRPr sz="3100" b="0" i="0" u="none" strike="noStrike" cap="none">
              <a:solidFill>
                <a:srgbClr val="ED423D"/>
              </a:solidFill>
              <a:latin typeface="Calibri"/>
              <a:ea typeface="Calibri"/>
              <a:cs typeface="Calibri"/>
              <a:sym typeface="Calibri"/>
            </a:endParaRPr>
          </a:p>
        </p:txBody>
      </p:sp>
      <p:sp>
        <p:nvSpPr>
          <p:cNvPr id="216" name="Google Shape;216;p9"/>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7</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217" name="Google Shape;217;p9"/>
          <p:cNvSpPr/>
          <p:nvPr/>
        </p:nvSpPr>
        <p:spPr>
          <a:xfrm>
            <a:off x="511279" y="2195625"/>
            <a:ext cx="7533619" cy="1720921"/>
          </a:xfrm>
          <a:prstGeom prst="roundRect">
            <a:avLst>
              <a:gd name="adj" fmla="val 10614"/>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8" name="Google Shape;218;p9"/>
          <p:cNvSpPr txBox="1"/>
          <p:nvPr/>
        </p:nvSpPr>
        <p:spPr>
          <a:xfrm>
            <a:off x="883251" y="2326988"/>
            <a:ext cx="6043195" cy="1458194"/>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Calibri"/>
                <a:ea typeface="Calibri"/>
                <a:cs typeface="Calibri"/>
                <a:sym typeface="Calibri"/>
              </a:rPr>
              <a:t>No, los mantenimientos varían según cada marca, ya que cada vehículo es diferente en cuanto a cilindrada, chasis, transmisión, relación de compresión, etc.</a:t>
            </a:r>
            <a:endParaRPr/>
          </a:p>
          <a:p>
            <a:pPr marL="0" marR="0" lvl="0" indent="0" algn="l" rtl="0">
              <a:lnSpc>
                <a:spcPct val="110000"/>
              </a:lnSpc>
              <a:spcBef>
                <a:spcPts val="0"/>
              </a:spcBef>
              <a:spcAft>
                <a:spcPts val="0"/>
              </a:spcAft>
              <a:buNone/>
            </a:pPr>
            <a:r>
              <a:rPr lang="en-US" sz="1600" b="0" i="0" u="none" strike="noStrike" cap="none">
                <a:solidFill>
                  <a:srgbClr val="000000"/>
                </a:solidFill>
                <a:latin typeface="Calibri"/>
                <a:ea typeface="Calibri"/>
                <a:cs typeface="Calibri"/>
                <a:sym typeface="Calibri"/>
              </a:rPr>
              <a:t>Por lo que cada vehículo tiene un desgaste de partes y piezas en forma diferente.</a:t>
            </a:r>
            <a:endParaRPr sz="1600" b="0" i="0" u="none" strike="noStrike" cap="none">
              <a:solidFill>
                <a:srgbClr val="000000"/>
              </a:solidFill>
              <a:latin typeface="Calibri"/>
              <a:ea typeface="Calibri"/>
              <a:cs typeface="Calibri"/>
              <a:sym typeface="Calibri"/>
            </a:endParaRPr>
          </a:p>
        </p:txBody>
      </p:sp>
      <p:sp>
        <p:nvSpPr>
          <p:cNvPr id="219" name="Google Shape;219;p9"/>
          <p:cNvSpPr/>
          <p:nvPr/>
        </p:nvSpPr>
        <p:spPr>
          <a:xfrm>
            <a:off x="511278" y="4593197"/>
            <a:ext cx="7533619" cy="1839354"/>
          </a:xfrm>
          <a:prstGeom prst="roundRect">
            <a:avLst>
              <a:gd name="adj" fmla="val 10614"/>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0" name="Google Shape;220;p9"/>
          <p:cNvSpPr txBox="1"/>
          <p:nvPr/>
        </p:nvSpPr>
        <p:spPr>
          <a:xfrm>
            <a:off x="883251" y="4743358"/>
            <a:ext cx="6043195" cy="1539033"/>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1000"/>
              </a:spcBef>
              <a:spcAft>
                <a:spcPts val="0"/>
              </a:spcAft>
              <a:buNone/>
            </a:pPr>
            <a:r>
              <a:rPr lang="en-US" sz="1600" b="0" i="0" u="none" strike="noStrike" cap="none">
                <a:solidFill>
                  <a:srgbClr val="000000"/>
                </a:solidFill>
                <a:latin typeface="Calibri"/>
                <a:ea typeface="Calibri"/>
                <a:cs typeface="Calibri"/>
                <a:sym typeface="Calibri"/>
              </a:rPr>
              <a:t>Además, algunos fabricantes varían el tiempo o kilometraje de mantenimiento dependiendo del lugar geográfico por el que circulará el vehículo (características ambientales, calor, humedad, frio, etc.)  incluso en condiciones de salinidad o arena en suspensión (clima desértico) también se requiere un mantenimiento especial.</a:t>
            </a:r>
            <a:endParaRPr sz="1600" b="0" i="0" u="none" strike="noStrike" cap="none">
              <a:solidFill>
                <a:srgbClr val="000000"/>
              </a:solidFill>
              <a:latin typeface="Arial"/>
              <a:ea typeface="Arial"/>
              <a:cs typeface="Arial"/>
              <a:sym typeface="Arial"/>
            </a:endParaRPr>
          </a:p>
        </p:txBody>
      </p:sp>
      <p:sp>
        <p:nvSpPr>
          <p:cNvPr id="221" name="Google Shape;221;p9"/>
          <p:cNvSpPr/>
          <p:nvPr/>
        </p:nvSpPr>
        <p:spPr>
          <a:xfrm>
            <a:off x="6965774" y="1806909"/>
            <a:ext cx="2498353" cy="249835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2" name="Google Shape;222;p9"/>
          <p:cNvSpPr/>
          <p:nvPr/>
        </p:nvSpPr>
        <p:spPr>
          <a:xfrm>
            <a:off x="6965774" y="4263698"/>
            <a:ext cx="2498353" cy="249835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3" name="Google Shape;223;p9"/>
          <p:cNvPicPr preferRelativeResize="0"/>
          <p:nvPr/>
        </p:nvPicPr>
        <p:blipFill rotWithShape="1">
          <a:blip r:embed="rId3">
            <a:alphaModFix/>
          </a:blip>
          <a:srcRect/>
          <a:stretch/>
        </p:blipFill>
        <p:spPr>
          <a:xfrm>
            <a:off x="7162575" y="1949661"/>
            <a:ext cx="2209800" cy="2212848"/>
          </a:xfrm>
          <a:prstGeom prst="rect">
            <a:avLst/>
          </a:prstGeom>
          <a:noFill/>
          <a:ln>
            <a:noFill/>
          </a:ln>
        </p:spPr>
      </p:pic>
      <p:pic>
        <p:nvPicPr>
          <p:cNvPr id="224" name="Google Shape;224;p9"/>
          <p:cNvPicPr preferRelativeResize="0"/>
          <p:nvPr/>
        </p:nvPicPr>
        <p:blipFill rotWithShape="1">
          <a:blip r:embed="rId4">
            <a:alphaModFix/>
          </a:blip>
          <a:srcRect/>
          <a:stretch/>
        </p:blipFill>
        <p:spPr>
          <a:xfrm>
            <a:off x="7162575" y="4365795"/>
            <a:ext cx="2215896" cy="2209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¿QUÉ LUBRICANTES O FLUÍDOS REQUIERE EL VEHÍCULO?</a:t>
            </a:r>
            <a:endParaRPr sz="3100" b="0" i="0" u="none" strike="noStrike" cap="none">
              <a:solidFill>
                <a:srgbClr val="ED423D"/>
              </a:solidFill>
              <a:latin typeface="Calibri"/>
              <a:ea typeface="Calibri"/>
              <a:cs typeface="Calibri"/>
              <a:sym typeface="Calibri"/>
            </a:endParaRPr>
          </a:p>
        </p:txBody>
      </p:sp>
      <p:sp>
        <p:nvSpPr>
          <p:cNvPr id="230" name="Google Shape;230;p10"/>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8</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231" name="Google Shape;231;p10"/>
          <p:cNvSpPr/>
          <p:nvPr/>
        </p:nvSpPr>
        <p:spPr>
          <a:xfrm>
            <a:off x="511279" y="2195625"/>
            <a:ext cx="7533619" cy="1720921"/>
          </a:xfrm>
          <a:prstGeom prst="roundRect">
            <a:avLst>
              <a:gd name="adj" fmla="val 10614"/>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2" name="Google Shape;232;p10"/>
          <p:cNvSpPr txBox="1"/>
          <p:nvPr/>
        </p:nvSpPr>
        <p:spPr>
          <a:xfrm>
            <a:off x="883251" y="2326988"/>
            <a:ext cx="6043195" cy="1458194"/>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Calibri"/>
                <a:ea typeface="Calibri"/>
                <a:cs typeface="Calibri"/>
                <a:sym typeface="Calibri"/>
              </a:rPr>
              <a:t>Los lubricantes también varían, dependiendo la marca, modelo y año del vehículo.</a:t>
            </a:r>
            <a:endParaRPr/>
          </a:p>
          <a:p>
            <a:pPr marL="0" marR="0" lvl="0" indent="0" algn="l" rtl="0">
              <a:lnSpc>
                <a:spcPct val="110000"/>
              </a:lnSpc>
              <a:spcBef>
                <a:spcPts val="0"/>
              </a:spcBef>
              <a:spcAft>
                <a:spcPts val="0"/>
              </a:spcAft>
              <a:buNone/>
            </a:pPr>
            <a:r>
              <a:rPr lang="en-US" sz="1600" b="0" i="0" u="none" strike="noStrike" cap="none">
                <a:solidFill>
                  <a:srgbClr val="000000"/>
                </a:solidFill>
                <a:latin typeface="Calibri"/>
                <a:ea typeface="Calibri"/>
                <a:cs typeface="Calibri"/>
                <a:sym typeface="Calibri"/>
              </a:rPr>
              <a:t>Debes poner siempre atención a lo que indica la cartilla de mantenimiento al respecto. ¡Atento!</a:t>
            </a:r>
            <a:endParaRPr sz="1600" b="0" i="0" u="none" strike="noStrike" cap="none">
              <a:solidFill>
                <a:srgbClr val="000000"/>
              </a:solidFill>
              <a:latin typeface="Calibri"/>
              <a:ea typeface="Calibri"/>
              <a:cs typeface="Calibri"/>
              <a:sym typeface="Calibri"/>
            </a:endParaRPr>
          </a:p>
        </p:txBody>
      </p:sp>
      <p:sp>
        <p:nvSpPr>
          <p:cNvPr id="233" name="Google Shape;233;p10"/>
          <p:cNvSpPr/>
          <p:nvPr/>
        </p:nvSpPr>
        <p:spPr>
          <a:xfrm>
            <a:off x="6965774" y="1806909"/>
            <a:ext cx="2498353" cy="249835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4" name="Google Shape;234;p10"/>
          <p:cNvPicPr preferRelativeResize="0"/>
          <p:nvPr/>
        </p:nvPicPr>
        <p:blipFill rotWithShape="1">
          <a:blip r:embed="rId3">
            <a:alphaModFix/>
          </a:blip>
          <a:srcRect/>
          <a:stretch/>
        </p:blipFill>
        <p:spPr>
          <a:xfrm>
            <a:off x="2164352" y="4937502"/>
            <a:ext cx="5238750" cy="723900"/>
          </a:xfrm>
          <a:prstGeom prst="rect">
            <a:avLst/>
          </a:prstGeom>
          <a:noFill/>
          <a:ln>
            <a:noFill/>
          </a:ln>
        </p:spPr>
      </p:pic>
      <p:pic>
        <p:nvPicPr>
          <p:cNvPr id="235" name="Google Shape;235;p10"/>
          <p:cNvPicPr preferRelativeResize="0"/>
          <p:nvPr/>
        </p:nvPicPr>
        <p:blipFill rotWithShape="1">
          <a:blip r:embed="rId4">
            <a:alphaModFix/>
          </a:blip>
          <a:srcRect/>
          <a:stretch/>
        </p:blipFill>
        <p:spPr>
          <a:xfrm>
            <a:off x="2164352" y="5784958"/>
            <a:ext cx="5238750" cy="276225"/>
          </a:xfrm>
          <a:prstGeom prst="rect">
            <a:avLst/>
          </a:prstGeom>
          <a:noFill/>
          <a:ln>
            <a:noFill/>
          </a:ln>
        </p:spPr>
      </p:pic>
      <p:pic>
        <p:nvPicPr>
          <p:cNvPr id="236" name="Google Shape;236;p10"/>
          <p:cNvPicPr preferRelativeResize="0"/>
          <p:nvPr/>
        </p:nvPicPr>
        <p:blipFill rotWithShape="1">
          <a:blip r:embed="rId5">
            <a:alphaModFix/>
          </a:blip>
          <a:srcRect/>
          <a:stretch/>
        </p:blipFill>
        <p:spPr>
          <a:xfrm>
            <a:off x="2159590" y="6142415"/>
            <a:ext cx="5248275" cy="476250"/>
          </a:xfrm>
          <a:prstGeom prst="rect">
            <a:avLst/>
          </a:prstGeom>
          <a:noFill/>
          <a:ln>
            <a:noFill/>
          </a:ln>
        </p:spPr>
      </p:pic>
      <p:pic>
        <p:nvPicPr>
          <p:cNvPr id="237" name="Google Shape;237;p10"/>
          <p:cNvPicPr preferRelativeResize="0"/>
          <p:nvPr/>
        </p:nvPicPr>
        <p:blipFill rotWithShape="1">
          <a:blip r:embed="rId6">
            <a:alphaModFix/>
          </a:blip>
          <a:srcRect/>
          <a:stretch/>
        </p:blipFill>
        <p:spPr>
          <a:xfrm>
            <a:off x="2159590" y="4448014"/>
            <a:ext cx="5248275" cy="333375"/>
          </a:xfrm>
          <a:prstGeom prst="rect">
            <a:avLst/>
          </a:prstGeom>
          <a:noFill/>
          <a:ln>
            <a:noFill/>
          </a:ln>
        </p:spPr>
      </p:pic>
      <p:sp>
        <p:nvSpPr>
          <p:cNvPr id="238" name="Google Shape;238;p10"/>
          <p:cNvSpPr/>
          <p:nvPr/>
        </p:nvSpPr>
        <p:spPr>
          <a:xfrm>
            <a:off x="2066544" y="4305262"/>
            <a:ext cx="5486400" cy="2470442"/>
          </a:xfrm>
          <a:prstGeom prst="roundRect">
            <a:avLst>
              <a:gd name="adj" fmla="val 8524"/>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9" name="Google Shape;239;p10"/>
          <p:cNvPicPr preferRelativeResize="0"/>
          <p:nvPr/>
        </p:nvPicPr>
        <p:blipFill rotWithShape="1">
          <a:blip r:embed="rId7">
            <a:alphaModFix/>
          </a:blip>
          <a:srcRect/>
          <a:stretch/>
        </p:blipFill>
        <p:spPr>
          <a:xfrm>
            <a:off x="7156479" y="1947802"/>
            <a:ext cx="2215896" cy="22128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p:nvPr/>
        </p:nvSpPr>
        <p:spPr>
          <a:xfrm>
            <a:off x="511280" y="2232087"/>
            <a:ext cx="4796444" cy="3757233"/>
          </a:xfrm>
          <a:prstGeom prst="roundRect">
            <a:avLst>
              <a:gd name="adj" fmla="val 4978"/>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5" name="Google Shape;245;p1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¿MANUALES DIGITALES O EN PAPEL?</a:t>
            </a:r>
            <a:endParaRPr sz="3100" b="0" i="0" u="none" strike="noStrike" cap="none">
              <a:solidFill>
                <a:srgbClr val="ED423D"/>
              </a:solidFill>
              <a:latin typeface="Calibri"/>
              <a:ea typeface="Calibri"/>
              <a:cs typeface="Calibri"/>
              <a:sym typeface="Calibri"/>
            </a:endParaRPr>
          </a:p>
        </p:txBody>
      </p:sp>
      <p:sp>
        <p:nvSpPr>
          <p:cNvPr id="246" name="Google Shape;246;p11"/>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9</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247" name="Google Shape;247;p11"/>
          <p:cNvSpPr txBox="1"/>
          <p:nvPr/>
        </p:nvSpPr>
        <p:spPr>
          <a:xfrm>
            <a:off x="896441" y="2304133"/>
            <a:ext cx="4085461" cy="3511452"/>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1" i="0" u="none" strike="noStrike" cap="none">
                <a:solidFill>
                  <a:srgbClr val="76384D"/>
                </a:solidFill>
                <a:latin typeface="Calibri"/>
                <a:ea typeface="Calibri"/>
                <a:cs typeface="Calibri"/>
                <a:sym typeface="Calibri"/>
              </a:rPr>
              <a:t>DIGITALES:</a:t>
            </a:r>
            <a:endParaRPr sz="1600" b="1" i="0" u="none" strike="noStrike" cap="none">
              <a:solidFill>
                <a:srgbClr val="76384D"/>
              </a:solidFill>
              <a:latin typeface="Calibri"/>
              <a:ea typeface="Calibri"/>
              <a:cs typeface="Calibri"/>
              <a:sym typeface="Calibri"/>
            </a:endParaRPr>
          </a:p>
          <a:p>
            <a:pPr marL="0" marR="0" lvl="0" indent="0" algn="l" rtl="0">
              <a:lnSpc>
                <a:spcPct val="110000"/>
              </a:lnSpc>
              <a:spcBef>
                <a:spcPts val="1000"/>
              </a:spcBef>
              <a:spcAft>
                <a:spcPts val="0"/>
              </a:spcAft>
              <a:buNone/>
            </a:pPr>
            <a:r>
              <a:rPr lang="en-US" sz="1600" b="0" i="0" u="none" strike="noStrike" cap="none">
                <a:solidFill>
                  <a:srgbClr val="000000"/>
                </a:solidFill>
                <a:latin typeface="Calibri"/>
                <a:ea typeface="Calibri"/>
                <a:cs typeface="Calibri"/>
                <a:sym typeface="Calibri"/>
              </a:rPr>
              <a:t>El uso de los manuales de fábrica a nivel de concesionario es a través de diferentes plataformas digitales, cada marca tiene un sistema (software) en donde ellos pueden ingresar mediante una clave de acceso entregada a cada mecánico, el cual hará uso del manual según lo que requiera realizar en el vehículo(mantenimiento, reparación, etc. </a:t>
            </a:r>
            <a:endParaRPr sz="1600" b="0" i="0" u="none" strike="noStrike" cap="none">
              <a:solidFill>
                <a:srgbClr val="000000"/>
              </a:solidFill>
              <a:latin typeface="Calibri"/>
              <a:ea typeface="Calibri"/>
              <a:cs typeface="Calibri"/>
              <a:sym typeface="Calibri"/>
            </a:endParaRPr>
          </a:p>
          <a:p>
            <a:pPr marL="0" marR="0" lvl="0" indent="0" algn="l" rtl="0">
              <a:lnSpc>
                <a:spcPct val="110000"/>
              </a:lnSpc>
              <a:spcBef>
                <a:spcPts val="1000"/>
              </a:spcBef>
              <a:spcAft>
                <a:spcPts val="0"/>
              </a:spcAft>
              <a:buNone/>
            </a:pPr>
            <a:r>
              <a:rPr lang="en-US" sz="1600" b="1" i="0" u="none" strike="noStrike" cap="none">
                <a:solidFill>
                  <a:srgbClr val="76384D"/>
                </a:solidFill>
                <a:latin typeface="Calibri"/>
                <a:ea typeface="Calibri"/>
                <a:cs typeface="Calibri"/>
                <a:sym typeface="Calibri"/>
              </a:rPr>
              <a:t>COMO EJEMPLO TOMAREMOS EL ESI TRONIC DE BOSCH</a:t>
            </a:r>
            <a:r>
              <a:rPr lang="en-US" sz="1600" b="0" i="0" u="none" strike="noStrike" cap="none">
                <a:solidFill>
                  <a:srgbClr val="76384D"/>
                </a:solidFill>
                <a:latin typeface="Calibri"/>
                <a:ea typeface="Calibri"/>
                <a:cs typeface="Calibri"/>
                <a:sym typeface="Calibri"/>
              </a:rPr>
              <a:t>.</a:t>
            </a:r>
            <a:endParaRPr sz="1600" b="0" i="0" u="none" strike="noStrike" cap="none">
              <a:solidFill>
                <a:srgbClr val="76384D"/>
              </a:solidFill>
              <a:latin typeface="Calibri"/>
              <a:ea typeface="Calibri"/>
              <a:cs typeface="Calibri"/>
              <a:sym typeface="Calibri"/>
            </a:endParaRPr>
          </a:p>
        </p:txBody>
      </p:sp>
      <p:pic>
        <p:nvPicPr>
          <p:cNvPr id="248" name="Google Shape;248;p11"/>
          <p:cNvPicPr preferRelativeResize="0"/>
          <p:nvPr/>
        </p:nvPicPr>
        <p:blipFill rotWithShape="1">
          <a:blip r:embed="rId3">
            <a:alphaModFix/>
          </a:blip>
          <a:srcRect/>
          <a:stretch/>
        </p:blipFill>
        <p:spPr>
          <a:xfrm>
            <a:off x="5601716" y="2364199"/>
            <a:ext cx="3800856" cy="34930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¿MANUALES DIGITALES O EN PAPEL?</a:t>
            </a:r>
            <a:endParaRPr sz="3100" b="0" i="0" u="none" strike="noStrike" cap="none">
              <a:solidFill>
                <a:srgbClr val="ED423D"/>
              </a:solidFill>
              <a:latin typeface="Calibri"/>
              <a:ea typeface="Calibri"/>
              <a:cs typeface="Calibri"/>
              <a:sym typeface="Calibri"/>
            </a:endParaRPr>
          </a:p>
        </p:txBody>
      </p:sp>
      <p:sp>
        <p:nvSpPr>
          <p:cNvPr id="254" name="Google Shape;254;p12"/>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10</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255" name="Google Shape;255;p12"/>
          <p:cNvSpPr/>
          <p:nvPr/>
        </p:nvSpPr>
        <p:spPr>
          <a:xfrm>
            <a:off x="375975" y="2229782"/>
            <a:ext cx="4721742" cy="786795"/>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6" name="Google Shape;256;p12"/>
          <p:cNvSpPr txBox="1"/>
          <p:nvPr/>
        </p:nvSpPr>
        <p:spPr>
          <a:xfrm>
            <a:off x="673919" y="2344209"/>
            <a:ext cx="4085461" cy="557939"/>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1" i="0" u="none" strike="noStrike" cap="none">
                <a:solidFill>
                  <a:srgbClr val="76384D"/>
                </a:solidFill>
                <a:latin typeface="Calibri"/>
                <a:ea typeface="Calibri"/>
                <a:cs typeface="Calibri"/>
                <a:sym typeface="Calibri"/>
              </a:rPr>
              <a:t>DIGITALES: GDS SOFTWARE DE KIA Y HUINDAI</a:t>
            </a:r>
            <a:endParaRPr sz="1600" b="1" i="0" u="none" strike="noStrike" cap="none">
              <a:solidFill>
                <a:srgbClr val="76384D"/>
              </a:solidFill>
              <a:latin typeface="Calibri"/>
              <a:ea typeface="Calibri"/>
              <a:cs typeface="Calibri"/>
              <a:sym typeface="Calibri"/>
            </a:endParaRPr>
          </a:p>
        </p:txBody>
      </p:sp>
      <p:pic>
        <p:nvPicPr>
          <p:cNvPr id="257" name="Google Shape;257;p12"/>
          <p:cNvPicPr preferRelativeResize="0"/>
          <p:nvPr/>
        </p:nvPicPr>
        <p:blipFill rotWithShape="1">
          <a:blip r:embed="rId3">
            <a:alphaModFix/>
          </a:blip>
          <a:srcRect/>
          <a:stretch/>
        </p:blipFill>
        <p:spPr>
          <a:xfrm>
            <a:off x="593799" y="3292393"/>
            <a:ext cx="4837670" cy="3269907"/>
          </a:xfrm>
          <a:prstGeom prst="rect">
            <a:avLst/>
          </a:prstGeom>
          <a:noFill/>
          <a:ln>
            <a:noFill/>
          </a:ln>
        </p:spPr>
      </p:pic>
      <p:pic>
        <p:nvPicPr>
          <p:cNvPr id="258" name="Google Shape;258;p12"/>
          <p:cNvPicPr preferRelativeResize="0"/>
          <p:nvPr/>
        </p:nvPicPr>
        <p:blipFill rotWithShape="1">
          <a:blip r:embed="rId4">
            <a:alphaModFix/>
          </a:blip>
          <a:srcRect/>
          <a:stretch/>
        </p:blipFill>
        <p:spPr>
          <a:xfrm>
            <a:off x="5242514" y="2671337"/>
            <a:ext cx="4184950" cy="28870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¿MANUALES DIGITALES O EN PAPEL?</a:t>
            </a:r>
            <a:endParaRPr sz="3100" b="0" i="0" u="none" strike="noStrike" cap="none">
              <a:solidFill>
                <a:srgbClr val="ED423D"/>
              </a:solidFill>
              <a:latin typeface="Calibri"/>
              <a:ea typeface="Calibri"/>
              <a:cs typeface="Calibri"/>
              <a:sym typeface="Calibri"/>
            </a:endParaRPr>
          </a:p>
        </p:txBody>
      </p:sp>
      <p:sp>
        <p:nvSpPr>
          <p:cNvPr id="264" name="Google Shape;264;p13"/>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11</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265" name="Google Shape;265;p13"/>
          <p:cNvSpPr/>
          <p:nvPr/>
        </p:nvSpPr>
        <p:spPr>
          <a:xfrm>
            <a:off x="511279" y="2195625"/>
            <a:ext cx="7533619" cy="2105918"/>
          </a:xfrm>
          <a:prstGeom prst="roundRect">
            <a:avLst>
              <a:gd name="adj" fmla="val 6272"/>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6" name="Google Shape;266;p13"/>
          <p:cNvSpPr txBox="1"/>
          <p:nvPr/>
        </p:nvSpPr>
        <p:spPr>
          <a:xfrm>
            <a:off x="883251" y="2326988"/>
            <a:ext cx="6043195" cy="1623250"/>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1" i="0" u="none" strike="noStrike" cap="none">
                <a:solidFill>
                  <a:srgbClr val="76384D"/>
                </a:solidFill>
                <a:latin typeface="Calibri"/>
                <a:ea typeface="Calibri"/>
                <a:cs typeface="Calibri"/>
                <a:sym typeface="Calibri"/>
              </a:rPr>
              <a:t>PAPEL:</a:t>
            </a:r>
            <a:endParaRPr sz="1600" b="1" i="0" u="none" strike="noStrike" cap="none">
              <a:solidFill>
                <a:srgbClr val="76384D"/>
              </a:solidFill>
              <a:latin typeface="Calibri"/>
              <a:ea typeface="Calibri"/>
              <a:cs typeface="Calibri"/>
              <a:sym typeface="Calibri"/>
            </a:endParaRPr>
          </a:p>
          <a:p>
            <a:pPr marL="0" marR="0" lvl="0" indent="0" algn="l" rtl="0">
              <a:lnSpc>
                <a:spcPct val="110000"/>
              </a:lnSpc>
              <a:spcBef>
                <a:spcPts val="1000"/>
              </a:spcBef>
              <a:spcAft>
                <a:spcPts val="0"/>
              </a:spcAft>
              <a:buNone/>
            </a:pPr>
            <a:r>
              <a:rPr lang="en-US" sz="1600" b="0" i="0" u="none" strike="noStrike" cap="none">
                <a:solidFill>
                  <a:srgbClr val="000000"/>
                </a:solidFill>
                <a:latin typeface="Calibri"/>
                <a:ea typeface="Calibri"/>
                <a:cs typeface="Calibri"/>
                <a:sym typeface="Calibri"/>
              </a:rPr>
              <a:t>El uso de los manuales de fábrica en papel está en retirada, dado los avances en  la tecnología, pero en muchos talleres mecánicos más pequeños son de uso diario dado su fácil traslado a cualquier lugar (a diferencia de los digitales que requieren de una batería o red eléctrica para su lectura).</a:t>
            </a:r>
            <a:endParaRPr sz="1600" b="0" i="0" u="none" strike="noStrike" cap="none">
              <a:solidFill>
                <a:srgbClr val="000000"/>
              </a:solidFill>
              <a:latin typeface="Arial"/>
              <a:ea typeface="Arial"/>
              <a:cs typeface="Arial"/>
              <a:sym typeface="Arial"/>
            </a:endParaRPr>
          </a:p>
        </p:txBody>
      </p:sp>
      <p:sp>
        <p:nvSpPr>
          <p:cNvPr id="267" name="Google Shape;267;p13"/>
          <p:cNvSpPr/>
          <p:nvPr/>
        </p:nvSpPr>
        <p:spPr>
          <a:xfrm>
            <a:off x="6144134" y="3549464"/>
            <a:ext cx="3244528" cy="324452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8" name="Google Shape;268;p13"/>
          <p:cNvPicPr preferRelativeResize="0"/>
          <p:nvPr/>
        </p:nvPicPr>
        <p:blipFill rotWithShape="1">
          <a:blip r:embed="rId3">
            <a:alphaModFix/>
          </a:blip>
          <a:srcRect/>
          <a:stretch/>
        </p:blipFill>
        <p:spPr>
          <a:xfrm>
            <a:off x="6330790" y="3689844"/>
            <a:ext cx="2871216" cy="28742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4"/>
          <p:cNvSpPr txBox="1"/>
          <p:nvPr/>
        </p:nvSpPr>
        <p:spPr>
          <a:xfrm>
            <a:off x="375975" y="1406332"/>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¿CUÁNTO APRENDIMOS?</a:t>
            </a:r>
            <a:endParaRPr sz="3100" b="1" i="0" u="none" strike="noStrike" cap="none">
              <a:solidFill>
                <a:srgbClr val="741B47"/>
              </a:solidFill>
              <a:latin typeface="Calibri"/>
              <a:ea typeface="Calibri"/>
              <a:cs typeface="Calibri"/>
              <a:sym typeface="Calibri"/>
            </a:endParaRPr>
          </a:p>
        </p:txBody>
      </p:sp>
      <p:grpSp>
        <p:nvGrpSpPr>
          <p:cNvPr id="274" name="Google Shape;274;p14"/>
          <p:cNvGrpSpPr/>
          <p:nvPr/>
        </p:nvGrpSpPr>
        <p:grpSpPr>
          <a:xfrm>
            <a:off x="2035277" y="2911885"/>
            <a:ext cx="6999671" cy="2696553"/>
            <a:chOff x="4461133" y="3098700"/>
            <a:chExt cx="4657800" cy="1525000"/>
          </a:xfrm>
        </p:grpSpPr>
        <p:sp>
          <p:nvSpPr>
            <p:cNvPr id="275" name="Google Shape;275;p14"/>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6" name="Google Shape;276;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000" b="0" i="0" u="none" strike="noStrike" cap="none" dirty="0">
                  <a:solidFill>
                    <a:srgbClr val="741B47"/>
                  </a:solidFill>
                  <a:latin typeface="Calibri"/>
                  <a:ea typeface="Calibri"/>
                  <a:cs typeface="Calibri"/>
                  <a:sym typeface="Calibri"/>
                </a:rPr>
                <a:t>COMPRENDIENDO LAS</a:t>
              </a:r>
              <a:endParaRPr sz="2000" b="0" i="0" u="none" strike="noStrike" cap="none" dirty="0">
                <a:solidFill>
                  <a:srgbClr val="741B47"/>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b="1" i="0" u="none" strike="noStrike" cap="none" dirty="0">
                  <a:solidFill>
                    <a:srgbClr val="741B47"/>
                  </a:solidFill>
                  <a:latin typeface="Calibri"/>
                  <a:ea typeface="Calibri"/>
                  <a:cs typeface="Calibri"/>
                  <a:sym typeface="Calibri"/>
                </a:rPr>
                <a:t>CARTILLAS DE MANTENIMIENTO</a:t>
              </a:r>
              <a:endParaRPr sz="2000" b="1" i="0" u="none" strike="noStrike" cap="none" dirty="0">
                <a:solidFill>
                  <a:srgbClr val="741B47"/>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actividad</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resume </a:t>
              </a:r>
              <a:r>
                <a:rPr lang="en-US" sz="1600" b="0" i="0" u="none" strike="noStrike" cap="none" dirty="0" err="1">
                  <a:solidFill>
                    <a:srgbClr val="000000"/>
                  </a:solidFill>
                  <a:latin typeface="Calibri"/>
                  <a:ea typeface="Calibri"/>
                  <a:cs typeface="Calibri"/>
                  <a:sym typeface="Calibri"/>
                </a:rPr>
                <a:t>todo</a:t>
              </a:r>
              <a:r>
                <a:rPr lang="en-US" sz="1600" b="0" i="0" u="none" strike="noStrike" cap="none" dirty="0">
                  <a:solidFill>
                    <a:srgbClr val="000000"/>
                  </a:solidFill>
                  <a:latin typeface="Calibri"/>
                  <a:ea typeface="Calibri"/>
                  <a:cs typeface="Calibri"/>
                  <a:sym typeface="Calibri"/>
                </a:rPr>
                <a:t> lo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hemos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visto</a:t>
              </a:r>
              <a:r>
                <a:rPr lang="en-US" sz="1600" b="0" i="0" u="none" strike="noStrike" cap="none" dirty="0">
                  <a:solidFill>
                    <a:srgbClr val="000000"/>
                  </a:solidFill>
                  <a:latin typeface="Calibri"/>
                  <a:ea typeface="Calibri"/>
                  <a:cs typeface="Calibri"/>
                  <a:sym typeface="Calibri"/>
                </a:rPr>
                <a:t>! </a:t>
              </a:r>
              <a:r>
                <a:rPr lang="en-US" sz="1600" b="1" i="0" u="none" strike="noStrike" cap="none" dirty="0">
                  <a:solidFill>
                    <a:srgbClr val="76384D"/>
                  </a:solidFill>
                  <a:latin typeface="Calibri"/>
                  <a:ea typeface="Calibri"/>
                  <a:cs typeface="Calibri"/>
                  <a:sym typeface="Calibri"/>
                </a:rPr>
                <a:t>¡</a:t>
              </a:r>
              <a:r>
                <a:rPr lang="en-US" sz="1600" b="1" i="0" u="none" strike="noStrike" cap="none" dirty="0" err="1">
                  <a:solidFill>
                    <a:srgbClr val="76384D"/>
                  </a:solidFill>
                  <a:latin typeface="Calibri"/>
                  <a:ea typeface="Calibri"/>
                  <a:cs typeface="Calibri"/>
                  <a:sym typeface="Calibri"/>
                </a:rPr>
                <a:t>Atentos</a:t>
              </a:r>
              <a:r>
                <a:rPr lang="en-US" sz="1600" b="1" i="0" u="none" strike="noStrike" cap="none" dirty="0">
                  <a:solidFill>
                    <a:srgbClr val="76384D"/>
                  </a:solidFill>
                  <a:latin typeface="Calibri"/>
                  <a:ea typeface="Calibri"/>
                  <a:cs typeface="Calibri"/>
                  <a:sym typeface="Calibri"/>
                </a:rPr>
                <a:t>!</a:t>
              </a:r>
              <a:endParaRPr dirty="0"/>
            </a:p>
          </p:txBody>
        </p:sp>
      </p:grpSp>
      <p:sp>
        <p:nvSpPr>
          <p:cNvPr id="277" name="Google Shape;277;p1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REVISEMOS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278" name="Google Shape;278;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12</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pic>
        <p:nvPicPr>
          <p:cNvPr id="279" name="Google Shape;279;p14"/>
          <p:cNvPicPr preferRelativeResize="0"/>
          <p:nvPr/>
        </p:nvPicPr>
        <p:blipFill rotWithShape="1">
          <a:blip r:embed="rId3">
            <a:alphaModFix/>
          </a:blip>
          <a:srcRect/>
          <a:stretch/>
        </p:blipFill>
        <p:spPr>
          <a:xfrm>
            <a:off x="-7172" y="2592933"/>
            <a:ext cx="3793269" cy="3593837"/>
          </a:xfrm>
          <a:prstGeom prst="rect">
            <a:avLst/>
          </a:prstGeom>
          <a:noFill/>
          <a:ln>
            <a:noFill/>
          </a:ln>
        </p:spPr>
      </p:pic>
      <p:sp>
        <p:nvSpPr>
          <p:cNvPr id="280" name="Google Shape;280;p14"/>
          <p:cNvSpPr txBox="1"/>
          <p:nvPr/>
        </p:nvSpPr>
        <p:spPr>
          <a:xfrm>
            <a:off x="4149211" y="1205044"/>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BA9BA5"/>
                </a:solidFill>
                <a:latin typeface="Calibri"/>
                <a:ea typeface="Calibri"/>
                <a:cs typeface="Calibri"/>
                <a:sym typeface="Calibri"/>
              </a:rPr>
              <a:t>2</a:t>
            </a:r>
            <a:endParaRPr sz="6000" b="0" i="0" u="none" strike="noStrike" cap="none" dirty="0">
              <a:solidFill>
                <a:srgbClr val="BA9BA5"/>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36" name="Grupo 35"/>
          <p:cNvGrpSpPr/>
          <p:nvPr/>
        </p:nvGrpSpPr>
        <p:grpSpPr>
          <a:xfrm>
            <a:off x="-4655" y="288449"/>
            <a:ext cx="9543270" cy="7875742"/>
            <a:chOff x="-4655" y="288449"/>
            <a:chExt cx="9543270" cy="7875742"/>
          </a:xfrm>
        </p:grpSpPr>
        <p:sp>
          <p:nvSpPr>
            <p:cNvPr id="37"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38"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COMENZAR LA ACTIVIDAD:</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39" name="Google Shape;402;p19"/>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423D"/>
                  </a:solidFill>
                  <a:latin typeface="Calibri"/>
                  <a:ea typeface="Calibri"/>
                  <a:cs typeface="Calibri"/>
                  <a:sym typeface="Calibri"/>
                </a:rPr>
                <a:t>¡ATENCIÓN!</a:t>
              </a:r>
              <a:endParaRPr sz="3100" b="1" i="0" u="none" strike="noStrike" cap="none" dirty="0">
                <a:solidFill>
                  <a:srgbClr val="ED423D"/>
                </a:solidFill>
                <a:latin typeface="Calibri"/>
                <a:ea typeface="Calibri"/>
                <a:cs typeface="Calibri"/>
                <a:sym typeface="Calibri"/>
              </a:endParaRPr>
            </a:p>
          </p:txBody>
        </p:sp>
        <p:sp>
          <p:nvSpPr>
            <p:cNvPr id="40" name="Google Shape;404;p19"/>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Materiales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inflamables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err="1" smtClean="0">
                  <a:solidFill>
                    <a:schemeClr val="dk1"/>
                  </a:solidFill>
                  <a:latin typeface="Calibri"/>
                  <a:ea typeface="Calibri"/>
                  <a:cs typeface="Calibri"/>
                  <a:sym typeface="Calibri"/>
                </a:rPr>
                <a:t>Tener</a:t>
              </a:r>
              <a:r>
                <a:rPr lang="en-US" sz="1400" b="0" i="0" u="none" strike="noStrike" cap="none" dirty="0" smtClean="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máxima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precaución</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momento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manipular</a:t>
              </a:r>
              <a:r>
                <a:rPr lang="en-US" sz="1400" b="0" i="0" u="none" strike="noStrike" cap="none" dirty="0">
                  <a:solidFill>
                    <a:schemeClr val="dk1"/>
                  </a:solidFill>
                  <a:latin typeface="Calibri"/>
                  <a:ea typeface="Calibri"/>
                  <a:cs typeface="Calibri"/>
                  <a:sym typeface="Calibri"/>
                </a:rPr>
                <a:t> o </a:t>
              </a:r>
              <a:r>
                <a:rPr lang="en-US" sz="1400" b="0" i="0" u="none" strike="noStrike" cap="none" dirty="0" err="1">
                  <a:solidFill>
                    <a:schemeClr val="dk1"/>
                  </a:solidFill>
                  <a:latin typeface="Calibri"/>
                  <a:ea typeface="Calibri"/>
                  <a:cs typeface="Calibri"/>
                  <a:sym typeface="Calibri"/>
                </a:rPr>
                <a:t>extraer</a:t>
              </a:r>
              <a:r>
                <a:rPr lang="en-US" sz="1400" b="0" i="0" u="none" strike="noStrike" cap="none" dirty="0">
                  <a:solidFill>
                    <a:schemeClr val="dk1"/>
                  </a:solidFill>
                  <a:latin typeface="Calibri"/>
                  <a:ea typeface="Calibri"/>
                  <a:cs typeface="Calibri"/>
                  <a:sym typeface="Calibri"/>
                </a:rPr>
                <a:t> el combustible de los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vehículo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bomba</a:t>
              </a:r>
              <a:r>
                <a:rPr lang="en-US" sz="1400" b="0" i="0" u="none" strike="noStrike" cap="none" dirty="0">
                  <a:solidFill>
                    <a:schemeClr val="dk1"/>
                  </a:solidFill>
                  <a:latin typeface="Calibri"/>
                  <a:ea typeface="Calibri"/>
                  <a:cs typeface="Calibri"/>
                  <a:sym typeface="Calibri"/>
                </a:rPr>
                <a:t> combustible, </a:t>
              </a:r>
              <a:r>
                <a:rPr lang="en-US" sz="1400" b="0" i="0" u="none" strike="noStrike" cap="none" dirty="0" err="1">
                  <a:solidFill>
                    <a:schemeClr val="dk1"/>
                  </a:solidFill>
                  <a:latin typeface="Calibri"/>
                  <a:ea typeface="Calibri"/>
                  <a:cs typeface="Calibri"/>
                  <a:sym typeface="Calibri"/>
                </a:rPr>
                <a:t>mangueras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inyección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41" name="Google Shape;405;p19"/>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la vista: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antiparras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que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exista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riesgo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proyección</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partículas</a:t>
              </a:r>
              <a:r>
                <a:rPr lang="en-US" sz="1400" b="0" i="0" u="none" strike="noStrike" cap="none" dirty="0">
                  <a:solidFill>
                    <a:schemeClr val="dk1"/>
                  </a:solidFill>
                  <a:latin typeface="Calibri"/>
                  <a:ea typeface="Calibri"/>
                  <a:cs typeface="Calibri"/>
                  <a:sym typeface="Calibri"/>
                </a:rPr>
                <a:t> a los </a:t>
              </a:r>
              <a:r>
                <a:rPr lang="en-US" sz="1400" b="0" i="0" u="none" strike="noStrike" cap="none" dirty="0" err="1">
                  <a:solidFill>
                    <a:schemeClr val="dk1"/>
                  </a:solidFill>
                  <a:latin typeface="Calibri"/>
                  <a:ea typeface="Calibri"/>
                  <a:cs typeface="Calibri"/>
                  <a:sym typeface="Calibri"/>
                </a:rPr>
                <a:t>ojos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aceites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líquidos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refrigerantes</a:t>
              </a:r>
              <a:r>
                <a:rPr lang="en-US" sz="1400" b="0" i="0" u="none" strike="noStrike" cap="none" dirty="0">
                  <a:solidFill>
                    <a:schemeClr val="dk1"/>
                  </a:solidFill>
                  <a:latin typeface="Calibri"/>
                  <a:ea typeface="Calibri"/>
                  <a:cs typeface="Calibri"/>
                  <a:sym typeface="Calibri"/>
                </a:rPr>
                <a:t> y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virutas</a:t>
              </a:r>
              <a:r>
                <a:rPr lang="en-US" sz="1400" b="0" i="0" u="none" strike="noStrike" cap="none" dirty="0">
                  <a:solidFill>
                    <a:schemeClr val="dk1"/>
                  </a:solidFill>
                  <a:latin typeface="Calibri"/>
                  <a:ea typeface="Calibri"/>
                  <a:cs typeface="Calibri"/>
                  <a:sym typeface="Calibri"/>
                </a:rPr>
                <a:t> del disco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circuitos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42" name="Google Shape;406;p19"/>
            <p:cNvSpPr txBox="1"/>
            <p:nvPr/>
          </p:nvSpPr>
          <p:spPr>
            <a:xfrm>
              <a:off x="1229039" y="4508604"/>
              <a:ext cx="7865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los pies: </a:t>
              </a:r>
              <a:r>
                <a:rPr lang="en-US" sz="1400" b="0" i="0" u="none" strike="noStrike" cap="none" dirty="0" err="1" smtClean="0">
                  <a:solidFill>
                    <a:srgbClr val="000000"/>
                  </a:solidFill>
                  <a:latin typeface="Calibri"/>
                  <a:ea typeface="Calibri"/>
                  <a:cs typeface="Calibri"/>
                  <a:sym typeface="Calibri"/>
                </a:rPr>
                <a:t>Uso</a:t>
              </a:r>
              <a:r>
                <a:rPr lang="en-US" sz="1400" b="0" i="0" u="none" strike="noStrike" cap="none" dirty="0" smtClean="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obligatorio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zapatos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seguridad</a:t>
              </a:r>
              <a:r>
                <a:rPr lang="en-US" sz="1400" b="0" i="0" u="none" strike="noStrike" cap="none" dirty="0">
                  <a:solidFill>
                    <a:srgbClr val="000000"/>
                  </a:solidFill>
                  <a:latin typeface="Calibri"/>
                  <a:ea typeface="Calibri"/>
                  <a:cs typeface="Calibri"/>
                  <a:sym typeface="Calibri"/>
                </a:rPr>
                <a:t> al </a:t>
              </a:r>
              <a:r>
                <a:rPr lang="en-US" sz="1400" b="0" i="0" u="none" strike="noStrike" cap="none" dirty="0" err="1">
                  <a:solidFill>
                    <a:srgbClr val="000000"/>
                  </a:solidFill>
                  <a:latin typeface="Calibri"/>
                  <a:ea typeface="Calibri"/>
                  <a:cs typeface="Calibri"/>
                  <a:sym typeface="Calibri"/>
                </a:rPr>
                <a:t>entrar</a:t>
              </a:r>
              <a:r>
                <a:rPr lang="en-US" sz="1400" b="0" i="0" u="none" strike="noStrike" cap="none" dirty="0">
                  <a:solidFill>
                    <a:srgbClr val="000000"/>
                  </a:solidFill>
                  <a:latin typeface="Calibri"/>
                  <a:ea typeface="Calibri"/>
                  <a:cs typeface="Calibri"/>
                  <a:sym typeface="Calibri"/>
                </a:rPr>
                <a:t> al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 en </a:t>
              </a:r>
              <a:r>
                <a:rPr lang="en-US" sz="1400" b="0" i="0" u="none" strike="noStrike" cap="none" dirty="0" err="1">
                  <a:solidFill>
                    <a:srgbClr val="000000"/>
                  </a:solidFill>
                  <a:latin typeface="Calibri"/>
                  <a:ea typeface="Calibri"/>
                  <a:cs typeface="Calibri"/>
                  <a:sym typeface="Calibri"/>
                </a:rPr>
                <a:t>casos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que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exista</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riesgo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caídas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objetos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pesados</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43" name="Google Shape;407;p19"/>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741B47"/>
                  </a:solidFill>
                  <a:latin typeface="Calibri"/>
                  <a:ea typeface="Calibri"/>
                  <a:cs typeface="Calibri"/>
                  <a:sym typeface="Calibri"/>
                </a:rPr>
                <a:t>Manipular</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herramientas</a:t>
              </a:r>
              <a:r>
                <a:rPr lang="en-US" sz="1400" b="1" i="0" u="none" strike="noStrike" cap="none" dirty="0">
                  <a:solidFill>
                    <a:srgbClr val="741B47"/>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cuidadosamente</a:t>
              </a:r>
              <a:r>
                <a:rPr lang="en-US" sz="1400" b="0" i="0" u="none" strike="noStrike" cap="none" dirty="0" smtClean="0">
                  <a:solidFill>
                    <a:srgbClr val="000000"/>
                  </a:solidFill>
                  <a:latin typeface="Calibri"/>
                  <a:ea typeface="Calibri"/>
                  <a:cs typeface="Calibri"/>
                  <a:sym typeface="Calibri"/>
                </a:rPr>
                <a:t>.</a:t>
              </a:r>
            </a:p>
            <a:p>
              <a:r>
                <a:rPr lang="es-CL" b="1" dirty="0">
                  <a:solidFill>
                    <a:srgbClr val="741B47"/>
                  </a:solidFill>
                  <a:latin typeface="Calibri"/>
                  <a:ea typeface="Calibri"/>
                  <a:cs typeface="Calibri"/>
                  <a:sym typeface="Calibri"/>
                </a:rPr>
                <a:t>Asegurar la integridad física </a:t>
              </a:r>
              <a:r>
                <a:rPr lang="es-CL" dirty="0">
                  <a:latin typeface="Calibri"/>
                  <a:ea typeface="Calibri"/>
                  <a:cs typeface="Calibri"/>
                  <a:sym typeface="Calibri"/>
                </a:rPr>
                <a:t>propia y del grupo de trabajo</a:t>
              </a:r>
              <a:r>
                <a:rPr lang="es-CL" dirty="0" smtClean="0">
                  <a:latin typeface="Calibri"/>
                  <a:ea typeface="Calibri"/>
                  <a:cs typeface="Calibri"/>
                  <a:sym typeface="Calibri"/>
                </a:rPr>
                <a:t>.</a:t>
              </a:r>
            </a:p>
            <a:p>
              <a:r>
                <a:rPr lang="en-US" dirty="0">
                  <a:latin typeface="Calibri"/>
                  <a:ea typeface="Calibri"/>
                  <a:cs typeface="Calibri"/>
                  <a:sym typeface="Calibri"/>
                </a:rPr>
                <a:t>Circular solo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las</a:t>
              </a:r>
              <a:r>
                <a:rPr lang="en-US" dirty="0">
                  <a:latin typeface="Calibri"/>
                  <a:ea typeface="Calibri"/>
                  <a:cs typeface="Calibri"/>
                  <a:sym typeface="Calibri"/>
                </a:rPr>
                <a:t> </a:t>
              </a:r>
              <a:r>
                <a:rPr lang="en-US" b="1" dirty="0" err="1">
                  <a:solidFill>
                    <a:srgbClr val="741B47"/>
                  </a:solidFill>
                  <a:latin typeface="Calibri"/>
                  <a:ea typeface="Calibri"/>
                  <a:cs typeface="Calibri"/>
                  <a:sym typeface="Calibri"/>
                </a:rPr>
                <a:t>zonas</a:t>
              </a:r>
              <a:r>
                <a:rPr lang="en-US" b="1" dirty="0">
                  <a:solidFill>
                    <a:srgbClr val="741B47"/>
                  </a:solidFill>
                  <a:latin typeface="Calibri"/>
                  <a:ea typeface="Calibri"/>
                  <a:cs typeface="Calibri"/>
                  <a:sym typeface="Calibri"/>
                </a:rPr>
                <a:t> de </a:t>
              </a:r>
              <a:r>
                <a:rPr lang="en-US" b="1" dirty="0" err="1">
                  <a:solidFill>
                    <a:srgbClr val="741B47"/>
                  </a:solidFill>
                  <a:latin typeface="Calibri"/>
                  <a:ea typeface="Calibri"/>
                  <a:cs typeface="Calibri"/>
                  <a:sym typeface="Calibri"/>
                </a:rPr>
                <a:t>seguridad</a:t>
              </a:r>
              <a:r>
                <a:rPr lang="en-US" b="1" dirty="0">
                  <a:solidFill>
                    <a:srgbClr val="741B47"/>
                  </a:solidFill>
                  <a:latin typeface="Calibri"/>
                  <a:ea typeface="Calibri"/>
                  <a:cs typeface="Calibri"/>
                  <a:sym typeface="Calibri"/>
                </a:rPr>
                <a:t> </a:t>
              </a:r>
              <a:r>
                <a:rPr lang="en-US" dirty="0" err="1" smtClean="0">
                  <a:latin typeface="Calibri"/>
                  <a:ea typeface="Calibri"/>
                  <a:cs typeface="Calibri"/>
                  <a:sym typeface="Calibri"/>
                </a:rPr>
                <a:t>demarcadas</a:t>
              </a:r>
              <a:r>
                <a:rPr lang="en-US" dirty="0" smtClean="0">
                  <a:latin typeface="Calibri"/>
                  <a:ea typeface="Calibri"/>
                  <a:cs typeface="Calibri"/>
                  <a:sym typeface="Calibri"/>
                </a:rPr>
                <a:t>.</a:t>
              </a:r>
              <a:endParaRPr lang="es-CL" dirty="0">
                <a:solidFill>
                  <a:schemeClr val="lt1"/>
                </a:solidFill>
                <a:latin typeface="Calibri"/>
                <a:ea typeface="Calibri"/>
                <a:cs typeface="Calibri"/>
                <a:sym typeface="Calibri"/>
              </a:endParaRPr>
            </a:p>
          </p:txBody>
        </p:sp>
        <p:sp>
          <p:nvSpPr>
            <p:cNvPr id="44" name="Google Shape;410;p19"/>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Toda </a:t>
              </a:r>
              <a:r>
                <a:rPr lang="en-US" sz="1400" b="0" i="0" u="none" strike="noStrike" cap="none" dirty="0" err="1">
                  <a:solidFill>
                    <a:srgbClr val="000000"/>
                  </a:solidFill>
                  <a:latin typeface="Calibri"/>
                  <a:ea typeface="Calibri"/>
                  <a:cs typeface="Calibri"/>
                  <a:sym typeface="Calibri"/>
                </a:rPr>
                <a:t>actividad</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debe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desarrollarse</a:t>
              </a:r>
              <a:r>
                <a:rPr lang="en-US" sz="1400" b="0" i="0" u="none" strike="noStrike" cap="none" dirty="0">
                  <a:solidFill>
                    <a:srgbClr val="000000"/>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bajo</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supervisión</a:t>
              </a:r>
              <a:r>
                <a:rPr lang="en-US" sz="1400" b="1" i="0" u="none" strike="noStrike" cap="none" dirty="0">
                  <a:solidFill>
                    <a:srgbClr val="741B47"/>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de la persona a cargo del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grpSp>
          <p:nvGrpSpPr>
            <p:cNvPr id="45" name="Google Shape;411;p19"/>
            <p:cNvGrpSpPr/>
            <p:nvPr/>
          </p:nvGrpSpPr>
          <p:grpSpPr>
            <a:xfrm>
              <a:off x="-4655" y="1788831"/>
              <a:ext cx="1135367" cy="783005"/>
              <a:chOff x="-4655" y="1877319"/>
              <a:chExt cx="1135367" cy="783005"/>
            </a:xfrm>
          </p:grpSpPr>
          <p:sp>
            <p:nvSpPr>
              <p:cNvPr id="63" name="Google Shape;412;p19"/>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4" name="Google Shape;413;p19"/>
              <p:cNvPicPr preferRelativeResize="0"/>
              <p:nvPr/>
            </p:nvPicPr>
            <p:blipFill rotWithShape="1">
              <a:blip r:embed="rId3">
                <a:alphaModFix/>
              </a:blip>
              <a:srcRect/>
              <a:stretch/>
            </p:blipFill>
            <p:spPr>
              <a:xfrm>
                <a:off x="337197" y="2035280"/>
                <a:ext cx="629465" cy="530549"/>
              </a:xfrm>
              <a:prstGeom prst="rect">
                <a:avLst/>
              </a:prstGeom>
              <a:noFill/>
              <a:ln>
                <a:noFill/>
              </a:ln>
            </p:spPr>
          </p:pic>
        </p:grpSp>
        <p:sp>
          <p:nvSpPr>
            <p:cNvPr id="46" name="Google Shape;414;p19"/>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a:t>
              </a:r>
              <a:r>
                <a:rPr lang="en-US" b="1" i="0" u="none" strike="noStrike" cap="none" dirty="0" err="1" smtClean="0">
                  <a:solidFill>
                    <a:srgbClr val="741B47"/>
                  </a:solidFill>
                  <a:latin typeface="Calibri"/>
                  <a:ea typeface="Calibri"/>
                  <a:cs typeface="Calibri"/>
                  <a:sym typeface="Calibri"/>
                </a:rPr>
                <a:t>las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manos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guantes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protección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cuando</a:t>
              </a:r>
              <a:r>
                <a:rPr lang="en-US" sz="1400" b="0" i="0" u="none" strike="noStrike" cap="none" dirty="0">
                  <a:solidFill>
                    <a:schemeClr val="dk1"/>
                  </a:solidFill>
                  <a:latin typeface="Calibri"/>
                  <a:ea typeface="Calibri"/>
                  <a:cs typeface="Calibri"/>
                  <a:sym typeface="Calibri"/>
                </a:rPr>
                <a:t> se </a:t>
              </a:r>
              <a:r>
                <a:rPr lang="en-US" sz="1400" b="0" i="0" u="none" strike="noStrike" cap="none" dirty="0" err="1">
                  <a:solidFill>
                    <a:schemeClr val="dk1"/>
                  </a:solidFill>
                  <a:latin typeface="Calibri"/>
                  <a:ea typeface="Calibri"/>
                  <a:cs typeface="Calibri"/>
                  <a:sym typeface="Calibri"/>
                </a:rPr>
                <a:t>manipulen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cualquier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tipo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fluidos</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herramientas</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intervención</a:t>
              </a:r>
              <a:r>
                <a:rPr lang="en-US" sz="1400" b="0" i="0" u="none" strike="noStrike" cap="none" dirty="0">
                  <a:solidFill>
                    <a:schemeClr val="dk1"/>
                  </a:solidFill>
                  <a:latin typeface="Calibri"/>
                  <a:ea typeface="Calibri"/>
                  <a:cs typeface="Calibri"/>
                  <a:sym typeface="Calibri"/>
                </a:rPr>
                <a:t> del motor, </a:t>
              </a:r>
              <a:r>
                <a:rPr lang="en-US" sz="1400" b="0" i="0" u="none" strike="noStrike" cap="none" dirty="0" err="1">
                  <a:solidFill>
                    <a:schemeClr val="dk1"/>
                  </a:solidFill>
                  <a:latin typeface="Calibri"/>
                  <a:ea typeface="Calibri"/>
                  <a:cs typeface="Calibri"/>
                  <a:sym typeface="Calibri"/>
                </a:rPr>
                <a:t>desarme</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partes</a:t>
              </a:r>
              <a:r>
                <a:rPr lang="en-US" sz="1400" b="0" i="0" u="none" strike="noStrike" cap="none" dirty="0">
                  <a:solidFill>
                    <a:schemeClr val="dk1"/>
                  </a:solidFill>
                  <a:latin typeface="Calibri"/>
                  <a:ea typeface="Calibri"/>
                  <a:cs typeface="Calibri"/>
                  <a:sym typeface="Calibri"/>
                </a:rPr>
                <a:t> y </a:t>
              </a:r>
              <a:r>
                <a:rPr lang="en-US" sz="1400" b="0" i="0" u="none" strike="noStrike" cap="none" dirty="0" err="1">
                  <a:solidFill>
                    <a:schemeClr val="dk1"/>
                  </a:solidFill>
                  <a:latin typeface="Calibri"/>
                  <a:ea typeface="Calibri"/>
                  <a:cs typeface="Calibri"/>
                  <a:sym typeface="Calibri"/>
                </a:rPr>
                <a:t>trabajo</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endParaRPr dirty="0"/>
            </a:p>
          </p:txBody>
        </p:sp>
        <p:grpSp>
          <p:nvGrpSpPr>
            <p:cNvPr id="47" name="Google Shape;415;p19"/>
            <p:cNvGrpSpPr/>
            <p:nvPr/>
          </p:nvGrpSpPr>
          <p:grpSpPr>
            <a:xfrm>
              <a:off x="-4655" y="2661654"/>
              <a:ext cx="1135367" cy="783005"/>
              <a:chOff x="-4655" y="2735448"/>
              <a:chExt cx="1135367" cy="783005"/>
            </a:xfrm>
          </p:grpSpPr>
          <p:sp>
            <p:nvSpPr>
              <p:cNvPr id="61" name="Google Shape;416;p19"/>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2" name="Google Shape;417;p19"/>
              <p:cNvPicPr preferRelativeResize="0"/>
              <p:nvPr/>
            </p:nvPicPr>
            <p:blipFill rotWithShape="1">
              <a:blip r:embed="rId4">
                <a:alphaModFix/>
              </a:blip>
              <a:srcRect/>
              <a:stretch/>
            </p:blipFill>
            <p:spPr>
              <a:xfrm>
                <a:off x="331947" y="2879412"/>
                <a:ext cx="639965" cy="539399"/>
              </a:xfrm>
              <a:prstGeom prst="rect">
                <a:avLst/>
              </a:prstGeom>
              <a:noFill/>
              <a:ln>
                <a:noFill/>
              </a:ln>
            </p:spPr>
          </p:pic>
        </p:grpSp>
        <p:grpSp>
          <p:nvGrpSpPr>
            <p:cNvPr id="48" name="Google Shape;418;p19"/>
            <p:cNvGrpSpPr/>
            <p:nvPr/>
          </p:nvGrpSpPr>
          <p:grpSpPr>
            <a:xfrm>
              <a:off x="-4655" y="3534477"/>
              <a:ext cx="1135367" cy="783005"/>
              <a:chOff x="-4655" y="3593577"/>
              <a:chExt cx="1135367" cy="783005"/>
            </a:xfrm>
          </p:grpSpPr>
          <p:sp>
            <p:nvSpPr>
              <p:cNvPr id="59" name="Google Shape;419;p19"/>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Google Shape;420;p19"/>
              <p:cNvPicPr preferRelativeResize="0"/>
              <p:nvPr/>
            </p:nvPicPr>
            <p:blipFill rotWithShape="1">
              <a:blip r:embed="rId5">
                <a:alphaModFix/>
              </a:blip>
              <a:srcRect/>
              <a:stretch/>
            </p:blipFill>
            <p:spPr>
              <a:xfrm>
                <a:off x="350751" y="3729725"/>
                <a:ext cx="602356" cy="507700"/>
              </a:xfrm>
              <a:prstGeom prst="rect">
                <a:avLst/>
              </a:prstGeom>
              <a:noFill/>
              <a:ln>
                <a:noFill/>
              </a:ln>
            </p:spPr>
          </p:pic>
        </p:grpSp>
        <p:grpSp>
          <p:nvGrpSpPr>
            <p:cNvPr id="49" name="Google Shape;421;p19"/>
            <p:cNvGrpSpPr/>
            <p:nvPr/>
          </p:nvGrpSpPr>
          <p:grpSpPr>
            <a:xfrm>
              <a:off x="-4655" y="4407300"/>
              <a:ext cx="1135367" cy="783005"/>
              <a:chOff x="-4655" y="4451706"/>
              <a:chExt cx="1135367" cy="783005"/>
            </a:xfrm>
          </p:grpSpPr>
          <p:sp>
            <p:nvSpPr>
              <p:cNvPr id="57" name="Google Shape;422;p19"/>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 name="Google Shape;423;p19"/>
              <p:cNvPicPr preferRelativeResize="0"/>
              <p:nvPr/>
            </p:nvPicPr>
            <p:blipFill rotWithShape="1">
              <a:blip r:embed="rId6">
                <a:alphaModFix/>
              </a:blip>
              <a:srcRect/>
              <a:stretch/>
            </p:blipFill>
            <p:spPr>
              <a:xfrm>
                <a:off x="342982" y="4590635"/>
                <a:ext cx="610125" cy="514248"/>
              </a:xfrm>
              <a:prstGeom prst="rect">
                <a:avLst/>
              </a:prstGeom>
              <a:noFill/>
              <a:ln>
                <a:noFill/>
              </a:ln>
            </p:spPr>
          </p:pic>
        </p:grpSp>
        <p:grpSp>
          <p:nvGrpSpPr>
            <p:cNvPr id="50" name="Google Shape;424;p19"/>
            <p:cNvGrpSpPr/>
            <p:nvPr/>
          </p:nvGrpSpPr>
          <p:grpSpPr>
            <a:xfrm>
              <a:off x="-4655" y="6167965"/>
              <a:ext cx="1135367" cy="783005"/>
              <a:chOff x="-4655" y="6167965"/>
              <a:chExt cx="1135367" cy="783005"/>
            </a:xfrm>
          </p:grpSpPr>
          <p:sp>
            <p:nvSpPr>
              <p:cNvPr id="55"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6" name="Google Shape;426;p19"/>
              <p:cNvPicPr preferRelativeResize="0"/>
              <p:nvPr/>
            </p:nvPicPr>
            <p:blipFill rotWithShape="1">
              <a:blip r:embed="rId7">
                <a:alphaModFix/>
              </a:blip>
              <a:srcRect/>
              <a:stretch/>
            </p:blipFill>
            <p:spPr>
              <a:xfrm>
                <a:off x="318928" y="6295340"/>
                <a:ext cx="666001" cy="561343"/>
              </a:xfrm>
              <a:prstGeom prst="rect">
                <a:avLst/>
              </a:prstGeom>
              <a:noFill/>
              <a:ln>
                <a:noFill/>
              </a:ln>
            </p:spPr>
          </p:pic>
        </p:grpSp>
        <p:grpSp>
          <p:nvGrpSpPr>
            <p:cNvPr id="51" name="Google Shape;427;p19"/>
            <p:cNvGrpSpPr/>
            <p:nvPr/>
          </p:nvGrpSpPr>
          <p:grpSpPr>
            <a:xfrm>
              <a:off x="-4655" y="5117148"/>
              <a:ext cx="1193246" cy="1156253"/>
              <a:chOff x="-4655" y="5146860"/>
              <a:chExt cx="1193246" cy="1156253"/>
            </a:xfrm>
          </p:grpSpPr>
          <p:sp>
            <p:nvSpPr>
              <p:cNvPr id="53" name="Google Shape;428;p19"/>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 name="Google Shape;429;p19"/>
              <p:cNvPicPr preferRelativeResize="0"/>
              <p:nvPr/>
            </p:nvPicPr>
            <p:blipFill rotWithShape="1">
              <a:blip r:embed="rId8">
                <a:alphaModFix/>
              </a:blip>
              <a:srcRect/>
              <a:stretch/>
            </p:blipFill>
            <p:spPr>
              <a:xfrm rot="-2193866">
                <a:off x="141403" y="5342117"/>
                <a:ext cx="908505" cy="765740"/>
              </a:xfrm>
              <a:prstGeom prst="rect">
                <a:avLst/>
              </a:prstGeom>
              <a:noFill/>
              <a:ln>
                <a:noFill/>
              </a:ln>
            </p:spPr>
          </p:pic>
        </p:grpSp>
        <p:pic>
          <p:nvPicPr>
            <p:cNvPr id="52" name="Google Shape;433;p19"/>
            <p:cNvPicPr preferRelativeResize="0"/>
            <p:nvPr/>
          </p:nvPicPr>
          <p:blipFill rotWithShape="1">
            <a:blip r:embed="rId9">
              <a:alphaModFix/>
            </a:blip>
            <a:srcRect/>
            <a:stretch/>
          </p:blipFill>
          <p:spPr>
            <a:xfrm>
              <a:off x="5211105" y="4810371"/>
              <a:ext cx="4327510" cy="335382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ACTIVIDAD PRÁCTICA</a:t>
            </a:r>
            <a:endParaRPr sz="3100" b="1" i="0" u="none" strike="noStrike" cap="none">
              <a:solidFill>
                <a:srgbClr val="741B47"/>
              </a:solidFill>
              <a:latin typeface="Calibri"/>
              <a:ea typeface="Calibri"/>
              <a:cs typeface="Calibri"/>
              <a:sym typeface="Calibri"/>
            </a:endParaRPr>
          </a:p>
        </p:txBody>
      </p:sp>
      <p:sp>
        <p:nvSpPr>
          <p:cNvPr id="324" name="Google Shape;324;p16"/>
          <p:cNvSpPr txBox="1"/>
          <p:nvPr/>
        </p:nvSpPr>
        <p:spPr>
          <a:xfrm>
            <a:off x="3618271" y="122470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a:solidFill>
                  <a:srgbClr val="BA9BA5"/>
                </a:solidFill>
                <a:latin typeface="Calibri"/>
                <a:ea typeface="Calibri"/>
                <a:cs typeface="Calibri"/>
                <a:sym typeface="Calibri"/>
              </a:rPr>
              <a:t>2</a:t>
            </a:r>
            <a:endParaRPr sz="6000" b="0" i="0" u="none" strike="noStrike" cap="none" dirty="0">
              <a:solidFill>
                <a:srgbClr val="BA9BA5"/>
              </a:solidFill>
              <a:latin typeface="Calibri"/>
              <a:ea typeface="Calibri"/>
              <a:cs typeface="Calibri"/>
              <a:sym typeface="Calibri"/>
            </a:endParaRPr>
          </a:p>
        </p:txBody>
      </p:sp>
      <p:sp>
        <p:nvSpPr>
          <p:cNvPr id="325" name="Google Shape;325;p16"/>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6" name="Google Shape;326;p1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13</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327" name="Google Shape;327;p16"/>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8" name="Google Shape;328;p16"/>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329" name="Google Shape;329;p16"/>
          <p:cNvPicPr preferRelativeResize="0"/>
          <p:nvPr/>
        </p:nvPicPr>
        <p:blipFill rotWithShape="1">
          <a:blip r:embed="rId3">
            <a:alphaModFix/>
          </a:blip>
          <a:srcRect/>
          <a:stretch/>
        </p:blipFill>
        <p:spPr>
          <a:xfrm>
            <a:off x="5188464" y="2370247"/>
            <a:ext cx="4539997" cy="5336912"/>
          </a:xfrm>
          <a:prstGeom prst="rect">
            <a:avLst/>
          </a:prstGeom>
          <a:noFill/>
          <a:ln>
            <a:noFill/>
          </a:ln>
        </p:spPr>
      </p:pic>
      <p:sp>
        <p:nvSpPr>
          <p:cNvPr id="330" name="Google Shape;330;p16"/>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000" b="0" i="0" u="none" strike="noStrike" cap="none" dirty="0">
                <a:solidFill>
                  <a:srgbClr val="ED423D"/>
                </a:solidFill>
                <a:latin typeface="Calibri"/>
                <a:ea typeface="Calibri"/>
                <a:cs typeface="Calibri"/>
                <a:sym typeface="Calibri"/>
              </a:rPr>
              <a:t>COMPRENDIENDO LAS</a:t>
            </a:r>
            <a:endParaRPr sz="2000" b="0" i="0" u="none" strike="noStrike" cap="none" dirty="0">
              <a:solidFill>
                <a:srgbClr val="ED423D"/>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b="1" i="0" u="none" strike="noStrike" cap="none" dirty="0">
                <a:solidFill>
                  <a:srgbClr val="741B47"/>
                </a:solidFill>
                <a:latin typeface="Calibri"/>
                <a:ea typeface="Calibri"/>
                <a:cs typeface="Calibri"/>
                <a:sym typeface="Calibri"/>
              </a:rPr>
              <a:t>CARTILLAS DE MANTENIMIENTO</a:t>
            </a:r>
            <a:endParaRPr sz="2000" b="1" i="0" u="none" strike="noStrike" cap="none" dirty="0">
              <a:solidFill>
                <a:srgbClr val="741B47"/>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Ahora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realizaremos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actividad</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práctica</a:t>
            </a:r>
            <a:r>
              <a:rPr lang="en-US" sz="1600" b="0" i="0" u="none" strike="noStrike" cap="none" dirty="0">
                <a:solidFill>
                  <a:schemeClr val="dk1"/>
                </a:solidFill>
                <a:latin typeface="Calibri"/>
                <a:ea typeface="Calibri"/>
                <a:cs typeface="Calibri"/>
                <a:sym typeface="Calibri"/>
              </a:rPr>
              <a:t>.</a:t>
            </a:r>
            <a:endParaRPr dirty="0"/>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sugerimos</a:t>
            </a:r>
            <a:r>
              <a:rPr lang="en-US" sz="1600" b="0" i="0" u="none" strike="noStrike" cap="none" dirty="0">
                <a:solidFill>
                  <a:srgbClr val="000000"/>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seguir</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las</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instrucciones</a:t>
            </a:r>
            <a:r>
              <a:rPr lang="en-US" sz="1600" b="1" i="0" u="none" strike="noStrike" cap="none" dirty="0">
                <a:solidFill>
                  <a:srgbClr val="76384D"/>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van</a:t>
            </a:r>
            <a:endParaRPr dirty="0"/>
          </a:p>
          <a:p>
            <a:pPr marL="0" marR="0" lvl="0" indent="0" algn="l" rtl="0">
              <a:lnSpc>
                <a:spcPct val="115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Adjuntas</a:t>
            </a:r>
            <a:r>
              <a:rPr lang="en-US" sz="1600" b="0" i="0" u="none" strike="noStrike" cap="none" dirty="0">
                <a:solidFill>
                  <a:srgbClr val="000000"/>
                </a:solidFill>
                <a:latin typeface="Calibri"/>
                <a:ea typeface="Calibri"/>
                <a:cs typeface="Calibri"/>
                <a:sym typeface="Calibri"/>
              </a:rPr>
              <a:t> en la </a:t>
            </a:r>
            <a:r>
              <a:rPr lang="en-US" sz="1600" b="0" i="0" u="none" strike="noStrike" cap="none" dirty="0" err="1">
                <a:solidFill>
                  <a:srgbClr val="000000"/>
                </a:solidFill>
                <a:latin typeface="Calibri"/>
                <a:ea typeface="Calibri"/>
                <a:cs typeface="Calibri"/>
                <a:sym typeface="Calibri"/>
              </a:rPr>
              <a:t>guía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que</a:t>
            </a:r>
            <a:r>
              <a:rPr lang="en-US" sz="1600" b="0" i="0" u="none" strike="noStrike" cap="none" dirty="0">
                <a:solidFill>
                  <a:srgbClr val="000000"/>
                </a:solidFill>
                <a:latin typeface="Calibri"/>
                <a:ea typeface="Calibri"/>
                <a:cs typeface="Calibri"/>
                <a:sym typeface="Calibri"/>
              </a:rPr>
              <a:t> el </a:t>
            </a:r>
            <a:r>
              <a:rPr lang="en-US" sz="1600" b="0" i="0" u="none" strike="noStrike" cap="none" dirty="0" err="1">
                <a:solidFill>
                  <a:srgbClr val="000000"/>
                </a:solidFill>
                <a:latin typeface="Calibri"/>
                <a:ea typeface="Calibri"/>
                <a:cs typeface="Calibri"/>
                <a:sym typeface="Calibri"/>
              </a:rPr>
              <a:t>profesor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te</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entregará</a:t>
            </a:r>
            <a:r>
              <a:rPr lang="en-US" sz="1600" b="0" i="0" u="none" strike="noStrike" cap="none" dirty="0">
                <a:solidFill>
                  <a:srgbClr val="000000"/>
                </a:solidFill>
                <a:latin typeface="Calibri"/>
                <a:ea typeface="Calibri"/>
                <a:cs typeface="Calibri"/>
                <a:sym typeface="Calibri"/>
              </a:rPr>
              <a:t>.</a:t>
            </a:r>
            <a:endParaRPr sz="1600" b="1" i="0" u="none" strike="noStrike" cap="none" dirty="0">
              <a:solidFill>
                <a:srgbClr val="76384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7" name="Google Shape;337;p1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14</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338" name="Google Shape;338;p17"/>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9" name="Google Shape;339;p17"/>
          <p:cNvPicPr preferRelativeResize="0"/>
          <p:nvPr/>
        </p:nvPicPr>
        <p:blipFill rotWithShape="1">
          <a:blip r:embed="rId3">
            <a:alphaModFix/>
          </a:blip>
          <a:srcRect/>
          <a:stretch/>
        </p:blipFill>
        <p:spPr>
          <a:xfrm>
            <a:off x="5102940" y="2710743"/>
            <a:ext cx="5190655" cy="4917756"/>
          </a:xfrm>
          <a:prstGeom prst="rect">
            <a:avLst/>
          </a:prstGeom>
          <a:noFill/>
          <a:ln>
            <a:noFill/>
          </a:ln>
        </p:spPr>
      </p:pic>
      <p:sp>
        <p:nvSpPr>
          <p:cNvPr id="340" name="Google Shape;340;p17"/>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TICKET DE SALIDA</a:t>
            </a:r>
            <a:endParaRPr sz="3100" b="1" i="0" u="none" strike="noStrike" cap="none">
              <a:solidFill>
                <a:srgbClr val="741B47"/>
              </a:solidFill>
              <a:latin typeface="Calibri"/>
              <a:ea typeface="Calibri"/>
              <a:cs typeface="Calibri"/>
              <a:sym typeface="Calibri"/>
            </a:endParaRPr>
          </a:p>
        </p:txBody>
      </p:sp>
      <p:sp>
        <p:nvSpPr>
          <p:cNvPr id="341" name="Google Shape;341;p17"/>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TERMINAR:</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9"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90000"/>
              </a:lnSpc>
            </a:pPr>
            <a:r>
              <a:rPr lang="es-CL" sz="2000" dirty="0">
                <a:solidFill>
                  <a:srgbClr val="ED423D"/>
                </a:solidFill>
                <a:latin typeface="Calibri"/>
                <a:ea typeface="Calibri"/>
                <a:cs typeface="Calibri"/>
                <a:sym typeface="Calibri"/>
              </a:rPr>
              <a:t>COMPRENDIENDO LAS</a:t>
            </a:r>
          </a:p>
          <a:p>
            <a:pPr lvl="0">
              <a:lnSpc>
                <a:spcPct val="90000"/>
              </a:lnSpc>
            </a:pPr>
            <a:r>
              <a:rPr lang="es-CL" sz="2000" b="1" dirty="0">
                <a:solidFill>
                  <a:srgbClr val="741B47"/>
                </a:solidFill>
                <a:latin typeface="Calibri"/>
                <a:ea typeface="Calibri"/>
                <a:cs typeface="Calibri"/>
                <a:sym typeface="Calibri"/>
              </a:rPr>
              <a:t>CARTILLAS DE MANTENIMIENTO</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741B47"/>
                </a:solidFill>
                <a:latin typeface="Calibri"/>
                <a:ea typeface="Calibri"/>
                <a:cs typeface="Calibri"/>
                <a:sym typeface="Calibri"/>
              </a:rPr>
              <a:t>¡Hasta la próxima! </a:t>
            </a:r>
            <a:endParaRPr lang="es-CL" sz="2100" b="1" dirty="0">
              <a:solidFill>
                <a:srgbClr val="741B47"/>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3" y="4159041"/>
            <a:ext cx="673176" cy="6037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500" b="1" i="0" u="none" strike="noStrike" cap="none">
                <a:solidFill>
                  <a:srgbClr val="000000"/>
                </a:solidFill>
                <a:latin typeface="Calibri"/>
                <a:ea typeface="Calibri"/>
                <a:cs typeface="Calibri"/>
                <a:sym typeface="Calibri"/>
              </a:rPr>
              <a:t>ACTIVIDAD 2</a:t>
            </a: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78" name="Google Shape;78;p2"/>
          <p:cNvSpPr txBox="1">
            <a:spLocks noGrp="1"/>
          </p:cNvSpPr>
          <p:nvPr>
            <p:ph type="subTitle" idx="2"/>
          </p:nvPr>
        </p:nvSpPr>
        <p:spPr>
          <a:xfrm>
            <a:off x="365424" y="2364630"/>
            <a:ext cx="8821105" cy="849217"/>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741B47"/>
                </a:solidFill>
                <a:latin typeface="Calibri"/>
                <a:ea typeface="Calibri"/>
                <a:cs typeface="Calibri"/>
                <a:sym typeface="Calibri"/>
              </a:rPr>
              <a:t>COMPRENDIENDO LAS</a:t>
            </a:r>
            <a:endParaRPr sz="3600" b="1" i="0" u="none" strike="noStrike" cap="none">
              <a:solidFill>
                <a:srgbClr val="741B47"/>
              </a:solidFill>
              <a:latin typeface="Calibri"/>
              <a:ea typeface="Calibri"/>
              <a:cs typeface="Calibri"/>
              <a:sym typeface="Calibri"/>
            </a:endParaRPr>
          </a:p>
          <a:p>
            <a:pPr marL="0" marR="0" lvl="0" indent="0" algn="l" rtl="0">
              <a:lnSpc>
                <a:spcPct val="90000"/>
              </a:lnSpc>
              <a:spcBef>
                <a:spcPts val="0"/>
              </a:spcBef>
              <a:spcAft>
                <a:spcPts val="0"/>
              </a:spcAft>
              <a:buNone/>
            </a:pPr>
            <a:r>
              <a:rPr lang="en-US" sz="3600" b="1" i="0" u="none" strike="noStrike" cap="none">
                <a:solidFill>
                  <a:srgbClr val="741B47"/>
                </a:solidFill>
                <a:latin typeface="Calibri"/>
                <a:ea typeface="Calibri"/>
                <a:cs typeface="Calibri"/>
                <a:sym typeface="Calibri"/>
              </a:rPr>
              <a:t>CARTILLAS DE MANTENIMIENTO</a:t>
            </a:r>
            <a:endParaRPr sz="3600" b="1" i="0" u="none" strike="noStrike" cap="none">
              <a:solidFill>
                <a:srgbClr val="741B47"/>
              </a:solidFill>
              <a:latin typeface="Calibri"/>
              <a:ea typeface="Calibri"/>
              <a:cs typeface="Calibri"/>
              <a:sym typeface="Calibri"/>
            </a:endParaRPr>
          </a:p>
        </p:txBody>
      </p:sp>
      <p:pic>
        <p:nvPicPr>
          <p:cNvPr id="79" name="Google Shape;79;p2"/>
          <p:cNvPicPr preferRelativeResize="0"/>
          <p:nvPr/>
        </p:nvPicPr>
        <p:blipFill rotWithShape="1">
          <a:blip r:embed="rId3">
            <a:alphaModFix/>
          </a:blip>
          <a:srcRect/>
          <a:stretch/>
        </p:blipFill>
        <p:spPr>
          <a:xfrm>
            <a:off x="3269946" y="3546073"/>
            <a:ext cx="3913632" cy="3291840"/>
          </a:xfrm>
          <a:prstGeom prst="rect">
            <a:avLst/>
          </a:prstGeom>
          <a:noFill/>
          <a:ln>
            <a:noFill/>
          </a:ln>
        </p:spPr>
      </p:pic>
      <p:pic>
        <p:nvPicPr>
          <p:cNvPr id="80" name="Google Shape;80;p2"/>
          <p:cNvPicPr preferRelativeResize="0"/>
          <p:nvPr/>
        </p:nvPicPr>
        <p:blipFill rotWithShape="1">
          <a:blip r:embed="rId4">
            <a:alphaModFix/>
          </a:blip>
          <a:srcRect/>
          <a:stretch/>
        </p:blipFill>
        <p:spPr>
          <a:xfrm>
            <a:off x="6918935" y="3546073"/>
            <a:ext cx="1441704" cy="3657600"/>
          </a:xfrm>
          <a:prstGeom prst="rect">
            <a:avLst/>
          </a:prstGeom>
          <a:noFill/>
          <a:ln>
            <a:noFill/>
          </a:ln>
        </p:spPr>
      </p:pic>
      <p:pic>
        <p:nvPicPr>
          <p:cNvPr id="81" name="Google Shape;81;p2"/>
          <p:cNvPicPr preferRelativeResize="0"/>
          <p:nvPr/>
        </p:nvPicPr>
        <p:blipFill rotWithShape="1">
          <a:blip r:embed="rId5">
            <a:alphaModFix/>
          </a:blip>
          <a:srcRect/>
          <a:stretch/>
        </p:blipFill>
        <p:spPr>
          <a:xfrm>
            <a:off x="415110" y="3546073"/>
            <a:ext cx="3151632" cy="3654552"/>
          </a:xfrm>
          <a:prstGeom prst="rect">
            <a:avLst/>
          </a:prstGeom>
          <a:noFill/>
          <a:ln>
            <a:noFill/>
          </a:ln>
        </p:spPr>
      </p:pic>
      <p:sp>
        <p:nvSpPr>
          <p:cNvPr id="7" name="Google Shape;62;p13"/>
          <p:cNvSpPr txBox="1"/>
          <p:nvPr/>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lvl="0"/>
            <a:r>
              <a:rPr lang="x-none" sz="1200" b="1" dirty="0">
                <a:solidFill>
                  <a:srgbClr val="741B47"/>
                </a:solidFill>
                <a:latin typeface="Calibri" panose="020F0502020204030204" pitchFamily="34" charset="0"/>
                <a:ea typeface="Roboto"/>
                <a:cs typeface="Calibri" panose="020F0502020204030204" pitchFamily="34" charset="0"/>
                <a:sym typeface="Roboto"/>
              </a:rPr>
              <a:t>MÓDULO </a:t>
            </a:r>
            <a:r>
              <a:rPr lang="es-ES" sz="1200" b="1" dirty="0" smtClean="0">
                <a:solidFill>
                  <a:srgbClr val="741B47"/>
                </a:solidFill>
                <a:latin typeface="Calibri" panose="020F0502020204030204" pitchFamily="34" charset="0"/>
                <a:ea typeface="Roboto"/>
                <a:cs typeface="Calibri" panose="020F0502020204030204" pitchFamily="34" charset="0"/>
                <a:sym typeface="Roboto"/>
              </a:rPr>
              <a:t>3</a:t>
            </a:r>
            <a:r>
              <a:rPr lang="x-none" sz="1200" b="1" dirty="0" smtClean="0">
                <a:solidFill>
                  <a:srgbClr val="741B47"/>
                </a:solidFill>
                <a:latin typeface="Calibri" panose="020F0502020204030204" pitchFamily="34" charset="0"/>
                <a:ea typeface="Roboto"/>
                <a:cs typeface="Calibri" panose="020F0502020204030204" pitchFamily="34" charset="0"/>
                <a:sym typeface="Roboto"/>
              </a:rPr>
              <a:t>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LECTURA </a:t>
            </a:r>
            <a:r>
              <a:rPr lang="es-CL" sz="1200" dirty="0">
                <a:solidFill>
                  <a:srgbClr val="741B47"/>
                </a:solidFill>
                <a:latin typeface="Calibri" panose="020F0502020204030204" pitchFamily="34" charset="0"/>
                <a:ea typeface="Roboto Medium"/>
                <a:cs typeface="Calibri" panose="020F0502020204030204" pitchFamily="34" charset="0"/>
                <a:sym typeface="Roboto Medium"/>
              </a:rPr>
              <a:t>DE PLANOS Y MANUALES TÉCNICOS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ES" sz="1600" b="1" dirty="0">
                  <a:latin typeface="Calibri" panose="020F0502020204030204" pitchFamily="34" charset="0"/>
                  <a:cs typeface="Calibri" panose="020F0502020204030204" pitchFamily="34" charset="0"/>
                </a:rPr>
                <a:t>OA </a:t>
              </a:r>
              <a:r>
                <a:rPr lang="es-ES" sz="1600" b="1" dirty="0" smtClean="0">
                  <a:latin typeface="Calibri" panose="020F0502020204030204" pitchFamily="34" charset="0"/>
                  <a:cs typeface="Calibri" panose="020F0502020204030204" pitchFamily="34" charset="0"/>
                </a:rPr>
                <a:t>2. </a:t>
              </a:r>
              <a:r>
                <a:rPr lang="es-ES" sz="1600" dirty="0" smtClean="0">
                  <a:latin typeface="Calibri" panose="020F0502020204030204" pitchFamily="34" charset="0"/>
                  <a:cs typeface="Calibri" panose="020F0502020204030204" pitchFamily="34" charset="0"/>
                </a:rPr>
                <a:t>Leer </a:t>
              </a:r>
              <a:r>
                <a:rPr lang="es-ES" sz="1600" dirty="0">
                  <a:latin typeface="Calibri" panose="020F0502020204030204" pitchFamily="34" charset="0"/>
                  <a:cs typeface="Calibri" panose="020F0502020204030204" pitchFamily="34" charset="0"/>
                </a:rPr>
                <a:t>y utilizar la información contenida en manuales técnicos, planos y diagramas de vehículos motorizados, y normas nacionales e internacionales de emisiones de gases, para resolver diagnósticos o fallas.</a:t>
              </a:r>
              <a:endParaRPr lang="es-CL" sz="1600" dirty="0">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2347699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pSp>
        <p:nvGrpSpPr>
          <p:cNvPr id="86" name="Google Shape;86;p3"/>
          <p:cNvGrpSpPr/>
          <p:nvPr/>
        </p:nvGrpSpPr>
        <p:grpSpPr>
          <a:xfrm>
            <a:off x="375767" y="3098701"/>
            <a:ext cx="4845900" cy="1061460"/>
            <a:chOff x="459600" y="3098701"/>
            <a:chExt cx="4845900" cy="1061460"/>
          </a:xfrm>
        </p:grpSpPr>
        <p:sp>
          <p:nvSpPr>
            <p:cNvPr id="87" name="Google Shape;87;p3"/>
            <p:cNvSpPr txBox="1"/>
            <p:nvPr/>
          </p:nvSpPr>
          <p:spPr>
            <a:xfrm>
              <a:off x="1022399" y="3208452"/>
              <a:ext cx="4123622" cy="86522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Identificaste en el </a:t>
              </a:r>
              <a:r>
                <a:rPr lang="en-US" sz="1600" b="1" i="0" u="none" strike="noStrike" cap="none">
                  <a:solidFill>
                    <a:srgbClr val="76384D"/>
                  </a:solidFill>
                  <a:latin typeface="Calibri"/>
                  <a:ea typeface="Calibri"/>
                  <a:cs typeface="Calibri"/>
                  <a:sym typeface="Calibri"/>
                </a:rPr>
                <a:t>manual de usuario </a:t>
              </a:r>
              <a:r>
                <a:rPr lang="en-US" sz="1600" b="0" i="0" u="none" strike="noStrike" cap="none">
                  <a:solidFill>
                    <a:srgbClr val="000000"/>
                  </a:solidFill>
                  <a:latin typeface="Calibri"/>
                  <a:ea typeface="Calibri"/>
                  <a:cs typeface="Calibri"/>
                  <a:sym typeface="Calibri"/>
                </a:rPr>
                <a:t>el proceso de mantenimiento de diferentes </a:t>
              </a:r>
              <a:r>
                <a:rPr lang="en-US" sz="1600" b="1" i="0" u="none" strike="noStrike" cap="none">
                  <a:solidFill>
                    <a:srgbClr val="76384D"/>
                  </a:solidFill>
                  <a:latin typeface="Calibri"/>
                  <a:ea typeface="Calibri"/>
                  <a:cs typeface="Calibri"/>
                  <a:sym typeface="Calibri"/>
                </a:rPr>
                <a:t>sistemas automotrices.</a:t>
              </a:r>
              <a:endParaRPr/>
            </a:p>
          </p:txBody>
        </p:sp>
        <p:grpSp>
          <p:nvGrpSpPr>
            <p:cNvPr id="88" name="Google Shape;88;p3"/>
            <p:cNvGrpSpPr/>
            <p:nvPr/>
          </p:nvGrpSpPr>
          <p:grpSpPr>
            <a:xfrm>
              <a:off x="459600" y="3098701"/>
              <a:ext cx="4845900" cy="1061460"/>
              <a:chOff x="459600" y="3098701"/>
              <a:chExt cx="4845900" cy="1061460"/>
            </a:xfrm>
          </p:grpSpPr>
          <p:sp>
            <p:nvSpPr>
              <p:cNvPr id="89" name="Google Shape;89;p3"/>
              <p:cNvSpPr/>
              <p:nvPr/>
            </p:nvSpPr>
            <p:spPr>
              <a:xfrm>
                <a:off x="647700" y="3098701"/>
                <a:ext cx="4657800" cy="106146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90" name="Google Shape;90;p3"/>
              <p:cNvGrpSpPr/>
              <p:nvPr/>
            </p:nvGrpSpPr>
            <p:grpSpPr>
              <a:xfrm>
                <a:off x="459600" y="3453144"/>
                <a:ext cx="376200" cy="395325"/>
                <a:chOff x="476000" y="3279732"/>
                <a:chExt cx="376200" cy="395325"/>
              </a:xfrm>
            </p:grpSpPr>
            <p:sp>
              <p:nvSpPr>
                <p:cNvPr id="91" name="Google Shape;91;p3"/>
                <p:cNvSpPr/>
                <p:nvPr/>
              </p:nvSpPr>
              <p:spPr>
                <a:xfrm>
                  <a:off x="476000" y="3289257"/>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
                <p:cNvSpPr txBox="1"/>
                <p:nvPr/>
              </p:nvSpPr>
              <p:spPr>
                <a:xfrm>
                  <a:off x="485525" y="3279732"/>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1</a:t>
                  </a:r>
                  <a:endParaRPr sz="2800" b="1" i="0" u="none" strike="noStrike" cap="none">
                    <a:solidFill>
                      <a:srgbClr val="FFFFFF"/>
                    </a:solidFill>
                    <a:latin typeface="Calibri"/>
                    <a:ea typeface="Calibri"/>
                    <a:cs typeface="Calibri"/>
                    <a:sym typeface="Calibri"/>
                  </a:endParaRPr>
                </a:p>
              </p:txBody>
            </p:sp>
          </p:grpSp>
        </p:grpSp>
      </p:grpSp>
      <p:grpSp>
        <p:nvGrpSpPr>
          <p:cNvPr id="93" name="Google Shape;93;p3"/>
          <p:cNvGrpSpPr/>
          <p:nvPr/>
        </p:nvGrpSpPr>
        <p:grpSpPr>
          <a:xfrm>
            <a:off x="375767" y="4280304"/>
            <a:ext cx="4822350" cy="1192625"/>
            <a:chOff x="459600" y="4280304"/>
            <a:chExt cx="4822350" cy="1192625"/>
          </a:xfrm>
        </p:grpSpPr>
        <p:sp>
          <p:nvSpPr>
            <p:cNvPr id="94" name="Google Shape;94;p3"/>
            <p:cNvSpPr txBox="1"/>
            <p:nvPr/>
          </p:nvSpPr>
          <p:spPr>
            <a:xfrm>
              <a:off x="1022399" y="4501967"/>
              <a:ext cx="4221589" cy="7221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1000"/>
                </a:spcBef>
                <a:spcAft>
                  <a:spcPts val="0"/>
                </a:spcAft>
                <a:buNone/>
              </a:pPr>
              <a:r>
                <a:rPr lang="en-US" sz="1600" b="0" i="0" u="none" strike="noStrike" cap="none" dirty="0" err="1">
                  <a:solidFill>
                    <a:srgbClr val="000000"/>
                  </a:solidFill>
                  <a:latin typeface="Calibri"/>
                  <a:ea typeface="Calibri"/>
                  <a:cs typeface="Calibri"/>
                  <a:sym typeface="Calibri"/>
                </a:rPr>
                <a:t>Reconociste</a:t>
              </a:r>
              <a:r>
                <a:rPr lang="en-US" sz="1600" b="0" i="0" u="none" strike="noStrike" cap="none" dirty="0">
                  <a:solidFill>
                    <a:srgbClr val="000000"/>
                  </a:solidFill>
                  <a:latin typeface="Calibri"/>
                  <a:ea typeface="Calibri"/>
                  <a:cs typeface="Calibri"/>
                  <a:sym typeface="Calibri"/>
                </a:rPr>
                <a:t>   el </a:t>
              </a:r>
              <a:r>
                <a:rPr lang="en-US" sz="1600" b="0" i="0" u="none" strike="noStrike" cap="none" dirty="0" err="1">
                  <a:solidFill>
                    <a:srgbClr val="000000"/>
                  </a:solidFill>
                  <a:latin typeface="Calibri"/>
                  <a:ea typeface="Calibri"/>
                  <a:cs typeface="Calibri"/>
                  <a:sym typeface="Calibri"/>
                </a:rPr>
                <a:t>arme</a:t>
              </a:r>
              <a:r>
                <a:rPr lang="en-US" sz="1600" b="0" i="0" u="none" strike="noStrike" cap="none" dirty="0">
                  <a:solidFill>
                    <a:srgbClr val="000000"/>
                  </a:solidFill>
                  <a:latin typeface="Calibri"/>
                  <a:ea typeface="Calibri"/>
                  <a:cs typeface="Calibri"/>
                  <a:sym typeface="Calibri"/>
                </a:rPr>
                <a:t> y </a:t>
              </a:r>
              <a:r>
                <a:rPr lang="en-US" sz="1600" b="0" i="0" u="none" strike="noStrike" cap="none" dirty="0" err="1">
                  <a:solidFill>
                    <a:srgbClr val="000000"/>
                  </a:solidFill>
                  <a:latin typeface="Calibri"/>
                  <a:ea typeface="Calibri"/>
                  <a:cs typeface="Calibri"/>
                  <a:sym typeface="Calibri"/>
                </a:rPr>
                <a:t>desarme</a:t>
              </a:r>
              <a:r>
                <a:rPr lang="en-US" sz="1600" b="0" i="0" u="none" strike="noStrike" cap="none" dirty="0">
                  <a:solidFill>
                    <a:srgbClr val="000000"/>
                  </a:solidFill>
                  <a:latin typeface="Calibri"/>
                  <a:ea typeface="Calibri"/>
                  <a:cs typeface="Calibri"/>
                  <a:sym typeface="Calibri"/>
                </a:rPr>
                <a:t> de </a:t>
              </a:r>
              <a:r>
                <a:rPr lang="en-US" sz="1600" b="0" i="0" u="none" strike="noStrike" cap="none" dirty="0" err="1">
                  <a:solidFill>
                    <a:srgbClr val="000000"/>
                  </a:solidFill>
                  <a:latin typeface="Calibri"/>
                  <a:ea typeface="Calibri"/>
                  <a:cs typeface="Calibri"/>
                  <a:sym typeface="Calibri"/>
                </a:rPr>
                <a:t>diferentes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sistemas</a:t>
              </a:r>
              <a:r>
                <a:rPr lang="en-US" sz="1600" b="0" i="0" u="none" strike="noStrike" cap="none" dirty="0">
                  <a:solidFill>
                    <a:srgbClr val="000000"/>
                  </a:solidFill>
                  <a:latin typeface="Calibri"/>
                  <a:ea typeface="Calibri"/>
                  <a:cs typeface="Calibri"/>
                  <a:sym typeface="Calibri"/>
                </a:rPr>
                <a:t> del </a:t>
              </a:r>
              <a:r>
                <a:rPr lang="en-US" sz="1600" b="0" i="0" u="none" strike="noStrike" cap="none" dirty="0" err="1">
                  <a:solidFill>
                    <a:srgbClr val="000000"/>
                  </a:solidFill>
                  <a:latin typeface="Calibri"/>
                  <a:ea typeface="Calibri"/>
                  <a:cs typeface="Calibri"/>
                  <a:sym typeface="Calibri"/>
                </a:rPr>
                <a:t>vehículo</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considerando</a:t>
              </a:r>
              <a:r>
                <a:rPr lang="en-US" sz="1600" b="0" i="0" u="none" strike="noStrike" cap="none" dirty="0">
                  <a:solidFill>
                    <a:srgbClr val="000000"/>
                  </a:solidFill>
                  <a:latin typeface="Calibri"/>
                  <a:ea typeface="Calibri"/>
                  <a:cs typeface="Calibri"/>
                  <a:sym typeface="Calibri"/>
                </a:rPr>
                <a:t> lo </a:t>
              </a:r>
              <a:r>
                <a:rPr lang="en-US" sz="1600" b="0" i="0" u="none" strike="noStrike" cap="none" dirty="0" err="1">
                  <a:solidFill>
                    <a:srgbClr val="000000"/>
                  </a:solidFill>
                  <a:latin typeface="Calibri"/>
                  <a:ea typeface="Calibri"/>
                  <a:cs typeface="Calibri"/>
                  <a:sym typeface="Calibri"/>
                </a:rPr>
                <a:t>indicado</a:t>
              </a:r>
              <a:r>
                <a:rPr lang="en-US" sz="1600" b="0" i="0" u="none" strike="noStrike" cap="none" dirty="0">
                  <a:solidFill>
                    <a:srgbClr val="000000"/>
                  </a:solidFill>
                  <a:latin typeface="Calibri"/>
                  <a:ea typeface="Calibri"/>
                  <a:cs typeface="Calibri"/>
                  <a:sym typeface="Calibri"/>
                </a:rPr>
                <a:t> en el </a:t>
              </a:r>
              <a:r>
                <a:rPr lang="en-US" sz="1600" b="1" i="0" u="none" strike="noStrike" cap="none" dirty="0">
                  <a:solidFill>
                    <a:srgbClr val="76384D"/>
                  </a:solidFill>
                  <a:latin typeface="Calibri"/>
                  <a:ea typeface="Calibri"/>
                  <a:cs typeface="Calibri"/>
                  <a:sym typeface="Calibri"/>
                </a:rPr>
                <a:t>manual de </a:t>
              </a:r>
              <a:r>
                <a:rPr lang="en-US" sz="1600" b="1" i="0" u="none" strike="noStrike" cap="none" dirty="0" err="1">
                  <a:solidFill>
                    <a:srgbClr val="76384D"/>
                  </a:solidFill>
                  <a:latin typeface="Calibri"/>
                  <a:ea typeface="Calibri"/>
                  <a:cs typeface="Calibri"/>
                  <a:sym typeface="Calibri"/>
                </a:rPr>
                <a:t>usuario</a:t>
              </a:r>
              <a:r>
                <a:rPr lang="en-US" sz="1600" b="1" i="0" u="none" strike="noStrike" cap="none" dirty="0">
                  <a:solidFill>
                    <a:srgbClr val="76384D"/>
                  </a:solidFill>
                  <a:latin typeface="Calibri"/>
                  <a:ea typeface="Calibri"/>
                  <a:cs typeface="Calibri"/>
                  <a:sym typeface="Calibri"/>
                </a:rPr>
                <a:t>.</a:t>
              </a:r>
              <a:endParaRPr dirty="0"/>
            </a:p>
          </p:txBody>
        </p:sp>
        <p:grpSp>
          <p:nvGrpSpPr>
            <p:cNvPr id="95" name="Google Shape;95;p3"/>
            <p:cNvGrpSpPr/>
            <p:nvPr/>
          </p:nvGrpSpPr>
          <p:grpSpPr>
            <a:xfrm>
              <a:off x="459600" y="4280304"/>
              <a:ext cx="4822350" cy="1192625"/>
              <a:chOff x="611750" y="4280304"/>
              <a:chExt cx="4822350" cy="1192625"/>
            </a:xfrm>
          </p:grpSpPr>
          <p:sp>
            <p:nvSpPr>
              <p:cNvPr id="96" name="Google Shape;96;p3"/>
              <p:cNvSpPr/>
              <p:nvPr/>
            </p:nvSpPr>
            <p:spPr>
              <a:xfrm>
                <a:off x="776300" y="4280304"/>
                <a:ext cx="4657800" cy="119262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97" name="Google Shape;97;p3"/>
              <p:cNvGrpSpPr/>
              <p:nvPr/>
            </p:nvGrpSpPr>
            <p:grpSpPr>
              <a:xfrm>
                <a:off x="611750" y="4683716"/>
                <a:ext cx="376200" cy="385800"/>
                <a:chOff x="123575" y="3548966"/>
                <a:chExt cx="376200" cy="385800"/>
              </a:xfrm>
            </p:grpSpPr>
            <p:sp>
              <p:nvSpPr>
                <p:cNvPr id="98" name="Google Shape;98;p3"/>
                <p:cNvSpPr/>
                <p:nvPr/>
              </p:nvSpPr>
              <p:spPr>
                <a:xfrm>
                  <a:off x="123575" y="3548966"/>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txBox="1"/>
                <p:nvPr/>
              </p:nvSpPr>
              <p:spPr>
                <a:xfrm>
                  <a:off x="133100" y="3548966"/>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2</a:t>
                  </a:r>
                  <a:endParaRPr sz="2800" b="1" i="0" u="none" strike="noStrike" cap="none">
                    <a:solidFill>
                      <a:srgbClr val="FFFFFF"/>
                    </a:solidFill>
                    <a:latin typeface="Calibri"/>
                    <a:ea typeface="Calibri"/>
                    <a:cs typeface="Calibri"/>
                    <a:sym typeface="Calibri"/>
                  </a:endParaRPr>
                </a:p>
              </p:txBody>
            </p:sp>
          </p:grpSp>
        </p:grpSp>
      </p:grpSp>
      <p:sp>
        <p:nvSpPr>
          <p:cNvPr id="100" name="Google Shape;100;p3"/>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000000"/>
                </a:solidFill>
                <a:latin typeface="Calibri"/>
                <a:ea typeface="Calibri"/>
                <a:cs typeface="Calibri"/>
                <a:sym typeface="Calibri"/>
              </a:rPr>
              <a:t>RECORDEMOS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101" name="Google Shape;101;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¿QUÉ APRENDIMOS EN LA ACTIVIDAD ANTERIOR?</a:t>
            </a:r>
            <a:endParaRPr sz="3100" b="1" i="0" u="none" strike="noStrike" cap="none">
              <a:solidFill>
                <a:srgbClr val="741B47"/>
              </a:solidFill>
              <a:latin typeface="Calibri"/>
              <a:ea typeface="Calibri"/>
              <a:cs typeface="Calibri"/>
              <a:sym typeface="Calibri"/>
            </a:endParaRPr>
          </a:p>
        </p:txBody>
      </p:sp>
      <p:sp>
        <p:nvSpPr>
          <p:cNvPr id="102" name="Google Shape;102;p3"/>
          <p:cNvSpPr txBox="1"/>
          <p:nvPr/>
        </p:nvSpPr>
        <p:spPr>
          <a:xfrm>
            <a:off x="375767" y="2471846"/>
            <a:ext cx="5192504"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741B47"/>
                </a:solidFill>
                <a:latin typeface="Calibri"/>
                <a:ea typeface="Calibri"/>
                <a:cs typeface="Calibri"/>
                <a:sym typeface="Calibri"/>
              </a:rPr>
              <a:t>COMPRENDIENDO EL MANUAL DE USUARIO</a:t>
            </a:r>
            <a:endParaRPr sz="2000" b="0" i="0" u="none" strike="noStrike" cap="none" dirty="0">
              <a:solidFill>
                <a:srgbClr val="000000"/>
              </a:solidFill>
              <a:latin typeface="Calibri"/>
              <a:ea typeface="Calibri"/>
              <a:cs typeface="Calibri"/>
              <a:sym typeface="Calibri"/>
            </a:endParaRPr>
          </a:p>
        </p:txBody>
      </p:sp>
      <p:sp>
        <p:nvSpPr>
          <p:cNvPr id="103" name="Google Shape;103;p3"/>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grpSp>
        <p:nvGrpSpPr>
          <p:cNvPr id="104" name="Google Shape;104;p3"/>
          <p:cNvGrpSpPr/>
          <p:nvPr/>
        </p:nvGrpSpPr>
        <p:grpSpPr>
          <a:xfrm>
            <a:off x="390472" y="5582308"/>
            <a:ext cx="4807645" cy="1192625"/>
            <a:chOff x="390472" y="5582308"/>
            <a:chExt cx="4807645" cy="1192625"/>
          </a:xfrm>
        </p:grpSpPr>
        <p:sp>
          <p:nvSpPr>
            <p:cNvPr id="105" name="Google Shape;105;p3"/>
            <p:cNvSpPr/>
            <p:nvPr/>
          </p:nvSpPr>
          <p:spPr>
            <a:xfrm>
              <a:off x="540317" y="5582308"/>
              <a:ext cx="4657800" cy="1192625"/>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3"/>
            <p:cNvSpPr/>
            <p:nvPr/>
          </p:nvSpPr>
          <p:spPr>
            <a:xfrm>
              <a:off x="390472" y="5953008"/>
              <a:ext cx="376200" cy="385800"/>
            </a:xfrm>
            <a:prstGeom prst="roundRect">
              <a:avLst>
                <a:gd name="adj" fmla="val 16667"/>
              </a:avLst>
            </a:prstGeom>
            <a:solidFill>
              <a:srgbClr val="7638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3"/>
            <p:cNvSpPr txBox="1"/>
            <p:nvPr/>
          </p:nvSpPr>
          <p:spPr>
            <a:xfrm>
              <a:off x="394868" y="5884298"/>
              <a:ext cx="2907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Calibri"/>
                  <a:ea typeface="Calibri"/>
                  <a:cs typeface="Calibri"/>
                  <a:sym typeface="Calibri"/>
                </a:rPr>
                <a:t>3</a:t>
              </a:r>
              <a:endParaRPr/>
            </a:p>
          </p:txBody>
        </p:sp>
        <p:sp>
          <p:nvSpPr>
            <p:cNvPr id="108" name="Google Shape;108;p3"/>
            <p:cNvSpPr txBox="1"/>
            <p:nvPr/>
          </p:nvSpPr>
          <p:spPr>
            <a:xfrm>
              <a:off x="938566" y="5657704"/>
              <a:ext cx="4123622" cy="1117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Aplicaste instrucciones de arme y reparación de diferentes sistemas del vehículo, considerando lo indicado en el </a:t>
              </a:r>
              <a:r>
                <a:rPr lang="en-US" sz="1600" b="1" i="0" u="none" strike="noStrike" cap="none">
                  <a:solidFill>
                    <a:srgbClr val="76384D"/>
                  </a:solidFill>
                  <a:latin typeface="Calibri"/>
                  <a:ea typeface="Calibri"/>
                  <a:cs typeface="Calibri"/>
                  <a:sym typeface="Calibri"/>
                </a:rPr>
                <a:t>manual de usuario.</a:t>
              </a:r>
              <a:endParaRPr/>
            </a:p>
          </p:txBody>
        </p:sp>
      </p:grpSp>
      <p:sp>
        <p:nvSpPr>
          <p:cNvPr id="109" name="Google Shape;109;p3"/>
          <p:cNvSpPr/>
          <p:nvPr/>
        </p:nvSpPr>
        <p:spPr>
          <a:xfrm>
            <a:off x="-87934" y="-1136164"/>
            <a:ext cx="48577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6D1154"/>
                </a:solidFill>
                <a:latin typeface="Arial"/>
                <a:ea typeface="Arial"/>
                <a:cs typeface="Arial"/>
                <a:sym typeface="Arial"/>
              </a:rPr>
              <a:t>IDENTIFICANDO Y MIDIENDO CIRCUITOS EN SERIE Y PARALELOS</a:t>
            </a:r>
            <a:endParaRPr sz="1400" b="0" i="0" u="none" strike="noStrike" cap="none">
              <a:solidFill>
                <a:srgbClr val="6D1154"/>
              </a:solidFill>
              <a:latin typeface="Arial"/>
              <a:ea typeface="Arial"/>
              <a:cs typeface="Arial"/>
              <a:sym typeface="Arial"/>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ANTES DE COMENZAR</a:t>
            </a:r>
            <a:endParaRPr sz="3100" b="1" i="0" u="none" strike="noStrike" cap="none">
              <a:solidFill>
                <a:srgbClr val="741B47"/>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6545737" y="1296900"/>
            <a:ext cx="2677425" cy="5696166"/>
          </a:xfrm>
          <a:prstGeom prst="rect">
            <a:avLst/>
          </a:prstGeom>
          <a:noFill/>
          <a:ln>
            <a:noFill/>
          </a:ln>
        </p:spPr>
      </p:pic>
      <p:sp>
        <p:nvSpPr>
          <p:cNvPr id="125" name="Google Shape;125;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ALGUNAS PREGUNTAS</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26" name="Google Shape;126;p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grpSp>
        <p:nvGrpSpPr>
          <p:cNvPr id="127" name="Google Shape;127;p4"/>
          <p:cNvGrpSpPr/>
          <p:nvPr/>
        </p:nvGrpSpPr>
        <p:grpSpPr>
          <a:xfrm>
            <a:off x="375767" y="3015213"/>
            <a:ext cx="5889275" cy="693185"/>
            <a:chOff x="375767" y="3015213"/>
            <a:chExt cx="5889275" cy="693185"/>
          </a:xfrm>
        </p:grpSpPr>
        <p:sp>
          <p:nvSpPr>
            <p:cNvPr id="128" name="Google Shape;128;p4"/>
            <p:cNvSpPr/>
            <p:nvPr/>
          </p:nvSpPr>
          <p:spPr>
            <a:xfrm>
              <a:off x="375767" y="3222387"/>
              <a:ext cx="5660042" cy="486011"/>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 name="Google Shape;129;p4"/>
            <p:cNvSpPr txBox="1"/>
            <p:nvPr/>
          </p:nvSpPr>
          <p:spPr>
            <a:xfrm>
              <a:off x="628650" y="3296115"/>
              <a:ext cx="498836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¿Qué tipo de texto es una cartilla de mantenimiento?</a:t>
              </a:r>
              <a:endParaRPr sz="1600" b="0" i="0" u="none" strike="noStrike" cap="none">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4">
              <a:alphaModFix/>
            </a:blip>
            <a:srcRect/>
            <a:stretch/>
          </p:blipFill>
          <p:spPr>
            <a:xfrm>
              <a:off x="5787942" y="3015213"/>
              <a:ext cx="477100" cy="477100"/>
            </a:xfrm>
            <a:prstGeom prst="rect">
              <a:avLst/>
            </a:prstGeom>
            <a:noFill/>
            <a:ln>
              <a:noFill/>
            </a:ln>
          </p:spPr>
        </p:pic>
      </p:grpSp>
      <p:sp>
        <p:nvSpPr>
          <p:cNvPr id="131" name="Google Shape;131;p4"/>
          <p:cNvSpPr txBox="1"/>
          <p:nvPr/>
        </p:nvSpPr>
        <p:spPr>
          <a:xfrm>
            <a:off x="375767" y="2363194"/>
            <a:ext cx="616997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741B47"/>
                </a:solidFill>
                <a:latin typeface="Calibri"/>
                <a:ea typeface="Calibri"/>
                <a:cs typeface="Calibri"/>
                <a:sym typeface="Calibri"/>
              </a:rPr>
              <a:t>PLANOS Y MANUALES TÉCNICOS</a:t>
            </a:r>
            <a:endParaRPr sz="2000" b="0" i="0" u="none" strike="noStrike" cap="none">
              <a:solidFill>
                <a:srgbClr val="000000"/>
              </a:solidFill>
              <a:latin typeface="Calibri"/>
              <a:ea typeface="Calibri"/>
              <a:cs typeface="Calibri"/>
              <a:sym typeface="Calibri"/>
            </a:endParaRPr>
          </a:p>
        </p:txBody>
      </p:sp>
      <p:grpSp>
        <p:nvGrpSpPr>
          <p:cNvPr id="132" name="Google Shape;132;p4"/>
          <p:cNvGrpSpPr/>
          <p:nvPr/>
        </p:nvGrpSpPr>
        <p:grpSpPr>
          <a:xfrm>
            <a:off x="375767" y="3747774"/>
            <a:ext cx="5889275" cy="693185"/>
            <a:chOff x="375767" y="3747774"/>
            <a:chExt cx="5889275" cy="693185"/>
          </a:xfrm>
        </p:grpSpPr>
        <p:sp>
          <p:nvSpPr>
            <p:cNvPr id="133" name="Google Shape;133;p4"/>
            <p:cNvSpPr/>
            <p:nvPr/>
          </p:nvSpPr>
          <p:spPr>
            <a:xfrm>
              <a:off x="375767" y="3954948"/>
              <a:ext cx="5660042" cy="486011"/>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4"/>
            <p:cNvSpPr txBox="1"/>
            <p:nvPr/>
          </p:nvSpPr>
          <p:spPr>
            <a:xfrm>
              <a:off x="628650" y="4028676"/>
              <a:ext cx="498836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¿Para qué sirve?</a:t>
              </a:r>
              <a:endParaRPr sz="1600" b="0" i="0" u="none" strike="noStrike" cap="none">
                <a:solidFill>
                  <a:srgbClr val="000000"/>
                </a:solidFill>
                <a:latin typeface="Arial"/>
                <a:ea typeface="Arial"/>
                <a:cs typeface="Arial"/>
                <a:sym typeface="Arial"/>
              </a:endParaRPr>
            </a:p>
          </p:txBody>
        </p:sp>
        <p:pic>
          <p:nvPicPr>
            <p:cNvPr id="135" name="Google Shape;135;p4"/>
            <p:cNvPicPr preferRelativeResize="0"/>
            <p:nvPr/>
          </p:nvPicPr>
          <p:blipFill rotWithShape="1">
            <a:blip r:embed="rId4">
              <a:alphaModFix/>
            </a:blip>
            <a:srcRect/>
            <a:stretch/>
          </p:blipFill>
          <p:spPr>
            <a:xfrm>
              <a:off x="5787942" y="3747774"/>
              <a:ext cx="477100" cy="477100"/>
            </a:xfrm>
            <a:prstGeom prst="rect">
              <a:avLst/>
            </a:prstGeom>
            <a:noFill/>
            <a:ln>
              <a:noFill/>
            </a:ln>
          </p:spPr>
        </p:pic>
      </p:grpSp>
      <p:grpSp>
        <p:nvGrpSpPr>
          <p:cNvPr id="136" name="Google Shape;136;p4"/>
          <p:cNvGrpSpPr/>
          <p:nvPr/>
        </p:nvGrpSpPr>
        <p:grpSpPr>
          <a:xfrm>
            <a:off x="375767" y="4481543"/>
            <a:ext cx="5889275" cy="693185"/>
            <a:chOff x="375767" y="4481543"/>
            <a:chExt cx="5889275" cy="693185"/>
          </a:xfrm>
        </p:grpSpPr>
        <p:sp>
          <p:nvSpPr>
            <p:cNvPr id="137" name="Google Shape;137;p4"/>
            <p:cNvSpPr/>
            <p:nvPr/>
          </p:nvSpPr>
          <p:spPr>
            <a:xfrm>
              <a:off x="375767" y="4688717"/>
              <a:ext cx="5660042" cy="486011"/>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 name="Google Shape;138;p4"/>
            <p:cNvSpPr txBox="1"/>
            <p:nvPr/>
          </p:nvSpPr>
          <p:spPr>
            <a:xfrm>
              <a:off x="628650" y="4762445"/>
              <a:ext cx="498836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¿Qué información puedo encontrar en ellas?</a:t>
              </a:r>
              <a:endParaRPr sz="1600" b="0" i="0" u="none" strike="noStrike" cap="none">
                <a:solidFill>
                  <a:srgbClr val="000000"/>
                </a:solidFill>
                <a:latin typeface="Arial"/>
                <a:ea typeface="Arial"/>
                <a:cs typeface="Arial"/>
                <a:sym typeface="Arial"/>
              </a:endParaRPr>
            </a:p>
          </p:txBody>
        </p:sp>
        <p:pic>
          <p:nvPicPr>
            <p:cNvPr id="139" name="Google Shape;139;p4"/>
            <p:cNvPicPr preferRelativeResize="0"/>
            <p:nvPr/>
          </p:nvPicPr>
          <p:blipFill rotWithShape="1">
            <a:blip r:embed="rId4">
              <a:alphaModFix/>
            </a:blip>
            <a:srcRect/>
            <a:stretch/>
          </p:blipFill>
          <p:spPr>
            <a:xfrm>
              <a:off x="5787942" y="4481543"/>
              <a:ext cx="477100" cy="477100"/>
            </a:xfrm>
            <a:prstGeom prst="rect">
              <a:avLst/>
            </a:prstGeom>
            <a:noFill/>
            <a:ln>
              <a:noFill/>
            </a:ln>
          </p:spPr>
        </p:pic>
      </p:grpSp>
      <p:grpSp>
        <p:nvGrpSpPr>
          <p:cNvPr id="140" name="Google Shape;140;p4"/>
          <p:cNvGrpSpPr/>
          <p:nvPr/>
        </p:nvGrpSpPr>
        <p:grpSpPr>
          <a:xfrm>
            <a:off x="375767" y="5228565"/>
            <a:ext cx="5889275" cy="693185"/>
            <a:chOff x="375767" y="5228565"/>
            <a:chExt cx="5889275" cy="693185"/>
          </a:xfrm>
        </p:grpSpPr>
        <p:sp>
          <p:nvSpPr>
            <p:cNvPr id="141" name="Google Shape;141;p4"/>
            <p:cNvSpPr/>
            <p:nvPr/>
          </p:nvSpPr>
          <p:spPr>
            <a:xfrm>
              <a:off x="375767" y="5435739"/>
              <a:ext cx="5660042" cy="486011"/>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4"/>
            <p:cNvSpPr txBox="1"/>
            <p:nvPr/>
          </p:nvSpPr>
          <p:spPr>
            <a:xfrm>
              <a:off x="628649" y="5509467"/>
              <a:ext cx="526687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¿Has tenido experiencia previa con este tipo de textos?</a:t>
              </a:r>
              <a:endParaRPr sz="1600" b="0" i="0" u="none" strike="noStrike" cap="none">
                <a:solidFill>
                  <a:srgbClr val="000000"/>
                </a:solidFill>
                <a:latin typeface="Arial"/>
                <a:ea typeface="Arial"/>
                <a:cs typeface="Arial"/>
                <a:sym typeface="Arial"/>
              </a:endParaRPr>
            </a:p>
          </p:txBody>
        </p:sp>
        <p:pic>
          <p:nvPicPr>
            <p:cNvPr id="143" name="Google Shape;143;p4"/>
            <p:cNvPicPr preferRelativeResize="0"/>
            <p:nvPr/>
          </p:nvPicPr>
          <p:blipFill rotWithShape="1">
            <a:blip r:embed="rId4">
              <a:alphaModFix/>
            </a:blip>
            <a:srcRect/>
            <a:stretch/>
          </p:blipFill>
          <p:spPr>
            <a:xfrm>
              <a:off x="5787942" y="5228565"/>
              <a:ext cx="477100" cy="477100"/>
            </a:xfrm>
            <a:prstGeom prst="rect">
              <a:avLst/>
            </a:prstGeom>
            <a:noFill/>
            <a:ln>
              <a:noFill/>
            </a:ln>
          </p:spPr>
        </p:pic>
      </p:grpSp>
      <p:sp>
        <p:nvSpPr>
          <p:cNvPr id="144" name="Google Shape;144;p4"/>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1" i="0" u="none" strike="noStrike" cap="none">
                <a:solidFill>
                  <a:srgbClr val="76384D"/>
                </a:solidFill>
                <a:latin typeface="Calibri"/>
                <a:ea typeface="Calibri"/>
                <a:cs typeface="Calibri"/>
                <a:sym typeface="Calibri"/>
              </a:rPr>
              <a:t>¡Compartan experiencias </a:t>
            </a:r>
            <a:r>
              <a:rPr lang="en-US" sz="2100" b="0" i="0" u="none" strike="noStrike" cap="none">
                <a:solidFill>
                  <a:srgbClr val="76384D"/>
                </a:solidFill>
                <a:latin typeface="Calibri"/>
                <a:ea typeface="Calibri"/>
                <a:cs typeface="Calibri"/>
                <a:sym typeface="Calibri"/>
              </a:rPr>
              <a:t>con sus compañeros! </a:t>
            </a:r>
            <a:endParaRPr sz="2000" b="0" i="0" u="none" strike="noStrike" cap="none">
              <a:solidFill>
                <a:srgbClr val="76384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8" name="Google Shape;153;p5"/>
          <p:cNvSpPr/>
          <p:nvPr/>
        </p:nvSpPr>
        <p:spPr>
          <a:xfrm>
            <a:off x="4063481" y="3088868"/>
            <a:ext cx="5095870" cy="3508578"/>
          </a:xfrm>
          <a:prstGeom prst="roundRect">
            <a:avLst>
              <a:gd name="adj" fmla="val 51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9" name="Imagen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30"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32"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33" name="Google Shape;113;p16">
            <a:extLst>
              <a:ext uri="{FF2B5EF4-FFF2-40B4-BE49-F238E27FC236}">
                <a16:creationId xmlns="" xmlns:a16="http://schemas.microsoft.com/office/drawing/2014/main" id="{5750A403-94D3-8841-A15B-7A8FA486AB40}"/>
              </a:ext>
            </a:extLst>
          </p:cNvPr>
          <p:cNvSpPr/>
          <p:nvPr/>
        </p:nvSpPr>
        <p:spPr>
          <a:xfrm>
            <a:off x="3891651" y="3961547"/>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4;p16">
            <a:extLst>
              <a:ext uri="{FF2B5EF4-FFF2-40B4-BE49-F238E27FC236}">
                <a16:creationId xmlns="" xmlns:a16="http://schemas.microsoft.com/office/drawing/2014/main" id="{D96B5EFF-40BA-1E43-817B-6A402D7E3895}"/>
              </a:ext>
            </a:extLst>
          </p:cNvPr>
          <p:cNvSpPr txBox="1"/>
          <p:nvPr/>
        </p:nvSpPr>
        <p:spPr>
          <a:xfrm>
            <a:off x="3909464" y="3927349"/>
            <a:ext cx="300300" cy="4426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sp>
        <p:nvSpPr>
          <p:cNvPr id="35" name="Google Shape;113;p16">
            <a:extLst>
              <a:ext uri="{FF2B5EF4-FFF2-40B4-BE49-F238E27FC236}">
                <a16:creationId xmlns="" xmlns:a16="http://schemas.microsoft.com/office/drawing/2014/main" id="{6165CBD5-DF34-144E-970C-4B5E3DF3DC6B}"/>
              </a:ext>
            </a:extLst>
          </p:cNvPr>
          <p:cNvSpPr/>
          <p:nvPr/>
        </p:nvSpPr>
        <p:spPr>
          <a:xfrm>
            <a:off x="3891651" y="5134027"/>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4;p16">
            <a:extLst>
              <a:ext uri="{FF2B5EF4-FFF2-40B4-BE49-F238E27FC236}">
                <a16:creationId xmlns="" xmlns:a16="http://schemas.microsoft.com/office/drawing/2014/main" id="{5F80F95F-34F3-9942-8AFB-260CABDAD3E3}"/>
              </a:ext>
            </a:extLst>
          </p:cNvPr>
          <p:cNvSpPr txBox="1"/>
          <p:nvPr/>
        </p:nvSpPr>
        <p:spPr>
          <a:xfrm>
            <a:off x="3909464" y="5122972"/>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sp>
        <p:nvSpPr>
          <p:cNvPr id="152" name="Google Shape;152;p5"/>
          <p:cNvSpPr txBox="1"/>
          <p:nvPr/>
        </p:nvSpPr>
        <p:spPr>
          <a:xfrm>
            <a:off x="4700802" y="3774192"/>
            <a:ext cx="4044451" cy="726907"/>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None/>
            </a:pPr>
            <a:r>
              <a:rPr lang="en-US" sz="1600" b="0" i="0" u="none" strike="noStrike" cap="none" dirty="0" err="1">
                <a:solidFill>
                  <a:srgbClr val="000000"/>
                </a:solidFill>
                <a:latin typeface="Calibri"/>
                <a:ea typeface="Calibri"/>
                <a:cs typeface="Calibri"/>
                <a:sym typeface="Calibri"/>
              </a:rPr>
              <a:t>Aprenderás</a:t>
            </a:r>
            <a:r>
              <a:rPr lang="en-US" sz="1600" b="0" i="0" u="none" strike="noStrike" cap="none" dirty="0">
                <a:solidFill>
                  <a:srgbClr val="000000"/>
                </a:solidFill>
                <a:latin typeface="Calibri"/>
                <a:ea typeface="Calibri"/>
                <a:cs typeface="Calibri"/>
                <a:sym typeface="Calibri"/>
              </a:rPr>
              <a:t> a leer e </a:t>
            </a:r>
            <a:r>
              <a:rPr lang="en-US" sz="1600" b="0" i="0" u="none" strike="noStrike" cap="none" dirty="0" err="1">
                <a:solidFill>
                  <a:srgbClr val="000000"/>
                </a:solidFill>
                <a:latin typeface="Calibri"/>
                <a:ea typeface="Calibri"/>
                <a:cs typeface="Calibri"/>
                <a:sym typeface="Calibri"/>
              </a:rPr>
              <a:t>interpretar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una</a:t>
            </a:r>
            <a:r>
              <a:rPr lang="en-US" sz="1600" b="0" i="0" u="none" strike="noStrike" cap="none" dirty="0">
                <a:solidFill>
                  <a:srgbClr val="000000"/>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cartilla</a:t>
            </a:r>
            <a:r>
              <a:rPr lang="en-US" sz="1600" b="1" i="0" u="none" strike="noStrike" cap="none" dirty="0">
                <a:solidFill>
                  <a:srgbClr val="76384D"/>
                </a:solidFill>
                <a:latin typeface="Calibri"/>
                <a:ea typeface="Calibri"/>
                <a:cs typeface="Calibri"/>
                <a:sym typeface="Calibri"/>
              </a:rPr>
              <a:t> de </a:t>
            </a:r>
            <a:r>
              <a:rPr lang="en-US" sz="1600" b="1" i="0" u="none" strike="noStrike" cap="none" dirty="0" err="1">
                <a:solidFill>
                  <a:srgbClr val="76384D"/>
                </a:solidFill>
                <a:latin typeface="Calibri"/>
                <a:ea typeface="Calibri"/>
                <a:cs typeface="Calibri"/>
                <a:sym typeface="Calibri"/>
              </a:rPr>
              <a:t>mantenimiento</a:t>
            </a:r>
            <a:r>
              <a:rPr lang="en-US" sz="1600" b="1" i="0" u="none" strike="noStrike" cap="none" dirty="0">
                <a:solidFill>
                  <a:srgbClr val="76384D"/>
                </a:solidFill>
                <a:latin typeface="Calibri"/>
                <a:ea typeface="Calibri"/>
                <a:cs typeface="Calibri"/>
                <a:sym typeface="Calibri"/>
              </a:rPr>
              <a:t> </a:t>
            </a:r>
            <a:r>
              <a:rPr lang="en-US" sz="1600" b="1" i="0" u="none" strike="noStrike" cap="none" dirty="0" err="1">
                <a:solidFill>
                  <a:srgbClr val="76384D"/>
                </a:solidFill>
                <a:latin typeface="Calibri"/>
                <a:ea typeface="Calibri"/>
                <a:cs typeface="Calibri"/>
                <a:sym typeface="Calibri"/>
              </a:rPr>
              <a:t>automotriz</a:t>
            </a:r>
            <a:r>
              <a:rPr lang="en-US" sz="1600" b="1" i="0" u="none" strike="noStrike" cap="none" dirty="0">
                <a:solidFill>
                  <a:srgbClr val="76384D"/>
                </a:solidFill>
                <a:latin typeface="Calibri"/>
                <a:ea typeface="Calibri"/>
                <a:cs typeface="Calibri"/>
                <a:sym typeface="Calibri"/>
              </a:rPr>
              <a:t>.</a:t>
            </a:r>
            <a:endParaRPr dirty="0"/>
          </a:p>
        </p:txBody>
      </p:sp>
      <p:sp>
        <p:nvSpPr>
          <p:cNvPr id="160" name="Google Shape;160;p5"/>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3</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164" name="Google Shape;164;p5"/>
          <p:cNvSpPr txBox="1"/>
          <p:nvPr/>
        </p:nvSpPr>
        <p:spPr>
          <a:xfrm>
            <a:off x="4751798" y="4796119"/>
            <a:ext cx="3756601" cy="899224"/>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1000"/>
              </a:spcBef>
              <a:spcAft>
                <a:spcPts val="0"/>
              </a:spcAft>
              <a:buNone/>
            </a:pPr>
            <a:r>
              <a:rPr lang="en-US" sz="1600" b="0" i="0" u="none" strike="noStrike" cap="none">
                <a:solidFill>
                  <a:srgbClr val="000000"/>
                </a:solidFill>
                <a:latin typeface="Calibri"/>
                <a:ea typeface="Calibri"/>
                <a:cs typeface="Calibri"/>
                <a:sym typeface="Calibri"/>
              </a:rPr>
              <a:t>Aprenderás a buscar diferentes tipos de mantenimientos en </a:t>
            </a:r>
            <a:r>
              <a:rPr lang="en-US" sz="1600" b="1" i="0" u="none" strike="noStrike" cap="none">
                <a:solidFill>
                  <a:srgbClr val="76384D"/>
                </a:solidFill>
                <a:latin typeface="Calibri"/>
                <a:ea typeface="Calibri"/>
                <a:cs typeface="Calibri"/>
                <a:sym typeface="Calibri"/>
              </a:rPr>
              <a:t>manuales automotrices. </a:t>
            </a:r>
            <a:endParaRPr/>
          </a:p>
        </p:txBody>
      </p:sp>
      <p:sp>
        <p:nvSpPr>
          <p:cNvPr id="39" name="Google Shape;158;p5"/>
          <p:cNvSpPr txBox="1"/>
          <p:nvPr/>
        </p:nvSpPr>
        <p:spPr>
          <a:xfrm>
            <a:off x="371388" y="1771953"/>
            <a:ext cx="6381135" cy="409500"/>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rgbClr val="000000"/>
              </a:buClr>
              <a:buSzPts val="1850"/>
              <a:buFont typeface="Arial"/>
              <a:buNone/>
            </a:pPr>
            <a:r>
              <a:rPr lang="en-US" sz="2000" b="0" i="0" u="none" strike="noStrike" cap="none" dirty="0">
                <a:solidFill>
                  <a:srgbClr val="ED423D"/>
                </a:solidFill>
                <a:latin typeface="Calibri"/>
                <a:ea typeface="Calibri"/>
                <a:cs typeface="Calibri"/>
                <a:sym typeface="Calibri"/>
              </a:rPr>
              <a:t>COMPRENDIENDO LAS </a:t>
            </a:r>
            <a:r>
              <a:rPr lang="en-US" sz="2000" b="1" i="0" u="none" strike="noStrike" cap="none" dirty="0">
                <a:solidFill>
                  <a:srgbClr val="741B47"/>
                </a:solidFill>
                <a:latin typeface="Calibri"/>
                <a:ea typeface="Calibri"/>
                <a:cs typeface="Calibri"/>
                <a:sym typeface="Calibri"/>
              </a:rPr>
              <a:t>CARTILLAS </a:t>
            </a:r>
            <a:r>
              <a:rPr lang="en-US" sz="2000" dirty="0">
                <a:ea typeface="Calibri"/>
              </a:rPr>
              <a:t> </a:t>
            </a:r>
            <a:r>
              <a:rPr lang="en-US" sz="2000" b="1" i="0" u="none" strike="noStrike" cap="none" dirty="0" smtClean="0">
                <a:solidFill>
                  <a:srgbClr val="741B47"/>
                </a:solidFill>
                <a:latin typeface="Calibri"/>
                <a:ea typeface="Calibri"/>
                <a:cs typeface="Calibri"/>
                <a:sym typeface="Calibri"/>
              </a:rPr>
              <a:t>DE </a:t>
            </a:r>
            <a:r>
              <a:rPr lang="en-US" sz="2000" b="1" i="0" u="none" strike="noStrike" cap="none" dirty="0">
                <a:solidFill>
                  <a:srgbClr val="741B47"/>
                </a:solidFill>
                <a:latin typeface="Calibri"/>
                <a:ea typeface="Calibri"/>
                <a:cs typeface="Calibri"/>
                <a:sym typeface="Calibri"/>
              </a:rPr>
              <a:t>MANTENIMIENTO</a:t>
            </a:r>
            <a:endParaRPr sz="2000" b="1"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p:nvPr/>
        </p:nvSpPr>
        <p:spPr>
          <a:xfrm>
            <a:off x="1103771" y="6056088"/>
            <a:ext cx="2436134" cy="338554"/>
          </a:xfrm>
          <a:prstGeom prst="roundRect">
            <a:avLst>
              <a:gd name="adj" fmla="val 50000"/>
            </a:avLst>
          </a:prstGeom>
          <a:solidFill>
            <a:srgbClr val="C73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3" name="Google Shape;173;p6"/>
          <p:cNvSpPr/>
          <p:nvPr/>
        </p:nvSpPr>
        <p:spPr>
          <a:xfrm>
            <a:off x="1103771" y="5392872"/>
            <a:ext cx="2436134" cy="338554"/>
          </a:xfrm>
          <a:prstGeom prst="roundRect">
            <a:avLst>
              <a:gd name="adj" fmla="val 50000"/>
            </a:avLst>
          </a:prstGeom>
          <a:solidFill>
            <a:srgbClr val="C73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 name="Google Shape;174;p6"/>
          <p:cNvSpPr/>
          <p:nvPr/>
        </p:nvSpPr>
        <p:spPr>
          <a:xfrm>
            <a:off x="511280" y="2232087"/>
            <a:ext cx="4359484" cy="2348966"/>
          </a:xfrm>
          <a:prstGeom prst="roundRect">
            <a:avLst>
              <a:gd name="adj" fmla="val 7824"/>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5" name="Google Shape;175;p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¿QUÉ ES UNA </a:t>
            </a:r>
            <a:r>
              <a:rPr lang="en-US" sz="2800" b="0" i="0" u="none" strike="noStrike" cap="none">
                <a:solidFill>
                  <a:srgbClr val="ED423D"/>
                </a:solidFill>
                <a:latin typeface="Calibri"/>
                <a:ea typeface="Calibri"/>
                <a:cs typeface="Calibri"/>
                <a:sym typeface="Calibri"/>
              </a:rPr>
              <a:t>CARTILLA DE MANTENIMIENTO?</a:t>
            </a:r>
            <a:endParaRPr sz="3100" b="0" i="0" u="none" strike="noStrike" cap="none">
              <a:solidFill>
                <a:srgbClr val="ED423D"/>
              </a:solidFill>
              <a:latin typeface="Calibri"/>
              <a:ea typeface="Calibri"/>
              <a:cs typeface="Calibri"/>
              <a:sym typeface="Calibri"/>
            </a:endParaRPr>
          </a:p>
        </p:txBody>
      </p:sp>
      <p:sp>
        <p:nvSpPr>
          <p:cNvPr id="176" name="Google Shape;176;p6"/>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DEFINICIÓN</a:t>
            </a:r>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177" name="Google Shape;177;p6"/>
          <p:cNvPicPr preferRelativeResize="0"/>
          <p:nvPr/>
        </p:nvPicPr>
        <p:blipFill rotWithShape="1">
          <a:blip r:embed="rId3">
            <a:alphaModFix/>
          </a:blip>
          <a:srcRect/>
          <a:stretch/>
        </p:blipFill>
        <p:spPr>
          <a:xfrm>
            <a:off x="4472412" y="2034181"/>
            <a:ext cx="500373" cy="477100"/>
          </a:xfrm>
          <a:prstGeom prst="rect">
            <a:avLst/>
          </a:prstGeom>
          <a:noFill/>
          <a:ln>
            <a:noFill/>
          </a:ln>
        </p:spPr>
      </p:pic>
      <p:sp>
        <p:nvSpPr>
          <p:cNvPr id="178" name="Google Shape;178;p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4</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179" name="Google Shape;179;p6"/>
          <p:cNvSpPr txBox="1"/>
          <p:nvPr/>
        </p:nvSpPr>
        <p:spPr>
          <a:xfrm>
            <a:off x="896442" y="2430255"/>
            <a:ext cx="3589160" cy="1864436"/>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Calibri"/>
                <a:ea typeface="Calibri"/>
                <a:cs typeface="Calibri"/>
                <a:sym typeface="Calibri"/>
              </a:rPr>
              <a:t>La cartilla o plantilla de mantenimiento, la podemos encontrar en un manual de usuario como también en el manual de fábrica de los vehículos en general, esta nos muestra según el kilometraje específico, los elementos, partes o piezas  que se deben inspeccionar o reemplazar.</a:t>
            </a:r>
            <a:endParaRPr sz="1600" b="0" i="0" u="none" strike="noStrike" cap="none">
              <a:solidFill>
                <a:srgbClr val="000000"/>
              </a:solidFill>
              <a:latin typeface="Calibri"/>
              <a:ea typeface="Calibri"/>
              <a:cs typeface="Calibri"/>
              <a:sym typeface="Calibri"/>
            </a:endParaRPr>
          </a:p>
        </p:txBody>
      </p:sp>
      <p:pic>
        <p:nvPicPr>
          <p:cNvPr id="180" name="Google Shape;180;p6"/>
          <p:cNvPicPr preferRelativeResize="0"/>
          <p:nvPr/>
        </p:nvPicPr>
        <p:blipFill rotWithShape="1">
          <a:blip r:embed="rId4">
            <a:alphaModFix/>
          </a:blip>
          <a:srcRect/>
          <a:stretch/>
        </p:blipFill>
        <p:spPr>
          <a:xfrm>
            <a:off x="5181893" y="2232087"/>
            <a:ext cx="4111752" cy="3270504"/>
          </a:xfrm>
          <a:prstGeom prst="rect">
            <a:avLst/>
          </a:prstGeom>
          <a:noFill/>
          <a:ln>
            <a:noFill/>
          </a:ln>
        </p:spPr>
      </p:pic>
      <p:sp>
        <p:nvSpPr>
          <p:cNvPr id="181" name="Google Shape;181;p6"/>
          <p:cNvSpPr txBox="1"/>
          <p:nvPr/>
        </p:nvSpPr>
        <p:spPr>
          <a:xfrm>
            <a:off x="1652424" y="5392872"/>
            <a:ext cx="133882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Calibri"/>
                <a:ea typeface="Calibri"/>
                <a:cs typeface="Calibri"/>
                <a:sym typeface="Calibri"/>
              </a:rPr>
              <a:t>I = Inspección</a:t>
            </a:r>
            <a:endParaRPr sz="1600" b="1" i="0" u="none" strike="noStrike" cap="none">
              <a:solidFill>
                <a:schemeClr val="lt1"/>
              </a:solidFill>
              <a:latin typeface="Calibri"/>
              <a:ea typeface="Calibri"/>
              <a:cs typeface="Calibri"/>
              <a:sym typeface="Calibri"/>
            </a:endParaRPr>
          </a:p>
        </p:txBody>
      </p:sp>
      <p:sp>
        <p:nvSpPr>
          <p:cNvPr id="182" name="Google Shape;182;p6"/>
          <p:cNvSpPr txBox="1"/>
          <p:nvPr/>
        </p:nvSpPr>
        <p:spPr>
          <a:xfrm>
            <a:off x="1736582" y="6056088"/>
            <a:ext cx="117051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Calibri"/>
                <a:ea typeface="Calibri"/>
                <a:cs typeface="Calibri"/>
                <a:sym typeface="Calibri"/>
              </a:rPr>
              <a:t>R = Realizar</a:t>
            </a:r>
            <a:endParaRPr sz="1600" b="1" i="0" u="none" strike="noStrike" cap="none">
              <a:solidFill>
                <a:schemeClr val="lt1"/>
              </a:solidFill>
              <a:latin typeface="Calibri"/>
              <a:ea typeface="Calibri"/>
              <a:cs typeface="Calibri"/>
              <a:sym typeface="Calibri"/>
            </a:endParaRPr>
          </a:p>
        </p:txBody>
      </p:sp>
      <p:cxnSp>
        <p:nvCxnSpPr>
          <p:cNvPr id="183" name="Google Shape;183;p6"/>
          <p:cNvCxnSpPr/>
          <p:nvPr/>
        </p:nvCxnSpPr>
        <p:spPr>
          <a:xfrm rot="10800000" flipH="1">
            <a:off x="3232087" y="4050700"/>
            <a:ext cx="3862500" cy="1521900"/>
          </a:xfrm>
          <a:prstGeom prst="bentConnector3">
            <a:avLst>
              <a:gd name="adj1" fmla="val 99951"/>
            </a:avLst>
          </a:prstGeom>
          <a:noFill/>
          <a:ln w="25400" cap="flat" cmpd="sng">
            <a:solidFill>
              <a:srgbClr val="C73F3D"/>
            </a:solidFill>
            <a:prstDash val="solid"/>
            <a:round/>
            <a:headEnd type="none" w="sm" len="sm"/>
            <a:tailEnd type="none" w="sm" len="sm"/>
          </a:ln>
        </p:spPr>
      </p:cxnSp>
      <p:cxnSp>
        <p:nvCxnSpPr>
          <p:cNvPr id="184" name="Google Shape;184;p6"/>
          <p:cNvCxnSpPr/>
          <p:nvPr/>
        </p:nvCxnSpPr>
        <p:spPr>
          <a:xfrm rot="10800000" flipH="1">
            <a:off x="3232087" y="4351818"/>
            <a:ext cx="4703100" cy="1859700"/>
          </a:xfrm>
          <a:prstGeom prst="bentConnector3">
            <a:avLst>
              <a:gd name="adj1" fmla="val 99932"/>
            </a:avLst>
          </a:prstGeom>
          <a:noFill/>
          <a:ln w="25400" cap="flat" cmpd="sng">
            <a:solidFill>
              <a:srgbClr val="C73F3D"/>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p:nvPr/>
        </p:nvSpPr>
        <p:spPr>
          <a:xfrm>
            <a:off x="511280" y="2232087"/>
            <a:ext cx="4796444" cy="4431472"/>
          </a:xfrm>
          <a:prstGeom prst="roundRect">
            <a:avLst>
              <a:gd name="adj" fmla="val 4978"/>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0" name="Google Shape;190;p7"/>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¿PARA QUÉ SIRVE?</a:t>
            </a:r>
            <a:endParaRPr sz="3100" b="0" i="0" u="none" strike="noStrike" cap="none">
              <a:solidFill>
                <a:srgbClr val="ED423D"/>
              </a:solidFill>
              <a:latin typeface="Calibri"/>
              <a:ea typeface="Calibri"/>
              <a:cs typeface="Calibri"/>
              <a:sym typeface="Calibri"/>
            </a:endParaRPr>
          </a:p>
        </p:txBody>
      </p:sp>
      <p:sp>
        <p:nvSpPr>
          <p:cNvPr id="191" name="Google Shape;191;p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5</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192" name="Google Shape;192;p7"/>
          <p:cNvSpPr txBox="1"/>
          <p:nvPr/>
        </p:nvSpPr>
        <p:spPr>
          <a:xfrm>
            <a:off x="896441" y="2304132"/>
            <a:ext cx="4085461" cy="4258167"/>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Calibri"/>
                <a:ea typeface="Calibri"/>
                <a:cs typeface="Calibri"/>
                <a:sym typeface="Calibri"/>
              </a:rPr>
              <a:t>La rutina de mantenimiento varía entre cada marca, por lo que es de suma importancia que se realicen de acuerdo a un orden dado por el fabricante  (es quien probó el vehículo completo en variadas condiciones de manejo y de kilometraje).</a:t>
            </a:r>
            <a:endParaRPr sz="1600" b="0" i="0" u="none" strike="noStrike" cap="none">
              <a:solidFill>
                <a:srgbClr val="000000"/>
              </a:solidFill>
              <a:latin typeface="Calibri"/>
              <a:ea typeface="Calibri"/>
              <a:cs typeface="Calibri"/>
              <a:sym typeface="Calibri"/>
            </a:endParaRPr>
          </a:p>
          <a:p>
            <a:pPr marL="0" marR="0" lvl="0" indent="0" algn="l" rtl="0">
              <a:lnSpc>
                <a:spcPct val="110000"/>
              </a:lnSpc>
              <a:spcBef>
                <a:spcPts val="1000"/>
              </a:spcBef>
              <a:spcAft>
                <a:spcPts val="0"/>
              </a:spcAft>
              <a:buNone/>
            </a:pPr>
            <a:r>
              <a:rPr lang="en-US" sz="1600" b="0" i="0" u="none" strike="noStrike" cap="none">
                <a:solidFill>
                  <a:srgbClr val="000000"/>
                </a:solidFill>
                <a:latin typeface="Calibri"/>
                <a:ea typeface="Calibri"/>
                <a:cs typeface="Calibri"/>
                <a:sym typeface="Calibri"/>
              </a:rPr>
              <a:t>Estas operaciones son necesarias para el óptimo funcionamiento de todos los sistemas del auto.</a:t>
            </a:r>
            <a:endParaRPr sz="1600" b="0" i="0" u="none" strike="noStrike" cap="none">
              <a:solidFill>
                <a:srgbClr val="000000"/>
              </a:solidFill>
              <a:latin typeface="Calibri"/>
              <a:ea typeface="Calibri"/>
              <a:cs typeface="Calibri"/>
              <a:sym typeface="Calibri"/>
            </a:endParaRPr>
          </a:p>
          <a:p>
            <a:pPr marL="0" marR="0" lvl="0" indent="0" algn="l" rtl="0">
              <a:lnSpc>
                <a:spcPct val="110000"/>
              </a:lnSpc>
              <a:spcBef>
                <a:spcPts val="1000"/>
              </a:spcBef>
              <a:spcAft>
                <a:spcPts val="0"/>
              </a:spcAft>
              <a:buNone/>
            </a:pPr>
            <a:r>
              <a:rPr lang="en-US" sz="1600" b="0" i="0" u="none" strike="noStrike" cap="none">
                <a:solidFill>
                  <a:srgbClr val="000000"/>
                </a:solidFill>
                <a:latin typeface="Calibri"/>
                <a:ea typeface="Calibri"/>
                <a:cs typeface="Calibri"/>
                <a:sym typeface="Calibri"/>
              </a:rPr>
              <a:t>Cabe decir que todo elemento mecánico del vehículo es susceptible de mantenimiento preventivo, ya que el mantenimiento correctivo es mucho más caro y requiere de mayor tiempo de reparación.</a:t>
            </a:r>
            <a:endParaRPr sz="1600" b="0" i="0" u="none" strike="noStrike" cap="none">
              <a:solidFill>
                <a:srgbClr val="000000"/>
              </a:solidFill>
              <a:latin typeface="Calibri"/>
              <a:ea typeface="Calibri"/>
              <a:cs typeface="Calibri"/>
              <a:sym typeface="Calibri"/>
            </a:endParaRPr>
          </a:p>
        </p:txBody>
      </p:sp>
      <p:pic>
        <p:nvPicPr>
          <p:cNvPr id="193" name="Google Shape;193;p7"/>
          <p:cNvPicPr preferRelativeResize="0"/>
          <p:nvPr/>
        </p:nvPicPr>
        <p:blipFill rotWithShape="1">
          <a:blip r:embed="rId3">
            <a:alphaModFix/>
          </a:blip>
          <a:srcRect/>
          <a:stretch/>
        </p:blipFill>
        <p:spPr>
          <a:xfrm>
            <a:off x="5661646" y="2376736"/>
            <a:ext cx="3664829" cy="1741652"/>
          </a:xfrm>
          <a:prstGeom prst="rect">
            <a:avLst/>
          </a:prstGeom>
          <a:noFill/>
          <a:ln>
            <a:noFill/>
          </a:ln>
        </p:spPr>
      </p:pic>
      <p:pic>
        <p:nvPicPr>
          <p:cNvPr id="194" name="Google Shape;194;p7"/>
          <p:cNvPicPr preferRelativeResize="0"/>
          <p:nvPr/>
        </p:nvPicPr>
        <p:blipFill rotWithShape="1">
          <a:blip r:embed="rId4">
            <a:alphaModFix/>
          </a:blip>
          <a:srcRect/>
          <a:stretch/>
        </p:blipFill>
        <p:spPr>
          <a:xfrm>
            <a:off x="5654566" y="4423482"/>
            <a:ext cx="3657787" cy="18879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p:nvPr/>
        </p:nvSpPr>
        <p:spPr>
          <a:xfrm>
            <a:off x="511279" y="2232086"/>
            <a:ext cx="8576160" cy="4330213"/>
          </a:xfrm>
          <a:prstGeom prst="roundRect">
            <a:avLst>
              <a:gd name="adj" fmla="val 5782"/>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¿CÓMO SE AGRUPAN ESTAS CARTILLAS?</a:t>
            </a:r>
            <a:endParaRPr sz="3100" b="0" i="0" u="none" strike="noStrike" cap="none">
              <a:solidFill>
                <a:srgbClr val="ED423D"/>
              </a:solidFill>
              <a:latin typeface="Calibri"/>
              <a:ea typeface="Calibri"/>
              <a:cs typeface="Calibri"/>
              <a:sym typeface="Calibri"/>
            </a:endParaRPr>
          </a:p>
        </p:txBody>
      </p:sp>
      <p:sp>
        <p:nvSpPr>
          <p:cNvPr id="201" name="Google Shape;201;p8"/>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6</a:t>
            </a: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3° Medio | Presentación</a:t>
            </a:r>
            <a:endParaRPr sz="1100" b="0" i="0" u="none" strike="noStrike" cap="none">
              <a:solidFill>
                <a:srgbClr val="741B47"/>
              </a:solidFill>
              <a:latin typeface="Calibri"/>
              <a:ea typeface="Calibri"/>
              <a:cs typeface="Calibri"/>
              <a:sym typeface="Calibri"/>
            </a:endParaRPr>
          </a:p>
        </p:txBody>
      </p:sp>
      <p:sp>
        <p:nvSpPr>
          <p:cNvPr id="202" name="Google Shape;202;p8"/>
          <p:cNvSpPr txBox="1"/>
          <p:nvPr/>
        </p:nvSpPr>
        <p:spPr>
          <a:xfrm>
            <a:off x="883251" y="2430255"/>
            <a:ext cx="7770555" cy="510908"/>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600"/>
              </a:spcAft>
              <a:buNone/>
            </a:pPr>
            <a:r>
              <a:rPr lang="en-US" sz="1600" b="0" i="0" u="none" strike="noStrike" cap="none">
                <a:solidFill>
                  <a:srgbClr val="000000"/>
                </a:solidFill>
                <a:latin typeface="Calibri"/>
                <a:ea typeface="Calibri"/>
                <a:cs typeface="Calibri"/>
                <a:sym typeface="Calibri"/>
              </a:rPr>
              <a:t>Estas cartillas se agrupan generalmente por conjuntos de sistemas de vehículo (lubricación, motor, dirección, frenos, transmisión, chasis, etc).</a:t>
            </a:r>
            <a:endParaRPr sz="1600" b="0" i="0" u="none" strike="noStrike" cap="none">
              <a:solidFill>
                <a:srgbClr val="000000"/>
              </a:solidFill>
              <a:latin typeface="Calibri"/>
              <a:ea typeface="Calibri"/>
              <a:cs typeface="Calibri"/>
              <a:sym typeface="Calibri"/>
            </a:endParaRPr>
          </a:p>
        </p:txBody>
      </p:sp>
      <p:pic>
        <p:nvPicPr>
          <p:cNvPr id="203" name="Google Shape;203;p8"/>
          <p:cNvPicPr preferRelativeResize="0"/>
          <p:nvPr/>
        </p:nvPicPr>
        <p:blipFill rotWithShape="1">
          <a:blip r:embed="rId3">
            <a:alphaModFix/>
          </a:blip>
          <a:srcRect/>
          <a:stretch/>
        </p:blipFill>
        <p:spPr>
          <a:xfrm>
            <a:off x="2563530" y="3257289"/>
            <a:ext cx="6523909" cy="2998709"/>
          </a:xfrm>
          <a:prstGeom prst="rect">
            <a:avLst/>
          </a:prstGeom>
          <a:noFill/>
          <a:ln>
            <a:noFill/>
          </a:ln>
        </p:spPr>
      </p:pic>
      <p:sp>
        <p:nvSpPr>
          <p:cNvPr id="204" name="Google Shape;204;p8"/>
          <p:cNvSpPr/>
          <p:nvPr/>
        </p:nvSpPr>
        <p:spPr>
          <a:xfrm>
            <a:off x="610280" y="4582454"/>
            <a:ext cx="1600544" cy="338554"/>
          </a:xfrm>
          <a:prstGeom prst="roundRect">
            <a:avLst>
              <a:gd name="adj" fmla="val 50000"/>
            </a:avLst>
          </a:prstGeom>
          <a:solidFill>
            <a:srgbClr val="C73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8"/>
          <p:cNvSpPr txBox="1"/>
          <p:nvPr/>
        </p:nvSpPr>
        <p:spPr>
          <a:xfrm>
            <a:off x="884607" y="4582454"/>
            <a:ext cx="10518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Calibri"/>
                <a:ea typeface="Calibri"/>
                <a:cs typeface="Calibri"/>
                <a:sym typeface="Calibri"/>
              </a:rPr>
              <a:t>Conjuntos</a:t>
            </a:r>
            <a:endParaRPr sz="1600" b="1" i="0" u="none" strike="noStrike" cap="none">
              <a:solidFill>
                <a:schemeClr val="lt1"/>
              </a:solidFill>
              <a:latin typeface="Calibri"/>
              <a:ea typeface="Calibri"/>
              <a:cs typeface="Calibri"/>
              <a:sym typeface="Calibri"/>
            </a:endParaRPr>
          </a:p>
        </p:txBody>
      </p:sp>
      <p:cxnSp>
        <p:nvCxnSpPr>
          <p:cNvPr id="206" name="Google Shape;206;p8"/>
          <p:cNvCxnSpPr/>
          <p:nvPr/>
        </p:nvCxnSpPr>
        <p:spPr>
          <a:xfrm>
            <a:off x="2042023" y="4751731"/>
            <a:ext cx="713478" cy="0"/>
          </a:xfrm>
          <a:prstGeom prst="straightConnector1">
            <a:avLst/>
          </a:prstGeom>
          <a:noFill/>
          <a:ln w="34925" cap="flat" cmpd="sng">
            <a:solidFill>
              <a:srgbClr val="C73F3D"/>
            </a:solidFill>
            <a:prstDash val="solid"/>
            <a:round/>
            <a:headEnd type="none" w="sm" len="sm"/>
            <a:tailEnd type="none" w="sm" len="sm"/>
          </a:ln>
        </p:spPr>
      </p:cxnSp>
      <p:cxnSp>
        <p:nvCxnSpPr>
          <p:cNvPr id="207" name="Google Shape;207;p8"/>
          <p:cNvCxnSpPr/>
          <p:nvPr/>
        </p:nvCxnSpPr>
        <p:spPr>
          <a:xfrm>
            <a:off x="2398762" y="5691660"/>
            <a:ext cx="356739" cy="0"/>
          </a:xfrm>
          <a:prstGeom prst="straightConnector1">
            <a:avLst/>
          </a:prstGeom>
          <a:noFill/>
          <a:ln w="34925" cap="flat" cmpd="sng">
            <a:solidFill>
              <a:srgbClr val="C73F3D"/>
            </a:solidFill>
            <a:prstDash val="solid"/>
            <a:round/>
            <a:headEnd type="none" w="sm" len="sm"/>
            <a:tailEnd type="none" w="sm" len="sm"/>
          </a:ln>
        </p:spPr>
      </p:cxnSp>
      <p:cxnSp>
        <p:nvCxnSpPr>
          <p:cNvPr id="208" name="Google Shape;208;p8"/>
          <p:cNvCxnSpPr/>
          <p:nvPr/>
        </p:nvCxnSpPr>
        <p:spPr>
          <a:xfrm>
            <a:off x="2398762" y="4255578"/>
            <a:ext cx="356739" cy="0"/>
          </a:xfrm>
          <a:prstGeom prst="straightConnector1">
            <a:avLst/>
          </a:prstGeom>
          <a:noFill/>
          <a:ln w="34925" cap="flat" cmpd="sng">
            <a:solidFill>
              <a:srgbClr val="C73F3D"/>
            </a:solidFill>
            <a:prstDash val="solid"/>
            <a:round/>
            <a:headEnd type="none" w="sm" len="sm"/>
            <a:tailEnd type="none" w="sm" len="sm"/>
          </a:ln>
        </p:spPr>
      </p:cxnSp>
      <p:cxnSp>
        <p:nvCxnSpPr>
          <p:cNvPr id="209" name="Google Shape;209;p8"/>
          <p:cNvCxnSpPr/>
          <p:nvPr/>
        </p:nvCxnSpPr>
        <p:spPr>
          <a:xfrm>
            <a:off x="2398762" y="3751223"/>
            <a:ext cx="356739" cy="0"/>
          </a:xfrm>
          <a:prstGeom prst="straightConnector1">
            <a:avLst/>
          </a:prstGeom>
          <a:noFill/>
          <a:ln w="34925" cap="flat" cmpd="sng">
            <a:solidFill>
              <a:srgbClr val="C73F3D"/>
            </a:solidFill>
            <a:prstDash val="solid"/>
            <a:round/>
            <a:headEnd type="none" w="sm" len="sm"/>
            <a:tailEnd type="none" w="sm" len="sm"/>
          </a:ln>
        </p:spPr>
      </p:cxnSp>
      <p:cxnSp>
        <p:nvCxnSpPr>
          <p:cNvPr id="210" name="Google Shape;210;p8"/>
          <p:cNvCxnSpPr/>
          <p:nvPr/>
        </p:nvCxnSpPr>
        <p:spPr>
          <a:xfrm>
            <a:off x="2416274" y="3733800"/>
            <a:ext cx="0" cy="1957860"/>
          </a:xfrm>
          <a:prstGeom prst="straightConnector1">
            <a:avLst/>
          </a:prstGeom>
          <a:noFill/>
          <a:ln w="34925" cap="flat" cmpd="sng">
            <a:solidFill>
              <a:srgbClr val="C73F3D"/>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1143</Words>
  <Application>Microsoft Office PowerPoint</Application>
  <PresentationFormat>Personalizado</PresentationFormat>
  <Paragraphs>129</Paragraphs>
  <Slides>18</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4</cp:revision>
  <dcterms:modified xsi:type="dcterms:W3CDTF">2021-01-26T17:45:12Z</dcterms:modified>
</cp:coreProperties>
</file>