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78" r:id="rId2"/>
    <p:sldId id="256" r:id="rId3"/>
    <p:sldId id="349" r:id="rId4"/>
    <p:sldId id="257" r:id="rId5"/>
    <p:sldId id="258" r:id="rId6"/>
    <p:sldId id="259" r:id="rId7"/>
    <p:sldId id="308" r:id="rId8"/>
    <p:sldId id="313" r:id="rId9"/>
    <p:sldId id="330" r:id="rId10"/>
    <p:sldId id="331" r:id="rId11"/>
    <p:sldId id="332" r:id="rId12"/>
    <p:sldId id="317" r:id="rId13"/>
    <p:sldId id="334" r:id="rId14"/>
    <p:sldId id="335" r:id="rId15"/>
    <p:sldId id="336" r:id="rId16"/>
    <p:sldId id="337" r:id="rId17"/>
    <p:sldId id="310" r:id="rId18"/>
    <p:sldId id="314" r:id="rId19"/>
    <p:sldId id="326" r:id="rId20"/>
    <p:sldId id="339" r:id="rId21"/>
    <p:sldId id="340" r:id="rId22"/>
    <p:sldId id="341" r:id="rId23"/>
    <p:sldId id="342" r:id="rId24"/>
    <p:sldId id="343" r:id="rId25"/>
    <p:sldId id="344" r:id="rId26"/>
    <p:sldId id="345" r:id="rId27"/>
    <p:sldId id="346" r:id="rId28"/>
    <p:sldId id="276" r:id="rId29"/>
    <p:sldId id="348" r:id="rId30"/>
    <p:sldId id="347" r:id="rId31"/>
    <p:sldId id="279" r:id="rId32"/>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p15="http://schemas.microsoft.com/office/powerpoint/2012/main" xmlns="" roundtripDataSignature="AMtx7mhxfaEZRkFqrE4eYg0DcH0kYClL4w==" r:id="rId48"/>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ncho Latorr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5E8"/>
    <a:srgbClr val="ED423D"/>
    <a:srgbClr val="76384D"/>
    <a:srgbClr val="F3F3F3"/>
    <a:srgbClr val="E9E1E4"/>
    <a:srgbClr val="F9C4C3"/>
    <a:srgbClr val="C73F3D"/>
    <a:srgbClr val="F1E9C7"/>
    <a:srgbClr val="CCB038"/>
    <a:srgbClr val="BB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24" autoAdjust="0"/>
    <p:restoredTop sz="94550"/>
  </p:normalViewPr>
  <p:slideViewPr>
    <p:cSldViewPr snapToGrid="0">
      <p:cViewPr>
        <p:scale>
          <a:sx n="66" d="100"/>
          <a:sy n="66" d="100"/>
        </p:scale>
        <p:origin x="696" y="666"/>
      </p:cViewPr>
      <p:guideLst>
        <p:guide orient="horz" pos="2381"/>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044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846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666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931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491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55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771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73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40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114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117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7581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6852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7626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869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5602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269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347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836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517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797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941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8598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8" name="Google Shape;8;p2"/>
          <p:cNvSpPr/>
          <p:nvPr/>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a:blip r:embed="rId2">
            <a:alphaModFix/>
          </a:blip>
          <a:stretch>
            <a:fillRect/>
          </a:stretch>
        </p:blipFill>
        <p:spPr>
          <a:xfrm>
            <a:off x="436350" y="419800"/>
            <a:ext cx="3659450" cy="680475"/>
          </a:xfrm>
          <a:prstGeom prst="rect">
            <a:avLst/>
          </a:prstGeom>
          <a:noFill/>
          <a:ln>
            <a:noFill/>
          </a:ln>
        </p:spPr>
      </p:pic>
      <p:pic>
        <p:nvPicPr>
          <p:cNvPr id="12" name="Google Shape;12;p2"/>
          <p:cNvPicPr preferRelativeResize="0"/>
          <p:nvPr/>
        </p:nvPicPr>
        <p:blipFill>
          <a:blip r:embed="rId3">
            <a:alphaModFix/>
          </a:blip>
          <a:stretch>
            <a:fillRect/>
          </a:stretch>
        </p:blipFill>
        <p:spPr>
          <a:xfrm>
            <a:off x="8527725" y="6464000"/>
            <a:ext cx="747675" cy="680475"/>
          </a:xfrm>
          <a:prstGeom prst="rect">
            <a:avLst/>
          </a:prstGeom>
          <a:noFill/>
          <a:ln>
            <a:noFill/>
          </a:ln>
        </p:spPr>
      </p:pic>
      <p:sp>
        <p:nvSpPr>
          <p:cNvPr id="13"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7" name="Imagen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9" name="Imagen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10"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12"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15" name="Imagen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6" name="Imagen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7"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9"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1200" dirty="0">
                <a:latin typeface="Calibri" panose="020F0502020204030204" pitchFamily="34" charset="0"/>
                <a:ea typeface="Roboto Medium"/>
                <a:cs typeface="Calibri" panose="020F0502020204030204" pitchFamily="34" charset="0"/>
                <a:sym typeface="Roboto Medium"/>
              </a:rPr>
              <a:t>Actividad </a:t>
            </a:r>
            <a:r>
              <a:rPr lang="es-ES" sz="1200" dirty="0" smtClean="0">
                <a:latin typeface="Calibri" panose="020F0502020204030204" pitchFamily="34" charset="0"/>
                <a:ea typeface="Roboto Medium"/>
                <a:cs typeface="Calibri" panose="020F0502020204030204" pitchFamily="34" charset="0"/>
                <a:sym typeface="Roboto Medium"/>
              </a:rPr>
              <a:t>2</a:t>
            </a:r>
            <a:r>
              <a:rPr lang="x-none" sz="1200" dirty="0" smtClean="0">
                <a:latin typeface="Calibri" panose="020F0502020204030204" pitchFamily="34" charset="0"/>
                <a:ea typeface="Roboto Medium"/>
                <a:cs typeface="Calibri" panose="020F0502020204030204" pitchFamily="34" charset="0"/>
                <a:sym typeface="Roboto Medium"/>
              </a:rPr>
              <a:t>|</a:t>
            </a:r>
            <a:r>
              <a:rPr lang="x-none" sz="1600" dirty="0" smtClean="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b="1" dirty="0">
                <a:solidFill>
                  <a:srgbClr val="FFFFFF"/>
                </a:solidFill>
                <a:latin typeface="Calibri" panose="020F0502020204030204" pitchFamily="34" charset="0"/>
                <a:ea typeface="Roboto"/>
                <a:cs typeface="Calibri" panose="020F0502020204030204" pitchFamily="34" charset="0"/>
                <a:sym typeface="Roboto"/>
              </a:rPr>
              <a:t>MÓDULO</a:t>
            </a:r>
            <a:r>
              <a:rPr lang="x-none" dirty="0">
                <a:solidFill>
                  <a:srgbClr val="FFFFFF"/>
                </a:solidFill>
                <a:latin typeface="Calibri" panose="020F0502020204030204" pitchFamily="34" charset="0"/>
                <a:ea typeface="Roboto"/>
                <a:cs typeface="Calibri" panose="020F0502020204030204" pitchFamily="34" charset="0"/>
                <a:sym typeface="Roboto"/>
              </a:rPr>
              <a:t> </a:t>
            </a:r>
            <a:r>
              <a:rPr lang="es-ES" dirty="0" smtClean="0">
                <a:solidFill>
                  <a:srgbClr val="FFFFFF"/>
                </a:solidFill>
                <a:latin typeface="Calibri" panose="020F0502020204030204" pitchFamily="34" charset="0"/>
                <a:ea typeface="Roboto"/>
                <a:cs typeface="Calibri" panose="020F0502020204030204" pitchFamily="34" charset="0"/>
                <a:sym typeface="Roboto"/>
              </a:rPr>
              <a:t>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20"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21" name="Google Shape;53;p28"/>
          <p:cNvSpPr txBox="1"/>
          <p:nvPr userDrawn="1"/>
        </p:nvSpPr>
        <p:spPr>
          <a:xfrm>
            <a:off x="375975" y="6881800"/>
            <a:ext cx="6786599" cy="31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7"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1200" dirty="0">
                <a:latin typeface="Calibri" panose="020F0502020204030204" pitchFamily="34" charset="0"/>
                <a:ea typeface="Roboto Medium"/>
                <a:cs typeface="Calibri" panose="020F0502020204030204" pitchFamily="34" charset="0"/>
                <a:sym typeface="Roboto Medium"/>
              </a:rPr>
              <a:t>Actividad </a:t>
            </a:r>
            <a:r>
              <a:rPr lang="es-ES" sz="1200" dirty="0" smtClean="0">
                <a:latin typeface="Calibri" panose="020F0502020204030204" pitchFamily="34" charset="0"/>
                <a:ea typeface="Roboto Medium"/>
                <a:cs typeface="Calibri" panose="020F0502020204030204" pitchFamily="34" charset="0"/>
                <a:sym typeface="Roboto Medium"/>
              </a:rPr>
              <a:t>2</a:t>
            </a:r>
            <a:r>
              <a:rPr lang="x-none" sz="1200" dirty="0" smtClean="0">
                <a:latin typeface="Calibri" panose="020F0502020204030204" pitchFamily="34" charset="0"/>
                <a:ea typeface="Roboto Medium"/>
                <a:cs typeface="Calibri" panose="020F0502020204030204" pitchFamily="34" charset="0"/>
                <a:sym typeface="Roboto Medium"/>
              </a:rPr>
              <a:t>|</a:t>
            </a:r>
            <a:r>
              <a:rPr lang="x-none" sz="1600" dirty="0" smtClean="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b="1" dirty="0">
                <a:solidFill>
                  <a:srgbClr val="FFFFFF"/>
                </a:solidFill>
                <a:latin typeface="Calibri" panose="020F0502020204030204" pitchFamily="34" charset="0"/>
                <a:ea typeface="Roboto"/>
                <a:cs typeface="Calibri" panose="020F0502020204030204" pitchFamily="34" charset="0"/>
                <a:sym typeface="Roboto"/>
              </a:rPr>
              <a:t>MÓDULO</a:t>
            </a:r>
            <a:r>
              <a:rPr lang="x-none" dirty="0">
                <a:solidFill>
                  <a:srgbClr val="FFFFFF"/>
                </a:solidFill>
                <a:latin typeface="Calibri" panose="020F0502020204030204" pitchFamily="34" charset="0"/>
                <a:ea typeface="Roboto"/>
                <a:cs typeface="Calibri" panose="020F0502020204030204" pitchFamily="34" charset="0"/>
                <a:sym typeface="Roboto"/>
              </a:rPr>
              <a:t> </a:t>
            </a:r>
            <a:r>
              <a:rPr lang="es-ES" dirty="0" smtClean="0">
                <a:solidFill>
                  <a:srgbClr val="FFFFFF"/>
                </a:solidFill>
                <a:latin typeface="Calibri" panose="020F0502020204030204" pitchFamily="34" charset="0"/>
                <a:ea typeface="Roboto"/>
                <a:cs typeface="Calibri" panose="020F0502020204030204" pitchFamily="34" charset="0"/>
                <a:sym typeface="Roboto"/>
              </a:rPr>
              <a:t>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12"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3" name="Google Shape;53;p28"/>
          <p:cNvSpPr txBox="1"/>
          <p:nvPr userDrawn="1"/>
        </p:nvSpPr>
        <p:spPr>
          <a:xfrm>
            <a:off x="375975" y="6881800"/>
            <a:ext cx="6786599" cy="31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6"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1200" dirty="0">
                <a:latin typeface="Calibri" panose="020F0502020204030204" pitchFamily="34" charset="0"/>
                <a:ea typeface="Roboto Medium"/>
                <a:cs typeface="Calibri" panose="020F0502020204030204" pitchFamily="34" charset="0"/>
                <a:sym typeface="Roboto Medium"/>
              </a:rPr>
              <a:t>Actividad </a:t>
            </a:r>
            <a:r>
              <a:rPr lang="es-ES" sz="1200" dirty="0" smtClean="0">
                <a:latin typeface="Calibri" panose="020F0502020204030204" pitchFamily="34" charset="0"/>
                <a:ea typeface="Roboto Medium"/>
                <a:cs typeface="Calibri" panose="020F0502020204030204" pitchFamily="34" charset="0"/>
                <a:sym typeface="Roboto Medium"/>
              </a:rPr>
              <a:t>2</a:t>
            </a:r>
            <a:r>
              <a:rPr lang="x-none" sz="1200" dirty="0" smtClean="0">
                <a:latin typeface="Calibri" panose="020F0502020204030204" pitchFamily="34" charset="0"/>
                <a:ea typeface="Roboto Medium"/>
                <a:cs typeface="Calibri" panose="020F0502020204030204" pitchFamily="34" charset="0"/>
                <a:sym typeface="Roboto Medium"/>
              </a:rPr>
              <a:t>|</a:t>
            </a:r>
            <a:r>
              <a:rPr lang="x-none" sz="1600" dirty="0" smtClean="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b="1" dirty="0">
                <a:solidFill>
                  <a:srgbClr val="FFFFFF"/>
                </a:solidFill>
                <a:latin typeface="Calibri" panose="020F0502020204030204" pitchFamily="34" charset="0"/>
                <a:ea typeface="Roboto"/>
                <a:cs typeface="Calibri" panose="020F0502020204030204" pitchFamily="34" charset="0"/>
                <a:sym typeface="Roboto"/>
              </a:rPr>
              <a:t>MÓDULO</a:t>
            </a:r>
            <a:r>
              <a:rPr lang="x-none" dirty="0">
                <a:solidFill>
                  <a:srgbClr val="FFFFFF"/>
                </a:solidFill>
                <a:latin typeface="Calibri" panose="020F0502020204030204" pitchFamily="34" charset="0"/>
                <a:ea typeface="Roboto"/>
                <a:cs typeface="Calibri" panose="020F0502020204030204" pitchFamily="34" charset="0"/>
                <a:sym typeface="Roboto"/>
              </a:rPr>
              <a:t> </a:t>
            </a:r>
            <a:r>
              <a:rPr lang="es-ES" dirty="0" smtClean="0">
                <a:solidFill>
                  <a:srgbClr val="FFFFFF"/>
                </a:solidFill>
                <a:latin typeface="Calibri" panose="020F0502020204030204" pitchFamily="34" charset="0"/>
                <a:ea typeface="Roboto"/>
                <a:cs typeface="Calibri" panose="020F0502020204030204" pitchFamily="34" charset="0"/>
                <a:sym typeface="Roboto"/>
              </a:rPr>
              <a:t>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12"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3" name="Google Shape;53;p28"/>
          <p:cNvSpPr txBox="1"/>
          <p:nvPr userDrawn="1"/>
        </p:nvSpPr>
        <p:spPr>
          <a:xfrm>
            <a:off x="375975" y="6881800"/>
            <a:ext cx="6786599" cy="31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7"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1200" dirty="0">
                <a:latin typeface="Calibri" panose="020F0502020204030204" pitchFamily="34" charset="0"/>
                <a:ea typeface="Roboto Medium"/>
                <a:cs typeface="Calibri" panose="020F0502020204030204" pitchFamily="34" charset="0"/>
                <a:sym typeface="Roboto Medium"/>
              </a:rPr>
              <a:t>Actividad </a:t>
            </a:r>
            <a:r>
              <a:rPr lang="es-ES" sz="1200" dirty="0" smtClean="0">
                <a:latin typeface="Calibri" panose="020F0502020204030204" pitchFamily="34" charset="0"/>
                <a:ea typeface="Roboto Medium"/>
                <a:cs typeface="Calibri" panose="020F0502020204030204" pitchFamily="34" charset="0"/>
                <a:sym typeface="Roboto Medium"/>
              </a:rPr>
              <a:t>2</a:t>
            </a:r>
            <a:r>
              <a:rPr lang="x-none" sz="1200" dirty="0" smtClean="0">
                <a:latin typeface="Calibri" panose="020F0502020204030204" pitchFamily="34" charset="0"/>
                <a:ea typeface="Roboto Medium"/>
                <a:cs typeface="Calibri" panose="020F0502020204030204" pitchFamily="34" charset="0"/>
                <a:sym typeface="Roboto Medium"/>
              </a:rPr>
              <a:t>|</a:t>
            </a:r>
            <a:r>
              <a:rPr lang="x-none" sz="1600" dirty="0" smtClean="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 name="Google Shape;69;p14">
            <a:extLst>
              <a:ext uri="{FF2B5EF4-FFF2-40B4-BE49-F238E27FC236}">
                <a16:creationId xmlns=""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b="1" dirty="0">
                <a:solidFill>
                  <a:srgbClr val="FFFFFF"/>
                </a:solidFill>
                <a:latin typeface="Calibri" panose="020F0502020204030204" pitchFamily="34" charset="0"/>
                <a:ea typeface="Roboto"/>
                <a:cs typeface="Calibri" panose="020F0502020204030204" pitchFamily="34" charset="0"/>
                <a:sym typeface="Roboto"/>
              </a:rPr>
              <a:t>MÓDULO</a:t>
            </a:r>
            <a:r>
              <a:rPr lang="x-none" dirty="0">
                <a:solidFill>
                  <a:srgbClr val="FFFFFF"/>
                </a:solidFill>
                <a:latin typeface="Calibri" panose="020F0502020204030204" pitchFamily="34" charset="0"/>
                <a:ea typeface="Roboto"/>
                <a:cs typeface="Calibri" panose="020F0502020204030204" pitchFamily="34" charset="0"/>
                <a:sym typeface="Roboto"/>
              </a:rPr>
              <a:t> </a:t>
            </a:r>
            <a:r>
              <a:rPr lang="es-ES" dirty="0" smtClean="0">
                <a:solidFill>
                  <a:srgbClr val="FFFFFF"/>
                </a:solidFill>
                <a:latin typeface="Calibri" panose="020F0502020204030204" pitchFamily="34" charset="0"/>
                <a:ea typeface="Roboto"/>
                <a:cs typeface="Calibri" panose="020F0502020204030204" pitchFamily="34" charset="0"/>
                <a:sym typeface="Roboto"/>
              </a:rPr>
              <a:t>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11"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2" name="Google Shape;53;p28"/>
          <p:cNvSpPr txBox="1"/>
          <p:nvPr userDrawn="1"/>
        </p:nvSpPr>
        <p:spPr>
          <a:xfrm>
            <a:off x="375975" y="6881800"/>
            <a:ext cx="6786599" cy="31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bg>
      <p:bgRef idx="1001">
        <a:schemeClr val="bg1"/>
      </p:bgRef>
    </p:bg>
    <p:spTree>
      <p:nvGrpSpPr>
        <p:cNvPr id="1" name="Shape 34"/>
        <p:cNvGrpSpPr/>
        <p:nvPr/>
      </p:nvGrpSpPr>
      <p:grpSpPr>
        <a:xfrm>
          <a:off x="0" y="0"/>
          <a:ext cx="0" cy="0"/>
          <a:chOff x="0" y="0"/>
          <a:chExt cx="0" cy="0"/>
        </a:xfrm>
      </p:grpSpPr>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8" name="Google Shape;30;p6"/>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p6"/>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11" name="Google Shape;33;p6"/>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x-none"/>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6"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12"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extLst>
      <p:ext uri="{BB962C8B-B14F-4D97-AF65-F5344CB8AC3E}">
        <p14:creationId xmlns:p14="http://schemas.microsoft.com/office/powerpoint/2010/main" val="249271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83531"/>
            <a:ext cx="8950500" cy="281947"/>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a:t>
            </a:r>
            <a:r>
              <a:rPr lang="es-ES" sz="2800" dirty="0">
                <a:solidFill>
                  <a:srgbClr val="FF0000"/>
                </a:solidFill>
                <a:latin typeface="Calibri" panose="020F0502020204030204" pitchFamily="34" charset="0"/>
                <a:ea typeface="Roboto"/>
                <a:cs typeface="Calibri" panose="020F0502020204030204" pitchFamily="34" charset="0"/>
                <a:sym typeface="Roboto"/>
              </a:rPr>
              <a:t>EXPANSIÓN, EXPLOSIÓN O TRABAJO</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3118316"/>
            <a:ext cx="6511246" cy="788323"/>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6" name="Google Shape;174;p19">
            <a:extLst>
              <a:ext uri="{FF2B5EF4-FFF2-40B4-BE49-F238E27FC236}">
                <a16:creationId xmlns="" xmlns:a16="http://schemas.microsoft.com/office/drawing/2014/main" id="{B9EBBD0D-53E5-C742-9815-89C3C168E968}"/>
              </a:ext>
            </a:extLst>
          </p:cNvPr>
          <p:cNvSpPr/>
          <p:nvPr/>
        </p:nvSpPr>
        <p:spPr>
          <a:xfrm>
            <a:off x="466024" y="4028721"/>
            <a:ext cx="6511246" cy="788323"/>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3220090"/>
            <a:ext cx="4238051"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P.M.S al P.M.I. en carrera  descendente.</a:t>
            </a:r>
          </a:p>
        </p:txBody>
      </p:sp>
      <p:sp>
        <p:nvSpPr>
          <p:cNvPr id="25" name="Google Shape;174;p19">
            <a:extLst>
              <a:ext uri="{FF2B5EF4-FFF2-40B4-BE49-F238E27FC236}">
                <a16:creationId xmlns="" xmlns:a16="http://schemas.microsoft.com/office/drawing/2014/main" id="{64FFD03F-150A-7C4A-802A-8D633AB9E9E0}"/>
              </a:ext>
            </a:extLst>
          </p:cNvPr>
          <p:cNvSpPr/>
          <p:nvPr/>
        </p:nvSpPr>
        <p:spPr>
          <a:xfrm>
            <a:off x="466024" y="2265380"/>
            <a:ext cx="6511246" cy="690099"/>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1" name="Rectángulo 20">
            <a:extLst>
              <a:ext uri="{FF2B5EF4-FFF2-40B4-BE49-F238E27FC236}">
                <a16:creationId xmlns="" xmlns:a16="http://schemas.microsoft.com/office/drawing/2014/main" id="{D92E3CE3-12AD-4045-8631-5D33A4D25FE0}"/>
              </a:ext>
            </a:extLst>
          </p:cNvPr>
          <p:cNvSpPr/>
          <p:nvPr/>
        </p:nvSpPr>
        <p:spPr>
          <a:xfrm>
            <a:off x="783325" y="2318042"/>
            <a:ext cx="4283525"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Se produce el salto de chispa en los contactos de la bujía.</a:t>
            </a:r>
          </a:p>
        </p:txBody>
      </p:sp>
      <p:sp>
        <p:nvSpPr>
          <p:cNvPr id="24" name="Rectángulo 23">
            <a:extLst>
              <a:ext uri="{FF2B5EF4-FFF2-40B4-BE49-F238E27FC236}">
                <a16:creationId xmlns="" xmlns:a16="http://schemas.microsoft.com/office/drawing/2014/main" id="{EDCEBE93-0452-1749-86EB-A47A043571C3}"/>
              </a:ext>
            </a:extLst>
          </p:cNvPr>
          <p:cNvSpPr/>
          <p:nvPr/>
        </p:nvSpPr>
        <p:spPr>
          <a:xfrm>
            <a:off x="828799" y="4130495"/>
            <a:ext cx="4238051"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Válvulas de admisión y escape permanecen cerradas.</a:t>
            </a:r>
          </a:p>
        </p:txBody>
      </p:sp>
      <p:sp>
        <p:nvSpPr>
          <p:cNvPr id="17" name="Google Shape;174;p19">
            <a:extLst>
              <a:ext uri="{FF2B5EF4-FFF2-40B4-BE49-F238E27FC236}">
                <a16:creationId xmlns="" xmlns:a16="http://schemas.microsoft.com/office/drawing/2014/main" id="{34E0A25A-4A11-DB43-A194-00B91C7166B9}"/>
              </a:ext>
            </a:extLst>
          </p:cNvPr>
          <p:cNvSpPr/>
          <p:nvPr/>
        </p:nvSpPr>
        <p:spPr>
          <a:xfrm>
            <a:off x="466024" y="4985922"/>
            <a:ext cx="6511246" cy="628197"/>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B197AB60-8F28-914B-BE71-8E1DFADB0FEF}"/>
              </a:ext>
            </a:extLst>
          </p:cNvPr>
          <p:cNvSpPr/>
          <p:nvPr/>
        </p:nvSpPr>
        <p:spPr>
          <a:xfrm>
            <a:off x="828799" y="5130743"/>
            <a:ext cx="5253949" cy="338554"/>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Cigüeñal gira, completando una vuelta y media (540º).</a:t>
            </a:r>
          </a:p>
        </p:txBody>
      </p:sp>
      <p:sp>
        <p:nvSpPr>
          <p:cNvPr id="22" name="Google Shape;174;p19">
            <a:extLst>
              <a:ext uri="{FF2B5EF4-FFF2-40B4-BE49-F238E27FC236}">
                <a16:creationId xmlns="" xmlns:a16="http://schemas.microsoft.com/office/drawing/2014/main" id="{786D6744-807A-3149-B712-3EB49B37FF47}"/>
              </a:ext>
            </a:extLst>
          </p:cNvPr>
          <p:cNvSpPr/>
          <p:nvPr/>
        </p:nvSpPr>
        <p:spPr>
          <a:xfrm>
            <a:off x="466024" y="5776779"/>
            <a:ext cx="8425440" cy="960199"/>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3" name="Rectángulo 22">
            <a:extLst>
              <a:ext uri="{FF2B5EF4-FFF2-40B4-BE49-F238E27FC236}">
                <a16:creationId xmlns="" xmlns:a16="http://schemas.microsoft.com/office/drawing/2014/main" id="{E87A01A3-5CF3-4543-AE2E-ABBBBDB4F0FD}"/>
              </a:ext>
            </a:extLst>
          </p:cNvPr>
          <p:cNvSpPr/>
          <p:nvPr/>
        </p:nvSpPr>
        <p:spPr>
          <a:xfrm>
            <a:off x="828798" y="5964491"/>
            <a:ext cx="7539949"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Este es el proceso de trabajo motriz en donde el motor genera el torque que ha de transmitir al resto de los componentes de la transmisión o tren motriz. </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pic>
        <p:nvPicPr>
          <p:cNvPr id="30" name="Imagen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5" y="1983434"/>
            <a:ext cx="4038600" cy="4062984"/>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10</a:t>
            </a:fld>
            <a:endParaRPr lang="es-CL"/>
          </a:p>
        </p:txBody>
      </p:sp>
    </p:spTree>
    <p:extLst>
      <p:ext uri="{BB962C8B-B14F-4D97-AF65-F5344CB8AC3E}">
        <p14:creationId xmlns:p14="http://schemas.microsoft.com/office/powerpoint/2010/main" val="371638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3118316"/>
            <a:ext cx="6511246" cy="788323"/>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6" name="Google Shape;174;p19">
            <a:extLst>
              <a:ext uri="{FF2B5EF4-FFF2-40B4-BE49-F238E27FC236}">
                <a16:creationId xmlns="" xmlns:a16="http://schemas.microsoft.com/office/drawing/2014/main" id="{B9EBBD0D-53E5-C742-9815-89C3C168E968}"/>
              </a:ext>
            </a:extLst>
          </p:cNvPr>
          <p:cNvSpPr/>
          <p:nvPr/>
        </p:nvSpPr>
        <p:spPr>
          <a:xfrm>
            <a:off x="466024" y="4028721"/>
            <a:ext cx="6511246" cy="1089964"/>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3220090"/>
            <a:ext cx="4238051"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Válvulas de escape se abre para que salgan los gases quemados.</a:t>
            </a:r>
          </a:p>
        </p:txBody>
      </p:sp>
      <p:sp>
        <p:nvSpPr>
          <p:cNvPr id="25" name="Google Shape;174;p19">
            <a:extLst>
              <a:ext uri="{FF2B5EF4-FFF2-40B4-BE49-F238E27FC236}">
                <a16:creationId xmlns="" xmlns:a16="http://schemas.microsoft.com/office/drawing/2014/main" id="{64FFD03F-150A-7C4A-802A-8D633AB9E9E0}"/>
              </a:ext>
            </a:extLst>
          </p:cNvPr>
          <p:cNvSpPr/>
          <p:nvPr/>
        </p:nvSpPr>
        <p:spPr>
          <a:xfrm>
            <a:off x="466024" y="2265380"/>
            <a:ext cx="6511246" cy="690099"/>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1" name="Rectángulo 20">
            <a:extLst>
              <a:ext uri="{FF2B5EF4-FFF2-40B4-BE49-F238E27FC236}">
                <a16:creationId xmlns="" xmlns:a16="http://schemas.microsoft.com/office/drawing/2014/main" id="{D92E3CE3-12AD-4045-8631-5D33A4D25FE0}"/>
              </a:ext>
            </a:extLst>
          </p:cNvPr>
          <p:cNvSpPr/>
          <p:nvPr/>
        </p:nvSpPr>
        <p:spPr>
          <a:xfrm>
            <a:off x="783325" y="2318042"/>
            <a:ext cx="4283525"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del P.M.I. al P.M.S., en carrera  ascendente.</a:t>
            </a:r>
          </a:p>
        </p:txBody>
      </p:sp>
      <p:sp>
        <p:nvSpPr>
          <p:cNvPr id="24" name="Rectángulo 23">
            <a:extLst>
              <a:ext uri="{FF2B5EF4-FFF2-40B4-BE49-F238E27FC236}">
                <a16:creationId xmlns="" xmlns:a16="http://schemas.microsoft.com/office/drawing/2014/main" id="{EDCEBE93-0452-1749-86EB-A47A043571C3}"/>
              </a:ext>
            </a:extLst>
          </p:cNvPr>
          <p:cNvSpPr/>
          <p:nvPr/>
        </p:nvSpPr>
        <p:spPr>
          <a:xfrm>
            <a:off x="828799" y="4158205"/>
            <a:ext cx="4238051" cy="830997"/>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 de Admisión permanece cerrada.</a:t>
            </a:r>
          </a:p>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Cigüeñal gira otros 180º, completando dos vueltas (720º).</a:t>
            </a:r>
          </a:p>
        </p:txBody>
      </p:sp>
      <p:sp>
        <p:nvSpPr>
          <p:cNvPr id="17" name="Google Shape;174;p19">
            <a:extLst>
              <a:ext uri="{FF2B5EF4-FFF2-40B4-BE49-F238E27FC236}">
                <a16:creationId xmlns="" xmlns:a16="http://schemas.microsoft.com/office/drawing/2014/main" id="{34E0A25A-4A11-DB43-A194-00B91C7166B9}"/>
              </a:ext>
            </a:extLst>
          </p:cNvPr>
          <p:cNvSpPr/>
          <p:nvPr/>
        </p:nvSpPr>
        <p:spPr>
          <a:xfrm>
            <a:off x="466024" y="5263507"/>
            <a:ext cx="6511246" cy="628197"/>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B197AB60-8F28-914B-BE71-8E1DFADB0FEF}"/>
              </a:ext>
            </a:extLst>
          </p:cNvPr>
          <p:cNvSpPr/>
          <p:nvPr/>
        </p:nvSpPr>
        <p:spPr>
          <a:xfrm>
            <a:off x="828799" y="5408328"/>
            <a:ext cx="5253949" cy="338554"/>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Se completa así el ciclo de 4 tiempos.</a:t>
            </a:r>
          </a:p>
        </p:txBody>
      </p:sp>
      <p:pic>
        <p:nvPicPr>
          <p:cNvPr id="19" name="Imagen 18">
            <a:extLst>
              <a:ext uri="{FF2B5EF4-FFF2-40B4-BE49-F238E27FC236}">
                <a16:creationId xmlns="" xmlns:a16="http://schemas.microsoft.com/office/drawing/2014/main" id="{DCD3280F-112E-594D-827F-DE6851BC7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009" y="2093162"/>
            <a:ext cx="3861816" cy="3861816"/>
          </a:xfrm>
          <a:prstGeom prst="rect">
            <a:avLst/>
          </a:prstGeom>
        </p:spPr>
      </p:pic>
      <p:sp>
        <p:nvSpPr>
          <p:cNvPr id="29" name="Google Shape;96;p15">
            <a:extLst>
              <a:ext uri="{FF2B5EF4-FFF2-40B4-BE49-F238E27FC236}">
                <a16:creationId xmlns="" xmlns:a16="http://schemas.microsoft.com/office/drawing/2014/main" id="{4DC88D0E-37EB-234B-8D20-C1F1890D5A30}"/>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ESCAPE</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745" y="1876299"/>
            <a:ext cx="4038600" cy="4123944"/>
          </a:xfrm>
          <a:prstGeom prst="rect">
            <a:avLst/>
          </a:prstGeom>
        </p:spPr>
      </p:pic>
      <p:sp>
        <p:nvSpPr>
          <p:cNvPr id="3" name="Marcador de número de diapositiva 2"/>
          <p:cNvSpPr>
            <a:spLocks noGrp="1"/>
          </p:cNvSpPr>
          <p:nvPr>
            <p:ph type="sldNum" sz="quarter" idx="2"/>
          </p:nvPr>
        </p:nvSpPr>
        <p:spPr>
          <a:xfrm>
            <a:off x="375975" y="6881800"/>
            <a:ext cx="332871" cy="317118"/>
          </a:xfrm>
        </p:spPr>
        <p:txBody>
          <a:bodyPr/>
          <a:lstStyle/>
          <a:p>
            <a:fld id="{86CB4B4D-7CA3-9044-876B-883B54F8677D}" type="slidenum">
              <a:rPr lang="es-CL" smtClean="0"/>
              <a:t>11</a:t>
            </a:fld>
            <a:endParaRPr lang="es-CL"/>
          </a:p>
        </p:txBody>
      </p:sp>
    </p:spTree>
    <p:extLst>
      <p:ext uri="{BB962C8B-B14F-4D97-AF65-F5344CB8AC3E}">
        <p14:creationId xmlns:p14="http://schemas.microsoft.com/office/powerpoint/2010/main" val="1162553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smtClean="0">
                <a:solidFill>
                  <a:srgbClr val="741B47"/>
                </a:solidFill>
                <a:latin typeface="Calibri" panose="020F0502020204030204" pitchFamily="34" charset="0"/>
                <a:ea typeface="Roboto"/>
                <a:cs typeface="Calibri" panose="020F0502020204030204" pitchFamily="34" charset="0"/>
                <a:sym typeface="Roboto"/>
              </a:rPr>
              <a:t>CICLO DE TRABAJO DE </a:t>
            </a:r>
            <a:r>
              <a:rPr lang="es-ES" sz="2800" dirty="0" smtClean="0">
                <a:solidFill>
                  <a:srgbClr val="FF0000"/>
                </a:solidFill>
                <a:latin typeface="Calibri" panose="020F0502020204030204" pitchFamily="34" charset="0"/>
                <a:ea typeface="Roboto"/>
                <a:cs typeface="Calibri" panose="020F0502020204030204" pitchFamily="34" charset="0"/>
                <a:sym typeface="Roboto"/>
              </a:rPr>
              <a:t>4 TIEMPOS EN MOTOR DIESEL</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7566487E-D189-404A-979C-EE9B82CE619A}"/>
              </a:ext>
            </a:extLst>
          </p:cNvPr>
          <p:cNvSpPr/>
          <p:nvPr/>
        </p:nvSpPr>
        <p:spPr>
          <a:xfrm>
            <a:off x="466024" y="3421505"/>
            <a:ext cx="4828352" cy="1911088"/>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FBB8498D-DB88-5546-9786-2CD70A9C50DC}"/>
              </a:ext>
            </a:extLst>
          </p:cNvPr>
          <p:cNvSpPr/>
          <p:nvPr/>
        </p:nvSpPr>
        <p:spPr>
          <a:xfrm>
            <a:off x="828799" y="3572221"/>
            <a:ext cx="4117126" cy="1569660"/>
          </a:xfrm>
          <a:prstGeom prst="rect">
            <a:avLst/>
          </a:prstGeom>
        </p:spPr>
        <p:txBody>
          <a:bodyPr wrap="square">
            <a:spAutoFit/>
          </a:bodyPr>
          <a:lstStyle/>
          <a:p>
            <a:pPr>
              <a:defRPr/>
            </a:pPr>
            <a:r>
              <a:rPr lang="es-ES" sz="1600" dirty="0">
                <a:effectLst>
                  <a:outerShdw dist="38100"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El motor diésel es un motor térmico de combustión interna alternativo, en el cual el encendido del combustible se logra por la elevada temperatura que produce la compresión del aire en el interior del cilindro, según el principio del ciclo </a:t>
            </a:r>
            <a:r>
              <a:rPr lang="es-ES" sz="1600" dirty="0" err="1">
                <a:effectLst>
                  <a:outerShdw dist="38100"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diesel</a:t>
            </a:r>
            <a:r>
              <a:rPr lang="es-ES" sz="1600" dirty="0">
                <a:effectLst>
                  <a:outerShdw dist="38100"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5517414"/>
            <a:ext cx="4828352" cy="938017"/>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5694035"/>
            <a:ext cx="4117126" cy="584775"/>
          </a:xfrm>
          <a:prstGeom prst="rect">
            <a:avLst/>
          </a:prstGeom>
        </p:spPr>
        <p:txBody>
          <a:bodyPr wrap="square">
            <a:spAutoFit/>
          </a:bodyPr>
          <a:lstStyle/>
          <a:p>
            <a:pPr algn="just" eaLnBrk="0" hangingPunct="0">
              <a:defRPr/>
            </a:pP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Fue inventado y patentado por Rudolf </a:t>
            </a:r>
            <a:r>
              <a:rPr lang="es-ES" sz="1600" dirty="0" err="1">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Diesel</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 en 1892.</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3" name="Google Shape;174;p19">
            <a:extLst>
              <a:ext uri="{FF2B5EF4-FFF2-40B4-BE49-F238E27FC236}">
                <a16:creationId xmlns="" xmlns:a16="http://schemas.microsoft.com/office/drawing/2014/main" id="{64FFD03F-150A-7C4A-802A-8D633AB9E9E0}"/>
              </a:ext>
            </a:extLst>
          </p:cNvPr>
          <p:cNvSpPr/>
          <p:nvPr/>
        </p:nvSpPr>
        <p:spPr>
          <a:xfrm>
            <a:off x="466024" y="2250191"/>
            <a:ext cx="8677976" cy="992216"/>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Rectángulo 25">
            <a:extLst>
              <a:ext uri="{FF2B5EF4-FFF2-40B4-BE49-F238E27FC236}">
                <a16:creationId xmlns="" xmlns:a16="http://schemas.microsoft.com/office/drawing/2014/main" id="{FBB8498D-DB88-5546-9786-2CD70A9C50DC}"/>
              </a:ext>
            </a:extLst>
          </p:cNvPr>
          <p:cNvSpPr/>
          <p:nvPr/>
        </p:nvSpPr>
        <p:spPr>
          <a:xfrm>
            <a:off x="783325" y="2429289"/>
            <a:ext cx="8043375" cy="584775"/>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El funcionamiento del motor </a:t>
            </a:r>
            <a:r>
              <a:rPr lang="es-ES" sz="1600" dirty="0" err="1">
                <a:effectLst>
                  <a:outerShdw sx="1000" sy="1000" algn="tl">
                    <a:srgbClr val="000000"/>
                  </a:outerShdw>
                </a:effectLst>
                <a:latin typeface="Calibri" charset="0"/>
                <a:ea typeface="Calibri" charset="0"/>
                <a:cs typeface="Calibri" charset="0"/>
              </a:rPr>
              <a:t>diesel</a:t>
            </a:r>
            <a:r>
              <a:rPr lang="es-ES" sz="1600" dirty="0">
                <a:effectLst>
                  <a:outerShdw sx="1000" sy="1000" algn="tl">
                    <a:srgbClr val="000000"/>
                  </a:outerShdw>
                </a:effectLst>
                <a:latin typeface="Calibri" charset="0"/>
                <a:ea typeface="Calibri" charset="0"/>
                <a:cs typeface="Calibri" charset="0"/>
              </a:rPr>
              <a:t>, es muy parecido al funcionamiento del Ciclo de Otto, solo difiere en los procesos de admisión, compresión y expansión o trabajo. </a:t>
            </a:r>
          </a:p>
        </p:txBody>
      </p:sp>
      <p:pic>
        <p:nvPicPr>
          <p:cNvPr id="24" name="Imagen 23">
            <a:extLst>
              <a:ext uri="{FF2B5EF4-FFF2-40B4-BE49-F238E27FC236}">
                <a16:creationId xmlns="" xmlns:a16="http://schemas.microsoft.com/office/drawing/2014/main" id="{8B3448E9-7A7E-D84D-A8CB-F6FB494BE8C1}"/>
              </a:ext>
            </a:extLst>
          </p:cNvPr>
          <p:cNvPicPr>
            <a:picLocks noChangeAspect="1"/>
          </p:cNvPicPr>
          <p:nvPr/>
        </p:nvPicPr>
        <p:blipFill>
          <a:blip r:embed="rId3"/>
          <a:stretch>
            <a:fillRect/>
          </a:stretch>
        </p:blipFill>
        <p:spPr>
          <a:xfrm>
            <a:off x="6362585" y="3384989"/>
            <a:ext cx="2275687" cy="2330450"/>
          </a:xfrm>
          <a:prstGeom prst="rect">
            <a:avLst/>
          </a:prstGeom>
        </p:spPr>
      </p:pic>
      <p:pic>
        <p:nvPicPr>
          <p:cNvPr id="29" name="Imagen 28">
            <a:extLst>
              <a:ext uri="{FF2B5EF4-FFF2-40B4-BE49-F238E27FC236}">
                <a16:creationId xmlns="" xmlns:a16="http://schemas.microsoft.com/office/drawing/2014/main" id="{A64BBDB8-9F68-1649-B7F9-C47B8AF39406}"/>
              </a:ext>
            </a:extLst>
          </p:cNvPr>
          <p:cNvPicPr>
            <a:picLocks noChangeAspect="1"/>
          </p:cNvPicPr>
          <p:nvPr/>
        </p:nvPicPr>
        <p:blipFill>
          <a:blip r:embed="rId4"/>
          <a:stretch>
            <a:fillRect/>
          </a:stretch>
        </p:blipFill>
        <p:spPr>
          <a:xfrm>
            <a:off x="6666271" y="5613368"/>
            <a:ext cx="2306775" cy="1585550"/>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12</a:t>
            </a:fld>
            <a:endParaRPr lang="es-CL"/>
          </a:p>
        </p:txBody>
      </p:sp>
    </p:spTree>
    <p:extLst>
      <p:ext uri="{BB962C8B-B14F-4D97-AF65-F5344CB8AC3E}">
        <p14:creationId xmlns:p14="http://schemas.microsoft.com/office/powerpoint/2010/main" val="36847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ADMISIÓN</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7566487E-D189-404A-979C-EE9B82CE619A}"/>
              </a:ext>
            </a:extLst>
          </p:cNvPr>
          <p:cNvSpPr/>
          <p:nvPr/>
        </p:nvSpPr>
        <p:spPr>
          <a:xfrm>
            <a:off x="466024" y="3421505"/>
            <a:ext cx="4828352" cy="938017"/>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FBB8498D-DB88-5546-9786-2CD70A9C50DC}"/>
              </a:ext>
            </a:extLst>
          </p:cNvPr>
          <p:cNvSpPr/>
          <p:nvPr/>
        </p:nvSpPr>
        <p:spPr>
          <a:xfrm>
            <a:off x="828799" y="3572221"/>
            <a:ext cx="4117126" cy="584775"/>
          </a:xfrm>
          <a:prstGeom prst="rect">
            <a:avLst/>
          </a:prstGeom>
        </p:spPr>
        <p:txBody>
          <a:bodyPr wrap="square">
            <a:spAutoFit/>
          </a:bodyPr>
          <a:lstStyle/>
          <a:p>
            <a:pPr>
              <a:spcBef>
                <a:spcPct val="50000"/>
              </a:spcBef>
              <a:defRPr/>
            </a:pPr>
            <a:r>
              <a:rPr lang="es-ES_tradnl" sz="1600" dirty="0">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Válvula de Admisión se abre para que ingrese </a:t>
            </a:r>
            <a:r>
              <a:rPr lang="es-ES_tradnl" sz="1600" b="1" dirty="0">
                <a:solidFill>
                  <a:srgbClr val="76384D"/>
                </a:solidFill>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solo aire al cilindro</a:t>
            </a:r>
            <a:r>
              <a:rPr lang="es-ES_tradnl" sz="1600" dirty="0">
                <a:solidFill>
                  <a:srgbClr val="76384D"/>
                </a:solidFill>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a:t>
            </a: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5362417"/>
            <a:ext cx="4828352" cy="624135"/>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5505207"/>
            <a:ext cx="4117126" cy="338554"/>
          </a:xfrm>
          <a:prstGeom prst="rect">
            <a:avLst/>
          </a:prstGeom>
        </p:spPr>
        <p:txBody>
          <a:bodyPr wrap="square">
            <a:spAutoFit/>
          </a:bodyPr>
          <a:lstStyle/>
          <a:p>
            <a:pPr algn="just" eaLnBrk="0" hangingPunct="0">
              <a:defRPr/>
            </a:pPr>
            <a:r>
              <a:rPr lang="es-ES_tradnl" sz="1600" dirty="0">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Cigüeñal gira 180º</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3" name="Google Shape;174;p19">
            <a:extLst>
              <a:ext uri="{FF2B5EF4-FFF2-40B4-BE49-F238E27FC236}">
                <a16:creationId xmlns="" xmlns:a16="http://schemas.microsoft.com/office/drawing/2014/main" id="{64FFD03F-150A-7C4A-802A-8D633AB9E9E0}"/>
              </a:ext>
            </a:extLst>
          </p:cNvPr>
          <p:cNvSpPr/>
          <p:nvPr/>
        </p:nvSpPr>
        <p:spPr>
          <a:xfrm>
            <a:off x="466024" y="2250191"/>
            <a:ext cx="8677976" cy="992216"/>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Rectángulo 25">
            <a:extLst>
              <a:ext uri="{FF2B5EF4-FFF2-40B4-BE49-F238E27FC236}">
                <a16:creationId xmlns="" xmlns:a16="http://schemas.microsoft.com/office/drawing/2014/main" id="{FBB8498D-DB88-5546-9786-2CD70A9C50DC}"/>
              </a:ext>
            </a:extLst>
          </p:cNvPr>
          <p:cNvSpPr/>
          <p:nvPr/>
        </p:nvSpPr>
        <p:spPr>
          <a:xfrm>
            <a:off x="783325" y="2429289"/>
            <a:ext cx="8043375" cy="584775"/>
          </a:xfrm>
          <a:prstGeom prst="rect">
            <a:avLst/>
          </a:prstGeom>
        </p:spPr>
        <p:txBody>
          <a:bodyPr wrap="square">
            <a:spAutoFit/>
          </a:bodyPr>
          <a:lstStyle/>
          <a:p>
            <a:pPr algn="just">
              <a:defRPr/>
            </a:pPr>
            <a:r>
              <a:rPr lang="es-ES_tradnl" sz="1600" dirty="0">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Pistón se desplaza desde el P.M.S. (Punto Muerto Superior)  hacia el P.M.I. (Punto Muerto Inferior), en carrera descendente.</a:t>
            </a:r>
            <a:endParaRPr lang="es-ES" sz="1600" dirty="0">
              <a:effectLst>
                <a:outerShdw sx="1000" sy="1000" algn="tl">
                  <a:srgbClr val="000000"/>
                </a:outerShdw>
              </a:effectLst>
              <a:latin typeface="Avenir Book" panose="02000503020000020003" pitchFamily="2" charset="0"/>
              <a:cs typeface="Arial" pitchFamily="34" charset="0"/>
            </a:endParaRPr>
          </a:p>
        </p:txBody>
      </p:sp>
      <p:sp>
        <p:nvSpPr>
          <p:cNvPr id="14" name="Google Shape;174;p19">
            <a:extLst>
              <a:ext uri="{FF2B5EF4-FFF2-40B4-BE49-F238E27FC236}">
                <a16:creationId xmlns="" xmlns:a16="http://schemas.microsoft.com/office/drawing/2014/main" id="{F9C12C21-8D33-8D42-8A67-B5483DF804FF}"/>
              </a:ext>
            </a:extLst>
          </p:cNvPr>
          <p:cNvSpPr/>
          <p:nvPr/>
        </p:nvSpPr>
        <p:spPr>
          <a:xfrm>
            <a:off x="466024" y="4531218"/>
            <a:ext cx="4828352" cy="624136"/>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7" name="Rectángulo 16">
            <a:extLst>
              <a:ext uri="{FF2B5EF4-FFF2-40B4-BE49-F238E27FC236}">
                <a16:creationId xmlns="" xmlns:a16="http://schemas.microsoft.com/office/drawing/2014/main" id="{4EB36092-DF07-8B47-94D9-AB699E4C6320}"/>
              </a:ext>
            </a:extLst>
          </p:cNvPr>
          <p:cNvSpPr/>
          <p:nvPr/>
        </p:nvSpPr>
        <p:spPr>
          <a:xfrm>
            <a:off x="828799" y="4674009"/>
            <a:ext cx="4117126" cy="338554"/>
          </a:xfrm>
          <a:prstGeom prst="rect">
            <a:avLst/>
          </a:prstGeom>
        </p:spPr>
        <p:txBody>
          <a:bodyPr wrap="square">
            <a:spAutoFit/>
          </a:bodyPr>
          <a:lstStyle/>
          <a:p>
            <a:pPr algn="just" eaLnBrk="0" hangingPunct="0">
              <a:defRPr/>
            </a:pPr>
            <a:r>
              <a:rPr lang="es-ES_tradnl" sz="1600" dirty="0">
                <a:effectLst>
                  <a:outerShdw dist="38100" sx="1000" sy="1000" algn="tl">
                    <a:srgbClr val="000000"/>
                  </a:outerShdw>
                </a:effectLst>
                <a:latin typeface="Calibri" panose="020F0502020204030204" pitchFamily="34" charset="0"/>
                <a:ea typeface="Calibri" pitchFamily="34" charset="0"/>
                <a:cs typeface="Calibri" panose="020F0502020204030204" pitchFamily="34" charset="0"/>
              </a:rPr>
              <a:t>Válvula de escape permanece cerrada</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pic>
        <p:nvPicPr>
          <p:cNvPr id="18" name="Imagen 17">
            <a:extLst>
              <a:ext uri="{FF2B5EF4-FFF2-40B4-BE49-F238E27FC236}">
                <a16:creationId xmlns="" xmlns:a16="http://schemas.microsoft.com/office/drawing/2014/main" id="{6F61FA88-F31E-194F-B2DE-5D30E96576FD}"/>
              </a:ext>
            </a:extLst>
          </p:cNvPr>
          <p:cNvPicPr>
            <a:picLocks noChangeAspect="1"/>
          </p:cNvPicPr>
          <p:nvPr/>
        </p:nvPicPr>
        <p:blipFill>
          <a:blip r:embed="rId3"/>
          <a:stretch>
            <a:fillRect/>
          </a:stretch>
        </p:blipFill>
        <p:spPr>
          <a:xfrm>
            <a:off x="6042440" y="3276576"/>
            <a:ext cx="2471973" cy="4186211"/>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13</a:t>
            </a:fld>
            <a:endParaRPr lang="es-CL"/>
          </a:p>
        </p:txBody>
      </p:sp>
    </p:spTree>
    <p:extLst>
      <p:ext uri="{BB962C8B-B14F-4D97-AF65-F5344CB8AC3E}">
        <p14:creationId xmlns:p14="http://schemas.microsoft.com/office/powerpoint/2010/main" val="21050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5" name="Google Shape;174;p19">
            <a:extLst>
              <a:ext uri="{FF2B5EF4-FFF2-40B4-BE49-F238E27FC236}">
                <a16:creationId xmlns="" xmlns:a16="http://schemas.microsoft.com/office/drawing/2014/main" id="{C7A9ED66-5525-7B48-9C0A-40B064BEADD4}"/>
              </a:ext>
            </a:extLst>
          </p:cNvPr>
          <p:cNvSpPr/>
          <p:nvPr/>
        </p:nvSpPr>
        <p:spPr>
          <a:xfrm>
            <a:off x="466024" y="4539105"/>
            <a:ext cx="4828352" cy="938017"/>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COMPRENSIÓN</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7566487E-D189-404A-979C-EE9B82CE619A}"/>
              </a:ext>
            </a:extLst>
          </p:cNvPr>
          <p:cNvSpPr/>
          <p:nvPr/>
        </p:nvSpPr>
        <p:spPr>
          <a:xfrm>
            <a:off x="466024" y="3421505"/>
            <a:ext cx="4828352" cy="938017"/>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FBB8498D-DB88-5546-9786-2CD70A9C50DC}"/>
              </a:ext>
            </a:extLst>
          </p:cNvPr>
          <p:cNvSpPr/>
          <p:nvPr/>
        </p:nvSpPr>
        <p:spPr>
          <a:xfrm>
            <a:off x="828799" y="3572221"/>
            <a:ext cx="4117126"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Válvulas de admisión y escape permanecen cerradas.</a:t>
            </a:r>
          </a:p>
        </p:txBody>
      </p:sp>
      <p:sp>
        <p:nvSpPr>
          <p:cNvPr id="23" name="Google Shape;174;p19">
            <a:extLst>
              <a:ext uri="{FF2B5EF4-FFF2-40B4-BE49-F238E27FC236}">
                <a16:creationId xmlns="" xmlns:a16="http://schemas.microsoft.com/office/drawing/2014/main" id="{64FFD03F-150A-7C4A-802A-8D633AB9E9E0}"/>
              </a:ext>
            </a:extLst>
          </p:cNvPr>
          <p:cNvSpPr/>
          <p:nvPr/>
        </p:nvSpPr>
        <p:spPr>
          <a:xfrm>
            <a:off x="466024" y="2250191"/>
            <a:ext cx="4828352" cy="992216"/>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Rectángulo 25">
            <a:extLst>
              <a:ext uri="{FF2B5EF4-FFF2-40B4-BE49-F238E27FC236}">
                <a16:creationId xmlns="" xmlns:a16="http://schemas.microsoft.com/office/drawing/2014/main" id="{FBB8498D-DB88-5546-9786-2CD70A9C50DC}"/>
              </a:ext>
            </a:extLst>
          </p:cNvPr>
          <p:cNvSpPr/>
          <p:nvPr/>
        </p:nvSpPr>
        <p:spPr>
          <a:xfrm>
            <a:off x="783326" y="2429289"/>
            <a:ext cx="4162600"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P.M.I. al  P.M.S., en carrera  ascendente comprimiendo </a:t>
            </a:r>
            <a:r>
              <a:rPr lang="es-ES_tradnl" sz="1600" b="1" dirty="0">
                <a:effectLst>
                  <a:outerShdw sx="1000" sy="1000" algn="tl">
                    <a:srgbClr val="000000"/>
                  </a:outerShdw>
                </a:effectLst>
                <a:latin typeface="Calibri" panose="020F0502020204030204" pitchFamily="34" charset="0"/>
                <a:cs typeface="Calibri" panose="020F0502020204030204" pitchFamily="34" charset="0"/>
              </a:rPr>
              <a:t>el aire aspirado</a:t>
            </a:r>
            <a:r>
              <a:rPr lang="es-ES_tradnl" sz="1600" dirty="0">
                <a:effectLst>
                  <a:outerShdw sx="1000" sy="1000" algn="tl">
                    <a:srgbClr val="000000"/>
                  </a:outerShdw>
                </a:effectLst>
                <a:latin typeface="Calibri" panose="020F0502020204030204" pitchFamily="34" charset="0"/>
                <a:cs typeface="Calibri" panose="020F0502020204030204" pitchFamily="34" charset="0"/>
              </a:rPr>
              <a:t>.</a:t>
            </a:r>
          </a:p>
        </p:txBody>
      </p:sp>
      <p:sp>
        <p:nvSpPr>
          <p:cNvPr id="17" name="Rectángulo 16">
            <a:extLst>
              <a:ext uri="{FF2B5EF4-FFF2-40B4-BE49-F238E27FC236}">
                <a16:creationId xmlns="" xmlns:a16="http://schemas.microsoft.com/office/drawing/2014/main" id="{4EB36092-DF07-8B47-94D9-AB699E4C6320}"/>
              </a:ext>
            </a:extLst>
          </p:cNvPr>
          <p:cNvSpPr/>
          <p:nvPr/>
        </p:nvSpPr>
        <p:spPr>
          <a:xfrm>
            <a:off x="828799" y="4674009"/>
            <a:ext cx="4117126" cy="584775"/>
          </a:xfrm>
          <a:prstGeom prst="rect">
            <a:avLst/>
          </a:prstGeom>
        </p:spPr>
        <p:txBody>
          <a:bodyPr wrap="square">
            <a:spAutoFit/>
          </a:bodyPr>
          <a:lstStyle/>
          <a:p>
            <a:pPr algn="just" eaLnBrk="0" hangingPunct="0">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Cigüeñal gira otros 180º, completando una vuelta (360º</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pic>
        <p:nvPicPr>
          <p:cNvPr id="28" name="Imagen 27">
            <a:extLst>
              <a:ext uri="{FF2B5EF4-FFF2-40B4-BE49-F238E27FC236}">
                <a16:creationId xmlns="" xmlns:a16="http://schemas.microsoft.com/office/drawing/2014/main" id="{CD4D693A-42A2-E143-91CE-1B1E50629719}"/>
              </a:ext>
            </a:extLst>
          </p:cNvPr>
          <p:cNvPicPr>
            <a:picLocks noChangeAspect="1"/>
          </p:cNvPicPr>
          <p:nvPr/>
        </p:nvPicPr>
        <p:blipFill>
          <a:blip r:embed="rId3"/>
          <a:stretch>
            <a:fillRect/>
          </a:stretch>
        </p:blipFill>
        <p:spPr>
          <a:xfrm>
            <a:off x="6062668" y="1846800"/>
            <a:ext cx="3191571" cy="5062491"/>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14</a:t>
            </a:fld>
            <a:endParaRPr lang="es-CL"/>
          </a:p>
        </p:txBody>
      </p:sp>
    </p:spTree>
    <p:extLst>
      <p:ext uri="{BB962C8B-B14F-4D97-AF65-F5344CB8AC3E}">
        <p14:creationId xmlns:p14="http://schemas.microsoft.com/office/powerpoint/2010/main" val="206527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63867"/>
            <a:ext cx="8950500" cy="697393"/>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EXPANSIÓN, EXPLOSIÓN O TRABAJO</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7566487E-D189-404A-979C-EE9B82CE619A}"/>
              </a:ext>
            </a:extLst>
          </p:cNvPr>
          <p:cNvSpPr/>
          <p:nvPr/>
        </p:nvSpPr>
        <p:spPr>
          <a:xfrm>
            <a:off x="466024" y="3105846"/>
            <a:ext cx="4828352" cy="735491"/>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FBB8498D-DB88-5546-9786-2CD70A9C50DC}"/>
              </a:ext>
            </a:extLst>
          </p:cNvPr>
          <p:cNvSpPr/>
          <p:nvPr/>
        </p:nvSpPr>
        <p:spPr>
          <a:xfrm>
            <a:off x="828799" y="3181204"/>
            <a:ext cx="4117126"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rPr>
              <a:t>Pistón se desplaza P.M.S al P.M.I. en carrera  descendente.</a:t>
            </a: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4758989"/>
            <a:ext cx="4828352" cy="624135"/>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4778669"/>
            <a:ext cx="4117126"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rPr>
              <a:t>Cigüeñal gira otros 180º, completando una vuelta y media (540º).</a:t>
            </a:r>
          </a:p>
        </p:txBody>
      </p:sp>
      <p:sp>
        <p:nvSpPr>
          <p:cNvPr id="23" name="Google Shape;174;p19">
            <a:extLst>
              <a:ext uri="{FF2B5EF4-FFF2-40B4-BE49-F238E27FC236}">
                <a16:creationId xmlns="" xmlns:a16="http://schemas.microsoft.com/office/drawing/2014/main" id="{64FFD03F-150A-7C4A-802A-8D633AB9E9E0}"/>
              </a:ext>
            </a:extLst>
          </p:cNvPr>
          <p:cNvSpPr/>
          <p:nvPr/>
        </p:nvSpPr>
        <p:spPr>
          <a:xfrm>
            <a:off x="466024" y="2283431"/>
            <a:ext cx="4828352" cy="69739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Rectángulo 25">
            <a:extLst>
              <a:ext uri="{FF2B5EF4-FFF2-40B4-BE49-F238E27FC236}">
                <a16:creationId xmlns="" xmlns:a16="http://schemas.microsoft.com/office/drawing/2014/main" id="{FBB8498D-DB88-5546-9786-2CD70A9C50DC}"/>
              </a:ext>
            </a:extLst>
          </p:cNvPr>
          <p:cNvSpPr/>
          <p:nvPr/>
        </p:nvSpPr>
        <p:spPr>
          <a:xfrm>
            <a:off x="783325" y="2339740"/>
            <a:ext cx="4475265"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rPr>
              <a:t>Se produce la </a:t>
            </a:r>
            <a:r>
              <a:rPr lang="es-ES_tradnl" sz="1600" b="1" dirty="0">
                <a:solidFill>
                  <a:srgbClr val="76384D"/>
                </a:solidFill>
                <a:effectLst>
                  <a:outerShdw sx="1000" sy="1000" algn="tl">
                    <a:srgbClr val="000000"/>
                  </a:outerShdw>
                </a:effectLst>
                <a:latin typeface="Calibri" panose="020F0502020204030204" pitchFamily="34" charset="0"/>
                <a:ea typeface="Calibri" pitchFamily="34" charset="0"/>
                <a:cs typeface="Calibri" panose="020F0502020204030204" pitchFamily="34" charset="0"/>
              </a:rPr>
              <a:t>Inyección de gasoil (</a:t>
            </a:r>
            <a:r>
              <a:rPr lang="es-ES_tradnl" sz="1600" b="1" dirty="0" err="1">
                <a:solidFill>
                  <a:srgbClr val="76384D"/>
                </a:solidFill>
                <a:effectLst>
                  <a:outerShdw sx="1000" sy="1000" algn="tl">
                    <a:srgbClr val="000000"/>
                  </a:outerShdw>
                </a:effectLst>
                <a:latin typeface="Calibri" panose="020F0502020204030204" pitchFamily="34" charset="0"/>
                <a:ea typeface="Calibri" pitchFamily="34" charset="0"/>
                <a:cs typeface="Calibri" panose="020F0502020204030204" pitchFamily="34" charset="0"/>
              </a:rPr>
              <a:t>diesel</a:t>
            </a:r>
            <a:r>
              <a:rPr lang="es-ES_tradnl" sz="1600" b="1" dirty="0">
                <a:solidFill>
                  <a:srgbClr val="76384D"/>
                </a:solidFill>
                <a:effectLst>
                  <a:outerShdw sx="1000" sy="1000" algn="tl">
                    <a:srgbClr val="000000"/>
                  </a:outerShdw>
                </a:effectLst>
                <a:latin typeface="Calibri" panose="020F0502020204030204" pitchFamily="34" charset="0"/>
                <a:ea typeface="Calibri" pitchFamily="34" charset="0"/>
                <a:cs typeface="Calibri" panose="020F0502020204030204" pitchFamily="34" charset="0"/>
              </a:rPr>
              <a:t>) a alta presión</a:t>
            </a:r>
            <a:r>
              <a:rPr lang="es-ES_tradnl" sz="1600" dirty="0">
                <a:solidFill>
                  <a:srgbClr val="76384D"/>
                </a:solidFill>
                <a:effectLst>
                  <a:outerShdw sx="1000" sy="1000" algn="tl">
                    <a:srgbClr val="000000"/>
                  </a:outerShdw>
                </a:effectLst>
                <a:latin typeface="Calibri" panose="020F0502020204030204" pitchFamily="34" charset="0"/>
                <a:ea typeface="Calibri" pitchFamily="34" charset="0"/>
                <a:cs typeface="Calibri" panose="020F0502020204030204" pitchFamily="34" charset="0"/>
              </a:rPr>
              <a:t>.</a:t>
            </a:r>
          </a:p>
        </p:txBody>
      </p:sp>
      <p:sp>
        <p:nvSpPr>
          <p:cNvPr id="14" name="Google Shape;174;p19">
            <a:extLst>
              <a:ext uri="{FF2B5EF4-FFF2-40B4-BE49-F238E27FC236}">
                <a16:creationId xmlns="" xmlns:a16="http://schemas.microsoft.com/office/drawing/2014/main" id="{F9C12C21-8D33-8D42-8A67-B5483DF804FF}"/>
              </a:ext>
            </a:extLst>
          </p:cNvPr>
          <p:cNvSpPr/>
          <p:nvPr/>
        </p:nvSpPr>
        <p:spPr>
          <a:xfrm>
            <a:off x="466024" y="3995267"/>
            <a:ext cx="4828352" cy="624136"/>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7" name="Rectángulo 16">
            <a:extLst>
              <a:ext uri="{FF2B5EF4-FFF2-40B4-BE49-F238E27FC236}">
                <a16:creationId xmlns="" xmlns:a16="http://schemas.microsoft.com/office/drawing/2014/main" id="{4EB36092-DF07-8B47-94D9-AB699E4C6320}"/>
              </a:ext>
            </a:extLst>
          </p:cNvPr>
          <p:cNvSpPr/>
          <p:nvPr/>
        </p:nvSpPr>
        <p:spPr>
          <a:xfrm>
            <a:off x="828799" y="4014948"/>
            <a:ext cx="4117126"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rPr>
              <a:t>Válvulas de admisión y escape permanecen cerradas.</a:t>
            </a:r>
          </a:p>
        </p:txBody>
      </p:sp>
      <p:sp>
        <p:nvSpPr>
          <p:cNvPr id="24" name="Google Shape;174;p19">
            <a:extLst>
              <a:ext uri="{FF2B5EF4-FFF2-40B4-BE49-F238E27FC236}">
                <a16:creationId xmlns="" xmlns:a16="http://schemas.microsoft.com/office/drawing/2014/main" id="{8E4E1257-9DF9-AB45-8C86-19A9C8640B78}"/>
              </a:ext>
            </a:extLst>
          </p:cNvPr>
          <p:cNvSpPr/>
          <p:nvPr/>
        </p:nvSpPr>
        <p:spPr>
          <a:xfrm>
            <a:off x="466024" y="5528423"/>
            <a:ext cx="4828352" cy="1173636"/>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5" name="Rectángulo 24">
            <a:extLst>
              <a:ext uri="{FF2B5EF4-FFF2-40B4-BE49-F238E27FC236}">
                <a16:creationId xmlns="" xmlns:a16="http://schemas.microsoft.com/office/drawing/2014/main" id="{E8E4EAD1-58D4-5247-BB8A-76E03A170882}"/>
              </a:ext>
            </a:extLst>
          </p:cNvPr>
          <p:cNvSpPr/>
          <p:nvPr/>
        </p:nvSpPr>
        <p:spPr>
          <a:xfrm>
            <a:off x="828799" y="5576632"/>
            <a:ext cx="4117126" cy="1077218"/>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rPr>
              <a:t>Este es el proceso de trabajo motriz, en donde el motor genera el torque que ha de transmitir al resto de los componentes de la transmisión o tren motriz. </a:t>
            </a:r>
            <a:endParaRPr lang="es-ES" sz="1600" dirty="0">
              <a:effectLst>
                <a:outerShdw sx="1000" sy="1000" algn="tl">
                  <a:srgbClr val="000000"/>
                </a:outerShdw>
              </a:effectLst>
              <a:latin typeface="Calibri" panose="020F0502020204030204" pitchFamily="34" charset="0"/>
              <a:ea typeface="Calibri" pitchFamily="34" charset="0"/>
              <a:cs typeface="Calibri" panose="020F0502020204030204" pitchFamily="34" charset="0"/>
            </a:endParaRPr>
          </a:p>
        </p:txBody>
      </p:sp>
      <p:pic>
        <p:nvPicPr>
          <p:cNvPr id="28" name="Imagen 27">
            <a:extLst>
              <a:ext uri="{FF2B5EF4-FFF2-40B4-BE49-F238E27FC236}">
                <a16:creationId xmlns="" xmlns:a16="http://schemas.microsoft.com/office/drawing/2014/main" id="{AFB50F9C-0A5D-6A4D-ADC3-EC810A91F388}"/>
              </a:ext>
            </a:extLst>
          </p:cNvPr>
          <p:cNvPicPr>
            <a:picLocks noChangeAspect="1"/>
          </p:cNvPicPr>
          <p:nvPr/>
        </p:nvPicPr>
        <p:blipFill>
          <a:blip r:embed="rId3"/>
          <a:stretch>
            <a:fillRect/>
          </a:stretch>
        </p:blipFill>
        <p:spPr>
          <a:xfrm>
            <a:off x="6363959" y="2329658"/>
            <a:ext cx="2527505" cy="4549509"/>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15</a:t>
            </a:fld>
            <a:endParaRPr lang="es-CL"/>
          </a:p>
        </p:txBody>
      </p:sp>
    </p:spTree>
    <p:extLst>
      <p:ext uri="{BB962C8B-B14F-4D97-AF65-F5344CB8AC3E}">
        <p14:creationId xmlns:p14="http://schemas.microsoft.com/office/powerpoint/2010/main" val="95248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9" name="Google Shape;174;p19">
            <a:extLst>
              <a:ext uri="{FF2B5EF4-FFF2-40B4-BE49-F238E27FC236}">
                <a16:creationId xmlns="" xmlns:a16="http://schemas.microsoft.com/office/drawing/2014/main" id="{7566487E-D189-404A-979C-EE9B82CE619A}"/>
              </a:ext>
            </a:extLst>
          </p:cNvPr>
          <p:cNvSpPr/>
          <p:nvPr/>
        </p:nvSpPr>
        <p:spPr>
          <a:xfrm>
            <a:off x="466024" y="3105846"/>
            <a:ext cx="4828352" cy="735491"/>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0" name="Rectángulo 19">
            <a:extLst>
              <a:ext uri="{FF2B5EF4-FFF2-40B4-BE49-F238E27FC236}">
                <a16:creationId xmlns="" xmlns:a16="http://schemas.microsoft.com/office/drawing/2014/main" id="{FBB8498D-DB88-5546-9786-2CD70A9C50DC}"/>
              </a:ext>
            </a:extLst>
          </p:cNvPr>
          <p:cNvSpPr/>
          <p:nvPr/>
        </p:nvSpPr>
        <p:spPr>
          <a:xfrm>
            <a:off x="828799" y="3181204"/>
            <a:ext cx="4117126"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Válvulas de escape se abre para que salgan los gases quemados.</a:t>
            </a: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5177699"/>
            <a:ext cx="4828352" cy="624135"/>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5320489"/>
            <a:ext cx="4117126" cy="338554"/>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Se completa así el ciclo de 4 tiempos </a:t>
            </a:r>
            <a:r>
              <a:rPr lang="es-ES_tradnl" sz="1600" dirty="0" err="1">
                <a:effectLst>
                  <a:outerShdw sx="1000" sy="1000" algn="tl">
                    <a:srgbClr val="000000"/>
                  </a:outerShdw>
                </a:effectLst>
                <a:latin typeface="Calibri" panose="020F0502020204030204" pitchFamily="34" charset="0"/>
                <a:cs typeface="Calibri" panose="020F0502020204030204" pitchFamily="34" charset="0"/>
              </a:rPr>
              <a:t>Diesel</a:t>
            </a:r>
            <a:r>
              <a:rPr lang="es-ES_tradnl" sz="1600" dirty="0">
                <a:effectLst>
                  <a:outerShdw sx="1000" sy="1000" algn="tl">
                    <a:srgbClr val="000000"/>
                  </a:outerShdw>
                </a:effectLst>
                <a:latin typeface="Calibri" panose="020F0502020204030204" pitchFamily="34" charset="0"/>
                <a:cs typeface="Calibri" panose="020F0502020204030204" pitchFamily="34" charset="0"/>
              </a:rPr>
              <a:t>.</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3" name="Google Shape;174;p19">
            <a:extLst>
              <a:ext uri="{FF2B5EF4-FFF2-40B4-BE49-F238E27FC236}">
                <a16:creationId xmlns="" xmlns:a16="http://schemas.microsoft.com/office/drawing/2014/main" id="{64FFD03F-150A-7C4A-802A-8D633AB9E9E0}"/>
              </a:ext>
            </a:extLst>
          </p:cNvPr>
          <p:cNvSpPr/>
          <p:nvPr/>
        </p:nvSpPr>
        <p:spPr>
          <a:xfrm>
            <a:off x="466024" y="2283431"/>
            <a:ext cx="4828352" cy="69739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Rectángulo 25">
            <a:extLst>
              <a:ext uri="{FF2B5EF4-FFF2-40B4-BE49-F238E27FC236}">
                <a16:creationId xmlns="" xmlns:a16="http://schemas.microsoft.com/office/drawing/2014/main" id="{FBB8498D-DB88-5546-9786-2CD70A9C50DC}"/>
              </a:ext>
            </a:extLst>
          </p:cNvPr>
          <p:cNvSpPr/>
          <p:nvPr/>
        </p:nvSpPr>
        <p:spPr>
          <a:xfrm>
            <a:off x="783325" y="2339740"/>
            <a:ext cx="4475265" cy="584775"/>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del P.M.I. al P.M.S., en carrera  ascendente.</a:t>
            </a:r>
          </a:p>
        </p:txBody>
      </p:sp>
      <p:sp>
        <p:nvSpPr>
          <p:cNvPr id="14" name="Google Shape;174;p19">
            <a:extLst>
              <a:ext uri="{FF2B5EF4-FFF2-40B4-BE49-F238E27FC236}">
                <a16:creationId xmlns="" xmlns:a16="http://schemas.microsoft.com/office/drawing/2014/main" id="{F9C12C21-8D33-8D42-8A67-B5483DF804FF}"/>
              </a:ext>
            </a:extLst>
          </p:cNvPr>
          <p:cNvSpPr/>
          <p:nvPr/>
        </p:nvSpPr>
        <p:spPr>
          <a:xfrm>
            <a:off x="466024" y="3995267"/>
            <a:ext cx="4828352" cy="1019844"/>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7" name="Rectángulo 16">
            <a:extLst>
              <a:ext uri="{FF2B5EF4-FFF2-40B4-BE49-F238E27FC236}">
                <a16:creationId xmlns="" xmlns:a16="http://schemas.microsoft.com/office/drawing/2014/main" id="{4EB36092-DF07-8B47-94D9-AB699E4C6320}"/>
              </a:ext>
            </a:extLst>
          </p:cNvPr>
          <p:cNvSpPr/>
          <p:nvPr/>
        </p:nvSpPr>
        <p:spPr>
          <a:xfrm>
            <a:off x="828799" y="4089691"/>
            <a:ext cx="4117126" cy="830997"/>
          </a:xfrm>
          <a:prstGeom prst="rect">
            <a:avLst/>
          </a:prstGeom>
        </p:spPr>
        <p:txBody>
          <a:bodyPr wrap="square">
            <a:spAutoFit/>
          </a:bodyPr>
          <a:lstStyle/>
          <a:p>
            <a:pPr>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 de Admisión permanece cerrada.</a:t>
            </a:r>
          </a:p>
          <a:p>
            <a:pPr>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Cigüeñal gira otros 180º, completando dos vueltas (720º).</a:t>
            </a:r>
          </a:p>
        </p:txBody>
      </p:sp>
      <p:pic>
        <p:nvPicPr>
          <p:cNvPr id="28" name="Imagen 27">
            <a:extLst>
              <a:ext uri="{FF2B5EF4-FFF2-40B4-BE49-F238E27FC236}">
                <a16:creationId xmlns="" xmlns:a16="http://schemas.microsoft.com/office/drawing/2014/main" id="{AFB50F9C-0A5D-6A4D-ADC3-EC810A91F388}"/>
              </a:ext>
            </a:extLst>
          </p:cNvPr>
          <p:cNvPicPr>
            <a:picLocks noChangeAspect="1"/>
          </p:cNvPicPr>
          <p:nvPr/>
        </p:nvPicPr>
        <p:blipFill>
          <a:blip r:embed="rId3"/>
          <a:stretch>
            <a:fillRect/>
          </a:stretch>
        </p:blipFill>
        <p:spPr>
          <a:xfrm>
            <a:off x="6363959" y="2329658"/>
            <a:ext cx="2527505" cy="4549509"/>
          </a:xfrm>
          <a:prstGeom prst="rect">
            <a:avLst/>
          </a:prstGeom>
        </p:spPr>
      </p:pic>
      <p:sp>
        <p:nvSpPr>
          <p:cNvPr id="22" name="Google Shape;96;p15">
            <a:extLst>
              <a:ext uri="{FF2B5EF4-FFF2-40B4-BE49-F238E27FC236}">
                <a16:creationId xmlns="" xmlns:a16="http://schemas.microsoft.com/office/drawing/2014/main" id="{8E45BF2C-FE73-404D-A054-AAF905EDD675}"/>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ESCAPE</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16</a:t>
            </a:fld>
            <a:endParaRPr lang="es-CL"/>
          </a:p>
        </p:txBody>
      </p:sp>
    </p:spTree>
    <p:extLst>
      <p:ext uri="{BB962C8B-B14F-4D97-AF65-F5344CB8AC3E}">
        <p14:creationId xmlns:p14="http://schemas.microsoft.com/office/powerpoint/2010/main" val="606339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3" name="Grupo 2"/>
          <p:cNvGrpSpPr/>
          <p:nvPr/>
        </p:nvGrpSpPr>
        <p:grpSpPr>
          <a:xfrm>
            <a:off x="558596" y="2061748"/>
            <a:ext cx="5367969" cy="3345994"/>
            <a:chOff x="558596" y="2061748"/>
            <a:chExt cx="5367969" cy="3345994"/>
          </a:xfrm>
        </p:grpSpPr>
        <p:grpSp>
          <p:nvGrpSpPr>
            <p:cNvPr id="15" name="Google Shape;262;p11"/>
            <p:cNvGrpSpPr/>
            <p:nvPr/>
          </p:nvGrpSpPr>
          <p:grpSpPr>
            <a:xfrm>
              <a:off x="558596" y="2258677"/>
              <a:ext cx="5146722" cy="3149065"/>
              <a:chOff x="0" y="0"/>
              <a:chExt cx="5146720" cy="2388054"/>
            </a:xfrm>
          </p:grpSpPr>
          <p:sp>
            <p:nvSpPr>
              <p:cNvPr id="16" name="Google Shape;263;p11"/>
              <p:cNvSpPr/>
              <p:nvPr/>
            </p:nvSpPr>
            <p:spPr>
              <a:xfrm>
                <a:off x="0" y="0"/>
                <a:ext cx="5146720" cy="2388054"/>
              </a:xfrm>
              <a:prstGeom prst="roundRect">
                <a:avLst>
                  <a:gd name="adj" fmla="val 9635"/>
                </a:avLst>
              </a:prstGeom>
              <a:solidFill>
                <a:srgbClr val="FFFFFF"/>
              </a:solidFill>
              <a:ln w="9525" cap="flat" cmpd="sng">
                <a:solidFill>
                  <a:srgbClr val="585858"/>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64;p11"/>
              <p:cNvSpPr txBox="1"/>
              <p:nvPr/>
            </p:nvSpPr>
            <p:spPr>
              <a:xfrm>
                <a:off x="67390" y="1003909"/>
                <a:ext cx="5011939" cy="380235"/>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grpSp>
        <p:pic>
          <p:nvPicPr>
            <p:cNvPr id="13" name="Google Shape;265;p11" descr="Google Shape;231;p12"/>
            <p:cNvPicPr preferRelativeResize="0"/>
            <p:nvPr/>
          </p:nvPicPr>
          <p:blipFill rotWithShape="1">
            <a:blip r:embed="rId3">
              <a:alphaModFix/>
            </a:blip>
            <a:srcRect/>
            <a:stretch/>
          </p:blipFill>
          <p:spPr>
            <a:xfrm>
              <a:off x="5449464" y="2061748"/>
              <a:ext cx="477101" cy="477101"/>
            </a:xfrm>
            <a:prstGeom prst="rect">
              <a:avLst/>
            </a:prstGeom>
            <a:noFill/>
            <a:ln>
              <a:noFill/>
            </a:ln>
          </p:spPr>
        </p:pic>
      </p:grpSp>
      <p:pic>
        <p:nvPicPr>
          <p:cNvPr id="207" name="Google Shape;207;p22"/>
          <p:cNvPicPr preferRelativeResize="0"/>
          <p:nvPr/>
        </p:nvPicPr>
        <p:blipFill>
          <a:blip r:embed="rId4">
            <a:alphaModFix/>
          </a:blip>
          <a:stretch>
            <a:fillRect/>
          </a:stretch>
        </p:blipFill>
        <p:spPr>
          <a:xfrm>
            <a:off x="6073984" y="1526056"/>
            <a:ext cx="2832082" cy="5093079"/>
          </a:xfrm>
          <a:prstGeom prst="rect">
            <a:avLst/>
          </a:prstGeom>
          <a:noFill/>
          <a:ln>
            <a:noFill/>
          </a:ln>
        </p:spPr>
      </p:pic>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HAGAMOS UNA PAUSA</a:t>
            </a:r>
          </a:p>
          <a:p>
            <a:endParaRPr lang="x-none" b="1" dirty="0">
              <a:latin typeface="Calibri" panose="020F0502020204030204" pitchFamily="34" charset="0"/>
              <a:ea typeface="Roboto"/>
              <a:cs typeface="Calibri" panose="020F0502020204030204" pitchFamily="34" charset="0"/>
              <a:sym typeface="Roboto"/>
            </a:endParaRPr>
          </a:p>
        </p:txBody>
      </p:sp>
      <p:sp>
        <p:nvSpPr>
          <p:cNvPr id="34" name="Google Shape;99;p15">
            <a:extLst>
              <a:ext uri="{FF2B5EF4-FFF2-40B4-BE49-F238E27FC236}">
                <a16:creationId xmlns="" xmlns:a16="http://schemas.microsoft.com/office/drawing/2014/main" id="{D3BFC07A-B750-F14E-AC42-E28F3EFD4064}"/>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sp>
        <p:nvSpPr>
          <p:cNvPr id="14" name="Google Shape;80;p14">
            <a:extLst>
              <a:ext uri="{FF2B5EF4-FFF2-40B4-BE49-F238E27FC236}">
                <a16:creationId xmlns="" xmlns:a16="http://schemas.microsoft.com/office/drawing/2014/main" id="{47D94BBE-EB68-804F-8DAD-916820F3981A}"/>
              </a:ext>
            </a:extLst>
          </p:cNvPr>
          <p:cNvSpPr txBox="1"/>
          <p:nvPr/>
        </p:nvSpPr>
        <p:spPr>
          <a:xfrm>
            <a:off x="830421" y="2907397"/>
            <a:ext cx="4671922" cy="1738801"/>
          </a:xfrm>
          <a:prstGeom prst="rect">
            <a:avLst/>
          </a:prstGeom>
          <a:noFill/>
          <a:ln>
            <a:noFill/>
          </a:ln>
        </p:spPr>
        <p:txBody>
          <a:bodyPr spcFirstLastPara="1" wrap="square" lIns="91425" tIns="91425" rIns="91425" bIns="91425" anchor="ctr" anchorCtr="0">
            <a:noAutofit/>
          </a:bodyPr>
          <a:lstStyle/>
          <a:p>
            <a:pPr lvl="0">
              <a:lnSpc>
                <a:spcPct val="115000"/>
              </a:lnSpc>
            </a:pPr>
            <a:r>
              <a:rPr lang="es-ES" sz="1600" dirty="0">
                <a:latin typeface="Calibri" panose="020F0502020204030204" pitchFamily="34" charset="0"/>
                <a:ea typeface="Roboto"/>
                <a:cs typeface="Calibri" panose="020F0502020204030204" pitchFamily="34" charset="0"/>
                <a:sym typeface="Roboto"/>
              </a:rPr>
              <a:t>Hasta ahora, ¿qué diferencias puedes observar en el funcionamiento de ambos motores</a:t>
            </a:r>
            <a:r>
              <a:rPr lang="x-none" sz="1600" dirty="0" smtClean="0">
                <a:latin typeface="Calibri" panose="020F0502020204030204" pitchFamily="34" charset="0"/>
                <a:ea typeface="Roboto"/>
                <a:cs typeface="Calibri" panose="020F0502020204030204" pitchFamily="34" charset="0"/>
                <a:sym typeface="Roboto"/>
              </a:rPr>
              <a:t>?</a:t>
            </a:r>
            <a:endParaRPr lang="es-CL" sz="1600" dirty="0" smtClean="0">
              <a:latin typeface="Calibri" panose="020F0502020204030204" pitchFamily="34" charset="0"/>
              <a:ea typeface="Roboto"/>
              <a:cs typeface="Calibri" panose="020F0502020204030204" pitchFamily="34" charset="0"/>
              <a:sym typeface="Roboto"/>
            </a:endParaRPr>
          </a:p>
          <a:p>
            <a:pPr lvl="0">
              <a:lnSpc>
                <a:spcPct val="115000"/>
              </a:lnSpc>
            </a:pPr>
            <a:endParaRPr lang="es-ES" sz="1600" dirty="0">
              <a:latin typeface="Calibri" panose="020F0502020204030204" pitchFamily="34" charset="0"/>
              <a:ea typeface="Roboto"/>
              <a:cs typeface="Calibri" panose="020F0502020204030204" pitchFamily="34" charset="0"/>
              <a:sym typeface="Roboto"/>
            </a:endParaRPr>
          </a:p>
          <a:p>
            <a:pPr lvl="0">
              <a:lnSpc>
                <a:spcPct val="115000"/>
              </a:lnSpc>
            </a:pPr>
            <a:r>
              <a:rPr lang="es-ES" sz="1600" dirty="0">
                <a:latin typeface="Calibri" panose="020F0502020204030204" pitchFamily="34" charset="0"/>
                <a:ea typeface="Roboto"/>
                <a:cs typeface="Calibri" panose="020F0502020204030204" pitchFamily="34" charset="0"/>
                <a:sym typeface="Roboto"/>
              </a:rPr>
              <a:t>Desde tu experiencia: ¿qué sistema es más eficiente?</a:t>
            </a:r>
            <a:endParaRPr lang="x-none" sz="1600" dirty="0">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extLst>
      <p:ext uri="{BB962C8B-B14F-4D97-AF65-F5344CB8AC3E}">
        <p14:creationId xmlns:p14="http://schemas.microsoft.com/office/powerpoint/2010/main" val="366889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COMPARACIÓN DE </a:t>
            </a:r>
            <a:r>
              <a:rPr lang="es-ES" sz="2800" dirty="0">
                <a:solidFill>
                  <a:srgbClr val="FF0000"/>
                </a:solidFill>
                <a:latin typeface="Calibri" panose="020F0502020204030204" pitchFamily="34" charset="0"/>
                <a:ea typeface="Roboto"/>
                <a:cs typeface="Calibri" panose="020F0502020204030204" pitchFamily="34" charset="0"/>
                <a:sym typeface="Roboto"/>
              </a:rPr>
              <a:t>LOS CICLOS DE TRABAJO</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21" name="Google Shape;174;p19">
            <a:extLst>
              <a:ext uri="{FF2B5EF4-FFF2-40B4-BE49-F238E27FC236}">
                <a16:creationId xmlns="" xmlns:a16="http://schemas.microsoft.com/office/drawing/2014/main" id="{7566487E-D189-404A-979C-EE9B82CE619A}"/>
              </a:ext>
            </a:extLst>
          </p:cNvPr>
          <p:cNvSpPr/>
          <p:nvPr/>
        </p:nvSpPr>
        <p:spPr>
          <a:xfrm>
            <a:off x="466023" y="2250192"/>
            <a:ext cx="8537299" cy="1556878"/>
          </a:xfrm>
          <a:prstGeom prst="roundRect">
            <a:avLst>
              <a:gd name="adj" fmla="val 1063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3" name="Rectángulo 22">
            <a:extLst>
              <a:ext uri="{FF2B5EF4-FFF2-40B4-BE49-F238E27FC236}">
                <a16:creationId xmlns="" xmlns:a16="http://schemas.microsoft.com/office/drawing/2014/main" id="{FBB8498D-DB88-5546-9786-2CD70A9C50DC}"/>
              </a:ext>
            </a:extLst>
          </p:cNvPr>
          <p:cNvSpPr/>
          <p:nvPr/>
        </p:nvSpPr>
        <p:spPr>
          <a:xfrm>
            <a:off x="828799" y="2441934"/>
            <a:ext cx="7734909" cy="1077218"/>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Ambos ciclos son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“Ciclos Termodinámicos”</a:t>
            </a:r>
            <a:r>
              <a:rPr lang="es-ES" sz="1600"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es decir, procesos en los cuales la energía interna de un sistema no puede cambiar, ya que depende de las características del sistema (Motor). Por lo tanto,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el calor total transferido al momento de la expansión (trabajo motriz), debe ser igual al trabajo realizado por el sistema (Motor). </a:t>
            </a:r>
          </a:p>
        </p:txBody>
      </p:sp>
      <p:sp>
        <p:nvSpPr>
          <p:cNvPr id="24" name="Google Shape;174;p19">
            <a:extLst>
              <a:ext uri="{FF2B5EF4-FFF2-40B4-BE49-F238E27FC236}">
                <a16:creationId xmlns="" xmlns:a16="http://schemas.microsoft.com/office/drawing/2014/main" id="{7566487E-D189-404A-979C-EE9B82CE619A}"/>
              </a:ext>
            </a:extLst>
          </p:cNvPr>
          <p:cNvSpPr/>
          <p:nvPr/>
        </p:nvSpPr>
        <p:spPr>
          <a:xfrm>
            <a:off x="466024" y="3998812"/>
            <a:ext cx="8537298" cy="920161"/>
          </a:xfrm>
          <a:prstGeom prst="roundRect">
            <a:avLst>
              <a:gd name="adj" fmla="val 116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9" name="Rectángulo 28">
            <a:extLst>
              <a:ext uri="{FF2B5EF4-FFF2-40B4-BE49-F238E27FC236}">
                <a16:creationId xmlns="" xmlns:a16="http://schemas.microsoft.com/office/drawing/2014/main" id="{FBB8498D-DB88-5546-9786-2CD70A9C50DC}"/>
              </a:ext>
            </a:extLst>
          </p:cNvPr>
          <p:cNvSpPr/>
          <p:nvPr/>
        </p:nvSpPr>
        <p:spPr>
          <a:xfrm>
            <a:off x="828798" y="4174742"/>
            <a:ext cx="7734909" cy="584775"/>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Un motor térmico de eficiencia perfecta debería realizar el </a:t>
            </a:r>
            <a:r>
              <a:rPr lang="es-ES" sz="1600" b="1"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ciclo ideal, </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en donde todo el calor producido debería convertirse en </a:t>
            </a:r>
            <a:r>
              <a:rPr lang="es-ES" sz="1600" b="1"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trabajo mecánico</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18</a:t>
            </a:fld>
            <a:endParaRPr lang="es-CL"/>
          </a:p>
        </p:txBody>
      </p:sp>
    </p:spTree>
    <p:extLst>
      <p:ext uri="{BB962C8B-B14F-4D97-AF65-F5344CB8AC3E}">
        <p14:creationId xmlns:p14="http://schemas.microsoft.com/office/powerpoint/2010/main" val="1512108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DE </a:t>
            </a:r>
            <a:r>
              <a:rPr lang="es-ES" sz="2800" dirty="0" smtClean="0">
                <a:solidFill>
                  <a:srgbClr val="ED423D"/>
                </a:solidFill>
                <a:latin typeface="Calibri" panose="020F0502020204030204" pitchFamily="34" charset="0"/>
                <a:ea typeface="Roboto"/>
                <a:cs typeface="Calibri" panose="020F0502020204030204" pitchFamily="34" charset="0"/>
                <a:sym typeface="Roboto"/>
              </a:rPr>
              <a:t>CARNOT</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8677976" cy="892436"/>
          </a:xfrm>
          <a:prstGeom prst="roundRect">
            <a:avLst>
              <a:gd name="adj" fmla="val 1634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28799" y="2404583"/>
            <a:ext cx="7741764" cy="584775"/>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cs typeface="Calibri" panose="020F0502020204030204" pitchFamily="34" charset="0"/>
              </a:rPr>
              <a:t>El Ciclo de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Carnot</a:t>
            </a:r>
            <a:r>
              <a:rPr lang="es-ES" sz="1600" dirty="0">
                <a:effectLst>
                  <a:outerShdw sx="1000" sy="1000" algn="tl">
                    <a:srgbClr val="000000"/>
                  </a:outerShdw>
                </a:effectLst>
                <a:latin typeface="Calibri" panose="020F0502020204030204" pitchFamily="34" charset="0"/>
                <a:cs typeface="Calibri" panose="020F0502020204030204" pitchFamily="34" charset="0"/>
              </a:rPr>
              <a:t>, es un ciclo Termodinámico que constituye el ciclo básico de todos los motores térmicos y demuestra que no existe ese motor perfecto.</a:t>
            </a:r>
          </a:p>
        </p:txBody>
      </p:sp>
      <p:sp>
        <p:nvSpPr>
          <p:cNvPr id="39" name="Google Shape;174;p19">
            <a:extLst>
              <a:ext uri="{FF2B5EF4-FFF2-40B4-BE49-F238E27FC236}">
                <a16:creationId xmlns="" xmlns:a16="http://schemas.microsoft.com/office/drawing/2014/main" id="{7566487E-D189-404A-979C-EE9B82CE619A}"/>
              </a:ext>
            </a:extLst>
          </p:cNvPr>
          <p:cNvSpPr/>
          <p:nvPr/>
        </p:nvSpPr>
        <p:spPr>
          <a:xfrm>
            <a:off x="466024" y="3358680"/>
            <a:ext cx="8677976" cy="633028"/>
          </a:xfrm>
          <a:prstGeom prst="roundRect">
            <a:avLst>
              <a:gd name="adj" fmla="val 16346"/>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40" name="Rectángulo 39">
            <a:extLst>
              <a:ext uri="{FF2B5EF4-FFF2-40B4-BE49-F238E27FC236}">
                <a16:creationId xmlns="" xmlns:a16="http://schemas.microsoft.com/office/drawing/2014/main" id="{FBB8498D-DB88-5546-9786-2CD70A9C50DC}"/>
              </a:ext>
            </a:extLst>
          </p:cNvPr>
          <p:cNvSpPr/>
          <p:nvPr/>
        </p:nvSpPr>
        <p:spPr>
          <a:xfrm>
            <a:off x="828799" y="3484612"/>
            <a:ext cx="7831624" cy="338554"/>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ea typeface="Times New Roman" pitchFamily="18" charset="0"/>
                <a:cs typeface="Calibri" panose="020F0502020204030204" pitchFamily="34" charset="0"/>
              </a:rPr>
              <a:t>Cualquier motor térmico pierde parte del calor suministrado.</a:t>
            </a:r>
            <a:r>
              <a:rPr lang="es-ES" sz="1600" dirty="0">
                <a:effectLst>
                  <a:outerShdw blurRad="38100" dist="38100" dir="2700000" algn="tl">
                    <a:srgbClr val="000000">
                      <a:alpha val="43137"/>
                    </a:srgbClr>
                  </a:outerShdw>
                </a:effectLst>
                <a:latin typeface="Calibri" panose="020F0502020204030204" pitchFamily="34" charset="0"/>
                <a:ea typeface="Times New Roman" pitchFamily="18" charset="0"/>
                <a:cs typeface="Calibri" panose="020F0502020204030204" pitchFamily="34" charset="0"/>
              </a:rPr>
              <a:t> </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44" name="Google Shape;174;p19">
            <a:extLst>
              <a:ext uri="{FF2B5EF4-FFF2-40B4-BE49-F238E27FC236}">
                <a16:creationId xmlns="" xmlns:a16="http://schemas.microsoft.com/office/drawing/2014/main" id="{7566487E-D189-404A-979C-EE9B82CE619A}"/>
              </a:ext>
            </a:extLst>
          </p:cNvPr>
          <p:cNvSpPr/>
          <p:nvPr/>
        </p:nvSpPr>
        <p:spPr>
          <a:xfrm>
            <a:off x="466024" y="4207761"/>
            <a:ext cx="8677976" cy="934352"/>
          </a:xfrm>
          <a:prstGeom prst="roundRect">
            <a:avLst>
              <a:gd name="adj" fmla="val 14188"/>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46" name="Rectángulo 45">
            <a:extLst>
              <a:ext uri="{FF2B5EF4-FFF2-40B4-BE49-F238E27FC236}">
                <a16:creationId xmlns="" xmlns:a16="http://schemas.microsoft.com/office/drawing/2014/main" id="{FBB8498D-DB88-5546-9786-2CD70A9C50DC}"/>
              </a:ext>
            </a:extLst>
          </p:cNvPr>
          <p:cNvSpPr/>
          <p:nvPr/>
        </p:nvSpPr>
        <p:spPr>
          <a:xfrm>
            <a:off x="828799" y="4386873"/>
            <a:ext cx="7963509" cy="584775"/>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ea typeface="Times New Roman" pitchFamily="18" charset="0"/>
                <a:cs typeface="Calibri" panose="020F0502020204030204" pitchFamily="34" charset="0"/>
              </a:rPr>
              <a:t>Uno de los principales sistemas que evita que todo el calor suministrado se convierta en energía o trabajo mecánico, es el </a:t>
            </a:r>
            <a:r>
              <a:rPr lang="es-ES" sz="1600" b="1" dirty="0">
                <a:solidFill>
                  <a:srgbClr val="76384D"/>
                </a:solidFill>
                <a:effectLst>
                  <a:outerShdw sx="1000" sy="1000" algn="tl">
                    <a:srgbClr val="000000"/>
                  </a:outerShdw>
                </a:effectLst>
                <a:latin typeface="Calibri" panose="020F0502020204030204" pitchFamily="34" charset="0"/>
                <a:ea typeface="Times New Roman" pitchFamily="18" charset="0"/>
                <a:cs typeface="Calibri" panose="020F0502020204030204" pitchFamily="34" charset="0"/>
              </a:rPr>
              <a:t>sistema de refrigeración</a:t>
            </a:r>
            <a:r>
              <a:rPr lang="es-ES" sz="1600" dirty="0">
                <a:solidFill>
                  <a:srgbClr val="76384D"/>
                </a:solidFill>
                <a:effectLst>
                  <a:outerShdw sx="1000" sy="1000" algn="tl">
                    <a:srgbClr val="000000"/>
                  </a:outerShdw>
                </a:effectLst>
                <a:latin typeface="Calibri" panose="020F0502020204030204" pitchFamily="34" charset="0"/>
                <a:ea typeface="Times New Roman" pitchFamily="18" charset="0"/>
                <a:cs typeface="Calibri" panose="020F0502020204030204" pitchFamily="34" charset="0"/>
              </a:rPr>
              <a:t>.</a:t>
            </a:r>
            <a:endParaRPr lang="es-ES" sz="1600" dirty="0">
              <a:solidFill>
                <a:srgbClr val="76384D"/>
              </a:solidFill>
              <a:effectLst>
                <a:outerShdw sx="1000" sy="1000" algn="tl">
                  <a:srgbClr val="000000"/>
                </a:outerShdw>
              </a:effectLst>
              <a:latin typeface="Calibri" panose="020F0502020204030204" pitchFamily="34" charset="0"/>
              <a:cs typeface="Calibri" panose="020F0502020204030204" pitchFamily="34" charset="0"/>
            </a:endParaRPr>
          </a:p>
        </p:txBody>
      </p:sp>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19</a:t>
            </a:fld>
            <a:endParaRPr lang="es-CL"/>
          </a:p>
        </p:txBody>
      </p:sp>
    </p:spTree>
    <p:extLst>
      <p:ext uri="{BB962C8B-B14F-4D97-AF65-F5344CB8AC3E}">
        <p14:creationId xmlns:p14="http://schemas.microsoft.com/office/powerpoint/2010/main" val="798587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a:t>
            </a:r>
            <a:r>
              <a:rPr lang="es-ES" sz="1500" b="1" dirty="0" smtClean="0">
                <a:solidFill>
                  <a:srgbClr val="000000"/>
                </a:solidFill>
                <a:latin typeface="Calibri" panose="020F0502020204030204" pitchFamily="34" charset="0"/>
                <a:ea typeface="Roboto"/>
                <a:cs typeface="Calibri" panose="020F0502020204030204" pitchFamily="34" charset="0"/>
                <a:sym typeface="Roboto"/>
              </a:rPr>
              <a:t>2</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sp>
        <p:nvSpPr>
          <p:cNvPr id="61" name="Google Shape;61;p13"/>
          <p:cNvSpPr txBox="1">
            <a:spLocks noGrp="1"/>
          </p:cNvSpPr>
          <p:nvPr>
            <p:ph type="subTitle" idx="2"/>
          </p:nvPr>
        </p:nvSpPr>
        <p:spPr>
          <a:xfrm>
            <a:off x="365424" y="2364630"/>
            <a:ext cx="8821105" cy="849217"/>
          </a:xfrm>
          <a:prstGeom prst="rect">
            <a:avLst/>
          </a:prstGeom>
          <a:noFill/>
          <a:ln>
            <a:noFill/>
          </a:ln>
        </p:spPr>
        <p:txBody>
          <a:bodyPr spcFirstLastPara="1" wrap="square" lIns="91425" tIns="91425" rIns="91425" bIns="91425" anchor="ctr" anchorCtr="0">
            <a:noAutofit/>
          </a:body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CICLOS DE TRABAJO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DIESEL Y GASOLINA</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7" y="3100803"/>
            <a:ext cx="8881872" cy="44500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a:solidFill>
                  <a:srgbClr val="ED423D"/>
                </a:solidFill>
                <a:latin typeface="Calibri" panose="020F0502020204030204" pitchFamily="34" charset="0"/>
                <a:ea typeface="Roboto"/>
                <a:cs typeface="Calibri" panose="020F0502020204030204" pitchFamily="34" charset="0"/>
                <a:sym typeface="Roboto"/>
              </a:rPr>
              <a:t>OTTO (VOLUMEN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2835156"/>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2308324"/>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cs typeface="Calibri" panose="020F0502020204030204" pitchFamily="34" charset="0"/>
              </a:rPr>
              <a:t>Entre los puntos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“a”</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y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“b”</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se produce el proceso que se conoce como Compresión Adiabática</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es decir, proceso en el cual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el calor alcanzado</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por la mezcla combustible comprimida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no es transferido a su entorno </a:t>
            </a:r>
            <a:r>
              <a:rPr lang="es-ES" sz="1600" dirty="0">
                <a:effectLst>
                  <a:outerShdw sx="1000" sy="1000" algn="tl">
                    <a:srgbClr val="000000"/>
                  </a:outerShdw>
                </a:effectLst>
                <a:latin typeface="Calibri" panose="020F0502020204030204" pitchFamily="34" charset="0"/>
                <a:cs typeface="Calibri" panose="020F0502020204030204" pitchFamily="34" charset="0"/>
              </a:rPr>
              <a:t>(Cabeza de pistón, cilindro, cámara de combustión, etc.).</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716" y="2250191"/>
            <a:ext cx="8665464" cy="5321808"/>
          </a:xfrm>
          <a:prstGeom prst="rect">
            <a:avLst/>
          </a:prstGeom>
        </p:spPr>
      </p:pic>
      <p:sp>
        <p:nvSpPr>
          <p:cNvPr id="3" name="Marcador de número de diapositiva 2"/>
          <p:cNvSpPr>
            <a:spLocks noGrp="1"/>
          </p:cNvSpPr>
          <p:nvPr>
            <p:ph type="sldNum" sz="quarter" idx="2"/>
          </p:nvPr>
        </p:nvSpPr>
        <p:spPr>
          <a:xfrm>
            <a:off x="375975" y="6881800"/>
            <a:ext cx="332871" cy="317118"/>
          </a:xfrm>
        </p:spPr>
        <p:txBody>
          <a:bodyPr/>
          <a:lstStyle/>
          <a:p>
            <a:fld id="{86CB4B4D-7CA3-9044-876B-883B54F8677D}" type="slidenum">
              <a:rPr lang="es-CL" smtClean="0"/>
              <a:t>20</a:t>
            </a:fld>
            <a:endParaRPr lang="es-CL"/>
          </a:p>
        </p:txBody>
      </p:sp>
    </p:spTree>
    <p:extLst>
      <p:ext uri="{BB962C8B-B14F-4D97-AF65-F5344CB8AC3E}">
        <p14:creationId xmlns:p14="http://schemas.microsoft.com/office/powerpoint/2010/main" val="100061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a:solidFill>
                  <a:srgbClr val="ED423D"/>
                </a:solidFill>
                <a:latin typeface="Calibri" panose="020F0502020204030204" pitchFamily="34" charset="0"/>
                <a:ea typeface="Roboto"/>
                <a:cs typeface="Calibri" panose="020F0502020204030204" pitchFamily="34" charset="0"/>
                <a:sym typeface="Roboto"/>
              </a:rPr>
              <a:t>OTTO (VOLUMEN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1102928"/>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509268"/>
            <a:ext cx="3126513" cy="584775"/>
          </a:xfrm>
          <a:prstGeom prst="rect">
            <a:avLst/>
          </a:prstGeom>
        </p:spPr>
        <p:txBody>
          <a:bodyPr wrap="square">
            <a:spAutoFit/>
          </a:bodyPr>
          <a:lstStyle/>
          <a:p>
            <a:pPr>
              <a:defRPr/>
            </a:pP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Entre los puntos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“b”</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 y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“c”</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a:t>
            </a:r>
            <a:r>
              <a:rPr lang="es-ES" sz="1600" b="1"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se produce el Proceso de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Explosión</a:t>
            </a:r>
            <a:r>
              <a:rPr lang="es-ES" sz="1600" dirty="0">
                <a:solidFill>
                  <a:srgbClr val="76384D"/>
                </a:solidFill>
                <a:effectLst>
                  <a:outerShdw sx="1000" sy="1000" algn="tl">
                    <a:srgbClr val="000000"/>
                  </a:outerShdw>
                </a:effectLst>
                <a:latin typeface="Calibri" panose="020F0502020204030204" pitchFamily="34" charset="0"/>
                <a:ea typeface="Calibri" pitchFamily="34" charset="0"/>
                <a:cs typeface="Calibri" panose="020F0502020204030204" pitchFamily="34" charset="0"/>
              </a:rPr>
              <a:t>. </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sp>
        <p:nvSpPr>
          <p:cNvPr id="9" name="Google Shape;174;p19">
            <a:extLst>
              <a:ext uri="{FF2B5EF4-FFF2-40B4-BE49-F238E27FC236}">
                <a16:creationId xmlns="" xmlns:a16="http://schemas.microsoft.com/office/drawing/2014/main" id="{7566487E-D189-404A-979C-EE9B82CE619A}"/>
              </a:ext>
            </a:extLst>
          </p:cNvPr>
          <p:cNvSpPr/>
          <p:nvPr/>
        </p:nvSpPr>
        <p:spPr>
          <a:xfrm>
            <a:off x="466024" y="3576275"/>
            <a:ext cx="3893325" cy="1829914"/>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5" name="Rectángulo 14">
            <a:extLst>
              <a:ext uri="{FF2B5EF4-FFF2-40B4-BE49-F238E27FC236}">
                <a16:creationId xmlns="" xmlns:a16="http://schemas.microsoft.com/office/drawing/2014/main" id="{FBB8498D-DB88-5546-9786-2CD70A9C50DC}"/>
              </a:ext>
            </a:extLst>
          </p:cNvPr>
          <p:cNvSpPr/>
          <p:nvPr/>
        </p:nvSpPr>
        <p:spPr>
          <a:xfrm>
            <a:off x="849430" y="3835352"/>
            <a:ext cx="3126513" cy="1323439"/>
          </a:xfrm>
          <a:prstGeom prst="rect">
            <a:avLst/>
          </a:prstGeom>
        </p:spPr>
        <p:txBody>
          <a:bodyPr wrap="square">
            <a:spAutoFit/>
          </a:bodyPr>
          <a:lstStyle/>
          <a:p>
            <a:pPr>
              <a:defRPr/>
            </a:pP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En este momento se produce un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calentamiento </a:t>
            </a:r>
            <a:r>
              <a:rPr lang="es-ES" sz="1600" b="1" dirty="0" err="1">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isocórico</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es decir, aquel en donde </a:t>
            </a:r>
            <a:r>
              <a:rPr lang="es-ES" sz="1600" b="1" dirty="0">
                <a:solidFill>
                  <a:srgbClr val="76384D"/>
                </a:solidFill>
                <a:effectLst>
                  <a:outerShdw sx="1000" sy="1000" algn="tl">
                    <a:srgbClr val="000000"/>
                  </a:outerShdw>
                </a:effectLst>
                <a:latin typeface="Calibri" panose="020F0502020204030204" pitchFamily="34" charset="0"/>
                <a:ea typeface="Calibri" panose="020F0502020204030204" pitchFamily="34" charset="0"/>
                <a:cs typeface="Calibri" panose="020F0502020204030204" pitchFamily="34" charset="0"/>
              </a:rPr>
              <a:t>solo aumenta la presión ya que el volumen es constante.</a:t>
            </a:r>
            <a:endPar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endParaRPr>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0191"/>
            <a:ext cx="4462272" cy="3660648"/>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21</a:t>
            </a:fld>
            <a:endParaRPr lang="es-CL"/>
          </a:p>
        </p:txBody>
      </p:sp>
    </p:spTree>
    <p:extLst>
      <p:ext uri="{BB962C8B-B14F-4D97-AF65-F5344CB8AC3E}">
        <p14:creationId xmlns:p14="http://schemas.microsoft.com/office/powerpoint/2010/main" val="405539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a:solidFill>
                  <a:srgbClr val="ED423D"/>
                </a:solidFill>
                <a:latin typeface="Calibri" panose="020F0502020204030204" pitchFamily="34" charset="0"/>
                <a:ea typeface="Roboto"/>
                <a:cs typeface="Calibri" panose="020F0502020204030204" pitchFamily="34" charset="0"/>
                <a:sym typeface="Roboto"/>
              </a:rPr>
              <a:t>OTTO (VOLUMEN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0"/>
            <a:ext cx="3893325" cy="2626609"/>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2062103"/>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cs typeface="Calibri" panose="020F0502020204030204" pitchFamily="34" charset="0"/>
              </a:rPr>
              <a:t>El Proceso de Expansión o Trabajo se conoce como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“Expansión Adiabática”</a:t>
            </a:r>
            <a:r>
              <a:rPr lang="es-ES" sz="1600" dirty="0">
                <a:effectLst>
                  <a:outerShdw sx="1000" sy="1000" algn="tl">
                    <a:srgbClr val="000000"/>
                  </a:outerShdw>
                </a:effectLst>
                <a:latin typeface="Calibri" panose="020F0502020204030204" pitchFamily="34" charset="0"/>
                <a:cs typeface="Calibri" panose="020F0502020204030204" pitchFamily="34" charset="0"/>
              </a:rPr>
              <a:t>, lo cual ocurre entre los puntos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“c”</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y</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“d”</a:t>
            </a:r>
            <a:r>
              <a:rPr lang="es-ES" sz="1600" dirty="0">
                <a:effectLst>
                  <a:outerShdw sx="1000" sy="1000" algn="tl">
                    <a:srgbClr val="000000"/>
                  </a:outerShdw>
                </a:effectLst>
                <a:latin typeface="Calibri" panose="020F0502020204030204" pitchFamily="34" charset="0"/>
                <a:cs typeface="Calibri" panose="020F0502020204030204" pitchFamily="34" charset="0"/>
              </a:rPr>
              <a:t>,</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es decir,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proceso en el cual  el calor alcanzado no es transferido a su entorno </a:t>
            </a:r>
            <a:r>
              <a:rPr lang="es-ES" sz="1600" dirty="0">
                <a:effectLst>
                  <a:outerShdw sx="1000" sy="1000" algn="tl">
                    <a:srgbClr val="000000"/>
                  </a:outerShdw>
                </a:effectLst>
                <a:latin typeface="Calibri" panose="020F0502020204030204" pitchFamily="34" charset="0"/>
                <a:cs typeface="Calibri" panose="020F0502020204030204" pitchFamily="34" charset="0"/>
              </a:rPr>
              <a:t>(Cabeza de Pistón, Cilindro, Cámara de Combustión).</a:t>
            </a: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0190"/>
            <a:ext cx="4462272" cy="3660648"/>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22</a:t>
            </a:fld>
            <a:endParaRPr lang="es-CL"/>
          </a:p>
        </p:txBody>
      </p:sp>
    </p:spTree>
    <p:extLst>
      <p:ext uri="{BB962C8B-B14F-4D97-AF65-F5344CB8AC3E}">
        <p14:creationId xmlns:p14="http://schemas.microsoft.com/office/powerpoint/2010/main" val="388352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a:solidFill>
                  <a:srgbClr val="ED423D"/>
                </a:solidFill>
                <a:latin typeface="Calibri" panose="020F0502020204030204" pitchFamily="34" charset="0"/>
                <a:ea typeface="Roboto"/>
                <a:cs typeface="Calibri" panose="020F0502020204030204" pitchFamily="34" charset="0"/>
                <a:sym typeface="Roboto"/>
              </a:rPr>
              <a:t>OTTO (VOLUMEN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2081178"/>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1569660"/>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cs typeface="Calibri" panose="020F0502020204030204" pitchFamily="34" charset="0"/>
              </a:rPr>
              <a:t>Al final del proceso de expansión, entre las letras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“d”</a:t>
            </a:r>
            <a:r>
              <a:rPr lang="es-ES" sz="1600"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y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“a”</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se produce el llamado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“Enfriamiento </a:t>
            </a:r>
            <a:r>
              <a:rPr lang="es-ES" sz="1600" b="1" dirty="0" err="1">
                <a:solidFill>
                  <a:srgbClr val="76384D"/>
                </a:solidFill>
                <a:effectLst>
                  <a:outerShdw sx="1000" sy="1000" algn="tl">
                    <a:srgbClr val="000000"/>
                  </a:outerShdw>
                </a:effectLst>
                <a:latin typeface="Calibri" panose="020F0502020204030204" pitchFamily="34" charset="0"/>
                <a:cs typeface="Calibri" panose="020F0502020204030204" pitchFamily="34" charset="0"/>
              </a:rPr>
              <a:t>Isocórico</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a:t>
            </a:r>
            <a:r>
              <a:rPr lang="es-ES" sz="1600" dirty="0">
                <a:effectLst>
                  <a:outerShdw sx="1000" sy="1000" algn="tl">
                    <a:srgbClr val="000000"/>
                  </a:outerShdw>
                </a:effectLst>
                <a:latin typeface="Calibri" panose="020F0502020204030204" pitchFamily="34" charset="0"/>
                <a:cs typeface="Calibri" panose="020F0502020204030204" pitchFamily="34" charset="0"/>
              </a:rPr>
              <a:t>,</a:t>
            </a:r>
            <a:r>
              <a:rPr lang="es-ES" sz="1600" b="1" dirty="0">
                <a:effectLst>
                  <a:outerShdw sx="1000" sy="1000" algn="tl">
                    <a:srgbClr val="000000"/>
                  </a:outerShdw>
                </a:effectLst>
                <a:latin typeface="Calibri" panose="020F0502020204030204" pitchFamily="34" charset="0"/>
                <a:cs typeface="Calibri" panose="020F0502020204030204" pitchFamily="34" charset="0"/>
              </a:rPr>
              <a:t> </a:t>
            </a:r>
            <a:r>
              <a:rPr lang="es-ES" sz="1600" dirty="0">
                <a:effectLst>
                  <a:outerShdw sx="1000" sy="1000" algn="tl">
                    <a:srgbClr val="000000"/>
                  </a:outerShdw>
                </a:effectLst>
                <a:latin typeface="Calibri" panose="020F0502020204030204" pitchFamily="34" charset="0"/>
                <a:cs typeface="Calibri" panose="020F0502020204030204" pitchFamily="34" charset="0"/>
              </a:rPr>
              <a:t>es decir, </a:t>
            </a:r>
            <a:r>
              <a:rPr lang="es-ES" sz="1600" b="1" dirty="0">
                <a:solidFill>
                  <a:srgbClr val="76384D"/>
                </a:solidFill>
                <a:effectLst>
                  <a:outerShdw sx="1000" sy="1000" algn="tl">
                    <a:srgbClr val="000000"/>
                  </a:outerShdw>
                </a:effectLst>
                <a:latin typeface="Calibri" panose="020F0502020204030204" pitchFamily="34" charset="0"/>
                <a:cs typeface="Calibri" panose="020F0502020204030204" pitchFamily="34" charset="0"/>
              </a:rPr>
              <a:t>aquel en donde solo se reduce la presión ya que el volumen es constante. </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sp>
        <p:nvSpPr>
          <p:cNvPr id="9" name="Google Shape;174;p19">
            <a:extLst>
              <a:ext uri="{FF2B5EF4-FFF2-40B4-BE49-F238E27FC236}">
                <a16:creationId xmlns="" xmlns:a16="http://schemas.microsoft.com/office/drawing/2014/main" id="{7566487E-D189-404A-979C-EE9B82CE619A}"/>
              </a:ext>
            </a:extLst>
          </p:cNvPr>
          <p:cNvSpPr/>
          <p:nvPr/>
        </p:nvSpPr>
        <p:spPr>
          <a:xfrm>
            <a:off x="466024" y="4543858"/>
            <a:ext cx="3893325" cy="1290717"/>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5" name="Rectángulo 14">
            <a:extLst>
              <a:ext uri="{FF2B5EF4-FFF2-40B4-BE49-F238E27FC236}">
                <a16:creationId xmlns="" xmlns:a16="http://schemas.microsoft.com/office/drawing/2014/main" id="{FBB8498D-DB88-5546-9786-2CD70A9C50DC}"/>
              </a:ext>
            </a:extLst>
          </p:cNvPr>
          <p:cNvSpPr/>
          <p:nvPr/>
        </p:nvSpPr>
        <p:spPr>
          <a:xfrm>
            <a:off x="849430" y="4773718"/>
            <a:ext cx="3126513" cy="830997"/>
          </a:xfrm>
          <a:prstGeom prst="rect">
            <a:avLst/>
          </a:prstGeom>
        </p:spPr>
        <p:txBody>
          <a:bodyPr wrap="square">
            <a:spAutoFit/>
          </a:bodyPr>
          <a:lstStyle/>
          <a:p>
            <a:pPr algn="just">
              <a:defRPr/>
            </a:pPr>
            <a:r>
              <a:rPr lang="es-ES" sz="1600" dirty="0">
                <a:effectLst>
                  <a:outerShdw sx="1000" sy="1000" algn="tl">
                    <a:srgbClr val="000000"/>
                  </a:outerShdw>
                </a:effectLst>
                <a:latin typeface="Calibri" panose="020F0502020204030204" pitchFamily="34" charset="0"/>
                <a:cs typeface="Calibri" panose="020F0502020204030204" pitchFamily="34" charset="0"/>
              </a:rPr>
              <a:t>Esto es debido a que se abre la válvula de escape y comienza el proceso de escape.</a:t>
            </a:r>
            <a:endParaRPr lang="es-ES" sz="1600" b="1" dirty="0">
              <a:effectLst>
                <a:outerShdw sx="1000" sy="1000" algn="tl">
                  <a:srgbClr val="000000"/>
                </a:outerShdw>
              </a:effectLst>
              <a:latin typeface="Calibri" panose="020F0502020204030204" pitchFamily="34" charset="0"/>
              <a:cs typeface="Calibri" panose="020F0502020204030204" pitchFamily="34" charset="0"/>
            </a:endParaRP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4999"/>
            <a:ext cx="4462272" cy="4703064"/>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23</a:t>
            </a:fld>
            <a:endParaRPr lang="es-CL"/>
          </a:p>
        </p:txBody>
      </p:sp>
    </p:spTree>
    <p:extLst>
      <p:ext uri="{BB962C8B-B14F-4D97-AF65-F5344CB8AC3E}">
        <p14:creationId xmlns:p14="http://schemas.microsoft.com/office/powerpoint/2010/main" val="13586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smtClean="0">
                <a:solidFill>
                  <a:srgbClr val="ED423D"/>
                </a:solidFill>
                <a:latin typeface="Calibri" panose="020F0502020204030204" pitchFamily="34" charset="0"/>
                <a:ea typeface="Roboto"/>
                <a:cs typeface="Calibri" panose="020F0502020204030204" pitchFamily="34" charset="0"/>
                <a:sym typeface="Roboto"/>
              </a:rPr>
              <a:t>DIESEL (PRESIÓN CONSTANTE</a:t>
            </a:r>
            <a:r>
              <a:rPr lang="es-ES" sz="2800" dirty="0">
                <a:solidFill>
                  <a:srgbClr val="ED423D"/>
                </a:solidFill>
                <a:latin typeface="Calibri" panose="020F0502020204030204" pitchFamily="34" charset="0"/>
                <a:ea typeface="Roboto"/>
                <a:cs typeface="Calibri" panose="020F0502020204030204" pitchFamily="34" charset="0"/>
                <a:sym typeface="Roboto"/>
              </a:rPr>
              <a:t>)</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0"/>
            <a:ext cx="3893325" cy="2626609"/>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2062103"/>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Entre</a:t>
            </a:r>
            <a:r>
              <a:rPr lang="es-ES" sz="1600" b="1" dirty="0">
                <a:effectLst>
                  <a:outerShdw sx="1000" sy="1000" algn="tl">
                    <a:srgbClr val="000000"/>
                  </a:outerShdw>
                </a:effectLst>
                <a:latin typeface="Calibri" charset="0"/>
                <a:ea typeface="Calibri" charset="0"/>
                <a:cs typeface="Calibri" charset="0"/>
              </a:rPr>
              <a:t> </a:t>
            </a:r>
            <a:r>
              <a:rPr lang="es-ES" sz="1600" b="1" dirty="0">
                <a:solidFill>
                  <a:srgbClr val="76384D"/>
                </a:solidFill>
                <a:effectLst>
                  <a:outerShdw sx="1000" sy="1000" algn="tl">
                    <a:srgbClr val="000000"/>
                  </a:outerShdw>
                </a:effectLst>
                <a:latin typeface="Calibri" charset="0"/>
                <a:ea typeface="Calibri" charset="0"/>
                <a:cs typeface="Calibri" charset="0"/>
              </a:rPr>
              <a:t>“a”</a:t>
            </a:r>
            <a:r>
              <a:rPr lang="es-ES" sz="1600" dirty="0">
                <a:effectLst>
                  <a:outerShdw sx="1000" sy="1000" algn="tl">
                    <a:srgbClr val="000000"/>
                  </a:outerShdw>
                </a:effectLst>
                <a:latin typeface="Calibri" charset="0"/>
                <a:ea typeface="Calibri" charset="0"/>
                <a:cs typeface="Calibri" charset="0"/>
              </a:rPr>
              <a:t> y </a:t>
            </a:r>
            <a:r>
              <a:rPr lang="es-ES" sz="1600" b="1" dirty="0">
                <a:solidFill>
                  <a:srgbClr val="76384D"/>
                </a:solidFill>
                <a:effectLst>
                  <a:outerShdw sx="1000" sy="1000" algn="tl">
                    <a:srgbClr val="000000"/>
                  </a:outerShdw>
                </a:effectLst>
                <a:latin typeface="Calibri" charset="0"/>
                <a:ea typeface="Calibri" charset="0"/>
                <a:cs typeface="Calibri" charset="0"/>
              </a:rPr>
              <a:t>“b”, </a:t>
            </a:r>
            <a:r>
              <a:rPr lang="es-ES" sz="1600" dirty="0">
                <a:effectLst>
                  <a:outerShdw sx="1000" sy="1000" algn="tl">
                    <a:srgbClr val="000000"/>
                  </a:outerShdw>
                </a:effectLst>
                <a:latin typeface="Calibri" charset="0"/>
                <a:ea typeface="Calibri" charset="0"/>
                <a:cs typeface="Calibri" charset="0"/>
              </a:rPr>
              <a:t>se produce</a:t>
            </a:r>
            <a:r>
              <a:rPr lang="es-ES" sz="1600" b="1" dirty="0">
                <a:effectLst>
                  <a:outerShdw sx="1000" sy="1000" algn="tl">
                    <a:srgbClr val="000000"/>
                  </a:outerShdw>
                </a:effectLst>
                <a:latin typeface="Calibri" charset="0"/>
                <a:ea typeface="Calibri" charset="0"/>
                <a:cs typeface="Calibri" charset="0"/>
              </a:rPr>
              <a:t> </a:t>
            </a:r>
            <a:r>
              <a:rPr lang="es-ES" sz="1600" dirty="0">
                <a:effectLst>
                  <a:outerShdw sx="1000" sy="1000" algn="tl">
                    <a:srgbClr val="000000"/>
                  </a:outerShdw>
                </a:effectLst>
                <a:latin typeface="Calibri" charset="0"/>
                <a:ea typeface="Calibri" charset="0"/>
                <a:cs typeface="Calibri" charset="0"/>
              </a:rPr>
              <a:t>el Proceso se le conoce como </a:t>
            </a:r>
            <a:r>
              <a:rPr lang="es-ES" sz="1600" b="1" dirty="0">
                <a:solidFill>
                  <a:srgbClr val="76384D"/>
                </a:solidFill>
                <a:effectLst>
                  <a:outerShdw sx="1000" sy="1000" algn="tl">
                    <a:srgbClr val="000000"/>
                  </a:outerShdw>
                </a:effectLst>
                <a:latin typeface="Calibri" charset="0"/>
                <a:ea typeface="Calibri" charset="0"/>
                <a:cs typeface="Calibri" charset="0"/>
              </a:rPr>
              <a:t>Compresión Adiabática, </a:t>
            </a:r>
            <a:r>
              <a:rPr lang="es-ES" sz="1600" dirty="0">
                <a:effectLst>
                  <a:outerShdw sx="1000" sy="1000" algn="tl">
                    <a:srgbClr val="000000"/>
                  </a:outerShdw>
                </a:effectLst>
                <a:latin typeface="Calibri" charset="0"/>
                <a:ea typeface="Calibri" charset="0"/>
                <a:cs typeface="Calibri" charset="0"/>
              </a:rPr>
              <a:t>es decir, </a:t>
            </a:r>
            <a:r>
              <a:rPr lang="es-ES" sz="1600" b="1" dirty="0">
                <a:solidFill>
                  <a:srgbClr val="76384D"/>
                </a:solidFill>
                <a:effectLst>
                  <a:outerShdw sx="1000" sy="1000" algn="tl">
                    <a:srgbClr val="000000"/>
                  </a:outerShdw>
                </a:effectLst>
                <a:latin typeface="Calibri" charset="0"/>
                <a:ea typeface="Calibri" charset="0"/>
                <a:cs typeface="Calibri" charset="0"/>
              </a:rPr>
              <a:t>Proceso en el cual el calor alcanzado por el aire comprimido a Alta Presión no es transferido a su entorno </a:t>
            </a:r>
            <a:r>
              <a:rPr lang="es-ES" sz="1600" dirty="0">
                <a:effectLst>
                  <a:outerShdw sx="1000" sy="1000" algn="tl">
                    <a:srgbClr val="000000"/>
                  </a:outerShdw>
                </a:effectLst>
                <a:latin typeface="Calibri" charset="0"/>
                <a:ea typeface="Calibri" charset="0"/>
                <a:cs typeface="Calibri" charset="0"/>
              </a:rPr>
              <a:t>(Cabeza de Pistón, Cilindro, Cámara de Combustión).</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716" y="2250191"/>
            <a:ext cx="8665464" cy="5321808"/>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24</a:t>
            </a:fld>
            <a:endParaRPr lang="es-CL"/>
          </a:p>
        </p:txBody>
      </p:sp>
    </p:spTree>
    <p:extLst>
      <p:ext uri="{BB962C8B-B14F-4D97-AF65-F5344CB8AC3E}">
        <p14:creationId xmlns:p14="http://schemas.microsoft.com/office/powerpoint/2010/main" val="31081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smtClean="0">
                <a:solidFill>
                  <a:srgbClr val="ED423D"/>
                </a:solidFill>
                <a:latin typeface="Calibri" panose="020F0502020204030204" pitchFamily="34" charset="0"/>
                <a:ea typeface="Roboto"/>
                <a:cs typeface="Calibri" panose="020F0502020204030204" pitchFamily="34" charset="0"/>
                <a:sym typeface="Roboto"/>
              </a:rPr>
              <a:t>DIESEL (PRESIÓN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1738884"/>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1323439"/>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Entre los puntos </a:t>
            </a:r>
            <a:r>
              <a:rPr lang="es-ES" sz="1600" b="1" dirty="0">
                <a:solidFill>
                  <a:srgbClr val="76384D"/>
                </a:solidFill>
                <a:effectLst>
                  <a:outerShdw sx="1000" sy="1000" algn="tl">
                    <a:srgbClr val="000000"/>
                  </a:outerShdw>
                </a:effectLst>
                <a:latin typeface="Calibri" charset="0"/>
                <a:ea typeface="Calibri" charset="0"/>
                <a:cs typeface="Calibri" charset="0"/>
              </a:rPr>
              <a:t>“b”</a:t>
            </a:r>
            <a:r>
              <a:rPr lang="es-ES" sz="1600" dirty="0">
                <a:effectLst>
                  <a:outerShdw sx="1000" sy="1000" algn="tl">
                    <a:srgbClr val="000000"/>
                  </a:outerShdw>
                </a:effectLst>
                <a:latin typeface="Calibri" charset="0"/>
                <a:ea typeface="Calibri" charset="0"/>
                <a:cs typeface="Calibri" charset="0"/>
              </a:rPr>
              <a:t> y </a:t>
            </a:r>
            <a:r>
              <a:rPr lang="es-ES" sz="1600" b="1" dirty="0">
                <a:solidFill>
                  <a:srgbClr val="76384D"/>
                </a:solidFill>
                <a:effectLst>
                  <a:outerShdw sx="1000" sy="1000" algn="tl">
                    <a:srgbClr val="000000"/>
                  </a:outerShdw>
                </a:effectLst>
                <a:latin typeface="Calibri" charset="0"/>
                <a:ea typeface="Calibri" charset="0"/>
                <a:cs typeface="Calibri" charset="0"/>
              </a:rPr>
              <a:t>“c”</a:t>
            </a:r>
            <a:r>
              <a:rPr lang="es-ES" sz="1600" b="1" dirty="0">
                <a:effectLst>
                  <a:outerShdw sx="1000" sy="1000" algn="tl">
                    <a:srgbClr val="000000"/>
                  </a:outerShdw>
                </a:effectLst>
                <a:latin typeface="Calibri" charset="0"/>
                <a:ea typeface="Calibri" charset="0"/>
                <a:cs typeface="Calibri" charset="0"/>
              </a:rPr>
              <a:t> </a:t>
            </a:r>
            <a:r>
              <a:rPr lang="es-ES" sz="1600" dirty="0">
                <a:effectLst>
                  <a:outerShdw sx="1000" sy="1000" algn="tl">
                    <a:srgbClr val="000000"/>
                  </a:outerShdw>
                </a:effectLst>
                <a:latin typeface="Calibri" charset="0"/>
                <a:ea typeface="Calibri" charset="0"/>
                <a:cs typeface="Calibri" charset="0"/>
              </a:rPr>
              <a:t>se inyecta el </a:t>
            </a:r>
            <a:r>
              <a:rPr lang="es-ES" sz="1600" dirty="0" err="1">
                <a:effectLst>
                  <a:outerShdw sx="1000" sy="1000" algn="tl">
                    <a:srgbClr val="000000"/>
                  </a:outerShdw>
                </a:effectLst>
                <a:latin typeface="Calibri" charset="0"/>
                <a:ea typeface="Calibri" charset="0"/>
                <a:cs typeface="Calibri" charset="0"/>
              </a:rPr>
              <a:t>diesel</a:t>
            </a:r>
            <a:r>
              <a:rPr lang="es-ES" sz="1600" dirty="0">
                <a:effectLst>
                  <a:outerShdw sx="1000" sy="1000" algn="tl">
                    <a:srgbClr val="000000"/>
                  </a:outerShdw>
                </a:effectLst>
                <a:latin typeface="Calibri" charset="0"/>
                <a:ea typeface="Calibri" charset="0"/>
                <a:cs typeface="Calibri" charset="0"/>
              </a:rPr>
              <a:t> a alta presión y se produce la combustión de la mezcla de  combustible comprimida. </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sp>
        <p:nvSpPr>
          <p:cNvPr id="9" name="Google Shape;174;p19">
            <a:extLst>
              <a:ext uri="{FF2B5EF4-FFF2-40B4-BE49-F238E27FC236}">
                <a16:creationId xmlns="" xmlns:a16="http://schemas.microsoft.com/office/drawing/2014/main" id="{7566487E-D189-404A-979C-EE9B82CE619A}"/>
              </a:ext>
            </a:extLst>
          </p:cNvPr>
          <p:cNvSpPr/>
          <p:nvPr/>
        </p:nvSpPr>
        <p:spPr>
          <a:xfrm>
            <a:off x="466024" y="4266425"/>
            <a:ext cx="3893325" cy="1760689"/>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5" name="Rectángulo 14">
            <a:extLst>
              <a:ext uri="{FF2B5EF4-FFF2-40B4-BE49-F238E27FC236}">
                <a16:creationId xmlns="" xmlns:a16="http://schemas.microsoft.com/office/drawing/2014/main" id="{FBB8498D-DB88-5546-9786-2CD70A9C50DC}"/>
              </a:ext>
            </a:extLst>
          </p:cNvPr>
          <p:cNvSpPr/>
          <p:nvPr/>
        </p:nvSpPr>
        <p:spPr>
          <a:xfrm>
            <a:off x="849430" y="4485050"/>
            <a:ext cx="3126513" cy="1323439"/>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En este momento se produce un </a:t>
            </a:r>
            <a:r>
              <a:rPr lang="es-ES" sz="1600" b="1" dirty="0">
                <a:solidFill>
                  <a:srgbClr val="76384D"/>
                </a:solidFill>
                <a:effectLst>
                  <a:outerShdw sx="1000" sy="1000" algn="tl">
                    <a:srgbClr val="000000"/>
                  </a:outerShdw>
                </a:effectLst>
                <a:latin typeface="Calibri" charset="0"/>
                <a:ea typeface="Calibri" charset="0"/>
                <a:cs typeface="Calibri" charset="0"/>
              </a:rPr>
              <a:t>Calentamiento Isobárico, </a:t>
            </a:r>
            <a:r>
              <a:rPr lang="es-ES" sz="1600" dirty="0">
                <a:effectLst>
                  <a:outerShdw sx="1000" sy="1000" algn="tl">
                    <a:srgbClr val="000000"/>
                  </a:outerShdw>
                </a:effectLst>
                <a:latin typeface="Calibri" charset="0"/>
                <a:ea typeface="Calibri" charset="0"/>
                <a:cs typeface="Calibri" charset="0"/>
              </a:rPr>
              <a:t>es decir, </a:t>
            </a:r>
            <a:r>
              <a:rPr lang="es-ES" sz="1600" b="1" dirty="0">
                <a:solidFill>
                  <a:srgbClr val="76384D"/>
                </a:solidFill>
                <a:effectLst>
                  <a:outerShdw sx="1000" sy="1000" algn="tl">
                    <a:srgbClr val="000000"/>
                  </a:outerShdw>
                </a:effectLst>
                <a:latin typeface="Calibri" charset="0"/>
                <a:ea typeface="Calibri" charset="0"/>
                <a:cs typeface="Calibri" charset="0"/>
              </a:rPr>
              <a:t>en donde el calor es Transferido a una presión constante y aumenta el volumen. </a:t>
            </a: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0191"/>
            <a:ext cx="4462272" cy="3660648"/>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25</a:t>
            </a:fld>
            <a:endParaRPr lang="es-CL"/>
          </a:p>
        </p:txBody>
      </p:sp>
    </p:spTree>
    <p:extLst>
      <p:ext uri="{BB962C8B-B14F-4D97-AF65-F5344CB8AC3E}">
        <p14:creationId xmlns:p14="http://schemas.microsoft.com/office/powerpoint/2010/main" val="180333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smtClean="0">
                <a:solidFill>
                  <a:srgbClr val="ED423D"/>
                </a:solidFill>
                <a:latin typeface="Calibri" panose="020F0502020204030204" pitchFamily="34" charset="0"/>
                <a:ea typeface="Roboto"/>
                <a:cs typeface="Calibri" panose="020F0502020204030204" pitchFamily="34" charset="0"/>
                <a:sym typeface="Roboto"/>
              </a:rPr>
              <a:t>DIESEL (PRESIÓN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1738884"/>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1323439"/>
          </a:xfrm>
          <a:prstGeom prst="rect">
            <a:avLst/>
          </a:prstGeom>
        </p:spPr>
        <p:txBody>
          <a:bodyPr wrap="square">
            <a:spAutoFit/>
          </a:bodyPr>
          <a:lstStyle/>
          <a:p>
            <a:pPr algn="just">
              <a:defRPr/>
            </a:pPr>
            <a:r>
              <a:rPr lang="es-ES" sz="1600" b="1" dirty="0">
                <a:solidFill>
                  <a:srgbClr val="76384D"/>
                </a:solidFill>
                <a:effectLst>
                  <a:outerShdw sx="1000" sy="1000" algn="tl">
                    <a:srgbClr val="000000"/>
                  </a:outerShdw>
                </a:effectLst>
                <a:latin typeface="Calibri" charset="0"/>
                <a:ea typeface="Calibri" charset="0"/>
                <a:cs typeface="Calibri" charset="0"/>
              </a:rPr>
              <a:t>Durante el proceso de Expansión o trabajo mecánico, entre los puntos “c” y “d”, </a:t>
            </a:r>
            <a:r>
              <a:rPr lang="es-ES" sz="1600" dirty="0">
                <a:effectLst>
                  <a:outerShdw sx="1000" sy="1000" algn="tl">
                    <a:srgbClr val="000000"/>
                  </a:outerShdw>
                </a:effectLst>
                <a:latin typeface="Calibri" charset="0"/>
                <a:ea typeface="Calibri" charset="0"/>
                <a:cs typeface="Calibri" charset="0"/>
              </a:rPr>
              <a:t>se produce una transformación de </a:t>
            </a:r>
            <a:r>
              <a:rPr lang="es-ES" sz="1600" b="1" dirty="0">
                <a:solidFill>
                  <a:srgbClr val="76384D"/>
                </a:solidFill>
                <a:effectLst>
                  <a:outerShdw sx="1000" sy="1000" algn="tl">
                    <a:srgbClr val="000000"/>
                  </a:outerShdw>
                </a:effectLst>
                <a:latin typeface="Calibri" charset="0"/>
                <a:ea typeface="Calibri" charset="0"/>
                <a:cs typeface="Calibri" charset="0"/>
              </a:rPr>
              <a:t>energía calórica a energía mecánica</a:t>
            </a:r>
            <a:r>
              <a:rPr lang="es-ES" sz="1600" dirty="0">
                <a:solidFill>
                  <a:srgbClr val="76384D"/>
                </a:solidFill>
                <a:effectLst>
                  <a:outerShdw sx="1000" sy="1000" algn="tl">
                    <a:srgbClr val="000000"/>
                  </a:outerShdw>
                </a:effectLst>
                <a:latin typeface="Calibri" charset="0"/>
                <a:ea typeface="Calibri" charset="0"/>
                <a:cs typeface="Calibri" charset="0"/>
              </a:rPr>
              <a:t>.</a:t>
            </a:r>
            <a:r>
              <a:rPr lang="es-ES" sz="1600" b="1" dirty="0">
                <a:solidFill>
                  <a:srgbClr val="76384D"/>
                </a:solidFill>
                <a:effectLst>
                  <a:outerShdw sx="1000" sy="1000" algn="tl">
                    <a:srgbClr val="000000"/>
                  </a:outerShdw>
                </a:effectLst>
                <a:latin typeface="Calibri" charset="0"/>
                <a:ea typeface="Calibri" charset="0"/>
                <a:cs typeface="Calibri" charset="0"/>
              </a:rPr>
              <a:t>  </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sp>
        <p:nvSpPr>
          <p:cNvPr id="9" name="Google Shape;174;p19">
            <a:extLst>
              <a:ext uri="{FF2B5EF4-FFF2-40B4-BE49-F238E27FC236}">
                <a16:creationId xmlns="" xmlns:a16="http://schemas.microsoft.com/office/drawing/2014/main" id="{7566487E-D189-404A-979C-EE9B82CE619A}"/>
              </a:ext>
            </a:extLst>
          </p:cNvPr>
          <p:cNvSpPr/>
          <p:nvPr/>
        </p:nvSpPr>
        <p:spPr>
          <a:xfrm>
            <a:off x="466024" y="4280223"/>
            <a:ext cx="3893325" cy="1760689"/>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5" name="Rectángulo 14">
            <a:extLst>
              <a:ext uri="{FF2B5EF4-FFF2-40B4-BE49-F238E27FC236}">
                <a16:creationId xmlns="" xmlns:a16="http://schemas.microsoft.com/office/drawing/2014/main" id="{FBB8498D-DB88-5546-9786-2CD70A9C50DC}"/>
              </a:ext>
            </a:extLst>
          </p:cNvPr>
          <p:cNvSpPr/>
          <p:nvPr/>
        </p:nvSpPr>
        <p:spPr>
          <a:xfrm>
            <a:off x="849430" y="4375737"/>
            <a:ext cx="3126513" cy="1569660"/>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Es una  </a:t>
            </a:r>
            <a:r>
              <a:rPr lang="es-ES" sz="1600" b="1" dirty="0">
                <a:solidFill>
                  <a:srgbClr val="76384D"/>
                </a:solidFill>
                <a:effectLst>
                  <a:outerShdw sx="1000" sy="1000" algn="tl">
                    <a:srgbClr val="000000"/>
                  </a:outerShdw>
                </a:effectLst>
                <a:latin typeface="Calibri" charset="0"/>
                <a:ea typeface="Calibri" charset="0"/>
                <a:cs typeface="Calibri" charset="0"/>
              </a:rPr>
              <a:t>“Expansión Adiabática”</a:t>
            </a:r>
            <a:r>
              <a:rPr lang="es-ES" sz="1600" dirty="0">
                <a:effectLst>
                  <a:outerShdw sx="1000" sy="1000" algn="tl">
                    <a:srgbClr val="000000"/>
                  </a:outerShdw>
                </a:effectLst>
                <a:latin typeface="Calibri" charset="0"/>
                <a:ea typeface="Calibri" charset="0"/>
                <a:cs typeface="Calibri" charset="0"/>
              </a:rPr>
              <a:t>,</a:t>
            </a:r>
            <a:r>
              <a:rPr lang="es-ES" sz="1600" b="1" dirty="0">
                <a:effectLst>
                  <a:outerShdw sx="1000" sy="1000" algn="tl">
                    <a:srgbClr val="000000"/>
                  </a:outerShdw>
                </a:effectLst>
                <a:latin typeface="Calibri" charset="0"/>
                <a:ea typeface="Calibri" charset="0"/>
                <a:cs typeface="Calibri" charset="0"/>
              </a:rPr>
              <a:t> </a:t>
            </a:r>
            <a:r>
              <a:rPr lang="es-ES" sz="1600" dirty="0">
                <a:effectLst>
                  <a:outerShdw sx="1000" sy="1000" algn="tl">
                    <a:srgbClr val="000000"/>
                  </a:outerShdw>
                </a:effectLst>
                <a:latin typeface="Calibri" charset="0"/>
                <a:ea typeface="Calibri" charset="0"/>
                <a:cs typeface="Calibri" charset="0"/>
              </a:rPr>
              <a:t>es decir,  </a:t>
            </a:r>
            <a:r>
              <a:rPr lang="es-ES" sz="1600" b="1" dirty="0">
                <a:solidFill>
                  <a:srgbClr val="76384D"/>
                </a:solidFill>
                <a:effectLst>
                  <a:outerShdw sx="1000" sy="1000" algn="tl">
                    <a:srgbClr val="000000"/>
                  </a:outerShdw>
                </a:effectLst>
                <a:latin typeface="Calibri" charset="0"/>
                <a:ea typeface="Calibri" charset="0"/>
                <a:cs typeface="Calibri" charset="0"/>
              </a:rPr>
              <a:t>proceso en el cual  el calor alcanzado no es transferido a su entorno (Cabeza de pistón, cilindro, cámara de combustión), sistema de refrigeración ,etc.).</a:t>
            </a:r>
            <a:endParaRPr lang="es-ES" sz="1600" dirty="0">
              <a:solidFill>
                <a:srgbClr val="76384D"/>
              </a:solidFill>
              <a:effectLst>
                <a:outerShdw sx="1000" sy="1000" algn="tl">
                  <a:srgbClr val="000000"/>
                </a:outerShdw>
              </a:effectLst>
              <a:latin typeface="Calibri" charset="0"/>
              <a:ea typeface="Calibri" charset="0"/>
              <a:cs typeface="Calibri" charset="0"/>
            </a:endParaRP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0191"/>
            <a:ext cx="4462272" cy="3660648"/>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26</a:t>
            </a:fld>
            <a:endParaRPr lang="es-CL"/>
          </a:p>
        </p:txBody>
      </p:sp>
    </p:spTree>
    <p:extLst>
      <p:ext uri="{BB962C8B-B14F-4D97-AF65-F5344CB8AC3E}">
        <p14:creationId xmlns:p14="http://schemas.microsoft.com/office/powerpoint/2010/main" val="202161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a:t>
            </a:r>
            <a:r>
              <a:rPr lang="es-ES" sz="2800" dirty="0" smtClean="0">
                <a:solidFill>
                  <a:srgbClr val="ED423D"/>
                </a:solidFill>
                <a:latin typeface="Calibri" panose="020F0502020204030204" pitchFamily="34" charset="0"/>
                <a:ea typeface="Roboto"/>
                <a:cs typeface="Calibri" panose="020F0502020204030204" pitchFamily="34" charset="0"/>
                <a:sym typeface="Roboto"/>
              </a:rPr>
              <a:t>DIESEL (PRESIÓN CONSTANTE)</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 xmlns:a16="http://schemas.microsoft.com/office/drawing/2014/main" id="{7566487E-D189-404A-979C-EE9B82CE619A}"/>
              </a:ext>
            </a:extLst>
          </p:cNvPr>
          <p:cNvSpPr/>
          <p:nvPr/>
        </p:nvSpPr>
        <p:spPr>
          <a:xfrm>
            <a:off x="466024" y="2250191"/>
            <a:ext cx="3893325" cy="1738884"/>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2" name="Rectángulo 11">
            <a:extLst>
              <a:ext uri="{FF2B5EF4-FFF2-40B4-BE49-F238E27FC236}">
                <a16:creationId xmlns="" xmlns:a16="http://schemas.microsoft.com/office/drawing/2014/main" id="{FBB8498D-DB88-5546-9786-2CD70A9C50DC}"/>
              </a:ext>
            </a:extLst>
          </p:cNvPr>
          <p:cNvSpPr/>
          <p:nvPr/>
        </p:nvSpPr>
        <p:spPr>
          <a:xfrm>
            <a:off x="849430" y="2490850"/>
            <a:ext cx="3126513" cy="1323439"/>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Entre las letras </a:t>
            </a:r>
            <a:r>
              <a:rPr lang="es-ES" sz="1600" b="1" dirty="0">
                <a:solidFill>
                  <a:srgbClr val="76384D"/>
                </a:solidFill>
                <a:effectLst>
                  <a:outerShdw sx="1000" sy="1000" algn="tl">
                    <a:srgbClr val="000000"/>
                  </a:outerShdw>
                </a:effectLst>
                <a:latin typeface="Calibri" charset="0"/>
                <a:ea typeface="Calibri" charset="0"/>
                <a:cs typeface="Calibri" charset="0"/>
              </a:rPr>
              <a:t>“d”</a:t>
            </a:r>
            <a:r>
              <a:rPr lang="es-ES" sz="1600" dirty="0">
                <a:effectLst>
                  <a:outerShdw sx="1000" sy="1000" algn="tl">
                    <a:srgbClr val="000000"/>
                  </a:outerShdw>
                </a:effectLst>
                <a:latin typeface="Calibri" charset="0"/>
                <a:ea typeface="Calibri" charset="0"/>
                <a:cs typeface="Calibri" charset="0"/>
              </a:rPr>
              <a:t> y </a:t>
            </a:r>
            <a:r>
              <a:rPr lang="es-ES" sz="1600" b="1" dirty="0">
                <a:solidFill>
                  <a:srgbClr val="76384D"/>
                </a:solidFill>
                <a:effectLst>
                  <a:outerShdw sx="1000" sy="1000" algn="tl">
                    <a:srgbClr val="000000"/>
                  </a:outerShdw>
                </a:effectLst>
                <a:latin typeface="Calibri" charset="0"/>
                <a:ea typeface="Calibri" charset="0"/>
                <a:cs typeface="Calibri" charset="0"/>
              </a:rPr>
              <a:t>“a”</a:t>
            </a:r>
            <a:r>
              <a:rPr lang="es-ES" sz="1600" b="1" dirty="0">
                <a:effectLst>
                  <a:outerShdw sx="1000" sy="1000" algn="tl">
                    <a:srgbClr val="000000"/>
                  </a:outerShdw>
                </a:effectLst>
                <a:latin typeface="Calibri" charset="0"/>
                <a:ea typeface="Calibri" charset="0"/>
                <a:cs typeface="Calibri" charset="0"/>
              </a:rPr>
              <a:t> </a:t>
            </a:r>
            <a:r>
              <a:rPr lang="es-ES" sz="1600" dirty="0">
                <a:effectLst>
                  <a:outerShdw sx="1000" sy="1000" algn="tl">
                    <a:srgbClr val="000000"/>
                  </a:outerShdw>
                </a:effectLst>
                <a:latin typeface="Calibri" charset="0"/>
                <a:ea typeface="Calibri" charset="0"/>
                <a:cs typeface="Calibri" charset="0"/>
              </a:rPr>
              <a:t>se produce el llamado </a:t>
            </a:r>
            <a:r>
              <a:rPr lang="es-ES" sz="1600" b="1" dirty="0">
                <a:solidFill>
                  <a:srgbClr val="76384D"/>
                </a:solidFill>
                <a:effectLst>
                  <a:outerShdw sx="1000" sy="1000" algn="tl">
                    <a:srgbClr val="000000"/>
                  </a:outerShdw>
                </a:effectLst>
                <a:latin typeface="Calibri" charset="0"/>
                <a:ea typeface="Calibri" charset="0"/>
                <a:cs typeface="Calibri" charset="0"/>
              </a:rPr>
              <a:t>“Enfriamiento </a:t>
            </a:r>
            <a:r>
              <a:rPr lang="es-ES" sz="1600" b="1" dirty="0" err="1">
                <a:solidFill>
                  <a:srgbClr val="76384D"/>
                </a:solidFill>
                <a:effectLst>
                  <a:outerShdw sx="1000" sy="1000" algn="tl">
                    <a:srgbClr val="000000"/>
                  </a:outerShdw>
                </a:effectLst>
                <a:latin typeface="Calibri" charset="0"/>
                <a:ea typeface="Calibri" charset="0"/>
                <a:cs typeface="Calibri" charset="0"/>
              </a:rPr>
              <a:t>Isocórico</a:t>
            </a:r>
            <a:r>
              <a:rPr lang="es-ES" sz="1600" b="1" dirty="0">
                <a:solidFill>
                  <a:srgbClr val="76384D"/>
                </a:solidFill>
                <a:effectLst>
                  <a:outerShdw sx="1000" sy="1000" algn="tl">
                    <a:srgbClr val="000000"/>
                  </a:outerShdw>
                </a:effectLst>
                <a:latin typeface="Calibri" charset="0"/>
                <a:ea typeface="Calibri" charset="0"/>
                <a:cs typeface="Calibri" charset="0"/>
              </a:rPr>
              <a:t>”, </a:t>
            </a:r>
            <a:r>
              <a:rPr lang="es-ES" sz="1600" dirty="0">
                <a:effectLst>
                  <a:outerShdw sx="1000" sy="1000" algn="tl">
                    <a:srgbClr val="000000"/>
                  </a:outerShdw>
                </a:effectLst>
                <a:latin typeface="Calibri" charset="0"/>
                <a:ea typeface="Calibri" charset="0"/>
                <a:cs typeface="Calibri" charset="0"/>
              </a:rPr>
              <a:t>es decir</a:t>
            </a:r>
            <a:r>
              <a:rPr lang="es-ES" sz="1600" dirty="0">
                <a:solidFill>
                  <a:srgbClr val="76384D"/>
                </a:solidFill>
                <a:effectLst>
                  <a:outerShdw sx="1000" sy="1000" algn="tl">
                    <a:srgbClr val="000000"/>
                  </a:outerShdw>
                </a:effectLst>
                <a:latin typeface="Calibri" charset="0"/>
                <a:ea typeface="Calibri" charset="0"/>
                <a:cs typeface="Calibri" charset="0"/>
              </a:rPr>
              <a:t>, </a:t>
            </a:r>
            <a:r>
              <a:rPr lang="es-ES" sz="1600" b="1" dirty="0">
                <a:solidFill>
                  <a:srgbClr val="76384D"/>
                </a:solidFill>
                <a:effectLst>
                  <a:outerShdw sx="1000" sy="1000" algn="tl">
                    <a:srgbClr val="000000"/>
                  </a:outerShdw>
                </a:effectLst>
                <a:latin typeface="Calibri" charset="0"/>
                <a:ea typeface="Calibri" charset="0"/>
                <a:cs typeface="Calibri" charset="0"/>
              </a:rPr>
              <a:t>en donde solo se reduce la presión ya que el volumen es constante.</a:t>
            </a:r>
          </a:p>
        </p:txBody>
      </p:sp>
      <p:sp>
        <p:nvSpPr>
          <p:cNvPr id="14" name="CuadroTexto 13">
            <a:extLst>
              <a:ext uri="{FF2B5EF4-FFF2-40B4-BE49-F238E27FC236}">
                <a16:creationId xmlns="" xmlns:a16="http://schemas.microsoft.com/office/drawing/2014/main" id="{6BF3BC06-65C9-AC40-B5BD-A4E26C472646}"/>
              </a:ext>
            </a:extLst>
          </p:cNvPr>
          <p:cNvSpPr txBox="1"/>
          <p:nvPr/>
        </p:nvSpPr>
        <p:spPr>
          <a:xfrm>
            <a:off x="-2696513" y="-1128939"/>
            <a:ext cx="10172700" cy="523220"/>
          </a:xfrm>
          <a:prstGeom prst="rect">
            <a:avLst/>
          </a:prstGeom>
          <a:noFill/>
          <a:ln>
            <a:noFill/>
          </a:ln>
        </p:spPr>
        <p:txBody>
          <a:bodyPr wrap="square" rtlCol="0">
            <a:spAutoFit/>
          </a:bodyPr>
          <a:lstStyle/>
          <a:p>
            <a:pPr algn="ctr"/>
            <a:r>
              <a:rPr lang="es-CL" sz="2800" b="1" dirty="0">
                <a:latin typeface="Avenir Black" panose="02000503020000020003" pitchFamily="2" charset="0"/>
              </a:rPr>
              <a:t>CICLO OTTO (VOLUMEN CONSTANTE)</a:t>
            </a:r>
          </a:p>
        </p:txBody>
      </p:sp>
      <p:sp>
        <p:nvSpPr>
          <p:cNvPr id="9" name="Google Shape;174;p19">
            <a:extLst>
              <a:ext uri="{FF2B5EF4-FFF2-40B4-BE49-F238E27FC236}">
                <a16:creationId xmlns="" xmlns:a16="http://schemas.microsoft.com/office/drawing/2014/main" id="{7566487E-D189-404A-979C-EE9B82CE619A}"/>
              </a:ext>
            </a:extLst>
          </p:cNvPr>
          <p:cNvSpPr/>
          <p:nvPr/>
        </p:nvSpPr>
        <p:spPr>
          <a:xfrm>
            <a:off x="466024" y="4280224"/>
            <a:ext cx="3893325" cy="1109462"/>
          </a:xfrm>
          <a:prstGeom prst="roundRect">
            <a:avLst>
              <a:gd name="adj" fmla="val 948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5" name="Rectángulo 14">
            <a:extLst>
              <a:ext uri="{FF2B5EF4-FFF2-40B4-BE49-F238E27FC236}">
                <a16:creationId xmlns="" xmlns:a16="http://schemas.microsoft.com/office/drawing/2014/main" id="{FBB8498D-DB88-5546-9786-2CD70A9C50DC}"/>
              </a:ext>
            </a:extLst>
          </p:cNvPr>
          <p:cNvSpPr/>
          <p:nvPr/>
        </p:nvSpPr>
        <p:spPr>
          <a:xfrm>
            <a:off x="849430" y="4419457"/>
            <a:ext cx="3126513" cy="830997"/>
          </a:xfrm>
          <a:prstGeom prst="rect">
            <a:avLst/>
          </a:prstGeom>
        </p:spPr>
        <p:txBody>
          <a:bodyPr wrap="square">
            <a:spAutoFit/>
          </a:bodyPr>
          <a:lstStyle/>
          <a:p>
            <a:pPr algn="just">
              <a:defRPr/>
            </a:pPr>
            <a:r>
              <a:rPr lang="es-ES" sz="1600" dirty="0">
                <a:effectLst>
                  <a:outerShdw sx="1000" sy="1000" algn="tl">
                    <a:srgbClr val="000000"/>
                  </a:outerShdw>
                </a:effectLst>
                <a:latin typeface="Calibri" charset="0"/>
                <a:ea typeface="Calibri" charset="0"/>
                <a:cs typeface="Calibri" charset="0"/>
              </a:rPr>
              <a:t>Esto es debido a que se abre la válvula de escape y comienza el proceso de escape.</a:t>
            </a:r>
            <a:endParaRPr lang="es-ES" sz="1600" b="1" dirty="0">
              <a:effectLst>
                <a:outerShdw sx="1000" sy="1000" algn="tl">
                  <a:srgbClr val="000000"/>
                </a:outerShdw>
              </a:effectLst>
              <a:latin typeface="Calibri" charset="0"/>
              <a:ea typeface="Calibri" charset="0"/>
              <a:cs typeface="Calibri" charset="0"/>
            </a:endParaRPr>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31" y="2254999"/>
            <a:ext cx="4462272" cy="4703064"/>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27</a:t>
            </a:fld>
            <a:endParaRPr lang="es-CL"/>
          </a:p>
        </p:txBody>
      </p:sp>
    </p:spTree>
    <p:extLst>
      <p:ext uri="{BB962C8B-B14F-4D97-AF65-F5344CB8AC3E}">
        <p14:creationId xmlns:p14="http://schemas.microsoft.com/office/powerpoint/2010/main" val="784147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406332"/>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18" name="Google Shape;80;p14"/>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lvl="0">
                <a:lnSpc>
                  <a:spcPct val="90000"/>
                </a:lnSpc>
                <a:buClr>
                  <a:schemeClr val="dk1"/>
                </a:buClr>
                <a:buSzPts val="1100"/>
              </a:pPr>
              <a:r>
                <a:rPr lang="es-ES" sz="2000" dirty="0" smtClean="0">
                  <a:solidFill>
                    <a:srgbClr val="741B47"/>
                  </a:solidFill>
                  <a:latin typeface="Calibri" panose="020F0502020204030204" pitchFamily="34" charset="0"/>
                  <a:ea typeface="Roboto"/>
                  <a:cs typeface="Calibri" panose="020F0502020204030204" pitchFamily="34" charset="0"/>
                  <a:sym typeface="Roboto"/>
                </a:rPr>
                <a:t>CICLOS DE TRABAJO DE</a:t>
              </a:r>
              <a:endParaRPr lang="x-none" sz="2000" dirty="0">
                <a:solidFill>
                  <a:srgbClr val="741B47"/>
                </a:solidFill>
                <a:latin typeface="Calibri" panose="020F0502020204030204" pitchFamily="34" charset="0"/>
                <a:ea typeface="Roboto"/>
                <a:cs typeface="Calibri" panose="020F0502020204030204" pitchFamily="34" charset="0"/>
                <a:sym typeface="Roboto"/>
              </a:endParaRPr>
            </a:p>
            <a:p>
              <a:pPr lvl="0">
                <a:lnSpc>
                  <a:spcPct val="90000"/>
                </a:lnSpc>
                <a:buClr>
                  <a:schemeClr val="dk1"/>
                </a:buClr>
                <a:buSzPts val="1100"/>
              </a:pPr>
              <a:r>
                <a:rPr lang="es-ES" sz="2000" b="1" dirty="0" smtClean="0">
                  <a:solidFill>
                    <a:srgbClr val="741B47"/>
                  </a:solidFill>
                  <a:latin typeface="Calibri" panose="020F0502020204030204" pitchFamily="34" charset="0"/>
                  <a:ea typeface="Roboto"/>
                  <a:cs typeface="Calibri" panose="020F0502020204030204" pitchFamily="34" charset="0"/>
                  <a:sym typeface="Roboto"/>
                </a:rPr>
                <a:t>MOTORES Y GASOLINA</a:t>
              </a:r>
              <a:endParaRPr lang="x-none" sz="2000" b="1" dirty="0">
                <a:solidFill>
                  <a:srgbClr val="741B47"/>
                </a:solidFill>
                <a:latin typeface="Calibri" panose="020F0502020204030204" pitchFamily="34" charset="0"/>
                <a:ea typeface="Roboto"/>
                <a:cs typeface="Calibri" panose="020F0502020204030204" pitchFamily="34" charset="0"/>
                <a:sym typeface="Roboto"/>
              </a:endParaRPr>
            </a:p>
            <a:p>
              <a:pPr lvl="0">
                <a:lnSpc>
                  <a:spcPct val="115000"/>
                </a:lnSpc>
              </a:pPr>
              <a:endParaRPr lang="x-none" sz="1600" dirty="0">
                <a:latin typeface="Calibri" panose="020F0502020204030204" pitchFamily="34" charset="0"/>
                <a:ea typeface="Roboto"/>
                <a:cs typeface="Calibri" panose="020F0502020204030204" pitchFamily="34" charset="0"/>
                <a:sym typeface="Roboto"/>
              </a:endParaRPr>
            </a:p>
            <a:p>
              <a:pPr>
                <a:lnSpc>
                  <a:spcPct val="115000"/>
                </a:lnSpc>
              </a:pPr>
              <a:r>
                <a:rPr lang="x-none"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x-none"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REVISEMOS</a:t>
            </a:r>
          </a:p>
          <a:p>
            <a:endParaRPr lang="x-none"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28</a:t>
            </a:fld>
            <a:endParaRPr lang="es-CL"/>
          </a:p>
        </p:txBody>
      </p:sp>
      <p:sp>
        <p:nvSpPr>
          <p:cNvPr id="11" name="Google Shape;168;p5"/>
          <p:cNvSpPr txBox="1"/>
          <p:nvPr/>
        </p:nvSpPr>
        <p:spPr>
          <a:xfrm>
            <a:off x="4125175" y="1213693"/>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smtClean="0">
                <a:solidFill>
                  <a:srgbClr val="BA9BA5"/>
                </a:solidFill>
                <a:latin typeface="Calibri"/>
                <a:ea typeface="Calibri"/>
                <a:cs typeface="Calibri"/>
                <a:sym typeface="Calibri"/>
              </a:rPr>
              <a:t>2</a:t>
            </a:r>
            <a:endParaRPr sz="5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354927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upo 83"/>
          <p:cNvGrpSpPr/>
          <p:nvPr/>
        </p:nvGrpSpPr>
        <p:grpSpPr>
          <a:xfrm>
            <a:off x="-4655" y="1220100"/>
            <a:ext cx="9503942" cy="7003083"/>
            <a:chOff x="-4655" y="1220100"/>
            <a:chExt cx="9503942" cy="7003083"/>
          </a:xfrm>
        </p:grpSpPr>
        <p:sp>
          <p:nvSpPr>
            <p:cNvPr id="85"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LA ACTIVIDAD:</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86"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87"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88"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89" name="Google Shape;406;p19"/>
            <p:cNvSpPr txBox="1"/>
            <p:nvPr/>
          </p:nvSpPr>
          <p:spPr>
            <a:xfrm>
              <a:off x="1229039" y="4508604"/>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90"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91"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92" name="Google Shape;411;p19"/>
            <p:cNvGrpSpPr/>
            <p:nvPr/>
          </p:nvGrpSpPr>
          <p:grpSpPr>
            <a:xfrm>
              <a:off x="-4655" y="1788831"/>
              <a:ext cx="1135367" cy="783005"/>
              <a:chOff x="-4655" y="1877319"/>
              <a:chExt cx="1135367" cy="783005"/>
            </a:xfrm>
          </p:grpSpPr>
          <p:sp>
            <p:nvSpPr>
              <p:cNvPr id="110"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1"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93"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del motor, </a:t>
              </a:r>
              <a:r>
                <a:rPr lang="en-US" sz="1400" b="0" i="0" u="none" strike="noStrike" cap="none" dirty="0" err="1" smtClean="0">
                  <a:solidFill>
                    <a:schemeClr val="dk1"/>
                  </a:solidFill>
                  <a:latin typeface="Calibri"/>
                  <a:ea typeface="Calibri"/>
                  <a:cs typeface="Calibri"/>
                  <a:sym typeface="Calibri"/>
                </a:rPr>
                <a:t>desarme</a:t>
              </a:r>
              <a:r>
                <a:rPr lang="en-US" sz="1400" b="0" i="0" u="none" strike="noStrike" cap="none" dirty="0" smtClean="0">
                  <a:solidFill>
                    <a:schemeClr val="dk1"/>
                  </a:solidFill>
                  <a:latin typeface="Calibri"/>
                  <a:ea typeface="Calibri"/>
                  <a:cs typeface="Calibri"/>
                  <a:sym typeface="Calibri"/>
                </a:rPr>
                <a:t> de </a:t>
              </a:r>
              <a:r>
                <a:rPr lang="en-US" sz="1400" b="0" i="0" u="none" strike="noStrike" cap="none" dirty="0" err="1" smtClean="0">
                  <a:solidFill>
                    <a:schemeClr val="dk1"/>
                  </a:solidFill>
                  <a:latin typeface="Calibri"/>
                  <a:ea typeface="Calibri"/>
                  <a:cs typeface="Calibri"/>
                  <a:sym typeface="Calibri"/>
                </a:rPr>
                <a:t>partes</a:t>
              </a:r>
              <a:r>
                <a:rPr lang="en-US" sz="1400" b="0" i="0" u="none" strike="noStrike" cap="none" dirty="0" smtClean="0">
                  <a:solidFill>
                    <a:schemeClr val="dk1"/>
                  </a:solidFill>
                  <a:latin typeface="Calibri"/>
                  <a:ea typeface="Calibri"/>
                  <a:cs typeface="Calibri"/>
                  <a:sym typeface="Calibri"/>
                </a:rPr>
                <a:t> y </a:t>
              </a:r>
              <a:r>
                <a:rPr lang="en-US" sz="1400" b="0" i="0" u="none" strike="noStrike" cap="none" dirty="0" err="1" smtClean="0">
                  <a:solidFill>
                    <a:schemeClr val="dk1"/>
                  </a:solidFill>
                  <a:latin typeface="Calibri"/>
                  <a:ea typeface="Calibri"/>
                  <a:cs typeface="Calibri"/>
                  <a:sym typeface="Calibri"/>
                </a:rPr>
                <a:t>trabajo</a:t>
              </a:r>
              <a:r>
                <a:rPr lang="en-US" sz="1400" b="0" i="0" u="none" strike="noStrike" cap="none" dirty="0" smtClean="0">
                  <a:solidFill>
                    <a:schemeClr val="dk1"/>
                  </a:solidFill>
                  <a:latin typeface="Calibri"/>
                  <a:ea typeface="Calibri"/>
                  <a:cs typeface="Calibri"/>
                  <a:sym typeface="Calibri"/>
                </a:rPr>
                <a:t> en </a:t>
              </a:r>
              <a:r>
                <a:rPr lang="en-US" sz="1400" b="0" i="0" u="none" strike="noStrike" cap="none" dirty="0" err="1" smtClean="0">
                  <a:solidFill>
                    <a:schemeClr val="dk1"/>
                  </a:solidFill>
                  <a:latin typeface="Calibri"/>
                  <a:ea typeface="Calibri"/>
                  <a:cs typeface="Calibri"/>
                  <a:sym typeface="Calibri"/>
                </a:rPr>
                <a:t>sistemas</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eléctricos</a:t>
              </a:r>
              <a:r>
                <a:rPr lang="en-US" sz="1400" b="0" i="0" u="none" strike="noStrike" cap="none" dirty="0" smtClean="0">
                  <a:solidFill>
                    <a:schemeClr val="dk1"/>
                  </a:solidFill>
                  <a:latin typeface="Calibri"/>
                  <a:ea typeface="Calibri"/>
                  <a:cs typeface="Calibri"/>
                  <a:sym typeface="Calibri"/>
                </a:rPr>
                <a:t>. </a:t>
              </a:r>
              <a:endParaRPr dirty="0"/>
            </a:p>
          </p:txBody>
        </p:sp>
        <p:grpSp>
          <p:nvGrpSpPr>
            <p:cNvPr id="94" name="Google Shape;415;p19"/>
            <p:cNvGrpSpPr/>
            <p:nvPr/>
          </p:nvGrpSpPr>
          <p:grpSpPr>
            <a:xfrm>
              <a:off x="-4655" y="2661654"/>
              <a:ext cx="1135367" cy="783005"/>
              <a:chOff x="-4655" y="2735448"/>
              <a:chExt cx="1135367" cy="783005"/>
            </a:xfrm>
          </p:grpSpPr>
          <p:sp>
            <p:nvSpPr>
              <p:cNvPr id="108"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9"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95" name="Google Shape;418;p19"/>
            <p:cNvGrpSpPr/>
            <p:nvPr/>
          </p:nvGrpSpPr>
          <p:grpSpPr>
            <a:xfrm>
              <a:off x="-4655" y="3534477"/>
              <a:ext cx="1135367" cy="783005"/>
              <a:chOff x="-4655" y="3593577"/>
              <a:chExt cx="1135367" cy="783005"/>
            </a:xfrm>
          </p:grpSpPr>
          <p:sp>
            <p:nvSpPr>
              <p:cNvPr id="106"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7"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96" name="Google Shape;421;p19"/>
            <p:cNvGrpSpPr/>
            <p:nvPr/>
          </p:nvGrpSpPr>
          <p:grpSpPr>
            <a:xfrm>
              <a:off x="-4655" y="4407300"/>
              <a:ext cx="1135367" cy="783005"/>
              <a:chOff x="-4655" y="4451706"/>
              <a:chExt cx="1135367" cy="783005"/>
            </a:xfrm>
          </p:grpSpPr>
          <p:sp>
            <p:nvSpPr>
              <p:cNvPr id="104"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5"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97" name="Google Shape;424;p19"/>
            <p:cNvGrpSpPr/>
            <p:nvPr/>
          </p:nvGrpSpPr>
          <p:grpSpPr>
            <a:xfrm>
              <a:off x="-4655" y="6167965"/>
              <a:ext cx="1135367" cy="783005"/>
              <a:chOff x="-4655" y="6167965"/>
              <a:chExt cx="1135367" cy="783005"/>
            </a:xfrm>
          </p:grpSpPr>
          <p:sp>
            <p:nvSpPr>
              <p:cNvPr id="102"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3"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98" name="Google Shape;427;p19"/>
            <p:cNvGrpSpPr/>
            <p:nvPr/>
          </p:nvGrpSpPr>
          <p:grpSpPr>
            <a:xfrm>
              <a:off x="-4655" y="5117148"/>
              <a:ext cx="1193246" cy="1156253"/>
              <a:chOff x="-4655" y="5146860"/>
              <a:chExt cx="1193246" cy="1156253"/>
            </a:xfrm>
          </p:grpSpPr>
          <p:sp>
            <p:nvSpPr>
              <p:cNvPr id="100"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1"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99" name="Google Shape;433;p19"/>
            <p:cNvPicPr preferRelativeResize="0"/>
            <p:nvPr/>
          </p:nvPicPr>
          <p:blipFill rotWithShape="1">
            <a:blip r:embed="rId8">
              <a:alphaModFix/>
            </a:blip>
            <a:srcRect/>
            <a:stretch/>
          </p:blipFill>
          <p:spPr>
            <a:xfrm>
              <a:off x="5171777" y="4869363"/>
              <a:ext cx="4327510" cy="3353820"/>
            </a:xfrm>
            <a:prstGeom prst="rect">
              <a:avLst/>
            </a:prstGeom>
            <a:noFill/>
            <a:ln>
              <a:noFill/>
            </a:ln>
          </p:spPr>
        </p:pic>
      </p:grpSp>
      <p:sp>
        <p:nvSpPr>
          <p:cNvPr id="112"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extLst>
      <p:ext uri="{BB962C8B-B14F-4D97-AF65-F5344CB8AC3E}">
        <p14:creationId xmlns:p14="http://schemas.microsoft.com/office/powerpoint/2010/main" val="89854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3" y="1265365"/>
            <a:ext cx="8959096" cy="5568053"/>
            <a:chOff x="375973" y="1265365"/>
            <a:chExt cx="8959096" cy="5568053"/>
          </a:xfrm>
        </p:grpSpPr>
        <p:sp>
          <p:nvSpPr>
            <p:cNvPr id="5"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8"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9" name="Google Shape;95;p3"/>
            <p:cNvSpPr txBox="1"/>
            <p:nvPr/>
          </p:nvSpPr>
          <p:spPr>
            <a:xfrm>
              <a:off x="375975" y="1265365"/>
              <a:ext cx="4864619" cy="536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10"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14" name="Google Shape;84;p38"/>
            <p:cNvSpPr txBox="1"/>
            <p:nvPr/>
          </p:nvSpPr>
          <p:spPr>
            <a:xfrm>
              <a:off x="648955" y="2482401"/>
              <a:ext cx="3283513" cy="2662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grpSp>
      <p:sp>
        <p:nvSpPr>
          <p:cNvPr id="11" name="Google Shape;24;p5"/>
          <p:cNvSpPr/>
          <p:nvPr/>
        </p:nvSpPr>
        <p:spPr>
          <a:xfrm rot="10800000" flipH="1">
            <a:off x="375973" y="6833418"/>
            <a:ext cx="3592064" cy="392469"/>
          </a:xfrm>
          <a:prstGeom prst="round1Rect">
            <a:avLst>
              <a:gd name="adj" fmla="val 15350"/>
            </a:avLst>
          </a:prstGeom>
          <a:solidFill>
            <a:srgbClr val="EDE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283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 xmlns:a16="http://schemas.microsoft.com/office/drawing/2014/main" id="{3C5EA18A-4979-4B4F-89E8-76D78BAC99AB}"/>
              </a:ext>
            </a:extLst>
          </p:cNvPr>
          <p:cNvSpPr txBox="1">
            <a:spLocks/>
          </p:cNvSpPr>
          <p:nvPr/>
        </p:nvSpPr>
        <p:spPr>
          <a:xfrm>
            <a:off x="371685"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¡PRACTIQUEMOS!</a:t>
            </a:r>
          </a:p>
          <a:p>
            <a:endParaRPr lang="x-none"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7" y="3602077"/>
            <a:ext cx="4704736" cy="774531"/>
          </a:xfrm>
          <a:prstGeom prst="rect">
            <a:avLst/>
          </a:prstGeom>
          <a:noFill/>
          <a:ln>
            <a:noFill/>
          </a:ln>
        </p:spPr>
        <p:txBody>
          <a:bodyPr spcFirstLastPara="1" wrap="square" lIns="91425" tIns="91425" rIns="91425" bIns="91425" anchor="ctr" anchorCtr="0">
            <a:noAutofit/>
          </a:bodyPr>
          <a:lstStyle/>
          <a:p>
            <a:pPr lvl="0">
              <a:lnSpc>
                <a:spcPct val="90000"/>
              </a:lnSpc>
              <a:buClr>
                <a:schemeClr val="dk1"/>
              </a:buClr>
              <a:buSzPts val="1100"/>
            </a:pPr>
            <a:r>
              <a:rPr lang="es-ES" sz="2000" dirty="0" smtClean="0">
                <a:solidFill>
                  <a:srgbClr val="741B47"/>
                </a:solidFill>
                <a:latin typeface="Calibri" panose="020F0502020204030204" pitchFamily="34" charset="0"/>
                <a:ea typeface="Roboto"/>
                <a:cs typeface="Calibri" panose="020F0502020204030204" pitchFamily="34" charset="0"/>
                <a:sym typeface="Roboto"/>
              </a:rPr>
              <a:t>CICLOS DE TRABAJO DE</a:t>
            </a:r>
            <a:endParaRPr lang="x-none" sz="2000" dirty="0">
              <a:solidFill>
                <a:srgbClr val="741B47"/>
              </a:solidFill>
              <a:latin typeface="Calibri" panose="020F0502020204030204" pitchFamily="34" charset="0"/>
              <a:ea typeface="Roboto"/>
              <a:cs typeface="Calibri" panose="020F0502020204030204" pitchFamily="34" charset="0"/>
              <a:sym typeface="Roboto"/>
            </a:endParaRPr>
          </a:p>
          <a:p>
            <a:pPr lvl="0">
              <a:lnSpc>
                <a:spcPct val="90000"/>
              </a:lnSpc>
              <a:buClr>
                <a:schemeClr val="dk1"/>
              </a:buClr>
              <a:buSzPts val="1100"/>
            </a:pPr>
            <a:r>
              <a:rPr lang="es-ES" sz="2000" b="1" dirty="0" smtClean="0">
                <a:solidFill>
                  <a:srgbClr val="741B47"/>
                </a:solidFill>
                <a:latin typeface="Calibri" panose="020F0502020204030204" pitchFamily="34" charset="0"/>
                <a:ea typeface="Roboto"/>
                <a:cs typeface="Calibri" panose="020F0502020204030204" pitchFamily="34" charset="0"/>
                <a:sym typeface="Roboto"/>
              </a:rPr>
              <a:t>MOTORES DIESEL Y GASOLINA</a:t>
            </a:r>
            <a:endParaRPr lang="x-none" sz="2000" b="1" dirty="0">
              <a:solidFill>
                <a:srgbClr val="741B47"/>
              </a:solidFill>
              <a:latin typeface="Calibri" panose="020F0502020204030204" pitchFamily="34" charset="0"/>
              <a:ea typeface="Roboto"/>
              <a:cs typeface="Calibri" panose="020F0502020204030204" pitchFamily="34" charset="0"/>
              <a:sym typeface="Roboto"/>
            </a:endParaRPr>
          </a:p>
          <a:p>
            <a:pPr>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5" name="Marcador de número de diapositiva 4"/>
          <p:cNvSpPr>
            <a:spLocks noGrp="1"/>
          </p:cNvSpPr>
          <p:nvPr>
            <p:ph type="sldNum" sz="quarter" idx="2"/>
          </p:nvPr>
        </p:nvSpPr>
        <p:spPr/>
        <p:txBody>
          <a:bodyPr/>
          <a:lstStyle/>
          <a:p>
            <a:fld id="{86CB4B4D-7CA3-9044-876B-883B54F8677D}" type="slidenum">
              <a:rPr lang="es-CL" smtClean="0"/>
              <a:t>30</a:t>
            </a:fld>
            <a:endParaRPr lang="es-CL"/>
          </a:p>
        </p:txBody>
      </p:sp>
      <p:sp>
        <p:nvSpPr>
          <p:cNvPr id="11" name="Google Shape;168;p5"/>
          <p:cNvSpPr txBox="1"/>
          <p:nvPr/>
        </p:nvSpPr>
        <p:spPr>
          <a:xfrm>
            <a:off x="3670560" y="1211567"/>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smtClean="0">
                <a:solidFill>
                  <a:srgbClr val="BA9BA5"/>
                </a:solidFill>
                <a:latin typeface="Calibri"/>
                <a:ea typeface="Calibri"/>
                <a:cs typeface="Calibri"/>
                <a:sym typeface="Calibri"/>
              </a:rPr>
              <a:t>2</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762454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8" name="Google Shape;80;p14"/>
          <p:cNvSpPr txBox="1"/>
          <p:nvPr/>
        </p:nvSpPr>
        <p:spPr>
          <a:xfrm>
            <a:off x="945293" y="2786551"/>
            <a:ext cx="4713171" cy="774531"/>
          </a:xfrm>
          <a:prstGeom prst="rect">
            <a:avLst/>
          </a:prstGeom>
          <a:noFill/>
          <a:ln>
            <a:noFill/>
          </a:ln>
        </p:spPr>
        <p:txBody>
          <a:bodyPr spcFirstLastPara="1" wrap="square" lIns="91425" tIns="91425" rIns="91425" bIns="91425" anchor="ctr" anchorCtr="0">
            <a:noAutofit/>
          </a:bodyPr>
          <a:lstStyle/>
          <a:p>
            <a:pPr lvl="0">
              <a:lnSpc>
                <a:spcPct val="90000"/>
              </a:lnSpc>
              <a:buClr>
                <a:schemeClr val="dk1"/>
              </a:buClr>
              <a:buSzPts val="1100"/>
            </a:pPr>
            <a:r>
              <a:rPr lang="es-ES" sz="2000" dirty="0">
                <a:solidFill>
                  <a:srgbClr val="741B47"/>
                </a:solidFill>
                <a:latin typeface="Calibri" panose="020F0502020204030204" pitchFamily="34" charset="0"/>
                <a:ea typeface="Roboto"/>
                <a:cs typeface="Calibri" panose="020F0502020204030204" pitchFamily="34" charset="0"/>
                <a:sym typeface="Roboto"/>
              </a:rPr>
              <a:t>CICLOS DE TRABAJO DE</a:t>
            </a:r>
            <a:endParaRPr lang="x-none" sz="2000" dirty="0">
              <a:solidFill>
                <a:srgbClr val="741B47"/>
              </a:solidFill>
              <a:latin typeface="Calibri" panose="020F0502020204030204" pitchFamily="34" charset="0"/>
              <a:ea typeface="Roboto"/>
              <a:cs typeface="Calibri" panose="020F0502020204030204" pitchFamily="34" charset="0"/>
              <a:sym typeface="Roboto"/>
            </a:endParaRPr>
          </a:p>
          <a:p>
            <a:pPr lvl="0">
              <a:lnSpc>
                <a:spcPct val="90000"/>
              </a:lnSpc>
              <a:buClr>
                <a:schemeClr val="dk1"/>
              </a:buClr>
              <a:buSzPts val="1100"/>
            </a:pPr>
            <a:r>
              <a:rPr lang="es-ES" sz="2000" b="1" dirty="0">
                <a:solidFill>
                  <a:srgbClr val="741B47"/>
                </a:solidFill>
                <a:latin typeface="Calibri" panose="020F0502020204030204" pitchFamily="34" charset="0"/>
                <a:ea typeface="Roboto"/>
                <a:cs typeface="Calibri" panose="020F0502020204030204" pitchFamily="34" charset="0"/>
                <a:sym typeface="Roboto"/>
              </a:rPr>
              <a:t>MOTORES DIESEL Y </a:t>
            </a:r>
            <a:r>
              <a:rPr lang="es-ES" sz="2000" b="1" dirty="0" smtClean="0">
                <a:solidFill>
                  <a:srgbClr val="741B47"/>
                </a:solidFill>
                <a:latin typeface="Calibri" panose="020F0502020204030204" pitchFamily="34" charset="0"/>
                <a:ea typeface="Roboto"/>
                <a:cs typeface="Calibri" panose="020F0502020204030204" pitchFamily="34" charset="0"/>
                <a:sym typeface="Roboto"/>
              </a:rPr>
              <a:t>GASOLINA</a:t>
            </a:r>
            <a:endParaRPr lang="x-none" sz="20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ANTES DE TERMINAR:</a:t>
            </a:r>
          </a:p>
          <a:p>
            <a:endParaRPr lang="x-none" b="1" dirty="0">
              <a:latin typeface="Calibri" panose="020F0502020204030204" pitchFamily="34" charset="0"/>
              <a:ea typeface="Roboto"/>
              <a:cs typeface="Calibri" panose="020F0502020204030204" pitchFamily="34" charset="0"/>
              <a:sym typeface="Roboto"/>
            </a:endParaRPr>
          </a:p>
        </p:txBody>
      </p:sp>
      <p:sp>
        <p:nvSpPr>
          <p:cNvPr id="3" name="Marcador de número de diapositiva 2"/>
          <p:cNvSpPr>
            <a:spLocks noGrp="1"/>
          </p:cNvSpPr>
          <p:nvPr>
            <p:ph type="sldNum" sz="quarter" idx="2"/>
          </p:nvPr>
        </p:nvSpPr>
        <p:spPr/>
        <p:txBody>
          <a:bodyPr/>
          <a:lstStyle/>
          <a:p>
            <a:fld id="{86CB4B4D-7CA3-9044-876B-883B54F8677D}" type="slidenum">
              <a:rPr lang="es-CL" smtClean="0"/>
              <a:t>31</a:t>
            </a:fld>
            <a:endParaRPr lang="es-CL"/>
          </a:p>
        </p:txBody>
      </p:sp>
      <p:grpSp>
        <p:nvGrpSpPr>
          <p:cNvPr id="10" name="Grupo 9"/>
          <p:cNvGrpSpPr/>
          <p:nvPr/>
        </p:nvGrpSpPr>
        <p:grpSpPr>
          <a:xfrm>
            <a:off x="972821" y="4281535"/>
            <a:ext cx="4567082" cy="774531"/>
            <a:chOff x="972821" y="4281535"/>
            <a:chExt cx="4567082" cy="774531"/>
          </a:xfrm>
        </p:grpSpPr>
        <p:sp>
          <p:nvSpPr>
            <p:cNvPr id="11"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Tree>
    <p:extLst>
      <p:ext uri="{BB962C8B-B14F-4D97-AF65-F5344CB8AC3E}">
        <p14:creationId xmlns:p14="http://schemas.microsoft.com/office/powerpoint/2010/main" val="2774294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16" name="Grupo 15"/>
          <p:cNvGrpSpPr/>
          <p:nvPr/>
        </p:nvGrpSpPr>
        <p:grpSpPr>
          <a:xfrm>
            <a:off x="375767" y="3098701"/>
            <a:ext cx="4845900" cy="1061460"/>
            <a:chOff x="459600" y="3098701"/>
            <a:chExt cx="4845900" cy="1061460"/>
          </a:xfrm>
        </p:grpSpPr>
        <p:sp>
          <p:nvSpPr>
            <p:cNvPr id="80" name="Google Shape;80;p14"/>
            <p:cNvSpPr txBox="1"/>
            <p:nvPr/>
          </p:nvSpPr>
          <p:spPr>
            <a:xfrm>
              <a:off x="1022399" y="3208452"/>
              <a:ext cx="4123622" cy="865228"/>
            </a:xfrm>
            <a:prstGeom prst="rect">
              <a:avLst/>
            </a:prstGeom>
            <a:noFill/>
            <a:ln>
              <a:noFill/>
            </a:ln>
          </p:spPr>
          <p:txBody>
            <a:bodyPr spcFirstLastPara="1" wrap="square" lIns="91425" tIns="91425" rIns="91425" bIns="91425" anchor="ctr" anchorCtr="0">
              <a:noAutofit/>
            </a:bodyPr>
            <a:lstStyle/>
            <a:p>
              <a:r>
                <a:rPr lang="es-CL" sz="1600" dirty="0">
                  <a:latin typeface="Calibri" panose="020F0502020204030204" pitchFamily="34" charset="0"/>
                  <a:cs typeface="Calibri" panose="020F0502020204030204" pitchFamily="34" charset="0"/>
                </a:rPr>
                <a:t>Aprendimos diferentes conceptos esenciales para comprender el funcionamiento del motor. </a:t>
              </a:r>
              <a:r>
                <a:rPr lang="es-CL" sz="1600" b="1" dirty="0">
                  <a:solidFill>
                    <a:srgbClr val="76384D"/>
                  </a:solidFill>
                  <a:latin typeface="Calibri" panose="020F0502020204030204" pitchFamily="34" charset="0"/>
                  <a:cs typeface="Calibri" panose="020F0502020204030204" pitchFamily="34" charset="0"/>
                </a:rPr>
                <a:t>¿Qué conceptos son importantes?</a:t>
              </a:r>
            </a:p>
          </p:txBody>
        </p:sp>
        <p:grpSp>
          <p:nvGrpSpPr>
            <p:cNvPr id="6" name="Grupo 5"/>
            <p:cNvGrpSpPr/>
            <p:nvPr/>
          </p:nvGrpSpPr>
          <p:grpSpPr>
            <a:xfrm>
              <a:off x="459600" y="3098701"/>
              <a:ext cx="4845900" cy="1061460"/>
              <a:chOff x="459600" y="3098701"/>
              <a:chExt cx="4845900" cy="1061460"/>
            </a:xfrm>
          </p:grpSpPr>
          <p:sp>
            <p:nvSpPr>
              <p:cNvPr id="73" name="Google Shape;73;p14"/>
              <p:cNvSpPr/>
              <p:nvPr/>
            </p:nvSpPr>
            <p:spPr>
              <a:xfrm>
                <a:off x="647700" y="3098701"/>
                <a:ext cx="4657800" cy="106146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grpSp>
            <p:nvGrpSpPr>
              <p:cNvPr id="74" name="Google Shape;74;p14"/>
              <p:cNvGrpSpPr/>
              <p:nvPr/>
            </p:nvGrpSpPr>
            <p:grpSpPr>
              <a:xfrm>
                <a:off x="459600" y="3453144"/>
                <a:ext cx="376200" cy="395325"/>
                <a:chOff x="476000" y="3279732"/>
                <a:chExt cx="376200" cy="395325"/>
              </a:xfrm>
            </p:grpSpPr>
            <p:sp>
              <p:nvSpPr>
                <p:cNvPr id="75" name="Google Shape;75;p14"/>
                <p:cNvSpPr/>
                <p:nvPr/>
              </p:nvSpPr>
              <p:spPr>
                <a:xfrm>
                  <a:off x="476000" y="3289257"/>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85525" y="3279732"/>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grpSp>
      <p:grpSp>
        <p:nvGrpSpPr>
          <p:cNvPr id="15" name="Grupo 14"/>
          <p:cNvGrpSpPr/>
          <p:nvPr/>
        </p:nvGrpSpPr>
        <p:grpSpPr>
          <a:xfrm>
            <a:off x="375767" y="4280304"/>
            <a:ext cx="4822350" cy="1192625"/>
            <a:chOff x="459600" y="4280304"/>
            <a:chExt cx="4822350" cy="1192625"/>
          </a:xfrm>
        </p:grpSpPr>
        <p:sp>
          <p:nvSpPr>
            <p:cNvPr id="81" name="Google Shape;81;p14"/>
            <p:cNvSpPr txBox="1"/>
            <p:nvPr/>
          </p:nvSpPr>
          <p:spPr>
            <a:xfrm>
              <a:off x="1022399" y="4554249"/>
              <a:ext cx="3756601" cy="722885"/>
            </a:xfrm>
            <a:prstGeom prst="rect">
              <a:avLst/>
            </a:prstGeom>
            <a:noFill/>
            <a:ln>
              <a:noFill/>
            </a:ln>
          </p:spPr>
          <p:txBody>
            <a:bodyPr spcFirstLastPara="1" wrap="square" lIns="91425" tIns="91425" rIns="91425" bIns="91425" anchor="ctr" anchorCtr="0">
              <a:noAutofit/>
            </a:bodyPr>
            <a:lstStyle/>
            <a:p>
              <a:r>
                <a:rPr lang="es-CL" sz="1600" dirty="0">
                  <a:latin typeface="Calibri" panose="020F0502020204030204" pitchFamily="34" charset="0"/>
                  <a:cs typeface="Calibri" panose="020F0502020204030204" pitchFamily="34" charset="0"/>
                </a:rPr>
                <a:t>Conocimos diferentes partes, piezas fijas y móviles más importantes del motor. </a:t>
              </a:r>
              <a:r>
                <a:rPr lang="es-CL" sz="1600" b="1" dirty="0">
                  <a:solidFill>
                    <a:srgbClr val="76384D"/>
                  </a:solidFill>
                  <a:latin typeface="Calibri" panose="020F0502020204030204" pitchFamily="34" charset="0"/>
                  <a:cs typeface="Calibri" panose="020F0502020204030204" pitchFamily="34" charset="0"/>
                </a:rPr>
                <a:t>¿Qué piezas recuerdas?</a:t>
              </a:r>
            </a:p>
          </p:txBody>
        </p:sp>
        <p:grpSp>
          <p:nvGrpSpPr>
            <p:cNvPr id="7" name="Grupo 6"/>
            <p:cNvGrpSpPr/>
            <p:nvPr/>
          </p:nvGrpSpPr>
          <p:grpSpPr>
            <a:xfrm>
              <a:off x="459600" y="4280304"/>
              <a:ext cx="4822350" cy="1192625"/>
              <a:chOff x="611750" y="4280304"/>
              <a:chExt cx="4822350" cy="1192625"/>
            </a:xfrm>
          </p:grpSpPr>
          <p:sp>
            <p:nvSpPr>
              <p:cNvPr id="24" name="Google Shape;73;p14"/>
              <p:cNvSpPr/>
              <p:nvPr/>
            </p:nvSpPr>
            <p:spPr>
              <a:xfrm>
                <a:off x="776300" y="4280304"/>
                <a:ext cx="4657800" cy="119262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dirty="0"/>
                  <a:t>    </a:t>
                </a:r>
                <a:endParaRPr dirty="0"/>
              </a:p>
            </p:txBody>
          </p:sp>
          <p:grpSp>
            <p:nvGrpSpPr>
              <p:cNvPr id="77" name="Google Shape;77;p14"/>
              <p:cNvGrpSpPr/>
              <p:nvPr/>
            </p:nvGrpSpPr>
            <p:grpSpPr>
              <a:xfrm>
                <a:off x="611750" y="4683716"/>
                <a:ext cx="376200" cy="385800"/>
                <a:chOff x="123575" y="3548966"/>
                <a:chExt cx="376200" cy="385800"/>
              </a:xfrm>
            </p:grpSpPr>
            <p:sp>
              <p:nvSpPr>
                <p:cNvPr id="78" name="Google Shape;78;p14"/>
                <p:cNvSpPr/>
                <p:nvPr/>
              </p:nvSpPr>
              <p:spPr>
                <a:xfrm>
                  <a:off x="123575" y="3548966"/>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txBox="1"/>
                <p:nvPr/>
              </p:nvSpPr>
              <p:spPr>
                <a:xfrm>
                  <a:off x="133100" y="3548966"/>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grpSp>
      </p:grpSp>
      <p:sp>
        <p:nvSpPr>
          <p:cNvPr id="70" name="Google Shape;70;p14"/>
          <p:cNvSpPr txBox="1">
            <a:spLocks noGrp="1"/>
          </p:cNvSpPr>
          <p:nvPr>
            <p:ph type="subTitle" idx="4294967295"/>
          </p:nvPr>
        </p:nvSpPr>
        <p:spPr>
          <a:xfrm>
            <a:off x="442452" y="1220788"/>
            <a:ext cx="4700588" cy="15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x-none"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¿QUÉ APRENDIMOS EN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2" name="Google Shape;82;p14"/>
          <p:cNvSpPr txBox="1"/>
          <p:nvPr/>
        </p:nvSpPr>
        <p:spPr>
          <a:xfrm>
            <a:off x="375767" y="2471846"/>
            <a:ext cx="5192504" cy="409500"/>
          </a:xfrm>
          <a:prstGeom prst="rect">
            <a:avLst/>
          </a:prstGeom>
          <a:noFill/>
          <a:ln>
            <a:noFill/>
          </a:ln>
        </p:spPr>
        <p:txBody>
          <a:bodyPr spcFirstLastPara="1" wrap="square" lIns="91425" tIns="91425" rIns="91425" bIns="91425" anchor="ctr" anchorCtr="0">
            <a:noAutofit/>
          </a:bodyPr>
          <a:lstStyle/>
          <a:p>
            <a:pPr lvl="0">
              <a:lnSpc>
                <a:spcPct val="90000"/>
              </a:lnSpc>
            </a:pPr>
            <a:r>
              <a:rPr lang="es-CL" sz="2000" dirty="0" smtClean="0">
                <a:solidFill>
                  <a:srgbClr val="741B47"/>
                </a:solidFill>
                <a:latin typeface="Calibri" panose="020F0502020204030204" pitchFamily="34" charset="0"/>
                <a:ea typeface="Roboto"/>
                <a:cs typeface="Calibri" panose="020F0502020204030204" pitchFamily="34" charset="0"/>
                <a:sym typeface="Roboto"/>
              </a:rPr>
              <a:t>CONOCIENDO PARTES Y PIEZAS DEL MOTOR</a:t>
            </a:r>
            <a:endParaRPr lang="es-CL" sz="2000" dirty="0">
              <a:latin typeface="Calibri" panose="020F0502020204030204" pitchFamily="34" charset="0"/>
              <a:cs typeface="Calibri" panose="020F0502020204030204" pitchFamily="34" charset="0"/>
            </a:endParaRPr>
          </a:p>
        </p:txBody>
      </p:sp>
      <p:grpSp>
        <p:nvGrpSpPr>
          <p:cNvPr id="9" name="Agrupar 8"/>
          <p:cNvGrpSpPr/>
          <p:nvPr/>
        </p:nvGrpSpPr>
        <p:grpSpPr>
          <a:xfrm>
            <a:off x="390472" y="5582308"/>
            <a:ext cx="4807645" cy="1192625"/>
            <a:chOff x="390472" y="5582308"/>
            <a:chExt cx="4807645" cy="1192625"/>
          </a:xfrm>
        </p:grpSpPr>
        <p:sp>
          <p:nvSpPr>
            <p:cNvPr id="3" name="Rectángulo redondeado 2">
              <a:extLst>
                <a:ext uri="{FF2B5EF4-FFF2-40B4-BE49-F238E27FC236}">
                  <a16:creationId xmlns="" xmlns:a16="http://schemas.microsoft.com/office/drawing/2014/main" id="{09582659-8EA3-3046-957A-09D36F1E1C4A}"/>
                </a:ext>
              </a:extLst>
            </p:cNvPr>
            <p:cNvSpPr/>
            <p:nvPr/>
          </p:nvSpPr>
          <p:spPr>
            <a:xfrm>
              <a:off x="540317" y="5582308"/>
              <a:ext cx="4657800" cy="1192625"/>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redondeado 3">
              <a:extLst>
                <a:ext uri="{FF2B5EF4-FFF2-40B4-BE49-F238E27FC236}">
                  <a16:creationId xmlns="" xmlns:a16="http://schemas.microsoft.com/office/drawing/2014/main" id="{8DB0D649-02FC-3443-93EE-D0E34BA80375}"/>
                </a:ext>
              </a:extLst>
            </p:cNvPr>
            <p:cNvSpPr/>
            <p:nvPr/>
          </p:nvSpPr>
          <p:spPr>
            <a:xfrm>
              <a:off x="390472" y="5953008"/>
              <a:ext cx="376200" cy="385800"/>
            </a:xfrm>
            <a:prstGeom prst="roundRect">
              <a:avLst/>
            </a:prstGeom>
            <a:solidFill>
              <a:srgbClr val="76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 xmlns:a16="http://schemas.microsoft.com/office/drawing/2014/main" id="{3A65FD31-9A44-0B40-A55A-E750DE5F720E}"/>
                </a:ext>
              </a:extLst>
            </p:cNvPr>
            <p:cNvSpPr txBox="1"/>
            <p:nvPr/>
          </p:nvSpPr>
          <p:spPr>
            <a:xfrm>
              <a:off x="394868" y="5884298"/>
              <a:ext cx="290724" cy="523220"/>
            </a:xfrm>
            <a:prstGeom prst="rect">
              <a:avLst/>
            </a:prstGeom>
            <a:noFill/>
          </p:spPr>
          <p:txBody>
            <a:bodyPr wrap="square" rtlCol="0">
              <a:spAutoFit/>
            </a:bodyPr>
            <a:lstStyle/>
            <a:p>
              <a:r>
                <a:rPr lang="es-CL" sz="2800" b="1" dirty="0">
                  <a:solidFill>
                    <a:schemeClr val="bg1"/>
                  </a:solidFill>
                  <a:latin typeface="Calibri" panose="020F0502020204030204" pitchFamily="34" charset="0"/>
                  <a:cs typeface="Calibri" panose="020F0502020204030204" pitchFamily="34" charset="0"/>
                </a:rPr>
                <a:t>3</a:t>
              </a:r>
            </a:p>
          </p:txBody>
        </p:sp>
        <p:sp>
          <p:nvSpPr>
            <p:cNvPr id="8" name="CuadroTexto 7">
              <a:extLst>
                <a:ext uri="{FF2B5EF4-FFF2-40B4-BE49-F238E27FC236}">
                  <a16:creationId xmlns="" xmlns:a16="http://schemas.microsoft.com/office/drawing/2014/main" id="{80EF0240-27EB-8C47-97F5-A5FAC84B6C65}"/>
                </a:ext>
              </a:extLst>
            </p:cNvPr>
            <p:cNvSpPr txBox="1"/>
            <p:nvPr/>
          </p:nvSpPr>
          <p:spPr>
            <a:xfrm>
              <a:off x="938566" y="5780858"/>
              <a:ext cx="3921565" cy="830997"/>
            </a:xfrm>
            <a:prstGeom prst="rect">
              <a:avLst/>
            </a:prstGeom>
            <a:noFill/>
          </p:spPr>
          <p:txBody>
            <a:bodyPr wrap="square" rtlCol="0">
              <a:spAutoFit/>
            </a:bodyPr>
            <a:lstStyle/>
            <a:p>
              <a:r>
                <a:rPr lang="es-CL" sz="1600" dirty="0">
                  <a:latin typeface="Calibri" panose="020F0502020204030204" pitchFamily="34" charset="0"/>
                  <a:cs typeface="Calibri" panose="020F0502020204030204" pitchFamily="34" charset="0"/>
                </a:rPr>
                <a:t>Conocimos el funcionamiento de un motor y sus principales diferencias. </a:t>
              </a:r>
              <a:r>
                <a:rPr lang="es-CL" sz="1600" b="1" dirty="0">
                  <a:solidFill>
                    <a:srgbClr val="76384D"/>
                  </a:solidFill>
                  <a:latin typeface="Calibri" panose="020F0502020204030204" pitchFamily="34" charset="0"/>
                  <a:cs typeface="Calibri" panose="020F0502020204030204" pitchFamily="34" charset="0"/>
                </a:rPr>
                <a:t>¿Qué aspectos importantes recuerdas?</a:t>
              </a:r>
            </a:p>
          </p:txBody>
        </p:sp>
      </p:grpSp>
      <p:pic>
        <p:nvPicPr>
          <p:cNvPr id="36"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
        <p:nvSpPr>
          <p:cNvPr id="11" name="Marcador de número de diapositiva 10"/>
          <p:cNvSpPr>
            <a:spLocks noGrp="1"/>
          </p:cNvSpPr>
          <p:nvPr>
            <p:ph type="sldNum" sz="quarter" idx="2"/>
          </p:nvPr>
        </p:nvSpPr>
        <p:spPr/>
        <p:txBody>
          <a:bodyPr/>
          <a:lstStyle/>
          <a:p>
            <a:fld id="{86CB4B4D-7CA3-9044-876B-883B54F8677D}" type="slidenum">
              <a:rPr lang="es-CL" smtClean="0"/>
              <a:t>4</a:t>
            </a:fld>
            <a:endParaRPr lang="es-CL"/>
          </a:p>
        </p:txBody>
      </p:sp>
    </p:spTree>
    <p:extLst>
      <p:ext uri="{BB962C8B-B14F-4D97-AF65-F5344CB8AC3E}">
        <p14:creationId xmlns:p14="http://schemas.microsoft.com/office/powerpoint/2010/main" val="323471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03" name="Google Shape;103;p15"/>
          <p:cNvPicPr preferRelativeResize="0"/>
          <p:nvPr/>
        </p:nvPicPr>
        <p:blipFill>
          <a:blip r:embed="rId3">
            <a:alphaModFix/>
          </a:blip>
          <a:stretch>
            <a:fillRect/>
          </a:stretch>
        </p:blipFill>
        <p:spPr>
          <a:xfrm>
            <a:off x="6545737" y="1296900"/>
            <a:ext cx="2677425" cy="5696166"/>
          </a:xfrm>
          <a:prstGeom prst="rect">
            <a:avLst/>
          </a:prstGeom>
          <a:noFill/>
          <a:ln>
            <a:noFill/>
          </a:ln>
        </p:spPr>
      </p:pic>
      <p:sp>
        <p:nvSpPr>
          <p:cNvPr id="22"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ALGUNAS PREGUNTAS</a:t>
            </a:r>
          </a:p>
          <a:p>
            <a:endParaRPr lang="x-none" b="1" dirty="0">
              <a:latin typeface="Calibri" panose="020F0502020204030204" pitchFamily="34" charset="0"/>
              <a:ea typeface="Roboto"/>
              <a:cs typeface="Calibri" panose="020F0502020204030204" pitchFamily="34" charset="0"/>
              <a:sym typeface="Roboto"/>
            </a:endParaRPr>
          </a:p>
        </p:txBody>
      </p:sp>
      <p:sp>
        <p:nvSpPr>
          <p:cNvPr id="46" name="Google Shape;99;p15">
            <a:extLst>
              <a:ext uri="{FF2B5EF4-FFF2-40B4-BE49-F238E27FC236}">
                <a16:creationId xmlns="" xmlns:a16="http://schemas.microsoft.com/office/drawing/2014/main" id="{3B73195F-A2BA-8648-98EB-AD82CD32CA55}"/>
              </a:ext>
            </a:extLst>
          </p:cNvPr>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x-none"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x-none"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grpSp>
        <p:nvGrpSpPr>
          <p:cNvPr id="3" name="Agrupar 2"/>
          <p:cNvGrpSpPr/>
          <p:nvPr/>
        </p:nvGrpSpPr>
        <p:grpSpPr>
          <a:xfrm>
            <a:off x="375767" y="2891844"/>
            <a:ext cx="5889275" cy="912472"/>
            <a:chOff x="375767" y="2891844"/>
            <a:chExt cx="5889275" cy="912472"/>
          </a:xfrm>
        </p:grpSpPr>
        <p:sp>
          <p:nvSpPr>
            <p:cNvPr id="31" name="Rectángulo redondeado 30">
              <a:extLst>
                <a:ext uri="{FF2B5EF4-FFF2-40B4-BE49-F238E27FC236}">
                  <a16:creationId xmlns="" xmlns:a16="http://schemas.microsoft.com/office/drawing/2014/main" id="{9420090B-EEFA-604D-A75E-6B45C6FED38A}"/>
                </a:ext>
              </a:extLst>
            </p:cNvPr>
            <p:cNvSpPr/>
            <p:nvPr/>
          </p:nvSpPr>
          <p:spPr>
            <a:xfrm>
              <a:off x="375767" y="3099018"/>
              <a:ext cx="5660042" cy="705298"/>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CuadroTexto 33">
              <a:extLst>
                <a:ext uri="{FF2B5EF4-FFF2-40B4-BE49-F238E27FC236}">
                  <a16:creationId xmlns="" xmlns:a16="http://schemas.microsoft.com/office/drawing/2014/main" id="{777B92C5-ADDA-374D-BF97-8E13155BEBE9}"/>
                </a:ext>
              </a:extLst>
            </p:cNvPr>
            <p:cNvSpPr txBox="1"/>
            <p:nvPr/>
          </p:nvSpPr>
          <p:spPr>
            <a:xfrm>
              <a:off x="628650" y="3255228"/>
              <a:ext cx="5266878" cy="358881"/>
            </a:xfrm>
            <a:prstGeom prst="rect">
              <a:avLst/>
            </a:prstGeom>
            <a:noFill/>
          </p:spPr>
          <p:txBody>
            <a:bodyPr wrap="square" rtlCol="0">
              <a:spAutoFit/>
            </a:bodyPr>
            <a:lstStyle/>
            <a:p>
              <a:pPr lvl="0">
                <a:lnSpc>
                  <a:spcPct val="115000"/>
                </a:lnSpc>
              </a:pPr>
              <a:r>
                <a:rPr lang="es-ES" sz="1600" dirty="0">
                  <a:latin typeface="Calibri" panose="020F0502020204030204" pitchFamily="34" charset="0"/>
                  <a:cs typeface="Calibri" panose="020F0502020204030204" pitchFamily="34" charset="0"/>
                </a:rPr>
                <a:t>¿Son iguales estos motores? ¿Cuáles son sus características?</a:t>
              </a:r>
              <a:endParaRPr lang="es-ES" sz="1600" b="1" dirty="0">
                <a:solidFill>
                  <a:srgbClr val="76384D"/>
                </a:solidFill>
                <a:latin typeface="Calibri" panose="020F0502020204030204" pitchFamily="34" charset="0"/>
                <a:ea typeface="Roboto"/>
                <a:cs typeface="Calibri" panose="020F0502020204030204" pitchFamily="34" charset="0"/>
                <a:sym typeface="Roboto"/>
              </a:endParaRPr>
            </a:p>
          </p:txBody>
        </p:sp>
        <p:pic>
          <p:nvPicPr>
            <p:cNvPr id="35" name="Google Shape;91;p15">
              <a:extLst>
                <a:ext uri="{FF2B5EF4-FFF2-40B4-BE49-F238E27FC236}">
                  <a16:creationId xmlns="" xmlns:a16="http://schemas.microsoft.com/office/drawing/2014/main" id="{40D1330C-4A3D-D04C-B591-97BF2F148263}"/>
                </a:ext>
              </a:extLst>
            </p:cNvPr>
            <p:cNvPicPr preferRelativeResize="0"/>
            <p:nvPr/>
          </p:nvPicPr>
          <p:blipFill>
            <a:blip r:embed="rId4">
              <a:alphaModFix/>
            </a:blip>
            <a:stretch>
              <a:fillRect/>
            </a:stretch>
          </p:blipFill>
          <p:spPr>
            <a:xfrm>
              <a:off x="5787942" y="2891844"/>
              <a:ext cx="477100" cy="477100"/>
            </a:xfrm>
            <a:prstGeom prst="rect">
              <a:avLst/>
            </a:prstGeom>
            <a:noFill/>
            <a:ln>
              <a:noFill/>
            </a:ln>
          </p:spPr>
        </p:pic>
      </p:grpSp>
      <p:grpSp>
        <p:nvGrpSpPr>
          <p:cNvPr id="4" name="Agrupar 3"/>
          <p:cNvGrpSpPr/>
          <p:nvPr/>
        </p:nvGrpSpPr>
        <p:grpSpPr>
          <a:xfrm>
            <a:off x="375767" y="3877681"/>
            <a:ext cx="5889275" cy="912472"/>
            <a:chOff x="375767" y="3877681"/>
            <a:chExt cx="5889275" cy="912472"/>
          </a:xfrm>
        </p:grpSpPr>
        <p:sp>
          <p:nvSpPr>
            <p:cNvPr id="36" name="Rectángulo redondeado 35">
              <a:extLst>
                <a:ext uri="{FF2B5EF4-FFF2-40B4-BE49-F238E27FC236}">
                  <a16:creationId xmlns="" xmlns:a16="http://schemas.microsoft.com/office/drawing/2014/main" id="{388EEB26-A5E2-A64B-90EE-1DC1816BA489}"/>
                </a:ext>
              </a:extLst>
            </p:cNvPr>
            <p:cNvSpPr/>
            <p:nvPr/>
          </p:nvSpPr>
          <p:spPr>
            <a:xfrm>
              <a:off x="375767" y="4084855"/>
              <a:ext cx="5660042" cy="705298"/>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CuadroTexto 36">
              <a:extLst>
                <a:ext uri="{FF2B5EF4-FFF2-40B4-BE49-F238E27FC236}">
                  <a16:creationId xmlns="" xmlns:a16="http://schemas.microsoft.com/office/drawing/2014/main" id="{A72A4B2C-FEFF-F54E-B556-3087CD265129}"/>
                </a:ext>
              </a:extLst>
            </p:cNvPr>
            <p:cNvSpPr txBox="1"/>
            <p:nvPr/>
          </p:nvSpPr>
          <p:spPr>
            <a:xfrm>
              <a:off x="628650" y="4258096"/>
              <a:ext cx="4988364" cy="358816"/>
            </a:xfrm>
            <a:prstGeom prst="rect">
              <a:avLst/>
            </a:prstGeom>
            <a:noFill/>
          </p:spPr>
          <p:txBody>
            <a:bodyPr wrap="square" rtlCol="0">
              <a:spAutoFit/>
            </a:bodyPr>
            <a:lstStyle/>
            <a:p>
              <a:pPr lvl="0">
                <a:lnSpc>
                  <a:spcPct val="115000"/>
                </a:lnSpc>
              </a:pPr>
              <a:r>
                <a:rPr lang="es-ES" sz="1600" dirty="0">
                  <a:latin typeface="Calibri" panose="020F0502020204030204" pitchFamily="34" charset="0"/>
                  <a:ea typeface="Roboto"/>
                  <a:cs typeface="Calibri" panose="020F0502020204030204" pitchFamily="34" charset="0"/>
                  <a:sym typeface="Roboto"/>
                </a:rPr>
                <a:t>¿Funcionan de la misma manera?</a:t>
              </a:r>
              <a:endParaRPr lang="es-ES" sz="1600" b="1" dirty="0">
                <a:solidFill>
                  <a:srgbClr val="76384D"/>
                </a:solidFill>
                <a:latin typeface="Calibri" panose="020F0502020204030204" pitchFamily="34" charset="0"/>
                <a:ea typeface="Roboto"/>
                <a:cs typeface="Calibri" panose="020F0502020204030204" pitchFamily="34" charset="0"/>
                <a:sym typeface="Roboto"/>
              </a:endParaRPr>
            </a:p>
          </p:txBody>
        </p:sp>
        <p:pic>
          <p:nvPicPr>
            <p:cNvPr id="38" name="Google Shape;91;p15">
              <a:extLst>
                <a:ext uri="{FF2B5EF4-FFF2-40B4-BE49-F238E27FC236}">
                  <a16:creationId xmlns="" xmlns:a16="http://schemas.microsoft.com/office/drawing/2014/main" id="{8D90A1F6-5DEC-9B41-B275-0DBB008FF9F6}"/>
                </a:ext>
              </a:extLst>
            </p:cNvPr>
            <p:cNvPicPr preferRelativeResize="0"/>
            <p:nvPr/>
          </p:nvPicPr>
          <p:blipFill>
            <a:blip r:embed="rId4">
              <a:alphaModFix/>
            </a:blip>
            <a:stretch>
              <a:fillRect/>
            </a:stretch>
          </p:blipFill>
          <p:spPr>
            <a:xfrm>
              <a:off x="5787942" y="3877681"/>
              <a:ext cx="477100" cy="477100"/>
            </a:xfrm>
            <a:prstGeom prst="rect">
              <a:avLst/>
            </a:prstGeom>
            <a:noFill/>
            <a:ln>
              <a:noFill/>
            </a:ln>
          </p:spPr>
        </p:pic>
      </p:grpSp>
      <p:grpSp>
        <p:nvGrpSpPr>
          <p:cNvPr id="5" name="Agrupar 4"/>
          <p:cNvGrpSpPr/>
          <p:nvPr/>
        </p:nvGrpSpPr>
        <p:grpSpPr>
          <a:xfrm>
            <a:off x="375767" y="4886809"/>
            <a:ext cx="5889275" cy="912472"/>
            <a:chOff x="375767" y="4886809"/>
            <a:chExt cx="5889275" cy="912472"/>
          </a:xfrm>
        </p:grpSpPr>
        <p:sp>
          <p:nvSpPr>
            <p:cNvPr id="39" name="Rectángulo redondeado 38">
              <a:extLst>
                <a:ext uri="{FF2B5EF4-FFF2-40B4-BE49-F238E27FC236}">
                  <a16:creationId xmlns="" xmlns:a16="http://schemas.microsoft.com/office/drawing/2014/main" id="{EAEC056C-3065-9B41-83A5-D10DA2D30CEC}"/>
                </a:ext>
              </a:extLst>
            </p:cNvPr>
            <p:cNvSpPr/>
            <p:nvPr/>
          </p:nvSpPr>
          <p:spPr>
            <a:xfrm>
              <a:off x="375767" y="5093983"/>
              <a:ext cx="5660042" cy="705298"/>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CuadroTexto 42">
              <a:extLst>
                <a:ext uri="{FF2B5EF4-FFF2-40B4-BE49-F238E27FC236}">
                  <a16:creationId xmlns="" xmlns:a16="http://schemas.microsoft.com/office/drawing/2014/main" id="{9AF3EEA4-2640-DD4C-8AFE-60EEEC963938}"/>
                </a:ext>
              </a:extLst>
            </p:cNvPr>
            <p:cNvSpPr txBox="1"/>
            <p:nvPr/>
          </p:nvSpPr>
          <p:spPr>
            <a:xfrm>
              <a:off x="628649" y="5277355"/>
              <a:ext cx="5266879" cy="338554"/>
            </a:xfrm>
            <a:prstGeom prst="rect">
              <a:avLst/>
            </a:prstGeom>
            <a:noFill/>
          </p:spPr>
          <p:txBody>
            <a:bodyPr wrap="square" rtlCol="0">
              <a:spAutoFit/>
            </a:bodyPr>
            <a:lstStyle/>
            <a:p>
              <a:r>
                <a:rPr lang="es-CL" sz="1600" dirty="0">
                  <a:latin typeface="Calibri" panose="020F0502020204030204" pitchFamily="34" charset="0"/>
                  <a:cs typeface="Calibri" panose="020F0502020204030204" pitchFamily="34" charset="0"/>
                </a:rPr>
                <a:t>¿Dónde han visto estos motores en la vida cotidiana?</a:t>
              </a:r>
              <a:endParaRPr lang="es-CL" sz="1600" b="1" dirty="0">
                <a:solidFill>
                  <a:srgbClr val="76384D"/>
                </a:solidFill>
                <a:latin typeface="Calibri" panose="020F0502020204030204" pitchFamily="34" charset="0"/>
                <a:cs typeface="Calibri" panose="020F0502020204030204" pitchFamily="34" charset="0"/>
              </a:endParaRPr>
            </a:p>
          </p:txBody>
        </p:sp>
        <p:pic>
          <p:nvPicPr>
            <p:cNvPr id="44" name="Google Shape;91;p15">
              <a:extLst>
                <a:ext uri="{FF2B5EF4-FFF2-40B4-BE49-F238E27FC236}">
                  <a16:creationId xmlns="" xmlns:a16="http://schemas.microsoft.com/office/drawing/2014/main" id="{D2ED97E7-309E-B940-B74F-D29A3266F1BF}"/>
                </a:ext>
              </a:extLst>
            </p:cNvPr>
            <p:cNvPicPr preferRelativeResize="0"/>
            <p:nvPr/>
          </p:nvPicPr>
          <p:blipFill>
            <a:blip r:embed="rId4">
              <a:alphaModFix/>
            </a:blip>
            <a:stretch>
              <a:fillRect/>
            </a:stretch>
          </p:blipFill>
          <p:spPr>
            <a:xfrm>
              <a:off x="5787942" y="4886809"/>
              <a:ext cx="477100" cy="477100"/>
            </a:xfrm>
            <a:prstGeom prst="rect">
              <a:avLst/>
            </a:prstGeom>
            <a:noFill/>
            <a:ln>
              <a:noFill/>
            </a:ln>
          </p:spPr>
        </p:pic>
      </p:grpSp>
      <p:grpSp>
        <p:nvGrpSpPr>
          <p:cNvPr id="2" name="Agrupar 1"/>
          <p:cNvGrpSpPr/>
          <p:nvPr/>
        </p:nvGrpSpPr>
        <p:grpSpPr>
          <a:xfrm>
            <a:off x="375767" y="2199341"/>
            <a:ext cx="6169970" cy="780817"/>
            <a:chOff x="375767" y="2199341"/>
            <a:chExt cx="6169970" cy="780817"/>
          </a:xfrm>
        </p:grpSpPr>
        <p:sp>
          <p:nvSpPr>
            <p:cNvPr id="41" name="Google Shape;82;p14"/>
            <p:cNvSpPr txBox="1"/>
            <p:nvPr/>
          </p:nvSpPr>
          <p:spPr>
            <a:xfrm>
              <a:off x="375767" y="2363194"/>
              <a:ext cx="6169970"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2000" dirty="0">
                  <a:solidFill>
                    <a:srgbClr val="741B47"/>
                  </a:solidFill>
                  <a:latin typeface="Calibri" panose="020F0502020204030204" pitchFamily="34" charset="0"/>
                  <a:ea typeface="Roboto"/>
                  <a:cs typeface="Calibri" panose="020F0502020204030204" pitchFamily="34" charset="0"/>
                  <a:sym typeface="Roboto"/>
                </a:rPr>
                <a:t>MOTORES DIESEL Y GASOLINA</a:t>
              </a:r>
              <a:endParaRPr lang="es-ES" sz="2000" dirty="0">
                <a:latin typeface="Calibri" panose="020F0502020204030204" pitchFamily="34" charset="0"/>
                <a:cs typeface="Calibri" panose="020F0502020204030204" pitchFamily="34" charset="0"/>
              </a:endParaRPr>
            </a:p>
          </p:txBody>
        </p:sp>
        <p:pic>
          <p:nvPicPr>
            <p:cNvPr id="45" name="Imagen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275" y="2199341"/>
              <a:ext cx="1075249" cy="780817"/>
            </a:xfrm>
            <a:prstGeom prst="rect">
              <a:avLst/>
            </a:prstGeom>
          </p:spPr>
        </p:pic>
      </p:grpSp>
      <p:sp>
        <p:nvSpPr>
          <p:cNvPr id="6" name="Marcador de número de diapositiva 5"/>
          <p:cNvSpPr>
            <a:spLocks noGrp="1"/>
          </p:cNvSpPr>
          <p:nvPr>
            <p:ph type="sldNum" sz="quarter" idx="2"/>
          </p:nvPr>
        </p:nvSpPr>
        <p:spPr/>
        <p:txBody>
          <a:bodyPr/>
          <a:lstStyle/>
          <a:p>
            <a:fld id="{86CB4B4D-7CA3-9044-876B-883B54F8677D}" type="slidenum">
              <a:rPr lang="es-CL" smtClean="0"/>
              <a:t>5</a:t>
            </a:fld>
            <a:endParaRPr lang="es-CL"/>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36" name="Google Shape;151;p5"/>
          <p:cNvGrpSpPr/>
          <p:nvPr/>
        </p:nvGrpSpPr>
        <p:grpSpPr>
          <a:xfrm>
            <a:off x="4063481" y="3141876"/>
            <a:ext cx="5095871" cy="3508579"/>
            <a:chOff x="0" y="0"/>
            <a:chExt cx="5095869" cy="3508578"/>
          </a:xfrm>
        </p:grpSpPr>
        <p:sp>
          <p:nvSpPr>
            <p:cNvPr id="38"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39"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r>
                <a:t>    </a:t>
              </a:r>
            </a:p>
          </p:txBody>
        </p:sp>
      </p:grpSp>
      <p:grpSp>
        <p:nvGrpSpPr>
          <p:cNvPr id="21" name="Google Shape;112;p16">
            <a:extLst>
              <a:ext uri="{FF2B5EF4-FFF2-40B4-BE49-F238E27FC236}">
                <a16:creationId xmlns="" xmlns:a16="http://schemas.microsoft.com/office/drawing/2014/main" id="{11E870C6-43B6-2649-B232-D6746085D47C}"/>
              </a:ext>
            </a:extLst>
          </p:cNvPr>
          <p:cNvGrpSpPr/>
          <p:nvPr/>
        </p:nvGrpSpPr>
        <p:grpSpPr>
          <a:xfrm>
            <a:off x="3891655" y="3813209"/>
            <a:ext cx="376200" cy="442686"/>
            <a:chOff x="476000" y="3474977"/>
            <a:chExt cx="376200" cy="442686"/>
          </a:xfrm>
        </p:grpSpPr>
        <p:sp>
          <p:nvSpPr>
            <p:cNvPr id="23" name="Google Shape;113;p16">
              <a:extLst>
                <a:ext uri="{FF2B5EF4-FFF2-40B4-BE49-F238E27FC236}">
                  <a16:creationId xmlns="" xmlns:a16="http://schemas.microsoft.com/office/drawing/2014/main"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p16">
              <a:extLst>
                <a:ext uri="{FF2B5EF4-FFF2-40B4-BE49-F238E27FC236}">
                  <a16:creationId xmlns="" xmlns:a16="http://schemas.microsoft.com/office/drawing/2014/main"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sp>
        <p:nvSpPr>
          <p:cNvPr id="26" name="Google Shape;118;p16">
            <a:extLst>
              <a:ext uri="{FF2B5EF4-FFF2-40B4-BE49-F238E27FC236}">
                <a16:creationId xmlns="" xmlns:a16="http://schemas.microsoft.com/office/drawing/2014/main" id="{C4C5ACB3-B5CB-2647-8236-C93F0DBF27C0}"/>
              </a:ext>
            </a:extLst>
          </p:cNvPr>
          <p:cNvSpPr txBox="1"/>
          <p:nvPr/>
        </p:nvSpPr>
        <p:spPr>
          <a:xfrm>
            <a:off x="4730078" y="3683681"/>
            <a:ext cx="3924400" cy="642182"/>
          </a:xfrm>
          <a:prstGeom prst="rect">
            <a:avLst/>
          </a:prstGeom>
          <a:noFill/>
          <a:ln>
            <a:noFill/>
          </a:ln>
        </p:spPr>
        <p:txBody>
          <a:bodyPr spcFirstLastPara="1" wrap="square" lIns="91425" tIns="91425" rIns="91425" bIns="91425" anchor="ctr" anchorCtr="0">
            <a:noAutofit/>
          </a:bodyPr>
          <a:lstStyle/>
          <a:p>
            <a:r>
              <a:rPr lang="es-CL" sz="1600" dirty="0">
                <a:latin typeface="Calibri" charset="0"/>
                <a:ea typeface="Calibri" charset="0"/>
                <a:cs typeface="Calibri" charset="0"/>
              </a:rPr>
              <a:t>Identificarás y diferenciarás  tipos de motores a gasolina y Diesel.</a:t>
            </a:r>
          </a:p>
        </p:txBody>
      </p:sp>
      <p:grpSp>
        <p:nvGrpSpPr>
          <p:cNvPr id="28" name="Google Shape;112;p16">
            <a:extLst>
              <a:ext uri="{FF2B5EF4-FFF2-40B4-BE49-F238E27FC236}">
                <a16:creationId xmlns="" xmlns:a16="http://schemas.microsoft.com/office/drawing/2014/main" id="{E3F26645-D0BA-E14C-B7E9-1511A0D80D67}"/>
              </a:ext>
            </a:extLst>
          </p:cNvPr>
          <p:cNvGrpSpPr/>
          <p:nvPr/>
        </p:nvGrpSpPr>
        <p:grpSpPr>
          <a:xfrm>
            <a:off x="3891655" y="4889000"/>
            <a:ext cx="376200" cy="387025"/>
            <a:chOff x="476000" y="3507950"/>
            <a:chExt cx="376200" cy="387025"/>
          </a:xfrm>
        </p:grpSpPr>
        <p:sp>
          <p:nvSpPr>
            <p:cNvPr id="33" name="Google Shape;113;p16">
              <a:extLst>
                <a:ext uri="{FF2B5EF4-FFF2-40B4-BE49-F238E27FC236}">
                  <a16:creationId xmlns="" xmlns:a16="http://schemas.microsoft.com/office/drawing/2014/main"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p16">
              <a:extLst>
                <a:ext uri="{FF2B5EF4-FFF2-40B4-BE49-F238E27FC236}">
                  <a16:creationId xmlns="" xmlns:a16="http://schemas.microsoft.com/office/drawing/2014/main"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37" name="Google Shape;118;p16">
            <a:extLst>
              <a:ext uri="{FF2B5EF4-FFF2-40B4-BE49-F238E27FC236}">
                <a16:creationId xmlns="" xmlns:a16="http://schemas.microsoft.com/office/drawing/2014/main" id="{0FA88854-CAFB-AC45-88B5-9529DBB3A41E}"/>
              </a:ext>
            </a:extLst>
          </p:cNvPr>
          <p:cNvSpPr txBox="1"/>
          <p:nvPr/>
        </p:nvSpPr>
        <p:spPr>
          <a:xfrm>
            <a:off x="4730078" y="4771759"/>
            <a:ext cx="3790699" cy="538200"/>
          </a:xfrm>
          <a:prstGeom prst="rect">
            <a:avLst/>
          </a:prstGeom>
          <a:noFill/>
          <a:ln>
            <a:noFill/>
          </a:ln>
        </p:spPr>
        <p:txBody>
          <a:bodyPr spcFirstLastPara="1" wrap="square" lIns="91425" tIns="91425" rIns="91425" bIns="91425" anchor="ctr" anchorCtr="0">
            <a:noAutofit/>
          </a:bodyPr>
          <a:lstStyle/>
          <a:p>
            <a:endParaRPr lang="es-CL" sz="1600" dirty="0">
              <a:latin typeface="Calibri" panose="020F0502020204030204" pitchFamily="34" charset="0"/>
              <a:cs typeface="Calibri" panose="020F0502020204030204" pitchFamily="34" charset="0"/>
            </a:endParaRPr>
          </a:p>
          <a:p>
            <a:r>
              <a:rPr lang="es-CL" sz="1600" dirty="0">
                <a:latin typeface="Calibri" panose="020F0502020204030204" pitchFamily="34" charset="0"/>
                <a:cs typeface="Calibri" panose="020F0502020204030204" pitchFamily="34" charset="0"/>
              </a:rPr>
              <a:t>Identificarás y diferenciarás los ciclos de los motores a gasolina y Diesel. </a:t>
            </a:r>
          </a:p>
          <a:p>
            <a:endParaRPr lang="es-CL" sz="1600" dirty="0"/>
          </a:p>
        </p:txBody>
      </p:sp>
      <p:sp>
        <p:nvSpPr>
          <p:cNvPr id="5" name="Marcador de número de diapositiva 4"/>
          <p:cNvSpPr>
            <a:spLocks noGrp="1"/>
          </p:cNvSpPr>
          <p:nvPr>
            <p:ph type="sldNum" sz="quarter" idx="2"/>
          </p:nvPr>
        </p:nvSpPr>
        <p:spPr>
          <a:xfrm>
            <a:off x="371685" y="6934808"/>
            <a:ext cx="337161" cy="317118"/>
          </a:xfrm>
        </p:spPr>
        <p:txBody>
          <a:bodyPr/>
          <a:lstStyle/>
          <a:p>
            <a:fld id="{86CB4B4D-7CA3-9044-876B-883B54F8677D}" type="slidenum">
              <a:rPr lang="es-CL" smtClean="0"/>
              <a:t>6</a:t>
            </a:fld>
            <a:endParaRPr lang="es-CL"/>
          </a:p>
        </p:txBody>
      </p:sp>
      <p:pic>
        <p:nvPicPr>
          <p:cNvPr id="29" name="Google Shape;164;p5" descr="Google Shape;164;p5"/>
          <p:cNvPicPr>
            <a:picLocks noChangeAspect="1"/>
          </p:cNvPicPr>
          <p:nvPr/>
        </p:nvPicPr>
        <p:blipFill>
          <a:blip r:embed="rId3">
            <a:extLst/>
          </a:blip>
          <a:stretch>
            <a:fillRect/>
          </a:stretch>
        </p:blipFill>
        <p:spPr>
          <a:xfrm>
            <a:off x="663221" y="2420783"/>
            <a:ext cx="2965719" cy="4328992"/>
          </a:xfrm>
          <a:prstGeom prst="rect">
            <a:avLst/>
          </a:prstGeom>
          <a:ln w="12700">
            <a:miter lim="400000"/>
          </a:ln>
        </p:spPr>
      </p:pic>
      <p:sp>
        <p:nvSpPr>
          <p:cNvPr id="30" name="Google Shape;167;p5"/>
          <p:cNvSpPr txBox="1"/>
          <p:nvPr/>
        </p:nvSpPr>
        <p:spPr>
          <a:xfrm>
            <a:off x="4017017" y="1119672"/>
            <a:ext cx="466494" cy="830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t>2</a:t>
            </a:r>
          </a:p>
        </p:txBody>
      </p:sp>
      <p:sp>
        <p:nvSpPr>
          <p:cNvPr id="31" name="Google Shape;168;p5"/>
          <p:cNvSpPr txBox="1"/>
          <p:nvPr/>
        </p:nvSpPr>
        <p:spPr>
          <a:xfrm>
            <a:off x="375975" y="1318374"/>
            <a:ext cx="3872883" cy="536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32" name="Google Shape;197;p6"/>
          <p:cNvSpPr txBox="1"/>
          <p:nvPr/>
        </p:nvSpPr>
        <p:spPr>
          <a:xfrm>
            <a:off x="4483511" y="1164879"/>
            <a:ext cx="4011560" cy="738583"/>
          </a:xfrm>
          <a:prstGeom prst="rect">
            <a:avLst/>
          </a:prstGeom>
          <a:noFill/>
          <a:ln>
            <a:noFill/>
          </a:ln>
        </p:spPr>
        <p:txBody>
          <a:bodyPr spcFirstLastPara="1" wrap="square" lIns="91400" tIns="91400" rIns="91400" bIns="91400" anchor="ctr" anchorCtr="0">
            <a:spAutoFit/>
          </a:bodyPr>
          <a:lstStyle/>
          <a:p>
            <a:pPr lvl="0">
              <a:lnSpc>
                <a:spcPct val="90000"/>
              </a:lnSpc>
            </a:pPr>
            <a:r>
              <a:rPr lang="es-CL" sz="2000" dirty="0">
                <a:solidFill>
                  <a:srgbClr val="FF0000"/>
                </a:solidFill>
                <a:latin typeface="Calibri" panose="020F0502020204030204" pitchFamily="34" charset="0"/>
                <a:ea typeface="Roboto"/>
                <a:cs typeface="Calibri" panose="020F0502020204030204" pitchFamily="34" charset="0"/>
                <a:sym typeface="Roboto"/>
              </a:rPr>
              <a:t>CICLOS DE TRABAJO DE MOTORES </a:t>
            </a:r>
            <a:r>
              <a:rPr lang="es-CL" sz="2000" b="1" dirty="0">
                <a:solidFill>
                  <a:srgbClr val="741B47"/>
                </a:solidFill>
                <a:latin typeface="Calibri" panose="020F0502020204030204" pitchFamily="34" charset="0"/>
                <a:ea typeface="Roboto"/>
                <a:cs typeface="Calibri" panose="020F0502020204030204" pitchFamily="34" charset="0"/>
                <a:sym typeface="Roboto"/>
              </a:rPr>
              <a:t>DIESEL Y GASOLINA</a:t>
            </a:r>
            <a:endParaRPr lang="es-CL" sz="2000" b="1" dirty="0">
              <a:latin typeface="Calibri" panose="020F0502020204030204" pitchFamily="34" charset="0"/>
              <a:cs typeface="Calibri" panose="020F0502020204030204" pitchFamily="34" charset="0"/>
            </a:endParaRPr>
          </a:p>
        </p:txBody>
      </p:sp>
      <p:sp>
        <p:nvSpPr>
          <p:cNvPr id="34" name="Google Shape;196;p6"/>
          <p:cNvSpPr txBox="1"/>
          <p:nvPr/>
        </p:nvSpPr>
        <p:spPr>
          <a:xfrm>
            <a:off x="4063851" y="2629453"/>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4" name="Google Shape;174;p19">
            <a:extLst>
              <a:ext uri="{FF2B5EF4-FFF2-40B4-BE49-F238E27FC236}">
                <a16:creationId xmlns="" xmlns:a16="http://schemas.microsoft.com/office/drawing/2014/main" id="{64FFD03F-150A-7C4A-802A-8D633AB9E9E0}"/>
              </a:ext>
            </a:extLst>
          </p:cNvPr>
          <p:cNvSpPr/>
          <p:nvPr/>
        </p:nvSpPr>
        <p:spPr>
          <a:xfrm>
            <a:off x="448192" y="2250191"/>
            <a:ext cx="7921572" cy="744693"/>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32" name="Rectángulo 31">
            <a:extLst>
              <a:ext uri="{FF2B5EF4-FFF2-40B4-BE49-F238E27FC236}">
                <a16:creationId xmlns="" xmlns:a16="http://schemas.microsoft.com/office/drawing/2014/main" id="{FBB8498D-DB88-5546-9786-2CD70A9C50DC}"/>
              </a:ext>
            </a:extLst>
          </p:cNvPr>
          <p:cNvSpPr/>
          <p:nvPr/>
        </p:nvSpPr>
        <p:spPr>
          <a:xfrm>
            <a:off x="783325" y="2429289"/>
            <a:ext cx="8043375" cy="349648"/>
          </a:xfrm>
          <a:prstGeom prst="rect">
            <a:avLst/>
          </a:prstGeom>
        </p:spPr>
        <p:txBody>
          <a:bodyPr wrap="square">
            <a:spAutoFit/>
          </a:bodyPr>
          <a:lstStyle/>
          <a:p>
            <a:pPr marL="0" indent="0">
              <a:lnSpc>
                <a:spcPct val="110000"/>
              </a:lnSpc>
              <a:buNone/>
            </a:pPr>
            <a:r>
              <a:rPr lang="es-CL" sz="1600" dirty="0">
                <a:latin typeface="Calibri" charset="0"/>
                <a:ea typeface="Calibri" charset="0"/>
                <a:cs typeface="Calibri" charset="0"/>
              </a:rPr>
              <a:t>Es aquel en donde se producen los cuatro procesos de la mezcla combustible:</a:t>
            </a:r>
          </a:p>
        </p:txBody>
      </p:sp>
      <p:sp>
        <p:nvSpPr>
          <p:cNvPr id="22" name="Google Shape;96;p15"/>
          <p:cNvSpPr txBox="1"/>
          <p:nvPr/>
        </p:nvSpPr>
        <p:spPr>
          <a:xfrm>
            <a:off x="375975" y="1373700"/>
            <a:ext cx="8669702" cy="620494"/>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CICLO TEÓRICO DE UN MOTOR DE </a:t>
            </a:r>
            <a:r>
              <a:rPr lang="es-ES" sz="2800" dirty="0">
                <a:solidFill>
                  <a:srgbClr val="ED423D"/>
                </a:solidFill>
                <a:latin typeface="Calibri" panose="020F0502020204030204" pitchFamily="34" charset="0"/>
                <a:ea typeface="Roboto"/>
                <a:cs typeface="Calibri" panose="020F0502020204030204" pitchFamily="34" charset="0"/>
                <a:sym typeface="Roboto"/>
              </a:rPr>
              <a:t>4 TIEMPOS GASOLINA O CICLO DE OTTO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73;p14">
            <a:extLst>
              <a:ext uri="{FF2B5EF4-FFF2-40B4-BE49-F238E27FC236}">
                <a16:creationId xmlns="" xmlns:a16="http://schemas.microsoft.com/office/drawing/2014/main" id="{F6087F1E-EDF6-924D-910D-2B19D48FC491}"/>
              </a:ext>
            </a:extLst>
          </p:cNvPr>
          <p:cNvSpPr/>
          <p:nvPr/>
        </p:nvSpPr>
        <p:spPr>
          <a:xfrm>
            <a:off x="448192" y="3188683"/>
            <a:ext cx="7921572" cy="683219"/>
          </a:xfrm>
          <a:prstGeom prst="roundRect">
            <a:avLst>
              <a:gd name="adj" fmla="val 16667"/>
            </a:avLst>
          </a:prstGeom>
          <a:solidFill>
            <a:srgbClr val="F3F3F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0" name="CuadroTexto 19">
            <a:extLst>
              <a:ext uri="{FF2B5EF4-FFF2-40B4-BE49-F238E27FC236}">
                <a16:creationId xmlns="" xmlns:a16="http://schemas.microsoft.com/office/drawing/2014/main" id="{A397DC63-B25F-1F41-AD89-A9E8AA1BE4A2}"/>
              </a:ext>
            </a:extLst>
          </p:cNvPr>
          <p:cNvSpPr txBox="1"/>
          <p:nvPr/>
        </p:nvSpPr>
        <p:spPr>
          <a:xfrm>
            <a:off x="800933" y="3361015"/>
            <a:ext cx="7411249" cy="338554"/>
          </a:xfrm>
          <a:prstGeom prst="rect">
            <a:avLst/>
          </a:prstGeom>
          <a:noFill/>
        </p:spPr>
        <p:txBody>
          <a:bodyPr wrap="square" rtlCol="0">
            <a:spAutoFit/>
          </a:bodyPr>
          <a:lstStyle/>
          <a:p>
            <a:r>
              <a:rPr lang="es-ES" sz="1600" dirty="0">
                <a:latin typeface="Calibri" panose="020F0502020204030204" pitchFamily="34" charset="0"/>
                <a:cs typeface="Calibri" panose="020F0502020204030204" pitchFamily="34" charset="0"/>
              </a:rPr>
              <a:t>Admisión o entrada de la mezcla combustible (aire y combustible gasificada).</a:t>
            </a:r>
          </a:p>
        </p:txBody>
      </p:sp>
      <p:grpSp>
        <p:nvGrpSpPr>
          <p:cNvPr id="21" name="Google Shape;74;p14">
            <a:extLst>
              <a:ext uri="{FF2B5EF4-FFF2-40B4-BE49-F238E27FC236}">
                <a16:creationId xmlns="" xmlns:a16="http://schemas.microsoft.com/office/drawing/2014/main" id="{EF079F11-427B-2548-8C1A-9E95C49BDEAE}"/>
              </a:ext>
            </a:extLst>
          </p:cNvPr>
          <p:cNvGrpSpPr/>
          <p:nvPr/>
        </p:nvGrpSpPr>
        <p:grpSpPr>
          <a:xfrm>
            <a:off x="270950" y="3330249"/>
            <a:ext cx="376200" cy="400087"/>
            <a:chOff x="476000" y="3494888"/>
            <a:chExt cx="376200" cy="400087"/>
          </a:xfrm>
        </p:grpSpPr>
        <p:sp>
          <p:nvSpPr>
            <p:cNvPr id="23" name="Google Shape;75;p14">
              <a:extLst>
                <a:ext uri="{FF2B5EF4-FFF2-40B4-BE49-F238E27FC236}">
                  <a16:creationId xmlns="" xmlns:a16="http://schemas.microsoft.com/office/drawing/2014/main" id="{90F73794-2EF3-EC40-A58C-B4C42B0000FE}"/>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4">
              <a:extLst>
                <a:ext uri="{FF2B5EF4-FFF2-40B4-BE49-F238E27FC236}">
                  <a16:creationId xmlns="" xmlns:a16="http://schemas.microsoft.com/office/drawing/2014/main" id="{5069AA4F-19AB-7F4F-8C0D-BD13D50FCD53}"/>
                </a:ext>
              </a:extLst>
            </p:cNvPr>
            <p:cNvSpPr txBox="1"/>
            <p:nvPr/>
          </p:nvSpPr>
          <p:spPr>
            <a:xfrm>
              <a:off x="476000" y="3494888"/>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sp>
        <p:nvSpPr>
          <p:cNvPr id="25" name="Google Shape;73;p14">
            <a:extLst>
              <a:ext uri="{FF2B5EF4-FFF2-40B4-BE49-F238E27FC236}">
                <a16:creationId xmlns="" xmlns:a16="http://schemas.microsoft.com/office/drawing/2014/main" id="{C5F74DA2-8AE8-EF4D-9EF1-4CC1C2F4107F}"/>
              </a:ext>
            </a:extLst>
          </p:cNvPr>
          <p:cNvSpPr/>
          <p:nvPr/>
        </p:nvSpPr>
        <p:spPr>
          <a:xfrm>
            <a:off x="448192" y="4019956"/>
            <a:ext cx="7921572" cy="683219"/>
          </a:xfrm>
          <a:prstGeom prst="roundRect">
            <a:avLst>
              <a:gd name="adj" fmla="val 16667"/>
            </a:avLst>
          </a:prstGeom>
          <a:solidFill>
            <a:srgbClr val="F3F3F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6" name="CuadroTexto 25">
            <a:extLst>
              <a:ext uri="{FF2B5EF4-FFF2-40B4-BE49-F238E27FC236}">
                <a16:creationId xmlns="" xmlns:a16="http://schemas.microsoft.com/office/drawing/2014/main" id="{9AA774C9-CC7D-C344-8DC6-9CB970668421}"/>
              </a:ext>
            </a:extLst>
          </p:cNvPr>
          <p:cNvSpPr txBox="1"/>
          <p:nvPr/>
        </p:nvSpPr>
        <p:spPr>
          <a:xfrm>
            <a:off x="800933" y="4192288"/>
            <a:ext cx="7411249" cy="338554"/>
          </a:xfrm>
          <a:prstGeom prst="rect">
            <a:avLst/>
          </a:prstGeom>
          <a:noFill/>
        </p:spPr>
        <p:txBody>
          <a:bodyPr wrap="square" rtlCol="0">
            <a:spAutoFit/>
          </a:bodyPr>
          <a:lstStyle/>
          <a:p>
            <a:r>
              <a:rPr lang="es-ES" sz="1600" dirty="0">
                <a:latin typeface="Calibri" panose="020F0502020204030204" pitchFamily="34" charset="0"/>
                <a:cs typeface="Calibri" panose="020F0502020204030204" pitchFamily="34" charset="0"/>
              </a:rPr>
              <a:t>Comprensión de la mezcla gasificada.</a:t>
            </a:r>
          </a:p>
        </p:txBody>
      </p:sp>
      <p:grpSp>
        <p:nvGrpSpPr>
          <p:cNvPr id="28" name="Google Shape;74;p14">
            <a:extLst>
              <a:ext uri="{FF2B5EF4-FFF2-40B4-BE49-F238E27FC236}">
                <a16:creationId xmlns="" xmlns:a16="http://schemas.microsoft.com/office/drawing/2014/main" id="{AC5753EC-8084-8346-9340-1A85621B2B74}"/>
              </a:ext>
            </a:extLst>
          </p:cNvPr>
          <p:cNvGrpSpPr/>
          <p:nvPr/>
        </p:nvGrpSpPr>
        <p:grpSpPr>
          <a:xfrm>
            <a:off x="261714" y="4161522"/>
            <a:ext cx="385436" cy="400087"/>
            <a:chOff x="466764" y="3494888"/>
            <a:chExt cx="385436" cy="400087"/>
          </a:xfrm>
        </p:grpSpPr>
        <p:sp>
          <p:nvSpPr>
            <p:cNvPr id="29" name="Google Shape;75;p14">
              <a:extLst>
                <a:ext uri="{FF2B5EF4-FFF2-40B4-BE49-F238E27FC236}">
                  <a16:creationId xmlns="" xmlns:a16="http://schemas.microsoft.com/office/drawing/2014/main" id="{2EAE21D4-084C-E940-B7FC-028049609AB5}"/>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14">
              <a:extLst>
                <a:ext uri="{FF2B5EF4-FFF2-40B4-BE49-F238E27FC236}">
                  <a16:creationId xmlns="" xmlns:a16="http://schemas.microsoft.com/office/drawing/2014/main" id="{F92FE343-10E5-6F43-AB1E-2DC830DE7759}"/>
                </a:ext>
              </a:extLst>
            </p:cNvPr>
            <p:cNvSpPr txBox="1"/>
            <p:nvPr/>
          </p:nvSpPr>
          <p:spPr>
            <a:xfrm>
              <a:off x="466764" y="3494888"/>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
        <p:nvSpPr>
          <p:cNvPr id="31" name="Google Shape;73;p14">
            <a:extLst>
              <a:ext uri="{FF2B5EF4-FFF2-40B4-BE49-F238E27FC236}">
                <a16:creationId xmlns="" xmlns:a16="http://schemas.microsoft.com/office/drawing/2014/main" id="{795AA85F-871B-9B4C-AB29-3B3A0243880A}"/>
              </a:ext>
            </a:extLst>
          </p:cNvPr>
          <p:cNvSpPr/>
          <p:nvPr/>
        </p:nvSpPr>
        <p:spPr>
          <a:xfrm>
            <a:off x="448192" y="4860465"/>
            <a:ext cx="7921572" cy="683219"/>
          </a:xfrm>
          <a:prstGeom prst="roundRect">
            <a:avLst>
              <a:gd name="adj" fmla="val 16667"/>
            </a:avLst>
          </a:prstGeom>
          <a:solidFill>
            <a:srgbClr val="F3F3F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33" name="CuadroTexto 32">
            <a:extLst>
              <a:ext uri="{FF2B5EF4-FFF2-40B4-BE49-F238E27FC236}">
                <a16:creationId xmlns="" xmlns:a16="http://schemas.microsoft.com/office/drawing/2014/main" id="{48A3BE94-A733-4B44-952A-1F49D47304BC}"/>
              </a:ext>
            </a:extLst>
          </p:cNvPr>
          <p:cNvSpPr txBox="1"/>
          <p:nvPr/>
        </p:nvSpPr>
        <p:spPr>
          <a:xfrm>
            <a:off x="800933" y="5032797"/>
            <a:ext cx="7411249" cy="338554"/>
          </a:xfrm>
          <a:prstGeom prst="rect">
            <a:avLst/>
          </a:prstGeom>
          <a:noFill/>
        </p:spPr>
        <p:txBody>
          <a:bodyPr wrap="square" rtlCol="0">
            <a:spAutoFit/>
          </a:bodyPr>
          <a:lstStyle/>
          <a:p>
            <a:r>
              <a:rPr lang="es-ES" sz="1600" dirty="0">
                <a:latin typeface="Calibri" panose="020F0502020204030204" pitchFamily="34" charset="0"/>
                <a:cs typeface="Calibri" panose="020F0502020204030204" pitchFamily="34" charset="0"/>
              </a:rPr>
              <a:t>Salto de la chispa entre los contactos de la bujía.</a:t>
            </a:r>
          </a:p>
        </p:txBody>
      </p:sp>
      <p:grpSp>
        <p:nvGrpSpPr>
          <p:cNvPr id="34" name="Google Shape;74;p14">
            <a:extLst>
              <a:ext uri="{FF2B5EF4-FFF2-40B4-BE49-F238E27FC236}">
                <a16:creationId xmlns="" xmlns:a16="http://schemas.microsoft.com/office/drawing/2014/main" id="{CD236199-7DBF-BE47-BB23-10295E153A2A}"/>
              </a:ext>
            </a:extLst>
          </p:cNvPr>
          <p:cNvGrpSpPr/>
          <p:nvPr/>
        </p:nvGrpSpPr>
        <p:grpSpPr>
          <a:xfrm>
            <a:off x="261714" y="5011267"/>
            <a:ext cx="385436" cy="390851"/>
            <a:chOff x="466764" y="3504124"/>
            <a:chExt cx="385436" cy="390851"/>
          </a:xfrm>
        </p:grpSpPr>
        <p:sp>
          <p:nvSpPr>
            <p:cNvPr id="35" name="Google Shape;75;p14">
              <a:extLst>
                <a:ext uri="{FF2B5EF4-FFF2-40B4-BE49-F238E27FC236}">
                  <a16:creationId xmlns="" xmlns:a16="http://schemas.microsoft.com/office/drawing/2014/main" id="{F13A712B-4D3C-274B-BA51-AD47B506A66A}"/>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6;p14">
              <a:extLst>
                <a:ext uri="{FF2B5EF4-FFF2-40B4-BE49-F238E27FC236}">
                  <a16:creationId xmlns="" xmlns:a16="http://schemas.microsoft.com/office/drawing/2014/main" id="{D889B6DA-8AFF-7942-86B3-B9A217CACC09}"/>
                </a:ext>
              </a:extLst>
            </p:cNvPr>
            <p:cNvSpPr txBox="1"/>
            <p:nvPr/>
          </p:nvSpPr>
          <p:spPr>
            <a:xfrm>
              <a:off x="466764" y="3504124"/>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2800" b="1" dirty="0">
                  <a:solidFill>
                    <a:srgbClr val="FFFFFF"/>
                  </a:solidFill>
                  <a:latin typeface="Calibri"/>
                  <a:ea typeface="Calibri"/>
                  <a:cs typeface="Calibri"/>
                  <a:sym typeface="Calibri"/>
                </a:rPr>
                <a:t>3</a:t>
              </a:r>
              <a:endParaRPr sz="2800" b="1" dirty="0">
                <a:solidFill>
                  <a:srgbClr val="FFFFFF"/>
                </a:solidFill>
                <a:latin typeface="Calibri"/>
                <a:ea typeface="Calibri"/>
                <a:cs typeface="Calibri"/>
                <a:sym typeface="Calibri"/>
              </a:endParaRPr>
            </a:p>
          </p:txBody>
        </p:sp>
      </p:grpSp>
      <p:sp>
        <p:nvSpPr>
          <p:cNvPr id="37" name="Google Shape;73;p14">
            <a:extLst>
              <a:ext uri="{FF2B5EF4-FFF2-40B4-BE49-F238E27FC236}">
                <a16:creationId xmlns="" xmlns:a16="http://schemas.microsoft.com/office/drawing/2014/main" id="{55EE55AA-D3CC-5644-8226-DAFB6A481754}"/>
              </a:ext>
            </a:extLst>
          </p:cNvPr>
          <p:cNvSpPr/>
          <p:nvPr/>
        </p:nvSpPr>
        <p:spPr>
          <a:xfrm>
            <a:off x="448192" y="5691738"/>
            <a:ext cx="7921572" cy="683219"/>
          </a:xfrm>
          <a:prstGeom prst="roundRect">
            <a:avLst>
              <a:gd name="adj" fmla="val 16667"/>
            </a:avLst>
          </a:prstGeom>
          <a:solidFill>
            <a:srgbClr val="F3F3F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38" name="CuadroTexto 37">
            <a:extLst>
              <a:ext uri="{FF2B5EF4-FFF2-40B4-BE49-F238E27FC236}">
                <a16:creationId xmlns="" xmlns:a16="http://schemas.microsoft.com/office/drawing/2014/main" id="{332AE7AD-E324-754D-B888-72C99E13740E}"/>
              </a:ext>
            </a:extLst>
          </p:cNvPr>
          <p:cNvSpPr txBox="1"/>
          <p:nvPr/>
        </p:nvSpPr>
        <p:spPr>
          <a:xfrm>
            <a:off x="800933" y="5864070"/>
            <a:ext cx="7411249" cy="338554"/>
          </a:xfrm>
          <a:prstGeom prst="rect">
            <a:avLst/>
          </a:prstGeom>
          <a:noFill/>
        </p:spPr>
        <p:txBody>
          <a:bodyPr wrap="square" rtlCol="0">
            <a:spAutoFit/>
          </a:bodyPr>
          <a:lstStyle/>
          <a:p>
            <a:r>
              <a:rPr lang="es-ES" sz="1600" dirty="0">
                <a:latin typeface="Calibri" panose="020F0502020204030204" pitchFamily="34" charset="0"/>
                <a:cs typeface="Calibri" panose="020F0502020204030204" pitchFamily="34" charset="0"/>
              </a:rPr>
              <a:t>Escape o salida de los gases quemados hacia tubo de escape.</a:t>
            </a:r>
          </a:p>
        </p:txBody>
      </p:sp>
      <p:grpSp>
        <p:nvGrpSpPr>
          <p:cNvPr id="39" name="Google Shape;74;p14">
            <a:extLst>
              <a:ext uri="{FF2B5EF4-FFF2-40B4-BE49-F238E27FC236}">
                <a16:creationId xmlns="" xmlns:a16="http://schemas.microsoft.com/office/drawing/2014/main" id="{D8D2C915-854B-8F46-87FA-D7BF455F37CC}"/>
              </a:ext>
            </a:extLst>
          </p:cNvPr>
          <p:cNvGrpSpPr/>
          <p:nvPr/>
        </p:nvGrpSpPr>
        <p:grpSpPr>
          <a:xfrm>
            <a:off x="261714" y="5842540"/>
            <a:ext cx="385436" cy="390851"/>
            <a:chOff x="466764" y="3504124"/>
            <a:chExt cx="385436" cy="390851"/>
          </a:xfrm>
        </p:grpSpPr>
        <p:sp>
          <p:nvSpPr>
            <p:cNvPr id="40" name="Google Shape;75;p14">
              <a:extLst>
                <a:ext uri="{FF2B5EF4-FFF2-40B4-BE49-F238E27FC236}">
                  <a16:creationId xmlns="" xmlns:a16="http://schemas.microsoft.com/office/drawing/2014/main" id="{8B48E317-5C6D-4146-9177-6167E6E03898}"/>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p14">
              <a:extLst>
                <a:ext uri="{FF2B5EF4-FFF2-40B4-BE49-F238E27FC236}">
                  <a16:creationId xmlns="" xmlns:a16="http://schemas.microsoft.com/office/drawing/2014/main" id="{8F033309-16B3-754B-B6F4-80BF5FC6BAE2}"/>
                </a:ext>
              </a:extLst>
            </p:cNvPr>
            <p:cNvSpPr txBox="1"/>
            <p:nvPr/>
          </p:nvSpPr>
          <p:spPr>
            <a:xfrm>
              <a:off x="466764" y="3504124"/>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2800" b="1" dirty="0" smtClean="0">
                  <a:solidFill>
                    <a:srgbClr val="FFFFFF"/>
                  </a:solidFill>
                  <a:latin typeface="Calibri"/>
                  <a:ea typeface="Calibri"/>
                  <a:cs typeface="Calibri"/>
                  <a:sym typeface="Calibri"/>
                </a:rPr>
                <a:t>4</a:t>
              </a:r>
              <a:endParaRPr sz="2800" b="1" dirty="0">
                <a:solidFill>
                  <a:srgbClr val="FFFFFF"/>
                </a:solidFill>
                <a:latin typeface="Calibri"/>
                <a:ea typeface="Calibri"/>
                <a:cs typeface="Calibri"/>
                <a:sym typeface="Calibri"/>
              </a:endParaRPr>
            </a:p>
          </p:txBody>
        </p:sp>
      </p:gr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961" y="3537436"/>
            <a:ext cx="4191000" cy="4102608"/>
          </a:xfrm>
          <a:prstGeom prst="rect">
            <a:avLst/>
          </a:prstGeom>
        </p:spPr>
      </p:pic>
      <p:sp>
        <p:nvSpPr>
          <p:cNvPr id="3" name="CuadroTexto 2"/>
          <p:cNvSpPr txBox="1"/>
          <p:nvPr/>
        </p:nvSpPr>
        <p:spPr>
          <a:xfrm>
            <a:off x="9539654" y="2822331"/>
            <a:ext cx="184731" cy="307777"/>
          </a:xfrm>
          <a:prstGeom prst="rect">
            <a:avLst/>
          </a:prstGeom>
          <a:noFill/>
        </p:spPr>
        <p:txBody>
          <a:bodyPr wrap="none" rtlCol="0">
            <a:spAutoFit/>
          </a:bodyPr>
          <a:lstStyle/>
          <a:p>
            <a:endParaRPr lang="es-ES_tradnl" dirty="0"/>
          </a:p>
        </p:txBody>
      </p:sp>
      <p:sp>
        <p:nvSpPr>
          <p:cNvPr id="4" name="Marcador de número de diapositiva 3"/>
          <p:cNvSpPr>
            <a:spLocks noGrp="1"/>
          </p:cNvSpPr>
          <p:nvPr>
            <p:ph type="sldNum" sz="quarter" idx="2"/>
          </p:nvPr>
        </p:nvSpPr>
        <p:spPr>
          <a:xfrm>
            <a:off x="375975" y="6881800"/>
            <a:ext cx="332871" cy="317118"/>
          </a:xfrm>
        </p:spPr>
        <p:txBody>
          <a:bodyPr/>
          <a:lstStyle/>
          <a:p>
            <a:fld id="{86CB4B4D-7CA3-9044-876B-883B54F8677D}" type="slidenum">
              <a:rPr lang="es-CL" smtClean="0"/>
              <a:t>7</a:t>
            </a:fld>
            <a:endParaRPr lang="es-CL"/>
          </a:p>
        </p:txBody>
      </p:sp>
    </p:spTree>
    <p:extLst>
      <p:ext uri="{BB962C8B-B14F-4D97-AF65-F5344CB8AC3E}">
        <p14:creationId xmlns:p14="http://schemas.microsoft.com/office/powerpoint/2010/main" val="167389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ADMISIÓN</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3723451"/>
            <a:ext cx="6511246" cy="960199"/>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3911163"/>
            <a:ext cx="4238051" cy="584775"/>
          </a:xfrm>
          <a:prstGeom prst="rect">
            <a:avLst/>
          </a:prstGeom>
        </p:spPr>
        <p:txBody>
          <a:bodyPr wrap="square">
            <a:spAutoFit/>
          </a:bodyPr>
          <a:lstStyle/>
          <a:p>
            <a:pPr>
              <a:spcBef>
                <a:spcPct val="50000"/>
              </a:spcBef>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 de admisión se abre para que ingrese la mezcla combustible fresca de aire y gasolina.</a:t>
            </a:r>
          </a:p>
        </p:txBody>
      </p:sp>
      <p:sp>
        <p:nvSpPr>
          <p:cNvPr id="25" name="Google Shape;174;p19">
            <a:extLst>
              <a:ext uri="{FF2B5EF4-FFF2-40B4-BE49-F238E27FC236}">
                <a16:creationId xmlns="" xmlns:a16="http://schemas.microsoft.com/office/drawing/2014/main" id="{64FFD03F-150A-7C4A-802A-8D633AB9E9E0}"/>
              </a:ext>
            </a:extLst>
          </p:cNvPr>
          <p:cNvSpPr/>
          <p:nvPr/>
        </p:nvSpPr>
        <p:spPr>
          <a:xfrm>
            <a:off x="466024" y="2250190"/>
            <a:ext cx="6511246" cy="1285415"/>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1" name="Rectángulo 20">
            <a:extLst>
              <a:ext uri="{FF2B5EF4-FFF2-40B4-BE49-F238E27FC236}">
                <a16:creationId xmlns="" xmlns:a16="http://schemas.microsoft.com/office/drawing/2014/main" id="{D92E3CE3-12AD-4045-8631-5D33A4D25FE0}"/>
              </a:ext>
            </a:extLst>
          </p:cNvPr>
          <p:cNvSpPr/>
          <p:nvPr/>
        </p:nvSpPr>
        <p:spPr>
          <a:xfrm>
            <a:off x="783325" y="2429289"/>
            <a:ext cx="4283525" cy="830997"/>
          </a:xfrm>
          <a:prstGeom prst="rect">
            <a:avLst/>
          </a:prstGeom>
        </p:spPr>
        <p:txBody>
          <a:bodyPr wrap="square">
            <a:spAutoFit/>
          </a:bodyPr>
          <a:lstStyle/>
          <a:p>
            <a:pPr>
              <a:spcBef>
                <a:spcPct val="50000"/>
              </a:spcBef>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desde el P.M.S. (Punto Muerto Superior)  hacia el P.M.I. (Punto Muerto Inferior), en carrera descendente.</a:t>
            </a:r>
            <a:endParaRPr lang="es-MX"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3" name="Google Shape;174;p19">
            <a:extLst>
              <a:ext uri="{FF2B5EF4-FFF2-40B4-BE49-F238E27FC236}">
                <a16:creationId xmlns="" xmlns:a16="http://schemas.microsoft.com/office/drawing/2014/main" id="{A1BA0793-7465-2941-BFA3-9BE0A13470D8}"/>
              </a:ext>
            </a:extLst>
          </p:cNvPr>
          <p:cNvSpPr/>
          <p:nvPr/>
        </p:nvSpPr>
        <p:spPr>
          <a:xfrm>
            <a:off x="466024" y="4916147"/>
            <a:ext cx="6511246" cy="621623"/>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24" name="Rectángulo 23">
            <a:extLst>
              <a:ext uri="{FF2B5EF4-FFF2-40B4-BE49-F238E27FC236}">
                <a16:creationId xmlns="" xmlns:a16="http://schemas.microsoft.com/office/drawing/2014/main" id="{EDCEBE93-0452-1749-86EB-A47A043571C3}"/>
              </a:ext>
            </a:extLst>
          </p:cNvPr>
          <p:cNvSpPr/>
          <p:nvPr/>
        </p:nvSpPr>
        <p:spPr>
          <a:xfrm>
            <a:off x="828799" y="5057681"/>
            <a:ext cx="4238051" cy="338554"/>
          </a:xfrm>
          <a:prstGeom prst="rect">
            <a:avLst/>
          </a:prstGeom>
        </p:spPr>
        <p:txBody>
          <a:bodyPr wrap="square">
            <a:spAutoFit/>
          </a:bodyPr>
          <a:lstStyle/>
          <a:p>
            <a:pPr>
              <a:spcBef>
                <a:spcPct val="50000"/>
              </a:spcBef>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 de escape permanece cerrada.</a:t>
            </a:r>
          </a:p>
        </p:txBody>
      </p:sp>
      <p:sp>
        <p:nvSpPr>
          <p:cNvPr id="29" name="Google Shape;174;p19">
            <a:extLst>
              <a:ext uri="{FF2B5EF4-FFF2-40B4-BE49-F238E27FC236}">
                <a16:creationId xmlns="" xmlns:a16="http://schemas.microsoft.com/office/drawing/2014/main" id="{C333E1D9-807F-7642-A985-29B8F928BCE9}"/>
              </a:ext>
            </a:extLst>
          </p:cNvPr>
          <p:cNvSpPr/>
          <p:nvPr/>
        </p:nvSpPr>
        <p:spPr>
          <a:xfrm>
            <a:off x="466024" y="5790791"/>
            <a:ext cx="3151819" cy="621623"/>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30" name="Rectángulo 29">
            <a:extLst>
              <a:ext uri="{FF2B5EF4-FFF2-40B4-BE49-F238E27FC236}">
                <a16:creationId xmlns="" xmlns:a16="http://schemas.microsoft.com/office/drawing/2014/main" id="{F4B4750D-8410-7343-8352-E9D5EC1E9DE0}"/>
              </a:ext>
            </a:extLst>
          </p:cNvPr>
          <p:cNvSpPr/>
          <p:nvPr/>
        </p:nvSpPr>
        <p:spPr>
          <a:xfrm>
            <a:off x="828799" y="5932325"/>
            <a:ext cx="4238051" cy="338554"/>
          </a:xfrm>
          <a:prstGeom prst="rect">
            <a:avLst/>
          </a:prstGeom>
        </p:spPr>
        <p:txBody>
          <a:bodyPr wrap="square">
            <a:spAutoFit/>
          </a:bodyPr>
          <a:lstStyle/>
          <a:p>
            <a:pPr>
              <a:spcBef>
                <a:spcPct val="50000"/>
              </a:spcBef>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 Cigüeñal gira 180º.</a:t>
            </a:r>
          </a:p>
        </p:txBody>
      </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5" y="2004770"/>
            <a:ext cx="4038600" cy="4038600"/>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8</a:t>
            </a:fld>
            <a:endParaRPr lang="es-CL"/>
          </a:p>
        </p:txBody>
      </p:sp>
    </p:spTree>
    <p:extLst>
      <p:ext uri="{BB962C8B-B14F-4D97-AF65-F5344CB8AC3E}">
        <p14:creationId xmlns:p14="http://schemas.microsoft.com/office/powerpoint/2010/main" val="183864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8" name="Google Shape;174;p19">
            <a:extLst>
              <a:ext uri="{FF2B5EF4-FFF2-40B4-BE49-F238E27FC236}">
                <a16:creationId xmlns="" xmlns:a16="http://schemas.microsoft.com/office/drawing/2014/main" id="{3E82F035-8ECC-094F-87F7-3248DFB096DB}"/>
              </a:ext>
            </a:extLst>
          </p:cNvPr>
          <p:cNvSpPr/>
          <p:nvPr/>
        </p:nvSpPr>
        <p:spPr>
          <a:xfrm>
            <a:off x="466024" y="5743202"/>
            <a:ext cx="6511246" cy="960199"/>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3"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x-none" b="1" dirty="0">
                <a:latin typeface="Calibri" panose="020F0502020204030204" pitchFamily="34" charset="0"/>
                <a:ea typeface="Roboto"/>
                <a:cs typeface="Calibri" panose="020F0502020204030204" pitchFamily="34" charset="0"/>
                <a:sym typeface="Roboto"/>
              </a:rPr>
              <a:t>DEFINICIÓN</a:t>
            </a:r>
          </a:p>
          <a:p>
            <a:endParaRPr lang="x-none" b="1" dirty="0">
              <a:latin typeface="Calibri" panose="020F0502020204030204" pitchFamily="34" charset="0"/>
              <a:ea typeface="Roboto"/>
              <a:cs typeface="Calibri" panose="020F0502020204030204" pitchFamily="34" charset="0"/>
              <a:sym typeface="Roboto"/>
            </a:endParaRPr>
          </a:p>
        </p:txBody>
      </p:sp>
      <p:sp>
        <p:nvSpPr>
          <p:cNvPr id="11"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ES" sz="2800" b="1" dirty="0">
                <a:solidFill>
                  <a:srgbClr val="741B47"/>
                </a:solidFill>
                <a:latin typeface="Calibri" panose="020F0502020204030204" pitchFamily="34" charset="0"/>
                <a:ea typeface="Roboto"/>
                <a:cs typeface="Calibri" panose="020F0502020204030204" pitchFamily="34" charset="0"/>
                <a:sym typeface="Roboto"/>
              </a:rPr>
              <a:t>TIEMPO O CARRERA DE COMPRENSIÓN</a:t>
            </a:r>
            <a:endParaRPr lang="es-CL" sz="3100" dirty="0">
              <a:solidFill>
                <a:srgbClr val="FF0000"/>
              </a:solidFill>
              <a:latin typeface="Calibri" panose="020F0502020204030204" pitchFamily="34" charset="0"/>
              <a:ea typeface="Roboto"/>
              <a:cs typeface="Calibri" panose="020F0502020204030204" pitchFamily="34" charset="0"/>
              <a:sym typeface="Roboto"/>
            </a:endParaRPr>
          </a:p>
        </p:txBody>
      </p:sp>
      <p:sp>
        <p:nvSpPr>
          <p:cNvPr id="15" name="Google Shape;174;p19">
            <a:extLst>
              <a:ext uri="{FF2B5EF4-FFF2-40B4-BE49-F238E27FC236}">
                <a16:creationId xmlns="" xmlns:a16="http://schemas.microsoft.com/office/drawing/2014/main" id="{7566487E-D189-404A-979C-EE9B82CE619A}"/>
              </a:ext>
            </a:extLst>
          </p:cNvPr>
          <p:cNvSpPr/>
          <p:nvPr/>
        </p:nvSpPr>
        <p:spPr>
          <a:xfrm>
            <a:off x="466024" y="4761519"/>
            <a:ext cx="6511246" cy="797479"/>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6" name="Rectángulo 15">
            <a:extLst>
              <a:ext uri="{FF2B5EF4-FFF2-40B4-BE49-F238E27FC236}">
                <a16:creationId xmlns="" xmlns:a16="http://schemas.microsoft.com/office/drawing/2014/main" id="{FBB8498D-DB88-5546-9786-2CD70A9C50DC}"/>
              </a:ext>
            </a:extLst>
          </p:cNvPr>
          <p:cNvSpPr/>
          <p:nvPr/>
        </p:nvSpPr>
        <p:spPr>
          <a:xfrm>
            <a:off x="828799" y="4867871"/>
            <a:ext cx="4238051"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Válvulas de admisión y escape permanecen cerradas.</a:t>
            </a:r>
          </a:p>
        </p:txBody>
      </p:sp>
      <p:sp>
        <p:nvSpPr>
          <p:cNvPr id="25" name="Google Shape;174;p19">
            <a:extLst>
              <a:ext uri="{FF2B5EF4-FFF2-40B4-BE49-F238E27FC236}">
                <a16:creationId xmlns="" xmlns:a16="http://schemas.microsoft.com/office/drawing/2014/main" id="{64FFD03F-150A-7C4A-802A-8D633AB9E9E0}"/>
              </a:ext>
            </a:extLst>
          </p:cNvPr>
          <p:cNvSpPr/>
          <p:nvPr/>
        </p:nvSpPr>
        <p:spPr>
          <a:xfrm>
            <a:off x="466024" y="2250190"/>
            <a:ext cx="6511246" cy="1285415"/>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sp>
        <p:nvSpPr>
          <p:cNvPr id="21" name="Rectángulo 20">
            <a:extLst>
              <a:ext uri="{FF2B5EF4-FFF2-40B4-BE49-F238E27FC236}">
                <a16:creationId xmlns="" xmlns:a16="http://schemas.microsoft.com/office/drawing/2014/main" id="{D92E3CE3-12AD-4045-8631-5D33A4D25FE0}"/>
              </a:ext>
            </a:extLst>
          </p:cNvPr>
          <p:cNvSpPr/>
          <p:nvPr/>
        </p:nvSpPr>
        <p:spPr>
          <a:xfrm>
            <a:off x="783325" y="2477399"/>
            <a:ext cx="4283525" cy="830997"/>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Pistón se desplaza P.M.I. al  P.M.S., en carrera  ascendente, comprimiendo la mezcla de aire y combustible aspirada.</a:t>
            </a:r>
            <a:endParaRPr lang="es-MX"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24" name="Rectángulo 23">
            <a:extLst>
              <a:ext uri="{FF2B5EF4-FFF2-40B4-BE49-F238E27FC236}">
                <a16:creationId xmlns="" xmlns:a16="http://schemas.microsoft.com/office/drawing/2014/main" id="{EDCEBE93-0452-1749-86EB-A47A043571C3}"/>
              </a:ext>
            </a:extLst>
          </p:cNvPr>
          <p:cNvSpPr/>
          <p:nvPr/>
        </p:nvSpPr>
        <p:spPr>
          <a:xfrm>
            <a:off x="828799" y="5930914"/>
            <a:ext cx="4238051" cy="584775"/>
          </a:xfrm>
          <a:prstGeom prst="rect">
            <a:avLst/>
          </a:prstGeom>
        </p:spPr>
        <p:txBody>
          <a:bodyPr wrap="square">
            <a:spAutoFit/>
          </a:bodyPr>
          <a:lstStyle/>
          <a:p>
            <a:pPr algn="just">
              <a:defRPr/>
            </a:pPr>
            <a:r>
              <a:rPr lang="es-ES_tradnl" sz="1600" dirty="0">
                <a:effectLst>
                  <a:outerShdw sx="1000" sy="1000" algn="tl">
                    <a:srgbClr val="000000"/>
                  </a:outerShdw>
                </a:effectLst>
                <a:latin typeface="Calibri" panose="020F0502020204030204" pitchFamily="34" charset="0"/>
                <a:cs typeface="Calibri" panose="020F0502020204030204" pitchFamily="34" charset="0"/>
              </a:rPr>
              <a:t>Cigüeñal gira otros 180º, completando una vuelta (360º).</a:t>
            </a:r>
            <a:endParaRPr lang="es-ES" sz="1600" dirty="0">
              <a:effectLst>
                <a:outerShdw sx="1000" sy="1000" algn="tl">
                  <a:srgbClr val="000000"/>
                </a:outerShdw>
              </a:effectLst>
              <a:latin typeface="Calibri" panose="020F0502020204030204" pitchFamily="34" charset="0"/>
              <a:cs typeface="Calibri" panose="020F0502020204030204" pitchFamily="34" charset="0"/>
            </a:endParaRPr>
          </a:p>
        </p:txBody>
      </p:sp>
      <p:sp>
        <p:nvSpPr>
          <p:cNvPr id="12" name="Google Shape;174;p19">
            <a:extLst>
              <a:ext uri="{FF2B5EF4-FFF2-40B4-BE49-F238E27FC236}">
                <a16:creationId xmlns="" xmlns:a16="http://schemas.microsoft.com/office/drawing/2014/main" id="{7566487E-D189-404A-979C-EE9B82CE619A}"/>
              </a:ext>
            </a:extLst>
          </p:cNvPr>
          <p:cNvSpPr/>
          <p:nvPr/>
        </p:nvSpPr>
        <p:spPr>
          <a:xfrm>
            <a:off x="466024" y="3657465"/>
            <a:ext cx="6511246" cy="960199"/>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dirty="0"/>
          </a:p>
        </p:txBody>
      </p:sp>
      <p:sp>
        <p:nvSpPr>
          <p:cNvPr id="14" name="Rectángulo 13">
            <a:extLst>
              <a:ext uri="{FF2B5EF4-FFF2-40B4-BE49-F238E27FC236}">
                <a16:creationId xmlns="" xmlns:a16="http://schemas.microsoft.com/office/drawing/2014/main" id="{FBB8498D-DB88-5546-9786-2CD70A9C50DC}"/>
              </a:ext>
            </a:extLst>
          </p:cNvPr>
          <p:cNvSpPr/>
          <p:nvPr/>
        </p:nvSpPr>
        <p:spPr>
          <a:xfrm>
            <a:off x="828799" y="3845177"/>
            <a:ext cx="4238051" cy="584775"/>
          </a:xfrm>
          <a:prstGeom prst="rect">
            <a:avLst/>
          </a:prstGeom>
        </p:spPr>
        <p:txBody>
          <a:bodyPr wrap="square">
            <a:spAutoFit/>
          </a:bodyPr>
          <a:lstStyle/>
          <a:p>
            <a:pPr algn="just">
              <a:spcBef>
                <a:spcPct val="50000"/>
              </a:spcBef>
              <a:defRPr/>
            </a:pPr>
            <a:r>
              <a:rPr lang="es-ES_tradnl" sz="1600" dirty="0">
                <a:effectLst>
                  <a:outerShdw sx="1000" sy="1000" algn="tl">
                    <a:srgbClr val="000000"/>
                  </a:outerShdw>
                </a:effectLst>
                <a:latin typeface="Calibri" charset="0"/>
                <a:ea typeface="Calibri" charset="0"/>
                <a:cs typeface="Calibri" charset="0"/>
              </a:rPr>
              <a:t>Válvula de admisión se abre para que ingrese la mezcla combustible fresca de aire y gasolina.</a:t>
            </a:r>
          </a:p>
        </p:txBody>
      </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875" y="1983434"/>
            <a:ext cx="4038600" cy="4059936"/>
          </a:xfrm>
          <a:prstGeom prst="rect">
            <a:avLst/>
          </a:prstGeom>
        </p:spPr>
      </p:pic>
      <p:sp>
        <p:nvSpPr>
          <p:cNvPr id="2" name="Marcador de número de diapositiva 1"/>
          <p:cNvSpPr>
            <a:spLocks noGrp="1"/>
          </p:cNvSpPr>
          <p:nvPr>
            <p:ph type="sldNum" sz="quarter" idx="2"/>
          </p:nvPr>
        </p:nvSpPr>
        <p:spPr>
          <a:xfrm>
            <a:off x="375975" y="6881800"/>
            <a:ext cx="332871" cy="317118"/>
          </a:xfrm>
        </p:spPr>
        <p:txBody>
          <a:bodyPr/>
          <a:lstStyle/>
          <a:p>
            <a:fld id="{86CB4B4D-7CA3-9044-876B-883B54F8677D}" type="slidenum">
              <a:rPr lang="es-CL" smtClean="0"/>
              <a:t>9</a:t>
            </a:fld>
            <a:endParaRPr lang="es-CL"/>
          </a:p>
        </p:txBody>
      </p:sp>
    </p:spTree>
    <p:extLst>
      <p:ext uri="{BB962C8B-B14F-4D97-AF65-F5344CB8AC3E}">
        <p14:creationId xmlns:p14="http://schemas.microsoft.com/office/powerpoint/2010/main" val="8760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2932</TotalTime>
  <Words>2015</Words>
  <Application>Microsoft Office PowerPoint</Application>
  <PresentationFormat>Personalizado</PresentationFormat>
  <Paragraphs>279</Paragraphs>
  <Slides>31</Slides>
  <Notes>26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Arial</vt:lpstr>
      <vt:lpstr>Avenir Black</vt:lpstr>
      <vt:lpstr>Avenir Book</vt:lpstr>
      <vt:lpstr>Calibri</vt:lpstr>
      <vt:lpstr>Roboto</vt:lpstr>
      <vt:lpstr>Roboto Medium</vt:lpstr>
      <vt:lpstr>Times New Roman</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252</cp:revision>
  <dcterms:modified xsi:type="dcterms:W3CDTF">2021-01-15T18:24:00Z</dcterms:modified>
</cp:coreProperties>
</file>