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715500" cy="7556500"/>
  <p:notesSz cx="6858000" cy="9144000"/>
  <p:embeddedFontLst>
    <p:embeddedFont>
      <p:font typeface="Calibri" panose="020F0502020204030204" pitchFamily="34" charset="0"/>
      <p:regular r:id="rId27"/>
      <p:bold r:id="rId28"/>
      <p:italic r:id="rId29"/>
      <p:boldItalic r:id="rId30"/>
    </p:embeddedFont>
    <p:embeddedFont>
      <p:font typeface="Helvetica Neue"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inqbQp9quq6QQ1vT3zoDr8DyTye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5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4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4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4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400" b="0" i="0" u="none" strike="noStrike" cap="none">
                <a:latin typeface="Arial"/>
                <a:ea typeface="Arial"/>
                <a:cs typeface="Arial"/>
                <a:sym typeface="Arial"/>
              </a:defRPr>
            </a:lvl9pPr>
          </a:lstStyle>
          <a:p>
            <a:endParaRPr/>
          </a:p>
        </p:txBody>
      </p:sp>
    </p:spTree>
    <p:extLst>
      <p:ext uri="{BB962C8B-B14F-4D97-AF65-F5344CB8AC3E}">
        <p14:creationId xmlns:p14="http://schemas.microsoft.com/office/powerpoint/2010/main" val="35144987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8659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6958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5884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1040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5632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6415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0952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1249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2958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1028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19: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066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6775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0797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21: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4493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22: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2742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7636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012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9364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7393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2760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2352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1719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2597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11470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One column text" type="title">
  <p:cSld name="TITLE">
    <p:spTree>
      <p:nvGrpSpPr>
        <p:cNvPr id="1" name="Shape 15"/>
        <p:cNvGrpSpPr/>
        <p:nvPr/>
      </p:nvGrpSpPr>
      <p:grpSpPr>
        <a:xfrm>
          <a:off x="0" y="0"/>
          <a:ext cx="0" cy="0"/>
          <a:chOff x="0" y="0"/>
          <a:chExt cx="0" cy="0"/>
        </a:xfrm>
      </p:grpSpPr>
      <p:pic>
        <p:nvPicPr>
          <p:cNvPr id="16" name="Google Shape;16;p26" descr="Imagen 24"/>
          <p:cNvPicPr preferRelativeResize="0"/>
          <p:nvPr/>
        </p:nvPicPr>
        <p:blipFill rotWithShape="1">
          <a:blip r:embed="rId2">
            <a:alphaModFix/>
          </a:blip>
          <a:srcRect/>
          <a:stretch/>
        </p:blipFill>
        <p:spPr>
          <a:xfrm>
            <a:off x="433440" y="418596"/>
            <a:ext cx="2897435" cy="680400"/>
          </a:xfrm>
          <a:prstGeom prst="rect">
            <a:avLst/>
          </a:prstGeom>
          <a:noFill/>
          <a:ln>
            <a:noFill/>
          </a:ln>
        </p:spPr>
      </p:pic>
      <p:grpSp>
        <p:nvGrpSpPr>
          <p:cNvPr id="17" name="Google Shape;17;p26"/>
          <p:cNvGrpSpPr/>
          <p:nvPr/>
        </p:nvGrpSpPr>
        <p:grpSpPr>
          <a:xfrm>
            <a:off x="242844" y="1756540"/>
            <a:ext cx="9346518" cy="5675940"/>
            <a:chOff x="-3" y="-1"/>
            <a:chExt cx="9346517" cy="5675938"/>
          </a:xfrm>
        </p:grpSpPr>
        <p:sp>
          <p:nvSpPr>
            <p:cNvPr id="18" name="Google Shape;18;p26"/>
            <p:cNvSpPr/>
            <p:nvPr/>
          </p:nvSpPr>
          <p:spPr>
            <a:xfrm>
              <a:off x="-3" y="-1"/>
              <a:ext cx="9346517" cy="5675938"/>
            </a:xfrm>
            <a:custGeom>
              <a:avLst/>
              <a:gdLst/>
              <a:ahLst/>
              <a:cxnLst/>
              <a:rect l="l" t="t"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9" name="Google Shape;19;p26"/>
            <p:cNvSpPr txBox="1"/>
            <p:nvPr/>
          </p:nvSpPr>
          <p:spPr>
            <a:xfrm>
              <a:off x="-1" y="2647846"/>
              <a:ext cx="9091331"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20" name="Google Shape;20;p26" descr="Google Shape;12;p23"/>
          <p:cNvPicPr preferRelativeResize="0"/>
          <p:nvPr/>
        </p:nvPicPr>
        <p:blipFill rotWithShape="1">
          <a:blip r:embed="rId3">
            <a:alphaModFix/>
          </a:blip>
          <a:srcRect/>
          <a:stretch/>
        </p:blipFill>
        <p:spPr>
          <a:xfrm>
            <a:off x="8521706" y="6387272"/>
            <a:ext cx="830666" cy="756007"/>
          </a:xfrm>
          <a:prstGeom prst="rect">
            <a:avLst/>
          </a:prstGeom>
          <a:noFill/>
          <a:ln>
            <a:noFill/>
          </a:ln>
        </p:spPr>
      </p:pic>
      <p:sp>
        <p:nvSpPr>
          <p:cNvPr id="21" name="Google Shape;21;p26"/>
          <p:cNvSpPr/>
          <p:nvPr/>
        </p:nvSpPr>
        <p:spPr>
          <a:xfrm>
            <a:off x="436350" y="6464001"/>
            <a:ext cx="7891862" cy="680481"/>
          </a:xfrm>
          <a:prstGeom prst="roundRect">
            <a:avLst>
              <a:gd name="adj" fmla="val 19335"/>
            </a:avLst>
          </a:prstGeom>
          <a:solidFill>
            <a:srgbClr val="FFB375"/>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pic>
        <p:nvPicPr>
          <p:cNvPr id="22" name="Google Shape;22;p26" descr="Imagen 17"/>
          <p:cNvPicPr preferRelativeResize="0"/>
          <p:nvPr/>
        </p:nvPicPr>
        <p:blipFill rotWithShape="1">
          <a:blip r:embed="rId4">
            <a:alphaModFix/>
          </a:blip>
          <a:srcRect/>
          <a:stretch/>
        </p:blipFill>
        <p:spPr>
          <a:xfrm>
            <a:off x="433440" y="6462795"/>
            <a:ext cx="690489" cy="680482"/>
          </a:xfrm>
          <a:prstGeom prst="rect">
            <a:avLst/>
          </a:prstGeom>
          <a:noFill/>
          <a:ln>
            <a:noFill/>
          </a:ln>
        </p:spPr>
      </p:pic>
      <p:pic>
        <p:nvPicPr>
          <p:cNvPr id="23" name="Google Shape;23;p26" descr="Imagen 1"/>
          <p:cNvPicPr preferRelativeResize="0"/>
          <p:nvPr/>
        </p:nvPicPr>
        <p:blipFill rotWithShape="1">
          <a:blip r:embed="rId5">
            <a:alphaModFix/>
          </a:blip>
          <a:srcRect/>
          <a:stretch/>
        </p:blipFill>
        <p:spPr>
          <a:xfrm>
            <a:off x="8272364" y="1222172"/>
            <a:ext cx="1080007" cy="241875"/>
          </a:xfrm>
          <a:prstGeom prst="rect">
            <a:avLst/>
          </a:prstGeom>
          <a:noFill/>
          <a:ln>
            <a:noFill/>
          </a:ln>
        </p:spPr>
      </p:pic>
      <p:pic>
        <p:nvPicPr>
          <p:cNvPr id="24" name="Google Shape;24;p26" descr="Imagen 2"/>
          <p:cNvPicPr preferRelativeResize="0"/>
          <p:nvPr/>
        </p:nvPicPr>
        <p:blipFill rotWithShape="1">
          <a:blip r:embed="rId6">
            <a:alphaModFix/>
          </a:blip>
          <a:srcRect/>
          <a:stretch/>
        </p:blipFill>
        <p:spPr>
          <a:xfrm>
            <a:off x="8272364" y="418596"/>
            <a:ext cx="1080007" cy="664778"/>
          </a:xfrm>
          <a:prstGeom prst="rect">
            <a:avLst/>
          </a:prstGeom>
          <a:noFill/>
          <a:ln>
            <a:noFill/>
          </a:ln>
        </p:spPr>
      </p:pic>
      <p:sp>
        <p:nvSpPr>
          <p:cNvPr id="25" name="Google Shape;25;p26"/>
          <p:cNvSpPr txBox="1">
            <a:spLocks noGrp="1"/>
          </p:cNvSpPr>
          <p:nvPr>
            <p:ph type="sldNum" idx="12"/>
          </p:nvPr>
        </p:nvSpPr>
        <p:spPr>
          <a:xfrm>
            <a:off x="6689126" y="6871631"/>
            <a:ext cx="273653" cy="26425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_AND_TWO_COLUMNS">
  <p:cSld name="TITLE_AND_TWO_COLUMNS 3">
    <p:spTree>
      <p:nvGrpSpPr>
        <p:cNvPr id="1" name="Shape 116"/>
        <p:cNvGrpSpPr/>
        <p:nvPr/>
      </p:nvGrpSpPr>
      <p:grpSpPr>
        <a:xfrm>
          <a:off x="0" y="0"/>
          <a:ext cx="0" cy="0"/>
          <a:chOff x="0" y="0"/>
          <a:chExt cx="0" cy="0"/>
        </a:xfrm>
      </p:grpSpPr>
      <p:sp>
        <p:nvSpPr>
          <p:cNvPr id="117" name="Google Shape;117;p35"/>
          <p:cNvSpPr/>
          <p:nvPr/>
        </p:nvSpPr>
        <p:spPr>
          <a:xfrm rot="10800000" flipH="1">
            <a:off x="181647" y="822025"/>
            <a:ext cx="9356707" cy="6531300"/>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18" name="Google Shape;118;p35"/>
          <p:cNvSpPr/>
          <p:nvPr/>
        </p:nvSpPr>
        <p:spPr>
          <a:xfrm>
            <a:off x="180894" y="180894"/>
            <a:ext cx="7911011" cy="651010"/>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nvGrpSpPr>
          <p:cNvPr id="119" name="Google Shape;119;p35"/>
          <p:cNvGrpSpPr/>
          <p:nvPr/>
        </p:nvGrpSpPr>
        <p:grpSpPr>
          <a:xfrm>
            <a:off x="8091891" y="451664"/>
            <a:ext cx="662119" cy="380244"/>
            <a:chOff x="-2" y="-1"/>
            <a:chExt cx="662118" cy="380243"/>
          </a:xfrm>
        </p:grpSpPr>
        <p:sp>
          <p:nvSpPr>
            <p:cNvPr id="120" name="Google Shape;120;p35"/>
            <p:cNvSpPr/>
            <p:nvPr/>
          </p:nvSpPr>
          <p:spPr>
            <a:xfrm>
              <a:off x="-2" y="327735"/>
              <a:ext cx="662118" cy="52507"/>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21" name="Google Shape;121;p35"/>
            <p:cNvSpPr txBox="1"/>
            <p:nvPr/>
          </p:nvSpPr>
          <p:spPr>
            <a:xfrm>
              <a:off x="-2" y="-1"/>
              <a:ext cx="662118" cy="380227"/>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122" name="Google Shape;122;p35"/>
          <p:cNvGrpSpPr/>
          <p:nvPr/>
        </p:nvGrpSpPr>
        <p:grpSpPr>
          <a:xfrm>
            <a:off x="8753990" y="451664"/>
            <a:ext cx="785413" cy="380244"/>
            <a:chOff x="-1" y="-1"/>
            <a:chExt cx="785411" cy="380243"/>
          </a:xfrm>
        </p:grpSpPr>
        <p:sp>
          <p:nvSpPr>
            <p:cNvPr id="123" name="Google Shape;123;p35"/>
            <p:cNvSpPr/>
            <p:nvPr/>
          </p:nvSpPr>
          <p:spPr>
            <a:xfrm>
              <a:off x="-1" y="327735"/>
              <a:ext cx="785411" cy="52507"/>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24" name="Google Shape;124;p35"/>
            <p:cNvSpPr txBox="1"/>
            <p:nvPr/>
          </p:nvSpPr>
          <p:spPr>
            <a:xfrm>
              <a:off x="-1" y="-1"/>
              <a:ext cx="785411" cy="380227"/>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25" name="Google Shape;125;p35"/>
          <p:cNvSpPr txBox="1"/>
          <p:nvPr/>
        </p:nvSpPr>
        <p:spPr>
          <a:xfrm>
            <a:off x="375975" y="6881800"/>
            <a:ext cx="6786599" cy="3171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126" name="Google Shape;126;p35"/>
          <p:cNvSpPr txBox="1"/>
          <p:nvPr/>
        </p:nvSpPr>
        <p:spPr>
          <a:xfrm>
            <a:off x="442650" y="350322"/>
            <a:ext cx="7441801" cy="37220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
        <p:nvSpPr>
          <p:cNvPr id="127" name="Google Shape;127;p35"/>
          <p:cNvSpPr txBox="1"/>
          <p:nvPr/>
        </p:nvSpPr>
        <p:spPr>
          <a:xfrm>
            <a:off x="8443617" y="271141"/>
            <a:ext cx="1166707" cy="391996"/>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1|</a:t>
            </a:r>
            <a:r>
              <a:rPr lang="en-US" sz="1600" b="0" i="0" u="none" strike="noStrike" cap="none">
                <a:solidFill>
                  <a:srgbClr val="ED6B00"/>
                </a:solidFill>
                <a:latin typeface="Calibri"/>
                <a:ea typeface="Calibri"/>
                <a:cs typeface="Calibri"/>
                <a:sym typeface="Calibri"/>
              </a:rPr>
              <a:t>2</a:t>
            </a:r>
            <a:endParaRPr/>
          </a:p>
        </p:txBody>
      </p:sp>
      <p:sp>
        <p:nvSpPr>
          <p:cNvPr id="128" name="Google Shape;128;p35"/>
          <p:cNvSpPr txBox="1">
            <a:spLocks noGrp="1"/>
          </p:cNvSpPr>
          <p:nvPr>
            <p:ph type="sldNum" idx="12"/>
          </p:nvPr>
        </p:nvSpPr>
        <p:spPr>
          <a:xfrm>
            <a:off x="371697" y="6881800"/>
            <a:ext cx="337152" cy="317110"/>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26"/>
        <p:cNvGrpSpPr/>
        <p:nvPr/>
      </p:nvGrpSpPr>
      <p:grpSpPr>
        <a:xfrm>
          <a:off x="0" y="0"/>
          <a:ext cx="0" cy="0"/>
          <a:chOff x="0" y="0"/>
          <a:chExt cx="0" cy="0"/>
        </a:xfrm>
      </p:grpSpPr>
      <p:sp>
        <p:nvSpPr>
          <p:cNvPr id="27" name="Google Shape;27;p27"/>
          <p:cNvSpPr txBox="1">
            <a:spLocks noGrp="1"/>
          </p:cNvSpPr>
          <p:nvPr>
            <p:ph type="sldNum" idx="12"/>
          </p:nvPr>
        </p:nvSpPr>
        <p:spPr>
          <a:xfrm>
            <a:off x="6689126" y="6871631"/>
            <a:ext cx="273653" cy="26425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_HEADER" type="secHead">
  <p:cSld name="SECTION_HEADER">
    <p:spTree>
      <p:nvGrpSpPr>
        <p:cNvPr id="1" name="Shape 28"/>
        <p:cNvGrpSpPr/>
        <p:nvPr/>
      </p:nvGrpSpPr>
      <p:grpSpPr>
        <a:xfrm>
          <a:off x="0" y="0"/>
          <a:ext cx="0" cy="0"/>
          <a:chOff x="0" y="0"/>
          <a:chExt cx="0" cy="0"/>
        </a:xfrm>
      </p:grpSpPr>
      <p:sp>
        <p:nvSpPr>
          <p:cNvPr id="29" name="Google Shape;29;p28"/>
          <p:cNvSpPr/>
          <p:nvPr/>
        </p:nvSpPr>
        <p:spPr>
          <a:xfrm>
            <a:off x="180897" y="180900"/>
            <a:ext cx="7911004" cy="651002"/>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nvGrpSpPr>
          <p:cNvPr id="30" name="Google Shape;30;p28"/>
          <p:cNvGrpSpPr/>
          <p:nvPr/>
        </p:nvGrpSpPr>
        <p:grpSpPr>
          <a:xfrm>
            <a:off x="8091897" y="451665"/>
            <a:ext cx="662108" cy="380239"/>
            <a:chOff x="-2" y="0"/>
            <a:chExt cx="662107" cy="380238"/>
          </a:xfrm>
        </p:grpSpPr>
        <p:sp>
          <p:nvSpPr>
            <p:cNvPr id="31" name="Google Shape;31;p28"/>
            <p:cNvSpPr/>
            <p:nvPr/>
          </p:nvSpPr>
          <p:spPr>
            <a:xfrm>
              <a:off x="-2" y="327735"/>
              <a:ext cx="662107" cy="52503"/>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2" name="Google Shape;32;p28"/>
            <p:cNvSpPr txBox="1"/>
            <p:nvPr/>
          </p:nvSpPr>
          <p:spPr>
            <a:xfrm>
              <a:off x="-2" y="0"/>
              <a:ext cx="662107" cy="380230"/>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33" name="Google Shape;33;p28"/>
          <p:cNvGrpSpPr/>
          <p:nvPr/>
        </p:nvGrpSpPr>
        <p:grpSpPr>
          <a:xfrm>
            <a:off x="8753996" y="451665"/>
            <a:ext cx="785405" cy="380239"/>
            <a:chOff x="-1" y="0"/>
            <a:chExt cx="785404" cy="380238"/>
          </a:xfrm>
        </p:grpSpPr>
        <p:sp>
          <p:nvSpPr>
            <p:cNvPr id="34" name="Google Shape;34;p28"/>
            <p:cNvSpPr/>
            <p:nvPr/>
          </p:nvSpPr>
          <p:spPr>
            <a:xfrm>
              <a:off x="-1" y="327735"/>
              <a:ext cx="785404" cy="52503"/>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5" name="Google Shape;35;p28"/>
            <p:cNvSpPr txBox="1"/>
            <p:nvPr/>
          </p:nvSpPr>
          <p:spPr>
            <a:xfrm>
              <a:off x="-1" y="0"/>
              <a:ext cx="785404" cy="380230"/>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36" name="Google Shape;36;p28"/>
          <p:cNvSpPr txBox="1"/>
          <p:nvPr/>
        </p:nvSpPr>
        <p:spPr>
          <a:xfrm>
            <a:off x="375975" y="6881800"/>
            <a:ext cx="6786599" cy="317114"/>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37" name="Google Shape;37;p28"/>
          <p:cNvSpPr txBox="1"/>
          <p:nvPr/>
        </p:nvSpPr>
        <p:spPr>
          <a:xfrm>
            <a:off x="8443617" y="271141"/>
            <a:ext cx="1166706" cy="391996"/>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1|</a:t>
            </a:r>
            <a:r>
              <a:rPr lang="en-US" sz="1600" b="0" i="0" u="none" strike="noStrike" cap="none">
                <a:solidFill>
                  <a:srgbClr val="ED6B00"/>
                </a:solidFill>
                <a:latin typeface="Calibri"/>
                <a:ea typeface="Calibri"/>
                <a:cs typeface="Calibri"/>
                <a:sym typeface="Calibri"/>
              </a:rPr>
              <a:t>2</a:t>
            </a:r>
            <a:endParaRPr/>
          </a:p>
        </p:txBody>
      </p:sp>
      <p:sp>
        <p:nvSpPr>
          <p:cNvPr id="38" name="Google Shape;38;p28"/>
          <p:cNvSpPr txBox="1"/>
          <p:nvPr/>
        </p:nvSpPr>
        <p:spPr>
          <a:xfrm>
            <a:off x="442650" y="350322"/>
            <a:ext cx="7441801" cy="37220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
        <p:nvSpPr>
          <p:cNvPr id="39" name="Google Shape;39;p28"/>
          <p:cNvSpPr txBox="1">
            <a:spLocks noGrp="1"/>
          </p:cNvSpPr>
          <p:nvPr>
            <p:ph type="sldNum" idx="12"/>
          </p:nvPr>
        </p:nvSpPr>
        <p:spPr>
          <a:xfrm>
            <a:off x="371690" y="6881800"/>
            <a:ext cx="337156" cy="317114"/>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_AND_BODY">
  <p:cSld name="TITLE_AND_BODY 2">
    <p:spTree>
      <p:nvGrpSpPr>
        <p:cNvPr id="1" name="Shape 40"/>
        <p:cNvGrpSpPr/>
        <p:nvPr/>
      </p:nvGrpSpPr>
      <p:grpSpPr>
        <a:xfrm>
          <a:off x="0" y="0"/>
          <a:ext cx="0" cy="0"/>
          <a:chOff x="0" y="0"/>
          <a:chExt cx="0" cy="0"/>
        </a:xfrm>
      </p:grpSpPr>
      <p:sp>
        <p:nvSpPr>
          <p:cNvPr id="41" name="Google Shape;41;p29"/>
          <p:cNvSpPr/>
          <p:nvPr/>
        </p:nvSpPr>
        <p:spPr>
          <a:xfrm rot="10800000" flipH="1">
            <a:off x="180974" y="832249"/>
            <a:ext cx="9358202" cy="1236901"/>
          </a:xfrm>
          <a:custGeom>
            <a:avLst/>
            <a:gdLst/>
            <a:ahLst/>
            <a:cxnLst/>
            <a:rect l="l" t="t" r="r" b="b"/>
            <a:pathLst>
              <a:path w="21600" h="21600" extrusionOk="0">
                <a:moveTo>
                  <a:pt x="0" y="0"/>
                </a:moveTo>
                <a:lnTo>
                  <a:pt x="20173" y="0"/>
                </a:lnTo>
                <a:cubicBezTo>
                  <a:pt x="20961" y="0"/>
                  <a:pt x="21600" y="4835"/>
                  <a:pt x="21600" y="10800"/>
                </a:cubicBezTo>
                <a:lnTo>
                  <a:pt x="21600" y="21600"/>
                </a:lnTo>
                <a:lnTo>
                  <a:pt x="0" y="21600"/>
                </a:lnTo>
                <a:close/>
              </a:path>
            </a:pathLst>
          </a:cu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42" name="Google Shape;42;p29"/>
          <p:cNvSpPr/>
          <p:nvPr/>
        </p:nvSpPr>
        <p:spPr>
          <a:xfrm>
            <a:off x="180894" y="180894"/>
            <a:ext cx="7911011" cy="651010"/>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nvGrpSpPr>
          <p:cNvPr id="43" name="Google Shape;43;p29"/>
          <p:cNvGrpSpPr/>
          <p:nvPr/>
        </p:nvGrpSpPr>
        <p:grpSpPr>
          <a:xfrm>
            <a:off x="8091891" y="451664"/>
            <a:ext cx="662119" cy="380244"/>
            <a:chOff x="-2" y="-1"/>
            <a:chExt cx="662118" cy="380243"/>
          </a:xfrm>
        </p:grpSpPr>
        <p:sp>
          <p:nvSpPr>
            <p:cNvPr id="44" name="Google Shape;44;p29"/>
            <p:cNvSpPr/>
            <p:nvPr/>
          </p:nvSpPr>
          <p:spPr>
            <a:xfrm>
              <a:off x="-2" y="327735"/>
              <a:ext cx="662118" cy="52507"/>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45" name="Google Shape;45;p29"/>
            <p:cNvSpPr txBox="1"/>
            <p:nvPr/>
          </p:nvSpPr>
          <p:spPr>
            <a:xfrm>
              <a:off x="-2" y="-1"/>
              <a:ext cx="662118" cy="380227"/>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46" name="Google Shape;46;p29"/>
          <p:cNvGrpSpPr/>
          <p:nvPr/>
        </p:nvGrpSpPr>
        <p:grpSpPr>
          <a:xfrm>
            <a:off x="8753990" y="451664"/>
            <a:ext cx="785413" cy="380244"/>
            <a:chOff x="-1" y="-1"/>
            <a:chExt cx="785411" cy="380243"/>
          </a:xfrm>
        </p:grpSpPr>
        <p:sp>
          <p:nvSpPr>
            <p:cNvPr id="47" name="Google Shape;47;p29"/>
            <p:cNvSpPr/>
            <p:nvPr/>
          </p:nvSpPr>
          <p:spPr>
            <a:xfrm>
              <a:off x="-1" y="327735"/>
              <a:ext cx="785411" cy="52507"/>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48" name="Google Shape;48;p29"/>
            <p:cNvSpPr txBox="1"/>
            <p:nvPr/>
          </p:nvSpPr>
          <p:spPr>
            <a:xfrm>
              <a:off x="-1" y="-1"/>
              <a:ext cx="785411" cy="380227"/>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49" name="Google Shape;49;p29"/>
          <p:cNvSpPr txBox="1"/>
          <p:nvPr/>
        </p:nvSpPr>
        <p:spPr>
          <a:xfrm>
            <a:off x="375975" y="6881800"/>
            <a:ext cx="6786599" cy="3171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50" name="Google Shape;50;p29"/>
          <p:cNvSpPr txBox="1"/>
          <p:nvPr/>
        </p:nvSpPr>
        <p:spPr>
          <a:xfrm>
            <a:off x="442650" y="350322"/>
            <a:ext cx="7441801" cy="37220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
        <p:nvSpPr>
          <p:cNvPr id="51" name="Google Shape;51;p29"/>
          <p:cNvSpPr txBox="1"/>
          <p:nvPr/>
        </p:nvSpPr>
        <p:spPr>
          <a:xfrm>
            <a:off x="8443617" y="271141"/>
            <a:ext cx="1166707" cy="391996"/>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1|</a:t>
            </a:r>
            <a:r>
              <a:rPr lang="en-US" sz="1600" b="0" i="0" u="none" strike="noStrike" cap="none">
                <a:solidFill>
                  <a:srgbClr val="ED6B00"/>
                </a:solidFill>
                <a:latin typeface="Calibri"/>
                <a:ea typeface="Calibri"/>
                <a:cs typeface="Calibri"/>
                <a:sym typeface="Calibri"/>
              </a:rPr>
              <a:t>2</a:t>
            </a:r>
            <a:endParaRPr/>
          </a:p>
        </p:txBody>
      </p:sp>
      <p:sp>
        <p:nvSpPr>
          <p:cNvPr id="52" name="Google Shape;52;p29"/>
          <p:cNvSpPr txBox="1">
            <a:spLocks noGrp="1"/>
          </p:cNvSpPr>
          <p:nvPr>
            <p:ph type="sldNum" idx="12"/>
          </p:nvPr>
        </p:nvSpPr>
        <p:spPr>
          <a:xfrm>
            <a:off x="371697" y="6881800"/>
            <a:ext cx="337152" cy="317110"/>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_HEADER">
  <p:cSld name="SECTION_HEADER 2">
    <p:spTree>
      <p:nvGrpSpPr>
        <p:cNvPr id="1" name="Shape 53"/>
        <p:cNvGrpSpPr/>
        <p:nvPr/>
      </p:nvGrpSpPr>
      <p:grpSpPr>
        <a:xfrm>
          <a:off x="0" y="0"/>
          <a:ext cx="0" cy="0"/>
          <a:chOff x="0" y="0"/>
          <a:chExt cx="0" cy="0"/>
        </a:xfrm>
      </p:grpSpPr>
      <p:sp>
        <p:nvSpPr>
          <p:cNvPr id="54" name="Google Shape;54;p30"/>
          <p:cNvSpPr/>
          <p:nvPr/>
        </p:nvSpPr>
        <p:spPr>
          <a:xfrm>
            <a:off x="180894" y="180894"/>
            <a:ext cx="7911011" cy="651010"/>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nvGrpSpPr>
          <p:cNvPr id="55" name="Google Shape;55;p30"/>
          <p:cNvGrpSpPr/>
          <p:nvPr/>
        </p:nvGrpSpPr>
        <p:grpSpPr>
          <a:xfrm>
            <a:off x="8091891" y="451664"/>
            <a:ext cx="662119" cy="380244"/>
            <a:chOff x="-2" y="-1"/>
            <a:chExt cx="662118" cy="380243"/>
          </a:xfrm>
        </p:grpSpPr>
        <p:sp>
          <p:nvSpPr>
            <p:cNvPr id="56" name="Google Shape;56;p30"/>
            <p:cNvSpPr/>
            <p:nvPr/>
          </p:nvSpPr>
          <p:spPr>
            <a:xfrm>
              <a:off x="-2" y="327735"/>
              <a:ext cx="662118" cy="52507"/>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57" name="Google Shape;57;p30"/>
            <p:cNvSpPr txBox="1"/>
            <p:nvPr/>
          </p:nvSpPr>
          <p:spPr>
            <a:xfrm>
              <a:off x="-2" y="-1"/>
              <a:ext cx="662118" cy="380227"/>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58" name="Google Shape;58;p30"/>
          <p:cNvGrpSpPr/>
          <p:nvPr/>
        </p:nvGrpSpPr>
        <p:grpSpPr>
          <a:xfrm>
            <a:off x="8753990" y="451664"/>
            <a:ext cx="785413" cy="380244"/>
            <a:chOff x="-1" y="-1"/>
            <a:chExt cx="785411" cy="380243"/>
          </a:xfrm>
        </p:grpSpPr>
        <p:sp>
          <p:nvSpPr>
            <p:cNvPr id="59" name="Google Shape;59;p30"/>
            <p:cNvSpPr/>
            <p:nvPr/>
          </p:nvSpPr>
          <p:spPr>
            <a:xfrm>
              <a:off x="-1" y="327735"/>
              <a:ext cx="785411" cy="52507"/>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60" name="Google Shape;60;p30"/>
            <p:cNvSpPr txBox="1"/>
            <p:nvPr/>
          </p:nvSpPr>
          <p:spPr>
            <a:xfrm>
              <a:off x="-1" y="-1"/>
              <a:ext cx="785411" cy="380227"/>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61" name="Google Shape;61;p30"/>
          <p:cNvSpPr txBox="1"/>
          <p:nvPr/>
        </p:nvSpPr>
        <p:spPr>
          <a:xfrm>
            <a:off x="442650" y="350322"/>
            <a:ext cx="7441801" cy="37220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
        <p:nvSpPr>
          <p:cNvPr id="62" name="Google Shape;62;p30"/>
          <p:cNvSpPr txBox="1"/>
          <p:nvPr/>
        </p:nvSpPr>
        <p:spPr>
          <a:xfrm>
            <a:off x="8443617" y="271141"/>
            <a:ext cx="1166707" cy="391996"/>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1|</a:t>
            </a:r>
            <a:r>
              <a:rPr lang="en-US" sz="1600" b="0" i="0" u="none" strike="noStrike" cap="none">
                <a:solidFill>
                  <a:srgbClr val="ED6B00"/>
                </a:solidFill>
                <a:latin typeface="Calibri"/>
                <a:ea typeface="Calibri"/>
                <a:cs typeface="Calibri"/>
                <a:sym typeface="Calibri"/>
              </a:rPr>
              <a:t>2</a:t>
            </a:r>
            <a:endParaRPr/>
          </a:p>
        </p:txBody>
      </p:sp>
      <p:sp>
        <p:nvSpPr>
          <p:cNvPr id="63" name="Google Shape;63;p30"/>
          <p:cNvSpPr txBox="1"/>
          <p:nvPr/>
        </p:nvSpPr>
        <p:spPr>
          <a:xfrm>
            <a:off x="375975" y="6881800"/>
            <a:ext cx="6786599" cy="3171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64" name="Google Shape;64;p30"/>
          <p:cNvSpPr txBox="1">
            <a:spLocks noGrp="1"/>
          </p:cNvSpPr>
          <p:nvPr>
            <p:ph type="sldNum" idx="12"/>
          </p:nvPr>
        </p:nvSpPr>
        <p:spPr>
          <a:xfrm>
            <a:off x="371697" y="6881800"/>
            <a:ext cx="337152" cy="317110"/>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_ONLY" type="titleOnly">
  <p:cSld name="TITLE_ONLY">
    <p:spTree>
      <p:nvGrpSpPr>
        <p:cNvPr id="1" name="Shape 65"/>
        <p:cNvGrpSpPr/>
        <p:nvPr/>
      </p:nvGrpSpPr>
      <p:grpSpPr>
        <a:xfrm>
          <a:off x="0" y="0"/>
          <a:ext cx="0" cy="0"/>
          <a:chOff x="0" y="0"/>
          <a:chExt cx="0" cy="0"/>
        </a:xfrm>
      </p:grpSpPr>
      <p:sp>
        <p:nvSpPr>
          <p:cNvPr id="66" name="Google Shape;66;p31"/>
          <p:cNvSpPr/>
          <p:nvPr/>
        </p:nvSpPr>
        <p:spPr>
          <a:xfrm rot="10800000" flipH="1">
            <a:off x="181647" y="822025"/>
            <a:ext cx="9356707" cy="6531300"/>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67" name="Google Shape;67;p31"/>
          <p:cNvSpPr/>
          <p:nvPr/>
        </p:nvSpPr>
        <p:spPr>
          <a:xfrm>
            <a:off x="180894" y="180894"/>
            <a:ext cx="7911011" cy="651010"/>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nvGrpSpPr>
          <p:cNvPr id="68" name="Google Shape;68;p31"/>
          <p:cNvGrpSpPr/>
          <p:nvPr/>
        </p:nvGrpSpPr>
        <p:grpSpPr>
          <a:xfrm>
            <a:off x="8091891" y="451664"/>
            <a:ext cx="662119" cy="380244"/>
            <a:chOff x="-2" y="-1"/>
            <a:chExt cx="662118" cy="380243"/>
          </a:xfrm>
        </p:grpSpPr>
        <p:sp>
          <p:nvSpPr>
            <p:cNvPr id="69" name="Google Shape;69;p31"/>
            <p:cNvSpPr/>
            <p:nvPr/>
          </p:nvSpPr>
          <p:spPr>
            <a:xfrm>
              <a:off x="-2" y="327735"/>
              <a:ext cx="662118" cy="52507"/>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70" name="Google Shape;70;p31"/>
            <p:cNvSpPr txBox="1"/>
            <p:nvPr/>
          </p:nvSpPr>
          <p:spPr>
            <a:xfrm>
              <a:off x="-2" y="-1"/>
              <a:ext cx="662118" cy="380227"/>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71" name="Google Shape;71;p31"/>
          <p:cNvGrpSpPr/>
          <p:nvPr/>
        </p:nvGrpSpPr>
        <p:grpSpPr>
          <a:xfrm>
            <a:off x="8753990" y="451664"/>
            <a:ext cx="785413" cy="380244"/>
            <a:chOff x="-1" y="-1"/>
            <a:chExt cx="785411" cy="380243"/>
          </a:xfrm>
        </p:grpSpPr>
        <p:sp>
          <p:nvSpPr>
            <p:cNvPr id="72" name="Google Shape;72;p31"/>
            <p:cNvSpPr/>
            <p:nvPr/>
          </p:nvSpPr>
          <p:spPr>
            <a:xfrm>
              <a:off x="-1" y="327735"/>
              <a:ext cx="785411" cy="52507"/>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73" name="Google Shape;73;p31"/>
            <p:cNvSpPr txBox="1"/>
            <p:nvPr/>
          </p:nvSpPr>
          <p:spPr>
            <a:xfrm>
              <a:off x="-1" y="-1"/>
              <a:ext cx="785411" cy="380227"/>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74" name="Google Shape;74;p31"/>
          <p:cNvSpPr txBox="1"/>
          <p:nvPr/>
        </p:nvSpPr>
        <p:spPr>
          <a:xfrm>
            <a:off x="375975" y="6881800"/>
            <a:ext cx="6786599" cy="3171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75" name="Google Shape;75;p31"/>
          <p:cNvSpPr txBox="1"/>
          <p:nvPr/>
        </p:nvSpPr>
        <p:spPr>
          <a:xfrm>
            <a:off x="442650" y="350322"/>
            <a:ext cx="7441801" cy="37220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
        <p:nvSpPr>
          <p:cNvPr id="76" name="Google Shape;76;p31"/>
          <p:cNvSpPr txBox="1"/>
          <p:nvPr/>
        </p:nvSpPr>
        <p:spPr>
          <a:xfrm>
            <a:off x="8443617" y="271141"/>
            <a:ext cx="1166707" cy="391996"/>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1|</a:t>
            </a:r>
            <a:r>
              <a:rPr lang="en-US" sz="1600" b="0" i="0" u="none" strike="noStrike" cap="none">
                <a:solidFill>
                  <a:srgbClr val="ED6B00"/>
                </a:solidFill>
                <a:latin typeface="Calibri"/>
                <a:ea typeface="Calibri"/>
                <a:cs typeface="Calibri"/>
                <a:sym typeface="Calibri"/>
              </a:rPr>
              <a:t>2</a:t>
            </a:r>
            <a:endParaRPr/>
          </a:p>
        </p:txBody>
      </p:sp>
      <p:sp>
        <p:nvSpPr>
          <p:cNvPr id="77" name="Google Shape;77;p31"/>
          <p:cNvSpPr txBox="1">
            <a:spLocks noGrp="1"/>
          </p:cNvSpPr>
          <p:nvPr>
            <p:ph type="sldNum" idx="12"/>
          </p:nvPr>
        </p:nvSpPr>
        <p:spPr>
          <a:xfrm>
            <a:off x="371697" y="6881800"/>
            <a:ext cx="337152" cy="317110"/>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_AND_TWO_COLUMNS" type="twoColTx">
  <p:cSld name="TITLE_AND_TWO_COLUMNS">
    <p:spTree>
      <p:nvGrpSpPr>
        <p:cNvPr id="1" name="Shape 78"/>
        <p:cNvGrpSpPr/>
        <p:nvPr/>
      </p:nvGrpSpPr>
      <p:grpSpPr>
        <a:xfrm>
          <a:off x="0" y="0"/>
          <a:ext cx="0" cy="0"/>
          <a:chOff x="0" y="0"/>
          <a:chExt cx="0" cy="0"/>
        </a:xfrm>
      </p:grpSpPr>
      <p:sp>
        <p:nvSpPr>
          <p:cNvPr id="79" name="Google Shape;79;p32"/>
          <p:cNvSpPr/>
          <p:nvPr/>
        </p:nvSpPr>
        <p:spPr>
          <a:xfrm rot="10800000" flipH="1">
            <a:off x="181647" y="822023"/>
            <a:ext cx="9356707" cy="6531303"/>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80" name="Google Shape;80;p32"/>
          <p:cNvSpPr/>
          <p:nvPr/>
        </p:nvSpPr>
        <p:spPr>
          <a:xfrm>
            <a:off x="180894" y="180895"/>
            <a:ext cx="7911011" cy="651009"/>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nvGrpSpPr>
          <p:cNvPr id="81" name="Google Shape;81;p32"/>
          <p:cNvGrpSpPr/>
          <p:nvPr/>
        </p:nvGrpSpPr>
        <p:grpSpPr>
          <a:xfrm>
            <a:off x="8091891" y="451657"/>
            <a:ext cx="662119" cy="380248"/>
            <a:chOff x="-2" y="-1"/>
            <a:chExt cx="662118" cy="380247"/>
          </a:xfrm>
        </p:grpSpPr>
        <p:sp>
          <p:nvSpPr>
            <p:cNvPr id="82" name="Google Shape;82;p32"/>
            <p:cNvSpPr/>
            <p:nvPr/>
          </p:nvSpPr>
          <p:spPr>
            <a:xfrm>
              <a:off x="-2" y="327739"/>
              <a:ext cx="662118" cy="52507"/>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83" name="Google Shape;83;p32"/>
            <p:cNvSpPr txBox="1"/>
            <p:nvPr/>
          </p:nvSpPr>
          <p:spPr>
            <a:xfrm>
              <a:off x="-2" y="-1"/>
              <a:ext cx="662118" cy="380226"/>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84" name="Google Shape;84;p32"/>
          <p:cNvGrpSpPr/>
          <p:nvPr/>
        </p:nvGrpSpPr>
        <p:grpSpPr>
          <a:xfrm>
            <a:off x="8753990" y="451657"/>
            <a:ext cx="785413" cy="380248"/>
            <a:chOff x="-1" y="-1"/>
            <a:chExt cx="785411" cy="380247"/>
          </a:xfrm>
        </p:grpSpPr>
        <p:sp>
          <p:nvSpPr>
            <p:cNvPr id="85" name="Google Shape;85;p32"/>
            <p:cNvSpPr/>
            <p:nvPr/>
          </p:nvSpPr>
          <p:spPr>
            <a:xfrm>
              <a:off x="-1" y="327739"/>
              <a:ext cx="785411" cy="52507"/>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86" name="Google Shape;86;p32"/>
            <p:cNvSpPr txBox="1"/>
            <p:nvPr/>
          </p:nvSpPr>
          <p:spPr>
            <a:xfrm>
              <a:off x="-1" y="-1"/>
              <a:ext cx="785411" cy="380226"/>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87" name="Google Shape;87;p32"/>
          <p:cNvSpPr txBox="1"/>
          <p:nvPr/>
        </p:nvSpPr>
        <p:spPr>
          <a:xfrm>
            <a:off x="375975" y="6881800"/>
            <a:ext cx="6786599" cy="3171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88" name="Google Shape;88;p32"/>
          <p:cNvSpPr txBox="1"/>
          <p:nvPr/>
        </p:nvSpPr>
        <p:spPr>
          <a:xfrm>
            <a:off x="442650" y="350322"/>
            <a:ext cx="7441801" cy="37220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
        <p:nvSpPr>
          <p:cNvPr id="89" name="Google Shape;89;p32"/>
          <p:cNvSpPr txBox="1"/>
          <p:nvPr/>
        </p:nvSpPr>
        <p:spPr>
          <a:xfrm>
            <a:off x="8443617" y="271141"/>
            <a:ext cx="1166707" cy="391996"/>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1|</a:t>
            </a:r>
            <a:r>
              <a:rPr lang="en-US" sz="1600" b="0" i="0" u="none" strike="noStrike" cap="none">
                <a:solidFill>
                  <a:srgbClr val="ED6B00"/>
                </a:solidFill>
                <a:latin typeface="Calibri"/>
                <a:ea typeface="Calibri"/>
                <a:cs typeface="Calibri"/>
                <a:sym typeface="Calibri"/>
              </a:rPr>
              <a:t>2</a:t>
            </a:r>
            <a:endParaRPr/>
          </a:p>
        </p:txBody>
      </p:sp>
      <p:sp>
        <p:nvSpPr>
          <p:cNvPr id="90" name="Google Shape;90;p32"/>
          <p:cNvSpPr txBox="1">
            <a:spLocks noGrp="1"/>
          </p:cNvSpPr>
          <p:nvPr>
            <p:ph type="sldNum" idx="12"/>
          </p:nvPr>
        </p:nvSpPr>
        <p:spPr>
          <a:xfrm>
            <a:off x="371697" y="6881800"/>
            <a:ext cx="337152" cy="317110"/>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_AND_TWO_COLUMNS">
  <p:cSld name="TITLE_AND_TWO_COLUMNS 2">
    <p:spTree>
      <p:nvGrpSpPr>
        <p:cNvPr id="1" name="Shape 91"/>
        <p:cNvGrpSpPr/>
        <p:nvPr/>
      </p:nvGrpSpPr>
      <p:grpSpPr>
        <a:xfrm>
          <a:off x="0" y="0"/>
          <a:ext cx="0" cy="0"/>
          <a:chOff x="0" y="0"/>
          <a:chExt cx="0" cy="0"/>
        </a:xfrm>
      </p:grpSpPr>
      <p:sp>
        <p:nvSpPr>
          <p:cNvPr id="92" name="Google Shape;92;p33"/>
          <p:cNvSpPr/>
          <p:nvPr/>
        </p:nvSpPr>
        <p:spPr>
          <a:xfrm rot="10800000" flipH="1">
            <a:off x="181647" y="822023"/>
            <a:ext cx="9356705" cy="6531303"/>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93" name="Google Shape;93;p33"/>
          <p:cNvSpPr/>
          <p:nvPr/>
        </p:nvSpPr>
        <p:spPr>
          <a:xfrm>
            <a:off x="180894" y="180892"/>
            <a:ext cx="7911012" cy="651014"/>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nvGrpSpPr>
          <p:cNvPr id="94" name="Google Shape;94;p33"/>
          <p:cNvGrpSpPr/>
          <p:nvPr/>
        </p:nvGrpSpPr>
        <p:grpSpPr>
          <a:xfrm>
            <a:off x="8091889" y="451662"/>
            <a:ext cx="662125" cy="380246"/>
            <a:chOff x="-1" y="-1"/>
            <a:chExt cx="662123" cy="380245"/>
          </a:xfrm>
        </p:grpSpPr>
        <p:sp>
          <p:nvSpPr>
            <p:cNvPr id="95" name="Google Shape;95;p33"/>
            <p:cNvSpPr/>
            <p:nvPr/>
          </p:nvSpPr>
          <p:spPr>
            <a:xfrm>
              <a:off x="-1" y="327735"/>
              <a:ext cx="662123" cy="52509"/>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96" name="Google Shape;96;p33"/>
            <p:cNvSpPr txBox="1"/>
            <p:nvPr/>
          </p:nvSpPr>
          <p:spPr>
            <a:xfrm>
              <a:off x="-1" y="-1"/>
              <a:ext cx="662123" cy="380226"/>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97" name="Google Shape;97;p33"/>
          <p:cNvGrpSpPr/>
          <p:nvPr/>
        </p:nvGrpSpPr>
        <p:grpSpPr>
          <a:xfrm>
            <a:off x="8753987" y="451662"/>
            <a:ext cx="785418" cy="380246"/>
            <a:chOff x="-2" y="-1"/>
            <a:chExt cx="785416" cy="380245"/>
          </a:xfrm>
        </p:grpSpPr>
        <p:sp>
          <p:nvSpPr>
            <p:cNvPr id="98" name="Google Shape;98;p33"/>
            <p:cNvSpPr/>
            <p:nvPr/>
          </p:nvSpPr>
          <p:spPr>
            <a:xfrm>
              <a:off x="-2" y="327735"/>
              <a:ext cx="785416" cy="52509"/>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99" name="Google Shape;99;p33"/>
            <p:cNvSpPr txBox="1"/>
            <p:nvPr/>
          </p:nvSpPr>
          <p:spPr>
            <a:xfrm>
              <a:off x="-2" y="-1"/>
              <a:ext cx="785416" cy="380226"/>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00" name="Google Shape;100;p33"/>
          <p:cNvSpPr txBox="1"/>
          <p:nvPr/>
        </p:nvSpPr>
        <p:spPr>
          <a:xfrm>
            <a:off x="375975" y="6881800"/>
            <a:ext cx="6786599" cy="3171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101" name="Google Shape;101;p33"/>
          <p:cNvSpPr txBox="1"/>
          <p:nvPr/>
        </p:nvSpPr>
        <p:spPr>
          <a:xfrm>
            <a:off x="442650" y="350322"/>
            <a:ext cx="7441801" cy="37220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
        <p:nvSpPr>
          <p:cNvPr id="102" name="Google Shape;102;p33"/>
          <p:cNvSpPr txBox="1"/>
          <p:nvPr/>
        </p:nvSpPr>
        <p:spPr>
          <a:xfrm>
            <a:off x="8443617" y="271141"/>
            <a:ext cx="1166707" cy="391996"/>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1|</a:t>
            </a:r>
            <a:r>
              <a:rPr lang="en-US" sz="1600" b="0" i="0" u="none" strike="noStrike" cap="none">
                <a:solidFill>
                  <a:srgbClr val="ED6B00"/>
                </a:solidFill>
                <a:latin typeface="Calibri"/>
                <a:ea typeface="Calibri"/>
                <a:cs typeface="Calibri"/>
                <a:sym typeface="Calibri"/>
              </a:rPr>
              <a:t>2</a:t>
            </a:r>
            <a:endParaRPr/>
          </a:p>
        </p:txBody>
      </p:sp>
      <p:sp>
        <p:nvSpPr>
          <p:cNvPr id="103" name="Google Shape;103;p33"/>
          <p:cNvSpPr txBox="1">
            <a:spLocks noGrp="1"/>
          </p:cNvSpPr>
          <p:nvPr>
            <p:ph type="sldNum" idx="12"/>
          </p:nvPr>
        </p:nvSpPr>
        <p:spPr>
          <a:xfrm>
            <a:off x="371697" y="6881800"/>
            <a:ext cx="337152" cy="317110"/>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1_One column text 2">
  <p:cSld name="1_One column text 2">
    <p:spTree>
      <p:nvGrpSpPr>
        <p:cNvPr id="1" name="Shape 104"/>
        <p:cNvGrpSpPr/>
        <p:nvPr/>
      </p:nvGrpSpPr>
      <p:grpSpPr>
        <a:xfrm>
          <a:off x="0" y="0"/>
          <a:ext cx="0" cy="0"/>
          <a:chOff x="0" y="0"/>
          <a:chExt cx="0" cy="0"/>
        </a:xfrm>
      </p:grpSpPr>
      <p:sp>
        <p:nvSpPr>
          <p:cNvPr id="105" name="Google Shape;105;p34"/>
          <p:cNvSpPr/>
          <p:nvPr/>
        </p:nvSpPr>
        <p:spPr>
          <a:xfrm rot="10800000" flipH="1">
            <a:off x="181647" y="822025"/>
            <a:ext cx="9356707" cy="6531300"/>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nvGrpSpPr>
          <p:cNvPr id="106" name="Google Shape;106;p34"/>
          <p:cNvGrpSpPr/>
          <p:nvPr/>
        </p:nvGrpSpPr>
        <p:grpSpPr>
          <a:xfrm>
            <a:off x="8091891" y="451664"/>
            <a:ext cx="662119" cy="380244"/>
            <a:chOff x="-2" y="-1"/>
            <a:chExt cx="662118" cy="380243"/>
          </a:xfrm>
        </p:grpSpPr>
        <p:sp>
          <p:nvSpPr>
            <p:cNvPr id="107" name="Google Shape;107;p34"/>
            <p:cNvSpPr/>
            <p:nvPr/>
          </p:nvSpPr>
          <p:spPr>
            <a:xfrm>
              <a:off x="-2" y="327735"/>
              <a:ext cx="662118" cy="52507"/>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08" name="Google Shape;108;p34"/>
            <p:cNvSpPr txBox="1"/>
            <p:nvPr/>
          </p:nvSpPr>
          <p:spPr>
            <a:xfrm>
              <a:off x="-2" y="-1"/>
              <a:ext cx="662118" cy="380227"/>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109" name="Google Shape;109;p34"/>
          <p:cNvGrpSpPr/>
          <p:nvPr/>
        </p:nvGrpSpPr>
        <p:grpSpPr>
          <a:xfrm>
            <a:off x="8753990" y="451664"/>
            <a:ext cx="785413" cy="380244"/>
            <a:chOff x="-1" y="-1"/>
            <a:chExt cx="785411" cy="380243"/>
          </a:xfrm>
        </p:grpSpPr>
        <p:sp>
          <p:nvSpPr>
            <p:cNvPr id="110" name="Google Shape;110;p34"/>
            <p:cNvSpPr/>
            <p:nvPr/>
          </p:nvSpPr>
          <p:spPr>
            <a:xfrm>
              <a:off x="-1" y="327735"/>
              <a:ext cx="785411" cy="52507"/>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11" name="Google Shape;111;p34"/>
            <p:cNvSpPr txBox="1"/>
            <p:nvPr/>
          </p:nvSpPr>
          <p:spPr>
            <a:xfrm>
              <a:off x="-1" y="-1"/>
              <a:ext cx="785411" cy="380227"/>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12" name="Google Shape;112;p34"/>
          <p:cNvSpPr/>
          <p:nvPr/>
        </p:nvSpPr>
        <p:spPr>
          <a:xfrm>
            <a:off x="181646" y="180894"/>
            <a:ext cx="7909210" cy="651010"/>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rotWithShape="1">
            <a:blip r:embed="rId2">
              <a:alphaModFix/>
            </a:blip>
            <a:stretch>
              <a:fillRect/>
            </a:stretch>
          </a:blip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13" name="Google Shape;113;p34"/>
          <p:cNvSpPr txBox="1"/>
          <p:nvPr/>
        </p:nvSpPr>
        <p:spPr>
          <a:xfrm>
            <a:off x="8170650" y="288449"/>
            <a:ext cx="1166707" cy="372201"/>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¡Atención!</a:t>
            </a:r>
            <a:endParaRPr/>
          </a:p>
        </p:txBody>
      </p:sp>
      <p:sp>
        <p:nvSpPr>
          <p:cNvPr id="114" name="Google Shape;114;p34"/>
          <p:cNvSpPr txBox="1"/>
          <p:nvPr/>
        </p:nvSpPr>
        <p:spPr>
          <a:xfrm>
            <a:off x="375975" y="6881800"/>
            <a:ext cx="6786599" cy="3171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115" name="Google Shape;115;p34"/>
          <p:cNvSpPr txBox="1">
            <a:spLocks noGrp="1"/>
          </p:cNvSpPr>
          <p:nvPr>
            <p:ph type="sldNum" idx="12"/>
          </p:nvPr>
        </p:nvSpPr>
        <p:spPr>
          <a:xfrm>
            <a:off x="371697" y="6881800"/>
            <a:ext cx="337152" cy="317110"/>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
        <p:nvSpPr>
          <p:cNvPr id="13" name="Google Shape;93;p33"/>
          <p:cNvSpPr/>
          <p:nvPr userDrawn="1"/>
        </p:nvSpPr>
        <p:spPr>
          <a:xfrm>
            <a:off x="180894" y="180892"/>
            <a:ext cx="7911012" cy="651014"/>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4" name="Google Shape;101;p33"/>
          <p:cNvSpPr txBox="1"/>
          <p:nvPr userDrawn="1"/>
        </p:nvSpPr>
        <p:spPr>
          <a:xfrm>
            <a:off x="442650" y="350322"/>
            <a:ext cx="7441801" cy="37220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grpSp>
        <p:nvGrpSpPr>
          <p:cNvPr id="6" name="Google Shape;6;p25"/>
          <p:cNvGrpSpPr/>
          <p:nvPr/>
        </p:nvGrpSpPr>
        <p:grpSpPr>
          <a:xfrm>
            <a:off x="242844" y="1756540"/>
            <a:ext cx="9346518" cy="5675940"/>
            <a:chOff x="-3" y="-1"/>
            <a:chExt cx="9346517" cy="5675938"/>
          </a:xfrm>
        </p:grpSpPr>
        <p:sp>
          <p:nvSpPr>
            <p:cNvPr id="7" name="Google Shape;7;p25"/>
            <p:cNvSpPr/>
            <p:nvPr/>
          </p:nvSpPr>
          <p:spPr>
            <a:xfrm>
              <a:off x="-3" y="-1"/>
              <a:ext cx="9346517" cy="5675938"/>
            </a:xfrm>
            <a:custGeom>
              <a:avLst/>
              <a:gdLst/>
              <a:ahLst/>
              <a:cxnLst/>
              <a:rect l="l" t="t"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8" name="Google Shape;8;p25"/>
            <p:cNvSpPr txBox="1"/>
            <p:nvPr/>
          </p:nvSpPr>
          <p:spPr>
            <a:xfrm>
              <a:off x="-1" y="2647846"/>
              <a:ext cx="9091331"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9" name="Google Shape;9;p25" descr="Imagen 9"/>
          <p:cNvPicPr preferRelativeResize="0"/>
          <p:nvPr/>
        </p:nvPicPr>
        <p:blipFill rotWithShape="1">
          <a:blip r:embed="rId12">
            <a:alphaModFix/>
          </a:blip>
          <a:srcRect/>
          <a:stretch/>
        </p:blipFill>
        <p:spPr>
          <a:xfrm>
            <a:off x="433440" y="418596"/>
            <a:ext cx="2897435" cy="680400"/>
          </a:xfrm>
          <a:prstGeom prst="rect">
            <a:avLst/>
          </a:prstGeom>
          <a:noFill/>
          <a:ln>
            <a:noFill/>
          </a:ln>
        </p:spPr>
      </p:pic>
      <p:pic>
        <p:nvPicPr>
          <p:cNvPr id="10" name="Google Shape;10;p25" descr="Imagen 4"/>
          <p:cNvPicPr preferRelativeResize="0"/>
          <p:nvPr/>
        </p:nvPicPr>
        <p:blipFill rotWithShape="1">
          <a:blip r:embed="rId13">
            <a:alphaModFix/>
          </a:blip>
          <a:srcRect/>
          <a:stretch/>
        </p:blipFill>
        <p:spPr>
          <a:xfrm>
            <a:off x="8272364" y="1222172"/>
            <a:ext cx="1080007" cy="241875"/>
          </a:xfrm>
          <a:prstGeom prst="rect">
            <a:avLst/>
          </a:prstGeom>
          <a:noFill/>
          <a:ln>
            <a:noFill/>
          </a:ln>
        </p:spPr>
      </p:pic>
      <p:pic>
        <p:nvPicPr>
          <p:cNvPr id="11" name="Google Shape;11;p25" descr="Imagen 5"/>
          <p:cNvPicPr preferRelativeResize="0"/>
          <p:nvPr/>
        </p:nvPicPr>
        <p:blipFill rotWithShape="1">
          <a:blip r:embed="rId14">
            <a:alphaModFix/>
          </a:blip>
          <a:srcRect/>
          <a:stretch/>
        </p:blipFill>
        <p:spPr>
          <a:xfrm>
            <a:off x="8272364" y="418596"/>
            <a:ext cx="1080007" cy="664778"/>
          </a:xfrm>
          <a:prstGeom prst="rect">
            <a:avLst/>
          </a:prstGeom>
          <a:noFill/>
          <a:ln>
            <a:noFill/>
          </a:ln>
        </p:spPr>
      </p:pic>
      <p:sp>
        <p:nvSpPr>
          <p:cNvPr id="12" name="Google Shape;12;p25"/>
          <p:cNvSpPr txBox="1">
            <a:spLocks noGrp="1"/>
          </p:cNvSpPr>
          <p:nvPr>
            <p:ph type="title"/>
          </p:nvPr>
        </p:nvSpPr>
        <p:spPr>
          <a:xfrm>
            <a:off x="1455638" y="848357"/>
            <a:ext cx="7772401" cy="1838399"/>
          </a:xfrm>
          <a:prstGeom prst="rect">
            <a:avLst/>
          </a:prstGeom>
          <a:noFill/>
          <a:ln>
            <a:noFill/>
          </a:ln>
        </p:spPr>
        <p:txBody>
          <a:bodyPr spcFirstLastPara="1" wrap="square" lIns="45700"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25"/>
          <p:cNvSpPr txBox="1">
            <a:spLocks noGrp="1"/>
          </p:cNvSpPr>
          <p:nvPr>
            <p:ph type="body" idx="1"/>
          </p:nvPr>
        </p:nvSpPr>
        <p:spPr>
          <a:xfrm>
            <a:off x="5422800" y="2686755"/>
            <a:ext cx="3805239" cy="4869746"/>
          </a:xfrm>
          <a:prstGeom prst="rect">
            <a:avLst/>
          </a:prstGeom>
          <a:noFill/>
          <a:ln>
            <a:noFill/>
          </a:ln>
        </p:spPr>
        <p:txBody>
          <a:bodyPr spcFirstLastPara="1" wrap="square" lIns="45700" tIns="45700" rIns="45700"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25"/>
          <p:cNvSpPr txBox="1">
            <a:spLocks noGrp="1"/>
          </p:cNvSpPr>
          <p:nvPr>
            <p:ph type="sldNum" idx="12"/>
          </p:nvPr>
        </p:nvSpPr>
        <p:spPr>
          <a:xfrm>
            <a:off x="6689126" y="6871631"/>
            <a:ext cx="273653" cy="26425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0.png"/><Relationship Id="rId7"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dle.rae.es/?id=Pw7w4I0"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
          <p:cNvSpPr txBox="1"/>
          <p:nvPr/>
        </p:nvSpPr>
        <p:spPr>
          <a:xfrm>
            <a:off x="1176618" y="6563127"/>
            <a:ext cx="7012135" cy="482211"/>
          </a:xfrm>
          <a:prstGeom prst="rect">
            <a:avLst/>
          </a:prstGeom>
          <a:noFill/>
          <a:ln>
            <a:noFill/>
          </a:ln>
        </p:spPr>
        <p:txBody>
          <a:bodyPr spcFirstLastPara="1" wrap="square" lIns="91400" tIns="91400" rIns="91400" bIns="91400" anchor="ctr" anchorCtr="0">
            <a:spAutoFit/>
          </a:bodyPr>
          <a:lstStyle/>
          <a:p>
            <a:pPr marL="0" marR="0" lvl="1" indent="0" algn="just"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a:p>
        </p:txBody>
      </p:sp>
      <p:sp>
        <p:nvSpPr>
          <p:cNvPr id="134" name="Google Shape;134;p1"/>
          <p:cNvSpPr txBox="1"/>
          <p:nvPr/>
        </p:nvSpPr>
        <p:spPr>
          <a:xfrm>
            <a:off x="419312" y="2049134"/>
            <a:ext cx="1444329" cy="369399"/>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500"/>
              <a:buFont typeface="Calibri"/>
              <a:buNone/>
            </a:pPr>
            <a:r>
              <a:rPr lang="en-US" sz="1500" b="1" i="0" u="none" strike="noStrike" cap="none">
                <a:solidFill>
                  <a:srgbClr val="000000"/>
                </a:solidFill>
                <a:latin typeface="Calibri"/>
                <a:ea typeface="Calibri"/>
                <a:cs typeface="Calibri"/>
                <a:sym typeface="Calibri"/>
              </a:rPr>
              <a:t>MÓDULO 3</a:t>
            </a:r>
            <a:endParaRPr/>
          </a:p>
        </p:txBody>
      </p:sp>
      <p:sp>
        <p:nvSpPr>
          <p:cNvPr id="135" name="Google Shape;135;p1"/>
          <p:cNvSpPr txBox="1"/>
          <p:nvPr/>
        </p:nvSpPr>
        <p:spPr>
          <a:xfrm>
            <a:off x="1139095" y="834800"/>
            <a:ext cx="4156812" cy="339707"/>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ED6B00"/>
              </a:buClr>
              <a:buSzPts val="1200"/>
              <a:buFont typeface="Calibri"/>
              <a:buNone/>
            </a:pPr>
            <a:r>
              <a:rPr lang="en-US" sz="1200" b="1" i="0" u="none" strike="noStrike" cap="none">
                <a:solidFill>
                  <a:srgbClr val="ED6B00"/>
                </a:solidFill>
                <a:latin typeface="Calibri"/>
                <a:ea typeface="Calibri"/>
                <a:cs typeface="Calibri"/>
                <a:sym typeface="Calibri"/>
              </a:rPr>
              <a:t>RECURSOS HUMANOS </a:t>
            </a:r>
            <a:r>
              <a:rPr lang="en-US" sz="1200" b="0" i="0" u="none" strike="noStrike" cap="none">
                <a:solidFill>
                  <a:srgbClr val="ED6B00"/>
                </a:solidFill>
                <a:latin typeface="Calibri"/>
                <a:ea typeface="Calibri"/>
                <a:cs typeface="Calibri"/>
                <a:sym typeface="Calibri"/>
              </a:rPr>
              <a:t>| NIVEL 4° MEDIO</a:t>
            </a:r>
            <a:endParaRPr/>
          </a:p>
        </p:txBody>
      </p:sp>
      <p:sp>
        <p:nvSpPr>
          <p:cNvPr id="136" name="Google Shape;136;p1"/>
          <p:cNvSpPr txBox="1"/>
          <p:nvPr/>
        </p:nvSpPr>
        <p:spPr>
          <a:xfrm>
            <a:off x="409074" y="2323388"/>
            <a:ext cx="4118095" cy="1666758"/>
          </a:xfrm>
          <a:prstGeom prst="rect">
            <a:avLst/>
          </a:prstGeom>
          <a:noFill/>
          <a:ln>
            <a:noFill/>
          </a:ln>
        </p:spPr>
        <p:txBody>
          <a:bodyPr spcFirstLastPara="1" wrap="square" lIns="91400" tIns="91400" rIns="91400" bIns="91400" anchor="ctr" anchorCtr="0">
            <a:spAutoFit/>
          </a:bodyPr>
          <a:lstStyle/>
          <a:p>
            <a:pPr marL="0" marR="0" lvl="0" indent="0" algn="l" rtl="0">
              <a:lnSpc>
                <a:spcPct val="90000"/>
              </a:lnSpc>
              <a:spcBef>
                <a:spcPts val="0"/>
              </a:spcBef>
              <a:spcAft>
                <a:spcPts val="0"/>
              </a:spcAft>
              <a:buClr>
                <a:srgbClr val="ED6B00"/>
              </a:buClr>
              <a:buSzPts val="3600"/>
              <a:buFont typeface="Calibri"/>
              <a:buNone/>
            </a:pPr>
            <a:r>
              <a:rPr lang="en-US" sz="3600" b="1" i="0" u="none" strike="noStrike" cap="none">
                <a:solidFill>
                  <a:srgbClr val="ED6B00"/>
                </a:solidFill>
                <a:latin typeface="Calibri"/>
                <a:ea typeface="Calibri"/>
                <a:cs typeface="Calibri"/>
                <a:sym typeface="Calibri"/>
              </a:rPr>
              <a:t>DESARROLLO Y BIENESTAR DEL PERSONAL</a:t>
            </a:r>
            <a:endParaRPr/>
          </a:p>
        </p:txBody>
      </p:sp>
      <p:pic>
        <p:nvPicPr>
          <p:cNvPr id="137" name="Google Shape;137;p1" descr="Image"/>
          <p:cNvPicPr preferRelativeResize="0"/>
          <p:nvPr/>
        </p:nvPicPr>
        <p:blipFill rotWithShape="1">
          <a:blip r:embed="rId3">
            <a:alphaModFix/>
          </a:blip>
          <a:srcRect/>
          <a:stretch/>
        </p:blipFill>
        <p:spPr>
          <a:xfrm>
            <a:off x="3868704" y="2558064"/>
            <a:ext cx="3969723" cy="3780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0"/>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10</a:t>
            </a:fld>
            <a:endParaRPr sz="1100" b="0" i="0" u="none" strike="noStrike" cap="none">
              <a:solidFill>
                <a:srgbClr val="000000"/>
              </a:solidFill>
              <a:latin typeface="Calibri"/>
              <a:ea typeface="Calibri"/>
              <a:cs typeface="Calibri"/>
              <a:sym typeface="Calibri"/>
            </a:endParaRPr>
          </a:p>
        </p:txBody>
      </p:sp>
      <p:sp>
        <p:nvSpPr>
          <p:cNvPr id="285" name="Google Shape;285;p10"/>
          <p:cNvSpPr txBox="1"/>
          <p:nvPr/>
        </p:nvSpPr>
        <p:spPr>
          <a:xfrm>
            <a:off x="382499" y="1405065"/>
            <a:ext cx="4720657"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MOTIVACIÓN </a:t>
            </a:r>
            <a:r>
              <a:rPr lang="en-US" sz="2800" b="0" i="0" u="none" strike="noStrike" cap="none">
                <a:solidFill>
                  <a:srgbClr val="A93501"/>
                </a:solidFill>
                <a:latin typeface="Calibri"/>
                <a:ea typeface="Calibri"/>
                <a:cs typeface="Calibri"/>
                <a:sym typeface="Calibri"/>
              </a:rPr>
              <a:t>Y SATISFACCIÓN</a:t>
            </a:r>
            <a:endParaRPr/>
          </a:p>
        </p:txBody>
      </p:sp>
      <p:sp>
        <p:nvSpPr>
          <p:cNvPr id="286" name="Google Shape;286;p10"/>
          <p:cNvSpPr txBox="1"/>
          <p:nvPr/>
        </p:nvSpPr>
        <p:spPr>
          <a:xfrm>
            <a:off x="3091026" y="2928864"/>
            <a:ext cx="5563894" cy="1855963"/>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Para tener en cuenta:</a:t>
            </a:r>
            <a:r>
              <a:rPr lang="en-US" sz="1600" b="1" i="0" u="none" strike="noStrike" cap="none">
                <a:solidFill>
                  <a:srgbClr val="ED6B00"/>
                </a:solidFill>
                <a:latin typeface="Calibri"/>
                <a:ea typeface="Calibri"/>
                <a:cs typeface="Calibri"/>
                <a:sym typeface="Calibri"/>
              </a:rPr>
              <a:t> Motivación y Satisfacción no son lo mismo.</a:t>
            </a:r>
            <a:endParaRPr sz="1400" b="1" i="0" u="none" strike="noStrike" cap="none">
              <a:solidFill>
                <a:srgbClr val="ED6B00"/>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1400"/>
              <a:buFont typeface="Calibri"/>
              <a:buNone/>
            </a:pPr>
            <a:endParaRPr sz="1400" b="1" i="0" u="none" strike="noStrike" cap="none">
              <a:solidFill>
                <a:srgbClr val="ED6B00"/>
              </a:solidFill>
              <a:latin typeface="Helvetica Neue"/>
              <a:ea typeface="Helvetica Neue"/>
              <a:cs typeface="Helvetica Neue"/>
              <a:sym typeface="Helvetica Neue"/>
            </a:endParaRPr>
          </a:p>
          <a:p>
            <a:pPr marL="0" marR="0" lvl="0" indent="-1016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 La motivación es el impulso y el esfuerzo para satisfacer un deseo o meta, es anterior al resultado.</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a:p>
            <a:pPr marL="0" marR="0" lvl="0" indent="-1016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 La satisfacción es el gusto experimentado cuando alcanzamos el deseo, y es posterior al resultado.</a:t>
            </a:r>
            <a:endParaRPr/>
          </a:p>
        </p:txBody>
      </p:sp>
      <p:pic>
        <p:nvPicPr>
          <p:cNvPr id="287" name="Google Shape;287;p10" descr="Imagen 6"/>
          <p:cNvPicPr preferRelativeResize="0"/>
          <p:nvPr/>
        </p:nvPicPr>
        <p:blipFill rotWithShape="1">
          <a:blip r:embed="rId3">
            <a:alphaModFix/>
          </a:blip>
          <a:srcRect/>
          <a:stretch/>
        </p:blipFill>
        <p:spPr>
          <a:xfrm>
            <a:off x="887206" y="2150778"/>
            <a:ext cx="2160935" cy="374234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1"/>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11</a:t>
            </a:fld>
            <a:endParaRPr sz="1100" b="0" i="0" u="none" strike="noStrike" cap="none">
              <a:solidFill>
                <a:srgbClr val="000000"/>
              </a:solidFill>
              <a:latin typeface="Calibri"/>
              <a:ea typeface="Calibri"/>
              <a:cs typeface="Calibri"/>
              <a:sym typeface="Calibri"/>
            </a:endParaRPr>
          </a:p>
        </p:txBody>
      </p:sp>
      <p:grpSp>
        <p:nvGrpSpPr>
          <p:cNvPr id="293" name="Google Shape;293;p11"/>
          <p:cNvGrpSpPr/>
          <p:nvPr/>
        </p:nvGrpSpPr>
        <p:grpSpPr>
          <a:xfrm>
            <a:off x="414068" y="2468962"/>
            <a:ext cx="5857011" cy="3265275"/>
            <a:chOff x="-2" y="-2"/>
            <a:chExt cx="5857009" cy="3265273"/>
          </a:xfrm>
        </p:grpSpPr>
        <p:sp>
          <p:nvSpPr>
            <p:cNvPr id="294" name="Google Shape;294;p11"/>
            <p:cNvSpPr/>
            <p:nvPr/>
          </p:nvSpPr>
          <p:spPr>
            <a:xfrm>
              <a:off x="-2" y="-2"/>
              <a:ext cx="5857009" cy="3265273"/>
            </a:xfrm>
            <a:prstGeom prst="roundRect">
              <a:avLst>
                <a:gd name="adj" fmla="val 7935"/>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95" name="Google Shape;295;p11"/>
            <p:cNvSpPr txBox="1"/>
            <p:nvPr/>
          </p:nvSpPr>
          <p:spPr>
            <a:xfrm>
              <a:off x="80648" y="1442513"/>
              <a:ext cx="5695708"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296" name="Google Shape;296;p11"/>
          <p:cNvSpPr txBox="1"/>
          <p:nvPr/>
        </p:nvSpPr>
        <p:spPr>
          <a:xfrm>
            <a:off x="532127" y="5877719"/>
            <a:ext cx="1698957" cy="454181"/>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100"/>
              <a:buFont typeface="Calibri"/>
              <a:buNone/>
            </a:pPr>
            <a:r>
              <a:rPr lang="en-US" sz="2100" b="1" i="0" u="none" strike="noStrike" cap="none">
                <a:solidFill>
                  <a:srgbClr val="ED6B00"/>
                </a:solidFill>
                <a:latin typeface="Calibri"/>
                <a:ea typeface="Calibri"/>
                <a:cs typeface="Calibri"/>
                <a:sym typeface="Calibri"/>
              </a:rPr>
              <a:t>¡Muy bien</a:t>
            </a:r>
            <a:r>
              <a:rPr lang="en-US" sz="2100" b="0" i="0" u="none" strike="noStrike" cap="none">
                <a:solidFill>
                  <a:srgbClr val="ED6B00"/>
                </a:solidFill>
                <a:latin typeface="Calibri"/>
                <a:ea typeface="Calibri"/>
                <a:cs typeface="Calibri"/>
                <a:sym typeface="Calibri"/>
              </a:rPr>
              <a:t>! </a:t>
            </a:r>
            <a:endParaRPr/>
          </a:p>
        </p:txBody>
      </p:sp>
      <p:pic>
        <p:nvPicPr>
          <p:cNvPr id="297" name="Google Shape;297;p11" descr="Imagen 20"/>
          <p:cNvPicPr preferRelativeResize="0"/>
          <p:nvPr/>
        </p:nvPicPr>
        <p:blipFill rotWithShape="1">
          <a:blip r:embed="rId3">
            <a:alphaModFix/>
          </a:blip>
          <a:srcRect/>
          <a:stretch/>
        </p:blipFill>
        <p:spPr>
          <a:xfrm>
            <a:off x="6525252" y="1315762"/>
            <a:ext cx="2617382" cy="5675377"/>
          </a:xfrm>
          <a:prstGeom prst="rect">
            <a:avLst/>
          </a:prstGeom>
          <a:noFill/>
          <a:ln>
            <a:noFill/>
          </a:ln>
        </p:spPr>
      </p:pic>
      <p:pic>
        <p:nvPicPr>
          <p:cNvPr id="298" name="Google Shape;298;p11" descr="Imagen 22"/>
          <p:cNvPicPr preferRelativeResize="0"/>
          <p:nvPr/>
        </p:nvPicPr>
        <p:blipFill rotWithShape="1">
          <a:blip r:embed="rId4">
            <a:alphaModFix/>
          </a:blip>
          <a:srcRect/>
          <a:stretch/>
        </p:blipFill>
        <p:spPr>
          <a:xfrm>
            <a:off x="5991699" y="2240826"/>
            <a:ext cx="482541" cy="482543"/>
          </a:xfrm>
          <a:prstGeom prst="rect">
            <a:avLst/>
          </a:prstGeom>
          <a:noFill/>
          <a:ln>
            <a:noFill/>
          </a:ln>
        </p:spPr>
      </p:pic>
      <p:sp>
        <p:nvSpPr>
          <p:cNvPr id="299" name="Google Shape;299;p11"/>
          <p:cNvSpPr txBox="1"/>
          <p:nvPr/>
        </p:nvSpPr>
        <p:spPr>
          <a:xfrm>
            <a:off x="632749" y="3129669"/>
            <a:ext cx="5419649" cy="1915996"/>
          </a:xfrm>
          <a:prstGeom prst="rect">
            <a:avLst/>
          </a:prstGeom>
          <a:noFill/>
          <a:ln>
            <a:noFill/>
          </a:ln>
        </p:spPr>
        <p:txBody>
          <a:bodyPr spcFirstLastPara="1" wrap="square" lIns="91400" tIns="91400" rIns="91400" bIns="91400" anchor="ctr"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¿Por qué algunas personas cumplen sus objetivos y otras no?</a:t>
            </a:r>
            <a:endParaRPr/>
          </a:p>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Esto se produce debido a que hay personas que están más motivadas que otras por alguna razón. </a:t>
            </a:r>
            <a:endParaRPr/>
          </a:p>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Al estar motivados facilita alcanzar el logro de nuestro  objetivos. Lo importante es tener una mirada positiva de aquello que queremos realizar o nos proponemos hacer.</a:t>
            </a:r>
            <a:endParaRPr/>
          </a:p>
        </p:txBody>
      </p:sp>
      <p:sp>
        <p:nvSpPr>
          <p:cNvPr id="300" name="Google Shape;300;p11"/>
          <p:cNvSpPr txBox="1"/>
          <p:nvPr/>
        </p:nvSpPr>
        <p:spPr>
          <a:xfrm>
            <a:off x="528369" y="1558260"/>
            <a:ext cx="2771414"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REFLEXIONEMOS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2"/>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12</a:t>
            </a:fld>
            <a:endParaRPr sz="1100" b="0" i="0" u="none" strike="noStrike" cap="none">
              <a:solidFill>
                <a:srgbClr val="000000"/>
              </a:solidFill>
              <a:latin typeface="Calibri"/>
              <a:ea typeface="Calibri"/>
              <a:cs typeface="Calibri"/>
              <a:sym typeface="Calibri"/>
            </a:endParaRPr>
          </a:p>
        </p:txBody>
      </p:sp>
      <p:sp>
        <p:nvSpPr>
          <p:cNvPr id="306" name="Google Shape;306;p12"/>
          <p:cNvSpPr txBox="1"/>
          <p:nvPr/>
        </p:nvSpPr>
        <p:spPr>
          <a:xfrm>
            <a:off x="509496" y="1319642"/>
            <a:ext cx="6259249" cy="897297"/>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TEORÍA DE MOTIVACIÓN HUMANA </a:t>
            </a:r>
            <a:endParaRPr/>
          </a:p>
          <a:p>
            <a:pPr marL="0" marR="0" lvl="0" indent="0" algn="l" rtl="0">
              <a:lnSpc>
                <a:spcPct val="80000"/>
              </a:lnSpc>
              <a:spcBef>
                <a:spcPts val="0"/>
              </a:spcBef>
              <a:spcAft>
                <a:spcPts val="0"/>
              </a:spcAft>
              <a:buClr>
                <a:srgbClr val="A93501"/>
              </a:buClr>
              <a:buSzPts val="2800"/>
              <a:buFont typeface="Calibri"/>
              <a:buNone/>
            </a:pPr>
            <a:r>
              <a:rPr lang="en-US" sz="2800" b="0" i="0" u="none" strike="noStrike" cap="none">
                <a:solidFill>
                  <a:srgbClr val="A93501"/>
                </a:solidFill>
                <a:latin typeface="Calibri"/>
                <a:ea typeface="Calibri"/>
                <a:cs typeface="Calibri"/>
                <a:sym typeface="Calibri"/>
              </a:rPr>
              <a:t>DE ABRAHAM MASLOW</a:t>
            </a:r>
            <a:endParaRPr/>
          </a:p>
        </p:txBody>
      </p:sp>
      <p:sp>
        <p:nvSpPr>
          <p:cNvPr id="307" name="Google Shape;307;p12"/>
          <p:cNvSpPr txBox="1"/>
          <p:nvPr/>
        </p:nvSpPr>
        <p:spPr>
          <a:xfrm>
            <a:off x="525426" y="2407602"/>
            <a:ext cx="6227390" cy="3323983"/>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La pirámide de Maslow, o jerarquía de las necesidades humanas, es una teoría psicológica propuesta por Abraham Maslow en su obra ”Una teoría sobre la motivación humana” (en inglés, A Theory of Human Motivation 1943) </a:t>
            </a:r>
            <a:endParaRPr/>
          </a:p>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Es utilizada no solo en el campo de la psicología, sino también en el ámbito empresarial, marketing, publicidad, entre otros. Maslow formula en su teoría:</a:t>
            </a: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1600"/>
              <a:buFont typeface="Calibri"/>
              <a:buAutoNum type="arabicPeriod"/>
            </a:pPr>
            <a:r>
              <a:rPr lang="en-US" sz="1600" b="0" i="0" u="none" strike="noStrike" cap="none">
                <a:solidFill>
                  <a:srgbClr val="000000"/>
                </a:solidFill>
                <a:latin typeface="Calibri"/>
                <a:ea typeface="Calibri"/>
                <a:cs typeface="Calibri"/>
                <a:sym typeface="Calibri"/>
              </a:rPr>
              <a:t>Una jerarquía de necesidades humanas y </a:t>
            </a:r>
            <a:endParaRPr/>
          </a:p>
          <a:p>
            <a:pPr marL="342900" marR="0" lvl="0" indent="-342900" algn="l" rtl="0">
              <a:lnSpc>
                <a:spcPct val="100000"/>
              </a:lnSpc>
              <a:spcBef>
                <a:spcPts val="0"/>
              </a:spcBef>
              <a:spcAft>
                <a:spcPts val="0"/>
              </a:spcAft>
              <a:buClr>
                <a:srgbClr val="000000"/>
              </a:buClr>
              <a:buSzPts val="1600"/>
              <a:buFont typeface="Calibri"/>
              <a:buAutoNum type="arabicPeriod"/>
            </a:pPr>
            <a:r>
              <a:rPr lang="en-US" sz="1600" b="0" i="0" u="none" strike="noStrike" cap="none">
                <a:solidFill>
                  <a:srgbClr val="000000"/>
                </a:solidFill>
                <a:latin typeface="Calibri"/>
                <a:ea typeface="Calibri"/>
                <a:cs typeface="Calibri"/>
                <a:sym typeface="Calibri"/>
              </a:rPr>
              <a:t>Defiende que conforme se satisfacen las necesidades más básicas (parte inferior de la pirámide), los seres humanos desarrollan necesidades y deseos más elevados (parte superior de la pirámide</a:t>
            </a:r>
            <a:r>
              <a:rPr lang="en-US" sz="1800" b="0" i="0" u="none" strike="noStrike" cap="none">
                <a:solidFill>
                  <a:srgbClr val="000000"/>
                </a:solidFill>
                <a:latin typeface="Calibri"/>
                <a:ea typeface="Calibri"/>
                <a:cs typeface="Calibri"/>
                <a:sym typeface="Calibri"/>
              </a:rPr>
              <a:t>).</a:t>
            </a:r>
            <a:endParaRPr/>
          </a:p>
        </p:txBody>
      </p:sp>
      <p:pic>
        <p:nvPicPr>
          <p:cNvPr id="308" name="Google Shape;308;p12" descr="Imagen 9"/>
          <p:cNvPicPr preferRelativeResize="0"/>
          <p:nvPr/>
        </p:nvPicPr>
        <p:blipFill rotWithShape="1">
          <a:blip r:embed="rId3">
            <a:alphaModFix/>
          </a:blip>
          <a:srcRect/>
          <a:stretch/>
        </p:blipFill>
        <p:spPr>
          <a:xfrm>
            <a:off x="6936057" y="2416243"/>
            <a:ext cx="2414992" cy="536511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3"/>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13</a:t>
            </a:fld>
            <a:endParaRPr sz="1100" b="0" i="0" u="none" strike="noStrike" cap="none">
              <a:solidFill>
                <a:srgbClr val="000000"/>
              </a:solidFill>
              <a:latin typeface="Calibri"/>
              <a:ea typeface="Calibri"/>
              <a:cs typeface="Calibri"/>
              <a:sym typeface="Calibri"/>
            </a:endParaRPr>
          </a:p>
        </p:txBody>
      </p:sp>
      <p:sp>
        <p:nvSpPr>
          <p:cNvPr id="314" name="Google Shape;314;p13"/>
          <p:cNvSpPr txBox="1"/>
          <p:nvPr/>
        </p:nvSpPr>
        <p:spPr>
          <a:xfrm>
            <a:off x="714844" y="1188326"/>
            <a:ext cx="4433741" cy="44475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NECESIDADES </a:t>
            </a:r>
            <a:r>
              <a:rPr lang="en-US" sz="2800" b="0" i="0" u="none" strike="noStrike" cap="none">
                <a:solidFill>
                  <a:srgbClr val="A93501"/>
                </a:solidFill>
                <a:latin typeface="Calibri"/>
                <a:ea typeface="Calibri"/>
                <a:cs typeface="Calibri"/>
                <a:sym typeface="Calibri"/>
              </a:rPr>
              <a:t>BÁSICAS</a:t>
            </a:r>
            <a:endParaRPr/>
          </a:p>
        </p:txBody>
      </p:sp>
      <p:sp>
        <p:nvSpPr>
          <p:cNvPr id="315" name="Google Shape;315;p13"/>
          <p:cNvSpPr/>
          <p:nvPr/>
        </p:nvSpPr>
        <p:spPr>
          <a:xfrm>
            <a:off x="1489165" y="2160158"/>
            <a:ext cx="7572773" cy="3852096"/>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p:txBody>
      </p:sp>
      <p:pic>
        <p:nvPicPr>
          <p:cNvPr id="316" name="Google Shape;316;p13" descr="Imagen 7"/>
          <p:cNvPicPr preferRelativeResize="0"/>
          <p:nvPr/>
        </p:nvPicPr>
        <p:blipFill rotWithShape="1">
          <a:blip r:embed="rId3">
            <a:alphaModFix/>
          </a:blip>
          <a:srcRect/>
          <a:stretch/>
        </p:blipFill>
        <p:spPr>
          <a:xfrm flipH="1">
            <a:off x="577460" y="2477285"/>
            <a:ext cx="2674280" cy="3560315"/>
          </a:xfrm>
          <a:prstGeom prst="rect">
            <a:avLst/>
          </a:prstGeom>
          <a:noFill/>
          <a:ln>
            <a:noFill/>
          </a:ln>
        </p:spPr>
      </p:pic>
      <p:sp>
        <p:nvSpPr>
          <p:cNvPr id="317" name="Google Shape;317;p13"/>
          <p:cNvSpPr txBox="1"/>
          <p:nvPr/>
        </p:nvSpPr>
        <p:spPr>
          <a:xfrm>
            <a:off x="3485603" y="3032685"/>
            <a:ext cx="5116266" cy="1851498"/>
          </a:xfrm>
          <a:prstGeom prst="rect">
            <a:avLst/>
          </a:prstGeom>
          <a:noFill/>
          <a:ln>
            <a:noFill/>
          </a:ln>
        </p:spPr>
        <p:txBody>
          <a:bodyPr spcFirstLastPara="1" wrap="square" lIns="45700" tIns="45700" rIns="45700" bIns="45700" anchor="t" anchorCtr="0">
            <a:spAutoFit/>
          </a:bodyPr>
          <a:lstStyle/>
          <a:p>
            <a:pPr marL="0" marR="0" lvl="0" indent="0" algn="l" rtl="0">
              <a:lnSpc>
                <a:spcPct val="9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Son necesidades fisiológicas básicas para mantener la </a:t>
            </a:r>
            <a:r>
              <a:rPr lang="en-US" sz="1600" b="1" i="1" u="none" strike="noStrike" cap="none">
                <a:solidFill>
                  <a:srgbClr val="000000"/>
                </a:solidFill>
                <a:latin typeface="Calibri"/>
                <a:ea typeface="Calibri"/>
                <a:cs typeface="Calibri"/>
                <a:sym typeface="Calibri"/>
              </a:rPr>
              <a:t>homeostasis</a:t>
            </a:r>
            <a:r>
              <a:rPr lang="en-US" sz="1600" b="0" i="0" u="none" strike="noStrike" cap="none">
                <a:solidFill>
                  <a:srgbClr val="000000"/>
                </a:solidFill>
                <a:latin typeface="Calibri"/>
                <a:ea typeface="Calibri"/>
                <a:cs typeface="Calibri"/>
                <a:sym typeface="Calibri"/>
              </a:rPr>
              <a:t> (referentes a la supervivencia), tales como:</a:t>
            </a:r>
            <a:endParaRPr/>
          </a:p>
          <a:p>
            <a:pPr marL="0" marR="0" lvl="0" indent="0" algn="l" rtl="0">
              <a:lnSpc>
                <a:spcPct val="90000"/>
              </a:lnSpc>
              <a:spcBef>
                <a:spcPts val="60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180472" marR="0" lvl="0" indent="-180472" algn="l" rtl="0">
              <a:lnSpc>
                <a:spcPct val="90000"/>
              </a:lnSpc>
              <a:spcBef>
                <a:spcPts val="600"/>
              </a:spcBef>
              <a:spcAft>
                <a:spcPts val="0"/>
              </a:spcAft>
              <a:buClr>
                <a:srgbClr val="000000"/>
              </a:buClr>
              <a:buSzPts val="1600"/>
              <a:buFont typeface="Calibri"/>
              <a:buChar char="•"/>
            </a:pPr>
            <a:r>
              <a:rPr lang="en-US" sz="1600" b="0" i="0" u="none" strike="noStrike" cap="none">
                <a:solidFill>
                  <a:srgbClr val="000000"/>
                </a:solidFill>
                <a:latin typeface="Calibri"/>
                <a:ea typeface="Calibri"/>
                <a:cs typeface="Calibri"/>
                <a:sym typeface="Calibri"/>
              </a:rPr>
              <a:t>Respirar, beber agua (hidratarse) y alimentarse, dormir (descansar) y eliminar los desechos corporales; evitar el dolor; mantener la temperatura corporal, en un ambiente cálido o con vestimenta.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4"/>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14</a:t>
            </a:fld>
            <a:endParaRPr sz="1100" b="0" i="0" u="none" strike="noStrike" cap="none">
              <a:solidFill>
                <a:srgbClr val="000000"/>
              </a:solidFill>
              <a:latin typeface="Calibri"/>
              <a:ea typeface="Calibri"/>
              <a:cs typeface="Calibri"/>
              <a:sym typeface="Calibri"/>
            </a:endParaRPr>
          </a:p>
        </p:txBody>
      </p:sp>
      <p:sp>
        <p:nvSpPr>
          <p:cNvPr id="323" name="Google Shape;323;p14"/>
          <p:cNvSpPr/>
          <p:nvPr/>
        </p:nvSpPr>
        <p:spPr>
          <a:xfrm>
            <a:off x="1247865" y="2439558"/>
            <a:ext cx="7572773" cy="3852096"/>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p:txBody>
      </p:sp>
      <p:sp>
        <p:nvSpPr>
          <p:cNvPr id="324" name="Google Shape;324;p14"/>
          <p:cNvSpPr txBox="1"/>
          <p:nvPr/>
        </p:nvSpPr>
        <p:spPr>
          <a:xfrm>
            <a:off x="611914" y="1356286"/>
            <a:ext cx="7103272" cy="44475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NECESIDADES DE </a:t>
            </a:r>
            <a:r>
              <a:rPr lang="en-US" sz="2800" b="0" i="0" u="none" strike="noStrike" cap="none">
                <a:solidFill>
                  <a:srgbClr val="A93501"/>
                </a:solidFill>
                <a:latin typeface="Calibri"/>
                <a:ea typeface="Calibri"/>
                <a:cs typeface="Calibri"/>
                <a:sym typeface="Calibri"/>
              </a:rPr>
              <a:t>SEGURIDAD Y PROTECCIÓN</a:t>
            </a:r>
            <a:endParaRPr/>
          </a:p>
        </p:txBody>
      </p:sp>
      <p:pic>
        <p:nvPicPr>
          <p:cNvPr id="325" name="Google Shape;325;p14" descr="Imagen 8"/>
          <p:cNvPicPr preferRelativeResize="0"/>
          <p:nvPr/>
        </p:nvPicPr>
        <p:blipFill rotWithShape="1">
          <a:blip r:embed="rId3">
            <a:alphaModFix/>
          </a:blip>
          <a:srcRect/>
          <a:stretch/>
        </p:blipFill>
        <p:spPr>
          <a:xfrm>
            <a:off x="709414" y="1989508"/>
            <a:ext cx="1671866" cy="4420907"/>
          </a:xfrm>
          <a:prstGeom prst="rect">
            <a:avLst/>
          </a:prstGeom>
          <a:noFill/>
          <a:ln>
            <a:noFill/>
          </a:ln>
        </p:spPr>
      </p:pic>
      <p:sp>
        <p:nvSpPr>
          <p:cNvPr id="326" name="Google Shape;326;p14"/>
          <p:cNvSpPr txBox="1"/>
          <p:nvPr/>
        </p:nvSpPr>
        <p:spPr>
          <a:xfrm>
            <a:off x="2727885" y="3299128"/>
            <a:ext cx="5281384" cy="1851498"/>
          </a:xfrm>
          <a:prstGeom prst="rect">
            <a:avLst/>
          </a:prstGeom>
          <a:noFill/>
          <a:ln>
            <a:noFill/>
          </a:ln>
        </p:spPr>
        <p:txBody>
          <a:bodyPr spcFirstLastPara="1" wrap="square" lIns="45700" tIns="45700" rIns="45700" bIns="45700" anchor="t" anchorCtr="0">
            <a:spAutoFit/>
          </a:bodyPr>
          <a:lstStyle/>
          <a:p>
            <a:pPr marL="0" marR="0" lvl="0" indent="0" algn="l" rtl="0">
              <a:lnSpc>
                <a:spcPct val="9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Surgen cuando las necesidades fisiológicas están satisfechas. Se refieren a sentirse seguro y protegido, necesidad de: </a:t>
            </a:r>
            <a:endParaRPr/>
          </a:p>
          <a:p>
            <a:pPr marL="0" marR="0" lvl="0" indent="0" algn="l" rtl="0">
              <a:lnSpc>
                <a:spcPct val="90000"/>
              </a:lnSpc>
              <a:spcBef>
                <a:spcPts val="60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285750" marR="0" lvl="0" indent="-228600" algn="l" rtl="0">
              <a:lnSpc>
                <a:spcPct val="90000"/>
              </a:lnSpc>
              <a:spcBef>
                <a:spcPts val="6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Seguridad física (asegurar la integridad del propio cuerpo), de salud (asegurar el buen funcionamiento del cuerpo),  seguridad de recursos (casa, dinero, automóvil, etc.) y vivienda (protección).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5"/>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15</a:t>
            </a:fld>
            <a:endParaRPr sz="1100" b="0" i="0" u="none" strike="noStrike" cap="none">
              <a:solidFill>
                <a:srgbClr val="000000"/>
              </a:solidFill>
              <a:latin typeface="Calibri"/>
              <a:ea typeface="Calibri"/>
              <a:cs typeface="Calibri"/>
              <a:sym typeface="Calibri"/>
            </a:endParaRPr>
          </a:p>
        </p:txBody>
      </p:sp>
      <p:sp>
        <p:nvSpPr>
          <p:cNvPr id="332" name="Google Shape;332;p15"/>
          <p:cNvSpPr/>
          <p:nvPr/>
        </p:nvSpPr>
        <p:spPr>
          <a:xfrm>
            <a:off x="612865" y="2353623"/>
            <a:ext cx="7819481" cy="3006453"/>
          </a:xfrm>
          <a:prstGeom prst="roundRect">
            <a:avLst>
              <a:gd name="adj" fmla="val 21355"/>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p:txBody>
      </p:sp>
      <p:sp>
        <p:nvSpPr>
          <p:cNvPr id="333" name="Google Shape;333;p15"/>
          <p:cNvSpPr txBox="1"/>
          <p:nvPr/>
        </p:nvSpPr>
        <p:spPr>
          <a:xfrm>
            <a:off x="2827676" y="3164183"/>
            <a:ext cx="3589445" cy="1385328"/>
          </a:xfrm>
          <a:prstGeom prst="rect">
            <a:avLst/>
          </a:prstGeom>
          <a:noFill/>
          <a:ln>
            <a:noFill/>
          </a:ln>
        </p:spPr>
        <p:txBody>
          <a:bodyPr spcFirstLastPara="1" wrap="square" lIns="45700" tIns="45700" rIns="45700" bIns="45700" anchor="t" anchorCtr="0">
            <a:spAutoFit/>
          </a:bodyPr>
          <a:lstStyle/>
          <a:p>
            <a:pPr marL="0" marR="0" lvl="0" indent="0" algn="ctr" rtl="0">
              <a:lnSpc>
                <a:spcPct val="9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Son las relacionadas con nuestra naturaleza social, necesidad de:</a:t>
            </a:r>
            <a:endParaRPr/>
          </a:p>
          <a:p>
            <a:pPr marL="0" marR="0" lvl="0" indent="0" algn="ctr" rtl="0">
              <a:lnSpc>
                <a:spcPct val="90000"/>
              </a:lnSpc>
              <a:spcBef>
                <a:spcPts val="60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0" marR="0" lvl="0" indent="0" algn="ctr" rtl="0">
              <a:lnSpc>
                <a:spcPct val="90000"/>
              </a:lnSpc>
              <a:spcBef>
                <a:spcPts val="600"/>
              </a:spcBef>
              <a:spcAft>
                <a:spcPts val="0"/>
              </a:spcAft>
              <a:buClr>
                <a:srgbClr val="000000"/>
              </a:buClr>
              <a:buSzPts val="1600"/>
              <a:buFont typeface="Calibri"/>
              <a:buNone/>
            </a:pPr>
            <a:r>
              <a:rPr lang="en-US" sz="1600" b="1" i="1" u="none" strike="noStrike" cap="none">
                <a:solidFill>
                  <a:srgbClr val="000000"/>
                </a:solidFill>
                <a:latin typeface="Calibri"/>
                <a:ea typeface="Calibri"/>
                <a:cs typeface="Calibri"/>
                <a:sym typeface="Calibri"/>
              </a:rPr>
              <a:t>Relación (amistad, pareja, colegas o familia) y aceptación social.</a:t>
            </a:r>
            <a:endParaRPr/>
          </a:p>
        </p:txBody>
      </p:sp>
      <p:sp>
        <p:nvSpPr>
          <p:cNvPr id="334" name="Google Shape;334;p15"/>
          <p:cNvSpPr txBox="1"/>
          <p:nvPr/>
        </p:nvSpPr>
        <p:spPr>
          <a:xfrm>
            <a:off x="714850" y="1368000"/>
            <a:ext cx="7103269" cy="44475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NECESIDADES </a:t>
            </a:r>
            <a:r>
              <a:rPr lang="en-US" sz="2800" b="0" i="0" u="none" strike="noStrike" cap="none">
                <a:solidFill>
                  <a:srgbClr val="A93501"/>
                </a:solidFill>
                <a:latin typeface="Calibri"/>
                <a:ea typeface="Calibri"/>
                <a:cs typeface="Calibri"/>
                <a:sym typeface="Calibri"/>
              </a:rPr>
              <a:t>SOCIALES (AFILIACIÓN)</a:t>
            </a:r>
            <a:endParaRPr/>
          </a:p>
        </p:txBody>
      </p:sp>
      <p:pic>
        <p:nvPicPr>
          <p:cNvPr id="335" name="Google Shape;335;p15" descr="Image"/>
          <p:cNvPicPr preferRelativeResize="0"/>
          <p:nvPr/>
        </p:nvPicPr>
        <p:blipFill rotWithShape="1">
          <a:blip r:embed="rId3">
            <a:alphaModFix/>
          </a:blip>
          <a:srcRect/>
          <a:stretch/>
        </p:blipFill>
        <p:spPr>
          <a:xfrm>
            <a:off x="6710998" y="2917912"/>
            <a:ext cx="2334365" cy="2858736"/>
          </a:xfrm>
          <a:prstGeom prst="rect">
            <a:avLst/>
          </a:prstGeom>
          <a:noFill/>
          <a:ln>
            <a:noFill/>
          </a:ln>
        </p:spPr>
      </p:pic>
      <p:pic>
        <p:nvPicPr>
          <p:cNvPr id="336" name="Google Shape;336;p15" descr="Image"/>
          <p:cNvPicPr preferRelativeResize="0"/>
          <p:nvPr/>
        </p:nvPicPr>
        <p:blipFill rotWithShape="1">
          <a:blip r:embed="rId4">
            <a:alphaModFix/>
          </a:blip>
          <a:srcRect/>
          <a:stretch/>
        </p:blipFill>
        <p:spPr>
          <a:xfrm>
            <a:off x="730103" y="3164183"/>
            <a:ext cx="1803694" cy="273554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6"/>
          <p:cNvSpPr/>
          <p:nvPr/>
        </p:nvSpPr>
        <p:spPr>
          <a:xfrm>
            <a:off x="1997162" y="2494240"/>
            <a:ext cx="7061156" cy="3006457"/>
          </a:xfrm>
          <a:prstGeom prst="roundRect">
            <a:avLst>
              <a:gd name="adj" fmla="val 21355"/>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p:txBody>
      </p:sp>
      <p:sp>
        <p:nvSpPr>
          <p:cNvPr id="342" name="Google Shape;342;p16"/>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16</a:t>
            </a:fld>
            <a:endParaRPr sz="1100" b="0" i="0" u="none" strike="noStrike" cap="none">
              <a:solidFill>
                <a:srgbClr val="000000"/>
              </a:solidFill>
              <a:latin typeface="Calibri"/>
              <a:ea typeface="Calibri"/>
              <a:cs typeface="Calibri"/>
              <a:sym typeface="Calibri"/>
            </a:endParaRPr>
          </a:p>
        </p:txBody>
      </p:sp>
      <p:sp>
        <p:nvSpPr>
          <p:cNvPr id="343" name="Google Shape;343;p16"/>
          <p:cNvSpPr txBox="1"/>
          <p:nvPr/>
        </p:nvSpPr>
        <p:spPr>
          <a:xfrm>
            <a:off x="714849" y="1188326"/>
            <a:ext cx="7333647" cy="44475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NECESIDADES DE ESTIMA </a:t>
            </a:r>
            <a:r>
              <a:rPr lang="en-US" sz="2800" b="0" i="0" u="none" strike="noStrike" cap="none">
                <a:solidFill>
                  <a:srgbClr val="A93501"/>
                </a:solidFill>
                <a:latin typeface="Calibri"/>
                <a:ea typeface="Calibri"/>
                <a:cs typeface="Calibri"/>
                <a:sym typeface="Calibri"/>
              </a:rPr>
              <a:t>(RECONOCIMIENTO)</a:t>
            </a:r>
            <a:endParaRPr/>
          </a:p>
        </p:txBody>
      </p:sp>
      <p:sp>
        <p:nvSpPr>
          <p:cNvPr id="344" name="Google Shape;344;p16"/>
          <p:cNvSpPr txBox="1"/>
          <p:nvPr/>
        </p:nvSpPr>
        <p:spPr>
          <a:xfrm>
            <a:off x="3243222" y="2838629"/>
            <a:ext cx="5114600" cy="2268375"/>
          </a:xfrm>
          <a:prstGeom prst="rect">
            <a:avLst/>
          </a:prstGeom>
          <a:noFill/>
          <a:ln>
            <a:noFill/>
          </a:ln>
        </p:spPr>
        <p:txBody>
          <a:bodyPr spcFirstLastPara="1" wrap="square" lIns="45700" tIns="45700" rIns="45700" bIns="45700" anchor="t" anchorCtr="0">
            <a:spAutoFit/>
          </a:bodyPr>
          <a:lstStyle/>
          <a:p>
            <a:pPr marL="0" marR="0" lvl="0" indent="0" algn="l" rtl="0">
              <a:lnSpc>
                <a:spcPct val="60000"/>
              </a:lnSpc>
              <a:spcBef>
                <a:spcPts val="0"/>
              </a:spcBef>
              <a:spcAft>
                <a:spcPts val="0"/>
              </a:spcAft>
              <a:buClr>
                <a:srgbClr val="000000"/>
              </a:buClr>
              <a:buSzPts val="1600"/>
              <a:buFont typeface="Calibri"/>
              <a:buNone/>
            </a:pPr>
            <a:r>
              <a:rPr lang="en-US" sz="1600" b="1" i="1" u="none" strike="noStrike" cap="none">
                <a:solidFill>
                  <a:srgbClr val="000000"/>
                </a:solidFill>
                <a:latin typeface="Calibri"/>
                <a:ea typeface="Calibri"/>
                <a:cs typeface="Calibri"/>
                <a:sym typeface="Calibri"/>
              </a:rPr>
              <a:t>Maslow describió dos tipos de necesidades de estima, </a:t>
            </a:r>
            <a:endParaRPr/>
          </a:p>
          <a:p>
            <a:pPr marL="0" marR="0" lvl="0" indent="0" algn="l" rtl="0">
              <a:lnSpc>
                <a:spcPct val="60000"/>
              </a:lnSpc>
              <a:spcBef>
                <a:spcPts val="600"/>
              </a:spcBef>
              <a:spcAft>
                <a:spcPts val="0"/>
              </a:spcAft>
              <a:buClr>
                <a:srgbClr val="000000"/>
              </a:buClr>
              <a:buSzPts val="1600"/>
              <a:buFont typeface="Calibri"/>
              <a:buNone/>
            </a:pPr>
            <a:r>
              <a:rPr lang="en-US" sz="1600" b="1" i="1" u="none" strike="noStrike" cap="none">
                <a:solidFill>
                  <a:srgbClr val="000000"/>
                </a:solidFill>
                <a:latin typeface="Calibri"/>
                <a:ea typeface="Calibri"/>
                <a:cs typeface="Calibri"/>
                <a:sym typeface="Calibri"/>
              </a:rPr>
              <a:t>una alta y otra baja:</a:t>
            </a:r>
            <a:endParaRPr/>
          </a:p>
          <a:p>
            <a:pPr marL="0" marR="0" lvl="0" indent="0" algn="l" rtl="0">
              <a:lnSpc>
                <a:spcPct val="90000"/>
              </a:lnSpc>
              <a:spcBef>
                <a:spcPts val="60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90000"/>
              </a:lnSpc>
              <a:spcBef>
                <a:spcPts val="60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La estima </a:t>
            </a:r>
            <a:r>
              <a:rPr lang="en-US" sz="1600" b="0" i="1" u="none" strike="noStrike" cap="none">
                <a:solidFill>
                  <a:srgbClr val="000000"/>
                </a:solidFill>
                <a:latin typeface="Calibri"/>
                <a:ea typeface="Calibri"/>
                <a:cs typeface="Calibri"/>
                <a:sym typeface="Calibri"/>
              </a:rPr>
              <a:t>alta</a:t>
            </a:r>
            <a:r>
              <a:rPr lang="en-US" sz="1600" b="0" i="0" u="none" strike="noStrike" cap="none">
                <a:solidFill>
                  <a:srgbClr val="000000"/>
                </a:solidFill>
                <a:latin typeface="Calibri"/>
                <a:ea typeface="Calibri"/>
                <a:cs typeface="Calibri"/>
                <a:sym typeface="Calibri"/>
              </a:rPr>
              <a:t> concierne a la necesidad del respeto a uno mismo e incluye sentimientos, tales como confianza, competencia, maestría, logros, independencia y libertad. La estima </a:t>
            </a:r>
            <a:r>
              <a:rPr lang="en-US" sz="1600" b="0" i="1" u="none" strike="noStrike" cap="none">
                <a:solidFill>
                  <a:srgbClr val="000000"/>
                </a:solidFill>
                <a:latin typeface="Calibri"/>
                <a:ea typeface="Calibri"/>
                <a:cs typeface="Calibri"/>
                <a:sym typeface="Calibri"/>
              </a:rPr>
              <a:t>baja</a:t>
            </a:r>
            <a:r>
              <a:rPr lang="en-US" sz="1600" b="0" i="0" u="none" strike="noStrike" cap="none">
                <a:solidFill>
                  <a:srgbClr val="000000"/>
                </a:solidFill>
                <a:latin typeface="Calibri"/>
                <a:ea typeface="Calibri"/>
                <a:cs typeface="Calibri"/>
                <a:sym typeface="Calibri"/>
              </a:rPr>
              <a:t> concierne al respeto de las demás personas, por ejemplo:  la necesidad de atención, aprecio, reconocimiento, reputación, estatus, dignidad, fama, gloria e incluso dominio.</a:t>
            </a:r>
            <a:endParaRPr/>
          </a:p>
        </p:txBody>
      </p:sp>
      <p:pic>
        <p:nvPicPr>
          <p:cNvPr id="345" name="Google Shape;345;p16" descr="Image"/>
          <p:cNvPicPr preferRelativeResize="0"/>
          <p:nvPr/>
        </p:nvPicPr>
        <p:blipFill rotWithShape="1">
          <a:blip r:embed="rId3">
            <a:alphaModFix/>
          </a:blip>
          <a:srcRect/>
          <a:stretch/>
        </p:blipFill>
        <p:spPr>
          <a:xfrm>
            <a:off x="1344827" y="2098874"/>
            <a:ext cx="1467428" cy="4182811"/>
          </a:xfrm>
          <a:prstGeom prst="rect">
            <a:avLst/>
          </a:prstGeom>
          <a:noFill/>
          <a:ln>
            <a:noFill/>
          </a:ln>
        </p:spPr>
      </p:pic>
      <p:pic>
        <p:nvPicPr>
          <p:cNvPr id="346" name="Google Shape;346;p16" descr="Image"/>
          <p:cNvPicPr preferRelativeResize="0"/>
          <p:nvPr/>
        </p:nvPicPr>
        <p:blipFill rotWithShape="1">
          <a:blip r:embed="rId4">
            <a:alphaModFix/>
          </a:blip>
          <a:srcRect/>
          <a:stretch/>
        </p:blipFill>
        <p:spPr>
          <a:xfrm>
            <a:off x="753092" y="2322234"/>
            <a:ext cx="640120" cy="397435"/>
          </a:xfrm>
          <a:prstGeom prst="rect">
            <a:avLst/>
          </a:prstGeom>
          <a:noFill/>
          <a:ln>
            <a:noFill/>
          </a:ln>
        </p:spPr>
      </p:pic>
      <p:pic>
        <p:nvPicPr>
          <p:cNvPr id="347" name="Google Shape;347;p16" descr="Image"/>
          <p:cNvPicPr preferRelativeResize="0"/>
          <p:nvPr/>
        </p:nvPicPr>
        <p:blipFill rotWithShape="1">
          <a:blip r:embed="rId5">
            <a:alphaModFix/>
          </a:blip>
          <a:srcRect/>
          <a:stretch/>
        </p:blipFill>
        <p:spPr>
          <a:xfrm>
            <a:off x="283703" y="3770476"/>
            <a:ext cx="893096" cy="8396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7"/>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17</a:t>
            </a:fld>
            <a:endParaRPr sz="1100" b="0" i="0" u="none" strike="noStrike" cap="none">
              <a:solidFill>
                <a:srgbClr val="000000"/>
              </a:solidFill>
              <a:latin typeface="Calibri"/>
              <a:ea typeface="Calibri"/>
              <a:cs typeface="Calibri"/>
              <a:sym typeface="Calibri"/>
            </a:endParaRPr>
          </a:p>
        </p:txBody>
      </p:sp>
      <p:sp>
        <p:nvSpPr>
          <p:cNvPr id="353" name="Google Shape;353;p17"/>
          <p:cNvSpPr txBox="1"/>
          <p:nvPr/>
        </p:nvSpPr>
        <p:spPr>
          <a:xfrm>
            <a:off x="4370389" y="2329143"/>
            <a:ext cx="3949363" cy="3856591"/>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Este último nivel es algo diferente y Maslow utilizó varios términos para denominarlo: </a:t>
            </a:r>
            <a:endParaRPr/>
          </a:p>
          <a:p>
            <a:pPr marL="285750" marR="0" lvl="0" indent="-285750" algn="just"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motivación de crecimiento.</a:t>
            </a:r>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necesidad de ser.</a:t>
            </a:r>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y autorrealización.</a:t>
            </a:r>
            <a:endParaRPr/>
          </a:p>
          <a:p>
            <a:pPr marL="0" marR="0" lvl="0" indent="0" algn="just"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Es la necesidad psicológica más elevada del ser humano, se halla en la cima de las jerarquías, y es a través de su satisfacción que se encuentra una justificación o un sentido válido a la vida mediante el </a:t>
            </a:r>
            <a:r>
              <a:rPr lang="en-US" sz="1600" b="1" i="0" u="none" strike="noStrike" cap="none">
                <a:solidFill>
                  <a:srgbClr val="000000"/>
                </a:solidFill>
                <a:latin typeface="Calibri"/>
                <a:ea typeface="Calibri"/>
                <a:cs typeface="Calibri"/>
                <a:sym typeface="Calibri"/>
              </a:rPr>
              <a:t>desarrollo potencial de una actividad</a:t>
            </a:r>
            <a:r>
              <a:rPr lang="en-US" sz="1600" b="0" i="0" u="none" strike="noStrike" cap="none">
                <a:solidFill>
                  <a:srgbClr val="000000"/>
                </a:solidFill>
                <a:latin typeface="Calibri"/>
                <a:ea typeface="Calibri"/>
                <a:cs typeface="Calibri"/>
                <a:sym typeface="Calibri"/>
              </a:rPr>
              <a:t>. Se llega a ésta cuando todos los niveles anteriores han sido alcanzados y completados, o al menos, hasta cierto punto.</a:t>
            </a:r>
            <a:endParaRPr/>
          </a:p>
        </p:txBody>
      </p:sp>
      <p:pic>
        <p:nvPicPr>
          <p:cNvPr id="354" name="Google Shape;354;p17" descr="Imagen 3"/>
          <p:cNvPicPr preferRelativeResize="0"/>
          <p:nvPr/>
        </p:nvPicPr>
        <p:blipFill rotWithShape="1">
          <a:blip r:embed="rId3">
            <a:alphaModFix/>
          </a:blip>
          <a:srcRect/>
          <a:stretch/>
        </p:blipFill>
        <p:spPr>
          <a:xfrm>
            <a:off x="453229" y="2329145"/>
            <a:ext cx="3779695" cy="3691424"/>
          </a:xfrm>
          <a:prstGeom prst="rect">
            <a:avLst/>
          </a:prstGeom>
          <a:noFill/>
          <a:ln>
            <a:noFill/>
          </a:ln>
        </p:spPr>
      </p:pic>
      <p:sp>
        <p:nvSpPr>
          <p:cNvPr id="355" name="Google Shape;355;p17"/>
          <p:cNvSpPr txBox="1"/>
          <p:nvPr/>
        </p:nvSpPr>
        <p:spPr>
          <a:xfrm>
            <a:off x="496726" y="1358145"/>
            <a:ext cx="7333647" cy="44475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NECESIDAD </a:t>
            </a:r>
            <a:r>
              <a:rPr lang="en-US" sz="2800" b="0" i="0" u="none" strike="noStrike" cap="none">
                <a:solidFill>
                  <a:srgbClr val="A93501"/>
                </a:solidFill>
                <a:latin typeface="Calibri"/>
                <a:ea typeface="Calibri"/>
                <a:cs typeface="Calibri"/>
                <a:sym typeface="Calibri"/>
              </a:rPr>
              <a:t>DE AUTORREALIZACIÓN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8"/>
          <p:cNvSpPr/>
          <p:nvPr/>
        </p:nvSpPr>
        <p:spPr>
          <a:xfrm>
            <a:off x="960181" y="2031912"/>
            <a:ext cx="8346001" cy="4285885"/>
          </a:xfrm>
          <a:prstGeom prst="roundRect">
            <a:avLst>
              <a:gd name="adj" fmla="val 14980"/>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p:txBody>
      </p:sp>
      <p:sp>
        <p:nvSpPr>
          <p:cNvPr id="361" name="Google Shape;361;p18"/>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18</a:t>
            </a:fld>
            <a:endParaRPr sz="1100" b="0" i="0" u="none" strike="noStrike" cap="none">
              <a:solidFill>
                <a:srgbClr val="000000"/>
              </a:solidFill>
              <a:latin typeface="Calibri"/>
              <a:ea typeface="Calibri"/>
              <a:cs typeface="Calibri"/>
              <a:sym typeface="Calibri"/>
            </a:endParaRPr>
          </a:p>
        </p:txBody>
      </p:sp>
      <p:sp>
        <p:nvSpPr>
          <p:cNvPr id="362" name="Google Shape;362;p18"/>
          <p:cNvSpPr txBox="1"/>
          <p:nvPr/>
        </p:nvSpPr>
        <p:spPr>
          <a:xfrm>
            <a:off x="484096" y="1161441"/>
            <a:ext cx="8950508"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DESARROLLO </a:t>
            </a:r>
            <a:r>
              <a:rPr lang="en-US" sz="2800" b="0" i="0" u="none" strike="noStrike" cap="none">
                <a:solidFill>
                  <a:srgbClr val="A93501"/>
                </a:solidFill>
                <a:latin typeface="Calibri"/>
                <a:ea typeface="Calibri"/>
                <a:cs typeface="Calibri"/>
                <a:sym typeface="Calibri"/>
              </a:rPr>
              <a:t>HUMANO</a:t>
            </a:r>
            <a:endParaRPr/>
          </a:p>
        </p:txBody>
      </p:sp>
      <p:sp>
        <p:nvSpPr>
          <p:cNvPr id="363" name="Google Shape;363;p18"/>
          <p:cNvSpPr txBox="1"/>
          <p:nvPr/>
        </p:nvSpPr>
        <p:spPr>
          <a:xfrm>
            <a:off x="2615137" y="2775060"/>
            <a:ext cx="6082094" cy="267799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El desarrollo humano, según el PNUD (Programa de las Naciones Unidas para el Desarrollo), es aquel que sitúa a las personas en el centro del desarrollo. Trata de la promoción del desarrollo potencial de las personas, del aumento de sus posibilidades, y del disfrute de la libertad para vivir la vida que valoran. </a:t>
            </a:r>
            <a:endParaRPr/>
          </a:p>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El Desarrollo Humano podría definirse también como una forma de medir la calidad de vida del ser humano, en el medio en que se desenvuelve, ya sea como en un un país, en una empresa y en su familia.</a:t>
            </a:r>
            <a:endParaRPr/>
          </a:p>
        </p:txBody>
      </p:sp>
      <p:pic>
        <p:nvPicPr>
          <p:cNvPr id="364" name="Google Shape;364;p18" descr="Image"/>
          <p:cNvPicPr preferRelativeResize="0"/>
          <p:nvPr/>
        </p:nvPicPr>
        <p:blipFill rotWithShape="1">
          <a:blip r:embed="rId3">
            <a:alphaModFix/>
          </a:blip>
          <a:srcRect/>
          <a:stretch/>
        </p:blipFill>
        <p:spPr>
          <a:xfrm>
            <a:off x="480878" y="1726012"/>
            <a:ext cx="1413144" cy="49680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9"/>
          <p:cNvSpPr txBox="1">
            <a:spLocks noGrp="1"/>
          </p:cNvSpPr>
          <p:nvPr>
            <p:ph type="sldNum" idx="4294967295"/>
          </p:nvPr>
        </p:nvSpPr>
        <p:spPr>
          <a:xfrm>
            <a:off x="371679" y="6881800"/>
            <a:ext cx="337153"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19</a:t>
            </a:fld>
            <a:endParaRPr sz="1100" b="0" i="0" u="none" strike="noStrike" cap="none">
              <a:solidFill>
                <a:srgbClr val="000000"/>
              </a:solidFill>
              <a:latin typeface="Calibri"/>
              <a:ea typeface="Calibri"/>
              <a:cs typeface="Calibri"/>
              <a:sym typeface="Calibri"/>
            </a:endParaRPr>
          </a:p>
        </p:txBody>
      </p:sp>
      <p:grpSp>
        <p:nvGrpSpPr>
          <p:cNvPr id="370" name="Google Shape;370;p19"/>
          <p:cNvGrpSpPr/>
          <p:nvPr/>
        </p:nvGrpSpPr>
        <p:grpSpPr>
          <a:xfrm>
            <a:off x="2035265" y="2911874"/>
            <a:ext cx="6999692" cy="2696580"/>
            <a:chOff x="-1" y="-2"/>
            <a:chExt cx="6999691" cy="2696579"/>
          </a:xfrm>
        </p:grpSpPr>
        <p:sp>
          <p:nvSpPr>
            <p:cNvPr id="371" name="Google Shape;371;p19"/>
            <p:cNvSpPr/>
            <p:nvPr/>
          </p:nvSpPr>
          <p:spPr>
            <a:xfrm>
              <a:off x="-1" y="-2"/>
              <a:ext cx="6999691" cy="2696579"/>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72" name="Google Shape;372;p19"/>
            <p:cNvSpPr txBox="1"/>
            <p:nvPr/>
          </p:nvSpPr>
          <p:spPr>
            <a:xfrm>
              <a:off x="136395" y="1158161"/>
              <a:ext cx="6726895"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373" name="Google Shape;373;p19"/>
          <p:cNvSpPr txBox="1"/>
          <p:nvPr/>
        </p:nvSpPr>
        <p:spPr>
          <a:xfrm>
            <a:off x="382496" y="1518173"/>
            <a:ext cx="3997310"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¿CUÁNTO APRENDIMOS?</a:t>
            </a:r>
            <a:endParaRPr/>
          </a:p>
        </p:txBody>
      </p:sp>
      <p:sp>
        <p:nvSpPr>
          <p:cNvPr id="374" name="Google Shape;374;p19"/>
          <p:cNvSpPr txBox="1"/>
          <p:nvPr/>
        </p:nvSpPr>
        <p:spPr>
          <a:xfrm>
            <a:off x="493450" y="1057608"/>
            <a:ext cx="4700400" cy="372202"/>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REVISEMOS</a:t>
            </a:r>
            <a:endParaRPr/>
          </a:p>
        </p:txBody>
      </p:sp>
      <p:pic>
        <p:nvPicPr>
          <p:cNvPr id="375" name="Google Shape;375;p19" descr="Imagen 17"/>
          <p:cNvPicPr preferRelativeResize="0"/>
          <p:nvPr/>
        </p:nvPicPr>
        <p:blipFill rotWithShape="1">
          <a:blip r:embed="rId3">
            <a:alphaModFix/>
          </a:blip>
          <a:srcRect/>
          <a:stretch/>
        </p:blipFill>
        <p:spPr>
          <a:xfrm>
            <a:off x="530942" y="2715211"/>
            <a:ext cx="2812028" cy="3182574"/>
          </a:xfrm>
          <a:prstGeom prst="rect">
            <a:avLst/>
          </a:prstGeom>
          <a:noFill/>
          <a:ln>
            <a:noFill/>
          </a:ln>
        </p:spPr>
      </p:pic>
      <p:pic>
        <p:nvPicPr>
          <p:cNvPr id="376" name="Google Shape;376;p19" descr="Imagen 4"/>
          <p:cNvPicPr preferRelativeResize="0"/>
          <p:nvPr/>
        </p:nvPicPr>
        <p:blipFill rotWithShape="1">
          <a:blip r:embed="rId4">
            <a:alphaModFix/>
          </a:blip>
          <a:srcRect/>
          <a:stretch/>
        </p:blipFill>
        <p:spPr>
          <a:xfrm>
            <a:off x="7228123" y="5063613"/>
            <a:ext cx="1705028" cy="1272247"/>
          </a:xfrm>
          <a:prstGeom prst="rect">
            <a:avLst/>
          </a:prstGeom>
          <a:noFill/>
          <a:ln>
            <a:noFill/>
          </a:ln>
        </p:spPr>
      </p:pic>
      <p:pic>
        <p:nvPicPr>
          <p:cNvPr id="377" name="Google Shape;377;p19" descr="Imagen 5"/>
          <p:cNvPicPr preferRelativeResize="0"/>
          <p:nvPr/>
        </p:nvPicPr>
        <p:blipFill rotWithShape="1">
          <a:blip r:embed="rId5">
            <a:alphaModFix/>
          </a:blip>
          <a:srcRect/>
          <a:stretch/>
        </p:blipFill>
        <p:spPr>
          <a:xfrm>
            <a:off x="5474444" y="5389021"/>
            <a:ext cx="1651882" cy="884524"/>
          </a:xfrm>
          <a:prstGeom prst="rect">
            <a:avLst/>
          </a:prstGeom>
          <a:noFill/>
          <a:ln>
            <a:noFill/>
          </a:ln>
        </p:spPr>
      </p:pic>
      <p:sp>
        <p:nvSpPr>
          <p:cNvPr id="378" name="Google Shape;378;p19"/>
          <p:cNvSpPr txBox="1"/>
          <p:nvPr/>
        </p:nvSpPr>
        <p:spPr>
          <a:xfrm>
            <a:off x="4175974" y="1358503"/>
            <a:ext cx="466498" cy="830096"/>
          </a:xfrm>
          <a:prstGeom prst="rect">
            <a:avLst/>
          </a:prstGeom>
          <a:noFill/>
          <a:ln>
            <a:noFill/>
          </a:ln>
        </p:spPr>
        <p:txBody>
          <a:bodyPr spcFirstLastPara="1" wrap="square" lIns="91400" tIns="91400" rIns="91400" bIns="91400" anchor="ctr" anchorCtr="0">
            <a:spAutoFit/>
          </a:bodyPr>
          <a:lstStyle/>
          <a:p>
            <a:pPr marL="0" marR="0" lvl="0" indent="0" algn="r" rtl="0">
              <a:lnSpc>
                <a:spcPct val="90000"/>
              </a:lnSpc>
              <a:spcBef>
                <a:spcPts val="0"/>
              </a:spcBef>
              <a:spcAft>
                <a:spcPts val="0"/>
              </a:spcAft>
              <a:buClr>
                <a:srgbClr val="FFB375"/>
              </a:buClr>
              <a:buSzPts val="5000"/>
              <a:buFont typeface="Calibri"/>
              <a:buNone/>
            </a:pPr>
            <a:r>
              <a:rPr lang="en-US" sz="5000" b="0" i="0" u="none" strike="noStrike" cap="none">
                <a:solidFill>
                  <a:srgbClr val="FFB375"/>
                </a:solidFill>
                <a:latin typeface="Calibri"/>
                <a:ea typeface="Calibri"/>
                <a:cs typeface="Calibri"/>
                <a:sym typeface="Calibri"/>
              </a:rPr>
              <a:t>1</a:t>
            </a:r>
            <a:endParaRPr/>
          </a:p>
        </p:txBody>
      </p:sp>
      <p:sp>
        <p:nvSpPr>
          <p:cNvPr id="379" name="Google Shape;379;p19"/>
          <p:cNvSpPr txBox="1"/>
          <p:nvPr/>
        </p:nvSpPr>
        <p:spPr>
          <a:xfrm>
            <a:off x="3524870" y="3638646"/>
            <a:ext cx="5107857" cy="191599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Para recordar los aprendizajes trabajados durante el desarrollo de la presentación, te invitamos a realizar la Actividad 1 Cuánto Aprendimos. Recordando la </a:t>
            </a:r>
            <a:r>
              <a:rPr lang="en-US" sz="1600" b="1" i="1" u="none" strike="noStrike" cap="none">
                <a:solidFill>
                  <a:srgbClr val="000000"/>
                </a:solidFill>
                <a:latin typeface="Calibri"/>
                <a:ea typeface="Calibri"/>
                <a:cs typeface="Calibri"/>
                <a:sym typeface="Calibri"/>
              </a:rPr>
              <a:t>Teoría Motivacional de Maslow</a:t>
            </a:r>
            <a:r>
              <a:rPr lang="en-US" sz="1600" b="0" i="0" u="none" strike="noStrike" cap="none">
                <a:solidFill>
                  <a:srgbClr val="000000"/>
                </a:solidFill>
                <a:latin typeface="Calibri"/>
                <a:ea typeface="Calibri"/>
                <a:cs typeface="Calibri"/>
                <a:sym typeface="Calibri"/>
              </a:rPr>
              <a:t>, y señala un ejemplo de necesidad asociada a cada nivel de la pirámide. </a:t>
            </a:r>
            <a:endParaRPr/>
          </a:p>
          <a:p>
            <a:pPr marL="0" marR="0" lvl="0" indent="0" algn="l" rtl="0">
              <a:lnSpc>
                <a:spcPct val="100000"/>
              </a:lnSpc>
              <a:spcBef>
                <a:spcPts val="0"/>
              </a:spcBef>
              <a:spcAft>
                <a:spcPts val="0"/>
              </a:spcAft>
              <a:buClr>
                <a:srgbClr val="000000"/>
              </a:buClr>
              <a:buSzPts val="1600"/>
              <a:buFont typeface="Calibri"/>
              <a:buNone/>
            </a:pPr>
            <a:br>
              <a:rPr lang="en-US" sz="1600" b="0" i="0" u="none" strike="noStrike" cap="none">
                <a:solidFill>
                  <a:srgbClr val="000000"/>
                </a:solidFill>
                <a:latin typeface="Calibri"/>
                <a:ea typeface="Calibri"/>
                <a:cs typeface="Calibri"/>
                <a:sym typeface="Calibri"/>
              </a:rPr>
            </a:br>
            <a:endParaRPr sz="1400" b="0" i="0" u="none" strike="noStrike" cap="none">
              <a:solidFill>
                <a:srgbClr val="000000"/>
              </a:solidFill>
              <a:latin typeface="Helvetica Neue"/>
              <a:ea typeface="Helvetica Neue"/>
              <a:cs typeface="Helvetica Neue"/>
              <a:sym typeface="Helvetica Neue"/>
            </a:endParaRPr>
          </a:p>
        </p:txBody>
      </p:sp>
      <p:sp>
        <p:nvSpPr>
          <p:cNvPr id="380" name="Google Shape;380;p19"/>
          <p:cNvSpPr txBox="1"/>
          <p:nvPr/>
        </p:nvSpPr>
        <p:spPr>
          <a:xfrm>
            <a:off x="470196" y="6396278"/>
            <a:ext cx="6844693" cy="36277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ED6B00"/>
              </a:buClr>
              <a:buSzPts val="2100"/>
              <a:buFont typeface="Calibri"/>
              <a:buNone/>
            </a:pPr>
            <a:r>
              <a:rPr lang="en-US" sz="2100" b="1" i="0" u="none" strike="noStrike" cap="none">
                <a:solidFill>
                  <a:srgbClr val="ED6B00"/>
                </a:solidFill>
                <a:latin typeface="Calibri"/>
                <a:ea typeface="Calibri"/>
                <a:cs typeface="Calibri"/>
                <a:sym typeface="Calibri"/>
              </a:rPr>
              <a:t>¡Muy bien! Ahora, te invito a realizar una actividad práctica.  </a:t>
            </a:r>
            <a:endParaRPr/>
          </a:p>
        </p:txBody>
      </p:sp>
      <p:sp>
        <p:nvSpPr>
          <p:cNvPr id="381" name="Google Shape;381;p19"/>
          <p:cNvSpPr txBox="1"/>
          <p:nvPr/>
        </p:nvSpPr>
        <p:spPr>
          <a:xfrm>
            <a:off x="3560038" y="3238050"/>
            <a:ext cx="4869067" cy="446236"/>
          </a:xfrm>
          <a:prstGeom prst="rect">
            <a:avLst/>
          </a:prstGeom>
          <a:noFill/>
          <a:ln>
            <a:noFill/>
          </a:ln>
        </p:spPr>
        <p:txBody>
          <a:bodyPr spcFirstLastPara="1" wrap="square" lIns="45700" tIns="45700" rIns="45700" bIns="45700" anchor="t" anchorCtr="0">
            <a:spAutoFit/>
          </a:bodyPr>
          <a:lstStyle/>
          <a:p>
            <a:pPr marL="0" marR="0" lvl="0" indent="0" algn="l" rtl="0">
              <a:lnSpc>
                <a:spcPct val="115000"/>
              </a:lnSpc>
              <a:spcBef>
                <a:spcPts val="0"/>
              </a:spcBef>
              <a:spcAft>
                <a:spcPts val="0"/>
              </a:spcAft>
              <a:buClr>
                <a:srgbClr val="A93501"/>
              </a:buClr>
              <a:buSzPts val="2000"/>
              <a:buFont typeface="Calibri"/>
              <a:buNone/>
            </a:pPr>
            <a:r>
              <a:rPr lang="en-US" sz="2000" b="0" i="0" u="none" strike="noStrike" cap="none" dirty="0">
                <a:solidFill>
                  <a:srgbClr val="A93501"/>
                </a:solidFill>
                <a:latin typeface="Calibri"/>
                <a:ea typeface="Calibri"/>
                <a:cs typeface="Calibri"/>
                <a:sym typeface="Calibri"/>
              </a:rPr>
              <a:t>MOTIVACIÓN </a:t>
            </a:r>
            <a:r>
              <a:rPr lang="en-US" sz="2000" b="1" i="0" u="none" strike="noStrike" cap="none" dirty="0">
                <a:solidFill>
                  <a:srgbClr val="ED6B00"/>
                </a:solidFill>
                <a:latin typeface="Calibri"/>
                <a:ea typeface="Calibri"/>
                <a:cs typeface="Calibri"/>
                <a:sym typeface="Calibri"/>
              </a:rPr>
              <a:t>Y DESARROLLO HUMANO</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
          <p:cNvSpPr txBox="1"/>
          <p:nvPr/>
        </p:nvSpPr>
        <p:spPr>
          <a:xfrm>
            <a:off x="365419" y="2049134"/>
            <a:ext cx="1444336" cy="369399"/>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500"/>
              <a:buFont typeface="Calibri"/>
              <a:buNone/>
            </a:pPr>
            <a:r>
              <a:rPr lang="en-US" sz="1500" b="1" i="0" u="none" strike="noStrike" cap="none">
                <a:solidFill>
                  <a:srgbClr val="000000"/>
                </a:solidFill>
                <a:latin typeface="Calibri"/>
                <a:ea typeface="Calibri"/>
                <a:cs typeface="Calibri"/>
                <a:sym typeface="Calibri"/>
              </a:rPr>
              <a:t>ACTIVIDAD 1</a:t>
            </a:r>
            <a:endParaRPr/>
          </a:p>
        </p:txBody>
      </p:sp>
      <p:sp>
        <p:nvSpPr>
          <p:cNvPr id="143" name="Google Shape;143;p2"/>
          <p:cNvSpPr txBox="1"/>
          <p:nvPr/>
        </p:nvSpPr>
        <p:spPr>
          <a:xfrm>
            <a:off x="349099" y="2330836"/>
            <a:ext cx="4847943" cy="1153749"/>
          </a:xfrm>
          <a:prstGeom prst="rect">
            <a:avLst/>
          </a:prstGeom>
          <a:noFill/>
          <a:ln>
            <a:noFill/>
          </a:ln>
        </p:spPr>
        <p:txBody>
          <a:bodyPr spcFirstLastPara="1" wrap="square" lIns="91400" tIns="91400" rIns="91400" bIns="91400" anchor="ctr" anchorCtr="0">
            <a:spAutoFit/>
          </a:bodyPr>
          <a:lstStyle/>
          <a:p>
            <a:pPr marL="0" marR="0" lvl="0" indent="0" algn="l" rtl="0">
              <a:lnSpc>
                <a:spcPct val="90000"/>
              </a:lnSpc>
              <a:spcBef>
                <a:spcPts val="0"/>
              </a:spcBef>
              <a:spcAft>
                <a:spcPts val="0"/>
              </a:spcAft>
              <a:buClr>
                <a:srgbClr val="ED6B00"/>
              </a:buClr>
              <a:buSzPts val="3600"/>
              <a:buFont typeface="Calibri"/>
              <a:buNone/>
            </a:pPr>
            <a:r>
              <a:rPr lang="en-US" sz="3600" b="1" i="0" u="none" strike="noStrike" cap="none">
                <a:solidFill>
                  <a:srgbClr val="ED6B00"/>
                </a:solidFill>
                <a:latin typeface="Calibri"/>
                <a:ea typeface="Calibri"/>
                <a:cs typeface="Calibri"/>
                <a:sym typeface="Calibri"/>
              </a:rPr>
              <a:t>MOTIVACIÓN Y </a:t>
            </a:r>
            <a:endParaRPr/>
          </a:p>
          <a:p>
            <a:pPr marL="0" marR="0" lvl="0" indent="0" algn="l" rtl="0">
              <a:lnSpc>
                <a:spcPct val="90000"/>
              </a:lnSpc>
              <a:spcBef>
                <a:spcPts val="0"/>
              </a:spcBef>
              <a:spcAft>
                <a:spcPts val="0"/>
              </a:spcAft>
              <a:buClr>
                <a:srgbClr val="ED6B00"/>
              </a:buClr>
              <a:buSzPts val="3600"/>
              <a:buFont typeface="Calibri"/>
              <a:buNone/>
            </a:pPr>
            <a:r>
              <a:rPr lang="en-US" sz="3600" b="1" i="0" u="none" strike="noStrike" cap="none">
                <a:solidFill>
                  <a:srgbClr val="ED6B00"/>
                </a:solidFill>
                <a:latin typeface="Calibri"/>
                <a:ea typeface="Calibri"/>
                <a:cs typeface="Calibri"/>
                <a:sym typeface="Calibri"/>
              </a:rPr>
              <a:t>DESARROLLO HUMANO</a:t>
            </a:r>
            <a:endParaRPr/>
          </a:p>
        </p:txBody>
      </p:sp>
      <p:pic>
        <p:nvPicPr>
          <p:cNvPr id="144" name="Google Shape;144;p2" descr="Image"/>
          <p:cNvPicPr preferRelativeResize="0"/>
          <p:nvPr/>
        </p:nvPicPr>
        <p:blipFill rotWithShape="1">
          <a:blip r:embed="rId3">
            <a:alphaModFix/>
          </a:blip>
          <a:srcRect/>
          <a:stretch/>
        </p:blipFill>
        <p:spPr>
          <a:xfrm>
            <a:off x="2087652" y="3417380"/>
            <a:ext cx="6320984" cy="4004609"/>
          </a:xfrm>
          <a:prstGeom prst="rect">
            <a:avLst/>
          </a:prstGeom>
          <a:noFill/>
          <a:ln>
            <a:noFill/>
          </a:ln>
        </p:spPr>
      </p:pic>
      <p:sp>
        <p:nvSpPr>
          <p:cNvPr id="145" name="Google Shape;145;p2"/>
          <p:cNvSpPr txBox="1"/>
          <p:nvPr/>
        </p:nvSpPr>
        <p:spPr>
          <a:xfrm>
            <a:off x="1139096" y="834800"/>
            <a:ext cx="4156809" cy="339707"/>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ED6B00"/>
              </a:buClr>
              <a:buSzPts val="1200"/>
              <a:buFont typeface="Calibri"/>
              <a:buNone/>
            </a:pPr>
            <a:r>
              <a:rPr lang="en-US" sz="1200" b="1" i="0" u="none" strike="noStrike" cap="none">
                <a:solidFill>
                  <a:srgbClr val="ED6B00"/>
                </a:solidFill>
                <a:latin typeface="Calibri"/>
                <a:ea typeface="Calibri"/>
                <a:cs typeface="Calibri"/>
                <a:sym typeface="Calibri"/>
              </a:rPr>
              <a:t>MÓDULO 3 </a:t>
            </a:r>
            <a:r>
              <a:rPr lang="en-US" sz="1200" b="0" i="0" u="none" strike="noStrike" cap="none">
                <a:solidFill>
                  <a:srgbClr val="ED6B00"/>
                </a:solidFill>
                <a:latin typeface="Calibri"/>
                <a:ea typeface="Calibri"/>
                <a:cs typeface="Calibri"/>
                <a:sym typeface="Calibri"/>
              </a:rPr>
              <a:t>| DESARROLLO Y BIENESTAR DEL PERSONAL</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0"/>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20</a:t>
            </a:fld>
            <a:endParaRPr sz="1100" b="0" i="0" u="none" strike="noStrike" cap="none">
              <a:solidFill>
                <a:srgbClr val="000000"/>
              </a:solidFill>
              <a:latin typeface="Calibri"/>
              <a:ea typeface="Calibri"/>
              <a:cs typeface="Calibri"/>
              <a:sym typeface="Calibri"/>
            </a:endParaRPr>
          </a:p>
        </p:txBody>
      </p:sp>
      <p:grpSp>
        <p:nvGrpSpPr>
          <p:cNvPr id="387" name="Google Shape;387;p20"/>
          <p:cNvGrpSpPr/>
          <p:nvPr/>
        </p:nvGrpSpPr>
        <p:grpSpPr>
          <a:xfrm>
            <a:off x="414066" y="2468962"/>
            <a:ext cx="5857013" cy="3265275"/>
            <a:chOff x="-1" y="-2"/>
            <a:chExt cx="5857012" cy="3265273"/>
          </a:xfrm>
        </p:grpSpPr>
        <p:sp>
          <p:nvSpPr>
            <p:cNvPr id="388" name="Google Shape;388;p20"/>
            <p:cNvSpPr/>
            <p:nvPr/>
          </p:nvSpPr>
          <p:spPr>
            <a:xfrm>
              <a:off x="-1" y="-2"/>
              <a:ext cx="5857012" cy="3265273"/>
            </a:xfrm>
            <a:prstGeom prst="roundRect">
              <a:avLst>
                <a:gd name="adj" fmla="val 7935"/>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89" name="Google Shape;389;p20"/>
            <p:cNvSpPr txBox="1"/>
            <p:nvPr/>
          </p:nvSpPr>
          <p:spPr>
            <a:xfrm>
              <a:off x="80648" y="1442513"/>
              <a:ext cx="5695712"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390" name="Google Shape;390;p20"/>
          <p:cNvSpPr txBox="1"/>
          <p:nvPr/>
        </p:nvSpPr>
        <p:spPr>
          <a:xfrm>
            <a:off x="532127" y="5877719"/>
            <a:ext cx="1698957" cy="454181"/>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100"/>
              <a:buFont typeface="Calibri"/>
              <a:buNone/>
            </a:pPr>
            <a:r>
              <a:rPr lang="en-US" sz="2100" b="1" i="0" u="none" strike="noStrike" cap="none">
                <a:solidFill>
                  <a:srgbClr val="ED6B00"/>
                </a:solidFill>
                <a:latin typeface="Calibri"/>
                <a:ea typeface="Calibri"/>
                <a:cs typeface="Calibri"/>
                <a:sym typeface="Calibri"/>
              </a:rPr>
              <a:t>¡Muy bien</a:t>
            </a:r>
            <a:r>
              <a:rPr lang="en-US" sz="2100" b="0" i="0" u="none" strike="noStrike" cap="none">
                <a:solidFill>
                  <a:srgbClr val="ED6B00"/>
                </a:solidFill>
                <a:latin typeface="Calibri"/>
                <a:ea typeface="Calibri"/>
                <a:cs typeface="Calibri"/>
                <a:sym typeface="Calibri"/>
              </a:rPr>
              <a:t>! </a:t>
            </a:r>
            <a:endParaRPr/>
          </a:p>
        </p:txBody>
      </p:sp>
      <p:pic>
        <p:nvPicPr>
          <p:cNvPr id="391" name="Google Shape;391;p20" descr="Imagen 20"/>
          <p:cNvPicPr preferRelativeResize="0"/>
          <p:nvPr/>
        </p:nvPicPr>
        <p:blipFill rotWithShape="1">
          <a:blip r:embed="rId3">
            <a:alphaModFix/>
          </a:blip>
          <a:srcRect/>
          <a:stretch/>
        </p:blipFill>
        <p:spPr>
          <a:xfrm>
            <a:off x="6525252" y="1315762"/>
            <a:ext cx="2617382" cy="5675377"/>
          </a:xfrm>
          <a:prstGeom prst="rect">
            <a:avLst/>
          </a:prstGeom>
          <a:noFill/>
          <a:ln>
            <a:noFill/>
          </a:ln>
        </p:spPr>
      </p:pic>
      <p:pic>
        <p:nvPicPr>
          <p:cNvPr id="392" name="Google Shape;392;p20" descr="Imagen 22"/>
          <p:cNvPicPr preferRelativeResize="0"/>
          <p:nvPr/>
        </p:nvPicPr>
        <p:blipFill rotWithShape="1">
          <a:blip r:embed="rId4">
            <a:alphaModFix/>
          </a:blip>
          <a:srcRect/>
          <a:stretch/>
        </p:blipFill>
        <p:spPr>
          <a:xfrm>
            <a:off x="5991699" y="2240826"/>
            <a:ext cx="482541" cy="482543"/>
          </a:xfrm>
          <a:prstGeom prst="rect">
            <a:avLst/>
          </a:prstGeom>
          <a:noFill/>
          <a:ln>
            <a:noFill/>
          </a:ln>
        </p:spPr>
      </p:pic>
      <p:sp>
        <p:nvSpPr>
          <p:cNvPr id="393" name="Google Shape;393;p20"/>
          <p:cNvSpPr txBox="1"/>
          <p:nvPr/>
        </p:nvSpPr>
        <p:spPr>
          <a:xfrm>
            <a:off x="553769" y="1562009"/>
            <a:ext cx="3223156"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REFLEXIÓN</a:t>
            </a:r>
            <a:endParaRPr/>
          </a:p>
        </p:txBody>
      </p:sp>
      <p:sp>
        <p:nvSpPr>
          <p:cNvPr id="394" name="Google Shape;394;p20"/>
          <p:cNvSpPr txBox="1"/>
          <p:nvPr/>
        </p:nvSpPr>
        <p:spPr>
          <a:xfrm>
            <a:off x="866832" y="3002669"/>
            <a:ext cx="4951483" cy="216999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La motivación es uno de los aspectos psicológicos que se relaciona más estrechamente con el desarrollo del ser humano. </a:t>
            </a:r>
            <a:endParaRPr/>
          </a:p>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No se caracteriza como un rasgo personal, sino por la interacción de las personas con la situación, por ello varía de una persona a otra y en una misma persona puede variar en diferentes momentos y situaciones.</a:t>
            </a:r>
            <a:endParaRPr sz="14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1"/>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21</a:t>
            </a:fld>
            <a:endParaRPr sz="1100" b="0" i="0" u="none" strike="noStrike" cap="none">
              <a:solidFill>
                <a:srgbClr val="000000"/>
              </a:solidFill>
              <a:latin typeface="Calibri"/>
              <a:ea typeface="Calibri"/>
              <a:cs typeface="Calibri"/>
              <a:sym typeface="Calibri"/>
            </a:endParaRPr>
          </a:p>
        </p:txBody>
      </p:sp>
      <p:sp>
        <p:nvSpPr>
          <p:cNvPr id="400" name="Google Shape;400;p21"/>
          <p:cNvSpPr txBox="1"/>
          <p:nvPr/>
        </p:nvSpPr>
        <p:spPr>
          <a:xfrm>
            <a:off x="366450" y="1110794"/>
            <a:ext cx="4700400" cy="372202"/>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ANTES DE COMENZAR A TRABAJAR</a:t>
            </a:r>
            <a:endParaRPr/>
          </a:p>
        </p:txBody>
      </p:sp>
      <p:sp>
        <p:nvSpPr>
          <p:cNvPr id="401" name="Google Shape;401;p21"/>
          <p:cNvSpPr txBox="1"/>
          <p:nvPr/>
        </p:nvSpPr>
        <p:spPr>
          <a:xfrm>
            <a:off x="364095" y="1426482"/>
            <a:ext cx="7017881" cy="536161"/>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A93501"/>
              </a:buClr>
              <a:buSzPts val="2800"/>
              <a:buFont typeface="Calibri"/>
              <a:buNone/>
            </a:pPr>
            <a:r>
              <a:rPr lang="en-US" sz="2800" b="0" i="0" u="none" strike="noStrike" cap="none">
                <a:solidFill>
                  <a:srgbClr val="A93501"/>
                </a:solidFill>
                <a:latin typeface="Calibri"/>
                <a:ea typeface="Calibri"/>
                <a:cs typeface="Calibri"/>
                <a:sym typeface="Calibri"/>
              </a:rPr>
              <a:t>TOMA LAS SIGUIENTES </a:t>
            </a:r>
            <a:r>
              <a:rPr lang="en-US" sz="2800" b="1" i="0" u="none" strike="noStrike" cap="none">
                <a:solidFill>
                  <a:srgbClr val="ED6B00"/>
                </a:solidFill>
                <a:latin typeface="Calibri"/>
                <a:ea typeface="Calibri"/>
                <a:cs typeface="Calibri"/>
                <a:sym typeface="Calibri"/>
              </a:rPr>
              <a:t>PRECAUCIONES</a:t>
            </a:r>
            <a:endParaRPr/>
          </a:p>
        </p:txBody>
      </p:sp>
      <p:pic>
        <p:nvPicPr>
          <p:cNvPr id="402" name="Google Shape;402;p21" descr="Imagen 1"/>
          <p:cNvPicPr preferRelativeResize="0"/>
          <p:nvPr/>
        </p:nvPicPr>
        <p:blipFill rotWithShape="1">
          <a:blip r:embed="rId3">
            <a:alphaModFix/>
          </a:blip>
          <a:srcRect/>
          <a:stretch/>
        </p:blipFill>
        <p:spPr>
          <a:xfrm>
            <a:off x="5639332" y="1565094"/>
            <a:ext cx="3816537" cy="6006178"/>
          </a:xfrm>
          <a:prstGeom prst="rect">
            <a:avLst/>
          </a:prstGeom>
          <a:noFill/>
          <a:ln>
            <a:noFill/>
          </a:ln>
        </p:spPr>
      </p:pic>
      <p:sp>
        <p:nvSpPr>
          <p:cNvPr id="403" name="Google Shape;403;p21"/>
          <p:cNvSpPr txBox="1"/>
          <p:nvPr/>
        </p:nvSpPr>
        <p:spPr>
          <a:xfrm>
            <a:off x="1343271" y="2333799"/>
            <a:ext cx="5526351" cy="554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Realiza trabajo en equipo con </a:t>
            </a:r>
            <a:r>
              <a:rPr lang="en-US" sz="1600" b="1" i="0" u="none" strike="noStrike" cap="none">
                <a:solidFill>
                  <a:srgbClr val="ED6B00"/>
                </a:solidFill>
                <a:latin typeface="Calibri"/>
                <a:ea typeface="Calibri"/>
                <a:cs typeface="Calibri"/>
                <a:sym typeface="Calibri"/>
              </a:rPr>
              <a:t>respeto</a:t>
            </a:r>
            <a:r>
              <a:rPr lang="en-US" sz="1600" b="0" i="0" u="none" strike="noStrike" cap="none">
                <a:solidFill>
                  <a:srgbClr val="000000"/>
                </a:solidFill>
                <a:latin typeface="Calibri"/>
                <a:ea typeface="Calibri"/>
                <a:cs typeface="Calibri"/>
                <a:sym typeface="Calibri"/>
              </a:rPr>
              <a:t> en tus opiniones, </a:t>
            </a:r>
            <a:endParaRPr/>
          </a:p>
          <a:p>
            <a:pPr marL="0" marR="0" lvl="0" indent="0" algn="l" rtl="0">
              <a:lnSpc>
                <a:spcPct val="100000"/>
              </a:lnSpc>
              <a:spcBef>
                <a:spcPts val="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escucha</a:t>
            </a:r>
            <a:r>
              <a:rPr lang="en-US" sz="1600" b="0" i="0" u="none" strike="noStrike" cap="none">
                <a:solidFill>
                  <a:srgbClr val="000000"/>
                </a:solidFill>
                <a:latin typeface="Calibri"/>
                <a:ea typeface="Calibri"/>
                <a:cs typeface="Calibri"/>
                <a:sym typeface="Calibri"/>
              </a:rPr>
              <a:t> a los demás. </a:t>
            </a:r>
            <a:endParaRPr/>
          </a:p>
        </p:txBody>
      </p:sp>
      <p:sp>
        <p:nvSpPr>
          <p:cNvPr id="404" name="Google Shape;404;p21"/>
          <p:cNvSpPr/>
          <p:nvPr/>
        </p:nvSpPr>
        <p:spPr>
          <a:xfrm rot="5400000">
            <a:off x="184622" y="2033695"/>
            <a:ext cx="783013" cy="1135371"/>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pic>
        <p:nvPicPr>
          <p:cNvPr id="405" name="Google Shape;405;p21" descr="Imagen 31"/>
          <p:cNvPicPr preferRelativeResize="0"/>
          <p:nvPr/>
        </p:nvPicPr>
        <p:blipFill rotWithShape="1">
          <a:blip r:embed="rId4">
            <a:alphaModFix/>
          </a:blip>
          <a:srcRect/>
          <a:stretch/>
        </p:blipFill>
        <p:spPr>
          <a:xfrm>
            <a:off x="294892" y="2313377"/>
            <a:ext cx="683391" cy="576004"/>
          </a:xfrm>
          <a:prstGeom prst="rect">
            <a:avLst/>
          </a:prstGeom>
          <a:noFill/>
          <a:ln>
            <a:noFill/>
          </a:ln>
        </p:spPr>
      </p:pic>
      <p:grpSp>
        <p:nvGrpSpPr>
          <p:cNvPr id="406" name="Google Shape;406;p21"/>
          <p:cNvGrpSpPr/>
          <p:nvPr/>
        </p:nvGrpSpPr>
        <p:grpSpPr>
          <a:xfrm>
            <a:off x="14291" y="4871300"/>
            <a:ext cx="5825057" cy="783020"/>
            <a:chOff x="-1" y="-1"/>
            <a:chExt cx="5825055" cy="783019"/>
          </a:xfrm>
        </p:grpSpPr>
        <p:sp>
          <p:nvSpPr>
            <p:cNvPr id="407" name="Google Shape;407;p21"/>
            <p:cNvSpPr txBox="1"/>
            <p:nvPr/>
          </p:nvSpPr>
          <p:spPr>
            <a:xfrm>
              <a:off x="1334835" y="113759"/>
              <a:ext cx="4490219" cy="554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Trabajar en equipo, </a:t>
              </a:r>
              <a:r>
                <a:rPr lang="en-US" sz="1600" b="0" i="0" u="none" strike="noStrike" cap="none">
                  <a:solidFill>
                    <a:srgbClr val="000000"/>
                  </a:solidFill>
                  <a:latin typeface="Calibri"/>
                  <a:ea typeface="Calibri"/>
                  <a:cs typeface="Calibri"/>
                  <a:sym typeface="Calibri"/>
                </a:rPr>
                <a:t>cuidando la integridad física y emocional de todos y todas.</a:t>
              </a:r>
              <a:endParaRPr/>
            </a:p>
          </p:txBody>
        </p:sp>
        <p:sp>
          <p:nvSpPr>
            <p:cNvPr id="408" name="Google Shape;408;p21"/>
            <p:cNvSpPr/>
            <p:nvPr/>
          </p:nvSpPr>
          <p:spPr>
            <a:xfrm rot="5400000">
              <a:off x="176177" y="-176180"/>
              <a:ext cx="783019" cy="1135376"/>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grpSp>
        <p:nvGrpSpPr>
          <p:cNvPr id="409" name="Google Shape;409;p21"/>
          <p:cNvGrpSpPr/>
          <p:nvPr/>
        </p:nvGrpSpPr>
        <p:grpSpPr>
          <a:xfrm>
            <a:off x="8433" y="3540584"/>
            <a:ext cx="6615386" cy="783020"/>
            <a:chOff x="-1" y="-1"/>
            <a:chExt cx="6615384" cy="783019"/>
          </a:xfrm>
        </p:grpSpPr>
        <p:sp>
          <p:nvSpPr>
            <p:cNvPr id="410" name="Google Shape;410;p21"/>
            <p:cNvSpPr txBox="1"/>
            <p:nvPr/>
          </p:nvSpPr>
          <p:spPr>
            <a:xfrm>
              <a:off x="1334836" y="94430"/>
              <a:ext cx="5280546" cy="554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Intentar siempre </a:t>
              </a:r>
              <a:r>
                <a:rPr lang="en-US" sz="1600" b="1" i="0" u="none" strike="noStrike" cap="none">
                  <a:solidFill>
                    <a:srgbClr val="ED6B00"/>
                  </a:solidFill>
                  <a:latin typeface="Calibri"/>
                  <a:ea typeface="Calibri"/>
                  <a:cs typeface="Calibri"/>
                  <a:sym typeface="Calibri"/>
                </a:rPr>
                <a:t>dar lo mejor de ti, </a:t>
              </a:r>
              <a:r>
                <a:rPr lang="en-US" sz="1600" b="0" i="0" u="none" strike="noStrike" cap="none">
                  <a:solidFill>
                    <a:srgbClr val="000000"/>
                  </a:solidFill>
                  <a:latin typeface="Calibri"/>
                  <a:ea typeface="Calibri"/>
                  <a:cs typeface="Calibri"/>
                  <a:sym typeface="Calibri"/>
                </a:rPr>
                <a:t>buscando ser eficiente al cumplir los objetivos.</a:t>
              </a:r>
              <a:endParaRPr/>
            </a:p>
          </p:txBody>
        </p:sp>
        <p:sp>
          <p:nvSpPr>
            <p:cNvPr id="411" name="Google Shape;411;p21"/>
            <p:cNvSpPr/>
            <p:nvPr/>
          </p:nvSpPr>
          <p:spPr>
            <a:xfrm rot="5400000">
              <a:off x="176177" y="-176180"/>
              <a:ext cx="783019" cy="1135376"/>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pic>
        <p:nvPicPr>
          <p:cNvPr id="412" name="Google Shape;412;p21" descr="Gráfico 24"/>
          <p:cNvPicPr preferRelativeResize="0"/>
          <p:nvPr/>
        </p:nvPicPr>
        <p:blipFill rotWithShape="1">
          <a:blip r:embed="rId5">
            <a:alphaModFix/>
          </a:blip>
          <a:srcRect/>
          <a:stretch/>
        </p:blipFill>
        <p:spPr>
          <a:xfrm>
            <a:off x="382553" y="5008690"/>
            <a:ext cx="486970" cy="486970"/>
          </a:xfrm>
          <a:prstGeom prst="rect">
            <a:avLst/>
          </a:prstGeom>
          <a:noFill/>
          <a:ln>
            <a:noFill/>
          </a:ln>
        </p:spPr>
      </p:pic>
      <p:pic>
        <p:nvPicPr>
          <p:cNvPr id="413" name="Google Shape;413;p21" descr="Gráfico 25"/>
          <p:cNvPicPr preferRelativeResize="0"/>
          <p:nvPr/>
        </p:nvPicPr>
        <p:blipFill rotWithShape="1">
          <a:blip r:embed="rId6">
            <a:alphaModFix/>
          </a:blip>
          <a:srcRect/>
          <a:stretch/>
        </p:blipFill>
        <p:spPr>
          <a:xfrm>
            <a:off x="378437" y="3705628"/>
            <a:ext cx="483488" cy="48349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2"/>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22</a:t>
            </a:fld>
            <a:endParaRPr sz="1100" b="0" i="0" u="none" strike="noStrike" cap="none">
              <a:solidFill>
                <a:srgbClr val="000000"/>
              </a:solidFill>
              <a:latin typeface="Calibri"/>
              <a:ea typeface="Calibri"/>
              <a:cs typeface="Calibri"/>
              <a:sym typeface="Calibri"/>
            </a:endParaRPr>
          </a:p>
        </p:txBody>
      </p:sp>
      <p:sp>
        <p:nvSpPr>
          <p:cNvPr id="419" name="Google Shape;419;p22"/>
          <p:cNvSpPr txBox="1"/>
          <p:nvPr/>
        </p:nvSpPr>
        <p:spPr>
          <a:xfrm>
            <a:off x="366450" y="1110794"/>
            <a:ext cx="4700400" cy="372202"/>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ANTES DE COMENZAR A TRABAJAR</a:t>
            </a:r>
            <a:endParaRPr/>
          </a:p>
        </p:txBody>
      </p:sp>
      <p:sp>
        <p:nvSpPr>
          <p:cNvPr id="420" name="Google Shape;420;p22"/>
          <p:cNvSpPr txBox="1"/>
          <p:nvPr/>
        </p:nvSpPr>
        <p:spPr>
          <a:xfrm>
            <a:off x="352214" y="1401737"/>
            <a:ext cx="7017881" cy="536161"/>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A93501"/>
              </a:buClr>
              <a:buSzPts val="2800"/>
              <a:buFont typeface="Calibri"/>
              <a:buNone/>
            </a:pPr>
            <a:r>
              <a:rPr lang="en-US" sz="2800" b="0" i="0" u="none" strike="noStrike" cap="none">
                <a:solidFill>
                  <a:srgbClr val="A93501"/>
                </a:solidFill>
                <a:latin typeface="Calibri"/>
                <a:ea typeface="Calibri"/>
                <a:cs typeface="Calibri"/>
                <a:sym typeface="Calibri"/>
              </a:rPr>
              <a:t>TOMA LAS SIGUIENTES </a:t>
            </a:r>
            <a:r>
              <a:rPr lang="en-US" sz="2800" b="1" i="0" u="none" strike="noStrike" cap="none">
                <a:solidFill>
                  <a:srgbClr val="ED6B00"/>
                </a:solidFill>
                <a:latin typeface="Calibri"/>
                <a:ea typeface="Calibri"/>
                <a:cs typeface="Calibri"/>
                <a:sym typeface="Calibri"/>
              </a:rPr>
              <a:t>PRECAUCIONES</a:t>
            </a:r>
            <a:endParaRPr/>
          </a:p>
        </p:txBody>
      </p:sp>
      <p:grpSp>
        <p:nvGrpSpPr>
          <p:cNvPr id="421" name="Google Shape;421;p22"/>
          <p:cNvGrpSpPr/>
          <p:nvPr/>
        </p:nvGrpSpPr>
        <p:grpSpPr>
          <a:xfrm>
            <a:off x="-4675" y="4568166"/>
            <a:ext cx="9109207" cy="783031"/>
            <a:chOff x="-4" y="-4"/>
            <a:chExt cx="9109204" cy="783029"/>
          </a:xfrm>
        </p:grpSpPr>
        <p:sp>
          <p:nvSpPr>
            <p:cNvPr id="422" name="Google Shape;422;p22"/>
            <p:cNvSpPr txBox="1"/>
            <p:nvPr/>
          </p:nvSpPr>
          <p:spPr>
            <a:xfrm>
              <a:off x="1334841" y="222252"/>
              <a:ext cx="7774359" cy="300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Se </a:t>
              </a:r>
              <a:r>
                <a:rPr lang="en-US" sz="1600" b="1" i="0" u="none" strike="noStrike" cap="none">
                  <a:solidFill>
                    <a:srgbClr val="ED6B00"/>
                  </a:solidFill>
                  <a:latin typeface="Calibri"/>
                  <a:ea typeface="Calibri"/>
                  <a:cs typeface="Calibri"/>
                  <a:sym typeface="Calibri"/>
                </a:rPr>
                <a:t>riguroso</a:t>
              </a:r>
              <a:r>
                <a:rPr lang="en-US" sz="1600" b="0" i="0" u="none" strike="noStrike" cap="none">
                  <a:solidFill>
                    <a:srgbClr val="000000"/>
                  </a:solidFill>
                  <a:latin typeface="Calibri"/>
                  <a:ea typeface="Calibri"/>
                  <a:cs typeface="Calibri"/>
                  <a:sym typeface="Calibri"/>
                </a:rPr>
                <a:t> y </a:t>
              </a:r>
              <a:r>
                <a:rPr lang="en-US" sz="1600" b="1" i="0" u="none" strike="noStrike" cap="none">
                  <a:solidFill>
                    <a:srgbClr val="ED6B00"/>
                  </a:solidFill>
                  <a:latin typeface="Calibri"/>
                  <a:ea typeface="Calibri"/>
                  <a:cs typeface="Calibri"/>
                  <a:sym typeface="Calibri"/>
                </a:rPr>
                <a:t>ordenado</a:t>
              </a:r>
              <a:r>
                <a:rPr lang="en-US" sz="1600" b="0" i="0" u="none" strike="noStrike" cap="none">
                  <a:solidFill>
                    <a:srgbClr val="000000"/>
                  </a:solidFill>
                  <a:latin typeface="Calibri"/>
                  <a:ea typeface="Calibri"/>
                  <a:cs typeface="Calibri"/>
                  <a:sym typeface="Calibri"/>
                </a:rPr>
                <a:t> con los antecedentes que manejas.</a:t>
              </a:r>
              <a:endParaRPr/>
            </a:p>
          </p:txBody>
        </p:sp>
        <p:grpSp>
          <p:nvGrpSpPr>
            <p:cNvPr id="423" name="Google Shape;423;p22"/>
            <p:cNvGrpSpPr/>
            <p:nvPr/>
          </p:nvGrpSpPr>
          <p:grpSpPr>
            <a:xfrm>
              <a:off x="-4" y="-4"/>
              <a:ext cx="1135384" cy="783029"/>
              <a:chOff x="-2" y="-1"/>
              <a:chExt cx="1135382" cy="783027"/>
            </a:xfrm>
          </p:grpSpPr>
          <p:sp>
            <p:nvSpPr>
              <p:cNvPr id="424" name="Google Shape;424;p22"/>
              <p:cNvSpPr/>
              <p:nvPr/>
            </p:nvSpPr>
            <p:spPr>
              <a:xfrm rot="5400000">
                <a:off x="176176" y="-176179"/>
                <a:ext cx="783027" cy="1135382"/>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pic>
            <p:nvPicPr>
              <p:cNvPr id="425" name="Google Shape;425;p22" descr="Imagen 3"/>
              <p:cNvPicPr preferRelativeResize="0"/>
              <p:nvPr/>
            </p:nvPicPr>
            <p:blipFill rotWithShape="1">
              <a:blip r:embed="rId3">
                <a:alphaModFix/>
              </a:blip>
              <a:srcRect/>
              <a:stretch/>
            </p:blipFill>
            <p:spPr>
              <a:xfrm>
                <a:off x="286452" y="103504"/>
                <a:ext cx="683396" cy="576016"/>
              </a:xfrm>
              <a:prstGeom prst="rect">
                <a:avLst/>
              </a:prstGeom>
              <a:noFill/>
              <a:ln>
                <a:noFill/>
              </a:ln>
            </p:spPr>
          </p:pic>
        </p:grpSp>
      </p:grpSp>
      <p:grpSp>
        <p:nvGrpSpPr>
          <p:cNvPr id="426" name="Google Shape;426;p22"/>
          <p:cNvGrpSpPr/>
          <p:nvPr/>
        </p:nvGrpSpPr>
        <p:grpSpPr>
          <a:xfrm>
            <a:off x="-4670" y="3697429"/>
            <a:ext cx="6615393" cy="783031"/>
            <a:chOff x="-3" y="-4"/>
            <a:chExt cx="6615393" cy="783029"/>
          </a:xfrm>
        </p:grpSpPr>
        <p:sp>
          <p:nvSpPr>
            <p:cNvPr id="427" name="Google Shape;427;p22"/>
            <p:cNvSpPr txBox="1"/>
            <p:nvPr/>
          </p:nvSpPr>
          <p:spPr>
            <a:xfrm>
              <a:off x="1334842" y="94435"/>
              <a:ext cx="5280547" cy="58473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Cuidado con los dispositivos externos, asegura la información instalando </a:t>
              </a:r>
              <a:r>
                <a:rPr lang="en-US" sz="1600" b="1" i="0" u="none" strike="noStrike" cap="none">
                  <a:solidFill>
                    <a:srgbClr val="ED6B00"/>
                  </a:solidFill>
                  <a:latin typeface="Calibri"/>
                  <a:ea typeface="Calibri"/>
                  <a:cs typeface="Calibri"/>
                  <a:sym typeface="Calibri"/>
                </a:rPr>
                <a:t>antivirus</a:t>
              </a:r>
              <a:r>
                <a:rPr lang="en-US" sz="1600" b="0" i="0" u="none" strike="noStrike" cap="none">
                  <a:solidFill>
                    <a:srgbClr val="ED6B00"/>
                  </a:solidFill>
                  <a:latin typeface="Calibri"/>
                  <a:ea typeface="Calibri"/>
                  <a:cs typeface="Calibri"/>
                  <a:sym typeface="Calibri"/>
                </a:rPr>
                <a:t>.</a:t>
              </a:r>
              <a:endParaRPr/>
            </a:p>
          </p:txBody>
        </p:sp>
        <p:grpSp>
          <p:nvGrpSpPr>
            <p:cNvPr id="428" name="Google Shape;428;p22"/>
            <p:cNvGrpSpPr/>
            <p:nvPr/>
          </p:nvGrpSpPr>
          <p:grpSpPr>
            <a:xfrm>
              <a:off x="-3" y="-4"/>
              <a:ext cx="1135386" cy="783029"/>
              <a:chOff x="-1" y="-1"/>
              <a:chExt cx="1135384" cy="783027"/>
            </a:xfrm>
          </p:grpSpPr>
          <p:sp>
            <p:nvSpPr>
              <p:cNvPr id="429" name="Google Shape;429;p22"/>
              <p:cNvSpPr/>
              <p:nvPr/>
            </p:nvSpPr>
            <p:spPr>
              <a:xfrm rot="5400000">
                <a:off x="176177" y="-176180"/>
                <a:ext cx="783027" cy="1135384"/>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pic>
            <p:nvPicPr>
              <p:cNvPr id="430" name="Google Shape;430;p22" descr="Imagen 4"/>
              <p:cNvPicPr preferRelativeResize="0"/>
              <p:nvPr/>
            </p:nvPicPr>
            <p:blipFill rotWithShape="1">
              <a:blip r:embed="rId4">
                <a:alphaModFix/>
              </a:blip>
              <a:srcRect/>
              <a:stretch/>
            </p:blipFill>
            <p:spPr>
              <a:xfrm>
                <a:off x="286453" y="103504"/>
                <a:ext cx="683399" cy="576016"/>
              </a:xfrm>
              <a:prstGeom prst="rect">
                <a:avLst/>
              </a:prstGeom>
              <a:noFill/>
              <a:ln>
                <a:noFill/>
              </a:ln>
            </p:spPr>
          </p:pic>
        </p:grpSp>
      </p:grpSp>
      <p:grpSp>
        <p:nvGrpSpPr>
          <p:cNvPr id="431" name="Google Shape;431;p22"/>
          <p:cNvGrpSpPr/>
          <p:nvPr/>
        </p:nvGrpSpPr>
        <p:grpSpPr>
          <a:xfrm>
            <a:off x="-4670" y="1955963"/>
            <a:ext cx="9178031" cy="783030"/>
            <a:chOff x="-2" y="-4"/>
            <a:chExt cx="9178030" cy="783029"/>
          </a:xfrm>
        </p:grpSpPr>
        <p:sp>
          <p:nvSpPr>
            <p:cNvPr id="432" name="Google Shape;432;p22"/>
            <p:cNvSpPr txBox="1"/>
            <p:nvPr/>
          </p:nvSpPr>
          <p:spPr>
            <a:xfrm>
              <a:off x="1334839" y="222252"/>
              <a:ext cx="7843189" cy="300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Cuida </a:t>
              </a:r>
              <a:r>
                <a:rPr lang="en-US" sz="1600" b="1" i="0" u="none" strike="noStrike" cap="none">
                  <a:solidFill>
                    <a:srgbClr val="ED6B00"/>
                  </a:solidFill>
                  <a:latin typeface="Calibri"/>
                  <a:ea typeface="Calibri"/>
                  <a:cs typeface="Calibri"/>
                  <a:sym typeface="Calibri"/>
                </a:rPr>
                <a:t>tus claves </a:t>
              </a:r>
              <a:r>
                <a:rPr lang="en-US" sz="1600" b="0" i="0" u="none" strike="noStrike" cap="none">
                  <a:solidFill>
                    <a:srgbClr val="000000"/>
                  </a:solidFill>
                  <a:latin typeface="Calibri"/>
                  <a:ea typeface="Calibri"/>
                  <a:cs typeface="Calibri"/>
                  <a:sym typeface="Calibri"/>
                </a:rPr>
                <a:t>de acceso.</a:t>
              </a:r>
              <a:endParaRPr/>
            </a:p>
          </p:txBody>
        </p:sp>
        <p:grpSp>
          <p:nvGrpSpPr>
            <p:cNvPr id="433" name="Google Shape;433;p22"/>
            <p:cNvGrpSpPr/>
            <p:nvPr/>
          </p:nvGrpSpPr>
          <p:grpSpPr>
            <a:xfrm>
              <a:off x="-2" y="-4"/>
              <a:ext cx="1135384" cy="783029"/>
              <a:chOff x="-1" y="-1"/>
              <a:chExt cx="1135383" cy="783028"/>
            </a:xfrm>
          </p:grpSpPr>
          <p:sp>
            <p:nvSpPr>
              <p:cNvPr id="434" name="Google Shape;434;p22"/>
              <p:cNvSpPr/>
              <p:nvPr/>
            </p:nvSpPr>
            <p:spPr>
              <a:xfrm rot="5400000">
                <a:off x="176176" y="-176179"/>
                <a:ext cx="783028" cy="1135383"/>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pic>
            <p:nvPicPr>
              <p:cNvPr id="435" name="Google Shape;435;p22" descr="Imagen 5"/>
              <p:cNvPicPr preferRelativeResize="0"/>
              <p:nvPr/>
            </p:nvPicPr>
            <p:blipFill rotWithShape="1">
              <a:blip r:embed="rId5">
                <a:alphaModFix/>
              </a:blip>
              <a:srcRect/>
              <a:stretch/>
            </p:blipFill>
            <p:spPr>
              <a:xfrm>
                <a:off x="262216" y="83076"/>
                <a:ext cx="731871" cy="616873"/>
              </a:xfrm>
              <a:prstGeom prst="rect">
                <a:avLst/>
              </a:prstGeom>
              <a:noFill/>
              <a:ln>
                <a:noFill/>
              </a:ln>
            </p:spPr>
          </p:pic>
        </p:grpSp>
      </p:grpSp>
      <p:grpSp>
        <p:nvGrpSpPr>
          <p:cNvPr id="436" name="Google Shape;436;p22"/>
          <p:cNvGrpSpPr/>
          <p:nvPr/>
        </p:nvGrpSpPr>
        <p:grpSpPr>
          <a:xfrm>
            <a:off x="-4673" y="2826696"/>
            <a:ext cx="8912564" cy="783032"/>
            <a:chOff x="-4" y="-4"/>
            <a:chExt cx="8912562" cy="783031"/>
          </a:xfrm>
        </p:grpSpPr>
        <p:sp>
          <p:nvSpPr>
            <p:cNvPr id="437" name="Google Shape;437;p22"/>
            <p:cNvSpPr txBox="1"/>
            <p:nvPr/>
          </p:nvSpPr>
          <p:spPr>
            <a:xfrm>
              <a:off x="1334839" y="222252"/>
              <a:ext cx="7577720" cy="300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Resguarda la </a:t>
              </a:r>
              <a:r>
                <a:rPr lang="en-US" sz="1600" b="1" i="0" u="none" strike="noStrike" cap="none">
                  <a:solidFill>
                    <a:srgbClr val="ED6B00"/>
                  </a:solidFill>
                  <a:latin typeface="Calibri"/>
                  <a:ea typeface="Calibri"/>
                  <a:cs typeface="Calibri"/>
                  <a:sym typeface="Calibri"/>
                </a:rPr>
                <a:t>confidencialidad</a:t>
              </a:r>
              <a:r>
                <a:rPr lang="en-US" sz="1600" b="0" i="0" u="none" strike="noStrike" cap="none">
                  <a:solidFill>
                    <a:srgbClr val="000000"/>
                  </a:solidFill>
                  <a:latin typeface="Calibri"/>
                  <a:ea typeface="Calibri"/>
                  <a:cs typeface="Calibri"/>
                  <a:sym typeface="Calibri"/>
                </a:rPr>
                <a:t> de la información.</a:t>
              </a:r>
              <a:endParaRPr/>
            </a:p>
          </p:txBody>
        </p:sp>
        <p:grpSp>
          <p:nvGrpSpPr>
            <p:cNvPr id="438" name="Google Shape;438;p22"/>
            <p:cNvGrpSpPr/>
            <p:nvPr/>
          </p:nvGrpSpPr>
          <p:grpSpPr>
            <a:xfrm>
              <a:off x="-4" y="-4"/>
              <a:ext cx="1135388" cy="783031"/>
              <a:chOff x="-2" y="-1"/>
              <a:chExt cx="1135386" cy="783029"/>
            </a:xfrm>
          </p:grpSpPr>
          <p:sp>
            <p:nvSpPr>
              <p:cNvPr id="439" name="Google Shape;439;p22"/>
              <p:cNvSpPr/>
              <p:nvPr/>
            </p:nvSpPr>
            <p:spPr>
              <a:xfrm rot="5400000">
                <a:off x="176177" y="-176180"/>
                <a:ext cx="783029" cy="1135386"/>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pic>
            <p:nvPicPr>
              <p:cNvPr id="440" name="Google Shape;440;p22" descr="Imagen 6"/>
              <p:cNvPicPr preferRelativeResize="0"/>
              <p:nvPr/>
            </p:nvPicPr>
            <p:blipFill rotWithShape="1">
              <a:blip r:embed="rId6">
                <a:alphaModFix/>
              </a:blip>
              <a:srcRect/>
              <a:stretch/>
            </p:blipFill>
            <p:spPr>
              <a:xfrm>
                <a:off x="286453" y="103504"/>
                <a:ext cx="683399" cy="576018"/>
              </a:xfrm>
              <a:prstGeom prst="rect">
                <a:avLst/>
              </a:prstGeom>
              <a:noFill/>
              <a:ln>
                <a:noFill/>
              </a:ln>
            </p:spPr>
          </p:pic>
        </p:grpSp>
      </p:grpSp>
      <p:grpSp>
        <p:nvGrpSpPr>
          <p:cNvPr id="441" name="Google Shape;441;p22"/>
          <p:cNvGrpSpPr/>
          <p:nvPr/>
        </p:nvGrpSpPr>
        <p:grpSpPr>
          <a:xfrm>
            <a:off x="-4671" y="5438900"/>
            <a:ext cx="6861198" cy="783031"/>
            <a:chOff x="-3" y="-4"/>
            <a:chExt cx="6861198" cy="783029"/>
          </a:xfrm>
        </p:grpSpPr>
        <p:sp>
          <p:nvSpPr>
            <p:cNvPr id="442" name="Google Shape;442;p22"/>
            <p:cNvSpPr txBox="1"/>
            <p:nvPr/>
          </p:nvSpPr>
          <p:spPr>
            <a:xfrm>
              <a:off x="1334839" y="123931"/>
              <a:ext cx="5526355" cy="554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Realiza trabajo en equipo con </a:t>
              </a:r>
              <a:r>
                <a:rPr lang="en-US" sz="1600" b="1" i="0" u="none" strike="noStrike" cap="none">
                  <a:solidFill>
                    <a:srgbClr val="ED6B00"/>
                  </a:solidFill>
                  <a:latin typeface="Calibri"/>
                  <a:ea typeface="Calibri"/>
                  <a:cs typeface="Calibri"/>
                  <a:sym typeface="Calibri"/>
                </a:rPr>
                <a:t>respeto</a:t>
              </a:r>
              <a:r>
                <a:rPr lang="en-US" sz="1600" b="0" i="0" u="none" strike="noStrike" cap="none">
                  <a:solidFill>
                    <a:srgbClr val="000000"/>
                  </a:solidFill>
                  <a:latin typeface="Calibri"/>
                  <a:ea typeface="Calibri"/>
                  <a:cs typeface="Calibri"/>
                  <a:sym typeface="Calibri"/>
                </a:rPr>
                <a:t> en tus opiniones, </a:t>
              </a:r>
              <a:endParaRPr/>
            </a:p>
            <a:p>
              <a:pPr marL="0" marR="0" lvl="0" indent="0" algn="l" rtl="0">
                <a:lnSpc>
                  <a:spcPct val="100000"/>
                </a:lnSpc>
                <a:spcBef>
                  <a:spcPts val="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escucha</a:t>
              </a:r>
              <a:r>
                <a:rPr lang="en-US" sz="1600" b="0" i="0" u="none" strike="noStrike" cap="none">
                  <a:solidFill>
                    <a:srgbClr val="000000"/>
                  </a:solidFill>
                  <a:latin typeface="Calibri"/>
                  <a:ea typeface="Calibri"/>
                  <a:cs typeface="Calibri"/>
                  <a:sym typeface="Calibri"/>
                </a:rPr>
                <a:t> a los demás. </a:t>
              </a:r>
              <a:endParaRPr/>
            </a:p>
          </p:txBody>
        </p:sp>
        <p:grpSp>
          <p:nvGrpSpPr>
            <p:cNvPr id="443" name="Google Shape;443;p22"/>
            <p:cNvGrpSpPr/>
            <p:nvPr/>
          </p:nvGrpSpPr>
          <p:grpSpPr>
            <a:xfrm>
              <a:off x="-3" y="-4"/>
              <a:ext cx="1135385" cy="783029"/>
              <a:chOff x="-1" y="-1"/>
              <a:chExt cx="1135384" cy="783027"/>
            </a:xfrm>
          </p:grpSpPr>
          <p:sp>
            <p:nvSpPr>
              <p:cNvPr id="444" name="Google Shape;444;p22"/>
              <p:cNvSpPr/>
              <p:nvPr/>
            </p:nvSpPr>
            <p:spPr>
              <a:xfrm rot="5400000">
                <a:off x="176177" y="-176180"/>
                <a:ext cx="783027" cy="1135384"/>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pic>
            <p:nvPicPr>
              <p:cNvPr id="445" name="Google Shape;445;p22" descr="Imagen 8"/>
              <p:cNvPicPr preferRelativeResize="0"/>
              <p:nvPr/>
            </p:nvPicPr>
            <p:blipFill rotWithShape="1">
              <a:blip r:embed="rId7">
                <a:alphaModFix/>
              </a:blip>
              <a:srcRect/>
              <a:stretch/>
            </p:blipFill>
            <p:spPr>
              <a:xfrm>
                <a:off x="286452" y="103504"/>
                <a:ext cx="683402" cy="576016"/>
              </a:xfrm>
              <a:prstGeom prst="rect">
                <a:avLst/>
              </a:prstGeom>
              <a:noFill/>
              <a:ln>
                <a:noFill/>
              </a:ln>
            </p:spPr>
          </p:pic>
        </p:grpSp>
      </p:grpSp>
      <p:pic>
        <p:nvPicPr>
          <p:cNvPr id="446" name="Google Shape;446;p22" descr="Imagen 1"/>
          <p:cNvPicPr preferRelativeResize="0"/>
          <p:nvPr/>
        </p:nvPicPr>
        <p:blipFill rotWithShape="1">
          <a:blip r:embed="rId8">
            <a:alphaModFix/>
          </a:blip>
          <a:srcRect/>
          <a:stretch/>
        </p:blipFill>
        <p:spPr>
          <a:xfrm>
            <a:off x="5639332" y="1565094"/>
            <a:ext cx="3816537" cy="600617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3"/>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23</a:t>
            </a:fld>
            <a:endParaRPr sz="1100" b="0" i="0" u="none" strike="noStrike" cap="none">
              <a:solidFill>
                <a:srgbClr val="000000"/>
              </a:solidFill>
              <a:latin typeface="Calibri"/>
              <a:ea typeface="Calibri"/>
              <a:cs typeface="Calibri"/>
              <a:sym typeface="Calibri"/>
            </a:endParaRPr>
          </a:p>
        </p:txBody>
      </p:sp>
      <p:grpSp>
        <p:nvGrpSpPr>
          <p:cNvPr id="452" name="Google Shape;452;p23"/>
          <p:cNvGrpSpPr/>
          <p:nvPr/>
        </p:nvGrpSpPr>
        <p:grpSpPr>
          <a:xfrm>
            <a:off x="431613" y="2285844"/>
            <a:ext cx="8839216" cy="3238207"/>
            <a:chOff x="-1" y="-1"/>
            <a:chExt cx="8839215" cy="3238205"/>
          </a:xfrm>
        </p:grpSpPr>
        <p:sp>
          <p:nvSpPr>
            <p:cNvPr id="453" name="Google Shape;453;p23"/>
            <p:cNvSpPr/>
            <p:nvPr/>
          </p:nvSpPr>
          <p:spPr>
            <a:xfrm>
              <a:off x="-1" y="-1"/>
              <a:ext cx="8839215" cy="3238205"/>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454" name="Google Shape;454;p23"/>
            <p:cNvSpPr txBox="1"/>
            <p:nvPr/>
          </p:nvSpPr>
          <p:spPr>
            <a:xfrm>
              <a:off x="162838" y="1428979"/>
              <a:ext cx="8513538"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455" name="Google Shape;455;p23"/>
          <p:cNvSpPr txBox="1"/>
          <p:nvPr/>
        </p:nvSpPr>
        <p:spPr>
          <a:xfrm>
            <a:off x="528371" y="1481265"/>
            <a:ext cx="8950508"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ACTIVIDAD PRÁCTICA</a:t>
            </a:r>
            <a:endParaRPr/>
          </a:p>
        </p:txBody>
      </p:sp>
      <p:sp>
        <p:nvSpPr>
          <p:cNvPr id="456" name="Google Shape;456;p23"/>
          <p:cNvSpPr/>
          <p:nvPr/>
        </p:nvSpPr>
        <p:spPr>
          <a:xfrm>
            <a:off x="5279923" y="7354529"/>
            <a:ext cx="2723542" cy="205148"/>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457" name="Google Shape;457;p23"/>
          <p:cNvSpPr txBox="1"/>
          <p:nvPr/>
        </p:nvSpPr>
        <p:spPr>
          <a:xfrm>
            <a:off x="480750" y="1123494"/>
            <a:ext cx="4700400" cy="372202"/>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¡PRACTIQUEMOS!</a:t>
            </a:r>
            <a:endParaRPr/>
          </a:p>
        </p:txBody>
      </p:sp>
      <p:sp>
        <p:nvSpPr>
          <p:cNvPr id="458" name="Google Shape;458;p23"/>
          <p:cNvSpPr txBox="1"/>
          <p:nvPr/>
        </p:nvSpPr>
        <p:spPr>
          <a:xfrm>
            <a:off x="3721360" y="1176885"/>
            <a:ext cx="559363" cy="941767"/>
          </a:xfrm>
          <a:prstGeom prst="rect">
            <a:avLst/>
          </a:prstGeom>
          <a:noFill/>
          <a:ln>
            <a:noFill/>
          </a:ln>
        </p:spPr>
        <p:txBody>
          <a:bodyPr spcFirstLastPara="1" wrap="square" lIns="91400" tIns="91400" rIns="91400" bIns="91400" anchor="ctr" anchorCtr="0">
            <a:spAutoFit/>
          </a:bodyPr>
          <a:lstStyle/>
          <a:p>
            <a:pPr marL="0" marR="0" lvl="0" indent="0" algn="r" rtl="0">
              <a:lnSpc>
                <a:spcPct val="90000"/>
              </a:lnSpc>
              <a:spcBef>
                <a:spcPts val="0"/>
              </a:spcBef>
              <a:spcAft>
                <a:spcPts val="0"/>
              </a:spcAft>
              <a:buClr>
                <a:srgbClr val="FFB375"/>
              </a:buClr>
              <a:buSzPts val="6000"/>
              <a:buFont typeface="Calibri"/>
              <a:buNone/>
            </a:pPr>
            <a:r>
              <a:rPr lang="en-US" sz="6000" b="0" i="0" u="none" strike="noStrike" cap="none">
                <a:solidFill>
                  <a:srgbClr val="FFB375"/>
                </a:solidFill>
                <a:latin typeface="Calibri"/>
                <a:ea typeface="Calibri"/>
                <a:cs typeface="Calibri"/>
                <a:sym typeface="Calibri"/>
              </a:rPr>
              <a:t>1</a:t>
            </a:r>
            <a:endParaRPr/>
          </a:p>
        </p:txBody>
      </p:sp>
      <p:pic>
        <p:nvPicPr>
          <p:cNvPr id="459" name="Google Shape;459;p23" descr="Imagen 2"/>
          <p:cNvPicPr preferRelativeResize="0"/>
          <p:nvPr/>
        </p:nvPicPr>
        <p:blipFill rotWithShape="1">
          <a:blip r:embed="rId3">
            <a:alphaModFix/>
          </a:blip>
          <a:srcRect/>
          <a:stretch/>
        </p:blipFill>
        <p:spPr>
          <a:xfrm>
            <a:off x="2716053" y="3978569"/>
            <a:ext cx="6899896" cy="3974401"/>
          </a:xfrm>
          <a:prstGeom prst="rect">
            <a:avLst/>
          </a:prstGeom>
          <a:noFill/>
          <a:ln>
            <a:noFill/>
          </a:ln>
        </p:spPr>
      </p:pic>
      <p:sp>
        <p:nvSpPr>
          <p:cNvPr id="460" name="Google Shape;460;p23"/>
          <p:cNvSpPr txBox="1"/>
          <p:nvPr/>
        </p:nvSpPr>
        <p:spPr>
          <a:xfrm>
            <a:off x="2686559" y="6881800"/>
            <a:ext cx="1639637" cy="3171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 Medio | Presentación</a:t>
            </a:r>
            <a:endParaRPr/>
          </a:p>
        </p:txBody>
      </p:sp>
      <p:sp>
        <p:nvSpPr>
          <p:cNvPr id="461" name="Google Shape;461;p23"/>
          <p:cNvSpPr txBox="1"/>
          <p:nvPr/>
        </p:nvSpPr>
        <p:spPr>
          <a:xfrm>
            <a:off x="952444" y="2975934"/>
            <a:ext cx="5443621" cy="1979595"/>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Ahora realizaremos una actividad práctica. </a:t>
            </a:r>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Utiliza el archivo </a:t>
            </a:r>
            <a:r>
              <a:rPr lang="en-US" sz="1600" b="1" i="0" u="none" strike="noStrike" cap="none">
                <a:solidFill>
                  <a:srgbClr val="ED6B00"/>
                </a:solidFill>
                <a:latin typeface="Calibri"/>
                <a:ea typeface="Calibri"/>
                <a:cs typeface="Calibri"/>
                <a:sym typeface="Calibri"/>
              </a:rPr>
              <a:t>“Actividad Motivación y Desarrollo Humano”</a:t>
            </a:r>
            <a:r>
              <a:rPr lang="en-US" sz="1600" b="0" i="0" u="none" strike="noStrike" cap="none">
                <a:solidFill>
                  <a:srgbClr val="000000"/>
                </a:solidFill>
                <a:latin typeface="Calibri"/>
                <a:ea typeface="Calibri"/>
                <a:cs typeface="Calibri"/>
                <a:sym typeface="Calibri"/>
              </a:rPr>
              <a:t> y sigue las instrucciones señaladas. </a:t>
            </a:r>
            <a:endParaRPr/>
          </a:p>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ED6B00"/>
              </a:buClr>
              <a:buSzPts val="2100"/>
              <a:buFont typeface="Calibri"/>
              <a:buNone/>
            </a:pPr>
            <a:r>
              <a:rPr lang="en-US" sz="2100" b="1" i="0" u="none" strike="noStrike" cap="none">
                <a:solidFill>
                  <a:srgbClr val="ED6B00"/>
                </a:solidFill>
                <a:latin typeface="Calibri"/>
                <a:ea typeface="Calibri"/>
                <a:cs typeface="Calibri"/>
                <a:sym typeface="Calibri"/>
              </a:rPr>
              <a:t>¡Éxito! </a:t>
            </a:r>
            <a:r>
              <a:rPr lang="en-US" sz="1600" b="0" i="0" u="none" strike="noStrike" cap="none">
                <a:solidFill>
                  <a:srgbClr val="000000"/>
                </a:solidFill>
                <a:latin typeface="Arial"/>
                <a:ea typeface="Arial"/>
                <a:cs typeface="Arial"/>
                <a:sym typeface="Arial"/>
              </a:rPr>
              <a:t> </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ED6B00"/>
              </a:buClr>
              <a:buSzPts val="1600"/>
              <a:buFont typeface="Arial"/>
              <a:buNone/>
            </a:pPr>
            <a:br>
              <a:rPr lang="en-US" sz="1600" b="1" i="0" u="none" strike="noStrike" cap="none">
                <a:solidFill>
                  <a:srgbClr val="ED6B00"/>
                </a:solidFill>
                <a:latin typeface="Arial"/>
                <a:ea typeface="Arial"/>
                <a:cs typeface="Arial"/>
                <a:sym typeface="Arial"/>
              </a:rPr>
            </a:br>
            <a:endParaRPr sz="14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4"/>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24</a:t>
            </a:fld>
            <a:endParaRPr sz="1100" b="0" i="0" u="none" strike="noStrike" cap="none">
              <a:solidFill>
                <a:srgbClr val="000000"/>
              </a:solidFill>
              <a:latin typeface="Calibri"/>
              <a:ea typeface="Calibri"/>
              <a:cs typeface="Calibri"/>
              <a:sym typeface="Calibri"/>
            </a:endParaRPr>
          </a:p>
        </p:txBody>
      </p:sp>
      <p:grpSp>
        <p:nvGrpSpPr>
          <p:cNvPr id="467" name="Google Shape;467;p24"/>
          <p:cNvGrpSpPr/>
          <p:nvPr/>
        </p:nvGrpSpPr>
        <p:grpSpPr>
          <a:xfrm>
            <a:off x="431613" y="2285844"/>
            <a:ext cx="8839216" cy="3238207"/>
            <a:chOff x="-1" y="-1"/>
            <a:chExt cx="8839215" cy="3238205"/>
          </a:xfrm>
        </p:grpSpPr>
        <p:sp>
          <p:nvSpPr>
            <p:cNvPr id="468" name="Google Shape;468;p24"/>
            <p:cNvSpPr/>
            <p:nvPr/>
          </p:nvSpPr>
          <p:spPr>
            <a:xfrm>
              <a:off x="-1" y="-1"/>
              <a:ext cx="8839215" cy="3238205"/>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469" name="Google Shape;469;p24"/>
            <p:cNvSpPr txBox="1"/>
            <p:nvPr/>
          </p:nvSpPr>
          <p:spPr>
            <a:xfrm>
              <a:off x="162838" y="1428979"/>
              <a:ext cx="8513538"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470" name="Google Shape;470;p24"/>
          <p:cNvSpPr/>
          <p:nvPr/>
        </p:nvSpPr>
        <p:spPr>
          <a:xfrm>
            <a:off x="5279923" y="7354529"/>
            <a:ext cx="2723542" cy="205148"/>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471" name="Google Shape;471;p24"/>
          <p:cNvSpPr txBox="1"/>
          <p:nvPr/>
        </p:nvSpPr>
        <p:spPr>
          <a:xfrm>
            <a:off x="375971" y="1366965"/>
            <a:ext cx="8950508"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TICKET DE SALIDA</a:t>
            </a:r>
            <a:endParaRPr/>
          </a:p>
        </p:txBody>
      </p:sp>
      <p:sp>
        <p:nvSpPr>
          <p:cNvPr id="472" name="Google Shape;472;p24"/>
          <p:cNvSpPr txBox="1"/>
          <p:nvPr/>
        </p:nvSpPr>
        <p:spPr>
          <a:xfrm>
            <a:off x="366450" y="1110794"/>
            <a:ext cx="4700400" cy="372202"/>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ANTES DE TERMINAR</a:t>
            </a:r>
            <a:endParaRPr/>
          </a:p>
        </p:txBody>
      </p:sp>
      <p:pic>
        <p:nvPicPr>
          <p:cNvPr id="473" name="Google Shape;473;p24" descr="Imagen 8"/>
          <p:cNvPicPr preferRelativeResize="0"/>
          <p:nvPr/>
        </p:nvPicPr>
        <p:blipFill rotWithShape="1">
          <a:blip r:embed="rId3">
            <a:alphaModFix/>
          </a:blip>
          <a:srcRect/>
          <a:stretch/>
        </p:blipFill>
        <p:spPr>
          <a:xfrm>
            <a:off x="5830530" y="2890682"/>
            <a:ext cx="2963601" cy="4629223"/>
          </a:xfrm>
          <a:prstGeom prst="rect">
            <a:avLst/>
          </a:prstGeom>
          <a:noFill/>
          <a:ln>
            <a:noFill/>
          </a:ln>
        </p:spPr>
      </p:pic>
      <p:sp>
        <p:nvSpPr>
          <p:cNvPr id="474" name="Google Shape;474;p24"/>
          <p:cNvSpPr txBox="1"/>
          <p:nvPr/>
        </p:nvSpPr>
        <p:spPr>
          <a:xfrm>
            <a:off x="958642" y="2868775"/>
            <a:ext cx="5107868" cy="2614741"/>
          </a:xfrm>
          <a:prstGeom prst="rect">
            <a:avLst/>
          </a:prstGeom>
          <a:noFill/>
          <a:ln>
            <a:noFill/>
          </a:ln>
        </p:spPr>
        <p:txBody>
          <a:bodyPr spcFirstLastPara="1" wrap="square" lIns="91400" tIns="91400" rIns="91400" bIns="91400" anchor="ctr" anchorCtr="0">
            <a:spAutoFit/>
          </a:bodyPr>
          <a:lstStyle/>
          <a:p>
            <a:pPr marL="0" marR="0" lvl="0" indent="0" algn="l" rtl="0">
              <a:lnSpc>
                <a:spcPct val="115000"/>
              </a:lnSpc>
              <a:spcBef>
                <a:spcPts val="0"/>
              </a:spcBef>
              <a:spcAft>
                <a:spcPts val="0"/>
              </a:spcAft>
              <a:buClr>
                <a:srgbClr val="A93501"/>
              </a:buClr>
              <a:buSzPts val="2000"/>
              <a:buFont typeface="Calibri"/>
              <a:buNone/>
            </a:pPr>
            <a:r>
              <a:rPr lang="en-US" sz="2000" b="0" i="0" u="none" strike="noStrike" cap="none">
                <a:solidFill>
                  <a:srgbClr val="A93501"/>
                </a:solidFill>
                <a:latin typeface="Calibri"/>
                <a:ea typeface="Calibri"/>
                <a:cs typeface="Calibri"/>
                <a:sym typeface="Calibri"/>
              </a:rPr>
              <a:t>MOTIVACIÓN </a:t>
            </a:r>
            <a:r>
              <a:rPr lang="en-US" sz="2000" b="1" i="0" u="none" strike="noStrike" cap="none">
                <a:solidFill>
                  <a:srgbClr val="ED6B00"/>
                </a:solidFill>
                <a:latin typeface="Calibri"/>
                <a:ea typeface="Calibri"/>
                <a:cs typeface="Calibri"/>
                <a:sym typeface="Calibri"/>
              </a:rPr>
              <a:t>Y DESARROLLO HUMANO</a:t>
            </a:r>
            <a:endParaRPr/>
          </a:p>
          <a:p>
            <a:pPr marL="0" marR="0" lvl="0" indent="0" algn="l" rtl="0">
              <a:lnSpc>
                <a:spcPct val="115000"/>
              </a:lnSpc>
              <a:spcBef>
                <a:spcPts val="0"/>
              </a:spcBef>
              <a:spcAft>
                <a:spcPts val="0"/>
              </a:spcAft>
              <a:buClr>
                <a:srgbClr val="000000"/>
              </a:buClr>
              <a:buSzPts val="1400"/>
              <a:buFont typeface="Calibri"/>
              <a:buNone/>
            </a:pPr>
            <a:endParaRPr sz="1400" b="1" i="0" u="none" strike="noStrike" cap="none">
              <a:solidFill>
                <a:srgbClr val="ED6B00"/>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¡No olvides contestar la Autoevaluación y entregar el Ticket de Salida!</a:t>
            </a:r>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ED6B00"/>
              </a:buClr>
              <a:buSzPts val="2100"/>
              <a:buFont typeface="Calibri"/>
              <a:buNone/>
            </a:pPr>
            <a:r>
              <a:rPr lang="en-US" sz="2100" b="1" i="0" u="none" strike="noStrike" cap="none">
                <a:solidFill>
                  <a:srgbClr val="ED6B00"/>
                </a:solidFill>
                <a:latin typeface="Calibri"/>
                <a:ea typeface="Calibri"/>
                <a:cs typeface="Calibri"/>
                <a:sym typeface="Calibri"/>
              </a:rPr>
              <a:t>¡Hasta la próxima!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ED6B00"/>
              </a:buClr>
              <a:buSzPts val="2100"/>
              <a:buFont typeface="Arial"/>
              <a:buNone/>
            </a:pPr>
            <a:br>
              <a:rPr lang="en-US" sz="2100" b="1" i="0" u="none" strike="noStrike" cap="none">
                <a:solidFill>
                  <a:srgbClr val="ED6B00"/>
                </a:solidFill>
                <a:latin typeface="Arial"/>
                <a:ea typeface="Arial"/>
                <a:cs typeface="Arial"/>
                <a:sym typeface="Arial"/>
              </a:rPr>
            </a:br>
            <a:endParaRPr sz="1400" b="0" i="0" u="none" strike="noStrike" cap="none">
              <a:solidFill>
                <a:srgbClr val="000000"/>
              </a:solidFill>
              <a:latin typeface="Helvetica Neue"/>
              <a:ea typeface="Helvetica Neue"/>
              <a:cs typeface="Helvetica Neue"/>
              <a:sym typeface="Helvetica Neue"/>
            </a:endParaRPr>
          </a:p>
        </p:txBody>
      </p:sp>
      <p:pic>
        <p:nvPicPr>
          <p:cNvPr id="475" name="Google Shape;475;p24" descr="Imagen 16"/>
          <p:cNvPicPr preferRelativeResize="0"/>
          <p:nvPr/>
        </p:nvPicPr>
        <p:blipFill rotWithShape="1">
          <a:blip r:embed="rId4">
            <a:alphaModFix/>
          </a:blip>
          <a:srcRect/>
          <a:stretch/>
        </p:blipFill>
        <p:spPr>
          <a:xfrm>
            <a:off x="3210792" y="4159041"/>
            <a:ext cx="673177" cy="60372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sldNum" idx="4294967295"/>
          </p:nvPr>
        </p:nvSpPr>
        <p:spPr>
          <a:xfrm>
            <a:off x="442488" y="6881800"/>
            <a:ext cx="266352" cy="317114"/>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3</a:t>
            </a:fld>
            <a:endParaRPr sz="1100" b="0" i="0" u="none" strike="noStrike" cap="none">
              <a:solidFill>
                <a:srgbClr val="000000"/>
              </a:solidFill>
              <a:latin typeface="Calibri"/>
              <a:ea typeface="Calibri"/>
              <a:cs typeface="Calibri"/>
              <a:sym typeface="Calibri"/>
            </a:endParaRPr>
          </a:p>
        </p:txBody>
      </p:sp>
      <p:sp>
        <p:nvSpPr>
          <p:cNvPr id="151" name="Google Shape;151;p3"/>
          <p:cNvSpPr txBox="1"/>
          <p:nvPr/>
        </p:nvSpPr>
        <p:spPr>
          <a:xfrm>
            <a:off x="462113" y="2499448"/>
            <a:ext cx="2760224" cy="3372412"/>
          </a:xfrm>
          <a:prstGeom prst="rect">
            <a:avLst/>
          </a:prstGeom>
          <a:noFill/>
          <a:ln>
            <a:noFill/>
          </a:ln>
        </p:spPr>
        <p:txBody>
          <a:bodyPr spcFirstLastPara="1" wrap="square" lIns="91400" tIns="91400" rIns="91400" bIns="91400" anchor="t" anchorCtr="0">
            <a:spAutoFit/>
          </a:bodyPr>
          <a:lstStyle/>
          <a:p>
            <a:pPr marL="0" marR="0" lvl="0" indent="0" algn="l" rtl="0">
              <a:lnSpc>
                <a:spcPct val="115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OA 3</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Ingresar, archivar y presentar información sobre bienestar y desarrollo de personas, ascensos, promociones, transferencias, capacitación, desempeños, evaluaciones, entre otros, para la toma de decisiones de las jefaturas.</a:t>
            </a:r>
            <a:endParaRPr/>
          </a:p>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OA Genérico</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C - H</a:t>
            </a:r>
            <a:endParaRPr/>
          </a:p>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Calibri"/>
              <a:buNone/>
            </a:pPr>
            <a:br>
              <a:rPr lang="en-US" sz="1400" b="0" i="0" u="none" strike="noStrike" cap="none">
                <a:solidFill>
                  <a:srgbClr val="000000"/>
                </a:solidFill>
                <a:latin typeface="Calibri"/>
                <a:ea typeface="Calibri"/>
                <a:cs typeface="Calibri"/>
                <a:sym typeface="Calibri"/>
              </a:rPr>
            </a:br>
            <a:endParaRPr sz="1400" b="0" i="0" u="none" strike="noStrike" cap="none">
              <a:solidFill>
                <a:srgbClr val="000000"/>
              </a:solidFill>
              <a:latin typeface="Helvetica Neue"/>
              <a:ea typeface="Helvetica Neue"/>
              <a:cs typeface="Helvetica Neue"/>
              <a:sym typeface="Helvetica Neue"/>
            </a:endParaRPr>
          </a:p>
        </p:txBody>
      </p:sp>
      <p:sp>
        <p:nvSpPr>
          <p:cNvPr id="152" name="Google Shape;152;p3"/>
          <p:cNvSpPr/>
          <p:nvPr/>
        </p:nvSpPr>
        <p:spPr>
          <a:xfrm>
            <a:off x="252573" y="1472660"/>
            <a:ext cx="2980515" cy="4543829"/>
          </a:xfrm>
          <a:prstGeom prst="roundRect">
            <a:avLst>
              <a:gd name="adj" fmla="val 8420"/>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53" name="Google Shape;153;p3"/>
          <p:cNvSpPr txBox="1"/>
          <p:nvPr/>
        </p:nvSpPr>
        <p:spPr>
          <a:xfrm>
            <a:off x="358669" y="2033504"/>
            <a:ext cx="2768321" cy="424496"/>
          </a:xfrm>
          <a:prstGeom prst="rect">
            <a:avLst/>
          </a:prstGeom>
          <a:noFill/>
          <a:ln>
            <a:noFill/>
          </a:ln>
        </p:spPr>
        <p:txBody>
          <a:bodyPr spcFirstLastPara="1" wrap="square" lIns="91400" tIns="91400" rIns="91400" bIns="91400" anchor="ctr" anchorCtr="0">
            <a:spAutoFit/>
          </a:bodyPr>
          <a:lstStyle/>
          <a:p>
            <a:pPr marL="0" marR="0" lvl="0" indent="0" algn="ctr" rtl="0">
              <a:lnSpc>
                <a:spcPct val="90000"/>
              </a:lnSpc>
              <a:spcBef>
                <a:spcPts val="0"/>
              </a:spcBef>
              <a:spcAft>
                <a:spcPts val="0"/>
              </a:spcAft>
              <a:buClr>
                <a:srgbClr val="ED6B00"/>
              </a:buClr>
              <a:buSzPts val="1800"/>
              <a:buFont typeface="Calibri"/>
              <a:buNone/>
            </a:pPr>
            <a:r>
              <a:rPr lang="en-US" sz="1800" b="1" i="0" u="none" strike="noStrike" cap="none">
                <a:solidFill>
                  <a:srgbClr val="ED6B00"/>
                </a:solidFill>
                <a:latin typeface="Calibri"/>
                <a:ea typeface="Calibri"/>
                <a:cs typeface="Calibri"/>
                <a:sym typeface="Calibri"/>
              </a:rPr>
              <a:t>OBJETIVO DE APRENDIZAJE</a:t>
            </a:r>
            <a:endParaRPr/>
          </a:p>
        </p:txBody>
      </p:sp>
      <p:pic>
        <p:nvPicPr>
          <p:cNvPr id="154" name="Google Shape;154;p3" descr="Imagen 27"/>
          <p:cNvPicPr preferRelativeResize="0"/>
          <p:nvPr/>
        </p:nvPicPr>
        <p:blipFill rotWithShape="1">
          <a:blip r:embed="rId3">
            <a:alphaModFix/>
          </a:blip>
          <a:srcRect/>
          <a:stretch/>
        </p:blipFill>
        <p:spPr>
          <a:xfrm>
            <a:off x="1410121" y="1203013"/>
            <a:ext cx="702377" cy="669709"/>
          </a:xfrm>
          <a:prstGeom prst="rect">
            <a:avLst/>
          </a:prstGeom>
          <a:noFill/>
          <a:ln>
            <a:noFill/>
          </a:ln>
        </p:spPr>
      </p:pic>
      <p:grpSp>
        <p:nvGrpSpPr>
          <p:cNvPr id="155" name="Google Shape;155;p3"/>
          <p:cNvGrpSpPr/>
          <p:nvPr/>
        </p:nvGrpSpPr>
        <p:grpSpPr>
          <a:xfrm>
            <a:off x="3362219" y="1472658"/>
            <a:ext cx="2980517" cy="4543831"/>
            <a:chOff x="0" y="-1"/>
            <a:chExt cx="2980515" cy="4543829"/>
          </a:xfrm>
        </p:grpSpPr>
        <p:sp>
          <p:nvSpPr>
            <p:cNvPr id="156" name="Google Shape;156;p3"/>
            <p:cNvSpPr/>
            <p:nvPr/>
          </p:nvSpPr>
          <p:spPr>
            <a:xfrm>
              <a:off x="0" y="-1"/>
              <a:ext cx="2980515" cy="4543829"/>
            </a:xfrm>
            <a:prstGeom prst="roundRect">
              <a:avLst>
                <a:gd name="adj" fmla="val 8420"/>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57" name="Google Shape;157;p3"/>
            <p:cNvSpPr txBox="1"/>
            <p:nvPr/>
          </p:nvSpPr>
          <p:spPr>
            <a:xfrm>
              <a:off x="78265" y="2081796"/>
              <a:ext cx="2823984" cy="380232"/>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58" name="Google Shape;158;p3"/>
          <p:cNvSpPr txBox="1"/>
          <p:nvPr/>
        </p:nvSpPr>
        <p:spPr>
          <a:xfrm>
            <a:off x="3561634" y="2499448"/>
            <a:ext cx="2781097" cy="1477293"/>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Reconocer el desarrollo personal como un proceso, a través del cual las personas intentan alcanzar sus objetivos, deseos, metas y/o anhelos, motivados por la superación y necesidad de crecer.</a:t>
            </a:r>
            <a:endParaRPr/>
          </a:p>
        </p:txBody>
      </p:sp>
      <p:sp>
        <p:nvSpPr>
          <p:cNvPr id="159" name="Google Shape;159;p3"/>
          <p:cNvSpPr txBox="1"/>
          <p:nvPr/>
        </p:nvSpPr>
        <p:spPr>
          <a:xfrm>
            <a:off x="3561636" y="2033504"/>
            <a:ext cx="2609186" cy="424496"/>
          </a:xfrm>
          <a:prstGeom prst="rect">
            <a:avLst/>
          </a:prstGeom>
          <a:noFill/>
          <a:ln>
            <a:noFill/>
          </a:ln>
        </p:spPr>
        <p:txBody>
          <a:bodyPr spcFirstLastPara="1" wrap="square" lIns="91400" tIns="91400" rIns="91400" bIns="91400" anchor="ctr" anchorCtr="0">
            <a:spAutoFit/>
          </a:bodyPr>
          <a:lstStyle/>
          <a:p>
            <a:pPr marL="0" marR="0" lvl="0" indent="0" algn="ctr" rtl="0">
              <a:lnSpc>
                <a:spcPct val="90000"/>
              </a:lnSpc>
              <a:spcBef>
                <a:spcPts val="0"/>
              </a:spcBef>
              <a:spcAft>
                <a:spcPts val="0"/>
              </a:spcAft>
              <a:buClr>
                <a:srgbClr val="ED6B00"/>
              </a:buClr>
              <a:buSzPts val="1800"/>
              <a:buFont typeface="Calibri"/>
              <a:buNone/>
            </a:pPr>
            <a:r>
              <a:rPr lang="en-US" sz="1800" b="1" i="0" u="none" strike="noStrike" cap="none">
                <a:solidFill>
                  <a:srgbClr val="ED6B00"/>
                </a:solidFill>
                <a:latin typeface="Calibri"/>
                <a:ea typeface="Calibri"/>
                <a:cs typeface="Calibri"/>
                <a:sym typeface="Calibri"/>
              </a:rPr>
              <a:t>APRENDIZAJE ESPERADO</a:t>
            </a:r>
            <a:endParaRPr/>
          </a:p>
        </p:txBody>
      </p:sp>
      <p:pic>
        <p:nvPicPr>
          <p:cNvPr id="160" name="Google Shape;160;p3" descr="Imagen 35"/>
          <p:cNvPicPr preferRelativeResize="0"/>
          <p:nvPr/>
        </p:nvPicPr>
        <p:blipFill rotWithShape="1">
          <a:blip r:embed="rId4">
            <a:alphaModFix/>
          </a:blip>
          <a:srcRect/>
          <a:stretch/>
        </p:blipFill>
        <p:spPr>
          <a:xfrm>
            <a:off x="4539905" y="1203013"/>
            <a:ext cx="702378" cy="669709"/>
          </a:xfrm>
          <a:prstGeom prst="rect">
            <a:avLst/>
          </a:prstGeom>
          <a:noFill/>
          <a:ln>
            <a:noFill/>
          </a:ln>
        </p:spPr>
      </p:pic>
      <p:grpSp>
        <p:nvGrpSpPr>
          <p:cNvPr id="161" name="Google Shape;161;p3"/>
          <p:cNvGrpSpPr/>
          <p:nvPr/>
        </p:nvGrpSpPr>
        <p:grpSpPr>
          <a:xfrm>
            <a:off x="6473042" y="1472658"/>
            <a:ext cx="2980516" cy="5663583"/>
            <a:chOff x="0" y="-1"/>
            <a:chExt cx="2980515" cy="5663582"/>
          </a:xfrm>
        </p:grpSpPr>
        <p:sp>
          <p:nvSpPr>
            <p:cNvPr id="162" name="Google Shape;162;p3"/>
            <p:cNvSpPr/>
            <p:nvPr/>
          </p:nvSpPr>
          <p:spPr>
            <a:xfrm>
              <a:off x="0" y="-1"/>
              <a:ext cx="2980515" cy="5663582"/>
            </a:xfrm>
            <a:prstGeom prst="roundRect">
              <a:avLst>
                <a:gd name="adj" fmla="val 8420"/>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63" name="Google Shape;163;p3"/>
            <p:cNvSpPr txBox="1"/>
            <p:nvPr/>
          </p:nvSpPr>
          <p:spPr>
            <a:xfrm>
              <a:off x="78265" y="2641673"/>
              <a:ext cx="2823984" cy="380232"/>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64" name="Google Shape;164;p3"/>
          <p:cNvSpPr txBox="1"/>
          <p:nvPr/>
        </p:nvSpPr>
        <p:spPr>
          <a:xfrm>
            <a:off x="6551307" y="2499448"/>
            <a:ext cx="2789338" cy="1692737"/>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Identifica la motivación como factor relevante, que incide en el desarrollo humano, distinguiendo características o cualidades relevantes para su éxito. </a:t>
            </a:r>
            <a:endParaRPr/>
          </a:p>
          <a:p>
            <a:pPr marL="0" marR="0" lvl="0" indent="0" algn="l" rtl="0">
              <a:lnSpc>
                <a:spcPct val="100000"/>
              </a:lnSpc>
              <a:spcBef>
                <a:spcPts val="0"/>
              </a:spcBef>
              <a:spcAft>
                <a:spcPts val="0"/>
              </a:spcAft>
              <a:buClr>
                <a:srgbClr val="000000"/>
              </a:buClr>
              <a:buSzPts val="1400"/>
              <a:buFont typeface="Calibri"/>
              <a:buNone/>
            </a:pPr>
            <a:br>
              <a:rPr lang="en-US" sz="1400" b="0" i="0" u="none" strike="noStrike" cap="none">
                <a:solidFill>
                  <a:srgbClr val="000000"/>
                </a:solidFill>
                <a:latin typeface="Calibri"/>
                <a:ea typeface="Calibri"/>
                <a:cs typeface="Calibri"/>
                <a:sym typeface="Calibri"/>
              </a:rPr>
            </a:br>
            <a:endParaRPr sz="1400" b="0" i="0" u="none" strike="noStrike" cap="none">
              <a:solidFill>
                <a:srgbClr val="000000"/>
              </a:solidFill>
              <a:latin typeface="Helvetica Neue"/>
              <a:ea typeface="Helvetica Neue"/>
              <a:cs typeface="Helvetica Neue"/>
              <a:sym typeface="Helvetica Neue"/>
            </a:endParaRPr>
          </a:p>
        </p:txBody>
      </p:sp>
      <p:sp>
        <p:nvSpPr>
          <p:cNvPr id="165" name="Google Shape;165;p3"/>
          <p:cNvSpPr txBox="1"/>
          <p:nvPr/>
        </p:nvSpPr>
        <p:spPr>
          <a:xfrm>
            <a:off x="6554516" y="2033504"/>
            <a:ext cx="2862262" cy="424496"/>
          </a:xfrm>
          <a:prstGeom prst="rect">
            <a:avLst/>
          </a:prstGeom>
          <a:noFill/>
          <a:ln>
            <a:noFill/>
          </a:ln>
        </p:spPr>
        <p:txBody>
          <a:bodyPr spcFirstLastPara="1" wrap="square" lIns="91400" tIns="91400" rIns="91400" bIns="91400" anchor="ctr" anchorCtr="0">
            <a:spAutoFit/>
          </a:bodyPr>
          <a:lstStyle/>
          <a:p>
            <a:pPr marL="0" marR="0" lvl="0" indent="0" algn="ctr" rtl="0">
              <a:lnSpc>
                <a:spcPct val="90000"/>
              </a:lnSpc>
              <a:spcBef>
                <a:spcPts val="0"/>
              </a:spcBef>
              <a:spcAft>
                <a:spcPts val="0"/>
              </a:spcAft>
              <a:buClr>
                <a:srgbClr val="ED6B00"/>
              </a:buClr>
              <a:buSzPts val="1800"/>
              <a:buFont typeface="Calibri"/>
              <a:buNone/>
            </a:pPr>
            <a:r>
              <a:rPr lang="en-US" sz="1800" b="1" i="0" u="none" strike="noStrike" cap="none">
                <a:solidFill>
                  <a:srgbClr val="ED6B00"/>
                </a:solidFill>
                <a:latin typeface="Calibri"/>
                <a:ea typeface="Calibri"/>
                <a:cs typeface="Calibri"/>
                <a:sym typeface="Calibri"/>
              </a:rPr>
              <a:t>CRITERIOS DE EVALUACIÓN</a:t>
            </a:r>
            <a:endParaRPr/>
          </a:p>
        </p:txBody>
      </p:sp>
      <p:pic>
        <p:nvPicPr>
          <p:cNvPr id="166" name="Google Shape;166;p3" descr="Imagen 39"/>
          <p:cNvPicPr preferRelativeResize="0"/>
          <p:nvPr/>
        </p:nvPicPr>
        <p:blipFill rotWithShape="1">
          <a:blip r:embed="rId5">
            <a:alphaModFix/>
          </a:blip>
          <a:srcRect/>
          <a:stretch/>
        </p:blipFill>
        <p:spPr>
          <a:xfrm>
            <a:off x="7649550" y="1203013"/>
            <a:ext cx="702378" cy="669709"/>
          </a:xfrm>
          <a:prstGeom prst="rect">
            <a:avLst/>
          </a:prstGeom>
          <a:noFill/>
          <a:ln>
            <a:noFill/>
          </a:ln>
        </p:spPr>
      </p:pic>
      <p:pic>
        <p:nvPicPr>
          <p:cNvPr id="167" name="Google Shape;167;p3" descr="Imagen 40"/>
          <p:cNvPicPr preferRelativeResize="0"/>
          <p:nvPr/>
        </p:nvPicPr>
        <p:blipFill rotWithShape="1">
          <a:blip r:embed="rId6">
            <a:alphaModFix/>
          </a:blip>
          <a:srcRect/>
          <a:stretch/>
        </p:blipFill>
        <p:spPr>
          <a:xfrm flipH="1">
            <a:off x="511864" y="4448533"/>
            <a:ext cx="3103843" cy="2466272"/>
          </a:xfrm>
          <a:prstGeom prst="rect">
            <a:avLst/>
          </a:prstGeom>
          <a:noFill/>
          <a:ln>
            <a:noFill/>
          </a:ln>
        </p:spPr>
      </p:pic>
      <p:pic>
        <p:nvPicPr>
          <p:cNvPr id="168" name="Google Shape;168;p3" descr="Imagen 43"/>
          <p:cNvPicPr preferRelativeResize="0"/>
          <p:nvPr/>
        </p:nvPicPr>
        <p:blipFill rotWithShape="1">
          <a:blip r:embed="rId7">
            <a:alphaModFix/>
          </a:blip>
          <a:srcRect/>
          <a:stretch/>
        </p:blipFill>
        <p:spPr>
          <a:xfrm flipH="1">
            <a:off x="3780723" y="4010012"/>
            <a:ext cx="3025214" cy="4082385"/>
          </a:xfrm>
          <a:prstGeom prst="rect">
            <a:avLst/>
          </a:prstGeom>
          <a:noFill/>
          <a:ln>
            <a:noFill/>
          </a:ln>
        </p:spPr>
      </p:pic>
      <p:sp>
        <p:nvSpPr>
          <p:cNvPr id="169" name="Google Shape;169;p3"/>
          <p:cNvSpPr txBox="1"/>
          <p:nvPr/>
        </p:nvSpPr>
        <p:spPr>
          <a:xfrm>
            <a:off x="442489" y="6881800"/>
            <a:ext cx="266354" cy="317116"/>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4"/>
          <p:cNvSpPr txBox="1">
            <a:spLocks noGrp="1"/>
          </p:cNvSpPr>
          <p:nvPr>
            <p:ph type="sldNum" idx="4294967295"/>
          </p:nvPr>
        </p:nvSpPr>
        <p:spPr>
          <a:xfrm>
            <a:off x="442488" y="6881800"/>
            <a:ext cx="266347"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4</a:t>
            </a:fld>
            <a:endParaRPr sz="1100" b="0" i="0" u="none" strike="noStrike" cap="none">
              <a:solidFill>
                <a:srgbClr val="000000"/>
              </a:solidFill>
              <a:latin typeface="Calibri"/>
              <a:ea typeface="Calibri"/>
              <a:cs typeface="Calibri"/>
              <a:sym typeface="Calibri"/>
            </a:endParaRPr>
          </a:p>
        </p:txBody>
      </p:sp>
      <p:grpSp>
        <p:nvGrpSpPr>
          <p:cNvPr id="175" name="Google Shape;175;p4"/>
          <p:cNvGrpSpPr/>
          <p:nvPr/>
        </p:nvGrpSpPr>
        <p:grpSpPr>
          <a:xfrm>
            <a:off x="344510" y="2178866"/>
            <a:ext cx="5932384" cy="2825763"/>
            <a:chOff x="-1" y="-1"/>
            <a:chExt cx="5932382" cy="2825762"/>
          </a:xfrm>
        </p:grpSpPr>
        <p:grpSp>
          <p:nvGrpSpPr>
            <p:cNvPr id="176" name="Google Shape;176;p4"/>
            <p:cNvGrpSpPr/>
            <p:nvPr/>
          </p:nvGrpSpPr>
          <p:grpSpPr>
            <a:xfrm>
              <a:off x="-1" y="-1"/>
              <a:ext cx="5126126" cy="2825762"/>
              <a:chOff x="-1" y="-1"/>
              <a:chExt cx="5126125" cy="2825761"/>
            </a:xfrm>
          </p:grpSpPr>
          <p:sp>
            <p:nvSpPr>
              <p:cNvPr id="177" name="Google Shape;177;p4"/>
              <p:cNvSpPr/>
              <p:nvPr/>
            </p:nvSpPr>
            <p:spPr>
              <a:xfrm flipH="1">
                <a:off x="-1" y="-1"/>
                <a:ext cx="5126125" cy="2825761"/>
              </a:xfrm>
              <a:prstGeom prst="roundRect">
                <a:avLst>
                  <a:gd name="adj" fmla="val 16667"/>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78" name="Google Shape;178;p4"/>
              <p:cNvSpPr txBox="1"/>
              <p:nvPr/>
            </p:nvSpPr>
            <p:spPr>
              <a:xfrm>
                <a:off x="137940" y="1222757"/>
                <a:ext cx="4850243"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79" name="Google Shape;179;p4"/>
            <p:cNvSpPr/>
            <p:nvPr/>
          </p:nvSpPr>
          <p:spPr>
            <a:xfrm rot="7028958" flipH="1">
              <a:off x="5084997" y="1794478"/>
              <a:ext cx="476126" cy="1125373"/>
            </a:xfrm>
            <a:prstGeom prst="triangle">
              <a:avLst>
                <a:gd name="adj" fmla="val 50000"/>
              </a:avLst>
            </a:prstGeom>
            <a:solidFill>
              <a:srgbClr val="F7E3D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sp>
        <p:nvSpPr>
          <p:cNvPr id="180" name="Google Shape;180;p4"/>
          <p:cNvSpPr txBox="1"/>
          <p:nvPr/>
        </p:nvSpPr>
        <p:spPr>
          <a:xfrm>
            <a:off x="375971" y="1265365"/>
            <a:ext cx="8950508"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ACTIVIDAD DE CONOCIMIENTOS PREVIOS</a:t>
            </a:r>
            <a:endParaRPr/>
          </a:p>
        </p:txBody>
      </p:sp>
      <p:sp>
        <p:nvSpPr>
          <p:cNvPr id="181" name="Google Shape;181;p4"/>
          <p:cNvSpPr txBox="1"/>
          <p:nvPr/>
        </p:nvSpPr>
        <p:spPr>
          <a:xfrm>
            <a:off x="656976" y="2544435"/>
            <a:ext cx="4585620" cy="2237504"/>
          </a:xfrm>
          <a:prstGeom prst="rect">
            <a:avLst/>
          </a:prstGeom>
          <a:noFill/>
          <a:ln>
            <a:noFill/>
          </a:ln>
        </p:spPr>
        <p:txBody>
          <a:bodyPr spcFirstLastPara="1" wrap="square" lIns="91400" tIns="91400" rIns="91400" bIns="91400" anchor="ctr" anchorCtr="0">
            <a:spAutoFit/>
          </a:bodyPr>
          <a:lstStyle/>
          <a:p>
            <a:pPr marL="0" marR="5080" lvl="0" indent="0" algn="l" rtl="0">
              <a:lnSpc>
                <a:spcPct val="12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Para introducirnos en la actividad, responde las siguientes interrogantes, una de carácter general y otra de carácter personal. </a:t>
            </a:r>
            <a:r>
              <a:rPr lang="en-US" sz="1400" b="1" i="1" u="none" strike="noStrike" cap="none">
                <a:solidFill>
                  <a:srgbClr val="000000"/>
                </a:solidFill>
                <a:latin typeface="Calibri"/>
                <a:ea typeface="Calibri"/>
                <a:cs typeface="Calibri"/>
                <a:sym typeface="Calibri"/>
              </a:rPr>
              <a:t>¿Qué entendemos por motivación? ¿Qué te motiva a venir a clases? </a:t>
            </a:r>
            <a:r>
              <a:rPr lang="en-US" sz="1400" b="0" i="0" u="none" strike="noStrike" cap="none">
                <a:solidFill>
                  <a:srgbClr val="000000"/>
                </a:solidFill>
                <a:latin typeface="Calibri"/>
                <a:ea typeface="Calibri"/>
                <a:cs typeface="Calibri"/>
                <a:sym typeface="Calibri"/>
              </a:rPr>
              <a:t>Reflexiona de manera individual, anota tus respuesta en tu cuaderno y luego reúnete en grupos, comparte tus respuestas y generen una respuesta común para ambas interrogantes. Finalmente te invitamos a compartir tus respuestas con el resto de los grupos. </a:t>
            </a:r>
            <a:endParaRPr/>
          </a:p>
        </p:txBody>
      </p:sp>
      <p:sp>
        <p:nvSpPr>
          <p:cNvPr id="182" name="Google Shape;182;p4"/>
          <p:cNvSpPr txBox="1"/>
          <p:nvPr/>
        </p:nvSpPr>
        <p:spPr>
          <a:xfrm>
            <a:off x="821297" y="5257224"/>
            <a:ext cx="4995615" cy="1114581"/>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ED6B00"/>
              </a:buClr>
              <a:buSzPts val="2100"/>
              <a:buFont typeface="Calibri"/>
              <a:buNone/>
            </a:pPr>
            <a:r>
              <a:rPr lang="en-US" sz="2100" b="1" i="0" u="none" strike="noStrike" cap="none">
                <a:solidFill>
                  <a:srgbClr val="ED6B00"/>
                </a:solidFill>
                <a:latin typeface="Calibri"/>
                <a:ea typeface="Calibri"/>
                <a:cs typeface="Calibri"/>
                <a:sym typeface="Calibri"/>
              </a:rPr>
              <a:t>¡Muy bien!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ED6B00"/>
              </a:buClr>
              <a:buSzPts val="2100"/>
              <a:buFont typeface="Calibri"/>
              <a:buNone/>
            </a:pPr>
            <a:r>
              <a:rPr lang="en-US" sz="2100" b="0" i="0" u="none" strike="noStrike" cap="none">
                <a:solidFill>
                  <a:srgbClr val="ED6B00"/>
                </a:solidFill>
                <a:latin typeface="Calibri"/>
                <a:ea typeface="Calibri"/>
                <a:cs typeface="Calibri"/>
                <a:sym typeface="Calibri"/>
              </a:rPr>
              <a:t>Te invitamos a profundizar revisando</a:t>
            </a:r>
            <a:endParaRPr/>
          </a:p>
          <a:p>
            <a:pPr marL="0" marR="0" lvl="0" indent="0" algn="l" rtl="0">
              <a:lnSpc>
                <a:spcPct val="100000"/>
              </a:lnSpc>
              <a:spcBef>
                <a:spcPts val="0"/>
              </a:spcBef>
              <a:spcAft>
                <a:spcPts val="0"/>
              </a:spcAft>
              <a:buClr>
                <a:srgbClr val="A93501"/>
              </a:buClr>
              <a:buSzPts val="2100"/>
              <a:buFont typeface="Calibri"/>
              <a:buNone/>
            </a:pPr>
            <a:r>
              <a:rPr lang="en-US" sz="2100" b="0" i="0" u="none" strike="noStrike" cap="none">
                <a:solidFill>
                  <a:srgbClr val="A93501"/>
                </a:solidFill>
                <a:latin typeface="Calibri"/>
                <a:ea typeface="Calibri"/>
                <a:cs typeface="Calibri"/>
                <a:sym typeface="Calibri"/>
              </a:rPr>
              <a:t>la siguiente presentación</a:t>
            </a:r>
            <a:endParaRPr/>
          </a:p>
        </p:txBody>
      </p:sp>
      <p:pic>
        <p:nvPicPr>
          <p:cNvPr id="183" name="Google Shape;183;p4" descr="Imagen 19"/>
          <p:cNvPicPr preferRelativeResize="0"/>
          <p:nvPr/>
        </p:nvPicPr>
        <p:blipFill rotWithShape="1">
          <a:blip r:embed="rId3">
            <a:alphaModFix/>
          </a:blip>
          <a:srcRect/>
          <a:stretch/>
        </p:blipFill>
        <p:spPr>
          <a:xfrm>
            <a:off x="5135674" y="3333134"/>
            <a:ext cx="4585616" cy="434452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5"/>
          <p:cNvSpPr txBox="1">
            <a:spLocks noGrp="1"/>
          </p:cNvSpPr>
          <p:nvPr>
            <p:ph type="sldNum" idx="4294967295"/>
          </p:nvPr>
        </p:nvSpPr>
        <p:spPr>
          <a:xfrm>
            <a:off x="442488" y="6881800"/>
            <a:ext cx="266347"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5</a:t>
            </a:fld>
            <a:endParaRPr sz="1100" b="0" i="0" u="none" strike="noStrike" cap="none">
              <a:solidFill>
                <a:srgbClr val="000000"/>
              </a:solidFill>
              <a:latin typeface="Calibri"/>
              <a:ea typeface="Calibri"/>
              <a:cs typeface="Calibri"/>
              <a:sym typeface="Calibri"/>
            </a:endParaRPr>
          </a:p>
        </p:txBody>
      </p:sp>
      <p:sp>
        <p:nvSpPr>
          <p:cNvPr id="189" name="Google Shape;189;p5"/>
          <p:cNvSpPr txBox="1"/>
          <p:nvPr/>
        </p:nvSpPr>
        <p:spPr>
          <a:xfrm>
            <a:off x="452171" y="1269909"/>
            <a:ext cx="3568158"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ANTES </a:t>
            </a:r>
            <a:r>
              <a:rPr lang="en-US" sz="2800" b="0" i="0" u="none" strike="noStrike" cap="none">
                <a:solidFill>
                  <a:srgbClr val="A93501"/>
                </a:solidFill>
                <a:latin typeface="Calibri"/>
                <a:ea typeface="Calibri"/>
                <a:cs typeface="Calibri"/>
                <a:sym typeface="Calibri"/>
              </a:rPr>
              <a:t>DE COMENZAR</a:t>
            </a:r>
            <a:endParaRPr/>
          </a:p>
        </p:txBody>
      </p:sp>
      <p:grpSp>
        <p:nvGrpSpPr>
          <p:cNvPr id="190" name="Google Shape;190;p5"/>
          <p:cNvGrpSpPr/>
          <p:nvPr/>
        </p:nvGrpSpPr>
        <p:grpSpPr>
          <a:xfrm>
            <a:off x="652412" y="2034404"/>
            <a:ext cx="3718966" cy="1564675"/>
            <a:chOff x="21683" y="-1"/>
            <a:chExt cx="3718965" cy="1564675"/>
          </a:xfrm>
        </p:grpSpPr>
        <p:grpSp>
          <p:nvGrpSpPr>
            <p:cNvPr id="191" name="Google Shape;191;p5"/>
            <p:cNvGrpSpPr/>
            <p:nvPr/>
          </p:nvGrpSpPr>
          <p:grpSpPr>
            <a:xfrm>
              <a:off x="172491" y="-1"/>
              <a:ext cx="3568157" cy="968030"/>
              <a:chOff x="-1" y="-1"/>
              <a:chExt cx="3568155" cy="968029"/>
            </a:xfrm>
          </p:grpSpPr>
          <p:sp>
            <p:nvSpPr>
              <p:cNvPr id="192" name="Google Shape;192;p5"/>
              <p:cNvSpPr/>
              <p:nvPr/>
            </p:nvSpPr>
            <p:spPr>
              <a:xfrm>
                <a:off x="-1" y="-1"/>
                <a:ext cx="3568155" cy="968029"/>
              </a:xfrm>
              <a:prstGeom prst="roundRect">
                <a:avLst>
                  <a:gd name="adj" fmla="val 10157"/>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93" name="Google Shape;193;p5"/>
              <p:cNvSpPr txBox="1"/>
              <p:nvPr/>
            </p:nvSpPr>
            <p:spPr>
              <a:xfrm>
                <a:off x="28795" y="293892"/>
                <a:ext cx="3510560"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94" name="Google Shape;194;p5"/>
            <p:cNvSpPr/>
            <p:nvPr/>
          </p:nvSpPr>
          <p:spPr>
            <a:xfrm rot="-9421788">
              <a:off x="148717" y="820630"/>
              <a:ext cx="304470" cy="712897"/>
            </a:xfrm>
            <a:prstGeom prst="triangle">
              <a:avLst>
                <a:gd name="adj" fmla="val 50000"/>
              </a:avLst>
            </a:prstGeom>
            <a:solidFill>
              <a:srgbClr val="F7E3D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pic>
        <p:nvPicPr>
          <p:cNvPr id="195" name="Google Shape;195;p5" descr="Gráfico 12"/>
          <p:cNvPicPr preferRelativeResize="0"/>
          <p:nvPr/>
        </p:nvPicPr>
        <p:blipFill rotWithShape="1">
          <a:blip r:embed="rId3">
            <a:alphaModFix/>
          </a:blip>
          <a:srcRect/>
          <a:stretch/>
        </p:blipFill>
        <p:spPr>
          <a:xfrm flipH="1">
            <a:off x="402800" y="3623543"/>
            <a:ext cx="2646125" cy="2890190"/>
          </a:xfrm>
          <a:prstGeom prst="rect">
            <a:avLst/>
          </a:prstGeom>
          <a:noFill/>
          <a:ln>
            <a:noFill/>
          </a:ln>
        </p:spPr>
      </p:pic>
      <p:cxnSp>
        <p:nvCxnSpPr>
          <p:cNvPr id="196" name="Google Shape;196;p5"/>
          <p:cNvCxnSpPr/>
          <p:nvPr/>
        </p:nvCxnSpPr>
        <p:spPr>
          <a:xfrm>
            <a:off x="-4699" y="6498311"/>
            <a:ext cx="9724897" cy="3"/>
          </a:xfrm>
          <a:prstGeom prst="straightConnector1">
            <a:avLst/>
          </a:prstGeom>
          <a:noFill/>
          <a:ln w="25400" cap="flat" cmpd="sng">
            <a:solidFill>
              <a:srgbClr val="99ABB4"/>
            </a:solidFill>
            <a:prstDash val="solid"/>
            <a:round/>
            <a:headEnd type="none" w="sm" len="sm"/>
            <a:tailEnd type="none" w="sm" len="sm"/>
          </a:ln>
        </p:spPr>
      </p:cxnSp>
      <p:sp>
        <p:nvSpPr>
          <p:cNvPr id="197" name="Google Shape;197;p5"/>
          <p:cNvSpPr txBox="1"/>
          <p:nvPr/>
        </p:nvSpPr>
        <p:spPr>
          <a:xfrm>
            <a:off x="1116501" y="2244075"/>
            <a:ext cx="2769099" cy="509396"/>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¿Conoces la pirámide de la Jerarquía de Necesidades de Maslow?</a:t>
            </a:r>
            <a:endParaRPr/>
          </a:p>
        </p:txBody>
      </p:sp>
      <p:pic>
        <p:nvPicPr>
          <p:cNvPr id="198" name="Google Shape;198;p5"/>
          <p:cNvPicPr preferRelativeResize="0"/>
          <p:nvPr/>
        </p:nvPicPr>
        <p:blipFill rotWithShape="1">
          <a:blip r:embed="rId4">
            <a:alphaModFix/>
          </a:blip>
          <a:srcRect/>
          <a:stretch/>
        </p:blipFill>
        <p:spPr>
          <a:xfrm>
            <a:off x="4775755" y="3704139"/>
            <a:ext cx="2899930" cy="2784510"/>
          </a:xfrm>
          <a:prstGeom prst="rect">
            <a:avLst/>
          </a:prstGeom>
          <a:noFill/>
          <a:ln>
            <a:noFill/>
          </a:ln>
        </p:spPr>
      </p:pic>
      <p:sp>
        <p:nvSpPr>
          <p:cNvPr id="199" name="Google Shape;199;p5"/>
          <p:cNvSpPr txBox="1"/>
          <p:nvPr/>
        </p:nvSpPr>
        <p:spPr>
          <a:xfrm>
            <a:off x="2136474" y="3752377"/>
            <a:ext cx="3783031" cy="425754"/>
          </a:xfrm>
          <a:prstGeom prst="rect">
            <a:avLst/>
          </a:prstGeom>
          <a:noFill/>
          <a:ln>
            <a:noFill/>
          </a:ln>
        </p:spPr>
        <p:txBody>
          <a:bodyPr spcFirstLastPara="1" wrap="square" lIns="45700" tIns="45700" rIns="45700" bIns="45700" anchor="t" anchorCtr="0">
            <a:spAutoFit/>
          </a:bodyPr>
          <a:lstStyle/>
          <a:p>
            <a:pPr marL="0" marR="0" lvl="0" indent="0" algn="r" rtl="0">
              <a:lnSpc>
                <a:spcPct val="111666"/>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Moralidad, creatividad, espontaneidad, falta de prejuicios, aceptación de hechos, resolución de problemas</a:t>
            </a:r>
            <a:endParaRPr sz="1200" b="0" i="0" u="none" strike="noStrike" cap="none">
              <a:solidFill>
                <a:srgbClr val="000000"/>
              </a:solidFill>
              <a:latin typeface="Calibri"/>
              <a:ea typeface="Calibri"/>
              <a:cs typeface="Calibri"/>
              <a:sym typeface="Calibri"/>
            </a:endParaRPr>
          </a:p>
        </p:txBody>
      </p:sp>
      <p:sp>
        <p:nvSpPr>
          <p:cNvPr id="200" name="Google Shape;200;p5"/>
          <p:cNvSpPr txBox="1"/>
          <p:nvPr/>
        </p:nvSpPr>
        <p:spPr>
          <a:xfrm>
            <a:off x="2335131" y="4397313"/>
            <a:ext cx="3370395" cy="259041"/>
          </a:xfrm>
          <a:prstGeom prst="rect">
            <a:avLst/>
          </a:prstGeom>
          <a:noFill/>
          <a:ln>
            <a:noFill/>
          </a:ln>
        </p:spPr>
        <p:txBody>
          <a:bodyPr spcFirstLastPara="1" wrap="square" lIns="45700" tIns="45700" rIns="45700" bIns="45700" anchor="t" anchorCtr="0">
            <a:spAutoFit/>
          </a:bodyPr>
          <a:lstStyle/>
          <a:p>
            <a:pPr marL="0" marR="0" lvl="0" indent="0" algn="r" rtl="0">
              <a:lnSpc>
                <a:spcPct val="111666"/>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Autoconocimiento, confianza, respeto, éxito</a:t>
            </a:r>
            <a:endParaRPr sz="1200" b="0" i="0" u="none" strike="noStrike" cap="none">
              <a:solidFill>
                <a:srgbClr val="000000"/>
              </a:solidFill>
              <a:latin typeface="Calibri"/>
              <a:ea typeface="Calibri"/>
              <a:cs typeface="Calibri"/>
              <a:sym typeface="Calibri"/>
            </a:endParaRPr>
          </a:p>
        </p:txBody>
      </p:sp>
      <p:sp>
        <p:nvSpPr>
          <p:cNvPr id="201" name="Google Shape;201;p5"/>
          <p:cNvSpPr txBox="1"/>
          <p:nvPr/>
        </p:nvSpPr>
        <p:spPr>
          <a:xfrm>
            <a:off x="2683771" y="4952846"/>
            <a:ext cx="2688436" cy="259041"/>
          </a:xfrm>
          <a:prstGeom prst="rect">
            <a:avLst/>
          </a:prstGeom>
          <a:noFill/>
          <a:ln>
            <a:noFill/>
          </a:ln>
        </p:spPr>
        <p:txBody>
          <a:bodyPr spcFirstLastPara="1" wrap="square" lIns="45700" tIns="45700" rIns="45700" bIns="45700" anchor="t" anchorCtr="0">
            <a:spAutoFit/>
          </a:bodyPr>
          <a:lstStyle/>
          <a:p>
            <a:pPr marL="0" marR="0" lvl="0" indent="0" algn="r" rtl="0">
              <a:lnSpc>
                <a:spcPct val="111666"/>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Amistad, afecto, intimidad sexual</a:t>
            </a:r>
            <a:endParaRPr/>
          </a:p>
        </p:txBody>
      </p:sp>
      <p:sp>
        <p:nvSpPr>
          <p:cNvPr id="202" name="Google Shape;202;p5"/>
          <p:cNvSpPr txBox="1"/>
          <p:nvPr/>
        </p:nvSpPr>
        <p:spPr>
          <a:xfrm>
            <a:off x="2664855" y="5344940"/>
            <a:ext cx="2346760" cy="592466"/>
          </a:xfrm>
          <a:prstGeom prst="rect">
            <a:avLst/>
          </a:prstGeom>
          <a:noFill/>
          <a:ln>
            <a:noFill/>
          </a:ln>
        </p:spPr>
        <p:txBody>
          <a:bodyPr spcFirstLastPara="1" wrap="square" lIns="45700" tIns="45700" rIns="45700" bIns="45700" anchor="t" anchorCtr="0">
            <a:spAutoFit/>
          </a:bodyPr>
          <a:lstStyle/>
          <a:p>
            <a:pPr marL="0" marR="0" lvl="0" indent="0" algn="r" rtl="0">
              <a:lnSpc>
                <a:spcPct val="111666"/>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Seguridad física, de empleo, de recursos, moral, familiar, de salud, de propiedad privada</a:t>
            </a:r>
            <a:endParaRPr/>
          </a:p>
        </p:txBody>
      </p:sp>
      <p:sp>
        <p:nvSpPr>
          <p:cNvPr id="203" name="Google Shape;203;p5"/>
          <p:cNvSpPr txBox="1"/>
          <p:nvPr/>
        </p:nvSpPr>
        <p:spPr>
          <a:xfrm>
            <a:off x="2381491" y="6017409"/>
            <a:ext cx="2346760" cy="425754"/>
          </a:xfrm>
          <a:prstGeom prst="rect">
            <a:avLst/>
          </a:prstGeom>
          <a:noFill/>
          <a:ln>
            <a:noFill/>
          </a:ln>
        </p:spPr>
        <p:txBody>
          <a:bodyPr spcFirstLastPara="1" wrap="square" lIns="45700" tIns="45700" rIns="45700" bIns="45700" anchor="t" anchorCtr="0">
            <a:spAutoFit/>
          </a:bodyPr>
          <a:lstStyle/>
          <a:p>
            <a:pPr marL="0" marR="0" lvl="0" indent="0" algn="r" rtl="0">
              <a:lnSpc>
                <a:spcPct val="111666"/>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Respiración, alimentación, descanso, sexo, homeostasis</a:t>
            </a:r>
            <a:endParaRPr/>
          </a:p>
        </p:txBody>
      </p:sp>
      <p:sp>
        <p:nvSpPr>
          <p:cNvPr id="204" name="Google Shape;204;p5"/>
          <p:cNvSpPr txBox="1"/>
          <p:nvPr/>
        </p:nvSpPr>
        <p:spPr>
          <a:xfrm>
            <a:off x="6466604" y="3835734"/>
            <a:ext cx="2688436" cy="259041"/>
          </a:xfrm>
          <a:prstGeom prst="rect">
            <a:avLst/>
          </a:prstGeom>
          <a:noFill/>
          <a:ln>
            <a:noFill/>
          </a:ln>
        </p:spPr>
        <p:txBody>
          <a:bodyPr spcFirstLastPara="1" wrap="square" lIns="45700" tIns="45700" rIns="45700" bIns="45700" anchor="t" anchorCtr="0">
            <a:spAutoFit/>
          </a:bodyPr>
          <a:lstStyle/>
          <a:p>
            <a:pPr marL="0" marR="0" lvl="0" indent="0" algn="l" rtl="0">
              <a:lnSpc>
                <a:spcPct val="111666"/>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Auto realización</a:t>
            </a:r>
            <a:endParaRPr sz="1200" b="0" i="0" u="none" strike="noStrike" cap="none">
              <a:solidFill>
                <a:srgbClr val="000000"/>
              </a:solidFill>
              <a:latin typeface="Calibri"/>
              <a:ea typeface="Calibri"/>
              <a:cs typeface="Calibri"/>
              <a:sym typeface="Calibri"/>
            </a:endParaRPr>
          </a:p>
        </p:txBody>
      </p:sp>
      <p:sp>
        <p:nvSpPr>
          <p:cNvPr id="205" name="Google Shape;205;p5"/>
          <p:cNvSpPr txBox="1"/>
          <p:nvPr/>
        </p:nvSpPr>
        <p:spPr>
          <a:xfrm>
            <a:off x="7381513" y="5511653"/>
            <a:ext cx="2688436" cy="259041"/>
          </a:xfrm>
          <a:prstGeom prst="rect">
            <a:avLst/>
          </a:prstGeom>
          <a:noFill/>
          <a:ln>
            <a:noFill/>
          </a:ln>
        </p:spPr>
        <p:txBody>
          <a:bodyPr spcFirstLastPara="1" wrap="square" lIns="45700" tIns="45700" rIns="45700" bIns="45700" anchor="t" anchorCtr="0">
            <a:spAutoFit/>
          </a:bodyPr>
          <a:lstStyle/>
          <a:p>
            <a:pPr marL="0" marR="0" lvl="0" indent="0" algn="l" rtl="0">
              <a:lnSpc>
                <a:spcPct val="111666"/>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Seguridad / Protección</a:t>
            </a:r>
            <a:endParaRPr sz="1200" b="0" i="0" u="none" strike="noStrike" cap="none">
              <a:solidFill>
                <a:srgbClr val="000000"/>
              </a:solidFill>
              <a:latin typeface="Calibri"/>
              <a:ea typeface="Calibri"/>
              <a:cs typeface="Calibri"/>
              <a:sym typeface="Calibri"/>
            </a:endParaRPr>
          </a:p>
        </p:txBody>
      </p:sp>
      <p:sp>
        <p:nvSpPr>
          <p:cNvPr id="206" name="Google Shape;206;p5"/>
          <p:cNvSpPr txBox="1"/>
          <p:nvPr/>
        </p:nvSpPr>
        <p:spPr>
          <a:xfrm>
            <a:off x="7070001" y="4970685"/>
            <a:ext cx="843583" cy="259041"/>
          </a:xfrm>
          <a:prstGeom prst="rect">
            <a:avLst/>
          </a:prstGeom>
          <a:noFill/>
          <a:ln>
            <a:noFill/>
          </a:ln>
        </p:spPr>
        <p:txBody>
          <a:bodyPr spcFirstLastPara="1" wrap="square" lIns="45700" tIns="45700" rIns="45700" bIns="45700" anchor="t" anchorCtr="0">
            <a:spAutoFit/>
          </a:bodyPr>
          <a:lstStyle/>
          <a:p>
            <a:pPr marL="0" marR="0" lvl="0" indent="0" algn="l" rtl="0">
              <a:lnSpc>
                <a:spcPct val="111666"/>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Social</a:t>
            </a:r>
            <a:endParaRPr/>
          </a:p>
        </p:txBody>
      </p:sp>
      <p:sp>
        <p:nvSpPr>
          <p:cNvPr id="207" name="Google Shape;207;p5"/>
          <p:cNvSpPr txBox="1"/>
          <p:nvPr/>
        </p:nvSpPr>
        <p:spPr>
          <a:xfrm>
            <a:off x="6784417" y="4397313"/>
            <a:ext cx="2688436" cy="259041"/>
          </a:xfrm>
          <a:prstGeom prst="rect">
            <a:avLst/>
          </a:prstGeom>
          <a:noFill/>
          <a:ln>
            <a:noFill/>
          </a:ln>
        </p:spPr>
        <p:txBody>
          <a:bodyPr spcFirstLastPara="1" wrap="square" lIns="45700" tIns="45700" rIns="45700" bIns="45700" anchor="t" anchorCtr="0">
            <a:spAutoFit/>
          </a:bodyPr>
          <a:lstStyle/>
          <a:p>
            <a:pPr marL="0" marR="0" lvl="0" indent="0" algn="l" rtl="0">
              <a:lnSpc>
                <a:spcPct val="111666"/>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Reconocimiento / Autoestima</a:t>
            </a:r>
            <a:endParaRPr/>
          </a:p>
        </p:txBody>
      </p:sp>
      <p:sp>
        <p:nvSpPr>
          <p:cNvPr id="208" name="Google Shape;208;p5"/>
          <p:cNvSpPr txBox="1"/>
          <p:nvPr/>
        </p:nvSpPr>
        <p:spPr>
          <a:xfrm>
            <a:off x="7684478" y="6100766"/>
            <a:ext cx="2688436" cy="259041"/>
          </a:xfrm>
          <a:prstGeom prst="rect">
            <a:avLst/>
          </a:prstGeom>
          <a:noFill/>
          <a:ln>
            <a:noFill/>
          </a:ln>
        </p:spPr>
        <p:txBody>
          <a:bodyPr spcFirstLastPara="1" wrap="square" lIns="45700" tIns="45700" rIns="45700" bIns="45700" anchor="t" anchorCtr="0">
            <a:spAutoFit/>
          </a:bodyPr>
          <a:lstStyle/>
          <a:p>
            <a:pPr marL="0" marR="0" lvl="0" indent="0" algn="l" rtl="0">
              <a:lnSpc>
                <a:spcPct val="111666"/>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Básicas o fisológicas</a:t>
            </a:r>
            <a:endParaRPr/>
          </a:p>
        </p:txBody>
      </p:sp>
      <p:sp>
        <p:nvSpPr>
          <p:cNvPr id="209" name="Google Shape;209;p5"/>
          <p:cNvSpPr txBox="1"/>
          <p:nvPr/>
        </p:nvSpPr>
        <p:spPr>
          <a:xfrm>
            <a:off x="5909810" y="6100766"/>
            <a:ext cx="637581" cy="259041"/>
          </a:xfrm>
          <a:prstGeom prst="rect">
            <a:avLst/>
          </a:prstGeom>
          <a:noFill/>
          <a:ln>
            <a:noFill/>
          </a:ln>
        </p:spPr>
        <p:txBody>
          <a:bodyPr spcFirstLastPara="1" wrap="square" lIns="45700" tIns="45700" rIns="45700" bIns="45700" anchor="t" anchorCtr="0">
            <a:spAutoFit/>
          </a:bodyPr>
          <a:lstStyle/>
          <a:p>
            <a:pPr marL="0" marR="0" lvl="0" indent="0" algn="ctr" rtl="0">
              <a:lnSpc>
                <a:spcPct val="121818"/>
              </a:lnSpc>
              <a:spcBef>
                <a:spcPts val="0"/>
              </a:spcBef>
              <a:spcAft>
                <a:spcPts val="0"/>
              </a:spcAft>
              <a:buClr>
                <a:schemeClr val="lt1"/>
              </a:buClr>
              <a:buSzPts val="1100"/>
              <a:buFont typeface="Calibri"/>
              <a:buNone/>
            </a:pPr>
            <a:r>
              <a:rPr lang="en-US" sz="1100" b="1" i="0" u="none" strike="noStrike" cap="none">
                <a:solidFill>
                  <a:schemeClr val="lt1"/>
                </a:solidFill>
                <a:latin typeface="Calibri"/>
                <a:ea typeface="Calibri"/>
                <a:cs typeface="Calibri"/>
                <a:sym typeface="Calibri"/>
              </a:rPr>
              <a:t>Nivel 1</a:t>
            </a:r>
            <a:endParaRPr sz="1100" b="1" i="0" u="none" strike="noStrike" cap="none">
              <a:solidFill>
                <a:schemeClr val="lt1"/>
              </a:solidFill>
              <a:latin typeface="Calibri"/>
              <a:ea typeface="Calibri"/>
              <a:cs typeface="Calibri"/>
              <a:sym typeface="Calibri"/>
            </a:endParaRPr>
          </a:p>
        </p:txBody>
      </p:sp>
      <p:sp>
        <p:nvSpPr>
          <p:cNvPr id="210" name="Google Shape;210;p5"/>
          <p:cNvSpPr txBox="1"/>
          <p:nvPr/>
        </p:nvSpPr>
        <p:spPr>
          <a:xfrm>
            <a:off x="5909810" y="5546850"/>
            <a:ext cx="637581" cy="259041"/>
          </a:xfrm>
          <a:prstGeom prst="rect">
            <a:avLst/>
          </a:prstGeom>
          <a:noFill/>
          <a:ln>
            <a:noFill/>
          </a:ln>
        </p:spPr>
        <p:txBody>
          <a:bodyPr spcFirstLastPara="1" wrap="square" lIns="45700" tIns="45700" rIns="45700" bIns="45700" anchor="t" anchorCtr="0">
            <a:spAutoFit/>
          </a:bodyPr>
          <a:lstStyle/>
          <a:p>
            <a:pPr marL="0" marR="0" lvl="0" indent="0" algn="ctr" rtl="0">
              <a:lnSpc>
                <a:spcPct val="121818"/>
              </a:lnSpc>
              <a:spcBef>
                <a:spcPts val="0"/>
              </a:spcBef>
              <a:spcAft>
                <a:spcPts val="0"/>
              </a:spcAft>
              <a:buClr>
                <a:schemeClr val="lt1"/>
              </a:buClr>
              <a:buSzPts val="1100"/>
              <a:buFont typeface="Calibri"/>
              <a:buNone/>
            </a:pPr>
            <a:r>
              <a:rPr lang="en-US" sz="1100" b="1" i="0" u="none" strike="noStrike" cap="none">
                <a:solidFill>
                  <a:schemeClr val="lt1"/>
                </a:solidFill>
                <a:latin typeface="Calibri"/>
                <a:ea typeface="Calibri"/>
                <a:cs typeface="Calibri"/>
                <a:sym typeface="Calibri"/>
              </a:rPr>
              <a:t>Nivel 2</a:t>
            </a:r>
            <a:endParaRPr sz="1100" b="1" i="0" u="none" strike="noStrike" cap="none">
              <a:solidFill>
                <a:schemeClr val="lt1"/>
              </a:solidFill>
              <a:latin typeface="Calibri"/>
              <a:ea typeface="Calibri"/>
              <a:cs typeface="Calibri"/>
              <a:sym typeface="Calibri"/>
            </a:endParaRPr>
          </a:p>
        </p:txBody>
      </p:sp>
      <p:sp>
        <p:nvSpPr>
          <p:cNvPr id="211" name="Google Shape;211;p5"/>
          <p:cNvSpPr txBox="1"/>
          <p:nvPr/>
        </p:nvSpPr>
        <p:spPr>
          <a:xfrm>
            <a:off x="5909810" y="5001727"/>
            <a:ext cx="637581" cy="259041"/>
          </a:xfrm>
          <a:prstGeom prst="rect">
            <a:avLst/>
          </a:prstGeom>
          <a:noFill/>
          <a:ln>
            <a:noFill/>
          </a:ln>
        </p:spPr>
        <p:txBody>
          <a:bodyPr spcFirstLastPara="1" wrap="square" lIns="45700" tIns="45700" rIns="45700" bIns="45700" anchor="t" anchorCtr="0">
            <a:spAutoFit/>
          </a:bodyPr>
          <a:lstStyle/>
          <a:p>
            <a:pPr marL="0" marR="0" lvl="0" indent="0" algn="ctr" rtl="0">
              <a:lnSpc>
                <a:spcPct val="121818"/>
              </a:lnSpc>
              <a:spcBef>
                <a:spcPts val="0"/>
              </a:spcBef>
              <a:spcAft>
                <a:spcPts val="0"/>
              </a:spcAft>
              <a:buClr>
                <a:schemeClr val="lt1"/>
              </a:buClr>
              <a:buSzPts val="1100"/>
              <a:buFont typeface="Calibri"/>
              <a:buNone/>
            </a:pPr>
            <a:r>
              <a:rPr lang="en-US" sz="1100" b="1" i="0" u="none" strike="noStrike" cap="none">
                <a:solidFill>
                  <a:schemeClr val="lt1"/>
                </a:solidFill>
                <a:latin typeface="Calibri"/>
                <a:ea typeface="Calibri"/>
                <a:cs typeface="Calibri"/>
                <a:sym typeface="Calibri"/>
              </a:rPr>
              <a:t>Nivel 3</a:t>
            </a:r>
            <a:endParaRPr sz="1100" b="1" i="0" u="none" strike="noStrike" cap="none">
              <a:solidFill>
                <a:schemeClr val="lt1"/>
              </a:solidFill>
              <a:latin typeface="Calibri"/>
              <a:ea typeface="Calibri"/>
              <a:cs typeface="Calibri"/>
              <a:sym typeface="Calibri"/>
            </a:endParaRPr>
          </a:p>
        </p:txBody>
      </p:sp>
      <p:sp>
        <p:nvSpPr>
          <p:cNvPr id="212" name="Google Shape;212;p5"/>
          <p:cNvSpPr txBox="1"/>
          <p:nvPr/>
        </p:nvSpPr>
        <p:spPr>
          <a:xfrm>
            <a:off x="5909810" y="4447811"/>
            <a:ext cx="637581" cy="259041"/>
          </a:xfrm>
          <a:prstGeom prst="rect">
            <a:avLst/>
          </a:prstGeom>
          <a:noFill/>
          <a:ln>
            <a:noFill/>
          </a:ln>
        </p:spPr>
        <p:txBody>
          <a:bodyPr spcFirstLastPara="1" wrap="square" lIns="45700" tIns="45700" rIns="45700" bIns="45700" anchor="t" anchorCtr="0">
            <a:spAutoFit/>
          </a:bodyPr>
          <a:lstStyle/>
          <a:p>
            <a:pPr marL="0" marR="0" lvl="0" indent="0" algn="ctr" rtl="0">
              <a:lnSpc>
                <a:spcPct val="121818"/>
              </a:lnSpc>
              <a:spcBef>
                <a:spcPts val="0"/>
              </a:spcBef>
              <a:spcAft>
                <a:spcPts val="0"/>
              </a:spcAft>
              <a:buClr>
                <a:schemeClr val="lt1"/>
              </a:buClr>
              <a:buSzPts val="1100"/>
              <a:buFont typeface="Calibri"/>
              <a:buNone/>
            </a:pPr>
            <a:r>
              <a:rPr lang="en-US" sz="1100" b="1" i="0" u="none" strike="noStrike" cap="none">
                <a:solidFill>
                  <a:schemeClr val="lt1"/>
                </a:solidFill>
                <a:latin typeface="Calibri"/>
                <a:ea typeface="Calibri"/>
                <a:cs typeface="Calibri"/>
                <a:sym typeface="Calibri"/>
              </a:rPr>
              <a:t>Nivel 4</a:t>
            </a:r>
            <a:endParaRPr sz="1100" b="1" i="0" u="none" strike="noStrike" cap="none">
              <a:solidFill>
                <a:schemeClr val="lt1"/>
              </a:solidFill>
              <a:latin typeface="Calibri"/>
              <a:ea typeface="Calibri"/>
              <a:cs typeface="Calibri"/>
              <a:sym typeface="Calibri"/>
            </a:endParaRPr>
          </a:p>
        </p:txBody>
      </p:sp>
      <p:sp>
        <p:nvSpPr>
          <p:cNvPr id="213" name="Google Shape;213;p5"/>
          <p:cNvSpPr txBox="1"/>
          <p:nvPr/>
        </p:nvSpPr>
        <p:spPr>
          <a:xfrm>
            <a:off x="5909810" y="3893195"/>
            <a:ext cx="637581" cy="425754"/>
          </a:xfrm>
          <a:prstGeom prst="rect">
            <a:avLst/>
          </a:prstGeom>
          <a:noFill/>
          <a:ln>
            <a:noFill/>
          </a:ln>
        </p:spPr>
        <p:txBody>
          <a:bodyPr spcFirstLastPara="1" wrap="square" lIns="45700" tIns="45700" rIns="45700" bIns="45700" anchor="t" anchorCtr="0">
            <a:spAutoFit/>
          </a:bodyPr>
          <a:lstStyle/>
          <a:p>
            <a:pPr marL="0" marR="0" lvl="0" indent="0" algn="ctr" rtl="0">
              <a:lnSpc>
                <a:spcPct val="121818"/>
              </a:lnSpc>
              <a:spcBef>
                <a:spcPts val="0"/>
              </a:spcBef>
              <a:spcAft>
                <a:spcPts val="0"/>
              </a:spcAft>
              <a:buClr>
                <a:schemeClr val="lt1"/>
              </a:buClr>
              <a:buSzPts val="1100"/>
              <a:buFont typeface="Calibri"/>
              <a:buNone/>
            </a:pPr>
            <a:r>
              <a:rPr lang="en-US" sz="1100" b="1" i="0" u="none" strike="noStrike" cap="none">
                <a:solidFill>
                  <a:schemeClr val="lt1"/>
                </a:solidFill>
                <a:latin typeface="Calibri"/>
                <a:ea typeface="Calibri"/>
                <a:cs typeface="Calibri"/>
                <a:sym typeface="Calibri"/>
              </a:rPr>
              <a:t>Nivel </a:t>
            </a:r>
            <a:endParaRPr/>
          </a:p>
          <a:p>
            <a:pPr marL="0" marR="0" lvl="0" indent="0" algn="ctr" rtl="0">
              <a:lnSpc>
                <a:spcPct val="121818"/>
              </a:lnSpc>
              <a:spcBef>
                <a:spcPts val="0"/>
              </a:spcBef>
              <a:spcAft>
                <a:spcPts val="0"/>
              </a:spcAft>
              <a:buClr>
                <a:schemeClr val="lt1"/>
              </a:buClr>
              <a:buSzPts val="1100"/>
              <a:buFont typeface="Calibri"/>
              <a:buNone/>
            </a:pPr>
            <a:r>
              <a:rPr lang="en-US" sz="1100" b="1" i="0" u="none" strike="noStrike" cap="none">
                <a:solidFill>
                  <a:schemeClr val="lt1"/>
                </a:solidFill>
                <a:latin typeface="Calibri"/>
                <a:ea typeface="Calibri"/>
                <a:cs typeface="Calibri"/>
                <a:sym typeface="Calibri"/>
              </a:rPr>
              <a:t>5</a:t>
            </a:r>
            <a:endParaRPr sz="1100" b="1" i="0" u="none" strike="noStrike" cap="non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6"/>
          <p:cNvSpPr txBox="1">
            <a:spLocks noGrp="1"/>
          </p:cNvSpPr>
          <p:nvPr>
            <p:ph type="sldNum" idx="4294967295"/>
          </p:nvPr>
        </p:nvSpPr>
        <p:spPr>
          <a:xfrm>
            <a:off x="442488" y="6881800"/>
            <a:ext cx="266347"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6</a:t>
            </a:fld>
            <a:endParaRPr sz="1100" b="0" i="0" u="none" strike="noStrike" cap="none">
              <a:solidFill>
                <a:srgbClr val="000000"/>
              </a:solidFill>
              <a:latin typeface="Calibri"/>
              <a:ea typeface="Calibri"/>
              <a:cs typeface="Calibri"/>
              <a:sym typeface="Calibri"/>
            </a:endParaRPr>
          </a:p>
        </p:txBody>
      </p:sp>
      <p:sp>
        <p:nvSpPr>
          <p:cNvPr id="219" name="Google Shape;219;p6"/>
          <p:cNvSpPr txBox="1"/>
          <p:nvPr/>
        </p:nvSpPr>
        <p:spPr>
          <a:xfrm>
            <a:off x="4109576" y="2664933"/>
            <a:ext cx="4840957" cy="300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Al término de la actividad estarás en condiciones de:</a:t>
            </a:r>
            <a:endParaRPr/>
          </a:p>
        </p:txBody>
      </p:sp>
      <p:grpSp>
        <p:nvGrpSpPr>
          <p:cNvPr id="220" name="Google Shape;220;p6"/>
          <p:cNvGrpSpPr/>
          <p:nvPr/>
        </p:nvGrpSpPr>
        <p:grpSpPr>
          <a:xfrm>
            <a:off x="4063844" y="3185645"/>
            <a:ext cx="5081324" cy="3107010"/>
            <a:chOff x="-2" y="-2"/>
            <a:chExt cx="5081323" cy="3107008"/>
          </a:xfrm>
        </p:grpSpPr>
        <p:sp>
          <p:nvSpPr>
            <p:cNvPr id="221" name="Google Shape;221;p6"/>
            <p:cNvSpPr/>
            <p:nvPr/>
          </p:nvSpPr>
          <p:spPr>
            <a:xfrm>
              <a:off x="-2" y="-2"/>
              <a:ext cx="5081323" cy="3107008"/>
            </a:xfrm>
            <a:prstGeom prst="roundRect">
              <a:avLst>
                <a:gd name="adj" fmla="val 6741"/>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22" name="Google Shape;222;p6"/>
            <p:cNvSpPr txBox="1"/>
            <p:nvPr/>
          </p:nvSpPr>
          <p:spPr>
            <a:xfrm>
              <a:off x="66104" y="1363380"/>
              <a:ext cx="4949109"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223" name="Google Shape;223;p6"/>
          <p:cNvSpPr txBox="1"/>
          <p:nvPr/>
        </p:nvSpPr>
        <p:spPr>
          <a:xfrm>
            <a:off x="4624637" y="3424308"/>
            <a:ext cx="3923027" cy="33851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Reconocer el significado de motivación.</a:t>
            </a:r>
            <a:endParaRPr/>
          </a:p>
        </p:txBody>
      </p:sp>
      <p:grpSp>
        <p:nvGrpSpPr>
          <p:cNvPr id="224" name="Google Shape;224;p6"/>
          <p:cNvGrpSpPr/>
          <p:nvPr/>
        </p:nvGrpSpPr>
        <p:grpSpPr>
          <a:xfrm>
            <a:off x="3876124" y="3350860"/>
            <a:ext cx="375454" cy="536162"/>
            <a:chOff x="-2" y="-1"/>
            <a:chExt cx="375453" cy="536160"/>
          </a:xfrm>
        </p:grpSpPr>
        <p:sp>
          <p:nvSpPr>
            <p:cNvPr id="225" name="Google Shape;225;p6"/>
            <p:cNvSpPr/>
            <p:nvPr/>
          </p:nvSpPr>
          <p:spPr>
            <a:xfrm>
              <a:off x="-2" y="87005"/>
              <a:ext cx="375453" cy="362167"/>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26" name="Google Shape;226;p6"/>
            <p:cNvSpPr txBox="1"/>
            <p:nvPr/>
          </p:nvSpPr>
          <p:spPr>
            <a:xfrm>
              <a:off x="9506" y="-1"/>
              <a:ext cx="299699" cy="53616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1</a:t>
              </a:r>
              <a:endParaRPr/>
            </a:p>
          </p:txBody>
        </p:sp>
      </p:grpSp>
      <p:sp>
        <p:nvSpPr>
          <p:cNvPr id="227" name="Google Shape;227;p6"/>
          <p:cNvSpPr txBox="1"/>
          <p:nvPr/>
        </p:nvSpPr>
        <p:spPr>
          <a:xfrm>
            <a:off x="4624637" y="5167576"/>
            <a:ext cx="3892106" cy="584733"/>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Reconocer la importancia de la motivación para el desarrollo de las personas.</a:t>
            </a:r>
            <a:endParaRPr/>
          </a:p>
        </p:txBody>
      </p:sp>
      <p:grpSp>
        <p:nvGrpSpPr>
          <p:cNvPr id="228" name="Google Shape;228;p6"/>
          <p:cNvGrpSpPr/>
          <p:nvPr/>
        </p:nvGrpSpPr>
        <p:grpSpPr>
          <a:xfrm>
            <a:off x="3869083" y="4178689"/>
            <a:ext cx="375454" cy="536162"/>
            <a:chOff x="-1" y="-1"/>
            <a:chExt cx="375452" cy="536160"/>
          </a:xfrm>
        </p:grpSpPr>
        <p:sp>
          <p:nvSpPr>
            <p:cNvPr id="229" name="Google Shape;229;p6"/>
            <p:cNvSpPr/>
            <p:nvPr/>
          </p:nvSpPr>
          <p:spPr>
            <a:xfrm>
              <a:off x="-1" y="87005"/>
              <a:ext cx="375452" cy="362169"/>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30" name="Google Shape;230;p6"/>
            <p:cNvSpPr txBox="1"/>
            <p:nvPr/>
          </p:nvSpPr>
          <p:spPr>
            <a:xfrm>
              <a:off x="9506" y="-1"/>
              <a:ext cx="299701" cy="53616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2</a:t>
              </a:r>
              <a:endParaRPr/>
            </a:p>
          </p:txBody>
        </p:sp>
      </p:grpSp>
      <p:sp>
        <p:nvSpPr>
          <p:cNvPr id="231" name="Google Shape;231;p6"/>
          <p:cNvSpPr txBox="1"/>
          <p:nvPr/>
        </p:nvSpPr>
        <p:spPr>
          <a:xfrm>
            <a:off x="375968" y="1760907"/>
            <a:ext cx="6161996" cy="431584"/>
          </a:xfrm>
          <a:prstGeom prst="rect">
            <a:avLst/>
          </a:prstGeom>
          <a:noFill/>
          <a:ln>
            <a:noFill/>
          </a:ln>
        </p:spPr>
        <p:txBody>
          <a:bodyPr spcFirstLastPara="1" wrap="square" lIns="91400" tIns="91400" rIns="91400" bIns="91400" anchor="ctr" anchorCtr="0">
            <a:spAutoFit/>
          </a:bodyPr>
          <a:lstStyle/>
          <a:p>
            <a:pPr marL="0" marR="0" lvl="0" indent="0" algn="l" rtl="0">
              <a:lnSpc>
                <a:spcPct val="90000"/>
              </a:lnSpc>
              <a:spcBef>
                <a:spcPts val="0"/>
              </a:spcBef>
              <a:spcAft>
                <a:spcPts val="0"/>
              </a:spcAft>
              <a:buClr>
                <a:srgbClr val="A93501"/>
              </a:buClr>
              <a:buSzPts val="2000"/>
              <a:buFont typeface="Calibri"/>
              <a:buNone/>
            </a:pPr>
            <a:r>
              <a:rPr lang="en-US" sz="2000" b="0" i="0" u="none" strike="noStrike" cap="none">
                <a:solidFill>
                  <a:srgbClr val="A93501"/>
                </a:solidFill>
                <a:latin typeface="Calibri"/>
                <a:ea typeface="Calibri"/>
                <a:cs typeface="Calibri"/>
                <a:sym typeface="Calibri"/>
              </a:rPr>
              <a:t>MOTIVACIÓN Y </a:t>
            </a:r>
            <a:r>
              <a:rPr lang="en-US" sz="2000" b="1" i="0" u="none" strike="noStrike" cap="none">
                <a:solidFill>
                  <a:srgbClr val="ED6B00"/>
                </a:solidFill>
                <a:latin typeface="Calibri"/>
                <a:ea typeface="Calibri"/>
                <a:cs typeface="Calibri"/>
                <a:sym typeface="Calibri"/>
              </a:rPr>
              <a:t>DESARROLLO HUMANO</a:t>
            </a:r>
            <a:endParaRPr/>
          </a:p>
        </p:txBody>
      </p:sp>
      <p:sp>
        <p:nvSpPr>
          <p:cNvPr id="232" name="Google Shape;232;p6"/>
          <p:cNvSpPr txBox="1"/>
          <p:nvPr/>
        </p:nvSpPr>
        <p:spPr>
          <a:xfrm>
            <a:off x="4017016" y="1029694"/>
            <a:ext cx="466498" cy="830096"/>
          </a:xfrm>
          <a:prstGeom prst="rect">
            <a:avLst/>
          </a:prstGeom>
          <a:noFill/>
          <a:ln>
            <a:noFill/>
          </a:ln>
        </p:spPr>
        <p:txBody>
          <a:bodyPr spcFirstLastPara="1" wrap="square" lIns="91400" tIns="91400" rIns="91400" bIns="91400" anchor="ctr" anchorCtr="0">
            <a:spAutoFit/>
          </a:bodyPr>
          <a:lstStyle/>
          <a:p>
            <a:pPr marL="0" marR="0" lvl="0" indent="0" algn="r" rtl="0">
              <a:lnSpc>
                <a:spcPct val="90000"/>
              </a:lnSpc>
              <a:spcBef>
                <a:spcPts val="0"/>
              </a:spcBef>
              <a:spcAft>
                <a:spcPts val="0"/>
              </a:spcAft>
              <a:buClr>
                <a:srgbClr val="FFB375"/>
              </a:buClr>
              <a:buSzPts val="5000"/>
              <a:buFont typeface="Calibri"/>
              <a:buNone/>
            </a:pPr>
            <a:r>
              <a:rPr lang="en-US" sz="5000" b="0" i="0" u="none" strike="noStrike" cap="none">
                <a:solidFill>
                  <a:srgbClr val="FFB375"/>
                </a:solidFill>
                <a:latin typeface="Calibri"/>
                <a:ea typeface="Calibri"/>
                <a:cs typeface="Calibri"/>
                <a:sym typeface="Calibri"/>
              </a:rPr>
              <a:t>1</a:t>
            </a:r>
            <a:endParaRPr/>
          </a:p>
        </p:txBody>
      </p:sp>
      <p:pic>
        <p:nvPicPr>
          <p:cNvPr id="233" name="Google Shape;233;p6" descr="Imagen 20"/>
          <p:cNvPicPr preferRelativeResize="0"/>
          <p:nvPr/>
        </p:nvPicPr>
        <p:blipFill rotWithShape="1">
          <a:blip r:embed="rId3">
            <a:alphaModFix/>
          </a:blip>
          <a:srcRect/>
          <a:stretch/>
        </p:blipFill>
        <p:spPr>
          <a:xfrm>
            <a:off x="678383" y="2382977"/>
            <a:ext cx="2950556" cy="4313791"/>
          </a:xfrm>
          <a:prstGeom prst="rect">
            <a:avLst/>
          </a:prstGeom>
          <a:noFill/>
          <a:ln>
            <a:noFill/>
          </a:ln>
        </p:spPr>
      </p:pic>
      <p:sp>
        <p:nvSpPr>
          <p:cNvPr id="234" name="Google Shape;234;p6"/>
          <p:cNvSpPr txBox="1"/>
          <p:nvPr/>
        </p:nvSpPr>
        <p:spPr>
          <a:xfrm>
            <a:off x="375975" y="1176661"/>
            <a:ext cx="3789804"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MENÚ DE LA ACTIVIDAD</a:t>
            </a:r>
            <a:endParaRPr/>
          </a:p>
        </p:txBody>
      </p:sp>
      <p:grpSp>
        <p:nvGrpSpPr>
          <p:cNvPr id="235" name="Google Shape;235;p6"/>
          <p:cNvGrpSpPr/>
          <p:nvPr/>
        </p:nvGrpSpPr>
        <p:grpSpPr>
          <a:xfrm>
            <a:off x="3885630" y="5176427"/>
            <a:ext cx="375454" cy="536161"/>
            <a:chOff x="-1" y="-1"/>
            <a:chExt cx="375452" cy="536160"/>
          </a:xfrm>
        </p:grpSpPr>
        <p:sp>
          <p:nvSpPr>
            <p:cNvPr id="236" name="Google Shape;236;p6"/>
            <p:cNvSpPr/>
            <p:nvPr/>
          </p:nvSpPr>
          <p:spPr>
            <a:xfrm>
              <a:off x="-1" y="87005"/>
              <a:ext cx="375452" cy="362170"/>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37" name="Google Shape;237;p6"/>
            <p:cNvSpPr txBox="1"/>
            <p:nvPr/>
          </p:nvSpPr>
          <p:spPr>
            <a:xfrm>
              <a:off x="9506" y="-1"/>
              <a:ext cx="299701" cy="53616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3</a:t>
              </a:r>
              <a:endParaRPr/>
            </a:p>
          </p:txBody>
        </p:sp>
      </p:grpSp>
      <p:sp>
        <p:nvSpPr>
          <p:cNvPr id="238" name="Google Shape;238;p6"/>
          <p:cNvSpPr txBox="1"/>
          <p:nvPr/>
        </p:nvSpPr>
        <p:spPr>
          <a:xfrm>
            <a:off x="4624637" y="4154413"/>
            <a:ext cx="3923027" cy="830954"/>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Identificar la Teoría Motivacional de la Jerarquía de necesidades de Abraham Maslow.</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7"/>
          <p:cNvSpPr txBox="1">
            <a:spLocks noGrp="1"/>
          </p:cNvSpPr>
          <p:nvPr>
            <p:ph type="sldNum" idx="4294967295"/>
          </p:nvPr>
        </p:nvSpPr>
        <p:spPr>
          <a:xfrm>
            <a:off x="442488" y="6881800"/>
            <a:ext cx="266347"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7</a:t>
            </a:fld>
            <a:endParaRPr sz="1100" b="0" i="0" u="none" strike="noStrike" cap="none">
              <a:solidFill>
                <a:srgbClr val="000000"/>
              </a:solidFill>
              <a:latin typeface="Calibri"/>
              <a:ea typeface="Calibri"/>
              <a:cs typeface="Calibri"/>
              <a:sym typeface="Calibri"/>
            </a:endParaRPr>
          </a:p>
        </p:txBody>
      </p:sp>
      <p:sp>
        <p:nvSpPr>
          <p:cNvPr id="244" name="Google Shape;244;p7"/>
          <p:cNvSpPr txBox="1"/>
          <p:nvPr/>
        </p:nvSpPr>
        <p:spPr>
          <a:xfrm>
            <a:off x="463469" y="1222655"/>
            <a:ext cx="4199788" cy="444754"/>
          </a:xfrm>
          <a:prstGeom prst="rect">
            <a:avLst/>
          </a:prstGeom>
          <a:noFill/>
          <a:ln>
            <a:noFill/>
          </a:ln>
        </p:spPr>
        <p:txBody>
          <a:bodyPr spcFirstLastPara="1" wrap="square" lIns="45700" tIns="45700" rIns="45700" bIns="45700" anchor="t"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CONCEPTO </a:t>
            </a:r>
            <a:r>
              <a:rPr lang="en-US" sz="2800" b="0" i="0" u="none" strike="noStrike" cap="none">
                <a:solidFill>
                  <a:srgbClr val="A93501"/>
                </a:solidFill>
                <a:latin typeface="Calibri"/>
                <a:ea typeface="Calibri"/>
                <a:cs typeface="Calibri"/>
                <a:sym typeface="Calibri"/>
              </a:rPr>
              <a:t>DE MOTIVACIÓN</a:t>
            </a:r>
            <a:endParaRPr/>
          </a:p>
        </p:txBody>
      </p:sp>
      <p:sp>
        <p:nvSpPr>
          <p:cNvPr id="245" name="Google Shape;245;p7"/>
          <p:cNvSpPr txBox="1"/>
          <p:nvPr/>
        </p:nvSpPr>
        <p:spPr>
          <a:xfrm>
            <a:off x="506467" y="1777409"/>
            <a:ext cx="7259864" cy="1169513"/>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Desde el punto de vista etimológico, la palabra motivación está compuesta por el latín </a:t>
            </a:r>
            <a:r>
              <a:rPr lang="en-US" sz="1600" b="1" i="0" u="none" strike="noStrike" cap="none">
                <a:solidFill>
                  <a:srgbClr val="000000"/>
                </a:solidFill>
                <a:latin typeface="Calibri"/>
                <a:ea typeface="Calibri"/>
                <a:cs typeface="Calibri"/>
                <a:sym typeface="Calibri"/>
              </a:rPr>
              <a:t>Motivus</a:t>
            </a:r>
            <a:r>
              <a:rPr lang="en-US" sz="1600" b="0" i="0" u="none" strike="noStrike" cap="none">
                <a:solidFill>
                  <a:srgbClr val="000000"/>
                </a:solidFill>
                <a:latin typeface="Calibri"/>
                <a:ea typeface="Calibri"/>
                <a:cs typeface="Calibri"/>
                <a:sym typeface="Calibri"/>
              </a:rPr>
              <a:t> (movimiento) y el sufijo “ción” (acción y efecto).</a:t>
            </a:r>
            <a:br>
              <a:rPr lang="en-US" sz="1600" b="0" i="0" u="none" strike="noStrike" cap="none">
                <a:solidFill>
                  <a:srgbClr val="000000"/>
                </a:solidFill>
                <a:latin typeface="Calibri"/>
                <a:ea typeface="Calibri"/>
                <a:cs typeface="Calibri"/>
                <a:sym typeface="Calibri"/>
              </a:rPr>
            </a:br>
            <a:r>
              <a:rPr lang="en-US" sz="1600" b="0" i="0" u="none" strike="noStrike" cap="none">
                <a:solidFill>
                  <a:srgbClr val="000000"/>
                </a:solidFill>
                <a:latin typeface="Calibri"/>
                <a:ea typeface="Calibri"/>
                <a:cs typeface="Calibri"/>
                <a:sym typeface="Calibri"/>
              </a:rPr>
              <a:t>La motivación es un conjunto de factores internos o externos, que determinan en parte las acciones de una persona.</a:t>
            </a:r>
            <a:r>
              <a:rPr lang="en-US" sz="1600" b="0" i="0" u="sng" strike="noStrike" cap="none">
                <a:solidFill>
                  <a:srgbClr val="0000FF"/>
                </a:solidFill>
                <a:latin typeface="Calibri"/>
                <a:ea typeface="Calibri"/>
                <a:cs typeface="Calibri"/>
                <a:sym typeface="Calibri"/>
              </a:rPr>
              <a:t> (Dic</a:t>
            </a:r>
            <a:r>
              <a:rPr lang="en-US" sz="1600" b="0" i="0" u="sng" strike="noStrike" cap="none">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cionario de la Real Academia Española</a:t>
            </a:r>
            <a:r>
              <a:rPr lang="en-US" sz="1600" b="0" i="0" u="sng" strike="noStrike" cap="none">
                <a:solidFill>
                  <a:srgbClr val="0000FF"/>
                </a:solidFill>
                <a:latin typeface="Calibri"/>
                <a:ea typeface="Calibri"/>
                <a:cs typeface="Calibri"/>
                <a:sym typeface="Calibri"/>
              </a:rPr>
              <a:t>)</a:t>
            </a:r>
            <a:endParaRPr/>
          </a:p>
        </p:txBody>
      </p:sp>
      <p:sp>
        <p:nvSpPr>
          <p:cNvPr id="246" name="Google Shape;246;p7"/>
          <p:cNvSpPr txBox="1"/>
          <p:nvPr/>
        </p:nvSpPr>
        <p:spPr>
          <a:xfrm>
            <a:off x="529004" y="3056922"/>
            <a:ext cx="6955200" cy="283200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1" u="none" strike="noStrike" cap="none">
                <a:solidFill>
                  <a:srgbClr val="000000"/>
                </a:solidFill>
                <a:latin typeface="Calibri"/>
                <a:ea typeface="Calibri"/>
                <a:cs typeface="Calibri"/>
                <a:sym typeface="Calibri"/>
              </a:rPr>
              <a:t>“Proceso básico relacionado con la consecución de objetivos que tienen que ver con el mantenimiento  o la mejora de la vida de un organismo”</a:t>
            </a:r>
            <a:r>
              <a:rPr lang="en-US" sz="1600" b="0" i="0" u="none" strike="noStrike" cap="none">
                <a:solidFill>
                  <a:srgbClr val="000000"/>
                </a:solidFill>
                <a:latin typeface="Calibri"/>
                <a:ea typeface="Calibri"/>
                <a:cs typeface="Calibri"/>
                <a:sym typeface="Calibri"/>
              </a:rPr>
              <a:t> </a:t>
            </a:r>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(Fernández- Abascal, Palmero y </a:t>
            </a:r>
            <a:r>
              <a:rPr lang="en-US" sz="1600">
                <a:latin typeface="Calibri"/>
                <a:ea typeface="Calibri"/>
                <a:cs typeface="Calibri"/>
                <a:sym typeface="Calibri"/>
              </a:rPr>
              <a:t>Martínez</a:t>
            </a:r>
            <a:r>
              <a:rPr lang="en-US" sz="1600" b="0" i="0" u="none" strike="noStrike" cap="none">
                <a:solidFill>
                  <a:srgbClr val="000000"/>
                </a:solidFill>
                <a:latin typeface="Calibri"/>
                <a:ea typeface="Calibri"/>
                <a:cs typeface="Calibri"/>
                <a:sym typeface="Calibri"/>
              </a:rPr>
              <a:t>-Sánchez 2002,p.12).</a:t>
            </a:r>
            <a:endParaRPr/>
          </a:p>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A partir de la definición de </a:t>
            </a:r>
            <a:r>
              <a:rPr lang="en-US" sz="1600" b="1" i="1" u="none" strike="noStrike" cap="none">
                <a:solidFill>
                  <a:srgbClr val="000000"/>
                </a:solidFill>
                <a:latin typeface="Calibri"/>
                <a:ea typeface="Calibri"/>
                <a:cs typeface="Calibri"/>
                <a:sym typeface="Calibri"/>
              </a:rPr>
              <a:t>motivo</a:t>
            </a:r>
            <a:r>
              <a:rPr lang="en-US" sz="1600" b="0" i="0" u="none" strike="noStrike" cap="none">
                <a:solidFill>
                  <a:srgbClr val="000000"/>
                </a:solidFill>
                <a:latin typeface="Calibri"/>
                <a:ea typeface="Calibri"/>
                <a:cs typeface="Calibri"/>
                <a:sym typeface="Calibri"/>
              </a:rPr>
              <a:t>, Carrasco (</a:t>
            </a:r>
            <a:r>
              <a:rPr lang="en-US" sz="1600" b="0" i="1" u="none" strike="noStrike" cap="none">
                <a:solidFill>
                  <a:srgbClr val="000000"/>
                </a:solidFill>
                <a:latin typeface="Calibri"/>
                <a:ea typeface="Calibri"/>
                <a:cs typeface="Calibri"/>
                <a:sym typeface="Calibri"/>
              </a:rPr>
              <a:t>p.215</a:t>
            </a:r>
            <a:r>
              <a:rPr lang="en-US" sz="1600" b="0" i="0" u="none" strike="noStrike" cap="none">
                <a:solidFill>
                  <a:srgbClr val="000000"/>
                </a:solidFill>
                <a:latin typeface="Calibri"/>
                <a:ea typeface="Calibri"/>
                <a:cs typeface="Calibri"/>
                <a:sym typeface="Calibri"/>
              </a:rPr>
              <a:t>) establece el siguiente concepto de motivación:</a:t>
            </a:r>
            <a:endParaRPr/>
          </a:p>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Calibri"/>
              <a:buNone/>
            </a:pPr>
            <a:r>
              <a:rPr lang="en-US" sz="1600" b="1" i="1" u="none" strike="noStrike" cap="none">
                <a:solidFill>
                  <a:srgbClr val="000000"/>
                </a:solidFill>
                <a:latin typeface="Calibri"/>
                <a:ea typeface="Calibri"/>
                <a:cs typeface="Calibri"/>
                <a:sym typeface="Calibri"/>
              </a:rPr>
              <a:t>Un motivo </a:t>
            </a:r>
            <a:r>
              <a:rPr lang="en-US" sz="1600" b="0" i="0" u="none" strike="noStrike" cap="none">
                <a:solidFill>
                  <a:srgbClr val="000000"/>
                </a:solidFill>
                <a:latin typeface="Calibri"/>
                <a:ea typeface="Calibri"/>
                <a:cs typeface="Calibri"/>
                <a:sym typeface="Calibri"/>
              </a:rPr>
              <a:t>es algo que constituye un valor para alguien. </a:t>
            </a:r>
            <a:endParaRPr/>
          </a:p>
          <a:p>
            <a:pPr marL="0" marR="0" lvl="0" indent="0" algn="l" rtl="0">
              <a:lnSpc>
                <a:spcPct val="100000"/>
              </a:lnSpc>
              <a:spcBef>
                <a:spcPts val="0"/>
              </a:spcBef>
              <a:spcAft>
                <a:spcPts val="0"/>
              </a:spcAft>
              <a:buClr>
                <a:srgbClr val="000000"/>
              </a:buClr>
              <a:buSzPts val="1600"/>
              <a:buFont typeface="Calibri"/>
              <a:buNone/>
            </a:pPr>
            <a:r>
              <a:rPr lang="en-US" sz="1600" b="1" i="1" u="none" strike="noStrike" cap="none">
                <a:solidFill>
                  <a:srgbClr val="000000"/>
                </a:solidFill>
                <a:latin typeface="Calibri"/>
                <a:ea typeface="Calibri"/>
                <a:cs typeface="Calibri"/>
                <a:sym typeface="Calibri"/>
              </a:rPr>
              <a:t>La motivación, </a:t>
            </a:r>
            <a:r>
              <a:rPr lang="en-US" sz="1600" b="0" i="0" u="none" strike="noStrike" cap="none">
                <a:solidFill>
                  <a:srgbClr val="000000"/>
                </a:solidFill>
                <a:latin typeface="Calibri"/>
                <a:ea typeface="Calibri"/>
                <a:cs typeface="Calibri"/>
                <a:sym typeface="Calibri"/>
              </a:rPr>
              <a:t>está constituida por el conjunto de valores que hacen que un sujeto «se ponga en marcha» para su consecución. La motivación hace que salgamos de la indiferencia para intentar conseguir el objetivo previsto. </a:t>
            </a:r>
            <a:endParaRPr/>
          </a:p>
        </p:txBody>
      </p:sp>
      <p:pic>
        <p:nvPicPr>
          <p:cNvPr id="247" name="Google Shape;247;p7" descr="Image"/>
          <p:cNvPicPr preferRelativeResize="0"/>
          <p:nvPr/>
        </p:nvPicPr>
        <p:blipFill rotWithShape="1">
          <a:blip r:embed="rId4">
            <a:alphaModFix/>
          </a:blip>
          <a:srcRect/>
          <a:stretch/>
        </p:blipFill>
        <p:spPr>
          <a:xfrm>
            <a:off x="7044410" y="4945462"/>
            <a:ext cx="2339405" cy="275476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8"/>
          <p:cNvSpPr txBox="1">
            <a:spLocks noGrp="1"/>
          </p:cNvSpPr>
          <p:nvPr>
            <p:ph type="sldNum" idx="4294967295"/>
          </p:nvPr>
        </p:nvSpPr>
        <p:spPr>
          <a:xfrm>
            <a:off x="442488" y="6881800"/>
            <a:ext cx="266347"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8</a:t>
            </a:fld>
            <a:endParaRPr sz="1100" b="0" i="0" u="none" strike="noStrike" cap="none">
              <a:solidFill>
                <a:srgbClr val="000000"/>
              </a:solidFill>
              <a:latin typeface="Calibri"/>
              <a:ea typeface="Calibri"/>
              <a:cs typeface="Calibri"/>
              <a:sym typeface="Calibri"/>
            </a:endParaRPr>
          </a:p>
        </p:txBody>
      </p:sp>
      <p:pic>
        <p:nvPicPr>
          <p:cNvPr id="253" name="Google Shape;253;p8" descr="Imagen 4"/>
          <p:cNvPicPr preferRelativeResize="0"/>
          <p:nvPr/>
        </p:nvPicPr>
        <p:blipFill rotWithShape="1">
          <a:blip r:embed="rId3">
            <a:alphaModFix/>
          </a:blip>
          <a:srcRect/>
          <a:stretch/>
        </p:blipFill>
        <p:spPr>
          <a:xfrm>
            <a:off x="547093" y="3145782"/>
            <a:ext cx="2470662" cy="3012808"/>
          </a:xfrm>
          <a:prstGeom prst="rect">
            <a:avLst/>
          </a:prstGeom>
          <a:noFill/>
          <a:ln>
            <a:noFill/>
          </a:ln>
        </p:spPr>
      </p:pic>
      <p:cxnSp>
        <p:nvCxnSpPr>
          <p:cNvPr id="254" name="Google Shape;254;p8"/>
          <p:cNvCxnSpPr/>
          <p:nvPr/>
        </p:nvCxnSpPr>
        <p:spPr>
          <a:xfrm>
            <a:off x="-146659" y="6143407"/>
            <a:ext cx="2646130" cy="7"/>
          </a:xfrm>
          <a:prstGeom prst="straightConnector1">
            <a:avLst/>
          </a:prstGeom>
          <a:noFill/>
          <a:ln w="25400" cap="flat" cmpd="sng">
            <a:solidFill>
              <a:srgbClr val="99ABB4"/>
            </a:solidFill>
            <a:prstDash val="solid"/>
            <a:round/>
            <a:headEnd type="none" w="sm" len="sm"/>
            <a:tailEnd type="none" w="sm" len="sm"/>
          </a:ln>
        </p:spPr>
      </p:cxnSp>
      <p:sp>
        <p:nvSpPr>
          <p:cNvPr id="255" name="Google Shape;255;p8"/>
          <p:cNvSpPr txBox="1"/>
          <p:nvPr/>
        </p:nvSpPr>
        <p:spPr>
          <a:xfrm>
            <a:off x="518458" y="1438561"/>
            <a:ext cx="4949338"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ELEMENTOS DE </a:t>
            </a:r>
            <a:r>
              <a:rPr lang="en-US" sz="2800" b="0" i="0" u="none" strike="noStrike" cap="none">
                <a:solidFill>
                  <a:srgbClr val="A93501"/>
                </a:solidFill>
                <a:latin typeface="Calibri"/>
                <a:ea typeface="Calibri"/>
                <a:cs typeface="Calibri"/>
                <a:sym typeface="Calibri"/>
              </a:rPr>
              <a:t>LA MOTIVACIÓN</a:t>
            </a:r>
            <a:endParaRPr/>
          </a:p>
        </p:txBody>
      </p:sp>
      <p:grpSp>
        <p:nvGrpSpPr>
          <p:cNvPr id="256" name="Google Shape;256;p8"/>
          <p:cNvGrpSpPr/>
          <p:nvPr/>
        </p:nvGrpSpPr>
        <p:grpSpPr>
          <a:xfrm>
            <a:off x="3222303" y="2149583"/>
            <a:ext cx="4694402" cy="1975069"/>
            <a:chOff x="27370" y="-1"/>
            <a:chExt cx="4694401" cy="1975067"/>
          </a:xfrm>
        </p:grpSpPr>
        <p:grpSp>
          <p:nvGrpSpPr>
            <p:cNvPr id="257" name="Google Shape;257;p8"/>
            <p:cNvGrpSpPr/>
            <p:nvPr/>
          </p:nvGrpSpPr>
          <p:grpSpPr>
            <a:xfrm>
              <a:off x="217732" y="-1"/>
              <a:ext cx="4504039" cy="1221926"/>
              <a:chOff x="-1" y="-2"/>
              <a:chExt cx="4504038" cy="1221925"/>
            </a:xfrm>
          </p:grpSpPr>
          <p:sp>
            <p:nvSpPr>
              <p:cNvPr id="258" name="Google Shape;258;p8"/>
              <p:cNvSpPr/>
              <p:nvPr/>
            </p:nvSpPr>
            <p:spPr>
              <a:xfrm>
                <a:off x="-1" y="-2"/>
                <a:ext cx="4504038" cy="1221925"/>
              </a:xfrm>
              <a:prstGeom prst="roundRect">
                <a:avLst>
                  <a:gd name="adj" fmla="val 10157"/>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59" name="Google Shape;259;p8"/>
              <p:cNvSpPr txBox="1"/>
              <p:nvPr/>
            </p:nvSpPr>
            <p:spPr>
              <a:xfrm>
                <a:off x="36348" y="420838"/>
                <a:ext cx="4431338"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260" name="Google Shape;260;p8"/>
            <p:cNvSpPr/>
            <p:nvPr/>
          </p:nvSpPr>
          <p:spPr>
            <a:xfrm rot="-9421788">
              <a:off x="187723" y="1035873"/>
              <a:ext cx="384327" cy="899877"/>
            </a:xfrm>
            <a:prstGeom prst="triangle">
              <a:avLst>
                <a:gd name="adj" fmla="val 50000"/>
              </a:avLst>
            </a:prstGeom>
            <a:solidFill>
              <a:srgbClr val="F7E3D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sp>
        <p:nvSpPr>
          <p:cNvPr id="261" name="Google Shape;261;p8"/>
          <p:cNvSpPr txBox="1"/>
          <p:nvPr/>
        </p:nvSpPr>
        <p:spPr>
          <a:xfrm>
            <a:off x="3747338" y="3978350"/>
            <a:ext cx="5133507" cy="216999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Indiferencia</a:t>
            </a:r>
            <a:r>
              <a:rPr lang="en-US" sz="1600" b="0" i="0" u="none" strike="noStrike" cap="none">
                <a:solidFill>
                  <a:srgbClr val="000000"/>
                </a:solidFill>
                <a:latin typeface="Calibri"/>
                <a:ea typeface="Calibri"/>
                <a:cs typeface="Calibri"/>
                <a:sym typeface="Calibri"/>
              </a:rPr>
              <a:t>: estado «regular» del sujeto que aún no ha encontrado motivo alguno para entrar en acción.</a:t>
            </a:r>
            <a:endParaRPr/>
          </a:p>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Motivo</a:t>
            </a:r>
            <a:r>
              <a:rPr lang="en-US" sz="1600" b="0" i="0" u="none" strike="noStrike" cap="none">
                <a:solidFill>
                  <a:srgbClr val="000000"/>
                </a:solidFill>
                <a:latin typeface="Calibri"/>
                <a:ea typeface="Calibri"/>
                <a:cs typeface="Calibri"/>
                <a:sym typeface="Calibri"/>
              </a:rPr>
              <a:t>: ese algo que moviliza al sujeto, en este caso se identifica como un «valor».</a:t>
            </a:r>
            <a:endParaRPr/>
          </a:p>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Objetivo</a:t>
            </a:r>
            <a:r>
              <a:rPr lang="en-US" sz="1600" b="0" i="0" u="none" strike="noStrike" cap="none">
                <a:solidFill>
                  <a:srgbClr val="000000"/>
                </a:solidFill>
                <a:latin typeface="Calibri"/>
                <a:ea typeface="Calibri"/>
                <a:cs typeface="Calibri"/>
                <a:sym typeface="Calibri"/>
              </a:rPr>
              <a:t>: lo que el sujeto desea conseguir una vez se ha puesto en marcha.</a:t>
            </a:r>
            <a:endParaRPr/>
          </a:p>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Satisfacción</a:t>
            </a:r>
            <a:r>
              <a:rPr lang="en-US" sz="1600" b="0" i="0" u="none" strike="noStrike" cap="none">
                <a:solidFill>
                  <a:srgbClr val="000000"/>
                </a:solidFill>
                <a:latin typeface="Calibri"/>
                <a:ea typeface="Calibri"/>
                <a:cs typeface="Calibri"/>
                <a:sym typeface="Calibri"/>
              </a:rPr>
              <a:t>: estado del sujeto una vez alcanzado el objetivo.</a:t>
            </a:r>
            <a:endParaRPr/>
          </a:p>
        </p:txBody>
      </p:sp>
      <p:sp>
        <p:nvSpPr>
          <p:cNvPr id="262" name="Google Shape;262;p8"/>
          <p:cNvSpPr txBox="1"/>
          <p:nvPr/>
        </p:nvSpPr>
        <p:spPr>
          <a:xfrm>
            <a:off x="3789183" y="2149593"/>
            <a:ext cx="3863393" cy="896701"/>
          </a:xfrm>
          <a:prstGeom prst="rect">
            <a:avLst/>
          </a:prstGeom>
          <a:noFill/>
          <a:ln>
            <a:noFill/>
          </a:ln>
        </p:spPr>
        <p:txBody>
          <a:bodyPr spcFirstLastPara="1" wrap="square" lIns="45700" tIns="45700" rIns="45700" bIns="45700" anchor="t" anchorCtr="0">
            <a:spAutoFit/>
          </a:bodyPr>
          <a:lstStyle/>
          <a:p>
            <a:pPr marL="0" marR="0" lvl="0" indent="0" algn="l" rtl="0">
              <a:lnSpc>
                <a:spcPct val="115000"/>
              </a:lnSpc>
              <a:spcBef>
                <a:spcPts val="0"/>
              </a:spcBef>
              <a:spcAft>
                <a:spcPts val="0"/>
              </a:spcAft>
              <a:buClr>
                <a:srgbClr val="ED6B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Calibri"/>
              <a:buNone/>
            </a:pPr>
            <a:r>
              <a:rPr lang="en-US" sz="1600" b="0" i="1" u="none" strike="noStrike" cap="none">
                <a:solidFill>
                  <a:srgbClr val="000000"/>
                </a:solidFill>
                <a:latin typeface="Calibri"/>
                <a:ea typeface="Calibri"/>
                <a:cs typeface="Calibri"/>
                <a:sym typeface="Calibri"/>
              </a:rPr>
              <a:t>En el concepto de motivación se encuentran los siguientes elementos: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9"/>
          <p:cNvSpPr txBox="1">
            <a:spLocks noGrp="1"/>
          </p:cNvSpPr>
          <p:nvPr>
            <p:ph type="sldNum" idx="4294967295"/>
          </p:nvPr>
        </p:nvSpPr>
        <p:spPr>
          <a:xfrm>
            <a:off x="442488" y="6881800"/>
            <a:ext cx="266348"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9</a:t>
            </a:fld>
            <a:endParaRPr sz="1100" b="0" i="0" u="none" strike="noStrike" cap="none">
              <a:solidFill>
                <a:srgbClr val="000000"/>
              </a:solidFill>
              <a:latin typeface="Calibri"/>
              <a:ea typeface="Calibri"/>
              <a:cs typeface="Calibri"/>
              <a:sym typeface="Calibri"/>
            </a:endParaRPr>
          </a:p>
        </p:txBody>
      </p:sp>
      <p:sp>
        <p:nvSpPr>
          <p:cNvPr id="268" name="Google Shape;268;p9"/>
          <p:cNvSpPr txBox="1"/>
          <p:nvPr/>
        </p:nvSpPr>
        <p:spPr>
          <a:xfrm>
            <a:off x="672756" y="1559545"/>
            <a:ext cx="5160871"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MOTIVACIÓN “</a:t>
            </a:r>
            <a:r>
              <a:rPr lang="en-US" sz="2800" b="0" i="0" u="none" strike="noStrike" cap="none">
                <a:solidFill>
                  <a:srgbClr val="A93501"/>
                </a:solidFill>
                <a:latin typeface="Calibri"/>
                <a:ea typeface="Calibri"/>
                <a:cs typeface="Calibri"/>
                <a:sym typeface="Calibri"/>
              </a:rPr>
              <a:t>PROCESO BÁSICO”</a:t>
            </a:r>
            <a:endParaRPr/>
          </a:p>
        </p:txBody>
      </p:sp>
      <p:sp>
        <p:nvSpPr>
          <p:cNvPr id="269" name="Google Shape;269;p9"/>
          <p:cNvSpPr txBox="1"/>
          <p:nvPr/>
        </p:nvSpPr>
        <p:spPr>
          <a:xfrm>
            <a:off x="775034" y="2388448"/>
            <a:ext cx="7811724" cy="58477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333333"/>
              </a:buClr>
              <a:buSzPts val="1600"/>
              <a:buFont typeface="Calibri"/>
              <a:buNone/>
            </a:pPr>
            <a:r>
              <a:rPr lang="en-US" sz="1600" b="0" i="0" u="none" strike="noStrike" cap="none">
                <a:solidFill>
                  <a:srgbClr val="333333"/>
                </a:solidFill>
                <a:latin typeface="Calibri"/>
                <a:ea typeface="Calibri"/>
                <a:cs typeface="Calibri"/>
                <a:sym typeface="Calibri"/>
              </a:rPr>
              <a:t>Un proceso de motivación típico sería algo «lineal», de causa-consecuencia, como el que se expresa en la siguiente gráfica:</a:t>
            </a:r>
            <a:endParaRPr/>
          </a:p>
        </p:txBody>
      </p:sp>
      <p:sp>
        <p:nvSpPr>
          <p:cNvPr id="270" name="Google Shape;270;p9"/>
          <p:cNvSpPr txBox="1"/>
          <p:nvPr/>
        </p:nvSpPr>
        <p:spPr>
          <a:xfrm>
            <a:off x="775034" y="4809026"/>
            <a:ext cx="7604035" cy="830993"/>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333333"/>
              </a:buClr>
              <a:buSzPts val="1600"/>
              <a:buFont typeface="Calibri"/>
              <a:buNone/>
            </a:pPr>
            <a:r>
              <a:rPr lang="en-US" sz="1600" b="0" i="0" u="none" strike="noStrike" cap="none">
                <a:solidFill>
                  <a:srgbClr val="333333"/>
                </a:solidFill>
                <a:latin typeface="Calibri"/>
                <a:ea typeface="Calibri"/>
                <a:cs typeface="Calibri"/>
                <a:sym typeface="Calibri"/>
              </a:rPr>
              <a:t>Una vez que el sujeto alcanza el objetivo (satisfacción), el motivo que hizo que se pusiera en marcha ya no es más un factor movilizador, por lo cual el sujeto volverá al estado de indiferencia que le resulta natural.</a:t>
            </a:r>
            <a:endParaRPr/>
          </a:p>
        </p:txBody>
      </p:sp>
      <p:grpSp>
        <p:nvGrpSpPr>
          <p:cNvPr id="271" name="Google Shape;271;p9"/>
          <p:cNvGrpSpPr/>
          <p:nvPr/>
        </p:nvGrpSpPr>
        <p:grpSpPr>
          <a:xfrm>
            <a:off x="672756" y="3397783"/>
            <a:ext cx="8116576" cy="846466"/>
            <a:chOff x="473509" y="-764720"/>
            <a:chExt cx="8116576" cy="846466"/>
          </a:xfrm>
        </p:grpSpPr>
        <p:sp>
          <p:nvSpPr>
            <p:cNvPr id="272" name="Google Shape;272;p9"/>
            <p:cNvSpPr/>
            <p:nvPr/>
          </p:nvSpPr>
          <p:spPr>
            <a:xfrm>
              <a:off x="2434194" y="-764720"/>
              <a:ext cx="2252106" cy="846466"/>
            </a:xfrm>
            <a:prstGeom prst="chevron">
              <a:avLst>
                <a:gd name="adj" fmla="val 64542"/>
              </a:avLst>
            </a:prstGeom>
            <a:solidFill>
              <a:srgbClr val="C4A116"/>
            </a:solidFill>
            <a:ln>
              <a:noFill/>
            </a:ln>
            <a:effectLst>
              <a:outerShdw blurRad="38100" dist="23000" dir="5400000" rotWithShape="0">
                <a:srgbClr val="000000">
                  <a:alpha val="34901"/>
                </a:srgbClr>
              </a:outerShdw>
            </a:effectLst>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400"/>
                <a:buFont typeface="Helvetica Neue"/>
                <a:buNone/>
              </a:pPr>
              <a:endParaRPr sz="1400" b="0" i="0" u="none" strike="noStrike" cap="none">
                <a:solidFill>
                  <a:srgbClr val="000000"/>
                </a:solidFill>
                <a:latin typeface="Helvetica Neue"/>
                <a:ea typeface="Helvetica Neue"/>
                <a:cs typeface="Helvetica Neue"/>
                <a:sym typeface="Helvetica Neue"/>
              </a:endParaRPr>
            </a:p>
          </p:txBody>
        </p:sp>
        <p:sp>
          <p:nvSpPr>
            <p:cNvPr id="273" name="Google Shape;273;p9"/>
            <p:cNvSpPr/>
            <p:nvPr/>
          </p:nvSpPr>
          <p:spPr>
            <a:xfrm>
              <a:off x="473509" y="-764720"/>
              <a:ext cx="2252106" cy="846466"/>
            </a:xfrm>
            <a:prstGeom prst="chevron">
              <a:avLst>
                <a:gd name="adj" fmla="val 64542"/>
              </a:avLst>
            </a:prstGeom>
            <a:solidFill>
              <a:srgbClr val="ED6B00"/>
            </a:solidFill>
            <a:ln>
              <a:noFill/>
            </a:ln>
            <a:effectLst>
              <a:outerShdw blurRad="38100" dist="23000" dir="5400000" rotWithShape="0">
                <a:srgbClr val="000000">
                  <a:alpha val="34901"/>
                </a:srgbClr>
              </a:outerShdw>
            </a:effectLst>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400"/>
                <a:buFont typeface="Helvetica Neue"/>
                <a:buNone/>
              </a:pPr>
              <a:endParaRPr sz="1400" b="0" i="0" u="none" strike="noStrike" cap="none">
                <a:solidFill>
                  <a:srgbClr val="000000"/>
                </a:solidFill>
                <a:latin typeface="Helvetica Neue"/>
                <a:ea typeface="Helvetica Neue"/>
                <a:cs typeface="Helvetica Neue"/>
                <a:sym typeface="Helvetica Neue"/>
              </a:endParaRPr>
            </a:p>
          </p:txBody>
        </p:sp>
        <p:sp>
          <p:nvSpPr>
            <p:cNvPr id="274" name="Google Shape;274;p9"/>
            <p:cNvSpPr/>
            <p:nvPr/>
          </p:nvSpPr>
          <p:spPr>
            <a:xfrm>
              <a:off x="6337979" y="-764720"/>
              <a:ext cx="2252106" cy="846466"/>
            </a:xfrm>
            <a:prstGeom prst="chevron">
              <a:avLst>
                <a:gd name="adj" fmla="val 64542"/>
              </a:avLst>
            </a:prstGeom>
            <a:solidFill>
              <a:schemeClr val="dk2"/>
            </a:solidFill>
            <a:ln>
              <a:noFill/>
            </a:ln>
            <a:effectLst>
              <a:outerShdw blurRad="38100" dist="23000" dir="5400000" rotWithShape="0">
                <a:srgbClr val="000000">
                  <a:alpha val="34901"/>
                </a:srgbClr>
              </a:outerShdw>
            </a:effectLst>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400"/>
                <a:buFont typeface="Helvetica Neue"/>
                <a:buNone/>
              </a:pPr>
              <a:endParaRPr sz="1400" b="0" i="0" u="none" strike="noStrike" cap="none">
                <a:solidFill>
                  <a:srgbClr val="000000"/>
                </a:solidFill>
                <a:latin typeface="Helvetica Neue"/>
                <a:ea typeface="Helvetica Neue"/>
                <a:cs typeface="Helvetica Neue"/>
                <a:sym typeface="Helvetica Neue"/>
              </a:endParaRPr>
            </a:p>
          </p:txBody>
        </p:sp>
        <p:sp>
          <p:nvSpPr>
            <p:cNvPr id="275" name="Google Shape;275;p9"/>
            <p:cNvSpPr/>
            <p:nvPr/>
          </p:nvSpPr>
          <p:spPr>
            <a:xfrm>
              <a:off x="4377294" y="-764720"/>
              <a:ext cx="2252106" cy="846466"/>
            </a:xfrm>
            <a:prstGeom prst="chevron">
              <a:avLst>
                <a:gd name="adj" fmla="val 64542"/>
              </a:avLst>
            </a:prstGeom>
            <a:solidFill>
              <a:srgbClr val="F8B182"/>
            </a:solidFill>
            <a:ln>
              <a:noFill/>
            </a:ln>
            <a:effectLst>
              <a:outerShdw blurRad="38100" dist="23000" dir="5400000" rotWithShape="0">
                <a:srgbClr val="000000">
                  <a:alpha val="34901"/>
                </a:srgbClr>
              </a:outerShdw>
            </a:effectLst>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400"/>
                <a:buFont typeface="Helvetica Neue"/>
                <a:buNone/>
              </a:pPr>
              <a:endParaRPr sz="1400" b="0" i="0" u="none" strike="noStrike" cap="none">
                <a:solidFill>
                  <a:srgbClr val="000000"/>
                </a:solidFill>
                <a:latin typeface="Helvetica Neue"/>
                <a:ea typeface="Helvetica Neue"/>
                <a:cs typeface="Helvetica Neue"/>
                <a:sym typeface="Helvetica Neue"/>
              </a:endParaRPr>
            </a:p>
          </p:txBody>
        </p:sp>
        <p:sp>
          <p:nvSpPr>
            <p:cNvPr id="276" name="Google Shape;276;p9"/>
            <p:cNvSpPr txBox="1"/>
            <p:nvPr/>
          </p:nvSpPr>
          <p:spPr>
            <a:xfrm>
              <a:off x="958361" y="-603095"/>
              <a:ext cx="1538654" cy="523216"/>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chemeClr val="lt1"/>
                </a:buClr>
                <a:buSzPts val="1400"/>
                <a:buFont typeface="Calibri"/>
                <a:buNone/>
              </a:pPr>
              <a:r>
                <a:rPr lang="en-US" sz="1400" b="0" i="0" u="none" strike="noStrike" cap="none">
                  <a:solidFill>
                    <a:schemeClr val="lt1"/>
                  </a:solidFill>
                  <a:latin typeface="Calibri"/>
                  <a:ea typeface="Calibri"/>
                  <a:cs typeface="Calibri"/>
                  <a:sym typeface="Calibri"/>
                </a:rPr>
                <a:t>SUJETO</a:t>
              </a:r>
              <a:endParaRPr/>
            </a:p>
            <a:p>
              <a:pPr marL="0" marR="0" lvl="0" indent="0" algn="ctr" rtl="0">
                <a:lnSpc>
                  <a:spcPct val="100000"/>
                </a:lnSpc>
                <a:spcBef>
                  <a:spcPts val="0"/>
                </a:spcBef>
                <a:spcAft>
                  <a:spcPts val="0"/>
                </a:spcAft>
                <a:buClr>
                  <a:schemeClr val="lt1"/>
                </a:buClr>
                <a:buSzPts val="1400"/>
                <a:buFont typeface="Calibri"/>
                <a:buNone/>
              </a:pPr>
              <a:r>
                <a:rPr lang="en-US" sz="1400" b="0" i="0" u="none" strike="noStrike" cap="none">
                  <a:solidFill>
                    <a:schemeClr val="lt1"/>
                  </a:solidFill>
                  <a:latin typeface="Calibri"/>
                  <a:ea typeface="Calibri"/>
                  <a:cs typeface="Calibri"/>
                  <a:sym typeface="Calibri"/>
                </a:rPr>
                <a:t>INDIFERENTE</a:t>
              </a:r>
              <a:endParaRPr sz="1400" b="0" i="0" u="none" strike="noStrike" cap="none">
                <a:solidFill>
                  <a:schemeClr val="lt1"/>
                </a:solidFill>
                <a:latin typeface="Calibri"/>
                <a:ea typeface="Calibri"/>
                <a:cs typeface="Calibri"/>
                <a:sym typeface="Calibri"/>
              </a:endParaRPr>
            </a:p>
          </p:txBody>
        </p:sp>
        <p:sp>
          <p:nvSpPr>
            <p:cNvPr id="277" name="Google Shape;277;p9"/>
            <p:cNvSpPr txBox="1"/>
            <p:nvPr/>
          </p:nvSpPr>
          <p:spPr>
            <a:xfrm>
              <a:off x="2919046" y="-710817"/>
              <a:ext cx="1538654" cy="73866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chemeClr val="lt1"/>
                </a:buClr>
                <a:buSzPts val="1400"/>
                <a:buFont typeface="Calibri"/>
                <a:buNone/>
              </a:pPr>
              <a:r>
                <a:rPr lang="en-US" sz="1400" b="0" i="0" u="none" strike="noStrike" cap="none">
                  <a:solidFill>
                    <a:schemeClr val="lt1"/>
                  </a:solidFill>
                  <a:latin typeface="Calibri"/>
                  <a:ea typeface="Calibri"/>
                  <a:cs typeface="Calibri"/>
                  <a:sym typeface="Calibri"/>
                </a:rPr>
                <a:t>SUJETO</a:t>
              </a:r>
              <a:endParaRPr/>
            </a:p>
            <a:p>
              <a:pPr marL="0" marR="0" lvl="0" indent="0" algn="ctr" rtl="0">
                <a:lnSpc>
                  <a:spcPct val="100000"/>
                </a:lnSpc>
                <a:spcBef>
                  <a:spcPts val="0"/>
                </a:spcBef>
                <a:spcAft>
                  <a:spcPts val="0"/>
                </a:spcAft>
                <a:buClr>
                  <a:schemeClr val="lt1"/>
                </a:buClr>
                <a:buSzPts val="1400"/>
                <a:buFont typeface="Calibri"/>
                <a:buNone/>
              </a:pPr>
              <a:r>
                <a:rPr lang="en-US" sz="1400" b="0" i="0" u="none" strike="noStrike" cap="none">
                  <a:solidFill>
                    <a:schemeClr val="lt1"/>
                  </a:solidFill>
                  <a:latin typeface="Calibri"/>
                  <a:ea typeface="Calibri"/>
                  <a:cs typeface="Calibri"/>
                  <a:sym typeface="Calibri"/>
                </a:rPr>
                <a:t>QUE ENCUENTRA UN MOTIVO</a:t>
              </a:r>
              <a:endParaRPr sz="1400" b="0" i="0" u="none" strike="noStrike" cap="none">
                <a:solidFill>
                  <a:schemeClr val="lt1"/>
                </a:solidFill>
                <a:latin typeface="Calibri"/>
                <a:ea typeface="Calibri"/>
                <a:cs typeface="Calibri"/>
                <a:sym typeface="Calibri"/>
              </a:endParaRPr>
            </a:p>
          </p:txBody>
        </p:sp>
        <p:sp>
          <p:nvSpPr>
            <p:cNvPr id="278" name="Google Shape;278;p9"/>
            <p:cNvSpPr txBox="1"/>
            <p:nvPr/>
          </p:nvSpPr>
          <p:spPr>
            <a:xfrm>
              <a:off x="4780468" y="-710817"/>
              <a:ext cx="1538654" cy="73866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chemeClr val="lt1"/>
                </a:buClr>
                <a:buSzPts val="1400"/>
                <a:buFont typeface="Calibri"/>
                <a:buNone/>
              </a:pPr>
              <a:r>
                <a:rPr lang="en-US" sz="1400" b="0" i="0" u="none" strike="noStrike" cap="none">
                  <a:solidFill>
                    <a:schemeClr val="lt1"/>
                  </a:solidFill>
                  <a:latin typeface="Calibri"/>
                  <a:ea typeface="Calibri"/>
                  <a:cs typeface="Calibri"/>
                  <a:sym typeface="Calibri"/>
                </a:rPr>
                <a:t>SUJETO QUE SE </a:t>
              </a:r>
              <a:endParaRPr/>
            </a:p>
            <a:p>
              <a:pPr marL="0" marR="0" lvl="0" indent="0" algn="ctr" rtl="0">
                <a:lnSpc>
                  <a:spcPct val="100000"/>
                </a:lnSpc>
                <a:spcBef>
                  <a:spcPts val="0"/>
                </a:spcBef>
                <a:spcAft>
                  <a:spcPts val="0"/>
                </a:spcAft>
                <a:buClr>
                  <a:schemeClr val="lt1"/>
                </a:buClr>
                <a:buSzPts val="1400"/>
                <a:buFont typeface="Calibri"/>
                <a:buNone/>
              </a:pPr>
              <a:r>
                <a:rPr lang="en-US" sz="1400" b="0" i="0" u="none" strike="noStrike" cap="none">
                  <a:solidFill>
                    <a:schemeClr val="lt1"/>
                  </a:solidFill>
                  <a:latin typeface="Calibri"/>
                  <a:ea typeface="Calibri"/>
                  <a:cs typeface="Calibri"/>
                  <a:sym typeface="Calibri"/>
                </a:rPr>
                <a:t>HA PUESTO EN MARCHA</a:t>
              </a:r>
              <a:endParaRPr sz="1400" b="0" i="0" u="none" strike="noStrike" cap="none">
                <a:solidFill>
                  <a:schemeClr val="lt1"/>
                </a:solidFill>
                <a:latin typeface="Calibri"/>
                <a:ea typeface="Calibri"/>
                <a:cs typeface="Calibri"/>
                <a:sym typeface="Calibri"/>
              </a:endParaRPr>
            </a:p>
          </p:txBody>
        </p:sp>
        <p:sp>
          <p:nvSpPr>
            <p:cNvPr id="279" name="Google Shape;279;p9"/>
            <p:cNvSpPr txBox="1"/>
            <p:nvPr/>
          </p:nvSpPr>
          <p:spPr>
            <a:xfrm>
              <a:off x="6741151" y="-710817"/>
              <a:ext cx="1538654" cy="73866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chemeClr val="lt1"/>
                </a:buClr>
                <a:buSzPts val="1400"/>
                <a:buFont typeface="Calibri"/>
                <a:buNone/>
              </a:pPr>
              <a:r>
                <a:rPr lang="en-US" sz="1400" b="0" i="0" u="none" strike="noStrike" cap="none">
                  <a:solidFill>
                    <a:schemeClr val="lt1"/>
                  </a:solidFill>
                  <a:latin typeface="Calibri"/>
                  <a:ea typeface="Calibri"/>
                  <a:cs typeface="Calibri"/>
                  <a:sym typeface="Calibri"/>
                </a:rPr>
                <a:t>SUJETO QUE ALCANZAN UN OBJETIVO</a:t>
              </a:r>
              <a:endParaRPr sz="1400" b="0" i="0" u="none" strike="noStrike" cap="none">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1792</Words>
  <Application>Microsoft Office PowerPoint</Application>
  <PresentationFormat>Personalizado</PresentationFormat>
  <Paragraphs>205</Paragraphs>
  <Slides>24</Slides>
  <Notes>24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Calibri</vt:lpstr>
      <vt:lpstr>Helvetica Neue</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Pamela  Marquez Pauchard</cp:lastModifiedBy>
  <cp:revision>2</cp:revision>
  <dcterms:modified xsi:type="dcterms:W3CDTF">2021-02-24T01:02:57Z</dcterms:modified>
</cp:coreProperties>
</file>