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715500" cy="75565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E2CD"/>
          </a:solidFill>
        </a:fill>
      </a:tcStyle>
    </a:wholeTbl>
    <a:band2H>
      <a:tcTxStyle/>
      <a:tcStyle>
        <a:tcBdr/>
        <a:fill>
          <a:solidFill>
            <a:srgbClr val="FF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5DBDE"/>
          </a:solidFill>
        </a:fill>
      </a:tcStyle>
    </a:wholeTbl>
    <a:band2H>
      <a:tcTxStyle/>
      <a:tcStyle>
        <a:tcBdr/>
        <a:fill>
          <a:solidFill>
            <a:srgbClr val="EBEEE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8FFCD"/>
          </a:solidFill>
        </a:fill>
      </a:tcStyle>
    </a:wholeTbl>
    <a:band2H>
      <a:tcTxStyle/>
      <a:tcStyle>
        <a:tcBdr/>
        <a:fill>
          <a:solidFill>
            <a:srgbClr val="FCFF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8" name="Shape 12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72429235"/>
      </p:ext>
    </p:extLst>
  </p:cSld>
  <p:clrMap bg1="lt1" tx1="dk1" bg2="lt2" tx2="dk2" accent1="accent1" accent2="accent2" accent3="accent3" accent4="accent4" accent5="accent5" accent6="accent6" hlink="hlink" folHlink="folHlink"/>
  <p:notesStyle>
    <a:lvl1pPr latinLnBrk="0">
      <a:defRPr sz="1400">
        <a:latin typeface="+mj-lt"/>
        <a:ea typeface="+mj-ea"/>
        <a:cs typeface="+mj-cs"/>
        <a:sym typeface="Arial"/>
      </a:defRPr>
    </a:lvl1pPr>
    <a:lvl2pPr indent="228600" latinLnBrk="0">
      <a:defRPr sz="1400">
        <a:latin typeface="+mj-lt"/>
        <a:ea typeface="+mj-ea"/>
        <a:cs typeface="+mj-cs"/>
        <a:sym typeface="Arial"/>
      </a:defRPr>
    </a:lvl2pPr>
    <a:lvl3pPr indent="457200" latinLnBrk="0">
      <a:defRPr sz="1400">
        <a:latin typeface="+mj-lt"/>
        <a:ea typeface="+mj-ea"/>
        <a:cs typeface="+mj-cs"/>
        <a:sym typeface="Arial"/>
      </a:defRPr>
    </a:lvl3pPr>
    <a:lvl4pPr indent="685800" latinLnBrk="0">
      <a:defRPr sz="1400">
        <a:latin typeface="+mj-lt"/>
        <a:ea typeface="+mj-ea"/>
        <a:cs typeface="+mj-cs"/>
        <a:sym typeface="Arial"/>
      </a:defRPr>
    </a:lvl4pPr>
    <a:lvl5pPr indent="914400" latinLnBrk="0">
      <a:defRPr sz="1400">
        <a:latin typeface="+mj-lt"/>
        <a:ea typeface="+mj-ea"/>
        <a:cs typeface="+mj-cs"/>
        <a:sym typeface="Arial"/>
      </a:defRPr>
    </a:lvl5pPr>
    <a:lvl6pPr indent="1143000" latinLnBrk="0">
      <a:defRPr sz="1400">
        <a:latin typeface="+mj-lt"/>
        <a:ea typeface="+mj-ea"/>
        <a:cs typeface="+mj-cs"/>
        <a:sym typeface="Arial"/>
      </a:defRPr>
    </a:lvl6pPr>
    <a:lvl7pPr indent="1371600" latinLnBrk="0">
      <a:defRPr sz="1400">
        <a:latin typeface="+mj-lt"/>
        <a:ea typeface="+mj-ea"/>
        <a:cs typeface="+mj-cs"/>
        <a:sym typeface="Arial"/>
      </a:defRPr>
    </a:lvl7pPr>
    <a:lvl8pPr indent="1600200" latinLnBrk="0">
      <a:defRPr sz="1400">
        <a:latin typeface="+mj-lt"/>
        <a:ea typeface="+mj-ea"/>
        <a:cs typeface="+mj-cs"/>
        <a:sym typeface="Arial"/>
      </a:defRPr>
    </a:lvl8pPr>
    <a:lvl9pPr indent="1828800" latinLnBrk="0">
      <a:defRPr sz="1400">
        <a:latin typeface="+mj-lt"/>
        <a:ea typeface="+mj-ea"/>
        <a:cs typeface="+mj-cs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On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9;p23"/>
          <p:cNvGrpSpPr/>
          <p:nvPr/>
        </p:nvGrpSpPr>
        <p:grpSpPr>
          <a:xfrm>
            <a:off x="242856" y="1756549"/>
            <a:ext cx="9346501" cy="5675923"/>
            <a:chOff x="0" y="0"/>
            <a:chExt cx="9346500" cy="5675922"/>
          </a:xfrm>
        </p:grpSpPr>
        <p:sp>
          <p:nvSpPr>
            <p:cNvPr id="27" name="Shape"/>
            <p:cNvSpPr/>
            <p:nvPr/>
          </p:nvSpPr>
          <p:spPr>
            <a:xfrm>
              <a:off x="-1" y="-1"/>
              <a:ext cx="9346502" cy="56759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19587" y="0"/>
                  </a:lnTo>
                  <a:cubicBezTo>
                    <a:pt x="20699" y="0"/>
                    <a:pt x="21600" y="1484"/>
                    <a:pt x="21600" y="3316"/>
                  </a:cubicBez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EEEEEE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8" name="Text"/>
            <p:cNvSpPr txBox="1"/>
            <p:nvPr/>
          </p:nvSpPr>
          <p:spPr>
            <a:xfrm>
              <a:off x="0" y="2647844"/>
              <a:ext cx="9091318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</a:t>
              </a:r>
            </a:p>
          </p:txBody>
        </p:sp>
      </p:grpSp>
      <p:pic>
        <p:nvPicPr>
          <p:cNvPr id="30" name="Imagen 9" descr="Imagen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3440" y="418596"/>
            <a:ext cx="2897435" cy="680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" name="Imagen 4" descr="Imagen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72364" y="1222172"/>
            <a:ext cx="1080001" cy="241875"/>
          </a:xfrm>
          <a:prstGeom prst="rect">
            <a:avLst/>
          </a:prstGeom>
          <a:ln w="12700">
            <a:miter lim="400000"/>
          </a:ln>
        </p:spPr>
      </p:pic>
      <p:pic>
        <p:nvPicPr>
          <p:cNvPr id="32" name="Imagen 5" descr="Imagen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272364" y="418596"/>
            <a:ext cx="1080001" cy="664778"/>
          </a:xfrm>
          <a:prstGeom prst="rect">
            <a:avLst/>
          </a:prstGeom>
          <a:ln w="12700">
            <a:miter lim="400000"/>
          </a:ln>
        </p:spPr>
      </p:pic>
      <p:sp>
        <p:nvSpPr>
          <p:cNvPr id="3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AND_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19;p25"/>
          <p:cNvSpPr/>
          <p:nvPr/>
        </p:nvSpPr>
        <p:spPr>
          <a:xfrm rot="10800000" flipH="1">
            <a:off x="180974" y="832249"/>
            <a:ext cx="9358202" cy="12369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20173" y="0"/>
                </a:lnTo>
                <a:cubicBezTo>
                  <a:pt x="20961" y="0"/>
                  <a:pt x="21600" y="4835"/>
                  <a:pt x="21600" y="10800"/>
                </a:cubicBez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EEEEEE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1" name="Google Shape;21;p25"/>
          <p:cNvSpPr/>
          <p:nvPr/>
        </p:nvSpPr>
        <p:spPr>
          <a:xfrm>
            <a:off x="180899" y="180900"/>
            <a:ext cx="7911002" cy="65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6" y="0"/>
                </a:moveTo>
                <a:lnTo>
                  <a:pt x="21304" y="0"/>
                </a:lnTo>
                <a:cubicBezTo>
                  <a:pt x="21467" y="0"/>
                  <a:pt x="21600" y="1612"/>
                  <a:pt x="21600" y="3600"/>
                </a:cubicBezTo>
                <a:lnTo>
                  <a:pt x="21600" y="21600"/>
                </a:lnTo>
                <a:lnTo>
                  <a:pt x="0" y="21600"/>
                </a:lnTo>
                <a:lnTo>
                  <a:pt x="0" y="3600"/>
                </a:lnTo>
                <a:cubicBezTo>
                  <a:pt x="0" y="1612"/>
                  <a:pt x="133" y="0"/>
                  <a:pt x="296" y="0"/>
                </a:cubicBezTo>
                <a:close/>
              </a:path>
            </a:pathLst>
          </a:custGeom>
          <a:solidFill>
            <a:srgbClr val="ED6B00"/>
          </a:solidFill>
          <a:ln w="12700">
            <a:miter lim="400000"/>
          </a:ln>
        </p:spPr>
        <p:txBody>
          <a:bodyPr lIns="45719" rIns="45719" anchor="b"/>
          <a:lstStyle/>
          <a:p>
            <a:endParaRPr/>
          </a:p>
        </p:txBody>
      </p:sp>
      <p:grpSp>
        <p:nvGrpSpPr>
          <p:cNvPr id="44" name="Google Shape;22;p25"/>
          <p:cNvGrpSpPr/>
          <p:nvPr/>
        </p:nvGrpSpPr>
        <p:grpSpPr>
          <a:xfrm>
            <a:off x="8091899" y="451666"/>
            <a:ext cx="662101" cy="380235"/>
            <a:chOff x="0" y="0"/>
            <a:chExt cx="662099" cy="380233"/>
          </a:xfrm>
        </p:grpSpPr>
        <p:sp>
          <p:nvSpPr>
            <p:cNvPr id="42" name="Rectangle"/>
            <p:cNvSpPr/>
            <p:nvPr/>
          </p:nvSpPr>
          <p:spPr>
            <a:xfrm>
              <a:off x="0" y="327733"/>
              <a:ext cx="662100" cy="52501"/>
            </a:xfrm>
            <a:prstGeom prst="rect">
              <a:avLst/>
            </a:prstGeom>
            <a:solidFill>
              <a:srgbClr val="0F69B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43" name="Text"/>
            <p:cNvSpPr txBox="1"/>
            <p:nvPr/>
          </p:nvSpPr>
          <p:spPr>
            <a:xfrm>
              <a:off x="0" y="0"/>
              <a:ext cx="662100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grpSp>
        <p:nvGrpSpPr>
          <p:cNvPr id="47" name="Google Shape;23;p25"/>
          <p:cNvGrpSpPr/>
          <p:nvPr/>
        </p:nvGrpSpPr>
        <p:grpSpPr>
          <a:xfrm>
            <a:off x="8753999" y="451666"/>
            <a:ext cx="785401" cy="380235"/>
            <a:chOff x="0" y="0"/>
            <a:chExt cx="785400" cy="380233"/>
          </a:xfrm>
        </p:grpSpPr>
        <p:sp>
          <p:nvSpPr>
            <p:cNvPr id="45" name="Rectangle"/>
            <p:cNvSpPr/>
            <p:nvPr/>
          </p:nvSpPr>
          <p:spPr>
            <a:xfrm>
              <a:off x="0" y="327733"/>
              <a:ext cx="785401" cy="52501"/>
            </a:xfrm>
            <a:prstGeom prst="rect">
              <a:avLst/>
            </a:prstGeom>
            <a:solidFill>
              <a:srgbClr val="EB3C4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46" name="Text"/>
            <p:cNvSpPr txBox="1"/>
            <p:nvPr/>
          </p:nvSpPr>
          <p:spPr>
            <a:xfrm>
              <a:off x="0" y="0"/>
              <a:ext cx="78540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sp>
        <p:nvSpPr>
          <p:cNvPr id="48" name="Google Shape;93;p3"/>
          <p:cNvSpPr txBox="1"/>
          <p:nvPr/>
        </p:nvSpPr>
        <p:spPr>
          <a:xfrm>
            <a:off x="442650" y="350325"/>
            <a:ext cx="7441801" cy="3722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MÓDULO</a:t>
            </a:r>
            <a:r>
              <a:rPr b="0"/>
              <a:t>  Lógica y Distribución</a:t>
            </a:r>
          </a:p>
        </p:txBody>
      </p:sp>
      <p:sp>
        <p:nvSpPr>
          <p:cNvPr id="49" name="Google Shape;97;p3"/>
          <p:cNvSpPr txBox="1"/>
          <p:nvPr/>
        </p:nvSpPr>
        <p:spPr>
          <a:xfrm>
            <a:off x="375975" y="6881800"/>
            <a:ext cx="6786599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100">
                <a:solidFill>
                  <a:srgbClr val="741B47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        </a:t>
            </a:r>
            <a:r>
              <a:rPr>
                <a:solidFill>
                  <a:srgbClr val="ED6B00"/>
                </a:solidFill>
              </a:rPr>
              <a:t>LOGÍSTICA </a:t>
            </a:r>
            <a:r>
              <a:rPr>
                <a:solidFill>
                  <a:srgbClr val="000000"/>
                </a:solidFill>
              </a:rPr>
              <a:t>| 4° Medio | Presentación</a:t>
            </a:r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</p:spPr>
        <p:txBody>
          <a:bodyPr lIns="91424" tIns="91424" rIns="91424" bIns="91424" anchor="t"/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  <p:sp>
        <p:nvSpPr>
          <p:cNvPr id="51" name="Google Shape;92;p3"/>
          <p:cNvSpPr txBox="1"/>
          <p:nvPr/>
        </p:nvSpPr>
        <p:spPr>
          <a:xfrm>
            <a:off x="8443617" y="271142"/>
            <a:ext cx="1166701" cy="3920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 algn="r">
              <a:defRPr sz="1200">
                <a:latin typeface="Calibri"/>
                <a:ea typeface="Calibri"/>
                <a:cs typeface="Calibri"/>
                <a:sym typeface="Calibri"/>
              </a:defRPr>
            </a:pPr>
            <a:r>
              <a:t>Actividad 1|</a:t>
            </a:r>
            <a:r>
              <a:rPr sz="1600">
                <a:solidFill>
                  <a:srgbClr val="ED6B00"/>
                </a:solidFill>
              </a:rPr>
              <a:t>2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26;p26"/>
          <p:cNvSpPr/>
          <p:nvPr/>
        </p:nvSpPr>
        <p:spPr>
          <a:xfrm rot="10800000" flipH="1">
            <a:off x="181649" y="822025"/>
            <a:ext cx="9356702" cy="65313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9286" y="0"/>
                </a:lnTo>
                <a:cubicBezTo>
                  <a:pt x="20564" y="0"/>
                  <a:pt x="21600" y="1484"/>
                  <a:pt x="21600" y="3316"/>
                </a:cubicBez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EFEFEF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59" name="Google Shape;27;p26"/>
          <p:cNvSpPr/>
          <p:nvPr/>
        </p:nvSpPr>
        <p:spPr>
          <a:xfrm>
            <a:off x="180899" y="180900"/>
            <a:ext cx="7911002" cy="65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6" y="0"/>
                </a:moveTo>
                <a:lnTo>
                  <a:pt x="21304" y="0"/>
                </a:lnTo>
                <a:cubicBezTo>
                  <a:pt x="21467" y="0"/>
                  <a:pt x="21600" y="1612"/>
                  <a:pt x="21600" y="3600"/>
                </a:cubicBezTo>
                <a:lnTo>
                  <a:pt x="21600" y="21600"/>
                </a:lnTo>
                <a:lnTo>
                  <a:pt x="0" y="21600"/>
                </a:lnTo>
                <a:lnTo>
                  <a:pt x="0" y="3600"/>
                </a:lnTo>
                <a:cubicBezTo>
                  <a:pt x="0" y="1612"/>
                  <a:pt x="133" y="0"/>
                  <a:pt x="296" y="0"/>
                </a:cubicBezTo>
                <a:close/>
              </a:path>
            </a:pathLst>
          </a:custGeom>
          <a:solidFill>
            <a:srgbClr val="ED6B00"/>
          </a:solidFill>
          <a:ln w="12700">
            <a:miter lim="400000"/>
          </a:ln>
        </p:spPr>
        <p:txBody>
          <a:bodyPr lIns="45719" rIns="45719" anchor="b"/>
          <a:lstStyle/>
          <a:p>
            <a:endParaRPr/>
          </a:p>
        </p:txBody>
      </p:sp>
      <p:grpSp>
        <p:nvGrpSpPr>
          <p:cNvPr id="62" name="Google Shape;28;p26"/>
          <p:cNvGrpSpPr/>
          <p:nvPr/>
        </p:nvGrpSpPr>
        <p:grpSpPr>
          <a:xfrm>
            <a:off x="8091899" y="451666"/>
            <a:ext cx="662101" cy="380235"/>
            <a:chOff x="0" y="0"/>
            <a:chExt cx="662099" cy="380233"/>
          </a:xfrm>
        </p:grpSpPr>
        <p:sp>
          <p:nvSpPr>
            <p:cNvPr id="60" name="Rectangle"/>
            <p:cNvSpPr/>
            <p:nvPr/>
          </p:nvSpPr>
          <p:spPr>
            <a:xfrm>
              <a:off x="0" y="327733"/>
              <a:ext cx="662100" cy="52501"/>
            </a:xfrm>
            <a:prstGeom prst="rect">
              <a:avLst/>
            </a:prstGeom>
            <a:solidFill>
              <a:srgbClr val="0F69B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61" name="Text"/>
            <p:cNvSpPr txBox="1"/>
            <p:nvPr/>
          </p:nvSpPr>
          <p:spPr>
            <a:xfrm>
              <a:off x="0" y="0"/>
              <a:ext cx="662100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grpSp>
        <p:nvGrpSpPr>
          <p:cNvPr id="65" name="Google Shape;29;p26"/>
          <p:cNvGrpSpPr/>
          <p:nvPr/>
        </p:nvGrpSpPr>
        <p:grpSpPr>
          <a:xfrm>
            <a:off x="8753999" y="451666"/>
            <a:ext cx="785401" cy="380235"/>
            <a:chOff x="0" y="0"/>
            <a:chExt cx="785400" cy="380233"/>
          </a:xfrm>
        </p:grpSpPr>
        <p:sp>
          <p:nvSpPr>
            <p:cNvPr id="63" name="Rectangle"/>
            <p:cNvSpPr/>
            <p:nvPr/>
          </p:nvSpPr>
          <p:spPr>
            <a:xfrm>
              <a:off x="0" y="327733"/>
              <a:ext cx="785401" cy="52501"/>
            </a:xfrm>
            <a:prstGeom prst="rect">
              <a:avLst/>
            </a:prstGeom>
            <a:solidFill>
              <a:srgbClr val="EB3C4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64" name="Text"/>
            <p:cNvSpPr txBox="1"/>
            <p:nvPr/>
          </p:nvSpPr>
          <p:spPr>
            <a:xfrm>
              <a:off x="0" y="0"/>
              <a:ext cx="78540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</p:spPr>
        <p:txBody>
          <a:bodyPr lIns="91424" tIns="91424" rIns="91424" bIns="91424" anchor="t"/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  <p:sp>
        <p:nvSpPr>
          <p:cNvPr id="67" name="Google Shape;97;p3"/>
          <p:cNvSpPr txBox="1"/>
          <p:nvPr/>
        </p:nvSpPr>
        <p:spPr>
          <a:xfrm>
            <a:off x="375975" y="6881800"/>
            <a:ext cx="6786599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100">
                <a:solidFill>
                  <a:srgbClr val="741B47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        </a:t>
            </a:r>
            <a:r>
              <a:rPr>
                <a:solidFill>
                  <a:srgbClr val="ED6B00"/>
                </a:solidFill>
              </a:rPr>
              <a:t>LOGÍSTICA </a:t>
            </a:r>
            <a:r>
              <a:rPr>
                <a:solidFill>
                  <a:srgbClr val="000000"/>
                </a:solidFill>
              </a:rPr>
              <a:t>| 4° Medio | Presentación</a:t>
            </a:r>
          </a:p>
        </p:txBody>
      </p:sp>
      <p:sp>
        <p:nvSpPr>
          <p:cNvPr id="68" name="Google Shape;93;p3"/>
          <p:cNvSpPr txBox="1"/>
          <p:nvPr/>
        </p:nvSpPr>
        <p:spPr>
          <a:xfrm>
            <a:off x="442650" y="350325"/>
            <a:ext cx="7441801" cy="3722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MÓDULO</a:t>
            </a:r>
            <a:r>
              <a:rPr b="0"/>
              <a:t>  Lógica y Distribución</a:t>
            </a:r>
          </a:p>
        </p:txBody>
      </p:sp>
      <p:sp>
        <p:nvSpPr>
          <p:cNvPr id="69" name="Google Shape;92;p3"/>
          <p:cNvSpPr txBox="1"/>
          <p:nvPr/>
        </p:nvSpPr>
        <p:spPr>
          <a:xfrm>
            <a:off x="8443617" y="271142"/>
            <a:ext cx="1166701" cy="3920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 algn="r">
              <a:defRPr sz="1200">
                <a:latin typeface="Calibri"/>
                <a:ea typeface="Calibri"/>
                <a:cs typeface="Calibri"/>
                <a:sym typeface="Calibri"/>
              </a:defRPr>
            </a:pPr>
            <a:r>
              <a:t>Actividad 1|</a:t>
            </a:r>
            <a:r>
              <a:rPr sz="1600">
                <a:solidFill>
                  <a:srgbClr val="ED6B00"/>
                </a:solidFill>
              </a:rPr>
              <a:t>2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_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31;p27"/>
          <p:cNvSpPr/>
          <p:nvPr/>
        </p:nvSpPr>
        <p:spPr>
          <a:xfrm>
            <a:off x="180899" y="180900"/>
            <a:ext cx="7911002" cy="65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6" y="0"/>
                </a:moveTo>
                <a:lnTo>
                  <a:pt x="21304" y="0"/>
                </a:lnTo>
                <a:cubicBezTo>
                  <a:pt x="21467" y="0"/>
                  <a:pt x="21600" y="1612"/>
                  <a:pt x="21600" y="3600"/>
                </a:cubicBezTo>
                <a:lnTo>
                  <a:pt x="21600" y="21600"/>
                </a:lnTo>
                <a:lnTo>
                  <a:pt x="0" y="21600"/>
                </a:lnTo>
                <a:lnTo>
                  <a:pt x="0" y="3600"/>
                </a:lnTo>
                <a:cubicBezTo>
                  <a:pt x="0" y="1612"/>
                  <a:pt x="133" y="0"/>
                  <a:pt x="296" y="0"/>
                </a:cubicBezTo>
                <a:close/>
              </a:path>
            </a:pathLst>
          </a:custGeom>
          <a:solidFill>
            <a:srgbClr val="ED6B00"/>
          </a:solidFill>
          <a:ln w="12700">
            <a:miter lim="400000"/>
          </a:ln>
        </p:spPr>
        <p:txBody>
          <a:bodyPr lIns="45719" rIns="45719" anchor="b"/>
          <a:lstStyle/>
          <a:p>
            <a:endParaRPr/>
          </a:p>
        </p:txBody>
      </p:sp>
      <p:grpSp>
        <p:nvGrpSpPr>
          <p:cNvPr id="79" name="Google Shape;32;p27"/>
          <p:cNvGrpSpPr/>
          <p:nvPr/>
        </p:nvGrpSpPr>
        <p:grpSpPr>
          <a:xfrm>
            <a:off x="8091899" y="451666"/>
            <a:ext cx="662101" cy="380235"/>
            <a:chOff x="0" y="0"/>
            <a:chExt cx="662099" cy="380233"/>
          </a:xfrm>
        </p:grpSpPr>
        <p:sp>
          <p:nvSpPr>
            <p:cNvPr id="77" name="Rectangle"/>
            <p:cNvSpPr/>
            <p:nvPr/>
          </p:nvSpPr>
          <p:spPr>
            <a:xfrm>
              <a:off x="0" y="327733"/>
              <a:ext cx="662100" cy="52501"/>
            </a:xfrm>
            <a:prstGeom prst="rect">
              <a:avLst/>
            </a:prstGeom>
            <a:solidFill>
              <a:srgbClr val="0F69B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78" name="Text"/>
            <p:cNvSpPr txBox="1"/>
            <p:nvPr/>
          </p:nvSpPr>
          <p:spPr>
            <a:xfrm>
              <a:off x="0" y="0"/>
              <a:ext cx="662100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grpSp>
        <p:nvGrpSpPr>
          <p:cNvPr id="82" name="Google Shape;33;p27"/>
          <p:cNvGrpSpPr/>
          <p:nvPr/>
        </p:nvGrpSpPr>
        <p:grpSpPr>
          <a:xfrm>
            <a:off x="8753999" y="451666"/>
            <a:ext cx="785401" cy="380235"/>
            <a:chOff x="0" y="0"/>
            <a:chExt cx="785400" cy="380233"/>
          </a:xfrm>
        </p:grpSpPr>
        <p:sp>
          <p:nvSpPr>
            <p:cNvPr id="80" name="Rectangle"/>
            <p:cNvSpPr/>
            <p:nvPr/>
          </p:nvSpPr>
          <p:spPr>
            <a:xfrm>
              <a:off x="0" y="327733"/>
              <a:ext cx="785401" cy="52501"/>
            </a:xfrm>
            <a:prstGeom prst="rect">
              <a:avLst/>
            </a:prstGeom>
            <a:solidFill>
              <a:srgbClr val="EB3C4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81" name="Text"/>
            <p:cNvSpPr txBox="1"/>
            <p:nvPr/>
          </p:nvSpPr>
          <p:spPr>
            <a:xfrm>
              <a:off x="0" y="0"/>
              <a:ext cx="78540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sp>
        <p:nvSpPr>
          <p:cNvPr id="83" name="Google Shape;92;p3"/>
          <p:cNvSpPr txBox="1"/>
          <p:nvPr/>
        </p:nvSpPr>
        <p:spPr>
          <a:xfrm>
            <a:off x="8443617" y="271142"/>
            <a:ext cx="1166701" cy="3920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 algn="r">
              <a:defRPr sz="1200">
                <a:latin typeface="Calibri"/>
                <a:ea typeface="Calibri"/>
                <a:cs typeface="Calibri"/>
                <a:sym typeface="Calibri"/>
              </a:defRPr>
            </a:pPr>
            <a:r>
              <a:t>Actividad 1|</a:t>
            </a:r>
            <a:r>
              <a:rPr sz="1600">
                <a:solidFill>
                  <a:srgbClr val="ED6B00"/>
                </a:solidFill>
              </a:rPr>
              <a:t>2</a:t>
            </a:r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</p:spPr>
        <p:txBody>
          <a:bodyPr lIns="91424" tIns="91424" rIns="91424" bIns="91424" anchor="t"/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  <p:sp>
        <p:nvSpPr>
          <p:cNvPr id="85" name="Google Shape;97;p3"/>
          <p:cNvSpPr txBox="1"/>
          <p:nvPr/>
        </p:nvSpPr>
        <p:spPr>
          <a:xfrm>
            <a:off x="375975" y="6881800"/>
            <a:ext cx="6786599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100">
                <a:solidFill>
                  <a:srgbClr val="741B47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        </a:t>
            </a:r>
            <a:r>
              <a:rPr>
                <a:solidFill>
                  <a:srgbClr val="ED6B00"/>
                </a:solidFill>
              </a:rPr>
              <a:t>LOGÍSTICA </a:t>
            </a:r>
            <a:r>
              <a:rPr>
                <a:solidFill>
                  <a:srgbClr val="000000"/>
                </a:solidFill>
              </a:rPr>
              <a:t>| 4° Medio | Presentación</a:t>
            </a:r>
          </a:p>
        </p:txBody>
      </p:sp>
      <p:sp>
        <p:nvSpPr>
          <p:cNvPr id="86" name="Google Shape;93;p3"/>
          <p:cNvSpPr txBox="1"/>
          <p:nvPr/>
        </p:nvSpPr>
        <p:spPr>
          <a:xfrm>
            <a:off x="442650" y="350325"/>
            <a:ext cx="7441801" cy="3722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MÓDULO</a:t>
            </a:r>
            <a:r>
              <a:rPr b="0"/>
              <a:t>  Lógica y Distribución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AND_TWO_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35;p28"/>
          <p:cNvSpPr/>
          <p:nvPr/>
        </p:nvSpPr>
        <p:spPr>
          <a:xfrm rot="10800000" flipH="1">
            <a:off x="181649" y="822025"/>
            <a:ext cx="9356702" cy="65313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9286" y="0"/>
                </a:lnTo>
                <a:cubicBezTo>
                  <a:pt x="20564" y="0"/>
                  <a:pt x="21600" y="1484"/>
                  <a:pt x="21600" y="3316"/>
                </a:cubicBez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7E3D1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94" name="Google Shape;36;p28"/>
          <p:cNvSpPr/>
          <p:nvPr/>
        </p:nvSpPr>
        <p:spPr>
          <a:xfrm>
            <a:off x="180899" y="180900"/>
            <a:ext cx="7911002" cy="65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6" y="0"/>
                </a:moveTo>
                <a:lnTo>
                  <a:pt x="21304" y="0"/>
                </a:lnTo>
                <a:cubicBezTo>
                  <a:pt x="21467" y="0"/>
                  <a:pt x="21600" y="1612"/>
                  <a:pt x="21600" y="3600"/>
                </a:cubicBezTo>
                <a:lnTo>
                  <a:pt x="21600" y="21600"/>
                </a:lnTo>
                <a:lnTo>
                  <a:pt x="0" y="21600"/>
                </a:lnTo>
                <a:lnTo>
                  <a:pt x="0" y="3600"/>
                </a:lnTo>
                <a:cubicBezTo>
                  <a:pt x="0" y="1612"/>
                  <a:pt x="133" y="0"/>
                  <a:pt x="296" y="0"/>
                </a:cubicBezTo>
                <a:close/>
              </a:path>
            </a:pathLst>
          </a:custGeom>
          <a:solidFill>
            <a:srgbClr val="ED6B00"/>
          </a:solidFill>
          <a:ln w="12700">
            <a:miter lim="400000"/>
          </a:ln>
        </p:spPr>
        <p:txBody>
          <a:bodyPr lIns="45719" rIns="45719" anchor="b"/>
          <a:lstStyle/>
          <a:p>
            <a:endParaRPr/>
          </a:p>
        </p:txBody>
      </p:sp>
      <p:grpSp>
        <p:nvGrpSpPr>
          <p:cNvPr id="97" name="Google Shape;37;p28"/>
          <p:cNvGrpSpPr/>
          <p:nvPr/>
        </p:nvGrpSpPr>
        <p:grpSpPr>
          <a:xfrm>
            <a:off x="8091899" y="451666"/>
            <a:ext cx="662101" cy="380235"/>
            <a:chOff x="0" y="0"/>
            <a:chExt cx="662099" cy="380233"/>
          </a:xfrm>
        </p:grpSpPr>
        <p:sp>
          <p:nvSpPr>
            <p:cNvPr id="95" name="Rectangle"/>
            <p:cNvSpPr/>
            <p:nvPr/>
          </p:nvSpPr>
          <p:spPr>
            <a:xfrm>
              <a:off x="0" y="327733"/>
              <a:ext cx="662100" cy="52501"/>
            </a:xfrm>
            <a:prstGeom prst="rect">
              <a:avLst/>
            </a:prstGeom>
            <a:solidFill>
              <a:srgbClr val="0F69B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96" name="Text"/>
            <p:cNvSpPr txBox="1"/>
            <p:nvPr/>
          </p:nvSpPr>
          <p:spPr>
            <a:xfrm>
              <a:off x="0" y="0"/>
              <a:ext cx="662100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grpSp>
        <p:nvGrpSpPr>
          <p:cNvPr id="100" name="Google Shape;38;p28"/>
          <p:cNvGrpSpPr/>
          <p:nvPr/>
        </p:nvGrpSpPr>
        <p:grpSpPr>
          <a:xfrm>
            <a:off x="8753999" y="451666"/>
            <a:ext cx="785401" cy="380235"/>
            <a:chOff x="0" y="0"/>
            <a:chExt cx="785400" cy="380233"/>
          </a:xfrm>
        </p:grpSpPr>
        <p:sp>
          <p:nvSpPr>
            <p:cNvPr id="98" name="Rectangle"/>
            <p:cNvSpPr/>
            <p:nvPr/>
          </p:nvSpPr>
          <p:spPr>
            <a:xfrm>
              <a:off x="0" y="327733"/>
              <a:ext cx="785401" cy="52501"/>
            </a:xfrm>
            <a:prstGeom prst="rect">
              <a:avLst/>
            </a:prstGeom>
            <a:solidFill>
              <a:srgbClr val="EB3C4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99" name="Text"/>
            <p:cNvSpPr txBox="1"/>
            <p:nvPr/>
          </p:nvSpPr>
          <p:spPr>
            <a:xfrm>
              <a:off x="0" y="0"/>
              <a:ext cx="78540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</p:spPr>
        <p:txBody>
          <a:bodyPr lIns="91424" tIns="91424" rIns="91424" bIns="91424" anchor="t"/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  <p:sp>
        <p:nvSpPr>
          <p:cNvPr id="102" name="Google Shape;97;p3"/>
          <p:cNvSpPr txBox="1"/>
          <p:nvPr/>
        </p:nvSpPr>
        <p:spPr>
          <a:xfrm>
            <a:off x="375975" y="6881800"/>
            <a:ext cx="6786599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100">
                <a:solidFill>
                  <a:srgbClr val="741B47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        </a:t>
            </a:r>
            <a:r>
              <a:rPr>
                <a:solidFill>
                  <a:srgbClr val="ED6B00"/>
                </a:solidFill>
              </a:rPr>
              <a:t>LOGÍSTICA </a:t>
            </a:r>
            <a:r>
              <a:rPr>
                <a:solidFill>
                  <a:srgbClr val="000000"/>
                </a:solidFill>
              </a:rPr>
              <a:t>| 4° Medio | Presentación</a:t>
            </a:r>
          </a:p>
        </p:txBody>
      </p:sp>
      <p:sp>
        <p:nvSpPr>
          <p:cNvPr id="103" name="Google Shape;93;p3"/>
          <p:cNvSpPr txBox="1"/>
          <p:nvPr/>
        </p:nvSpPr>
        <p:spPr>
          <a:xfrm>
            <a:off x="442650" y="350325"/>
            <a:ext cx="7441801" cy="3722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MÓDULO</a:t>
            </a:r>
            <a:r>
              <a:rPr b="0"/>
              <a:t>  Lógica y Distribución</a:t>
            </a:r>
          </a:p>
        </p:txBody>
      </p:sp>
      <p:sp>
        <p:nvSpPr>
          <p:cNvPr id="104" name="Google Shape;92;p3"/>
          <p:cNvSpPr txBox="1"/>
          <p:nvPr/>
        </p:nvSpPr>
        <p:spPr>
          <a:xfrm>
            <a:off x="8443617" y="271142"/>
            <a:ext cx="1166701" cy="3920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 algn="r">
              <a:defRPr sz="1200">
                <a:latin typeface="Calibri"/>
                <a:ea typeface="Calibri"/>
                <a:cs typeface="Calibri"/>
                <a:sym typeface="Calibri"/>
              </a:defRPr>
            </a:pPr>
            <a:r>
              <a:t>Actividad 1|</a:t>
            </a:r>
            <a:r>
              <a:rPr sz="1600">
                <a:solidFill>
                  <a:srgbClr val="ED6B00"/>
                </a:solidFill>
              </a:rPr>
              <a:t>2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One column tex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61;p30"/>
          <p:cNvSpPr/>
          <p:nvPr/>
        </p:nvSpPr>
        <p:spPr>
          <a:xfrm rot="10800000" flipH="1">
            <a:off x="181649" y="822025"/>
            <a:ext cx="9356702" cy="65313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9286" y="0"/>
                </a:lnTo>
                <a:cubicBezTo>
                  <a:pt x="20564" y="0"/>
                  <a:pt x="21600" y="1484"/>
                  <a:pt x="21600" y="3316"/>
                </a:cubicBez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EFEFEF"/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grpSp>
        <p:nvGrpSpPr>
          <p:cNvPr id="114" name="Google Shape;62;p30"/>
          <p:cNvGrpSpPr/>
          <p:nvPr/>
        </p:nvGrpSpPr>
        <p:grpSpPr>
          <a:xfrm>
            <a:off x="8091899" y="451666"/>
            <a:ext cx="662101" cy="380235"/>
            <a:chOff x="0" y="0"/>
            <a:chExt cx="662099" cy="380233"/>
          </a:xfrm>
        </p:grpSpPr>
        <p:sp>
          <p:nvSpPr>
            <p:cNvPr id="112" name="Rectangle"/>
            <p:cNvSpPr/>
            <p:nvPr/>
          </p:nvSpPr>
          <p:spPr>
            <a:xfrm>
              <a:off x="0" y="327733"/>
              <a:ext cx="662100" cy="52501"/>
            </a:xfrm>
            <a:prstGeom prst="rect">
              <a:avLst/>
            </a:prstGeom>
            <a:solidFill>
              <a:srgbClr val="0F69B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113" name="Text"/>
            <p:cNvSpPr txBox="1"/>
            <p:nvPr/>
          </p:nvSpPr>
          <p:spPr>
            <a:xfrm>
              <a:off x="0" y="0"/>
              <a:ext cx="662100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grpSp>
        <p:nvGrpSpPr>
          <p:cNvPr id="117" name="Google Shape;63;p30"/>
          <p:cNvGrpSpPr/>
          <p:nvPr/>
        </p:nvGrpSpPr>
        <p:grpSpPr>
          <a:xfrm>
            <a:off x="8753999" y="451666"/>
            <a:ext cx="785401" cy="380235"/>
            <a:chOff x="0" y="0"/>
            <a:chExt cx="785400" cy="380233"/>
          </a:xfrm>
        </p:grpSpPr>
        <p:sp>
          <p:nvSpPr>
            <p:cNvPr id="115" name="Rectangle"/>
            <p:cNvSpPr/>
            <p:nvPr/>
          </p:nvSpPr>
          <p:spPr>
            <a:xfrm>
              <a:off x="0" y="327733"/>
              <a:ext cx="785401" cy="52501"/>
            </a:xfrm>
            <a:prstGeom prst="rect">
              <a:avLst/>
            </a:prstGeom>
            <a:solidFill>
              <a:srgbClr val="EB3C4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b">
              <a:noAutofit/>
            </a:bodyPr>
            <a:lstStyle/>
            <a:p>
              <a:endParaRPr/>
            </a:p>
          </p:txBody>
        </p:sp>
        <p:sp>
          <p:nvSpPr>
            <p:cNvPr id="116" name="Text"/>
            <p:cNvSpPr txBox="1"/>
            <p:nvPr/>
          </p:nvSpPr>
          <p:spPr>
            <a:xfrm>
              <a:off x="0" y="0"/>
              <a:ext cx="78540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b">
              <a:spAutoFit/>
            </a:bodyPr>
            <a:lstStyle/>
            <a:p>
              <a:r>
                <a:t> </a:t>
              </a:r>
            </a:p>
          </p:txBody>
        </p:sp>
      </p:grpSp>
      <p:sp>
        <p:nvSpPr>
          <p:cNvPr id="118" name="Google Shape;31;p6"/>
          <p:cNvSpPr/>
          <p:nvPr/>
        </p:nvSpPr>
        <p:spPr>
          <a:xfrm>
            <a:off x="181650" y="180900"/>
            <a:ext cx="7909202" cy="651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96" y="0"/>
                </a:moveTo>
                <a:lnTo>
                  <a:pt x="21304" y="0"/>
                </a:lnTo>
                <a:cubicBezTo>
                  <a:pt x="21467" y="0"/>
                  <a:pt x="21600" y="1612"/>
                  <a:pt x="21600" y="3600"/>
                </a:cubicBezTo>
                <a:lnTo>
                  <a:pt x="21600" y="21600"/>
                </a:lnTo>
                <a:lnTo>
                  <a:pt x="0" y="21600"/>
                </a:lnTo>
                <a:lnTo>
                  <a:pt x="0" y="3600"/>
                </a:lnTo>
                <a:cubicBezTo>
                  <a:pt x="0" y="1612"/>
                  <a:pt x="133" y="0"/>
                  <a:pt x="296" y="0"/>
                </a:cubicBezTo>
                <a:close/>
              </a:path>
            </a:pathLst>
          </a:custGeom>
          <a:blipFill>
            <a:blip r:embed="rId2"/>
          </a:blipFill>
          <a:ln w="12700">
            <a:miter lim="400000"/>
          </a:ln>
        </p:spPr>
        <p:txBody>
          <a:bodyPr lIns="45719" rIns="45719" anchor="b"/>
          <a:lstStyle/>
          <a:p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</p:spPr>
        <p:txBody>
          <a:bodyPr lIns="91424" tIns="91424" rIns="91424" bIns="91424" anchor="t"/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  <p:sp>
        <p:nvSpPr>
          <p:cNvPr id="120" name="Google Shape;92;p3"/>
          <p:cNvSpPr txBox="1"/>
          <p:nvPr/>
        </p:nvSpPr>
        <p:spPr>
          <a:xfrm>
            <a:off x="8170651" y="288449"/>
            <a:ext cx="1166701" cy="3722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>
            <a:lvl1pPr algn="r"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¡Atención!</a:t>
            </a:r>
          </a:p>
        </p:txBody>
      </p:sp>
      <p:sp>
        <p:nvSpPr>
          <p:cNvPr id="121" name="Google Shape;97;p3"/>
          <p:cNvSpPr txBox="1"/>
          <p:nvPr/>
        </p:nvSpPr>
        <p:spPr>
          <a:xfrm>
            <a:off x="375975" y="6881800"/>
            <a:ext cx="6786599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100">
                <a:solidFill>
                  <a:srgbClr val="741B47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        </a:t>
            </a:r>
            <a:r>
              <a:rPr>
                <a:solidFill>
                  <a:srgbClr val="ED6B00"/>
                </a:solidFill>
              </a:rPr>
              <a:t>LOGÍSTICA </a:t>
            </a:r>
            <a:r>
              <a:rPr>
                <a:solidFill>
                  <a:srgbClr val="000000"/>
                </a:solidFill>
              </a:rPr>
              <a:t>| 4° Medio | Presentación</a:t>
            </a:r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24" descr="Imagen 24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433440" y="418596"/>
            <a:ext cx="2897435" cy="6804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" name="Google Shape;9;p23"/>
          <p:cNvGrpSpPr/>
          <p:nvPr/>
        </p:nvGrpSpPr>
        <p:grpSpPr>
          <a:xfrm>
            <a:off x="242856" y="1756549"/>
            <a:ext cx="9346501" cy="5675923"/>
            <a:chOff x="0" y="0"/>
            <a:chExt cx="9346500" cy="5675922"/>
          </a:xfrm>
        </p:grpSpPr>
        <p:sp>
          <p:nvSpPr>
            <p:cNvPr id="3" name="Shape"/>
            <p:cNvSpPr/>
            <p:nvPr/>
          </p:nvSpPr>
          <p:spPr>
            <a:xfrm>
              <a:off x="-1" y="-1"/>
              <a:ext cx="9346502" cy="56759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19587" y="0"/>
                  </a:lnTo>
                  <a:cubicBezTo>
                    <a:pt x="20699" y="0"/>
                    <a:pt x="21600" y="1484"/>
                    <a:pt x="21600" y="3316"/>
                  </a:cubicBez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4" name="Text"/>
            <p:cNvSpPr txBox="1"/>
            <p:nvPr/>
          </p:nvSpPr>
          <p:spPr>
            <a:xfrm>
              <a:off x="0" y="2647844"/>
              <a:ext cx="9091318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</a:t>
              </a:r>
            </a:p>
          </p:txBody>
        </p:sp>
      </p:grpSp>
      <p:pic>
        <p:nvPicPr>
          <p:cNvPr id="6" name="Google Shape;12;p23" descr="Google Shape;12;p23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8521706" y="6387272"/>
            <a:ext cx="830660" cy="756001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Google Shape;13;p23"/>
          <p:cNvSpPr/>
          <p:nvPr/>
        </p:nvSpPr>
        <p:spPr>
          <a:xfrm>
            <a:off x="436350" y="6464001"/>
            <a:ext cx="7891862" cy="680475"/>
          </a:xfrm>
          <a:prstGeom prst="roundRect">
            <a:avLst>
              <a:gd name="adj" fmla="val 19335"/>
            </a:avLst>
          </a:prstGeom>
          <a:solidFill>
            <a:srgbClr val="FFB37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 baseline="-25000"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8" name="Imagen 17" descr="Imagen 17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433440" y="6462796"/>
            <a:ext cx="690483" cy="680476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Imagen 1" descr="Imagen 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8272364" y="1222172"/>
            <a:ext cx="1080001" cy="2418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Imagen 2" descr="Imagen 2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8272364" y="418596"/>
            <a:ext cx="1080001" cy="664778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485775" y="101453"/>
            <a:ext cx="8743950" cy="16617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idx="1"/>
          </p:nvPr>
        </p:nvSpPr>
        <p:spPr>
          <a:xfrm>
            <a:off x="485775" y="1763183"/>
            <a:ext cx="8743950" cy="57933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695825" y="6800556"/>
            <a:ext cx="2266950" cy="4064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ransition spd="med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9pPr>
    </p:titleStyle>
    <p:body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Arial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T6Vshamh3k&amp;ab_channel=MasContainer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75;p1"/>
          <p:cNvSpPr txBox="1"/>
          <p:nvPr/>
        </p:nvSpPr>
        <p:spPr>
          <a:xfrm>
            <a:off x="1176618" y="6563127"/>
            <a:ext cx="7012135" cy="482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 lvl="1" algn="just">
              <a:defRPr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En estos documentos se utilizarán de manera inclusiva términos como: el estudiante, el docente, el compañero u otras palabras equivalentes y sus respectivos plurales, es decir, con ellas, se hace referencia tanto a hombres como a mujeres.</a:t>
            </a:r>
          </a:p>
        </p:txBody>
      </p:sp>
      <p:sp>
        <p:nvSpPr>
          <p:cNvPr id="131" name="Google Shape;76;p1"/>
          <p:cNvSpPr txBox="1"/>
          <p:nvPr/>
        </p:nvSpPr>
        <p:spPr>
          <a:xfrm>
            <a:off x="374949" y="1934836"/>
            <a:ext cx="1444327" cy="5980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sz="15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MÓDULO 3</a:t>
            </a:r>
          </a:p>
        </p:txBody>
      </p:sp>
      <p:sp>
        <p:nvSpPr>
          <p:cNvPr id="132" name="Google Shape;15;p23"/>
          <p:cNvSpPr txBox="1"/>
          <p:nvPr/>
        </p:nvSpPr>
        <p:spPr>
          <a:xfrm>
            <a:off x="1139099" y="842548"/>
            <a:ext cx="4156802" cy="3397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2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 </a:t>
            </a:r>
            <a:r>
              <a:rPr b="0"/>
              <a:t>| NIVEL 4° MEDIO</a:t>
            </a:r>
          </a:p>
        </p:txBody>
      </p:sp>
      <p:sp>
        <p:nvSpPr>
          <p:cNvPr id="133" name="Google Shape;61;p13"/>
          <p:cNvSpPr txBox="1"/>
          <p:nvPr/>
        </p:nvSpPr>
        <p:spPr>
          <a:xfrm>
            <a:off x="357462" y="2337752"/>
            <a:ext cx="4118086" cy="16667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90000"/>
              </a:lnSpc>
              <a:defRPr sz="3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LÓGICA Y DISTRIBUCIÓN</a:t>
            </a:r>
          </a:p>
        </p:txBody>
      </p:sp>
      <p:pic>
        <p:nvPicPr>
          <p:cNvPr id="134" name="Imagen 3" descr="Imagen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65693" y="2611974"/>
            <a:ext cx="4968241" cy="37277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83;p2"/>
          <p:cNvSpPr txBox="1"/>
          <p:nvPr/>
        </p:nvSpPr>
        <p:spPr>
          <a:xfrm>
            <a:off x="365424" y="1934836"/>
            <a:ext cx="1444327" cy="5980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sz="15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ACTIVIDAD 1</a:t>
            </a:r>
          </a:p>
        </p:txBody>
      </p:sp>
      <p:sp>
        <p:nvSpPr>
          <p:cNvPr id="137" name="Google Shape;15;p23"/>
          <p:cNvSpPr txBox="1"/>
          <p:nvPr/>
        </p:nvSpPr>
        <p:spPr>
          <a:xfrm>
            <a:off x="1139099" y="834800"/>
            <a:ext cx="4156802" cy="3397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12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MÓDULO 3 </a:t>
            </a:r>
            <a:r>
              <a:rPr b="0"/>
              <a:t>| LOGÍSTICA Y DISTRIBUCIÓN</a:t>
            </a:r>
          </a:p>
        </p:txBody>
      </p:sp>
      <p:sp>
        <p:nvSpPr>
          <p:cNvPr id="138" name="Google Shape;61;p13"/>
          <p:cNvSpPr txBox="1"/>
          <p:nvPr/>
        </p:nvSpPr>
        <p:spPr>
          <a:xfrm>
            <a:off x="365424" y="2457191"/>
            <a:ext cx="4118087" cy="16667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90000"/>
              </a:lnSpc>
              <a:defRPr sz="3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LÓGICA Y CADENA DE SUMINISTRO</a:t>
            </a:r>
          </a:p>
        </p:txBody>
      </p:sp>
      <p:pic>
        <p:nvPicPr>
          <p:cNvPr id="139" name="Imagen 7" descr="Imagen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529882" y="2509218"/>
            <a:ext cx="6775706" cy="49194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  <p:sp>
        <p:nvSpPr>
          <p:cNvPr id="142" name="Google Shape;99;p3"/>
          <p:cNvSpPr txBox="1"/>
          <p:nvPr/>
        </p:nvSpPr>
        <p:spPr>
          <a:xfrm>
            <a:off x="462114" y="2499449"/>
            <a:ext cx="2760223" cy="33724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lnSpc>
                <a:spcPct val="115000"/>
              </a:lnSpc>
              <a:defRPr b="1">
                <a:latin typeface="Calibri"/>
                <a:ea typeface="Calibri"/>
                <a:cs typeface="Calibri"/>
                <a:sym typeface="Calibri"/>
              </a:defRPr>
            </a:pPr>
            <a:r>
              <a:t>OA 1</a:t>
            </a:r>
          </a:p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  <a:r>
              <a:t>Controlar la entrada y salida de productos, revisando el stock disponible y confirmando la recepción y despacho de manera computacional y/o manual, utilizando instrumentos de registro apropiados y la normativa vigente.</a:t>
            </a:r>
          </a:p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b="1">
                <a:latin typeface="Calibri"/>
                <a:ea typeface="Calibri"/>
                <a:cs typeface="Calibri"/>
                <a:sym typeface="Calibri"/>
              </a:defRPr>
            </a:pPr>
            <a:r>
              <a:t>OA Genérico</a:t>
            </a:r>
          </a:p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  <a:r>
              <a:t>C - H</a:t>
            </a:r>
          </a:p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r>
              <a:rPr>
                <a:latin typeface="Calibri"/>
                <a:ea typeface="Calibri"/>
                <a:cs typeface="Calibri"/>
                <a:sym typeface="Calibri"/>
              </a:rPr>
              <a:t/>
            </a:r>
            <a:br>
              <a:rPr>
                <a:latin typeface="Calibri"/>
                <a:ea typeface="Calibri"/>
                <a:cs typeface="Calibri"/>
                <a:sym typeface="Calibri"/>
              </a:rPr>
            </a:b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45" name="Google Shape;101;p3"/>
          <p:cNvGrpSpPr/>
          <p:nvPr/>
        </p:nvGrpSpPr>
        <p:grpSpPr>
          <a:xfrm>
            <a:off x="252573" y="1472660"/>
            <a:ext cx="2980514" cy="4543829"/>
            <a:chOff x="0" y="0"/>
            <a:chExt cx="2980513" cy="4543828"/>
          </a:xfrm>
        </p:grpSpPr>
        <p:sp>
          <p:nvSpPr>
            <p:cNvPr id="143" name="Rounded Rectangle"/>
            <p:cNvSpPr/>
            <p:nvPr/>
          </p:nvSpPr>
          <p:spPr>
            <a:xfrm>
              <a:off x="0" y="0"/>
              <a:ext cx="2980514" cy="4543829"/>
            </a:xfrm>
            <a:prstGeom prst="roundRect">
              <a:avLst>
                <a:gd name="adj" fmla="val 8420"/>
              </a:avLst>
            </a:prstGeom>
            <a:noFill/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44" name="Text"/>
            <p:cNvSpPr txBox="1"/>
            <p:nvPr/>
          </p:nvSpPr>
          <p:spPr>
            <a:xfrm>
              <a:off x="78265" y="2081797"/>
              <a:ext cx="2823983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146" name="Google Shape;96;p3"/>
          <p:cNvSpPr txBox="1"/>
          <p:nvPr/>
        </p:nvSpPr>
        <p:spPr>
          <a:xfrm>
            <a:off x="358670" y="2033504"/>
            <a:ext cx="2768319" cy="424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ctr">
              <a:lnSpc>
                <a:spcPct val="90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OBJETIVO DE APRENDIZAJE</a:t>
            </a:r>
          </a:p>
        </p:txBody>
      </p:sp>
      <p:pic>
        <p:nvPicPr>
          <p:cNvPr id="147" name="Imagen 27" descr="Imagen 2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10121" y="1203013"/>
            <a:ext cx="702377" cy="66970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50" name="Google Shape;101;p3"/>
          <p:cNvGrpSpPr/>
          <p:nvPr/>
        </p:nvGrpSpPr>
        <p:grpSpPr>
          <a:xfrm>
            <a:off x="3362219" y="1472660"/>
            <a:ext cx="2980514" cy="4543827"/>
            <a:chOff x="0" y="0"/>
            <a:chExt cx="2980513" cy="4543826"/>
          </a:xfrm>
        </p:grpSpPr>
        <p:sp>
          <p:nvSpPr>
            <p:cNvPr id="148" name="Rounded Rectangle"/>
            <p:cNvSpPr/>
            <p:nvPr/>
          </p:nvSpPr>
          <p:spPr>
            <a:xfrm>
              <a:off x="0" y="0"/>
              <a:ext cx="2980514" cy="4543827"/>
            </a:xfrm>
            <a:prstGeom prst="roundRect">
              <a:avLst>
                <a:gd name="adj" fmla="val 8420"/>
              </a:avLst>
            </a:prstGeom>
            <a:noFill/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49" name="Text"/>
            <p:cNvSpPr txBox="1"/>
            <p:nvPr/>
          </p:nvSpPr>
          <p:spPr>
            <a:xfrm>
              <a:off x="78265" y="2081796"/>
              <a:ext cx="2823983" cy="38023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151" name="Google Shape;99;p3"/>
          <p:cNvSpPr txBox="1"/>
          <p:nvPr/>
        </p:nvSpPr>
        <p:spPr>
          <a:xfrm>
            <a:off x="3561634" y="2499448"/>
            <a:ext cx="2781098" cy="12866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latin typeface="Calibri"/>
                <a:ea typeface="Calibri"/>
                <a:cs typeface="Calibri"/>
                <a:sym typeface="Calibri"/>
              </a:defRPr>
            </a:pPr>
            <a:r>
              <a:t>1 </a:t>
            </a:r>
            <a:r>
              <a:rPr b="0"/>
              <a:t>Revisa las entradas de productos, confirmando la recepción de estos a través del uso de</a:t>
            </a:r>
            <a:br>
              <a:rPr b="0"/>
            </a:br>
            <a:r>
              <a:rPr b="0"/>
              <a:t>registros pertinentes y cumpliendo con la normativa vigente.</a:t>
            </a:r>
          </a:p>
        </p:txBody>
      </p:sp>
      <p:sp>
        <p:nvSpPr>
          <p:cNvPr id="152" name="Google Shape;96;p3"/>
          <p:cNvSpPr txBox="1"/>
          <p:nvPr/>
        </p:nvSpPr>
        <p:spPr>
          <a:xfrm>
            <a:off x="3561636" y="2033504"/>
            <a:ext cx="2609185" cy="424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ctr">
              <a:lnSpc>
                <a:spcPct val="90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APRENDIZAJE ESPERADO</a:t>
            </a:r>
          </a:p>
        </p:txBody>
      </p:sp>
      <p:pic>
        <p:nvPicPr>
          <p:cNvPr id="153" name="Imagen 35" descr="Imagen 3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539905" y="1203013"/>
            <a:ext cx="702377" cy="66970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56" name="Google Shape;101;p3"/>
          <p:cNvGrpSpPr/>
          <p:nvPr/>
        </p:nvGrpSpPr>
        <p:grpSpPr>
          <a:xfrm>
            <a:off x="6473042" y="1472660"/>
            <a:ext cx="2980514" cy="5663580"/>
            <a:chOff x="0" y="0"/>
            <a:chExt cx="2980513" cy="5663579"/>
          </a:xfrm>
        </p:grpSpPr>
        <p:sp>
          <p:nvSpPr>
            <p:cNvPr id="154" name="Rounded Rectangle"/>
            <p:cNvSpPr/>
            <p:nvPr/>
          </p:nvSpPr>
          <p:spPr>
            <a:xfrm>
              <a:off x="0" y="0"/>
              <a:ext cx="2980514" cy="5663580"/>
            </a:xfrm>
            <a:prstGeom prst="roundRect">
              <a:avLst>
                <a:gd name="adj" fmla="val 8420"/>
              </a:avLst>
            </a:prstGeom>
            <a:noFill/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55" name="Text"/>
            <p:cNvSpPr txBox="1"/>
            <p:nvPr/>
          </p:nvSpPr>
          <p:spPr>
            <a:xfrm>
              <a:off x="78265" y="2641673"/>
              <a:ext cx="2823983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157" name="Google Shape;99;p3"/>
          <p:cNvSpPr txBox="1"/>
          <p:nvPr/>
        </p:nvSpPr>
        <p:spPr>
          <a:xfrm>
            <a:off x="6656438" y="2499448"/>
            <a:ext cx="2684207" cy="44870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b="1">
                <a:latin typeface="Calibri"/>
                <a:ea typeface="Calibri"/>
                <a:cs typeface="Calibri"/>
                <a:sym typeface="Calibri"/>
              </a:defRPr>
            </a:pPr>
            <a:r>
              <a:t>1.1 </a:t>
            </a:r>
            <a:r>
              <a:rPr b="0"/>
              <a:t>Coteja la información de los documentos recibidos con el ingreso físico de productos, según la normativa vigente.</a:t>
            </a:r>
            <a:br>
              <a:rPr b="0"/>
            </a:br>
            <a:r>
              <a:rPr b="0"/>
              <a:t/>
            </a:r>
            <a:br>
              <a:rPr b="0"/>
            </a:br>
            <a:r>
              <a:t>1.2</a:t>
            </a:r>
            <a:r>
              <a:rPr b="0"/>
              <a:t> Registra oportunamente las entradas de productos utilizando los documentos de recepción disponibles, según indicaciones de jefatura y la normativa vigente.</a:t>
            </a:r>
            <a:br>
              <a:rPr b="0"/>
            </a:br>
            <a:r>
              <a:rPr b="0"/>
              <a:t/>
            </a:r>
            <a:br>
              <a:rPr b="0"/>
            </a:br>
            <a:r>
              <a:rPr b="0"/>
              <a:t>Identifica el concepto de logística, la clasificación de productos, y su relación con la Cadena de Suministro  de acuerdos a sus procesos, protocolos y normativa vigente.</a:t>
            </a:r>
            <a:br>
              <a:rPr b="0"/>
            </a:br>
            <a:r>
              <a:rPr b="0"/>
              <a:t/>
            </a:r>
            <a:br>
              <a:rPr b="0"/>
            </a:br>
            <a:endParaRPr b="0"/>
          </a:p>
        </p:txBody>
      </p:sp>
      <p:sp>
        <p:nvSpPr>
          <p:cNvPr id="158" name="Google Shape;96;p3"/>
          <p:cNvSpPr txBox="1"/>
          <p:nvPr/>
        </p:nvSpPr>
        <p:spPr>
          <a:xfrm>
            <a:off x="6554516" y="2033504"/>
            <a:ext cx="2862261" cy="424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ctr">
              <a:lnSpc>
                <a:spcPct val="90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CRITERIOS DE EVALUACIÓN</a:t>
            </a:r>
          </a:p>
        </p:txBody>
      </p:sp>
      <p:pic>
        <p:nvPicPr>
          <p:cNvPr id="159" name="Imagen 39" descr="Imagen 3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649551" y="1203013"/>
            <a:ext cx="702377" cy="6697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Imagen 43" descr="Imagen 4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flipH="1">
            <a:off x="3588296" y="3757726"/>
            <a:ext cx="3025212" cy="408238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Imagen 15" descr="Imagen 15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flipH="1">
            <a:off x="511864" y="4448533"/>
            <a:ext cx="3103843" cy="24662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164" name="Google Shape;143;p12"/>
          <p:cNvSpPr txBox="1"/>
          <p:nvPr/>
        </p:nvSpPr>
        <p:spPr>
          <a:xfrm>
            <a:off x="376469" y="1265970"/>
            <a:ext cx="8954269" cy="536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INTRODUCCIÓN AL MÓDULO</a:t>
            </a:r>
          </a:p>
        </p:txBody>
      </p:sp>
      <p:grpSp>
        <p:nvGrpSpPr>
          <p:cNvPr id="169" name="Grupo 16"/>
          <p:cNvGrpSpPr/>
          <p:nvPr/>
        </p:nvGrpSpPr>
        <p:grpSpPr>
          <a:xfrm>
            <a:off x="393993" y="2704455"/>
            <a:ext cx="5937899" cy="2185446"/>
            <a:chOff x="0" y="0"/>
            <a:chExt cx="5937897" cy="2185445"/>
          </a:xfrm>
        </p:grpSpPr>
        <p:grpSp>
          <p:nvGrpSpPr>
            <p:cNvPr id="167" name="Google Shape;101;p3"/>
            <p:cNvGrpSpPr/>
            <p:nvPr/>
          </p:nvGrpSpPr>
          <p:grpSpPr>
            <a:xfrm>
              <a:off x="0" y="0"/>
              <a:ext cx="5121841" cy="2053526"/>
              <a:chOff x="0" y="0"/>
              <a:chExt cx="5121840" cy="2053525"/>
            </a:xfrm>
          </p:grpSpPr>
          <p:sp>
            <p:nvSpPr>
              <p:cNvPr id="165" name="Rounded Rectangle"/>
              <p:cNvSpPr/>
              <p:nvPr/>
            </p:nvSpPr>
            <p:spPr>
              <a:xfrm flipH="1">
                <a:off x="0" y="0"/>
                <a:ext cx="5121841" cy="2053526"/>
              </a:xfrm>
              <a:prstGeom prst="roundRect">
                <a:avLst>
                  <a:gd name="adj" fmla="val 16667"/>
                </a:avLst>
              </a:prstGeom>
              <a:solidFill>
                <a:srgbClr val="F7E3D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166" name="Text"/>
              <p:cNvSpPr txBox="1"/>
              <p:nvPr/>
            </p:nvSpPr>
            <p:spPr>
              <a:xfrm>
                <a:off x="151127" y="472120"/>
                <a:ext cx="4819586" cy="38030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61" tIns="91461" rIns="91461" bIns="91461" numCol="1" anchor="ctr">
                <a:spAutoFit/>
              </a:bodyPr>
              <a:lstStyle/>
              <a:p>
                <a:r>
                  <a:t>    </a:t>
                </a:r>
              </a:p>
            </p:txBody>
          </p:sp>
        </p:grpSp>
        <p:sp>
          <p:nvSpPr>
            <p:cNvPr id="168" name="Triángulo isósceles 14"/>
            <p:cNvSpPr/>
            <p:nvPr/>
          </p:nvSpPr>
          <p:spPr>
            <a:xfrm rot="7028958" flipH="1">
              <a:off x="5057800" y="1134607"/>
              <a:ext cx="521630" cy="1124431"/>
            </a:xfrm>
            <a:prstGeom prst="triangle">
              <a:avLst/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pic>
        <p:nvPicPr>
          <p:cNvPr id="170" name="Imagen 20" descr="Imagen 2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78283" y="3334534"/>
            <a:ext cx="4587543" cy="4346352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Google Shape;146;p12"/>
          <p:cNvSpPr txBox="1"/>
          <p:nvPr/>
        </p:nvSpPr>
        <p:spPr>
          <a:xfrm>
            <a:off x="680837" y="3069202"/>
            <a:ext cx="4683871" cy="13165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Para iniciar al módulo de Lógistica y Distribución, revisemos el siguiente </a:t>
            </a:r>
            <a:r>
              <a:rPr u="sng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hlinkClick r:id="rId3"/>
              </a:rPr>
              <a:t>video.</a:t>
            </a:r>
          </a:p>
          <a:p>
            <a:pPr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 u="sng">
              <a:solidFill>
                <a:srgbClr val="C00000"/>
              </a:solidFill>
              <a:uFill>
                <a:solidFill>
                  <a:srgbClr val="C00000"/>
                </a:solidFill>
              </a:uFill>
              <a:hlinkClick r:id="rId3"/>
            </a:endParaRPr>
          </a:p>
          <a:p>
            <a:pPr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A partir de los visto en el video te invitamos a desarrollar la siguiente actividad.</a:t>
            </a:r>
          </a:p>
        </p:txBody>
      </p:sp>
      <p:sp>
        <p:nvSpPr>
          <p:cNvPr id="172" name="Google Shape;318;p12"/>
          <p:cNvSpPr txBox="1"/>
          <p:nvPr/>
        </p:nvSpPr>
        <p:spPr>
          <a:xfrm>
            <a:off x="857486" y="5150560"/>
            <a:ext cx="4997717" cy="1114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61" tIns="91461" rIns="91461" bIns="91461" anchor="ctr">
            <a:spAutoFit/>
          </a:bodyPr>
          <a:lstStyle/>
          <a:p>
            <a:pPr>
              <a:defRPr sz="21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¡Muy bien!</a:t>
            </a:r>
            <a:endParaRPr>
              <a:latin typeface="+mj-lt"/>
              <a:ea typeface="+mj-ea"/>
              <a:cs typeface="+mj-cs"/>
              <a:sym typeface="Arial"/>
            </a:endParaRPr>
          </a:p>
          <a:p>
            <a:pPr>
              <a:defRPr sz="2100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Te invitamos a profundizar revisando</a:t>
            </a:r>
          </a:p>
          <a:p>
            <a:pPr>
              <a:defRPr sz="21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la siguiente presentación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grpSp>
        <p:nvGrpSpPr>
          <p:cNvPr id="177" name="Google Shape;319;p12"/>
          <p:cNvGrpSpPr/>
          <p:nvPr/>
        </p:nvGrpSpPr>
        <p:grpSpPr>
          <a:xfrm>
            <a:off x="371782" y="2258677"/>
            <a:ext cx="5146721" cy="3402099"/>
            <a:chOff x="0" y="0"/>
            <a:chExt cx="5146719" cy="3402098"/>
          </a:xfrm>
        </p:grpSpPr>
        <p:sp>
          <p:nvSpPr>
            <p:cNvPr id="175" name="Rounded Rectangle"/>
            <p:cNvSpPr/>
            <p:nvPr/>
          </p:nvSpPr>
          <p:spPr>
            <a:xfrm>
              <a:off x="0" y="0"/>
              <a:ext cx="5146720" cy="3402099"/>
            </a:xfrm>
            <a:prstGeom prst="roundRect">
              <a:avLst>
                <a:gd name="adj" fmla="val 9635"/>
              </a:avLst>
            </a:prstGeom>
            <a:solidFill>
              <a:srgbClr val="FFFFFF"/>
            </a:solidFill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76" name="Text"/>
            <p:cNvSpPr txBox="1"/>
            <p:nvPr/>
          </p:nvSpPr>
          <p:spPr>
            <a:xfrm>
              <a:off x="100769" y="1510932"/>
              <a:ext cx="494518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178" name="Google Shape;321;p12"/>
          <p:cNvSpPr txBox="1"/>
          <p:nvPr/>
        </p:nvSpPr>
        <p:spPr>
          <a:xfrm>
            <a:off x="777952" y="2509303"/>
            <a:ext cx="4334379" cy="26698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/>
          <a:p>
            <a:pPr>
              <a:defRPr sz="1800">
                <a:latin typeface="Calibri"/>
                <a:ea typeface="Calibri"/>
                <a:cs typeface="Calibri"/>
                <a:sym typeface="Calibri"/>
              </a:defRPr>
            </a:pPr>
            <a:r>
              <a:t>Según lo visto en el video:</a:t>
            </a:r>
          </a:p>
          <a:p>
            <a:pPr>
              <a:defRPr sz="1800">
                <a:latin typeface="Calibri"/>
                <a:ea typeface="Calibri"/>
                <a:cs typeface="Calibri"/>
                <a:sym typeface="Calibri"/>
              </a:defRPr>
            </a:pPr>
            <a:r>
              <a:t>La cadena de suministro y la logística son conceptos diferentes pero complementarios entre sí.</a:t>
            </a:r>
          </a:p>
          <a:p>
            <a:pPr>
              <a:defRPr sz="18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1800" b="1">
                <a:latin typeface="Calibri"/>
                <a:ea typeface="Calibri"/>
                <a:cs typeface="Calibri"/>
                <a:sym typeface="Calibri"/>
              </a:defRPr>
            </a:pPr>
            <a:r>
              <a:t>¿Habías escuchado estos términos antes?</a:t>
            </a:r>
          </a:p>
          <a:p>
            <a:pPr>
              <a:defRPr sz="1800" b="1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1800" b="1">
                <a:latin typeface="Calibri"/>
                <a:ea typeface="Calibri"/>
                <a:cs typeface="Calibri"/>
                <a:sym typeface="Calibri"/>
              </a:defRPr>
            </a:pPr>
            <a:r>
              <a:t>¿Cómo los podemos relacionar con nuestra vida diaria?</a:t>
            </a:r>
          </a:p>
        </p:txBody>
      </p:sp>
      <p:sp>
        <p:nvSpPr>
          <p:cNvPr id="179" name="Google Shape;323;p12"/>
          <p:cNvSpPr txBox="1"/>
          <p:nvPr/>
        </p:nvSpPr>
        <p:spPr>
          <a:xfrm>
            <a:off x="382499" y="1277204"/>
            <a:ext cx="8950502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DD732C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REFLEXIONEMOS</a:t>
            </a:r>
          </a:p>
        </p:txBody>
      </p:sp>
      <p:sp>
        <p:nvSpPr>
          <p:cNvPr id="180" name="Google Shape;324;p12"/>
          <p:cNvSpPr txBox="1"/>
          <p:nvPr/>
        </p:nvSpPr>
        <p:spPr>
          <a:xfrm>
            <a:off x="390337" y="1031169"/>
            <a:ext cx="4700401" cy="3722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HAGAMOS UNA PAUSA</a:t>
            </a:r>
          </a:p>
        </p:txBody>
      </p:sp>
      <p:sp>
        <p:nvSpPr>
          <p:cNvPr id="181" name="Google Shape;318;p12"/>
          <p:cNvSpPr txBox="1"/>
          <p:nvPr/>
        </p:nvSpPr>
        <p:spPr>
          <a:xfrm>
            <a:off x="753973" y="5713956"/>
            <a:ext cx="4997716" cy="11146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61" tIns="91461" rIns="91461" bIns="91461" anchor="ctr">
            <a:spAutoFit/>
          </a:bodyPr>
          <a:lstStyle/>
          <a:p>
            <a:pPr>
              <a:defRPr sz="21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¡Muy bien!</a:t>
            </a:r>
            <a:endParaRPr>
              <a:latin typeface="+mj-lt"/>
              <a:ea typeface="+mj-ea"/>
              <a:cs typeface="+mj-cs"/>
              <a:sym typeface="Arial"/>
            </a:endParaRPr>
          </a:p>
          <a:p>
            <a:pPr>
              <a:defRPr sz="2100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Te invitamos a profundizar revisando</a:t>
            </a:r>
          </a:p>
          <a:p>
            <a:pPr>
              <a:defRPr sz="21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en el módulo</a:t>
            </a:r>
          </a:p>
        </p:txBody>
      </p:sp>
      <p:pic>
        <p:nvPicPr>
          <p:cNvPr id="182" name="Imagen 12" descr="Imagen 1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941562" y="1567118"/>
            <a:ext cx="2953513" cy="526694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Imagen 10" descr="Imagen 10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68891" y="2056308"/>
            <a:ext cx="482541" cy="4825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186" name="Google Shape;154;p5"/>
          <p:cNvSpPr txBox="1"/>
          <p:nvPr/>
        </p:nvSpPr>
        <p:spPr>
          <a:xfrm>
            <a:off x="4109576" y="2664933"/>
            <a:ext cx="4840957" cy="300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>
            <a:lvl1pPr>
              <a:defRPr sz="16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Al término de la actividad estarás en condiciones de:</a:t>
            </a:r>
          </a:p>
        </p:txBody>
      </p:sp>
      <p:grpSp>
        <p:nvGrpSpPr>
          <p:cNvPr id="189" name="Google Shape;152;p5"/>
          <p:cNvGrpSpPr/>
          <p:nvPr/>
        </p:nvGrpSpPr>
        <p:grpSpPr>
          <a:xfrm>
            <a:off x="4063851" y="3185653"/>
            <a:ext cx="5081310" cy="3106992"/>
            <a:chOff x="0" y="0"/>
            <a:chExt cx="5081308" cy="3106991"/>
          </a:xfrm>
        </p:grpSpPr>
        <p:sp>
          <p:nvSpPr>
            <p:cNvPr id="187" name="Rounded Rectangle"/>
            <p:cNvSpPr/>
            <p:nvPr/>
          </p:nvSpPr>
          <p:spPr>
            <a:xfrm>
              <a:off x="0" y="0"/>
              <a:ext cx="5081309" cy="3106992"/>
            </a:xfrm>
            <a:prstGeom prst="roundRect">
              <a:avLst>
                <a:gd name="adj" fmla="val 6741"/>
              </a:avLst>
            </a:prstGeom>
            <a:solidFill>
              <a:srgbClr val="FFFFFF"/>
            </a:solidFill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88" name="Text"/>
            <p:cNvSpPr txBox="1"/>
            <p:nvPr/>
          </p:nvSpPr>
          <p:spPr>
            <a:xfrm>
              <a:off x="66106" y="1363379"/>
              <a:ext cx="4949096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         </a:t>
              </a:r>
            </a:p>
          </p:txBody>
        </p:sp>
      </p:grpSp>
      <p:sp>
        <p:nvSpPr>
          <p:cNvPr id="190" name="Google Shape;155;p5"/>
          <p:cNvSpPr txBox="1"/>
          <p:nvPr/>
        </p:nvSpPr>
        <p:spPr>
          <a:xfrm>
            <a:off x="4624638" y="3414217"/>
            <a:ext cx="3923027" cy="554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>
            <a:lvl1pPr>
              <a:defRPr sz="16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Recononocer el concepto de logística y su relación con la cadena de suministro.</a:t>
            </a:r>
          </a:p>
        </p:txBody>
      </p:sp>
      <p:grpSp>
        <p:nvGrpSpPr>
          <p:cNvPr id="193" name="Grupo 2"/>
          <p:cNvGrpSpPr/>
          <p:nvPr/>
        </p:nvGrpSpPr>
        <p:grpSpPr>
          <a:xfrm>
            <a:off x="3895219" y="3449834"/>
            <a:ext cx="375440" cy="536169"/>
            <a:chOff x="0" y="0"/>
            <a:chExt cx="375438" cy="536167"/>
          </a:xfrm>
        </p:grpSpPr>
        <p:sp>
          <p:nvSpPr>
            <p:cNvPr id="191" name="Google Shape;162;p5"/>
            <p:cNvSpPr/>
            <p:nvPr/>
          </p:nvSpPr>
          <p:spPr>
            <a:xfrm>
              <a:off x="0" y="87005"/>
              <a:ext cx="375439" cy="362158"/>
            </a:xfrm>
            <a:prstGeom prst="roundRect">
              <a:avLst>
                <a:gd name="adj" fmla="val 16667"/>
              </a:avLst>
            </a:prstGeom>
            <a:solidFill>
              <a:srgbClr val="ED6B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92" name="Google Shape;163;p5"/>
            <p:cNvSpPr txBox="1"/>
            <p:nvPr/>
          </p:nvSpPr>
          <p:spPr>
            <a:xfrm>
              <a:off x="9505" y="0"/>
              <a:ext cx="299692" cy="53616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>
              <a:lvl1pPr>
                <a:defRPr sz="28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</a:lstStyle>
            <a:p>
              <a:r>
                <a:t>1</a:t>
              </a:r>
            </a:p>
          </p:txBody>
        </p:sp>
      </p:grpSp>
      <p:sp>
        <p:nvSpPr>
          <p:cNvPr id="194" name="Google Shape;157;p5"/>
          <p:cNvSpPr txBox="1"/>
          <p:nvPr/>
        </p:nvSpPr>
        <p:spPr>
          <a:xfrm>
            <a:off x="4655559" y="4919574"/>
            <a:ext cx="4233489" cy="300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>
            <a:lvl1pPr>
              <a:defRPr sz="16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Identificar la clasificación básica de los productos.</a:t>
            </a:r>
          </a:p>
        </p:txBody>
      </p:sp>
      <p:grpSp>
        <p:nvGrpSpPr>
          <p:cNvPr id="201" name="Grupo 3"/>
          <p:cNvGrpSpPr/>
          <p:nvPr/>
        </p:nvGrpSpPr>
        <p:grpSpPr>
          <a:xfrm>
            <a:off x="3895219" y="4190961"/>
            <a:ext cx="375440" cy="1782542"/>
            <a:chOff x="0" y="0"/>
            <a:chExt cx="375438" cy="1782540"/>
          </a:xfrm>
        </p:grpSpPr>
        <p:sp>
          <p:nvSpPr>
            <p:cNvPr id="195" name="Google Shape;164;p5"/>
            <p:cNvSpPr/>
            <p:nvPr/>
          </p:nvSpPr>
          <p:spPr>
            <a:xfrm>
              <a:off x="0" y="87005"/>
              <a:ext cx="375439" cy="362158"/>
            </a:xfrm>
            <a:prstGeom prst="roundRect">
              <a:avLst>
                <a:gd name="adj" fmla="val 16667"/>
              </a:avLst>
            </a:prstGeom>
            <a:solidFill>
              <a:srgbClr val="ED6B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96" name="Google Shape;165;p5"/>
            <p:cNvSpPr txBox="1"/>
            <p:nvPr/>
          </p:nvSpPr>
          <p:spPr>
            <a:xfrm>
              <a:off x="9505" y="0"/>
              <a:ext cx="299692" cy="53616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>
              <a:lvl1pPr>
                <a:defRPr sz="28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</a:lstStyle>
            <a:p>
              <a:r>
                <a:t>2</a:t>
              </a:r>
            </a:p>
          </p:txBody>
        </p:sp>
        <p:sp>
          <p:nvSpPr>
            <p:cNvPr id="197" name="Google Shape;164;p5"/>
            <p:cNvSpPr/>
            <p:nvPr/>
          </p:nvSpPr>
          <p:spPr>
            <a:xfrm>
              <a:off x="0" y="723775"/>
              <a:ext cx="375439" cy="362158"/>
            </a:xfrm>
            <a:prstGeom prst="roundRect">
              <a:avLst>
                <a:gd name="adj" fmla="val 16667"/>
              </a:avLst>
            </a:prstGeom>
            <a:solidFill>
              <a:srgbClr val="ED6B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98" name="Google Shape;165;p5"/>
            <p:cNvSpPr txBox="1"/>
            <p:nvPr/>
          </p:nvSpPr>
          <p:spPr>
            <a:xfrm>
              <a:off x="9505" y="636769"/>
              <a:ext cx="299692" cy="53616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>
              <a:lvl1pPr>
                <a:defRPr sz="28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</a:lstStyle>
            <a:p>
              <a:r>
                <a:t>3</a:t>
              </a:r>
            </a:p>
          </p:txBody>
        </p:sp>
        <p:sp>
          <p:nvSpPr>
            <p:cNvPr id="199" name="Google Shape;164;p5"/>
            <p:cNvSpPr/>
            <p:nvPr/>
          </p:nvSpPr>
          <p:spPr>
            <a:xfrm>
              <a:off x="0" y="1333378"/>
              <a:ext cx="375439" cy="362158"/>
            </a:xfrm>
            <a:prstGeom prst="roundRect">
              <a:avLst>
                <a:gd name="adj" fmla="val 16667"/>
              </a:avLst>
            </a:prstGeom>
            <a:solidFill>
              <a:srgbClr val="ED6B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00" name="Google Shape;165;p5"/>
            <p:cNvSpPr txBox="1"/>
            <p:nvPr/>
          </p:nvSpPr>
          <p:spPr>
            <a:xfrm>
              <a:off x="9505" y="1246372"/>
              <a:ext cx="299692" cy="53616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>
              <a:lvl1pPr>
                <a:defRPr sz="2800" b="1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lvl1pPr>
            </a:lstStyle>
            <a:p>
              <a:r>
                <a:t>4</a:t>
              </a:r>
            </a:p>
          </p:txBody>
        </p:sp>
      </p:grpSp>
      <p:sp>
        <p:nvSpPr>
          <p:cNvPr id="202" name="Google Shape;167;p5"/>
          <p:cNvSpPr txBox="1"/>
          <p:nvPr/>
        </p:nvSpPr>
        <p:spPr>
          <a:xfrm>
            <a:off x="375974" y="1760907"/>
            <a:ext cx="4997501" cy="4315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90000"/>
              </a:lnSpc>
              <a:defRPr sz="20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LÓGICA Y CADENA DE </a:t>
            </a:r>
            <a:r>
              <a:rPr b="1">
                <a:solidFill>
                  <a:srgbClr val="ED6B00"/>
                </a:solidFill>
              </a:rPr>
              <a:t>SUMINISTRO</a:t>
            </a:r>
          </a:p>
        </p:txBody>
      </p:sp>
      <p:sp>
        <p:nvSpPr>
          <p:cNvPr id="203" name="Google Shape;168;p5"/>
          <p:cNvSpPr txBox="1"/>
          <p:nvPr/>
        </p:nvSpPr>
        <p:spPr>
          <a:xfrm>
            <a:off x="4017017" y="1029694"/>
            <a:ext cx="466493" cy="8301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r">
              <a:lnSpc>
                <a:spcPct val="90000"/>
              </a:lnSpc>
              <a:defRPr sz="5000">
                <a:solidFill>
                  <a:srgbClr val="FFB375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1</a:t>
            </a:r>
          </a:p>
        </p:txBody>
      </p:sp>
      <p:pic>
        <p:nvPicPr>
          <p:cNvPr id="204" name="Imagen 20" descr="Imagen 2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8383" y="2382978"/>
            <a:ext cx="2950556" cy="4313789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Google Shape;95;p3"/>
          <p:cNvSpPr txBox="1"/>
          <p:nvPr/>
        </p:nvSpPr>
        <p:spPr>
          <a:xfrm>
            <a:off x="375975" y="1265365"/>
            <a:ext cx="4107535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MENÚ DE LA ACTIVIDAD</a:t>
            </a:r>
          </a:p>
        </p:txBody>
      </p:sp>
      <p:sp>
        <p:nvSpPr>
          <p:cNvPr id="206" name="Google Shape;155;p5"/>
          <p:cNvSpPr txBox="1"/>
          <p:nvPr/>
        </p:nvSpPr>
        <p:spPr>
          <a:xfrm>
            <a:off x="4624638" y="4099285"/>
            <a:ext cx="4325895" cy="533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>
            <a:lvl1pPr>
              <a:lnSpc>
                <a:spcPct val="90000"/>
              </a:lnSpc>
              <a:spcBef>
                <a:spcPts val="700"/>
              </a:spcBef>
              <a:defRPr sz="16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Identificar los distintos procesos que intervienen en la Cadena de Suministro de una empresa.</a:t>
            </a:r>
          </a:p>
        </p:txBody>
      </p:sp>
      <p:sp>
        <p:nvSpPr>
          <p:cNvPr id="207" name="Google Shape;157;p5"/>
          <p:cNvSpPr txBox="1"/>
          <p:nvPr/>
        </p:nvSpPr>
        <p:spPr>
          <a:xfrm>
            <a:off x="4655559" y="5420316"/>
            <a:ext cx="4233489" cy="554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>
            <a:lvl1pPr>
              <a:defRPr sz="16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Identificar y aplicar el concepto de ciclo de vida del producto y su importancia en la logística.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grpSp>
        <p:nvGrpSpPr>
          <p:cNvPr id="212" name="Google Shape;152;p13"/>
          <p:cNvGrpSpPr/>
          <p:nvPr/>
        </p:nvGrpSpPr>
        <p:grpSpPr>
          <a:xfrm>
            <a:off x="970052" y="2782466"/>
            <a:ext cx="7632220" cy="3396393"/>
            <a:chOff x="0" y="0"/>
            <a:chExt cx="7632218" cy="3396391"/>
          </a:xfrm>
        </p:grpSpPr>
        <p:sp>
          <p:nvSpPr>
            <p:cNvPr id="210" name="Google Shape;153;p13"/>
            <p:cNvSpPr/>
            <p:nvPr/>
          </p:nvSpPr>
          <p:spPr>
            <a:xfrm>
              <a:off x="0" y="0"/>
              <a:ext cx="7632219" cy="3396392"/>
            </a:xfrm>
            <a:prstGeom prst="roundRect">
              <a:avLst>
                <a:gd name="adj" fmla="val 10044"/>
              </a:avLst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11" name="Google Shape;154;p13"/>
            <p:cNvSpPr txBox="1"/>
            <p:nvPr/>
          </p:nvSpPr>
          <p:spPr>
            <a:xfrm>
              <a:off x="102325" y="1508038"/>
              <a:ext cx="7427566" cy="3802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13" tIns="91413" rIns="91413" bIns="91413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13" name="Google Shape;155;p13"/>
          <p:cNvSpPr txBox="1"/>
          <p:nvPr/>
        </p:nvSpPr>
        <p:spPr>
          <a:xfrm>
            <a:off x="1248471" y="3040543"/>
            <a:ext cx="6943312" cy="29869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 algn="just">
              <a:lnSpc>
                <a:spcPct val="90000"/>
              </a:lnSpc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LOGÍSTICA:</a:t>
            </a:r>
          </a:p>
          <a:p>
            <a:pPr marL="171450" indent="-171450" algn="just">
              <a:lnSpc>
                <a:spcPct val="90000"/>
              </a:lnSpc>
              <a:buClr>
                <a:srgbClr val="211D1E"/>
              </a:buClr>
              <a:buSzPts val="1600"/>
              <a:buFont typeface="Arial"/>
              <a:buChar char="•"/>
              <a:defRPr sz="1600">
                <a:solidFill>
                  <a:srgbClr val="211D1E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171450" indent="-171450" algn="just">
              <a:lnSpc>
                <a:spcPct val="90000"/>
              </a:lnSpc>
              <a:buClr>
                <a:srgbClr val="211D1E"/>
              </a:buClr>
              <a:buSzPts val="1600"/>
              <a:buFont typeface="Arial"/>
              <a:buChar char="•"/>
              <a:defRPr sz="1600">
                <a:solidFill>
                  <a:srgbClr val="211D1E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Es el proceso de planear, implementar y controlar en forma eficaz y eficiente el flujo y almacenamiento de bienes y servicios desde el punto de origen hasta el cliente final de modo de satisfacer los requerimientos del cliente.</a:t>
            </a:r>
          </a:p>
          <a:p>
            <a:pPr marL="44450" indent="82550" algn="just">
              <a:lnSpc>
                <a:spcPct val="90000"/>
              </a:lnSpc>
              <a:spcBef>
                <a:spcPts val="700"/>
              </a:spcBef>
              <a:defRPr sz="1600">
                <a:solidFill>
                  <a:srgbClr val="211D1E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171450" indent="-171450" algn="just">
              <a:lnSpc>
                <a:spcPct val="90000"/>
              </a:lnSpc>
              <a:spcBef>
                <a:spcPts val="700"/>
              </a:spcBef>
              <a:buClr>
                <a:srgbClr val="211D1E"/>
              </a:buClr>
              <a:buSzPts val="1600"/>
              <a:buFont typeface="Arial"/>
              <a:buChar char="•"/>
              <a:defRPr sz="1600">
                <a:solidFill>
                  <a:srgbClr val="211D1E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Para que exista seguimiento y trazabilidad de los productos es fundamental que los procesos logísticos mantengan el flujo de la información mediante Tics y Software especializados para el control y validación de la cadena de suministros.</a:t>
            </a:r>
          </a:p>
          <a:p>
            <a:pPr marL="171450" indent="-171450" algn="just">
              <a:lnSpc>
                <a:spcPct val="90000"/>
              </a:lnSpc>
              <a:spcBef>
                <a:spcPts val="700"/>
              </a:spcBef>
              <a:buClr>
                <a:srgbClr val="211D1E"/>
              </a:buClr>
              <a:buSzPts val="1600"/>
              <a:buFont typeface="Arial"/>
              <a:buChar char="•"/>
              <a:defRPr sz="1600">
                <a:solidFill>
                  <a:srgbClr val="211D1E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algn="just">
              <a:lnSpc>
                <a:spcPct val="90000"/>
              </a:lnSpc>
              <a:spcBef>
                <a:spcPts val="700"/>
              </a:spcBef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Palabras Clave: Trazabilidad / Tics</a:t>
            </a:r>
          </a:p>
        </p:txBody>
      </p:sp>
      <p:pic>
        <p:nvPicPr>
          <p:cNvPr id="214" name="Google Shape;156;p13" descr="Google Shape;156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91783" y="2545346"/>
            <a:ext cx="500589" cy="4773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Google Shape;158;p13" descr="Google Shape;158;p1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flipH="1">
            <a:off x="7576629" y="4698551"/>
            <a:ext cx="1830339" cy="2974297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Google Shape;269;p16"/>
          <p:cNvSpPr txBox="1"/>
          <p:nvPr/>
        </p:nvSpPr>
        <p:spPr>
          <a:xfrm>
            <a:off x="382997" y="1215357"/>
            <a:ext cx="8954269" cy="897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 Y LA ADMINISTRACIÓN DE LA </a:t>
            </a:r>
            <a:r>
              <a:rPr>
                <a:solidFill>
                  <a:srgbClr val="A93501"/>
                </a:solidFill>
              </a:rPr>
              <a:t>CADENA DE SUMINISTROS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219" name="Google Shape;178;p6"/>
          <p:cNvSpPr txBox="1"/>
          <p:nvPr/>
        </p:nvSpPr>
        <p:spPr>
          <a:xfrm>
            <a:off x="452174" y="1089342"/>
            <a:ext cx="8950502" cy="8973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 Y LA ADMINISTRACIÓN DE </a:t>
            </a:r>
            <a:r>
              <a:rPr b="0">
                <a:solidFill>
                  <a:srgbClr val="A93501"/>
                </a:solidFill>
              </a:rPr>
              <a:t>LA CADENA DE SUMINISTROS</a:t>
            </a:r>
          </a:p>
        </p:txBody>
      </p:sp>
      <p:pic>
        <p:nvPicPr>
          <p:cNvPr id="220" name="Imagen 2" descr="Imagen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54980" y="1747749"/>
            <a:ext cx="7810301" cy="50727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442490" y="6881800"/>
            <a:ext cx="266356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sp>
        <p:nvSpPr>
          <p:cNvPr id="223" name="Google Shape;252;p17"/>
          <p:cNvSpPr txBox="1"/>
          <p:nvPr/>
        </p:nvSpPr>
        <p:spPr>
          <a:xfrm>
            <a:off x="443015" y="6884690"/>
            <a:ext cx="266470" cy="3171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36" tIns="91436" rIns="91436" bIns="91436">
            <a:spAutoFit/>
          </a:bodyPr>
          <a:lstStyle>
            <a:lvl1pPr algn="r"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9</a:t>
            </a:r>
          </a:p>
        </p:txBody>
      </p:sp>
      <p:sp>
        <p:nvSpPr>
          <p:cNvPr id="224" name="Google Shape;254;p17"/>
          <p:cNvSpPr txBox="1"/>
          <p:nvPr/>
        </p:nvSpPr>
        <p:spPr>
          <a:xfrm>
            <a:off x="452702" y="1270519"/>
            <a:ext cx="8954267" cy="5361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36" tIns="91436" rIns="91436" bIns="91436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ADMINISTRACIÓN DE </a:t>
            </a:r>
            <a:r>
              <a:rPr>
                <a:solidFill>
                  <a:srgbClr val="A93501"/>
                </a:solidFill>
              </a:rPr>
              <a:t>LA CADENA DE SUMINISTROS</a:t>
            </a:r>
          </a:p>
        </p:txBody>
      </p:sp>
      <p:grpSp>
        <p:nvGrpSpPr>
          <p:cNvPr id="227" name="Google Shape;255;p17"/>
          <p:cNvGrpSpPr/>
          <p:nvPr/>
        </p:nvGrpSpPr>
        <p:grpSpPr>
          <a:xfrm>
            <a:off x="466559" y="2145632"/>
            <a:ext cx="8517436" cy="2111639"/>
            <a:chOff x="0" y="0"/>
            <a:chExt cx="8517435" cy="2111637"/>
          </a:xfrm>
        </p:grpSpPr>
        <p:sp>
          <p:nvSpPr>
            <p:cNvPr id="225" name="Google Shape;256;p17"/>
            <p:cNvSpPr/>
            <p:nvPr/>
          </p:nvSpPr>
          <p:spPr>
            <a:xfrm>
              <a:off x="0" y="0"/>
              <a:ext cx="8517436" cy="2111638"/>
            </a:xfrm>
            <a:prstGeom prst="roundRect">
              <a:avLst>
                <a:gd name="adj" fmla="val 10942"/>
              </a:avLst>
            </a:prstGeom>
            <a:solidFill>
              <a:srgbClr val="F3F3F3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26" name="Google Shape;257;p17"/>
            <p:cNvSpPr txBox="1"/>
            <p:nvPr/>
          </p:nvSpPr>
          <p:spPr>
            <a:xfrm>
              <a:off x="67671" y="865663"/>
              <a:ext cx="8382090" cy="38025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36" tIns="91436" rIns="91436" bIns="91436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28" name="Google Shape;258;p17"/>
          <p:cNvSpPr txBox="1"/>
          <p:nvPr/>
        </p:nvSpPr>
        <p:spPr>
          <a:xfrm>
            <a:off x="649353" y="2333685"/>
            <a:ext cx="7935885" cy="16620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36" tIns="91436" rIns="91436" bIns="91436" anchor="ctr">
            <a:spAutoFit/>
          </a:bodyPr>
          <a:lstStyle/>
          <a:p>
            <a:pPr algn="just"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SCM: </a:t>
            </a:r>
            <a:r>
              <a:rPr b="0">
                <a:solidFill>
                  <a:srgbClr val="000000"/>
                </a:solidFill>
              </a:rPr>
              <a:t>La </a:t>
            </a:r>
            <a:r>
              <a:rPr>
                <a:solidFill>
                  <a:srgbClr val="000000"/>
                </a:solidFill>
              </a:rPr>
              <a:t>cadena de suministros o </a:t>
            </a:r>
            <a:r>
              <a:rPr i="1">
                <a:solidFill>
                  <a:srgbClr val="000000"/>
                </a:solidFill>
              </a:rPr>
              <a:t>supply chain</a:t>
            </a:r>
            <a:r>
              <a:rPr b="0">
                <a:solidFill>
                  <a:srgbClr val="000000"/>
                </a:solidFill>
              </a:rPr>
              <a:t> es el proceso que se genera desde que el </a:t>
            </a:r>
            <a:r>
              <a:rPr>
                <a:solidFill>
                  <a:srgbClr val="000000"/>
                </a:solidFill>
              </a:rPr>
              <a:t>cliente realiza un pedido hasta que el producto o servicio ha sido entregado y cobrado</a:t>
            </a:r>
            <a:r>
              <a:rPr b="0">
                <a:solidFill>
                  <a:srgbClr val="000000"/>
                </a:solidFill>
              </a:rPr>
              <a:t>. </a:t>
            </a:r>
          </a:p>
          <a:p>
            <a:pPr algn="just"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 b="0">
              <a:solidFill>
                <a:srgbClr val="000000"/>
              </a:solidFill>
            </a:endParaRPr>
          </a:p>
          <a:p>
            <a:pPr algn="just">
              <a:defRPr sz="160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Entonces podemos definir la cadena de suministro como el conjunto de pasos y redes que se tejen desde el origen del producto hasta el cliente final. Esta cadena está compuesta de </a:t>
            </a:r>
            <a:r>
              <a:rPr b="1"/>
              <a:t>distintos proveedores y empresas que van abasteciendo al siguiente eslabón.</a:t>
            </a:r>
          </a:p>
        </p:txBody>
      </p:sp>
      <p:pic>
        <p:nvPicPr>
          <p:cNvPr id="229" name="Imagen 1" descr="Imagen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42232" y="4540593"/>
            <a:ext cx="7635798" cy="21959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grpSp>
        <p:nvGrpSpPr>
          <p:cNvPr id="234" name="Google Shape;319;p12"/>
          <p:cNvGrpSpPr/>
          <p:nvPr/>
        </p:nvGrpSpPr>
        <p:grpSpPr>
          <a:xfrm>
            <a:off x="371782" y="2258677"/>
            <a:ext cx="5146721" cy="3402099"/>
            <a:chOff x="0" y="0"/>
            <a:chExt cx="5146719" cy="3402098"/>
          </a:xfrm>
        </p:grpSpPr>
        <p:sp>
          <p:nvSpPr>
            <p:cNvPr id="232" name="Rounded Rectangle"/>
            <p:cNvSpPr/>
            <p:nvPr/>
          </p:nvSpPr>
          <p:spPr>
            <a:xfrm>
              <a:off x="0" y="0"/>
              <a:ext cx="5146720" cy="3402099"/>
            </a:xfrm>
            <a:prstGeom prst="roundRect">
              <a:avLst>
                <a:gd name="adj" fmla="val 9635"/>
              </a:avLst>
            </a:prstGeom>
            <a:solidFill>
              <a:srgbClr val="FFFFFF"/>
            </a:solidFill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33" name="Text"/>
            <p:cNvSpPr txBox="1"/>
            <p:nvPr/>
          </p:nvSpPr>
          <p:spPr>
            <a:xfrm>
              <a:off x="100769" y="1510932"/>
              <a:ext cx="4945181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35" name="Google Shape;321;p12"/>
          <p:cNvSpPr txBox="1"/>
          <p:nvPr/>
        </p:nvSpPr>
        <p:spPr>
          <a:xfrm>
            <a:off x="777952" y="2387512"/>
            <a:ext cx="4334379" cy="32200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9" tIns="45699" rIns="45699" bIns="45699">
            <a:spAutoFit/>
          </a:bodyPr>
          <a:lstStyle/>
          <a:p>
            <a:pPr marL="171450" indent="-171450">
              <a:lnSpc>
                <a:spcPct val="90000"/>
              </a:lnSpc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Logística es:  Planear, implementar y controlar en forma eficaz y eficiente el </a:t>
            </a:r>
            <a:r>
              <a:rPr b="1"/>
              <a:t>flujo y almacenamiento de bienes </a:t>
            </a:r>
            <a:r>
              <a:t>desde el punto de origen hasta el cliente final.</a:t>
            </a:r>
          </a:p>
          <a:p>
            <a:pPr marL="38100" indent="95250">
              <a:lnSpc>
                <a:spcPct val="90000"/>
              </a:lnSpc>
              <a:spcBef>
                <a:spcPts val="700"/>
              </a:spcBef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171450" indent="-171450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Cadena de Suministro es: El proceso que se genera desde que el cliente realiza un pedido hasta que el producto o servicio ha sido entregado y cobrado.</a:t>
            </a:r>
          </a:p>
          <a:p>
            <a:pPr marL="38100" indent="95250">
              <a:lnSpc>
                <a:spcPct val="90000"/>
              </a:lnSpc>
              <a:spcBef>
                <a:spcPts val="700"/>
              </a:spcBef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171450" indent="-171450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¿Cuál de los dos conceptos es más amplio o son lo mismo?</a:t>
            </a:r>
          </a:p>
        </p:txBody>
      </p:sp>
      <p:sp>
        <p:nvSpPr>
          <p:cNvPr id="236" name="Google Shape;324;p12"/>
          <p:cNvSpPr txBox="1"/>
          <p:nvPr/>
        </p:nvSpPr>
        <p:spPr>
          <a:xfrm>
            <a:off x="430150" y="999319"/>
            <a:ext cx="4700401" cy="3722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HAGAMOS UNA PAUSA</a:t>
            </a:r>
          </a:p>
        </p:txBody>
      </p:sp>
      <p:sp>
        <p:nvSpPr>
          <p:cNvPr id="237" name="Google Shape;318;p12"/>
          <p:cNvSpPr txBox="1"/>
          <p:nvPr/>
        </p:nvSpPr>
        <p:spPr>
          <a:xfrm>
            <a:off x="857486" y="5680943"/>
            <a:ext cx="4997717" cy="1114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61" tIns="91461" rIns="91461" bIns="91461" anchor="ctr">
            <a:spAutoFit/>
          </a:bodyPr>
          <a:lstStyle/>
          <a:p>
            <a:pPr>
              <a:defRPr sz="21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¡Muy bien!</a:t>
            </a:r>
            <a:endParaRPr>
              <a:latin typeface="+mj-lt"/>
              <a:ea typeface="+mj-ea"/>
              <a:cs typeface="+mj-cs"/>
              <a:sym typeface="Arial"/>
            </a:endParaRPr>
          </a:p>
          <a:p>
            <a:pPr>
              <a:defRPr sz="2100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Te invitamos a profundizar revisando</a:t>
            </a:r>
          </a:p>
          <a:p>
            <a:pPr>
              <a:defRPr sz="21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en el módulo</a:t>
            </a:r>
          </a:p>
        </p:txBody>
      </p:sp>
      <p:pic>
        <p:nvPicPr>
          <p:cNvPr id="238" name="Imagen 12" descr="Imagen 1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941562" y="1567118"/>
            <a:ext cx="2953513" cy="526694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9" name="Imagen 10" descr="Imagen 10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68891" y="2056308"/>
            <a:ext cx="482541" cy="482542"/>
          </a:xfrm>
          <a:prstGeom prst="rect">
            <a:avLst/>
          </a:prstGeom>
          <a:ln w="12700">
            <a:miter lim="400000"/>
          </a:ln>
        </p:spPr>
      </p:pic>
      <p:sp>
        <p:nvSpPr>
          <p:cNvPr id="240" name="Google Shape;323;p12"/>
          <p:cNvSpPr txBox="1"/>
          <p:nvPr/>
        </p:nvSpPr>
        <p:spPr>
          <a:xfrm>
            <a:off x="382499" y="1277204"/>
            <a:ext cx="8950502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DD732C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REFLEXIONEMOS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grpSp>
        <p:nvGrpSpPr>
          <p:cNvPr id="245" name="Google Shape;152;p13"/>
          <p:cNvGrpSpPr/>
          <p:nvPr/>
        </p:nvGrpSpPr>
        <p:grpSpPr>
          <a:xfrm>
            <a:off x="699324" y="2280823"/>
            <a:ext cx="7632220" cy="3929052"/>
            <a:chOff x="0" y="0"/>
            <a:chExt cx="7632218" cy="3929050"/>
          </a:xfrm>
        </p:grpSpPr>
        <p:sp>
          <p:nvSpPr>
            <p:cNvPr id="243" name="Google Shape;153;p13"/>
            <p:cNvSpPr/>
            <p:nvPr/>
          </p:nvSpPr>
          <p:spPr>
            <a:xfrm>
              <a:off x="0" y="0"/>
              <a:ext cx="7632219" cy="3929051"/>
            </a:xfrm>
            <a:prstGeom prst="roundRect">
              <a:avLst>
                <a:gd name="adj" fmla="val 10044"/>
              </a:avLst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44" name="Google Shape;154;p13"/>
            <p:cNvSpPr txBox="1"/>
            <p:nvPr/>
          </p:nvSpPr>
          <p:spPr>
            <a:xfrm>
              <a:off x="102325" y="1774360"/>
              <a:ext cx="7427566" cy="3802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13" tIns="91413" rIns="91413" bIns="91413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46" name="Google Shape;155;p13"/>
          <p:cNvSpPr txBox="1"/>
          <p:nvPr/>
        </p:nvSpPr>
        <p:spPr>
          <a:xfrm>
            <a:off x="977742" y="2538899"/>
            <a:ext cx="6943313" cy="34923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>
              <a:lnSpc>
                <a:spcPct val="115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Definición de producto</a:t>
            </a:r>
          </a:p>
          <a:p>
            <a:pPr>
              <a:lnSpc>
                <a:spcPct val="115000"/>
              </a:lnSpc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Un producto es la consecuencia o resultado de una actividad o proceso.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El producto está compuesto de una parte física y una parte intangible.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La porción física se compone de características como peso, volumen, forma, desempeño, durabilidad, etc.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La parte intangible puede ser el servicio post venta, servicio al cliente, entre otras.  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algn="just"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Clasificación de productos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Productos para el consumidor</a:t>
            </a:r>
          </a:p>
          <a:p>
            <a:pPr marL="285750" indent="-28575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Productos industriales</a:t>
            </a:r>
          </a:p>
        </p:txBody>
      </p:sp>
      <p:pic>
        <p:nvPicPr>
          <p:cNvPr id="247" name="Google Shape;156;p13" descr="Google Shape;156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21055" y="2043703"/>
            <a:ext cx="500589" cy="4773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48" name="Google Shape;158;p13" descr="Google Shape;158;p1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flipH="1">
            <a:off x="6794350" y="4499486"/>
            <a:ext cx="1975648" cy="3210424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Google Shape;269;p16"/>
          <p:cNvSpPr txBox="1"/>
          <p:nvPr/>
        </p:nvSpPr>
        <p:spPr>
          <a:xfrm>
            <a:off x="382997" y="1215358"/>
            <a:ext cx="8954269" cy="897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NATURALEZA DEL PRODUCTO DE LA </a:t>
            </a:r>
            <a:r>
              <a:rPr>
                <a:solidFill>
                  <a:srgbClr val="A93501"/>
                </a:solidFill>
              </a:rPr>
              <a:t>CADENA DE SUMINISTRO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grpSp>
        <p:nvGrpSpPr>
          <p:cNvPr id="254" name="Google Shape;152;p13"/>
          <p:cNvGrpSpPr/>
          <p:nvPr/>
        </p:nvGrpSpPr>
        <p:grpSpPr>
          <a:xfrm>
            <a:off x="834688" y="2201197"/>
            <a:ext cx="7632220" cy="3929052"/>
            <a:chOff x="0" y="0"/>
            <a:chExt cx="7632218" cy="3929050"/>
          </a:xfrm>
        </p:grpSpPr>
        <p:sp>
          <p:nvSpPr>
            <p:cNvPr id="252" name="Google Shape;153;p13"/>
            <p:cNvSpPr/>
            <p:nvPr/>
          </p:nvSpPr>
          <p:spPr>
            <a:xfrm>
              <a:off x="0" y="0"/>
              <a:ext cx="7632219" cy="3929051"/>
            </a:xfrm>
            <a:prstGeom prst="roundRect">
              <a:avLst>
                <a:gd name="adj" fmla="val 10044"/>
              </a:avLst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53" name="Google Shape;154;p13"/>
            <p:cNvSpPr txBox="1"/>
            <p:nvPr/>
          </p:nvSpPr>
          <p:spPr>
            <a:xfrm>
              <a:off x="102325" y="1774360"/>
              <a:ext cx="7427566" cy="3802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13" tIns="91413" rIns="91413" bIns="91413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55" name="Google Shape;155;p13"/>
          <p:cNvSpPr txBox="1"/>
          <p:nvPr/>
        </p:nvSpPr>
        <p:spPr>
          <a:xfrm>
            <a:off x="1113106" y="2459273"/>
            <a:ext cx="6943313" cy="32002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>
              <a:lnSpc>
                <a:spcPct val="115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Productos de conveniencia</a:t>
            </a:r>
          </a:p>
          <a:p>
            <a:pPr>
              <a:lnSpc>
                <a:spcPct val="115000"/>
              </a:lnSpc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Bienes y servicios que los consumidores compran frecuente e inmediatamente y con poca compra comparativa (Ej. Alimentos básicos)</a:t>
            </a:r>
          </a:p>
          <a:p>
            <a:pPr marL="298450" indent="-254000" algn="just"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Este tipo de productos requiere una distribución mucho más amplia en la mayor cantidad de puntos de venta posible.</a:t>
            </a:r>
          </a:p>
          <a:p>
            <a:pPr marL="298450" indent="-254000" algn="just"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Los costos de distribución son más altos pero estos se compensan por el potencial de ventas.</a:t>
            </a:r>
          </a:p>
          <a:p>
            <a:pPr marL="298450" indent="-254000" algn="just"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Ej.: Aceite de Girasol.</a:t>
            </a:r>
          </a:p>
        </p:txBody>
      </p:sp>
      <p:pic>
        <p:nvPicPr>
          <p:cNvPr id="256" name="Google Shape;156;p13" descr="Google Shape;156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56419" y="1964077"/>
            <a:ext cx="500589" cy="477305"/>
          </a:xfrm>
          <a:prstGeom prst="rect">
            <a:avLst/>
          </a:prstGeom>
          <a:ln w="12700">
            <a:miter lim="400000"/>
          </a:ln>
        </p:spPr>
      </p:pic>
      <p:sp>
        <p:nvSpPr>
          <p:cNvPr id="257" name="Google Shape;269;p16"/>
          <p:cNvSpPr txBox="1"/>
          <p:nvPr/>
        </p:nvSpPr>
        <p:spPr>
          <a:xfrm>
            <a:off x="382997" y="1395926"/>
            <a:ext cx="8954269" cy="536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CLASIFICACIÓN DE </a:t>
            </a:r>
            <a:r>
              <a:rPr>
                <a:solidFill>
                  <a:srgbClr val="A93501"/>
                </a:solidFill>
              </a:rPr>
              <a:t>PRODUCTOS</a:t>
            </a:r>
          </a:p>
        </p:txBody>
      </p:sp>
      <p:pic>
        <p:nvPicPr>
          <p:cNvPr id="258" name="Imagen 1" descr="Imagen 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83014" y="5137088"/>
            <a:ext cx="4818889" cy="15057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13</a:t>
            </a:fld>
            <a:endParaRPr/>
          </a:p>
        </p:txBody>
      </p:sp>
      <p:grpSp>
        <p:nvGrpSpPr>
          <p:cNvPr id="263" name="Google Shape;152;p13"/>
          <p:cNvGrpSpPr/>
          <p:nvPr/>
        </p:nvGrpSpPr>
        <p:grpSpPr>
          <a:xfrm>
            <a:off x="970052" y="2782466"/>
            <a:ext cx="7632220" cy="3929052"/>
            <a:chOff x="0" y="0"/>
            <a:chExt cx="7632218" cy="3929050"/>
          </a:xfrm>
        </p:grpSpPr>
        <p:sp>
          <p:nvSpPr>
            <p:cNvPr id="261" name="Google Shape;153;p13"/>
            <p:cNvSpPr/>
            <p:nvPr/>
          </p:nvSpPr>
          <p:spPr>
            <a:xfrm>
              <a:off x="0" y="0"/>
              <a:ext cx="7632219" cy="3929051"/>
            </a:xfrm>
            <a:prstGeom prst="roundRect">
              <a:avLst>
                <a:gd name="adj" fmla="val 10044"/>
              </a:avLst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62" name="Google Shape;154;p13"/>
            <p:cNvSpPr txBox="1"/>
            <p:nvPr/>
          </p:nvSpPr>
          <p:spPr>
            <a:xfrm>
              <a:off x="102325" y="1774360"/>
              <a:ext cx="7427566" cy="3802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13" tIns="91413" rIns="91413" bIns="91413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64" name="Google Shape;155;p13"/>
          <p:cNvSpPr txBox="1"/>
          <p:nvPr/>
        </p:nvSpPr>
        <p:spPr>
          <a:xfrm>
            <a:off x="1248471" y="3040543"/>
            <a:ext cx="6943312" cy="29208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>
              <a:lnSpc>
                <a:spcPct val="115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Productos de selección</a:t>
            </a:r>
          </a:p>
          <a:p>
            <a:pPr>
              <a:lnSpc>
                <a:spcPct val="115000"/>
              </a:lnSpc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Son aquellos que los clientes están dispuestos a buscar y comparar: visitan muchos establecimientos antes de comprar; comparan precios, calidad y desempeño, y efectúan la compra sólo después de una cuidadosa deliberación.</a:t>
            </a:r>
          </a:p>
          <a:p>
            <a:pPr marL="298450" indent="-254000" algn="just">
              <a:defRPr sz="5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Puntos de venta reducido en comparación con los bienes y servicios de conveniencia. </a:t>
            </a:r>
          </a:p>
          <a:p>
            <a:pPr marL="298450" indent="-254000" algn="just">
              <a:defRPr sz="5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Costos de distribución son algo más bajos que los de productos de conveniencia, y la distribución del producto no necesita ser tan  amplia.</a:t>
            </a:r>
          </a:p>
          <a:p>
            <a:pPr marL="298450" indent="-254000" algn="just">
              <a:defRPr sz="5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 algn="just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Ej.: Ropa de alta costura, automóviles, muebles.</a:t>
            </a:r>
          </a:p>
        </p:txBody>
      </p:sp>
      <p:pic>
        <p:nvPicPr>
          <p:cNvPr id="265" name="Google Shape;156;p13" descr="Google Shape;156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91783" y="2545346"/>
            <a:ext cx="500589" cy="477305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Google Shape;269;p16"/>
          <p:cNvSpPr txBox="1"/>
          <p:nvPr/>
        </p:nvSpPr>
        <p:spPr>
          <a:xfrm>
            <a:off x="382997" y="1395926"/>
            <a:ext cx="8954269" cy="536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CLASIFICACIÓN DE </a:t>
            </a:r>
            <a:r>
              <a:rPr>
                <a:solidFill>
                  <a:srgbClr val="A93501"/>
                </a:solidFill>
              </a:rPr>
              <a:t>PRODUCTOS</a:t>
            </a:r>
          </a:p>
        </p:txBody>
      </p:sp>
      <p:pic>
        <p:nvPicPr>
          <p:cNvPr id="267" name="Imagen 2" descr="Imagen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42517" y="5914004"/>
            <a:ext cx="4435984" cy="144785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14</a:t>
            </a:fld>
            <a:endParaRPr/>
          </a:p>
        </p:txBody>
      </p:sp>
      <p:grpSp>
        <p:nvGrpSpPr>
          <p:cNvPr id="272" name="Google Shape;152;p13"/>
          <p:cNvGrpSpPr/>
          <p:nvPr/>
        </p:nvGrpSpPr>
        <p:grpSpPr>
          <a:xfrm>
            <a:off x="970052" y="2782467"/>
            <a:ext cx="7632220" cy="2703933"/>
            <a:chOff x="0" y="0"/>
            <a:chExt cx="7632218" cy="2703932"/>
          </a:xfrm>
        </p:grpSpPr>
        <p:sp>
          <p:nvSpPr>
            <p:cNvPr id="270" name="Google Shape;153;p13"/>
            <p:cNvSpPr/>
            <p:nvPr/>
          </p:nvSpPr>
          <p:spPr>
            <a:xfrm>
              <a:off x="0" y="0"/>
              <a:ext cx="7632219" cy="2703933"/>
            </a:xfrm>
            <a:prstGeom prst="roundRect">
              <a:avLst>
                <a:gd name="adj" fmla="val 10044"/>
              </a:avLst>
            </a:prstGeom>
            <a:solidFill>
              <a:srgbClr val="F7E3D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271" name="Google Shape;154;p13"/>
            <p:cNvSpPr txBox="1"/>
            <p:nvPr/>
          </p:nvSpPr>
          <p:spPr>
            <a:xfrm>
              <a:off x="102325" y="1161820"/>
              <a:ext cx="7427566" cy="38021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13" tIns="91413" rIns="91413" bIns="91413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273" name="Google Shape;155;p13"/>
          <p:cNvSpPr txBox="1"/>
          <p:nvPr/>
        </p:nvSpPr>
        <p:spPr>
          <a:xfrm>
            <a:off x="1248471" y="3040543"/>
            <a:ext cx="6943312" cy="21842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694" tIns="45694" rIns="45694" bIns="45694">
            <a:spAutoFit/>
          </a:bodyPr>
          <a:lstStyle/>
          <a:p>
            <a:pPr>
              <a:lnSpc>
                <a:spcPct val="115000"/>
              </a:lnSpc>
              <a:defRPr sz="1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Productos industriales</a:t>
            </a:r>
          </a:p>
          <a:p>
            <a:pPr>
              <a:lnSpc>
                <a:spcPct val="115000"/>
              </a:lnSpc>
              <a:defRPr sz="16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Son aquellos que están dirigidos a individuos u organizaciones que los usan para producir otros bienes o servicios.</a:t>
            </a:r>
          </a:p>
          <a:p>
            <a:pPr marL="215900" indent="-88900"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342900" indent="-342900">
              <a:buClr>
                <a:srgbClr val="000000"/>
              </a:buClr>
              <a:buSzPts val="1600"/>
              <a:buFont typeface="Arial"/>
              <a:buChar char="•"/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Algunas clasificaciones de productos industriales dependen si estos tienen algún grado de terminación o son parte de la materia prima esencial de un producto.</a:t>
            </a:r>
          </a:p>
        </p:txBody>
      </p:sp>
      <p:pic>
        <p:nvPicPr>
          <p:cNvPr id="274" name="Google Shape;156;p13" descr="Google Shape;156;p1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91783" y="2545346"/>
            <a:ext cx="500589" cy="477305"/>
          </a:xfrm>
          <a:prstGeom prst="rect">
            <a:avLst/>
          </a:prstGeom>
          <a:ln w="12700">
            <a:miter lim="400000"/>
          </a:ln>
        </p:spPr>
      </p:pic>
      <p:sp>
        <p:nvSpPr>
          <p:cNvPr id="275" name="Google Shape;269;p16"/>
          <p:cNvSpPr txBox="1"/>
          <p:nvPr/>
        </p:nvSpPr>
        <p:spPr>
          <a:xfrm>
            <a:off x="382997" y="1395926"/>
            <a:ext cx="8954269" cy="5361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13" tIns="91413" rIns="91413" bIns="91413" anchor="ctr">
            <a:spAutoFit/>
          </a:bodyPr>
          <a:lstStyle/>
          <a:p>
            <a: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CLASIFICACIÓN DE </a:t>
            </a:r>
            <a:r>
              <a:rPr>
                <a:solidFill>
                  <a:srgbClr val="A93501"/>
                </a:solidFill>
              </a:rPr>
              <a:t>PRODUCTOS</a:t>
            </a:r>
          </a:p>
        </p:txBody>
      </p:sp>
      <p:pic>
        <p:nvPicPr>
          <p:cNvPr id="276" name="Imagen 11" descr="Imagen 1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764783" y="4686884"/>
            <a:ext cx="2231316" cy="257875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15</a:t>
            </a:fld>
            <a:endParaRPr/>
          </a:p>
        </p:txBody>
      </p:sp>
      <p:grpSp>
        <p:nvGrpSpPr>
          <p:cNvPr id="283" name="Google Shape;389;p18"/>
          <p:cNvGrpSpPr/>
          <p:nvPr/>
        </p:nvGrpSpPr>
        <p:grpSpPr>
          <a:xfrm>
            <a:off x="2035276" y="2911884"/>
            <a:ext cx="6999673" cy="2696555"/>
            <a:chOff x="0" y="0"/>
            <a:chExt cx="6999671" cy="2696553"/>
          </a:xfrm>
        </p:grpSpPr>
        <p:grpSp>
          <p:nvGrpSpPr>
            <p:cNvPr id="281" name="Google Shape;390;p18"/>
            <p:cNvGrpSpPr/>
            <p:nvPr/>
          </p:nvGrpSpPr>
          <p:grpSpPr>
            <a:xfrm>
              <a:off x="0" y="-1"/>
              <a:ext cx="6999672" cy="2696555"/>
              <a:chOff x="0" y="0"/>
              <a:chExt cx="6999671" cy="2696553"/>
            </a:xfrm>
          </p:grpSpPr>
          <p:sp>
            <p:nvSpPr>
              <p:cNvPr id="279" name="Rounded Rectangle"/>
              <p:cNvSpPr/>
              <p:nvPr/>
            </p:nvSpPr>
            <p:spPr>
              <a:xfrm>
                <a:off x="0" y="0"/>
                <a:ext cx="6999672" cy="2696554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9525" cap="flat">
                <a:solidFill>
                  <a:schemeClr val="accent2">
                    <a:lumOff val="21764"/>
                  </a:schemeClr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endParaRPr/>
              </a:p>
            </p:txBody>
          </p:sp>
          <p:sp>
            <p:nvSpPr>
              <p:cNvPr id="280" name="Text"/>
              <p:cNvSpPr txBox="1"/>
              <p:nvPr/>
            </p:nvSpPr>
            <p:spPr>
              <a:xfrm>
                <a:off x="136397" y="1158159"/>
                <a:ext cx="6726877" cy="38023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91424" tIns="91424" rIns="91424" bIns="91424" numCol="1" anchor="ctr">
                <a:spAutoFit/>
              </a:bodyPr>
              <a:lstStyle/>
              <a:p>
                <a:r>
                  <a:t>    </a:t>
                </a:r>
              </a:p>
            </p:txBody>
          </p:sp>
        </p:grpSp>
        <p:sp>
          <p:nvSpPr>
            <p:cNvPr id="282" name="Google Shape;391;p18"/>
            <p:cNvSpPr txBox="1"/>
            <p:nvPr/>
          </p:nvSpPr>
          <p:spPr>
            <a:xfrm>
              <a:off x="1307690" y="666348"/>
              <a:ext cx="5161935" cy="130486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pPr>
                <a:lnSpc>
                  <a:spcPct val="115000"/>
                </a:lnSpc>
                <a:defRPr sz="2000">
                  <a:solidFill>
                    <a:srgbClr val="A93501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r>
                <a:t>LOGÍSTICA Y CADENA DE </a:t>
              </a:r>
              <a:r>
                <a:rPr b="1">
                  <a:solidFill>
                    <a:srgbClr val="ED6B00"/>
                  </a:solidFill>
                </a:rPr>
                <a:t>SUMINISTRO</a:t>
              </a:r>
              <a:endParaRPr>
                <a:solidFill>
                  <a:srgbClr val="ED6B00"/>
                </a:solidFill>
              </a:endParaRPr>
            </a:p>
            <a:p>
              <a:pPr>
                <a:lnSpc>
                  <a:spcPct val="115000"/>
                </a:lnSpc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endParaRPr>
                <a:solidFill>
                  <a:srgbClr val="ED6B00"/>
                </a:solidFill>
              </a:endParaRPr>
            </a:p>
            <a:p>
              <a:pPr>
                <a:lnSpc>
                  <a:spcPct val="115000"/>
                </a:lnSpc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¡Ahora realizaremos una actividad que resume todo lo que hemos visto! </a:t>
              </a:r>
              <a:r>
                <a:rPr b="1">
                  <a:solidFill>
                    <a:srgbClr val="ED6B00"/>
                  </a:solidFill>
                </a:rPr>
                <a:t>¡Atentos!</a:t>
              </a:r>
            </a:p>
          </p:txBody>
        </p:sp>
      </p:grpSp>
      <p:sp>
        <p:nvSpPr>
          <p:cNvPr id="284" name="Google Shape;158;p5"/>
          <p:cNvSpPr txBox="1"/>
          <p:nvPr/>
        </p:nvSpPr>
        <p:spPr>
          <a:xfrm>
            <a:off x="375974" y="1265365"/>
            <a:ext cx="8950502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¿CUÁNTO APRENDIMOS?</a:t>
            </a:r>
          </a:p>
        </p:txBody>
      </p:sp>
      <p:sp>
        <p:nvSpPr>
          <p:cNvPr id="285" name="Google Shape;159;p5"/>
          <p:cNvSpPr txBox="1"/>
          <p:nvPr/>
        </p:nvSpPr>
        <p:spPr>
          <a:xfrm>
            <a:off x="366450" y="1006327"/>
            <a:ext cx="4700400" cy="6008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REVISEMOS</a:t>
            </a:r>
          </a:p>
        </p:txBody>
      </p:sp>
      <p:pic>
        <p:nvPicPr>
          <p:cNvPr id="286" name="Imagen 17" descr="Imagen 1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0942" y="2715212"/>
            <a:ext cx="2812027" cy="31825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87" name="Imagen 4" descr="Imagen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28123" y="5063613"/>
            <a:ext cx="1705020" cy="12722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88" name="Imagen 5" descr="Imagen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474444" y="5389022"/>
            <a:ext cx="1651874" cy="884516"/>
          </a:xfrm>
          <a:prstGeom prst="rect">
            <a:avLst/>
          </a:prstGeom>
          <a:ln w="12700">
            <a:miter lim="400000"/>
          </a:ln>
        </p:spPr>
      </p:pic>
      <p:sp>
        <p:nvSpPr>
          <p:cNvPr id="289" name="Google Shape;168;p5"/>
          <p:cNvSpPr txBox="1"/>
          <p:nvPr/>
        </p:nvSpPr>
        <p:spPr>
          <a:xfrm>
            <a:off x="4125174" y="1029694"/>
            <a:ext cx="466493" cy="8301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r">
              <a:lnSpc>
                <a:spcPct val="90000"/>
              </a:lnSpc>
              <a:defRPr sz="5000">
                <a:solidFill>
                  <a:srgbClr val="FFB375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16</a:t>
            </a:fld>
            <a:endParaRPr/>
          </a:p>
        </p:txBody>
      </p:sp>
      <p:sp>
        <p:nvSpPr>
          <p:cNvPr id="292" name="Google Shape;401;p19"/>
          <p:cNvSpPr txBox="1"/>
          <p:nvPr/>
        </p:nvSpPr>
        <p:spPr>
          <a:xfrm>
            <a:off x="366450" y="947335"/>
            <a:ext cx="4700400" cy="6008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ANTES DE COMENZAR A TRABAJAR</a:t>
            </a:r>
          </a:p>
        </p:txBody>
      </p:sp>
      <p:sp>
        <p:nvSpPr>
          <p:cNvPr id="293" name="Google Shape;402;p19"/>
          <p:cNvSpPr txBox="1"/>
          <p:nvPr/>
        </p:nvSpPr>
        <p:spPr>
          <a:xfrm>
            <a:off x="375977" y="1283910"/>
            <a:ext cx="7017881" cy="5361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80000"/>
              </a:lnSpc>
              <a:defRPr sz="28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TOMA LAS SIGUIENTES </a:t>
            </a:r>
            <a:r>
              <a:rPr b="1">
                <a:solidFill>
                  <a:srgbClr val="ED6B00"/>
                </a:solidFill>
              </a:rPr>
              <a:t>PRECAUCIONES</a:t>
            </a:r>
          </a:p>
        </p:txBody>
      </p:sp>
      <p:grpSp>
        <p:nvGrpSpPr>
          <p:cNvPr id="298" name="Grupo 17"/>
          <p:cNvGrpSpPr/>
          <p:nvPr/>
        </p:nvGrpSpPr>
        <p:grpSpPr>
          <a:xfrm>
            <a:off x="-4655" y="4568183"/>
            <a:ext cx="9109183" cy="783006"/>
            <a:chOff x="0" y="0"/>
            <a:chExt cx="9109182" cy="783005"/>
          </a:xfrm>
        </p:grpSpPr>
        <p:sp>
          <p:nvSpPr>
            <p:cNvPr id="294" name="Google Shape;406;p19"/>
            <p:cNvSpPr txBox="1"/>
            <p:nvPr/>
          </p:nvSpPr>
          <p:spPr>
            <a:xfrm>
              <a:off x="1334833" y="222245"/>
              <a:ext cx="7774350" cy="300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Se </a:t>
              </a:r>
              <a:r>
                <a:rPr b="1">
                  <a:solidFill>
                    <a:srgbClr val="ED6B00"/>
                  </a:solidFill>
                </a:rPr>
                <a:t>riguroso</a:t>
              </a:r>
              <a:r>
                <a:t> y </a:t>
              </a:r>
              <a:r>
                <a:rPr b="1">
                  <a:solidFill>
                    <a:srgbClr val="ED6B00"/>
                  </a:solidFill>
                </a:rPr>
                <a:t>ordenado</a:t>
              </a:r>
              <a:r>
                <a:t> con los antecedentes que manejas.</a:t>
              </a:r>
            </a:p>
          </p:txBody>
        </p:sp>
        <p:grpSp>
          <p:nvGrpSpPr>
            <p:cNvPr id="297" name="Grupo 12"/>
            <p:cNvGrpSpPr/>
            <p:nvPr/>
          </p:nvGrpSpPr>
          <p:grpSpPr>
            <a:xfrm>
              <a:off x="-1" y="-1"/>
              <a:ext cx="1135368" cy="783007"/>
              <a:chOff x="0" y="0"/>
              <a:chExt cx="1135366" cy="783005"/>
            </a:xfrm>
          </p:grpSpPr>
          <p:sp>
            <p:nvSpPr>
              <p:cNvPr id="295" name="Google Shape;422;p19"/>
              <p:cNvSpPr/>
              <p:nvPr/>
            </p:nvSpPr>
            <p:spPr>
              <a:xfrm rot="5400000">
                <a:off x="176180" y="-176181"/>
                <a:ext cx="783006" cy="11353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3600" y="0"/>
                    </a:moveTo>
                    <a:lnTo>
                      <a:pt x="18000" y="0"/>
                    </a:lnTo>
                    <a:cubicBezTo>
                      <a:pt x="19988" y="0"/>
                      <a:pt x="21600" y="1112"/>
                      <a:pt x="21600" y="2483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2483"/>
                    </a:lnTo>
                    <a:cubicBezTo>
                      <a:pt x="0" y="1112"/>
                      <a:pt x="1612" y="0"/>
                      <a:pt x="36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>
                  <a:defRPr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pic>
            <p:nvPicPr>
              <p:cNvPr id="296" name="Imagen 3" descr="Imagen 3"/>
              <p:cNvPicPr>
                <a:picLocks noChangeAspect="1"/>
              </p:cNvPicPr>
              <p:nvPr/>
            </p:nvPicPr>
            <p:blipFill>
              <a:blip r:embed="rId2">
                <a:extLst/>
              </a:blip>
              <a:stretch>
                <a:fillRect/>
              </a:stretch>
            </p:blipFill>
            <p:spPr>
              <a:xfrm>
                <a:off x="286450" y="103502"/>
                <a:ext cx="683387" cy="57600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grpSp>
        <p:nvGrpSpPr>
          <p:cNvPr id="303" name="Grupo 16"/>
          <p:cNvGrpSpPr/>
          <p:nvPr/>
        </p:nvGrpSpPr>
        <p:grpSpPr>
          <a:xfrm>
            <a:off x="-4655" y="3697447"/>
            <a:ext cx="6615370" cy="783006"/>
            <a:chOff x="0" y="0"/>
            <a:chExt cx="6615369" cy="783005"/>
          </a:xfrm>
        </p:grpSpPr>
        <p:sp>
          <p:nvSpPr>
            <p:cNvPr id="299" name="Google Shape;414;p19"/>
            <p:cNvSpPr txBox="1"/>
            <p:nvPr/>
          </p:nvSpPr>
          <p:spPr>
            <a:xfrm>
              <a:off x="1334834" y="94428"/>
              <a:ext cx="5280536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Cuidado con los dispositivos externos,  asegura la información instalando </a:t>
              </a:r>
              <a:r>
                <a:rPr b="1">
                  <a:solidFill>
                    <a:srgbClr val="ED6B00"/>
                  </a:solidFill>
                </a:rPr>
                <a:t>antivirus</a:t>
              </a:r>
              <a:r>
                <a:rPr>
                  <a:solidFill>
                    <a:srgbClr val="ED6B00"/>
                  </a:solidFill>
                </a:rPr>
                <a:t>.</a:t>
              </a:r>
            </a:p>
          </p:txBody>
        </p:sp>
        <p:grpSp>
          <p:nvGrpSpPr>
            <p:cNvPr id="302" name="Grupo 11"/>
            <p:cNvGrpSpPr/>
            <p:nvPr/>
          </p:nvGrpSpPr>
          <p:grpSpPr>
            <a:xfrm>
              <a:off x="-1" y="-1"/>
              <a:ext cx="1135369" cy="783007"/>
              <a:chOff x="0" y="0"/>
              <a:chExt cx="1135367" cy="783005"/>
            </a:xfrm>
          </p:grpSpPr>
          <p:sp>
            <p:nvSpPr>
              <p:cNvPr id="300" name="Google Shape;419;p19"/>
              <p:cNvSpPr/>
              <p:nvPr/>
            </p:nvSpPr>
            <p:spPr>
              <a:xfrm rot="5400000">
                <a:off x="176181" y="-176182"/>
                <a:ext cx="783006" cy="113536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3600" y="0"/>
                    </a:moveTo>
                    <a:lnTo>
                      <a:pt x="18000" y="0"/>
                    </a:lnTo>
                    <a:cubicBezTo>
                      <a:pt x="19988" y="0"/>
                      <a:pt x="21600" y="1112"/>
                      <a:pt x="21600" y="2483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2483"/>
                    </a:lnTo>
                    <a:cubicBezTo>
                      <a:pt x="0" y="1112"/>
                      <a:pt x="1612" y="0"/>
                      <a:pt x="36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>
                  <a:defRPr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pic>
            <p:nvPicPr>
              <p:cNvPr id="301" name="Imagen 4" descr="Imagen 4"/>
              <p:cNvPicPr>
                <a:picLocks noChangeAspect="1"/>
              </p:cNvPicPr>
              <p:nvPr/>
            </p:nvPicPr>
            <p:blipFill>
              <a:blip r:embed="rId3">
                <a:extLst/>
              </a:blip>
              <a:stretch>
                <a:fillRect/>
              </a:stretch>
            </p:blipFill>
            <p:spPr>
              <a:xfrm>
                <a:off x="286451" y="103502"/>
                <a:ext cx="683387" cy="57600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grpSp>
        <p:nvGrpSpPr>
          <p:cNvPr id="308" name="Grupo 14"/>
          <p:cNvGrpSpPr/>
          <p:nvPr/>
        </p:nvGrpSpPr>
        <p:grpSpPr>
          <a:xfrm>
            <a:off x="-4655" y="1955978"/>
            <a:ext cx="9178010" cy="783006"/>
            <a:chOff x="0" y="0"/>
            <a:chExt cx="9178009" cy="783005"/>
          </a:xfrm>
        </p:grpSpPr>
        <p:sp>
          <p:nvSpPr>
            <p:cNvPr id="304" name="Google Shape;404;p19"/>
            <p:cNvSpPr txBox="1"/>
            <p:nvPr/>
          </p:nvSpPr>
          <p:spPr>
            <a:xfrm>
              <a:off x="1334833" y="222245"/>
              <a:ext cx="7843177" cy="300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Cuida </a:t>
              </a:r>
              <a:r>
                <a:rPr b="1">
                  <a:solidFill>
                    <a:srgbClr val="ED6B00"/>
                  </a:solidFill>
                </a:rPr>
                <a:t>tus claves </a:t>
              </a:r>
              <a:r>
                <a:t>de acceso.</a:t>
              </a:r>
            </a:p>
          </p:txBody>
        </p:sp>
        <p:grpSp>
          <p:nvGrpSpPr>
            <p:cNvPr id="307" name="Grupo 9"/>
            <p:cNvGrpSpPr/>
            <p:nvPr/>
          </p:nvGrpSpPr>
          <p:grpSpPr>
            <a:xfrm>
              <a:off x="-1" y="-1"/>
              <a:ext cx="1135368" cy="783007"/>
              <a:chOff x="0" y="0"/>
              <a:chExt cx="1135366" cy="783005"/>
            </a:xfrm>
          </p:grpSpPr>
          <p:sp>
            <p:nvSpPr>
              <p:cNvPr id="305" name="Google Shape;412;p19"/>
              <p:cNvSpPr/>
              <p:nvPr/>
            </p:nvSpPr>
            <p:spPr>
              <a:xfrm rot="5400000">
                <a:off x="176180" y="-176181"/>
                <a:ext cx="783006" cy="11353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3600" y="0"/>
                    </a:moveTo>
                    <a:lnTo>
                      <a:pt x="18000" y="0"/>
                    </a:lnTo>
                    <a:cubicBezTo>
                      <a:pt x="19988" y="0"/>
                      <a:pt x="21600" y="1112"/>
                      <a:pt x="21600" y="2483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2483"/>
                    </a:lnTo>
                    <a:cubicBezTo>
                      <a:pt x="0" y="1112"/>
                      <a:pt x="1612" y="0"/>
                      <a:pt x="36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>
                  <a:defRPr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pic>
            <p:nvPicPr>
              <p:cNvPr id="306" name="Imagen 5" descr="Imagen 5"/>
              <p:cNvPicPr>
                <a:picLocks noChangeAspect="1"/>
              </p:cNvPicPr>
              <p:nvPr/>
            </p:nvPicPr>
            <p:blipFill>
              <a:blip r:embed="rId4">
                <a:extLst/>
              </a:blip>
              <a:stretch>
                <a:fillRect/>
              </a:stretch>
            </p:blipFill>
            <p:spPr>
              <a:xfrm>
                <a:off x="262214" y="83074"/>
                <a:ext cx="731860" cy="61685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grpSp>
        <p:nvGrpSpPr>
          <p:cNvPr id="313" name="Grupo 15"/>
          <p:cNvGrpSpPr/>
          <p:nvPr/>
        </p:nvGrpSpPr>
        <p:grpSpPr>
          <a:xfrm>
            <a:off x="-4656" y="2826712"/>
            <a:ext cx="8912540" cy="783006"/>
            <a:chOff x="0" y="0"/>
            <a:chExt cx="8912538" cy="783005"/>
          </a:xfrm>
        </p:grpSpPr>
        <p:sp>
          <p:nvSpPr>
            <p:cNvPr id="309" name="Google Shape;405;p19"/>
            <p:cNvSpPr txBox="1"/>
            <p:nvPr/>
          </p:nvSpPr>
          <p:spPr>
            <a:xfrm>
              <a:off x="1334833" y="222245"/>
              <a:ext cx="7577707" cy="300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Resguarda la </a:t>
              </a:r>
              <a:r>
                <a:rPr b="1">
                  <a:solidFill>
                    <a:srgbClr val="ED6B00"/>
                  </a:solidFill>
                </a:rPr>
                <a:t>confidencialidad</a:t>
              </a:r>
              <a:r>
                <a:t> de la información.</a:t>
              </a:r>
            </a:p>
          </p:txBody>
        </p:sp>
        <p:grpSp>
          <p:nvGrpSpPr>
            <p:cNvPr id="312" name="Grupo 10"/>
            <p:cNvGrpSpPr/>
            <p:nvPr/>
          </p:nvGrpSpPr>
          <p:grpSpPr>
            <a:xfrm>
              <a:off x="-1" y="-1"/>
              <a:ext cx="1135369" cy="783007"/>
              <a:chOff x="0" y="0"/>
              <a:chExt cx="1135367" cy="783005"/>
            </a:xfrm>
          </p:grpSpPr>
          <p:sp>
            <p:nvSpPr>
              <p:cNvPr id="310" name="Google Shape;416;p19"/>
              <p:cNvSpPr/>
              <p:nvPr/>
            </p:nvSpPr>
            <p:spPr>
              <a:xfrm rot="5400000">
                <a:off x="176181" y="-176182"/>
                <a:ext cx="783006" cy="113536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3600" y="0"/>
                    </a:moveTo>
                    <a:lnTo>
                      <a:pt x="18000" y="0"/>
                    </a:lnTo>
                    <a:cubicBezTo>
                      <a:pt x="19988" y="0"/>
                      <a:pt x="21600" y="1112"/>
                      <a:pt x="21600" y="2483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2483"/>
                    </a:lnTo>
                    <a:cubicBezTo>
                      <a:pt x="0" y="1112"/>
                      <a:pt x="1612" y="0"/>
                      <a:pt x="36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>
                  <a:defRPr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pic>
            <p:nvPicPr>
              <p:cNvPr id="311" name="Imagen 6" descr="Imagen 6"/>
              <p:cNvPicPr>
                <a:picLocks noChangeAspect="1"/>
              </p:cNvPicPr>
              <p:nvPr/>
            </p:nvPicPr>
            <p:blipFill>
              <a:blip r:embed="rId5">
                <a:extLst/>
              </a:blip>
              <a:stretch>
                <a:fillRect/>
              </a:stretch>
            </p:blipFill>
            <p:spPr>
              <a:xfrm>
                <a:off x="286451" y="103502"/>
                <a:ext cx="683387" cy="57600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grpSp>
        <p:nvGrpSpPr>
          <p:cNvPr id="318" name="Grupo 18"/>
          <p:cNvGrpSpPr/>
          <p:nvPr/>
        </p:nvGrpSpPr>
        <p:grpSpPr>
          <a:xfrm>
            <a:off x="-4655" y="5438916"/>
            <a:ext cx="6861175" cy="783006"/>
            <a:chOff x="0" y="0"/>
            <a:chExt cx="6861174" cy="783005"/>
          </a:xfrm>
        </p:grpSpPr>
        <p:sp>
          <p:nvSpPr>
            <p:cNvPr id="314" name="Google Shape;406;p19"/>
            <p:cNvSpPr txBox="1"/>
            <p:nvPr/>
          </p:nvSpPr>
          <p:spPr>
            <a:xfrm>
              <a:off x="1334832" y="123924"/>
              <a:ext cx="5526343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Realiza trabajo en equipo con </a:t>
              </a:r>
              <a:r>
                <a:rPr b="1">
                  <a:solidFill>
                    <a:srgbClr val="ED6B00"/>
                  </a:solidFill>
                </a:rPr>
                <a:t>respeto</a:t>
              </a:r>
              <a:r>
                <a:t> en tus opiniones, </a:t>
              </a:r>
            </a:p>
            <a:p>
              <a:pPr>
                <a:defRPr sz="1600" b="1">
                  <a:solidFill>
                    <a:srgbClr val="ED6B00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r>
                <a:t>escucha</a:t>
              </a:r>
              <a:r>
                <a:rPr b="0">
                  <a:solidFill>
                    <a:srgbClr val="000000"/>
                  </a:solidFill>
                </a:rPr>
                <a:t> a los demás. </a:t>
              </a:r>
            </a:p>
          </p:txBody>
        </p:sp>
        <p:grpSp>
          <p:nvGrpSpPr>
            <p:cNvPr id="317" name="Grupo 13"/>
            <p:cNvGrpSpPr/>
            <p:nvPr/>
          </p:nvGrpSpPr>
          <p:grpSpPr>
            <a:xfrm>
              <a:off x="-1" y="-1"/>
              <a:ext cx="1135369" cy="783007"/>
              <a:chOff x="0" y="0"/>
              <a:chExt cx="1135367" cy="783005"/>
            </a:xfrm>
          </p:grpSpPr>
          <p:sp>
            <p:nvSpPr>
              <p:cNvPr id="315" name="Google Shape;428;p19"/>
              <p:cNvSpPr/>
              <p:nvPr/>
            </p:nvSpPr>
            <p:spPr>
              <a:xfrm rot="5400000">
                <a:off x="176181" y="-176182"/>
                <a:ext cx="783006" cy="113536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3600" y="0"/>
                    </a:moveTo>
                    <a:lnTo>
                      <a:pt x="18000" y="0"/>
                    </a:lnTo>
                    <a:cubicBezTo>
                      <a:pt x="19988" y="0"/>
                      <a:pt x="21600" y="1112"/>
                      <a:pt x="21600" y="2483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2483"/>
                    </a:lnTo>
                    <a:cubicBezTo>
                      <a:pt x="0" y="1112"/>
                      <a:pt x="1612" y="0"/>
                      <a:pt x="36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>
                  <a:defRPr>
                    <a:solidFill>
                      <a:srgbClr val="FFFFFF"/>
                    </a:solidFill>
                  </a:defRPr>
                </a:pPr>
                <a:endParaRPr/>
              </a:p>
            </p:txBody>
          </p:sp>
          <p:pic>
            <p:nvPicPr>
              <p:cNvPr id="316" name="Imagen 8" descr="Imagen 8"/>
              <p:cNvPicPr>
                <a:picLocks noChangeAspect="1"/>
              </p:cNvPicPr>
              <p:nvPr/>
            </p:nvPicPr>
            <p:blipFill>
              <a:blip r:embed="rId6">
                <a:extLst/>
              </a:blip>
              <a:stretch>
                <a:fillRect/>
              </a:stretch>
            </p:blipFill>
            <p:spPr>
              <a:xfrm>
                <a:off x="286450" y="103502"/>
                <a:ext cx="683390" cy="576001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</p:grpSp>
      <p:pic>
        <p:nvPicPr>
          <p:cNvPr id="319" name="Imagen 1" descr="Imagen 1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639332" y="1565094"/>
            <a:ext cx="3816534" cy="60061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17</a:t>
            </a:fld>
            <a:endParaRPr/>
          </a:p>
        </p:txBody>
      </p:sp>
      <p:sp>
        <p:nvSpPr>
          <p:cNvPr id="322" name="Google Shape;401;p19"/>
          <p:cNvSpPr txBox="1"/>
          <p:nvPr/>
        </p:nvSpPr>
        <p:spPr>
          <a:xfrm>
            <a:off x="366450" y="937502"/>
            <a:ext cx="4700400" cy="6008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ANTES DE COMENZAR A TRABAJAR</a:t>
            </a:r>
          </a:p>
        </p:txBody>
      </p:sp>
      <p:sp>
        <p:nvSpPr>
          <p:cNvPr id="323" name="Google Shape;402;p19"/>
          <p:cNvSpPr txBox="1"/>
          <p:nvPr/>
        </p:nvSpPr>
        <p:spPr>
          <a:xfrm>
            <a:off x="375977" y="1283910"/>
            <a:ext cx="7017881" cy="5361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80000"/>
              </a:lnSpc>
              <a:defRPr sz="28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TOMA LAS SIGUIENTES </a:t>
            </a:r>
            <a:r>
              <a:rPr b="1">
                <a:solidFill>
                  <a:srgbClr val="ED6B00"/>
                </a:solidFill>
              </a:rPr>
              <a:t>PRECAUCIONES</a:t>
            </a:r>
          </a:p>
        </p:txBody>
      </p:sp>
      <p:grpSp>
        <p:nvGrpSpPr>
          <p:cNvPr id="326" name="Grupo 17"/>
          <p:cNvGrpSpPr/>
          <p:nvPr/>
        </p:nvGrpSpPr>
        <p:grpSpPr>
          <a:xfrm>
            <a:off x="-4656" y="4568183"/>
            <a:ext cx="5825040" cy="783006"/>
            <a:chOff x="0" y="0"/>
            <a:chExt cx="5825038" cy="783005"/>
          </a:xfrm>
        </p:grpSpPr>
        <p:sp>
          <p:nvSpPr>
            <p:cNvPr id="324" name="Google Shape;406;p19"/>
            <p:cNvSpPr txBox="1"/>
            <p:nvPr/>
          </p:nvSpPr>
          <p:spPr>
            <a:xfrm>
              <a:off x="1334833" y="113757"/>
              <a:ext cx="4490206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 b="1">
                  <a:solidFill>
                    <a:srgbClr val="ED6B00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r>
                <a:t>Trabajar en equipo, </a:t>
              </a:r>
              <a:r>
                <a:rPr b="0">
                  <a:solidFill>
                    <a:srgbClr val="000000"/>
                  </a:solidFill>
                </a:rPr>
                <a:t>cuidando la integridad física y emocional de todos y todas.</a:t>
              </a:r>
            </a:p>
          </p:txBody>
        </p:sp>
        <p:sp>
          <p:nvSpPr>
            <p:cNvPr id="325" name="Google Shape;422;p19"/>
            <p:cNvSpPr/>
            <p:nvPr/>
          </p:nvSpPr>
          <p:spPr>
            <a:xfrm rot="5400000">
              <a:off x="176181" y="-176182"/>
              <a:ext cx="783006" cy="11353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00" y="0"/>
                  </a:moveTo>
                  <a:lnTo>
                    <a:pt x="18000" y="0"/>
                  </a:lnTo>
                  <a:cubicBezTo>
                    <a:pt x="19988" y="0"/>
                    <a:pt x="21600" y="1112"/>
                    <a:pt x="21600" y="2483"/>
                  </a:cubicBezTo>
                  <a:lnTo>
                    <a:pt x="21600" y="21600"/>
                  </a:lnTo>
                  <a:lnTo>
                    <a:pt x="0" y="21600"/>
                  </a:lnTo>
                  <a:lnTo>
                    <a:pt x="0" y="2483"/>
                  </a:lnTo>
                  <a:cubicBezTo>
                    <a:pt x="0" y="1112"/>
                    <a:pt x="1612" y="0"/>
                    <a:pt x="3600" y="0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grpSp>
        <p:nvGrpSpPr>
          <p:cNvPr id="329" name="Grupo 16"/>
          <p:cNvGrpSpPr/>
          <p:nvPr/>
        </p:nvGrpSpPr>
        <p:grpSpPr>
          <a:xfrm>
            <a:off x="-4655" y="3697447"/>
            <a:ext cx="6615370" cy="783006"/>
            <a:chOff x="0" y="0"/>
            <a:chExt cx="6615369" cy="783005"/>
          </a:xfrm>
        </p:grpSpPr>
        <p:sp>
          <p:nvSpPr>
            <p:cNvPr id="327" name="Google Shape;414;p19"/>
            <p:cNvSpPr txBox="1"/>
            <p:nvPr/>
          </p:nvSpPr>
          <p:spPr>
            <a:xfrm>
              <a:off x="1334834" y="94428"/>
              <a:ext cx="5280536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Intentar siempre </a:t>
              </a:r>
              <a:r>
                <a:rPr b="1">
                  <a:solidFill>
                    <a:srgbClr val="ED6B00"/>
                  </a:solidFill>
                </a:rPr>
                <a:t>dar lo mejor de ti, </a:t>
              </a:r>
              <a:r>
                <a:t>buscando ser eficiente al cumplir los objetivos.</a:t>
              </a:r>
            </a:p>
          </p:txBody>
        </p:sp>
        <p:sp>
          <p:nvSpPr>
            <p:cNvPr id="328" name="Google Shape;419;p19"/>
            <p:cNvSpPr/>
            <p:nvPr/>
          </p:nvSpPr>
          <p:spPr>
            <a:xfrm rot="5400000">
              <a:off x="176181" y="-176182"/>
              <a:ext cx="783006" cy="11353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00" y="0"/>
                  </a:moveTo>
                  <a:lnTo>
                    <a:pt x="18000" y="0"/>
                  </a:lnTo>
                  <a:cubicBezTo>
                    <a:pt x="19988" y="0"/>
                    <a:pt x="21600" y="1112"/>
                    <a:pt x="21600" y="2483"/>
                  </a:cubicBezTo>
                  <a:lnTo>
                    <a:pt x="21600" y="21600"/>
                  </a:lnTo>
                  <a:lnTo>
                    <a:pt x="0" y="21600"/>
                  </a:lnTo>
                  <a:lnTo>
                    <a:pt x="0" y="2483"/>
                  </a:lnTo>
                  <a:cubicBezTo>
                    <a:pt x="0" y="1112"/>
                    <a:pt x="1612" y="0"/>
                    <a:pt x="3600" y="0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grpSp>
        <p:nvGrpSpPr>
          <p:cNvPr id="332" name="Grupo 14"/>
          <p:cNvGrpSpPr/>
          <p:nvPr/>
        </p:nvGrpSpPr>
        <p:grpSpPr>
          <a:xfrm>
            <a:off x="-4655" y="1955978"/>
            <a:ext cx="9178010" cy="783006"/>
            <a:chOff x="0" y="0"/>
            <a:chExt cx="9178009" cy="783005"/>
          </a:xfrm>
        </p:grpSpPr>
        <p:sp>
          <p:nvSpPr>
            <p:cNvPr id="330" name="Google Shape;404;p19"/>
            <p:cNvSpPr txBox="1"/>
            <p:nvPr/>
          </p:nvSpPr>
          <p:spPr>
            <a:xfrm>
              <a:off x="1334833" y="222245"/>
              <a:ext cx="7843177" cy="300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Usar </a:t>
              </a:r>
              <a:r>
                <a:rPr b="1">
                  <a:solidFill>
                    <a:srgbClr val="ED6B00"/>
                  </a:solidFill>
                </a:rPr>
                <a:t>EPP </a:t>
              </a:r>
              <a:r>
                <a:t>adecuados cuando corresponda.</a:t>
              </a:r>
            </a:p>
          </p:txBody>
        </p:sp>
        <p:sp>
          <p:nvSpPr>
            <p:cNvPr id="331" name="Google Shape;412;p19"/>
            <p:cNvSpPr/>
            <p:nvPr/>
          </p:nvSpPr>
          <p:spPr>
            <a:xfrm rot="5400000">
              <a:off x="176180" y="-176181"/>
              <a:ext cx="783006" cy="11353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00" y="0"/>
                  </a:moveTo>
                  <a:lnTo>
                    <a:pt x="18000" y="0"/>
                  </a:lnTo>
                  <a:cubicBezTo>
                    <a:pt x="19988" y="0"/>
                    <a:pt x="21600" y="1112"/>
                    <a:pt x="21600" y="2483"/>
                  </a:cubicBezTo>
                  <a:lnTo>
                    <a:pt x="21600" y="21600"/>
                  </a:lnTo>
                  <a:lnTo>
                    <a:pt x="0" y="21600"/>
                  </a:lnTo>
                  <a:lnTo>
                    <a:pt x="0" y="2483"/>
                  </a:lnTo>
                  <a:cubicBezTo>
                    <a:pt x="0" y="1112"/>
                    <a:pt x="1612" y="0"/>
                    <a:pt x="3600" y="0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grpSp>
        <p:nvGrpSpPr>
          <p:cNvPr id="335" name="Grupo 15"/>
          <p:cNvGrpSpPr/>
          <p:nvPr/>
        </p:nvGrpSpPr>
        <p:grpSpPr>
          <a:xfrm>
            <a:off x="-4656" y="2826712"/>
            <a:ext cx="6057515" cy="783006"/>
            <a:chOff x="0" y="0"/>
            <a:chExt cx="6057513" cy="783005"/>
          </a:xfrm>
        </p:grpSpPr>
        <p:sp>
          <p:nvSpPr>
            <p:cNvPr id="333" name="Google Shape;405;p19"/>
            <p:cNvSpPr txBox="1"/>
            <p:nvPr/>
          </p:nvSpPr>
          <p:spPr>
            <a:xfrm>
              <a:off x="1334834" y="90509"/>
              <a:ext cx="4722680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 b="1">
                  <a:solidFill>
                    <a:srgbClr val="ED6B00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  <a:r>
                <a:t>Utilizar cuidadosamente </a:t>
              </a:r>
              <a:r>
                <a:rPr b="0">
                  <a:solidFill>
                    <a:srgbClr val="000000"/>
                  </a:solidFill>
                </a:rPr>
                <a:t>equipos, herramientas y artículos de escritorio.</a:t>
              </a:r>
            </a:p>
          </p:txBody>
        </p:sp>
        <p:sp>
          <p:nvSpPr>
            <p:cNvPr id="334" name="Google Shape;416;p19"/>
            <p:cNvSpPr/>
            <p:nvPr/>
          </p:nvSpPr>
          <p:spPr>
            <a:xfrm rot="5400000">
              <a:off x="176181" y="-176182"/>
              <a:ext cx="783006" cy="11353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00" y="0"/>
                  </a:moveTo>
                  <a:lnTo>
                    <a:pt x="18000" y="0"/>
                  </a:lnTo>
                  <a:cubicBezTo>
                    <a:pt x="19988" y="0"/>
                    <a:pt x="21600" y="1112"/>
                    <a:pt x="21600" y="2483"/>
                  </a:cubicBezTo>
                  <a:lnTo>
                    <a:pt x="21600" y="21600"/>
                  </a:lnTo>
                  <a:lnTo>
                    <a:pt x="0" y="21600"/>
                  </a:lnTo>
                  <a:lnTo>
                    <a:pt x="0" y="2483"/>
                  </a:lnTo>
                  <a:cubicBezTo>
                    <a:pt x="0" y="1112"/>
                    <a:pt x="1612" y="0"/>
                    <a:pt x="3600" y="0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grpSp>
        <p:nvGrpSpPr>
          <p:cNvPr id="338" name="Grupo 18"/>
          <p:cNvGrpSpPr/>
          <p:nvPr/>
        </p:nvGrpSpPr>
        <p:grpSpPr>
          <a:xfrm>
            <a:off x="-4656" y="5438916"/>
            <a:ext cx="6421726" cy="783006"/>
            <a:chOff x="0" y="0"/>
            <a:chExt cx="6421724" cy="783005"/>
          </a:xfrm>
        </p:grpSpPr>
        <p:sp>
          <p:nvSpPr>
            <p:cNvPr id="336" name="Google Shape;406;p19"/>
            <p:cNvSpPr txBox="1"/>
            <p:nvPr/>
          </p:nvSpPr>
          <p:spPr>
            <a:xfrm>
              <a:off x="1334833" y="123924"/>
              <a:ext cx="5086892" cy="55455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699" tIns="45699" rIns="45699" bIns="45699" numCol="1" anchor="t">
              <a:spAutoFit/>
            </a:bodyPr>
            <a:lstStyle/>
            <a:p>
              <a:pPr>
                <a:defRPr sz="1600">
                  <a:latin typeface="Calibri"/>
                  <a:ea typeface="Calibri"/>
                  <a:cs typeface="Calibri"/>
                  <a:sym typeface="Calibri"/>
                </a:defRPr>
              </a:pPr>
              <a:r>
                <a:t>Al finalizar cada actividad, </a:t>
              </a:r>
              <a:r>
                <a:rPr b="1">
                  <a:solidFill>
                    <a:srgbClr val="ED6B00"/>
                  </a:solidFill>
                </a:rPr>
                <a:t>ordenar y limpiar </a:t>
              </a:r>
              <a:r>
                <a:t>el área de trabajo, reciclando al máximo los residuos.</a:t>
              </a:r>
            </a:p>
          </p:txBody>
        </p:sp>
        <p:sp>
          <p:nvSpPr>
            <p:cNvPr id="337" name="Google Shape;428;p19"/>
            <p:cNvSpPr/>
            <p:nvPr/>
          </p:nvSpPr>
          <p:spPr>
            <a:xfrm rot="5400000">
              <a:off x="176181" y="-176182"/>
              <a:ext cx="783006" cy="11353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00" y="0"/>
                  </a:moveTo>
                  <a:lnTo>
                    <a:pt x="18000" y="0"/>
                  </a:lnTo>
                  <a:cubicBezTo>
                    <a:pt x="19988" y="0"/>
                    <a:pt x="21600" y="1112"/>
                    <a:pt x="21600" y="2483"/>
                  </a:cubicBezTo>
                  <a:lnTo>
                    <a:pt x="21600" y="21600"/>
                  </a:lnTo>
                  <a:lnTo>
                    <a:pt x="0" y="21600"/>
                  </a:lnTo>
                  <a:lnTo>
                    <a:pt x="0" y="2483"/>
                  </a:lnTo>
                  <a:cubicBezTo>
                    <a:pt x="0" y="1112"/>
                    <a:pt x="1612" y="0"/>
                    <a:pt x="3600" y="0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pic>
        <p:nvPicPr>
          <p:cNvPr id="339" name="Imagen 1" descr="Imagen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639332" y="1565094"/>
            <a:ext cx="3816534" cy="6006178"/>
          </a:xfrm>
          <a:prstGeom prst="rect">
            <a:avLst/>
          </a:prstGeom>
          <a:ln w="12700">
            <a:miter lim="400000"/>
          </a:ln>
        </p:spPr>
      </p:pic>
      <p:pic>
        <p:nvPicPr>
          <p:cNvPr id="340" name="Gráfico 7" descr="Gráfico 7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46039" y="2952089"/>
            <a:ext cx="522087" cy="522087"/>
          </a:xfrm>
          <a:prstGeom prst="rect">
            <a:avLst/>
          </a:prstGeom>
          <a:ln w="12700">
            <a:miter lim="400000"/>
          </a:ln>
        </p:spPr>
      </p:pic>
      <p:pic>
        <p:nvPicPr>
          <p:cNvPr id="341" name="Gráfico 22" descr="Gráfico 2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55940" y="2130680"/>
            <a:ext cx="502283" cy="502283"/>
          </a:xfrm>
          <a:prstGeom prst="rect">
            <a:avLst/>
          </a:prstGeom>
          <a:ln w="12700">
            <a:miter lim="400000"/>
          </a:ln>
        </p:spPr>
      </p:pic>
      <p:pic>
        <p:nvPicPr>
          <p:cNvPr id="342" name="Gráfico 24" descr="Gráfico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53358" y="5579402"/>
            <a:ext cx="507449" cy="507449"/>
          </a:xfrm>
          <a:prstGeom prst="rect">
            <a:avLst/>
          </a:prstGeom>
          <a:ln w="12700">
            <a:miter lim="400000"/>
          </a:ln>
        </p:spPr>
      </p:pic>
      <p:pic>
        <p:nvPicPr>
          <p:cNvPr id="343" name="Gráfico 26" descr="Gráfico 2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63596" y="4705563"/>
            <a:ext cx="486971" cy="486971"/>
          </a:xfrm>
          <a:prstGeom prst="rect">
            <a:avLst/>
          </a:prstGeom>
          <a:ln w="12700">
            <a:miter lim="400000"/>
          </a:ln>
        </p:spPr>
      </p:pic>
      <p:pic>
        <p:nvPicPr>
          <p:cNvPr id="344" name="Gráfico 28" descr="Gráfico 28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65340" y="3862484"/>
            <a:ext cx="483486" cy="4834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18</a:t>
            </a:fld>
            <a:endParaRPr/>
          </a:p>
        </p:txBody>
      </p:sp>
      <p:grpSp>
        <p:nvGrpSpPr>
          <p:cNvPr id="349" name="Google Shape;450;p21"/>
          <p:cNvGrpSpPr/>
          <p:nvPr/>
        </p:nvGrpSpPr>
        <p:grpSpPr>
          <a:xfrm>
            <a:off x="431623" y="2285848"/>
            <a:ext cx="8839202" cy="3238193"/>
            <a:chOff x="0" y="0"/>
            <a:chExt cx="8839200" cy="3238192"/>
          </a:xfrm>
        </p:grpSpPr>
        <p:sp>
          <p:nvSpPr>
            <p:cNvPr id="347" name="Rounded Rectangle"/>
            <p:cNvSpPr/>
            <p:nvPr/>
          </p:nvSpPr>
          <p:spPr>
            <a:xfrm>
              <a:off x="0" y="0"/>
              <a:ext cx="8839201" cy="323819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348" name="Text"/>
            <p:cNvSpPr txBox="1"/>
            <p:nvPr/>
          </p:nvSpPr>
          <p:spPr>
            <a:xfrm>
              <a:off x="162838" y="1428979"/>
              <a:ext cx="8513525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350" name="Google Shape;438;p20"/>
          <p:cNvSpPr txBox="1"/>
          <p:nvPr/>
        </p:nvSpPr>
        <p:spPr>
          <a:xfrm>
            <a:off x="375974" y="1275197"/>
            <a:ext cx="8950502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ACTIVIDAD PRÁCTICA</a:t>
            </a:r>
          </a:p>
        </p:txBody>
      </p:sp>
      <p:sp>
        <p:nvSpPr>
          <p:cNvPr id="351" name="Google Shape;442;p20"/>
          <p:cNvSpPr/>
          <p:nvPr/>
        </p:nvSpPr>
        <p:spPr>
          <a:xfrm>
            <a:off x="5279923" y="7354529"/>
            <a:ext cx="2723536" cy="205147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52" name="Google Shape;443;p20"/>
          <p:cNvSpPr txBox="1"/>
          <p:nvPr/>
        </p:nvSpPr>
        <p:spPr>
          <a:xfrm>
            <a:off x="366450" y="947335"/>
            <a:ext cx="4700400" cy="6008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¡PRACTIQUEMOS!</a:t>
            </a:r>
          </a:p>
        </p:txBody>
      </p:sp>
      <p:sp>
        <p:nvSpPr>
          <p:cNvPr id="353" name="Google Shape;168;p5"/>
          <p:cNvSpPr txBox="1"/>
          <p:nvPr/>
        </p:nvSpPr>
        <p:spPr>
          <a:xfrm>
            <a:off x="3670560" y="943280"/>
            <a:ext cx="559357" cy="9417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 algn="r">
              <a:lnSpc>
                <a:spcPct val="90000"/>
              </a:lnSpc>
              <a:defRPr sz="6000">
                <a:solidFill>
                  <a:srgbClr val="FFB375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1</a:t>
            </a:r>
          </a:p>
        </p:txBody>
      </p:sp>
      <p:pic>
        <p:nvPicPr>
          <p:cNvPr id="354" name="Imagen 2" descr="Imagen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16055" y="3978569"/>
            <a:ext cx="6899893" cy="3974396"/>
          </a:xfrm>
          <a:prstGeom prst="rect">
            <a:avLst/>
          </a:prstGeom>
          <a:ln w="12700">
            <a:miter lim="400000"/>
          </a:ln>
        </p:spPr>
      </p:pic>
      <p:sp>
        <p:nvSpPr>
          <p:cNvPr id="355" name="Google Shape;97;p3"/>
          <p:cNvSpPr txBox="1"/>
          <p:nvPr/>
        </p:nvSpPr>
        <p:spPr>
          <a:xfrm>
            <a:off x="2686559" y="6881800"/>
            <a:ext cx="2142894" cy="317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>
            <a:spAutoFit/>
          </a:bodyPr>
          <a:lstStyle>
            <a:lvl1pPr>
              <a:defRPr sz="11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  | Presentación</a:t>
            </a:r>
          </a:p>
        </p:txBody>
      </p:sp>
      <p:sp>
        <p:nvSpPr>
          <p:cNvPr id="356" name="Google Shape;445;p20"/>
          <p:cNvSpPr txBox="1"/>
          <p:nvPr/>
        </p:nvSpPr>
        <p:spPr>
          <a:xfrm>
            <a:off x="958646" y="2918951"/>
            <a:ext cx="5107858" cy="23530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115000"/>
              </a:lnSpc>
              <a:defRPr sz="20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 Y CADENA DE </a:t>
            </a:r>
            <a:r>
              <a:rPr b="1">
                <a:solidFill>
                  <a:srgbClr val="ED6B00"/>
                </a:solidFill>
              </a:rPr>
              <a:t>SUMINISTRO</a:t>
            </a:r>
            <a:endParaRPr>
              <a:solidFill>
                <a:srgbClr val="ED6B00"/>
              </a:solidFill>
            </a:endParaRPr>
          </a:p>
          <a:p>
            <a:pPr>
              <a:lnSpc>
                <a:spcPct val="115000"/>
              </a:lnSpc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>
              <a:solidFill>
                <a:srgbClr val="ED6B00"/>
              </a:solidFill>
            </a:endParaRPr>
          </a:p>
          <a:p>
            <a:pPr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Para realizar la siguiente actividad,  utiliza el archivo </a:t>
            </a:r>
            <a:r>
              <a:rPr b="1">
                <a:solidFill>
                  <a:srgbClr val="ED6B00"/>
                </a:solidFill>
              </a:rPr>
              <a:t>Actividad Práctica</a:t>
            </a:r>
            <a:r>
              <a:t>,  y sigue las instrucciones señaladas.</a:t>
            </a:r>
          </a:p>
          <a:p>
            <a:pPr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1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¡Éxito! </a:t>
            </a:r>
            <a:r>
              <a:rPr sz="1600" b="0">
                <a:solidFill>
                  <a:srgbClr val="000000"/>
                </a:solidFill>
                <a:latin typeface="+mj-lt"/>
                <a:ea typeface="+mj-ea"/>
                <a:cs typeface="+mj-cs"/>
                <a:sym typeface="Arial"/>
              </a:rPr>
              <a:t> </a:t>
            </a:r>
          </a:p>
          <a:p>
            <a:pPr>
              <a:defRPr sz="1600"/>
            </a:pPr>
            <a:r>
              <a:t/>
            </a:r>
            <a:br/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43;p14"/>
          <p:cNvSpPr txBox="1">
            <a:spLocks noGrp="1"/>
          </p:cNvSpPr>
          <p:nvPr>
            <p:ph type="sldNum" sz="quarter" idx="2"/>
          </p:nvPr>
        </p:nvSpPr>
        <p:spPr>
          <a:xfrm>
            <a:off x="371685" y="6881800"/>
            <a:ext cx="337161" cy="317118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19</a:t>
            </a:fld>
            <a:endParaRPr/>
          </a:p>
        </p:txBody>
      </p:sp>
      <p:grpSp>
        <p:nvGrpSpPr>
          <p:cNvPr id="361" name="Google Shape;450;p21"/>
          <p:cNvGrpSpPr/>
          <p:nvPr/>
        </p:nvGrpSpPr>
        <p:grpSpPr>
          <a:xfrm>
            <a:off x="431623" y="2285848"/>
            <a:ext cx="8839202" cy="3238193"/>
            <a:chOff x="0" y="0"/>
            <a:chExt cx="8839200" cy="3238192"/>
          </a:xfrm>
        </p:grpSpPr>
        <p:sp>
          <p:nvSpPr>
            <p:cNvPr id="359" name="Rounded Rectangle"/>
            <p:cNvSpPr/>
            <p:nvPr/>
          </p:nvSpPr>
          <p:spPr>
            <a:xfrm>
              <a:off x="0" y="0"/>
              <a:ext cx="8839201" cy="323819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 cap="flat">
              <a:solidFill>
                <a:schemeClr val="accent2">
                  <a:lumOff val="21764"/>
                </a:schemeClr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360" name="Text"/>
            <p:cNvSpPr txBox="1"/>
            <p:nvPr/>
          </p:nvSpPr>
          <p:spPr>
            <a:xfrm>
              <a:off x="162838" y="1428979"/>
              <a:ext cx="8513525" cy="38023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1424" tIns="91424" rIns="91424" bIns="91424" numCol="1" anchor="ctr">
              <a:spAutoFit/>
            </a:bodyPr>
            <a:lstStyle/>
            <a:p>
              <a:r>
                <a:t>    </a:t>
              </a:r>
            </a:p>
          </p:txBody>
        </p:sp>
      </p:grpSp>
      <p:sp>
        <p:nvSpPr>
          <p:cNvPr id="362" name="Google Shape;453;p21"/>
          <p:cNvSpPr/>
          <p:nvPr/>
        </p:nvSpPr>
        <p:spPr>
          <a:xfrm>
            <a:off x="5279923" y="7354529"/>
            <a:ext cx="2723536" cy="205147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63" name="Google Shape;455;p21"/>
          <p:cNvSpPr txBox="1"/>
          <p:nvPr/>
        </p:nvSpPr>
        <p:spPr>
          <a:xfrm>
            <a:off x="375974" y="1265365"/>
            <a:ext cx="8950502" cy="5361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lnSpc>
                <a:spcPct val="80000"/>
              </a:lnSpc>
              <a:defRPr sz="28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TICKET DE SALIDA</a:t>
            </a:r>
          </a:p>
        </p:txBody>
      </p:sp>
      <p:sp>
        <p:nvSpPr>
          <p:cNvPr id="364" name="Google Shape;456;p21"/>
          <p:cNvSpPr txBox="1"/>
          <p:nvPr/>
        </p:nvSpPr>
        <p:spPr>
          <a:xfrm>
            <a:off x="366450" y="947335"/>
            <a:ext cx="4700400" cy="6008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>
            <a:lvl1pPr>
              <a:defRPr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rPr dirty="0"/>
              <a:t>ANTES DE TERMINAR:</a:t>
            </a:r>
          </a:p>
        </p:txBody>
      </p:sp>
      <p:pic>
        <p:nvPicPr>
          <p:cNvPr id="365" name="Imagen 8" descr="Imagen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30530" y="2890682"/>
            <a:ext cx="2963595" cy="4629223"/>
          </a:xfrm>
          <a:prstGeom prst="rect">
            <a:avLst/>
          </a:prstGeom>
          <a:ln w="12700">
            <a:miter lim="400000"/>
          </a:ln>
        </p:spPr>
      </p:pic>
      <p:sp>
        <p:nvSpPr>
          <p:cNvPr id="366" name="Google Shape;445;p20"/>
          <p:cNvSpPr txBox="1"/>
          <p:nvPr/>
        </p:nvSpPr>
        <p:spPr>
          <a:xfrm>
            <a:off x="958646" y="2868777"/>
            <a:ext cx="5107858" cy="26147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24" tIns="91424" rIns="91424" bIns="91424" anchor="ctr">
            <a:spAutoFit/>
          </a:bodyPr>
          <a:lstStyle/>
          <a:p>
            <a:pPr>
              <a:lnSpc>
                <a:spcPct val="115000"/>
              </a:lnSpc>
              <a:defRPr sz="2000">
                <a:solidFill>
                  <a:srgbClr val="A93501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LOGÍSTICA Y CADENA DE </a:t>
            </a:r>
            <a:r>
              <a:rPr b="1">
                <a:solidFill>
                  <a:srgbClr val="ED6B00"/>
                </a:solidFill>
              </a:rPr>
              <a:t>SUMINISTRO</a:t>
            </a:r>
            <a:endParaRPr>
              <a:solidFill>
                <a:srgbClr val="ED6B00"/>
              </a:solidFill>
            </a:endParaRPr>
          </a:p>
          <a:p>
            <a:pPr>
              <a:lnSpc>
                <a:spcPct val="115000"/>
              </a:lnSpc>
              <a:defRPr sz="1600">
                <a:latin typeface="Calibri"/>
                <a:ea typeface="Calibri"/>
                <a:cs typeface="Calibri"/>
                <a:sym typeface="Calibri"/>
              </a:defRPr>
            </a:pPr>
            <a:endParaRPr>
              <a:solidFill>
                <a:srgbClr val="ED6B00"/>
              </a:solidFill>
            </a:endParaRPr>
          </a:p>
          <a:p>
            <a:pPr>
              <a:lnSpc>
                <a:spcPct val="115000"/>
              </a:lnSpc>
              <a:defRPr sz="1600">
                <a:latin typeface="Calibri"/>
                <a:ea typeface="Calibri"/>
                <a:cs typeface="Calibri"/>
                <a:sym typeface="Calibri"/>
              </a:defRPr>
            </a:pPr>
            <a:r>
              <a:t>¡No olvides contestar la Autoevaluación y entregar el Ticket de Salida!</a:t>
            </a:r>
          </a:p>
          <a:p>
            <a:pPr>
              <a:lnSpc>
                <a:spcPct val="115000"/>
              </a:lnSpc>
              <a:defRPr sz="1600"/>
            </a:pPr>
            <a:endParaRPr/>
          </a:p>
          <a:p>
            <a:pPr>
              <a:lnSpc>
                <a:spcPct val="115000"/>
              </a:lnSpc>
              <a:defRPr sz="2100" b="1">
                <a:solidFill>
                  <a:srgbClr val="ED6B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t>¡Hasta la próxima! </a:t>
            </a:r>
            <a:endParaRPr>
              <a:latin typeface="+mj-lt"/>
              <a:ea typeface="+mj-ea"/>
              <a:cs typeface="+mj-cs"/>
              <a:sym typeface="Arial"/>
            </a:endParaRPr>
          </a:p>
          <a:p>
            <a:pPr>
              <a:defRPr sz="1600"/>
            </a:pPr>
            <a:r>
              <a:rPr sz="2100" b="1">
                <a:solidFill>
                  <a:srgbClr val="ED6B00"/>
                </a:solidFill>
              </a:rPr>
              <a:t/>
            </a:r>
            <a:br>
              <a:rPr sz="2100" b="1">
                <a:solidFill>
                  <a:srgbClr val="ED6B00"/>
                </a:solidFill>
              </a:rPr>
            </a:br>
            <a:endParaRPr sz="2100" b="1">
              <a:solidFill>
                <a:srgbClr val="ED6B00"/>
              </a:solidFill>
            </a:endParaRPr>
          </a:p>
        </p:txBody>
      </p:sp>
      <p:pic>
        <p:nvPicPr>
          <p:cNvPr id="367" name="Imagen 16" descr="Imagen 1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210792" y="4159041"/>
            <a:ext cx="673177" cy="6037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"/>
          <p:cNvSpPr/>
          <p:nvPr/>
        </p:nvSpPr>
        <p:spPr>
          <a:xfrm flipH="1">
            <a:off x="421644" y="1111628"/>
            <a:ext cx="8829534" cy="51069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endParaRPr/>
          </a:p>
        </p:txBody>
      </p:sp>
      <p:pic>
        <p:nvPicPr>
          <p:cNvPr id="11" name="Cadena de Suministr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2538" y="1846800"/>
            <a:ext cx="8547747" cy="4808806"/>
          </a:xfrm>
          <a:prstGeom prst="rect">
            <a:avLst/>
          </a:prstGeom>
        </p:spPr>
      </p:pic>
      <p:sp>
        <p:nvSpPr>
          <p:cNvPr id="5" name="Google Shape;99;p3"/>
          <p:cNvSpPr txBox="1"/>
          <p:nvPr/>
        </p:nvSpPr>
        <p:spPr>
          <a:xfrm>
            <a:off x="687118" y="1170139"/>
            <a:ext cx="8319232" cy="373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  <a:buSzPts val="1600"/>
            </a:pPr>
            <a:r>
              <a:rPr lang="es-CL" sz="1300" b="1" dirty="0">
                <a:latin typeface="Calibri" panose="020F0502020204030204" pitchFamily="34" charset="0"/>
                <a:cs typeface="Calibri" panose="020F0502020204030204" pitchFamily="34" charset="0"/>
              </a:rPr>
              <a:t>Para resumir los temas trabajados durante el desarrollo de la actividad, te invitamos a revisar la siguiente </a:t>
            </a:r>
            <a:r>
              <a:rPr lang="es-CL" sz="13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animación:</a:t>
            </a:r>
            <a:endParaRPr sz="1300" b="1" i="0" u="none" strike="noStrike" cap="none" dirty="0">
              <a:solidFill>
                <a:srgbClr val="AA4E0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sp>
        <p:nvSpPr>
          <p:cNvPr id="17" name="Triángulo isósceles 14"/>
          <p:cNvSpPr/>
          <p:nvPr/>
        </p:nvSpPr>
        <p:spPr>
          <a:xfrm rot="11412094" flipH="1">
            <a:off x="8228829" y="1460456"/>
            <a:ext cx="358454" cy="772688"/>
          </a:xfrm>
          <a:prstGeom prst="triangle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</p:spPr>
        <p:txBody>
          <a:bodyPr wrap="square" lIns="45719" tIns="45719" rIns="45719" bIns="45719" numCol="1" anchor="ctr">
            <a:noAutofit/>
          </a:bodyPr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041920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FAB40"/>
      </a:accent1>
      <a:accent2>
        <a:srgbClr val="212121"/>
      </a:accent2>
      <a:accent3>
        <a:srgbClr val="78909C"/>
      </a:accent3>
      <a:accent4>
        <a:srgbClr val="8F6024"/>
      </a:accent4>
      <a:accent5>
        <a:srgbClr val="0097A7"/>
      </a:accent5>
      <a:accent6>
        <a:srgbClr val="EEFF41"/>
      </a:accent6>
      <a:hlink>
        <a:srgbClr val="0000FF"/>
      </a:hlink>
      <a:folHlink>
        <a:srgbClr val="FF00FF"/>
      </a:folHlink>
    </a:clrScheme>
    <a:fontScheme name="Simple Light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Simple 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FAB40"/>
      </a:accent1>
      <a:accent2>
        <a:srgbClr val="212121"/>
      </a:accent2>
      <a:accent3>
        <a:srgbClr val="78909C"/>
      </a:accent3>
      <a:accent4>
        <a:srgbClr val="8F6024"/>
      </a:accent4>
      <a:accent5>
        <a:srgbClr val="0097A7"/>
      </a:accent5>
      <a:accent6>
        <a:srgbClr val="EEFF41"/>
      </a:accent6>
      <a:hlink>
        <a:srgbClr val="0000FF"/>
      </a:hlink>
      <a:folHlink>
        <a:srgbClr val="FF00FF"/>
      </a:folHlink>
    </a:clrScheme>
    <a:fontScheme name="Simple Light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Simple 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1044</Words>
  <Application>Microsoft Office PowerPoint</Application>
  <PresentationFormat>Personalizado</PresentationFormat>
  <Paragraphs>184</Paragraphs>
  <Slides>20</Slides>
  <Notes>0</Notes>
  <HiddenSlides>0</HiddenSlides>
  <MMClips>1</MMClips>
  <ScaleCrop>false</ScaleCrop>
  <HeadingPairs>
    <vt:vector size="6" baseType="variant">
      <vt:variant>
        <vt:lpstr>Fuentes usadas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20</vt:i4>
      </vt:variant>
    </vt:vector>
  </HeadingPairs>
  <TitlesOfParts>
    <vt:vector size="23" baseType="lpstr">
      <vt:lpstr>Arial</vt:lpstr>
      <vt:lpstr>Calibri</vt:lpstr>
      <vt:lpstr>Simple Light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cp:lastModifiedBy>Toledo</cp:lastModifiedBy>
  <cp:revision>2</cp:revision>
  <dcterms:modified xsi:type="dcterms:W3CDTF">2021-02-21T19:40:29Z</dcterms:modified>
</cp:coreProperties>
</file>