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guide id="3" orient="horz" pos="4761">
          <p15:clr>
            <a:srgbClr val="A4A3A4"/>
          </p15:clr>
        </p15:guide>
        <p15:guide id="4" pos="5098">
          <p15:clr>
            <a:srgbClr val="A4A3A4"/>
          </p15:clr>
        </p15:guide>
      </p15:sldGuideLst>
    </p:ext>
    <p:ext uri="http://customooxmlschemas.google.com/">
      <go:slidesCustomData xmlns:go="http://customooxmlschemas.google.com/" r:id="rId30" roundtripDataSignature="AMtx7mgn92SSyuw1V7aYNEql0Puo/sXd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D7193F-EC5D-4FE2-A1E4-209127C0A71D}">
  <a:tblStyle styleId="{18D7193F-EC5D-4FE2-A1E4-209127C0A71D}"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1E8"/>
          </a:solidFill>
        </a:fill>
      </a:tcStyle>
    </a:wholeTbl>
    <a:band1H>
      <a:tcTxStyle/>
      <a:tcStyle>
        <a:fill>
          <a:solidFill>
            <a:srgbClr val="FFE2CD"/>
          </a:solidFill>
        </a:fill>
      </a:tcStyle>
    </a:band1H>
    <a:band2H>
      <a:tcTxStyle/>
    </a:band2H>
    <a:band1V>
      <a:tcTxStyle/>
      <a:tcStyle>
        <a:fill>
          <a:solidFill>
            <a:srgbClr val="FFE2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 pos="4761" orient="horz"/>
        <p:guide pos="509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5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5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 name="Google Shape;319;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1" name="Google Shape;331;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4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7725" y="6464000"/>
            <a:ext cx="747675" cy="680475"/>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pic>
        <p:nvPicPr>
          <p:cNvPr id="17" name="Google Shape;17;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18" name="Google Shape;18;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2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24" name="Google Shape;24;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5" name="Google Shape;25;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26" name="Google Shape;26;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33" name="Google Shape;33;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4" name="Google Shape;34;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35" name="Google Shape;35;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6" name="Shape 36"/>
        <p:cNvGrpSpPr/>
        <p:nvPr/>
      </p:nvGrpSpPr>
      <p:grpSpPr>
        <a:xfrm>
          <a:off x="0" y="0"/>
          <a:ext cx="0" cy="0"/>
          <a:chOff x="0" y="0"/>
          <a:chExt cx="0" cy="0"/>
        </a:xfrm>
      </p:grpSpPr>
      <p:sp>
        <p:nvSpPr>
          <p:cNvPr id="37" name="Google Shape;37;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42" name="Google Shape;42;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3" name="Google Shape;43;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44" name="Google Shape;44;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1" name="Google Shape;51;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52" name="Google Shape;52;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53" name="Google Shape;53;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4" name="Shape 54"/>
        <p:cNvGrpSpPr/>
        <p:nvPr/>
      </p:nvGrpSpPr>
      <p:grpSpPr>
        <a:xfrm>
          <a:off x="0" y="0"/>
          <a:ext cx="0" cy="0"/>
          <a:chOff x="0" y="0"/>
          <a:chExt cx="0" cy="0"/>
        </a:xfrm>
      </p:grpSpPr>
      <p:sp>
        <p:nvSpPr>
          <p:cNvPr id="55" name="Google Shape;55;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0"/>
          <p:cNvSpPr/>
          <p:nvPr/>
        </p:nvSpPr>
        <p:spPr>
          <a:xfrm>
            <a:off x="8090850" y="769525"/>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8752950" y="769525"/>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9" name="Google Shape;59;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60" name="Google Shape;60;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mc:Choice Requires="p14">
      <p:transition spd="slow" p14:dur="1250">
        <p14:reveal dir="l"/>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image" Target="../media/image10.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5.png"/><Relationship Id="rId4" Type="http://schemas.openxmlformats.org/officeDocument/2006/relationships/image" Target="../media/image37.png"/><Relationship Id="rId5"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6.png"/><Relationship Id="rId4" Type="http://schemas.openxmlformats.org/officeDocument/2006/relationships/image" Target="../media/image32.png"/><Relationship Id="rId5" Type="http://schemas.openxmlformats.org/officeDocument/2006/relationships/image" Target="../media/image44.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8.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9.png"/><Relationship Id="rId7"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hyperlink" Target="http://drive.google.com/file/d/12HUVg_fh2aUu8R2RCfm709JTcJxqrICm/view" TargetMode="External"/><Relationship Id="rId6"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6" name="Google Shape;66;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7" name="Google Shape;67;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b="0" i="0" sz="1200" u="none" cap="none" strike="noStrike">
              <a:solidFill>
                <a:srgbClr val="ED6B00"/>
              </a:solidFill>
              <a:latin typeface="Calibri"/>
              <a:ea typeface="Calibri"/>
              <a:cs typeface="Calibri"/>
              <a:sym typeface="Calibri"/>
            </a:endParaRPr>
          </a:p>
        </p:txBody>
      </p:sp>
      <p:pic>
        <p:nvPicPr>
          <p:cNvPr id="68" name="Google Shape;68;p1"/>
          <p:cNvPicPr preferRelativeResize="0"/>
          <p:nvPr/>
        </p:nvPicPr>
        <p:blipFill rotWithShape="1">
          <a:blip r:embed="rId3">
            <a:alphaModFix/>
          </a:blip>
          <a:srcRect b="0" l="0" r="0" t="0"/>
          <a:stretch/>
        </p:blipFill>
        <p:spPr>
          <a:xfrm>
            <a:off x="2769670" y="2985353"/>
            <a:ext cx="6002203" cy="3269912"/>
          </a:xfrm>
          <a:prstGeom prst="rect">
            <a:avLst/>
          </a:prstGeom>
          <a:noFill/>
          <a:ln>
            <a:noFill/>
          </a:ln>
        </p:spPr>
      </p:pic>
      <p:sp>
        <p:nvSpPr>
          <p:cNvPr id="69" name="Google Shape;69;p1"/>
          <p:cNvSpPr txBox="1"/>
          <p:nvPr/>
        </p:nvSpPr>
        <p:spPr>
          <a:xfrm>
            <a:off x="365424" y="2611974"/>
            <a:ext cx="4749501"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UTILIZACIÓN DE INFORMACIÓN CONTABLE</a:t>
            </a:r>
            <a:endParaRPr b="1" i="0" sz="3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5"/>
                                        </p:tgtEl>
                                        <p:attrNameLst>
                                          <p:attrName>style.visibility</p:attrName>
                                        </p:attrNameLst>
                                      </p:cBhvr>
                                      <p:to>
                                        <p:strVal val="visible"/>
                                      </p:to>
                                    </p:set>
                                    <p:animEffect filter="fade" transition="in">
                                      <p:cBhvr>
                                        <p:cTn dur="1367"/>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44"/>
          <p:cNvSpPr/>
          <p:nvPr/>
        </p:nvSpPr>
        <p:spPr>
          <a:xfrm>
            <a:off x="508000" y="1993900"/>
            <a:ext cx="8204200" cy="3987800"/>
          </a:xfrm>
          <a:prstGeom prst="roundRect">
            <a:avLst>
              <a:gd fmla="val 4315" name="adj"/>
            </a:avLst>
          </a:prstGeom>
          <a:solidFill>
            <a:schemeClr val="lt1"/>
          </a:solidFill>
          <a:ln cap="flat" cmpd="sng" w="9525">
            <a:solidFill>
              <a:srgbClr val="9B9B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4" name="Google Shape;184;p44"/>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3400" u="none" cap="none" strike="noStrike">
                <a:solidFill>
                  <a:srgbClr val="ED6B00"/>
                </a:solidFill>
                <a:latin typeface="Calibri"/>
                <a:ea typeface="Calibri"/>
                <a:cs typeface="Calibri"/>
                <a:sym typeface="Calibri"/>
              </a:rPr>
              <a:t>SITUACIÓN </a:t>
            </a:r>
            <a:r>
              <a:rPr b="0" i="0" lang="en-US" sz="3400" u="none" cap="none" strike="noStrike">
                <a:solidFill>
                  <a:srgbClr val="A93501"/>
                </a:solidFill>
                <a:latin typeface="Calibri"/>
                <a:ea typeface="Calibri"/>
                <a:cs typeface="Calibri"/>
                <a:sym typeface="Calibri"/>
              </a:rPr>
              <a:t>PATRIMONIAL</a:t>
            </a:r>
            <a:endParaRPr b="0" i="0" sz="3400" u="none" cap="none" strike="noStrike">
              <a:solidFill>
                <a:srgbClr val="A93501"/>
              </a:solidFill>
              <a:latin typeface="Calibri"/>
              <a:ea typeface="Calibri"/>
              <a:cs typeface="Calibri"/>
              <a:sym typeface="Calibri"/>
            </a:endParaRPr>
          </a:p>
        </p:txBody>
      </p:sp>
      <p:sp>
        <p:nvSpPr>
          <p:cNvPr id="185" name="Google Shape;185;p44"/>
          <p:cNvSpPr/>
          <p:nvPr/>
        </p:nvSpPr>
        <p:spPr>
          <a:xfrm>
            <a:off x="1894353" y="4524889"/>
            <a:ext cx="5431494" cy="696452"/>
          </a:xfrm>
          <a:prstGeom prst="roundRect">
            <a:avLst>
              <a:gd fmla="val 1018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6" name="Google Shape;186;p44"/>
          <p:cNvSpPr txBox="1"/>
          <p:nvPr/>
        </p:nvSpPr>
        <p:spPr>
          <a:xfrm>
            <a:off x="2048508" y="4659249"/>
            <a:ext cx="5123185" cy="427732"/>
          </a:xfrm>
          <a:prstGeom prst="rect">
            <a:avLst/>
          </a:prstGeom>
          <a:noFill/>
          <a:ln>
            <a:noFill/>
          </a:ln>
        </p:spPr>
        <p:txBody>
          <a:bodyPr anchorCtr="0" anchor="t" bIns="45700" lIns="91425" spcFirstLastPara="1" rIns="91425" wrap="square" tIns="45700">
            <a:noAutofit/>
          </a:bodyPr>
          <a:lstStyle/>
          <a:p>
            <a:pPr indent="0" lvl="0" marL="68580" marR="0" rtl="0" algn="ctr">
              <a:lnSpc>
                <a:spcPct val="100000"/>
              </a:lnSpc>
              <a:spcBef>
                <a:spcPts val="0"/>
              </a:spcBef>
              <a:spcAft>
                <a:spcPts val="0"/>
              </a:spcAft>
              <a:buClr>
                <a:schemeClr val="accent1"/>
              </a:buClr>
              <a:buSzPts val="2760"/>
              <a:buFont typeface="Arial"/>
              <a:buNone/>
            </a:pPr>
            <a:r>
              <a:rPr b="1" i="0" lang="en-US" sz="2400" u="none" cap="none" strike="noStrike">
                <a:solidFill>
                  <a:srgbClr val="A93501"/>
                </a:solidFill>
                <a:latin typeface="Calibri"/>
                <a:ea typeface="Calibri"/>
                <a:cs typeface="Calibri"/>
                <a:sym typeface="Calibri"/>
              </a:rPr>
              <a:t>ACTIVO - PASIVO = PATRIMONIO NETO</a:t>
            </a:r>
            <a:endParaRPr b="1" i="0" sz="2400" u="none" cap="none" strike="noStrike">
              <a:solidFill>
                <a:srgbClr val="A93501"/>
              </a:solidFill>
              <a:latin typeface="Calibri"/>
              <a:ea typeface="Calibri"/>
              <a:cs typeface="Calibri"/>
              <a:sym typeface="Calibri"/>
            </a:endParaRPr>
          </a:p>
        </p:txBody>
      </p:sp>
      <p:sp>
        <p:nvSpPr>
          <p:cNvPr id="187" name="Google Shape;187;p44"/>
          <p:cNvSpPr/>
          <p:nvPr/>
        </p:nvSpPr>
        <p:spPr>
          <a:xfrm>
            <a:off x="1028700" y="2438400"/>
            <a:ext cx="7162800" cy="1148330"/>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44"/>
          <p:cNvSpPr txBox="1"/>
          <p:nvPr/>
        </p:nvSpPr>
        <p:spPr>
          <a:xfrm>
            <a:off x="1416057" y="2674026"/>
            <a:ext cx="6388086" cy="677078"/>
          </a:xfrm>
          <a:prstGeom prst="rect">
            <a:avLst/>
          </a:prstGeom>
          <a:noFill/>
          <a:ln>
            <a:noFill/>
          </a:ln>
        </p:spPr>
        <p:txBody>
          <a:bodyPr anchorCtr="0" anchor="ctr" bIns="91425" lIns="91425" spcFirstLastPara="1" rIns="91425" wrap="square" tIns="91425">
            <a:spAutoFit/>
          </a:bodyPr>
          <a:lstStyle/>
          <a:p>
            <a:pPr indent="0" lvl="0" marL="0" marR="0" rtl="0" algn="just">
              <a:lnSpc>
                <a:spcPct val="100000"/>
              </a:lnSpc>
              <a:spcBef>
                <a:spcPts val="0"/>
              </a:spcBef>
              <a:spcAft>
                <a:spcPts val="0"/>
              </a:spcAft>
              <a:buClr>
                <a:srgbClr val="ED6B00"/>
              </a:buClr>
              <a:buSzPts val="1600"/>
              <a:buFont typeface="Calibri"/>
              <a:buNone/>
            </a:pPr>
            <a:r>
              <a:rPr b="0" i="0" lang="en-US" sz="1600" u="none" cap="none" strike="noStrike">
                <a:solidFill>
                  <a:schemeClr val="dk1"/>
                </a:solidFill>
                <a:latin typeface="Calibri"/>
                <a:ea typeface="Calibri"/>
                <a:cs typeface="Calibri"/>
                <a:sym typeface="Calibri"/>
              </a:rPr>
              <a:t>El valor total de mis activos debe ser igual que el importe total de cómo éstos fueron financiados.</a:t>
            </a:r>
            <a:endParaRPr b="0" i="0" sz="1400" u="none" cap="none" strike="noStrike">
              <a:solidFill>
                <a:schemeClr val="dk1"/>
              </a:solidFill>
              <a:latin typeface="Arial"/>
              <a:ea typeface="Arial"/>
              <a:cs typeface="Arial"/>
              <a:sym typeface="Arial"/>
            </a:endParaRPr>
          </a:p>
        </p:txBody>
      </p:sp>
      <p:sp>
        <p:nvSpPr>
          <p:cNvPr id="189" name="Google Shape;189;p44"/>
          <p:cNvSpPr/>
          <p:nvPr/>
        </p:nvSpPr>
        <p:spPr>
          <a:xfrm>
            <a:off x="4438650" y="3695700"/>
            <a:ext cx="342900" cy="692270"/>
          </a:xfrm>
          <a:prstGeom prst="downArrow">
            <a:avLst>
              <a:gd fmla="val 50000" name="adj1"/>
              <a:gd fmla="val 50000" name="adj2"/>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45"/>
          <p:cNvSpPr/>
          <p:nvPr/>
        </p:nvSpPr>
        <p:spPr>
          <a:xfrm>
            <a:off x="503237" y="2044700"/>
            <a:ext cx="8572500" cy="4229100"/>
          </a:xfrm>
          <a:prstGeom prst="roundRect">
            <a:avLst>
              <a:gd fmla="val 4315"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5" name="Google Shape;195;p45"/>
          <p:cNvSpPr/>
          <p:nvPr/>
        </p:nvSpPr>
        <p:spPr>
          <a:xfrm>
            <a:off x="829140" y="2542049"/>
            <a:ext cx="5431494" cy="696452"/>
          </a:xfrm>
          <a:prstGeom prst="roundRect">
            <a:avLst>
              <a:gd fmla="val 1018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6" name="Google Shape;196;p45"/>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3400" u="none" cap="none" strike="noStrike">
                <a:solidFill>
                  <a:srgbClr val="ED6B00"/>
                </a:solidFill>
                <a:latin typeface="Calibri"/>
                <a:ea typeface="Calibri"/>
                <a:cs typeface="Calibri"/>
                <a:sym typeface="Calibri"/>
              </a:rPr>
              <a:t>ECUACIÓN </a:t>
            </a:r>
            <a:r>
              <a:rPr b="0" i="0" lang="en-US" sz="3400" u="none" cap="none" strike="noStrike">
                <a:solidFill>
                  <a:srgbClr val="A93501"/>
                </a:solidFill>
                <a:latin typeface="Calibri"/>
                <a:ea typeface="Calibri"/>
                <a:cs typeface="Calibri"/>
                <a:sym typeface="Calibri"/>
              </a:rPr>
              <a:t>CONTABLE</a:t>
            </a:r>
            <a:endParaRPr b="0" i="0" sz="3400" u="none" cap="none" strike="noStrike">
              <a:solidFill>
                <a:srgbClr val="A93501"/>
              </a:solidFill>
              <a:latin typeface="Calibri"/>
              <a:ea typeface="Calibri"/>
              <a:cs typeface="Calibri"/>
              <a:sym typeface="Calibri"/>
            </a:endParaRPr>
          </a:p>
        </p:txBody>
      </p:sp>
      <p:sp>
        <p:nvSpPr>
          <p:cNvPr id="197" name="Google Shape;197;p45"/>
          <p:cNvSpPr txBox="1"/>
          <p:nvPr/>
        </p:nvSpPr>
        <p:spPr>
          <a:xfrm>
            <a:off x="-703585" y="2658368"/>
            <a:ext cx="8496944" cy="961332"/>
          </a:xfrm>
          <a:prstGeom prst="rect">
            <a:avLst/>
          </a:prstGeom>
          <a:noFill/>
          <a:ln>
            <a:noFill/>
          </a:ln>
        </p:spPr>
        <p:txBody>
          <a:bodyPr anchorCtr="0" anchor="t" bIns="45700" lIns="91425" spcFirstLastPara="1" rIns="91425" wrap="square" tIns="45700">
            <a:noAutofit/>
          </a:bodyPr>
          <a:lstStyle/>
          <a:p>
            <a:pPr indent="0" lvl="0" marL="68580" marR="0" rtl="0" algn="ctr">
              <a:lnSpc>
                <a:spcPct val="100000"/>
              </a:lnSpc>
              <a:spcBef>
                <a:spcPts val="0"/>
              </a:spcBef>
              <a:spcAft>
                <a:spcPts val="0"/>
              </a:spcAft>
              <a:buClr>
                <a:schemeClr val="accent1"/>
              </a:buClr>
              <a:buSzPts val="2760"/>
              <a:buFont typeface="Arial"/>
              <a:buNone/>
            </a:pPr>
            <a:r>
              <a:rPr b="1" i="0" lang="en-US" sz="2400" u="none" cap="none" strike="noStrike">
                <a:solidFill>
                  <a:srgbClr val="A93501"/>
                </a:solidFill>
                <a:latin typeface="Calibri"/>
                <a:ea typeface="Calibri"/>
                <a:cs typeface="Calibri"/>
                <a:sym typeface="Calibri"/>
              </a:rPr>
              <a:t>ACTIVO - PASIVO = PATRIMONIO</a:t>
            </a:r>
            <a:endParaRPr b="1" i="0" sz="2400" u="none" cap="none" strike="noStrike">
              <a:solidFill>
                <a:srgbClr val="A93501"/>
              </a:solidFill>
              <a:latin typeface="Calibri"/>
              <a:ea typeface="Calibri"/>
              <a:cs typeface="Calibri"/>
              <a:sym typeface="Calibri"/>
            </a:endParaRPr>
          </a:p>
        </p:txBody>
      </p:sp>
      <p:sp>
        <p:nvSpPr>
          <p:cNvPr id="198" name="Google Shape;198;p45"/>
          <p:cNvSpPr/>
          <p:nvPr/>
        </p:nvSpPr>
        <p:spPr>
          <a:xfrm>
            <a:off x="755576" y="3681216"/>
            <a:ext cx="7632848" cy="923330"/>
          </a:xfrm>
          <a:prstGeom prst="rect">
            <a:avLst/>
          </a:prstGeom>
          <a:noFill/>
          <a:ln>
            <a:noFill/>
          </a:ln>
        </p:spPr>
        <p:txBody>
          <a:bodyPr anchorCtr="0" anchor="t" bIns="45700" lIns="91425" spcFirstLastPara="1" rIns="91425" wrap="square" tIns="45700">
            <a:spAutoFit/>
          </a:bodyPr>
          <a:lstStyle/>
          <a:p>
            <a:pPr indent="-162000" lvl="0" marL="16200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Calibri"/>
                <a:ea typeface="Calibri"/>
                <a:cs typeface="Calibri"/>
                <a:sym typeface="Calibri"/>
              </a:rPr>
              <a:t>Patrimonio  positivo  </a:t>
            </a:r>
            <a:r>
              <a:rPr b="0" i="0" lang="en-US" sz="1800" u="none" cap="none" strike="noStrike">
                <a:solidFill>
                  <a:srgbClr val="000000"/>
                </a:solidFill>
                <a:latin typeface="Calibri"/>
                <a:ea typeface="Calibri"/>
                <a:cs typeface="Calibri"/>
                <a:sym typeface="Calibri"/>
              </a:rPr>
              <a:t>si los activos son mayores a los pasivos.</a:t>
            </a:r>
            <a:endParaRPr b="0" i="0" sz="1800" u="none" cap="none" strike="noStrike">
              <a:solidFill>
                <a:srgbClr val="000000"/>
              </a:solidFill>
              <a:latin typeface="Calibri"/>
              <a:ea typeface="Calibri"/>
              <a:cs typeface="Calibri"/>
              <a:sym typeface="Calibri"/>
            </a:endParaRPr>
          </a:p>
          <a:p>
            <a:pPr indent="-47699" lvl="0" marL="1620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162000" lvl="0" marL="16200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Calibri"/>
                <a:ea typeface="Calibri"/>
                <a:cs typeface="Calibri"/>
                <a:sym typeface="Calibri"/>
              </a:rPr>
              <a:t>Patrimonio negativo </a:t>
            </a:r>
            <a:r>
              <a:rPr b="0" i="0" lang="en-US" sz="1800" u="none" cap="none" strike="noStrike">
                <a:solidFill>
                  <a:srgbClr val="000000"/>
                </a:solidFill>
                <a:latin typeface="Calibri"/>
                <a:ea typeface="Calibri"/>
                <a:cs typeface="Calibri"/>
                <a:sym typeface="Calibri"/>
              </a:rPr>
              <a:t>si los pasivos son mayores a los activos.</a:t>
            </a:r>
            <a:endParaRPr b="0" i="0" sz="1800" u="none" cap="none" strike="noStrike">
              <a:solidFill>
                <a:srgbClr val="000000"/>
              </a:solidFill>
              <a:latin typeface="Calibri"/>
              <a:ea typeface="Calibri"/>
              <a:cs typeface="Calibri"/>
              <a:sym typeface="Calibri"/>
            </a:endParaRPr>
          </a:p>
        </p:txBody>
      </p:sp>
      <p:pic>
        <p:nvPicPr>
          <p:cNvPr id="199" name="Google Shape;199;p45"/>
          <p:cNvPicPr preferRelativeResize="0"/>
          <p:nvPr/>
        </p:nvPicPr>
        <p:blipFill rotWithShape="1">
          <a:blip r:embed="rId3">
            <a:alphaModFix/>
          </a:blip>
          <a:srcRect b="0" l="0" r="0" t="0"/>
          <a:stretch/>
        </p:blipFill>
        <p:spPr>
          <a:xfrm>
            <a:off x="6656608" y="3098800"/>
            <a:ext cx="3019669" cy="3163283"/>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3600" u="none" cap="none" strike="noStrike">
                <a:solidFill>
                  <a:srgbClr val="ED6B00"/>
                </a:solidFill>
                <a:latin typeface="Calibri"/>
                <a:ea typeface="Calibri"/>
                <a:cs typeface="Calibri"/>
                <a:sym typeface="Calibri"/>
              </a:rPr>
              <a:t>ACTIVOS</a:t>
            </a:r>
            <a:endParaRPr b="0" i="0" sz="3600" u="none" cap="none" strike="noStrike">
              <a:solidFill>
                <a:srgbClr val="A93501"/>
              </a:solidFill>
              <a:latin typeface="Calibri"/>
              <a:ea typeface="Calibri"/>
              <a:cs typeface="Calibri"/>
              <a:sym typeface="Calibri"/>
            </a:endParaRPr>
          </a:p>
        </p:txBody>
      </p:sp>
      <p:sp>
        <p:nvSpPr>
          <p:cNvPr id="205" name="Google Shape;205;p46"/>
          <p:cNvSpPr/>
          <p:nvPr/>
        </p:nvSpPr>
        <p:spPr>
          <a:xfrm>
            <a:off x="503237" y="2349500"/>
            <a:ext cx="8234363" cy="4229100"/>
          </a:xfrm>
          <a:prstGeom prst="roundRect">
            <a:avLst>
              <a:gd fmla="val 4315"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6" name="Google Shape;206;p46"/>
          <p:cNvSpPr txBox="1"/>
          <p:nvPr/>
        </p:nvSpPr>
        <p:spPr>
          <a:xfrm>
            <a:off x="755453" y="2816105"/>
            <a:ext cx="6624736" cy="3715928"/>
          </a:xfrm>
          <a:prstGeom prst="rect">
            <a:avLst/>
          </a:prstGeom>
          <a:noFill/>
          <a:ln>
            <a:noFill/>
          </a:ln>
        </p:spPr>
        <p:txBody>
          <a:bodyPr anchorCtr="0" anchor="t" bIns="45700" lIns="91425" spcFirstLastPara="1" rIns="91425" wrap="square" tIns="45700">
            <a:normAutofit/>
          </a:bodyPr>
          <a:lstStyle/>
          <a:p>
            <a:pPr indent="-284400" lvl="0" marL="284400" marR="0" rtl="0" algn="l">
              <a:lnSpc>
                <a:spcPct val="100000"/>
              </a:lnSpc>
              <a:spcBef>
                <a:spcPts val="0"/>
              </a:spcBef>
              <a:spcAft>
                <a:spcPts val="0"/>
              </a:spcAft>
              <a:buClr>
                <a:srgbClr val="ED6B00"/>
              </a:buClr>
              <a:buSzPts val="2160"/>
              <a:buFont typeface="Noto Sans Symbols"/>
              <a:buChar char="✔"/>
            </a:pPr>
            <a:r>
              <a:rPr b="0" i="0" lang="en-US" sz="2400" u="none" cap="none" strike="noStrike">
                <a:solidFill>
                  <a:srgbClr val="262626"/>
                </a:solidFill>
                <a:latin typeface="Calibri"/>
                <a:ea typeface="Calibri"/>
                <a:cs typeface="Calibri"/>
                <a:sym typeface="Calibri"/>
              </a:rPr>
              <a:t>Dinero                                                                </a:t>
            </a:r>
            <a:endParaRPr b="0" i="0" sz="2400" u="none" cap="none" strike="noStrike">
              <a:solidFill>
                <a:srgbClr val="262626"/>
              </a:solidFill>
              <a:latin typeface="Calibri"/>
              <a:ea typeface="Calibri"/>
              <a:cs typeface="Calibri"/>
              <a:sym typeface="Calibri"/>
            </a:endParaRPr>
          </a:p>
          <a:p>
            <a:pPr indent="-284400" lvl="0" marL="284400" marR="0" rtl="0" algn="l">
              <a:lnSpc>
                <a:spcPct val="100000"/>
              </a:lnSpc>
              <a:spcBef>
                <a:spcPts val="1080"/>
              </a:spcBef>
              <a:spcAft>
                <a:spcPts val="0"/>
              </a:spcAft>
              <a:buClr>
                <a:srgbClr val="ED6B00"/>
              </a:buClr>
              <a:buSzPts val="2160"/>
              <a:buFont typeface="Noto Sans Symbols"/>
              <a:buChar char="✔"/>
            </a:pPr>
            <a:r>
              <a:rPr b="0" i="0" lang="en-US" sz="2400" u="none" cap="none" strike="noStrike">
                <a:solidFill>
                  <a:srgbClr val="262626"/>
                </a:solidFill>
                <a:latin typeface="Calibri"/>
                <a:ea typeface="Calibri"/>
                <a:cs typeface="Calibri"/>
                <a:sym typeface="Calibri"/>
              </a:rPr>
              <a:t>Mercaderías</a:t>
            </a:r>
            <a:endParaRPr b="0" i="0" sz="2400" u="none" cap="none" strike="noStrike">
              <a:solidFill>
                <a:srgbClr val="262626"/>
              </a:solidFill>
              <a:latin typeface="Calibri"/>
              <a:ea typeface="Calibri"/>
              <a:cs typeface="Calibri"/>
              <a:sym typeface="Calibri"/>
            </a:endParaRPr>
          </a:p>
          <a:p>
            <a:pPr indent="-284400" lvl="0" marL="284400" marR="0" rtl="0" algn="l">
              <a:lnSpc>
                <a:spcPct val="100000"/>
              </a:lnSpc>
              <a:spcBef>
                <a:spcPts val="1080"/>
              </a:spcBef>
              <a:spcAft>
                <a:spcPts val="0"/>
              </a:spcAft>
              <a:buClr>
                <a:srgbClr val="ED6B00"/>
              </a:buClr>
              <a:buSzPts val="2160"/>
              <a:buFont typeface="Noto Sans Symbols"/>
              <a:buChar char="✔"/>
            </a:pPr>
            <a:r>
              <a:rPr b="0" i="0" lang="en-US" sz="2400" u="none" cap="none" strike="noStrike">
                <a:solidFill>
                  <a:srgbClr val="262626"/>
                </a:solidFill>
                <a:latin typeface="Calibri"/>
                <a:ea typeface="Calibri"/>
                <a:cs typeface="Calibri"/>
                <a:sym typeface="Calibri"/>
              </a:rPr>
              <a:t>Balanza</a:t>
            </a:r>
            <a:endParaRPr b="0" i="0" sz="2400" u="none" cap="none" strike="noStrike">
              <a:solidFill>
                <a:srgbClr val="262626"/>
              </a:solidFill>
              <a:latin typeface="Calibri"/>
              <a:ea typeface="Calibri"/>
              <a:cs typeface="Calibri"/>
              <a:sym typeface="Calibri"/>
            </a:endParaRPr>
          </a:p>
          <a:p>
            <a:pPr indent="-284400" lvl="0" marL="284400" marR="0" rtl="0" algn="l">
              <a:lnSpc>
                <a:spcPct val="100000"/>
              </a:lnSpc>
              <a:spcBef>
                <a:spcPts val="1080"/>
              </a:spcBef>
              <a:spcAft>
                <a:spcPts val="0"/>
              </a:spcAft>
              <a:buClr>
                <a:srgbClr val="ED6B00"/>
              </a:buClr>
              <a:buSzPts val="2160"/>
              <a:buFont typeface="Noto Sans Symbols"/>
              <a:buChar char="✔"/>
            </a:pPr>
            <a:r>
              <a:rPr b="0" i="0" lang="en-US" sz="2400" u="none" cap="none" strike="noStrike">
                <a:solidFill>
                  <a:srgbClr val="262626"/>
                </a:solidFill>
                <a:latin typeface="Calibri"/>
                <a:ea typeface="Calibri"/>
                <a:cs typeface="Calibri"/>
                <a:sym typeface="Calibri"/>
              </a:rPr>
              <a:t>Máquina refrigeradora </a:t>
            </a:r>
            <a:endParaRPr b="0" i="0" sz="2400" u="none" cap="none" strike="noStrike">
              <a:solidFill>
                <a:srgbClr val="262626"/>
              </a:solidFill>
              <a:latin typeface="Calibri"/>
              <a:ea typeface="Calibri"/>
              <a:cs typeface="Calibri"/>
              <a:sym typeface="Calibri"/>
            </a:endParaRPr>
          </a:p>
          <a:p>
            <a:pPr indent="-284400" lvl="0" marL="284400" marR="0" rtl="0" algn="l">
              <a:lnSpc>
                <a:spcPct val="100000"/>
              </a:lnSpc>
              <a:spcBef>
                <a:spcPts val="1080"/>
              </a:spcBef>
              <a:spcAft>
                <a:spcPts val="0"/>
              </a:spcAft>
              <a:buClr>
                <a:srgbClr val="ED6B00"/>
              </a:buClr>
              <a:buSzPts val="2160"/>
              <a:buFont typeface="Noto Sans Symbols"/>
              <a:buChar char="✔"/>
            </a:pPr>
            <a:r>
              <a:rPr b="0" i="0" lang="en-US" sz="2400" u="none" cap="none" strike="noStrike">
                <a:solidFill>
                  <a:srgbClr val="262626"/>
                </a:solidFill>
                <a:latin typeface="Calibri"/>
                <a:ea typeface="Calibri"/>
                <a:cs typeface="Calibri"/>
                <a:sym typeface="Calibri"/>
              </a:rPr>
              <a:t>Dinero prestado a un tercero</a:t>
            </a:r>
            <a:endParaRPr b="0" i="0" sz="2400" u="none" cap="none" strike="noStrike">
              <a:solidFill>
                <a:srgbClr val="262626"/>
              </a:solidFill>
              <a:latin typeface="Calibri"/>
              <a:ea typeface="Calibri"/>
              <a:cs typeface="Calibri"/>
              <a:sym typeface="Calibri"/>
            </a:endParaRPr>
          </a:p>
          <a:p>
            <a:pPr indent="-284400" lvl="0" marL="284400" marR="0" rtl="0" algn="l">
              <a:lnSpc>
                <a:spcPct val="100000"/>
              </a:lnSpc>
              <a:spcBef>
                <a:spcPts val="1080"/>
              </a:spcBef>
              <a:spcAft>
                <a:spcPts val="0"/>
              </a:spcAft>
              <a:buClr>
                <a:srgbClr val="ED6B00"/>
              </a:buClr>
              <a:buSzPts val="2160"/>
              <a:buFont typeface="Noto Sans Symbols"/>
              <a:buChar char="✔"/>
            </a:pPr>
            <a:r>
              <a:rPr b="0" i="0" lang="en-US" sz="2400" u="none" cap="none" strike="noStrike">
                <a:solidFill>
                  <a:srgbClr val="262626"/>
                </a:solidFill>
                <a:latin typeface="Calibri"/>
                <a:ea typeface="Calibri"/>
                <a:cs typeface="Calibri"/>
                <a:sym typeface="Calibri"/>
              </a:rPr>
              <a:t>Pago anticipado</a:t>
            </a:r>
            <a:endParaRPr b="0" i="0" sz="2400" u="none" cap="none" strike="noStrike">
              <a:solidFill>
                <a:srgbClr val="262626"/>
              </a:solidFill>
              <a:latin typeface="Calibri"/>
              <a:ea typeface="Calibri"/>
              <a:cs typeface="Calibri"/>
              <a:sym typeface="Calibri"/>
            </a:endParaRPr>
          </a:p>
          <a:p>
            <a:pPr indent="-110490" lvl="0" marL="285750" marR="0" rtl="0" algn="l">
              <a:lnSpc>
                <a:spcPct val="100000"/>
              </a:lnSpc>
              <a:spcBef>
                <a:spcPts val="1080"/>
              </a:spcBef>
              <a:spcAft>
                <a:spcPts val="0"/>
              </a:spcAft>
              <a:buClr>
                <a:schemeClr val="accent1"/>
              </a:buClr>
              <a:buSzPts val="2760"/>
              <a:buFont typeface="Noto Sans Symbols"/>
              <a:buNone/>
            </a:pPr>
            <a:r>
              <a:t/>
            </a:r>
            <a:endParaRPr b="0" i="0" sz="2400" u="none" cap="none" strike="noStrike">
              <a:solidFill>
                <a:srgbClr val="262626"/>
              </a:solidFill>
              <a:latin typeface="Arial"/>
              <a:ea typeface="Arial"/>
              <a:cs typeface="Arial"/>
              <a:sym typeface="Arial"/>
            </a:endParaRPr>
          </a:p>
        </p:txBody>
      </p:sp>
      <p:pic>
        <p:nvPicPr>
          <p:cNvPr id="207" name="Google Shape;207;p46"/>
          <p:cNvPicPr preferRelativeResize="0"/>
          <p:nvPr/>
        </p:nvPicPr>
        <p:blipFill rotWithShape="1">
          <a:blip r:embed="rId3">
            <a:alphaModFix amt="75000"/>
          </a:blip>
          <a:srcRect b="0" l="0" r="0" t="0"/>
          <a:stretch/>
        </p:blipFill>
        <p:spPr>
          <a:xfrm>
            <a:off x="5153024" y="2870199"/>
            <a:ext cx="3000375" cy="3000375"/>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7"/>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3600" u="none" cap="none" strike="noStrike">
                <a:solidFill>
                  <a:srgbClr val="ED6B00"/>
                </a:solidFill>
                <a:latin typeface="Calibri"/>
                <a:ea typeface="Calibri"/>
                <a:cs typeface="Calibri"/>
                <a:sym typeface="Calibri"/>
              </a:rPr>
              <a:t>PASIVOS</a:t>
            </a:r>
            <a:endParaRPr b="0" i="0" sz="3600" u="none" cap="none" strike="noStrike">
              <a:solidFill>
                <a:srgbClr val="A93501"/>
              </a:solidFill>
              <a:latin typeface="Calibri"/>
              <a:ea typeface="Calibri"/>
              <a:cs typeface="Calibri"/>
              <a:sym typeface="Calibri"/>
            </a:endParaRPr>
          </a:p>
        </p:txBody>
      </p:sp>
      <p:sp>
        <p:nvSpPr>
          <p:cNvPr id="213" name="Google Shape;213;p47"/>
          <p:cNvSpPr/>
          <p:nvPr/>
        </p:nvSpPr>
        <p:spPr>
          <a:xfrm>
            <a:off x="503237" y="2349500"/>
            <a:ext cx="8572500" cy="4051300"/>
          </a:xfrm>
          <a:prstGeom prst="roundRect">
            <a:avLst>
              <a:gd fmla="val 4315"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4" name="Google Shape;214;p47"/>
          <p:cNvSpPr txBox="1"/>
          <p:nvPr/>
        </p:nvSpPr>
        <p:spPr>
          <a:xfrm>
            <a:off x="691953" y="2968505"/>
            <a:ext cx="6624736" cy="3715928"/>
          </a:xfrm>
          <a:prstGeom prst="rect">
            <a:avLst/>
          </a:prstGeom>
          <a:noFill/>
          <a:ln>
            <a:noFill/>
          </a:ln>
        </p:spPr>
        <p:txBody>
          <a:bodyPr anchorCtr="0" anchor="t" bIns="45700" lIns="91425" spcFirstLastPara="1" rIns="91425" wrap="square" tIns="45700">
            <a:normAutofit/>
          </a:bodyPr>
          <a:lstStyle/>
          <a:p>
            <a:pPr indent="-285750" lvl="0" marL="285750" marR="0" rtl="0" algn="l">
              <a:lnSpc>
                <a:spcPct val="100000"/>
              </a:lnSpc>
              <a:spcBef>
                <a:spcPts val="0"/>
              </a:spcBef>
              <a:spcAft>
                <a:spcPts val="0"/>
              </a:spcAft>
              <a:buClr>
                <a:srgbClr val="ED6B00"/>
              </a:buClr>
              <a:buSzPts val="2160"/>
              <a:buFont typeface="Noto Sans Symbols"/>
              <a:buChar char="✔"/>
            </a:pPr>
            <a:r>
              <a:rPr b="0" i="0" lang="en-US" sz="2400" u="none" cap="none" strike="noStrike">
                <a:solidFill>
                  <a:srgbClr val="262626"/>
                </a:solidFill>
                <a:latin typeface="Calibri"/>
                <a:ea typeface="Calibri"/>
                <a:cs typeface="Calibri"/>
                <a:sym typeface="Calibri"/>
              </a:rPr>
              <a:t>Proveedores</a:t>
            </a:r>
            <a:endParaRPr/>
          </a:p>
          <a:p>
            <a:pPr indent="-285750" lvl="0" marL="285750" marR="0" rtl="0" algn="l">
              <a:lnSpc>
                <a:spcPct val="100000"/>
              </a:lnSpc>
              <a:spcBef>
                <a:spcPts val="1080"/>
              </a:spcBef>
              <a:spcAft>
                <a:spcPts val="0"/>
              </a:spcAft>
              <a:buClr>
                <a:srgbClr val="ED6B00"/>
              </a:buClr>
              <a:buSzPts val="2160"/>
              <a:buFont typeface="Noto Sans Symbols"/>
              <a:buChar char="✔"/>
            </a:pPr>
            <a:r>
              <a:rPr b="0" i="0" lang="en-US" sz="2400" u="none" cap="none" strike="noStrike">
                <a:solidFill>
                  <a:srgbClr val="262626"/>
                </a:solidFill>
                <a:latin typeface="Calibri"/>
                <a:ea typeface="Calibri"/>
                <a:cs typeface="Calibri"/>
                <a:sym typeface="Calibri"/>
              </a:rPr>
              <a:t>Deuda con instituciones financieras</a:t>
            </a:r>
            <a:endParaRPr/>
          </a:p>
          <a:p>
            <a:pPr indent="-285750" lvl="0" marL="285750" marR="0" rtl="0" algn="l">
              <a:lnSpc>
                <a:spcPct val="100000"/>
              </a:lnSpc>
              <a:spcBef>
                <a:spcPts val="1080"/>
              </a:spcBef>
              <a:spcAft>
                <a:spcPts val="0"/>
              </a:spcAft>
              <a:buClr>
                <a:srgbClr val="ED6B00"/>
              </a:buClr>
              <a:buSzPts val="2160"/>
              <a:buFont typeface="Noto Sans Symbols"/>
              <a:buChar char="✔"/>
            </a:pPr>
            <a:r>
              <a:rPr b="0" i="0" lang="en-US" sz="2400" u="none" cap="none" strike="noStrike">
                <a:solidFill>
                  <a:srgbClr val="262626"/>
                </a:solidFill>
                <a:latin typeface="Calibri"/>
                <a:ea typeface="Calibri"/>
                <a:cs typeface="Calibri"/>
                <a:sym typeface="Calibri"/>
              </a:rPr>
              <a:t>Sueldos por pagar </a:t>
            </a:r>
            <a:endParaRPr/>
          </a:p>
          <a:p>
            <a:pPr indent="-285750" lvl="0" marL="285750" marR="0" rtl="0" algn="l">
              <a:lnSpc>
                <a:spcPct val="100000"/>
              </a:lnSpc>
              <a:spcBef>
                <a:spcPts val="1080"/>
              </a:spcBef>
              <a:spcAft>
                <a:spcPts val="0"/>
              </a:spcAft>
              <a:buClr>
                <a:srgbClr val="ED6B00"/>
              </a:buClr>
              <a:buSzPts val="2160"/>
              <a:buFont typeface="Noto Sans Symbols"/>
              <a:buChar char="✔"/>
            </a:pPr>
            <a:r>
              <a:rPr b="0" i="0" lang="en-US" sz="2400" u="none" cap="none" strike="noStrike">
                <a:solidFill>
                  <a:srgbClr val="262626"/>
                </a:solidFill>
                <a:latin typeface="Calibri"/>
                <a:ea typeface="Calibri"/>
                <a:cs typeface="Calibri"/>
                <a:sym typeface="Calibri"/>
              </a:rPr>
              <a:t>Cotizaciones previsionales </a:t>
            </a:r>
            <a:endParaRPr/>
          </a:p>
          <a:p>
            <a:pPr indent="-110490" lvl="0" marL="285750" marR="0" rtl="0" algn="l">
              <a:lnSpc>
                <a:spcPct val="100000"/>
              </a:lnSpc>
              <a:spcBef>
                <a:spcPts val="1080"/>
              </a:spcBef>
              <a:spcAft>
                <a:spcPts val="0"/>
              </a:spcAft>
              <a:buClr>
                <a:schemeClr val="accent1"/>
              </a:buClr>
              <a:buSzPts val="2760"/>
              <a:buFont typeface="Noto Sans Symbols"/>
              <a:buNone/>
            </a:pPr>
            <a:r>
              <a:t/>
            </a:r>
            <a:endParaRPr b="0" i="0" sz="2400" u="none" cap="none" strike="noStrike">
              <a:solidFill>
                <a:srgbClr val="262626"/>
              </a:solidFill>
              <a:latin typeface="Arial"/>
              <a:ea typeface="Arial"/>
              <a:cs typeface="Arial"/>
              <a:sym typeface="Arial"/>
            </a:endParaRPr>
          </a:p>
        </p:txBody>
      </p:sp>
      <p:sp>
        <p:nvSpPr>
          <p:cNvPr id="215" name="Google Shape;215;p47"/>
          <p:cNvSpPr txBox="1"/>
          <p:nvPr/>
        </p:nvSpPr>
        <p:spPr>
          <a:xfrm>
            <a:off x="3761160" y="0"/>
            <a:ext cx="5406761" cy="3508977"/>
          </a:xfrm>
          <a:prstGeom prst="rect">
            <a:avLst/>
          </a:prstGeom>
          <a:noFill/>
          <a:ln>
            <a:noFill/>
          </a:ln>
        </p:spPr>
        <p:txBody>
          <a:bodyPr anchorCtr="0" anchor="t" bIns="45700" lIns="91425" spcFirstLastPara="1" rIns="91425" wrap="square" tIns="45700">
            <a:normAutofit/>
          </a:bodyPr>
          <a:lstStyle/>
          <a:p>
            <a:pPr indent="-110490" lvl="0" marL="285750" marR="0" rtl="0" algn="l">
              <a:lnSpc>
                <a:spcPct val="100000"/>
              </a:lnSpc>
              <a:spcBef>
                <a:spcPts val="0"/>
              </a:spcBef>
              <a:spcAft>
                <a:spcPts val="0"/>
              </a:spcAft>
              <a:buClr>
                <a:schemeClr val="accent1"/>
              </a:buClr>
              <a:buSzPts val="2760"/>
              <a:buFont typeface="Noto Sans Symbols"/>
              <a:buNone/>
            </a:pPr>
            <a:r>
              <a:t/>
            </a:r>
            <a:endParaRPr b="0" i="0" sz="2400" u="none" cap="none" strike="noStrike">
              <a:solidFill>
                <a:srgbClr val="262626"/>
              </a:solidFill>
              <a:latin typeface="Calibri"/>
              <a:ea typeface="Calibri"/>
              <a:cs typeface="Calibri"/>
              <a:sym typeface="Calibri"/>
            </a:endParaRPr>
          </a:p>
        </p:txBody>
      </p:sp>
      <p:pic>
        <p:nvPicPr>
          <p:cNvPr id="216" name="Google Shape;216;p47"/>
          <p:cNvPicPr preferRelativeResize="0"/>
          <p:nvPr/>
        </p:nvPicPr>
        <p:blipFill rotWithShape="1">
          <a:blip r:embed="rId3">
            <a:alphaModFix amt="75000"/>
          </a:blip>
          <a:srcRect b="0" l="0" r="0" t="0"/>
          <a:stretch/>
        </p:blipFill>
        <p:spPr>
          <a:xfrm>
            <a:off x="5641975" y="2743200"/>
            <a:ext cx="3175000" cy="317500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8"/>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3600" u="none" cap="none" strike="noStrike">
                <a:solidFill>
                  <a:srgbClr val="ED6B00"/>
                </a:solidFill>
                <a:latin typeface="Calibri"/>
                <a:ea typeface="Calibri"/>
                <a:cs typeface="Calibri"/>
                <a:sym typeface="Calibri"/>
              </a:rPr>
              <a:t>GASTOS O </a:t>
            </a:r>
            <a:r>
              <a:rPr b="0" i="0" lang="en-US" sz="3600" u="none" cap="none" strike="noStrike">
                <a:solidFill>
                  <a:srgbClr val="A93501"/>
                </a:solidFill>
                <a:latin typeface="Calibri"/>
                <a:ea typeface="Calibri"/>
                <a:cs typeface="Calibri"/>
                <a:sym typeface="Calibri"/>
              </a:rPr>
              <a:t>PÉRDIDAS</a:t>
            </a:r>
            <a:endParaRPr b="0" i="0" sz="3600" u="none" cap="none" strike="noStrike">
              <a:solidFill>
                <a:srgbClr val="A93501"/>
              </a:solidFill>
              <a:latin typeface="Calibri"/>
              <a:ea typeface="Calibri"/>
              <a:cs typeface="Calibri"/>
              <a:sym typeface="Calibri"/>
            </a:endParaRPr>
          </a:p>
        </p:txBody>
      </p:sp>
      <p:sp>
        <p:nvSpPr>
          <p:cNvPr id="222" name="Google Shape;222;p48"/>
          <p:cNvSpPr/>
          <p:nvPr/>
        </p:nvSpPr>
        <p:spPr>
          <a:xfrm>
            <a:off x="503236" y="2349500"/>
            <a:ext cx="7942263" cy="3619500"/>
          </a:xfrm>
          <a:prstGeom prst="roundRect">
            <a:avLst>
              <a:gd fmla="val 4315"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3" name="Google Shape;223;p48"/>
          <p:cNvSpPr txBox="1"/>
          <p:nvPr/>
        </p:nvSpPr>
        <p:spPr>
          <a:xfrm>
            <a:off x="3761160" y="0"/>
            <a:ext cx="5406761" cy="3508977"/>
          </a:xfrm>
          <a:prstGeom prst="rect">
            <a:avLst/>
          </a:prstGeom>
          <a:noFill/>
          <a:ln>
            <a:noFill/>
          </a:ln>
        </p:spPr>
        <p:txBody>
          <a:bodyPr anchorCtr="0" anchor="t" bIns="45700" lIns="91425" spcFirstLastPara="1" rIns="91425" wrap="square" tIns="45700">
            <a:normAutofit/>
          </a:bodyPr>
          <a:lstStyle/>
          <a:p>
            <a:pPr indent="-110490" lvl="0" marL="285750" marR="0" rtl="0" algn="l">
              <a:lnSpc>
                <a:spcPct val="100000"/>
              </a:lnSpc>
              <a:spcBef>
                <a:spcPts val="0"/>
              </a:spcBef>
              <a:spcAft>
                <a:spcPts val="0"/>
              </a:spcAft>
              <a:buClr>
                <a:schemeClr val="accent1"/>
              </a:buClr>
              <a:buSzPts val="2760"/>
              <a:buFont typeface="Noto Sans Symbols"/>
              <a:buNone/>
            </a:pPr>
            <a:r>
              <a:t/>
            </a:r>
            <a:endParaRPr b="0" i="0" sz="2400" u="none" cap="none" strike="noStrike">
              <a:solidFill>
                <a:srgbClr val="262626"/>
              </a:solidFill>
              <a:latin typeface="Calibri"/>
              <a:ea typeface="Calibri"/>
              <a:cs typeface="Calibri"/>
              <a:sym typeface="Calibri"/>
            </a:endParaRPr>
          </a:p>
        </p:txBody>
      </p:sp>
      <p:sp>
        <p:nvSpPr>
          <p:cNvPr id="224" name="Google Shape;224;p48"/>
          <p:cNvSpPr txBox="1"/>
          <p:nvPr/>
        </p:nvSpPr>
        <p:spPr>
          <a:xfrm>
            <a:off x="726108" y="2780171"/>
            <a:ext cx="7364041" cy="3444997"/>
          </a:xfrm>
          <a:prstGeom prst="rect">
            <a:avLst/>
          </a:prstGeom>
          <a:noFill/>
          <a:ln>
            <a:noFill/>
          </a:ln>
        </p:spPr>
        <p:txBody>
          <a:bodyPr anchorCtr="0" anchor="t" bIns="45700" lIns="91425" spcFirstLastPara="1" rIns="91425" wrap="square" tIns="45700">
            <a:normAutofit/>
          </a:bodyPr>
          <a:lstStyle/>
          <a:p>
            <a:pPr indent="-285750" lvl="0" marL="285750" marR="0" rtl="0" algn="l">
              <a:lnSpc>
                <a:spcPct val="100000"/>
              </a:lnSpc>
              <a:spcBef>
                <a:spcPts val="0"/>
              </a:spcBef>
              <a:spcAft>
                <a:spcPts val="0"/>
              </a:spcAft>
              <a:buClr>
                <a:schemeClr val="accent1"/>
              </a:buClr>
              <a:buSzPts val="2400"/>
              <a:buFont typeface="Noto Sans Symbols"/>
              <a:buChar char="✔"/>
            </a:pPr>
            <a:r>
              <a:rPr b="0" i="0" lang="en-US" sz="2400" u="none" cap="none" strike="noStrike">
                <a:solidFill>
                  <a:srgbClr val="262626"/>
                </a:solidFill>
                <a:latin typeface="Calibri"/>
                <a:ea typeface="Calibri"/>
                <a:cs typeface="Calibri"/>
                <a:sym typeface="Calibri"/>
              </a:rPr>
              <a:t>Gastos de luz  y agua </a:t>
            </a:r>
            <a:endParaRPr b="0" i="0" sz="2400" u="none" cap="none" strike="noStrike">
              <a:solidFill>
                <a:srgbClr val="262626"/>
              </a:solidFill>
              <a:latin typeface="Calibri"/>
              <a:ea typeface="Calibri"/>
              <a:cs typeface="Calibri"/>
              <a:sym typeface="Calibri"/>
            </a:endParaRPr>
          </a:p>
          <a:p>
            <a:pPr indent="-285750" lvl="0" marL="285750" marR="0" rtl="0" algn="l">
              <a:lnSpc>
                <a:spcPct val="100000"/>
              </a:lnSpc>
              <a:spcBef>
                <a:spcPts val="1080"/>
              </a:spcBef>
              <a:spcAft>
                <a:spcPts val="0"/>
              </a:spcAft>
              <a:buClr>
                <a:schemeClr val="accent1"/>
              </a:buClr>
              <a:buSzPts val="2400"/>
              <a:buFont typeface="Noto Sans Symbols"/>
              <a:buChar char="✔"/>
            </a:pPr>
            <a:r>
              <a:rPr b="0" i="0" lang="en-US" sz="2400" u="none" cap="none" strike="noStrike">
                <a:solidFill>
                  <a:srgbClr val="262626"/>
                </a:solidFill>
                <a:latin typeface="Calibri"/>
                <a:ea typeface="Calibri"/>
                <a:cs typeface="Calibri"/>
                <a:sym typeface="Calibri"/>
              </a:rPr>
              <a:t>Sueldos de los trabajadores</a:t>
            </a:r>
            <a:endParaRPr b="0" i="0" sz="2400" u="none" cap="none" strike="noStrike">
              <a:solidFill>
                <a:srgbClr val="262626"/>
              </a:solidFill>
              <a:latin typeface="Calibri"/>
              <a:ea typeface="Calibri"/>
              <a:cs typeface="Calibri"/>
              <a:sym typeface="Calibri"/>
            </a:endParaRPr>
          </a:p>
          <a:p>
            <a:pPr indent="-285750" lvl="0" marL="285750" marR="0" rtl="0" algn="l">
              <a:lnSpc>
                <a:spcPct val="100000"/>
              </a:lnSpc>
              <a:spcBef>
                <a:spcPts val="1080"/>
              </a:spcBef>
              <a:spcAft>
                <a:spcPts val="0"/>
              </a:spcAft>
              <a:buClr>
                <a:schemeClr val="accent1"/>
              </a:buClr>
              <a:buSzPts val="2400"/>
              <a:buFont typeface="Noto Sans Symbols"/>
              <a:buChar char="✔"/>
            </a:pPr>
            <a:r>
              <a:rPr b="0" i="0" lang="en-US" sz="2400" u="none" cap="none" strike="noStrike">
                <a:solidFill>
                  <a:srgbClr val="262626"/>
                </a:solidFill>
                <a:latin typeface="Calibri"/>
                <a:ea typeface="Calibri"/>
                <a:cs typeface="Calibri"/>
                <a:sym typeface="Calibri"/>
              </a:rPr>
              <a:t>Costos de ventas</a:t>
            </a:r>
            <a:endParaRPr/>
          </a:p>
          <a:p>
            <a:pPr indent="-285750" lvl="0" marL="285750" marR="0" rtl="0" algn="l">
              <a:lnSpc>
                <a:spcPct val="100000"/>
              </a:lnSpc>
              <a:spcBef>
                <a:spcPts val="1080"/>
              </a:spcBef>
              <a:spcAft>
                <a:spcPts val="0"/>
              </a:spcAft>
              <a:buClr>
                <a:schemeClr val="accent1"/>
              </a:buClr>
              <a:buSzPts val="2400"/>
              <a:buFont typeface="Noto Sans Symbols"/>
              <a:buChar char="✔"/>
            </a:pPr>
            <a:r>
              <a:rPr b="0" i="0" lang="en-US" sz="2400" u="none" cap="none" strike="noStrike">
                <a:solidFill>
                  <a:srgbClr val="262626"/>
                </a:solidFill>
                <a:latin typeface="Calibri"/>
                <a:ea typeface="Calibri"/>
                <a:cs typeface="Calibri"/>
                <a:sym typeface="Calibri"/>
              </a:rPr>
              <a:t>Intereses  pagados</a:t>
            </a:r>
            <a:endParaRPr b="0" i="0" sz="2400" u="none" cap="none" strike="noStrike">
              <a:solidFill>
                <a:srgbClr val="262626"/>
              </a:solidFill>
              <a:latin typeface="Calibri"/>
              <a:ea typeface="Calibri"/>
              <a:cs typeface="Calibri"/>
              <a:sym typeface="Calibri"/>
            </a:endParaRPr>
          </a:p>
          <a:p>
            <a:pPr indent="-285750" lvl="0" marL="285750" marR="0" rtl="0" algn="l">
              <a:lnSpc>
                <a:spcPct val="100000"/>
              </a:lnSpc>
              <a:spcBef>
                <a:spcPts val="1080"/>
              </a:spcBef>
              <a:spcAft>
                <a:spcPts val="0"/>
              </a:spcAft>
              <a:buClr>
                <a:schemeClr val="accent1"/>
              </a:buClr>
              <a:buSzPts val="2400"/>
              <a:buFont typeface="Noto Sans Symbols"/>
              <a:buChar char="✔"/>
            </a:pPr>
            <a:r>
              <a:rPr b="0" i="0" lang="en-US" sz="2400" u="none" cap="none" strike="noStrike">
                <a:solidFill>
                  <a:srgbClr val="262626"/>
                </a:solidFill>
                <a:latin typeface="Calibri"/>
                <a:ea typeface="Calibri"/>
                <a:cs typeface="Calibri"/>
                <a:sym typeface="Calibri"/>
              </a:rPr>
              <a:t>Arriendo de local</a:t>
            </a:r>
            <a:endParaRPr b="0" i="0" sz="2400" u="none" cap="none" strike="noStrike">
              <a:solidFill>
                <a:srgbClr val="262626"/>
              </a:solidFill>
              <a:latin typeface="Calibri"/>
              <a:ea typeface="Calibri"/>
              <a:cs typeface="Calibri"/>
              <a:sym typeface="Calibri"/>
            </a:endParaRPr>
          </a:p>
        </p:txBody>
      </p:sp>
      <p:pic>
        <p:nvPicPr>
          <p:cNvPr id="225" name="Google Shape;225;p48"/>
          <p:cNvPicPr preferRelativeResize="0"/>
          <p:nvPr/>
        </p:nvPicPr>
        <p:blipFill rotWithShape="1">
          <a:blip r:embed="rId3">
            <a:alphaModFix amt="75000"/>
          </a:blip>
          <a:srcRect b="0" l="0" r="0" t="0"/>
          <a:stretch/>
        </p:blipFill>
        <p:spPr>
          <a:xfrm>
            <a:off x="5206999" y="2780170"/>
            <a:ext cx="2908457" cy="2896729"/>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9"/>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3600" u="none" cap="none" strike="noStrike">
                <a:solidFill>
                  <a:srgbClr val="ED6B00"/>
                </a:solidFill>
                <a:latin typeface="Calibri"/>
                <a:ea typeface="Calibri"/>
                <a:cs typeface="Calibri"/>
                <a:sym typeface="Calibri"/>
              </a:rPr>
              <a:t>GANANCIAS O </a:t>
            </a:r>
            <a:r>
              <a:rPr b="0" i="0" lang="en-US" sz="3600" u="none" cap="none" strike="noStrike">
                <a:solidFill>
                  <a:srgbClr val="A93501"/>
                </a:solidFill>
                <a:latin typeface="Calibri"/>
                <a:ea typeface="Calibri"/>
                <a:cs typeface="Calibri"/>
                <a:sym typeface="Calibri"/>
              </a:rPr>
              <a:t>INGRESOS </a:t>
            </a:r>
            <a:endParaRPr b="0" i="0" sz="3600" u="none" cap="none" strike="noStrike">
              <a:solidFill>
                <a:srgbClr val="A93501"/>
              </a:solidFill>
              <a:latin typeface="Calibri"/>
              <a:ea typeface="Calibri"/>
              <a:cs typeface="Calibri"/>
              <a:sym typeface="Calibri"/>
            </a:endParaRPr>
          </a:p>
        </p:txBody>
      </p:sp>
      <p:sp>
        <p:nvSpPr>
          <p:cNvPr id="231" name="Google Shape;231;p49"/>
          <p:cNvSpPr/>
          <p:nvPr/>
        </p:nvSpPr>
        <p:spPr>
          <a:xfrm>
            <a:off x="503237" y="2349500"/>
            <a:ext cx="8572500" cy="3619500"/>
          </a:xfrm>
          <a:prstGeom prst="roundRect">
            <a:avLst>
              <a:gd fmla="val 4315"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2" name="Google Shape;232;p49"/>
          <p:cNvSpPr txBox="1"/>
          <p:nvPr/>
        </p:nvSpPr>
        <p:spPr>
          <a:xfrm>
            <a:off x="3761160" y="0"/>
            <a:ext cx="5406761" cy="3508977"/>
          </a:xfrm>
          <a:prstGeom prst="rect">
            <a:avLst/>
          </a:prstGeom>
          <a:noFill/>
          <a:ln>
            <a:noFill/>
          </a:ln>
        </p:spPr>
        <p:txBody>
          <a:bodyPr anchorCtr="0" anchor="t" bIns="45700" lIns="91425" spcFirstLastPara="1" rIns="91425" wrap="square" tIns="45700">
            <a:normAutofit/>
          </a:bodyPr>
          <a:lstStyle/>
          <a:p>
            <a:pPr indent="-110490" lvl="0" marL="285750" marR="0" rtl="0" algn="l">
              <a:lnSpc>
                <a:spcPct val="100000"/>
              </a:lnSpc>
              <a:spcBef>
                <a:spcPts val="0"/>
              </a:spcBef>
              <a:spcAft>
                <a:spcPts val="0"/>
              </a:spcAft>
              <a:buClr>
                <a:schemeClr val="accent1"/>
              </a:buClr>
              <a:buSzPts val="2760"/>
              <a:buFont typeface="Noto Sans Symbols"/>
              <a:buNone/>
            </a:pPr>
            <a:r>
              <a:t/>
            </a:r>
            <a:endParaRPr b="0" i="0" sz="2400" u="none" cap="none" strike="noStrike">
              <a:solidFill>
                <a:srgbClr val="262626"/>
              </a:solidFill>
              <a:latin typeface="Calibri"/>
              <a:ea typeface="Calibri"/>
              <a:cs typeface="Calibri"/>
              <a:sym typeface="Calibri"/>
            </a:endParaRPr>
          </a:p>
        </p:txBody>
      </p:sp>
      <p:sp>
        <p:nvSpPr>
          <p:cNvPr id="233" name="Google Shape;233;p49"/>
          <p:cNvSpPr txBox="1"/>
          <p:nvPr/>
        </p:nvSpPr>
        <p:spPr>
          <a:xfrm>
            <a:off x="2465636" y="-160109"/>
            <a:ext cx="8352928" cy="1303867"/>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262626"/>
              </a:solidFill>
              <a:latin typeface="Calibri"/>
              <a:ea typeface="Calibri"/>
              <a:cs typeface="Calibri"/>
              <a:sym typeface="Calibri"/>
            </a:endParaRPr>
          </a:p>
        </p:txBody>
      </p:sp>
      <p:sp>
        <p:nvSpPr>
          <p:cNvPr id="234" name="Google Shape;234;p49"/>
          <p:cNvSpPr txBox="1"/>
          <p:nvPr/>
        </p:nvSpPr>
        <p:spPr>
          <a:xfrm>
            <a:off x="828294" y="2870200"/>
            <a:ext cx="4950206" cy="3756656"/>
          </a:xfrm>
          <a:prstGeom prst="rect">
            <a:avLst/>
          </a:prstGeom>
          <a:noFill/>
          <a:ln>
            <a:noFill/>
          </a:ln>
        </p:spPr>
        <p:txBody>
          <a:bodyPr anchorCtr="0" anchor="t" bIns="45700" lIns="91425" spcFirstLastPara="1" rIns="91425" wrap="square" tIns="45700">
            <a:noAutofit/>
          </a:bodyPr>
          <a:lstStyle/>
          <a:p>
            <a:pPr indent="-356400" lvl="0" marL="356400" marR="0" rtl="0" algn="l">
              <a:lnSpc>
                <a:spcPct val="100000"/>
              </a:lnSpc>
              <a:spcBef>
                <a:spcPts val="0"/>
              </a:spcBef>
              <a:spcAft>
                <a:spcPts val="0"/>
              </a:spcAft>
              <a:buClr>
                <a:schemeClr val="accent1"/>
              </a:buClr>
              <a:buSzPts val="2400"/>
              <a:buFont typeface="Noto Sans Symbols"/>
              <a:buChar char="✔"/>
            </a:pPr>
            <a:r>
              <a:rPr b="0" i="0" lang="en-US" sz="2400" u="none" cap="none" strike="noStrike">
                <a:solidFill>
                  <a:srgbClr val="262626"/>
                </a:solidFill>
                <a:latin typeface="Calibri"/>
                <a:ea typeface="Calibri"/>
                <a:cs typeface="Calibri"/>
                <a:sym typeface="Calibri"/>
              </a:rPr>
              <a:t>Ventas de las mercaderías</a:t>
            </a:r>
            <a:endParaRPr b="0" i="0" sz="2400" u="none" cap="none" strike="noStrike">
              <a:solidFill>
                <a:srgbClr val="262626"/>
              </a:solidFill>
              <a:latin typeface="Calibri"/>
              <a:ea typeface="Calibri"/>
              <a:cs typeface="Calibri"/>
              <a:sym typeface="Calibri"/>
            </a:endParaRPr>
          </a:p>
          <a:p>
            <a:pPr indent="-356400" lvl="0" marL="356400" marR="0" rtl="0" algn="l">
              <a:lnSpc>
                <a:spcPct val="100000"/>
              </a:lnSpc>
              <a:spcBef>
                <a:spcPts val="1080"/>
              </a:spcBef>
              <a:spcAft>
                <a:spcPts val="0"/>
              </a:spcAft>
              <a:buClr>
                <a:schemeClr val="accent1"/>
              </a:buClr>
              <a:buSzPts val="2400"/>
              <a:buFont typeface="Noto Sans Symbols"/>
              <a:buChar char="✔"/>
            </a:pPr>
            <a:r>
              <a:rPr b="0" i="0" lang="en-US" sz="2400" u="none" cap="none" strike="noStrike">
                <a:solidFill>
                  <a:srgbClr val="262626"/>
                </a:solidFill>
                <a:latin typeface="Calibri"/>
                <a:ea typeface="Calibri"/>
                <a:cs typeface="Calibri"/>
                <a:sym typeface="Calibri"/>
              </a:rPr>
              <a:t>Intereses ganados por  depósito </a:t>
            </a:r>
            <a:br>
              <a:rPr b="0" i="0" lang="en-US" sz="2400" u="none" cap="none" strike="noStrike">
                <a:solidFill>
                  <a:srgbClr val="262626"/>
                </a:solidFill>
                <a:latin typeface="Calibri"/>
                <a:ea typeface="Calibri"/>
                <a:cs typeface="Calibri"/>
                <a:sym typeface="Calibri"/>
              </a:rPr>
            </a:br>
            <a:r>
              <a:rPr b="0" i="0" lang="en-US" sz="2400" u="none" cap="none" strike="noStrike">
                <a:solidFill>
                  <a:srgbClr val="262626"/>
                </a:solidFill>
                <a:latin typeface="Calibri"/>
                <a:ea typeface="Calibri"/>
                <a:cs typeface="Calibri"/>
                <a:sym typeface="Calibri"/>
              </a:rPr>
              <a:t>a plazo</a:t>
            </a:r>
            <a:endParaRPr b="0" i="0" sz="2400" u="none" cap="none" strike="noStrike">
              <a:solidFill>
                <a:srgbClr val="262626"/>
              </a:solidFill>
              <a:latin typeface="Calibri"/>
              <a:ea typeface="Calibri"/>
              <a:cs typeface="Calibri"/>
              <a:sym typeface="Calibri"/>
            </a:endParaRPr>
          </a:p>
          <a:p>
            <a:pPr indent="-356400" lvl="0" marL="356400" marR="0" rtl="0" algn="l">
              <a:lnSpc>
                <a:spcPct val="100000"/>
              </a:lnSpc>
              <a:spcBef>
                <a:spcPts val="1080"/>
              </a:spcBef>
              <a:spcAft>
                <a:spcPts val="0"/>
              </a:spcAft>
              <a:buClr>
                <a:schemeClr val="accent1"/>
              </a:buClr>
              <a:buSzPts val="2400"/>
              <a:buFont typeface="Noto Sans Symbols"/>
              <a:buChar char="✔"/>
            </a:pPr>
            <a:r>
              <a:rPr b="0" i="0" lang="en-US" sz="2400" u="none" cap="none" strike="noStrike">
                <a:solidFill>
                  <a:srgbClr val="262626"/>
                </a:solidFill>
                <a:latin typeface="Calibri"/>
                <a:ea typeface="Calibri"/>
                <a:cs typeface="Calibri"/>
                <a:sym typeface="Calibri"/>
              </a:rPr>
              <a:t>Corrección monetaria </a:t>
            </a:r>
            <a:endParaRPr b="0" i="0" sz="2400" u="none" cap="none" strike="noStrike">
              <a:solidFill>
                <a:srgbClr val="262626"/>
              </a:solidFill>
              <a:latin typeface="Calibri"/>
              <a:ea typeface="Calibri"/>
              <a:cs typeface="Calibri"/>
              <a:sym typeface="Calibri"/>
            </a:endParaRPr>
          </a:p>
          <a:p>
            <a:pPr indent="-356400" lvl="0" marL="356400" marR="0" rtl="0" algn="l">
              <a:lnSpc>
                <a:spcPct val="100000"/>
              </a:lnSpc>
              <a:spcBef>
                <a:spcPts val="1080"/>
              </a:spcBef>
              <a:spcAft>
                <a:spcPts val="0"/>
              </a:spcAft>
              <a:buClr>
                <a:schemeClr val="accent1"/>
              </a:buClr>
              <a:buSzPts val="2400"/>
              <a:buFont typeface="Noto Sans Symbols"/>
              <a:buChar char="✔"/>
            </a:pPr>
            <a:r>
              <a:rPr b="0" i="0" lang="en-US" sz="2400" u="none" cap="none" strike="noStrike">
                <a:solidFill>
                  <a:srgbClr val="262626"/>
                </a:solidFill>
                <a:latin typeface="Calibri"/>
                <a:ea typeface="Calibri"/>
                <a:cs typeface="Calibri"/>
                <a:sym typeface="Calibri"/>
              </a:rPr>
              <a:t>Otros ingresos </a:t>
            </a:r>
            <a:endParaRPr b="0" i="0" sz="2400" u="none" cap="none" strike="noStrike">
              <a:solidFill>
                <a:srgbClr val="262626"/>
              </a:solidFill>
              <a:latin typeface="Calibri"/>
              <a:ea typeface="Calibri"/>
              <a:cs typeface="Calibri"/>
              <a:sym typeface="Calibri"/>
            </a:endParaRPr>
          </a:p>
        </p:txBody>
      </p:sp>
      <p:pic>
        <p:nvPicPr>
          <p:cNvPr id="235" name="Google Shape;235;p49"/>
          <p:cNvPicPr preferRelativeResize="0"/>
          <p:nvPr/>
        </p:nvPicPr>
        <p:blipFill rotWithShape="1">
          <a:blip r:embed="rId3">
            <a:alphaModFix amt="75000"/>
          </a:blip>
          <a:srcRect b="0" l="0" r="0" t="0"/>
          <a:stretch/>
        </p:blipFill>
        <p:spPr>
          <a:xfrm>
            <a:off x="5791200" y="2870200"/>
            <a:ext cx="2730500" cy="273050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50"/>
          <p:cNvSpPr/>
          <p:nvPr/>
        </p:nvSpPr>
        <p:spPr>
          <a:xfrm>
            <a:off x="520700" y="2489200"/>
            <a:ext cx="8572500" cy="4368800"/>
          </a:xfrm>
          <a:prstGeom prst="roundRect">
            <a:avLst>
              <a:gd fmla="val 4315"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1" name="Google Shape;241;p50"/>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3600" u="none" cap="none" strike="noStrike">
                <a:solidFill>
                  <a:srgbClr val="ED6B00"/>
                </a:solidFill>
                <a:latin typeface="Calibri"/>
                <a:ea typeface="Calibri"/>
                <a:cs typeface="Calibri"/>
                <a:sym typeface="Calibri"/>
              </a:rPr>
              <a:t>REFLEXIONEMOS</a:t>
            </a:r>
            <a:endParaRPr b="0" i="0" sz="3600" u="none" cap="none" strike="noStrike">
              <a:solidFill>
                <a:srgbClr val="A93501"/>
              </a:solidFill>
              <a:latin typeface="Calibri"/>
              <a:ea typeface="Calibri"/>
              <a:cs typeface="Calibri"/>
              <a:sym typeface="Calibri"/>
            </a:endParaRPr>
          </a:p>
        </p:txBody>
      </p:sp>
      <p:pic>
        <p:nvPicPr>
          <p:cNvPr id="242" name="Google Shape;242;p50"/>
          <p:cNvPicPr preferRelativeResize="0"/>
          <p:nvPr/>
        </p:nvPicPr>
        <p:blipFill rotWithShape="1">
          <a:blip r:embed="rId3">
            <a:alphaModFix/>
          </a:blip>
          <a:srcRect b="14325" l="0" r="15663" t="15888"/>
          <a:stretch/>
        </p:blipFill>
        <p:spPr>
          <a:xfrm>
            <a:off x="711610" y="2767088"/>
            <a:ext cx="2704690" cy="1676400"/>
          </a:xfrm>
          <a:prstGeom prst="rect">
            <a:avLst/>
          </a:prstGeom>
          <a:noFill/>
          <a:ln>
            <a:noFill/>
          </a:ln>
        </p:spPr>
      </p:pic>
      <p:pic>
        <p:nvPicPr>
          <p:cNvPr id="243" name="Google Shape;243;p50"/>
          <p:cNvPicPr preferRelativeResize="0"/>
          <p:nvPr/>
        </p:nvPicPr>
        <p:blipFill rotWithShape="1">
          <a:blip r:embed="rId4">
            <a:alphaModFix/>
          </a:blip>
          <a:srcRect b="0" l="0" r="0" t="0"/>
          <a:stretch/>
        </p:blipFill>
        <p:spPr>
          <a:xfrm>
            <a:off x="714537" y="4735937"/>
            <a:ext cx="2482482" cy="1372763"/>
          </a:xfrm>
          <a:prstGeom prst="rect">
            <a:avLst/>
          </a:prstGeom>
          <a:noFill/>
          <a:ln>
            <a:noFill/>
          </a:ln>
        </p:spPr>
      </p:pic>
      <p:pic>
        <p:nvPicPr>
          <p:cNvPr id="244" name="Google Shape;244;p50"/>
          <p:cNvPicPr preferRelativeResize="0"/>
          <p:nvPr/>
        </p:nvPicPr>
        <p:blipFill rotWithShape="1">
          <a:blip r:embed="rId5">
            <a:alphaModFix/>
          </a:blip>
          <a:srcRect b="0" l="0" r="0" t="0"/>
          <a:stretch/>
        </p:blipFill>
        <p:spPr>
          <a:xfrm>
            <a:off x="6225130" y="2767088"/>
            <a:ext cx="2573964" cy="1552575"/>
          </a:xfrm>
          <a:prstGeom prst="rect">
            <a:avLst/>
          </a:prstGeom>
          <a:noFill/>
          <a:ln>
            <a:noFill/>
          </a:ln>
        </p:spPr>
      </p:pic>
      <p:pic>
        <p:nvPicPr>
          <p:cNvPr id="245" name="Google Shape;245;p50"/>
          <p:cNvPicPr preferRelativeResize="0"/>
          <p:nvPr/>
        </p:nvPicPr>
        <p:blipFill rotWithShape="1">
          <a:blip r:embed="rId6">
            <a:alphaModFix/>
          </a:blip>
          <a:srcRect b="0" l="0" r="0" t="0"/>
          <a:stretch/>
        </p:blipFill>
        <p:spPr>
          <a:xfrm>
            <a:off x="3511391" y="4735937"/>
            <a:ext cx="2486184" cy="1664479"/>
          </a:xfrm>
          <a:prstGeom prst="rect">
            <a:avLst/>
          </a:prstGeom>
          <a:noFill/>
          <a:ln>
            <a:noFill/>
          </a:ln>
        </p:spPr>
      </p:pic>
      <p:pic>
        <p:nvPicPr>
          <p:cNvPr id="246" name="Google Shape;246;p50"/>
          <p:cNvPicPr preferRelativeResize="0"/>
          <p:nvPr/>
        </p:nvPicPr>
        <p:blipFill rotWithShape="1">
          <a:blip r:embed="rId7">
            <a:alphaModFix/>
          </a:blip>
          <a:srcRect b="16454" l="0" r="0" t="0"/>
          <a:stretch/>
        </p:blipFill>
        <p:spPr>
          <a:xfrm>
            <a:off x="6329424" y="4735937"/>
            <a:ext cx="2462151" cy="1873213"/>
          </a:xfrm>
          <a:prstGeom prst="rect">
            <a:avLst/>
          </a:prstGeom>
          <a:noFill/>
          <a:ln>
            <a:noFill/>
          </a:ln>
        </p:spPr>
      </p:pic>
      <p:pic>
        <p:nvPicPr>
          <p:cNvPr id="247" name="Google Shape;247;p50"/>
          <p:cNvPicPr preferRelativeResize="0"/>
          <p:nvPr/>
        </p:nvPicPr>
        <p:blipFill rotWithShape="1">
          <a:blip r:embed="rId8">
            <a:alphaModFix/>
          </a:blip>
          <a:srcRect b="11258" l="0" r="0" t="0"/>
          <a:stretch/>
        </p:blipFill>
        <p:spPr>
          <a:xfrm>
            <a:off x="3587228" y="2767088"/>
            <a:ext cx="2466975" cy="1639812"/>
          </a:xfrm>
          <a:prstGeom prst="rect">
            <a:avLst/>
          </a:prstGeom>
          <a:noFill/>
          <a:ln>
            <a:noFill/>
          </a:ln>
        </p:spPr>
      </p:pic>
      <p:sp>
        <p:nvSpPr>
          <p:cNvPr id="248" name="Google Shape;248;p50"/>
          <p:cNvSpPr/>
          <p:nvPr/>
        </p:nvSpPr>
        <p:spPr>
          <a:xfrm>
            <a:off x="550862" y="2019629"/>
            <a:ext cx="845343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800" u="none" cap="none" strike="noStrike">
                <a:solidFill>
                  <a:srgbClr val="A93501"/>
                </a:solidFill>
                <a:latin typeface="Calibri"/>
                <a:ea typeface="Calibri"/>
                <a:cs typeface="Calibri"/>
                <a:sym typeface="Calibri"/>
              </a:rPr>
              <a:t>¿Qué activos, pasivos, ingresos y gastos encuentro en el negocio de la esquina?</a:t>
            </a:r>
            <a:endParaRPr b="1" i="1" sz="1800" u="none" cap="none" strike="noStrike">
              <a:solidFill>
                <a:srgbClr val="A93501"/>
              </a:solidFill>
              <a:latin typeface="Arial"/>
              <a:ea typeface="Arial"/>
              <a:cs typeface="Arial"/>
              <a:sym typeface="Arial"/>
            </a:endParaRPr>
          </a:p>
        </p:txBody>
      </p:sp>
      <p:pic>
        <p:nvPicPr>
          <p:cNvPr id="249" name="Google Shape;249;p50"/>
          <p:cNvPicPr preferRelativeResize="0"/>
          <p:nvPr/>
        </p:nvPicPr>
        <p:blipFill rotWithShape="1">
          <a:blip r:embed="rId9">
            <a:alphaModFix/>
          </a:blip>
          <a:srcRect b="0" l="0" r="0" t="0"/>
          <a:stretch/>
        </p:blipFill>
        <p:spPr>
          <a:xfrm>
            <a:off x="8816804" y="2343608"/>
            <a:ext cx="482540" cy="48254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51"/>
          <p:cNvSpPr/>
          <p:nvPr/>
        </p:nvSpPr>
        <p:spPr>
          <a:xfrm>
            <a:off x="523876" y="2336800"/>
            <a:ext cx="8216900" cy="40513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55" name="Google Shape;255;p51"/>
          <p:cNvPicPr preferRelativeResize="0"/>
          <p:nvPr/>
        </p:nvPicPr>
        <p:blipFill rotWithShape="1">
          <a:blip r:embed="rId3">
            <a:alphaModFix/>
          </a:blip>
          <a:srcRect b="0" l="0" r="0" t="0"/>
          <a:stretch/>
        </p:blipFill>
        <p:spPr>
          <a:xfrm>
            <a:off x="6245225" y="3187700"/>
            <a:ext cx="2832100" cy="3187700"/>
          </a:xfrm>
          <a:prstGeom prst="rect">
            <a:avLst/>
          </a:prstGeom>
          <a:noFill/>
          <a:ln>
            <a:noFill/>
          </a:ln>
        </p:spPr>
      </p:pic>
      <p:sp>
        <p:nvSpPr>
          <p:cNvPr id="256" name="Google Shape;256;p51"/>
          <p:cNvSpPr txBox="1"/>
          <p:nvPr/>
        </p:nvSpPr>
        <p:spPr>
          <a:xfrm>
            <a:off x="509836" y="1094657"/>
            <a:ext cx="8568952" cy="18865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NIIF O IFRS NORMATIVA INTERNACIONAL SOBRE </a:t>
            </a:r>
            <a:r>
              <a:rPr b="0" i="0" lang="en-US" sz="2800" u="none" cap="none" strike="noStrike">
                <a:solidFill>
                  <a:srgbClr val="A93501"/>
                </a:solidFill>
                <a:latin typeface="Calibri"/>
                <a:ea typeface="Calibri"/>
                <a:cs typeface="Calibri"/>
                <a:sym typeface="Calibri"/>
              </a:rPr>
              <a:t>INFORMACIÓN FINANCIERA</a:t>
            </a:r>
            <a:endParaRPr b="0" i="0" sz="2800" u="none" cap="none" strike="noStrike">
              <a:solidFill>
                <a:srgbClr val="A93501"/>
              </a:solidFill>
              <a:latin typeface="Calibri"/>
              <a:ea typeface="Calibri"/>
              <a:cs typeface="Calibri"/>
              <a:sym typeface="Calibri"/>
            </a:endParaRPr>
          </a:p>
        </p:txBody>
      </p:sp>
      <p:sp>
        <p:nvSpPr>
          <p:cNvPr id="257" name="Google Shape;257;p51"/>
          <p:cNvSpPr txBox="1"/>
          <p:nvPr/>
        </p:nvSpPr>
        <p:spPr>
          <a:xfrm>
            <a:off x="673100" y="2839740"/>
            <a:ext cx="5486400" cy="4201692"/>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Esta normativa está compuesta por una serie de principios contables y estándares técnicos establecidos por la IASB (International Accounting Standards Board), cuyo objetivo consiste en transparentar la información financiera de las empresas cualquiera sea el lugar donde estén ubicadas,  unificando los criterios y lenguaje en la información.</a:t>
            </a:r>
            <a:endParaRPr/>
          </a:p>
          <a:p>
            <a:pPr indent="-171450" lvl="0" marL="285750" marR="0" rtl="0" algn="l">
              <a:lnSpc>
                <a:spcPct val="100000"/>
              </a:lnSpc>
              <a:spcBef>
                <a:spcPts val="96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52"/>
          <p:cNvSpPr/>
          <p:nvPr/>
        </p:nvSpPr>
        <p:spPr>
          <a:xfrm>
            <a:off x="523876" y="2336800"/>
            <a:ext cx="8353424" cy="38735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3" name="Google Shape;263;p52"/>
          <p:cNvSpPr txBox="1"/>
          <p:nvPr/>
        </p:nvSpPr>
        <p:spPr>
          <a:xfrm>
            <a:off x="509836" y="1094657"/>
            <a:ext cx="8568952" cy="18865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800"/>
              <a:buFont typeface="Arial"/>
              <a:buNone/>
            </a:pPr>
            <a:r>
              <a:rPr b="1" i="0" lang="en-US" sz="3800" u="none" cap="none" strike="noStrike">
                <a:solidFill>
                  <a:srgbClr val="ED6B00"/>
                </a:solidFill>
                <a:latin typeface="Calibri"/>
                <a:ea typeface="Calibri"/>
                <a:cs typeface="Calibri"/>
                <a:sym typeface="Calibri"/>
              </a:rPr>
              <a:t>NIC 1</a:t>
            </a:r>
            <a:endParaRPr b="0" i="0" sz="3800" u="none" cap="none" strike="noStrike">
              <a:solidFill>
                <a:srgbClr val="A93501"/>
              </a:solidFill>
              <a:latin typeface="Calibri"/>
              <a:ea typeface="Calibri"/>
              <a:cs typeface="Calibri"/>
              <a:sym typeface="Calibri"/>
            </a:endParaRPr>
          </a:p>
        </p:txBody>
      </p:sp>
      <p:sp>
        <p:nvSpPr>
          <p:cNvPr id="264" name="Google Shape;264;p52"/>
          <p:cNvSpPr/>
          <p:nvPr/>
        </p:nvSpPr>
        <p:spPr>
          <a:xfrm>
            <a:off x="860424" y="2814976"/>
            <a:ext cx="5641975" cy="2585323"/>
          </a:xfrm>
          <a:prstGeom prst="rect">
            <a:avLst/>
          </a:prstGeom>
          <a:noFill/>
          <a:ln>
            <a:noFill/>
          </a:ln>
        </p:spPr>
        <p:txBody>
          <a:bodyPr anchorCtr="0" anchor="t" bIns="45700" lIns="91425" spcFirstLastPara="1" rIns="91425" wrap="square" tIns="45700">
            <a:spAutoFit/>
          </a:bodyPr>
          <a:lstStyle/>
          <a:p>
            <a:pPr indent="-140400" lvl="0" marL="1404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Las NIC corresponden a las anteriores normas internacionales que se mantienen vigentes bajo régimen NIIF y sus actualizaciones. </a:t>
            </a:r>
            <a:endParaRPr/>
          </a:p>
          <a:p>
            <a:pPr indent="-26100" lvl="0" marL="1404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140400" lvl="0" marL="1404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La NIC 1 clasifica a los activos y pasivos en corrientes y no corrientes</a:t>
            </a:r>
            <a:endParaRPr/>
          </a:p>
          <a:p>
            <a:pPr indent="-26100" lvl="0" marL="1404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140400" lvl="0" marL="1404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La clasificación depende de la liquidez, es decir,  a los plazos en que estos se deben cobrar o pagar.</a:t>
            </a:r>
            <a:endParaRPr/>
          </a:p>
        </p:txBody>
      </p:sp>
      <p:pic>
        <p:nvPicPr>
          <p:cNvPr id="265" name="Google Shape;265;p52"/>
          <p:cNvPicPr preferRelativeResize="0"/>
          <p:nvPr/>
        </p:nvPicPr>
        <p:blipFill rotWithShape="1">
          <a:blip r:embed="rId3">
            <a:alphaModFix/>
          </a:blip>
          <a:srcRect b="0" l="0" r="0" t="0"/>
          <a:stretch/>
        </p:blipFill>
        <p:spPr>
          <a:xfrm flipH="1">
            <a:off x="6639525" y="3162300"/>
            <a:ext cx="1882175" cy="304800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53"/>
          <p:cNvSpPr txBox="1"/>
          <p:nvPr/>
        </p:nvSpPr>
        <p:spPr>
          <a:xfrm>
            <a:off x="1046928" y="3528561"/>
            <a:ext cx="7024744" cy="13339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800" u="none" cap="none" strike="noStrike">
              <a:solidFill>
                <a:srgbClr val="ED6B00"/>
              </a:solidFill>
              <a:latin typeface="Calibri"/>
              <a:ea typeface="Calibri"/>
              <a:cs typeface="Calibri"/>
              <a:sym typeface="Calibri"/>
            </a:endParaRPr>
          </a:p>
        </p:txBody>
      </p:sp>
      <p:sp>
        <p:nvSpPr>
          <p:cNvPr id="271" name="Google Shape;271;p53"/>
          <p:cNvSpPr txBox="1"/>
          <p:nvPr/>
        </p:nvSpPr>
        <p:spPr>
          <a:xfrm>
            <a:off x="509836" y="1094657"/>
            <a:ext cx="8568952" cy="18865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EJEMPLO DE CUENTAS CONTABLES </a:t>
            </a:r>
            <a:br>
              <a:rPr b="1" i="0" lang="en-US" sz="2800" u="none" cap="none" strike="noStrike">
                <a:solidFill>
                  <a:srgbClr val="ED6B00"/>
                </a:solidFill>
                <a:latin typeface="Calibri"/>
                <a:ea typeface="Calibri"/>
                <a:cs typeface="Calibri"/>
                <a:sym typeface="Calibri"/>
              </a:rPr>
            </a:br>
            <a:r>
              <a:rPr b="0" i="0" lang="en-US" sz="2800" u="none" cap="none" strike="noStrike">
                <a:solidFill>
                  <a:srgbClr val="A93501"/>
                </a:solidFill>
                <a:latin typeface="Calibri"/>
                <a:ea typeface="Calibri"/>
                <a:cs typeface="Calibri"/>
                <a:sym typeface="Calibri"/>
              </a:rPr>
              <a:t>Y SU CLASIFICACIÓN  </a:t>
            </a:r>
            <a:endParaRPr b="0" i="0" sz="2800" u="none" cap="none" strike="noStrike">
              <a:solidFill>
                <a:srgbClr val="A93501"/>
              </a:solidFill>
              <a:latin typeface="Calibri"/>
              <a:ea typeface="Calibri"/>
              <a:cs typeface="Calibri"/>
              <a:sym typeface="Calibri"/>
            </a:endParaRPr>
          </a:p>
        </p:txBody>
      </p:sp>
      <p:graphicFrame>
        <p:nvGraphicFramePr>
          <p:cNvPr id="272" name="Google Shape;272;p53"/>
          <p:cNvGraphicFramePr/>
          <p:nvPr/>
        </p:nvGraphicFramePr>
        <p:xfrm>
          <a:off x="581845" y="2107085"/>
          <a:ext cx="3000000" cy="3000000"/>
        </p:xfrm>
        <a:graphic>
          <a:graphicData uri="http://schemas.openxmlformats.org/drawingml/2006/table">
            <a:tbl>
              <a:tblPr bandRow="1" firstCol="1" firstRow="1">
                <a:noFill/>
                <a:tableStyleId>{18D7193F-EC5D-4FE2-A1E4-209127C0A71D}</a:tableStyleId>
              </a:tblPr>
              <a:tblGrid>
                <a:gridCol w="2161525"/>
                <a:gridCol w="1295800"/>
                <a:gridCol w="1601550"/>
                <a:gridCol w="1638300"/>
                <a:gridCol w="1725275"/>
              </a:tblGrid>
              <a:tr h="765950">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CUENTAS</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B9B9B"/>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ACTIVO CORRIENTE O NO CORRIENTE</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B9B9B"/>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PASIVO CORRIENTE O NO CORRIENTE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B9B9B"/>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GASTOS O PÉRDIDAS</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B9B9B"/>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INGRESOS O GANANCIAS</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B9B9B"/>
                    </a:solidFill>
                  </a:tcPr>
                </a:tc>
              </a:tr>
              <a:tr h="209800">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Intereses Ganados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8B"/>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INGRESOS</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82975">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Mercaderías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8B"/>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ACTIVO CORRIENTE</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82975">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Préstamos Bancarios 90 días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8B"/>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PASIVO CORRIENTE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04750">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Proveedores</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8B"/>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PASIVO               CORRIENTE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04750">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Maquinarias</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8B"/>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ACTIVO NO CORRIENTE</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46550">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Ventas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8B"/>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INGRESOS</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82975">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Banco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8B"/>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ACTIVO CORRIENTE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40725">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Arriendos Pagados</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8B"/>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GASTOS</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82975">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IVA Crédito Fiscal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8B"/>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ACTIVO CORRIENTE</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82975">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Letras por Pagar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8B"/>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PASIVO CORRIENTE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07925">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Gastos Generales</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C8B"/>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GASTOS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0" marB="0" marR="60175" marL="601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mc:AlternateContent>
    <mc:Choice Requires="p14">
      <p:transition spd="slow" p14:dur="1250">
        <p14:reveal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7"/>
          <p:cNvSpPr txBox="1"/>
          <p:nvPr/>
        </p:nvSpPr>
        <p:spPr>
          <a:xfrm>
            <a:off x="341233"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5" name="Google Shape;75;p37"/>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MÓDULO 1 </a:t>
            </a:r>
            <a:r>
              <a:rPr b="0" i="0" lang="en-US" sz="1200" u="none" cap="none" strike="noStrike">
                <a:solidFill>
                  <a:srgbClr val="ED6B00"/>
                </a:solidFill>
                <a:latin typeface="Calibri"/>
                <a:ea typeface="Calibri"/>
                <a:cs typeface="Calibri"/>
                <a:sym typeface="Calibri"/>
              </a:rPr>
              <a:t>| UTILIZACIÓN DE INFORMACIÓN CONTABLE</a:t>
            </a:r>
            <a:endParaRPr b="0" i="0" sz="1200" u="none" cap="none" strike="noStrike">
              <a:solidFill>
                <a:srgbClr val="ED6B00"/>
              </a:solidFill>
              <a:latin typeface="Calibri"/>
              <a:ea typeface="Calibri"/>
              <a:cs typeface="Calibri"/>
              <a:sym typeface="Calibri"/>
            </a:endParaRPr>
          </a:p>
        </p:txBody>
      </p:sp>
      <p:sp>
        <p:nvSpPr>
          <p:cNvPr id="76" name="Google Shape;76;p37"/>
          <p:cNvSpPr txBox="1"/>
          <p:nvPr/>
        </p:nvSpPr>
        <p:spPr>
          <a:xfrm>
            <a:off x="365424" y="1935990"/>
            <a:ext cx="6340176"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CLASIFICACIÓN DE CUENTAS</a:t>
            </a:r>
            <a:endParaRPr b="1" i="0" sz="3600" u="none" cap="none" strike="noStrike">
              <a:solidFill>
                <a:srgbClr val="ED6B00"/>
              </a:solidFill>
              <a:latin typeface="Calibri"/>
              <a:ea typeface="Calibri"/>
              <a:cs typeface="Calibri"/>
              <a:sym typeface="Calibri"/>
            </a:endParaRPr>
          </a:p>
        </p:txBody>
      </p:sp>
      <p:pic>
        <p:nvPicPr>
          <p:cNvPr id="77" name="Google Shape;77;p37"/>
          <p:cNvPicPr preferRelativeResize="0"/>
          <p:nvPr/>
        </p:nvPicPr>
        <p:blipFill rotWithShape="1">
          <a:blip r:embed="rId3">
            <a:alphaModFix/>
          </a:blip>
          <a:srcRect b="0" l="0" r="0" t="0"/>
          <a:stretch/>
        </p:blipFill>
        <p:spPr>
          <a:xfrm>
            <a:off x="2328767" y="2690790"/>
            <a:ext cx="5062728" cy="477316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8"/>
          <p:cNvSpPr/>
          <p:nvPr/>
        </p:nvSpPr>
        <p:spPr>
          <a:xfrm>
            <a:off x="2035277" y="2911885"/>
            <a:ext cx="6999671" cy="2696553"/>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8" name="Google Shape;278;p18"/>
          <p:cNvSpPr txBox="1"/>
          <p:nvPr/>
        </p:nvSpPr>
        <p:spPr>
          <a:xfrm>
            <a:off x="3296073" y="3843398"/>
            <a:ext cx="5691982"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rgbClr val="A93501"/>
                </a:solidFill>
                <a:latin typeface="Calibri"/>
                <a:ea typeface="Calibri"/>
                <a:cs typeface="Calibri"/>
                <a:sym typeface="Calibri"/>
              </a:rPr>
              <a:t>CLASIFICACIÓN DE </a:t>
            </a:r>
            <a:r>
              <a:rPr b="1" i="0" lang="en-US" sz="2200" u="none" cap="none" strike="noStrike">
                <a:solidFill>
                  <a:srgbClr val="ED6B00"/>
                </a:solidFill>
                <a:latin typeface="Calibri"/>
                <a:ea typeface="Calibri"/>
                <a:cs typeface="Calibri"/>
                <a:sym typeface="Calibri"/>
              </a:rPr>
              <a:t>CUENTAS</a:t>
            </a:r>
            <a:endParaRPr b="0" i="0" sz="22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¡Ahora realizaremos una actividad que resume todo lo que hemos visto! </a:t>
            </a:r>
            <a:r>
              <a:rPr b="1" i="0" lang="en-US" sz="1600" u="none" cap="none" strike="noStrike">
                <a:solidFill>
                  <a:srgbClr val="ED6B00"/>
                </a:solidFill>
                <a:latin typeface="Calibri"/>
                <a:ea typeface="Calibri"/>
                <a:cs typeface="Calibri"/>
                <a:sym typeface="Calibri"/>
              </a:rPr>
              <a:t>¡Atentos!</a:t>
            </a:r>
            <a:endParaRPr b="1" i="0" sz="1600" u="none" cap="none" strike="noStrike">
              <a:solidFill>
                <a:srgbClr val="ED6B00"/>
              </a:solidFill>
              <a:latin typeface="Calibri"/>
              <a:ea typeface="Calibri"/>
              <a:cs typeface="Calibri"/>
              <a:sym typeface="Calibri"/>
            </a:endParaRPr>
          </a:p>
        </p:txBody>
      </p:sp>
      <p:sp>
        <p:nvSpPr>
          <p:cNvPr id="279" name="Google Shape;279;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280" name="Google Shape;280;p18"/>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81" name="Google Shape;281;p18"/>
          <p:cNvSpPr txBox="1"/>
          <p:nvPr/>
        </p:nvSpPr>
        <p:spPr>
          <a:xfrm>
            <a:off x="4201500" y="1209418"/>
            <a:ext cx="559356" cy="378082"/>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1</a:t>
            </a:r>
            <a:endParaRPr b="0" i="0" sz="6000" u="none" cap="none" strike="noStrike">
              <a:solidFill>
                <a:srgbClr val="FFB375"/>
              </a:solidFill>
              <a:latin typeface="Calibri"/>
              <a:ea typeface="Calibri"/>
              <a:cs typeface="Calibri"/>
              <a:sym typeface="Calibri"/>
            </a:endParaRPr>
          </a:p>
        </p:txBody>
      </p:sp>
      <p:pic>
        <p:nvPicPr>
          <p:cNvPr id="282" name="Google Shape;282;p18"/>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283" name="Google Shape;283;p18"/>
          <p:cNvPicPr preferRelativeResize="0"/>
          <p:nvPr/>
        </p:nvPicPr>
        <p:blipFill rotWithShape="1">
          <a:blip r:embed="rId4">
            <a:alphaModFix/>
          </a:blip>
          <a:srcRect b="0" l="0" r="0" t="0"/>
          <a:stretch/>
        </p:blipFill>
        <p:spPr>
          <a:xfrm>
            <a:off x="7228123" y="5063613"/>
            <a:ext cx="1705019" cy="1272246"/>
          </a:xfrm>
          <a:prstGeom prst="rect">
            <a:avLst/>
          </a:prstGeom>
          <a:noFill/>
          <a:ln>
            <a:noFill/>
          </a:ln>
        </p:spPr>
      </p:pic>
      <p:pic>
        <p:nvPicPr>
          <p:cNvPr id="284" name="Google Shape;284;p18"/>
          <p:cNvPicPr preferRelativeResize="0"/>
          <p:nvPr/>
        </p:nvPicPr>
        <p:blipFill rotWithShape="1">
          <a:blip r:embed="rId5">
            <a:alphaModFix/>
          </a:blip>
          <a:srcRect b="0" l="0" r="0" t="0"/>
          <a:stretch/>
        </p:blipFill>
        <p:spPr>
          <a:xfrm>
            <a:off x="5474444" y="5389023"/>
            <a:ext cx="1651873" cy="884514"/>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500"/>
                                        <p:tgtEl>
                                          <p:spTgt spid="27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4"/>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90" name="Google Shape;290;p54"/>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grpSp>
        <p:nvGrpSpPr>
          <p:cNvPr id="291" name="Google Shape;291;p54"/>
          <p:cNvGrpSpPr/>
          <p:nvPr/>
        </p:nvGrpSpPr>
        <p:grpSpPr>
          <a:xfrm>
            <a:off x="-4655" y="4568183"/>
            <a:ext cx="9154909" cy="783005"/>
            <a:chOff x="-4655" y="4354713"/>
            <a:chExt cx="9154909" cy="783005"/>
          </a:xfrm>
        </p:grpSpPr>
        <p:sp>
          <p:nvSpPr>
            <p:cNvPr id="292" name="Google Shape;292;p54"/>
            <p:cNvSpPr txBox="1"/>
            <p:nvPr/>
          </p:nvSpPr>
          <p:spPr>
            <a:xfrm>
              <a:off x="1284454" y="4576958"/>
              <a:ext cx="786580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600" u="none" cap="none" strike="noStrike">
                <a:solidFill>
                  <a:schemeClr val="lt1"/>
                </a:solidFill>
                <a:latin typeface="Calibri"/>
                <a:ea typeface="Calibri"/>
                <a:cs typeface="Calibri"/>
                <a:sym typeface="Calibri"/>
              </a:endParaRPr>
            </a:p>
          </p:txBody>
        </p:sp>
        <p:grpSp>
          <p:nvGrpSpPr>
            <p:cNvPr id="293" name="Google Shape;293;p54"/>
            <p:cNvGrpSpPr/>
            <p:nvPr/>
          </p:nvGrpSpPr>
          <p:grpSpPr>
            <a:xfrm>
              <a:off x="-4655" y="4354713"/>
              <a:ext cx="1135367" cy="783005"/>
              <a:chOff x="-4655" y="4407300"/>
              <a:chExt cx="1135367" cy="783005"/>
            </a:xfrm>
          </p:grpSpPr>
          <p:sp>
            <p:nvSpPr>
              <p:cNvPr id="294" name="Google Shape;294;p54"/>
              <p:cNvSpPr/>
              <p:nvPr/>
            </p:nvSpPr>
            <p:spPr>
              <a:xfrm rot="5400000">
                <a:off x="171526" y="4231119"/>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95" name="Google Shape;295;p54"/>
              <p:cNvPicPr preferRelativeResize="0"/>
              <p:nvPr/>
            </p:nvPicPr>
            <p:blipFill rotWithShape="1">
              <a:blip r:embed="rId3">
                <a:alphaModFix/>
              </a:blip>
              <a:srcRect b="0" l="0" r="0" t="0"/>
              <a:stretch/>
            </p:blipFill>
            <p:spPr>
              <a:xfrm>
                <a:off x="281796" y="4510802"/>
                <a:ext cx="683386" cy="576000"/>
              </a:xfrm>
              <a:prstGeom prst="rect">
                <a:avLst/>
              </a:prstGeom>
              <a:noFill/>
              <a:ln>
                <a:noFill/>
              </a:ln>
            </p:spPr>
          </p:pic>
        </p:grpSp>
      </p:grpSp>
      <p:grpSp>
        <p:nvGrpSpPr>
          <p:cNvPr id="296" name="Google Shape;296;p54"/>
          <p:cNvGrpSpPr/>
          <p:nvPr/>
        </p:nvGrpSpPr>
        <p:grpSpPr>
          <a:xfrm>
            <a:off x="-4655" y="3697448"/>
            <a:ext cx="6661094" cy="783005"/>
            <a:chOff x="-4655" y="3461842"/>
            <a:chExt cx="6661094" cy="783005"/>
          </a:xfrm>
        </p:grpSpPr>
        <p:sp>
          <p:nvSpPr>
            <p:cNvPr id="297" name="Google Shape;297;p54"/>
            <p:cNvSpPr txBox="1"/>
            <p:nvPr/>
          </p:nvSpPr>
          <p:spPr>
            <a:xfrm>
              <a:off x="1284454" y="3556270"/>
              <a:ext cx="537198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600" u="none" cap="none" strike="noStrike">
                <a:solidFill>
                  <a:srgbClr val="ED6B00"/>
                </a:solidFill>
                <a:latin typeface="Calibri"/>
                <a:ea typeface="Calibri"/>
                <a:cs typeface="Calibri"/>
                <a:sym typeface="Calibri"/>
              </a:endParaRPr>
            </a:p>
          </p:txBody>
        </p:sp>
        <p:grpSp>
          <p:nvGrpSpPr>
            <p:cNvPr id="298" name="Google Shape;298;p54"/>
            <p:cNvGrpSpPr/>
            <p:nvPr/>
          </p:nvGrpSpPr>
          <p:grpSpPr>
            <a:xfrm>
              <a:off x="-4655" y="3461842"/>
              <a:ext cx="1135367" cy="783005"/>
              <a:chOff x="-4655" y="3534477"/>
              <a:chExt cx="1135367" cy="783005"/>
            </a:xfrm>
          </p:grpSpPr>
          <p:sp>
            <p:nvSpPr>
              <p:cNvPr id="299" name="Google Shape;299;p54"/>
              <p:cNvSpPr/>
              <p:nvPr/>
            </p:nvSpPr>
            <p:spPr>
              <a:xfrm rot="5400000">
                <a:off x="171526" y="3358296"/>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00" name="Google Shape;300;p54"/>
              <p:cNvPicPr preferRelativeResize="0"/>
              <p:nvPr/>
            </p:nvPicPr>
            <p:blipFill rotWithShape="1">
              <a:blip r:embed="rId4">
                <a:alphaModFix/>
              </a:blip>
              <a:srcRect b="0" l="0" r="0" t="0"/>
              <a:stretch/>
            </p:blipFill>
            <p:spPr>
              <a:xfrm>
                <a:off x="281796" y="3637979"/>
                <a:ext cx="683386" cy="576000"/>
              </a:xfrm>
              <a:prstGeom prst="rect">
                <a:avLst/>
              </a:prstGeom>
              <a:noFill/>
              <a:ln>
                <a:noFill/>
              </a:ln>
            </p:spPr>
          </p:pic>
        </p:grpSp>
      </p:grpSp>
      <p:grpSp>
        <p:nvGrpSpPr>
          <p:cNvPr id="301" name="Google Shape;301;p54"/>
          <p:cNvGrpSpPr/>
          <p:nvPr/>
        </p:nvGrpSpPr>
        <p:grpSpPr>
          <a:xfrm>
            <a:off x="-4655" y="1955978"/>
            <a:ext cx="9223735" cy="783005"/>
            <a:chOff x="-4655" y="1788831"/>
            <a:chExt cx="9223735" cy="783005"/>
          </a:xfrm>
        </p:grpSpPr>
        <p:sp>
          <p:nvSpPr>
            <p:cNvPr id="302" name="Google Shape;302;p54"/>
            <p:cNvSpPr txBox="1"/>
            <p:nvPr/>
          </p:nvSpPr>
          <p:spPr>
            <a:xfrm>
              <a:off x="1284454" y="2011076"/>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600" u="none" cap="none" strike="noStrike">
                <a:solidFill>
                  <a:schemeClr val="dk1"/>
                </a:solidFill>
                <a:latin typeface="Calibri"/>
                <a:ea typeface="Calibri"/>
                <a:cs typeface="Calibri"/>
                <a:sym typeface="Calibri"/>
              </a:endParaRPr>
            </a:p>
          </p:txBody>
        </p:sp>
        <p:grpSp>
          <p:nvGrpSpPr>
            <p:cNvPr id="303" name="Google Shape;303;p54"/>
            <p:cNvGrpSpPr/>
            <p:nvPr/>
          </p:nvGrpSpPr>
          <p:grpSpPr>
            <a:xfrm>
              <a:off x="-4655" y="1788831"/>
              <a:ext cx="1135367" cy="783005"/>
              <a:chOff x="-4655" y="1788831"/>
              <a:chExt cx="1135367" cy="783005"/>
            </a:xfrm>
          </p:grpSpPr>
          <p:sp>
            <p:nvSpPr>
              <p:cNvPr id="304" name="Google Shape;304;p54"/>
              <p:cNvSpPr/>
              <p:nvPr/>
            </p:nvSpPr>
            <p:spPr>
              <a:xfrm rot="5400000">
                <a:off x="171526" y="161265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05" name="Google Shape;305;p54"/>
              <p:cNvPicPr preferRelativeResize="0"/>
              <p:nvPr/>
            </p:nvPicPr>
            <p:blipFill rotWithShape="1">
              <a:blip r:embed="rId5">
                <a:alphaModFix/>
              </a:blip>
              <a:srcRect b="0" l="0" r="0" t="0"/>
              <a:stretch/>
            </p:blipFill>
            <p:spPr>
              <a:xfrm>
                <a:off x="257560" y="1871905"/>
                <a:ext cx="731859" cy="616856"/>
              </a:xfrm>
              <a:prstGeom prst="rect">
                <a:avLst/>
              </a:prstGeom>
              <a:noFill/>
              <a:ln>
                <a:noFill/>
              </a:ln>
            </p:spPr>
          </p:pic>
        </p:grpSp>
      </p:grpSp>
      <p:grpSp>
        <p:nvGrpSpPr>
          <p:cNvPr id="306" name="Google Shape;306;p54"/>
          <p:cNvGrpSpPr/>
          <p:nvPr/>
        </p:nvGrpSpPr>
        <p:grpSpPr>
          <a:xfrm>
            <a:off x="-4655" y="2826713"/>
            <a:ext cx="8958264" cy="783005"/>
            <a:chOff x="-4655" y="2568971"/>
            <a:chExt cx="8958264" cy="783005"/>
          </a:xfrm>
        </p:grpSpPr>
        <p:sp>
          <p:nvSpPr>
            <p:cNvPr id="307" name="Google Shape;307;p54"/>
            <p:cNvSpPr txBox="1"/>
            <p:nvPr/>
          </p:nvSpPr>
          <p:spPr>
            <a:xfrm>
              <a:off x="1284454" y="2791216"/>
              <a:ext cx="766915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600" u="none" cap="none" strike="noStrike">
                <a:solidFill>
                  <a:schemeClr val="dk1"/>
                </a:solidFill>
                <a:latin typeface="Calibri"/>
                <a:ea typeface="Calibri"/>
                <a:cs typeface="Calibri"/>
                <a:sym typeface="Calibri"/>
              </a:endParaRPr>
            </a:p>
          </p:txBody>
        </p:sp>
        <p:grpSp>
          <p:nvGrpSpPr>
            <p:cNvPr id="308" name="Google Shape;308;p54"/>
            <p:cNvGrpSpPr/>
            <p:nvPr/>
          </p:nvGrpSpPr>
          <p:grpSpPr>
            <a:xfrm>
              <a:off x="-4655" y="2568971"/>
              <a:ext cx="1135367" cy="783005"/>
              <a:chOff x="-4655" y="2661654"/>
              <a:chExt cx="1135367" cy="783005"/>
            </a:xfrm>
          </p:grpSpPr>
          <p:sp>
            <p:nvSpPr>
              <p:cNvPr id="309" name="Google Shape;309;p54"/>
              <p:cNvSpPr/>
              <p:nvPr/>
            </p:nvSpPr>
            <p:spPr>
              <a:xfrm rot="5400000">
                <a:off x="171526" y="2485473"/>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10" name="Google Shape;310;p54"/>
              <p:cNvPicPr preferRelativeResize="0"/>
              <p:nvPr/>
            </p:nvPicPr>
            <p:blipFill rotWithShape="1">
              <a:blip r:embed="rId6">
                <a:alphaModFix/>
              </a:blip>
              <a:srcRect b="0" l="0" r="0" t="0"/>
              <a:stretch/>
            </p:blipFill>
            <p:spPr>
              <a:xfrm>
                <a:off x="281796" y="2765156"/>
                <a:ext cx="683386" cy="576000"/>
              </a:xfrm>
              <a:prstGeom prst="rect">
                <a:avLst/>
              </a:prstGeom>
              <a:noFill/>
              <a:ln>
                <a:noFill/>
              </a:ln>
            </p:spPr>
          </p:pic>
        </p:grpSp>
      </p:grpSp>
      <p:grpSp>
        <p:nvGrpSpPr>
          <p:cNvPr id="311" name="Google Shape;311;p54"/>
          <p:cNvGrpSpPr/>
          <p:nvPr/>
        </p:nvGrpSpPr>
        <p:grpSpPr>
          <a:xfrm>
            <a:off x="-4655" y="5438917"/>
            <a:ext cx="6906899" cy="783005"/>
            <a:chOff x="-4655" y="5100793"/>
            <a:chExt cx="6906899" cy="783005"/>
          </a:xfrm>
        </p:grpSpPr>
        <p:sp>
          <p:nvSpPr>
            <p:cNvPr id="312" name="Google Shape;312;p54"/>
            <p:cNvSpPr txBox="1"/>
            <p:nvPr/>
          </p:nvSpPr>
          <p:spPr>
            <a:xfrm>
              <a:off x="1284453" y="5224717"/>
              <a:ext cx="561779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313" name="Google Shape;313;p54"/>
            <p:cNvGrpSpPr/>
            <p:nvPr/>
          </p:nvGrpSpPr>
          <p:grpSpPr>
            <a:xfrm>
              <a:off x="-4655" y="5100793"/>
              <a:ext cx="1135367" cy="783005"/>
              <a:chOff x="-4655" y="5280123"/>
              <a:chExt cx="1135367" cy="783005"/>
            </a:xfrm>
          </p:grpSpPr>
          <p:sp>
            <p:nvSpPr>
              <p:cNvPr id="314" name="Google Shape;314;p54"/>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15" name="Google Shape;315;p54"/>
              <p:cNvPicPr preferRelativeResize="0"/>
              <p:nvPr/>
            </p:nvPicPr>
            <p:blipFill rotWithShape="1">
              <a:blip r:embed="rId7">
                <a:alphaModFix/>
              </a:blip>
              <a:srcRect b="0" l="0" r="0" t="0"/>
              <a:stretch/>
            </p:blipFill>
            <p:spPr>
              <a:xfrm>
                <a:off x="281795" y="5383625"/>
                <a:ext cx="683389" cy="576000"/>
              </a:xfrm>
              <a:prstGeom prst="rect">
                <a:avLst/>
              </a:prstGeom>
              <a:noFill/>
              <a:ln>
                <a:noFill/>
              </a:ln>
            </p:spPr>
          </p:pic>
        </p:grpSp>
      </p:grpSp>
      <p:pic>
        <p:nvPicPr>
          <p:cNvPr id="316" name="Google Shape;316;p54"/>
          <p:cNvPicPr preferRelativeResize="0"/>
          <p:nvPr/>
        </p:nvPicPr>
        <p:blipFill rotWithShape="1">
          <a:blip r:embed="rId8">
            <a:alphaModFix/>
          </a:blip>
          <a:srcRect b="0" l="0" r="0" t="0"/>
          <a:stretch/>
        </p:blipFill>
        <p:spPr>
          <a:xfrm>
            <a:off x="5639333" y="1565094"/>
            <a:ext cx="3816532" cy="60061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322" name="Google Shape;322;p20"/>
          <p:cNvSpPr/>
          <p:nvPr/>
        </p:nvSpPr>
        <p:spPr>
          <a:xfrm>
            <a:off x="375975"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3" name="Google Shape;323;p20"/>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4" name="Google Shape;324;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325" name="Google Shape;325;p20"/>
          <p:cNvSpPr txBox="1"/>
          <p:nvPr/>
        </p:nvSpPr>
        <p:spPr>
          <a:xfrm>
            <a:off x="958646" y="3641405"/>
            <a:ext cx="6075199"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CLASIFICACIÓN DE </a:t>
            </a:r>
            <a:r>
              <a:rPr b="1" i="0" lang="en-US" sz="2000" u="none" cap="none" strike="noStrike">
                <a:solidFill>
                  <a:srgbClr val="ED6B00"/>
                </a:solidFill>
                <a:latin typeface="Calibri"/>
                <a:ea typeface="Calibri"/>
                <a:cs typeface="Calibri"/>
                <a:sym typeface="Calibri"/>
              </a:rPr>
              <a:t>CUENTAS</a:t>
            </a:r>
            <a:endParaRPr b="0" i="0" sz="20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Para realizar la siguiente actividad, utiliza el archivo</a:t>
            </a:r>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Actividad Práctica</a:t>
            </a:r>
            <a:r>
              <a:rPr b="0" i="0" lang="en-US" sz="1600" u="none" cap="none" strike="noStrike">
                <a:solidFill>
                  <a:srgbClr val="000000"/>
                </a:solidFill>
                <a:latin typeface="Calibri"/>
                <a:ea typeface="Calibri"/>
                <a:cs typeface="Calibri"/>
                <a:sym typeface="Calibri"/>
              </a:rPr>
              <a:t>,  y sigue las instrucciones señaladas.</a:t>
            </a:r>
            <a:r>
              <a:rPr b="0" i="0" lang="en-US"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sp>
        <p:nvSpPr>
          <p:cNvPr id="326" name="Google Shape;326;p20"/>
          <p:cNvSpPr txBox="1"/>
          <p:nvPr/>
        </p:nvSpPr>
        <p:spPr>
          <a:xfrm>
            <a:off x="367056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1</a:t>
            </a:r>
            <a:endParaRPr b="0" i="0" sz="6000" u="none" cap="none" strike="noStrike">
              <a:solidFill>
                <a:srgbClr val="FFB375"/>
              </a:solidFill>
              <a:latin typeface="Calibri"/>
              <a:ea typeface="Calibri"/>
              <a:cs typeface="Calibri"/>
              <a:sym typeface="Calibri"/>
            </a:endParaRPr>
          </a:p>
        </p:txBody>
      </p:sp>
      <p:pic>
        <p:nvPicPr>
          <p:cNvPr id="327" name="Google Shape;327;p20"/>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328" name="Google Shape;328;p20"/>
          <p:cNvSpPr txBox="1"/>
          <p:nvPr/>
        </p:nvSpPr>
        <p:spPr>
          <a:xfrm>
            <a:off x="2686559"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327"/>
                                        </p:tgtEl>
                                        <p:attrNameLst>
                                          <p:attrName>style.visibility</p:attrName>
                                        </p:attrNameLst>
                                      </p:cBhvr>
                                      <p:to>
                                        <p:strVal val="visible"/>
                                      </p:to>
                                    </p:set>
                                    <p:anim calcmode="lin" valueType="num">
                                      <p:cBhvr additive="base">
                                        <p:cTn dur="1000"/>
                                        <p:tgtEl>
                                          <p:spTgt spid="32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1"/>
          <p:cNvSpPr/>
          <p:nvPr/>
        </p:nvSpPr>
        <p:spPr>
          <a:xfrm>
            <a:off x="431624" y="2372800"/>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4" name="Google Shape;334;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5" name="Google Shape;335;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336" name="Google Shape;336;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337" name="Google Shape;337;p21"/>
          <p:cNvPicPr preferRelativeResize="0"/>
          <p:nvPr/>
        </p:nvPicPr>
        <p:blipFill rotWithShape="1">
          <a:blip r:embed="rId3">
            <a:alphaModFix/>
          </a:blip>
          <a:srcRect b="0" l="0" r="0" t="0"/>
          <a:stretch/>
        </p:blipFill>
        <p:spPr>
          <a:xfrm>
            <a:off x="6006376" y="2890682"/>
            <a:ext cx="2963594" cy="4629223"/>
          </a:xfrm>
          <a:prstGeom prst="rect">
            <a:avLst/>
          </a:prstGeom>
          <a:noFill/>
          <a:ln>
            <a:noFill/>
          </a:ln>
        </p:spPr>
      </p:pic>
      <p:sp>
        <p:nvSpPr>
          <p:cNvPr id="338" name="Google Shape;338;p21"/>
          <p:cNvSpPr txBox="1"/>
          <p:nvPr/>
        </p:nvSpPr>
        <p:spPr>
          <a:xfrm>
            <a:off x="958646" y="3641405"/>
            <a:ext cx="6004861"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CLASIFICACIÓN DE </a:t>
            </a:r>
            <a:r>
              <a:rPr b="1" i="0" lang="en-US" sz="2000" u="none" cap="none" strike="noStrike">
                <a:solidFill>
                  <a:srgbClr val="ED6B00"/>
                </a:solidFill>
                <a:latin typeface="Calibri"/>
                <a:ea typeface="Calibri"/>
                <a:cs typeface="Calibri"/>
                <a:sym typeface="Calibri"/>
              </a:rPr>
              <a:t>CUENTAS</a:t>
            </a:r>
            <a:endParaRPr b="0" i="0" sz="20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339" name="Google Shape;339;p21"/>
          <p:cNvPicPr preferRelativeResize="0"/>
          <p:nvPr/>
        </p:nvPicPr>
        <p:blipFill rotWithShape="1">
          <a:blip r:embed="rId4">
            <a:alphaModFix/>
          </a:blip>
          <a:srcRect b="0" l="0" r="0" t="0"/>
          <a:stretch/>
        </p:blipFill>
        <p:spPr>
          <a:xfrm>
            <a:off x="3220624" y="4011561"/>
            <a:ext cx="673176" cy="603721"/>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367"/>
                                        <p:tgtEl>
                                          <p:spTgt spid="337"/>
                                        </p:tgtEl>
                                      </p:cBhvr>
                                    </p:animEffect>
                                  </p:childTnLst>
                                </p:cTn>
                              </p:par>
                            </p:childTnLst>
                          </p:cTn>
                        </p:par>
                        <p:par>
                          <p:cTn fill="hold">
                            <p:stCondLst>
                              <p:cond delay="1367"/>
                            </p:stCondLst>
                            <p:childTnLst>
                              <p:par>
                                <p:cTn fill="hold" nodeType="afterEffect" presetClass="entr" presetID="23" presetSubtype="16">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ppt_w</p:attrName>
                                        </p:attrNameLst>
                                      </p:cBhvr>
                                      <p:tavLst>
                                        <p:tav fmla="" tm="0">
                                          <p:val>
                                            <p:strVal val="0"/>
                                          </p:val>
                                        </p:tav>
                                        <p:tav fmla="" tm="100000">
                                          <p:val>
                                            <p:strVal val="#ppt_w"/>
                                          </p:val>
                                        </p:tav>
                                      </p:tavLst>
                                    </p:anim>
                                    <p:anim calcmode="lin" valueType="num">
                                      <p:cBhvr additive="base">
                                        <p:cTn dur="500"/>
                                        <p:tgtEl>
                                          <p:spTgt spid="33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38"/>
          <p:cNvSpPr/>
          <p:nvPr/>
        </p:nvSpPr>
        <p:spPr>
          <a:xfrm>
            <a:off x="252573" y="1472661"/>
            <a:ext cx="2980513" cy="4608826"/>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3" name="Google Shape;83;p38"/>
          <p:cNvSpPr txBox="1"/>
          <p:nvPr/>
        </p:nvSpPr>
        <p:spPr>
          <a:xfrm>
            <a:off x="358671" y="2041003"/>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4" name="Google Shape;84;p38"/>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85" name="Google Shape;85;p38"/>
          <p:cNvSpPr/>
          <p:nvPr/>
        </p:nvSpPr>
        <p:spPr>
          <a:xfrm>
            <a:off x="3362219" y="1472660"/>
            <a:ext cx="2980513" cy="4608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6" name="Google Shape;86;p38"/>
          <p:cNvSpPr txBox="1"/>
          <p:nvPr/>
        </p:nvSpPr>
        <p:spPr>
          <a:xfrm>
            <a:off x="3561634" y="2499449"/>
            <a:ext cx="2781097"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1. </a:t>
            </a:r>
            <a:r>
              <a:rPr b="0" i="0" lang="en-US" sz="1400" u="none" cap="none" strike="noStrike">
                <a:solidFill>
                  <a:srgbClr val="000000"/>
                </a:solidFill>
                <a:latin typeface="Calibri"/>
                <a:ea typeface="Calibri"/>
                <a:cs typeface="Calibri"/>
                <a:sym typeface="Calibri"/>
              </a:rPr>
              <a:t>Maneja Normas Internacionales de Contabilidad legislación tributaria, en el registro de las actividades financieras y económicas de una entidad.</a:t>
            </a: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87" name="Google Shape;87;p38"/>
          <p:cNvSpPr txBox="1"/>
          <p:nvPr/>
        </p:nvSpPr>
        <p:spPr>
          <a:xfrm>
            <a:off x="3561636" y="2041003"/>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88" name="Google Shape;88;p38"/>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89" name="Google Shape;89;p38"/>
          <p:cNvSpPr/>
          <p:nvPr/>
        </p:nvSpPr>
        <p:spPr>
          <a:xfrm>
            <a:off x="6473043" y="1472660"/>
            <a:ext cx="2980513" cy="4608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0" name="Google Shape;90;p38"/>
          <p:cNvSpPr txBox="1"/>
          <p:nvPr/>
        </p:nvSpPr>
        <p:spPr>
          <a:xfrm>
            <a:off x="6656439" y="2499450"/>
            <a:ext cx="2684206" cy="25732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1.1</a:t>
            </a:r>
            <a:r>
              <a:rPr b="0" i="0" lang="en-US" sz="1400" u="none" cap="none" strike="noStrike">
                <a:solidFill>
                  <a:srgbClr val="000000"/>
                </a:solidFill>
                <a:latin typeface="Calibri"/>
                <a:ea typeface="Calibri"/>
                <a:cs typeface="Calibri"/>
                <a:sym typeface="Calibri"/>
              </a:rPr>
              <a:t> Registra las operaciones de acuerdo a las normas contables internacionales (IFRS) y evalúa sus efectos sobre el resultado económico y financiero de la empresa.</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Reconoce la contabilidad financiera, las etapas del proceso contable,  las cuentas contables  y su clasificación  de acuerdo a normativa IFRS.</a:t>
            </a:r>
            <a:endParaRPr/>
          </a:p>
        </p:txBody>
      </p:sp>
      <p:sp>
        <p:nvSpPr>
          <p:cNvPr id="91" name="Google Shape;91;p38"/>
          <p:cNvSpPr txBox="1"/>
          <p:nvPr/>
        </p:nvSpPr>
        <p:spPr>
          <a:xfrm>
            <a:off x="6554516" y="2041003"/>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2" name="Google Shape;92;p38"/>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3" name="Google Shape;93;p38"/>
          <p:cNvPicPr preferRelativeResize="0"/>
          <p:nvPr/>
        </p:nvPicPr>
        <p:blipFill rotWithShape="1">
          <a:blip r:embed="rId6">
            <a:alphaModFix/>
          </a:blip>
          <a:srcRect b="0" l="0" r="0" t="0"/>
          <a:stretch/>
        </p:blipFill>
        <p:spPr>
          <a:xfrm flipH="1">
            <a:off x="4025856" y="3982063"/>
            <a:ext cx="2902684" cy="3917038"/>
          </a:xfrm>
          <a:prstGeom prst="rect">
            <a:avLst/>
          </a:prstGeom>
          <a:noFill/>
          <a:ln>
            <a:noFill/>
          </a:ln>
        </p:spPr>
      </p:pic>
      <p:pic>
        <p:nvPicPr>
          <p:cNvPr id="94" name="Google Shape;94;p38"/>
          <p:cNvPicPr preferRelativeResize="0"/>
          <p:nvPr/>
        </p:nvPicPr>
        <p:blipFill rotWithShape="1">
          <a:blip r:embed="rId7">
            <a:alphaModFix/>
          </a:blip>
          <a:srcRect b="0" l="0" r="0" t="0"/>
          <a:stretch/>
        </p:blipFill>
        <p:spPr>
          <a:xfrm flipH="1">
            <a:off x="777738" y="4577918"/>
            <a:ext cx="2978131" cy="2366381"/>
          </a:xfrm>
          <a:prstGeom prst="rect">
            <a:avLst/>
          </a:prstGeom>
          <a:noFill/>
          <a:ln>
            <a:noFill/>
          </a:ln>
        </p:spPr>
      </p:pic>
      <p:sp>
        <p:nvSpPr>
          <p:cNvPr id="95" name="Google Shape;95;p38"/>
          <p:cNvSpPr txBox="1"/>
          <p:nvPr/>
        </p:nvSpPr>
        <p:spPr>
          <a:xfrm>
            <a:off x="334294" y="2499449"/>
            <a:ext cx="2969208"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rgbClr val="000000"/>
                </a:solidFill>
                <a:latin typeface="Calibri"/>
                <a:ea typeface="Calibri"/>
                <a:cs typeface="Calibri"/>
                <a:sym typeface="Calibri"/>
              </a:rPr>
              <a:t>OA1</a:t>
            </a:r>
            <a:r>
              <a:rPr b="0" i="0" lang="en-US" sz="1400" u="none" cap="none" strike="noStrike">
                <a:solidFill>
                  <a:srgbClr val="000000"/>
                </a:solidFill>
                <a:latin typeface="Calibri"/>
                <a:ea typeface="Calibri"/>
                <a:cs typeface="Calibri"/>
                <a:sym typeface="Calibri"/>
              </a:rPr>
              <a:t>. Leer y utilizar información contable básica acerca de la marcha de la empresa, incluida información sobre importaciones y/o exportaciones, de acuerdo a las normas internaciones de contabilidad</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(NIC) y de información financiera (NIIF) y a la legislación tributaria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B - C - H</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96" name="Google Shape;96;p38"/>
          <p:cNvSpPr/>
          <p:nvPr/>
        </p:nvSpPr>
        <p:spPr>
          <a:xfrm>
            <a:off x="6114352" y="4718659"/>
            <a:ext cx="48577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9"/>
          <p:cNvSpPr txBox="1"/>
          <p:nvPr/>
        </p:nvSpPr>
        <p:spPr>
          <a:xfrm>
            <a:off x="2490788" y="1755776"/>
            <a:ext cx="78867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500" u="none" cap="none" strike="noStrike">
              <a:solidFill>
                <a:srgbClr val="ED6B00"/>
              </a:solidFill>
              <a:latin typeface="Calibri"/>
              <a:ea typeface="Calibri"/>
              <a:cs typeface="Calibri"/>
              <a:sym typeface="Calibri"/>
            </a:endParaRPr>
          </a:p>
        </p:txBody>
      </p:sp>
      <p:sp>
        <p:nvSpPr>
          <p:cNvPr id="102" name="Google Shape;102;p39"/>
          <p:cNvSpPr/>
          <p:nvPr/>
        </p:nvSpPr>
        <p:spPr>
          <a:xfrm>
            <a:off x="520700" y="2133600"/>
            <a:ext cx="7975500" cy="4603800"/>
          </a:xfrm>
          <a:prstGeom prst="roundRect">
            <a:avLst>
              <a:gd fmla="val 4315"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3" name="Google Shape;103;p39"/>
          <p:cNvSpPr/>
          <p:nvPr/>
        </p:nvSpPr>
        <p:spPr>
          <a:xfrm>
            <a:off x="385761" y="1200706"/>
            <a:ext cx="9334501"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500" u="none" cap="none" strike="noStrike">
                <a:solidFill>
                  <a:srgbClr val="ED6B00"/>
                </a:solidFill>
                <a:latin typeface="Calibri"/>
                <a:ea typeface="Calibri"/>
                <a:cs typeface="Calibri"/>
                <a:sym typeface="Calibri"/>
              </a:rPr>
              <a:t>INTRODUCCIÓN </a:t>
            </a:r>
            <a:r>
              <a:rPr b="0" i="0" lang="en-US" sz="3500" u="none" cap="none" strike="noStrike">
                <a:solidFill>
                  <a:srgbClr val="A93501"/>
                </a:solidFill>
                <a:latin typeface="Calibri"/>
                <a:ea typeface="Calibri"/>
                <a:cs typeface="Calibri"/>
                <a:sym typeface="Calibri"/>
              </a:rPr>
              <a:t>AL MÓDULO</a:t>
            </a:r>
            <a:endParaRPr/>
          </a:p>
        </p:txBody>
      </p:sp>
      <p:sp>
        <p:nvSpPr>
          <p:cNvPr id="104" name="Google Shape;104;p39"/>
          <p:cNvSpPr txBox="1"/>
          <p:nvPr/>
        </p:nvSpPr>
        <p:spPr>
          <a:xfrm>
            <a:off x="698500" y="2486025"/>
            <a:ext cx="5731145" cy="22199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Para dar inicio  al  Módulo de Utilización de Información Contable, te invitamos a revisar el siguiente animación y responder las preguntas que </a:t>
            </a:r>
            <a:r>
              <a:rPr lang="en-US" sz="1600">
                <a:latin typeface="Calibri"/>
                <a:ea typeface="Calibri"/>
                <a:cs typeface="Calibri"/>
                <a:sym typeface="Calibri"/>
              </a:rPr>
              <a:t>vienen</a:t>
            </a:r>
            <a:r>
              <a:rPr b="0" i="0" lang="en-US" sz="1600" u="none" cap="none" strike="noStrike">
                <a:solidFill>
                  <a:srgbClr val="000000"/>
                </a:solidFill>
                <a:latin typeface="Calibri"/>
                <a:ea typeface="Calibri"/>
                <a:cs typeface="Calibri"/>
                <a:sym typeface="Calibri"/>
              </a:rPr>
              <a:t> a continuación:</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600">
              <a:latin typeface="Calibri"/>
              <a:ea typeface="Calibri"/>
              <a:cs typeface="Calibri"/>
              <a:sym typeface="Calibri"/>
            </a:endParaRPr>
          </a:p>
          <a:p>
            <a:pPr indent="0" lvl="0" marL="0" marR="0" rtl="0" algn="l">
              <a:lnSpc>
                <a:spcPct val="100000"/>
              </a:lnSpc>
              <a:spcBef>
                <a:spcPts val="0"/>
              </a:spcBef>
              <a:spcAft>
                <a:spcPts val="0"/>
              </a:spcAft>
              <a:buNone/>
            </a:pPr>
            <a:r>
              <a:t/>
            </a:r>
            <a:endParaRPr sz="1600">
              <a:latin typeface="Calibri"/>
              <a:ea typeface="Calibri"/>
              <a:cs typeface="Calibri"/>
              <a:sym typeface="Calibri"/>
            </a:endParaRPr>
          </a:p>
          <a:p>
            <a:pPr indent="0" lvl="0" marL="0" marR="0" rtl="0" algn="l">
              <a:lnSpc>
                <a:spcPct val="100000"/>
              </a:lnSpc>
              <a:spcBef>
                <a:spcPts val="0"/>
              </a:spcBef>
              <a:spcAft>
                <a:spcPts val="0"/>
              </a:spcAft>
              <a:buNone/>
            </a:pPr>
            <a:r>
              <a:t/>
            </a:r>
            <a:endParaRPr sz="1600">
              <a:latin typeface="Calibri"/>
              <a:ea typeface="Calibri"/>
              <a:cs typeface="Calibri"/>
              <a:sym typeface="Calibri"/>
            </a:endParaRPr>
          </a:p>
          <a:p>
            <a:pPr indent="0" lvl="0" marL="0" marR="0" rtl="0" algn="l">
              <a:lnSpc>
                <a:spcPct val="100000"/>
              </a:lnSpc>
              <a:spcBef>
                <a:spcPts val="0"/>
              </a:spcBef>
              <a:spcAft>
                <a:spcPts val="0"/>
              </a:spcAft>
              <a:buNone/>
            </a:pPr>
            <a:r>
              <a:t/>
            </a:r>
            <a:endParaRPr sz="1600">
              <a:latin typeface="Calibri"/>
              <a:ea typeface="Calibri"/>
              <a:cs typeface="Calibri"/>
              <a:sym typeface="Calibri"/>
            </a:endParaRPr>
          </a:p>
          <a:p>
            <a:pPr indent="0" lvl="0" marL="0" marR="0" rtl="0" algn="l">
              <a:lnSpc>
                <a:spcPct val="100000"/>
              </a:lnSpc>
              <a:spcBef>
                <a:spcPts val="0"/>
              </a:spcBef>
              <a:spcAft>
                <a:spcPts val="0"/>
              </a:spcAft>
              <a:buNone/>
            </a:pPr>
            <a:r>
              <a:t/>
            </a:r>
            <a:endParaRPr sz="1600">
              <a:latin typeface="Calibri"/>
              <a:ea typeface="Calibri"/>
              <a:cs typeface="Calibri"/>
              <a:sym typeface="Calibri"/>
            </a:endParaRPr>
          </a:p>
          <a:p>
            <a:pPr indent="0" lvl="0" marL="0" marR="0" rtl="0" algn="l">
              <a:lnSpc>
                <a:spcPct val="100000"/>
              </a:lnSpc>
              <a:spcBef>
                <a:spcPts val="0"/>
              </a:spcBef>
              <a:spcAft>
                <a:spcPts val="0"/>
              </a:spcAft>
              <a:buNone/>
            </a:pPr>
            <a:r>
              <a:t/>
            </a:r>
            <a:endParaRPr b="1" i="1" sz="1600">
              <a:solidFill>
                <a:srgbClr val="800000"/>
              </a:solidFill>
              <a:latin typeface="Calibri"/>
              <a:ea typeface="Calibri"/>
              <a:cs typeface="Calibri"/>
              <a:sym typeface="Calibri"/>
            </a:endParaRPr>
          </a:p>
          <a:p>
            <a:pPr indent="0" lvl="0" marL="0" marR="0" rtl="0" algn="ctr">
              <a:lnSpc>
                <a:spcPct val="100000"/>
              </a:lnSpc>
              <a:spcBef>
                <a:spcPts val="0"/>
              </a:spcBef>
              <a:spcAft>
                <a:spcPts val="0"/>
              </a:spcAft>
              <a:buNone/>
            </a:pPr>
            <a:r>
              <a:rPr b="1" i="1" lang="en-US" sz="1600" u="none" cap="none" strike="noStrike">
                <a:solidFill>
                  <a:srgbClr val="800000"/>
                </a:solidFill>
                <a:latin typeface="Calibri"/>
                <a:ea typeface="Calibri"/>
                <a:cs typeface="Calibri"/>
                <a:sym typeface="Calibri"/>
              </a:rPr>
              <a:t>“Si pensásemos que la  contabilidad nos ayuda a ordenar lo que tenemos y debemos”…</a:t>
            </a:r>
            <a:endParaRPr/>
          </a:p>
          <a:p>
            <a:pPr indent="0" lvl="0" marL="0" marR="0" rtl="0" algn="l">
              <a:lnSpc>
                <a:spcPct val="100000"/>
              </a:lnSpc>
              <a:spcBef>
                <a:spcPts val="0"/>
              </a:spcBef>
              <a:spcAft>
                <a:spcPts val="0"/>
              </a:spcAft>
              <a:buNone/>
            </a:pPr>
            <a:r>
              <a:t/>
            </a:r>
            <a:endParaRPr b="1" i="0" sz="1600" u="none" cap="none" strike="noStrike">
              <a:solidFill>
                <a:srgbClr val="000000"/>
              </a:solidFill>
              <a:latin typeface="Calibri"/>
              <a:ea typeface="Calibri"/>
              <a:cs typeface="Calibri"/>
              <a:sym typeface="Calibri"/>
            </a:endParaRPr>
          </a:p>
        </p:txBody>
      </p:sp>
      <p:pic>
        <p:nvPicPr>
          <p:cNvPr id="105" name="Google Shape;105;p39"/>
          <p:cNvPicPr preferRelativeResize="0"/>
          <p:nvPr/>
        </p:nvPicPr>
        <p:blipFill rotWithShape="1">
          <a:blip r:embed="rId3">
            <a:alphaModFix/>
          </a:blip>
          <a:srcRect b="0" l="0" r="0" t="0"/>
          <a:stretch/>
        </p:blipFill>
        <p:spPr>
          <a:xfrm>
            <a:off x="6284913" y="3994200"/>
            <a:ext cx="2501899" cy="2743200"/>
          </a:xfrm>
          <a:prstGeom prst="rect">
            <a:avLst/>
          </a:prstGeom>
          <a:noFill/>
          <a:ln>
            <a:noFill/>
          </a:ln>
        </p:spPr>
      </p:pic>
      <p:sp>
        <p:nvSpPr>
          <p:cNvPr id="106" name="Google Shape;106;p39"/>
          <p:cNvSpPr/>
          <p:nvPr/>
        </p:nvSpPr>
        <p:spPr>
          <a:xfrm>
            <a:off x="786786" y="5167807"/>
            <a:ext cx="5028900" cy="1569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¿Creen que necesitamos contabilidad para nuestra </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vida diaria?</a:t>
            </a:r>
            <a:endParaRPr/>
          </a:p>
          <a:p>
            <a:pPr indent="0" lvl="0" marL="0" marR="0" rtl="0" algn="ctr">
              <a:lnSpc>
                <a:spcPct val="100000"/>
              </a:lnSpc>
              <a:spcBef>
                <a:spcPts val="0"/>
              </a:spcBef>
              <a:spcAft>
                <a:spcPts val="0"/>
              </a:spcAft>
              <a:buNone/>
            </a:pPr>
            <a:r>
              <a:t/>
            </a:r>
            <a:endParaRPr b="1"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¿Creen que una empresa es próspera porque </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lleva contabilidad?</a:t>
            </a:r>
            <a:endParaRPr/>
          </a:p>
          <a:p>
            <a:pPr indent="-38800" lvl="0" marL="1404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pic>
        <p:nvPicPr>
          <p:cNvPr id="107" name="Google Shape;107;p39"/>
          <p:cNvPicPr preferRelativeResize="0"/>
          <p:nvPr/>
        </p:nvPicPr>
        <p:blipFill rotWithShape="1">
          <a:blip r:embed="rId4">
            <a:alphaModFix/>
          </a:blip>
          <a:srcRect b="0" l="0" r="0" t="0"/>
          <a:stretch/>
        </p:blipFill>
        <p:spPr>
          <a:xfrm>
            <a:off x="8219904" y="2165808"/>
            <a:ext cx="482540" cy="482540"/>
          </a:xfrm>
          <a:prstGeom prst="rect">
            <a:avLst/>
          </a:prstGeom>
          <a:noFill/>
          <a:ln>
            <a:noFill/>
          </a:ln>
        </p:spPr>
      </p:pic>
      <p:pic>
        <p:nvPicPr>
          <p:cNvPr id="108" name="Google Shape;108;p39" title="Historia de la contabilidad_SUB (1).mp4">
            <a:hlinkClick r:id="rId5"/>
          </p:cNvPr>
          <p:cNvPicPr preferRelativeResize="0"/>
          <p:nvPr/>
        </p:nvPicPr>
        <p:blipFill>
          <a:blip r:embed="rId6">
            <a:alphaModFix/>
          </a:blip>
          <a:stretch>
            <a:fillRect/>
          </a:stretch>
        </p:blipFill>
        <p:spPr>
          <a:xfrm>
            <a:off x="4143184" y="3068366"/>
            <a:ext cx="2529739" cy="14229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0"/>
          <p:cNvSpPr/>
          <p:nvPr/>
        </p:nvSpPr>
        <p:spPr>
          <a:xfrm>
            <a:off x="3416300" y="2628900"/>
            <a:ext cx="5312916" cy="2679748"/>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4" name="Google Shape;114;p40"/>
          <p:cNvSpPr/>
          <p:nvPr/>
        </p:nvSpPr>
        <p:spPr>
          <a:xfrm rot="-7028957">
            <a:off x="2935196" y="3426188"/>
            <a:ext cx="436374" cy="1031431"/>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5" name="Google Shape;115;p40"/>
          <p:cNvSpPr txBox="1"/>
          <p:nvPr/>
        </p:nvSpPr>
        <p:spPr>
          <a:xfrm>
            <a:off x="363275" y="1357881"/>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3400"/>
              <a:buFont typeface="Arial"/>
              <a:buNone/>
            </a:pPr>
            <a:r>
              <a:rPr b="1" i="0" lang="en-US" sz="3400" u="none" cap="none" strike="noStrike">
                <a:solidFill>
                  <a:srgbClr val="ED6B00"/>
                </a:solidFill>
                <a:latin typeface="Calibri"/>
                <a:ea typeface="Calibri"/>
                <a:cs typeface="Calibri"/>
                <a:sym typeface="Calibri"/>
              </a:rPr>
              <a:t>ANTES DE COMENZAR</a:t>
            </a:r>
            <a:endParaRPr b="0" i="0" sz="3400" u="none" cap="none" strike="noStrike">
              <a:solidFill>
                <a:srgbClr val="A93501"/>
              </a:solidFill>
              <a:latin typeface="Calibri"/>
              <a:ea typeface="Calibri"/>
              <a:cs typeface="Calibri"/>
              <a:sym typeface="Calibri"/>
            </a:endParaRPr>
          </a:p>
        </p:txBody>
      </p:sp>
      <p:pic>
        <p:nvPicPr>
          <p:cNvPr id="116" name="Google Shape;116;p40"/>
          <p:cNvPicPr preferRelativeResize="0"/>
          <p:nvPr/>
        </p:nvPicPr>
        <p:blipFill rotWithShape="1">
          <a:blip r:embed="rId3">
            <a:alphaModFix/>
          </a:blip>
          <a:srcRect b="0" l="0" r="0" t="0"/>
          <a:stretch/>
        </p:blipFill>
        <p:spPr>
          <a:xfrm flipH="1">
            <a:off x="485775" y="3771900"/>
            <a:ext cx="2543020" cy="2616200"/>
          </a:xfrm>
          <a:prstGeom prst="rect">
            <a:avLst/>
          </a:prstGeom>
          <a:noFill/>
          <a:ln>
            <a:noFill/>
          </a:ln>
        </p:spPr>
      </p:pic>
      <p:sp>
        <p:nvSpPr>
          <p:cNvPr id="117" name="Google Shape;117;p40"/>
          <p:cNvSpPr/>
          <p:nvPr/>
        </p:nvSpPr>
        <p:spPr>
          <a:xfrm>
            <a:off x="3687763" y="2826763"/>
            <a:ext cx="4857750" cy="256172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Reflexiona de manera individual y luego reúnete en </a:t>
            </a:r>
            <a:r>
              <a:rPr b="0" i="0" lang="en-US" sz="1800" u="none" cap="none" strike="noStrike">
                <a:solidFill>
                  <a:schemeClr val="dk1"/>
                </a:solidFill>
                <a:latin typeface="Calibri"/>
                <a:ea typeface="Calibri"/>
                <a:cs typeface="Calibri"/>
                <a:sym typeface="Calibri"/>
              </a:rPr>
              <a:t>grupos de no más de tres integrantes, </a:t>
            </a:r>
            <a:r>
              <a:rPr b="0" i="0" lang="en-US" sz="1800" u="none" cap="none" strike="noStrike">
                <a:solidFill>
                  <a:srgbClr val="000000"/>
                </a:solidFill>
                <a:latin typeface="Calibri"/>
                <a:ea typeface="Calibri"/>
                <a:cs typeface="Calibri"/>
                <a:sym typeface="Calibri"/>
              </a:rPr>
              <a:t>comparte tus reflexiones y generen una respuesta única.  Finalmente, un líder de cada grupo comparte las respuestas con el curso.</a:t>
            </a:r>
            <a:endParaRPr/>
          </a:p>
          <a:p>
            <a:pPr indent="0" lvl="0" marL="0" marR="0" rtl="0" algn="l">
              <a:lnSpc>
                <a:spcPct val="7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A93501"/>
                </a:solidFill>
                <a:latin typeface="Calibri"/>
                <a:ea typeface="Calibri"/>
                <a:cs typeface="Calibri"/>
                <a:sym typeface="Calibri"/>
              </a:rPr>
              <a:t>¡Muy Bien! </a:t>
            </a:r>
            <a:r>
              <a:rPr b="0" i="0" lang="en-US" sz="1800" u="none" cap="none" strike="noStrike">
                <a:solidFill>
                  <a:srgbClr val="000000"/>
                </a:solidFill>
                <a:latin typeface="Calibri"/>
                <a:ea typeface="Calibri"/>
                <a:cs typeface="Calibri"/>
                <a:sym typeface="Calibri"/>
              </a:rPr>
              <a:t>Ahora te invitamos a seguir profundizando, para ello revisa la siguiente presentación:</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1"/>
          <p:cNvSpPr/>
          <p:nvPr/>
        </p:nvSpPr>
        <p:spPr>
          <a:xfrm>
            <a:off x="4171950" y="3227386"/>
            <a:ext cx="4954620" cy="2673881"/>
          </a:xfrm>
          <a:prstGeom prst="roundRect">
            <a:avLst>
              <a:gd fmla="val 5034"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3" name="Google Shape;123;p41"/>
          <p:cNvSpPr txBox="1"/>
          <p:nvPr/>
        </p:nvSpPr>
        <p:spPr>
          <a:xfrm>
            <a:off x="4089252" y="2775000"/>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Al término de la actividad estarás en condiciones de:</a:t>
            </a:r>
            <a:endParaRPr b="1" i="0" sz="1400" u="none" cap="none" strike="noStrike">
              <a:solidFill>
                <a:schemeClr val="dk1"/>
              </a:solidFill>
              <a:latin typeface="Calibri"/>
              <a:ea typeface="Calibri"/>
              <a:cs typeface="Calibri"/>
              <a:sym typeface="Calibri"/>
            </a:endParaRPr>
          </a:p>
        </p:txBody>
      </p:sp>
      <p:sp>
        <p:nvSpPr>
          <p:cNvPr id="124" name="Google Shape;124;p41"/>
          <p:cNvSpPr txBox="1"/>
          <p:nvPr/>
        </p:nvSpPr>
        <p:spPr>
          <a:xfrm>
            <a:off x="5551284" y="870408"/>
            <a:ext cx="5448300" cy="40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100"/>
              </a:spcBef>
              <a:spcAft>
                <a:spcPts val="0"/>
              </a:spcAft>
              <a:buNone/>
            </a:pPr>
            <a:r>
              <a:t/>
            </a:r>
            <a:endParaRPr b="0" i="0" sz="1600" u="none" cap="none" strike="noStrike">
              <a:solidFill>
                <a:srgbClr val="000000"/>
              </a:solidFill>
              <a:latin typeface="Calibri"/>
              <a:ea typeface="Calibri"/>
              <a:cs typeface="Calibri"/>
              <a:sym typeface="Calibri"/>
            </a:endParaRPr>
          </a:p>
        </p:txBody>
      </p:sp>
      <p:sp>
        <p:nvSpPr>
          <p:cNvPr id="125" name="Google Shape;125;p41"/>
          <p:cNvSpPr txBox="1"/>
          <p:nvPr/>
        </p:nvSpPr>
        <p:spPr>
          <a:xfrm>
            <a:off x="4017018"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1</a:t>
            </a:r>
            <a:endParaRPr b="0" i="0" sz="5000" u="none" cap="none" strike="noStrike">
              <a:solidFill>
                <a:srgbClr val="FFB375"/>
              </a:solidFill>
              <a:latin typeface="Calibri"/>
              <a:ea typeface="Calibri"/>
              <a:cs typeface="Calibri"/>
              <a:sym typeface="Calibri"/>
            </a:endParaRPr>
          </a:p>
        </p:txBody>
      </p:sp>
      <p:pic>
        <p:nvPicPr>
          <p:cNvPr id="126" name="Google Shape;126;p41"/>
          <p:cNvPicPr preferRelativeResize="0"/>
          <p:nvPr/>
        </p:nvPicPr>
        <p:blipFill rotWithShape="1">
          <a:blip r:embed="rId3">
            <a:alphaModFix/>
          </a:blip>
          <a:srcRect b="0" l="0" r="0" t="0"/>
          <a:stretch/>
        </p:blipFill>
        <p:spPr>
          <a:xfrm>
            <a:off x="678383" y="2382979"/>
            <a:ext cx="2950556" cy="4313787"/>
          </a:xfrm>
          <a:prstGeom prst="rect">
            <a:avLst/>
          </a:prstGeom>
          <a:noFill/>
          <a:ln>
            <a:noFill/>
          </a:ln>
        </p:spPr>
      </p:pic>
      <p:sp>
        <p:nvSpPr>
          <p:cNvPr id="127" name="Google Shape;127;p41"/>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
        <p:nvSpPr>
          <p:cNvPr id="128" name="Google Shape;128;p41"/>
          <p:cNvSpPr/>
          <p:nvPr/>
        </p:nvSpPr>
        <p:spPr>
          <a:xfrm>
            <a:off x="4988387" y="770461"/>
            <a:ext cx="5666913" cy="37446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0" i="0" sz="2000" u="none" cap="none" strike="noStrike">
              <a:solidFill>
                <a:srgbClr val="A93501"/>
              </a:solidFill>
              <a:latin typeface="Calibri"/>
              <a:ea typeface="Calibri"/>
              <a:cs typeface="Calibri"/>
              <a:sym typeface="Calibri"/>
            </a:endParaRPr>
          </a:p>
        </p:txBody>
      </p:sp>
      <p:sp>
        <p:nvSpPr>
          <p:cNvPr id="129" name="Google Shape;129;p41"/>
          <p:cNvSpPr/>
          <p:nvPr/>
        </p:nvSpPr>
        <p:spPr>
          <a:xfrm>
            <a:off x="4050476" y="3520494"/>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1"/>
          <p:cNvSpPr/>
          <p:nvPr/>
        </p:nvSpPr>
        <p:spPr>
          <a:xfrm>
            <a:off x="4050476" y="3955219"/>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41"/>
          <p:cNvSpPr/>
          <p:nvPr/>
        </p:nvSpPr>
        <p:spPr>
          <a:xfrm>
            <a:off x="4050476" y="4339141"/>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1"/>
          <p:cNvSpPr/>
          <p:nvPr/>
        </p:nvSpPr>
        <p:spPr>
          <a:xfrm>
            <a:off x="4358749" y="3460331"/>
            <a:ext cx="4632851" cy="23185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Reconocer el concepto Contabilidad</a:t>
            </a:r>
            <a:endParaRPr/>
          </a:p>
          <a:p>
            <a:pPr indent="0" lvl="0" marL="0" marR="0" rtl="0" algn="l">
              <a:lnSpc>
                <a:spcPct val="100000"/>
              </a:lnSpc>
              <a:spcBef>
                <a:spcPts val="1100"/>
              </a:spcBef>
              <a:spcAft>
                <a:spcPts val="0"/>
              </a:spcAft>
              <a:buNone/>
            </a:pPr>
            <a:r>
              <a:rPr b="0" i="0" lang="en-US" sz="1800" u="none" cap="none" strike="noStrike">
                <a:solidFill>
                  <a:srgbClr val="000000"/>
                </a:solidFill>
                <a:latin typeface="Calibri"/>
                <a:ea typeface="Calibri"/>
                <a:cs typeface="Calibri"/>
                <a:sym typeface="Calibri"/>
              </a:rPr>
              <a:t>Identificar funciones de la Contabilidad</a:t>
            </a:r>
            <a:endParaRPr/>
          </a:p>
          <a:p>
            <a:pPr indent="0" lvl="0" marL="0" marR="0" rtl="0" algn="l">
              <a:lnSpc>
                <a:spcPct val="100000"/>
              </a:lnSpc>
              <a:spcBef>
                <a:spcPts val="1100"/>
              </a:spcBef>
              <a:spcAft>
                <a:spcPts val="0"/>
              </a:spcAft>
              <a:buNone/>
            </a:pPr>
            <a:r>
              <a:rPr b="0" i="0" lang="en-US" sz="1800" u="none" cap="none" strike="noStrike">
                <a:solidFill>
                  <a:srgbClr val="000000"/>
                </a:solidFill>
                <a:latin typeface="Calibri"/>
                <a:ea typeface="Calibri"/>
                <a:cs typeface="Calibri"/>
                <a:sym typeface="Calibri"/>
              </a:rPr>
              <a:t>Reconocer ecuación contable</a:t>
            </a:r>
            <a:endParaRPr/>
          </a:p>
          <a:p>
            <a:pPr indent="0" lvl="0" marL="0" marR="0" rtl="0" algn="l">
              <a:lnSpc>
                <a:spcPct val="100000"/>
              </a:lnSpc>
              <a:spcBef>
                <a:spcPts val="1100"/>
              </a:spcBef>
              <a:spcAft>
                <a:spcPts val="0"/>
              </a:spcAft>
              <a:buNone/>
            </a:pPr>
            <a:r>
              <a:rPr b="0" i="0" lang="en-US" sz="1800" u="none" cap="none" strike="noStrike">
                <a:solidFill>
                  <a:srgbClr val="000000"/>
                </a:solidFill>
                <a:latin typeface="Calibri"/>
                <a:ea typeface="Calibri"/>
                <a:cs typeface="Calibri"/>
                <a:sym typeface="Calibri"/>
              </a:rPr>
              <a:t>Identificar tipos de cuentas contables</a:t>
            </a:r>
            <a:endParaRPr/>
          </a:p>
          <a:p>
            <a:pPr indent="0" lvl="0" marL="0" marR="0" rtl="0" algn="l">
              <a:lnSpc>
                <a:spcPct val="100000"/>
              </a:lnSpc>
              <a:spcBef>
                <a:spcPts val="1100"/>
              </a:spcBef>
              <a:spcAft>
                <a:spcPts val="0"/>
              </a:spcAft>
              <a:buNone/>
            </a:pPr>
            <a:r>
              <a:rPr b="0" i="0" lang="en-US" sz="1800" u="none" cap="none" strike="noStrike">
                <a:solidFill>
                  <a:srgbClr val="000000"/>
                </a:solidFill>
                <a:latin typeface="Calibri"/>
                <a:ea typeface="Calibri"/>
                <a:cs typeface="Calibri"/>
                <a:sym typeface="Calibri"/>
              </a:rPr>
              <a:t>Clasificar tipos de cuentas de acuerdo a normativa IFRS</a:t>
            </a:r>
            <a:endParaRPr/>
          </a:p>
        </p:txBody>
      </p:sp>
      <p:sp>
        <p:nvSpPr>
          <p:cNvPr id="133" name="Google Shape;133;p41"/>
          <p:cNvSpPr txBox="1"/>
          <p:nvPr/>
        </p:nvSpPr>
        <p:spPr>
          <a:xfrm>
            <a:off x="4029301" y="3475562"/>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1</a:t>
            </a:r>
            <a:endParaRPr b="1" i="0" sz="1600" u="none" cap="none" strike="noStrike">
              <a:solidFill>
                <a:srgbClr val="FFFFFF"/>
              </a:solidFill>
              <a:latin typeface="Calibri"/>
              <a:ea typeface="Calibri"/>
              <a:cs typeface="Calibri"/>
              <a:sym typeface="Calibri"/>
            </a:endParaRPr>
          </a:p>
        </p:txBody>
      </p:sp>
      <p:sp>
        <p:nvSpPr>
          <p:cNvPr id="134" name="Google Shape;134;p41"/>
          <p:cNvSpPr txBox="1"/>
          <p:nvPr/>
        </p:nvSpPr>
        <p:spPr>
          <a:xfrm>
            <a:off x="4035651" y="3917947"/>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2</a:t>
            </a:r>
            <a:endParaRPr b="1" i="0" sz="1600" u="none" cap="none" strike="noStrike">
              <a:solidFill>
                <a:srgbClr val="FFFFFF"/>
              </a:solidFill>
              <a:latin typeface="Calibri"/>
              <a:ea typeface="Calibri"/>
              <a:cs typeface="Calibri"/>
              <a:sym typeface="Calibri"/>
            </a:endParaRPr>
          </a:p>
        </p:txBody>
      </p:sp>
      <p:sp>
        <p:nvSpPr>
          <p:cNvPr id="135" name="Google Shape;135;p41"/>
          <p:cNvSpPr txBox="1"/>
          <p:nvPr/>
        </p:nvSpPr>
        <p:spPr>
          <a:xfrm>
            <a:off x="4035651" y="4286245"/>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3</a:t>
            </a:r>
            <a:endParaRPr b="1" i="0" sz="1600" u="none" cap="none" strike="noStrike">
              <a:solidFill>
                <a:srgbClr val="FFFFFF"/>
              </a:solidFill>
              <a:latin typeface="Calibri"/>
              <a:ea typeface="Calibri"/>
              <a:cs typeface="Calibri"/>
              <a:sym typeface="Calibri"/>
            </a:endParaRPr>
          </a:p>
        </p:txBody>
      </p:sp>
      <p:sp>
        <p:nvSpPr>
          <p:cNvPr id="136" name="Google Shape;136;p41"/>
          <p:cNvSpPr/>
          <p:nvPr/>
        </p:nvSpPr>
        <p:spPr>
          <a:xfrm>
            <a:off x="5358630" y="1209424"/>
            <a:ext cx="184666" cy="40267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0" i="0" sz="2200" u="none" cap="none" strike="noStrike">
              <a:solidFill>
                <a:srgbClr val="A93501"/>
              </a:solidFill>
              <a:latin typeface="Calibri"/>
              <a:ea typeface="Calibri"/>
              <a:cs typeface="Calibri"/>
              <a:sym typeface="Calibri"/>
            </a:endParaRPr>
          </a:p>
        </p:txBody>
      </p:sp>
      <p:sp>
        <p:nvSpPr>
          <p:cNvPr id="137" name="Google Shape;137;p41"/>
          <p:cNvSpPr/>
          <p:nvPr/>
        </p:nvSpPr>
        <p:spPr>
          <a:xfrm>
            <a:off x="4058952" y="4776484"/>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41"/>
          <p:cNvSpPr/>
          <p:nvPr/>
        </p:nvSpPr>
        <p:spPr>
          <a:xfrm>
            <a:off x="4058952" y="5228142"/>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41"/>
          <p:cNvSpPr txBox="1"/>
          <p:nvPr/>
        </p:nvSpPr>
        <p:spPr>
          <a:xfrm>
            <a:off x="4044127" y="4739212"/>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4</a:t>
            </a:r>
            <a:endParaRPr b="1" i="0" sz="1600" u="none" cap="none" strike="noStrike">
              <a:solidFill>
                <a:srgbClr val="FFFFFF"/>
              </a:solidFill>
              <a:latin typeface="Calibri"/>
              <a:ea typeface="Calibri"/>
              <a:cs typeface="Calibri"/>
              <a:sym typeface="Calibri"/>
            </a:endParaRPr>
          </a:p>
        </p:txBody>
      </p:sp>
      <p:sp>
        <p:nvSpPr>
          <p:cNvPr id="140" name="Google Shape;140;p41"/>
          <p:cNvSpPr txBox="1"/>
          <p:nvPr/>
        </p:nvSpPr>
        <p:spPr>
          <a:xfrm>
            <a:off x="4044127" y="5175246"/>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5</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p:nvPr/>
        </p:nvSpPr>
        <p:spPr>
          <a:xfrm>
            <a:off x="520700" y="2133600"/>
            <a:ext cx="8458200" cy="4533900"/>
          </a:xfrm>
          <a:prstGeom prst="roundRect">
            <a:avLst>
              <a:gd fmla="val 4315"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6" name="Google Shape;146;p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3400" u="none" cap="none" strike="noStrike">
                <a:solidFill>
                  <a:srgbClr val="ED6B00"/>
                </a:solidFill>
                <a:latin typeface="Calibri"/>
                <a:ea typeface="Calibri"/>
                <a:cs typeface="Calibri"/>
                <a:sym typeface="Calibri"/>
              </a:rPr>
              <a:t>CONCEPTO DE </a:t>
            </a:r>
            <a:r>
              <a:rPr b="0" i="0" lang="en-US" sz="3400" u="none" cap="none" strike="noStrike">
                <a:solidFill>
                  <a:srgbClr val="A93501"/>
                </a:solidFill>
                <a:latin typeface="Calibri"/>
                <a:ea typeface="Calibri"/>
                <a:cs typeface="Calibri"/>
                <a:sym typeface="Calibri"/>
              </a:rPr>
              <a:t>CONTABILIDAD</a:t>
            </a:r>
            <a:endParaRPr b="0" i="0" sz="3400" u="none" cap="none" strike="noStrike">
              <a:solidFill>
                <a:srgbClr val="A93501"/>
              </a:solidFill>
              <a:latin typeface="Calibri"/>
              <a:ea typeface="Calibri"/>
              <a:cs typeface="Calibri"/>
              <a:sym typeface="Calibri"/>
            </a:endParaRPr>
          </a:p>
        </p:txBody>
      </p:sp>
      <p:pic>
        <p:nvPicPr>
          <p:cNvPr descr="Contabilidad.png" id="147" name="Google Shape;147;p6"/>
          <p:cNvPicPr preferRelativeResize="0"/>
          <p:nvPr/>
        </p:nvPicPr>
        <p:blipFill rotWithShape="1">
          <a:blip r:embed="rId3">
            <a:alphaModFix/>
          </a:blip>
          <a:srcRect b="0" l="0" r="0" t="0"/>
          <a:stretch/>
        </p:blipFill>
        <p:spPr>
          <a:xfrm>
            <a:off x="774700" y="2463308"/>
            <a:ext cx="8085601" cy="4003667"/>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2"/>
          <p:cNvSpPr/>
          <p:nvPr/>
        </p:nvSpPr>
        <p:spPr>
          <a:xfrm>
            <a:off x="520700" y="2108200"/>
            <a:ext cx="8572500" cy="4533900"/>
          </a:xfrm>
          <a:prstGeom prst="roundRect">
            <a:avLst>
              <a:gd fmla="val 4315"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3" name="Google Shape;153;p42"/>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3400" u="none" cap="none" strike="noStrike">
                <a:solidFill>
                  <a:srgbClr val="ED6B00"/>
                </a:solidFill>
                <a:latin typeface="Calibri"/>
                <a:ea typeface="Calibri"/>
                <a:cs typeface="Calibri"/>
                <a:sym typeface="Calibri"/>
              </a:rPr>
              <a:t>OBJETIVOS DE </a:t>
            </a:r>
            <a:r>
              <a:rPr b="0" i="0" lang="en-US" sz="3400" u="none" cap="none" strike="noStrike">
                <a:solidFill>
                  <a:srgbClr val="A93501"/>
                </a:solidFill>
                <a:latin typeface="Calibri"/>
                <a:ea typeface="Calibri"/>
                <a:cs typeface="Calibri"/>
                <a:sym typeface="Calibri"/>
              </a:rPr>
              <a:t>LA</a:t>
            </a:r>
            <a:r>
              <a:rPr b="1" i="0" lang="en-US" sz="3400" u="none" cap="none" strike="noStrike">
                <a:solidFill>
                  <a:srgbClr val="ED6B00"/>
                </a:solidFill>
                <a:latin typeface="Calibri"/>
                <a:ea typeface="Calibri"/>
                <a:cs typeface="Calibri"/>
                <a:sym typeface="Calibri"/>
              </a:rPr>
              <a:t> </a:t>
            </a:r>
            <a:r>
              <a:rPr b="0" i="0" lang="en-US" sz="3400" u="none" cap="none" strike="noStrike">
                <a:solidFill>
                  <a:srgbClr val="A93501"/>
                </a:solidFill>
                <a:latin typeface="Calibri"/>
                <a:ea typeface="Calibri"/>
                <a:cs typeface="Calibri"/>
                <a:sym typeface="Calibri"/>
              </a:rPr>
              <a:t>CONTABILIDAD</a:t>
            </a:r>
            <a:endParaRPr b="0" i="0" sz="3400" u="none" cap="none" strike="noStrike">
              <a:solidFill>
                <a:srgbClr val="A93501"/>
              </a:solidFill>
              <a:latin typeface="Calibri"/>
              <a:ea typeface="Calibri"/>
              <a:cs typeface="Calibri"/>
              <a:sym typeface="Calibri"/>
            </a:endParaRPr>
          </a:p>
        </p:txBody>
      </p:sp>
      <p:sp>
        <p:nvSpPr>
          <p:cNvPr id="154" name="Google Shape;154;p42"/>
          <p:cNvSpPr/>
          <p:nvPr/>
        </p:nvSpPr>
        <p:spPr>
          <a:xfrm>
            <a:off x="3195112" y="5009731"/>
            <a:ext cx="1381651"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800000"/>
                </a:solidFill>
                <a:latin typeface="Calibri"/>
                <a:ea typeface="Calibri"/>
                <a:cs typeface="Calibri"/>
                <a:sym typeface="Calibri"/>
              </a:rPr>
              <a:t>- Dueños</a:t>
            </a:r>
            <a:endParaRPr/>
          </a:p>
          <a:p>
            <a:pPr indent="0" lvl="0" marL="0" marR="0" rtl="0" algn="l">
              <a:lnSpc>
                <a:spcPct val="100000"/>
              </a:lnSpc>
              <a:spcBef>
                <a:spcPts val="0"/>
              </a:spcBef>
              <a:spcAft>
                <a:spcPts val="0"/>
              </a:spcAft>
              <a:buNone/>
            </a:pPr>
            <a:r>
              <a:rPr b="0" i="0" lang="en-US" sz="1800" u="none" cap="none" strike="noStrike">
                <a:solidFill>
                  <a:srgbClr val="800000"/>
                </a:solidFill>
                <a:latin typeface="Calibri"/>
                <a:ea typeface="Calibri"/>
                <a:cs typeface="Calibri"/>
                <a:sym typeface="Calibri"/>
              </a:rPr>
              <a:t>- Accionistas</a:t>
            </a:r>
            <a:endParaRPr/>
          </a:p>
          <a:p>
            <a:pPr indent="0" lvl="0" marL="0" marR="0" rtl="0" algn="l">
              <a:lnSpc>
                <a:spcPct val="100000"/>
              </a:lnSpc>
              <a:spcBef>
                <a:spcPts val="0"/>
              </a:spcBef>
              <a:spcAft>
                <a:spcPts val="0"/>
              </a:spcAft>
              <a:buNone/>
            </a:pPr>
            <a:r>
              <a:rPr b="0" i="0" lang="en-US" sz="1800" u="none" cap="none" strike="noStrike">
                <a:solidFill>
                  <a:srgbClr val="800000"/>
                </a:solidFill>
                <a:latin typeface="Calibri"/>
                <a:ea typeface="Calibri"/>
                <a:cs typeface="Calibri"/>
                <a:sym typeface="Calibri"/>
              </a:rPr>
              <a:t>- Bancos</a:t>
            </a:r>
            <a:endParaRPr/>
          </a:p>
          <a:p>
            <a:pPr indent="0" lvl="0" marL="0" marR="0" rtl="0" algn="l">
              <a:lnSpc>
                <a:spcPct val="100000"/>
              </a:lnSpc>
              <a:spcBef>
                <a:spcPts val="0"/>
              </a:spcBef>
              <a:spcAft>
                <a:spcPts val="0"/>
              </a:spcAft>
              <a:buNone/>
            </a:pPr>
            <a:r>
              <a:rPr b="0" i="0" lang="en-US" sz="1800" u="none" cap="none" strike="noStrike">
                <a:solidFill>
                  <a:srgbClr val="800000"/>
                </a:solidFill>
                <a:latin typeface="Calibri"/>
                <a:ea typeface="Calibri"/>
                <a:cs typeface="Calibri"/>
                <a:sym typeface="Calibri"/>
              </a:rPr>
              <a:t>- Gerentes</a:t>
            </a:r>
            <a:endParaRPr b="0" i="0" sz="1800" u="none" cap="none" strike="noStrike">
              <a:solidFill>
                <a:srgbClr val="800000"/>
              </a:solidFill>
              <a:latin typeface="Calibri"/>
              <a:ea typeface="Calibri"/>
              <a:cs typeface="Calibri"/>
              <a:sym typeface="Calibri"/>
            </a:endParaRPr>
          </a:p>
        </p:txBody>
      </p:sp>
      <p:sp>
        <p:nvSpPr>
          <p:cNvPr id="155" name="Google Shape;155;p42"/>
          <p:cNvSpPr/>
          <p:nvPr/>
        </p:nvSpPr>
        <p:spPr>
          <a:xfrm>
            <a:off x="1298111" y="3104050"/>
            <a:ext cx="101793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Principal</a:t>
            </a:r>
            <a:endParaRPr/>
          </a:p>
          <a:p>
            <a:pPr indent="0" lvl="0" marL="0" marR="0" rtl="0" algn="ctr">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Objetivo</a:t>
            </a:r>
            <a:endParaRPr b="1" i="0" sz="1800" u="none" cap="none" strike="noStrike">
              <a:solidFill>
                <a:schemeClr val="dk1"/>
              </a:solidFill>
              <a:latin typeface="Calibri"/>
              <a:ea typeface="Calibri"/>
              <a:cs typeface="Calibri"/>
              <a:sym typeface="Calibri"/>
            </a:endParaRPr>
          </a:p>
        </p:txBody>
      </p:sp>
      <p:sp>
        <p:nvSpPr>
          <p:cNvPr id="156" name="Google Shape;156;p42"/>
          <p:cNvSpPr/>
          <p:nvPr/>
        </p:nvSpPr>
        <p:spPr>
          <a:xfrm>
            <a:off x="3101511" y="3104050"/>
            <a:ext cx="144142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Proporcionar </a:t>
            </a:r>
            <a:endParaRPr/>
          </a:p>
          <a:p>
            <a:pPr indent="0" lvl="0" marL="0" marR="0" rtl="0" algn="ctr">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información</a:t>
            </a:r>
            <a:endParaRPr b="1" i="0" sz="1800" u="none" cap="none" strike="noStrike">
              <a:solidFill>
                <a:schemeClr val="dk1"/>
              </a:solidFill>
              <a:latin typeface="Calibri"/>
              <a:ea typeface="Calibri"/>
              <a:cs typeface="Calibri"/>
              <a:sym typeface="Calibri"/>
            </a:endParaRPr>
          </a:p>
        </p:txBody>
      </p:sp>
      <p:sp>
        <p:nvSpPr>
          <p:cNvPr id="157" name="Google Shape;157;p42"/>
          <p:cNvSpPr/>
          <p:nvPr/>
        </p:nvSpPr>
        <p:spPr>
          <a:xfrm>
            <a:off x="5120811" y="3104050"/>
            <a:ext cx="134739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Generar</a:t>
            </a:r>
            <a:endParaRPr/>
          </a:p>
          <a:p>
            <a:pPr indent="0" lvl="0" marL="0" marR="0" rtl="0" algn="ctr">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información</a:t>
            </a:r>
            <a:endParaRPr b="1" i="0" sz="1800" u="none" cap="none" strike="noStrike">
              <a:solidFill>
                <a:schemeClr val="dk1"/>
              </a:solidFill>
              <a:latin typeface="Calibri"/>
              <a:ea typeface="Calibri"/>
              <a:cs typeface="Calibri"/>
              <a:sym typeface="Calibri"/>
            </a:endParaRPr>
          </a:p>
        </p:txBody>
      </p:sp>
      <p:sp>
        <p:nvSpPr>
          <p:cNvPr id="158" name="Google Shape;158;p42"/>
          <p:cNvSpPr/>
          <p:nvPr/>
        </p:nvSpPr>
        <p:spPr>
          <a:xfrm>
            <a:off x="6992938" y="2990950"/>
            <a:ext cx="1584325"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Obtener objetivos y</a:t>
            </a:r>
            <a:endParaRPr/>
          </a:p>
          <a:p>
            <a:pPr indent="0" lvl="0" marL="0" marR="0" rtl="0" algn="ctr">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respuestas</a:t>
            </a:r>
            <a:endParaRPr b="1" i="0" sz="1800" u="none" cap="none" strike="noStrike">
              <a:solidFill>
                <a:schemeClr val="dk1"/>
              </a:solidFill>
              <a:latin typeface="Calibri"/>
              <a:ea typeface="Calibri"/>
              <a:cs typeface="Calibri"/>
              <a:sym typeface="Calibri"/>
            </a:endParaRPr>
          </a:p>
        </p:txBody>
      </p:sp>
      <p:grpSp>
        <p:nvGrpSpPr>
          <p:cNvPr id="159" name="Google Shape;159;p42"/>
          <p:cNvGrpSpPr/>
          <p:nvPr/>
        </p:nvGrpSpPr>
        <p:grpSpPr>
          <a:xfrm>
            <a:off x="744538" y="2511612"/>
            <a:ext cx="8124825" cy="1883568"/>
            <a:chOff x="282575" y="1965512"/>
            <a:chExt cx="9566275" cy="2217738"/>
          </a:xfrm>
        </p:grpSpPr>
        <p:sp>
          <p:nvSpPr>
            <p:cNvPr id="160" name="Google Shape;160;p42"/>
            <p:cNvSpPr/>
            <p:nvPr/>
          </p:nvSpPr>
          <p:spPr>
            <a:xfrm>
              <a:off x="5176838" y="1965512"/>
              <a:ext cx="4672012" cy="2217738"/>
            </a:xfrm>
            <a:custGeom>
              <a:rect b="b" l="l" r="r" t="t"/>
              <a:pathLst>
                <a:path extrusionOk="0" h="582" w="1227">
                  <a:moveTo>
                    <a:pt x="1046" y="0"/>
                  </a:moveTo>
                  <a:cubicBezTo>
                    <a:pt x="743" y="0"/>
                    <a:pt x="743" y="0"/>
                    <a:pt x="743" y="0"/>
                  </a:cubicBezTo>
                  <a:cubicBezTo>
                    <a:pt x="733" y="0"/>
                    <a:pt x="723" y="5"/>
                    <a:pt x="718" y="14"/>
                  </a:cubicBezTo>
                  <a:cubicBezTo>
                    <a:pt x="427" y="519"/>
                    <a:pt x="427" y="519"/>
                    <a:pt x="427" y="519"/>
                  </a:cubicBezTo>
                  <a:cubicBezTo>
                    <a:pt x="422" y="528"/>
                    <a:pt x="413" y="533"/>
                    <a:pt x="403" y="533"/>
                  </a:cubicBezTo>
                  <a:cubicBezTo>
                    <a:pt x="155" y="533"/>
                    <a:pt x="155" y="533"/>
                    <a:pt x="155" y="533"/>
                  </a:cubicBezTo>
                  <a:cubicBezTo>
                    <a:pt x="145" y="533"/>
                    <a:pt x="136" y="528"/>
                    <a:pt x="131" y="519"/>
                  </a:cubicBezTo>
                  <a:cubicBezTo>
                    <a:pt x="28" y="341"/>
                    <a:pt x="28" y="341"/>
                    <a:pt x="28" y="341"/>
                  </a:cubicBezTo>
                  <a:cubicBezTo>
                    <a:pt x="0" y="390"/>
                    <a:pt x="0" y="390"/>
                    <a:pt x="0" y="390"/>
                  </a:cubicBezTo>
                  <a:cubicBezTo>
                    <a:pt x="103" y="568"/>
                    <a:pt x="103" y="568"/>
                    <a:pt x="103" y="568"/>
                  </a:cubicBezTo>
                  <a:cubicBezTo>
                    <a:pt x="108" y="577"/>
                    <a:pt x="117" y="582"/>
                    <a:pt x="127" y="582"/>
                  </a:cubicBezTo>
                  <a:cubicBezTo>
                    <a:pt x="431" y="582"/>
                    <a:pt x="431" y="582"/>
                    <a:pt x="431" y="582"/>
                  </a:cubicBezTo>
                  <a:cubicBezTo>
                    <a:pt x="441" y="582"/>
                    <a:pt x="450" y="577"/>
                    <a:pt x="455" y="568"/>
                  </a:cubicBezTo>
                  <a:cubicBezTo>
                    <a:pt x="747" y="63"/>
                    <a:pt x="747" y="63"/>
                    <a:pt x="747" y="63"/>
                  </a:cubicBezTo>
                  <a:cubicBezTo>
                    <a:pt x="752" y="54"/>
                    <a:pt x="761" y="49"/>
                    <a:pt x="771" y="49"/>
                  </a:cubicBezTo>
                  <a:cubicBezTo>
                    <a:pt x="1018" y="49"/>
                    <a:pt x="1018" y="49"/>
                    <a:pt x="1018" y="49"/>
                  </a:cubicBezTo>
                  <a:cubicBezTo>
                    <a:pt x="1028" y="49"/>
                    <a:pt x="1037" y="54"/>
                    <a:pt x="1042" y="63"/>
                  </a:cubicBezTo>
                  <a:cubicBezTo>
                    <a:pt x="1166" y="277"/>
                    <a:pt x="1166" y="277"/>
                    <a:pt x="1166" y="277"/>
                  </a:cubicBezTo>
                  <a:cubicBezTo>
                    <a:pt x="1171" y="286"/>
                    <a:pt x="1171" y="296"/>
                    <a:pt x="1166" y="305"/>
                  </a:cubicBezTo>
                  <a:cubicBezTo>
                    <a:pt x="1042" y="519"/>
                    <a:pt x="1042" y="519"/>
                    <a:pt x="1042" y="519"/>
                  </a:cubicBezTo>
                  <a:cubicBezTo>
                    <a:pt x="1037" y="528"/>
                    <a:pt x="1028" y="533"/>
                    <a:pt x="1018" y="533"/>
                  </a:cubicBezTo>
                  <a:cubicBezTo>
                    <a:pt x="771" y="533"/>
                    <a:pt x="771" y="533"/>
                    <a:pt x="771" y="533"/>
                  </a:cubicBezTo>
                  <a:cubicBezTo>
                    <a:pt x="761" y="533"/>
                    <a:pt x="752" y="528"/>
                    <a:pt x="747" y="519"/>
                  </a:cubicBezTo>
                  <a:cubicBezTo>
                    <a:pt x="642" y="339"/>
                    <a:pt x="642" y="339"/>
                    <a:pt x="642" y="339"/>
                  </a:cubicBezTo>
                  <a:cubicBezTo>
                    <a:pt x="614" y="388"/>
                    <a:pt x="614" y="388"/>
                    <a:pt x="614" y="388"/>
                  </a:cubicBezTo>
                  <a:cubicBezTo>
                    <a:pt x="718" y="568"/>
                    <a:pt x="718" y="568"/>
                    <a:pt x="718" y="568"/>
                  </a:cubicBezTo>
                  <a:cubicBezTo>
                    <a:pt x="723" y="577"/>
                    <a:pt x="733" y="582"/>
                    <a:pt x="743" y="582"/>
                  </a:cubicBezTo>
                  <a:cubicBezTo>
                    <a:pt x="1046" y="582"/>
                    <a:pt x="1046" y="582"/>
                    <a:pt x="1046" y="582"/>
                  </a:cubicBezTo>
                  <a:cubicBezTo>
                    <a:pt x="1056" y="582"/>
                    <a:pt x="1066" y="577"/>
                    <a:pt x="1071" y="568"/>
                  </a:cubicBezTo>
                  <a:cubicBezTo>
                    <a:pt x="1222" y="305"/>
                    <a:pt x="1222" y="305"/>
                    <a:pt x="1222" y="305"/>
                  </a:cubicBezTo>
                  <a:cubicBezTo>
                    <a:pt x="1227" y="296"/>
                    <a:pt x="1227" y="286"/>
                    <a:pt x="1222" y="277"/>
                  </a:cubicBezTo>
                  <a:cubicBezTo>
                    <a:pt x="1071" y="14"/>
                    <a:pt x="1071" y="14"/>
                    <a:pt x="1071" y="14"/>
                  </a:cubicBezTo>
                  <a:cubicBezTo>
                    <a:pt x="1066" y="5"/>
                    <a:pt x="1056" y="0"/>
                    <a:pt x="1046"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42"/>
            <p:cNvSpPr/>
            <p:nvPr/>
          </p:nvSpPr>
          <p:spPr>
            <a:xfrm>
              <a:off x="2835275" y="1965512"/>
              <a:ext cx="4465637" cy="2217738"/>
            </a:xfrm>
            <a:custGeom>
              <a:rect b="b" l="l" r="r" t="t"/>
              <a:pathLst>
                <a:path extrusionOk="0" h="582" w="1173">
                  <a:moveTo>
                    <a:pt x="1046" y="0"/>
                  </a:moveTo>
                  <a:cubicBezTo>
                    <a:pt x="742" y="0"/>
                    <a:pt x="742" y="0"/>
                    <a:pt x="742" y="0"/>
                  </a:cubicBezTo>
                  <a:cubicBezTo>
                    <a:pt x="732" y="0"/>
                    <a:pt x="723" y="5"/>
                    <a:pt x="718" y="14"/>
                  </a:cubicBezTo>
                  <a:cubicBezTo>
                    <a:pt x="426" y="519"/>
                    <a:pt x="426" y="519"/>
                    <a:pt x="426" y="519"/>
                  </a:cubicBezTo>
                  <a:cubicBezTo>
                    <a:pt x="421" y="528"/>
                    <a:pt x="412" y="533"/>
                    <a:pt x="402" y="533"/>
                  </a:cubicBezTo>
                  <a:cubicBezTo>
                    <a:pt x="154" y="533"/>
                    <a:pt x="154" y="533"/>
                    <a:pt x="154" y="533"/>
                  </a:cubicBezTo>
                  <a:cubicBezTo>
                    <a:pt x="144" y="533"/>
                    <a:pt x="135" y="528"/>
                    <a:pt x="130" y="519"/>
                  </a:cubicBezTo>
                  <a:cubicBezTo>
                    <a:pt x="28" y="343"/>
                    <a:pt x="28" y="343"/>
                    <a:pt x="28" y="343"/>
                  </a:cubicBezTo>
                  <a:cubicBezTo>
                    <a:pt x="0" y="391"/>
                    <a:pt x="0" y="391"/>
                    <a:pt x="0" y="391"/>
                  </a:cubicBezTo>
                  <a:cubicBezTo>
                    <a:pt x="102" y="568"/>
                    <a:pt x="102" y="568"/>
                    <a:pt x="102" y="568"/>
                  </a:cubicBezTo>
                  <a:cubicBezTo>
                    <a:pt x="107" y="577"/>
                    <a:pt x="116" y="582"/>
                    <a:pt x="126" y="582"/>
                  </a:cubicBezTo>
                  <a:cubicBezTo>
                    <a:pt x="430" y="582"/>
                    <a:pt x="430" y="582"/>
                    <a:pt x="430" y="582"/>
                  </a:cubicBezTo>
                  <a:cubicBezTo>
                    <a:pt x="440" y="582"/>
                    <a:pt x="449" y="577"/>
                    <a:pt x="454" y="568"/>
                  </a:cubicBezTo>
                  <a:cubicBezTo>
                    <a:pt x="746" y="63"/>
                    <a:pt x="746" y="63"/>
                    <a:pt x="746" y="63"/>
                  </a:cubicBezTo>
                  <a:cubicBezTo>
                    <a:pt x="751" y="54"/>
                    <a:pt x="760" y="49"/>
                    <a:pt x="770" y="49"/>
                  </a:cubicBezTo>
                  <a:cubicBezTo>
                    <a:pt x="1018" y="49"/>
                    <a:pt x="1018" y="49"/>
                    <a:pt x="1018" y="49"/>
                  </a:cubicBezTo>
                  <a:cubicBezTo>
                    <a:pt x="1028" y="49"/>
                    <a:pt x="1037" y="54"/>
                    <a:pt x="1042" y="63"/>
                  </a:cubicBezTo>
                  <a:cubicBezTo>
                    <a:pt x="1145" y="241"/>
                    <a:pt x="1145" y="241"/>
                    <a:pt x="1145" y="241"/>
                  </a:cubicBezTo>
                  <a:cubicBezTo>
                    <a:pt x="1173" y="193"/>
                    <a:pt x="1173" y="193"/>
                    <a:pt x="1173" y="193"/>
                  </a:cubicBezTo>
                  <a:cubicBezTo>
                    <a:pt x="1070" y="14"/>
                    <a:pt x="1070" y="14"/>
                    <a:pt x="1070" y="14"/>
                  </a:cubicBezTo>
                  <a:cubicBezTo>
                    <a:pt x="1065" y="5"/>
                    <a:pt x="1056" y="0"/>
                    <a:pt x="1046"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42"/>
            <p:cNvSpPr/>
            <p:nvPr/>
          </p:nvSpPr>
          <p:spPr>
            <a:xfrm>
              <a:off x="282575" y="1965512"/>
              <a:ext cx="4676775" cy="2217738"/>
            </a:xfrm>
            <a:custGeom>
              <a:rect b="b" l="l" r="r" t="t"/>
              <a:pathLst>
                <a:path extrusionOk="0" h="582" w="1228">
                  <a:moveTo>
                    <a:pt x="1100" y="0"/>
                  </a:moveTo>
                  <a:cubicBezTo>
                    <a:pt x="796" y="0"/>
                    <a:pt x="796" y="0"/>
                    <a:pt x="796" y="0"/>
                  </a:cubicBezTo>
                  <a:cubicBezTo>
                    <a:pt x="786" y="0"/>
                    <a:pt x="777" y="5"/>
                    <a:pt x="772" y="14"/>
                  </a:cubicBezTo>
                  <a:cubicBezTo>
                    <a:pt x="480" y="519"/>
                    <a:pt x="480" y="519"/>
                    <a:pt x="480" y="519"/>
                  </a:cubicBezTo>
                  <a:cubicBezTo>
                    <a:pt x="475" y="528"/>
                    <a:pt x="466" y="533"/>
                    <a:pt x="456" y="533"/>
                  </a:cubicBezTo>
                  <a:cubicBezTo>
                    <a:pt x="209" y="533"/>
                    <a:pt x="209" y="533"/>
                    <a:pt x="209" y="533"/>
                  </a:cubicBezTo>
                  <a:cubicBezTo>
                    <a:pt x="199" y="533"/>
                    <a:pt x="190" y="528"/>
                    <a:pt x="185" y="519"/>
                  </a:cubicBezTo>
                  <a:cubicBezTo>
                    <a:pt x="61" y="305"/>
                    <a:pt x="61" y="305"/>
                    <a:pt x="61" y="305"/>
                  </a:cubicBezTo>
                  <a:cubicBezTo>
                    <a:pt x="56" y="296"/>
                    <a:pt x="56" y="286"/>
                    <a:pt x="61" y="277"/>
                  </a:cubicBezTo>
                  <a:cubicBezTo>
                    <a:pt x="185" y="63"/>
                    <a:pt x="185" y="63"/>
                    <a:pt x="185" y="63"/>
                  </a:cubicBezTo>
                  <a:cubicBezTo>
                    <a:pt x="190" y="54"/>
                    <a:pt x="199" y="49"/>
                    <a:pt x="209" y="49"/>
                  </a:cubicBezTo>
                  <a:cubicBezTo>
                    <a:pt x="456" y="49"/>
                    <a:pt x="456" y="49"/>
                    <a:pt x="456" y="49"/>
                  </a:cubicBezTo>
                  <a:cubicBezTo>
                    <a:pt x="466" y="49"/>
                    <a:pt x="475" y="54"/>
                    <a:pt x="480" y="63"/>
                  </a:cubicBezTo>
                  <a:cubicBezTo>
                    <a:pt x="585" y="243"/>
                    <a:pt x="585" y="243"/>
                    <a:pt x="585" y="243"/>
                  </a:cubicBezTo>
                  <a:cubicBezTo>
                    <a:pt x="613" y="194"/>
                    <a:pt x="613" y="194"/>
                    <a:pt x="613" y="194"/>
                  </a:cubicBezTo>
                  <a:cubicBezTo>
                    <a:pt x="509" y="14"/>
                    <a:pt x="509" y="14"/>
                    <a:pt x="509" y="14"/>
                  </a:cubicBezTo>
                  <a:cubicBezTo>
                    <a:pt x="504" y="5"/>
                    <a:pt x="494" y="0"/>
                    <a:pt x="484" y="0"/>
                  </a:cubicBezTo>
                  <a:cubicBezTo>
                    <a:pt x="181" y="0"/>
                    <a:pt x="181" y="0"/>
                    <a:pt x="181" y="0"/>
                  </a:cubicBezTo>
                  <a:cubicBezTo>
                    <a:pt x="171" y="0"/>
                    <a:pt x="161" y="5"/>
                    <a:pt x="156" y="14"/>
                  </a:cubicBezTo>
                  <a:cubicBezTo>
                    <a:pt x="5" y="277"/>
                    <a:pt x="5" y="277"/>
                    <a:pt x="5" y="277"/>
                  </a:cubicBezTo>
                  <a:cubicBezTo>
                    <a:pt x="0" y="286"/>
                    <a:pt x="0" y="296"/>
                    <a:pt x="5" y="305"/>
                  </a:cubicBezTo>
                  <a:cubicBezTo>
                    <a:pt x="156" y="568"/>
                    <a:pt x="156" y="568"/>
                    <a:pt x="156" y="568"/>
                  </a:cubicBezTo>
                  <a:cubicBezTo>
                    <a:pt x="161" y="577"/>
                    <a:pt x="171" y="582"/>
                    <a:pt x="181" y="582"/>
                  </a:cubicBezTo>
                  <a:cubicBezTo>
                    <a:pt x="484" y="582"/>
                    <a:pt x="484" y="582"/>
                    <a:pt x="484" y="582"/>
                  </a:cubicBezTo>
                  <a:cubicBezTo>
                    <a:pt x="494" y="582"/>
                    <a:pt x="504" y="577"/>
                    <a:pt x="509" y="568"/>
                  </a:cubicBezTo>
                  <a:cubicBezTo>
                    <a:pt x="800" y="63"/>
                    <a:pt x="800" y="63"/>
                    <a:pt x="800" y="63"/>
                  </a:cubicBezTo>
                  <a:cubicBezTo>
                    <a:pt x="805" y="54"/>
                    <a:pt x="814" y="49"/>
                    <a:pt x="824" y="49"/>
                  </a:cubicBezTo>
                  <a:cubicBezTo>
                    <a:pt x="1072" y="49"/>
                    <a:pt x="1072" y="49"/>
                    <a:pt x="1072" y="49"/>
                  </a:cubicBezTo>
                  <a:cubicBezTo>
                    <a:pt x="1082" y="49"/>
                    <a:pt x="1091" y="54"/>
                    <a:pt x="1096" y="63"/>
                  </a:cubicBezTo>
                  <a:cubicBezTo>
                    <a:pt x="1200" y="243"/>
                    <a:pt x="1200" y="243"/>
                    <a:pt x="1200" y="243"/>
                  </a:cubicBezTo>
                  <a:cubicBezTo>
                    <a:pt x="1200" y="243"/>
                    <a:pt x="1200" y="243"/>
                    <a:pt x="1200" y="243"/>
                  </a:cubicBezTo>
                  <a:cubicBezTo>
                    <a:pt x="1228" y="195"/>
                    <a:pt x="1228" y="195"/>
                    <a:pt x="1228" y="195"/>
                  </a:cubicBezTo>
                  <a:cubicBezTo>
                    <a:pt x="1124" y="14"/>
                    <a:pt x="1124" y="14"/>
                    <a:pt x="1124" y="14"/>
                  </a:cubicBezTo>
                  <a:cubicBezTo>
                    <a:pt x="1119" y="5"/>
                    <a:pt x="1110" y="0"/>
                    <a:pt x="1100"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3" name="Google Shape;163;p42"/>
          <p:cNvSpPr/>
          <p:nvPr/>
        </p:nvSpPr>
        <p:spPr>
          <a:xfrm>
            <a:off x="5176312" y="5009731"/>
            <a:ext cx="174995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800000"/>
                </a:solidFill>
                <a:latin typeface="Calibri"/>
                <a:ea typeface="Calibri"/>
                <a:cs typeface="Calibri"/>
                <a:sym typeface="Calibri"/>
              </a:rPr>
              <a:t>Interpretar</a:t>
            </a:r>
            <a:endParaRPr/>
          </a:p>
          <a:p>
            <a:pPr indent="0" lvl="0" marL="0" marR="0" rtl="0" algn="l">
              <a:lnSpc>
                <a:spcPct val="100000"/>
              </a:lnSpc>
              <a:spcBef>
                <a:spcPts val="0"/>
              </a:spcBef>
              <a:spcAft>
                <a:spcPts val="0"/>
              </a:spcAft>
              <a:buNone/>
            </a:pPr>
            <a:r>
              <a:rPr b="0" i="0" lang="en-US" sz="1800" u="none" cap="none" strike="noStrike">
                <a:solidFill>
                  <a:srgbClr val="800000"/>
                </a:solidFill>
                <a:latin typeface="Calibri"/>
                <a:ea typeface="Calibri"/>
                <a:cs typeface="Calibri"/>
                <a:sym typeface="Calibri"/>
              </a:rPr>
              <a:t>los resultados</a:t>
            </a:r>
            <a:endParaRPr b="0" i="0" sz="1800" u="none" cap="none" strike="noStrike">
              <a:solidFill>
                <a:srgbClr val="800000"/>
              </a:solidFill>
              <a:latin typeface="Calibri"/>
              <a:ea typeface="Calibri"/>
              <a:cs typeface="Calibri"/>
              <a:sym typeface="Calibri"/>
            </a:endParaRPr>
          </a:p>
        </p:txBody>
      </p:sp>
      <p:sp>
        <p:nvSpPr>
          <p:cNvPr id="164" name="Google Shape;164;p42"/>
          <p:cNvSpPr/>
          <p:nvPr/>
        </p:nvSpPr>
        <p:spPr>
          <a:xfrm>
            <a:off x="7119412" y="5009731"/>
            <a:ext cx="174995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800000"/>
                </a:solidFill>
                <a:latin typeface="Calibri"/>
                <a:ea typeface="Calibri"/>
                <a:cs typeface="Calibri"/>
                <a:sym typeface="Calibri"/>
              </a:rPr>
              <a:t>Clasificar</a:t>
            </a:r>
            <a:endParaRPr/>
          </a:p>
          <a:p>
            <a:pPr indent="0" lvl="0" marL="0" marR="0" rtl="0" algn="l">
              <a:lnSpc>
                <a:spcPct val="100000"/>
              </a:lnSpc>
              <a:spcBef>
                <a:spcPts val="0"/>
              </a:spcBef>
              <a:spcAft>
                <a:spcPts val="0"/>
              </a:spcAft>
              <a:buNone/>
            </a:pPr>
            <a:r>
              <a:rPr b="0" i="0" lang="en-US" sz="1800" u="none" cap="none" strike="noStrike">
                <a:solidFill>
                  <a:srgbClr val="800000"/>
                </a:solidFill>
                <a:latin typeface="Calibri"/>
                <a:ea typeface="Calibri"/>
                <a:cs typeface="Calibri"/>
                <a:sym typeface="Calibri"/>
              </a:rPr>
              <a:t>operaciones</a:t>
            </a:r>
            <a:endParaRPr b="0" i="0" sz="1800" u="none" cap="none" strike="noStrike">
              <a:solidFill>
                <a:srgbClr val="800000"/>
              </a:solidFill>
              <a:latin typeface="Calibri"/>
              <a:ea typeface="Calibri"/>
              <a:cs typeface="Calibri"/>
              <a:sym typeface="Calibri"/>
            </a:endParaRPr>
          </a:p>
        </p:txBody>
      </p:sp>
      <p:sp>
        <p:nvSpPr>
          <p:cNvPr id="165" name="Google Shape;165;p42"/>
          <p:cNvSpPr/>
          <p:nvPr/>
        </p:nvSpPr>
        <p:spPr>
          <a:xfrm>
            <a:off x="1048812" y="5009731"/>
            <a:ext cx="1915051" cy="134344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800" u="none" cap="none" strike="noStrike">
                <a:solidFill>
                  <a:srgbClr val="800000"/>
                </a:solidFill>
                <a:latin typeface="Calibri"/>
                <a:ea typeface="Calibri"/>
                <a:cs typeface="Calibri"/>
                <a:sym typeface="Calibri"/>
              </a:rPr>
              <a:t>Suministrar información razonada, con base en registros técnicos.</a:t>
            </a:r>
            <a:endParaRPr b="0" i="0" sz="1800" u="none" cap="none" strike="noStrike">
              <a:solidFill>
                <a:srgbClr val="800000"/>
              </a:solidFill>
              <a:latin typeface="Calibri"/>
              <a:ea typeface="Calibri"/>
              <a:cs typeface="Calibri"/>
              <a:sym typeface="Calibri"/>
            </a:endParaRPr>
          </a:p>
        </p:txBody>
      </p:sp>
      <p:sp>
        <p:nvSpPr>
          <p:cNvPr id="166" name="Google Shape;166;p42"/>
          <p:cNvSpPr/>
          <p:nvPr/>
        </p:nvSpPr>
        <p:spPr>
          <a:xfrm rot="5400000">
            <a:off x="1545999" y="4478565"/>
            <a:ext cx="469900" cy="402771"/>
          </a:xfrm>
          <a:prstGeom prst="rightArrow">
            <a:avLst>
              <a:gd fmla="val 50000" name="adj1"/>
              <a:gd fmla="val 50000" name="adj2"/>
            </a:avLst>
          </a:prstGeom>
          <a:solidFill>
            <a:schemeClr val="lt1"/>
          </a:solidFill>
          <a:ln cap="flat" cmpd="sng" w="12700">
            <a:solidFill>
              <a:srgbClr val="A9350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7" name="Google Shape;167;p42"/>
          <p:cNvSpPr/>
          <p:nvPr/>
        </p:nvSpPr>
        <p:spPr>
          <a:xfrm rot="5400000">
            <a:off x="3552600" y="4478565"/>
            <a:ext cx="469900" cy="402771"/>
          </a:xfrm>
          <a:prstGeom prst="rightArrow">
            <a:avLst>
              <a:gd fmla="val 50000" name="adj1"/>
              <a:gd fmla="val 50000" name="adj2"/>
            </a:avLst>
          </a:prstGeom>
          <a:solidFill>
            <a:schemeClr val="lt1"/>
          </a:solidFill>
          <a:ln cap="flat" cmpd="sng" w="12700">
            <a:solidFill>
              <a:srgbClr val="A9350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8" name="Google Shape;168;p42"/>
          <p:cNvSpPr/>
          <p:nvPr/>
        </p:nvSpPr>
        <p:spPr>
          <a:xfrm rot="5400000">
            <a:off x="5559201" y="4478565"/>
            <a:ext cx="469900" cy="402771"/>
          </a:xfrm>
          <a:prstGeom prst="rightArrow">
            <a:avLst>
              <a:gd fmla="val 50000" name="adj1"/>
              <a:gd fmla="val 50000" name="adj2"/>
            </a:avLst>
          </a:prstGeom>
          <a:solidFill>
            <a:schemeClr val="lt1"/>
          </a:solidFill>
          <a:ln cap="flat" cmpd="sng" w="12700">
            <a:solidFill>
              <a:srgbClr val="A9350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9" name="Google Shape;169;p42"/>
          <p:cNvSpPr/>
          <p:nvPr/>
        </p:nvSpPr>
        <p:spPr>
          <a:xfrm rot="5400000">
            <a:off x="7565801" y="4478565"/>
            <a:ext cx="469900" cy="402771"/>
          </a:xfrm>
          <a:prstGeom prst="rightArrow">
            <a:avLst>
              <a:gd fmla="val 50000" name="adj1"/>
              <a:gd fmla="val 50000" name="adj2"/>
            </a:avLst>
          </a:prstGeom>
          <a:solidFill>
            <a:schemeClr val="lt1"/>
          </a:solidFill>
          <a:ln cap="flat" cmpd="sng" w="12700">
            <a:solidFill>
              <a:srgbClr val="A9350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3"/>
          <p:cNvSpPr/>
          <p:nvPr/>
        </p:nvSpPr>
        <p:spPr>
          <a:xfrm>
            <a:off x="520700" y="1968500"/>
            <a:ext cx="8572500" cy="4762500"/>
          </a:xfrm>
          <a:prstGeom prst="roundRect">
            <a:avLst>
              <a:gd fmla="val 4315"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Contabilidad2.png" id="175" name="Google Shape;175;p43"/>
          <p:cNvPicPr preferRelativeResize="0"/>
          <p:nvPr/>
        </p:nvPicPr>
        <p:blipFill rotWithShape="1">
          <a:blip r:embed="rId3">
            <a:alphaModFix/>
          </a:blip>
          <a:srcRect b="0" l="0" r="0" t="0"/>
          <a:stretch/>
        </p:blipFill>
        <p:spPr>
          <a:xfrm>
            <a:off x="2552700" y="1943100"/>
            <a:ext cx="6035241" cy="4828193"/>
          </a:xfrm>
          <a:prstGeom prst="rect">
            <a:avLst/>
          </a:prstGeom>
          <a:noFill/>
          <a:ln>
            <a:noFill/>
          </a:ln>
        </p:spPr>
      </p:pic>
      <p:sp>
        <p:nvSpPr>
          <p:cNvPr id="176" name="Google Shape;176;p43"/>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3400" u="none" cap="none" strike="noStrike">
                <a:solidFill>
                  <a:srgbClr val="ED6B00"/>
                </a:solidFill>
                <a:latin typeface="Calibri"/>
                <a:ea typeface="Calibri"/>
                <a:cs typeface="Calibri"/>
                <a:sym typeface="Calibri"/>
              </a:rPr>
              <a:t>SITUACIÓN </a:t>
            </a:r>
            <a:r>
              <a:rPr b="0" i="0" lang="en-US" sz="3400" u="none" cap="none" strike="noStrike">
                <a:solidFill>
                  <a:srgbClr val="A93501"/>
                </a:solidFill>
                <a:latin typeface="Calibri"/>
                <a:ea typeface="Calibri"/>
                <a:cs typeface="Calibri"/>
                <a:sym typeface="Calibri"/>
              </a:rPr>
              <a:t>PATRIMONIAL</a:t>
            </a:r>
            <a:endParaRPr b="0" i="0" sz="3400" u="none" cap="none" strike="noStrike">
              <a:solidFill>
                <a:srgbClr val="A93501"/>
              </a:solidFill>
              <a:latin typeface="Calibri"/>
              <a:ea typeface="Calibri"/>
              <a:cs typeface="Calibri"/>
              <a:sym typeface="Calibri"/>
            </a:endParaRPr>
          </a:p>
        </p:txBody>
      </p:sp>
      <p:sp>
        <p:nvSpPr>
          <p:cNvPr id="177" name="Google Shape;177;p43"/>
          <p:cNvSpPr txBox="1"/>
          <p:nvPr/>
        </p:nvSpPr>
        <p:spPr>
          <a:xfrm>
            <a:off x="845187" y="2186202"/>
            <a:ext cx="2596513" cy="9232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Si doblamos  esta hoja al medio, vemos dos caras de la misma realidad.</a:t>
            </a:r>
            <a:endParaRPr b="1" i="0" sz="1800" u="none" cap="none" strike="noStrike">
              <a:solidFill>
                <a:srgbClr val="000000"/>
              </a:solidFill>
              <a:latin typeface="Calibri"/>
              <a:ea typeface="Calibri"/>
              <a:cs typeface="Calibri"/>
              <a:sym typeface="Calibri"/>
            </a:endParaRPr>
          </a:p>
        </p:txBody>
      </p:sp>
      <p:sp>
        <p:nvSpPr>
          <p:cNvPr id="178" name="Google Shape;178;p43"/>
          <p:cNvSpPr/>
          <p:nvPr/>
        </p:nvSpPr>
        <p:spPr>
          <a:xfrm>
            <a:off x="3175000" y="3098800"/>
            <a:ext cx="711200" cy="609600"/>
          </a:xfrm>
          <a:prstGeom prst="rightArrow">
            <a:avLst>
              <a:gd fmla="val 50000" name="adj1"/>
              <a:gd fmla="val 50000" name="adj2"/>
            </a:avLst>
          </a:prstGeom>
          <a:solidFill>
            <a:schemeClr val="lt1"/>
          </a:solidFill>
          <a:ln cap="flat" cmpd="sng" w="9525">
            <a:solidFill>
              <a:srgbClr val="A9350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