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307" r:id="rId7"/>
    <p:sldId id="312" r:id="rId8"/>
    <p:sldId id="313" r:id="rId9"/>
    <p:sldId id="323" r:id="rId10"/>
    <p:sldId id="324" r:id="rId11"/>
    <p:sldId id="325" r:id="rId12"/>
    <p:sldId id="326" r:id="rId13"/>
    <p:sldId id="327" r:id="rId14"/>
    <p:sldId id="328" r:id="rId15"/>
    <p:sldId id="329" r:id="rId16"/>
    <p:sldId id="330" r:id="rId17"/>
    <p:sldId id="331" r:id="rId18"/>
    <p:sldId id="332" r:id="rId19"/>
    <p:sldId id="333" r:id="rId20"/>
    <p:sldId id="334" r:id="rId21"/>
    <p:sldId id="335" r:id="rId22"/>
    <p:sldId id="336" r:id="rId23"/>
    <p:sldId id="337" r:id="rId24"/>
    <p:sldId id="338" r:id="rId25"/>
    <p:sldId id="339" r:id="rId26"/>
    <p:sldId id="340" r:id="rId27"/>
    <p:sldId id="281" r:id="rId28"/>
    <p:sldId id="265" r:id="rId29"/>
    <p:sldId id="341" r:id="rId30"/>
    <p:sldId id="342" r:id="rId31"/>
    <p:sldId id="343" r:id="rId32"/>
    <p:sldId id="344" r:id="rId33"/>
    <p:sldId id="345" r:id="rId34"/>
    <p:sldId id="346" r:id="rId35"/>
    <p:sldId id="347" r:id="rId36"/>
    <p:sldId id="348" r:id="rId37"/>
    <p:sldId id="349" r:id="rId38"/>
    <p:sldId id="350" r:id="rId39"/>
    <p:sldId id="351" r:id="rId40"/>
    <p:sldId id="352" r:id="rId41"/>
    <p:sldId id="353" r:id="rId42"/>
    <p:sldId id="354" r:id="rId43"/>
    <p:sldId id="355" r:id="rId44"/>
    <p:sldId id="356" r:id="rId45"/>
    <p:sldId id="357" r:id="rId46"/>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imio Belmar" initials="EB" lastIdx="6" clrIdx="0">
    <p:extLst>
      <p:ext uri="{19B8F6BF-5375-455C-9EA6-DF929625EA0E}">
        <p15:presenceInfo xmlns:p15="http://schemas.microsoft.com/office/powerpoint/2012/main" userId="cd9796ceae01ce3b" providerId="Windows Live"/>
      </p:ext>
    </p:extLst>
  </p:cmAuthor>
  <p:cmAuthor id="2" name="d.silvahidd@gmail.com" initials="d" lastIdx="2" clrIdx="1">
    <p:extLst>
      <p:ext uri="{19B8F6BF-5375-455C-9EA6-DF929625EA0E}">
        <p15:presenceInfo xmlns:p15="http://schemas.microsoft.com/office/powerpoint/2012/main" userId="08768d0e4472d80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8354D"/>
    <a:srgbClr val="A7A8AA"/>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99" autoAdjust="0"/>
    <p:restoredTop sz="94660"/>
  </p:normalViewPr>
  <p:slideViewPr>
    <p:cSldViewPr snapToGrid="0">
      <p:cViewPr varScale="1">
        <p:scale>
          <a:sx n="69" d="100"/>
          <a:sy n="69" d="100"/>
        </p:scale>
        <p:origin x="69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912C63-FF96-453D-AE8F-4B16131C5CE2}"/>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L"/>
          </a:p>
        </p:txBody>
      </p:sp>
      <p:sp>
        <p:nvSpPr>
          <p:cNvPr id="3" name="Subtítulo 2">
            <a:extLst>
              <a:ext uri="{FF2B5EF4-FFF2-40B4-BE49-F238E27FC236}">
                <a16:creationId xmlns:a16="http://schemas.microsoft.com/office/drawing/2014/main" id="{51D2167E-65B6-4257-BF20-50465DEE402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L"/>
          </a:p>
        </p:txBody>
      </p:sp>
      <p:sp>
        <p:nvSpPr>
          <p:cNvPr id="4" name="Marcador de fecha 3">
            <a:extLst>
              <a:ext uri="{FF2B5EF4-FFF2-40B4-BE49-F238E27FC236}">
                <a16:creationId xmlns:a16="http://schemas.microsoft.com/office/drawing/2014/main" id="{9C9CB69E-8DD8-4081-9E05-A3E69F231275}"/>
              </a:ext>
            </a:extLst>
          </p:cNvPr>
          <p:cNvSpPr>
            <a:spLocks noGrp="1"/>
          </p:cNvSpPr>
          <p:nvPr>
            <p:ph type="dt" sz="half" idx="10"/>
          </p:nvPr>
        </p:nvSpPr>
        <p:spPr/>
        <p:txBody>
          <a:bodyPr/>
          <a:lstStyle/>
          <a:p>
            <a:fld id="{35E17044-1EFD-49B2-9884-9FB6763C9AB8}" type="datetimeFigureOut">
              <a:rPr lang="es-CL" smtClean="0"/>
              <a:t>18-02-2021</a:t>
            </a:fld>
            <a:endParaRPr lang="es-CL" dirty="0"/>
          </a:p>
        </p:txBody>
      </p:sp>
      <p:sp>
        <p:nvSpPr>
          <p:cNvPr id="5" name="Marcador de pie de página 4">
            <a:extLst>
              <a:ext uri="{FF2B5EF4-FFF2-40B4-BE49-F238E27FC236}">
                <a16:creationId xmlns:a16="http://schemas.microsoft.com/office/drawing/2014/main" id="{A1BB63DB-CB6B-4A80-81F1-8660C5B1A43F}"/>
              </a:ext>
            </a:extLst>
          </p:cNvPr>
          <p:cNvSpPr>
            <a:spLocks noGrp="1"/>
          </p:cNvSpPr>
          <p:nvPr>
            <p:ph type="ftr" sz="quarter" idx="11"/>
          </p:nvPr>
        </p:nvSpPr>
        <p:spPr/>
        <p:txBody>
          <a:bodyPr/>
          <a:lstStyle/>
          <a:p>
            <a:endParaRPr lang="es-CL" dirty="0"/>
          </a:p>
        </p:txBody>
      </p:sp>
      <p:sp>
        <p:nvSpPr>
          <p:cNvPr id="6" name="Marcador de número de diapositiva 5">
            <a:extLst>
              <a:ext uri="{FF2B5EF4-FFF2-40B4-BE49-F238E27FC236}">
                <a16:creationId xmlns:a16="http://schemas.microsoft.com/office/drawing/2014/main" id="{C5D7E99E-7FE4-4D06-AE91-7B0535146DF9}"/>
              </a:ext>
            </a:extLst>
          </p:cNvPr>
          <p:cNvSpPr>
            <a:spLocks noGrp="1"/>
          </p:cNvSpPr>
          <p:nvPr>
            <p:ph type="sldNum" sz="quarter" idx="12"/>
          </p:nvPr>
        </p:nvSpPr>
        <p:spPr/>
        <p:txBody>
          <a:bodyPr/>
          <a:lstStyle/>
          <a:p>
            <a:fld id="{D9FF2468-F7F5-4C01-837E-05B83162AB51}" type="slidenum">
              <a:rPr lang="es-CL" smtClean="0"/>
              <a:t>‹Nº›</a:t>
            </a:fld>
            <a:endParaRPr lang="es-CL" dirty="0"/>
          </a:p>
        </p:txBody>
      </p:sp>
    </p:spTree>
    <p:extLst>
      <p:ext uri="{BB962C8B-B14F-4D97-AF65-F5344CB8AC3E}">
        <p14:creationId xmlns:p14="http://schemas.microsoft.com/office/powerpoint/2010/main" val="35197989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F46CBE-DB82-4ADD-B153-02C0809E47E7}"/>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9BBB29C6-8232-41EA-824D-48EB13A82851}"/>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EFF407F2-9DBA-4B47-9861-B12D62B78AE3}"/>
              </a:ext>
            </a:extLst>
          </p:cNvPr>
          <p:cNvSpPr>
            <a:spLocks noGrp="1"/>
          </p:cNvSpPr>
          <p:nvPr>
            <p:ph type="dt" sz="half" idx="10"/>
          </p:nvPr>
        </p:nvSpPr>
        <p:spPr/>
        <p:txBody>
          <a:bodyPr/>
          <a:lstStyle/>
          <a:p>
            <a:fld id="{35E17044-1EFD-49B2-9884-9FB6763C9AB8}" type="datetimeFigureOut">
              <a:rPr lang="es-CL" smtClean="0"/>
              <a:t>18-02-2021</a:t>
            </a:fld>
            <a:endParaRPr lang="es-CL" dirty="0"/>
          </a:p>
        </p:txBody>
      </p:sp>
      <p:sp>
        <p:nvSpPr>
          <p:cNvPr id="5" name="Marcador de pie de página 4">
            <a:extLst>
              <a:ext uri="{FF2B5EF4-FFF2-40B4-BE49-F238E27FC236}">
                <a16:creationId xmlns:a16="http://schemas.microsoft.com/office/drawing/2014/main" id="{0FC9DAB7-CF5B-4FA9-8997-D11D236E9F72}"/>
              </a:ext>
            </a:extLst>
          </p:cNvPr>
          <p:cNvSpPr>
            <a:spLocks noGrp="1"/>
          </p:cNvSpPr>
          <p:nvPr>
            <p:ph type="ftr" sz="quarter" idx="11"/>
          </p:nvPr>
        </p:nvSpPr>
        <p:spPr/>
        <p:txBody>
          <a:bodyPr/>
          <a:lstStyle/>
          <a:p>
            <a:endParaRPr lang="es-CL" dirty="0"/>
          </a:p>
        </p:txBody>
      </p:sp>
      <p:sp>
        <p:nvSpPr>
          <p:cNvPr id="6" name="Marcador de número de diapositiva 5">
            <a:extLst>
              <a:ext uri="{FF2B5EF4-FFF2-40B4-BE49-F238E27FC236}">
                <a16:creationId xmlns:a16="http://schemas.microsoft.com/office/drawing/2014/main" id="{7D2C8539-9B0D-4A03-B55A-AA79A64B4E11}"/>
              </a:ext>
            </a:extLst>
          </p:cNvPr>
          <p:cNvSpPr>
            <a:spLocks noGrp="1"/>
          </p:cNvSpPr>
          <p:nvPr>
            <p:ph type="sldNum" sz="quarter" idx="12"/>
          </p:nvPr>
        </p:nvSpPr>
        <p:spPr/>
        <p:txBody>
          <a:bodyPr/>
          <a:lstStyle/>
          <a:p>
            <a:fld id="{D9FF2468-F7F5-4C01-837E-05B83162AB51}" type="slidenum">
              <a:rPr lang="es-CL" smtClean="0"/>
              <a:t>‹Nº›</a:t>
            </a:fld>
            <a:endParaRPr lang="es-CL" dirty="0"/>
          </a:p>
        </p:txBody>
      </p:sp>
    </p:spTree>
    <p:extLst>
      <p:ext uri="{BB962C8B-B14F-4D97-AF65-F5344CB8AC3E}">
        <p14:creationId xmlns:p14="http://schemas.microsoft.com/office/powerpoint/2010/main" val="15349362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18BACB3A-C2AD-4CD4-8A43-BADEB87E71B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D719D21E-CB09-43EC-8423-F87515891A7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0F02E30D-53CE-44D9-A655-8B2300F34B3E}"/>
              </a:ext>
            </a:extLst>
          </p:cNvPr>
          <p:cNvSpPr>
            <a:spLocks noGrp="1"/>
          </p:cNvSpPr>
          <p:nvPr>
            <p:ph type="dt" sz="half" idx="10"/>
          </p:nvPr>
        </p:nvSpPr>
        <p:spPr/>
        <p:txBody>
          <a:bodyPr/>
          <a:lstStyle/>
          <a:p>
            <a:fld id="{35E17044-1EFD-49B2-9884-9FB6763C9AB8}" type="datetimeFigureOut">
              <a:rPr lang="es-CL" smtClean="0"/>
              <a:t>18-02-2021</a:t>
            </a:fld>
            <a:endParaRPr lang="es-CL" dirty="0"/>
          </a:p>
        </p:txBody>
      </p:sp>
      <p:sp>
        <p:nvSpPr>
          <p:cNvPr id="5" name="Marcador de pie de página 4">
            <a:extLst>
              <a:ext uri="{FF2B5EF4-FFF2-40B4-BE49-F238E27FC236}">
                <a16:creationId xmlns:a16="http://schemas.microsoft.com/office/drawing/2014/main" id="{EF3AE0BC-C44D-42A5-A865-0ACC76EB2EB0}"/>
              </a:ext>
            </a:extLst>
          </p:cNvPr>
          <p:cNvSpPr>
            <a:spLocks noGrp="1"/>
          </p:cNvSpPr>
          <p:nvPr>
            <p:ph type="ftr" sz="quarter" idx="11"/>
          </p:nvPr>
        </p:nvSpPr>
        <p:spPr/>
        <p:txBody>
          <a:bodyPr/>
          <a:lstStyle/>
          <a:p>
            <a:endParaRPr lang="es-CL" dirty="0"/>
          </a:p>
        </p:txBody>
      </p:sp>
      <p:sp>
        <p:nvSpPr>
          <p:cNvPr id="6" name="Marcador de número de diapositiva 5">
            <a:extLst>
              <a:ext uri="{FF2B5EF4-FFF2-40B4-BE49-F238E27FC236}">
                <a16:creationId xmlns:a16="http://schemas.microsoft.com/office/drawing/2014/main" id="{41BB3BB6-12CA-4D48-9278-5B02F3849406}"/>
              </a:ext>
            </a:extLst>
          </p:cNvPr>
          <p:cNvSpPr>
            <a:spLocks noGrp="1"/>
          </p:cNvSpPr>
          <p:nvPr>
            <p:ph type="sldNum" sz="quarter" idx="12"/>
          </p:nvPr>
        </p:nvSpPr>
        <p:spPr/>
        <p:txBody>
          <a:bodyPr/>
          <a:lstStyle/>
          <a:p>
            <a:fld id="{D9FF2468-F7F5-4C01-837E-05B83162AB51}" type="slidenum">
              <a:rPr lang="es-CL" smtClean="0"/>
              <a:t>‹Nº›</a:t>
            </a:fld>
            <a:endParaRPr lang="es-CL" dirty="0"/>
          </a:p>
        </p:txBody>
      </p:sp>
    </p:spTree>
    <p:extLst>
      <p:ext uri="{BB962C8B-B14F-4D97-AF65-F5344CB8AC3E}">
        <p14:creationId xmlns:p14="http://schemas.microsoft.com/office/powerpoint/2010/main" val="41862006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80818C-AC32-45D9-8EF0-AEEB9262376C}"/>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70B52A6B-E89F-4494-A8B0-5CF23C4DC009}"/>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7B95638D-CB1A-445D-958F-3F964EECC551}"/>
              </a:ext>
            </a:extLst>
          </p:cNvPr>
          <p:cNvSpPr>
            <a:spLocks noGrp="1"/>
          </p:cNvSpPr>
          <p:nvPr>
            <p:ph type="dt" sz="half" idx="10"/>
          </p:nvPr>
        </p:nvSpPr>
        <p:spPr/>
        <p:txBody>
          <a:bodyPr/>
          <a:lstStyle/>
          <a:p>
            <a:fld id="{35E17044-1EFD-49B2-9884-9FB6763C9AB8}" type="datetimeFigureOut">
              <a:rPr lang="es-CL" smtClean="0"/>
              <a:t>18-02-2021</a:t>
            </a:fld>
            <a:endParaRPr lang="es-CL" dirty="0"/>
          </a:p>
        </p:txBody>
      </p:sp>
      <p:sp>
        <p:nvSpPr>
          <p:cNvPr id="5" name="Marcador de pie de página 4">
            <a:extLst>
              <a:ext uri="{FF2B5EF4-FFF2-40B4-BE49-F238E27FC236}">
                <a16:creationId xmlns:a16="http://schemas.microsoft.com/office/drawing/2014/main" id="{85D0E86E-C2D2-4FF1-AB54-5D925A35E0F1}"/>
              </a:ext>
            </a:extLst>
          </p:cNvPr>
          <p:cNvSpPr>
            <a:spLocks noGrp="1"/>
          </p:cNvSpPr>
          <p:nvPr>
            <p:ph type="ftr" sz="quarter" idx="11"/>
          </p:nvPr>
        </p:nvSpPr>
        <p:spPr/>
        <p:txBody>
          <a:bodyPr/>
          <a:lstStyle/>
          <a:p>
            <a:endParaRPr lang="es-CL" dirty="0"/>
          </a:p>
        </p:txBody>
      </p:sp>
      <p:sp>
        <p:nvSpPr>
          <p:cNvPr id="6" name="Marcador de número de diapositiva 5">
            <a:extLst>
              <a:ext uri="{FF2B5EF4-FFF2-40B4-BE49-F238E27FC236}">
                <a16:creationId xmlns:a16="http://schemas.microsoft.com/office/drawing/2014/main" id="{E447F441-B0C6-4646-9C19-C44826EAAF7C}"/>
              </a:ext>
            </a:extLst>
          </p:cNvPr>
          <p:cNvSpPr>
            <a:spLocks noGrp="1"/>
          </p:cNvSpPr>
          <p:nvPr>
            <p:ph type="sldNum" sz="quarter" idx="12"/>
          </p:nvPr>
        </p:nvSpPr>
        <p:spPr/>
        <p:txBody>
          <a:bodyPr/>
          <a:lstStyle/>
          <a:p>
            <a:fld id="{D9FF2468-F7F5-4C01-837E-05B83162AB51}" type="slidenum">
              <a:rPr lang="es-CL" smtClean="0"/>
              <a:t>‹Nº›</a:t>
            </a:fld>
            <a:endParaRPr lang="es-CL" dirty="0"/>
          </a:p>
        </p:txBody>
      </p:sp>
    </p:spTree>
    <p:extLst>
      <p:ext uri="{BB962C8B-B14F-4D97-AF65-F5344CB8AC3E}">
        <p14:creationId xmlns:p14="http://schemas.microsoft.com/office/powerpoint/2010/main" val="20596754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90E5724-2FE3-4C0A-AE34-33EF4629A002}"/>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4E2C9C82-FF15-4142-981F-1FFDC62A49B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F24F3AE-ACAA-4AC6-A37B-3525C404A4C7}"/>
              </a:ext>
            </a:extLst>
          </p:cNvPr>
          <p:cNvSpPr>
            <a:spLocks noGrp="1"/>
          </p:cNvSpPr>
          <p:nvPr>
            <p:ph type="dt" sz="half" idx="10"/>
          </p:nvPr>
        </p:nvSpPr>
        <p:spPr/>
        <p:txBody>
          <a:bodyPr/>
          <a:lstStyle/>
          <a:p>
            <a:fld id="{35E17044-1EFD-49B2-9884-9FB6763C9AB8}" type="datetimeFigureOut">
              <a:rPr lang="es-CL" smtClean="0"/>
              <a:t>18-02-2021</a:t>
            </a:fld>
            <a:endParaRPr lang="es-CL" dirty="0"/>
          </a:p>
        </p:txBody>
      </p:sp>
      <p:sp>
        <p:nvSpPr>
          <p:cNvPr id="5" name="Marcador de pie de página 4">
            <a:extLst>
              <a:ext uri="{FF2B5EF4-FFF2-40B4-BE49-F238E27FC236}">
                <a16:creationId xmlns:a16="http://schemas.microsoft.com/office/drawing/2014/main" id="{E84DB45D-585A-4C53-8C7E-8E2F19943408}"/>
              </a:ext>
            </a:extLst>
          </p:cNvPr>
          <p:cNvSpPr>
            <a:spLocks noGrp="1"/>
          </p:cNvSpPr>
          <p:nvPr>
            <p:ph type="ftr" sz="quarter" idx="11"/>
          </p:nvPr>
        </p:nvSpPr>
        <p:spPr/>
        <p:txBody>
          <a:bodyPr/>
          <a:lstStyle/>
          <a:p>
            <a:endParaRPr lang="es-CL" dirty="0"/>
          </a:p>
        </p:txBody>
      </p:sp>
      <p:sp>
        <p:nvSpPr>
          <p:cNvPr id="6" name="Marcador de número de diapositiva 5">
            <a:extLst>
              <a:ext uri="{FF2B5EF4-FFF2-40B4-BE49-F238E27FC236}">
                <a16:creationId xmlns:a16="http://schemas.microsoft.com/office/drawing/2014/main" id="{9EBA3396-B363-4245-91A1-D7C6D4CD02EA}"/>
              </a:ext>
            </a:extLst>
          </p:cNvPr>
          <p:cNvSpPr>
            <a:spLocks noGrp="1"/>
          </p:cNvSpPr>
          <p:nvPr>
            <p:ph type="sldNum" sz="quarter" idx="12"/>
          </p:nvPr>
        </p:nvSpPr>
        <p:spPr/>
        <p:txBody>
          <a:bodyPr/>
          <a:lstStyle/>
          <a:p>
            <a:fld id="{D9FF2468-F7F5-4C01-837E-05B83162AB51}" type="slidenum">
              <a:rPr lang="es-CL" smtClean="0"/>
              <a:t>‹Nº›</a:t>
            </a:fld>
            <a:endParaRPr lang="es-CL" dirty="0"/>
          </a:p>
        </p:txBody>
      </p:sp>
    </p:spTree>
    <p:extLst>
      <p:ext uri="{BB962C8B-B14F-4D97-AF65-F5344CB8AC3E}">
        <p14:creationId xmlns:p14="http://schemas.microsoft.com/office/powerpoint/2010/main" val="30768540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0124A9-F455-487B-81E5-0A5501ECB35C}"/>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50775B75-4F04-4977-ACEB-F32DEEC46251}"/>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contenido 3">
            <a:extLst>
              <a:ext uri="{FF2B5EF4-FFF2-40B4-BE49-F238E27FC236}">
                <a16:creationId xmlns:a16="http://schemas.microsoft.com/office/drawing/2014/main" id="{8430D39F-D435-4067-90D6-597E8864A41D}"/>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fecha 4">
            <a:extLst>
              <a:ext uri="{FF2B5EF4-FFF2-40B4-BE49-F238E27FC236}">
                <a16:creationId xmlns:a16="http://schemas.microsoft.com/office/drawing/2014/main" id="{6C1A6CB5-6C8C-4E11-9E1D-5D2F505D6B20}"/>
              </a:ext>
            </a:extLst>
          </p:cNvPr>
          <p:cNvSpPr>
            <a:spLocks noGrp="1"/>
          </p:cNvSpPr>
          <p:nvPr>
            <p:ph type="dt" sz="half" idx="10"/>
          </p:nvPr>
        </p:nvSpPr>
        <p:spPr/>
        <p:txBody>
          <a:bodyPr/>
          <a:lstStyle/>
          <a:p>
            <a:fld id="{35E17044-1EFD-49B2-9884-9FB6763C9AB8}" type="datetimeFigureOut">
              <a:rPr lang="es-CL" smtClean="0"/>
              <a:t>18-02-2021</a:t>
            </a:fld>
            <a:endParaRPr lang="es-CL" dirty="0"/>
          </a:p>
        </p:txBody>
      </p:sp>
      <p:sp>
        <p:nvSpPr>
          <p:cNvPr id="6" name="Marcador de pie de página 5">
            <a:extLst>
              <a:ext uri="{FF2B5EF4-FFF2-40B4-BE49-F238E27FC236}">
                <a16:creationId xmlns:a16="http://schemas.microsoft.com/office/drawing/2014/main" id="{9135ABB7-7462-4D2D-AD87-C3C4882BC497}"/>
              </a:ext>
            </a:extLst>
          </p:cNvPr>
          <p:cNvSpPr>
            <a:spLocks noGrp="1"/>
          </p:cNvSpPr>
          <p:nvPr>
            <p:ph type="ftr" sz="quarter" idx="11"/>
          </p:nvPr>
        </p:nvSpPr>
        <p:spPr/>
        <p:txBody>
          <a:bodyPr/>
          <a:lstStyle/>
          <a:p>
            <a:endParaRPr lang="es-CL" dirty="0"/>
          </a:p>
        </p:txBody>
      </p:sp>
      <p:sp>
        <p:nvSpPr>
          <p:cNvPr id="7" name="Marcador de número de diapositiva 6">
            <a:extLst>
              <a:ext uri="{FF2B5EF4-FFF2-40B4-BE49-F238E27FC236}">
                <a16:creationId xmlns:a16="http://schemas.microsoft.com/office/drawing/2014/main" id="{3A4A19ED-234B-4544-A7DF-D79F22B10373}"/>
              </a:ext>
            </a:extLst>
          </p:cNvPr>
          <p:cNvSpPr>
            <a:spLocks noGrp="1"/>
          </p:cNvSpPr>
          <p:nvPr>
            <p:ph type="sldNum" sz="quarter" idx="12"/>
          </p:nvPr>
        </p:nvSpPr>
        <p:spPr/>
        <p:txBody>
          <a:bodyPr/>
          <a:lstStyle/>
          <a:p>
            <a:fld id="{D9FF2468-F7F5-4C01-837E-05B83162AB51}" type="slidenum">
              <a:rPr lang="es-CL" smtClean="0"/>
              <a:t>‹Nº›</a:t>
            </a:fld>
            <a:endParaRPr lang="es-CL" dirty="0"/>
          </a:p>
        </p:txBody>
      </p:sp>
    </p:spTree>
    <p:extLst>
      <p:ext uri="{BB962C8B-B14F-4D97-AF65-F5344CB8AC3E}">
        <p14:creationId xmlns:p14="http://schemas.microsoft.com/office/powerpoint/2010/main" val="39644653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D356785-FDB1-47D0-ACCD-E39F084A9AA0}"/>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370A170B-ADE9-4A98-B498-FF730A4F4B8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CEC611E9-2893-471B-8326-69B5F919158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texto 4">
            <a:extLst>
              <a:ext uri="{FF2B5EF4-FFF2-40B4-BE49-F238E27FC236}">
                <a16:creationId xmlns:a16="http://schemas.microsoft.com/office/drawing/2014/main" id="{2D45512B-C5F1-456D-BB86-CF34C2E0975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DC010A56-4918-4E15-AE16-2A63ACA561C6}"/>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Marcador de fecha 6">
            <a:extLst>
              <a:ext uri="{FF2B5EF4-FFF2-40B4-BE49-F238E27FC236}">
                <a16:creationId xmlns:a16="http://schemas.microsoft.com/office/drawing/2014/main" id="{3B56F16D-21D3-48FA-9858-EFDEEE0F922E}"/>
              </a:ext>
            </a:extLst>
          </p:cNvPr>
          <p:cNvSpPr>
            <a:spLocks noGrp="1"/>
          </p:cNvSpPr>
          <p:nvPr>
            <p:ph type="dt" sz="half" idx="10"/>
          </p:nvPr>
        </p:nvSpPr>
        <p:spPr/>
        <p:txBody>
          <a:bodyPr/>
          <a:lstStyle/>
          <a:p>
            <a:fld id="{35E17044-1EFD-49B2-9884-9FB6763C9AB8}" type="datetimeFigureOut">
              <a:rPr lang="es-CL" smtClean="0"/>
              <a:t>18-02-2021</a:t>
            </a:fld>
            <a:endParaRPr lang="es-CL" dirty="0"/>
          </a:p>
        </p:txBody>
      </p:sp>
      <p:sp>
        <p:nvSpPr>
          <p:cNvPr id="8" name="Marcador de pie de página 7">
            <a:extLst>
              <a:ext uri="{FF2B5EF4-FFF2-40B4-BE49-F238E27FC236}">
                <a16:creationId xmlns:a16="http://schemas.microsoft.com/office/drawing/2014/main" id="{195405B5-8177-48A2-ADA4-65B41E64D2AF}"/>
              </a:ext>
            </a:extLst>
          </p:cNvPr>
          <p:cNvSpPr>
            <a:spLocks noGrp="1"/>
          </p:cNvSpPr>
          <p:nvPr>
            <p:ph type="ftr" sz="quarter" idx="11"/>
          </p:nvPr>
        </p:nvSpPr>
        <p:spPr/>
        <p:txBody>
          <a:bodyPr/>
          <a:lstStyle/>
          <a:p>
            <a:endParaRPr lang="es-CL" dirty="0"/>
          </a:p>
        </p:txBody>
      </p:sp>
      <p:sp>
        <p:nvSpPr>
          <p:cNvPr id="9" name="Marcador de número de diapositiva 8">
            <a:extLst>
              <a:ext uri="{FF2B5EF4-FFF2-40B4-BE49-F238E27FC236}">
                <a16:creationId xmlns:a16="http://schemas.microsoft.com/office/drawing/2014/main" id="{61A50FA2-1BFB-4FEA-BE48-BD50AAB3875B}"/>
              </a:ext>
            </a:extLst>
          </p:cNvPr>
          <p:cNvSpPr>
            <a:spLocks noGrp="1"/>
          </p:cNvSpPr>
          <p:nvPr>
            <p:ph type="sldNum" sz="quarter" idx="12"/>
          </p:nvPr>
        </p:nvSpPr>
        <p:spPr/>
        <p:txBody>
          <a:bodyPr/>
          <a:lstStyle/>
          <a:p>
            <a:fld id="{D9FF2468-F7F5-4C01-837E-05B83162AB51}" type="slidenum">
              <a:rPr lang="es-CL" smtClean="0"/>
              <a:t>‹Nº›</a:t>
            </a:fld>
            <a:endParaRPr lang="es-CL" dirty="0"/>
          </a:p>
        </p:txBody>
      </p:sp>
    </p:spTree>
    <p:extLst>
      <p:ext uri="{BB962C8B-B14F-4D97-AF65-F5344CB8AC3E}">
        <p14:creationId xmlns:p14="http://schemas.microsoft.com/office/powerpoint/2010/main" val="41286011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1C385CA-FD83-4115-97A9-880EF63DEE2D}"/>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fecha 2">
            <a:extLst>
              <a:ext uri="{FF2B5EF4-FFF2-40B4-BE49-F238E27FC236}">
                <a16:creationId xmlns:a16="http://schemas.microsoft.com/office/drawing/2014/main" id="{B2048EAE-EB73-493B-A079-4C931AC69674}"/>
              </a:ext>
            </a:extLst>
          </p:cNvPr>
          <p:cNvSpPr>
            <a:spLocks noGrp="1"/>
          </p:cNvSpPr>
          <p:nvPr>
            <p:ph type="dt" sz="half" idx="10"/>
          </p:nvPr>
        </p:nvSpPr>
        <p:spPr/>
        <p:txBody>
          <a:bodyPr/>
          <a:lstStyle/>
          <a:p>
            <a:fld id="{35E17044-1EFD-49B2-9884-9FB6763C9AB8}" type="datetimeFigureOut">
              <a:rPr lang="es-CL" smtClean="0"/>
              <a:t>18-02-2021</a:t>
            </a:fld>
            <a:endParaRPr lang="es-CL" dirty="0"/>
          </a:p>
        </p:txBody>
      </p:sp>
      <p:sp>
        <p:nvSpPr>
          <p:cNvPr id="4" name="Marcador de pie de página 3">
            <a:extLst>
              <a:ext uri="{FF2B5EF4-FFF2-40B4-BE49-F238E27FC236}">
                <a16:creationId xmlns:a16="http://schemas.microsoft.com/office/drawing/2014/main" id="{9948868A-D5B5-46FC-AFC3-3305DA748FE5}"/>
              </a:ext>
            </a:extLst>
          </p:cNvPr>
          <p:cNvSpPr>
            <a:spLocks noGrp="1"/>
          </p:cNvSpPr>
          <p:nvPr>
            <p:ph type="ftr" sz="quarter" idx="11"/>
          </p:nvPr>
        </p:nvSpPr>
        <p:spPr/>
        <p:txBody>
          <a:bodyPr/>
          <a:lstStyle/>
          <a:p>
            <a:endParaRPr lang="es-CL" dirty="0"/>
          </a:p>
        </p:txBody>
      </p:sp>
      <p:sp>
        <p:nvSpPr>
          <p:cNvPr id="5" name="Marcador de número de diapositiva 4">
            <a:extLst>
              <a:ext uri="{FF2B5EF4-FFF2-40B4-BE49-F238E27FC236}">
                <a16:creationId xmlns:a16="http://schemas.microsoft.com/office/drawing/2014/main" id="{332B74A2-794C-4083-8828-1D853B42BEF5}"/>
              </a:ext>
            </a:extLst>
          </p:cNvPr>
          <p:cNvSpPr>
            <a:spLocks noGrp="1"/>
          </p:cNvSpPr>
          <p:nvPr>
            <p:ph type="sldNum" sz="quarter" idx="12"/>
          </p:nvPr>
        </p:nvSpPr>
        <p:spPr/>
        <p:txBody>
          <a:bodyPr/>
          <a:lstStyle/>
          <a:p>
            <a:fld id="{D9FF2468-F7F5-4C01-837E-05B83162AB51}" type="slidenum">
              <a:rPr lang="es-CL" smtClean="0"/>
              <a:t>‹Nº›</a:t>
            </a:fld>
            <a:endParaRPr lang="es-CL" dirty="0"/>
          </a:p>
        </p:txBody>
      </p:sp>
    </p:spTree>
    <p:extLst>
      <p:ext uri="{BB962C8B-B14F-4D97-AF65-F5344CB8AC3E}">
        <p14:creationId xmlns:p14="http://schemas.microsoft.com/office/powerpoint/2010/main" val="4471811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80457559-F99D-4F26-B5B5-842FE87AC020}"/>
              </a:ext>
            </a:extLst>
          </p:cNvPr>
          <p:cNvSpPr>
            <a:spLocks noGrp="1"/>
          </p:cNvSpPr>
          <p:nvPr>
            <p:ph type="dt" sz="half" idx="10"/>
          </p:nvPr>
        </p:nvSpPr>
        <p:spPr/>
        <p:txBody>
          <a:bodyPr/>
          <a:lstStyle/>
          <a:p>
            <a:fld id="{35E17044-1EFD-49B2-9884-9FB6763C9AB8}" type="datetimeFigureOut">
              <a:rPr lang="es-CL" smtClean="0"/>
              <a:t>18-02-2021</a:t>
            </a:fld>
            <a:endParaRPr lang="es-CL" dirty="0"/>
          </a:p>
        </p:txBody>
      </p:sp>
      <p:sp>
        <p:nvSpPr>
          <p:cNvPr id="3" name="Marcador de pie de página 2">
            <a:extLst>
              <a:ext uri="{FF2B5EF4-FFF2-40B4-BE49-F238E27FC236}">
                <a16:creationId xmlns:a16="http://schemas.microsoft.com/office/drawing/2014/main" id="{82B7C985-E099-40F5-8C8B-868ECE2730F3}"/>
              </a:ext>
            </a:extLst>
          </p:cNvPr>
          <p:cNvSpPr>
            <a:spLocks noGrp="1"/>
          </p:cNvSpPr>
          <p:nvPr>
            <p:ph type="ftr" sz="quarter" idx="11"/>
          </p:nvPr>
        </p:nvSpPr>
        <p:spPr/>
        <p:txBody>
          <a:bodyPr/>
          <a:lstStyle/>
          <a:p>
            <a:endParaRPr lang="es-CL" dirty="0"/>
          </a:p>
        </p:txBody>
      </p:sp>
      <p:sp>
        <p:nvSpPr>
          <p:cNvPr id="4" name="Marcador de número de diapositiva 3">
            <a:extLst>
              <a:ext uri="{FF2B5EF4-FFF2-40B4-BE49-F238E27FC236}">
                <a16:creationId xmlns:a16="http://schemas.microsoft.com/office/drawing/2014/main" id="{6487EC2A-0F52-448B-890C-F5DA66D8CCFB}"/>
              </a:ext>
            </a:extLst>
          </p:cNvPr>
          <p:cNvSpPr>
            <a:spLocks noGrp="1"/>
          </p:cNvSpPr>
          <p:nvPr>
            <p:ph type="sldNum" sz="quarter" idx="12"/>
          </p:nvPr>
        </p:nvSpPr>
        <p:spPr/>
        <p:txBody>
          <a:bodyPr/>
          <a:lstStyle/>
          <a:p>
            <a:fld id="{D9FF2468-F7F5-4C01-837E-05B83162AB51}" type="slidenum">
              <a:rPr lang="es-CL" smtClean="0"/>
              <a:t>‹Nº›</a:t>
            </a:fld>
            <a:endParaRPr lang="es-CL" dirty="0"/>
          </a:p>
        </p:txBody>
      </p:sp>
    </p:spTree>
    <p:extLst>
      <p:ext uri="{BB962C8B-B14F-4D97-AF65-F5344CB8AC3E}">
        <p14:creationId xmlns:p14="http://schemas.microsoft.com/office/powerpoint/2010/main" val="26904575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4F51A8-69C1-44C9-850E-8571ED4576B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DFBC8FB0-A77D-4D9F-8649-B0558930912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texto 3">
            <a:extLst>
              <a:ext uri="{FF2B5EF4-FFF2-40B4-BE49-F238E27FC236}">
                <a16:creationId xmlns:a16="http://schemas.microsoft.com/office/drawing/2014/main" id="{18507C28-8D56-47CF-B243-C84D9CE434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F4C9356-99F6-4E03-ABB5-DBA833EF2283}"/>
              </a:ext>
            </a:extLst>
          </p:cNvPr>
          <p:cNvSpPr>
            <a:spLocks noGrp="1"/>
          </p:cNvSpPr>
          <p:nvPr>
            <p:ph type="dt" sz="half" idx="10"/>
          </p:nvPr>
        </p:nvSpPr>
        <p:spPr/>
        <p:txBody>
          <a:bodyPr/>
          <a:lstStyle/>
          <a:p>
            <a:fld id="{35E17044-1EFD-49B2-9884-9FB6763C9AB8}" type="datetimeFigureOut">
              <a:rPr lang="es-CL" smtClean="0"/>
              <a:t>18-02-2021</a:t>
            </a:fld>
            <a:endParaRPr lang="es-CL" dirty="0"/>
          </a:p>
        </p:txBody>
      </p:sp>
      <p:sp>
        <p:nvSpPr>
          <p:cNvPr id="6" name="Marcador de pie de página 5">
            <a:extLst>
              <a:ext uri="{FF2B5EF4-FFF2-40B4-BE49-F238E27FC236}">
                <a16:creationId xmlns:a16="http://schemas.microsoft.com/office/drawing/2014/main" id="{66F41696-3163-444E-868F-372A5C52697E}"/>
              </a:ext>
            </a:extLst>
          </p:cNvPr>
          <p:cNvSpPr>
            <a:spLocks noGrp="1"/>
          </p:cNvSpPr>
          <p:nvPr>
            <p:ph type="ftr" sz="quarter" idx="11"/>
          </p:nvPr>
        </p:nvSpPr>
        <p:spPr/>
        <p:txBody>
          <a:bodyPr/>
          <a:lstStyle/>
          <a:p>
            <a:endParaRPr lang="es-CL" dirty="0"/>
          </a:p>
        </p:txBody>
      </p:sp>
      <p:sp>
        <p:nvSpPr>
          <p:cNvPr id="7" name="Marcador de número de diapositiva 6">
            <a:extLst>
              <a:ext uri="{FF2B5EF4-FFF2-40B4-BE49-F238E27FC236}">
                <a16:creationId xmlns:a16="http://schemas.microsoft.com/office/drawing/2014/main" id="{C66C3844-E79D-43E2-ACBF-8D2E41EF97DF}"/>
              </a:ext>
            </a:extLst>
          </p:cNvPr>
          <p:cNvSpPr>
            <a:spLocks noGrp="1"/>
          </p:cNvSpPr>
          <p:nvPr>
            <p:ph type="sldNum" sz="quarter" idx="12"/>
          </p:nvPr>
        </p:nvSpPr>
        <p:spPr/>
        <p:txBody>
          <a:bodyPr/>
          <a:lstStyle/>
          <a:p>
            <a:fld id="{D9FF2468-F7F5-4C01-837E-05B83162AB51}" type="slidenum">
              <a:rPr lang="es-CL" smtClean="0"/>
              <a:t>‹Nº›</a:t>
            </a:fld>
            <a:endParaRPr lang="es-CL" dirty="0"/>
          </a:p>
        </p:txBody>
      </p:sp>
    </p:spTree>
    <p:extLst>
      <p:ext uri="{BB962C8B-B14F-4D97-AF65-F5344CB8AC3E}">
        <p14:creationId xmlns:p14="http://schemas.microsoft.com/office/powerpoint/2010/main" val="34399321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9B4CBB-6700-4E3E-85CA-A3421F0745C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posición de imagen 2">
            <a:extLst>
              <a:ext uri="{FF2B5EF4-FFF2-40B4-BE49-F238E27FC236}">
                <a16:creationId xmlns:a16="http://schemas.microsoft.com/office/drawing/2014/main" id="{D5C90AE7-2A5E-474B-9032-7596B8847B8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dirty="0"/>
          </a:p>
        </p:txBody>
      </p:sp>
      <p:sp>
        <p:nvSpPr>
          <p:cNvPr id="4" name="Marcador de texto 3">
            <a:extLst>
              <a:ext uri="{FF2B5EF4-FFF2-40B4-BE49-F238E27FC236}">
                <a16:creationId xmlns:a16="http://schemas.microsoft.com/office/drawing/2014/main" id="{973DB61B-8746-4FF7-B309-DE93C71FA3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2B6F95F-A0D0-485A-B725-97F1A4B33620}"/>
              </a:ext>
            </a:extLst>
          </p:cNvPr>
          <p:cNvSpPr>
            <a:spLocks noGrp="1"/>
          </p:cNvSpPr>
          <p:nvPr>
            <p:ph type="dt" sz="half" idx="10"/>
          </p:nvPr>
        </p:nvSpPr>
        <p:spPr/>
        <p:txBody>
          <a:bodyPr/>
          <a:lstStyle/>
          <a:p>
            <a:fld id="{35E17044-1EFD-49B2-9884-9FB6763C9AB8}" type="datetimeFigureOut">
              <a:rPr lang="es-CL" smtClean="0"/>
              <a:t>18-02-2021</a:t>
            </a:fld>
            <a:endParaRPr lang="es-CL" dirty="0"/>
          </a:p>
        </p:txBody>
      </p:sp>
      <p:sp>
        <p:nvSpPr>
          <p:cNvPr id="6" name="Marcador de pie de página 5">
            <a:extLst>
              <a:ext uri="{FF2B5EF4-FFF2-40B4-BE49-F238E27FC236}">
                <a16:creationId xmlns:a16="http://schemas.microsoft.com/office/drawing/2014/main" id="{37A4D0D2-E35B-45D3-A025-0C590BE8B597}"/>
              </a:ext>
            </a:extLst>
          </p:cNvPr>
          <p:cNvSpPr>
            <a:spLocks noGrp="1"/>
          </p:cNvSpPr>
          <p:nvPr>
            <p:ph type="ftr" sz="quarter" idx="11"/>
          </p:nvPr>
        </p:nvSpPr>
        <p:spPr/>
        <p:txBody>
          <a:bodyPr/>
          <a:lstStyle/>
          <a:p>
            <a:endParaRPr lang="es-CL" dirty="0"/>
          </a:p>
        </p:txBody>
      </p:sp>
      <p:sp>
        <p:nvSpPr>
          <p:cNvPr id="7" name="Marcador de número de diapositiva 6">
            <a:extLst>
              <a:ext uri="{FF2B5EF4-FFF2-40B4-BE49-F238E27FC236}">
                <a16:creationId xmlns:a16="http://schemas.microsoft.com/office/drawing/2014/main" id="{4923BB0A-EACB-4835-817C-6F49E50CEBBF}"/>
              </a:ext>
            </a:extLst>
          </p:cNvPr>
          <p:cNvSpPr>
            <a:spLocks noGrp="1"/>
          </p:cNvSpPr>
          <p:nvPr>
            <p:ph type="sldNum" sz="quarter" idx="12"/>
          </p:nvPr>
        </p:nvSpPr>
        <p:spPr/>
        <p:txBody>
          <a:bodyPr/>
          <a:lstStyle/>
          <a:p>
            <a:fld id="{D9FF2468-F7F5-4C01-837E-05B83162AB51}" type="slidenum">
              <a:rPr lang="es-CL" smtClean="0"/>
              <a:t>‹Nº›</a:t>
            </a:fld>
            <a:endParaRPr lang="es-CL" dirty="0"/>
          </a:p>
        </p:txBody>
      </p:sp>
    </p:spTree>
    <p:extLst>
      <p:ext uri="{BB962C8B-B14F-4D97-AF65-F5344CB8AC3E}">
        <p14:creationId xmlns:p14="http://schemas.microsoft.com/office/powerpoint/2010/main" val="25060301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589A0B8F-FF9E-40B7-AD31-F08BE946F42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4FCD7843-4435-4083-B470-BDE407A0472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9101C967-DD38-470D-94DC-1568DAF7ACF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E17044-1EFD-49B2-9884-9FB6763C9AB8}" type="datetimeFigureOut">
              <a:rPr lang="es-CL" smtClean="0"/>
              <a:t>18-02-2021</a:t>
            </a:fld>
            <a:endParaRPr lang="es-CL" dirty="0"/>
          </a:p>
        </p:txBody>
      </p:sp>
      <p:sp>
        <p:nvSpPr>
          <p:cNvPr id="5" name="Marcador de pie de página 4">
            <a:extLst>
              <a:ext uri="{FF2B5EF4-FFF2-40B4-BE49-F238E27FC236}">
                <a16:creationId xmlns:a16="http://schemas.microsoft.com/office/drawing/2014/main" id="{F1B1B9C6-4BB8-42A9-88A2-506E5DC47A4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dirty="0"/>
          </a:p>
        </p:txBody>
      </p:sp>
      <p:sp>
        <p:nvSpPr>
          <p:cNvPr id="6" name="Marcador de número de diapositiva 5">
            <a:extLst>
              <a:ext uri="{FF2B5EF4-FFF2-40B4-BE49-F238E27FC236}">
                <a16:creationId xmlns:a16="http://schemas.microsoft.com/office/drawing/2014/main" id="{95244327-7F49-4DE0-BF53-109530E9F50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FF2468-F7F5-4C01-837E-05B83162AB51}" type="slidenum">
              <a:rPr lang="es-CL" smtClean="0"/>
              <a:t>‹Nº›</a:t>
            </a:fld>
            <a:endParaRPr lang="es-CL" dirty="0"/>
          </a:p>
        </p:txBody>
      </p:sp>
    </p:spTree>
    <p:extLst>
      <p:ext uri="{BB962C8B-B14F-4D97-AF65-F5344CB8AC3E}">
        <p14:creationId xmlns:p14="http://schemas.microsoft.com/office/powerpoint/2010/main" val="3185651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g"/><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4.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1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27.png"/><Relationship Id="rId7" Type="http://schemas.openxmlformats.org/officeDocument/2006/relationships/image" Target="../media/image29.png"/><Relationship Id="rId12"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4.xml"/><Relationship Id="rId6" Type="http://schemas.openxmlformats.org/officeDocument/2006/relationships/image" Target="../media/image20.png"/><Relationship Id="rId11" Type="http://schemas.openxmlformats.org/officeDocument/2006/relationships/image" Target="../media/image31.png"/><Relationship Id="rId5" Type="http://schemas.openxmlformats.org/officeDocument/2006/relationships/image" Target="../media/image28.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30.png"/></Relationships>
</file>

<file path=ppt/slides/_rels/slide17.xml.rels><?xml version="1.0" encoding="UTF-8" standalone="yes"?>
<Relationships xmlns="http://schemas.openxmlformats.org/package/2006/relationships"><Relationship Id="rId8" Type="http://schemas.openxmlformats.org/officeDocument/2006/relationships/image" Target="../media/image240.png"/><Relationship Id="rId3" Type="http://schemas.openxmlformats.org/officeDocument/2006/relationships/image" Target="../media/image32.png"/><Relationship Id="rId7" Type="http://schemas.openxmlformats.org/officeDocument/2006/relationships/image" Target="../media/image230.png"/><Relationship Id="rId2" Type="http://schemas.openxmlformats.org/officeDocument/2006/relationships/image" Target="../media/image2.jpg"/><Relationship Id="rId1" Type="http://schemas.openxmlformats.org/officeDocument/2006/relationships/slideLayout" Target="../slideLayouts/slideLayout4.xml"/><Relationship Id="rId5" Type="http://schemas.openxmlformats.org/officeDocument/2006/relationships/image" Target="../media/image34.png"/><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8" Type="http://schemas.openxmlformats.org/officeDocument/2006/relationships/image" Target="../media/image280.png"/><Relationship Id="rId3" Type="http://schemas.openxmlformats.org/officeDocument/2006/relationships/image" Target="../media/image35.png"/><Relationship Id="rId7" Type="http://schemas.openxmlformats.org/officeDocument/2006/relationships/image" Target="../media/image270.png"/><Relationship Id="rId2" Type="http://schemas.openxmlformats.org/officeDocument/2006/relationships/image" Target="../media/image2.jpg"/><Relationship Id="rId1" Type="http://schemas.openxmlformats.org/officeDocument/2006/relationships/slideLayout" Target="../slideLayouts/slideLayout4.xml"/><Relationship Id="rId5" Type="http://schemas.openxmlformats.org/officeDocument/2006/relationships/image" Target="../media/image34.png"/><Relationship Id="rId4" Type="http://schemas.openxmlformats.org/officeDocument/2006/relationships/image" Target="../media/image36.png"/></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jpg"/><Relationship Id="rId1" Type="http://schemas.openxmlformats.org/officeDocument/2006/relationships/slideLayout" Target="../slideLayouts/slideLayout4.xml"/><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4.xml"/><Relationship Id="rId5" Type="http://schemas.openxmlformats.org/officeDocument/2006/relationships/image" Target="../media/image41.png"/><Relationship Id="rId4" Type="http://schemas.openxmlformats.org/officeDocument/2006/relationships/image" Target="../media/image40.pn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8" Type="http://schemas.openxmlformats.org/officeDocument/2006/relationships/image" Target="../media/image320.png"/><Relationship Id="rId3" Type="http://schemas.openxmlformats.org/officeDocument/2006/relationships/image" Target="../media/image43.png"/><Relationship Id="rId7" Type="http://schemas.openxmlformats.org/officeDocument/2006/relationships/image" Target="../media/image310.png"/><Relationship Id="rId2" Type="http://schemas.openxmlformats.org/officeDocument/2006/relationships/image" Target="../media/image2.jpg"/><Relationship Id="rId1" Type="http://schemas.openxmlformats.org/officeDocument/2006/relationships/slideLayout" Target="../slideLayouts/slideLayout4.xml"/><Relationship Id="rId6" Type="http://schemas.openxmlformats.org/officeDocument/2006/relationships/image" Target="../media/image300.png"/><Relationship Id="rId5" Type="http://schemas.openxmlformats.org/officeDocument/2006/relationships/image" Target="../media/image290.png"/></Relationships>
</file>

<file path=ppt/slides/_rels/slide2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8" Type="http://schemas.openxmlformats.org/officeDocument/2006/relationships/image" Target="../media/image360.png"/><Relationship Id="rId3" Type="http://schemas.openxmlformats.org/officeDocument/2006/relationships/image" Target="../media/image45.png"/><Relationship Id="rId7" Type="http://schemas.openxmlformats.org/officeDocument/2006/relationships/image" Target="../media/image350.png"/><Relationship Id="rId2" Type="http://schemas.openxmlformats.org/officeDocument/2006/relationships/image" Target="../media/image2.jpg"/><Relationship Id="rId1" Type="http://schemas.openxmlformats.org/officeDocument/2006/relationships/slideLayout" Target="../slideLayouts/slideLayout4.xml"/><Relationship Id="rId6" Type="http://schemas.openxmlformats.org/officeDocument/2006/relationships/image" Target="../media/image340.png"/><Relationship Id="rId11" Type="http://schemas.openxmlformats.org/officeDocument/2006/relationships/image" Target="../media/image390.png"/><Relationship Id="rId10" Type="http://schemas.openxmlformats.org/officeDocument/2006/relationships/image" Target="../media/image380.png"/><Relationship Id="rId4" Type="http://schemas.openxmlformats.org/officeDocument/2006/relationships/image" Target="../media/image43.png"/><Relationship Id="rId9" Type="http://schemas.openxmlformats.org/officeDocument/2006/relationships/image" Target="../media/image370.png"/></Relationships>
</file>

<file path=ppt/slides/_rels/slide2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hyperlink" Target="https://www.liceoindustrialegm.cl/" TargetMode="External"/><Relationship Id="rId2" Type="http://schemas.openxmlformats.org/officeDocument/2006/relationships/image" Target="../media/image2.jpg"/><Relationship Id="rId1" Type="http://schemas.openxmlformats.org/officeDocument/2006/relationships/slideLayout" Target="../slideLayouts/slideLayout4.xml"/><Relationship Id="rId4" Type="http://schemas.openxmlformats.org/officeDocument/2006/relationships/hyperlink" Target="http://industrial-automatica.blogspot.com/p/neumatica.html"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4.xml"/><Relationship Id="rId4" Type="http://schemas.openxmlformats.org/officeDocument/2006/relationships/hyperlink" Target="https://www.skf.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E6A8B170-F7FE-4574-BBDD-9811E062866F}"/>
              </a:ext>
            </a:extLst>
          </p:cNvPr>
          <p:cNvSpPr>
            <a:spLocks noChangeAspect="1"/>
          </p:cNvSpPr>
          <p:nvPr/>
        </p:nvSpPr>
        <p:spPr>
          <a:xfrm>
            <a:off x="0" y="328470"/>
            <a:ext cx="6096000" cy="6161103"/>
          </a:xfrm>
          <a:prstGeom prst="rect">
            <a:avLst/>
          </a:prstGeom>
          <a:solidFill>
            <a:srgbClr val="883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6" name="Rectángulo 5">
            <a:extLst>
              <a:ext uri="{FF2B5EF4-FFF2-40B4-BE49-F238E27FC236}">
                <a16:creationId xmlns:a16="http://schemas.microsoft.com/office/drawing/2014/main" id="{B5E7E263-56BD-4E4E-9F0C-D577D78BCDF7}"/>
              </a:ext>
            </a:extLst>
          </p:cNvPr>
          <p:cNvSpPr/>
          <p:nvPr/>
        </p:nvSpPr>
        <p:spPr>
          <a:xfrm>
            <a:off x="11709647" y="328469"/>
            <a:ext cx="482353" cy="6161103"/>
          </a:xfrm>
          <a:prstGeom prst="rect">
            <a:avLst/>
          </a:prstGeom>
          <a:solidFill>
            <a:srgbClr val="A7A8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2" name="Título 1">
            <a:extLst>
              <a:ext uri="{FF2B5EF4-FFF2-40B4-BE49-F238E27FC236}">
                <a16:creationId xmlns:a16="http://schemas.microsoft.com/office/drawing/2014/main" id="{8ED11D7D-FFAA-4EBF-A6EF-F627CC9984E5}"/>
              </a:ext>
            </a:extLst>
          </p:cNvPr>
          <p:cNvSpPr>
            <a:spLocks noGrp="1"/>
          </p:cNvSpPr>
          <p:nvPr>
            <p:ph type="ctrTitle"/>
          </p:nvPr>
        </p:nvSpPr>
        <p:spPr>
          <a:xfrm>
            <a:off x="1488488" y="2432485"/>
            <a:ext cx="4441794" cy="2435765"/>
          </a:xfrm>
        </p:spPr>
        <p:txBody>
          <a:bodyPr>
            <a:normAutofit/>
          </a:bodyPr>
          <a:lstStyle/>
          <a:p>
            <a:pPr algn="r"/>
            <a:r>
              <a:rPr lang="es-MX" b="1" dirty="0">
                <a:solidFill>
                  <a:schemeClr val="bg1"/>
                </a:solidFill>
              </a:rPr>
              <a:t>Montaje Industrial</a:t>
            </a:r>
            <a:endParaRPr lang="es-CL" b="1" dirty="0">
              <a:solidFill>
                <a:schemeClr val="bg1"/>
              </a:solidFill>
            </a:endParaRPr>
          </a:p>
        </p:txBody>
      </p:sp>
      <p:sp>
        <p:nvSpPr>
          <p:cNvPr id="17" name="CuadroTexto 16">
            <a:extLst>
              <a:ext uri="{FF2B5EF4-FFF2-40B4-BE49-F238E27FC236}">
                <a16:creationId xmlns:a16="http://schemas.microsoft.com/office/drawing/2014/main" id="{A5A87A65-E896-4A23-BAC7-F58F78545B08}"/>
              </a:ext>
            </a:extLst>
          </p:cNvPr>
          <p:cNvSpPr txBox="1"/>
          <p:nvPr/>
        </p:nvSpPr>
        <p:spPr>
          <a:xfrm>
            <a:off x="1524000" y="976079"/>
            <a:ext cx="4441794" cy="830997"/>
          </a:xfrm>
          <a:prstGeom prst="rect">
            <a:avLst/>
          </a:prstGeom>
          <a:noFill/>
        </p:spPr>
        <p:txBody>
          <a:bodyPr wrap="square" rtlCol="0">
            <a:spAutoFit/>
          </a:bodyPr>
          <a:lstStyle/>
          <a:p>
            <a:pPr algn="r"/>
            <a:r>
              <a:rPr lang="es-MX" sz="1600" dirty="0">
                <a:solidFill>
                  <a:schemeClr val="bg1"/>
                </a:solidFill>
              </a:rPr>
              <a:t>Especialidad Mecánica Industrial</a:t>
            </a:r>
          </a:p>
          <a:p>
            <a:pPr algn="r"/>
            <a:r>
              <a:rPr lang="es-MX" sz="1600" dirty="0">
                <a:solidFill>
                  <a:schemeClr val="bg1"/>
                </a:solidFill>
              </a:rPr>
              <a:t>Mención Mantenimiento Electromecánica</a:t>
            </a:r>
          </a:p>
          <a:p>
            <a:pPr algn="r"/>
            <a:r>
              <a:rPr lang="es-MX" sz="1600" dirty="0">
                <a:solidFill>
                  <a:schemeClr val="bg1"/>
                </a:solidFill>
              </a:rPr>
              <a:t>Módulo Montaje de Equipos y Sistemas Industriales</a:t>
            </a:r>
            <a:endParaRPr lang="es-CL" sz="1600" dirty="0">
              <a:solidFill>
                <a:schemeClr val="bg1"/>
              </a:solidFill>
            </a:endParaRPr>
          </a:p>
        </p:txBody>
      </p:sp>
      <p:pic>
        <p:nvPicPr>
          <p:cNvPr id="7" name="Imagen 6">
            <a:extLst>
              <a:ext uri="{FF2B5EF4-FFF2-40B4-BE49-F238E27FC236}">
                <a16:creationId xmlns:a16="http://schemas.microsoft.com/office/drawing/2014/main" id="{483E32BB-916E-459F-B8C3-AC88FF9C25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61103" y="328469"/>
            <a:ext cx="5473700" cy="6159500"/>
          </a:xfrm>
          <a:prstGeom prst="rect">
            <a:avLst/>
          </a:prstGeom>
        </p:spPr>
      </p:pic>
    </p:spTree>
    <p:extLst>
      <p:ext uri="{BB962C8B-B14F-4D97-AF65-F5344CB8AC3E}">
        <p14:creationId xmlns:p14="http://schemas.microsoft.com/office/powerpoint/2010/main" val="5390881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8AB8DF45-D257-4717-BC84-A77414CCDC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Rectángulo 9">
            <a:extLst>
              <a:ext uri="{FF2B5EF4-FFF2-40B4-BE49-F238E27FC236}">
                <a16:creationId xmlns:a16="http://schemas.microsoft.com/office/drawing/2014/main" id="{B263A589-862B-46FE-947A-C1E49DB6D165}"/>
              </a:ext>
            </a:extLst>
          </p:cNvPr>
          <p:cNvSpPr/>
          <p:nvPr/>
        </p:nvSpPr>
        <p:spPr>
          <a:xfrm>
            <a:off x="12020365" y="275204"/>
            <a:ext cx="171634" cy="6161103"/>
          </a:xfrm>
          <a:prstGeom prst="rect">
            <a:avLst/>
          </a:prstGeom>
          <a:solidFill>
            <a:srgbClr val="A7A8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6" name="Título 3">
            <a:extLst>
              <a:ext uri="{FF2B5EF4-FFF2-40B4-BE49-F238E27FC236}">
                <a16:creationId xmlns:a16="http://schemas.microsoft.com/office/drawing/2014/main" id="{27409035-8202-4EB9-9D30-FE6DD6CE5419}"/>
              </a:ext>
            </a:extLst>
          </p:cNvPr>
          <p:cNvSpPr>
            <a:spLocks noGrp="1"/>
          </p:cNvSpPr>
          <p:nvPr>
            <p:ph type="title"/>
          </p:nvPr>
        </p:nvSpPr>
        <p:spPr>
          <a:xfrm>
            <a:off x="296663" y="365125"/>
            <a:ext cx="10515600" cy="1325563"/>
          </a:xfrm>
        </p:spPr>
        <p:txBody>
          <a:bodyPr/>
          <a:lstStyle/>
          <a:p>
            <a:r>
              <a:rPr lang="es-MX" dirty="0">
                <a:solidFill>
                  <a:srgbClr val="A7A8AA"/>
                </a:solidFill>
              </a:rPr>
              <a:t>MÉTODOS DE</a:t>
            </a:r>
            <a:br>
              <a:rPr lang="es-MX" dirty="0">
                <a:solidFill>
                  <a:srgbClr val="A7A8AA"/>
                </a:solidFill>
              </a:rPr>
            </a:br>
            <a:r>
              <a:rPr lang="es-MX" dirty="0">
                <a:solidFill>
                  <a:srgbClr val="88354D"/>
                </a:solidFill>
              </a:rPr>
              <a:t>ALINEACIÓN</a:t>
            </a:r>
            <a:endParaRPr lang="es-CL" dirty="0">
              <a:solidFill>
                <a:srgbClr val="88354D"/>
              </a:solidFill>
            </a:endParaRPr>
          </a:p>
        </p:txBody>
      </p:sp>
      <p:sp>
        <p:nvSpPr>
          <p:cNvPr id="17" name="Rectángulo 16">
            <a:extLst>
              <a:ext uri="{FF2B5EF4-FFF2-40B4-BE49-F238E27FC236}">
                <a16:creationId xmlns:a16="http://schemas.microsoft.com/office/drawing/2014/main" id="{77C7AA7B-38FD-4984-ABD9-83C49EFE6F4B}"/>
              </a:ext>
            </a:extLst>
          </p:cNvPr>
          <p:cNvSpPr/>
          <p:nvPr/>
        </p:nvSpPr>
        <p:spPr>
          <a:xfrm>
            <a:off x="403193" y="260025"/>
            <a:ext cx="1336831" cy="45719"/>
          </a:xfrm>
          <a:prstGeom prst="rect">
            <a:avLst/>
          </a:prstGeom>
          <a:solidFill>
            <a:srgbClr val="883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pic>
        <p:nvPicPr>
          <p:cNvPr id="8" name="Picture 2">
            <a:extLst>
              <a:ext uri="{FF2B5EF4-FFF2-40B4-BE49-F238E27FC236}">
                <a16:creationId xmlns:a16="http://schemas.microsoft.com/office/drawing/2014/main" id="{58A3D1C0-AAE0-4E63-9FA9-335D20DCBAA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443" b="-1"/>
          <a:stretch/>
        </p:blipFill>
        <p:spPr bwMode="auto">
          <a:xfrm>
            <a:off x="403193" y="3092146"/>
            <a:ext cx="3379095" cy="1983230"/>
          </a:xfrm>
          <a:prstGeom prst="rect">
            <a:avLst/>
          </a:prstGeom>
          <a:noFill/>
          <a:extLst>
            <a:ext uri="{909E8E84-426E-40DD-AFC4-6F175D3DCCD1}">
              <a14:hiddenFill xmlns:a14="http://schemas.microsoft.com/office/drawing/2010/main">
                <a:solidFill>
                  <a:srgbClr val="FFFFFF"/>
                </a:solidFill>
              </a14:hiddenFill>
            </a:ext>
          </a:extLst>
        </p:spPr>
      </p:pic>
      <p:sp>
        <p:nvSpPr>
          <p:cNvPr id="9" name="CuadroTexto 8">
            <a:extLst>
              <a:ext uri="{FF2B5EF4-FFF2-40B4-BE49-F238E27FC236}">
                <a16:creationId xmlns:a16="http://schemas.microsoft.com/office/drawing/2014/main" id="{ED53F6FD-7B3C-435E-B261-FEAB7B4313BC}"/>
              </a:ext>
            </a:extLst>
          </p:cNvPr>
          <p:cNvSpPr txBox="1"/>
          <p:nvPr/>
        </p:nvSpPr>
        <p:spPr>
          <a:xfrm>
            <a:off x="429594" y="5615634"/>
            <a:ext cx="3352694" cy="646331"/>
          </a:xfrm>
          <a:prstGeom prst="rect">
            <a:avLst/>
          </a:prstGeom>
          <a:noFill/>
        </p:spPr>
        <p:txBody>
          <a:bodyPr wrap="square">
            <a:spAutoFit/>
          </a:bodyPr>
          <a:lstStyle/>
          <a:p>
            <a:pPr algn="ctr"/>
            <a:r>
              <a:rPr lang="es-CL" sz="1200" dirty="0">
                <a:latin typeface="Calibri" panose="020F0502020204030204" pitchFamily="34" charset="0"/>
                <a:cs typeface="Calibri" panose="020F0502020204030204" pitchFamily="34" charset="0"/>
              </a:rPr>
              <a:t>Fuente: https://www.bannister.cl/wp-content/uploads/2019/05/AlineacionLaser-768x496.jpg</a:t>
            </a:r>
          </a:p>
        </p:txBody>
      </p:sp>
      <p:pic>
        <p:nvPicPr>
          <p:cNvPr id="12" name="Picture 4" descr="PROGRAMA DE COMPLEMENTACIÓN PARA TITULACIÓN - PDF Descargar libre">
            <a:extLst>
              <a:ext uri="{FF2B5EF4-FFF2-40B4-BE49-F238E27FC236}">
                <a16:creationId xmlns:a16="http://schemas.microsoft.com/office/drawing/2014/main" id="{AB49A085-AF2C-4E69-864E-FFF330FC58C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6769" y="3076986"/>
            <a:ext cx="3859418" cy="1998390"/>
          </a:xfrm>
          <a:prstGeom prst="rect">
            <a:avLst/>
          </a:prstGeom>
          <a:noFill/>
          <a:extLst>
            <a:ext uri="{909E8E84-426E-40DD-AFC4-6F175D3DCCD1}">
              <a14:hiddenFill xmlns:a14="http://schemas.microsoft.com/office/drawing/2010/main">
                <a:solidFill>
                  <a:srgbClr val="FFFFFF"/>
                </a:solidFill>
              </a14:hiddenFill>
            </a:ext>
          </a:extLst>
        </p:spPr>
      </p:pic>
      <p:pic>
        <p:nvPicPr>
          <p:cNvPr id="14" name="Imagen 13">
            <a:extLst>
              <a:ext uri="{FF2B5EF4-FFF2-40B4-BE49-F238E27FC236}">
                <a16:creationId xmlns:a16="http://schemas.microsoft.com/office/drawing/2014/main" id="{DC58607F-4F28-4B1F-9E07-148A36DE8063}"/>
              </a:ext>
            </a:extLst>
          </p:cNvPr>
          <p:cNvPicPr>
            <a:picLocks noChangeAspect="1"/>
          </p:cNvPicPr>
          <p:nvPr/>
        </p:nvPicPr>
        <p:blipFill rotWithShape="1">
          <a:blip r:embed="rId5"/>
          <a:srcRect t="2873" r="3187" b="4099"/>
          <a:stretch/>
        </p:blipFill>
        <p:spPr>
          <a:xfrm>
            <a:off x="7891885" y="3076986"/>
            <a:ext cx="3859417" cy="1998390"/>
          </a:xfrm>
          <a:prstGeom prst="rect">
            <a:avLst/>
          </a:prstGeom>
        </p:spPr>
      </p:pic>
      <p:sp>
        <p:nvSpPr>
          <p:cNvPr id="20" name="CuadroTexto 19">
            <a:extLst>
              <a:ext uri="{FF2B5EF4-FFF2-40B4-BE49-F238E27FC236}">
                <a16:creationId xmlns:a16="http://schemas.microsoft.com/office/drawing/2014/main" id="{00FEEC36-97AA-4640-8D10-DB90125C0D1E}"/>
              </a:ext>
            </a:extLst>
          </p:cNvPr>
          <p:cNvSpPr txBox="1"/>
          <p:nvPr/>
        </p:nvSpPr>
        <p:spPr>
          <a:xfrm>
            <a:off x="4180582" y="5615634"/>
            <a:ext cx="3271792" cy="461665"/>
          </a:xfrm>
          <a:prstGeom prst="rect">
            <a:avLst/>
          </a:prstGeom>
          <a:noFill/>
        </p:spPr>
        <p:txBody>
          <a:bodyPr wrap="square">
            <a:spAutoFit/>
          </a:bodyPr>
          <a:lstStyle/>
          <a:p>
            <a:pPr algn="ctr"/>
            <a:r>
              <a:rPr lang="es-ES" sz="1200" b="0" i="0" u="none" strike="noStrike" dirty="0">
                <a:solidFill>
                  <a:srgbClr val="000000"/>
                </a:solidFill>
                <a:effectLst/>
                <a:latin typeface="Calibri" panose="020F0502020204030204" pitchFamily="34" charset="0"/>
              </a:rPr>
              <a:t>Fuente: Senati, “Alineamiento y Balanceo de máquinas y mecanismos”</a:t>
            </a:r>
            <a:endParaRPr lang="es-CL" sz="1200" dirty="0"/>
          </a:p>
        </p:txBody>
      </p:sp>
      <p:sp>
        <p:nvSpPr>
          <p:cNvPr id="21" name="CuadroTexto 20">
            <a:extLst>
              <a:ext uri="{FF2B5EF4-FFF2-40B4-BE49-F238E27FC236}">
                <a16:creationId xmlns:a16="http://schemas.microsoft.com/office/drawing/2014/main" id="{887D7216-47F3-4150-8415-4AC87140F028}"/>
              </a:ext>
            </a:extLst>
          </p:cNvPr>
          <p:cNvSpPr txBox="1"/>
          <p:nvPr/>
        </p:nvSpPr>
        <p:spPr>
          <a:xfrm>
            <a:off x="8348102" y="5615634"/>
            <a:ext cx="2946982" cy="461665"/>
          </a:xfrm>
          <a:prstGeom prst="rect">
            <a:avLst/>
          </a:prstGeom>
          <a:noFill/>
        </p:spPr>
        <p:txBody>
          <a:bodyPr wrap="square">
            <a:spAutoFit/>
          </a:bodyPr>
          <a:lstStyle/>
          <a:p>
            <a:pPr algn="ctr"/>
            <a:r>
              <a:rPr lang="es-ES" sz="1200" b="0" i="0" u="none" strike="noStrike" dirty="0">
                <a:solidFill>
                  <a:srgbClr val="000000"/>
                </a:solidFill>
                <a:effectLst/>
                <a:latin typeface="Calibri" panose="020F0502020204030204" pitchFamily="34" charset="0"/>
              </a:rPr>
              <a:t>Fuente: Senati, “Alineamiento y Balanceo de máquinas y mecanismos”</a:t>
            </a:r>
            <a:endParaRPr lang="es-CL" sz="1200" dirty="0"/>
          </a:p>
        </p:txBody>
      </p:sp>
      <p:sp>
        <p:nvSpPr>
          <p:cNvPr id="22" name="Google Shape;305;p29">
            <a:extLst>
              <a:ext uri="{FF2B5EF4-FFF2-40B4-BE49-F238E27FC236}">
                <a16:creationId xmlns:a16="http://schemas.microsoft.com/office/drawing/2014/main" id="{D456CAB5-2BC5-4686-8DBD-007B6626D360}"/>
              </a:ext>
            </a:extLst>
          </p:cNvPr>
          <p:cNvSpPr/>
          <p:nvPr/>
        </p:nvSpPr>
        <p:spPr>
          <a:xfrm>
            <a:off x="403193" y="2335477"/>
            <a:ext cx="3379095" cy="584775"/>
          </a:xfrm>
          <a:prstGeom prst="rect">
            <a:avLst/>
          </a:prstGeom>
          <a:solidFill>
            <a:srgbClr val="88354D"/>
          </a:solidFill>
          <a:ln w="9525" cap="flat" cmpd="sng">
            <a:noFill/>
            <a:prstDash val="solid"/>
            <a:round/>
            <a:headEnd type="none" w="sm" len="sm"/>
            <a:tailEnd type="none" w="sm" len="sm"/>
          </a:ln>
        </p:spPr>
        <p:txBody>
          <a:bodyPr spcFirstLastPara="1" wrap="square" lIns="91425" tIns="45700" rIns="91425" bIns="45700" anchor="t" anchorCtr="0">
            <a:noAutofit/>
          </a:bodyPr>
          <a:lstStyle/>
          <a:p>
            <a:endParaRPr lang="es-CL" sz="2400" dirty="0">
              <a:solidFill>
                <a:schemeClr val="bg1"/>
              </a:solidFill>
            </a:endParaRPr>
          </a:p>
        </p:txBody>
      </p:sp>
      <p:sp>
        <p:nvSpPr>
          <p:cNvPr id="11" name="CuadroTexto 10">
            <a:extLst>
              <a:ext uri="{FF2B5EF4-FFF2-40B4-BE49-F238E27FC236}">
                <a16:creationId xmlns:a16="http://schemas.microsoft.com/office/drawing/2014/main" id="{AA2D1DAE-28D9-459C-9470-63786358E996}"/>
              </a:ext>
            </a:extLst>
          </p:cNvPr>
          <p:cNvSpPr txBox="1"/>
          <p:nvPr/>
        </p:nvSpPr>
        <p:spPr>
          <a:xfrm>
            <a:off x="854732" y="2433965"/>
            <a:ext cx="2305862" cy="369332"/>
          </a:xfrm>
          <a:prstGeom prst="rect">
            <a:avLst/>
          </a:prstGeom>
          <a:noFill/>
        </p:spPr>
        <p:txBody>
          <a:bodyPr wrap="square">
            <a:spAutoFit/>
          </a:bodyPr>
          <a:lstStyle/>
          <a:p>
            <a:pPr algn="ctr"/>
            <a:r>
              <a:rPr lang="es-CL" b="1" dirty="0">
                <a:solidFill>
                  <a:schemeClr val="bg1"/>
                </a:solidFill>
                <a:latin typeface="Calibri" panose="020F0502020204030204" pitchFamily="34" charset="0"/>
                <a:cs typeface="Calibri" panose="020F0502020204030204" pitchFamily="34" charset="0"/>
              </a:rPr>
              <a:t>Medición a láser</a:t>
            </a:r>
          </a:p>
        </p:txBody>
      </p:sp>
      <p:sp>
        <p:nvSpPr>
          <p:cNvPr id="23" name="Google Shape;305;p29">
            <a:extLst>
              <a:ext uri="{FF2B5EF4-FFF2-40B4-BE49-F238E27FC236}">
                <a16:creationId xmlns:a16="http://schemas.microsoft.com/office/drawing/2014/main" id="{554BE30F-D42F-404A-B5B5-2814C46D99BE}"/>
              </a:ext>
            </a:extLst>
          </p:cNvPr>
          <p:cNvSpPr/>
          <p:nvPr/>
        </p:nvSpPr>
        <p:spPr>
          <a:xfrm>
            <a:off x="3963938" y="2335477"/>
            <a:ext cx="3764647" cy="584775"/>
          </a:xfrm>
          <a:prstGeom prst="rect">
            <a:avLst/>
          </a:prstGeom>
          <a:solidFill>
            <a:srgbClr val="88354D"/>
          </a:solidFill>
          <a:ln w="9525" cap="flat" cmpd="sng">
            <a:noFill/>
            <a:prstDash val="solid"/>
            <a:round/>
            <a:headEnd type="none" w="sm" len="sm"/>
            <a:tailEnd type="none" w="sm" len="sm"/>
          </a:ln>
        </p:spPr>
        <p:txBody>
          <a:bodyPr spcFirstLastPara="1" wrap="square" lIns="91425" tIns="45700" rIns="91425" bIns="45700" anchor="t" anchorCtr="0">
            <a:noAutofit/>
          </a:bodyPr>
          <a:lstStyle/>
          <a:p>
            <a:endParaRPr lang="es-CL" sz="2400" dirty="0">
              <a:solidFill>
                <a:schemeClr val="bg1"/>
              </a:solidFill>
            </a:endParaRPr>
          </a:p>
        </p:txBody>
      </p:sp>
      <p:sp>
        <p:nvSpPr>
          <p:cNvPr id="13" name="CuadroTexto 12">
            <a:extLst>
              <a:ext uri="{FF2B5EF4-FFF2-40B4-BE49-F238E27FC236}">
                <a16:creationId xmlns:a16="http://schemas.microsoft.com/office/drawing/2014/main" id="{BFA0A116-3670-4A4F-A9EA-8F0FD0AF4CDE}"/>
              </a:ext>
            </a:extLst>
          </p:cNvPr>
          <p:cNvSpPr txBox="1"/>
          <p:nvPr/>
        </p:nvSpPr>
        <p:spPr>
          <a:xfrm>
            <a:off x="4256864" y="2309493"/>
            <a:ext cx="3226277" cy="646331"/>
          </a:xfrm>
          <a:prstGeom prst="rect">
            <a:avLst/>
          </a:prstGeom>
          <a:noFill/>
        </p:spPr>
        <p:txBody>
          <a:bodyPr wrap="square">
            <a:spAutoFit/>
          </a:bodyPr>
          <a:lstStyle/>
          <a:p>
            <a:pPr algn="ctr"/>
            <a:r>
              <a:rPr lang="es-CL" b="1" dirty="0">
                <a:solidFill>
                  <a:schemeClr val="bg1"/>
                </a:solidFill>
                <a:latin typeface="Calibri" panose="020F0502020204030204" pitchFamily="34" charset="0"/>
                <a:cs typeface="Calibri" panose="020F0502020204030204" pitchFamily="34" charset="0"/>
              </a:rPr>
              <a:t>Medición por contacto </a:t>
            </a:r>
          </a:p>
          <a:p>
            <a:pPr algn="ctr"/>
            <a:r>
              <a:rPr lang="es-CL" b="1" dirty="0">
                <a:solidFill>
                  <a:schemeClr val="bg1"/>
                </a:solidFill>
                <a:latin typeface="Calibri" panose="020F0502020204030204" pitchFamily="34" charset="0"/>
                <a:cs typeface="Calibri" panose="020F0502020204030204" pitchFamily="34" charset="0"/>
              </a:rPr>
              <a:t>(uso de reloj comparador)</a:t>
            </a:r>
          </a:p>
        </p:txBody>
      </p:sp>
      <p:sp>
        <p:nvSpPr>
          <p:cNvPr id="24" name="Google Shape;305;p29">
            <a:extLst>
              <a:ext uri="{FF2B5EF4-FFF2-40B4-BE49-F238E27FC236}">
                <a16:creationId xmlns:a16="http://schemas.microsoft.com/office/drawing/2014/main" id="{4DF60D8B-6203-4F3D-831E-CB0237EF0179}"/>
              </a:ext>
            </a:extLst>
          </p:cNvPr>
          <p:cNvSpPr/>
          <p:nvPr/>
        </p:nvSpPr>
        <p:spPr>
          <a:xfrm>
            <a:off x="7910235" y="2335477"/>
            <a:ext cx="3767569" cy="584775"/>
          </a:xfrm>
          <a:prstGeom prst="rect">
            <a:avLst/>
          </a:prstGeom>
          <a:solidFill>
            <a:srgbClr val="88354D"/>
          </a:solidFill>
          <a:ln w="9525" cap="flat" cmpd="sng">
            <a:noFill/>
            <a:prstDash val="solid"/>
            <a:round/>
            <a:headEnd type="none" w="sm" len="sm"/>
            <a:tailEnd type="none" w="sm" len="sm"/>
          </a:ln>
        </p:spPr>
        <p:txBody>
          <a:bodyPr spcFirstLastPara="1" wrap="square" lIns="91425" tIns="45700" rIns="91425" bIns="45700" anchor="t" anchorCtr="0">
            <a:noAutofit/>
          </a:bodyPr>
          <a:lstStyle/>
          <a:p>
            <a:endParaRPr lang="es-CL" sz="2400" dirty="0">
              <a:solidFill>
                <a:schemeClr val="bg1"/>
              </a:solidFill>
            </a:endParaRPr>
          </a:p>
        </p:txBody>
      </p:sp>
      <p:sp>
        <p:nvSpPr>
          <p:cNvPr id="19" name="CuadroTexto 18">
            <a:extLst>
              <a:ext uri="{FF2B5EF4-FFF2-40B4-BE49-F238E27FC236}">
                <a16:creationId xmlns:a16="http://schemas.microsoft.com/office/drawing/2014/main" id="{11AF91AE-8237-484B-ADB4-7F8B918976CB}"/>
              </a:ext>
            </a:extLst>
          </p:cNvPr>
          <p:cNvSpPr txBox="1"/>
          <p:nvPr/>
        </p:nvSpPr>
        <p:spPr>
          <a:xfrm>
            <a:off x="8355014" y="2429881"/>
            <a:ext cx="2846746" cy="369332"/>
          </a:xfrm>
          <a:prstGeom prst="rect">
            <a:avLst/>
          </a:prstGeom>
          <a:noFill/>
        </p:spPr>
        <p:txBody>
          <a:bodyPr wrap="square">
            <a:spAutoFit/>
          </a:bodyPr>
          <a:lstStyle/>
          <a:p>
            <a:pPr algn="ctr"/>
            <a:r>
              <a:rPr lang="es-CL" b="1" dirty="0">
                <a:solidFill>
                  <a:schemeClr val="bg1"/>
                </a:solidFill>
                <a:latin typeface="Calibri" panose="020F0502020204030204" pitchFamily="34" charset="0"/>
                <a:cs typeface="Calibri" panose="020F0502020204030204" pitchFamily="34" charset="0"/>
              </a:rPr>
              <a:t>Método de regla/galgas</a:t>
            </a:r>
          </a:p>
        </p:txBody>
      </p:sp>
    </p:spTree>
    <p:extLst>
      <p:ext uri="{BB962C8B-B14F-4D97-AF65-F5344CB8AC3E}">
        <p14:creationId xmlns:p14="http://schemas.microsoft.com/office/powerpoint/2010/main" val="27941584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8AB8DF45-D257-4717-BC84-A77414CCDC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Rectángulo 9">
            <a:extLst>
              <a:ext uri="{FF2B5EF4-FFF2-40B4-BE49-F238E27FC236}">
                <a16:creationId xmlns:a16="http://schemas.microsoft.com/office/drawing/2014/main" id="{B263A589-862B-46FE-947A-C1E49DB6D165}"/>
              </a:ext>
            </a:extLst>
          </p:cNvPr>
          <p:cNvSpPr/>
          <p:nvPr/>
        </p:nvSpPr>
        <p:spPr>
          <a:xfrm>
            <a:off x="12020365" y="275204"/>
            <a:ext cx="171634" cy="6161103"/>
          </a:xfrm>
          <a:prstGeom prst="rect">
            <a:avLst/>
          </a:prstGeom>
          <a:solidFill>
            <a:srgbClr val="A7A8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6" name="Título 3">
            <a:extLst>
              <a:ext uri="{FF2B5EF4-FFF2-40B4-BE49-F238E27FC236}">
                <a16:creationId xmlns:a16="http://schemas.microsoft.com/office/drawing/2014/main" id="{27409035-8202-4EB9-9D30-FE6DD6CE5419}"/>
              </a:ext>
            </a:extLst>
          </p:cNvPr>
          <p:cNvSpPr>
            <a:spLocks noGrp="1"/>
          </p:cNvSpPr>
          <p:nvPr>
            <p:ph type="title"/>
          </p:nvPr>
        </p:nvSpPr>
        <p:spPr>
          <a:xfrm>
            <a:off x="296663" y="365125"/>
            <a:ext cx="10515600" cy="1325563"/>
          </a:xfrm>
        </p:spPr>
        <p:txBody>
          <a:bodyPr/>
          <a:lstStyle/>
          <a:p>
            <a:r>
              <a:rPr lang="es-MX" dirty="0">
                <a:solidFill>
                  <a:srgbClr val="A7A8AA"/>
                </a:solidFill>
              </a:rPr>
              <a:t>MÉTODOS </a:t>
            </a:r>
            <a:br>
              <a:rPr lang="es-MX" dirty="0">
                <a:solidFill>
                  <a:srgbClr val="A7A8AA"/>
                </a:solidFill>
              </a:rPr>
            </a:br>
            <a:r>
              <a:rPr lang="es-MX" dirty="0">
                <a:solidFill>
                  <a:srgbClr val="88354D"/>
                </a:solidFill>
              </a:rPr>
              <a:t>RIM – FACE (BORDE – CARA)</a:t>
            </a:r>
            <a:endParaRPr lang="es-CL" dirty="0">
              <a:solidFill>
                <a:srgbClr val="88354D"/>
              </a:solidFill>
            </a:endParaRPr>
          </a:p>
        </p:txBody>
      </p:sp>
      <p:sp>
        <p:nvSpPr>
          <p:cNvPr id="17" name="Rectángulo 16">
            <a:extLst>
              <a:ext uri="{FF2B5EF4-FFF2-40B4-BE49-F238E27FC236}">
                <a16:creationId xmlns:a16="http://schemas.microsoft.com/office/drawing/2014/main" id="{77C7AA7B-38FD-4984-ABD9-83C49EFE6F4B}"/>
              </a:ext>
            </a:extLst>
          </p:cNvPr>
          <p:cNvSpPr/>
          <p:nvPr/>
        </p:nvSpPr>
        <p:spPr>
          <a:xfrm>
            <a:off x="403193" y="260025"/>
            <a:ext cx="1336831" cy="45719"/>
          </a:xfrm>
          <a:prstGeom prst="rect">
            <a:avLst/>
          </a:prstGeom>
          <a:solidFill>
            <a:srgbClr val="883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grpSp>
        <p:nvGrpSpPr>
          <p:cNvPr id="18" name="Grupo 17">
            <a:extLst>
              <a:ext uri="{FF2B5EF4-FFF2-40B4-BE49-F238E27FC236}">
                <a16:creationId xmlns:a16="http://schemas.microsoft.com/office/drawing/2014/main" id="{AD3135F7-8A6D-4943-817E-3F8C92AF618F}"/>
              </a:ext>
            </a:extLst>
          </p:cNvPr>
          <p:cNvGrpSpPr/>
          <p:nvPr/>
        </p:nvGrpSpPr>
        <p:grpSpPr>
          <a:xfrm>
            <a:off x="2087093" y="2362736"/>
            <a:ext cx="8017814" cy="3110963"/>
            <a:chOff x="1098573" y="2357306"/>
            <a:chExt cx="6878494" cy="2468978"/>
          </a:xfrm>
        </p:grpSpPr>
        <p:pic>
          <p:nvPicPr>
            <p:cNvPr id="25" name="Imagen 24">
              <a:extLst>
                <a:ext uri="{FF2B5EF4-FFF2-40B4-BE49-F238E27FC236}">
                  <a16:creationId xmlns:a16="http://schemas.microsoft.com/office/drawing/2014/main" id="{098B39B7-910D-46AB-9265-A81E8975ED52}"/>
                </a:ext>
              </a:extLst>
            </p:cNvPr>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098573" y="2357306"/>
              <a:ext cx="3923184" cy="2468978"/>
            </a:xfrm>
            <a:prstGeom prst="rect">
              <a:avLst/>
            </a:prstGeom>
          </p:spPr>
        </p:pic>
        <p:pic>
          <p:nvPicPr>
            <p:cNvPr id="26" name="Imagen 25">
              <a:extLst>
                <a:ext uri="{FF2B5EF4-FFF2-40B4-BE49-F238E27FC236}">
                  <a16:creationId xmlns:a16="http://schemas.microsoft.com/office/drawing/2014/main" id="{B047C2C8-C53E-42E3-A4E5-DEBB65B42C46}"/>
                </a:ext>
              </a:extLst>
            </p:cNvPr>
            <p:cNvPicPr/>
            <p:nvPr/>
          </p:nvPicPr>
          <p:blipFill>
            <a:blip r:embed="rId4">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5004435" y="2378298"/>
              <a:ext cx="2972632" cy="2235788"/>
            </a:xfrm>
            <a:prstGeom prst="rect">
              <a:avLst/>
            </a:prstGeom>
          </p:spPr>
        </p:pic>
      </p:grpSp>
      <p:sp>
        <p:nvSpPr>
          <p:cNvPr id="27" name="CuadroTexto 26">
            <a:extLst>
              <a:ext uri="{FF2B5EF4-FFF2-40B4-BE49-F238E27FC236}">
                <a16:creationId xmlns:a16="http://schemas.microsoft.com/office/drawing/2014/main" id="{2FEC0DA5-69B5-4AD4-82CF-A228639785FE}"/>
              </a:ext>
            </a:extLst>
          </p:cNvPr>
          <p:cNvSpPr txBox="1"/>
          <p:nvPr/>
        </p:nvSpPr>
        <p:spPr>
          <a:xfrm>
            <a:off x="2694696" y="5625308"/>
            <a:ext cx="6802608" cy="276999"/>
          </a:xfrm>
          <a:prstGeom prst="rect">
            <a:avLst/>
          </a:prstGeom>
          <a:noFill/>
        </p:spPr>
        <p:txBody>
          <a:bodyPr wrap="square">
            <a:spAutoFit/>
          </a:bodyPr>
          <a:lstStyle/>
          <a:p>
            <a:pPr algn="ctr" rtl="0">
              <a:spcBef>
                <a:spcPts val="0"/>
              </a:spcBef>
              <a:spcAft>
                <a:spcPts val="800"/>
              </a:spcAft>
            </a:pPr>
            <a:r>
              <a:rPr lang="es-ES" sz="1200" b="0" i="0" u="none" strike="noStrike" dirty="0">
                <a:solidFill>
                  <a:srgbClr val="000000"/>
                </a:solidFill>
                <a:effectLst/>
                <a:latin typeface="Calibri" panose="020F0502020204030204" pitchFamily="34" charset="0"/>
              </a:rPr>
              <a:t>Fuente: “Manual General de Instalación, Operación y Mantenimiento de Motores Eléctricos”, WEG</a:t>
            </a:r>
            <a:endParaRPr lang="es-CL" sz="1200" dirty="0"/>
          </a:p>
        </p:txBody>
      </p:sp>
    </p:spTree>
    <p:extLst>
      <p:ext uri="{BB962C8B-B14F-4D97-AF65-F5344CB8AC3E}">
        <p14:creationId xmlns:p14="http://schemas.microsoft.com/office/powerpoint/2010/main" val="15497225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8AB8DF45-D257-4717-BC84-A77414CCDC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Rectángulo 9">
            <a:extLst>
              <a:ext uri="{FF2B5EF4-FFF2-40B4-BE49-F238E27FC236}">
                <a16:creationId xmlns:a16="http://schemas.microsoft.com/office/drawing/2014/main" id="{B263A589-862B-46FE-947A-C1E49DB6D165}"/>
              </a:ext>
            </a:extLst>
          </p:cNvPr>
          <p:cNvSpPr/>
          <p:nvPr/>
        </p:nvSpPr>
        <p:spPr>
          <a:xfrm>
            <a:off x="12020365" y="275204"/>
            <a:ext cx="171634" cy="6161103"/>
          </a:xfrm>
          <a:prstGeom prst="rect">
            <a:avLst/>
          </a:prstGeom>
          <a:solidFill>
            <a:srgbClr val="A7A8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6" name="Título 3">
            <a:extLst>
              <a:ext uri="{FF2B5EF4-FFF2-40B4-BE49-F238E27FC236}">
                <a16:creationId xmlns:a16="http://schemas.microsoft.com/office/drawing/2014/main" id="{27409035-8202-4EB9-9D30-FE6DD6CE5419}"/>
              </a:ext>
            </a:extLst>
          </p:cNvPr>
          <p:cNvSpPr>
            <a:spLocks noGrp="1"/>
          </p:cNvSpPr>
          <p:nvPr>
            <p:ph type="title"/>
          </p:nvPr>
        </p:nvSpPr>
        <p:spPr>
          <a:xfrm>
            <a:off x="296663" y="365125"/>
            <a:ext cx="10515600" cy="1325563"/>
          </a:xfrm>
        </p:spPr>
        <p:txBody>
          <a:bodyPr/>
          <a:lstStyle/>
          <a:p>
            <a:r>
              <a:rPr lang="es-MX" dirty="0">
                <a:solidFill>
                  <a:srgbClr val="A7A8AA"/>
                </a:solidFill>
              </a:rPr>
              <a:t>MÉTODOS </a:t>
            </a:r>
            <a:br>
              <a:rPr lang="es-MX" dirty="0">
                <a:solidFill>
                  <a:srgbClr val="A7A8AA"/>
                </a:solidFill>
              </a:rPr>
            </a:br>
            <a:r>
              <a:rPr lang="es-MX" dirty="0">
                <a:solidFill>
                  <a:srgbClr val="88354D"/>
                </a:solidFill>
              </a:rPr>
              <a:t>RIM – FACE (BORDE – CARA)</a:t>
            </a:r>
            <a:endParaRPr lang="es-CL" dirty="0">
              <a:solidFill>
                <a:srgbClr val="88354D"/>
              </a:solidFill>
            </a:endParaRPr>
          </a:p>
        </p:txBody>
      </p:sp>
      <p:sp>
        <p:nvSpPr>
          <p:cNvPr id="17" name="Rectángulo 16">
            <a:extLst>
              <a:ext uri="{FF2B5EF4-FFF2-40B4-BE49-F238E27FC236}">
                <a16:creationId xmlns:a16="http://schemas.microsoft.com/office/drawing/2014/main" id="{77C7AA7B-38FD-4984-ABD9-83C49EFE6F4B}"/>
              </a:ext>
            </a:extLst>
          </p:cNvPr>
          <p:cNvSpPr/>
          <p:nvPr/>
        </p:nvSpPr>
        <p:spPr>
          <a:xfrm>
            <a:off x="403193" y="260025"/>
            <a:ext cx="1336831" cy="45719"/>
          </a:xfrm>
          <a:prstGeom prst="rect">
            <a:avLst/>
          </a:prstGeom>
          <a:solidFill>
            <a:srgbClr val="883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1" name="Marcador de contenido 2">
            <a:extLst>
              <a:ext uri="{FF2B5EF4-FFF2-40B4-BE49-F238E27FC236}">
                <a16:creationId xmlns:a16="http://schemas.microsoft.com/office/drawing/2014/main" id="{A93226E7-7A62-4523-9914-2363B20E90E5}"/>
              </a:ext>
            </a:extLst>
          </p:cNvPr>
          <p:cNvSpPr txBox="1">
            <a:spLocks/>
          </p:cNvSpPr>
          <p:nvPr/>
        </p:nvSpPr>
        <p:spPr>
          <a:xfrm>
            <a:off x="468295" y="2331653"/>
            <a:ext cx="5181600" cy="4351338"/>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lgn="just">
              <a:spcBef>
                <a:spcPts val="0"/>
              </a:spcBef>
              <a:spcAft>
                <a:spcPts val="800"/>
              </a:spcAft>
              <a:buFont typeface="Arial"/>
              <a:buNone/>
            </a:pPr>
            <a:r>
              <a:rPr lang="es-ES" sz="2600" b="1" dirty="0">
                <a:solidFill>
                  <a:srgbClr val="88354D"/>
                </a:solidFill>
                <a:latin typeface="Calibri" panose="020F0502020204030204" pitchFamily="34" charset="0"/>
              </a:rPr>
              <a:t>VENTAJAS</a:t>
            </a:r>
            <a:endParaRPr lang="es-ES" sz="2600" dirty="0">
              <a:solidFill>
                <a:srgbClr val="88354D"/>
              </a:solidFill>
            </a:endParaRPr>
          </a:p>
          <a:p>
            <a:pPr algn="just" fontAlgn="base">
              <a:lnSpc>
                <a:spcPct val="100000"/>
              </a:lnSpc>
              <a:spcBef>
                <a:spcPts val="0"/>
              </a:spcBef>
              <a:buClr>
                <a:srgbClr val="88354D"/>
              </a:buClr>
              <a:buSzPct val="100000"/>
              <a:buFont typeface="Arial" panose="020B0604020202020204" pitchFamily="34" charset="0"/>
              <a:buChar char="•"/>
            </a:pPr>
            <a:r>
              <a:rPr lang="es-ES" sz="2600" dirty="0">
                <a:solidFill>
                  <a:srgbClr val="000000"/>
                </a:solidFill>
                <a:latin typeface="Calibri" panose="020F0502020204030204" pitchFamily="34" charset="0"/>
              </a:rPr>
              <a:t>Es una buena técnica para usar cuando los ejes de la maquinaria no se pueden girar.</a:t>
            </a:r>
          </a:p>
          <a:p>
            <a:pPr algn="just" fontAlgn="base">
              <a:lnSpc>
                <a:spcPct val="100000"/>
              </a:lnSpc>
              <a:spcBef>
                <a:spcPts val="0"/>
              </a:spcBef>
              <a:spcAft>
                <a:spcPts val="800"/>
              </a:spcAft>
              <a:buClr>
                <a:srgbClr val="88354D"/>
              </a:buClr>
              <a:buSzPct val="100000"/>
              <a:buFont typeface="Arial" panose="020B0604020202020204" pitchFamily="34" charset="0"/>
              <a:buChar char="•"/>
            </a:pPr>
            <a:r>
              <a:rPr lang="es-ES" sz="2600" dirty="0">
                <a:solidFill>
                  <a:srgbClr val="000000"/>
                </a:solidFill>
                <a:latin typeface="Calibri" panose="020F0502020204030204" pitchFamily="34" charset="0"/>
              </a:rPr>
              <a:t>Se puede utilizar en lecturas de cara con diámetro igual o superior a 8’’</a:t>
            </a:r>
          </a:p>
          <a:p>
            <a:pPr marL="0" indent="0">
              <a:buFont typeface="Arial"/>
              <a:buNone/>
            </a:pPr>
            <a:endParaRPr lang="es-CL" dirty="0"/>
          </a:p>
        </p:txBody>
      </p:sp>
      <p:sp>
        <p:nvSpPr>
          <p:cNvPr id="12" name="Marcador de contenido 3">
            <a:extLst>
              <a:ext uri="{FF2B5EF4-FFF2-40B4-BE49-F238E27FC236}">
                <a16:creationId xmlns:a16="http://schemas.microsoft.com/office/drawing/2014/main" id="{BD2DF06E-A6E8-4767-91E2-212A7F169D4B}"/>
              </a:ext>
            </a:extLst>
          </p:cNvPr>
          <p:cNvSpPr txBox="1">
            <a:spLocks/>
          </p:cNvSpPr>
          <p:nvPr/>
        </p:nvSpPr>
        <p:spPr>
          <a:xfrm>
            <a:off x="6086383" y="2331653"/>
            <a:ext cx="5181600" cy="4351338"/>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lgn="just">
              <a:spcBef>
                <a:spcPts val="0"/>
              </a:spcBef>
              <a:spcAft>
                <a:spcPts val="800"/>
              </a:spcAft>
              <a:buFont typeface="Arial"/>
              <a:buNone/>
            </a:pPr>
            <a:r>
              <a:rPr lang="es-ES" sz="2600" b="1" dirty="0">
                <a:solidFill>
                  <a:srgbClr val="88354D"/>
                </a:solidFill>
                <a:latin typeface="Calibri" panose="020F0502020204030204" pitchFamily="34" charset="0"/>
              </a:rPr>
              <a:t>DESVENTAJAS</a:t>
            </a:r>
            <a:endParaRPr lang="es-ES" sz="2600" dirty="0">
              <a:solidFill>
                <a:srgbClr val="88354D"/>
              </a:solidFill>
            </a:endParaRPr>
          </a:p>
          <a:p>
            <a:pPr algn="just" fontAlgn="base">
              <a:lnSpc>
                <a:spcPct val="110000"/>
              </a:lnSpc>
              <a:spcBef>
                <a:spcPts val="0"/>
              </a:spcBef>
              <a:buClr>
                <a:srgbClr val="88354D"/>
              </a:buClr>
              <a:buSzPct val="100000"/>
              <a:buFont typeface="Arial" panose="020B0604020202020204" pitchFamily="34" charset="0"/>
              <a:buChar char="•"/>
            </a:pPr>
            <a:r>
              <a:rPr lang="es-ES" sz="2600" dirty="0">
                <a:solidFill>
                  <a:srgbClr val="000000"/>
                </a:solidFill>
                <a:latin typeface="Calibri" panose="020F0502020204030204" pitchFamily="34" charset="0"/>
              </a:rPr>
              <a:t>No es tan preciso como otros métodos</a:t>
            </a:r>
          </a:p>
          <a:p>
            <a:pPr algn="just" fontAlgn="base">
              <a:lnSpc>
                <a:spcPct val="110000"/>
              </a:lnSpc>
              <a:spcBef>
                <a:spcPts val="0"/>
              </a:spcBef>
              <a:buClr>
                <a:srgbClr val="88354D"/>
              </a:buClr>
              <a:buSzPct val="100000"/>
              <a:buFont typeface="Arial" panose="020B0604020202020204" pitchFamily="34" charset="0"/>
              <a:buChar char="•"/>
            </a:pPr>
            <a:r>
              <a:rPr lang="es-ES" sz="2600" dirty="0">
                <a:solidFill>
                  <a:srgbClr val="000000"/>
                </a:solidFill>
                <a:latin typeface="Calibri" panose="020F0502020204030204" pitchFamily="34" charset="0"/>
              </a:rPr>
              <a:t>Si los ejes están soportados en cojinetes deslizantes las medidas de los relojes se ven alteradas</a:t>
            </a:r>
          </a:p>
          <a:p>
            <a:pPr algn="just" fontAlgn="base">
              <a:lnSpc>
                <a:spcPct val="110000"/>
              </a:lnSpc>
              <a:spcBef>
                <a:spcPts val="0"/>
              </a:spcBef>
              <a:spcAft>
                <a:spcPts val="800"/>
              </a:spcAft>
              <a:buClr>
                <a:srgbClr val="88354D"/>
              </a:buClr>
              <a:buSzPct val="100000"/>
              <a:buFont typeface="Arial" panose="020B0604020202020204" pitchFamily="34" charset="0"/>
              <a:buChar char="•"/>
            </a:pPr>
            <a:r>
              <a:rPr lang="es-ES" sz="2600" dirty="0">
                <a:solidFill>
                  <a:srgbClr val="000000"/>
                </a:solidFill>
                <a:latin typeface="Calibri" panose="020F0502020204030204" pitchFamily="34" charset="0"/>
              </a:rPr>
              <a:t>El pandeo del soporte (barra SAG) debe medirse y compensarse</a:t>
            </a:r>
          </a:p>
          <a:p>
            <a:pPr marL="0" indent="0">
              <a:buFont typeface="Arial"/>
              <a:buNone/>
            </a:pPr>
            <a:endParaRPr lang="es-CL" dirty="0"/>
          </a:p>
        </p:txBody>
      </p:sp>
      <p:cxnSp>
        <p:nvCxnSpPr>
          <p:cNvPr id="4" name="Conector recto 3">
            <a:extLst>
              <a:ext uri="{FF2B5EF4-FFF2-40B4-BE49-F238E27FC236}">
                <a16:creationId xmlns:a16="http://schemas.microsoft.com/office/drawing/2014/main" id="{6FFF17D9-8C26-486F-A4BE-14606E99492D}"/>
              </a:ext>
            </a:extLst>
          </p:cNvPr>
          <p:cNvCxnSpPr/>
          <p:nvPr/>
        </p:nvCxnSpPr>
        <p:spPr>
          <a:xfrm>
            <a:off x="5877020" y="2331653"/>
            <a:ext cx="0" cy="3891594"/>
          </a:xfrm>
          <a:prstGeom prst="line">
            <a:avLst/>
          </a:prstGeom>
          <a:ln w="28575">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89558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8AB8DF45-D257-4717-BC84-A77414CCDC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Rectángulo 9">
            <a:extLst>
              <a:ext uri="{FF2B5EF4-FFF2-40B4-BE49-F238E27FC236}">
                <a16:creationId xmlns:a16="http://schemas.microsoft.com/office/drawing/2014/main" id="{B263A589-862B-46FE-947A-C1E49DB6D165}"/>
              </a:ext>
            </a:extLst>
          </p:cNvPr>
          <p:cNvSpPr/>
          <p:nvPr/>
        </p:nvSpPr>
        <p:spPr>
          <a:xfrm>
            <a:off x="12020365" y="275204"/>
            <a:ext cx="171634" cy="6161103"/>
          </a:xfrm>
          <a:prstGeom prst="rect">
            <a:avLst/>
          </a:prstGeom>
          <a:solidFill>
            <a:srgbClr val="A7A8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6" name="Título 3">
            <a:extLst>
              <a:ext uri="{FF2B5EF4-FFF2-40B4-BE49-F238E27FC236}">
                <a16:creationId xmlns:a16="http://schemas.microsoft.com/office/drawing/2014/main" id="{27409035-8202-4EB9-9D30-FE6DD6CE5419}"/>
              </a:ext>
            </a:extLst>
          </p:cNvPr>
          <p:cNvSpPr>
            <a:spLocks noGrp="1"/>
          </p:cNvSpPr>
          <p:nvPr>
            <p:ph type="title"/>
          </p:nvPr>
        </p:nvSpPr>
        <p:spPr>
          <a:xfrm>
            <a:off x="296663" y="365125"/>
            <a:ext cx="10515600" cy="1325563"/>
          </a:xfrm>
        </p:spPr>
        <p:txBody>
          <a:bodyPr/>
          <a:lstStyle/>
          <a:p>
            <a:r>
              <a:rPr lang="es-MX" dirty="0">
                <a:solidFill>
                  <a:srgbClr val="A7A8AA"/>
                </a:solidFill>
              </a:rPr>
              <a:t>MEDICIONES </a:t>
            </a:r>
            <a:br>
              <a:rPr lang="es-MX" dirty="0">
                <a:solidFill>
                  <a:srgbClr val="A7A8AA"/>
                </a:solidFill>
              </a:rPr>
            </a:br>
            <a:r>
              <a:rPr lang="es-MX" dirty="0">
                <a:solidFill>
                  <a:srgbClr val="88354D"/>
                </a:solidFill>
              </a:rPr>
              <a:t>NECESARIAS</a:t>
            </a:r>
            <a:endParaRPr lang="es-CL" dirty="0">
              <a:solidFill>
                <a:srgbClr val="88354D"/>
              </a:solidFill>
            </a:endParaRPr>
          </a:p>
        </p:txBody>
      </p:sp>
      <p:sp>
        <p:nvSpPr>
          <p:cNvPr id="17" name="Rectángulo 16">
            <a:extLst>
              <a:ext uri="{FF2B5EF4-FFF2-40B4-BE49-F238E27FC236}">
                <a16:creationId xmlns:a16="http://schemas.microsoft.com/office/drawing/2014/main" id="{77C7AA7B-38FD-4984-ABD9-83C49EFE6F4B}"/>
              </a:ext>
            </a:extLst>
          </p:cNvPr>
          <p:cNvSpPr/>
          <p:nvPr/>
        </p:nvSpPr>
        <p:spPr>
          <a:xfrm>
            <a:off x="403193" y="260025"/>
            <a:ext cx="1336831" cy="45719"/>
          </a:xfrm>
          <a:prstGeom prst="rect">
            <a:avLst/>
          </a:prstGeom>
          <a:solidFill>
            <a:srgbClr val="883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9" name="Google Shape;305;p29">
            <a:extLst>
              <a:ext uri="{FF2B5EF4-FFF2-40B4-BE49-F238E27FC236}">
                <a16:creationId xmlns:a16="http://schemas.microsoft.com/office/drawing/2014/main" id="{F372FD6B-0F7F-425D-9669-B0560A779AC6}"/>
              </a:ext>
            </a:extLst>
          </p:cNvPr>
          <p:cNvSpPr/>
          <p:nvPr/>
        </p:nvSpPr>
        <p:spPr>
          <a:xfrm>
            <a:off x="-1" y="2332007"/>
            <a:ext cx="6755907" cy="4104300"/>
          </a:xfrm>
          <a:prstGeom prst="rect">
            <a:avLst/>
          </a:prstGeom>
          <a:solidFill>
            <a:srgbClr val="88354D"/>
          </a:solidFill>
          <a:ln w="9525" cap="flat" cmpd="sng">
            <a:noFill/>
            <a:prstDash val="solid"/>
            <a:round/>
            <a:headEnd type="none" w="sm" len="sm"/>
            <a:tailEnd type="none" w="sm" len="sm"/>
          </a:ln>
        </p:spPr>
        <p:txBody>
          <a:bodyPr spcFirstLastPara="1" wrap="square" lIns="91425" tIns="45700" rIns="91425" bIns="45700" anchor="t" anchorCtr="0">
            <a:noAutofit/>
          </a:bodyPr>
          <a:lstStyle/>
          <a:p>
            <a:endParaRPr lang="es-CL" sz="2400" dirty="0">
              <a:solidFill>
                <a:schemeClr val="bg1"/>
              </a:solidFill>
            </a:endParaRPr>
          </a:p>
        </p:txBody>
      </p:sp>
      <p:sp>
        <p:nvSpPr>
          <p:cNvPr id="13" name="CuadroTexto 12">
            <a:extLst>
              <a:ext uri="{FF2B5EF4-FFF2-40B4-BE49-F238E27FC236}">
                <a16:creationId xmlns:a16="http://schemas.microsoft.com/office/drawing/2014/main" id="{0D0B9658-2C72-41FE-A0EC-C753FBB0E90B}"/>
              </a:ext>
            </a:extLst>
          </p:cNvPr>
          <p:cNvSpPr txBox="1"/>
          <p:nvPr/>
        </p:nvSpPr>
        <p:spPr>
          <a:xfrm>
            <a:off x="134272" y="2459504"/>
            <a:ext cx="6266528" cy="3788858"/>
          </a:xfrm>
          <a:prstGeom prst="rect">
            <a:avLst/>
          </a:prstGeom>
          <a:noFill/>
        </p:spPr>
        <p:txBody>
          <a:bodyPr wrap="square">
            <a:spAutoFit/>
          </a:bodyPr>
          <a:lstStyle/>
          <a:p>
            <a:pPr marL="285750" indent="-285750" algn="just" fontAlgn="base">
              <a:lnSpc>
                <a:spcPct val="150000"/>
              </a:lnSpc>
              <a:buFont typeface="Arial" panose="020B0604020202020204" pitchFamily="34" charset="0"/>
              <a:buChar char="•"/>
            </a:pPr>
            <a:r>
              <a:rPr lang="es-ES" i="0" u="none" strike="noStrike" dirty="0">
                <a:solidFill>
                  <a:schemeClr val="bg1"/>
                </a:solidFill>
                <a:effectLst/>
                <a:latin typeface="Calibri" panose="020F0502020204030204" pitchFamily="34" charset="0"/>
              </a:rPr>
              <a:t>La dimensión “A” corresponde al diámetro de trabajo más usualmente referido como el diámetro del machón</a:t>
            </a:r>
          </a:p>
          <a:p>
            <a:pPr marL="285750" indent="-285750" algn="just" fontAlgn="base">
              <a:lnSpc>
                <a:spcPct val="150000"/>
              </a:lnSpc>
              <a:buFont typeface="Arial" panose="020B0604020202020204" pitchFamily="34" charset="0"/>
              <a:buChar char="•"/>
            </a:pPr>
            <a:r>
              <a:rPr lang="es-ES" i="0" u="none" strike="noStrike" dirty="0">
                <a:solidFill>
                  <a:schemeClr val="bg1"/>
                </a:solidFill>
                <a:effectLst/>
                <a:latin typeface="Calibri" panose="020F0502020204030204" pitchFamily="34" charset="0"/>
              </a:rPr>
              <a:t>La dimensión “B” corresponde a la distancia desde el punto donde el indicador toca la superficie radial del machón y el centro del perno frontal de la pata del motor.</a:t>
            </a:r>
          </a:p>
          <a:p>
            <a:pPr marL="285750" indent="-285750" algn="just" fontAlgn="base">
              <a:lnSpc>
                <a:spcPct val="150000"/>
              </a:lnSpc>
              <a:buFont typeface="Arial" panose="020B0604020202020204" pitchFamily="34" charset="0"/>
              <a:buChar char="•"/>
            </a:pPr>
            <a:r>
              <a:rPr lang="es-ES" i="0" u="none" strike="noStrike" dirty="0">
                <a:solidFill>
                  <a:schemeClr val="bg1"/>
                </a:solidFill>
                <a:effectLst/>
                <a:latin typeface="Calibri" panose="020F0502020204030204" pitchFamily="34" charset="0"/>
              </a:rPr>
              <a:t>La dimensión “C” corresponde a la distancia entre los centros de los pernos de la pata frontal y posterior del motor.</a:t>
            </a:r>
          </a:p>
          <a:p>
            <a:pPr marL="285750" indent="-285750" algn="just" fontAlgn="base">
              <a:lnSpc>
                <a:spcPct val="150000"/>
              </a:lnSpc>
              <a:spcAft>
                <a:spcPts val="800"/>
              </a:spcAft>
              <a:buFont typeface="Arial" panose="020B0604020202020204" pitchFamily="34" charset="0"/>
              <a:buChar char="•"/>
            </a:pPr>
            <a:r>
              <a:rPr lang="es-ES" i="0" u="none" strike="noStrike" dirty="0">
                <a:solidFill>
                  <a:schemeClr val="bg1"/>
                </a:solidFill>
                <a:effectLst/>
                <a:latin typeface="Calibri" panose="020F0502020204030204" pitchFamily="34" charset="0"/>
              </a:rPr>
              <a:t>Estas dimensiones son necesarias para efectuar los cálculos de las correcciones y deben medirse de manera cuidadosa.</a:t>
            </a:r>
          </a:p>
        </p:txBody>
      </p:sp>
      <p:pic>
        <p:nvPicPr>
          <p:cNvPr id="14" name="Picture 2">
            <a:extLst>
              <a:ext uri="{FF2B5EF4-FFF2-40B4-BE49-F238E27FC236}">
                <a16:creationId xmlns:a16="http://schemas.microsoft.com/office/drawing/2014/main" id="{41769BF0-51A3-47D1-84A5-0D149AB5BD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90178" y="2906213"/>
            <a:ext cx="4636963" cy="2428886"/>
          </a:xfrm>
          <a:prstGeom prst="rect">
            <a:avLst/>
          </a:prstGeom>
          <a:noFill/>
          <a:extLst>
            <a:ext uri="{909E8E84-426E-40DD-AFC4-6F175D3DCCD1}">
              <a14:hiddenFill xmlns:a14="http://schemas.microsoft.com/office/drawing/2010/main">
                <a:solidFill>
                  <a:srgbClr val="FFFFFF"/>
                </a:solidFill>
              </a14:hiddenFill>
            </a:ext>
          </a:extLst>
        </p:spPr>
      </p:pic>
      <p:sp>
        <p:nvSpPr>
          <p:cNvPr id="15" name="CuadroTexto 14">
            <a:extLst>
              <a:ext uri="{FF2B5EF4-FFF2-40B4-BE49-F238E27FC236}">
                <a16:creationId xmlns:a16="http://schemas.microsoft.com/office/drawing/2014/main" id="{5EC33F3C-CC8E-4456-A33F-468CDA39644A}"/>
              </a:ext>
            </a:extLst>
          </p:cNvPr>
          <p:cNvSpPr txBox="1"/>
          <p:nvPr/>
        </p:nvSpPr>
        <p:spPr>
          <a:xfrm>
            <a:off x="7212385" y="5568679"/>
            <a:ext cx="3992548" cy="646331"/>
          </a:xfrm>
          <a:prstGeom prst="rect">
            <a:avLst/>
          </a:prstGeom>
          <a:noFill/>
        </p:spPr>
        <p:txBody>
          <a:bodyPr wrap="square">
            <a:spAutoFit/>
          </a:bodyPr>
          <a:lstStyle/>
          <a:p>
            <a:pPr algn="ctr"/>
            <a:r>
              <a:rPr lang="es-ES" sz="1200" b="0" i="0" u="none" strike="noStrike" dirty="0">
                <a:solidFill>
                  <a:srgbClr val="000000"/>
                </a:solidFill>
                <a:effectLst/>
                <a:latin typeface="Calibri" panose="020F0502020204030204" pitchFamily="34" charset="0"/>
              </a:rPr>
              <a:t>A. Torres. “Estudio del desalineamiento entre máquinas acopladas y análisis de su respuesta vibratoria”. Universidad del Bío – Bío, 2013.</a:t>
            </a:r>
            <a:endParaRPr lang="es-CL" sz="1200" dirty="0"/>
          </a:p>
        </p:txBody>
      </p:sp>
    </p:spTree>
    <p:extLst>
      <p:ext uri="{BB962C8B-B14F-4D97-AF65-F5344CB8AC3E}">
        <p14:creationId xmlns:p14="http://schemas.microsoft.com/office/powerpoint/2010/main" val="34531013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8AB8DF45-D257-4717-BC84-A77414CCDC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Rectángulo 9">
            <a:extLst>
              <a:ext uri="{FF2B5EF4-FFF2-40B4-BE49-F238E27FC236}">
                <a16:creationId xmlns:a16="http://schemas.microsoft.com/office/drawing/2014/main" id="{B263A589-862B-46FE-947A-C1E49DB6D165}"/>
              </a:ext>
            </a:extLst>
          </p:cNvPr>
          <p:cNvSpPr/>
          <p:nvPr/>
        </p:nvSpPr>
        <p:spPr>
          <a:xfrm>
            <a:off x="12020365" y="275204"/>
            <a:ext cx="171634" cy="6161103"/>
          </a:xfrm>
          <a:prstGeom prst="rect">
            <a:avLst/>
          </a:prstGeom>
          <a:solidFill>
            <a:srgbClr val="A7A8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6" name="Título 3">
            <a:extLst>
              <a:ext uri="{FF2B5EF4-FFF2-40B4-BE49-F238E27FC236}">
                <a16:creationId xmlns:a16="http://schemas.microsoft.com/office/drawing/2014/main" id="{27409035-8202-4EB9-9D30-FE6DD6CE5419}"/>
              </a:ext>
            </a:extLst>
          </p:cNvPr>
          <p:cNvSpPr>
            <a:spLocks noGrp="1"/>
          </p:cNvSpPr>
          <p:nvPr>
            <p:ph type="title"/>
          </p:nvPr>
        </p:nvSpPr>
        <p:spPr>
          <a:xfrm>
            <a:off x="296663" y="365125"/>
            <a:ext cx="10515600" cy="1325563"/>
          </a:xfrm>
        </p:spPr>
        <p:txBody>
          <a:bodyPr/>
          <a:lstStyle/>
          <a:p>
            <a:r>
              <a:rPr lang="es-MX" dirty="0">
                <a:solidFill>
                  <a:srgbClr val="A7A8AA"/>
                </a:solidFill>
              </a:rPr>
              <a:t>LECTURA </a:t>
            </a:r>
            <a:br>
              <a:rPr lang="es-MX" dirty="0">
                <a:solidFill>
                  <a:srgbClr val="A7A8AA"/>
                </a:solidFill>
              </a:rPr>
            </a:br>
            <a:endParaRPr lang="es-CL" dirty="0">
              <a:solidFill>
                <a:srgbClr val="88354D"/>
              </a:solidFill>
            </a:endParaRPr>
          </a:p>
        </p:txBody>
      </p:sp>
      <p:sp>
        <p:nvSpPr>
          <p:cNvPr id="17" name="Rectángulo 16">
            <a:extLst>
              <a:ext uri="{FF2B5EF4-FFF2-40B4-BE49-F238E27FC236}">
                <a16:creationId xmlns:a16="http://schemas.microsoft.com/office/drawing/2014/main" id="{77C7AA7B-38FD-4984-ABD9-83C49EFE6F4B}"/>
              </a:ext>
            </a:extLst>
          </p:cNvPr>
          <p:cNvSpPr/>
          <p:nvPr/>
        </p:nvSpPr>
        <p:spPr>
          <a:xfrm>
            <a:off x="403193" y="260025"/>
            <a:ext cx="1336831" cy="45719"/>
          </a:xfrm>
          <a:prstGeom prst="rect">
            <a:avLst/>
          </a:prstGeom>
          <a:solidFill>
            <a:srgbClr val="883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9" name="Google Shape;305;p29">
            <a:extLst>
              <a:ext uri="{FF2B5EF4-FFF2-40B4-BE49-F238E27FC236}">
                <a16:creationId xmlns:a16="http://schemas.microsoft.com/office/drawing/2014/main" id="{F372FD6B-0F7F-425D-9669-B0560A779AC6}"/>
              </a:ext>
            </a:extLst>
          </p:cNvPr>
          <p:cNvSpPr/>
          <p:nvPr/>
        </p:nvSpPr>
        <p:spPr>
          <a:xfrm>
            <a:off x="-1" y="2332007"/>
            <a:ext cx="6755907" cy="4104300"/>
          </a:xfrm>
          <a:prstGeom prst="rect">
            <a:avLst/>
          </a:prstGeom>
          <a:solidFill>
            <a:srgbClr val="88354D"/>
          </a:solidFill>
          <a:ln w="9525" cap="flat" cmpd="sng">
            <a:noFill/>
            <a:prstDash val="solid"/>
            <a:round/>
            <a:headEnd type="none" w="sm" len="sm"/>
            <a:tailEnd type="none" w="sm" len="sm"/>
          </a:ln>
        </p:spPr>
        <p:txBody>
          <a:bodyPr spcFirstLastPara="1" wrap="square" lIns="91425" tIns="45700" rIns="91425" bIns="45700" anchor="t" anchorCtr="0">
            <a:noAutofit/>
          </a:bodyPr>
          <a:lstStyle/>
          <a:p>
            <a:endParaRPr lang="es-CL" sz="2400" dirty="0">
              <a:solidFill>
                <a:schemeClr val="bg1"/>
              </a:solidFill>
            </a:endParaRPr>
          </a:p>
        </p:txBody>
      </p:sp>
      <p:sp>
        <p:nvSpPr>
          <p:cNvPr id="13" name="CuadroTexto 12">
            <a:extLst>
              <a:ext uri="{FF2B5EF4-FFF2-40B4-BE49-F238E27FC236}">
                <a16:creationId xmlns:a16="http://schemas.microsoft.com/office/drawing/2014/main" id="{0D0B9658-2C72-41FE-A0EC-C753FBB0E90B}"/>
              </a:ext>
            </a:extLst>
          </p:cNvPr>
          <p:cNvSpPr txBox="1"/>
          <p:nvPr/>
        </p:nvSpPr>
        <p:spPr>
          <a:xfrm>
            <a:off x="244688" y="3120182"/>
            <a:ext cx="6266528" cy="2308324"/>
          </a:xfrm>
          <a:prstGeom prst="rect">
            <a:avLst/>
          </a:prstGeom>
          <a:noFill/>
        </p:spPr>
        <p:txBody>
          <a:bodyPr wrap="square">
            <a:spAutoFit/>
          </a:bodyPr>
          <a:lstStyle/>
          <a:p>
            <a:pPr algn="just"/>
            <a:r>
              <a:rPr lang="es-ES" sz="2400" b="0" i="0" u="none" strike="noStrike" dirty="0">
                <a:solidFill>
                  <a:schemeClr val="bg1"/>
                </a:solidFill>
                <a:effectLst/>
                <a:latin typeface="Calibri" panose="020F0502020204030204" pitchFamily="34" charset="0"/>
              </a:rPr>
              <a:t>En este tipo de medición se posiciona la punta de en los puntos 0°, 90°, 180°, y 270</a:t>
            </a:r>
            <a:r>
              <a:rPr lang="es-ES" sz="2400" dirty="0">
                <a:solidFill>
                  <a:schemeClr val="bg1"/>
                </a:solidFill>
                <a:latin typeface="Calibri" panose="020F0502020204030204" pitchFamily="34" charset="0"/>
              </a:rPr>
              <a:t>°contacto del reloj comparador en 3 zonas diferentes del borde del acople y se registran los datos. Las mediciones se harán </a:t>
            </a:r>
            <a:r>
              <a:rPr lang="es-CL" sz="2400" dirty="0">
                <a:solidFill>
                  <a:schemeClr val="bg1"/>
                </a:solidFill>
                <a:latin typeface="Calibri" panose="020F0502020204030204" pitchFamily="34" charset="0"/>
              </a:rPr>
              <a:t>en los puntos 0°, 90°, 180°, y 270°.</a:t>
            </a:r>
            <a:r>
              <a:rPr lang="es-ES" sz="2400" dirty="0">
                <a:solidFill>
                  <a:schemeClr val="bg1"/>
                </a:solidFill>
                <a:latin typeface="Calibri" panose="020F0502020204030204" pitchFamily="34" charset="0"/>
              </a:rPr>
              <a:t> </a:t>
            </a:r>
            <a:endParaRPr lang="es-CL" sz="2400" dirty="0">
              <a:solidFill>
                <a:schemeClr val="bg1"/>
              </a:solidFill>
            </a:endParaRPr>
          </a:p>
        </p:txBody>
      </p:sp>
      <p:grpSp>
        <p:nvGrpSpPr>
          <p:cNvPr id="11" name="Grupo 10">
            <a:extLst>
              <a:ext uri="{FF2B5EF4-FFF2-40B4-BE49-F238E27FC236}">
                <a16:creationId xmlns:a16="http://schemas.microsoft.com/office/drawing/2014/main" id="{1B82BA92-355E-4241-83AD-093544BF05B9}"/>
              </a:ext>
            </a:extLst>
          </p:cNvPr>
          <p:cNvGrpSpPr/>
          <p:nvPr/>
        </p:nvGrpSpPr>
        <p:grpSpPr>
          <a:xfrm>
            <a:off x="7146715" y="2650859"/>
            <a:ext cx="3509403" cy="3288831"/>
            <a:chOff x="4992756" y="2239643"/>
            <a:chExt cx="1692479" cy="1527867"/>
          </a:xfrm>
        </p:grpSpPr>
        <p:pic>
          <p:nvPicPr>
            <p:cNvPr id="12" name="Picture 4">
              <a:extLst>
                <a:ext uri="{FF2B5EF4-FFF2-40B4-BE49-F238E27FC236}">
                  <a16:creationId xmlns:a16="http://schemas.microsoft.com/office/drawing/2014/main" id="{85802329-69D8-485A-9CE9-BE539DD79F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1983" y="2239643"/>
              <a:ext cx="1343025" cy="1304925"/>
            </a:xfrm>
            <a:prstGeom prst="rect">
              <a:avLst/>
            </a:prstGeom>
            <a:noFill/>
            <a:extLst>
              <a:ext uri="{909E8E84-426E-40DD-AFC4-6F175D3DCCD1}">
                <a14:hiddenFill xmlns:a14="http://schemas.microsoft.com/office/drawing/2010/main">
                  <a:solidFill>
                    <a:srgbClr val="FFFFFF"/>
                  </a:solidFill>
                </a14:hiddenFill>
              </a:ext>
            </a:extLst>
          </p:spPr>
        </p:pic>
        <p:sp>
          <p:nvSpPr>
            <p:cNvPr id="18" name="CuadroTexto 17">
              <a:extLst>
                <a:ext uri="{FF2B5EF4-FFF2-40B4-BE49-F238E27FC236}">
                  <a16:creationId xmlns:a16="http://schemas.microsoft.com/office/drawing/2014/main" id="{DD432992-1F8B-4B49-8A4A-7C0FF7E3B900}"/>
                </a:ext>
              </a:extLst>
            </p:cNvPr>
            <p:cNvSpPr txBox="1"/>
            <p:nvPr/>
          </p:nvSpPr>
          <p:spPr>
            <a:xfrm>
              <a:off x="4992756" y="3610659"/>
              <a:ext cx="1692479" cy="156851"/>
            </a:xfrm>
            <a:prstGeom prst="rect">
              <a:avLst/>
            </a:prstGeom>
            <a:noFill/>
          </p:spPr>
          <p:txBody>
            <a:bodyPr wrap="square">
              <a:spAutoFit/>
            </a:bodyPr>
            <a:lstStyle/>
            <a:p>
              <a:pPr algn="ctr"/>
              <a:r>
                <a:rPr lang="es-CL" sz="1000" b="0" i="0" u="none" strike="noStrike" dirty="0">
                  <a:solidFill>
                    <a:srgbClr val="000000"/>
                  </a:solidFill>
                  <a:effectLst/>
                  <a:latin typeface="Calibri" panose="020F0502020204030204" pitchFamily="34" charset="0"/>
                </a:rPr>
                <a:t>Fuente: Elaboración propia</a:t>
              </a:r>
              <a:endParaRPr lang="es-CL" sz="1000" dirty="0"/>
            </a:p>
          </p:txBody>
        </p:sp>
      </p:grpSp>
    </p:spTree>
    <p:extLst>
      <p:ext uri="{BB962C8B-B14F-4D97-AF65-F5344CB8AC3E}">
        <p14:creationId xmlns:p14="http://schemas.microsoft.com/office/powerpoint/2010/main" val="35687888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8AB8DF45-D257-4717-BC84-A77414CCDC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Rectángulo 9">
            <a:extLst>
              <a:ext uri="{FF2B5EF4-FFF2-40B4-BE49-F238E27FC236}">
                <a16:creationId xmlns:a16="http://schemas.microsoft.com/office/drawing/2014/main" id="{B263A589-862B-46FE-947A-C1E49DB6D165}"/>
              </a:ext>
            </a:extLst>
          </p:cNvPr>
          <p:cNvSpPr/>
          <p:nvPr/>
        </p:nvSpPr>
        <p:spPr>
          <a:xfrm>
            <a:off x="12020365" y="275204"/>
            <a:ext cx="171634" cy="6161103"/>
          </a:xfrm>
          <a:prstGeom prst="rect">
            <a:avLst/>
          </a:prstGeom>
          <a:solidFill>
            <a:srgbClr val="A7A8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6" name="Título 3">
            <a:extLst>
              <a:ext uri="{FF2B5EF4-FFF2-40B4-BE49-F238E27FC236}">
                <a16:creationId xmlns:a16="http://schemas.microsoft.com/office/drawing/2014/main" id="{27409035-8202-4EB9-9D30-FE6DD6CE5419}"/>
              </a:ext>
            </a:extLst>
          </p:cNvPr>
          <p:cNvSpPr>
            <a:spLocks noGrp="1"/>
          </p:cNvSpPr>
          <p:nvPr>
            <p:ph type="title"/>
          </p:nvPr>
        </p:nvSpPr>
        <p:spPr>
          <a:xfrm>
            <a:off x="296663" y="365125"/>
            <a:ext cx="10515600" cy="1325563"/>
          </a:xfrm>
        </p:spPr>
        <p:txBody>
          <a:bodyPr/>
          <a:lstStyle/>
          <a:p>
            <a:r>
              <a:rPr lang="es-MX" dirty="0">
                <a:solidFill>
                  <a:srgbClr val="A7A8AA"/>
                </a:solidFill>
              </a:rPr>
              <a:t>LECTURA </a:t>
            </a:r>
            <a:br>
              <a:rPr lang="es-MX" dirty="0">
                <a:solidFill>
                  <a:srgbClr val="A7A8AA"/>
                </a:solidFill>
              </a:rPr>
            </a:br>
            <a:r>
              <a:rPr lang="es-MX" dirty="0">
                <a:solidFill>
                  <a:srgbClr val="88354D"/>
                </a:solidFill>
              </a:rPr>
              <a:t>RIM (BORDE)</a:t>
            </a:r>
            <a:endParaRPr lang="es-CL" dirty="0">
              <a:solidFill>
                <a:srgbClr val="88354D"/>
              </a:solidFill>
            </a:endParaRPr>
          </a:p>
        </p:txBody>
      </p:sp>
      <p:sp>
        <p:nvSpPr>
          <p:cNvPr id="17" name="Rectángulo 16">
            <a:extLst>
              <a:ext uri="{FF2B5EF4-FFF2-40B4-BE49-F238E27FC236}">
                <a16:creationId xmlns:a16="http://schemas.microsoft.com/office/drawing/2014/main" id="{77C7AA7B-38FD-4984-ABD9-83C49EFE6F4B}"/>
              </a:ext>
            </a:extLst>
          </p:cNvPr>
          <p:cNvSpPr/>
          <p:nvPr/>
        </p:nvSpPr>
        <p:spPr>
          <a:xfrm>
            <a:off x="403193" y="260025"/>
            <a:ext cx="1336831" cy="45719"/>
          </a:xfrm>
          <a:prstGeom prst="rect">
            <a:avLst/>
          </a:prstGeom>
          <a:solidFill>
            <a:srgbClr val="883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9" name="CuadroTexto 18">
            <a:extLst>
              <a:ext uri="{FF2B5EF4-FFF2-40B4-BE49-F238E27FC236}">
                <a16:creationId xmlns:a16="http://schemas.microsoft.com/office/drawing/2014/main" id="{3E200425-7FB6-490D-9915-D6BB812F8E38}"/>
              </a:ext>
            </a:extLst>
          </p:cNvPr>
          <p:cNvSpPr txBox="1"/>
          <p:nvPr/>
        </p:nvSpPr>
        <p:spPr>
          <a:xfrm>
            <a:off x="6919913" y="5899964"/>
            <a:ext cx="4254500" cy="553998"/>
          </a:xfrm>
          <a:prstGeom prst="rect">
            <a:avLst/>
          </a:prstGeom>
          <a:noFill/>
        </p:spPr>
        <p:txBody>
          <a:bodyPr wrap="square" rtlCol="0">
            <a:spAutoFit/>
          </a:bodyPr>
          <a:lstStyle/>
          <a:p>
            <a:pPr algn="ctr"/>
            <a:r>
              <a:rPr lang="es-CL" sz="1000" dirty="0"/>
              <a:t>Fuente: Adaptado de A. Torres. “Estudio del desalineamiento entre máquinas acopladas y análisis de su respuesta vibratoria”. Universidad del Bío – Bío, 2013.</a:t>
            </a:r>
          </a:p>
        </p:txBody>
      </p:sp>
      <p:graphicFrame>
        <p:nvGraphicFramePr>
          <p:cNvPr id="3" name="Tabla 3">
            <a:extLst>
              <a:ext uri="{FF2B5EF4-FFF2-40B4-BE49-F238E27FC236}">
                <a16:creationId xmlns:a16="http://schemas.microsoft.com/office/drawing/2014/main" id="{86541D40-05E4-475C-982C-4D2DF09CE6A4}"/>
              </a:ext>
            </a:extLst>
          </p:cNvPr>
          <p:cNvGraphicFramePr>
            <a:graphicFrameLocks noGrp="1"/>
          </p:cNvGraphicFramePr>
          <p:nvPr>
            <p:extLst>
              <p:ext uri="{D42A27DB-BD31-4B8C-83A1-F6EECF244321}">
                <p14:modId xmlns:p14="http://schemas.microsoft.com/office/powerpoint/2010/main" val="304039724"/>
              </p:ext>
            </p:extLst>
          </p:nvPr>
        </p:nvGraphicFramePr>
        <p:xfrm>
          <a:off x="385438" y="2242344"/>
          <a:ext cx="5980398" cy="4394200"/>
        </p:xfrm>
        <a:graphic>
          <a:graphicData uri="http://schemas.openxmlformats.org/drawingml/2006/table">
            <a:tbl>
              <a:tblPr firstRow="1" bandRow="1">
                <a:tableStyleId>{5C22544A-7EE6-4342-B048-85BDC9FD1C3A}</a:tableStyleId>
              </a:tblPr>
              <a:tblGrid>
                <a:gridCol w="1993466">
                  <a:extLst>
                    <a:ext uri="{9D8B030D-6E8A-4147-A177-3AD203B41FA5}">
                      <a16:colId xmlns:a16="http://schemas.microsoft.com/office/drawing/2014/main" val="1377679414"/>
                    </a:ext>
                  </a:extLst>
                </a:gridCol>
                <a:gridCol w="1993466">
                  <a:extLst>
                    <a:ext uri="{9D8B030D-6E8A-4147-A177-3AD203B41FA5}">
                      <a16:colId xmlns:a16="http://schemas.microsoft.com/office/drawing/2014/main" val="1078172881"/>
                    </a:ext>
                  </a:extLst>
                </a:gridCol>
                <a:gridCol w="1993466">
                  <a:extLst>
                    <a:ext uri="{9D8B030D-6E8A-4147-A177-3AD203B41FA5}">
                      <a16:colId xmlns:a16="http://schemas.microsoft.com/office/drawing/2014/main" val="1512734943"/>
                    </a:ext>
                  </a:extLst>
                </a:gridCol>
              </a:tblGrid>
              <a:tr h="370840">
                <a:tc gridSpan="3">
                  <a:txBody>
                    <a:bodyPr/>
                    <a:lstStyle/>
                    <a:p>
                      <a:pPr algn="ctr"/>
                      <a:r>
                        <a:rPr lang="es-MX" dirty="0"/>
                        <a:t>METODOLOGÍA DE MEDICIÓN</a:t>
                      </a:r>
                      <a:endParaRPr lang="es-CL" dirty="0"/>
                    </a:p>
                  </a:txBody>
                  <a:tcPr anchor="ctr">
                    <a:lnB w="28575" cap="flat" cmpd="sng" algn="ctr">
                      <a:solidFill>
                        <a:schemeClr val="bg1"/>
                      </a:solidFill>
                      <a:prstDash val="solid"/>
                      <a:round/>
                      <a:headEnd type="none" w="med" len="med"/>
                      <a:tailEnd type="none" w="med" len="med"/>
                    </a:lnB>
                    <a:solidFill>
                      <a:srgbClr val="88354D"/>
                    </a:solidFill>
                  </a:tcPr>
                </a:tc>
                <a:tc hMerge="1">
                  <a:txBody>
                    <a:bodyPr/>
                    <a:lstStyle/>
                    <a:p>
                      <a:endParaRPr lang="es-CL" dirty="0"/>
                    </a:p>
                  </a:txBody>
                  <a:tcPr/>
                </a:tc>
                <a:tc hMerge="1">
                  <a:txBody>
                    <a:bodyPr/>
                    <a:lstStyle/>
                    <a:p>
                      <a:endParaRPr lang="es-CL" dirty="0"/>
                    </a:p>
                  </a:txBody>
                  <a:tcPr/>
                </a:tc>
                <a:extLst>
                  <a:ext uri="{0D108BD9-81ED-4DB2-BD59-A6C34878D82A}">
                    <a16:rowId xmlns:a16="http://schemas.microsoft.com/office/drawing/2014/main" val="900786016"/>
                  </a:ext>
                </a:extLst>
              </a:tr>
              <a:tr h="370840">
                <a:tc>
                  <a:txBody>
                    <a:bodyPr/>
                    <a:lstStyle/>
                    <a:p>
                      <a:pPr algn="ctr"/>
                      <a:r>
                        <a:rPr lang="es-MX" sz="1500" b="1" dirty="0">
                          <a:solidFill>
                            <a:schemeClr val="bg1"/>
                          </a:solidFill>
                        </a:rPr>
                        <a:t>DESCRIPCIÓN</a:t>
                      </a:r>
                      <a:endParaRPr lang="es-CL" sz="1500" b="1" dirty="0">
                        <a:solidFill>
                          <a:schemeClr val="bg1"/>
                        </a:solidFill>
                      </a:endParaRPr>
                    </a:p>
                  </a:txBody>
                  <a:tcPr anchor="ctr">
                    <a:lnL w="12700" cmpd="sng">
                      <a:noFill/>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a:r>
                        <a:rPr lang="es-MX" sz="1500" b="1" dirty="0">
                          <a:solidFill>
                            <a:schemeClr val="bg1"/>
                          </a:solidFill>
                        </a:rPr>
                        <a:t>IMAGEN</a:t>
                      </a:r>
                      <a:endParaRPr lang="es-CL" sz="1500" b="1" dirty="0">
                        <a:solidFill>
                          <a:schemeClr val="bg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a:r>
                        <a:rPr lang="es-MX" sz="1500" b="1" dirty="0">
                          <a:solidFill>
                            <a:schemeClr val="bg1"/>
                          </a:solidFill>
                        </a:rPr>
                        <a:t>POSICIÓN INSTRUMENTO</a:t>
                      </a:r>
                      <a:endParaRPr lang="es-CL" sz="1500" b="1" dirty="0">
                        <a:solidFill>
                          <a:schemeClr val="bg1"/>
                        </a:solidFill>
                      </a:endParaRPr>
                    </a:p>
                  </a:txBody>
                  <a:tcPr anchor="ctr">
                    <a:lnL w="28575" cap="flat" cmpd="sng" algn="ctr">
                      <a:solidFill>
                        <a:schemeClr val="bg1"/>
                      </a:solidFill>
                      <a:prstDash val="solid"/>
                      <a:round/>
                      <a:headEnd type="none" w="med" len="med"/>
                      <a:tailEnd type="none" w="med" len="med"/>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2868986657"/>
                  </a:ext>
                </a:extLst>
              </a:tr>
              <a:tr h="370840">
                <a:tc>
                  <a:txBody>
                    <a:bodyPr/>
                    <a:lstStyle/>
                    <a:p>
                      <a:r>
                        <a:rPr lang="es-MX" sz="1400" dirty="0"/>
                        <a:t>Llevar el reloj a la posición  0°, centrándolo y ajustando la aguja del indicador a 0.</a:t>
                      </a:r>
                      <a:endParaRPr lang="es-CL" sz="1400" dirty="0"/>
                    </a:p>
                  </a:txBody>
                  <a:tcPr anchor="ctr">
                    <a:lnL w="12700" cmpd="sng">
                      <a:noFill/>
                    </a:lnL>
                    <a:lnR w="19050" cap="flat" cmpd="sng" algn="ctr">
                      <a:solidFill>
                        <a:schemeClr val="bg1">
                          <a:lumMod val="65000"/>
                        </a:schemeClr>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s-MX" sz="1400" dirty="0"/>
                    </a:p>
                    <a:p>
                      <a:endParaRPr lang="es-MX" sz="1400" dirty="0"/>
                    </a:p>
                    <a:p>
                      <a:endParaRPr lang="es-MX" sz="1400" dirty="0"/>
                    </a:p>
                    <a:p>
                      <a:endParaRPr lang="es-MX" sz="1400" dirty="0"/>
                    </a:p>
                    <a:p>
                      <a:pPr algn="ctr"/>
                      <a:r>
                        <a:rPr lang="es-MX" sz="1400" dirty="0"/>
                        <a:t>Vista Lateral</a:t>
                      </a:r>
                    </a:p>
                  </a:txBody>
                  <a:tcPr>
                    <a:lnL w="19050" cap="flat" cmpd="sng" algn="ctr">
                      <a:solidFill>
                        <a:schemeClr val="bg1">
                          <a:lumMod val="65000"/>
                        </a:schemeClr>
                      </a:solidFill>
                      <a:prstDash val="solid"/>
                      <a:round/>
                      <a:headEnd type="none" w="med" len="med"/>
                      <a:tailEnd type="none" w="med" len="med"/>
                    </a:lnL>
                    <a:lnR w="19050" cap="flat" cmpd="sng" algn="ctr">
                      <a:solidFill>
                        <a:schemeClr val="bg1">
                          <a:lumMod val="65000"/>
                        </a:schemeClr>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s-CL" dirty="0"/>
                    </a:p>
                  </a:txBody>
                  <a:tcPr>
                    <a:lnL w="19050" cap="flat" cmpd="sng" algn="ctr">
                      <a:solidFill>
                        <a:schemeClr val="bg1">
                          <a:lumMod val="65000"/>
                        </a:schemeClr>
                      </a:solidFill>
                      <a:prstDash val="solid"/>
                      <a:round/>
                      <a:headEnd type="none" w="med" len="med"/>
                      <a:tailEnd type="none" w="med" len="med"/>
                    </a:lnL>
                    <a:lnR w="12700" cmpd="sng">
                      <a:noFill/>
                    </a:lnR>
                    <a:lnT w="28575" cap="flat" cmpd="sng" algn="ctr">
                      <a:solidFill>
                        <a:schemeClr val="bg1"/>
                      </a:solidFill>
                      <a:prstDash val="solid"/>
                      <a:round/>
                      <a:headEnd type="none" w="med" len="med"/>
                      <a:tailEnd type="none" w="med" len="med"/>
                    </a:lnT>
                    <a:lnB w="190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45156465"/>
                  </a:ext>
                </a:extLst>
              </a:tr>
              <a:tr h="370840">
                <a:tc>
                  <a:txBody>
                    <a:bodyPr/>
                    <a:lstStyle/>
                    <a:p>
                      <a:r>
                        <a:rPr lang="es-MX" sz="1400" dirty="0"/>
                        <a:t>Gira ambos ejes a 90° y registrar lectura indicada por el reloj.</a:t>
                      </a:r>
                      <a:endParaRPr lang="es-CL" sz="1400" dirty="0"/>
                    </a:p>
                  </a:txBody>
                  <a:tcPr anchor="ctr">
                    <a:lnL w="12700" cmpd="sng">
                      <a:noFill/>
                    </a:lnL>
                    <a:lnR w="19050" cap="flat" cmpd="sng" algn="ctr">
                      <a:solidFill>
                        <a:schemeClr val="bg1">
                          <a:lumMod val="65000"/>
                        </a:schemeClr>
                      </a:solidFill>
                      <a:prstDash val="solid"/>
                      <a:round/>
                      <a:headEnd type="none" w="med" len="med"/>
                      <a:tailEnd type="none" w="med" len="med"/>
                    </a:lnR>
                    <a:lnT w="19050" cap="flat" cmpd="sng" algn="ctr">
                      <a:solidFill>
                        <a:schemeClr val="bg1">
                          <a:lumMod val="65000"/>
                        </a:schemeClr>
                      </a:solidFill>
                      <a:prstDash val="solid"/>
                      <a:round/>
                      <a:headEnd type="none" w="med" len="med"/>
                      <a:tailEnd type="none" w="med" len="med"/>
                    </a:lnT>
                    <a:lnB w="190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s-MX" sz="1400" dirty="0"/>
                    </a:p>
                    <a:p>
                      <a:endParaRPr lang="es-MX" sz="1400" dirty="0"/>
                    </a:p>
                    <a:p>
                      <a:endParaRPr lang="es-MX" sz="1400" dirty="0"/>
                    </a:p>
                    <a:p>
                      <a:endParaRPr lang="es-MX" sz="1400" dirty="0"/>
                    </a:p>
                    <a:p>
                      <a:pPr algn="ctr"/>
                      <a:r>
                        <a:rPr lang="es-MX" sz="1400" dirty="0"/>
                        <a:t>Vista Superior</a:t>
                      </a:r>
                      <a:endParaRPr lang="es-CL" sz="1400" dirty="0"/>
                    </a:p>
                  </a:txBody>
                  <a:tcPr>
                    <a:lnL w="19050" cap="flat" cmpd="sng" algn="ctr">
                      <a:solidFill>
                        <a:schemeClr val="bg1">
                          <a:lumMod val="65000"/>
                        </a:schemeClr>
                      </a:solidFill>
                      <a:prstDash val="solid"/>
                      <a:round/>
                      <a:headEnd type="none" w="med" len="med"/>
                      <a:tailEnd type="none" w="med" len="med"/>
                    </a:lnL>
                    <a:lnR w="19050" cap="flat" cmpd="sng" algn="ctr">
                      <a:solidFill>
                        <a:schemeClr val="bg1">
                          <a:lumMod val="65000"/>
                        </a:schemeClr>
                      </a:solidFill>
                      <a:prstDash val="solid"/>
                      <a:round/>
                      <a:headEnd type="none" w="med" len="med"/>
                      <a:tailEnd type="none" w="med" len="med"/>
                    </a:lnR>
                    <a:lnT w="19050" cap="flat" cmpd="sng" algn="ctr">
                      <a:solidFill>
                        <a:schemeClr val="bg1">
                          <a:lumMod val="65000"/>
                        </a:schemeClr>
                      </a:solidFill>
                      <a:prstDash val="solid"/>
                      <a:round/>
                      <a:headEnd type="none" w="med" len="med"/>
                      <a:tailEnd type="none" w="med" len="med"/>
                    </a:lnT>
                    <a:lnB w="190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s-CL" sz="1400" dirty="0"/>
                    </a:p>
                  </a:txBody>
                  <a:tcPr>
                    <a:lnL w="19050" cap="flat" cmpd="sng" algn="ctr">
                      <a:solidFill>
                        <a:schemeClr val="bg1">
                          <a:lumMod val="65000"/>
                        </a:schemeClr>
                      </a:solidFill>
                      <a:prstDash val="solid"/>
                      <a:round/>
                      <a:headEnd type="none" w="med" len="med"/>
                      <a:tailEnd type="none" w="med" len="med"/>
                    </a:lnL>
                    <a:lnR w="12700" cmpd="sng">
                      <a:noFill/>
                    </a:lnR>
                    <a:lnT w="19050" cap="flat" cmpd="sng" algn="ctr">
                      <a:solidFill>
                        <a:schemeClr val="bg1">
                          <a:lumMod val="65000"/>
                        </a:schemeClr>
                      </a:solidFill>
                      <a:prstDash val="solid"/>
                      <a:round/>
                      <a:headEnd type="none" w="med" len="med"/>
                      <a:tailEnd type="none" w="med" len="med"/>
                    </a:lnT>
                    <a:lnB w="190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89076758"/>
                  </a:ext>
                </a:extLst>
              </a:tr>
              <a:tr h="370840">
                <a:tc>
                  <a:txBody>
                    <a:bodyPr/>
                    <a:lstStyle/>
                    <a:p>
                      <a:r>
                        <a:rPr lang="es-MX" sz="1400" dirty="0"/>
                        <a:t>Gira ambos ejes 90° más y registrar la lectura indicada por el reloj.</a:t>
                      </a:r>
                      <a:endParaRPr lang="es-CL" sz="1400" dirty="0"/>
                    </a:p>
                  </a:txBody>
                  <a:tcPr anchor="ctr">
                    <a:lnL w="12700" cmpd="sng">
                      <a:noFill/>
                    </a:lnL>
                    <a:lnR w="19050" cap="flat" cmpd="sng" algn="ctr">
                      <a:solidFill>
                        <a:schemeClr val="bg1">
                          <a:lumMod val="65000"/>
                        </a:schemeClr>
                      </a:solidFill>
                      <a:prstDash val="solid"/>
                      <a:round/>
                      <a:headEnd type="none" w="med" len="med"/>
                      <a:tailEnd type="none" w="med" len="med"/>
                    </a:lnR>
                    <a:lnT w="19050" cap="flat" cmpd="sng" algn="ctr">
                      <a:solidFill>
                        <a:schemeClr val="bg1">
                          <a:lumMod val="65000"/>
                        </a:schemeClr>
                      </a:solidFill>
                      <a:prstDash val="solid"/>
                      <a:round/>
                      <a:headEnd type="none" w="med" len="med"/>
                      <a:tailEnd type="none" w="med" len="med"/>
                    </a:lnT>
                    <a:lnB w="190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s-MX" sz="1400" dirty="0"/>
                    </a:p>
                    <a:p>
                      <a:endParaRPr lang="es-CL" sz="1400" dirty="0"/>
                    </a:p>
                    <a:p>
                      <a:endParaRPr lang="es-CL" sz="1400" dirty="0"/>
                    </a:p>
                    <a:p>
                      <a:endParaRPr lang="es-CL" sz="1400" dirty="0"/>
                    </a:p>
                    <a:p>
                      <a:pPr algn="ctr"/>
                      <a:r>
                        <a:rPr lang="es-CL" sz="1400" dirty="0"/>
                        <a:t>Vista Lateral</a:t>
                      </a:r>
                    </a:p>
                  </a:txBody>
                  <a:tcPr>
                    <a:lnL w="19050" cap="flat" cmpd="sng" algn="ctr">
                      <a:solidFill>
                        <a:schemeClr val="bg1">
                          <a:lumMod val="65000"/>
                        </a:schemeClr>
                      </a:solidFill>
                      <a:prstDash val="solid"/>
                      <a:round/>
                      <a:headEnd type="none" w="med" len="med"/>
                      <a:tailEnd type="none" w="med" len="med"/>
                    </a:lnL>
                    <a:lnR w="19050" cap="flat" cmpd="sng" algn="ctr">
                      <a:solidFill>
                        <a:schemeClr val="bg1">
                          <a:lumMod val="65000"/>
                        </a:schemeClr>
                      </a:solidFill>
                      <a:prstDash val="solid"/>
                      <a:round/>
                      <a:headEnd type="none" w="med" len="med"/>
                      <a:tailEnd type="none" w="med" len="med"/>
                    </a:lnR>
                    <a:lnT w="19050" cap="flat" cmpd="sng" algn="ctr">
                      <a:solidFill>
                        <a:schemeClr val="bg1">
                          <a:lumMod val="65000"/>
                        </a:schemeClr>
                      </a:solidFill>
                      <a:prstDash val="solid"/>
                      <a:round/>
                      <a:headEnd type="none" w="med" len="med"/>
                      <a:tailEnd type="none" w="med" len="med"/>
                    </a:lnT>
                    <a:lnB w="190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s-CL" sz="1400" dirty="0"/>
                    </a:p>
                  </a:txBody>
                  <a:tcPr>
                    <a:lnL w="19050" cap="flat" cmpd="sng" algn="ctr">
                      <a:solidFill>
                        <a:schemeClr val="bg1">
                          <a:lumMod val="65000"/>
                        </a:schemeClr>
                      </a:solidFill>
                      <a:prstDash val="solid"/>
                      <a:round/>
                      <a:headEnd type="none" w="med" len="med"/>
                      <a:tailEnd type="none" w="med" len="med"/>
                    </a:lnL>
                    <a:lnR w="12700" cmpd="sng">
                      <a:noFill/>
                    </a:lnR>
                    <a:lnT w="19050" cap="flat" cmpd="sng" algn="ctr">
                      <a:solidFill>
                        <a:schemeClr val="bg1">
                          <a:lumMod val="65000"/>
                        </a:schemeClr>
                      </a:solidFill>
                      <a:prstDash val="solid"/>
                      <a:round/>
                      <a:headEnd type="none" w="med" len="med"/>
                      <a:tailEnd type="none" w="med" len="med"/>
                    </a:lnT>
                    <a:lnB w="190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85452690"/>
                  </a:ext>
                </a:extLst>
              </a:tr>
            </a:tbl>
          </a:graphicData>
        </a:graphic>
      </p:graphicFrame>
      <p:pic>
        <p:nvPicPr>
          <p:cNvPr id="20" name="image20.png">
            <a:extLst>
              <a:ext uri="{FF2B5EF4-FFF2-40B4-BE49-F238E27FC236}">
                <a16:creationId xmlns:a16="http://schemas.microsoft.com/office/drawing/2014/main" id="{C16EC0DF-98D2-4217-B346-847987CBFF73}"/>
              </a:ext>
            </a:extLst>
          </p:cNvPr>
          <p:cNvPicPr/>
          <p:nvPr/>
        </p:nvPicPr>
        <p:blipFill>
          <a:blip r:embed="rId3"/>
          <a:srcRect/>
          <a:stretch>
            <a:fillRect/>
          </a:stretch>
        </p:blipFill>
        <p:spPr>
          <a:xfrm>
            <a:off x="2521345" y="3164364"/>
            <a:ext cx="1619250" cy="762000"/>
          </a:xfrm>
          <a:prstGeom prst="rect">
            <a:avLst/>
          </a:prstGeom>
          <a:ln/>
        </p:spPr>
      </p:pic>
      <p:pic>
        <p:nvPicPr>
          <p:cNvPr id="21" name="image18.png">
            <a:extLst>
              <a:ext uri="{FF2B5EF4-FFF2-40B4-BE49-F238E27FC236}">
                <a16:creationId xmlns:a16="http://schemas.microsoft.com/office/drawing/2014/main" id="{71CB8089-7B93-4D41-8795-5D18F783EF5F}"/>
              </a:ext>
            </a:extLst>
          </p:cNvPr>
          <p:cNvPicPr/>
          <p:nvPr/>
        </p:nvPicPr>
        <p:blipFill>
          <a:blip r:embed="rId4"/>
          <a:srcRect/>
          <a:stretch>
            <a:fillRect/>
          </a:stretch>
        </p:blipFill>
        <p:spPr>
          <a:xfrm>
            <a:off x="4794422" y="3164364"/>
            <a:ext cx="1108549" cy="1090841"/>
          </a:xfrm>
          <a:prstGeom prst="rect">
            <a:avLst/>
          </a:prstGeom>
          <a:ln/>
        </p:spPr>
      </p:pic>
      <p:pic>
        <p:nvPicPr>
          <p:cNvPr id="22" name="image10.png">
            <a:extLst>
              <a:ext uri="{FF2B5EF4-FFF2-40B4-BE49-F238E27FC236}">
                <a16:creationId xmlns:a16="http://schemas.microsoft.com/office/drawing/2014/main" id="{D6D094AB-737F-41DE-9D40-24FA3664FB7A}"/>
              </a:ext>
            </a:extLst>
          </p:cNvPr>
          <p:cNvPicPr/>
          <p:nvPr/>
        </p:nvPicPr>
        <p:blipFill>
          <a:blip r:embed="rId5"/>
          <a:srcRect/>
          <a:stretch>
            <a:fillRect/>
          </a:stretch>
        </p:blipFill>
        <p:spPr>
          <a:xfrm>
            <a:off x="2471595" y="4448208"/>
            <a:ext cx="1628775" cy="790575"/>
          </a:xfrm>
          <a:prstGeom prst="rect">
            <a:avLst/>
          </a:prstGeom>
          <a:ln/>
        </p:spPr>
      </p:pic>
      <p:pic>
        <p:nvPicPr>
          <p:cNvPr id="23" name="image25.png">
            <a:extLst>
              <a:ext uri="{FF2B5EF4-FFF2-40B4-BE49-F238E27FC236}">
                <a16:creationId xmlns:a16="http://schemas.microsoft.com/office/drawing/2014/main" id="{A282DF8F-ABD9-408B-9026-2CC323FD865F}"/>
              </a:ext>
            </a:extLst>
          </p:cNvPr>
          <p:cNvPicPr/>
          <p:nvPr/>
        </p:nvPicPr>
        <p:blipFill>
          <a:blip r:embed="rId6"/>
          <a:srcRect/>
          <a:stretch>
            <a:fillRect/>
          </a:stretch>
        </p:blipFill>
        <p:spPr>
          <a:xfrm>
            <a:off x="4812178" y="4371999"/>
            <a:ext cx="1108549" cy="1067284"/>
          </a:xfrm>
          <a:prstGeom prst="rect">
            <a:avLst/>
          </a:prstGeom>
          <a:ln/>
        </p:spPr>
      </p:pic>
      <p:pic>
        <p:nvPicPr>
          <p:cNvPr id="24" name="image14.png">
            <a:extLst>
              <a:ext uri="{FF2B5EF4-FFF2-40B4-BE49-F238E27FC236}">
                <a16:creationId xmlns:a16="http://schemas.microsoft.com/office/drawing/2014/main" id="{D988DA52-77BF-4F05-ACEC-6696B7512FF5}"/>
              </a:ext>
            </a:extLst>
          </p:cNvPr>
          <p:cNvPicPr/>
          <p:nvPr/>
        </p:nvPicPr>
        <p:blipFill>
          <a:blip r:embed="rId7"/>
          <a:srcRect/>
          <a:stretch>
            <a:fillRect/>
          </a:stretch>
        </p:blipFill>
        <p:spPr>
          <a:xfrm>
            <a:off x="2363351" y="5575697"/>
            <a:ext cx="1666875" cy="781050"/>
          </a:xfrm>
          <a:prstGeom prst="rect">
            <a:avLst/>
          </a:prstGeom>
          <a:ln/>
        </p:spPr>
      </p:pic>
      <p:pic>
        <p:nvPicPr>
          <p:cNvPr id="25" name="image26.png">
            <a:extLst>
              <a:ext uri="{FF2B5EF4-FFF2-40B4-BE49-F238E27FC236}">
                <a16:creationId xmlns:a16="http://schemas.microsoft.com/office/drawing/2014/main" id="{76EC15CC-9D88-4770-A98B-75596F573DAE}"/>
              </a:ext>
            </a:extLst>
          </p:cNvPr>
          <p:cNvPicPr/>
          <p:nvPr/>
        </p:nvPicPr>
        <p:blipFill>
          <a:blip r:embed="rId8"/>
          <a:srcRect/>
          <a:stretch>
            <a:fillRect/>
          </a:stretch>
        </p:blipFill>
        <p:spPr>
          <a:xfrm>
            <a:off x="4794421" y="5538053"/>
            <a:ext cx="1108550" cy="1028809"/>
          </a:xfrm>
          <a:prstGeom prst="rect">
            <a:avLst/>
          </a:prstGeom>
          <a:ln/>
        </p:spPr>
      </p:pic>
      <p:graphicFrame>
        <p:nvGraphicFramePr>
          <p:cNvPr id="26" name="Tabla 3">
            <a:extLst>
              <a:ext uri="{FF2B5EF4-FFF2-40B4-BE49-F238E27FC236}">
                <a16:creationId xmlns:a16="http://schemas.microsoft.com/office/drawing/2014/main" id="{E90407D2-54B0-4F59-B5C1-4F25B134C0C7}"/>
              </a:ext>
            </a:extLst>
          </p:cNvPr>
          <p:cNvGraphicFramePr>
            <a:graphicFrameLocks noGrp="1"/>
          </p:cNvGraphicFramePr>
          <p:nvPr>
            <p:extLst>
              <p:ext uri="{D42A27DB-BD31-4B8C-83A1-F6EECF244321}">
                <p14:modId xmlns:p14="http://schemas.microsoft.com/office/powerpoint/2010/main" val="2817885814"/>
              </p:ext>
            </p:extLst>
          </p:nvPr>
        </p:nvGraphicFramePr>
        <p:xfrm>
          <a:off x="6480699" y="2242344"/>
          <a:ext cx="5325864" cy="3235960"/>
        </p:xfrm>
        <a:graphic>
          <a:graphicData uri="http://schemas.openxmlformats.org/drawingml/2006/table">
            <a:tbl>
              <a:tblPr firstRow="1" bandRow="1">
                <a:tableStyleId>{5C22544A-7EE6-4342-B048-85BDC9FD1C3A}</a:tableStyleId>
              </a:tblPr>
              <a:tblGrid>
                <a:gridCol w="1775288">
                  <a:extLst>
                    <a:ext uri="{9D8B030D-6E8A-4147-A177-3AD203B41FA5}">
                      <a16:colId xmlns:a16="http://schemas.microsoft.com/office/drawing/2014/main" val="1377679414"/>
                    </a:ext>
                  </a:extLst>
                </a:gridCol>
                <a:gridCol w="1775288">
                  <a:extLst>
                    <a:ext uri="{9D8B030D-6E8A-4147-A177-3AD203B41FA5}">
                      <a16:colId xmlns:a16="http://schemas.microsoft.com/office/drawing/2014/main" val="1078172881"/>
                    </a:ext>
                  </a:extLst>
                </a:gridCol>
                <a:gridCol w="1775288">
                  <a:extLst>
                    <a:ext uri="{9D8B030D-6E8A-4147-A177-3AD203B41FA5}">
                      <a16:colId xmlns:a16="http://schemas.microsoft.com/office/drawing/2014/main" val="1512734943"/>
                    </a:ext>
                  </a:extLst>
                </a:gridCol>
              </a:tblGrid>
              <a:tr h="370840">
                <a:tc gridSpan="3">
                  <a:txBody>
                    <a:bodyPr/>
                    <a:lstStyle/>
                    <a:p>
                      <a:pPr algn="ctr"/>
                      <a:r>
                        <a:rPr lang="es-MX" dirty="0"/>
                        <a:t>METODOLOGÍA DE MEDICIÓN</a:t>
                      </a:r>
                      <a:endParaRPr lang="es-CL" dirty="0"/>
                    </a:p>
                  </a:txBody>
                  <a:tcPr anchor="ctr">
                    <a:lnB w="28575" cap="flat" cmpd="sng" algn="ctr">
                      <a:solidFill>
                        <a:schemeClr val="bg1"/>
                      </a:solidFill>
                      <a:prstDash val="solid"/>
                      <a:round/>
                      <a:headEnd type="none" w="med" len="med"/>
                      <a:tailEnd type="none" w="med" len="med"/>
                    </a:lnB>
                    <a:solidFill>
                      <a:srgbClr val="88354D"/>
                    </a:solidFill>
                  </a:tcPr>
                </a:tc>
                <a:tc hMerge="1">
                  <a:txBody>
                    <a:bodyPr/>
                    <a:lstStyle/>
                    <a:p>
                      <a:endParaRPr lang="es-CL" dirty="0"/>
                    </a:p>
                  </a:txBody>
                  <a:tcPr/>
                </a:tc>
                <a:tc hMerge="1">
                  <a:txBody>
                    <a:bodyPr/>
                    <a:lstStyle/>
                    <a:p>
                      <a:endParaRPr lang="es-CL" dirty="0"/>
                    </a:p>
                  </a:txBody>
                  <a:tcPr/>
                </a:tc>
                <a:extLst>
                  <a:ext uri="{0D108BD9-81ED-4DB2-BD59-A6C34878D82A}">
                    <a16:rowId xmlns:a16="http://schemas.microsoft.com/office/drawing/2014/main" val="900786016"/>
                  </a:ext>
                </a:extLst>
              </a:tr>
              <a:tr h="370840">
                <a:tc>
                  <a:txBody>
                    <a:bodyPr/>
                    <a:lstStyle/>
                    <a:p>
                      <a:pPr algn="ctr"/>
                      <a:r>
                        <a:rPr lang="es-MX" sz="1500" b="1" dirty="0">
                          <a:solidFill>
                            <a:schemeClr val="bg1"/>
                          </a:solidFill>
                        </a:rPr>
                        <a:t>DESCRIPCIÓN</a:t>
                      </a:r>
                      <a:endParaRPr lang="es-CL" sz="1500" b="1" dirty="0">
                        <a:solidFill>
                          <a:schemeClr val="bg1"/>
                        </a:solidFill>
                      </a:endParaRPr>
                    </a:p>
                  </a:txBody>
                  <a:tcPr anchor="ctr">
                    <a:lnL w="12700" cmpd="sng">
                      <a:noFill/>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a:r>
                        <a:rPr lang="es-MX" sz="1500" b="1" dirty="0">
                          <a:solidFill>
                            <a:schemeClr val="bg1"/>
                          </a:solidFill>
                        </a:rPr>
                        <a:t>IMAGEN</a:t>
                      </a:r>
                      <a:endParaRPr lang="es-CL" sz="1500" b="1" dirty="0">
                        <a:solidFill>
                          <a:schemeClr val="bg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a:r>
                        <a:rPr lang="es-MX" sz="1500" b="1" dirty="0">
                          <a:solidFill>
                            <a:schemeClr val="bg1"/>
                          </a:solidFill>
                        </a:rPr>
                        <a:t>POSICIÓN INSTRUMENTO</a:t>
                      </a:r>
                      <a:endParaRPr lang="es-CL" sz="1500" b="1" dirty="0">
                        <a:solidFill>
                          <a:schemeClr val="bg1"/>
                        </a:solidFill>
                      </a:endParaRPr>
                    </a:p>
                  </a:txBody>
                  <a:tcPr anchor="ctr">
                    <a:lnL w="28575" cap="flat" cmpd="sng" algn="ctr">
                      <a:solidFill>
                        <a:schemeClr val="bg1"/>
                      </a:solidFill>
                      <a:prstDash val="solid"/>
                      <a:round/>
                      <a:headEnd type="none" w="med" len="med"/>
                      <a:tailEnd type="none" w="med" len="med"/>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2868986657"/>
                  </a:ext>
                </a:extLst>
              </a:tr>
              <a:tr h="370840">
                <a:tc>
                  <a:txBody>
                    <a:bodyPr/>
                    <a:lstStyle/>
                    <a:p>
                      <a:r>
                        <a:rPr lang="es-MX" sz="1400" dirty="0"/>
                        <a:t>Gira ambos ejes 90° más y registrar la lectura indicada por el reloj.</a:t>
                      </a:r>
                      <a:endParaRPr lang="es-CL" sz="1400" dirty="0"/>
                    </a:p>
                  </a:txBody>
                  <a:tcPr anchor="ctr">
                    <a:lnL w="12700" cmpd="sng">
                      <a:noFill/>
                    </a:lnL>
                    <a:lnR w="19050" cap="flat" cmpd="sng" algn="ctr">
                      <a:solidFill>
                        <a:schemeClr val="bg1">
                          <a:lumMod val="65000"/>
                        </a:schemeClr>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s-MX" sz="1400" dirty="0"/>
                    </a:p>
                    <a:p>
                      <a:endParaRPr lang="es-MX" sz="1400" dirty="0"/>
                    </a:p>
                    <a:p>
                      <a:endParaRPr lang="es-MX" sz="1400" dirty="0"/>
                    </a:p>
                    <a:p>
                      <a:endParaRPr lang="es-MX" sz="1400" dirty="0"/>
                    </a:p>
                    <a:p>
                      <a:pPr algn="ctr"/>
                      <a:r>
                        <a:rPr lang="es-MX" sz="1400" dirty="0"/>
                        <a:t>Vista Superior</a:t>
                      </a:r>
                    </a:p>
                  </a:txBody>
                  <a:tcPr>
                    <a:lnL w="19050" cap="flat" cmpd="sng" algn="ctr">
                      <a:solidFill>
                        <a:schemeClr val="bg1">
                          <a:lumMod val="65000"/>
                        </a:schemeClr>
                      </a:solidFill>
                      <a:prstDash val="solid"/>
                      <a:round/>
                      <a:headEnd type="none" w="med" len="med"/>
                      <a:tailEnd type="none" w="med" len="med"/>
                    </a:lnL>
                    <a:lnR w="19050" cap="flat" cmpd="sng" algn="ctr">
                      <a:solidFill>
                        <a:schemeClr val="bg1">
                          <a:lumMod val="65000"/>
                        </a:schemeClr>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s-CL" dirty="0"/>
                    </a:p>
                  </a:txBody>
                  <a:tcPr>
                    <a:lnL w="19050" cap="flat" cmpd="sng" algn="ctr">
                      <a:solidFill>
                        <a:schemeClr val="bg1">
                          <a:lumMod val="65000"/>
                        </a:schemeClr>
                      </a:solidFill>
                      <a:prstDash val="solid"/>
                      <a:round/>
                      <a:headEnd type="none" w="med" len="med"/>
                      <a:tailEnd type="none" w="med" len="med"/>
                    </a:lnL>
                    <a:lnR w="12700" cmpd="sng">
                      <a:noFill/>
                    </a:lnR>
                    <a:lnT w="28575" cap="flat" cmpd="sng" algn="ctr">
                      <a:solidFill>
                        <a:schemeClr val="bg1"/>
                      </a:solidFill>
                      <a:prstDash val="solid"/>
                      <a:round/>
                      <a:headEnd type="none" w="med" len="med"/>
                      <a:tailEnd type="none" w="med" len="med"/>
                    </a:lnT>
                    <a:lnB w="190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45156465"/>
                  </a:ext>
                </a:extLst>
              </a:tr>
              <a:tr h="370840">
                <a:tc>
                  <a:txBody>
                    <a:bodyPr/>
                    <a:lstStyle/>
                    <a:p>
                      <a:r>
                        <a:rPr lang="es-MX" sz="1400" dirty="0"/>
                        <a:t>Gira ambos ejes a 90° y registrar lectura indicada por el reloj.</a:t>
                      </a:r>
                      <a:endParaRPr lang="es-CL" sz="1400" dirty="0"/>
                    </a:p>
                  </a:txBody>
                  <a:tcPr anchor="ctr">
                    <a:lnL w="12700" cmpd="sng">
                      <a:noFill/>
                    </a:lnL>
                    <a:lnR w="19050" cap="flat" cmpd="sng" algn="ctr">
                      <a:solidFill>
                        <a:schemeClr val="bg1">
                          <a:lumMod val="65000"/>
                        </a:schemeClr>
                      </a:solidFill>
                      <a:prstDash val="solid"/>
                      <a:round/>
                      <a:headEnd type="none" w="med" len="med"/>
                      <a:tailEnd type="none" w="med" len="med"/>
                    </a:lnR>
                    <a:lnT w="19050" cap="flat" cmpd="sng" algn="ctr">
                      <a:solidFill>
                        <a:schemeClr val="bg1">
                          <a:lumMod val="65000"/>
                        </a:schemeClr>
                      </a:solidFill>
                      <a:prstDash val="solid"/>
                      <a:round/>
                      <a:headEnd type="none" w="med" len="med"/>
                      <a:tailEnd type="none" w="med" len="med"/>
                    </a:lnT>
                    <a:lnB w="190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s-MX" sz="1400" dirty="0"/>
                    </a:p>
                    <a:p>
                      <a:endParaRPr lang="es-MX" sz="1400" dirty="0"/>
                    </a:p>
                    <a:p>
                      <a:endParaRPr lang="es-MX" sz="1400" dirty="0"/>
                    </a:p>
                    <a:p>
                      <a:endParaRPr lang="es-MX" sz="1400" dirty="0"/>
                    </a:p>
                    <a:p>
                      <a:pPr algn="ctr"/>
                      <a:r>
                        <a:rPr lang="es-MX" sz="1400" dirty="0"/>
                        <a:t>Vista Lateral</a:t>
                      </a:r>
                      <a:endParaRPr lang="es-CL" sz="1400" dirty="0"/>
                    </a:p>
                  </a:txBody>
                  <a:tcPr>
                    <a:lnL w="19050" cap="flat" cmpd="sng" algn="ctr">
                      <a:solidFill>
                        <a:schemeClr val="bg1">
                          <a:lumMod val="65000"/>
                        </a:schemeClr>
                      </a:solidFill>
                      <a:prstDash val="solid"/>
                      <a:round/>
                      <a:headEnd type="none" w="med" len="med"/>
                      <a:tailEnd type="none" w="med" len="med"/>
                    </a:lnL>
                    <a:lnR w="19050" cap="flat" cmpd="sng" algn="ctr">
                      <a:solidFill>
                        <a:schemeClr val="bg1">
                          <a:lumMod val="65000"/>
                        </a:schemeClr>
                      </a:solidFill>
                      <a:prstDash val="solid"/>
                      <a:round/>
                      <a:headEnd type="none" w="med" len="med"/>
                      <a:tailEnd type="none" w="med" len="med"/>
                    </a:lnR>
                    <a:lnT w="19050" cap="flat" cmpd="sng" algn="ctr">
                      <a:solidFill>
                        <a:schemeClr val="bg1">
                          <a:lumMod val="65000"/>
                        </a:schemeClr>
                      </a:solidFill>
                      <a:prstDash val="solid"/>
                      <a:round/>
                      <a:headEnd type="none" w="med" len="med"/>
                      <a:tailEnd type="none" w="med" len="med"/>
                    </a:lnT>
                    <a:lnB w="190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s-CL" sz="1400" dirty="0"/>
                    </a:p>
                  </a:txBody>
                  <a:tcPr>
                    <a:lnL w="19050" cap="flat" cmpd="sng" algn="ctr">
                      <a:solidFill>
                        <a:schemeClr val="bg1">
                          <a:lumMod val="65000"/>
                        </a:schemeClr>
                      </a:solidFill>
                      <a:prstDash val="solid"/>
                      <a:round/>
                      <a:headEnd type="none" w="med" len="med"/>
                      <a:tailEnd type="none" w="med" len="med"/>
                    </a:lnL>
                    <a:lnR w="12700" cmpd="sng">
                      <a:noFill/>
                    </a:lnR>
                    <a:lnT w="19050" cap="flat" cmpd="sng" algn="ctr">
                      <a:solidFill>
                        <a:schemeClr val="bg1">
                          <a:lumMod val="65000"/>
                        </a:schemeClr>
                      </a:solidFill>
                      <a:prstDash val="solid"/>
                      <a:round/>
                      <a:headEnd type="none" w="med" len="med"/>
                      <a:tailEnd type="none" w="med" len="med"/>
                    </a:lnT>
                    <a:lnB w="190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89076758"/>
                  </a:ext>
                </a:extLst>
              </a:tr>
            </a:tbl>
          </a:graphicData>
        </a:graphic>
      </p:graphicFrame>
      <p:pic>
        <p:nvPicPr>
          <p:cNvPr id="27" name="image4.png">
            <a:extLst>
              <a:ext uri="{FF2B5EF4-FFF2-40B4-BE49-F238E27FC236}">
                <a16:creationId xmlns:a16="http://schemas.microsoft.com/office/drawing/2014/main" id="{2C58EE67-7DA9-4541-B774-ACD323CEE33B}"/>
              </a:ext>
            </a:extLst>
          </p:cNvPr>
          <p:cNvPicPr/>
          <p:nvPr/>
        </p:nvPicPr>
        <p:blipFill>
          <a:blip r:embed="rId9"/>
          <a:srcRect/>
          <a:stretch>
            <a:fillRect/>
          </a:stretch>
        </p:blipFill>
        <p:spPr>
          <a:xfrm>
            <a:off x="8323874" y="3185293"/>
            <a:ext cx="1666875" cy="838200"/>
          </a:xfrm>
          <a:prstGeom prst="rect">
            <a:avLst/>
          </a:prstGeom>
          <a:ln/>
        </p:spPr>
      </p:pic>
      <p:pic>
        <p:nvPicPr>
          <p:cNvPr id="28" name="image19.png">
            <a:extLst>
              <a:ext uri="{FF2B5EF4-FFF2-40B4-BE49-F238E27FC236}">
                <a16:creationId xmlns:a16="http://schemas.microsoft.com/office/drawing/2014/main" id="{91A6D901-445F-47F8-BB8A-C92312436749}"/>
              </a:ext>
            </a:extLst>
          </p:cNvPr>
          <p:cNvPicPr/>
          <p:nvPr/>
        </p:nvPicPr>
        <p:blipFill>
          <a:blip r:embed="rId10"/>
          <a:srcRect/>
          <a:stretch>
            <a:fillRect/>
          </a:stretch>
        </p:blipFill>
        <p:spPr>
          <a:xfrm>
            <a:off x="10319071" y="3208911"/>
            <a:ext cx="1152394" cy="1065765"/>
          </a:xfrm>
          <a:prstGeom prst="rect">
            <a:avLst/>
          </a:prstGeom>
          <a:ln/>
        </p:spPr>
      </p:pic>
      <p:pic>
        <p:nvPicPr>
          <p:cNvPr id="29" name="image13.png">
            <a:extLst>
              <a:ext uri="{FF2B5EF4-FFF2-40B4-BE49-F238E27FC236}">
                <a16:creationId xmlns:a16="http://schemas.microsoft.com/office/drawing/2014/main" id="{2D616729-F51C-45E3-BDB0-B746493D1522}"/>
              </a:ext>
            </a:extLst>
          </p:cNvPr>
          <p:cNvPicPr/>
          <p:nvPr/>
        </p:nvPicPr>
        <p:blipFill>
          <a:blip r:embed="rId11"/>
          <a:srcRect/>
          <a:stretch>
            <a:fillRect/>
          </a:stretch>
        </p:blipFill>
        <p:spPr>
          <a:xfrm>
            <a:off x="8272780" y="4371999"/>
            <a:ext cx="1733550" cy="809625"/>
          </a:xfrm>
          <a:prstGeom prst="rect">
            <a:avLst/>
          </a:prstGeom>
          <a:ln/>
        </p:spPr>
      </p:pic>
      <p:pic>
        <p:nvPicPr>
          <p:cNvPr id="30" name="image1.png">
            <a:extLst>
              <a:ext uri="{FF2B5EF4-FFF2-40B4-BE49-F238E27FC236}">
                <a16:creationId xmlns:a16="http://schemas.microsoft.com/office/drawing/2014/main" id="{F243B316-B916-4DF4-83DF-84EC0B38EFD4}"/>
              </a:ext>
            </a:extLst>
          </p:cNvPr>
          <p:cNvPicPr/>
          <p:nvPr/>
        </p:nvPicPr>
        <p:blipFill>
          <a:blip r:embed="rId12"/>
          <a:srcRect/>
          <a:stretch>
            <a:fillRect/>
          </a:stretch>
        </p:blipFill>
        <p:spPr>
          <a:xfrm>
            <a:off x="10391857" y="4363746"/>
            <a:ext cx="1113914" cy="1065766"/>
          </a:xfrm>
          <a:prstGeom prst="rect">
            <a:avLst/>
          </a:prstGeom>
          <a:ln/>
        </p:spPr>
      </p:pic>
    </p:spTree>
    <p:extLst>
      <p:ext uri="{BB962C8B-B14F-4D97-AF65-F5344CB8AC3E}">
        <p14:creationId xmlns:p14="http://schemas.microsoft.com/office/powerpoint/2010/main" val="41941750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8AB8DF45-D257-4717-BC84-A77414CCDC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Rectángulo 9">
            <a:extLst>
              <a:ext uri="{FF2B5EF4-FFF2-40B4-BE49-F238E27FC236}">
                <a16:creationId xmlns:a16="http://schemas.microsoft.com/office/drawing/2014/main" id="{B263A589-862B-46FE-947A-C1E49DB6D165}"/>
              </a:ext>
            </a:extLst>
          </p:cNvPr>
          <p:cNvSpPr/>
          <p:nvPr/>
        </p:nvSpPr>
        <p:spPr>
          <a:xfrm>
            <a:off x="12020365" y="275204"/>
            <a:ext cx="171634" cy="6161103"/>
          </a:xfrm>
          <a:prstGeom prst="rect">
            <a:avLst/>
          </a:prstGeom>
          <a:solidFill>
            <a:srgbClr val="A7A8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6" name="Título 3">
            <a:extLst>
              <a:ext uri="{FF2B5EF4-FFF2-40B4-BE49-F238E27FC236}">
                <a16:creationId xmlns:a16="http://schemas.microsoft.com/office/drawing/2014/main" id="{27409035-8202-4EB9-9D30-FE6DD6CE5419}"/>
              </a:ext>
            </a:extLst>
          </p:cNvPr>
          <p:cNvSpPr>
            <a:spLocks noGrp="1"/>
          </p:cNvSpPr>
          <p:nvPr>
            <p:ph type="title"/>
          </p:nvPr>
        </p:nvSpPr>
        <p:spPr>
          <a:xfrm>
            <a:off x="296663" y="365125"/>
            <a:ext cx="10515600" cy="1325563"/>
          </a:xfrm>
        </p:spPr>
        <p:txBody>
          <a:bodyPr/>
          <a:lstStyle/>
          <a:p>
            <a:r>
              <a:rPr lang="es-MX" dirty="0">
                <a:solidFill>
                  <a:srgbClr val="A7A8AA"/>
                </a:solidFill>
              </a:rPr>
              <a:t>LECTURA </a:t>
            </a:r>
            <a:br>
              <a:rPr lang="es-MX" dirty="0">
                <a:solidFill>
                  <a:srgbClr val="A7A8AA"/>
                </a:solidFill>
              </a:rPr>
            </a:br>
            <a:r>
              <a:rPr lang="es-MX" dirty="0">
                <a:solidFill>
                  <a:srgbClr val="88354D"/>
                </a:solidFill>
              </a:rPr>
              <a:t>FACE (CARA)</a:t>
            </a:r>
            <a:endParaRPr lang="es-CL" dirty="0">
              <a:solidFill>
                <a:srgbClr val="88354D"/>
              </a:solidFill>
            </a:endParaRPr>
          </a:p>
        </p:txBody>
      </p:sp>
      <p:sp>
        <p:nvSpPr>
          <p:cNvPr id="17" name="Rectángulo 16">
            <a:extLst>
              <a:ext uri="{FF2B5EF4-FFF2-40B4-BE49-F238E27FC236}">
                <a16:creationId xmlns:a16="http://schemas.microsoft.com/office/drawing/2014/main" id="{77C7AA7B-38FD-4984-ABD9-83C49EFE6F4B}"/>
              </a:ext>
            </a:extLst>
          </p:cNvPr>
          <p:cNvSpPr/>
          <p:nvPr/>
        </p:nvSpPr>
        <p:spPr>
          <a:xfrm>
            <a:off x="403193" y="260025"/>
            <a:ext cx="1336831" cy="45719"/>
          </a:xfrm>
          <a:prstGeom prst="rect">
            <a:avLst/>
          </a:prstGeom>
          <a:solidFill>
            <a:srgbClr val="883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9" name="CuadroTexto 18">
            <a:extLst>
              <a:ext uri="{FF2B5EF4-FFF2-40B4-BE49-F238E27FC236}">
                <a16:creationId xmlns:a16="http://schemas.microsoft.com/office/drawing/2014/main" id="{3E200425-7FB6-490D-9915-D6BB812F8E38}"/>
              </a:ext>
            </a:extLst>
          </p:cNvPr>
          <p:cNvSpPr txBox="1"/>
          <p:nvPr/>
        </p:nvSpPr>
        <p:spPr>
          <a:xfrm>
            <a:off x="6969461" y="5093373"/>
            <a:ext cx="4254500" cy="553998"/>
          </a:xfrm>
          <a:prstGeom prst="rect">
            <a:avLst/>
          </a:prstGeom>
          <a:noFill/>
        </p:spPr>
        <p:txBody>
          <a:bodyPr wrap="square" rtlCol="0">
            <a:spAutoFit/>
          </a:bodyPr>
          <a:lstStyle/>
          <a:p>
            <a:pPr algn="ctr"/>
            <a:r>
              <a:rPr lang="es-CL" sz="1000" dirty="0"/>
              <a:t>Fuente: Adaptado de A. Torres. “Estudio del desalineamiento entre máquinas acopladas y análisis de su respuesta vibratoria”. Universidad del Bío – Bío, 2013.</a:t>
            </a:r>
          </a:p>
        </p:txBody>
      </p:sp>
      <p:graphicFrame>
        <p:nvGraphicFramePr>
          <p:cNvPr id="3" name="Tabla 3">
            <a:extLst>
              <a:ext uri="{FF2B5EF4-FFF2-40B4-BE49-F238E27FC236}">
                <a16:creationId xmlns:a16="http://schemas.microsoft.com/office/drawing/2014/main" id="{86541D40-05E4-475C-982C-4D2DF09CE6A4}"/>
              </a:ext>
            </a:extLst>
          </p:cNvPr>
          <p:cNvGraphicFramePr>
            <a:graphicFrameLocks noGrp="1"/>
          </p:cNvGraphicFramePr>
          <p:nvPr>
            <p:extLst>
              <p:ext uri="{D42A27DB-BD31-4B8C-83A1-F6EECF244321}">
                <p14:modId xmlns:p14="http://schemas.microsoft.com/office/powerpoint/2010/main" val="2012033214"/>
              </p:ext>
            </p:extLst>
          </p:nvPr>
        </p:nvGraphicFramePr>
        <p:xfrm>
          <a:off x="385438" y="1647539"/>
          <a:ext cx="5980398" cy="5034280"/>
        </p:xfrm>
        <a:graphic>
          <a:graphicData uri="http://schemas.openxmlformats.org/drawingml/2006/table">
            <a:tbl>
              <a:tblPr firstRow="1" bandRow="1">
                <a:tableStyleId>{5C22544A-7EE6-4342-B048-85BDC9FD1C3A}</a:tableStyleId>
              </a:tblPr>
              <a:tblGrid>
                <a:gridCol w="1993466">
                  <a:extLst>
                    <a:ext uri="{9D8B030D-6E8A-4147-A177-3AD203B41FA5}">
                      <a16:colId xmlns:a16="http://schemas.microsoft.com/office/drawing/2014/main" val="1377679414"/>
                    </a:ext>
                  </a:extLst>
                </a:gridCol>
                <a:gridCol w="1993466">
                  <a:extLst>
                    <a:ext uri="{9D8B030D-6E8A-4147-A177-3AD203B41FA5}">
                      <a16:colId xmlns:a16="http://schemas.microsoft.com/office/drawing/2014/main" val="1078172881"/>
                    </a:ext>
                  </a:extLst>
                </a:gridCol>
                <a:gridCol w="1993466">
                  <a:extLst>
                    <a:ext uri="{9D8B030D-6E8A-4147-A177-3AD203B41FA5}">
                      <a16:colId xmlns:a16="http://schemas.microsoft.com/office/drawing/2014/main" val="1512734943"/>
                    </a:ext>
                  </a:extLst>
                </a:gridCol>
              </a:tblGrid>
              <a:tr h="370840">
                <a:tc gridSpan="3">
                  <a:txBody>
                    <a:bodyPr/>
                    <a:lstStyle/>
                    <a:p>
                      <a:pPr algn="ctr"/>
                      <a:r>
                        <a:rPr lang="es-MX" dirty="0"/>
                        <a:t>METODOLOGÍA DE MEDICIÓN</a:t>
                      </a:r>
                      <a:endParaRPr lang="es-CL" dirty="0"/>
                    </a:p>
                  </a:txBody>
                  <a:tcPr anchor="ctr">
                    <a:lnB w="28575" cap="flat" cmpd="sng" algn="ctr">
                      <a:solidFill>
                        <a:schemeClr val="bg1"/>
                      </a:solidFill>
                      <a:prstDash val="solid"/>
                      <a:round/>
                      <a:headEnd type="none" w="med" len="med"/>
                      <a:tailEnd type="none" w="med" len="med"/>
                    </a:lnB>
                    <a:solidFill>
                      <a:srgbClr val="88354D"/>
                    </a:solidFill>
                  </a:tcPr>
                </a:tc>
                <a:tc hMerge="1">
                  <a:txBody>
                    <a:bodyPr/>
                    <a:lstStyle/>
                    <a:p>
                      <a:endParaRPr lang="es-CL" dirty="0"/>
                    </a:p>
                  </a:txBody>
                  <a:tcPr/>
                </a:tc>
                <a:tc hMerge="1">
                  <a:txBody>
                    <a:bodyPr/>
                    <a:lstStyle/>
                    <a:p>
                      <a:endParaRPr lang="es-CL" dirty="0"/>
                    </a:p>
                  </a:txBody>
                  <a:tcPr/>
                </a:tc>
                <a:extLst>
                  <a:ext uri="{0D108BD9-81ED-4DB2-BD59-A6C34878D82A}">
                    <a16:rowId xmlns:a16="http://schemas.microsoft.com/office/drawing/2014/main" val="900786016"/>
                  </a:ext>
                </a:extLst>
              </a:tr>
              <a:tr h="370840">
                <a:tc>
                  <a:txBody>
                    <a:bodyPr/>
                    <a:lstStyle/>
                    <a:p>
                      <a:pPr algn="ctr"/>
                      <a:r>
                        <a:rPr lang="es-MX" sz="1500" b="1" dirty="0">
                          <a:solidFill>
                            <a:schemeClr val="bg1"/>
                          </a:solidFill>
                        </a:rPr>
                        <a:t>DESCRIPCIÓN</a:t>
                      </a:r>
                      <a:endParaRPr lang="es-CL" sz="1500" b="1" dirty="0">
                        <a:solidFill>
                          <a:schemeClr val="bg1"/>
                        </a:solidFill>
                      </a:endParaRPr>
                    </a:p>
                  </a:txBody>
                  <a:tcPr anchor="ctr">
                    <a:lnL w="12700" cmpd="sng">
                      <a:noFill/>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a:r>
                        <a:rPr lang="es-MX" sz="1500" b="1" dirty="0">
                          <a:solidFill>
                            <a:schemeClr val="bg1"/>
                          </a:solidFill>
                        </a:rPr>
                        <a:t>IMAGEN</a:t>
                      </a:r>
                      <a:endParaRPr lang="es-CL" sz="1500" b="1" dirty="0">
                        <a:solidFill>
                          <a:schemeClr val="bg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a:r>
                        <a:rPr lang="es-MX" sz="1500" b="1" dirty="0">
                          <a:solidFill>
                            <a:schemeClr val="bg1"/>
                          </a:solidFill>
                        </a:rPr>
                        <a:t>POSICIÓN INSTRUMENTO</a:t>
                      </a:r>
                      <a:endParaRPr lang="es-CL" sz="1500" b="1" dirty="0">
                        <a:solidFill>
                          <a:schemeClr val="bg1"/>
                        </a:solidFill>
                      </a:endParaRPr>
                    </a:p>
                  </a:txBody>
                  <a:tcPr anchor="ctr">
                    <a:lnL w="28575" cap="flat" cmpd="sng" algn="ctr">
                      <a:solidFill>
                        <a:schemeClr val="bg1"/>
                      </a:solidFill>
                      <a:prstDash val="solid"/>
                      <a:round/>
                      <a:headEnd type="none" w="med" len="med"/>
                      <a:tailEnd type="none" w="med" len="med"/>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2868986657"/>
                  </a:ext>
                </a:extLst>
              </a:tr>
              <a:tr h="370840">
                <a:tc>
                  <a:txBody>
                    <a:bodyPr/>
                    <a:lstStyle/>
                    <a:p>
                      <a:r>
                        <a:rPr lang="es-CL" sz="1200" kern="1200" dirty="0">
                          <a:solidFill>
                            <a:schemeClr val="dk1"/>
                          </a:solidFill>
                          <a:effectLst/>
                          <a:latin typeface="+mn-lt"/>
                          <a:ea typeface="+mn-ea"/>
                          <a:cs typeface="+mn-cs"/>
                        </a:rPr>
                        <a:t>Posicionar la punta de contacto del instrumento sobre la superficie frontal del acople del motor para obtener la lectura angular total o T.I.R. Este punto queda paralelo a la línea de giro del eje. Centrar y llevar el valor a 0.</a:t>
                      </a:r>
                      <a:endParaRPr lang="es-CL" sz="1200" dirty="0"/>
                    </a:p>
                  </a:txBody>
                  <a:tcPr anchor="ctr">
                    <a:lnL w="12700" cmpd="sng">
                      <a:noFill/>
                    </a:lnL>
                    <a:lnR w="19050" cap="flat" cmpd="sng" algn="ctr">
                      <a:solidFill>
                        <a:schemeClr val="bg1">
                          <a:lumMod val="65000"/>
                        </a:schemeClr>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s-MX" sz="1400" dirty="0"/>
                    </a:p>
                    <a:p>
                      <a:endParaRPr lang="es-MX" sz="1400" dirty="0"/>
                    </a:p>
                    <a:p>
                      <a:endParaRPr lang="es-MX" sz="1400" dirty="0"/>
                    </a:p>
                    <a:p>
                      <a:endParaRPr lang="es-MX" sz="1400" dirty="0"/>
                    </a:p>
                    <a:p>
                      <a:pPr algn="ctr"/>
                      <a:endParaRPr lang="es-MX" sz="1400" dirty="0"/>
                    </a:p>
                    <a:p>
                      <a:pPr algn="ctr"/>
                      <a:endParaRPr lang="es-MX" sz="1400" dirty="0"/>
                    </a:p>
                    <a:p>
                      <a:pPr algn="ctr"/>
                      <a:endParaRPr lang="es-MX" sz="1400" dirty="0"/>
                    </a:p>
                    <a:p>
                      <a:pPr algn="ctr"/>
                      <a:r>
                        <a:rPr lang="es-MX" sz="1400" dirty="0"/>
                        <a:t>Vista Lateral</a:t>
                      </a:r>
                    </a:p>
                  </a:txBody>
                  <a:tcPr>
                    <a:lnL w="19050" cap="flat" cmpd="sng" algn="ctr">
                      <a:solidFill>
                        <a:schemeClr val="bg1">
                          <a:lumMod val="65000"/>
                        </a:schemeClr>
                      </a:solidFill>
                      <a:prstDash val="solid"/>
                      <a:round/>
                      <a:headEnd type="none" w="med" len="med"/>
                      <a:tailEnd type="none" w="med" len="med"/>
                    </a:lnL>
                    <a:lnR w="19050" cap="flat" cmpd="sng" algn="ctr">
                      <a:solidFill>
                        <a:schemeClr val="bg1">
                          <a:lumMod val="65000"/>
                        </a:schemeClr>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s-CL" dirty="0"/>
                    </a:p>
                  </a:txBody>
                  <a:tcPr>
                    <a:lnL w="19050" cap="flat" cmpd="sng" algn="ctr">
                      <a:solidFill>
                        <a:schemeClr val="bg1">
                          <a:lumMod val="65000"/>
                        </a:schemeClr>
                      </a:solidFill>
                      <a:prstDash val="solid"/>
                      <a:round/>
                      <a:headEnd type="none" w="med" len="med"/>
                      <a:tailEnd type="none" w="med" len="med"/>
                    </a:lnL>
                    <a:lnR w="12700" cmpd="sng">
                      <a:noFill/>
                    </a:lnR>
                    <a:lnT w="28575" cap="flat" cmpd="sng" algn="ctr">
                      <a:solidFill>
                        <a:schemeClr val="bg1"/>
                      </a:solidFill>
                      <a:prstDash val="solid"/>
                      <a:round/>
                      <a:headEnd type="none" w="med" len="med"/>
                      <a:tailEnd type="none" w="med" len="med"/>
                    </a:lnT>
                    <a:lnB w="190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45156465"/>
                  </a:ext>
                </a:extLst>
              </a:tr>
              <a:tr h="370840">
                <a:tc>
                  <a:txBody>
                    <a:bodyPr/>
                    <a:lstStyle/>
                    <a:p>
                      <a:r>
                        <a:rPr lang="es-CL" sz="1200" kern="1200" dirty="0">
                          <a:solidFill>
                            <a:schemeClr val="dk1"/>
                          </a:solidFill>
                          <a:effectLst/>
                          <a:latin typeface="+mn-lt"/>
                          <a:ea typeface="+mn-ea"/>
                          <a:cs typeface="+mn-cs"/>
                        </a:rPr>
                        <a:t>Girar ambos ejes a 90°, y registrar la lectura indicada por el reloj.</a:t>
                      </a:r>
                      <a:endParaRPr lang="es-CL" sz="1200" dirty="0"/>
                    </a:p>
                  </a:txBody>
                  <a:tcPr anchor="ctr">
                    <a:lnL w="12700" cmpd="sng">
                      <a:noFill/>
                    </a:lnL>
                    <a:lnR w="19050" cap="flat" cmpd="sng" algn="ctr">
                      <a:solidFill>
                        <a:schemeClr val="bg1">
                          <a:lumMod val="65000"/>
                        </a:schemeClr>
                      </a:solidFill>
                      <a:prstDash val="solid"/>
                      <a:round/>
                      <a:headEnd type="none" w="med" len="med"/>
                      <a:tailEnd type="none" w="med" len="med"/>
                    </a:lnR>
                    <a:lnT w="19050" cap="flat" cmpd="sng" algn="ctr">
                      <a:solidFill>
                        <a:schemeClr val="bg1">
                          <a:lumMod val="65000"/>
                        </a:schemeClr>
                      </a:solidFill>
                      <a:prstDash val="solid"/>
                      <a:round/>
                      <a:headEnd type="none" w="med" len="med"/>
                      <a:tailEnd type="none" w="med" len="med"/>
                    </a:lnT>
                    <a:lnB w="190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s-MX" sz="1400" dirty="0"/>
                    </a:p>
                    <a:p>
                      <a:endParaRPr lang="es-MX" sz="1400" dirty="0"/>
                    </a:p>
                    <a:p>
                      <a:endParaRPr lang="es-MX" sz="1400" dirty="0"/>
                    </a:p>
                    <a:p>
                      <a:endParaRPr lang="es-MX" sz="1400" dirty="0"/>
                    </a:p>
                    <a:p>
                      <a:pPr algn="ctr"/>
                      <a:r>
                        <a:rPr lang="es-MX" sz="1400" dirty="0"/>
                        <a:t>Vista Posterior</a:t>
                      </a:r>
                      <a:endParaRPr lang="es-CL" sz="1400" dirty="0"/>
                    </a:p>
                  </a:txBody>
                  <a:tcPr>
                    <a:lnL w="19050" cap="flat" cmpd="sng" algn="ctr">
                      <a:solidFill>
                        <a:schemeClr val="bg1">
                          <a:lumMod val="65000"/>
                        </a:schemeClr>
                      </a:solidFill>
                      <a:prstDash val="solid"/>
                      <a:round/>
                      <a:headEnd type="none" w="med" len="med"/>
                      <a:tailEnd type="none" w="med" len="med"/>
                    </a:lnL>
                    <a:lnR w="19050" cap="flat" cmpd="sng" algn="ctr">
                      <a:solidFill>
                        <a:schemeClr val="bg1">
                          <a:lumMod val="65000"/>
                        </a:schemeClr>
                      </a:solidFill>
                      <a:prstDash val="solid"/>
                      <a:round/>
                      <a:headEnd type="none" w="med" len="med"/>
                      <a:tailEnd type="none" w="med" len="med"/>
                    </a:lnR>
                    <a:lnT w="19050" cap="flat" cmpd="sng" algn="ctr">
                      <a:solidFill>
                        <a:schemeClr val="bg1">
                          <a:lumMod val="65000"/>
                        </a:schemeClr>
                      </a:solidFill>
                      <a:prstDash val="solid"/>
                      <a:round/>
                      <a:headEnd type="none" w="med" len="med"/>
                      <a:tailEnd type="none" w="med" len="med"/>
                    </a:lnT>
                    <a:lnB w="190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s-CL" sz="1400" dirty="0"/>
                    </a:p>
                  </a:txBody>
                  <a:tcPr>
                    <a:lnL w="19050" cap="flat" cmpd="sng" algn="ctr">
                      <a:solidFill>
                        <a:schemeClr val="bg1">
                          <a:lumMod val="65000"/>
                        </a:schemeClr>
                      </a:solidFill>
                      <a:prstDash val="solid"/>
                      <a:round/>
                      <a:headEnd type="none" w="med" len="med"/>
                      <a:tailEnd type="none" w="med" len="med"/>
                    </a:lnL>
                    <a:lnR w="12700" cmpd="sng">
                      <a:noFill/>
                    </a:lnR>
                    <a:lnT w="19050" cap="flat" cmpd="sng" algn="ctr">
                      <a:solidFill>
                        <a:schemeClr val="bg1">
                          <a:lumMod val="65000"/>
                        </a:schemeClr>
                      </a:solidFill>
                      <a:prstDash val="solid"/>
                      <a:round/>
                      <a:headEnd type="none" w="med" len="med"/>
                      <a:tailEnd type="none" w="med" len="med"/>
                    </a:lnT>
                    <a:lnB w="190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89076758"/>
                  </a:ext>
                </a:extLst>
              </a:tr>
              <a:tr h="370840">
                <a:tc>
                  <a:txBody>
                    <a:bodyPr/>
                    <a:lstStyle/>
                    <a:p>
                      <a:r>
                        <a:rPr lang="es-CL" sz="1200" kern="1200" dirty="0">
                          <a:solidFill>
                            <a:schemeClr val="dk1"/>
                          </a:solidFill>
                          <a:effectLst/>
                          <a:latin typeface="+mn-lt"/>
                          <a:ea typeface="+mn-ea"/>
                          <a:cs typeface="+mn-cs"/>
                        </a:rPr>
                        <a:t>Girar ambos ejes 90° más y registrar la lectura indicada por el reloj.</a:t>
                      </a:r>
                      <a:endParaRPr lang="es-CL" sz="1200" dirty="0"/>
                    </a:p>
                  </a:txBody>
                  <a:tcPr anchor="ctr">
                    <a:lnL w="12700" cmpd="sng">
                      <a:noFill/>
                    </a:lnL>
                    <a:lnR w="19050" cap="flat" cmpd="sng" algn="ctr">
                      <a:solidFill>
                        <a:schemeClr val="bg1">
                          <a:lumMod val="65000"/>
                        </a:schemeClr>
                      </a:solidFill>
                      <a:prstDash val="solid"/>
                      <a:round/>
                      <a:headEnd type="none" w="med" len="med"/>
                      <a:tailEnd type="none" w="med" len="med"/>
                    </a:lnR>
                    <a:lnT w="19050" cap="flat" cmpd="sng" algn="ctr">
                      <a:solidFill>
                        <a:schemeClr val="bg1">
                          <a:lumMod val="65000"/>
                        </a:schemeClr>
                      </a:solidFill>
                      <a:prstDash val="solid"/>
                      <a:round/>
                      <a:headEnd type="none" w="med" len="med"/>
                      <a:tailEnd type="none" w="med" len="med"/>
                    </a:lnT>
                    <a:lnB w="190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s-MX" sz="1400" dirty="0"/>
                    </a:p>
                    <a:p>
                      <a:endParaRPr lang="es-CL" sz="1400" dirty="0"/>
                    </a:p>
                    <a:p>
                      <a:endParaRPr lang="es-CL" sz="1400" dirty="0"/>
                    </a:p>
                    <a:p>
                      <a:endParaRPr lang="es-CL" sz="1400" dirty="0"/>
                    </a:p>
                    <a:p>
                      <a:pPr algn="ctr"/>
                      <a:r>
                        <a:rPr lang="es-CL" sz="1400" dirty="0"/>
                        <a:t>Vista Lateral</a:t>
                      </a:r>
                    </a:p>
                  </a:txBody>
                  <a:tcPr>
                    <a:lnL w="19050" cap="flat" cmpd="sng" algn="ctr">
                      <a:solidFill>
                        <a:schemeClr val="bg1">
                          <a:lumMod val="65000"/>
                        </a:schemeClr>
                      </a:solidFill>
                      <a:prstDash val="solid"/>
                      <a:round/>
                      <a:headEnd type="none" w="med" len="med"/>
                      <a:tailEnd type="none" w="med" len="med"/>
                    </a:lnL>
                    <a:lnR w="19050" cap="flat" cmpd="sng" algn="ctr">
                      <a:solidFill>
                        <a:schemeClr val="bg1">
                          <a:lumMod val="65000"/>
                        </a:schemeClr>
                      </a:solidFill>
                      <a:prstDash val="solid"/>
                      <a:round/>
                      <a:headEnd type="none" w="med" len="med"/>
                      <a:tailEnd type="none" w="med" len="med"/>
                    </a:lnR>
                    <a:lnT w="19050" cap="flat" cmpd="sng" algn="ctr">
                      <a:solidFill>
                        <a:schemeClr val="bg1">
                          <a:lumMod val="65000"/>
                        </a:schemeClr>
                      </a:solidFill>
                      <a:prstDash val="solid"/>
                      <a:round/>
                      <a:headEnd type="none" w="med" len="med"/>
                      <a:tailEnd type="none" w="med" len="med"/>
                    </a:lnT>
                    <a:lnB w="190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s-CL" sz="1400" dirty="0"/>
                    </a:p>
                  </a:txBody>
                  <a:tcPr>
                    <a:lnL w="19050" cap="flat" cmpd="sng" algn="ctr">
                      <a:solidFill>
                        <a:schemeClr val="bg1">
                          <a:lumMod val="65000"/>
                        </a:schemeClr>
                      </a:solidFill>
                      <a:prstDash val="solid"/>
                      <a:round/>
                      <a:headEnd type="none" w="med" len="med"/>
                      <a:tailEnd type="none" w="med" len="med"/>
                    </a:lnL>
                    <a:lnR w="12700" cmpd="sng">
                      <a:noFill/>
                    </a:lnR>
                    <a:lnT w="19050" cap="flat" cmpd="sng" algn="ctr">
                      <a:solidFill>
                        <a:schemeClr val="bg1">
                          <a:lumMod val="65000"/>
                        </a:schemeClr>
                      </a:solidFill>
                      <a:prstDash val="solid"/>
                      <a:round/>
                      <a:headEnd type="none" w="med" len="med"/>
                      <a:tailEnd type="none" w="med" len="med"/>
                    </a:lnT>
                    <a:lnB w="190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85452690"/>
                  </a:ext>
                </a:extLst>
              </a:tr>
            </a:tbl>
          </a:graphicData>
        </a:graphic>
      </p:graphicFrame>
      <p:graphicFrame>
        <p:nvGraphicFramePr>
          <p:cNvPr id="26" name="Tabla 3">
            <a:extLst>
              <a:ext uri="{FF2B5EF4-FFF2-40B4-BE49-F238E27FC236}">
                <a16:creationId xmlns:a16="http://schemas.microsoft.com/office/drawing/2014/main" id="{E90407D2-54B0-4F59-B5C1-4F25B134C0C7}"/>
              </a:ext>
            </a:extLst>
          </p:cNvPr>
          <p:cNvGraphicFramePr>
            <a:graphicFrameLocks noGrp="1"/>
          </p:cNvGraphicFramePr>
          <p:nvPr>
            <p:extLst>
              <p:ext uri="{D42A27DB-BD31-4B8C-83A1-F6EECF244321}">
                <p14:modId xmlns:p14="http://schemas.microsoft.com/office/powerpoint/2010/main" val="1510893723"/>
              </p:ext>
            </p:extLst>
          </p:nvPr>
        </p:nvGraphicFramePr>
        <p:xfrm>
          <a:off x="6454611" y="1647539"/>
          <a:ext cx="5325864" cy="3235960"/>
        </p:xfrm>
        <a:graphic>
          <a:graphicData uri="http://schemas.openxmlformats.org/drawingml/2006/table">
            <a:tbl>
              <a:tblPr firstRow="1" bandRow="1">
                <a:tableStyleId>{5C22544A-7EE6-4342-B048-85BDC9FD1C3A}</a:tableStyleId>
              </a:tblPr>
              <a:tblGrid>
                <a:gridCol w="1775288">
                  <a:extLst>
                    <a:ext uri="{9D8B030D-6E8A-4147-A177-3AD203B41FA5}">
                      <a16:colId xmlns:a16="http://schemas.microsoft.com/office/drawing/2014/main" val="1377679414"/>
                    </a:ext>
                  </a:extLst>
                </a:gridCol>
                <a:gridCol w="1775288">
                  <a:extLst>
                    <a:ext uri="{9D8B030D-6E8A-4147-A177-3AD203B41FA5}">
                      <a16:colId xmlns:a16="http://schemas.microsoft.com/office/drawing/2014/main" val="1078172881"/>
                    </a:ext>
                  </a:extLst>
                </a:gridCol>
                <a:gridCol w="1775288">
                  <a:extLst>
                    <a:ext uri="{9D8B030D-6E8A-4147-A177-3AD203B41FA5}">
                      <a16:colId xmlns:a16="http://schemas.microsoft.com/office/drawing/2014/main" val="1512734943"/>
                    </a:ext>
                  </a:extLst>
                </a:gridCol>
              </a:tblGrid>
              <a:tr h="370840">
                <a:tc gridSpan="3">
                  <a:txBody>
                    <a:bodyPr/>
                    <a:lstStyle/>
                    <a:p>
                      <a:pPr algn="ctr"/>
                      <a:r>
                        <a:rPr lang="es-MX" dirty="0"/>
                        <a:t>METODOLOGÍA DE MEDICIÓN</a:t>
                      </a:r>
                      <a:endParaRPr lang="es-CL" dirty="0"/>
                    </a:p>
                  </a:txBody>
                  <a:tcPr anchor="ctr">
                    <a:lnB w="28575" cap="flat" cmpd="sng" algn="ctr">
                      <a:solidFill>
                        <a:schemeClr val="bg1"/>
                      </a:solidFill>
                      <a:prstDash val="solid"/>
                      <a:round/>
                      <a:headEnd type="none" w="med" len="med"/>
                      <a:tailEnd type="none" w="med" len="med"/>
                    </a:lnB>
                    <a:solidFill>
                      <a:srgbClr val="88354D"/>
                    </a:solidFill>
                  </a:tcPr>
                </a:tc>
                <a:tc hMerge="1">
                  <a:txBody>
                    <a:bodyPr/>
                    <a:lstStyle/>
                    <a:p>
                      <a:endParaRPr lang="es-CL" dirty="0"/>
                    </a:p>
                  </a:txBody>
                  <a:tcPr/>
                </a:tc>
                <a:tc hMerge="1">
                  <a:txBody>
                    <a:bodyPr/>
                    <a:lstStyle/>
                    <a:p>
                      <a:endParaRPr lang="es-CL" dirty="0"/>
                    </a:p>
                  </a:txBody>
                  <a:tcPr/>
                </a:tc>
                <a:extLst>
                  <a:ext uri="{0D108BD9-81ED-4DB2-BD59-A6C34878D82A}">
                    <a16:rowId xmlns:a16="http://schemas.microsoft.com/office/drawing/2014/main" val="900786016"/>
                  </a:ext>
                </a:extLst>
              </a:tr>
              <a:tr h="370840">
                <a:tc>
                  <a:txBody>
                    <a:bodyPr/>
                    <a:lstStyle/>
                    <a:p>
                      <a:pPr algn="ctr"/>
                      <a:r>
                        <a:rPr lang="es-MX" sz="1500" b="1" dirty="0">
                          <a:solidFill>
                            <a:schemeClr val="bg1"/>
                          </a:solidFill>
                        </a:rPr>
                        <a:t>DESCRIPCIÓN</a:t>
                      </a:r>
                      <a:endParaRPr lang="es-CL" sz="1500" b="1" dirty="0">
                        <a:solidFill>
                          <a:schemeClr val="bg1"/>
                        </a:solidFill>
                      </a:endParaRPr>
                    </a:p>
                  </a:txBody>
                  <a:tcPr anchor="ctr">
                    <a:lnL w="12700" cmpd="sng">
                      <a:noFill/>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a:r>
                        <a:rPr lang="es-MX" sz="1500" b="1" dirty="0">
                          <a:solidFill>
                            <a:schemeClr val="bg1"/>
                          </a:solidFill>
                        </a:rPr>
                        <a:t>IMAGEN</a:t>
                      </a:r>
                      <a:endParaRPr lang="es-CL" sz="1500" b="1" dirty="0">
                        <a:solidFill>
                          <a:schemeClr val="bg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a:r>
                        <a:rPr lang="es-MX" sz="1500" b="1" dirty="0">
                          <a:solidFill>
                            <a:schemeClr val="bg1"/>
                          </a:solidFill>
                        </a:rPr>
                        <a:t>POSICIÓN INSTRUMENTO</a:t>
                      </a:r>
                      <a:endParaRPr lang="es-CL" sz="1500" b="1" dirty="0">
                        <a:solidFill>
                          <a:schemeClr val="bg1"/>
                        </a:solidFill>
                      </a:endParaRPr>
                    </a:p>
                  </a:txBody>
                  <a:tcPr anchor="ctr">
                    <a:lnL w="28575" cap="flat" cmpd="sng" algn="ctr">
                      <a:solidFill>
                        <a:schemeClr val="bg1"/>
                      </a:solidFill>
                      <a:prstDash val="solid"/>
                      <a:round/>
                      <a:headEnd type="none" w="med" len="med"/>
                      <a:tailEnd type="none" w="med" len="med"/>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2868986657"/>
                  </a:ext>
                </a:extLst>
              </a:tr>
              <a:tr h="370840">
                <a:tc>
                  <a:txBody>
                    <a:bodyPr/>
                    <a:lstStyle/>
                    <a:p>
                      <a:r>
                        <a:rPr lang="es-CL" sz="1200" kern="1200" dirty="0">
                          <a:solidFill>
                            <a:schemeClr val="dk1"/>
                          </a:solidFill>
                          <a:effectLst/>
                          <a:latin typeface="+mn-lt"/>
                          <a:ea typeface="+mn-ea"/>
                          <a:cs typeface="+mn-cs"/>
                        </a:rPr>
                        <a:t>Girar ambos ejes 90° más y registre la lectura indicada por el reloj.</a:t>
                      </a:r>
                      <a:endParaRPr lang="es-CL" sz="1200" dirty="0"/>
                    </a:p>
                  </a:txBody>
                  <a:tcPr anchor="ctr">
                    <a:lnL w="12700" cmpd="sng">
                      <a:noFill/>
                    </a:lnL>
                    <a:lnR w="19050" cap="flat" cmpd="sng" algn="ctr">
                      <a:solidFill>
                        <a:schemeClr val="bg1">
                          <a:lumMod val="65000"/>
                        </a:schemeClr>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s-MX" sz="1400" dirty="0"/>
                    </a:p>
                    <a:p>
                      <a:endParaRPr lang="es-MX" sz="1400" dirty="0"/>
                    </a:p>
                    <a:p>
                      <a:endParaRPr lang="es-MX" sz="1400" dirty="0"/>
                    </a:p>
                    <a:p>
                      <a:endParaRPr lang="es-MX" sz="1400" dirty="0"/>
                    </a:p>
                    <a:p>
                      <a:pPr algn="ctr"/>
                      <a:r>
                        <a:rPr lang="es-MX" sz="1400" dirty="0"/>
                        <a:t>Vista Posterior</a:t>
                      </a:r>
                    </a:p>
                  </a:txBody>
                  <a:tcPr>
                    <a:lnL w="19050" cap="flat" cmpd="sng" algn="ctr">
                      <a:solidFill>
                        <a:schemeClr val="bg1">
                          <a:lumMod val="65000"/>
                        </a:schemeClr>
                      </a:solidFill>
                      <a:prstDash val="solid"/>
                      <a:round/>
                      <a:headEnd type="none" w="med" len="med"/>
                      <a:tailEnd type="none" w="med" len="med"/>
                    </a:lnL>
                    <a:lnR w="19050" cap="flat" cmpd="sng" algn="ctr">
                      <a:solidFill>
                        <a:schemeClr val="bg1">
                          <a:lumMod val="65000"/>
                        </a:schemeClr>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s-CL" dirty="0"/>
                    </a:p>
                  </a:txBody>
                  <a:tcPr>
                    <a:lnL w="19050" cap="flat" cmpd="sng" algn="ctr">
                      <a:solidFill>
                        <a:schemeClr val="bg1">
                          <a:lumMod val="65000"/>
                        </a:schemeClr>
                      </a:solidFill>
                      <a:prstDash val="solid"/>
                      <a:round/>
                      <a:headEnd type="none" w="med" len="med"/>
                      <a:tailEnd type="none" w="med" len="med"/>
                    </a:lnL>
                    <a:lnR w="12700" cmpd="sng">
                      <a:noFill/>
                    </a:lnR>
                    <a:lnT w="28575" cap="flat" cmpd="sng" algn="ctr">
                      <a:solidFill>
                        <a:schemeClr val="bg1"/>
                      </a:solidFill>
                      <a:prstDash val="solid"/>
                      <a:round/>
                      <a:headEnd type="none" w="med" len="med"/>
                      <a:tailEnd type="none" w="med" len="med"/>
                    </a:lnT>
                    <a:lnB w="190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45156465"/>
                  </a:ext>
                </a:extLst>
              </a:tr>
              <a:tr h="645267">
                <a:tc>
                  <a:txBody>
                    <a:bodyPr/>
                    <a:lstStyle/>
                    <a:p>
                      <a:r>
                        <a:rPr lang="es-CL" sz="1200" kern="1200" dirty="0">
                          <a:solidFill>
                            <a:schemeClr val="dk1"/>
                          </a:solidFill>
                          <a:effectLst/>
                          <a:latin typeface="+mn-lt"/>
                          <a:ea typeface="+mn-ea"/>
                          <a:cs typeface="+mn-cs"/>
                        </a:rPr>
                        <a:t>Llevar ambos ejes a su posición inicial, cerciorándose que la aguja del indicador retorne a 0.</a:t>
                      </a:r>
                      <a:endParaRPr lang="es-CL" sz="1200" dirty="0"/>
                    </a:p>
                  </a:txBody>
                  <a:tcPr anchor="ctr">
                    <a:lnL w="12700" cmpd="sng">
                      <a:noFill/>
                    </a:lnL>
                    <a:lnR w="19050" cap="flat" cmpd="sng" algn="ctr">
                      <a:solidFill>
                        <a:schemeClr val="bg1">
                          <a:lumMod val="65000"/>
                        </a:schemeClr>
                      </a:solidFill>
                      <a:prstDash val="solid"/>
                      <a:round/>
                      <a:headEnd type="none" w="med" len="med"/>
                      <a:tailEnd type="none" w="med" len="med"/>
                    </a:lnR>
                    <a:lnT w="19050" cap="flat" cmpd="sng" algn="ctr">
                      <a:solidFill>
                        <a:schemeClr val="bg1">
                          <a:lumMod val="65000"/>
                        </a:schemeClr>
                      </a:solidFill>
                      <a:prstDash val="solid"/>
                      <a:round/>
                      <a:headEnd type="none" w="med" len="med"/>
                      <a:tailEnd type="none" w="med" len="med"/>
                    </a:lnT>
                    <a:lnB w="190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s-MX" sz="1400" dirty="0"/>
                    </a:p>
                    <a:p>
                      <a:endParaRPr lang="es-MX" sz="1400" dirty="0"/>
                    </a:p>
                    <a:p>
                      <a:endParaRPr lang="es-MX" sz="1400" dirty="0"/>
                    </a:p>
                    <a:p>
                      <a:endParaRPr lang="es-MX" sz="1400" dirty="0"/>
                    </a:p>
                    <a:p>
                      <a:pPr algn="ctr"/>
                      <a:r>
                        <a:rPr lang="es-MX" sz="1400" dirty="0"/>
                        <a:t>Vista Lateral</a:t>
                      </a:r>
                      <a:endParaRPr lang="es-CL" sz="1400" dirty="0"/>
                    </a:p>
                  </a:txBody>
                  <a:tcPr>
                    <a:lnL w="19050" cap="flat" cmpd="sng" algn="ctr">
                      <a:solidFill>
                        <a:schemeClr val="bg1">
                          <a:lumMod val="65000"/>
                        </a:schemeClr>
                      </a:solidFill>
                      <a:prstDash val="solid"/>
                      <a:round/>
                      <a:headEnd type="none" w="med" len="med"/>
                      <a:tailEnd type="none" w="med" len="med"/>
                    </a:lnL>
                    <a:lnR w="19050" cap="flat" cmpd="sng" algn="ctr">
                      <a:solidFill>
                        <a:schemeClr val="bg1">
                          <a:lumMod val="65000"/>
                        </a:schemeClr>
                      </a:solidFill>
                      <a:prstDash val="solid"/>
                      <a:round/>
                      <a:headEnd type="none" w="med" len="med"/>
                      <a:tailEnd type="none" w="med" len="med"/>
                    </a:lnR>
                    <a:lnT w="19050" cap="flat" cmpd="sng" algn="ctr">
                      <a:solidFill>
                        <a:schemeClr val="bg1">
                          <a:lumMod val="65000"/>
                        </a:schemeClr>
                      </a:solidFill>
                      <a:prstDash val="solid"/>
                      <a:round/>
                      <a:headEnd type="none" w="med" len="med"/>
                      <a:tailEnd type="none" w="med" len="med"/>
                    </a:lnT>
                    <a:lnB w="190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s-CL" sz="1400" dirty="0"/>
                    </a:p>
                  </a:txBody>
                  <a:tcPr>
                    <a:lnL w="19050" cap="flat" cmpd="sng" algn="ctr">
                      <a:solidFill>
                        <a:schemeClr val="bg1">
                          <a:lumMod val="65000"/>
                        </a:schemeClr>
                      </a:solidFill>
                      <a:prstDash val="solid"/>
                      <a:round/>
                      <a:headEnd type="none" w="med" len="med"/>
                      <a:tailEnd type="none" w="med" len="med"/>
                    </a:lnL>
                    <a:lnR w="12700" cmpd="sng">
                      <a:noFill/>
                    </a:lnR>
                    <a:lnT w="19050" cap="flat" cmpd="sng" algn="ctr">
                      <a:solidFill>
                        <a:schemeClr val="bg1">
                          <a:lumMod val="65000"/>
                        </a:schemeClr>
                      </a:solidFill>
                      <a:prstDash val="solid"/>
                      <a:round/>
                      <a:headEnd type="none" w="med" len="med"/>
                      <a:tailEnd type="none" w="med" len="med"/>
                    </a:lnT>
                    <a:lnB w="190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89076758"/>
                  </a:ext>
                </a:extLst>
              </a:tr>
            </a:tbl>
          </a:graphicData>
        </a:graphic>
      </p:graphicFrame>
      <p:pic>
        <p:nvPicPr>
          <p:cNvPr id="31" name="image31.png">
            <a:extLst>
              <a:ext uri="{FF2B5EF4-FFF2-40B4-BE49-F238E27FC236}">
                <a16:creationId xmlns:a16="http://schemas.microsoft.com/office/drawing/2014/main" id="{81881E29-5EA2-4722-945C-98D710835307}"/>
              </a:ext>
            </a:extLst>
          </p:cNvPr>
          <p:cNvPicPr/>
          <p:nvPr/>
        </p:nvPicPr>
        <p:blipFill>
          <a:blip r:embed="rId3"/>
          <a:srcRect/>
          <a:stretch>
            <a:fillRect/>
          </a:stretch>
        </p:blipFill>
        <p:spPr>
          <a:xfrm>
            <a:off x="2492498" y="2973102"/>
            <a:ext cx="1728106" cy="693376"/>
          </a:xfrm>
          <a:prstGeom prst="rect">
            <a:avLst/>
          </a:prstGeom>
          <a:ln/>
        </p:spPr>
      </p:pic>
      <p:pic>
        <p:nvPicPr>
          <p:cNvPr id="32" name="image18.png">
            <a:extLst>
              <a:ext uri="{FF2B5EF4-FFF2-40B4-BE49-F238E27FC236}">
                <a16:creationId xmlns:a16="http://schemas.microsoft.com/office/drawing/2014/main" id="{BD8155EA-6827-417F-9E31-8F73489672A4}"/>
              </a:ext>
            </a:extLst>
          </p:cNvPr>
          <p:cNvPicPr/>
          <p:nvPr/>
        </p:nvPicPr>
        <p:blipFill>
          <a:blip r:embed="rId4"/>
          <a:srcRect/>
          <a:stretch>
            <a:fillRect/>
          </a:stretch>
        </p:blipFill>
        <p:spPr>
          <a:xfrm>
            <a:off x="4752062" y="2883626"/>
            <a:ext cx="1126433" cy="1108439"/>
          </a:xfrm>
          <a:prstGeom prst="rect">
            <a:avLst/>
          </a:prstGeom>
          <a:ln/>
        </p:spPr>
      </p:pic>
      <p:pic>
        <p:nvPicPr>
          <p:cNvPr id="33" name="image17.png">
            <a:extLst>
              <a:ext uri="{FF2B5EF4-FFF2-40B4-BE49-F238E27FC236}">
                <a16:creationId xmlns:a16="http://schemas.microsoft.com/office/drawing/2014/main" id="{338E39EE-4E1D-4934-B9BE-EF40051429B4}"/>
              </a:ext>
            </a:extLst>
          </p:cNvPr>
          <p:cNvPicPr/>
          <p:nvPr/>
        </p:nvPicPr>
        <p:blipFill>
          <a:blip r:embed="rId5"/>
          <a:srcRect/>
          <a:stretch>
            <a:fillRect/>
          </a:stretch>
        </p:blipFill>
        <p:spPr>
          <a:xfrm>
            <a:off x="2546926" y="4476774"/>
            <a:ext cx="1619250" cy="704850"/>
          </a:xfrm>
          <a:prstGeom prst="rect">
            <a:avLst/>
          </a:prstGeom>
          <a:ln/>
        </p:spPr>
      </p:pic>
      <p:pic>
        <p:nvPicPr>
          <p:cNvPr id="34" name="image25.png">
            <a:extLst>
              <a:ext uri="{FF2B5EF4-FFF2-40B4-BE49-F238E27FC236}">
                <a16:creationId xmlns:a16="http://schemas.microsoft.com/office/drawing/2014/main" id="{E78B4269-B744-4D09-BF12-217C362B46E7}"/>
              </a:ext>
            </a:extLst>
          </p:cNvPr>
          <p:cNvPicPr/>
          <p:nvPr/>
        </p:nvPicPr>
        <p:blipFill>
          <a:blip r:embed="rId6"/>
          <a:srcRect/>
          <a:stretch>
            <a:fillRect/>
          </a:stretch>
        </p:blipFill>
        <p:spPr>
          <a:xfrm>
            <a:off x="4778696" y="4398634"/>
            <a:ext cx="1126433" cy="1084502"/>
          </a:xfrm>
          <a:prstGeom prst="rect">
            <a:avLst/>
          </a:prstGeom>
          <a:ln/>
        </p:spPr>
      </p:pic>
      <p:pic>
        <p:nvPicPr>
          <p:cNvPr id="35" name="image23.png">
            <a:extLst>
              <a:ext uri="{FF2B5EF4-FFF2-40B4-BE49-F238E27FC236}">
                <a16:creationId xmlns:a16="http://schemas.microsoft.com/office/drawing/2014/main" id="{48CE3BBA-B2DC-4C29-95E4-0829457B8187}"/>
              </a:ext>
            </a:extLst>
          </p:cNvPr>
          <p:cNvPicPr/>
          <p:nvPr/>
        </p:nvPicPr>
        <p:blipFill>
          <a:blip r:embed="rId7"/>
          <a:srcRect/>
          <a:stretch>
            <a:fillRect/>
          </a:stretch>
        </p:blipFill>
        <p:spPr>
          <a:xfrm>
            <a:off x="2520416" y="5663307"/>
            <a:ext cx="1609725" cy="657225"/>
          </a:xfrm>
          <a:prstGeom prst="rect">
            <a:avLst/>
          </a:prstGeom>
          <a:ln/>
        </p:spPr>
      </p:pic>
      <p:pic>
        <p:nvPicPr>
          <p:cNvPr id="36" name="image26.png">
            <a:extLst>
              <a:ext uri="{FF2B5EF4-FFF2-40B4-BE49-F238E27FC236}">
                <a16:creationId xmlns:a16="http://schemas.microsoft.com/office/drawing/2014/main" id="{21385EE1-556F-4CEE-92C0-0E7D70D96B43}"/>
              </a:ext>
            </a:extLst>
          </p:cNvPr>
          <p:cNvPicPr/>
          <p:nvPr/>
        </p:nvPicPr>
        <p:blipFill>
          <a:blip r:embed="rId8"/>
          <a:srcRect/>
          <a:stretch>
            <a:fillRect/>
          </a:stretch>
        </p:blipFill>
        <p:spPr>
          <a:xfrm>
            <a:off x="4733766" y="5559892"/>
            <a:ext cx="1168560" cy="1084502"/>
          </a:xfrm>
          <a:prstGeom prst="rect">
            <a:avLst/>
          </a:prstGeom>
          <a:ln/>
        </p:spPr>
      </p:pic>
      <p:pic>
        <p:nvPicPr>
          <p:cNvPr id="37" name="image21.png">
            <a:extLst>
              <a:ext uri="{FF2B5EF4-FFF2-40B4-BE49-F238E27FC236}">
                <a16:creationId xmlns:a16="http://schemas.microsoft.com/office/drawing/2014/main" id="{A35F1C80-5AD1-4EA8-B368-6AC63B438F8D}"/>
              </a:ext>
            </a:extLst>
          </p:cNvPr>
          <p:cNvPicPr/>
          <p:nvPr/>
        </p:nvPicPr>
        <p:blipFill>
          <a:blip r:embed="rId9"/>
          <a:srcRect/>
          <a:stretch>
            <a:fillRect/>
          </a:stretch>
        </p:blipFill>
        <p:spPr>
          <a:xfrm>
            <a:off x="8298393" y="2650905"/>
            <a:ext cx="1638300" cy="704850"/>
          </a:xfrm>
          <a:prstGeom prst="rect">
            <a:avLst/>
          </a:prstGeom>
          <a:ln/>
        </p:spPr>
      </p:pic>
      <p:pic>
        <p:nvPicPr>
          <p:cNvPr id="38" name="image19.png">
            <a:extLst>
              <a:ext uri="{FF2B5EF4-FFF2-40B4-BE49-F238E27FC236}">
                <a16:creationId xmlns:a16="http://schemas.microsoft.com/office/drawing/2014/main" id="{DE01B628-E65B-48D7-B386-EF05DED31C18}"/>
              </a:ext>
            </a:extLst>
          </p:cNvPr>
          <p:cNvPicPr/>
          <p:nvPr/>
        </p:nvPicPr>
        <p:blipFill>
          <a:blip r:embed="rId10"/>
          <a:srcRect/>
          <a:stretch>
            <a:fillRect/>
          </a:stretch>
        </p:blipFill>
        <p:spPr>
          <a:xfrm>
            <a:off x="10390848" y="2610162"/>
            <a:ext cx="1142176" cy="1056316"/>
          </a:xfrm>
          <a:prstGeom prst="rect">
            <a:avLst/>
          </a:prstGeom>
          <a:ln/>
        </p:spPr>
      </p:pic>
      <p:pic>
        <p:nvPicPr>
          <p:cNvPr id="39" name="image22.png">
            <a:extLst>
              <a:ext uri="{FF2B5EF4-FFF2-40B4-BE49-F238E27FC236}">
                <a16:creationId xmlns:a16="http://schemas.microsoft.com/office/drawing/2014/main" id="{1795C4ED-CA26-4C2F-BA3B-F9672C8C0B90}"/>
              </a:ext>
            </a:extLst>
          </p:cNvPr>
          <p:cNvPicPr/>
          <p:nvPr/>
        </p:nvPicPr>
        <p:blipFill>
          <a:blip r:embed="rId11"/>
          <a:srcRect/>
          <a:stretch>
            <a:fillRect/>
          </a:stretch>
        </p:blipFill>
        <p:spPr>
          <a:xfrm>
            <a:off x="8279343" y="3782132"/>
            <a:ext cx="1657350" cy="657225"/>
          </a:xfrm>
          <a:prstGeom prst="rect">
            <a:avLst/>
          </a:prstGeom>
          <a:ln/>
        </p:spPr>
      </p:pic>
      <p:pic>
        <p:nvPicPr>
          <p:cNvPr id="40" name="image1.png">
            <a:extLst>
              <a:ext uri="{FF2B5EF4-FFF2-40B4-BE49-F238E27FC236}">
                <a16:creationId xmlns:a16="http://schemas.microsoft.com/office/drawing/2014/main" id="{24BDD52D-6D05-4079-B744-8ED03F672E63}"/>
              </a:ext>
            </a:extLst>
          </p:cNvPr>
          <p:cNvPicPr/>
          <p:nvPr/>
        </p:nvPicPr>
        <p:blipFill>
          <a:blip r:embed="rId12"/>
          <a:srcRect/>
          <a:stretch>
            <a:fillRect/>
          </a:stretch>
        </p:blipFill>
        <p:spPr>
          <a:xfrm>
            <a:off x="10444550" y="3766226"/>
            <a:ext cx="1104036" cy="1056316"/>
          </a:xfrm>
          <a:prstGeom prst="rect">
            <a:avLst/>
          </a:prstGeom>
          <a:ln/>
        </p:spPr>
      </p:pic>
    </p:spTree>
    <p:extLst>
      <p:ext uri="{BB962C8B-B14F-4D97-AF65-F5344CB8AC3E}">
        <p14:creationId xmlns:p14="http://schemas.microsoft.com/office/powerpoint/2010/main" val="39182759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8AB8DF45-D257-4717-BC84-A77414CCDC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Rectángulo 9">
            <a:extLst>
              <a:ext uri="{FF2B5EF4-FFF2-40B4-BE49-F238E27FC236}">
                <a16:creationId xmlns:a16="http://schemas.microsoft.com/office/drawing/2014/main" id="{B263A589-862B-46FE-947A-C1E49DB6D165}"/>
              </a:ext>
            </a:extLst>
          </p:cNvPr>
          <p:cNvSpPr/>
          <p:nvPr/>
        </p:nvSpPr>
        <p:spPr>
          <a:xfrm>
            <a:off x="12020365" y="275204"/>
            <a:ext cx="171634" cy="6161103"/>
          </a:xfrm>
          <a:prstGeom prst="rect">
            <a:avLst/>
          </a:prstGeom>
          <a:solidFill>
            <a:srgbClr val="A7A8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6" name="Título 3">
            <a:extLst>
              <a:ext uri="{FF2B5EF4-FFF2-40B4-BE49-F238E27FC236}">
                <a16:creationId xmlns:a16="http://schemas.microsoft.com/office/drawing/2014/main" id="{27409035-8202-4EB9-9D30-FE6DD6CE5419}"/>
              </a:ext>
            </a:extLst>
          </p:cNvPr>
          <p:cNvSpPr>
            <a:spLocks noGrp="1"/>
          </p:cNvSpPr>
          <p:nvPr>
            <p:ph type="title"/>
          </p:nvPr>
        </p:nvSpPr>
        <p:spPr>
          <a:xfrm>
            <a:off x="296663" y="365125"/>
            <a:ext cx="10515600" cy="1325563"/>
          </a:xfrm>
        </p:spPr>
        <p:txBody>
          <a:bodyPr/>
          <a:lstStyle/>
          <a:p>
            <a:r>
              <a:rPr lang="es-MX" dirty="0">
                <a:solidFill>
                  <a:srgbClr val="A7A8AA"/>
                </a:solidFill>
              </a:rPr>
              <a:t>INTERPRETACIÓN Y EVALUACIÓN</a:t>
            </a:r>
            <a:br>
              <a:rPr lang="es-MX" dirty="0">
                <a:solidFill>
                  <a:srgbClr val="A7A8AA"/>
                </a:solidFill>
              </a:rPr>
            </a:br>
            <a:r>
              <a:rPr lang="es-MX" dirty="0">
                <a:solidFill>
                  <a:srgbClr val="88354D"/>
                </a:solidFill>
              </a:rPr>
              <a:t>DE RESULTADOS</a:t>
            </a:r>
            <a:endParaRPr lang="es-CL" dirty="0">
              <a:solidFill>
                <a:srgbClr val="88354D"/>
              </a:solidFill>
            </a:endParaRPr>
          </a:p>
        </p:txBody>
      </p:sp>
      <p:sp>
        <p:nvSpPr>
          <p:cNvPr id="17" name="Rectángulo 16">
            <a:extLst>
              <a:ext uri="{FF2B5EF4-FFF2-40B4-BE49-F238E27FC236}">
                <a16:creationId xmlns:a16="http://schemas.microsoft.com/office/drawing/2014/main" id="{77C7AA7B-38FD-4984-ABD9-83C49EFE6F4B}"/>
              </a:ext>
            </a:extLst>
          </p:cNvPr>
          <p:cNvSpPr/>
          <p:nvPr/>
        </p:nvSpPr>
        <p:spPr>
          <a:xfrm>
            <a:off x="403193" y="260025"/>
            <a:ext cx="1336831" cy="45719"/>
          </a:xfrm>
          <a:prstGeom prst="rect">
            <a:avLst/>
          </a:prstGeom>
          <a:solidFill>
            <a:srgbClr val="883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9" name="Google Shape;305;p29">
            <a:extLst>
              <a:ext uri="{FF2B5EF4-FFF2-40B4-BE49-F238E27FC236}">
                <a16:creationId xmlns:a16="http://schemas.microsoft.com/office/drawing/2014/main" id="{F372FD6B-0F7F-425D-9669-B0560A779AC6}"/>
              </a:ext>
            </a:extLst>
          </p:cNvPr>
          <p:cNvSpPr/>
          <p:nvPr/>
        </p:nvSpPr>
        <p:spPr>
          <a:xfrm>
            <a:off x="-1" y="2332007"/>
            <a:ext cx="6755907" cy="4104300"/>
          </a:xfrm>
          <a:prstGeom prst="rect">
            <a:avLst/>
          </a:prstGeom>
          <a:solidFill>
            <a:srgbClr val="88354D"/>
          </a:solidFill>
          <a:ln w="9525" cap="flat" cmpd="sng">
            <a:noFill/>
            <a:prstDash val="solid"/>
            <a:round/>
            <a:headEnd type="none" w="sm" len="sm"/>
            <a:tailEnd type="none" w="sm" len="sm"/>
          </a:ln>
        </p:spPr>
        <p:txBody>
          <a:bodyPr spcFirstLastPara="1" wrap="square" lIns="91425" tIns="45700" rIns="91425" bIns="45700" anchor="t" anchorCtr="0">
            <a:noAutofit/>
          </a:bodyPr>
          <a:lstStyle/>
          <a:p>
            <a:endParaRPr lang="es-CL" sz="2400" dirty="0">
              <a:solidFill>
                <a:schemeClr val="bg1"/>
              </a:solidFill>
            </a:endParaRPr>
          </a:p>
        </p:txBody>
      </p:sp>
      <mc:AlternateContent xmlns:mc="http://schemas.openxmlformats.org/markup-compatibility/2006" xmlns:a14="http://schemas.microsoft.com/office/drawing/2010/main">
        <mc:Choice Requires="a14">
          <p:sp>
            <p:nvSpPr>
              <p:cNvPr id="13" name="CuadroTexto 12">
                <a:extLst>
                  <a:ext uri="{FF2B5EF4-FFF2-40B4-BE49-F238E27FC236}">
                    <a16:creationId xmlns:a16="http://schemas.microsoft.com/office/drawing/2014/main" id="{0D0B9658-2C72-41FE-A0EC-C753FBB0E90B}"/>
                  </a:ext>
                </a:extLst>
              </p:cNvPr>
              <p:cNvSpPr txBox="1"/>
              <p:nvPr/>
            </p:nvSpPr>
            <p:spPr>
              <a:xfrm>
                <a:off x="244688" y="3120182"/>
                <a:ext cx="6266528" cy="2909451"/>
              </a:xfrm>
              <a:prstGeom prst="rect">
                <a:avLst/>
              </a:prstGeom>
              <a:noFill/>
            </p:spPr>
            <p:txBody>
              <a:bodyPr wrap="square">
                <a:spAutoFit/>
              </a:bodyPr>
              <a:lstStyle/>
              <a:p>
                <a:pPr algn="just">
                  <a:lnSpc>
                    <a:spcPct val="107000"/>
                  </a:lnSpc>
                  <a:spcBef>
                    <a:spcPts val="1200"/>
                  </a:spcBef>
                  <a:spcAft>
                    <a:spcPts val="800"/>
                  </a:spcAft>
                </a:pPr>
                <a:r>
                  <a:rPr lang="es-CL" sz="24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La relación de a continuación se le conoce como TIR (Diferencia radial total entre la lectura de dos cuadrantes opuestos) y se da sólo en el ángulo 0° a 180° ya que la referencia la hemos puesto en 0°, y la diferencia es máxima.</a:t>
                </a:r>
                <a:endParaRPr lang="es-CL" sz="3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endParaRPr lang="es-CL" sz="2400" dirty="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r>
                        <a:rPr lang="es-CL" sz="2400" i="1" dirty="0"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𝐷</m:t>
                      </m:r>
                      <m:r>
                        <a:rPr lang="es-CL" sz="2400" i="1" dirty="0"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a:rPr lang="es-CL" sz="2400" i="1" dirty="0"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𝑅𝑣</m:t>
                      </m:r>
                      <m:r>
                        <a:rPr lang="es-CL" sz="2400" i="1" dirty="0"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a:rPr lang="es-CL" sz="2400" i="1" dirty="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𝑇𝐼𝑅</m:t>
                      </m:r>
                      <m:r>
                        <a:rPr lang="es-CL" sz="2400" i="1" dirty="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 </m:t>
                      </m:r>
                      <m:r>
                        <a:rPr lang="es-CL" sz="2400" i="1" dirty="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𝑅𝐼𝑀</m:t>
                      </m:r>
                      <m:r>
                        <a:rPr lang="es-CL" sz="2400" i="1" dirty="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 </m:t>
                      </m:r>
                      <m:r>
                        <a:rPr lang="es-CL" sz="2400" i="1" dirty="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𝑒𝑛𝑡𝑟𝑒</m:t>
                      </m:r>
                      <m:r>
                        <a:rPr lang="es-CL" sz="2400" i="1" dirty="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 0° </m:t>
                      </m:r>
                      <m:r>
                        <a:rPr lang="es-CL" sz="2400" i="1" dirty="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𝑦</m:t>
                      </m:r>
                      <m:r>
                        <a:rPr lang="es-CL" sz="2400" i="1" dirty="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 180°)/2</m:t>
                      </m:r>
                    </m:oMath>
                  </m:oMathPara>
                </a14:m>
                <a:endParaRPr lang="es-CL" sz="1800" dirty="0">
                  <a:solidFill>
                    <a:schemeClr val="bg1"/>
                  </a:solidFill>
                </a:endParaRPr>
              </a:p>
            </p:txBody>
          </p:sp>
        </mc:Choice>
        <mc:Fallback xmlns="">
          <p:sp>
            <p:nvSpPr>
              <p:cNvPr id="13" name="CuadroTexto 12">
                <a:extLst>
                  <a:ext uri="{FF2B5EF4-FFF2-40B4-BE49-F238E27FC236}">
                    <a16:creationId xmlns:a16="http://schemas.microsoft.com/office/drawing/2014/main" id="{0D0B9658-2C72-41FE-A0EC-C753FBB0E90B}"/>
                  </a:ext>
                </a:extLst>
              </p:cNvPr>
              <p:cNvSpPr txBox="1">
                <a:spLocks noRot="1" noChangeAspect="1" noMove="1" noResize="1" noEditPoints="1" noAdjustHandles="1" noChangeArrowheads="1" noChangeShapeType="1" noTextEdit="1"/>
              </p:cNvSpPr>
              <p:nvPr/>
            </p:nvSpPr>
            <p:spPr>
              <a:xfrm>
                <a:off x="244688" y="3120182"/>
                <a:ext cx="6266528" cy="2909451"/>
              </a:xfrm>
              <a:prstGeom prst="rect">
                <a:avLst/>
              </a:prstGeom>
              <a:blipFill>
                <a:blip r:embed="rId3"/>
                <a:stretch>
                  <a:fillRect l="-1459" t="-1468" r="-1556" b="-2096"/>
                </a:stretch>
              </a:blipFill>
            </p:spPr>
            <p:txBody>
              <a:bodyPr/>
              <a:lstStyle/>
              <a:p>
                <a:r>
                  <a:rPr lang="es-CL">
                    <a:noFill/>
                  </a:rPr>
                  <a:t> </a:t>
                </a:r>
              </a:p>
            </p:txBody>
          </p:sp>
        </mc:Fallback>
      </mc:AlternateContent>
      <p:sp>
        <p:nvSpPr>
          <p:cNvPr id="14" name="CuadroTexto 13">
            <a:extLst>
              <a:ext uri="{FF2B5EF4-FFF2-40B4-BE49-F238E27FC236}">
                <a16:creationId xmlns:a16="http://schemas.microsoft.com/office/drawing/2014/main" id="{ADB5A5C7-5E6D-44A3-9210-00BDBB2FCDD1}"/>
              </a:ext>
            </a:extLst>
          </p:cNvPr>
          <p:cNvSpPr txBox="1"/>
          <p:nvPr/>
        </p:nvSpPr>
        <p:spPr>
          <a:xfrm>
            <a:off x="296663" y="2564523"/>
            <a:ext cx="6094520" cy="501419"/>
          </a:xfrm>
          <a:prstGeom prst="rect">
            <a:avLst/>
          </a:prstGeom>
          <a:noFill/>
        </p:spPr>
        <p:txBody>
          <a:bodyPr wrap="square">
            <a:spAutoFit/>
          </a:bodyPr>
          <a:lstStyle/>
          <a:p>
            <a:pPr>
              <a:lnSpc>
                <a:spcPct val="107000"/>
              </a:lnSpc>
              <a:spcBef>
                <a:spcPts val="1200"/>
              </a:spcBef>
              <a:spcAft>
                <a:spcPts val="800"/>
              </a:spcAft>
            </a:pPr>
            <a:r>
              <a:rPr lang="es-CL" sz="2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Desalineación paralela vertical (0° a 180°)</a:t>
            </a:r>
          </a:p>
        </p:txBody>
      </p:sp>
      <p:grpSp>
        <p:nvGrpSpPr>
          <p:cNvPr id="15" name="Grupo 14">
            <a:extLst>
              <a:ext uri="{FF2B5EF4-FFF2-40B4-BE49-F238E27FC236}">
                <a16:creationId xmlns:a16="http://schemas.microsoft.com/office/drawing/2014/main" id="{D1B1DA12-F0FB-47F5-A6AC-5F339CA666D9}"/>
              </a:ext>
            </a:extLst>
          </p:cNvPr>
          <p:cNvGrpSpPr/>
          <p:nvPr/>
        </p:nvGrpSpPr>
        <p:grpSpPr>
          <a:xfrm>
            <a:off x="6511216" y="3065942"/>
            <a:ext cx="6094602" cy="2706089"/>
            <a:chOff x="2820268" y="3429000"/>
            <a:chExt cx="6094602" cy="2706089"/>
          </a:xfrm>
        </p:grpSpPr>
        <p:grpSp>
          <p:nvGrpSpPr>
            <p:cNvPr id="19" name="Grupo 18">
              <a:extLst>
                <a:ext uri="{FF2B5EF4-FFF2-40B4-BE49-F238E27FC236}">
                  <a16:creationId xmlns:a16="http://schemas.microsoft.com/office/drawing/2014/main" id="{C664EEA8-F363-482E-8750-9D4DA2CEF686}"/>
                </a:ext>
              </a:extLst>
            </p:cNvPr>
            <p:cNvGrpSpPr/>
            <p:nvPr/>
          </p:nvGrpSpPr>
          <p:grpSpPr>
            <a:xfrm>
              <a:off x="3246539" y="3429000"/>
              <a:ext cx="4752781" cy="2392960"/>
              <a:chOff x="4021045" y="3429000"/>
              <a:chExt cx="3978275" cy="1899285"/>
            </a:xfrm>
          </p:grpSpPr>
          <p:grpSp>
            <p:nvGrpSpPr>
              <p:cNvPr id="21" name="Grupo 20">
                <a:extLst>
                  <a:ext uri="{FF2B5EF4-FFF2-40B4-BE49-F238E27FC236}">
                    <a16:creationId xmlns:a16="http://schemas.microsoft.com/office/drawing/2014/main" id="{59940BE6-2462-427A-B718-79F3FAF97EB9}"/>
                  </a:ext>
                </a:extLst>
              </p:cNvPr>
              <p:cNvGrpSpPr/>
              <p:nvPr/>
            </p:nvGrpSpPr>
            <p:grpSpPr>
              <a:xfrm>
                <a:off x="4021045" y="3429000"/>
                <a:ext cx="1506220" cy="1899285"/>
                <a:chOff x="0" y="0"/>
                <a:chExt cx="1506754" cy="1899285"/>
              </a:xfrm>
            </p:grpSpPr>
            <p:pic>
              <p:nvPicPr>
                <p:cNvPr id="27" name="Imagen 26">
                  <a:extLst>
                    <a:ext uri="{FF2B5EF4-FFF2-40B4-BE49-F238E27FC236}">
                      <a16:creationId xmlns:a16="http://schemas.microsoft.com/office/drawing/2014/main" id="{BD231117-EF51-4FF8-AD1D-C57269C76D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0119" y="0"/>
                  <a:ext cx="1016635" cy="1899285"/>
                </a:xfrm>
                <a:prstGeom prst="rect">
                  <a:avLst/>
                </a:prstGeom>
              </p:spPr>
            </p:pic>
            <p:sp>
              <p:nvSpPr>
                <p:cNvPr id="28" name="Cuadro de texto 345">
                  <a:extLst>
                    <a:ext uri="{FF2B5EF4-FFF2-40B4-BE49-F238E27FC236}">
                      <a16:creationId xmlns:a16="http://schemas.microsoft.com/office/drawing/2014/main" id="{F68218FC-5DC9-4BEC-948F-5290BE0A84E9}"/>
                    </a:ext>
                  </a:extLst>
                </p:cNvPr>
                <p:cNvSpPr txBox="1"/>
                <p:nvPr/>
              </p:nvSpPr>
              <p:spPr>
                <a:xfrm>
                  <a:off x="0" y="1375257"/>
                  <a:ext cx="811987" cy="285115"/>
                </a:xfrm>
                <a:prstGeom prst="rect">
                  <a:avLst/>
                </a:prstGeom>
                <a:solidFill>
                  <a:schemeClr val="bg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s-CL" sz="1000" b="1" dirty="0">
                      <a:effectLst/>
                      <a:latin typeface="Calibri" panose="020F0502020204030204" pitchFamily="34" charset="0"/>
                      <a:ea typeface="Calibri" panose="020F0502020204030204" pitchFamily="34" charset="0"/>
                      <a:cs typeface="Times New Roman" panose="02020603050405020304" pitchFamily="18" charset="0"/>
                    </a:rPr>
                    <a:t>TIR RIM 180°</a:t>
                  </a:r>
                  <a:endParaRPr lang="es-CL" sz="12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22" name="Grupo 21">
                <a:extLst>
                  <a:ext uri="{FF2B5EF4-FFF2-40B4-BE49-F238E27FC236}">
                    <a16:creationId xmlns:a16="http://schemas.microsoft.com/office/drawing/2014/main" id="{04C6E889-F763-4C54-BB7B-89BEBDA05012}"/>
                  </a:ext>
                </a:extLst>
              </p:cNvPr>
              <p:cNvGrpSpPr/>
              <p:nvPr/>
            </p:nvGrpSpPr>
            <p:grpSpPr>
              <a:xfrm>
                <a:off x="6698840" y="3438525"/>
                <a:ext cx="1300480" cy="1859280"/>
                <a:chOff x="-58141" y="0"/>
                <a:chExt cx="1300836" cy="1859599"/>
              </a:xfrm>
            </p:grpSpPr>
            <p:grpSp>
              <p:nvGrpSpPr>
                <p:cNvPr id="23" name="Grupo 22">
                  <a:extLst>
                    <a:ext uri="{FF2B5EF4-FFF2-40B4-BE49-F238E27FC236}">
                      <a16:creationId xmlns:a16="http://schemas.microsoft.com/office/drawing/2014/main" id="{05C444AD-0885-4962-9859-601C7D292ACE}"/>
                    </a:ext>
                  </a:extLst>
                </p:cNvPr>
                <p:cNvGrpSpPr/>
                <p:nvPr/>
              </p:nvGrpSpPr>
              <p:grpSpPr>
                <a:xfrm>
                  <a:off x="0" y="0"/>
                  <a:ext cx="1242695" cy="1859599"/>
                  <a:chOff x="0" y="0"/>
                  <a:chExt cx="1242695" cy="1859599"/>
                </a:xfrm>
              </p:grpSpPr>
              <p:pic>
                <p:nvPicPr>
                  <p:cNvPr id="25" name="Imagen 24">
                    <a:extLst>
                      <a:ext uri="{FF2B5EF4-FFF2-40B4-BE49-F238E27FC236}">
                        <a16:creationId xmlns:a16="http://schemas.microsoft.com/office/drawing/2014/main" id="{5EA27629-26B8-406F-9E43-DC0B9E07794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89854"/>
                    <a:ext cx="1242695" cy="1769745"/>
                  </a:xfrm>
                  <a:prstGeom prst="rect">
                    <a:avLst/>
                  </a:prstGeom>
                </p:spPr>
              </p:pic>
              <mc:AlternateContent xmlns:mc="http://schemas.openxmlformats.org/markup-compatibility/2006" xmlns:a14="http://schemas.microsoft.com/office/drawing/2010/main">
                <mc:Choice Requires="a14">
                  <p:sp>
                    <p:nvSpPr>
                      <p:cNvPr id="26" name="Cuadro de texto 157">
                        <a:extLst>
                          <a:ext uri="{FF2B5EF4-FFF2-40B4-BE49-F238E27FC236}">
                            <a16:creationId xmlns:a16="http://schemas.microsoft.com/office/drawing/2014/main" id="{CA0BB744-D1BA-46E3-A757-A25116CF08A5}"/>
                          </a:ext>
                        </a:extLst>
                      </p:cNvPr>
                      <p:cNvSpPr txBox="1"/>
                      <p:nvPr/>
                    </p:nvSpPr>
                    <p:spPr>
                      <a:xfrm>
                        <a:off x="597267" y="0"/>
                        <a:ext cx="577495" cy="234317"/>
                      </a:xfrm>
                      <a:prstGeom prst="rect">
                        <a:avLst/>
                      </a:prstGeom>
                      <a:solidFill>
                        <a:schemeClr val="bg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es-CL" sz="1000" b="1" i="1">
                                  <a:effectLst/>
                                  <a:latin typeface="Cambria Math" panose="02040503050406030204" pitchFamily="18" charset="0"/>
                                  <a:ea typeface="Calibri" panose="020F0502020204030204" pitchFamily="34" charset="0"/>
                                  <a:cs typeface="Times New Roman" panose="02020603050405020304" pitchFamily="18" charset="0"/>
                                </a:rPr>
                                <m:t>𝐃</m:t>
                              </m:r>
                              <m:r>
                                <a:rPr lang="es-CL" sz="1000" b="1">
                                  <a:effectLst/>
                                  <a:latin typeface="Cambria Math" panose="02040503050406030204" pitchFamily="18" charset="0"/>
                                  <a:ea typeface="Calibri" panose="020F0502020204030204" pitchFamily="34" charset="0"/>
                                  <a:cs typeface="Times New Roman" panose="02020603050405020304" pitchFamily="18" charset="0"/>
                                </a:rPr>
                                <m:t>.</m:t>
                              </m:r>
                              <m:r>
                                <a:rPr lang="es-CL" sz="1000" b="1" i="1">
                                  <a:effectLst/>
                                  <a:latin typeface="Cambria Math" panose="02040503050406030204" pitchFamily="18" charset="0"/>
                                  <a:ea typeface="Calibri" panose="020F0502020204030204" pitchFamily="34" charset="0"/>
                                  <a:cs typeface="Times New Roman" panose="02020603050405020304" pitchFamily="18" charset="0"/>
                                </a:rPr>
                                <m:t>𝐑𝐯</m:t>
                              </m:r>
                            </m:oMath>
                          </m:oMathPara>
                        </a14:m>
                        <a:endParaRPr lang="es-CL" sz="12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0" name="Cuadro de texto 157">
                        <a:extLst>
                          <a:ext uri="{FF2B5EF4-FFF2-40B4-BE49-F238E27FC236}">
                            <a16:creationId xmlns:a16="http://schemas.microsoft.com/office/drawing/2014/main" id="{D6DE3C12-2349-494F-8EE8-A3532E2B0016}"/>
                          </a:ext>
                        </a:extLst>
                      </p:cNvPr>
                      <p:cNvSpPr txBox="1">
                        <a:spLocks noRot="1" noChangeAspect="1" noMove="1" noResize="1" noEditPoints="1" noAdjustHandles="1" noChangeArrowheads="1" noChangeShapeType="1" noTextEdit="1"/>
                      </p:cNvSpPr>
                      <p:nvPr/>
                    </p:nvSpPr>
                    <p:spPr>
                      <a:xfrm>
                        <a:off x="597267" y="0"/>
                        <a:ext cx="577495" cy="234317"/>
                      </a:xfrm>
                      <a:prstGeom prst="rect">
                        <a:avLst/>
                      </a:prstGeom>
                      <a:blipFill>
                        <a:blip r:embed="rId7"/>
                        <a:stretch>
                          <a:fillRect/>
                        </a:stretch>
                      </a:blipFill>
                      <a:ln w="6350">
                        <a:noFill/>
                      </a:ln>
                    </p:spPr>
                    <p:txBody>
                      <a:bodyPr/>
                      <a:lstStyle/>
                      <a:p>
                        <a:r>
                          <a:rPr lang="es-CL">
                            <a:noFill/>
                          </a:rPr>
                          <a:t> </a:t>
                        </a:r>
                      </a:p>
                    </p:txBody>
                  </p:sp>
                </mc:Fallback>
              </mc:AlternateContent>
            </p:grpSp>
            <mc:AlternateContent xmlns:mc="http://schemas.openxmlformats.org/markup-compatibility/2006" xmlns:a14="http://schemas.microsoft.com/office/drawing/2010/main">
              <mc:Choice Requires="a14">
                <p:sp>
                  <p:nvSpPr>
                    <p:cNvPr id="24" name="Cuadro de texto 159">
                      <a:extLst>
                        <a:ext uri="{FF2B5EF4-FFF2-40B4-BE49-F238E27FC236}">
                          <a16:creationId xmlns:a16="http://schemas.microsoft.com/office/drawing/2014/main" id="{7DAE63F0-7266-43B5-8D02-F568E101D3B8}"/>
                        </a:ext>
                      </a:extLst>
                    </p:cNvPr>
                    <p:cNvSpPr txBox="1"/>
                    <p:nvPr/>
                  </p:nvSpPr>
                  <p:spPr>
                    <a:xfrm>
                      <a:off x="-58141" y="1585121"/>
                      <a:ext cx="623695" cy="251740"/>
                    </a:xfrm>
                    <a:prstGeom prst="rect">
                      <a:avLst/>
                    </a:prstGeom>
                    <a:solidFill>
                      <a:schemeClr val="bg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es-CL" sz="1000" b="1" i="1">
                                <a:effectLst/>
                                <a:latin typeface="Cambria Math" panose="02040503050406030204" pitchFamily="18" charset="0"/>
                                <a:ea typeface="Calibri" panose="020F0502020204030204" pitchFamily="34" charset="0"/>
                                <a:cs typeface="Times New Roman" panose="02020603050405020304" pitchFamily="18" charset="0"/>
                              </a:rPr>
                              <m:t>𝐃</m:t>
                            </m:r>
                            <m:r>
                              <a:rPr lang="es-CL" sz="1000" b="1">
                                <a:effectLst/>
                                <a:latin typeface="Cambria Math" panose="02040503050406030204" pitchFamily="18" charset="0"/>
                                <a:ea typeface="Calibri" panose="020F0502020204030204" pitchFamily="34" charset="0"/>
                                <a:cs typeface="Times New Roman" panose="02020603050405020304" pitchFamily="18" charset="0"/>
                              </a:rPr>
                              <m:t>.</m:t>
                            </m:r>
                            <m:r>
                              <a:rPr lang="es-CL" sz="1000" b="1" i="1">
                                <a:effectLst/>
                                <a:latin typeface="Cambria Math" panose="02040503050406030204" pitchFamily="18" charset="0"/>
                                <a:ea typeface="Calibri" panose="020F0502020204030204" pitchFamily="34" charset="0"/>
                                <a:cs typeface="Times New Roman" panose="02020603050405020304" pitchFamily="18" charset="0"/>
                              </a:rPr>
                              <m:t>𝐑𝐯</m:t>
                            </m:r>
                          </m:oMath>
                        </m:oMathPara>
                      </a14:m>
                      <a:endParaRPr lang="es-CL" sz="12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8" name="Cuadro de texto 159">
                      <a:extLst>
                        <a:ext uri="{FF2B5EF4-FFF2-40B4-BE49-F238E27FC236}">
                          <a16:creationId xmlns:a16="http://schemas.microsoft.com/office/drawing/2014/main" id="{D3D91AC7-DB49-4C08-8FFC-2D2E230B0140}"/>
                        </a:ext>
                      </a:extLst>
                    </p:cNvPr>
                    <p:cNvSpPr txBox="1">
                      <a:spLocks noRot="1" noChangeAspect="1" noMove="1" noResize="1" noEditPoints="1" noAdjustHandles="1" noChangeArrowheads="1" noChangeShapeType="1" noTextEdit="1"/>
                    </p:cNvSpPr>
                    <p:nvPr/>
                  </p:nvSpPr>
                  <p:spPr>
                    <a:xfrm>
                      <a:off x="-58141" y="1585121"/>
                      <a:ext cx="623695" cy="251740"/>
                    </a:xfrm>
                    <a:prstGeom prst="rect">
                      <a:avLst/>
                    </a:prstGeom>
                    <a:blipFill>
                      <a:blip r:embed="rId8"/>
                      <a:stretch>
                        <a:fillRect/>
                      </a:stretch>
                    </a:blipFill>
                    <a:ln w="6350">
                      <a:noFill/>
                    </a:ln>
                  </p:spPr>
                  <p:txBody>
                    <a:bodyPr/>
                    <a:lstStyle/>
                    <a:p>
                      <a:r>
                        <a:rPr lang="es-CL">
                          <a:noFill/>
                        </a:rPr>
                        <a:t> </a:t>
                      </a:r>
                    </a:p>
                  </p:txBody>
                </p:sp>
              </mc:Fallback>
            </mc:AlternateContent>
          </p:grpSp>
        </p:grpSp>
        <p:sp>
          <p:nvSpPr>
            <p:cNvPr id="20" name="CuadroTexto 19">
              <a:extLst>
                <a:ext uri="{FF2B5EF4-FFF2-40B4-BE49-F238E27FC236}">
                  <a16:creationId xmlns:a16="http://schemas.microsoft.com/office/drawing/2014/main" id="{2C39C14E-CCD9-41F7-9C85-078265E03DCF}"/>
                </a:ext>
              </a:extLst>
            </p:cNvPr>
            <p:cNvSpPr txBox="1"/>
            <p:nvPr/>
          </p:nvSpPr>
          <p:spPr>
            <a:xfrm>
              <a:off x="2820268" y="5888868"/>
              <a:ext cx="6094602" cy="246221"/>
            </a:xfrm>
            <a:prstGeom prst="rect">
              <a:avLst/>
            </a:prstGeom>
            <a:noFill/>
          </p:spPr>
          <p:txBody>
            <a:bodyPr wrap="square">
              <a:spAutoFit/>
            </a:bodyPr>
            <a:lstStyle/>
            <a:p>
              <a:pPr algn="ctr" rtl="0">
                <a:spcBef>
                  <a:spcPts val="1000"/>
                </a:spcBef>
                <a:spcAft>
                  <a:spcPts val="1000"/>
                </a:spcAft>
              </a:pPr>
              <a:r>
                <a:rPr lang="es-CL" sz="1000" b="0" i="0" u="none" strike="noStrike" dirty="0">
                  <a:solidFill>
                    <a:srgbClr val="000000"/>
                  </a:solidFill>
                  <a:effectLst/>
                  <a:latin typeface="Calibri" panose="020F0502020204030204" pitchFamily="34" charset="0"/>
                </a:rPr>
                <a:t>Fuente: Apunte, Liceo Industrial Eulogio Gordo Moneo, Antofagasta, Chile</a:t>
              </a:r>
              <a:endParaRPr lang="es-CL" dirty="0"/>
            </a:p>
          </p:txBody>
        </p:sp>
      </p:grpSp>
    </p:spTree>
    <p:extLst>
      <p:ext uri="{BB962C8B-B14F-4D97-AF65-F5344CB8AC3E}">
        <p14:creationId xmlns:p14="http://schemas.microsoft.com/office/powerpoint/2010/main" val="38706766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8AB8DF45-D257-4717-BC84-A77414CCDC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Rectángulo 9">
            <a:extLst>
              <a:ext uri="{FF2B5EF4-FFF2-40B4-BE49-F238E27FC236}">
                <a16:creationId xmlns:a16="http://schemas.microsoft.com/office/drawing/2014/main" id="{B263A589-862B-46FE-947A-C1E49DB6D165}"/>
              </a:ext>
            </a:extLst>
          </p:cNvPr>
          <p:cNvSpPr/>
          <p:nvPr/>
        </p:nvSpPr>
        <p:spPr>
          <a:xfrm>
            <a:off x="12020365" y="275204"/>
            <a:ext cx="171634" cy="6161103"/>
          </a:xfrm>
          <a:prstGeom prst="rect">
            <a:avLst/>
          </a:prstGeom>
          <a:solidFill>
            <a:srgbClr val="A7A8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6" name="Título 3">
            <a:extLst>
              <a:ext uri="{FF2B5EF4-FFF2-40B4-BE49-F238E27FC236}">
                <a16:creationId xmlns:a16="http://schemas.microsoft.com/office/drawing/2014/main" id="{27409035-8202-4EB9-9D30-FE6DD6CE5419}"/>
              </a:ext>
            </a:extLst>
          </p:cNvPr>
          <p:cNvSpPr>
            <a:spLocks noGrp="1"/>
          </p:cNvSpPr>
          <p:nvPr>
            <p:ph type="title"/>
          </p:nvPr>
        </p:nvSpPr>
        <p:spPr>
          <a:xfrm>
            <a:off x="296663" y="365125"/>
            <a:ext cx="10515600" cy="1325563"/>
          </a:xfrm>
        </p:spPr>
        <p:txBody>
          <a:bodyPr/>
          <a:lstStyle/>
          <a:p>
            <a:r>
              <a:rPr lang="es-MX" dirty="0">
                <a:solidFill>
                  <a:srgbClr val="A7A8AA"/>
                </a:solidFill>
              </a:rPr>
              <a:t>INTERPRETACIÓN Y EVALUACIÓN</a:t>
            </a:r>
            <a:br>
              <a:rPr lang="es-MX" dirty="0">
                <a:solidFill>
                  <a:srgbClr val="A7A8AA"/>
                </a:solidFill>
              </a:rPr>
            </a:br>
            <a:r>
              <a:rPr lang="es-MX" dirty="0">
                <a:solidFill>
                  <a:srgbClr val="88354D"/>
                </a:solidFill>
              </a:rPr>
              <a:t>DE RESULTADOS</a:t>
            </a:r>
            <a:endParaRPr lang="es-CL" dirty="0">
              <a:solidFill>
                <a:srgbClr val="88354D"/>
              </a:solidFill>
            </a:endParaRPr>
          </a:p>
        </p:txBody>
      </p:sp>
      <p:sp>
        <p:nvSpPr>
          <p:cNvPr id="17" name="Rectángulo 16">
            <a:extLst>
              <a:ext uri="{FF2B5EF4-FFF2-40B4-BE49-F238E27FC236}">
                <a16:creationId xmlns:a16="http://schemas.microsoft.com/office/drawing/2014/main" id="{77C7AA7B-38FD-4984-ABD9-83C49EFE6F4B}"/>
              </a:ext>
            </a:extLst>
          </p:cNvPr>
          <p:cNvSpPr/>
          <p:nvPr/>
        </p:nvSpPr>
        <p:spPr>
          <a:xfrm>
            <a:off x="403193" y="260025"/>
            <a:ext cx="1336831" cy="45719"/>
          </a:xfrm>
          <a:prstGeom prst="rect">
            <a:avLst/>
          </a:prstGeom>
          <a:solidFill>
            <a:srgbClr val="883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9" name="Google Shape;305;p29">
            <a:extLst>
              <a:ext uri="{FF2B5EF4-FFF2-40B4-BE49-F238E27FC236}">
                <a16:creationId xmlns:a16="http://schemas.microsoft.com/office/drawing/2014/main" id="{F372FD6B-0F7F-425D-9669-B0560A779AC6}"/>
              </a:ext>
            </a:extLst>
          </p:cNvPr>
          <p:cNvSpPr/>
          <p:nvPr/>
        </p:nvSpPr>
        <p:spPr>
          <a:xfrm>
            <a:off x="-1" y="2332007"/>
            <a:ext cx="6755907" cy="4104300"/>
          </a:xfrm>
          <a:prstGeom prst="rect">
            <a:avLst/>
          </a:prstGeom>
          <a:solidFill>
            <a:srgbClr val="88354D"/>
          </a:solidFill>
          <a:ln w="9525" cap="flat" cmpd="sng">
            <a:noFill/>
            <a:prstDash val="solid"/>
            <a:round/>
            <a:headEnd type="none" w="sm" len="sm"/>
            <a:tailEnd type="none" w="sm" len="sm"/>
          </a:ln>
        </p:spPr>
        <p:txBody>
          <a:bodyPr spcFirstLastPara="1" wrap="square" lIns="91425" tIns="45700" rIns="91425" bIns="45700" anchor="t" anchorCtr="0">
            <a:noAutofit/>
          </a:bodyPr>
          <a:lstStyle/>
          <a:p>
            <a:endParaRPr lang="es-CL" sz="2400" dirty="0">
              <a:solidFill>
                <a:schemeClr val="bg1"/>
              </a:solidFill>
            </a:endParaRPr>
          </a:p>
        </p:txBody>
      </p:sp>
      <mc:AlternateContent xmlns:mc="http://schemas.openxmlformats.org/markup-compatibility/2006" xmlns:a14="http://schemas.microsoft.com/office/drawing/2010/main">
        <mc:Choice Requires="a14">
          <p:sp>
            <p:nvSpPr>
              <p:cNvPr id="13" name="CuadroTexto 12">
                <a:extLst>
                  <a:ext uri="{FF2B5EF4-FFF2-40B4-BE49-F238E27FC236}">
                    <a16:creationId xmlns:a16="http://schemas.microsoft.com/office/drawing/2014/main" id="{0D0B9658-2C72-41FE-A0EC-C753FBB0E90B}"/>
                  </a:ext>
                </a:extLst>
              </p:cNvPr>
              <p:cNvSpPr txBox="1"/>
              <p:nvPr/>
            </p:nvSpPr>
            <p:spPr>
              <a:xfrm>
                <a:off x="287504" y="2937577"/>
                <a:ext cx="6266528" cy="3457357"/>
              </a:xfrm>
              <a:prstGeom prst="rect">
                <a:avLst/>
              </a:prstGeom>
              <a:noFill/>
            </p:spPr>
            <p:txBody>
              <a:bodyPr wrap="square">
                <a:spAutoFit/>
              </a:bodyPr>
              <a:lstStyle/>
              <a:p>
                <a:pPr algn="just" rtl="0">
                  <a:spcBef>
                    <a:spcPts val="0"/>
                  </a:spcBef>
                  <a:spcAft>
                    <a:spcPts val="800"/>
                  </a:spcAft>
                </a:pPr>
                <a:r>
                  <a:rPr lang="es-ES" sz="2300" b="0" i="0" u="none" strike="noStrike" dirty="0">
                    <a:solidFill>
                      <a:schemeClr val="bg1"/>
                    </a:solidFill>
                    <a:effectLst/>
                    <a:latin typeface="Calibri" panose="020F0502020204030204" pitchFamily="34" charset="0"/>
                  </a:rPr>
                  <a:t>Se puede apreciar que las distancias de cada punto no son las mismas. En este tipo de desalineación al valor absoluto mayor se le debe restar el valor absoluto menor.</a:t>
                </a:r>
                <a:endParaRPr lang="es-ES" sz="2300" b="0" dirty="0">
                  <a:solidFill>
                    <a:schemeClr val="bg1"/>
                  </a:solidFill>
                  <a:effectLst/>
                </a:endParaRPr>
              </a:p>
              <a:p>
                <a:pPr algn="just" rtl="0">
                  <a:spcBef>
                    <a:spcPts val="0"/>
                  </a:spcBef>
                  <a:spcAft>
                    <a:spcPts val="800"/>
                  </a:spcAft>
                </a:pPr>
                <a:r>
                  <a:rPr lang="es-ES" sz="2300" b="0" i="0" u="none" strike="noStrike" dirty="0">
                    <a:solidFill>
                      <a:schemeClr val="bg1"/>
                    </a:solidFill>
                    <a:effectLst/>
                    <a:latin typeface="Calibri" panose="020F0502020204030204" pitchFamily="34" charset="0"/>
                  </a:rPr>
                  <a:t>RIM 270° - RIM 90°</a:t>
                </a:r>
                <a:endParaRPr lang="es-ES" sz="2300" b="0" dirty="0">
                  <a:solidFill>
                    <a:schemeClr val="bg1"/>
                  </a:solidFill>
                  <a:effectLst/>
                </a:endParaRPr>
              </a:p>
              <a:p>
                <a:pPr algn="just" rtl="0">
                  <a:spcBef>
                    <a:spcPts val="0"/>
                  </a:spcBef>
                  <a:spcAft>
                    <a:spcPts val="800"/>
                  </a:spcAft>
                </a:pPr>
                <a:r>
                  <a:rPr lang="es-ES" sz="2300" b="0" i="0" u="none" strike="noStrike" dirty="0">
                    <a:solidFill>
                      <a:schemeClr val="bg1"/>
                    </a:solidFill>
                    <a:effectLst/>
                    <a:latin typeface="Calibri" panose="020F0502020204030204" pitchFamily="34" charset="0"/>
                  </a:rPr>
                  <a:t>Si al resultado del valor se le divide en dos se obtiene la desviación</a:t>
                </a:r>
                <a:endParaRPr lang="es-ES" sz="2300" b="0" dirty="0">
                  <a:solidFill>
                    <a:schemeClr val="bg1"/>
                  </a:solidFill>
                  <a:effectLst/>
                </a:endParaRPr>
              </a:p>
              <a:p>
                <a:pPr algn="ctr" rtl="0">
                  <a:spcBef>
                    <a:spcPts val="0"/>
                  </a:spcBef>
                  <a:spcAft>
                    <a:spcPts val="800"/>
                  </a:spcAft>
                </a:pPr>
                <a14:m>
                  <m:oMathPara xmlns:m="http://schemas.openxmlformats.org/officeDocument/2006/math">
                    <m:oMathParaPr>
                      <m:jc m:val="centerGroup"/>
                    </m:oMathParaPr>
                    <m:oMath xmlns:m="http://schemas.openxmlformats.org/officeDocument/2006/math">
                      <m:r>
                        <a:rPr lang="es-ES" sz="2300" b="0" i="1" u="none" strike="noStrike" dirty="0" smtClean="0">
                          <a:solidFill>
                            <a:schemeClr val="bg1"/>
                          </a:solidFill>
                          <a:effectLst/>
                          <a:latin typeface="Cambria Math" panose="02040503050406030204" pitchFamily="18" charset="0"/>
                        </a:rPr>
                        <m:t>𝐷</m:t>
                      </m:r>
                      <m:r>
                        <a:rPr lang="es-ES" sz="2300" b="0" i="1" u="none" strike="noStrike" dirty="0" smtClean="0">
                          <a:solidFill>
                            <a:schemeClr val="bg1"/>
                          </a:solidFill>
                          <a:effectLst/>
                          <a:latin typeface="Cambria Math" panose="02040503050406030204" pitchFamily="18" charset="0"/>
                        </a:rPr>
                        <m:t>.</m:t>
                      </m:r>
                      <m:r>
                        <a:rPr lang="es-ES" sz="2300" b="0" i="1" u="none" strike="noStrike" dirty="0" smtClean="0">
                          <a:solidFill>
                            <a:schemeClr val="bg1"/>
                          </a:solidFill>
                          <a:effectLst/>
                          <a:latin typeface="Cambria Math" panose="02040503050406030204" pitchFamily="18" charset="0"/>
                        </a:rPr>
                        <m:t>𝑅h</m:t>
                      </m:r>
                      <m:r>
                        <a:rPr lang="es-ES" sz="2300" b="0" i="1" u="none" strike="noStrike" dirty="0">
                          <a:solidFill>
                            <a:schemeClr val="bg1"/>
                          </a:solidFill>
                          <a:effectLst/>
                          <a:latin typeface="Cambria Math" panose="02040503050406030204" pitchFamily="18" charset="0"/>
                        </a:rPr>
                        <m:t> = (</m:t>
                      </m:r>
                      <m:r>
                        <a:rPr lang="es-ES" sz="2300" b="0" i="1" u="none" strike="noStrike" dirty="0">
                          <a:solidFill>
                            <a:schemeClr val="bg1"/>
                          </a:solidFill>
                          <a:effectLst/>
                          <a:latin typeface="Cambria Math" panose="02040503050406030204" pitchFamily="18" charset="0"/>
                        </a:rPr>
                        <m:t>𝑅𝐼𝑀</m:t>
                      </m:r>
                      <m:r>
                        <a:rPr lang="es-ES" sz="2300" b="0" i="1" u="none" strike="noStrike" dirty="0">
                          <a:solidFill>
                            <a:schemeClr val="bg1"/>
                          </a:solidFill>
                          <a:effectLst/>
                          <a:latin typeface="Cambria Math" panose="02040503050406030204" pitchFamily="18" charset="0"/>
                        </a:rPr>
                        <m:t> 270° − </m:t>
                      </m:r>
                      <m:r>
                        <a:rPr lang="es-ES" sz="2300" b="0" i="1" u="none" strike="noStrike" dirty="0">
                          <a:solidFill>
                            <a:schemeClr val="bg1"/>
                          </a:solidFill>
                          <a:effectLst/>
                          <a:latin typeface="Cambria Math" panose="02040503050406030204" pitchFamily="18" charset="0"/>
                        </a:rPr>
                        <m:t>𝑅𝐼𝑀</m:t>
                      </m:r>
                      <m:r>
                        <a:rPr lang="es-ES" sz="2300" b="0" i="1" u="none" strike="noStrike" dirty="0">
                          <a:solidFill>
                            <a:schemeClr val="bg1"/>
                          </a:solidFill>
                          <a:effectLst/>
                          <a:latin typeface="Cambria Math" panose="02040503050406030204" pitchFamily="18" charset="0"/>
                        </a:rPr>
                        <m:t> 90°)/2</m:t>
                      </m:r>
                    </m:oMath>
                  </m:oMathPara>
                </a14:m>
                <a:endParaRPr lang="es-CL" sz="2300" dirty="0">
                  <a:solidFill>
                    <a:schemeClr val="bg1"/>
                  </a:solidFill>
                </a:endParaRPr>
              </a:p>
            </p:txBody>
          </p:sp>
        </mc:Choice>
        <mc:Fallback xmlns="">
          <p:sp>
            <p:nvSpPr>
              <p:cNvPr id="13" name="CuadroTexto 12">
                <a:extLst>
                  <a:ext uri="{FF2B5EF4-FFF2-40B4-BE49-F238E27FC236}">
                    <a16:creationId xmlns:a16="http://schemas.microsoft.com/office/drawing/2014/main" id="{0D0B9658-2C72-41FE-A0EC-C753FBB0E90B}"/>
                  </a:ext>
                </a:extLst>
              </p:cNvPr>
              <p:cNvSpPr txBox="1">
                <a:spLocks noRot="1" noChangeAspect="1" noMove="1" noResize="1" noEditPoints="1" noAdjustHandles="1" noChangeArrowheads="1" noChangeShapeType="1" noTextEdit="1"/>
              </p:cNvSpPr>
              <p:nvPr/>
            </p:nvSpPr>
            <p:spPr>
              <a:xfrm>
                <a:off x="287504" y="2937577"/>
                <a:ext cx="6266528" cy="3457357"/>
              </a:xfrm>
              <a:prstGeom prst="rect">
                <a:avLst/>
              </a:prstGeom>
              <a:blipFill>
                <a:blip r:embed="rId3"/>
                <a:stretch>
                  <a:fillRect l="-1362" t="-1411" r="-1459"/>
                </a:stretch>
              </a:blipFill>
            </p:spPr>
            <p:txBody>
              <a:bodyPr/>
              <a:lstStyle/>
              <a:p>
                <a:r>
                  <a:rPr lang="es-CL">
                    <a:noFill/>
                  </a:rPr>
                  <a:t> </a:t>
                </a:r>
              </a:p>
            </p:txBody>
          </p:sp>
        </mc:Fallback>
      </mc:AlternateContent>
      <p:sp>
        <p:nvSpPr>
          <p:cNvPr id="14" name="CuadroTexto 13">
            <a:extLst>
              <a:ext uri="{FF2B5EF4-FFF2-40B4-BE49-F238E27FC236}">
                <a16:creationId xmlns:a16="http://schemas.microsoft.com/office/drawing/2014/main" id="{ADB5A5C7-5E6D-44A3-9210-00BDBB2FCDD1}"/>
              </a:ext>
            </a:extLst>
          </p:cNvPr>
          <p:cNvSpPr txBox="1"/>
          <p:nvPr/>
        </p:nvSpPr>
        <p:spPr>
          <a:xfrm>
            <a:off x="296663" y="2426205"/>
            <a:ext cx="6094520" cy="470000"/>
          </a:xfrm>
          <a:prstGeom prst="rect">
            <a:avLst/>
          </a:prstGeom>
          <a:noFill/>
        </p:spPr>
        <p:txBody>
          <a:bodyPr wrap="square">
            <a:spAutoFit/>
          </a:bodyPr>
          <a:lstStyle/>
          <a:p>
            <a:pPr>
              <a:lnSpc>
                <a:spcPct val="107000"/>
              </a:lnSpc>
              <a:spcBef>
                <a:spcPts val="1200"/>
              </a:spcBef>
              <a:spcAft>
                <a:spcPts val="800"/>
              </a:spcAft>
            </a:pPr>
            <a:r>
              <a:rPr lang="es-CL" sz="2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Desalineación paralela horizontal (90° a </a:t>
            </a:r>
            <a:r>
              <a:rPr lang="es-CL" sz="24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27</a:t>
            </a:r>
            <a:r>
              <a:rPr lang="es-CL" sz="2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0°)</a:t>
            </a:r>
          </a:p>
        </p:txBody>
      </p:sp>
      <p:grpSp>
        <p:nvGrpSpPr>
          <p:cNvPr id="29" name="Grupo 28">
            <a:extLst>
              <a:ext uri="{FF2B5EF4-FFF2-40B4-BE49-F238E27FC236}">
                <a16:creationId xmlns:a16="http://schemas.microsoft.com/office/drawing/2014/main" id="{15495735-F5A6-407D-874E-A9367F216EE0}"/>
              </a:ext>
            </a:extLst>
          </p:cNvPr>
          <p:cNvGrpSpPr/>
          <p:nvPr/>
        </p:nvGrpSpPr>
        <p:grpSpPr>
          <a:xfrm>
            <a:off x="7043410" y="2937577"/>
            <a:ext cx="4477912" cy="2919023"/>
            <a:chOff x="3538263" y="3763505"/>
            <a:chExt cx="4477912" cy="2919023"/>
          </a:xfrm>
        </p:grpSpPr>
        <p:grpSp>
          <p:nvGrpSpPr>
            <p:cNvPr id="30" name="Grupo 29">
              <a:extLst>
                <a:ext uri="{FF2B5EF4-FFF2-40B4-BE49-F238E27FC236}">
                  <a16:creationId xmlns:a16="http://schemas.microsoft.com/office/drawing/2014/main" id="{2D7B3FD7-8F0A-4B1E-A2E6-2E28EE5DA678}"/>
                </a:ext>
              </a:extLst>
            </p:cNvPr>
            <p:cNvGrpSpPr/>
            <p:nvPr/>
          </p:nvGrpSpPr>
          <p:grpSpPr>
            <a:xfrm>
              <a:off x="3538263" y="3763505"/>
              <a:ext cx="4477912" cy="2672802"/>
              <a:chOff x="0" y="0"/>
              <a:chExt cx="3576182" cy="1935975"/>
            </a:xfrm>
          </p:grpSpPr>
          <p:grpSp>
            <p:nvGrpSpPr>
              <p:cNvPr id="32" name="Grupo 31">
                <a:extLst>
                  <a:ext uri="{FF2B5EF4-FFF2-40B4-BE49-F238E27FC236}">
                    <a16:creationId xmlns:a16="http://schemas.microsoft.com/office/drawing/2014/main" id="{30A7DA1B-0825-409E-8EB1-AFD02D552C54}"/>
                  </a:ext>
                </a:extLst>
              </p:cNvPr>
              <p:cNvGrpSpPr/>
              <p:nvPr/>
            </p:nvGrpSpPr>
            <p:grpSpPr>
              <a:xfrm>
                <a:off x="0" y="85725"/>
                <a:ext cx="1488603" cy="1850250"/>
                <a:chOff x="-1" y="0"/>
                <a:chExt cx="1489609" cy="1850390"/>
              </a:xfrm>
            </p:grpSpPr>
            <p:grpSp>
              <p:nvGrpSpPr>
                <p:cNvPr id="38" name="Grupo 37">
                  <a:extLst>
                    <a:ext uri="{FF2B5EF4-FFF2-40B4-BE49-F238E27FC236}">
                      <a16:creationId xmlns:a16="http://schemas.microsoft.com/office/drawing/2014/main" id="{1F34873E-6EC3-4F9D-8A44-494CE4E807C3}"/>
                    </a:ext>
                  </a:extLst>
                </p:cNvPr>
                <p:cNvGrpSpPr/>
                <p:nvPr/>
              </p:nvGrpSpPr>
              <p:grpSpPr>
                <a:xfrm>
                  <a:off x="-1" y="0"/>
                  <a:ext cx="1489609" cy="1850390"/>
                  <a:chOff x="-1" y="0"/>
                  <a:chExt cx="1489609" cy="1850390"/>
                </a:xfrm>
              </p:grpSpPr>
              <p:pic>
                <p:nvPicPr>
                  <p:cNvPr id="40" name="Imagen 39">
                    <a:extLst>
                      <a:ext uri="{FF2B5EF4-FFF2-40B4-BE49-F238E27FC236}">
                        <a16:creationId xmlns:a16="http://schemas.microsoft.com/office/drawing/2014/main" id="{5603A469-F874-4B0C-BB09-9E5DDA29F0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7238" y="0"/>
                    <a:ext cx="1182370" cy="1850390"/>
                  </a:xfrm>
                  <a:prstGeom prst="rect">
                    <a:avLst/>
                  </a:prstGeom>
                </p:spPr>
              </p:pic>
              <p:sp>
                <p:nvSpPr>
                  <p:cNvPr id="41" name="Cuadro de texto 358">
                    <a:extLst>
                      <a:ext uri="{FF2B5EF4-FFF2-40B4-BE49-F238E27FC236}">
                        <a16:creationId xmlns:a16="http://schemas.microsoft.com/office/drawing/2014/main" id="{C78EACD9-E4A2-4EA2-9F7A-3EAF0B308C01}"/>
                      </a:ext>
                    </a:extLst>
                  </p:cNvPr>
                  <p:cNvSpPr txBox="1"/>
                  <p:nvPr/>
                </p:nvSpPr>
                <p:spPr>
                  <a:xfrm>
                    <a:off x="-1" y="1441095"/>
                    <a:ext cx="658368" cy="285115"/>
                  </a:xfrm>
                  <a:prstGeom prst="rect">
                    <a:avLst/>
                  </a:prstGeom>
                  <a:solidFill>
                    <a:schemeClr val="bg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s-CL" sz="1000" b="1" dirty="0">
                        <a:effectLst/>
                        <a:latin typeface="Calibri" panose="020F0502020204030204" pitchFamily="34" charset="0"/>
                        <a:ea typeface="Calibri" panose="020F0502020204030204" pitchFamily="34" charset="0"/>
                        <a:cs typeface="Times New Roman" panose="02020603050405020304" pitchFamily="18" charset="0"/>
                      </a:rPr>
                      <a:t>RIM 270°</a:t>
                    </a:r>
                    <a:endParaRPr lang="es-CL" sz="1200"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39" name="Cuadro de texto 361">
                  <a:extLst>
                    <a:ext uri="{FF2B5EF4-FFF2-40B4-BE49-F238E27FC236}">
                      <a16:creationId xmlns:a16="http://schemas.microsoft.com/office/drawing/2014/main" id="{DC0D41E8-A41E-4780-820A-1562B8351AD9}"/>
                    </a:ext>
                  </a:extLst>
                </p:cNvPr>
                <p:cNvSpPr txBox="1"/>
                <p:nvPr/>
              </p:nvSpPr>
              <p:spPr>
                <a:xfrm>
                  <a:off x="175565" y="36576"/>
                  <a:ext cx="570505" cy="285115"/>
                </a:xfrm>
                <a:prstGeom prst="rect">
                  <a:avLst/>
                </a:prstGeom>
                <a:solidFill>
                  <a:schemeClr val="bg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s-CL" sz="1000" b="1" dirty="0">
                      <a:effectLst/>
                      <a:latin typeface="Calibri" panose="020F0502020204030204" pitchFamily="34" charset="0"/>
                      <a:ea typeface="Calibri" panose="020F0502020204030204" pitchFamily="34" charset="0"/>
                      <a:cs typeface="Times New Roman" panose="02020603050405020304" pitchFamily="18" charset="0"/>
                    </a:rPr>
                    <a:t>RIM 90°</a:t>
                  </a:r>
                  <a:endParaRPr lang="es-CL" sz="12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33" name="Grupo 32">
                <a:extLst>
                  <a:ext uri="{FF2B5EF4-FFF2-40B4-BE49-F238E27FC236}">
                    <a16:creationId xmlns:a16="http://schemas.microsoft.com/office/drawing/2014/main" id="{08591E40-8F4E-4E00-BD90-59D3DBB881BE}"/>
                  </a:ext>
                </a:extLst>
              </p:cNvPr>
              <p:cNvGrpSpPr/>
              <p:nvPr/>
            </p:nvGrpSpPr>
            <p:grpSpPr>
              <a:xfrm>
                <a:off x="2333625" y="0"/>
                <a:ext cx="1242557" cy="1893959"/>
                <a:chOff x="-34845" y="-124776"/>
                <a:chExt cx="1242695" cy="1894103"/>
              </a:xfrm>
            </p:grpSpPr>
            <p:grpSp>
              <p:nvGrpSpPr>
                <p:cNvPr id="34" name="Grupo 33">
                  <a:extLst>
                    <a:ext uri="{FF2B5EF4-FFF2-40B4-BE49-F238E27FC236}">
                      <a16:creationId xmlns:a16="http://schemas.microsoft.com/office/drawing/2014/main" id="{3A98F973-16AF-4522-A8B1-EC92B47C9C5C}"/>
                    </a:ext>
                  </a:extLst>
                </p:cNvPr>
                <p:cNvGrpSpPr/>
                <p:nvPr/>
              </p:nvGrpSpPr>
              <p:grpSpPr>
                <a:xfrm>
                  <a:off x="-34845" y="-124776"/>
                  <a:ext cx="1242695" cy="1894103"/>
                  <a:chOff x="-34845" y="-124776"/>
                  <a:chExt cx="1242695" cy="1894103"/>
                </a:xfrm>
              </p:grpSpPr>
              <p:pic>
                <p:nvPicPr>
                  <p:cNvPr id="36" name="Imagen 35">
                    <a:extLst>
                      <a:ext uri="{FF2B5EF4-FFF2-40B4-BE49-F238E27FC236}">
                        <a16:creationId xmlns:a16="http://schemas.microsoft.com/office/drawing/2014/main" id="{62AA8E94-833B-48BC-A1EA-BAAF11DB112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845" y="-418"/>
                    <a:ext cx="1242695" cy="1769745"/>
                  </a:xfrm>
                  <a:prstGeom prst="rect">
                    <a:avLst/>
                  </a:prstGeom>
                </p:spPr>
              </p:pic>
              <mc:AlternateContent xmlns:mc="http://schemas.openxmlformats.org/markup-compatibility/2006" xmlns:a14="http://schemas.microsoft.com/office/drawing/2010/main">
                <mc:Choice Requires="a14">
                  <p:sp>
                    <p:nvSpPr>
                      <p:cNvPr id="37" name="Cuadro de texto 368">
                        <a:extLst>
                          <a:ext uri="{FF2B5EF4-FFF2-40B4-BE49-F238E27FC236}">
                            <a16:creationId xmlns:a16="http://schemas.microsoft.com/office/drawing/2014/main" id="{3EBD7A46-4248-43F0-82B7-0AF9FFB03424}"/>
                          </a:ext>
                        </a:extLst>
                      </p:cNvPr>
                      <p:cNvSpPr txBox="1"/>
                      <p:nvPr/>
                    </p:nvSpPr>
                    <p:spPr>
                      <a:xfrm>
                        <a:off x="586947" y="-124776"/>
                        <a:ext cx="555835" cy="251740"/>
                      </a:xfrm>
                      <a:prstGeom prst="rect">
                        <a:avLst/>
                      </a:prstGeom>
                      <a:solidFill>
                        <a:schemeClr val="bg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es-CL" sz="1000" b="1" i="1">
                                  <a:effectLst/>
                                  <a:latin typeface="Cambria Math" panose="02040503050406030204" pitchFamily="18" charset="0"/>
                                  <a:ea typeface="Calibri" panose="020F0502020204030204" pitchFamily="34" charset="0"/>
                                  <a:cs typeface="Times New Roman" panose="02020603050405020304" pitchFamily="18" charset="0"/>
                                </a:rPr>
                                <m:t>𝐃</m:t>
                              </m:r>
                              <m:r>
                                <a:rPr lang="es-CL" sz="1000" b="1">
                                  <a:effectLst/>
                                  <a:latin typeface="Cambria Math" panose="02040503050406030204" pitchFamily="18" charset="0"/>
                                  <a:ea typeface="Calibri" panose="020F0502020204030204" pitchFamily="34" charset="0"/>
                                  <a:cs typeface="Times New Roman" panose="02020603050405020304" pitchFamily="18" charset="0"/>
                                </a:rPr>
                                <m:t>.</m:t>
                              </m:r>
                              <m:r>
                                <a:rPr lang="es-CL" sz="1000" b="1" i="1">
                                  <a:effectLst/>
                                  <a:latin typeface="Cambria Math" panose="02040503050406030204" pitchFamily="18" charset="0"/>
                                  <a:ea typeface="Calibri" panose="020F0502020204030204" pitchFamily="34" charset="0"/>
                                  <a:cs typeface="Times New Roman" panose="02020603050405020304" pitchFamily="18" charset="0"/>
                                </a:rPr>
                                <m:t>𝐑𝐡</m:t>
                              </m:r>
                            </m:oMath>
                          </m:oMathPara>
                        </a14:m>
                        <a:endParaRPr lang="es-CL" sz="12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2" name="Cuadro de texto 368">
                        <a:extLst>
                          <a:ext uri="{FF2B5EF4-FFF2-40B4-BE49-F238E27FC236}">
                            <a16:creationId xmlns:a16="http://schemas.microsoft.com/office/drawing/2014/main" id="{5C28586C-79DC-4E48-B64A-E1216B98FFA0}"/>
                          </a:ext>
                        </a:extLst>
                      </p:cNvPr>
                      <p:cNvSpPr txBox="1">
                        <a:spLocks noRot="1" noChangeAspect="1" noMove="1" noResize="1" noEditPoints="1" noAdjustHandles="1" noChangeArrowheads="1" noChangeShapeType="1" noTextEdit="1"/>
                      </p:cNvSpPr>
                      <p:nvPr/>
                    </p:nvSpPr>
                    <p:spPr>
                      <a:xfrm>
                        <a:off x="586947" y="-124776"/>
                        <a:ext cx="555835" cy="251740"/>
                      </a:xfrm>
                      <a:prstGeom prst="rect">
                        <a:avLst/>
                      </a:prstGeom>
                      <a:blipFill>
                        <a:blip r:embed="rId7"/>
                        <a:stretch>
                          <a:fillRect/>
                        </a:stretch>
                      </a:blipFill>
                      <a:ln w="6350">
                        <a:noFill/>
                      </a:ln>
                    </p:spPr>
                    <p:txBody>
                      <a:bodyPr/>
                      <a:lstStyle/>
                      <a:p>
                        <a:r>
                          <a:rPr lang="es-CL">
                            <a:noFill/>
                          </a:rPr>
                          <a:t> </a:t>
                        </a:r>
                      </a:p>
                    </p:txBody>
                  </p:sp>
                </mc:Fallback>
              </mc:AlternateContent>
            </p:grpSp>
            <mc:AlternateContent xmlns:mc="http://schemas.openxmlformats.org/markup-compatibility/2006" xmlns:a14="http://schemas.microsoft.com/office/drawing/2010/main">
              <mc:Choice Requires="a14">
                <p:sp>
                  <p:nvSpPr>
                    <p:cNvPr id="35" name="Cuadro de texto 370">
                      <a:extLst>
                        <a:ext uri="{FF2B5EF4-FFF2-40B4-BE49-F238E27FC236}">
                          <a16:creationId xmlns:a16="http://schemas.microsoft.com/office/drawing/2014/main" id="{559F3571-25B4-4664-9C90-3413C6A8FB84}"/>
                        </a:ext>
                      </a:extLst>
                    </p:cNvPr>
                    <p:cNvSpPr txBox="1"/>
                    <p:nvPr/>
                  </p:nvSpPr>
                  <p:spPr>
                    <a:xfrm>
                      <a:off x="-34845" y="1484568"/>
                      <a:ext cx="555835" cy="251660"/>
                    </a:xfrm>
                    <a:prstGeom prst="rect">
                      <a:avLst/>
                    </a:prstGeom>
                    <a:solidFill>
                      <a:schemeClr val="bg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es-CL" sz="1000" b="1" i="1">
                                <a:effectLst/>
                                <a:latin typeface="Cambria Math" panose="02040503050406030204" pitchFamily="18" charset="0"/>
                                <a:ea typeface="Calibri" panose="020F0502020204030204" pitchFamily="34" charset="0"/>
                                <a:cs typeface="Times New Roman" panose="02020603050405020304" pitchFamily="18" charset="0"/>
                              </a:rPr>
                              <m:t>𝐃</m:t>
                            </m:r>
                            <m:r>
                              <a:rPr lang="es-CL" sz="1000" b="1">
                                <a:effectLst/>
                                <a:latin typeface="Cambria Math" panose="02040503050406030204" pitchFamily="18" charset="0"/>
                                <a:ea typeface="Calibri" panose="020F0502020204030204" pitchFamily="34" charset="0"/>
                                <a:cs typeface="Times New Roman" panose="02020603050405020304" pitchFamily="18" charset="0"/>
                              </a:rPr>
                              <m:t>.</m:t>
                            </m:r>
                            <m:r>
                              <a:rPr lang="es-CL" sz="1000" b="1" i="1">
                                <a:effectLst/>
                                <a:latin typeface="Cambria Math" panose="02040503050406030204" pitchFamily="18" charset="0"/>
                                <a:ea typeface="Calibri" panose="020F0502020204030204" pitchFamily="34" charset="0"/>
                                <a:cs typeface="Times New Roman" panose="02020603050405020304" pitchFamily="18" charset="0"/>
                              </a:rPr>
                              <m:t>𝐑𝐡</m:t>
                            </m:r>
                          </m:oMath>
                        </m:oMathPara>
                      </a14:m>
                      <a:endParaRPr lang="es-CL" sz="12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0" name="Cuadro de texto 370">
                      <a:extLst>
                        <a:ext uri="{FF2B5EF4-FFF2-40B4-BE49-F238E27FC236}">
                          <a16:creationId xmlns:a16="http://schemas.microsoft.com/office/drawing/2014/main" id="{EAFF6A76-3B41-4886-A348-0EFE6E6B43CC}"/>
                        </a:ext>
                      </a:extLst>
                    </p:cNvPr>
                    <p:cNvSpPr txBox="1">
                      <a:spLocks noRot="1" noChangeAspect="1" noMove="1" noResize="1" noEditPoints="1" noAdjustHandles="1" noChangeArrowheads="1" noChangeShapeType="1" noTextEdit="1"/>
                    </p:cNvSpPr>
                    <p:nvPr/>
                  </p:nvSpPr>
                  <p:spPr>
                    <a:xfrm>
                      <a:off x="-34845" y="1484568"/>
                      <a:ext cx="555835" cy="251660"/>
                    </a:xfrm>
                    <a:prstGeom prst="rect">
                      <a:avLst/>
                    </a:prstGeom>
                    <a:blipFill>
                      <a:blip r:embed="rId8"/>
                      <a:stretch>
                        <a:fillRect/>
                      </a:stretch>
                    </a:blipFill>
                    <a:ln w="6350">
                      <a:noFill/>
                    </a:ln>
                  </p:spPr>
                  <p:txBody>
                    <a:bodyPr/>
                    <a:lstStyle/>
                    <a:p>
                      <a:r>
                        <a:rPr lang="es-CL">
                          <a:noFill/>
                        </a:rPr>
                        <a:t> </a:t>
                      </a:r>
                    </a:p>
                  </p:txBody>
                </p:sp>
              </mc:Fallback>
            </mc:AlternateContent>
          </p:grpSp>
        </p:grpSp>
        <p:sp>
          <p:nvSpPr>
            <p:cNvPr id="31" name="CuadroTexto 30">
              <a:extLst>
                <a:ext uri="{FF2B5EF4-FFF2-40B4-BE49-F238E27FC236}">
                  <a16:creationId xmlns:a16="http://schemas.microsoft.com/office/drawing/2014/main" id="{AD54C3A3-6C77-44B4-8E92-CCCF163FAC9C}"/>
                </a:ext>
              </a:extLst>
            </p:cNvPr>
            <p:cNvSpPr txBox="1"/>
            <p:nvPr/>
          </p:nvSpPr>
          <p:spPr>
            <a:xfrm>
              <a:off x="3640822" y="6436307"/>
              <a:ext cx="4160940" cy="246221"/>
            </a:xfrm>
            <a:prstGeom prst="rect">
              <a:avLst/>
            </a:prstGeom>
            <a:noFill/>
          </p:spPr>
          <p:txBody>
            <a:bodyPr wrap="square">
              <a:spAutoFit/>
            </a:bodyPr>
            <a:lstStyle/>
            <a:p>
              <a:pPr algn="ctr" rtl="0">
                <a:spcBef>
                  <a:spcPts val="1000"/>
                </a:spcBef>
                <a:spcAft>
                  <a:spcPts val="1000"/>
                </a:spcAft>
              </a:pPr>
              <a:r>
                <a:rPr lang="es-CL" sz="1000" b="0" i="0" u="none" strike="noStrike" dirty="0">
                  <a:solidFill>
                    <a:srgbClr val="000000"/>
                  </a:solidFill>
                  <a:effectLst/>
                  <a:latin typeface="Calibri" panose="020F0502020204030204" pitchFamily="34" charset="0"/>
                </a:rPr>
                <a:t>Fuente: Apunte, Liceo Industrial Eulogio Gordo Moneo, Antofagasta, Chile</a:t>
              </a:r>
              <a:endParaRPr lang="es-CL" sz="1000" dirty="0"/>
            </a:p>
          </p:txBody>
        </p:sp>
      </p:grpSp>
    </p:spTree>
    <p:extLst>
      <p:ext uri="{BB962C8B-B14F-4D97-AF65-F5344CB8AC3E}">
        <p14:creationId xmlns:p14="http://schemas.microsoft.com/office/powerpoint/2010/main" val="17728882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8AB8DF45-D257-4717-BC84-A77414CCDC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Rectángulo 9">
            <a:extLst>
              <a:ext uri="{FF2B5EF4-FFF2-40B4-BE49-F238E27FC236}">
                <a16:creationId xmlns:a16="http://schemas.microsoft.com/office/drawing/2014/main" id="{B263A589-862B-46FE-947A-C1E49DB6D165}"/>
              </a:ext>
            </a:extLst>
          </p:cNvPr>
          <p:cNvSpPr/>
          <p:nvPr/>
        </p:nvSpPr>
        <p:spPr>
          <a:xfrm>
            <a:off x="12020365" y="275204"/>
            <a:ext cx="171634" cy="6161103"/>
          </a:xfrm>
          <a:prstGeom prst="rect">
            <a:avLst/>
          </a:prstGeom>
          <a:solidFill>
            <a:srgbClr val="A7A8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6" name="Título 3">
            <a:extLst>
              <a:ext uri="{FF2B5EF4-FFF2-40B4-BE49-F238E27FC236}">
                <a16:creationId xmlns:a16="http://schemas.microsoft.com/office/drawing/2014/main" id="{27409035-8202-4EB9-9D30-FE6DD6CE5419}"/>
              </a:ext>
            </a:extLst>
          </p:cNvPr>
          <p:cNvSpPr>
            <a:spLocks noGrp="1"/>
          </p:cNvSpPr>
          <p:nvPr>
            <p:ph type="title"/>
          </p:nvPr>
        </p:nvSpPr>
        <p:spPr>
          <a:xfrm>
            <a:off x="296663" y="365125"/>
            <a:ext cx="10515600" cy="1325563"/>
          </a:xfrm>
        </p:spPr>
        <p:txBody>
          <a:bodyPr/>
          <a:lstStyle/>
          <a:p>
            <a:r>
              <a:rPr lang="es-MX" dirty="0">
                <a:solidFill>
                  <a:srgbClr val="A7A8AA"/>
                </a:solidFill>
              </a:rPr>
              <a:t>INTERPRETACIÓN Y EVALUACIÓN</a:t>
            </a:r>
            <a:br>
              <a:rPr lang="es-MX" dirty="0">
                <a:solidFill>
                  <a:srgbClr val="A7A8AA"/>
                </a:solidFill>
              </a:rPr>
            </a:br>
            <a:r>
              <a:rPr lang="es-MX" dirty="0">
                <a:solidFill>
                  <a:srgbClr val="88354D"/>
                </a:solidFill>
              </a:rPr>
              <a:t>DE RESULTADOS</a:t>
            </a:r>
            <a:endParaRPr lang="es-CL" dirty="0">
              <a:solidFill>
                <a:srgbClr val="88354D"/>
              </a:solidFill>
            </a:endParaRPr>
          </a:p>
        </p:txBody>
      </p:sp>
      <p:sp>
        <p:nvSpPr>
          <p:cNvPr id="17" name="Rectángulo 16">
            <a:extLst>
              <a:ext uri="{FF2B5EF4-FFF2-40B4-BE49-F238E27FC236}">
                <a16:creationId xmlns:a16="http://schemas.microsoft.com/office/drawing/2014/main" id="{77C7AA7B-38FD-4984-ABD9-83C49EFE6F4B}"/>
              </a:ext>
            </a:extLst>
          </p:cNvPr>
          <p:cNvSpPr/>
          <p:nvPr/>
        </p:nvSpPr>
        <p:spPr>
          <a:xfrm>
            <a:off x="403193" y="260025"/>
            <a:ext cx="1336831" cy="45719"/>
          </a:xfrm>
          <a:prstGeom prst="rect">
            <a:avLst/>
          </a:prstGeom>
          <a:solidFill>
            <a:srgbClr val="883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22" name="CuadroTexto 21">
            <a:extLst>
              <a:ext uri="{FF2B5EF4-FFF2-40B4-BE49-F238E27FC236}">
                <a16:creationId xmlns:a16="http://schemas.microsoft.com/office/drawing/2014/main" id="{50629C59-7DB3-44EA-AC47-461924BAEF2B}"/>
              </a:ext>
            </a:extLst>
          </p:cNvPr>
          <p:cNvSpPr txBox="1"/>
          <p:nvPr/>
        </p:nvSpPr>
        <p:spPr>
          <a:xfrm>
            <a:off x="6340835" y="6198509"/>
            <a:ext cx="6094602" cy="246221"/>
          </a:xfrm>
          <a:prstGeom prst="rect">
            <a:avLst/>
          </a:prstGeom>
          <a:noFill/>
        </p:spPr>
        <p:txBody>
          <a:bodyPr wrap="square">
            <a:spAutoFit/>
          </a:bodyPr>
          <a:lstStyle/>
          <a:p>
            <a:pPr algn="ctr" rtl="0">
              <a:spcBef>
                <a:spcPts val="1000"/>
              </a:spcBef>
              <a:spcAft>
                <a:spcPts val="1000"/>
              </a:spcAft>
            </a:pPr>
            <a:r>
              <a:rPr lang="es-CL" sz="1000" b="0" i="0" u="none" strike="noStrike" dirty="0">
                <a:solidFill>
                  <a:srgbClr val="000000"/>
                </a:solidFill>
                <a:effectLst/>
                <a:latin typeface="Calibri" panose="020F0502020204030204" pitchFamily="34" charset="0"/>
              </a:rPr>
              <a:t>Fuente: Apunte, Liceo Industrial Eulogio Gordo Moneo, Antofagasta, Chile</a:t>
            </a:r>
            <a:endParaRPr lang="es-CL" dirty="0"/>
          </a:p>
        </p:txBody>
      </p:sp>
      <p:grpSp>
        <p:nvGrpSpPr>
          <p:cNvPr id="23" name="Grupo 22">
            <a:extLst>
              <a:ext uri="{FF2B5EF4-FFF2-40B4-BE49-F238E27FC236}">
                <a16:creationId xmlns:a16="http://schemas.microsoft.com/office/drawing/2014/main" id="{279DC6C4-295A-4BBC-B731-2AB8D237EB2C}"/>
              </a:ext>
            </a:extLst>
          </p:cNvPr>
          <p:cNvGrpSpPr/>
          <p:nvPr/>
        </p:nvGrpSpPr>
        <p:grpSpPr>
          <a:xfrm>
            <a:off x="6229736" y="2661205"/>
            <a:ext cx="5674760" cy="2971103"/>
            <a:chOff x="0" y="0"/>
            <a:chExt cx="4798216" cy="2491058"/>
          </a:xfrm>
        </p:grpSpPr>
        <p:grpSp>
          <p:nvGrpSpPr>
            <p:cNvPr id="24" name="Grupo 23">
              <a:extLst>
                <a:ext uri="{FF2B5EF4-FFF2-40B4-BE49-F238E27FC236}">
                  <a16:creationId xmlns:a16="http://schemas.microsoft.com/office/drawing/2014/main" id="{26D08382-E865-4D8E-8202-46F03513B5F3}"/>
                </a:ext>
              </a:extLst>
            </p:cNvPr>
            <p:cNvGrpSpPr/>
            <p:nvPr/>
          </p:nvGrpSpPr>
          <p:grpSpPr>
            <a:xfrm>
              <a:off x="0" y="63426"/>
              <a:ext cx="1894637" cy="2416984"/>
              <a:chOff x="0" y="0"/>
              <a:chExt cx="1894637" cy="2416984"/>
            </a:xfrm>
          </p:grpSpPr>
          <p:grpSp>
            <p:nvGrpSpPr>
              <p:cNvPr id="45" name="Grupo 44">
                <a:extLst>
                  <a:ext uri="{FF2B5EF4-FFF2-40B4-BE49-F238E27FC236}">
                    <a16:creationId xmlns:a16="http://schemas.microsoft.com/office/drawing/2014/main" id="{73BEC395-9685-4394-AAEA-CB9070F9B988}"/>
                  </a:ext>
                </a:extLst>
              </p:cNvPr>
              <p:cNvGrpSpPr/>
              <p:nvPr/>
            </p:nvGrpSpPr>
            <p:grpSpPr>
              <a:xfrm>
                <a:off x="402336" y="0"/>
                <a:ext cx="870509" cy="2252903"/>
                <a:chOff x="0" y="0"/>
                <a:chExt cx="870509" cy="2252903"/>
              </a:xfrm>
            </p:grpSpPr>
            <p:pic>
              <p:nvPicPr>
                <p:cNvPr id="47" name="Imagen 46">
                  <a:extLst>
                    <a:ext uri="{FF2B5EF4-FFF2-40B4-BE49-F238E27FC236}">
                      <a16:creationId xmlns:a16="http://schemas.microsoft.com/office/drawing/2014/main" id="{DA64A7EA-CB08-4480-8BC8-A3CAC833C3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7977"/>
                  <a:ext cx="827405" cy="1649095"/>
                </a:xfrm>
                <a:prstGeom prst="rect">
                  <a:avLst/>
                </a:prstGeom>
              </p:spPr>
            </p:pic>
            <p:sp>
              <p:nvSpPr>
                <p:cNvPr id="48" name="Cuadro de texto 379">
                  <a:extLst>
                    <a:ext uri="{FF2B5EF4-FFF2-40B4-BE49-F238E27FC236}">
                      <a16:creationId xmlns:a16="http://schemas.microsoft.com/office/drawing/2014/main" id="{A3CE9736-6C92-4E43-BC00-5E80992BC55F}"/>
                    </a:ext>
                  </a:extLst>
                </p:cNvPr>
                <p:cNvSpPr txBox="1"/>
                <p:nvPr/>
              </p:nvSpPr>
              <p:spPr>
                <a:xfrm>
                  <a:off x="168250" y="1967788"/>
                  <a:ext cx="702259" cy="285115"/>
                </a:xfrm>
                <a:prstGeom prst="rect">
                  <a:avLst/>
                </a:prstGeom>
                <a:solidFill>
                  <a:schemeClr val="bg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s-CL" sz="1200" b="1" dirty="0">
                      <a:effectLst/>
                      <a:latin typeface="Calibri" panose="020F0502020204030204" pitchFamily="34" charset="0"/>
                      <a:ea typeface="Calibri" panose="020F0502020204030204" pitchFamily="34" charset="0"/>
                      <a:cs typeface="Times New Roman" panose="02020603050405020304" pitchFamily="18" charset="0"/>
                    </a:rPr>
                    <a:t>FACE 180°</a:t>
                  </a:r>
                  <a:endParaRPr lang="es-CL"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9" name="Cuadro de texto 380">
                  <a:extLst>
                    <a:ext uri="{FF2B5EF4-FFF2-40B4-BE49-F238E27FC236}">
                      <a16:creationId xmlns:a16="http://schemas.microsoft.com/office/drawing/2014/main" id="{069B03CB-AB4C-4F4C-8EA8-935D65384650}"/>
                    </a:ext>
                  </a:extLst>
                </p:cNvPr>
                <p:cNvSpPr txBox="1"/>
                <p:nvPr/>
              </p:nvSpPr>
              <p:spPr>
                <a:xfrm>
                  <a:off x="270663" y="0"/>
                  <a:ext cx="599846" cy="285115"/>
                </a:xfrm>
                <a:prstGeom prst="rect">
                  <a:avLst/>
                </a:prstGeom>
                <a:solidFill>
                  <a:schemeClr val="bg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s-CL" sz="900" b="1" dirty="0">
                      <a:effectLst/>
                      <a:latin typeface="Calibri" panose="020F0502020204030204" pitchFamily="34" charset="0"/>
                      <a:ea typeface="Calibri" panose="020F0502020204030204" pitchFamily="34" charset="0"/>
                      <a:cs typeface="Times New Roman" panose="02020603050405020304" pitchFamily="18" charset="0"/>
                    </a:rPr>
                    <a:t>FACE 0°</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46" name="Cuadro de texto 388">
                <a:extLst>
                  <a:ext uri="{FF2B5EF4-FFF2-40B4-BE49-F238E27FC236}">
                    <a16:creationId xmlns:a16="http://schemas.microsoft.com/office/drawing/2014/main" id="{DE6EC2C2-7083-42AA-AA9E-E7C2288024D8}"/>
                  </a:ext>
                </a:extLst>
              </p:cNvPr>
              <p:cNvSpPr txBox="1"/>
              <p:nvPr/>
            </p:nvSpPr>
            <p:spPr>
              <a:xfrm>
                <a:off x="0" y="2199653"/>
                <a:ext cx="1894637" cy="217331"/>
              </a:xfrm>
              <a:prstGeom prst="rect">
                <a:avLst/>
              </a:prstGeom>
              <a:solidFill>
                <a:schemeClr val="bg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CL" b="1" dirty="0">
                    <a:effectLst/>
                    <a:latin typeface="Calibri" panose="020F0502020204030204" pitchFamily="34" charset="0"/>
                    <a:ea typeface="Calibri" panose="020F0502020204030204" pitchFamily="34" charset="0"/>
                    <a:cs typeface="Times New Roman" panose="02020603050405020304" pitchFamily="18" charset="0"/>
                  </a:rPr>
                  <a:t>FACE de 0° a 180°. Vista lateral</a:t>
                </a:r>
                <a:endParaRPr lang="es-CL" sz="2000" b="1"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25" name="Grupo 24">
              <a:extLst>
                <a:ext uri="{FF2B5EF4-FFF2-40B4-BE49-F238E27FC236}">
                  <a16:creationId xmlns:a16="http://schemas.microsoft.com/office/drawing/2014/main" id="{DBFE0B0C-5145-432A-AD60-BE414AA9E03D}"/>
                </a:ext>
              </a:extLst>
            </p:cNvPr>
            <p:cNvGrpSpPr/>
            <p:nvPr/>
          </p:nvGrpSpPr>
          <p:grpSpPr>
            <a:xfrm>
              <a:off x="2991361" y="0"/>
              <a:ext cx="1806855" cy="2491058"/>
              <a:chOff x="-259" y="0"/>
              <a:chExt cx="1806855" cy="2491058"/>
            </a:xfrm>
          </p:grpSpPr>
          <p:grpSp>
            <p:nvGrpSpPr>
              <p:cNvPr id="26" name="Grupo 25">
                <a:extLst>
                  <a:ext uri="{FF2B5EF4-FFF2-40B4-BE49-F238E27FC236}">
                    <a16:creationId xmlns:a16="http://schemas.microsoft.com/office/drawing/2014/main" id="{B1DFDA87-9680-433F-AEDE-F9544393D239}"/>
                  </a:ext>
                </a:extLst>
              </p:cNvPr>
              <p:cNvGrpSpPr/>
              <p:nvPr/>
            </p:nvGrpSpPr>
            <p:grpSpPr>
              <a:xfrm>
                <a:off x="241401" y="0"/>
                <a:ext cx="1031444" cy="2266899"/>
                <a:chOff x="0" y="0"/>
                <a:chExt cx="1031444" cy="2266899"/>
              </a:xfrm>
            </p:grpSpPr>
            <p:grpSp>
              <p:nvGrpSpPr>
                <p:cNvPr id="28" name="Grupo 27">
                  <a:extLst>
                    <a:ext uri="{FF2B5EF4-FFF2-40B4-BE49-F238E27FC236}">
                      <a16:creationId xmlns:a16="http://schemas.microsoft.com/office/drawing/2014/main" id="{729DC7D0-3F97-412A-9F09-290CC73E3F9C}"/>
                    </a:ext>
                  </a:extLst>
                </p:cNvPr>
                <p:cNvGrpSpPr/>
                <p:nvPr/>
              </p:nvGrpSpPr>
              <p:grpSpPr>
                <a:xfrm>
                  <a:off x="0" y="0"/>
                  <a:ext cx="1031444" cy="1985187"/>
                  <a:chOff x="0" y="0"/>
                  <a:chExt cx="1031444" cy="1985187"/>
                </a:xfrm>
              </p:grpSpPr>
              <p:pic>
                <p:nvPicPr>
                  <p:cNvPr id="43" name="Imagen 42">
                    <a:extLst>
                      <a:ext uri="{FF2B5EF4-FFF2-40B4-BE49-F238E27FC236}">
                        <a16:creationId xmlns:a16="http://schemas.microsoft.com/office/drawing/2014/main" id="{9EF7E800-EE04-46A2-9742-CEA8BAE279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85292"/>
                    <a:ext cx="1017270" cy="1699895"/>
                  </a:xfrm>
                  <a:prstGeom prst="rect">
                    <a:avLst/>
                  </a:prstGeom>
                </p:spPr>
              </p:pic>
              <p:sp>
                <p:nvSpPr>
                  <p:cNvPr id="44" name="Cuadro de texto 384">
                    <a:extLst>
                      <a:ext uri="{FF2B5EF4-FFF2-40B4-BE49-F238E27FC236}">
                        <a16:creationId xmlns:a16="http://schemas.microsoft.com/office/drawing/2014/main" id="{1100A6EE-FC39-460B-8385-DA81FAD1DB74}"/>
                      </a:ext>
                    </a:extLst>
                  </p:cNvPr>
                  <p:cNvSpPr txBox="1"/>
                  <p:nvPr/>
                </p:nvSpPr>
                <p:spPr>
                  <a:xfrm>
                    <a:off x="314554" y="0"/>
                    <a:ext cx="716890" cy="285044"/>
                  </a:xfrm>
                  <a:prstGeom prst="rect">
                    <a:avLst/>
                  </a:prstGeom>
                  <a:solidFill>
                    <a:schemeClr val="bg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s-CL" sz="900" b="1" dirty="0">
                        <a:effectLst/>
                        <a:latin typeface="Calibri" panose="020F0502020204030204" pitchFamily="34" charset="0"/>
                        <a:ea typeface="Calibri" panose="020F0502020204030204" pitchFamily="34" charset="0"/>
                        <a:cs typeface="Times New Roman" panose="02020603050405020304" pitchFamily="18" charset="0"/>
                      </a:rPr>
                      <a:t>FACE 90°</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42" name="Cuadro de texto 386">
                  <a:extLst>
                    <a:ext uri="{FF2B5EF4-FFF2-40B4-BE49-F238E27FC236}">
                      <a16:creationId xmlns:a16="http://schemas.microsoft.com/office/drawing/2014/main" id="{6B7E70E6-527C-4C08-9854-8033590B7547}"/>
                    </a:ext>
                  </a:extLst>
                </p:cNvPr>
                <p:cNvSpPr txBox="1"/>
                <p:nvPr/>
              </p:nvSpPr>
              <p:spPr>
                <a:xfrm>
                  <a:off x="190195" y="1982419"/>
                  <a:ext cx="827075" cy="284480"/>
                </a:xfrm>
                <a:prstGeom prst="rect">
                  <a:avLst/>
                </a:prstGeom>
                <a:solidFill>
                  <a:schemeClr val="bg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s-CL" sz="1200" b="1" dirty="0">
                      <a:effectLst/>
                      <a:latin typeface="Calibri" panose="020F0502020204030204" pitchFamily="34" charset="0"/>
                      <a:ea typeface="Calibri" panose="020F0502020204030204" pitchFamily="34" charset="0"/>
                      <a:cs typeface="Times New Roman" panose="02020603050405020304" pitchFamily="18" charset="0"/>
                    </a:rPr>
                    <a:t>FACE 270°</a:t>
                  </a:r>
                  <a:endParaRPr lang="es-CL" sz="1800"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27" name="Cuadro de texto 389">
                <a:extLst>
                  <a:ext uri="{FF2B5EF4-FFF2-40B4-BE49-F238E27FC236}">
                    <a16:creationId xmlns:a16="http://schemas.microsoft.com/office/drawing/2014/main" id="{7DAA20B8-6CBD-480D-B445-525B3E39C093}"/>
                  </a:ext>
                </a:extLst>
              </p:cNvPr>
              <p:cNvSpPr txBox="1"/>
              <p:nvPr/>
            </p:nvSpPr>
            <p:spPr>
              <a:xfrm>
                <a:off x="-259" y="2246604"/>
                <a:ext cx="1806855" cy="244454"/>
              </a:xfrm>
              <a:prstGeom prst="rect">
                <a:avLst/>
              </a:prstGeom>
              <a:solidFill>
                <a:schemeClr val="bg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CL" b="1" dirty="0">
                    <a:effectLst/>
                    <a:latin typeface="Calibri" panose="020F0502020204030204" pitchFamily="34" charset="0"/>
                    <a:ea typeface="Calibri" panose="020F0502020204030204" pitchFamily="34" charset="0"/>
                    <a:cs typeface="Times New Roman" panose="02020603050405020304" pitchFamily="18" charset="0"/>
                  </a:rPr>
                  <a:t>FACE de 90° a 270°. Vista superior</a:t>
                </a:r>
                <a:endParaRPr lang="es-CL" sz="2000" b="1"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sp>
        <p:nvSpPr>
          <p:cNvPr id="9" name="Google Shape;305;p29">
            <a:extLst>
              <a:ext uri="{FF2B5EF4-FFF2-40B4-BE49-F238E27FC236}">
                <a16:creationId xmlns:a16="http://schemas.microsoft.com/office/drawing/2014/main" id="{F372FD6B-0F7F-425D-9669-B0560A779AC6}"/>
              </a:ext>
            </a:extLst>
          </p:cNvPr>
          <p:cNvSpPr/>
          <p:nvPr/>
        </p:nvSpPr>
        <p:spPr>
          <a:xfrm>
            <a:off x="0" y="2332007"/>
            <a:ext cx="6391184" cy="4104300"/>
          </a:xfrm>
          <a:prstGeom prst="rect">
            <a:avLst/>
          </a:prstGeom>
          <a:solidFill>
            <a:srgbClr val="88354D"/>
          </a:solidFill>
          <a:ln w="9525" cap="flat" cmpd="sng">
            <a:noFill/>
            <a:prstDash val="solid"/>
            <a:round/>
            <a:headEnd type="none" w="sm" len="sm"/>
            <a:tailEnd type="none" w="sm" len="sm"/>
          </a:ln>
        </p:spPr>
        <p:txBody>
          <a:bodyPr spcFirstLastPara="1" wrap="square" lIns="91425" tIns="45700" rIns="91425" bIns="45700" anchor="t" anchorCtr="0">
            <a:noAutofit/>
          </a:bodyPr>
          <a:lstStyle/>
          <a:p>
            <a:endParaRPr lang="es-CL" sz="2400" dirty="0">
              <a:solidFill>
                <a:schemeClr val="bg1"/>
              </a:solidFill>
            </a:endParaRPr>
          </a:p>
        </p:txBody>
      </p:sp>
      <p:sp>
        <p:nvSpPr>
          <p:cNvPr id="13" name="CuadroTexto 12">
            <a:extLst>
              <a:ext uri="{FF2B5EF4-FFF2-40B4-BE49-F238E27FC236}">
                <a16:creationId xmlns:a16="http://schemas.microsoft.com/office/drawing/2014/main" id="{0D0B9658-2C72-41FE-A0EC-C753FBB0E90B}"/>
              </a:ext>
            </a:extLst>
          </p:cNvPr>
          <p:cNvSpPr txBox="1"/>
          <p:nvPr/>
        </p:nvSpPr>
        <p:spPr>
          <a:xfrm>
            <a:off x="251992" y="2937577"/>
            <a:ext cx="5969033" cy="3416320"/>
          </a:xfrm>
          <a:prstGeom prst="rect">
            <a:avLst/>
          </a:prstGeom>
          <a:noFill/>
        </p:spPr>
        <p:txBody>
          <a:bodyPr wrap="square">
            <a:spAutoFit/>
          </a:bodyPr>
          <a:lstStyle/>
          <a:p>
            <a:pPr algn="just">
              <a:spcBef>
                <a:spcPts val="1200"/>
              </a:spcBef>
              <a:spcAft>
                <a:spcPts val="800"/>
              </a:spcAft>
            </a:pPr>
            <a:r>
              <a:rPr lang="es-CL"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En el caso de los puntos 0° a 180° se habla de TIR FACE, ya que es el valor máximo y no es necesario realizar la resta para obtener el valor general, sino simplemente es el de 180° (ver figura izquierda), ya que la referencia parte de 0°. En el caso de los puntos 90° a 270° si que hay que restar el valor absoluto menor al mayor para obtener la distancia horizontal de desviación (ver figura derecha).</a:t>
            </a:r>
            <a:endParaRPr lang="es-CL" sz="3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CuadroTexto 13">
            <a:extLst>
              <a:ext uri="{FF2B5EF4-FFF2-40B4-BE49-F238E27FC236}">
                <a16:creationId xmlns:a16="http://schemas.microsoft.com/office/drawing/2014/main" id="{ADB5A5C7-5E6D-44A3-9210-00BDBB2FCDD1}"/>
              </a:ext>
            </a:extLst>
          </p:cNvPr>
          <p:cNvSpPr txBox="1"/>
          <p:nvPr/>
        </p:nvSpPr>
        <p:spPr>
          <a:xfrm>
            <a:off x="261151" y="2426205"/>
            <a:ext cx="6094520" cy="501419"/>
          </a:xfrm>
          <a:prstGeom prst="rect">
            <a:avLst/>
          </a:prstGeom>
          <a:noFill/>
        </p:spPr>
        <p:txBody>
          <a:bodyPr wrap="square">
            <a:spAutoFit/>
          </a:bodyPr>
          <a:lstStyle/>
          <a:p>
            <a:pPr>
              <a:lnSpc>
                <a:spcPct val="107000"/>
              </a:lnSpc>
              <a:spcBef>
                <a:spcPts val="1200"/>
              </a:spcBef>
              <a:spcAft>
                <a:spcPts val="800"/>
              </a:spcAft>
            </a:pPr>
            <a:r>
              <a:rPr lang="es-CL" sz="2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Desalineación angular</a:t>
            </a:r>
          </a:p>
        </p:txBody>
      </p:sp>
    </p:spTree>
    <p:extLst>
      <p:ext uri="{BB962C8B-B14F-4D97-AF65-F5344CB8AC3E}">
        <p14:creationId xmlns:p14="http://schemas.microsoft.com/office/powerpoint/2010/main" val="11376330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20331A3A-B446-4848-BA37-83ADC1B820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ángulo 4">
            <a:extLst>
              <a:ext uri="{FF2B5EF4-FFF2-40B4-BE49-F238E27FC236}">
                <a16:creationId xmlns:a16="http://schemas.microsoft.com/office/drawing/2014/main" id="{D9AB2C1D-B072-45E7-9846-BEA73E4E6358}"/>
              </a:ext>
            </a:extLst>
          </p:cNvPr>
          <p:cNvSpPr>
            <a:spLocks noChangeAspect="1"/>
          </p:cNvSpPr>
          <p:nvPr/>
        </p:nvSpPr>
        <p:spPr>
          <a:xfrm>
            <a:off x="1802163" y="97655"/>
            <a:ext cx="7830105" cy="905521"/>
          </a:xfrm>
          <a:prstGeom prst="rect">
            <a:avLst/>
          </a:prstGeom>
          <a:solidFill>
            <a:srgbClr val="883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2" name="Título 1">
            <a:extLst>
              <a:ext uri="{FF2B5EF4-FFF2-40B4-BE49-F238E27FC236}">
                <a16:creationId xmlns:a16="http://schemas.microsoft.com/office/drawing/2014/main" id="{F004AFA7-4268-4895-B283-F8C5978BCD78}"/>
              </a:ext>
            </a:extLst>
          </p:cNvPr>
          <p:cNvSpPr>
            <a:spLocks noGrp="1"/>
          </p:cNvSpPr>
          <p:nvPr>
            <p:ph type="title"/>
          </p:nvPr>
        </p:nvSpPr>
        <p:spPr>
          <a:xfrm>
            <a:off x="1970842" y="297401"/>
            <a:ext cx="7403977" cy="506030"/>
          </a:xfrm>
        </p:spPr>
        <p:txBody>
          <a:bodyPr>
            <a:noAutofit/>
          </a:bodyPr>
          <a:lstStyle/>
          <a:p>
            <a:pPr algn="r"/>
            <a:r>
              <a:rPr lang="es-MX" sz="3600" dirty="0">
                <a:solidFill>
                  <a:schemeClr val="bg1"/>
                </a:solidFill>
              </a:rPr>
              <a:t>CONTENIDOS</a:t>
            </a:r>
            <a:endParaRPr lang="es-CL" sz="3600" dirty="0">
              <a:solidFill>
                <a:schemeClr val="bg1"/>
              </a:solidFill>
            </a:endParaRPr>
          </a:p>
        </p:txBody>
      </p:sp>
      <p:sp>
        <p:nvSpPr>
          <p:cNvPr id="7" name="Rectángulo 6">
            <a:extLst>
              <a:ext uri="{FF2B5EF4-FFF2-40B4-BE49-F238E27FC236}">
                <a16:creationId xmlns:a16="http://schemas.microsoft.com/office/drawing/2014/main" id="{46F9B9AF-42E1-44DA-AC4C-F5AC060989FE}"/>
              </a:ext>
            </a:extLst>
          </p:cNvPr>
          <p:cNvSpPr>
            <a:spLocks noChangeAspect="1"/>
          </p:cNvSpPr>
          <p:nvPr/>
        </p:nvSpPr>
        <p:spPr>
          <a:xfrm>
            <a:off x="12020365" y="275204"/>
            <a:ext cx="171634" cy="6161103"/>
          </a:xfrm>
          <a:prstGeom prst="rect">
            <a:avLst/>
          </a:prstGeom>
          <a:solidFill>
            <a:srgbClr val="A7A8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3" name="Rectángulo 2">
            <a:extLst>
              <a:ext uri="{FF2B5EF4-FFF2-40B4-BE49-F238E27FC236}">
                <a16:creationId xmlns:a16="http://schemas.microsoft.com/office/drawing/2014/main" id="{3E7181A0-0EEA-4D44-86E8-40B30A0D7EC6}"/>
              </a:ext>
            </a:extLst>
          </p:cNvPr>
          <p:cNvSpPr>
            <a:spLocks noChangeAspect="1"/>
          </p:cNvSpPr>
          <p:nvPr/>
        </p:nvSpPr>
        <p:spPr>
          <a:xfrm>
            <a:off x="-4" y="97657"/>
            <a:ext cx="1713397" cy="905521"/>
          </a:xfrm>
          <a:prstGeom prst="rect">
            <a:avLst/>
          </a:prstGeom>
          <a:solidFill>
            <a:srgbClr val="A7A8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6" name="Google Shape;98;p2">
            <a:extLst>
              <a:ext uri="{FF2B5EF4-FFF2-40B4-BE49-F238E27FC236}">
                <a16:creationId xmlns:a16="http://schemas.microsoft.com/office/drawing/2014/main" id="{B505BB54-2D66-475E-BA7F-C5007729CFCB}"/>
              </a:ext>
            </a:extLst>
          </p:cNvPr>
          <p:cNvSpPr/>
          <p:nvPr/>
        </p:nvSpPr>
        <p:spPr>
          <a:xfrm>
            <a:off x="2360560" y="2910768"/>
            <a:ext cx="3058524" cy="2385900"/>
          </a:xfrm>
          <a:prstGeom prst="rect">
            <a:avLst/>
          </a:prstGeom>
          <a:solidFill>
            <a:srgbClr val="88354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17" name="Google Shape;99;p2">
            <a:extLst>
              <a:ext uri="{FF2B5EF4-FFF2-40B4-BE49-F238E27FC236}">
                <a16:creationId xmlns:a16="http://schemas.microsoft.com/office/drawing/2014/main" id="{BDA45640-2031-416B-8AB9-6FB59323277F}"/>
              </a:ext>
            </a:extLst>
          </p:cNvPr>
          <p:cNvSpPr txBox="1">
            <a:spLocks/>
          </p:cNvSpPr>
          <p:nvPr/>
        </p:nvSpPr>
        <p:spPr>
          <a:xfrm>
            <a:off x="2494624" y="3484483"/>
            <a:ext cx="2823099" cy="1411049"/>
          </a:xfrm>
          <a:prstGeom prst="rect">
            <a:avLst/>
          </a:prstGeom>
          <a:noFill/>
          <a:ln>
            <a:noFill/>
          </a:ln>
        </p:spPr>
        <p:txBody>
          <a:bodyPr spcFirstLastPara="1" vert="horz" wrap="square" lIns="91425" tIns="45700" rIns="91425" bIns="45700" rtlCol="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0" indent="-457200" rtl="0">
              <a:lnSpc>
                <a:spcPct val="90000"/>
              </a:lnSpc>
              <a:spcBef>
                <a:spcPts val="0"/>
              </a:spcBef>
              <a:spcAft>
                <a:spcPts val="0"/>
              </a:spcAft>
              <a:buClr>
                <a:schemeClr val="lt1"/>
              </a:buClr>
              <a:buSzPts val="2000"/>
              <a:buFont typeface="+mj-lt"/>
              <a:buAutoNum type="arabicPeriod"/>
            </a:pPr>
            <a:r>
              <a:rPr lang="es-CL" sz="1800" dirty="0">
                <a:solidFill>
                  <a:schemeClr val="lt1"/>
                </a:solidFill>
              </a:rPr>
              <a:t>El problemas de la Desalineación.</a:t>
            </a:r>
          </a:p>
          <a:p>
            <a:pPr marL="457200" lvl="0" indent="-457200" rtl="0">
              <a:lnSpc>
                <a:spcPct val="90000"/>
              </a:lnSpc>
              <a:spcBef>
                <a:spcPts val="0"/>
              </a:spcBef>
              <a:spcAft>
                <a:spcPts val="0"/>
              </a:spcAft>
              <a:buClr>
                <a:schemeClr val="lt1"/>
              </a:buClr>
              <a:buSzPts val="2000"/>
              <a:buFont typeface="+mj-lt"/>
              <a:buAutoNum type="arabicPeriod"/>
            </a:pPr>
            <a:r>
              <a:rPr lang="es-CL" sz="1800" dirty="0">
                <a:solidFill>
                  <a:schemeClr val="lt1"/>
                </a:solidFill>
              </a:rPr>
              <a:t>Alineación de Equipos.</a:t>
            </a:r>
          </a:p>
          <a:p>
            <a:pPr marL="457200" lvl="0" indent="-457200" rtl="0">
              <a:lnSpc>
                <a:spcPct val="90000"/>
              </a:lnSpc>
              <a:spcBef>
                <a:spcPts val="0"/>
              </a:spcBef>
              <a:spcAft>
                <a:spcPts val="0"/>
              </a:spcAft>
              <a:buClr>
                <a:schemeClr val="lt1"/>
              </a:buClr>
              <a:buSzPts val="2000"/>
              <a:buFont typeface="+mj-lt"/>
              <a:buAutoNum type="arabicPeriod"/>
            </a:pPr>
            <a:r>
              <a:rPr lang="es-CL" sz="1800" dirty="0">
                <a:solidFill>
                  <a:schemeClr val="lt1"/>
                </a:solidFill>
              </a:rPr>
              <a:t>Medición.</a:t>
            </a:r>
          </a:p>
          <a:p>
            <a:pPr marL="457200" lvl="0" indent="-457200" rtl="0">
              <a:lnSpc>
                <a:spcPct val="90000"/>
              </a:lnSpc>
              <a:spcBef>
                <a:spcPts val="0"/>
              </a:spcBef>
              <a:spcAft>
                <a:spcPts val="0"/>
              </a:spcAft>
              <a:buClr>
                <a:schemeClr val="lt1"/>
              </a:buClr>
              <a:buSzPts val="2000"/>
              <a:buFont typeface="+mj-lt"/>
              <a:buAutoNum type="arabicPeriod"/>
            </a:pPr>
            <a:r>
              <a:rPr lang="es-CL" sz="1800" dirty="0">
                <a:solidFill>
                  <a:schemeClr val="lt1"/>
                </a:solidFill>
              </a:rPr>
              <a:t>Corrección.</a:t>
            </a:r>
          </a:p>
        </p:txBody>
      </p:sp>
      <p:sp>
        <p:nvSpPr>
          <p:cNvPr id="19" name="Google Shape;100;p2">
            <a:extLst>
              <a:ext uri="{FF2B5EF4-FFF2-40B4-BE49-F238E27FC236}">
                <a16:creationId xmlns:a16="http://schemas.microsoft.com/office/drawing/2014/main" id="{1147F5E7-806C-4CB2-8BA7-149201447581}"/>
              </a:ext>
            </a:extLst>
          </p:cNvPr>
          <p:cNvSpPr txBox="1"/>
          <p:nvPr/>
        </p:nvSpPr>
        <p:spPr>
          <a:xfrm>
            <a:off x="2556769" y="1806258"/>
            <a:ext cx="3190672" cy="870967"/>
          </a:xfrm>
          <a:prstGeom prst="rect">
            <a:avLst/>
          </a:prstGeom>
          <a:noFill/>
          <a:ln>
            <a:noFill/>
          </a:ln>
        </p:spPr>
        <p:txBody>
          <a:bodyPr spcFirstLastPara="1" wrap="square" lIns="91425" tIns="45700" rIns="91425" bIns="45700" anchor="t" anchorCtr="0">
            <a:spAutoFit/>
          </a:bodyPr>
          <a:lstStyle/>
          <a:p>
            <a:pPr marL="0" marR="0" lvl="0" indent="0" algn="ctr" rtl="0">
              <a:lnSpc>
                <a:spcPct val="110000"/>
              </a:lnSpc>
              <a:spcBef>
                <a:spcPts val="0"/>
              </a:spcBef>
              <a:spcAft>
                <a:spcPts val="0"/>
              </a:spcAft>
              <a:buClr>
                <a:schemeClr val="dk1"/>
              </a:buClr>
              <a:buSzPts val="1800"/>
              <a:buFont typeface="Calibri"/>
              <a:buNone/>
            </a:pPr>
            <a:r>
              <a:rPr lang="es-CL" sz="2800" b="1" dirty="0">
                <a:solidFill>
                  <a:schemeClr val="dk1"/>
                </a:solidFill>
                <a:latin typeface="Calibri"/>
                <a:ea typeface="Calibri"/>
                <a:cs typeface="Calibri"/>
                <a:sym typeface="Calibri"/>
              </a:rPr>
              <a:t>TEMA</a:t>
            </a:r>
            <a:r>
              <a:rPr lang="es-CL" sz="2800" b="1" i="0" u="none" strike="noStrike" cap="none" dirty="0">
                <a:solidFill>
                  <a:schemeClr val="dk1"/>
                </a:solidFill>
                <a:latin typeface="Calibri"/>
                <a:ea typeface="Calibri"/>
                <a:cs typeface="Calibri"/>
                <a:sym typeface="Calibri"/>
              </a:rPr>
              <a:t> N°1 </a:t>
            </a:r>
            <a:endParaRPr sz="1400" b="0" i="0" u="none" strike="noStrike" cap="none" dirty="0">
              <a:solidFill>
                <a:srgbClr val="000000"/>
              </a:solidFill>
              <a:latin typeface="Arial"/>
              <a:ea typeface="Arial"/>
              <a:cs typeface="Arial"/>
              <a:sym typeface="Arial"/>
            </a:endParaRPr>
          </a:p>
          <a:p>
            <a:pPr marL="0" marR="0" lvl="0" indent="0" algn="ctr" rtl="0">
              <a:lnSpc>
                <a:spcPct val="110000"/>
              </a:lnSpc>
              <a:spcBef>
                <a:spcPts val="0"/>
              </a:spcBef>
              <a:spcAft>
                <a:spcPts val="0"/>
              </a:spcAft>
              <a:buClr>
                <a:schemeClr val="dk1"/>
              </a:buClr>
              <a:buSzPts val="1800"/>
              <a:buFont typeface="Calibri"/>
              <a:buNone/>
            </a:pPr>
            <a:r>
              <a:rPr lang="es-CL" b="1" dirty="0">
                <a:solidFill>
                  <a:schemeClr val="dk1"/>
                </a:solidFill>
                <a:latin typeface="Calibri"/>
                <a:ea typeface="Arial"/>
                <a:cs typeface="Calibri"/>
                <a:sym typeface="Calibri"/>
              </a:rPr>
              <a:t>SISTEMA ELECTROMECÁNICO</a:t>
            </a:r>
            <a:endParaRPr sz="1400" b="0" i="0" u="none" strike="noStrike" cap="none" dirty="0">
              <a:solidFill>
                <a:srgbClr val="000000"/>
              </a:solidFill>
              <a:latin typeface="Arial"/>
              <a:ea typeface="Arial"/>
              <a:cs typeface="Arial"/>
              <a:sym typeface="Arial"/>
            </a:endParaRPr>
          </a:p>
        </p:txBody>
      </p:sp>
      <p:sp>
        <p:nvSpPr>
          <p:cNvPr id="20" name="Google Shape;103;p2">
            <a:extLst>
              <a:ext uri="{FF2B5EF4-FFF2-40B4-BE49-F238E27FC236}">
                <a16:creationId xmlns:a16="http://schemas.microsoft.com/office/drawing/2014/main" id="{5F290DCF-1E0D-4358-82AA-961B71715C17}"/>
              </a:ext>
            </a:extLst>
          </p:cNvPr>
          <p:cNvSpPr txBox="1"/>
          <p:nvPr/>
        </p:nvSpPr>
        <p:spPr>
          <a:xfrm>
            <a:off x="5932523" y="1821638"/>
            <a:ext cx="2607900" cy="855600"/>
          </a:xfrm>
          <a:prstGeom prst="rect">
            <a:avLst/>
          </a:prstGeom>
          <a:noFill/>
          <a:ln>
            <a:noFill/>
          </a:ln>
        </p:spPr>
        <p:txBody>
          <a:bodyPr spcFirstLastPara="1" wrap="square" lIns="91425" tIns="45700" rIns="91425" bIns="45700" anchor="t" anchorCtr="0">
            <a:noAutofit/>
          </a:bodyPr>
          <a:lstStyle/>
          <a:p>
            <a:pPr marL="0" marR="0" lvl="0" indent="0" algn="ctr" rtl="0">
              <a:lnSpc>
                <a:spcPct val="110000"/>
              </a:lnSpc>
              <a:spcBef>
                <a:spcPts val="0"/>
              </a:spcBef>
              <a:spcAft>
                <a:spcPts val="0"/>
              </a:spcAft>
              <a:buClr>
                <a:schemeClr val="dk1"/>
              </a:buClr>
              <a:buSzPts val="1800"/>
              <a:buFont typeface="Calibri"/>
              <a:buNone/>
            </a:pPr>
            <a:r>
              <a:rPr lang="es-CL" sz="2800" b="1" dirty="0">
                <a:solidFill>
                  <a:schemeClr val="dk1"/>
                </a:solidFill>
                <a:latin typeface="Calibri"/>
                <a:ea typeface="Calibri"/>
                <a:cs typeface="Calibri"/>
                <a:sym typeface="Calibri"/>
              </a:rPr>
              <a:t>TEMA</a:t>
            </a:r>
            <a:r>
              <a:rPr lang="es-CL" sz="2800" b="1" i="0" u="none" strike="noStrike" cap="none" dirty="0">
                <a:solidFill>
                  <a:schemeClr val="dk1"/>
                </a:solidFill>
                <a:latin typeface="Calibri"/>
                <a:ea typeface="Calibri"/>
                <a:cs typeface="Calibri"/>
                <a:sym typeface="Calibri"/>
              </a:rPr>
              <a:t> N°2 </a:t>
            </a:r>
            <a:endParaRPr sz="1400" b="0" i="0" u="none" strike="noStrike" cap="none" dirty="0">
              <a:solidFill>
                <a:srgbClr val="000000"/>
              </a:solidFill>
              <a:latin typeface="Arial"/>
              <a:ea typeface="Arial"/>
              <a:cs typeface="Arial"/>
              <a:sym typeface="Arial"/>
            </a:endParaRPr>
          </a:p>
          <a:p>
            <a:pPr marL="0" marR="0" lvl="0" indent="0" algn="ctr" rtl="0">
              <a:lnSpc>
                <a:spcPct val="110000"/>
              </a:lnSpc>
              <a:spcBef>
                <a:spcPts val="0"/>
              </a:spcBef>
              <a:spcAft>
                <a:spcPts val="0"/>
              </a:spcAft>
              <a:buClr>
                <a:schemeClr val="dk1"/>
              </a:buClr>
              <a:buSzPts val="1800"/>
              <a:buFont typeface="Calibri"/>
              <a:buNone/>
            </a:pPr>
            <a:r>
              <a:rPr lang="es-CL" sz="1800" b="1" i="0" u="none" strike="noStrike" cap="none" dirty="0">
                <a:solidFill>
                  <a:schemeClr val="dk1"/>
                </a:solidFill>
                <a:latin typeface="Calibri"/>
                <a:ea typeface="Calibri"/>
                <a:cs typeface="Calibri"/>
                <a:sym typeface="Calibri"/>
              </a:rPr>
              <a:t>SISTEMA NEUMÁTICO</a:t>
            </a:r>
            <a:endParaRPr sz="1400" b="0" i="0" u="none" strike="noStrike" cap="none" dirty="0">
              <a:solidFill>
                <a:srgbClr val="000000"/>
              </a:solidFill>
              <a:latin typeface="Arial"/>
              <a:ea typeface="Arial"/>
              <a:cs typeface="Arial"/>
              <a:sym typeface="Arial"/>
            </a:endParaRPr>
          </a:p>
        </p:txBody>
      </p:sp>
      <p:sp>
        <p:nvSpPr>
          <p:cNvPr id="21" name="Google Shape;104;p2">
            <a:extLst>
              <a:ext uri="{FF2B5EF4-FFF2-40B4-BE49-F238E27FC236}">
                <a16:creationId xmlns:a16="http://schemas.microsoft.com/office/drawing/2014/main" id="{27877D03-9C2F-47FB-9AEF-C09CC4149143}"/>
              </a:ext>
            </a:extLst>
          </p:cNvPr>
          <p:cNvSpPr/>
          <p:nvPr/>
        </p:nvSpPr>
        <p:spPr>
          <a:xfrm>
            <a:off x="5961189" y="2910768"/>
            <a:ext cx="3058524" cy="2385900"/>
          </a:xfrm>
          <a:prstGeom prst="rect">
            <a:avLst/>
          </a:prstGeom>
          <a:solidFill>
            <a:srgbClr val="88354D"/>
          </a:solidFill>
          <a:ln>
            <a:noFill/>
          </a:ln>
        </p:spPr>
        <p:txBody>
          <a:bodyPr spcFirstLastPara="1" wrap="square" lIns="91425" tIns="45700" rIns="91425" bIns="45700" anchor="ctr" anchorCtr="0">
            <a:noAutofit/>
          </a:bodyPr>
          <a:lstStyle/>
          <a:p>
            <a:pPr marL="457200" marR="0" lvl="0" indent="-457200" rtl="0">
              <a:lnSpc>
                <a:spcPct val="90000"/>
              </a:lnSpc>
              <a:spcBef>
                <a:spcPts val="0"/>
              </a:spcBef>
              <a:spcAft>
                <a:spcPts val="0"/>
              </a:spcAft>
              <a:buClr>
                <a:schemeClr val="lt1"/>
              </a:buClr>
              <a:buSzPts val="2000"/>
              <a:buFont typeface="+mj-lt"/>
              <a:buAutoNum type="arabicPeriod"/>
            </a:pPr>
            <a:r>
              <a:rPr lang="es-MX" sz="1800" dirty="0">
                <a:solidFill>
                  <a:schemeClr val="lt1"/>
                </a:solidFill>
                <a:latin typeface="Calibri"/>
                <a:ea typeface="Calibri"/>
                <a:cs typeface="Calibri"/>
                <a:sym typeface="Calibri"/>
              </a:rPr>
              <a:t>¿Qué es la neumática?</a:t>
            </a:r>
          </a:p>
          <a:p>
            <a:pPr marL="457200" marR="0" lvl="0" indent="-457200" rtl="0">
              <a:lnSpc>
                <a:spcPct val="90000"/>
              </a:lnSpc>
              <a:spcBef>
                <a:spcPts val="0"/>
              </a:spcBef>
              <a:spcAft>
                <a:spcPts val="0"/>
              </a:spcAft>
              <a:buClr>
                <a:schemeClr val="lt1"/>
              </a:buClr>
              <a:buSzPts val="2000"/>
              <a:buFont typeface="+mj-lt"/>
              <a:buAutoNum type="arabicPeriod"/>
            </a:pPr>
            <a:r>
              <a:rPr lang="es-MX" sz="1800" b="0" i="0" u="none" strike="noStrike" cap="none" dirty="0">
                <a:solidFill>
                  <a:schemeClr val="lt1"/>
                </a:solidFill>
                <a:latin typeface="Calibri"/>
                <a:ea typeface="Calibri"/>
                <a:cs typeface="Calibri"/>
                <a:sym typeface="Calibri"/>
              </a:rPr>
              <a:t>Parámetros y magnitudes</a:t>
            </a:r>
          </a:p>
          <a:p>
            <a:pPr marL="457200" marR="0" lvl="0" indent="-457200" rtl="0">
              <a:lnSpc>
                <a:spcPct val="90000"/>
              </a:lnSpc>
              <a:spcBef>
                <a:spcPts val="0"/>
              </a:spcBef>
              <a:spcAft>
                <a:spcPts val="0"/>
              </a:spcAft>
              <a:buClr>
                <a:schemeClr val="lt1"/>
              </a:buClr>
              <a:buSzPts val="2000"/>
              <a:buFont typeface="+mj-lt"/>
              <a:buAutoNum type="arabicPeriod"/>
            </a:pPr>
            <a:r>
              <a:rPr lang="es-MX" sz="1800" dirty="0">
                <a:solidFill>
                  <a:schemeClr val="lt1"/>
                </a:solidFill>
                <a:latin typeface="Calibri"/>
                <a:ea typeface="Calibri"/>
                <a:cs typeface="Calibri"/>
                <a:sym typeface="Calibri"/>
              </a:rPr>
              <a:t>Elementos neumáticos</a:t>
            </a:r>
          </a:p>
          <a:p>
            <a:pPr marL="457200" marR="0" lvl="0" indent="-457200" rtl="0">
              <a:lnSpc>
                <a:spcPct val="90000"/>
              </a:lnSpc>
              <a:spcBef>
                <a:spcPts val="0"/>
              </a:spcBef>
              <a:spcAft>
                <a:spcPts val="0"/>
              </a:spcAft>
              <a:buClr>
                <a:schemeClr val="lt1"/>
              </a:buClr>
              <a:buSzPts val="2000"/>
              <a:buFont typeface="+mj-lt"/>
              <a:buAutoNum type="arabicPeriod"/>
            </a:pPr>
            <a:r>
              <a:rPr lang="es-MX" sz="1800" b="0" i="0" u="none" strike="noStrike" cap="none" dirty="0">
                <a:solidFill>
                  <a:schemeClr val="lt1"/>
                </a:solidFill>
                <a:latin typeface="Calibri"/>
                <a:ea typeface="Calibri"/>
                <a:cs typeface="Calibri"/>
                <a:sym typeface="Calibri"/>
              </a:rPr>
              <a:t>Herramientas</a:t>
            </a:r>
          </a:p>
          <a:p>
            <a:pPr marL="457200" marR="0" lvl="0" indent="-457200" rtl="0">
              <a:lnSpc>
                <a:spcPct val="90000"/>
              </a:lnSpc>
              <a:spcBef>
                <a:spcPts val="0"/>
              </a:spcBef>
              <a:spcAft>
                <a:spcPts val="0"/>
              </a:spcAft>
              <a:buClr>
                <a:schemeClr val="lt1"/>
              </a:buClr>
              <a:buSzPts val="2000"/>
              <a:buFont typeface="+mj-lt"/>
              <a:buAutoNum type="arabicPeriod"/>
            </a:pPr>
            <a:r>
              <a:rPr lang="es-MX" sz="1800" dirty="0">
                <a:solidFill>
                  <a:schemeClr val="lt1"/>
                </a:solidFill>
                <a:latin typeface="Calibri"/>
                <a:ea typeface="Calibri"/>
                <a:cs typeface="Calibri"/>
                <a:sym typeface="Calibri"/>
              </a:rPr>
              <a:t>Prevención de riesgos</a:t>
            </a:r>
            <a:endParaRPr lang="es-MX" sz="1800" b="0" i="0" u="none" strike="noStrike" cap="none" dirty="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9608236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8AB8DF45-D257-4717-BC84-A77414CCDC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Rectángulo 9">
            <a:extLst>
              <a:ext uri="{FF2B5EF4-FFF2-40B4-BE49-F238E27FC236}">
                <a16:creationId xmlns:a16="http://schemas.microsoft.com/office/drawing/2014/main" id="{B263A589-862B-46FE-947A-C1E49DB6D165}"/>
              </a:ext>
            </a:extLst>
          </p:cNvPr>
          <p:cNvSpPr/>
          <p:nvPr/>
        </p:nvSpPr>
        <p:spPr>
          <a:xfrm>
            <a:off x="12020365" y="275204"/>
            <a:ext cx="171634" cy="6161103"/>
          </a:xfrm>
          <a:prstGeom prst="rect">
            <a:avLst/>
          </a:prstGeom>
          <a:solidFill>
            <a:srgbClr val="A7A8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6" name="Título 3">
            <a:extLst>
              <a:ext uri="{FF2B5EF4-FFF2-40B4-BE49-F238E27FC236}">
                <a16:creationId xmlns:a16="http://schemas.microsoft.com/office/drawing/2014/main" id="{27409035-8202-4EB9-9D30-FE6DD6CE5419}"/>
              </a:ext>
            </a:extLst>
          </p:cNvPr>
          <p:cNvSpPr>
            <a:spLocks noGrp="1"/>
          </p:cNvSpPr>
          <p:nvPr>
            <p:ph type="title"/>
          </p:nvPr>
        </p:nvSpPr>
        <p:spPr>
          <a:xfrm>
            <a:off x="296663" y="365125"/>
            <a:ext cx="10515600" cy="1325563"/>
          </a:xfrm>
        </p:spPr>
        <p:txBody>
          <a:bodyPr/>
          <a:lstStyle/>
          <a:p>
            <a:r>
              <a:rPr lang="es-MX" dirty="0">
                <a:solidFill>
                  <a:srgbClr val="A7A8AA"/>
                </a:solidFill>
              </a:rPr>
              <a:t>INTERPRETACIÓN Y EVALUACIÓN</a:t>
            </a:r>
            <a:br>
              <a:rPr lang="es-MX" dirty="0">
                <a:solidFill>
                  <a:srgbClr val="A7A8AA"/>
                </a:solidFill>
              </a:rPr>
            </a:br>
            <a:r>
              <a:rPr lang="es-MX" dirty="0">
                <a:solidFill>
                  <a:srgbClr val="88354D"/>
                </a:solidFill>
              </a:rPr>
              <a:t>DE RESULTADOS</a:t>
            </a:r>
            <a:endParaRPr lang="es-CL" dirty="0">
              <a:solidFill>
                <a:srgbClr val="88354D"/>
              </a:solidFill>
            </a:endParaRPr>
          </a:p>
        </p:txBody>
      </p:sp>
      <p:sp>
        <p:nvSpPr>
          <p:cNvPr id="17" name="Rectángulo 16">
            <a:extLst>
              <a:ext uri="{FF2B5EF4-FFF2-40B4-BE49-F238E27FC236}">
                <a16:creationId xmlns:a16="http://schemas.microsoft.com/office/drawing/2014/main" id="{77C7AA7B-38FD-4984-ABD9-83C49EFE6F4B}"/>
              </a:ext>
            </a:extLst>
          </p:cNvPr>
          <p:cNvSpPr/>
          <p:nvPr/>
        </p:nvSpPr>
        <p:spPr>
          <a:xfrm>
            <a:off x="403193" y="260025"/>
            <a:ext cx="1336831" cy="45719"/>
          </a:xfrm>
          <a:prstGeom prst="rect">
            <a:avLst/>
          </a:prstGeom>
          <a:solidFill>
            <a:srgbClr val="883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9" name="Google Shape;305;p29">
            <a:extLst>
              <a:ext uri="{FF2B5EF4-FFF2-40B4-BE49-F238E27FC236}">
                <a16:creationId xmlns:a16="http://schemas.microsoft.com/office/drawing/2014/main" id="{F372FD6B-0F7F-425D-9669-B0560A779AC6}"/>
              </a:ext>
            </a:extLst>
          </p:cNvPr>
          <p:cNvSpPr/>
          <p:nvPr/>
        </p:nvSpPr>
        <p:spPr>
          <a:xfrm>
            <a:off x="0" y="2332007"/>
            <a:ext cx="6391184" cy="4104300"/>
          </a:xfrm>
          <a:prstGeom prst="rect">
            <a:avLst/>
          </a:prstGeom>
          <a:solidFill>
            <a:srgbClr val="88354D"/>
          </a:solidFill>
          <a:ln w="9525" cap="flat" cmpd="sng">
            <a:noFill/>
            <a:prstDash val="solid"/>
            <a:round/>
            <a:headEnd type="none" w="sm" len="sm"/>
            <a:tailEnd type="none" w="sm" len="sm"/>
          </a:ln>
        </p:spPr>
        <p:txBody>
          <a:bodyPr spcFirstLastPara="1" wrap="square" lIns="91425" tIns="45700" rIns="91425" bIns="45700" anchor="t" anchorCtr="0">
            <a:noAutofit/>
          </a:bodyPr>
          <a:lstStyle/>
          <a:p>
            <a:endParaRPr lang="es-CL" sz="2400" dirty="0">
              <a:solidFill>
                <a:schemeClr val="bg1"/>
              </a:solidFill>
            </a:endParaRPr>
          </a:p>
        </p:txBody>
      </p:sp>
      <mc:AlternateContent xmlns:mc="http://schemas.openxmlformats.org/markup-compatibility/2006" xmlns:a14="http://schemas.microsoft.com/office/drawing/2010/main">
        <mc:Choice Requires="a14">
          <p:sp>
            <p:nvSpPr>
              <p:cNvPr id="13" name="CuadroTexto 12">
                <a:extLst>
                  <a:ext uri="{FF2B5EF4-FFF2-40B4-BE49-F238E27FC236}">
                    <a16:creationId xmlns:a16="http://schemas.microsoft.com/office/drawing/2014/main" id="{0D0B9658-2C72-41FE-A0EC-C753FBB0E90B}"/>
                  </a:ext>
                </a:extLst>
              </p:cNvPr>
              <p:cNvSpPr txBox="1"/>
              <p:nvPr/>
            </p:nvSpPr>
            <p:spPr>
              <a:xfrm>
                <a:off x="251992" y="2937577"/>
                <a:ext cx="5969033" cy="3477875"/>
              </a:xfrm>
              <a:prstGeom prst="rect">
                <a:avLst/>
              </a:prstGeom>
              <a:noFill/>
            </p:spPr>
            <p:txBody>
              <a:bodyPr wrap="square">
                <a:spAutoFit/>
              </a:bodyPr>
              <a:lstStyle/>
              <a:p>
                <a:pPr algn="just">
                  <a:spcBef>
                    <a:spcPts val="1200"/>
                  </a:spcBef>
                  <a:spcAft>
                    <a:spcPts val="800"/>
                  </a:spcAft>
                </a:pPr>
                <a:r>
                  <a:rPr lang="es-CL" sz="2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El desnivel existente del motor visto anteriormente produce un ángulo de desviación que le llamaremos </a:t>
                </a:r>
                <a14:m>
                  <m:oMath xmlns:m="http://schemas.openxmlformats.org/officeDocument/2006/math">
                    <m:r>
                      <a:rPr lang="es-CL" sz="22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𝛼</m:t>
                    </m:r>
                  </m:oMath>
                </a14:m>
                <a:r>
                  <a:rPr lang="es-CL" sz="22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(ver figura izquierda). Este ángulo es el que mide la desalineación angular y se puede obtener mediante la relación trigonométrica seno (ver figura derecha). </a:t>
                </a:r>
                <a:r>
                  <a:rPr lang="es-CL" sz="2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Una vez que se conoce el desplazamiento FACE en la dirección axial del acoplamiento, y su diámetro, se puede calcular el ángulo de desalineación con el </a:t>
                </a:r>
                <a14:m>
                  <m:oMath xmlns:m="http://schemas.openxmlformats.org/officeDocument/2006/math">
                    <m:r>
                      <m:rPr>
                        <m:sty m:val="p"/>
                      </m:rPr>
                      <a:rPr lang="es-CL" sz="2200">
                        <a:solidFill>
                          <a:schemeClr val="bg1"/>
                        </a:solidFill>
                        <a:effectLst/>
                        <a:latin typeface="Cambria Math" panose="02040503050406030204" pitchFamily="18" charset="0"/>
                        <a:ea typeface="Calibri" panose="020F0502020204030204" pitchFamily="34" charset="0"/>
                        <a:cs typeface="Calibri" panose="020F0502020204030204" pitchFamily="34" charset="0"/>
                      </a:rPr>
                      <m:t>arcoseno</m:t>
                    </m:r>
                    <m:r>
                      <a:rPr lang="es-CL" sz="2200">
                        <a:solidFill>
                          <a:schemeClr val="bg1"/>
                        </a:solidFill>
                        <a:effectLst/>
                        <a:latin typeface="Cambria Math" panose="02040503050406030204" pitchFamily="18" charset="0"/>
                        <a:ea typeface="Calibri" panose="020F0502020204030204" pitchFamily="34" charset="0"/>
                        <a:cs typeface="Calibri" panose="020F0502020204030204" pitchFamily="34" charset="0"/>
                      </a:rPr>
                      <m:t>(</m:t>
                    </m:r>
                    <m:r>
                      <m:rPr>
                        <m:sty m:val="p"/>
                      </m:rPr>
                      <a:rPr lang="es-CL" sz="2200">
                        <a:solidFill>
                          <a:schemeClr val="bg1"/>
                        </a:solidFill>
                        <a:effectLst/>
                        <a:latin typeface="Cambria Math" panose="02040503050406030204" pitchFamily="18" charset="0"/>
                        <a:ea typeface="Calibri" panose="020F0502020204030204" pitchFamily="34" charset="0"/>
                        <a:cs typeface="Calibri" panose="020F0502020204030204" pitchFamily="34" charset="0"/>
                      </a:rPr>
                      <m:t>α</m:t>
                    </m:r>
                    <m:r>
                      <a:rPr lang="es-CL" sz="2200">
                        <a:solidFill>
                          <a:schemeClr val="bg1"/>
                        </a:solidFill>
                        <a:effectLst/>
                        <a:latin typeface="Cambria Math" panose="02040503050406030204" pitchFamily="18" charset="0"/>
                        <a:ea typeface="Calibri" panose="020F0502020204030204" pitchFamily="34" charset="0"/>
                        <a:cs typeface="Calibri" panose="020F0502020204030204" pitchFamily="34" charset="0"/>
                      </a:rPr>
                      <m:t>)</m:t>
                    </m:r>
                  </m:oMath>
                </a14:m>
                <a:r>
                  <a:rPr lang="es-CL" sz="2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tanto vertical como horizontal.</a:t>
                </a:r>
              </a:p>
            </p:txBody>
          </p:sp>
        </mc:Choice>
        <mc:Fallback xmlns="">
          <p:sp>
            <p:nvSpPr>
              <p:cNvPr id="13" name="CuadroTexto 12">
                <a:extLst>
                  <a:ext uri="{FF2B5EF4-FFF2-40B4-BE49-F238E27FC236}">
                    <a16:creationId xmlns:a16="http://schemas.microsoft.com/office/drawing/2014/main" id="{0D0B9658-2C72-41FE-A0EC-C753FBB0E90B}"/>
                  </a:ext>
                </a:extLst>
              </p:cNvPr>
              <p:cNvSpPr txBox="1">
                <a:spLocks noRot="1" noChangeAspect="1" noMove="1" noResize="1" noEditPoints="1" noAdjustHandles="1" noChangeArrowheads="1" noChangeShapeType="1" noTextEdit="1"/>
              </p:cNvSpPr>
              <p:nvPr/>
            </p:nvSpPr>
            <p:spPr>
              <a:xfrm>
                <a:off x="251992" y="2937577"/>
                <a:ext cx="5969033" cy="3477875"/>
              </a:xfrm>
              <a:prstGeom prst="rect">
                <a:avLst/>
              </a:prstGeom>
              <a:blipFill>
                <a:blip r:embed="rId3"/>
                <a:stretch>
                  <a:fillRect l="-1327" t="-1228" r="-1224" b="-2632"/>
                </a:stretch>
              </a:blipFill>
            </p:spPr>
            <p:txBody>
              <a:bodyPr/>
              <a:lstStyle/>
              <a:p>
                <a:r>
                  <a:rPr lang="es-CL">
                    <a:noFill/>
                  </a:rPr>
                  <a:t> </a:t>
                </a:r>
              </a:p>
            </p:txBody>
          </p:sp>
        </mc:Fallback>
      </mc:AlternateContent>
      <p:sp>
        <p:nvSpPr>
          <p:cNvPr id="14" name="CuadroTexto 13">
            <a:extLst>
              <a:ext uri="{FF2B5EF4-FFF2-40B4-BE49-F238E27FC236}">
                <a16:creationId xmlns:a16="http://schemas.microsoft.com/office/drawing/2014/main" id="{ADB5A5C7-5E6D-44A3-9210-00BDBB2FCDD1}"/>
              </a:ext>
            </a:extLst>
          </p:cNvPr>
          <p:cNvSpPr txBox="1"/>
          <p:nvPr/>
        </p:nvSpPr>
        <p:spPr>
          <a:xfrm>
            <a:off x="261151" y="2426205"/>
            <a:ext cx="6094520" cy="501419"/>
          </a:xfrm>
          <a:prstGeom prst="rect">
            <a:avLst/>
          </a:prstGeom>
          <a:noFill/>
        </p:spPr>
        <p:txBody>
          <a:bodyPr wrap="square">
            <a:spAutoFit/>
          </a:bodyPr>
          <a:lstStyle/>
          <a:p>
            <a:pPr>
              <a:lnSpc>
                <a:spcPct val="107000"/>
              </a:lnSpc>
              <a:spcBef>
                <a:spcPts val="1200"/>
              </a:spcBef>
              <a:spcAft>
                <a:spcPts val="800"/>
              </a:spcAft>
            </a:pPr>
            <a:r>
              <a:rPr lang="es-CL" sz="2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Desalineación angular</a:t>
            </a:r>
          </a:p>
        </p:txBody>
      </p:sp>
      <p:grpSp>
        <p:nvGrpSpPr>
          <p:cNvPr id="29" name="Grupo 28">
            <a:extLst>
              <a:ext uri="{FF2B5EF4-FFF2-40B4-BE49-F238E27FC236}">
                <a16:creationId xmlns:a16="http://schemas.microsoft.com/office/drawing/2014/main" id="{3D614431-DC5C-4C58-A7CD-190813A53E11}"/>
              </a:ext>
            </a:extLst>
          </p:cNvPr>
          <p:cNvGrpSpPr/>
          <p:nvPr/>
        </p:nvGrpSpPr>
        <p:grpSpPr>
          <a:xfrm>
            <a:off x="6473017" y="3337852"/>
            <a:ext cx="5377189" cy="1648460"/>
            <a:chOff x="-170622" y="60955"/>
            <a:chExt cx="5571592" cy="1342975"/>
          </a:xfrm>
        </p:grpSpPr>
        <p:pic>
          <p:nvPicPr>
            <p:cNvPr id="30" name="Imagen 29">
              <a:extLst>
                <a:ext uri="{FF2B5EF4-FFF2-40B4-BE49-F238E27FC236}">
                  <a16:creationId xmlns:a16="http://schemas.microsoft.com/office/drawing/2014/main" id="{179539F1-F79D-4111-B25C-EC3A2026C5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22249" y="141326"/>
              <a:ext cx="1178721" cy="1262604"/>
            </a:xfrm>
            <a:prstGeom prst="rect">
              <a:avLst/>
            </a:prstGeom>
          </p:spPr>
        </p:pic>
        <p:pic>
          <p:nvPicPr>
            <p:cNvPr id="31" name="Imagen 30">
              <a:extLst>
                <a:ext uri="{FF2B5EF4-FFF2-40B4-BE49-F238E27FC236}">
                  <a16:creationId xmlns:a16="http://schemas.microsoft.com/office/drawing/2014/main" id="{3877903A-5EA6-4175-951F-6BB0F0C2D76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0622" y="60955"/>
              <a:ext cx="3814432" cy="1342975"/>
            </a:xfrm>
            <a:prstGeom prst="rect">
              <a:avLst/>
            </a:prstGeom>
          </p:spPr>
        </p:pic>
      </p:grpSp>
      <p:sp>
        <p:nvSpPr>
          <p:cNvPr id="32" name="CuadroTexto 31">
            <a:extLst>
              <a:ext uri="{FF2B5EF4-FFF2-40B4-BE49-F238E27FC236}">
                <a16:creationId xmlns:a16="http://schemas.microsoft.com/office/drawing/2014/main" id="{7327AB14-B0B8-49B5-A8AB-95043AD3866F}"/>
              </a:ext>
            </a:extLst>
          </p:cNvPr>
          <p:cNvSpPr txBox="1"/>
          <p:nvPr/>
        </p:nvSpPr>
        <p:spPr>
          <a:xfrm>
            <a:off x="7750205" y="6096402"/>
            <a:ext cx="3754555" cy="230832"/>
          </a:xfrm>
          <a:prstGeom prst="rect">
            <a:avLst/>
          </a:prstGeom>
          <a:noFill/>
        </p:spPr>
        <p:txBody>
          <a:bodyPr wrap="square">
            <a:spAutoFit/>
          </a:bodyPr>
          <a:lstStyle/>
          <a:p>
            <a:pPr algn="ctr" rtl="0">
              <a:spcBef>
                <a:spcPts val="1000"/>
              </a:spcBef>
              <a:spcAft>
                <a:spcPts val="0"/>
              </a:spcAft>
            </a:pPr>
            <a:r>
              <a:rPr lang="es-ES" sz="900" b="0" i="0" u="none" strike="noStrike" dirty="0">
                <a:solidFill>
                  <a:srgbClr val="000000"/>
                </a:solidFill>
                <a:effectLst/>
                <a:latin typeface="Calibri" panose="020F0502020204030204" pitchFamily="34" charset="0"/>
              </a:rPr>
              <a:t>Fuente: Apunte, Liceo Industrial Eulogio Gordo Moneo, Antofagasta, Chile</a:t>
            </a:r>
            <a:endParaRPr lang="es-ES" sz="1200" b="0" dirty="0">
              <a:effectLst/>
            </a:endParaRPr>
          </a:p>
        </p:txBody>
      </p:sp>
      <p:sp>
        <p:nvSpPr>
          <p:cNvPr id="33" name="CuadroTexto 32">
            <a:extLst>
              <a:ext uri="{FF2B5EF4-FFF2-40B4-BE49-F238E27FC236}">
                <a16:creationId xmlns:a16="http://schemas.microsoft.com/office/drawing/2014/main" id="{E3881E99-53EF-486F-BA61-6A44FDC2BAD1}"/>
              </a:ext>
            </a:extLst>
          </p:cNvPr>
          <p:cNvSpPr txBox="1"/>
          <p:nvPr/>
        </p:nvSpPr>
        <p:spPr>
          <a:xfrm>
            <a:off x="6984168" y="5398936"/>
            <a:ext cx="2914434" cy="369332"/>
          </a:xfrm>
          <a:prstGeom prst="rect">
            <a:avLst/>
          </a:prstGeom>
          <a:noFill/>
        </p:spPr>
        <p:txBody>
          <a:bodyPr wrap="square">
            <a:spAutoFit/>
          </a:bodyPr>
          <a:lstStyle/>
          <a:p>
            <a:pPr algn="ctr" rtl="0">
              <a:spcBef>
                <a:spcPts val="1000"/>
              </a:spcBef>
              <a:spcAft>
                <a:spcPts val="0"/>
              </a:spcAft>
            </a:pPr>
            <a:r>
              <a:rPr lang="es-ES" b="1" dirty="0">
                <a:solidFill>
                  <a:srgbClr val="88354D"/>
                </a:solidFill>
                <a:effectLst/>
                <a:latin typeface="Calibri" panose="020F0502020204030204" pitchFamily="34" charset="0"/>
              </a:rPr>
              <a:t>Desalineación angular</a:t>
            </a:r>
            <a:endParaRPr lang="es-ES" sz="1800" b="1" dirty="0">
              <a:solidFill>
                <a:srgbClr val="88354D"/>
              </a:solidFill>
              <a:effectLst/>
            </a:endParaRPr>
          </a:p>
        </p:txBody>
      </p:sp>
      <p:sp>
        <p:nvSpPr>
          <p:cNvPr id="34" name="CuadroTexto 33">
            <a:extLst>
              <a:ext uri="{FF2B5EF4-FFF2-40B4-BE49-F238E27FC236}">
                <a16:creationId xmlns:a16="http://schemas.microsoft.com/office/drawing/2014/main" id="{5551A947-1B50-4D38-911D-5B40B7E3F70C}"/>
              </a:ext>
            </a:extLst>
          </p:cNvPr>
          <p:cNvSpPr txBox="1"/>
          <p:nvPr/>
        </p:nvSpPr>
        <p:spPr>
          <a:xfrm>
            <a:off x="10379087" y="5251453"/>
            <a:ext cx="1641277" cy="646331"/>
          </a:xfrm>
          <a:prstGeom prst="rect">
            <a:avLst/>
          </a:prstGeom>
          <a:noFill/>
        </p:spPr>
        <p:txBody>
          <a:bodyPr wrap="square">
            <a:spAutoFit/>
          </a:bodyPr>
          <a:lstStyle/>
          <a:p>
            <a:pPr algn="ctr" rtl="0">
              <a:spcBef>
                <a:spcPts val="1000"/>
              </a:spcBef>
              <a:spcAft>
                <a:spcPts val="0"/>
              </a:spcAft>
            </a:pPr>
            <a:r>
              <a:rPr lang="es-ES" b="1" dirty="0">
                <a:solidFill>
                  <a:srgbClr val="88354D"/>
                </a:solidFill>
                <a:effectLst/>
                <a:latin typeface="Calibri" panose="020F0502020204030204" pitchFamily="34" charset="0"/>
              </a:rPr>
              <a:t>Ángulo de desalineación</a:t>
            </a:r>
            <a:endParaRPr lang="es-ES" sz="1800" b="1" dirty="0">
              <a:solidFill>
                <a:srgbClr val="88354D"/>
              </a:solidFill>
              <a:effectLst/>
            </a:endParaRPr>
          </a:p>
        </p:txBody>
      </p:sp>
    </p:spTree>
    <p:extLst>
      <p:ext uri="{BB962C8B-B14F-4D97-AF65-F5344CB8AC3E}">
        <p14:creationId xmlns:p14="http://schemas.microsoft.com/office/powerpoint/2010/main" val="4658288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8AB8DF45-D257-4717-BC84-A77414CCDC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Rectángulo 9">
            <a:extLst>
              <a:ext uri="{FF2B5EF4-FFF2-40B4-BE49-F238E27FC236}">
                <a16:creationId xmlns:a16="http://schemas.microsoft.com/office/drawing/2014/main" id="{B263A589-862B-46FE-947A-C1E49DB6D165}"/>
              </a:ext>
            </a:extLst>
          </p:cNvPr>
          <p:cNvSpPr/>
          <p:nvPr/>
        </p:nvSpPr>
        <p:spPr>
          <a:xfrm>
            <a:off x="12020365" y="275204"/>
            <a:ext cx="171634" cy="6161103"/>
          </a:xfrm>
          <a:prstGeom prst="rect">
            <a:avLst/>
          </a:prstGeom>
          <a:solidFill>
            <a:srgbClr val="A7A8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6" name="Título 3">
            <a:extLst>
              <a:ext uri="{FF2B5EF4-FFF2-40B4-BE49-F238E27FC236}">
                <a16:creationId xmlns:a16="http://schemas.microsoft.com/office/drawing/2014/main" id="{27409035-8202-4EB9-9D30-FE6DD6CE5419}"/>
              </a:ext>
            </a:extLst>
          </p:cNvPr>
          <p:cNvSpPr>
            <a:spLocks noGrp="1"/>
          </p:cNvSpPr>
          <p:nvPr>
            <p:ph type="title"/>
          </p:nvPr>
        </p:nvSpPr>
        <p:spPr>
          <a:xfrm>
            <a:off x="296663" y="365125"/>
            <a:ext cx="10515600" cy="1325563"/>
          </a:xfrm>
        </p:spPr>
        <p:txBody>
          <a:bodyPr/>
          <a:lstStyle/>
          <a:p>
            <a:r>
              <a:rPr lang="es-MX" dirty="0">
                <a:solidFill>
                  <a:srgbClr val="A7A8AA"/>
                </a:solidFill>
              </a:rPr>
              <a:t>INTERPRETACIÓN Y EVALUACIÓN</a:t>
            </a:r>
            <a:br>
              <a:rPr lang="es-MX" dirty="0">
                <a:solidFill>
                  <a:srgbClr val="A7A8AA"/>
                </a:solidFill>
              </a:rPr>
            </a:br>
            <a:r>
              <a:rPr lang="es-MX" dirty="0">
                <a:solidFill>
                  <a:srgbClr val="88354D"/>
                </a:solidFill>
              </a:rPr>
              <a:t>DE RESULTADOS</a:t>
            </a:r>
            <a:endParaRPr lang="es-CL" dirty="0">
              <a:solidFill>
                <a:srgbClr val="88354D"/>
              </a:solidFill>
            </a:endParaRPr>
          </a:p>
        </p:txBody>
      </p:sp>
      <p:sp>
        <p:nvSpPr>
          <p:cNvPr id="17" name="Rectángulo 16">
            <a:extLst>
              <a:ext uri="{FF2B5EF4-FFF2-40B4-BE49-F238E27FC236}">
                <a16:creationId xmlns:a16="http://schemas.microsoft.com/office/drawing/2014/main" id="{77C7AA7B-38FD-4984-ABD9-83C49EFE6F4B}"/>
              </a:ext>
            </a:extLst>
          </p:cNvPr>
          <p:cNvSpPr/>
          <p:nvPr/>
        </p:nvSpPr>
        <p:spPr>
          <a:xfrm>
            <a:off x="403193" y="260025"/>
            <a:ext cx="1336831" cy="45719"/>
          </a:xfrm>
          <a:prstGeom prst="rect">
            <a:avLst/>
          </a:prstGeom>
          <a:solidFill>
            <a:srgbClr val="883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9" name="Google Shape;305;p29">
            <a:extLst>
              <a:ext uri="{FF2B5EF4-FFF2-40B4-BE49-F238E27FC236}">
                <a16:creationId xmlns:a16="http://schemas.microsoft.com/office/drawing/2014/main" id="{F372FD6B-0F7F-425D-9669-B0560A779AC6}"/>
              </a:ext>
            </a:extLst>
          </p:cNvPr>
          <p:cNvSpPr/>
          <p:nvPr/>
        </p:nvSpPr>
        <p:spPr>
          <a:xfrm>
            <a:off x="0" y="2332007"/>
            <a:ext cx="6807323" cy="4104300"/>
          </a:xfrm>
          <a:prstGeom prst="rect">
            <a:avLst/>
          </a:prstGeom>
          <a:solidFill>
            <a:srgbClr val="88354D"/>
          </a:solidFill>
          <a:ln w="9525" cap="flat" cmpd="sng">
            <a:noFill/>
            <a:prstDash val="solid"/>
            <a:round/>
            <a:headEnd type="none" w="sm" len="sm"/>
            <a:tailEnd type="none" w="sm" len="sm"/>
          </a:ln>
        </p:spPr>
        <p:txBody>
          <a:bodyPr spcFirstLastPara="1" wrap="square" lIns="91425" tIns="45700" rIns="91425" bIns="45700" anchor="t" anchorCtr="0">
            <a:noAutofit/>
          </a:bodyPr>
          <a:lstStyle/>
          <a:p>
            <a:endParaRPr lang="es-CL" sz="2400" dirty="0">
              <a:solidFill>
                <a:schemeClr val="bg1"/>
              </a:solidFill>
            </a:endParaRPr>
          </a:p>
        </p:txBody>
      </p:sp>
      <p:sp>
        <p:nvSpPr>
          <p:cNvPr id="18" name="CuadroTexto 17">
            <a:extLst>
              <a:ext uri="{FF2B5EF4-FFF2-40B4-BE49-F238E27FC236}">
                <a16:creationId xmlns:a16="http://schemas.microsoft.com/office/drawing/2014/main" id="{8B5FEA56-7A7C-4E29-A34B-26C5B6AB66E8}"/>
              </a:ext>
            </a:extLst>
          </p:cNvPr>
          <p:cNvSpPr txBox="1"/>
          <p:nvPr/>
        </p:nvSpPr>
        <p:spPr>
          <a:xfrm>
            <a:off x="296663" y="3179773"/>
            <a:ext cx="6332802" cy="2000548"/>
          </a:xfrm>
          <a:prstGeom prst="rect">
            <a:avLst/>
          </a:prstGeom>
          <a:noFill/>
        </p:spPr>
        <p:txBody>
          <a:bodyPr wrap="square">
            <a:spAutoFit/>
          </a:bodyPr>
          <a:lstStyle/>
          <a:p>
            <a:pPr marL="0" indent="0">
              <a:buFont typeface="Arial"/>
              <a:buNone/>
            </a:pPr>
            <a:r>
              <a:rPr lang="es-CL" sz="2400" b="1" dirty="0">
                <a:solidFill>
                  <a:schemeClr val="bg1"/>
                </a:solidFill>
              </a:rPr>
              <a:t>Evaluación</a:t>
            </a:r>
          </a:p>
          <a:p>
            <a:pPr marL="0" indent="0">
              <a:buFont typeface="Arial"/>
              <a:buNone/>
            </a:pPr>
            <a:endParaRPr lang="es-CL" sz="2000" b="1" dirty="0">
              <a:solidFill>
                <a:schemeClr val="bg1"/>
              </a:solidFill>
            </a:endParaRPr>
          </a:p>
          <a:p>
            <a:pPr marL="0" indent="0" algn="just">
              <a:buFont typeface="Arial"/>
              <a:buNone/>
            </a:pPr>
            <a:r>
              <a:rPr lang="es-CL"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En caso de no contar con valores de desalineación aceptables entregados por el fabricante del motor eléctrico, se puede hacer uso de tolerancias típicas comúnmente aceptadas en la alineación.</a:t>
            </a:r>
          </a:p>
        </p:txBody>
      </p:sp>
      <p:graphicFrame>
        <p:nvGraphicFramePr>
          <p:cNvPr id="19" name="Tabla 18">
            <a:extLst>
              <a:ext uri="{FF2B5EF4-FFF2-40B4-BE49-F238E27FC236}">
                <a16:creationId xmlns:a16="http://schemas.microsoft.com/office/drawing/2014/main" id="{316A7573-5BAE-4344-A5C9-C7E2B9C7F852}"/>
              </a:ext>
            </a:extLst>
          </p:cNvPr>
          <p:cNvGraphicFramePr>
            <a:graphicFrameLocks noGrp="1"/>
          </p:cNvGraphicFramePr>
          <p:nvPr>
            <p:extLst>
              <p:ext uri="{D42A27DB-BD31-4B8C-83A1-F6EECF244321}">
                <p14:modId xmlns:p14="http://schemas.microsoft.com/office/powerpoint/2010/main" val="2601644265"/>
              </p:ext>
            </p:extLst>
          </p:nvPr>
        </p:nvGraphicFramePr>
        <p:xfrm>
          <a:off x="7109164" y="2407242"/>
          <a:ext cx="4431502" cy="1745488"/>
        </p:xfrm>
        <a:graphic>
          <a:graphicData uri="http://schemas.openxmlformats.org/drawingml/2006/table">
            <a:tbl>
              <a:tblPr firstRow="1" firstCol="1" bandRow="1">
                <a:tableStyleId>{5C22544A-7EE6-4342-B048-85BDC9FD1C3A}</a:tableStyleId>
              </a:tblPr>
              <a:tblGrid>
                <a:gridCol w="1121582">
                  <a:extLst>
                    <a:ext uri="{9D8B030D-6E8A-4147-A177-3AD203B41FA5}">
                      <a16:colId xmlns:a16="http://schemas.microsoft.com/office/drawing/2014/main" val="1489300384"/>
                    </a:ext>
                  </a:extLst>
                </a:gridCol>
                <a:gridCol w="826086">
                  <a:extLst>
                    <a:ext uri="{9D8B030D-6E8A-4147-A177-3AD203B41FA5}">
                      <a16:colId xmlns:a16="http://schemas.microsoft.com/office/drawing/2014/main" val="1630728675"/>
                    </a:ext>
                  </a:extLst>
                </a:gridCol>
                <a:gridCol w="787058">
                  <a:extLst>
                    <a:ext uri="{9D8B030D-6E8A-4147-A177-3AD203B41FA5}">
                      <a16:colId xmlns:a16="http://schemas.microsoft.com/office/drawing/2014/main" val="100127097"/>
                    </a:ext>
                  </a:extLst>
                </a:gridCol>
                <a:gridCol w="826086">
                  <a:extLst>
                    <a:ext uri="{9D8B030D-6E8A-4147-A177-3AD203B41FA5}">
                      <a16:colId xmlns:a16="http://schemas.microsoft.com/office/drawing/2014/main" val="3646216086"/>
                    </a:ext>
                  </a:extLst>
                </a:gridCol>
                <a:gridCol w="870690">
                  <a:extLst>
                    <a:ext uri="{9D8B030D-6E8A-4147-A177-3AD203B41FA5}">
                      <a16:colId xmlns:a16="http://schemas.microsoft.com/office/drawing/2014/main" val="3180145928"/>
                    </a:ext>
                  </a:extLst>
                </a:gridCol>
              </a:tblGrid>
              <a:tr h="0">
                <a:tc>
                  <a:txBody>
                    <a:bodyPr/>
                    <a:lstStyle/>
                    <a:p>
                      <a:pPr algn="ctr">
                        <a:lnSpc>
                          <a:spcPct val="107000"/>
                        </a:lnSpc>
                        <a:spcAft>
                          <a:spcPts val="800"/>
                        </a:spcAft>
                      </a:pPr>
                      <a:r>
                        <a:rPr lang="es-CL" sz="1400" dirty="0">
                          <a:effectLst/>
                        </a:rPr>
                        <a:t>Paralelo</a:t>
                      </a:r>
                      <a:endParaRPr lang="es-C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88354D"/>
                    </a:solidFill>
                  </a:tcPr>
                </a:tc>
                <a:tc gridSpan="2">
                  <a:txBody>
                    <a:bodyPr/>
                    <a:lstStyle/>
                    <a:p>
                      <a:pPr algn="ctr">
                        <a:lnSpc>
                          <a:spcPct val="107000"/>
                        </a:lnSpc>
                        <a:spcAft>
                          <a:spcPts val="800"/>
                        </a:spcAft>
                      </a:pPr>
                      <a:r>
                        <a:rPr lang="es-CL" sz="1400" dirty="0">
                          <a:effectLst/>
                        </a:rPr>
                        <a:t>Excelente</a:t>
                      </a:r>
                      <a:endParaRPr lang="es-C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88354D"/>
                    </a:solidFill>
                  </a:tcPr>
                </a:tc>
                <a:tc hMerge="1">
                  <a:txBody>
                    <a:bodyPr/>
                    <a:lstStyle/>
                    <a:p>
                      <a:endParaRPr lang="es-CL"/>
                    </a:p>
                  </a:txBody>
                  <a:tcPr/>
                </a:tc>
                <a:tc gridSpan="2">
                  <a:txBody>
                    <a:bodyPr/>
                    <a:lstStyle/>
                    <a:p>
                      <a:pPr algn="ctr">
                        <a:lnSpc>
                          <a:spcPct val="107000"/>
                        </a:lnSpc>
                        <a:spcAft>
                          <a:spcPts val="800"/>
                        </a:spcAft>
                      </a:pPr>
                      <a:r>
                        <a:rPr lang="es-CL" sz="1400" dirty="0">
                          <a:effectLst/>
                        </a:rPr>
                        <a:t>Aceptable</a:t>
                      </a:r>
                      <a:endParaRPr lang="es-C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88354D"/>
                    </a:solidFill>
                  </a:tcPr>
                </a:tc>
                <a:tc hMerge="1">
                  <a:txBody>
                    <a:bodyPr/>
                    <a:lstStyle/>
                    <a:p>
                      <a:endParaRPr lang="es-CL"/>
                    </a:p>
                  </a:txBody>
                  <a:tcPr/>
                </a:tc>
                <a:extLst>
                  <a:ext uri="{0D108BD9-81ED-4DB2-BD59-A6C34878D82A}">
                    <a16:rowId xmlns:a16="http://schemas.microsoft.com/office/drawing/2014/main" val="3410737872"/>
                  </a:ext>
                </a:extLst>
              </a:tr>
              <a:tr h="0">
                <a:tc>
                  <a:txBody>
                    <a:bodyPr/>
                    <a:lstStyle/>
                    <a:p>
                      <a:pPr algn="ctr">
                        <a:lnSpc>
                          <a:spcPct val="107000"/>
                        </a:lnSpc>
                        <a:spcAft>
                          <a:spcPts val="800"/>
                        </a:spcAft>
                      </a:pPr>
                      <a:r>
                        <a:rPr lang="es-CL" sz="1400" dirty="0">
                          <a:effectLst/>
                        </a:rPr>
                        <a:t>rpm</a:t>
                      </a:r>
                      <a:endParaRPr lang="es-C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88354D"/>
                    </a:solidFill>
                  </a:tcPr>
                </a:tc>
                <a:tc>
                  <a:txBody>
                    <a:bodyPr/>
                    <a:lstStyle/>
                    <a:p>
                      <a:pPr algn="ctr">
                        <a:lnSpc>
                          <a:spcPct val="107000"/>
                        </a:lnSpc>
                        <a:spcAft>
                          <a:spcPts val="800"/>
                        </a:spcAft>
                      </a:pPr>
                      <a:r>
                        <a:rPr lang="es-CL" sz="1400" dirty="0">
                          <a:effectLst/>
                        </a:rPr>
                        <a:t>mils</a:t>
                      </a:r>
                      <a:endParaRPr lang="es-C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A7A8AA"/>
                    </a:solidFill>
                  </a:tcPr>
                </a:tc>
                <a:tc>
                  <a:txBody>
                    <a:bodyPr/>
                    <a:lstStyle/>
                    <a:p>
                      <a:pPr algn="ctr">
                        <a:lnSpc>
                          <a:spcPct val="107000"/>
                        </a:lnSpc>
                        <a:spcAft>
                          <a:spcPts val="800"/>
                        </a:spcAft>
                      </a:pPr>
                      <a:r>
                        <a:rPr lang="es-CL" sz="1400" dirty="0">
                          <a:effectLst/>
                        </a:rPr>
                        <a:t>mm</a:t>
                      </a:r>
                      <a:endParaRPr lang="es-C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A7A8AA"/>
                    </a:solidFill>
                  </a:tcPr>
                </a:tc>
                <a:tc>
                  <a:txBody>
                    <a:bodyPr/>
                    <a:lstStyle/>
                    <a:p>
                      <a:pPr algn="ctr">
                        <a:lnSpc>
                          <a:spcPct val="107000"/>
                        </a:lnSpc>
                        <a:spcAft>
                          <a:spcPts val="800"/>
                        </a:spcAft>
                      </a:pPr>
                      <a:r>
                        <a:rPr lang="es-CL" sz="1400" dirty="0">
                          <a:effectLst/>
                        </a:rPr>
                        <a:t>mils</a:t>
                      </a:r>
                      <a:endParaRPr lang="es-C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A7A8AA"/>
                    </a:solidFill>
                  </a:tcPr>
                </a:tc>
                <a:tc>
                  <a:txBody>
                    <a:bodyPr/>
                    <a:lstStyle/>
                    <a:p>
                      <a:pPr algn="ctr">
                        <a:lnSpc>
                          <a:spcPct val="107000"/>
                        </a:lnSpc>
                        <a:spcAft>
                          <a:spcPts val="800"/>
                        </a:spcAft>
                      </a:pPr>
                      <a:r>
                        <a:rPr lang="es-CL" sz="1400" dirty="0">
                          <a:effectLst/>
                        </a:rPr>
                        <a:t>mm</a:t>
                      </a:r>
                      <a:endParaRPr lang="es-C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A7A8AA"/>
                    </a:solidFill>
                  </a:tcPr>
                </a:tc>
                <a:extLst>
                  <a:ext uri="{0D108BD9-81ED-4DB2-BD59-A6C34878D82A}">
                    <a16:rowId xmlns:a16="http://schemas.microsoft.com/office/drawing/2014/main" val="2697897239"/>
                  </a:ext>
                </a:extLst>
              </a:tr>
              <a:tr h="0">
                <a:tc>
                  <a:txBody>
                    <a:bodyPr/>
                    <a:lstStyle/>
                    <a:p>
                      <a:pPr algn="ctr">
                        <a:lnSpc>
                          <a:spcPct val="107000"/>
                        </a:lnSpc>
                        <a:spcAft>
                          <a:spcPts val="800"/>
                        </a:spcAft>
                      </a:pPr>
                      <a:r>
                        <a:rPr lang="es-CL" sz="1400" dirty="0">
                          <a:effectLst/>
                        </a:rPr>
                        <a:t>000 - 1000</a:t>
                      </a:r>
                      <a:endParaRPr lang="es-C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88354D"/>
                    </a:solidFill>
                  </a:tcPr>
                </a:tc>
                <a:tc>
                  <a:txBody>
                    <a:bodyPr/>
                    <a:lstStyle/>
                    <a:p>
                      <a:pPr algn="ctr">
                        <a:lnSpc>
                          <a:spcPct val="107000"/>
                        </a:lnSpc>
                        <a:spcAft>
                          <a:spcPts val="800"/>
                        </a:spcAft>
                      </a:pPr>
                      <a:r>
                        <a:rPr lang="es-CL" sz="1400" dirty="0">
                          <a:effectLst/>
                        </a:rPr>
                        <a:t>3.0</a:t>
                      </a:r>
                      <a:endParaRPr lang="es-C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A7A8AA"/>
                    </a:solidFill>
                  </a:tcPr>
                </a:tc>
                <a:tc>
                  <a:txBody>
                    <a:bodyPr/>
                    <a:lstStyle/>
                    <a:p>
                      <a:pPr algn="ctr">
                        <a:lnSpc>
                          <a:spcPct val="107000"/>
                        </a:lnSpc>
                        <a:spcAft>
                          <a:spcPts val="800"/>
                        </a:spcAft>
                      </a:pPr>
                      <a:r>
                        <a:rPr lang="es-CL" sz="1400" dirty="0">
                          <a:effectLst/>
                        </a:rPr>
                        <a:t>0.07</a:t>
                      </a:r>
                      <a:endParaRPr lang="es-C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A7A8AA"/>
                    </a:solidFill>
                  </a:tcPr>
                </a:tc>
                <a:tc>
                  <a:txBody>
                    <a:bodyPr/>
                    <a:lstStyle/>
                    <a:p>
                      <a:pPr algn="ctr">
                        <a:lnSpc>
                          <a:spcPct val="107000"/>
                        </a:lnSpc>
                        <a:spcAft>
                          <a:spcPts val="800"/>
                        </a:spcAft>
                      </a:pPr>
                      <a:r>
                        <a:rPr lang="es-CL" sz="1400" dirty="0">
                          <a:effectLst/>
                        </a:rPr>
                        <a:t>5.0</a:t>
                      </a:r>
                      <a:endParaRPr lang="es-C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A7A8AA"/>
                    </a:solidFill>
                  </a:tcPr>
                </a:tc>
                <a:tc>
                  <a:txBody>
                    <a:bodyPr/>
                    <a:lstStyle/>
                    <a:p>
                      <a:pPr algn="ctr">
                        <a:lnSpc>
                          <a:spcPct val="107000"/>
                        </a:lnSpc>
                        <a:spcAft>
                          <a:spcPts val="800"/>
                        </a:spcAft>
                      </a:pPr>
                      <a:r>
                        <a:rPr lang="es-CL" sz="1400" dirty="0">
                          <a:effectLst/>
                        </a:rPr>
                        <a:t>0.13</a:t>
                      </a:r>
                      <a:endParaRPr lang="es-C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A7A8AA"/>
                    </a:solidFill>
                  </a:tcPr>
                </a:tc>
                <a:extLst>
                  <a:ext uri="{0D108BD9-81ED-4DB2-BD59-A6C34878D82A}">
                    <a16:rowId xmlns:a16="http://schemas.microsoft.com/office/drawing/2014/main" val="1574698239"/>
                  </a:ext>
                </a:extLst>
              </a:tr>
              <a:tr h="0">
                <a:tc>
                  <a:txBody>
                    <a:bodyPr/>
                    <a:lstStyle/>
                    <a:p>
                      <a:pPr algn="ctr">
                        <a:lnSpc>
                          <a:spcPct val="107000"/>
                        </a:lnSpc>
                        <a:spcAft>
                          <a:spcPts val="800"/>
                        </a:spcAft>
                      </a:pPr>
                      <a:r>
                        <a:rPr lang="es-CL" sz="1400" dirty="0">
                          <a:effectLst/>
                        </a:rPr>
                        <a:t>1000 - 2000</a:t>
                      </a:r>
                      <a:endParaRPr lang="es-C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88354D"/>
                    </a:solidFill>
                  </a:tcPr>
                </a:tc>
                <a:tc>
                  <a:txBody>
                    <a:bodyPr/>
                    <a:lstStyle/>
                    <a:p>
                      <a:pPr algn="ctr">
                        <a:lnSpc>
                          <a:spcPct val="107000"/>
                        </a:lnSpc>
                        <a:spcAft>
                          <a:spcPts val="800"/>
                        </a:spcAft>
                      </a:pPr>
                      <a:r>
                        <a:rPr lang="es-CL" sz="1400" dirty="0">
                          <a:effectLst/>
                        </a:rPr>
                        <a:t>2.0</a:t>
                      </a:r>
                      <a:endParaRPr lang="es-C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A7A8AA"/>
                    </a:solidFill>
                  </a:tcPr>
                </a:tc>
                <a:tc>
                  <a:txBody>
                    <a:bodyPr/>
                    <a:lstStyle/>
                    <a:p>
                      <a:pPr algn="ctr">
                        <a:lnSpc>
                          <a:spcPct val="107000"/>
                        </a:lnSpc>
                        <a:spcAft>
                          <a:spcPts val="800"/>
                        </a:spcAft>
                      </a:pPr>
                      <a:r>
                        <a:rPr lang="es-CL" sz="1400" dirty="0">
                          <a:effectLst/>
                        </a:rPr>
                        <a:t>0.05</a:t>
                      </a:r>
                      <a:endParaRPr lang="es-C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A7A8AA"/>
                    </a:solidFill>
                  </a:tcPr>
                </a:tc>
                <a:tc>
                  <a:txBody>
                    <a:bodyPr/>
                    <a:lstStyle/>
                    <a:p>
                      <a:pPr algn="ctr">
                        <a:lnSpc>
                          <a:spcPct val="107000"/>
                        </a:lnSpc>
                        <a:spcAft>
                          <a:spcPts val="800"/>
                        </a:spcAft>
                      </a:pPr>
                      <a:r>
                        <a:rPr lang="es-CL" sz="1400" dirty="0">
                          <a:effectLst/>
                        </a:rPr>
                        <a:t>4.0</a:t>
                      </a:r>
                      <a:endParaRPr lang="es-C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A7A8AA"/>
                    </a:solidFill>
                  </a:tcPr>
                </a:tc>
                <a:tc>
                  <a:txBody>
                    <a:bodyPr/>
                    <a:lstStyle/>
                    <a:p>
                      <a:pPr algn="ctr">
                        <a:lnSpc>
                          <a:spcPct val="107000"/>
                        </a:lnSpc>
                        <a:spcAft>
                          <a:spcPts val="800"/>
                        </a:spcAft>
                      </a:pPr>
                      <a:r>
                        <a:rPr lang="es-CL" sz="1400" dirty="0">
                          <a:effectLst/>
                        </a:rPr>
                        <a:t>0.10</a:t>
                      </a:r>
                      <a:endParaRPr lang="es-C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A7A8AA"/>
                    </a:solidFill>
                  </a:tcPr>
                </a:tc>
                <a:extLst>
                  <a:ext uri="{0D108BD9-81ED-4DB2-BD59-A6C34878D82A}">
                    <a16:rowId xmlns:a16="http://schemas.microsoft.com/office/drawing/2014/main" val="2647555236"/>
                  </a:ext>
                </a:extLst>
              </a:tr>
              <a:tr h="0">
                <a:tc>
                  <a:txBody>
                    <a:bodyPr/>
                    <a:lstStyle/>
                    <a:p>
                      <a:pPr algn="ctr">
                        <a:lnSpc>
                          <a:spcPct val="107000"/>
                        </a:lnSpc>
                        <a:spcAft>
                          <a:spcPts val="800"/>
                        </a:spcAft>
                      </a:pPr>
                      <a:r>
                        <a:rPr lang="es-CL" sz="1400" dirty="0">
                          <a:effectLst/>
                        </a:rPr>
                        <a:t>2000 – 3000</a:t>
                      </a:r>
                      <a:endParaRPr lang="es-C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88354D"/>
                    </a:solidFill>
                  </a:tcPr>
                </a:tc>
                <a:tc>
                  <a:txBody>
                    <a:bodyPr/>
                    <a:lstStyle/>
                    <a:p>
                      <a:pPr algn="ctr">
                        <a:lnSpc>
                          <a:spcPct val="107000"/>
                        </a:lnSpc>
                        <a:spcAft>
                          <a:spcPts val="800"/>
                        </a:spcAft>
                      </a:pPr>
                      <a:r>
                        <a:rPr lang="es-CL" sz="1400" dirty="0">
                          <a:effectLst/>
                        </a:rPr>
                        <a:t>1.5</a:t>
                      </a:r>
                      <a:endParaRPr lang="es-C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A7A8AA"/>
                    </a:solidFill>
                  </a:tcPr>
                </a:tc>
                <a:tc>
                  <a:txBody>
                    <a:bodyPr/>
                    <a:lstStyle/>
                    <a:p>
                      <a:pPr algn="ctr">
                        <a:lnSpc>
                          <a:spcPct val="107000"/>
                        </a:lnSpc>
                        <a:spcAft>
                          <a:spcPts val="800"/>
                        </a:spcAft>
                      </a:pPr>
                      <a:r>
                        <a:rPr lang="es-CL" sz="1400" dirty="0">
                          <a:effectLst/>
                        </a:rPr>
                        <a:t>0.03</a:t>
                      </a:r>
                      <a:endParaRPr lang="es-C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A7A8AA"/>
                    </a:solidFill>
                  </a:tcPr>
                </a:tc>
                <a:tc>
                  <a:txBody>
                    <a:bodyPr/>
                    <a:lstStyle/>
                    <a:p>
                      <a:pPr algn="ctr">
                        <a:lnSpc>
                          <a:spcPct val="107000"/>
                        </a:lnSpc>
                        <a:spcAft>
                          <a:spcPts val="800"/>
                        </a:spcAft>
                      </a:pPr>
                      <a:r>
                        <a:rPr lang="es-CL" sz="1400" dirty="0">
                          <a:effectLst/>
                        </a:rPr>
                        <a:t>3.0</a:t>
                      </a:r>
                      <a:endParaRPr lang="es-C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A7A8AA"/>
                    </a:solidFill>
                  </a:tcPr>
                </a:tc>
                <a:tc>
                  <a:txBody>
                    <a:bodyPr/>
                    <a:lstStyle/>
                    <a:p>
                      <a:pPr algn="ctr">
                        <a:lnSpc>
                          <a:spcPct val="107000"/>
                        </a:lnSpc>
                        <a:spcAft>
                          <a:spcPts val="800"/>
                        </a:spcAft>
                      </a:pPr>
                      <a:r>
                        <a:rPr lang="es-CL" sz="1400" dirty="0">
                          <a:effectLst/>
                        </a:rPr>
                        <a:t>0.07</a:t>
                      </a:r>
                      <a:endParaRPr lang="es-C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A7A8AA"/>
                    </a:solidFill>
                  </a:tcPr>
                </a:tc>
                <a:extLst>
                  <a:ext uri="{0D108BD9-81ED-4DB2-BD59-A6C34878D82A}">
                    <a16:rowId xmlns:a16="http://schemas.microsoft.com/office/drawing/2014/main" val="1058290667"/>
                  </a:ext>
                </a:extLst>
              </a:tr>
              <a:tr h="0">
                <a:tc>
                  <a:txBody>
                    <a:bodyPr/>
                    <a:lstStyle/>
                    <a:p>
                      <a:pPr algn="ctr">
                        <a:lnSpc>
                          <a:spcPct val="107000"/>
                        </a:lnSpc>
                        <a:spcAft>
                          <a:spcPts val="800"/>
                        </a:spcAft>
                      </a:pPr>
                      <a:r>
                        <a:rPr lang="es-CL" sz="1400" dirty="0">
                          <a:effectLst/>
                        </a:rPr>
                        <a:t>3000 – 4000</a:t>
                      </a:r>
                      <a:endParaRPr lang="es-C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88354D"/>
                    </a:solidFill>
                  </a:tcPr>
                </a:tc>
                <a:tc>
                  <a:txBody>
                    <a:bodyPr/>
                    <a:lstStyle/>
                    <a:p>
                      <a:pPr algn="ctr">
                        <a:lnSpc>
                          <a:spcPct val="107000"/>
                        </a:lnSpc>
                        <a:spcAft>
                          <a:spcPts val="800"/>
                        </a:spcAft>
                      </a:pPr>
                      <a:r>
                        <a:rPr lang="es-CL" sz="1400" dirty="0">
                          <a:effectLst/>
                        </a:rPr>
                        <a:t>1.0</a:t>
                      </a:r>
                      <a:endParaRPr lang="es-C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A7A8AA"/>
                    </a:solidFill>
                  </a:tcPr>
                </a:tc>
                <a:tc>
                  <a:txBody>
                    <a:bodyPr/>
                    <a:lstStyle/>
                    <a:p>
                      <a:pPr algn="ctr">
                        <a:lnSpc>
                          <a:spcPct val="107000"/>
                        </a:lnSpc>
                        <a:spcAft>
                          <a:spcPts val="800"/>
                        </a:spcAft>
                      </a:pPr>
                      <a:r>
                        <a:rPr lang="es-CL" sz="1400" dirty="0">
                          <a:effectLst/>
                        </a:rPr>
                        <a:t>0.02</a:t>
                      </a:r>
                      <a:endParaRPr lang="es-C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A7A8AA"/>
                    </a:solidFill>
                  </a:tcPr>
                </a:tc>
                <a:tc>
                  <a:txBody>
                    <a:bodyPr/>
                    <a:lstStyle/>
                    <a:p>
                      <a:pPr algn="ctr">
                        <a:lnSpc>
                          <a:spcPct val="107000"/>
                        </a:lnSpc>
                        <a:spcAft>
                          <a:spcPts val="800"/>
                        </a:spcAft>
                      </a:pPr>
                      <a:r>
                        <a:rPr lang="es-CL" sz="1400" dirty="0">
                          <a:effectLst/>
                        </a:rPr>
                        <a:t>2.0</a:t>
                      </a:r>
                      <a:endParaRPr lang="es-C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A7A8AA"/>
                    </a:solidFill>
                  </a:tcPr>
                </a:tc>
                <a:tc>
                  <a:txBody>
                    <a:bodyPr/>
                    <a:lstStyle/>
                    <a:p>
                      <a:pPr algn="ctr">
                        <a:lnSpc>
                          <a:spcPct val="107000"/>
                        </a:lnSpc>
                        <a:spcAft>
                          <a:spcPts val="800"/>
                        </a:spcAft>
                      </a:pPr>
                      <a:r>
                        <a:rPr lang="es-CL" sz="1400" dirty="0">
                          <a:effectLst/>
                        </a:rPr>
                        <a:t>0.04</a:t>
                      </a:r>
                      <a:endParaRPr lang="es-C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A7A8AA"/>
                    </a:solidFill>
                  </a:tcPr>
                </a:tc>
                <a:extLst>
                  <a:ext uri="{0D108BD9-81ED-4DB2-BD59-A6C34878D82A}">
                    <a16:rowId xmlns:a16="http://schemas.microsoft.com/office/drawing/2014/main" val="150900491"/>
                  </a:ext>
                </a:extLst>
              </a:tr>
              <a:tr h="0">
                <a:tc>
                  <a:txBody>
                    <a:bodyPr/>
                    <a:lstStyle/>
                    <a:p>
                      <a:pPr algn="ctr">
                        <a:lnSpc>
                          <a:spcPct val="107000"/>
                        </a:lnSpc>
                        <a:spcAft>
                          <a:spcPts val="800"/>
                        </a:spcAft>
                      </a:pPr>
                      <a:r>
                        <a:rPr lang="es-CL" sz="1400" dirty="0">
                          <a:effectLst/>
                        </a:rPr>
                        <a:t>4000 – 5000</a:t>
                      </a:r>
                      <a:endParaRPr lang="es-C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88354D"/>
                    </a:solidFill>
                  </a:tcPr>
                </a:tc>
                <a:tc>
                  <a:txBody>
                    <a:bodyPr/>
                    <a:lstStyle/>
                    <a:p>
                      <a:pPr algn="ctr">
                        <a:lnSpc>
                          <a:spcPct val="107000"/>
                        </a:lnSpc>
                        <a:spcAft>
                          <a:spcPts val="800"/>
                        </a:spcAft>
                      </a:pPr>
                      <a:r>
                        <a:rPr lang="es-CL" sz="1400" dirty="0">
                          <a:effectLst/>
                        </a:rPr>
                        <a:t>0.5</a:t>
                      </a:r>
                      <a:endParaRPr lang="es-C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A7A8AA"/>
                    </a:solidFill>
                  </a:tcPr>
                </a:tc>
                <a:tc>
                  <a:txBody>
                    <a:bodyPr/>
                    <a:lstStyle/>
                    <a:p>
                      <a:pPr algn="ctr">
                        <a:lnSpc>
                          <a:spcPct val="107000"/>
                        </a:lnSpc>
                        <a:spcAft>
                          <a:spcPts val="800"/>
                        </a:spcAft>
                      </a:pPr>
                      <a:r>
                        <a:rPr lang="es-CL" sz="1400" dirty="0">
                          <a:effectLst/>
                        </a:rPr>
                        <a:t>0.01</a:t>
                      </a:r>
                      <a:endParaRPr lang="es-C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A7A8AA"/>
                    </a:solidFill>
                  </a:tcPr>
                </a:tc>
                <a:tc>
                  <a:txBody>
                    <a:bodyPr/>
                    <a:lstStyle/>
                    <a:p>
                      <a:pPr algn="ctr">
                        <a:lnSpc>
                          <a:spcPct val="107000"/>
                        </a:lnSpc>
                        <a:spcAft>
                          <a:spcPts val="800"/>
                        </a:spcAft>
                      </a:pPr>
                      <a:r>
                        <a:rPr lang="es-CL" sz="1400" dirty="0">
                          <a:effectLst/>
                        </a:rPr>
                        <a:t>1.5</a:t>
                      </a:r>
                      <a:endParaRPr lang="es-C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A7A8AA"/>
                    </a:solidFill>
                  </a:tcPr>
                </a:tc>
                <a:tc>
                  <a:txBody>
                    <a:bodyPr/>
                    <a:lstStyle/>
                    <a:p>
                      <a:pPr algn="ctr">
                        <a:lnSpc>
                          <a:spcPct val="107000"/>
                        </a:lnSpc>
                        <a:spcAft>
                          <a:spcPts val="800"/>
                        </a:spcAft>
                      </a:pPr>
                      <a:r>
                        <a:rPr lang="es-CL" sz="1400" dirty="0">
                          <a:effectLst/>
                        </a:rPr>
                        <a:t>0.03</a:t>
                      </a:r>
                      <a:endParaRPr lang="es-C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A7A8AA"/>
                    </a:solidFill>
                  </a:tcPr>
                </a:tc>
                <a:extLst>
                  <a:ext uri="{0D108BD9-81ED-4DB2-BD59-A6C34878D82A}">
                    <a16:rowId xmlns:a16="http://schemas.microsoft.com/office/drawing/2014/main" val="3388413094"/>
                  </a:ext>
                </a:extLst>
              </a:tr>
              <a:tr h="0">
                <a:tc>
                  <a:txBody>
                    <a:bodyPr/>
                    <a:lstStyle/>
                    <a:p>
                      <a:pPr algn="ctr">
                        <a:lnSpc>
                          <a:spcPct val="107000"/>
                        </a:lnSpc>
                        <a:spcAft>
                          <a:spcPts val="800"/>
                        </a:spcAft>
                      </a:pPr>
                      <a:r>
                        <a:rPr lang="es-CL" sz="1400" dirty="0">
                          <a:effectLst/>
                        </a:rPr>
                        <a:t>5000 - 6000</a:t>
                      </a:r>
                      <a:endParaRPr lang="es-C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88354D"/>
                    </a:solidFill>
                  </a:tcPr>
                </a:tc>
                <a:tc>
                  <a:txBody>
                    <a:bodyPr/>
                    <a:lstStyle/>
                    <a:p>
                      <a:pPr algn="ctr">
                        <a:lnSpc>
                          <a:spcPct val="107000"/>
                        </a:lnSpc>
                        <a:spcAft>
                          <a:spcPts val="800"/>
                        </a:spcAft>
                      </a:pPr>
                      <a:r>
                        <a:rPr lang="es-CL" sz="1400" dirty="0">
                          <a:effectLst/>
                        </a:rPr>
                        <a:t>&lt;0.5</a:t>
                      </a:r>
                      <a:endParaRPr lang="es-C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A7A8AA"/>
                    </a:solidFill>
                  </a:tcPr>
                </a:tc>
                <a:tc>
                  <a:txBody>
                    <a:bodyPr/>
                    <a:lstStyle/>
                    <a:p>
                      <a:pPr algn="ctr">
                        <a:lnSpc>
                          <a:spcPct val="107000"/>
                        </a:lnSpc>
                        <a:spcAft>
                          <a:spcPts val="800"/>
                        </a:spcAft>
                      </a:pPr>
                      <a:r>
                        <a:rPr lang="es-CL" sz="1400" dirty="0">
                          <a:effectLst/>
                        </a:rPr>
                        <a:t>&lt;0.01</a:t>
                      </a:r>
                      <a:endParaRPr lang="es-C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A7A8AA"/>
                    </a:solidFill>
                  </a:tcPr>
                </a:tc>
                <a:tc>
                  <a:txBody>
                    <a:bodyPr/>
                    <a:lstStyle/>
                    <a:p>
                      <a:pPr algn="ctr">
                        <a:lnSpc>
                          <a:spcPct val="107000"/>
                        </a:lnSpc>
                        <a:spcAft>
                          <a:spcPts val="800"/>
                        </a:spcAft>
                      </a:pPr>
                      <a:r>
                        <a:rPr lang="es-CL" sz="1400" dirty="0">
                          <a:effectLst/>
                        </a:rPr>
                        <a:t>&lt;1.5</a:t>
                      </a:r>
                      <a:endParaRPr lang="es-C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A7A8AA"/>
                    </a:solidFill>
                  </a:tcPr>
                </a:tc>
                <a:tc>
                  <a:txBody>
                    <a:bodyPr/>
                    <a:lstStyle/>
                    <a:p>
                      <a:pPr algn="ctr">
                        <a:lnSpc>
                          <a:spcPct val="107000"/>
                        </a:lnSpc>
                        <a:spcAft>
                          <a:spcPts val="800"/>
                        </a:spcAft>
                      </a:pPr>
                      <a:r>
                        <a:rPr lang="es-CL" sz="1400" dirty="0">
                          <a:effectLst/>
                        </a:rPr>
                        <a:t>&lt;0.03</a:t>
                      </a:r>
                      <a:endParaRPr lang="es-C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A7A8AA"/>
                    </a:solidFill>
                  </a:tcPr>
                </a:tc>
                <a:extLst>
                  <a:ext uri="{0D108BD9-81ED-4DB2-BD59-A6C34878D82A}">
                    <a16:rowId xmlns:a16="http://schemas.microsoft.com/office/drawing/2014/main" val="2328463723"/>
                  </a:ext>
                </a:extLst>
              </a:tr>
            </a:tbl>
          </a:graphicData>
        </a:graphic>
      </p:graphicFrame>
      <p:graphicFrame>
        <p:nvGraphicFramePr>
          <p:cNvPr id="20" name="Tabla 19">
            <a:extLst>
              <a:ext uri="{FF2B5EF4-FFF2-40B4-BE49-F238E27FC236}">
                <a16:creationId xmlns:a16="http://schemas.microsoft.com/office/drawing/2014/main" id="{98025699-5ABD-4D56-B734-E47028CE563E}"/>
              </a:ext>
            </a:extLst>
          </p:cNvPr>
          <p:cNvGraphicFramePr>
            <a:graphicFrameLocks noGrp="1"/>
          </p:cNvGraphicFramePr>
          <p:nvPr>
            <p:extLst>
              <p:ext uri="{D42A27DB-BD31-4B8C-83A1-F6EECF244321}">
                <p14:modId xmlns:p14="http://schemas.microsoft.com/office/powerpoint/2010/main" val="315108258"/>
              </p:ext>
            </p:extLst>
          </p:nvPr>
        </p:nvGraphicFramePr>
        <p:xfrm>
          <a:off x="7152617" y="4663853"/>
          <a:ext cx="4565907" cy="1745488"/>
        </p:xfrm>
        <a:graphic>
          <a:graphicData uri="http://schemas.openxmlformats.org/drawingml/2006/table">
            <a:tbl>
              <a:tblPr firstRow="1" firstCol="1" bandRow="1">
                <a:tableStyleId>{5C22544A-7EE6-4342-B048-85BDC9FD1C3A}</a:tableStyleId>
              </a:tblPr>
              <a:tblGrid>
                <a:gridCol w="1141003">
                  <a:extLst>
                    <a:ext uri="{9D8B030D-6E8A-4147-A177-3AD203B41FA5}">
                      <a16:colId xmlns:a16="http://schemas.microsoft.com/office/drawing/2014/main" val="1945078759"/>
                    </a:ext>
                  </a:extLst>
                </a:gridCol>
                <a:gridCol w="863079">
                  <a:extLst>
                    <a:ext uri="{9D8B030D-6E8A-4147-A177-3AD203B41FA5}">
                      <a16:colId xmlns:a16="http://schemas.microsoft.com/office/drawing/2014/main" val="2745558830"/>
                    </a:ext>
                  </a:extLst>
                </a:gridCol>
                <a:gridCol w="812978">
                  <a:extLst>
                    <a:ext uri="{9D8B030D-6E8A-4147-A177-3AD203B41FA5}">
                      <a16:colId xmlns:a16="http://schemas.microsoft.com/office/drawing/2014/main" val="1498381856"/>
                    </a:ext>
                  </a:extLst>
                </a:gridCol>
                <a:gridCol w="863079">
                  <a:extLst>
                    <a:ext uri="{9D8B030D-6E8A-4147-A177-3AD203B41FA5}">
                      <a16:colId xmlns:a16="http://schemas.microsoft.com/office/drawing/2014/main" val="4260020156"/>
                    </a:ext>
                  </a:extLst>
                </a:gridCol>
                <a:gridCol w="885768">
                  <a:extLst>
                    <a:ext uri="{9D8B030D-6E8A-4147-A177-3AD203B41FA5}">
                      <a16:colId xmlns:a16="http://schemas.microsoft.com/office/drawing/2014/main" val="4030175685"/>
                    </a:ext>
                  </a:extLst>
                </a:gridCol>
              </a:tblGrid>
              <a:tr h="218186">
                <a:tc>
                  <a:txBody>
                    <a:bodyPr/>
                    <a:lstStyle/>
                    <a:p>
                      <a:pPr algn="ctr">
                        <a:lnSpc>
                          <a:spcPct val="107000"/>
                        </a:lnSpc>
                        <a:spcAft>
                          <a:spcPts val="800"/>
                        </a:spcAft>
                      </a:pPr>
                      <a:r>
                        <a:rPr lang="es-CL" sz="1400" dirty="0">
                          <a:effectLst/>
                        </a:rPr>
                        <a:t>Angular   </a:t>
                      </a:r>
                      <a:endParaRPr lang="es-C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88354D"/>
                    </a:solidFill>
                  </a:tcPr>
                </a:tc>
                <a:tc gridSpan="2">
                  <a:txBody>
                    <a:bodyPr/>
                    <a:lstStyle/>
                    <a:p>
                      <a:pPr algn="ctr">
                        <a:lnSpc>
                          <a:spcPct val="107000"/>
                        </a:lnSpc>
                        <a:spcAft>
                          <a:spcPts val="800"/>
                        </a:spcAft>
                      </a:pPr>
                      <a:r>
                        <a:rPr lang="es-CL" sz="1400" dirty="0">
                          <a:effectLst/>
                        </a:rPr>
                        <a:t>Excelente</a:t>
                      </a:r>
                      <a:endParaRPr lang="es-C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88354D"/>
                    </a:solidFill>
                  </a:tcPr>
                </a:tc>
                <a:tc hMerge="1">
                  <a:txBody>
                    <a:bodyPr/>
                    <a:lstStyle/>
                    <a:p>
                      <a:endParaRPr lang="es-CL"/>
                    </a:p>
                  </a:txBody>
                  <a:tcPr/>
                </a:tc>
                <a:tc gridSpan="2">
                  <a:txBody>
                    <a:bodyPr/>
                    <a:lstStyle/>
                    <a:p>
                      <a:pPr algn="ctr">
                        <a:lnSpc>
                          <a:spcPct val="107000"/>
                        </a:lnSpc>
                        <a:spcAft>
                          <a:spcPts val="800"/>
                        </a:spcAft>
                      </a:pPr>
                      <a:r>
                        <a:rPr lang="es-CL" sz="1400" dirty="0">
                          <a:effectLst/>
                        </a:rPr>
                        <a:t>Aceptable</a:t>
                      </a:r>
                      <a:endParaRPr lang="es-C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88354D"/>
                    </a:solidFill>
                  </a:tcPr>
                </a:tc>
                <a:tc hMerge="1">
                  <a:txBody>
                    <a:bodyPr/>
                    <a:lstStyle/>
                    <a:p>
                      <a:endParaRPr lang="es-CL"/>
                    </a:p>
                  </a:txBody>
                  <a:tcPr/>
                </a:tc>
                <a:extLst>
                  <a:ext uri="{0D108BD9-81ED-4DB2-BD59-A6C34878D82A}">
                    <a16:rowId xmlns:a16="http://schemas.microsoft.com/office/drawing/2014/main" val="1324725532"/>
                  </a:ext>
                </a:extLst>
              </a:tr>
              <a:tr h="218186">
                <a:tc>
                  <a:txBody>
                    <a:bodyPr/>
                    <a:lstStyle/>
                    <a:p>
                      <a:pPr algn="ctr">
                        <a:lnSpc>
                          <a:spcPct val="107000"/>
                        </a:lnSpc>
                        <a:spcAft>
                          <a:spcPts val="800"/>
                        </a:spcAft>
                      </a:pPr>
                      <a:r>
                        <a:rPr lang="es-CL" sz="1400" dirty="0">
                          <a:effectLst/>
                        </a:rPr>
                        <a:t>rpm</a:t>
                      </a:r>
                      <a:endParaRPr lang="es-C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88354D"/>
                    </a:solidFill>
                  </a:tcPr>
                </a:tc>
                <a:tc>
                  <a:txBody>
                    <a:bodyPr/>
                    <a:lstStyle/>
                    <a:p>
                      <a:pPr algn="ctr">
                        <a:lnSpc>
                          <a:spcPct val="107000"/>
                        </a:lnSpc>
                        <a:spcAft>
                          <a:spcPts val="800"/>
                        </a:spcAft>
                      </a:pPr>
                      <a:r>
                        <a:rPr lang="es-CL" sz="1400" dirty="0">
                          <a:effectLst/>
                        </a:rPr>
                        <a:t>mils/inch</a:t>
                      </a:r>
                      <a:endParaRPr lang="es-C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A7A8AA"/>
                    </a:solidFill>
                  </a:tcPr>
                </a:tc>
                <a:tc>
                  <a:txBody>
                    <a:bodyPr/>
                    <a:lstStyle/>
                    <a:p>
                      <a:pPr algn="ctr">
                        <a:lnSpc>
                          <a:spcPct val="107000"/>
                        </a:lnSpc>
                        <a:spcAft>
                          <a:spcPts val="800"/>
                        </a:spcAft>
                      </a:pPr>
                      <a:r>
                        <a:rPr lang="es-CL" sz="1400" dirty="0">
                          <a:effectLst/>
                        </a:rPr>
                        <a:t>mm/100</a:t>
                      </a:r>
                      <a:endParaRPr lang="es-C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A7A8AA"/>
                    </a:solidFill>
                  </a:tcPr>
                </a:tc>
                <a:tc>
                  <a:txBody>
                    <a:bodyPr/>
                    <a:lstStyle/>
                    <a:p>
                      <a:pPr algn="ctr">
                        <a:lnSpc>
                          <a:spcPct val="107000"/>
                        </a:lnSpc>
                        <a:spcAft>
                          <a:spcPts val="800"/>
                        </a:spcAft>
                      </a:pPr>
                      <a:r>
                        <a:rPr lang="es-CL" sz="1400" dirty="0">
                          <a:effectLst/>
                        </a:rPr>
                        <a:t>mils/inch</a:t>
                      </a:r>
                      <a:endParaRPr lang="es-C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A7A8AA"/>
                    </a:solidFill>
                  </a:tcPr>
                </a:tc>
                <a:tc>
                  <a:txBody>
                    <a:bodyPr/>
                    <a:lstStyle/>
                    <a:p>
                      <a:pPr algn="ctr">
                        <a:lnSpc>
                          <a:spcPct val="107000"/>
                        </a:lnSpc>
                        <a:spcAft>
                          <a:spcPts val="800"/>
                        </a:spcAft>
                      </a:pPr>
                      <a:r>
                        <a:rPr lang="es-CL" sz="1400" dirty="0">
                          <a:effectLst/>
                        </a:rPr>
                        <a:t>mm/100</a:t>
                      </a:r>
                      <a:endParaRPr lang="es-C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A7A8AA"/>
                    </a:solidFill>
                  </a:tcPr>
                </a:tc>
                <a:extLst>
                  <a:ext uri="{0D108BD9-81ED-4DB2-BD59-A6C34878D82A}">
                    <a16:rowId xmlns:a16="http://schemas.microsoft.com/office/drawing/2014/main" val="2660995695"/>
                  </a:ext>
                </a:extLst>
              </a:tr>
              <a:tr h="218186">
                <a:tc>
                  <a:txBody>
                    <a:bodyPr/>
                    <a:lstStyle/>
                    <a:p>
                      <a:pPr algn="ctr">
                        <a:lnSpc>
                          <a:spcPct val="107000"/>
                        </a:lnSpc>
                        <a:spcAft>
                          <a:spcPts val="800"/>
                        </a:spcAft>
                      </a:pPr>
                      <a:r>
                        <a:rPr lang="es-CL" sz="1400" dirty="0">
                          <a:effectLst/>
                        </a:rPr>
                        <a:t>000 - 1000</a:t>
                      </a:r>
                      <a:endParaRPr lang="es-C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88354D"/>
                    </a:solidFill>
                  </a:tcPr>
                </a:tc>
                <a:tc>
                  <a:txBody>
                    <a:bodyPr/>
                    <a:lstStyle/>
                    <a:p>
                      <a:pPr algn="ctr">
                        <a:lnSpc>
                          <a:spcPct val="107000"/>
                        </a:lnSpc>
                        <a:spcAft>
                          <a:spcPts val="800"/>
                        </a:spcAft>
                      </a:pPr>
                      <a:r>
                        <a:rPr lang="es-CL" sz="1400" dirty="0">
                          <a:effectLst/>
                        </a:rPr>
                        <a:t>0.6</a:t>
                      </a:r>
                      <a:endParaRPr lang="es-C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A7A8AA"/>
                    </a:solidFill>
                  </a:tcPr>
                </a:tc>
                <a:tc>
                  <a:txBody>
                    <a:bodyPr/>
                    <a:lstStyle/>
                    <a:p>
                      <a:pPr algn="ctr">
                        <a:lnSpc>
                          <a:spcPct val="107000"/>
                        </a:lnSpc>
                        <a:spcAft>
                          <a:spcPts val="800"/>
                        </a:spcAft>
                      </a:pPr>
                      <a:r>
                        <a:rPr lang="es-CL" sz="1400" dirty="0">
                          <a:effectLst/>
                        </a:rPr>
                        <a:t>0.06</a:t>
                      </a:r>
                      <a:endParaRPr lang="es-C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A7A8AA"/>
                    </a:solidFill>
                  </a:tcPr>
                </a:tc>
                <a:tc>
                  <a:txBody>
                    <a:bodyPr/>
                    <a:lstStyle/>
                    <a:p>
                      <a:pPr algn="ctr">
                        <a:lnSpc>
                          <a:spcPct val="107000"/>
                        </a:lnSpc>
                        <a:spcAft>
                          <a:spcPts val="800"/>
                        </a:spcAft>
                      </a:pPr>
                      <a:r>
                        <a:rPr lang="es-CL" sz="1400" dirty="0">
                          <a:effectLst/>
                        </a:rPr>
                        <a:t>1.0</a:t>
                      </a:r>
                      <a:endParaRPr lang="es-C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A7A8AA"/>
                    </a:solidFill>
                  </a:tcPr>
                </a:tc>
                <a:tc>
                  <a:txBody>
                    <a:bodyPr/>
                    <a:lstStyle/>
                    <a:p>
                      <a:pPr algn="ctr">
                        <a:lnSpc>
                          <a:spcPct val="107000"/>
                        </a:lnSpc>
                        <a:spcAft>
                          <a:spcPts val="800"/>
                        </a:spcAft>
                      </a:pPr>
                      <a:r>
                        <a:rPr lang="es-CL" sz="1400" dirty="0">
                          <a:effectLst/>
                        </a:rPr>
                        <a:t>0.10</a:t>
                      </a:r>
                      <a:endParaRPr lang="es-C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A7A8AA"/>
                    </a:solidFill>
                  </a:tcPr>
                </a:tc>
                <a:extLst>
                  <a:ext uri="{0D108BD9-81ED-4DB2-BD59-A6C34878D82A}">
                    <a16:rowId xmlns:a16="http://schemas.microsoft.com/office/drawing/2014/main" val="739024527"/>
                  </a:ext>
                </a:extLst>
              </a:tr>
              <a:tr h="218186">
                <a:tc>
                  <a:txBody>
                    <a:bodyPr/>
                    <a:lstStyle/>
                    <a:p>
                      <a:pPr algn="ctr">
                        <a:lnSpc>
                          <a:spcPct val="107000"/>
                        </a:lnSpc>
                        <a:spcAft>
                          <a:spcPts val="800"/>
                        </a:spcAft>
                      </a:pPr>
                      <a:r>
                        <a:rPr lang="es-CL" sz="1400" dirty="0">
                          <a:effectLst/>
                        </a:rPr>
                        <a:t>1000 - 2000</a:t>
                      </a:r>
                      <a:endParaRPr lang="es-C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88354D"/>
                    </a:solidFill>
                  </a:tcPr>
                </a:tc>
                <a:tc>
                  <a:txBody>
                    <a:bodyPr/>
                    <a:lstStyle/>
                    <a:p>
                      <a:pPr algn="ctr">
                        <a:lnSpc>
                          <a:spcPct val="107000"/>
                        </a:lnSpc>
                        <a:spcAft>
                          <a:spcPts val="800"/>
                        </a:spcAft>
                      </a:pPr>
                      <a:r>
                        <a:rPr lang="es-CL" sz="1400" dirty="0">
                          <a:effectLst/>
                        </a:rPr>
                        <a:t>0.5</a:t>
                      </a:r>
                      <a:endParaRPr lang="es-C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A7A8AA"/>
                    </a:solidFill>
                  </a:tcPr>
                </a:tc>
                <a:tc>
                  <a:txBody>
                    <a:bodyPr/>
                    <a:lstStyle/>
                    <a:p>
                      <a:pPr algn="ctr">
                        <a:lnSpc>
                          <a:spcPct val="107000"/>
                        </a:lnSpc>
                        <a:spcAft>
                          <a:spcPts val="800"/>
                        </a:spcAft>
                      </a:pPr>
                      <a:r>
                        <a:rPr lang="es-CL" sz="1400" dirty="0">
                          <a:effectLst/>
                        </a:rPr>
                        <a:t>0.05</a:t>
                      </a:r>
                      <a:endParaRPr lang="es-C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A7A8AA"/>
                    </a:solidFill>
                  </a:tcPr>
                </a:tc>
                <a:tc>
                  <a:txBody>
                    <a:bodyPr/>
                    <a:lstStyle/>
                    <a:p>
                      <a:pPr algn="ctr">
                        <a:lnSpc>
                          <a:spcPct val="107000"/>
                        </a:lnSpc>
                        <a:spcAft>
                          <a:spcPts val="800"/>
                        </a:spcAft>
                      </a:pPr>
                      <a:r>
                        <a:rPr lang="es-CL" sz="1400" dirty="0">
                          <a:effectLst/>
                        </a:rPr>
                        <a:t>0.8</a:t>
                      </a:r>
                      <a:endParaRPr lang="es-C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A7A8AA"/>
                    </a:solidFill>
                  </a:tcPr>
                </a:tc>
                <a:tc>
                  <a:txBody>
                    <a:bodyPr/>
                    <a:lstStyle/>
                    <a:p>
                      <a:pPr algn="ctr">
                        <a:lnSpc>
                          <a:spcPct val="107000"/>
                        </a:lnSpc>
                        <a:spcAft>
                          <a:spcPts val="800"/>
                        </a:spcAft>
                      </a:pPr>
                      <a:r>
                        <a:rPr lang="es-CL" sz="1400" dirty="0">
                          <a:effectLst/>
                        </a:rPr>
                        <a:t>0.08</a:t>
                      </a:r>
                      <a:endParaRPr lang="es-C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A7A8AA"/>
                    </a:solidFill>
                  </a:tcPr>
                </a:tc>
                <a:extLst>
                  <a:ext uri="{0D108BD9-81ED-4DB2-BD59-A6C34878D82A}">
                    <a16:rowId xmlns:a16="http://schemas.microsoft.com/office/drawing/2014/main" val="4002768459"/>
                  </a:ext>
                </a:extLst>
              </a:tr>
              <a:tr h="218186">
                <a:tc>
                  <a:txBody>
                    <a:bodyPr/>
                    <a:lstStyle/>
                    <a:p>
                      <a:pPr algn="ctr">
                        <a:lnSpc>
                          <a:spcPct val="107000"/>
                        </a:lnSpc>
                        <a:spcAft>
                          <a:spcPts val="800"/>
                        </a:spcAft>
                      </a:pPr>
                      <a:r>
                        <a:rPr lang="es-CL" sz="1400" dirty="0">
                          <a:effectLst/>
                        </a:rPr>
                        <a:t>2000 – 3000</a:t>
                      </a:r>
                      <a:endParaRPr lang="es-C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88354D"/>
                    </a:solidFill>
                  </a:tcPr>
                </a:tc>
                <a:tc>
                  <a:txBody>
                    <a:bodyPr/>
                    <a:lstStyle/>
                    <a:p>
                      <a:pPr algn="ctr">
                        <a:lnSpc>
                          <a:spcPct val="107000"/>
                        </a:lnSpc>
                        <a:spcAft>
                          <a:spcPts val="800"/>
                        </a:spcAft>
                      </a:pPr>
                      <a:r>
                        <a:rPr lang="es-CL" sz="1400" dirty="0">
                          <a:effectLst/>
                        </a:rPr>
                        <a:t>0.4</a:t>
                      </a:r>
                      <a:endParaRPr lang="es-C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A7A8AA"/>
                    </a:solidFill>
                  </a:tcPr>
                </a:tc>
                <a:tc>
                  <a:txBody>
                    <a:bodyPr/>
                    <a:lstStyle/>
                    <a:p>
                      <a:pPr algn="ctr">
                        <a:lnSpc>
                          <a:spcPct val="107000"/>
                        </a:lnSpc>
                        <a:spcAft>
                          <a:spcPts val="800"/>
                        </a:spcAft>
                      </a:pPr>
                      <a:r>
                        <a:rPr lang="es-CL" sz="1400" dirty="0">
                          <a:effectLst/>
                        </a:rPr>
                        <a:t>0.04</a:t>
                      </a:r>
                      <a:endParaRPr lang="es-C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A7A8AA"/>
                    </a:solidFill>
                  </a:tcPr>
                </a:tc>
                <a:tc>
                  <a:txBody>
                    <a:bodyPr/>
                    <a:lstStyle/>
                    <a:p>
                      <a:pPr algn="ctr">
                        <a:lnSpc>
                          <a:spcPct val="107000"/>
                        </a:lnSpc>
                        <a:spcAft>
                          <a:spcPts val="800"/>
                        </a:spcAft>
                      </a:pPr>
                      <a:r>
                        <a:rPr lang="es-CL" sz="1400" dirty="0">
                          <a:effectLst/>
                        </a:rPr>
                        <a:t>0.7</a:t>
                      </a:r>
                      <a:endParaRPr lang="es-C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A7A8AA"/>
                    </a:solidFill>
                  </a:tcPr>
                </a:tc>
                <a:tc>
                  <a:txBody>
                    <a:bodyPr/>
                    <a:lstStyle/>
                    <a:p>
                      <a:pPr algn="ctr">
                        <a:lnSpc>
                          <a:spcPct val="107000"/>
                        </a:lnSpc>
                        <a:spcAft>
                          <a:spcPts val="800"/>
                        </a:spcAft>
                      </a:pPr>
                      <a:r>
                        <a:rPr lang="es-CL" sz="1400" dirty="0">
                          <a:effectLst/>
                        </a:rPr>
                        <a:t>0.07</a:t>
                      </a:r>
                      <a:endParaRPr lang="es-C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A7A8AA"/>
                    </a:solidFill>
                  </a:tcPr>
                </a:tc>
                <a:extLst>
                  <a:ext uri="{0D108BD9-81ED-4DB2-BD59-A6C34878D82A}">
                    <a16:rowId xmlns:a16="http://schemas.microsoft.com/office/drawing/2014/main" val="783984412"/>
                  </a:ext>
                </a:extLst>
              </a:tr>
              <a:tr h="218186">
                <a:tc>
                  <a:txBody>
                    <a:bodyPr/>
                    <a:lstStyle/>
                    <a:p>
                      <a:pPr algn="ctr">
                        <a:lnSpc>
                          <a:spcPct val="107000"/>
                        </a:lnSpc>
                        <a:spcAft>
                          <a:spcPts val="800"/>
                        </a:spcAft>
                      </a:pPr>
                      <a:r>
                        <a:rPr lang="es-CL" sz="1400" dirty="0">
                          <a:effectLst/>
                        </a:rPr>
                        <a:t>3000 – 4000</a:t>
                      </a:r>
                      <a:endParaRPr lang="es-C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88354D"/>
                    </a:solidFill>
                  </a:tcPr>
                </a:tc>
                <a:tc>
                  <a:txBody>
                    <a:bodyPr/>
                    <a:lstStyle/>
                    <a:p>
                      <a:pPr algn="ctr">
                        <a:lnSpc>
                          <a:spcPct val="107000"/>
                        </a:lnSpc>
                        <a:spcAft>
                          <a:spcPts val="800"/>
                        </a:spcAft>
                      </a:pPr>
                      <a:r>
                        <a:rPr lang="es-CL" sz="1400" dirty="0">
                          <a:effectLst/>
                        </a:rPr>
                        <a:t>0.3</a:t>
                      </a:r>
                      <a:endParaRPr lang="es-C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A7A8AA"/>
                    </a:solidFill>
                  </a:tcPr>
                </a:tc>
                <a:tc>
                  <a:txBody>
                    <a:bodyPr/>
                    <a:lstStyle/>
                    <a:p>
                      <a:pPr algn="ctr">
                        <a:lnSpc>
                          <a:spcPct val="107000"/>
                        </a:lnSpc>
                        <a:spcAft>
                          <a:spcPts val="800"/>
                        </a:spcAft>
                      </a:pPr>
                      <a:r>
                        <a:rPr lang="es-CL" sz="1400" dirty="0">
                          <a:effectLst/>
                        </a:rPr>
                        <a:t>0.03</a:t>
                      </a:r>
                      <a:endParaRPr lang="es-C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A7A8AA"/>
                    </a:solidFill>
                  </a:tcPr>
                </a:tc>
                <a:tc>
                  <a:txBody>
                    <a:bodyPr/>
                    <a:lstStyle/>
                    <a:p>
                      <a:pPr algn="ctr">
                        <a:lnSpc>
                          <a:spcPct val="107000"/>
                        </a:lnSpc>
                        <a:spcAft>
                          <a:spcPts val="800"/>
                        </a:spcAft>
                      </a:pPr>
                      <a:r>
                        <a:rPr lang="es-CL" sz="1400" dirty="0">
                          <a:effectLst/>
                        </a:rPr>
                        <a:t>0.6</a:t>
                      </a:r>
                      <a:endParaRPr lang="es-C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A7A8AA"/>
                    </a:solidFill>
                  </a:tcPr>
                </a:tc>
                <a:tc>
                  <a:txBody>
                    <a:bodyPr/>
                    <a:lstStyle/>
                    <a:p>
                      <a:pPr algn="ctr">
                        <a:lnSpc>
                          <a:spcPct val="107000"/>
                        </a:lnSpc>
                        <a:spcAft>
                          <a:spcPts val="800"/>
                        </a:spcAft>
                      </a:pPr>
                      <a:r>
                        <a:rPr lang="es-CL" sz="1400" dirty="0">
                          <a:effectLst/>
                        </a:rPr>
                        <a:t>0.06</a:t>
                      </a:r>
                      <a:endParaRPr lang="es-C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A7A8AA"/>
                    </a:solidFill>
                  </a:tcPr>
                </a:tc>
                <a:extLst>
                  <a:ext uri="{0D108BD9-81ED-4DB2-BD59-A6C34878D82A}">
                    <a16:rowId xmlns:a16="http://schemas.microsoft.com/office/drawing/2014/main" val="3321816163"/>
                  </a:ext>
                </a:extLst>
              </a:tr>
              <a:tr h="218186">
                <a:tc>
                  <a:txBody>
                    <a:bodyPr/>
                    <a:lstStyle/>
                    <a:p>
                      <a:pPr algn="ctr">
                        <a:lnSpc>
                          <a:spcPct val="107000"/>
                        </a:lnSpc>
                        <a:spcAft>
                          <a:spcPts val="800"/>
                        </a:spcAft>
                      </a:pPr>
                      <a:r>
                        <a:rPr lang="es-CL" sz="1400" dirty="0">
                          <a:effectLst/>
                        </a:rPr>
                        <a:t>4000 – 5000</a:t>
                      </a:r>
                      <a:endParaRPr lang="es-C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88354D"/>
                    </a:solidFill>
                  </a:tcPr>
                </a:tc>
                <a:tc>
                  <a:txBody>
                    <a:bodyPr/>
                    <a:lstStyle/>
                    <a:p>
                      <a:pPr algn="ctr">
                        <a:lnSpc>
                          <a:spcPct val="107000"/>
                        </a:lnSpc>
                        <a:spcAft>
                          <a:spcPts val="800"/>
                        </a:spcAft>
                      </a:pPr>
                      <a:r>
                        <a:rPr lang="es-CL" sz="1400" dirty="0">
                          <a:effectLst/>
                        </a:rPr>
                        <a:t>0.2</a:t>
                      </a:r>
                      <a:endParaRPr lang="es-C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A7A8AA"/>
                    </a:solidFill>
                  </a:tcPr>
                </a:tc>
                <a:tc>
                  <a:txBody>
                    <a:bodyPr/>
                    <a:lstStyle/>
                    <a:p>
                      <a:pPr algn="ctr">
                        <a:lnSpc>
                          <a:spcPct val="107000"/>
                        </a:lnSpc>
                        <a:spcAft>
                          <a:spcPts val="800"/>
                        </a:spcAft>
                      </a:pPr>
                      <a:r>
                        <a:rPr lang="es-CL" sz="1400" dirty="0">
                          <a:effectLst/>
                        </a:rPr>
                        <a:t>0.02</a:t>
                      </a:r>
                      <a:endParaRPr lang="es-C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A7A8AA"/>
                    </a:solidFill>
                  </a:tcPr>
                </a:tc>
                <a:tc>
                  <a:txBody>
                    <a:bodyPr/>
                    <a:lstStyle/>
                    <a:p>
                      <a:pPr algn="ctr">
                        <a:lnSpc>
                          <a:spcPct val="107000"/>
                        </a:lnSpc>
                        <a:spcAft>
                          <a:spcPts val="800"/>
                        </a:spcAft>
                      </a:pPr>
                      <a:r>
                        <a:rPr lang="es-CL" sz="1400" dirty="0">
                          <a:effectLst/>
                        </a:rPr>
                        <a:t>0.5</a:t>
                      </a:r>
                      <a:endParaRPr lang="es-C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A7A8AA"/>
                    </a:solidFill>
                  </a:tcPr>
                </a:tc>
                <a:tc>
                  <a:txBody>
                    <a:bodyPr/>
                    <a:lstStyle/>
                    <a:p>
                      <a:pPr algn="ctr">
                        <a:lnSpc>
                          <a:spcPct val="107000"/>
                        </a:lnSpc>
                        <a:spcAft>
                          <a:spcPts val="800"/>
                        </a:spcAft>
                      </a:pPr>
                      <a:r>
                        <a:rPr lang="es-CL" sz="1400" dirty="0">
                          <a:effectLst/>
                        </a:rPr>
                        <a:t>0.05</a:t>
                      </a:r>
                      <a:endParaRPr lang="es-C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A7A8AA"/>
                    </a:solidFill>
                  </a:tcPr>
                </a:tc>
                <a:extLst>
                  <a:ext uri="{0D108BD9-81ED-4DB2-BD59-A6C34878D82A}">
                    <a16:rowId xmlns:a16="http://schemas.microsoft.com/office/drawing/2014/main" val="471403190"/>
                  </a:ext>
                </a:extLst>
              </a:tr>
              <a:tr h="218186">
                <a:tc>
                  <a:txBody>
                    <a:bodyPr/>
                    <a:lstStyle/>
                    <a:p>
                      <a:pPr algn="ctr">
                        <a:lnSpc>
                          <a:spcPct val="107000"/>
                        </a:lnSpc>
                        <a:spcAft>
                          <a:spcPts val="800"/>
                        </a:spcAft>
                      </a:pPr>
                      <a:r>
                        <a:rPr lang="es-CL" sz="1400" dirty="0">
                          <a:effectLst/>
                        </a:rPr>
                        <a:t>5000 - 6000</a:t>
                      </a:r>
                      <a:endParaRPr lang="es-C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88354D"/>
                    </a:solidFill>
                  </a:tcPr>
                </a:tc>
                <a:tc>
                  <a:txBody>
                    <a:bodyPr/>
                    <a:lstStyle/>
                    <a:p>
                      <a:pPr algn="ctr">
                        <a:lnSpc>
                          <a:spcPct val="107000"/>
                        </a:lnSpc>
                        <a:spcAft>
                          <a:spcPts val="800"/>
                        </a:spcAft>
                      </a:pPr>
                      <a:r>
                        <a:rPr lang="es-CL" sz="1400" dirty="0">
                          <a:effectLst/>
                        </a:rPr>
                        <a:t>0.1</a:t>
                      </a:r>
                      <a:endParaRPr lang="es-C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A7A8AA"/>
                    </a:solidFill>
                  </a:tcPr>
                </a:tc>
                <a:tc>
                  <a:txBody>
                    <a:bodyPr/>
                    <a:lstStyle/>
                    <a:p>
                      <a:pPr algn="ctr">
                        <a:lnSpc>
                          <a:spcPct val="107000"/>
                        </a:lnSpc>
                        <a:spcAft>
                          <a:spcPts val="800"/>
                        </a:spcAft>
                      </a:pPr>
                      <a:r>
                        <a:rPr lang="es-CL" sz="1400" dirty="0">
                          <a:effectLst/>
                        </a:rPr>
                        <a:t>0.01</a:t>
                      </a:r>
                      <a:endParaRPr lang="es-C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A7A8AA"/>
                    </a:solidFill>
                  </a:tcPr>
                </a:tc>
                <a:tc>
                  <a:txBody>
                    <a:bodyPr/>
                    <a:lstStyle/>
                    <a:p>
                      <a:pPr algn="ctr">
                        <a:lnSpc>
                          <a:spcPct val="107000"/>
                        </a:lnSpc>
                        <a:spcAft>
                          <a:spcPts val="800"/>
                        </a:spcAft>
                      </a:pPr>
                      <a:r>
                        <a:rPr lang="es-CL" sz="1400" dirty="0">
                          <a:effectLst/>
                        </a:rPr>
                        <a:t>0.4</a:t>
                      </a:r>
                      <a:endParaRPr lang="es-C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A7A8AA"/>
                    </a:solidFill>
                  </a:tcPr>
                </a:tc>
                <a:tc>
                  <a:txBody>
                    <a:bodyPr/>
                    <a:lstStyle/>
                    <a:p>
                      <a:pPr algn="ctr">
                        <a:lnSpc>
                          <a:spcPct val="107000"/>
                        </a:lnSpc>
                        <a:spcAft>
                          <a:spcPts val="800"/>
                        </a:spcAft>
                      </a:pPr>
                      <a:r>
                        <a:rPr lang="es-CL" sz="1400" dirty="0">
                          <a:effectLst/>
                        </a:rPr>
                        <a:t>0.04</a:t>
                      </a:r>
                      <a:endParaRPr lang="es-C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A7A8AA"/>
                    </a:solidFill>
                  </a:tcPr>
                </a:tc>
                <a:extLst>
                  <a:ext uri="{0D108BD9-81ED-4DB2-BD59-A6C34878D82A}">
                    <a16:rowId xmlns:a16="http://schemas.microsoft.com/office/drawing/2014/main" val="6729351"/>
                  </a:ext>
                </a:extLst>
              </a:tr>
            </a:tbl>
          </a:graphicData>
        </a:graphic>
      </p:graphicFrame>
      <p:sp>
        <p:nvSpPr>
          <p:cNvPr id="21" name="CuadroTexto 20">
            <a:extLst>
              <a:ext uri="{FF2B5EF4-FFF2-40B4-BE49-F238E27FC236}">
                <a16:creationId xmlns:a16="http://schemas.microsoft.com/office/drawing/2014/main" id="{98E70566-C7EF-40F1-9B63-05843A99507F}"/>
              </a:ext>
            </a:extLst>
          </p:cNvPr>
          <p:cNvSpPr txBox="1"/>
          <p:nvPr/>
        </p:nvSpPr>
        <p:spPr>
          <a:xfrm>
            <a:off x="7109164" y="2038167"/>
            <a:ext cx="4234985" cy="338554"/>
          </a:xfrm>
          <a:prstGeom prst="rect">
            <a:avLst/>
          </a:prstGeom>
          <a:noFill/>
        </p:spPr>
        <p:txBody>
          <a:bodyPr wrap="square">
            <a:spAutoFit/>
          </a:bodyPr>
          <a:lstStyle/>
          <a:p>
            <a:pPr algn="ctr"/>
            <a:r>
              <a:rPr lang="es-ES" sz="1600" b="1" u="none" strike="noStrike" dirty="0">
                <a:solidFill>
                  <a:srgbClr val="000000"/>
                </a:solidFill>
                <a:effectLst/>
                <a:latin typeface="Calibri" panose="020F0502020204030204" pitchFamily="34" charset="0"/>
              </a:rPr>
              <a:t>Valores admisibles de desalineación paralela</a:t>
            </a:r>
            <a:endParaRPr lang="es-CL" sz="1600" b="1" dirty="0"/>
          </a:p>
        </p:txBody>
      </p:sp>
      <p:sp>
        <p:nvSpPr>
          <p:cNvPr id="22" name="CuadroTexto 21">
            <a:extLst>
              <a:ext uri="{FF2B5EF4-FFF2-40B4-BE49-F238E27FC236}">
                <a16:creationId xmlns:a16="http://schemas.microsoft.com/office/drawing/2014/main" id="{9A459089-6561-4B5C-A4BB-63F1BF9A786C}"/>
              </a:ext>
            </a:extLst>
          </p:cNvPr>
          <p:cNvSpPr txBox="1"/>
          <p:nvPr/>
        </p:nvSpPr>
        <p:spPr>
          <a:xfrm>
            <a:off x="7152615" y="4294777"/>
            <a:ext cx="4234985" cy="338554"/>
          </a:xfrm>
          <a:prstGeom prst="rect">
            <a:avLst/>
          </a:prstGeom>
          <a:noFill/>
        </p:spPr>
        <p:txBody>
          <a:bodyPr wrap="square">
            <a:spAutoFit/>
          </a:bodyPr>
          <a:lstStyle/>
          <a:p>
            <a:pPr algn="ctr"/>
            <a:r>
              <a:rPr lang="es-ES" sz="1600" b="1" u="none" strike="noStrike" dirty="0">
                <a:solidFill>
                  <a:srgbClr val="000000"/>
                </a:solidFill>
                <a:effectLst/>
                <a:latin typeface="Calibri" panose="020F0502020204030204" pitchFamily="34" charset="0"/>
              </a:rPr>
              <a:t>Valores admisibles de desalineación </a:t>
            </a:r>
            <a:r>
              <a:rPr lang="es-ES" sz="1600" b="1" dirty="0">
                <a:solidFill>
                  <a:srgbClr val="000000"/>
                </a:solidFill>
                <a:latin typeface="Calibri" panose="020F0502020204030204" pitchFamily="34" charset="0"/>
              </a:rPr>
              <a:t>vertic</a:t>
            </a:r>
            <a:r>
              <a:rPr lang="es-ES" sz="1600" b="1" u="none" strike="noStrike" dirty="0">
                <a:solidFill>
                  <a:srgbClr val="000000"/>
                </a:solidFill>
                <a:effectLst/>
                <a:latin typeface="Calibri" panose="020F0502020204030204" pitchFamily="34" charset="0"/>
              </a:rPr>
              <a:t>al</a:t>
            </a:r>
            <a:endParaRPr lang="es-CL" sz="1600" b="1" dirty="0"/>
          </a:p>
        </p:txBody>
      </p:sp>
      <p:sp>
        <p:nvSpPr>
          <p:cNvPr id="23" name="CuadroTexto 22">
            <a:extLst>
              <a:ext uri="{FF2B5EF4-FFF2-40B4-BE49-F238E27FC236}">
                <a16:creationId xmlns:a16="http://schemas.microsoft.com/office/drawing/2014/main" id="{F158D9F1-AB7C-4C70-ABAB-D75B70C93031}"/>
              </a:ext>
            </a:extLst>
          </p:cNvPr>
          <p:cNvSpPr txBox="1"/>
          <p:nvPr/>
        </p:nvSpPr>
        <p:spPr>
          <a:xfrm>
            <a:off x="7654159" y="6436307"/>
            <a:ext cx="4366205" cy="261610"/>
          </a:xfrm>
          <a:prstGeom prst="rect">
            <a:avLst/>
          </a:prstGeom>
          <a:noFill/>
        </p:spPr>
        <p:txBody>
          <a:bodyPr wrap="square">
            <a:spAutoFit/>
          </a:bodyPr>
          <a:lstStyle/>
          <a:p>
            <a:pPr marL="0" indent="0" algn="ctr">
              <a:buNone/>
            </a:pPr>
            <a:r>
              <a:rPr lang="es-CL" sz="1100" b="0" i="0" u="none" strike="noStrike" dirty="0">
                <a:solidFill>
                  <a:srgbClr val="000000"/>
                </a:solidFill>
                <a:effectLst/>
                <a:latin typeface="Calibri" panose="020F0502020204030204" pitchFamily="34" charset="0"/>
              </a:rPr>
              <a:t>Fuente: Ceinmant.</a:t>
            </a:r>
            <a:endParaRPr lang="es-CL" sz="1100" b="1" dirty="0"/>
          </a:p>
        </p:txBody>
      </p:sp>
    </p:spTree>
    <p:extLst>
      <p:ext uri="{BB962C8B-B14F-4D97-AF65-F5344CB8AC3E}">
        <p14:creationId xmlns:p14="http://schemas.microsoft.com/office/powerpoint/2010/main" val="35090143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8AB8DF45-D257-4717-BC84-A77414CCDC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Rectángulo 9">
            <a:extLst>
              <a:ext uri="{FF2B5EF4-FFF2-40B4-BE49-F238E27FC236}">
                <a16:creationId xmlns:a16="http://schemas.microsoft.com/office/drawing/2014/main" id="{B263A589-862B-46FE-947A-C1E49DB6D165}"/>
              </a:ext>
            </a:extLst>
          </p:cNvPr>
          <p:cNvSpPr/>
          <p:nvPr/>
        </p:nvSpPr>
        <p:spPr>
          <a:xfrm>
            <a:off x="12020365" y="275204"/>
            <a:ext cx="171634" cy="6161103"/>
          </a:xfrm>
          <a:prstGeom prst="rect">
            <a:avLst/>
          </a:prstGeom>
          <a:solidFill>
            <a:srgbClr val="A7A8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6" name="Título 3">
            <a:extLst>
              <a:ext uri="{FF2B5EF4-FFF2-40B4-BE49-F238E27FC236}">
                <a16:creationId xmlns:a16="http://schemas.microsoft.com/office/drawing/2014/main" id="{27409035-8202-4EB9-9D30-FE6DD6CE5419}"/>
              </a:ext>
            </a:extLst>
          </p:cNvPr>
          <p:cNvSpPr>
            <a:spLocks noGrp="1"/>
          </p:cNvSpPr>
          <p:nvPr>
            <p:ph type="title"/>
          </p:nvPr>
        </p:nvSpPr>
        <p:spPr>
          <a:xfrm>
            <a:off x="296663" y="365125"/>
            <a:ext cx="10515600" cy="1325563"/>
          </a:xfrm>
        </p:spPr>
        <p:txBody>
          <a:bodyPr/>
          <a:lstStyle/>
          <a:p>
            <a:r>
              <a:rPr lang="es-MX" dirty="0">
                <a:solidFill>
                  <a:srgbClr val="A7A8AA"/>
                </a:solidFill>
              </a:rPr>
              <a:t>CORRECCIÓN DE</a:t>
            </a:r>
            <a:br>
              <a:rPr lang="es-MX" dirty="0">
                <a:solidFill>
                  <a:srgbClr val="A7A8AA"/>
                </a:solidFill>
              </a:rPr>
            </a:br>
            <a:r>
              <a:rPr lang="es-MX" dirty="0">
                <a:solidFill>
                  <a:srgbClr val="88354D"/>
                </a:solidFill>
              </a:rPr>
              <a:t>DESALINEACIÓN</a:t>
            </a:r>
            <a:endParaRPr lang="es-CL" dirty="0">
              <a:solidFill>
                <a:srgbClr val="88354D"/>
              </a:solidFill>
            </a:endParaRPr>
          </a:p>
        </p:txBody>
      </p:sp>
      <p:sp>
        <p:nvSpPr>
          <p:cNvPr id="17" name="Rectángulo 16">
            <a:extLst>
              <a:ext uri="{FF2B5EF4-FFF2-40B4-BE49-F238E27FC236}">
                <a16:creationId xmlns:a16="http://schemas.microsoft.com/office/drawing/2014/main" id="{77C7AA7B-38FD-4984-ABD9-83C49EFE6F4B}"/>
              </a:ext>
            </a:extLst>
          </p:cNvPr>
          <p:cNvSpPr/>
          <p:nvPr/>
        </p:nvSpPr>
        <p:spPr>
          <a:xfrm>
            <a:off x="403193" y="260025"/>
            <a:ext cx="1336831" cy="45719"/>
          </a:xfrm>
          <a:prstGeom prst="rect">
            <a:avLst/>
          </a:prstGeom>
          <a:solidFill>
            <a:srgbClr val="883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9" name="Google Shape;305;p29">
            <a:extLst>
              <a:ext uri="{FF2B5EF4-FFF2-40B4-BE49-F238E27FC236}">
                <a16:creationId xmlns:a16="http://schemas.microsoft.com/office/drawing/2014/main" id="{F372FD6B-0F7F-425D-9669-B0560A779AC6}"/>
              </a:ext>
            </a:extLst>
          </p:cNvPr>
          <p:cNvSpPr/>
          <p:nvPr/>
        </p:nvSpPr>
        <p:spPr>
          <a:xfrm>
            <a:off x="0" y="2332007"/>
            <a:ext cx="6807323" cy="4104300"/>
          </a:xfrm>
          <a:prstGeom prst="rect">
            <a:avLst/>
          </a:prstGeom>
          <a:solidFill>
            <a:srgbClr val="88354D"/>
          </a:solidFill>
          <a:ln w="9525" cap="flat" cmpd="sng">
            <a:noFill/>
            <a:prstDash val="solid"/>
            <a:round/>
            <a:headEnd type="none" w="sm" len="sm"/>
            <a:tailEnd type="none" w="sm" len="sm"/>
          </a:ln>
        </p:spPr>
        <p:txBody>
          <a:bodyPr spcFirstLastPara="1" wrap="square" lIns="91425" tIns="45700" rIns="91425" bIns="45700" anchor="t" anchorCtr="0">
            <a:noAutofit/>
          </a:bodyPr>
          <a:lstStyle/>
          <a:p>
            <a:endParaRPr lang="es-CL" sz="2400" dirty="0">
              <a:solidFill>
                <a:schemeClr val="bg1"/>
              </a:solidFill>
            </a:endParaRPr>
          </a:p>
        </p:txBody>
      </p:sp>
      <p:sp>
        <p:nvSpPr>
          <p:cNvPr id="18" name="CuadroTexto 17">
            <a:extLst>
              <a:ext uri="{FF2B5EF4-FFF2-40B4-BE49-F238E27FC236}">
                <a16:creationId xmlns:a16="http://schemas.microsoft.com/office/drawing/2014/main" id="{8B5FEA56-7A7C-4E29-A34B-26C5B6AB66E8}"/>
              </a:ext>
            </a:extLst>
          </p:cNvPr>
          <p:cNvSpPr txBox="1"/>
          <p:nvPr/>
        </p:nvSpPr>
        <p:spPr>
          <a:xfrm>
            <a:off x="237260" y="3517125"/>
            <a:ext cx="6332802" cy="1938992"/>
          </a:xfrm>
          <a:prstGeom prst="rect">
            <a:avLst/>
          </a:prstGeom>
          <a:noFill/>
        </p:spPr>
        <p:txBody>
          <a:bodyPr wrap="square">
            <a:spAutoFit/>
          </a:bodyPr>
          <a:lstStyle/>
          <a:p>
            <a:pPr algn="just">
              <a:spcBef>
                <a:spcPts val="1200"/>
              </a:spcBef>
              <a:spcAft>
                <a:spcPts val="800"/>
              </a:spcAft>
            </a:pPr>
            <a:r>
              <a:rPr lang="es-ES" sz="2400" dirty="0">
                <a:solidFill>
                  <a:schemeClr val="bg1"/>
                </a:solidFill>
              </a:rPr>
              <a:t>Los motores están montados sobre unas láminas llamadas “lainas” que sirven para darle altura al motor y para que al momento de realizar ajustes de nivel poder quitar o agregar algunas lainas y así compensar la desalineación existente.</a:t>
            </a:r>
            <a:endParaRPr lang="es-CL" sz="4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CuadroTexto 12">
            <a:extLst>
              <a:ext uri="{FF2B5EF4-FFF2-40B4-BE49-F238E27FC236}">
                <a16:creationId xmlns:a16="http://schemas.microsoft.com/office/drawing/2014/main" id="{A167282E-0927-4F35-867B-2AABC711F55B}"/>
              </a:ext>
            </a:extLst>
          </p:cNvPr>
          <p:cNvSpPr txBox="1"/>
          <p:nvPr/>
        </p:nvSpPr>
        <p:spPr>
          <a:xfrm>
            <a:off x="237260" y="2935248"/>
            <a:ext cx="4135251" cy="501419"/>
          </a:xfrm>
          <a:prstGeom prst="rect">
            <a:avLst/>
          </a:prstGeom>
          <a:noFill/>
        </p:spPr>
        <p:txBody>
          <a:bodyPr wrap="square">
            <a:spAutoFit/>
          </a:bodyPr>
          <a:lstStyle/>
          <a:p>
            <a:pPr>
              <a:lnSpc>
                <a:spcPct val="107000"/>
              </a:lnSpc>
              <a:spcBef>
                <a:spcPts val="1200"/>
              </a:spcBef>
              <a:spcAft>
                <a:spcPts val="800"/>
              </a:spcAft>
            </a:pPr>
            <a:r>
              <a:rPr lang="es-CL" sz="2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Corrección paralela</a:t>
            </a:r>
          </a:p>
        </p:txBody>
      </p:sp>
      <p:grpSp>
        <p:nvGrpSpPr>
          <p:cNvPr id="14" name="Grupo 13">
            <a:extLst>
              <a:ext uri="{FF2B5EF4-FFF2-40B4-BE49-F238E27FC236}">
                <a16:creationId xmlns:a16="http://schemas.microsoft.com/office/drawing/2014/main" id="{AA081AAD-D6D5-4D42-BB80-6954EE87C44C}"/>
              </a:ext>
            </a:extLst>
          </p:cNvPr>
          <p:cNvGrpSpPr/>
          <p:nvPr/>
        </p:nvGrpSpPr>
        <p:grpSpPr>
          <a:xfrm>
            <a:off x="7111619" y="2729397"/>
            <a:ext cx="4586393" cy="2872414"/>
            <a:chOff x="45158" y="0"/>
            <a:chExt cx="3610785" cy="1961807"/>
          </a:xfrm>
        </p:grpSpPr>
        <p:pic>
          <p:nvPicPr>
            <p:cNvPr id="15" name="Imagen 14">
              <a:extLst>
                <a:ext uri="{FF2B5EF4-FFF2-40B4-BE49-F238E27FC236}">
                  <a16:creationId xmlns:a16="http://schemas.microsoft.com/office/drawing/2014/main" id="{B8AF395F-2C71-49EE-A033-22B298E44C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123" y="0"/>
              <a:ext cx="3512820" cy="1205865"/>
            </a:xfrm>
            <a:prstGeom prst="rect">
              <a:avLst/>
            </a:prstGeom>
          </p:spPr>
        </p:pic>
        <p:sp>
          <p:nvSpPr>
            <p:cNvPr id="24" name="Cuadro de texto 402">
              <a:extLst>
                <a:ext uri="{FF2B5EF4-FFF2-40B4-BE49-F238E27FC236}">
                  <a16:creationId xmlns:a16="http://schemas.microsoft.com/office/drawing/2014/main" id="{BF290926-2C08-4DBC-8593-E8DC94FF0C4E}"/>
                </a:ext>
              </a:extLst>
            </p:cNvPr>
            <p:cNvSpPr txBox="1"/>
            <p:nvPr/>
          </p:nvSpPr>
          <p:spPr>
            <a:xfrm>
              <a:off x="45158" y="1470992"/>
              <a:ext cx="1130408" cy="490815"/>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s-CL" b="1" dirty="0">
                  <a:solidFill>
                    <a:srgbClr val="88354D"/>
                  </a:solidFill>
                  <a:effectLst/>
                  <a:latin typeface="Calibri" panose="020F0502020204030204" pitchFamily="34" charset="0"/>
                  <a:ea typeface="Calibri" panose="020F0502020204030204" pitchFamily="34" charset="0"/>
                  <a:cs typeface="Times New Roman" panose="02020603050405020304" pitchFamily="18" charset="0"/>
                </a:rPr>
                <a:t>Apoyo posterior</a:t>
              </a:r>
              <a:r>
                <a:rPr lang="es-CL" sz="2000" b="1"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25" name="Cuadro de texto 403">
              <a:extLst>
                <a:ext uri="{FF2B5EF4-FFF2-40B4-BE49-F238E27FC236}">
                  <a16:creationId xmlns:a16="http://schemas.microsoft.com/office/drawing/2014/main" id="{4109F468-59F8-4F1F-B825-52711539F90B}"/>
                </a:ext>
              </a:extLst>
            </p:cNvPr>
            <p:cNvSpPr txBox="1"/>
            <p:nvPr/>
          </p:nvSpPr>
          <p:spPr>
            <a:xfrm>
              <a:off x="1618522" y="1463096"/>
              <a:ext cx="996825" cy="490814"/>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s-CL" b="1" dirty="0">
                  <a:solidFill>
                    <a:srgbClr val="88354D"/>
                  </a:solidFill>
                  <a:effectLst/>
                  <a:latin typeface="Calibri" panose="020F0502020204030204" pitchFamily="34" charset="0"/>
                  <a:ea typeface="Calibri" panose="020F0502020204030204" pitchFamily="34" charset="0"/>
                  <a:cs typeface="Times New Roman" panose="02020603050405020304" pitchFamily="18" charset="0"/>
                </a:rPr>
                <a:t>Apoyo frontal	</a:t>
              </a:r>
            </a:p>
          </p:txBody>
        </p:sp>
        <p:cxnSp>
          <p:nvCxnSpPr>
            <p:cNvPr id="26" name="Conector recto de flecha 25">
              <a:extLst>
                <a:ext uri="{FF2B5EF4-FFF2-40B4-BE49-F238E27FC236}">
                  <a16:creationId xmlns:a16="http://schemas.microsoft.com/office/drawing/2014/main" id="{32829761-E41E-4AFE-B52C-0C7529412A10}"/>
                </a:ext>
              </a:extLst>
            </p:cNvPr>
            <p:cNvCxnSpPr/>
            <p:nvPr/>
          </p:nvCxnSpPr>
          <p:spPr>
            <a:xfrm>
              <a:off x="1447137" y="1137037"/>
              <a:ext cx="516283" cy="27285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7" name="Conector recto de flecha 26">
              <a:extLst>
                <a:ext uri="{FF2B5EF4-FFF2-40B4-BE49-F238E27FC236}">
                  <a16:creationId xmlns:a16="http://schemas.microsoft.com/office/drawing/2014/main" id="{DE2BF7BF-B7C9-4BDB-B180-3AAE9C063BE3}"/>
                </a:ext>
              </a:extLst>
            </p:cNvPr>
            <p:cNvCxnSpPr/>
            <p:nvPr/>
          </p:nvCxnSpPr>
          <p:spPr>
            <a:xfrm flipH="1">
              <a:off x="446764" y="1137037"/>
              <a:ext cx="73218" cy="33635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sp>
        <p:nvSpPr>
          <p:cNvPr id="28" name="CuadroTexto 27">
            <a:extLst>
              <a:ext uri="{FF2B5EF4-FFF2-40B4-BE49-F238E27FC236}">
                <a16:creationId xmlns:a16="http://schemas.microsoft.com/office/drawing/2014/main" id="{454A9840-4FB3-459A-95F5-5562F17CB5C8}"/>
              </a:ext>
            </a:extLst>
          </p:cNvPr>
          <p:cNvSpPr txBox="1"/>
          <p:nvPr/>
        </p:nvSpPr>
        <p:spPr>
          <a:xfrm>
            <a:off x="7100285" y="5679144"/>
            <a:ext cx="4733493" cy="261610"/>
          </a:xfrm>
          <a:prstGeom prst="rect">
            <a:avLst/>
          </a:prstGeom>
          <a:noFill/>
        </p:spPr>
        <p:txBody>
          <a:bodyPr wrap="square">
            <a:spAutoFit/>
          </a:bodyPr>
          <a:lstStyle/>
          <a:p>
            <a:pPr algn="ctr"/>
            <a:r>
              <a:rPr lang="es-CL" sz="1050" b="0" i="0" u="none" strike="noStrike" dirty="0">
                <a:solidFill>
                  <a:srgbClr val="000000"/>
                </a:solidFill>
                <a:effectLst/>
                <a:latin typeface="Calibri" panose="020F0502020204030204" pitchFamily="34" charset="0"/>
              </a:rPr>
              <a:t>Fuente: Apunte, Liceo Industrial Eulogio Gordo Moneo, Antofagasta, Chile</a:t>
            </a:r>
            <a:endParaRPr lang="es-CL" sz="1050" dirty="0"/>
          </a:p>
        </p:txBody>
      </p:sp>
    </p:spTree>
    <p:extLst>
      <p:ext uri="{BB962C8B-B14F-4D97-AF65-F5344CB8AC3E}">
        <p14:creationId xmlns:p14="http://schemas.microsoft.com/office/powerpoint/2010/main" val="13336471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8AB8DF45-D257-4717-BC84-A77414CCDC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Rectángulo 9">
            <a:extLst>
              <a:ext uri="{FF2B5EF4-FFF2-40B4-BE49-F238E27FC236}">
                <a16:creationId xmlns:a16="http://schemas.microsoft.com/office/drawing/2014/main" id="{B263A589-862B-46FE-947A-C1E49DB6D165}"/>
              </a:ext>
            </a:extLst>
          </p:cNvPr>
          <p:cNvSpPr/>
          <p:nvPr/>
        </p:nvSpPr>
        <p:spPr>
          <a:xfrm>
            <a:off x="12020365" y="275204"/>
            <a:ext cx="171634" cy="6161103"/>
          </a:xfrm>
          <a:prstGeom prst="rect">
            <a:avLst/>
          </a:prstGeom>
          <a:solidFill>
            <a:srgbClr val="A7A8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6" name="Título 3">
            <a:extLst>
              <a:ext uri="{FF2B5EF4-FFF2-40B4-BE49-F238E27FC236}">
                <a16:creationId xmlns:a16="http://schemas.microsoft.com/office/drawing/2014/main" id="{27409035-8202-4EB9-9D30-FE6DD6CE5419}"/>
              </a:ext>
            </a:extLst>
          </p:cNvPr>
          <p:cNvSpPr>
            <a:spLocks noGrp="1"/>
          </p:cNvSpPr>
          <p:nvPr>
            <p:ph type="title"/>
          </p:nvPr>
        </p:nvSpPr>
        <p:spPr>
          <a:xfrm>
            <a:off x="296663" y="365125"/>
            <a:ext cx="10515600" cy="1325563"/>
          </a:xfrm>
        </p:spPr>
        <p:txBody>
          <a:bodyPr/>
          <a:lstStyle/>
          <a:p>
            <a:r>
              <a:rPr lang="es-MX" dirty="0">
                <a:solidFill>
                  <a:srgbClr val="A7A8AA"/>
                </a:solidFill>
              </a:rPr>
              <a:t>CORRECCIÓN DE</a:t>
            </a:r>
            <a:br>
              <a:rPr lang="es-MX" dirty="0">
                <a:solidFill>
                  <a:srgbClr val="A7A8AA"/>
                </a:solidFill>
              </a:rPr>
            </a:br>
            <a:r>
              <a:rPr lang="es-MX" dirty="0">
                <a:solidFill>
                  <a:srgbClr val="88354D"/>
                </a:solidFill>
              </a:rPr>
              <a:t>DESALINEACIÓN</a:t>
            </a:r>
            <a:endParaRPr lang="es-CL" dirty="0">
              <a:solidFill>
                <a:srgbClr val="88354D"/>
              </a:solidFill>
            </a:endParaRPr>
          </a:p>
        </p:txBody>
      </p:sp>
      <p:sp>
        <p:nvSpPr>
          <p:cNvPr id="17" name="Rectángulo 16">
            <a:extLst>
              <a:ext uri="{FF2B5EF4-FFF2-40B4-BE49-F238E27FC236}">
                <a16:creationId xmlns:a16="http://schemas.microsoft.com/office/drawing/2014/main" id="{77C7AA7B-38FD-4984-ABD9-83C49EFE6F4B}"/>
              </a:ext>
            </a:extLst>
          </p:cNvPr>
          <p:cNvSpPr/>
          <p:nvPr/>
        </p:nvSpPr>
        <p:spPr>
          <a:xfrm>
            <a:off x="403193" y="260025"/>
            <a:ext cx="1336831" cy="45719"/>
          </a:xfrm>
          <a:prstGeom prst="rect">
            <a:avLst/>
          </a:prstGeom>
          <a:solidFill>
            <a:srgbClr val="883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9" name="Google Shape;305;p29">
            <a:extLst>
              <a:ext uri="{FF2B5EF4-FFF2-40B4-BE49-F238E27FC236}">
                <a16:creationId xmlns:a16="http://schemas.microsoft.com/office/drawing/2014/main" id="{F372FD6B-0F7F-425D-9669-B0560A779AC6}"/>
              </a:ext>
            </a:extLst>
          </p:cNvPr>
          <p:cNvSpPr/>
          <p:nvPr/>
        </p:nvSpPr>
        <p:spPr>
          <a:xfrm>
            <a:off x="1" y="2332007"/>
            <a:ext cx="4363370" cy="4104300"/>
          </a:xfrm>
          <a:prstGeom prst="rect">
            <a:avLst/>
          </a:prstGeom>
          <a:solidFill>
            <a:srgbClr val="88354D"/>
          </a:solidFill>
          <a:ln w="9525" cap="flat" cmpd="sng">
            <a:noFill/>
            <a:prstDash val="solid"/>
            <a:round/>
            <a:headEnd type="none" w="sm" len="sm"/>
            <a:tailEnd type="none" w="sm" len="sm"/>
          </a:ln>
        </p:spPr>
        <p:txBody>
          <a:bodyPr spcFirstLastPara="1" wrap="square" lIns="91425" tIns="45700" rIns="91425" bIns="45700" anchor="t" anchorCtr="0">
            <a:noAutofit/>
          </a:bodyPr>
          <a:lstStyle/>
          <a:p>
            <a:endParaRPr lang="es-CL" sz="2400" dirty="0">
              <a:solidFill>
                <a:schemeClr val="bg1"/>
              </a:solidFill>
            </a:endParaRPr>
          </a:p>
        </p:txBody>
      </p:sp>
      <p:sp>
        <p:nvSpPr>
          <p:cNvPr id="18" name="CuadroTexto 17">
            <a:extLst>
              <a:ext uri="{FF2B5EF4-FFF2-40B4-BE49-F238E27FC236}">
                <a16:creationId xmlns:a16="http://schemas.microsoft.com/office/drawing/2014/main" id="{8B5FEA56-7A7C-4E29-A34B-26C5B6AB66E8}"/>
              </a:ext>
            </a:extLst>
          </p:cNvPr>
          <p:cNvSpPr txBox="1"/>
          <p:nvPr/>
        </p:nvSpPr>
        <p:spPr>
          <a:xfrm>
            <a:off x="157358" y="3517125"/>
            <a:ext cx="4076825" cy="2308324"/>
          </a:xfrm>
          <a:prstGeom prst="rect">
            <a:avLst/>
          </a:prstGeom>
          <a:noFill/>
        </p:spPr>
        <p:txBody>
          <a:bodyPr wrap="square">
            <a:spAutoFit/>
          </a:bodyPr>
          <a:lstStyle/>
          <a:p>
            <a:pPr rtl="0">
              <a:spcBef>
                <a:spcPts val="0"/>
              </a:spcBef>
              <a:spcAft>
                <a:spcPts val="800"/>
              </a:spcAft>
            </a:pPr>
            <a:r>
              <a:rPr lang="es-ES" sz="2400" b="0" i="0" u="none" strike="noStrike" dirty="0">
                <a:solidFill>
                  <a:schemeClr val="bg1"/>
                </a:solidFill>
                <a:effectLst/>
                <a:latin typeface="Calibri" panose="020F0502020204030204" pitchFamily="34" charset="0"/>
              </a:rPr>
              <a:t>En el caso de la desalineación paralela no se requiere de cálculos adicionales, sin embargo para la desalineación angular se requiere disminuir el ángulo α.</a:t>
            </a:r>
            <a:endParaRPr lang="es-ES" sz="1800" b="0" dirty="0">
              <a:solidFill>
                <a:schemeClr val="bg1"/>
              </a:solidFill>
              <a:effectLst/>
            </a:endParaRPr>
          </a:p>
        </p:txBody>
      </p:sp>
      <p:sp>
        <p:nvSpPr>
          <p:cNvPr id="13" name="CuadroTexto 12">
            <a:extLst>
              <a:ext uri="{FF2B5EF4-FFF2-40B4-BE49-F238E27FC236}">
                <a16:creationId xmlns:a16="http://schemas.microsoft.com/office/drawing/2014/main" id="{A167282E-0927-4F35-867B-2AABC711F55B}"/>
              </a:ext>
            </a:extLst>
          </p:cNvPr>
          <p:cNvSpPr txBox="1"/>
          <p:nvPr/>
        </p:nvSpPr>
        <p:spPr>
          <a:xfrm>
            <a:off x="157358" y="2935248"/>
            <a:ext cx="4135251" cy="501419"/>
          </a:xfrm>
          <a:prstGeom prst="rect">
            <a:avLst/>
          </a:prstGeom>
          <a:noFill/>
        </p:spPr>
        <p:txBody>
          <a:bodyPr wrap="square">
            <a:spAutoFit/>
          </a:bodyPr>
          <a:lstStyle/>
          <a:p>
            <a:pPr>
              <a:lnSpc>
                <a:spcPct val="107000"/>
              </a:lnSpc>
              <a:spcBef>
                <a:spcPts val="1200"/>
              </a:spcBef>
              <a:spcAft>
                <a:spcPts val="800"/>
              </a:spcAft>
            </a:pPr>
            <a:r>
              <a:rPr lang="es-CL" sz="2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Corrección angular</a:t>
            </a:r>
          </a:p>
        </p:txBody>
      </p:sp>
      <p:grpSp>
        <p:nvGrpSpPr>
          <p:cNvPr id="19" name="Grupo 18">
            <a:extLst>
              <a:ext uri="{FF2B5EF4-FFF2-40B4-BE49-F238E27FC236}">
                <a16:creationId xmlns:a16="http://schemas.microsoft.com/office/drawing/2014/main" id="{4167A26B-38C6-458C-B14B-6A497F9F0B79}"/>
              </a:ext>
            </a:extLst>
          </p:cNvPr>
          <p:cNvGrpSpPr/>
          <p:nvPr/>
        </p:nvGrpSpPr>
        <p:grpSpPr>
          <a:xfrm>
            <a:off x="4447507" y="2872373"/>
            <a:ext cx="7416225" cy="3279699"/>
            <a:chOff x="0" y="0"/>
            <a:chExt cx="5725160" cy="2469996"/>
          </a:xfrm>
        </p:grpSpPr>
        <p:grpSp>
          <p:nvGrpSpPr>
            <p:cNvPr id="20" name="Grupo 19">
              <a:extLst>
                <a:ext uri="{FF2B5EF4-FFF2-40B4-BE49-F238E27FC236}">
                  <a16:creationId xmlns:a16="http://schemas.microsoft.com/office/drawing/2014/main" id="{2D0F1CB0-90F4-4B42-8EDC-3F80CF6AA0D8}"/>
                </a:ext>
              </a:extLst>
            </p:cNvPr>
            <p:cNvGrpSpPr/>
            <p:nvPr/>
          </p:nvGrpSpPr>
          <p:grpSpPr>
            <a:xfrm>
              <a:off x="0" y="0"/>
              <a:ext cx="5725160" cy="2469996"/>
              <a:chOff x="0" y="0"/>
              <a:chExt cx="5725160" cy="2469996"/>
            </a:xfrm>
          </p:grpSpPr>
          <p:grpSp>
            <p:nvGrpSpPr>
              <p:cNvPr id="22" name="Grupo 21">
                <a:extLst>
                  <a:ext uri="{FF2B5EF4-FFF2-40B4-BE49-F238E27FC236}">
                    <a16:creationId xmlns:a16="http://schemas.microsoft.com/office/drawing/2014/main" id="{47591074-6BF3-47EF-B8F6-9F66B8EB01DF}"/>
                  </a:ext>
                </a:extLst>
              </p:cNvPr>
              <p:cNvGrpSpPr/>
              <p:nvPr/>
            </p:nvGrpSpPr>
            <p:grpSpPr>
              <a:xfrm>
                <a:off x="0" y="0"/>
                <a:ext cx="5725160" cy="2469996"/>
                <a:chOff x="0" y="0"/>
                <a:chExt cx="5725160" cy="2469996"/>
              </a:xfrm>
            </p:grpSpPr>
            <p:grpSp>
              <p:nvGrpSpPr>
                <p:cNvPr id="29" name="Grupo 28">
                  <a:extLst>
                    <a:ext uri="{FF2B5EF4-FFF2-40B4-BE49-F238E27FC236}">
                      <a16:creationId xmlns:a16="http://schemas.microsoft.com/office/drawing/2014/main" id="{2C22DB05-B631-415D-8D06-2AFD5683C995}"/>
                    </a:ext>
                  </a:extLst>
                </p:cNvPr>
                <p:cNvGrpSpPr/>
                <p:nvPr/>
              </p:nvGrpSpPr>
              <p:grpSpPr>
                <a:xfrm>
                  <a:off x="0" y="0"/>
                  <a:ext cx="5725160" cy="2469996"/>
                  <a:chOff x="0" y="0"/>
                  <a:chExt cx="5612130" cy="2264410"/>
                </a:xfrm>
              </p:grpSpPr>
              <p:grpSp>
                <p:nvGrpSpPr>
                  <p:cNvPr id="31" name="Grupo 30">
                    <a:extLst>
                      <a:ext uri="{FF2B5EF4-FFF2-40B4-BE49-F238E27FC236}">
                        <a16:creationId xmlns:a16="http://schemas.microsoft.com/office/drawing/2014/main" id="{9382C2E8-AC10-4283-BBDB-6744B3037085}"/>
                      </a:ext>
                    </a:extLst>
                  </p:cNvPr>
                  <p:cNvGrpSpPr/>
                  <p:nvPr/>
                </p:nvGrpSpPr>
                <p:grpSpPr>
                  <a:xfrm>
                    <a:off x="0" y="0"/>
                    <a:ext cx="5612130" cy="2264410"/>
                    <a:chOff x="0" y="0"/>
                    <a:chExt cx="5612130" cy="2264410"/>
                  </a:xfrm>
                </p:grpSpPr>
                <p:grpSp>
                  <p:nvGrpSpPr>
                    <p:cNvPr id="33" name="Grupo 32">
                      <a:extLst>
                        <a:ext uri="{FF2B5EF4-FFF2-40B4-BE49-F238E27FC236}">
                          <a16:creationId xmlns:a16="http://schemas.microsoft.com/office/drawing/2014/main" id="{6BF17349-6CCB-4A34-AB73-68A0BD42B724}"/>
                        </a:ext>
                      </a:extLst>
                    </p:cNvPr>
                    <p:cNvGrpSpPr/>
                    <p:nvPr/>
                  </p:nvGrpSpPr>
                  <p:grpSpPr>
                    <a:xfrm>
                      <a:off x="0" y="0"/>
                      <a:ext cx="5612130" cy="2264410"/>
                      <a:chOff x="0" y="0"/>
                      <a:chExt cx="5612130" cy="2264410"/>
                    </a:xfrm>
                  </p:grpSpPr>
                  <p:grpSp>
                    <p:nvGrpSpPr>
                      <p:cNvPr id="36" name="Grupo 35">
                        <a:extLst>
                          <a:ext uri="{FF2B5EF4-FFF2-40B4-BE49-F238E27FC236}">
                            <a16:creationId xmlns:a16="http://schemas.microsoft.com/office/drawing/2014/main" id="{D481D897-8E2D-4003-BB96-8BB3ADCBC86C}"/>
                          </a:ext>
                        </a:extLst>
                      </p:cNvPr>
                      <p:cNvGrpSpPr/>
                      <p:nvPr/>
                    </p:nvGrpSpPr>
                    <p:grpSpPr>
                      <a:xfrm>
                        <a:off x="0" y="0"/>
                        <a:ext cx="5612130" cy="2264410"/>
                        <a:chOff x="0" y="0"/>
                        <a:chExt cx="5612130" cy="2264410"/>
                      </a:xfrm>
                    </p:grpSpPr>
                    <p:grpSp>
                      <p:nvGrpSpPr>
                        <p:cNvPr id="38" name="Grupo 37">
                          <a:extLst>
                            <a:ext uri="{FF2B5EF4-FFF2-40B4-BE49-F238E27FC236}">
                              <a16:creationId xmlns:a16="http://schemas.microsoft.com/office/drawing/2014/main" id="{4C024477-D99A-44E0-8725-EC7FDFE0E9E6}"/>
                            </a:ext>
                          </a:extLst>
                        </p:cNvPr>
                        <p:cNvGrpSpPr/>
                        <p:nvPr/>
                      </p:nvGrpSpPr>
                      <p:grpSpPr>
                        <a:xfrm>
                          <a:off x="0" y="0"/>
                          <a:ext cx="5612130" cy="2264410"/>
                          <a:chOff x="0" y="0"/>
                          <a:chExt cx="5612130" cy="2264410"/>
                        </a:xfrm>
                      </p:grpSpPr>
                      <p:grpSp>
                        <p:nvGrpSpPr>
                          <p:cNvPr id="40" name="Grupo 39">
                            <a:extLst>
                              <a:ext uri="{FF2B5EF4-FFF2-40B4-BE49-F238E27FC236}">
                                <a16:creationId xmlns:a16="http://schemas.microsoft.com/office/drawing/2014/main" id="{64FF56C0-6D8C-41F1-996B-82DAC23C7303}"/>
                              </a:ext>
                            </a:extLst>
                          </p:cNvPr>
                          <p:cNvGrpSpPr/>
                          <p:nvPr/>
                        </p:nvGrpSpPr>
                        <p:grpSpPr>
                          <a:xfrm>
                            <a:off x="0" y="0"/>
                            <a:ext cx="5612130" cy="2264410"/>
                            <a:chOff x="0" y="0"/>
                            <a:chExt cx="5612130" cy="2264410"/>
                          </a:xfrm>
                        </p:grpSpPr>
                        <p:grpSp>
                          <p:nvGrpSpPr>
                            <p:cNvPr id="42" name="Grupo 41">
                              <a:extLst>
                                <a:ext uri="{FF2B5EF4-FFF2-40B4-BE49-F238E27FC236}">
                                  <a16:creationId xmlns:a16="http://schemas.microsoft.com/office/drawing/2014/main" id="{A4B683C3-A0F0-41C6-9002-7F7E379A60E6}"/>
                                </a:ext>
                              </a:extLst>
                            </p:cNvPr>
                            <p:cNvGrpSpPr/>
                            <p:nvPr/>
                          </p:nvGrpSpPr>
                          <p:grpSpPr>
                            <a:xfrm>
                              <a:off x="0" y="0"/>
                              <a:ext cx="5612130" cy="2264410"/>
                              <a:chOff x="0" y="0"/>
                              <a:chExt cx="5612130" cy="2264410"/>
                            </a:xfrm>
                          </p:grpSpPr>
                          <p:grpSp>
                            <p:nvGrpSpPr>
                              <p:cNvPr id="44" name="Grupo 43">
                                <a:extLst>
                                  <a:ext uri="{FF2B5EF4-FFF2-40B4-BE49-F238E27FC236}">
                                    <a16:creationId xmlns:a16="http://schemas.microsoft.com/office/drawing/2014/main" id="{BF3262F9-C721-447F-87CB-307D37A02C08}"/>
                                  </a:ext>
                                </a:extLst>
                              </p:cNvPr>
                              <p:cNvGrpSpPr/>
                              <p:nvPr/>
                            </p:nvGrpSpPr>
                            <p:grpSpPr>
                              <a:xfrm>
                                <a:off x="0" y="0"/>
                                <a:ext cx="5612130" cy="2264410"/>
                                <a:chOff x="0" y="0"/>
                                <a:chExt cx="5612130" cy="2264410"/>
                              </a:xfrm>
                            </p:grpSpPr>
                            <p:grpSp>
                              <p:nvGrpSpPr>
                                <p:cNvPr id="47" name="Grupo 46">
                                  <a:extLst>
                                    <a:ext uri="{FF2B5EF4-FFF2-40B4-BE49-F238E27FC236}">
                                      <a16:creationId xmlns:a16="http://schemas.microsoft.com/office/drawing/2014/main" id="{EECE35AC-A877-416D-BCF0-2F90606EC80F}"/>
                                    </a:ext>
                                  </a:extLst>
                                </p:cNvPr>
                                <p:cNvGrpSpPr/>
                                <p:nvPr/>
                              </p:nvGrpSpPr>
                              <p:grpSpPr>
                                <a:xfrm>
                                  <a:off x="0" y="0"/>
                                  <a:ext cx="5612130" cy="2264410"/>
                                  <a:chOff x="0" y="0"/>
                                  <a:chExt cx="5612130" cy="2264410"/>
                                </a:xfrm>
                              </p:grpSpPr>
                              <p:grpSp>
                                <p:nvGrpSpPr>
                                  <p:cNvPr id="50" name="Grupo 49">
                                    <a:extLst>
                                      <a:ext uri="{FF2B5EF4-FFF2-40B4-BE49-F238E27FC236}">
                                        <a16:creationId xmlns:a16="http://schemas.microsoft.com/office/drawing/2014/main" id="{79527D9E-9893-4B77-84E2-71321414FA2B}"/>
                                      </a:ext>
                                    </a:extLst>
                                  </p:cNvPr>
                                  <p:cNvGrpSpPr/>
                                  <p:nvPr/>
                                </p:nvGrpSpPr>
                                <p:grpSpPr>
                                  <a:xfrm>
                                    <a:off x="0" y="0"/>
                                    <a:ext cx="5612130" cy="2264410"/>
                                    <a:chOff x="0" y="0"/>
                                    <a:chExt cx="5612130" cy="2264410"/>
                                  </a:xfrm>
                                </p:grpSpPr>
                                <p:pic>
                                  <p:nvPicPr>
                                    <p:cNvPr id="53" name="Imagen 52">
                                      <a:extLst>
                                        <a:ext uri="{FF2B5EF4-FFF2-40B4-BE49-F238E27FC236}">
                                          <a16:creationId xmlns:a16="http://schemas.microsoft.com/office/drawing/2014/main" id="{CE965F8D-A512-4344-B110-52B441DED7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5612130" cy="2264410"/>
                                    </a:xfrm>
                                    <a:prstGeom prst="rect">
                                      <a:avLst/>
                                    </a:prstGeom>
                                  </p:spPr>
                                </p:pic>
                                <p:cxnSp>
                                  <p:nvCxnSpPr>
                                    <p:cNvPr id="54" name="Conector recto 53">
                                      <a:extLst>
                                        <a:ext uri="{FF2B5EF4-FFF2-40B4-BE49-F238E27FC236}">
                                          <a16:creationId xmlns:a16="http://schemas.microsoft.com/office/drawing/2014/main" id="{72B95B83-7F87-4598-928C-4AAE1C2A594D}"/>
                                        </a:ext>
                                      </a:extLst>
                                    </p:cNvPr>
                                    <p:cNvCxnSpPr/>
                                    <p:nvPr/>
                                  </p:nvCxnSpPr>
                                  <p:spPr>
                                    <a:xfrm>
                                      <a:off x="743332" y="1606818"/>
                                      <a:ext cx="2075219" cy="217909"/>
                                    </a:xfrm>
                                    <a:prstGeom prst="line">
                                      <a:avLst/>
                                    </a:prstGeom>
                                  </p:spPr>
                                  <p:style>
                                    <a:lnRef idx="1">
                                      <a:schemeClr val="dk1"/>
                                    </a:lnRef>
                                    <a:fillRef idx="0">
                                      <a:schemeClr val="dk1"/>
                                    </a:fillRef>
                                    <a:effectRef idx="0">
                                      <a:schemeClr val="dk1"/>
                                    </a:effectRef>
                                    <a:fontRef idx="minor">
                                      <a:schemeClr val="tx1"/>
                                    </a:fontRef>
                                  </p:style>
                                </p:cxnSp>
                                <p:cxnSp>
                                  <p:nvCxnSpPr>
                                    <p:cNvPr id="55" name="Conector recto 54">
                                      <a:extLst>
                                        <a:ext uri="{FF2B5EF4-FFF2-40B4-BE49-F238E27FC236}">
                                          <a16:creationId xmlns:a16="http://schemas.microsoft.com/office/drawing/2014/main" id="{C3B06708-66AF-4CFD-A6AB-8557473EB71D}"/>
                                        </a:ext>
                                      </a:extLst>
                                    </p:cNvPr>
                                    <p:cNvCxnSpPr/>
                                    <p:nvPr/>
                                  </p:nvCxnSpPr>
                                  <p:spPr>
                                    <a:xfrm flipH="1">
                                      <a:off x="2818551" y="794245"/>
                                      <a:ext cx="100965" cy="1034415"/>
                                    </a:xfrm>
                                    <a:prstGeom prst="line">
                                      <a:avLst/>
                                    </a:prstGeom>
                                  </p:spPr>
                                  <p:style>
                                    <a:lnRef idx="1">
                                      <a:schemeClr val="dk1"/>
                                    </a:lnRef>
                                    <a:fillRef idx="0">
                                      <a:schemeClr val="dk1"/>
                                    </a:fillRef>
                                    <a:effectRef idx="0">
                                      <a:schemeClr val="dk1"/>
                                    </a:effectRef>
                                    <a:fontRef idx="minor">
                                      <a:schemeClr val="tx1"/>
                                    </a:fontRef>
                                  </p:style>
                                </p:cxnSp>
                                <p:cxnSp>
                                  <p:nvCxnSpPr>
                                    <p:cNvPr id="56" name="Conector recto 55">
                                      <a:extLst>
                                        <a:ext uri="{FF2B5EF4-FFF2-40B4-BE49-F238E27FC236}">
                                          <a16:creationId xmlns:a16="http://schemas.microsoft.com/office/drawing/2014/main" id="{85391B82-9D44-41CE-A18C-6A7B40714678}"/>
                                        </a:ext>
                                      </a:extLst>
                                    </p:cNvPr>
                                    <p:cNvCxnSpPr/>
                                    <p:nvPr/>
                                  </p:nvCxnSpPr>
                                  <p:spPr>
                                    <a:xfrm flipH="1" flipV="1">
                                      <a:off x="722967" y="1824727"/>
                                      <a:ext cx="2095584" cy="0"/>
                                    </a:xfrm>
                                    <a:prstGeom prst="line">
                                      <a:avLst/>
                                    </a:prstGeom>
                                  </p:spPr>
                                  <p:style>
                                    <a:lnRef idx="1">
                                      <a:schemeClr val="dk1"/>
                                    </a:lnRef>
                                    <a:fillRef idx="0">
                                      <a:schemeClr val="dk1"/>
                                    </a:fillRef>
                                    <a:effectRef idx="0">
                                      <a:schemeClr val="dk1"/>
                                    </a:effectRef>
                                    <a:fontRef idx="minor">
                                      <a:schemeClr val="tx1"/>
                                    </a:fontRef>
                                  </p:style>
                                </p:cxnSp>
                                <p:cxnSp>
                                  <p:nvCxnSpPr>
                                    <p:cNvPr id="57" name="Conector recto 56">
                                      <a:extLst>
                                        <a:ext uri="{FF2B5EF4-FFF2-40B4-BE49-F238E27FC236}">
                                          <a16:creationId xmlns:a16="http://schemas.microsoft.com/office/drawing/2014/main" id="{2637632E-520D-481B-8A86-87F844A99C2D}"/>
                                        </a:ext>
                                      </a:extLst>
                                    </p:cNvPr>
                                    <p:cNvCxnSpPr/>
                                    <p:nvPr/>
                                  </p:nvCxnSpPr>
                                  <p:spPr>
                                    <a:xfrm flipH="1">
                                      <a:off x="2920378" y="794245"/>
                                      <a:ext cx="0" cy="1034415"/>
                                    </a:xfrm>
                                    <a:prstGeom prst="line">
                                      <a:avLst/>
                                    </a:prstGeom>
                                  </p:spPr>
                                  <p:style>
                                    <a:lnRef idx="1">
                                      <a:schemeClr val="dk1"/>
                                    </a:lnRef>
                                    <a:fillRef idx="0">
                                      <a:schemeClr val="dk1"/>
                                    </a:fillRef>
                                    <a:effectRef idx="0">
                                      <a:schemeClr val="dk1"/>
                                    </a:effectRef>
                                    <a:fontRef idx="minor">
                                      <a:schemeClr val="tx1"/>
                                    </a:fontRef>
                                  </p:style>
                                </p:cxnSp>
                              </p:grpSp>
                              <p:cxnSp>
                                <p:nvCxnSpPr>
                                  <p:cNvPr id="51" name="Conector recto de flecha 50">
                                    <a:extLst>
                                      <a:ext uri="{FF2B5EF4-FFF2-40B4-BE49-F238E27FC236}">
                                        <a16:creationId xmlns:a16="http://schemas.microsoft.com/office/drawing/2014/main" id="{879ADFE4-E972-400E-829F-407368506C6E}"/>
                                      </a:ext>
                                    </a:extLst>
                                  </p:cNvPr>
                                  <p:cNvCxnSpPr/>
                                  <p:nvPr/>
                                </p:nvCxnSpPr>
                                <p:spPr>
                                  <a:xfrm>
                                    <a:off x="914400" y="1286595"/>
                                    <a:ext cx="883285" cy="99695"/>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52" name="Conector recto de flecha 51">
                                    <a:extLst>
                                      <a:ext uri="{FF2B5EF4-FFF2-40B4-BE49-F238E27FC236}">
                                        <a16:creationId xmlns:a16="http://schemas.microsoft.com/office/drawing/2014/main" id="{EB2B64A4-F9D9-4436-9752-AE7FA2B405BA}"/>
                                      </a:ext>
                                    </a:extLst>
                                  </p:cNvPr>
                                  <p:cNvCxnSpPr/>
                                  <p:nvPr/>
                                </p:nvCxnSpPr>
                                <p:spPr>
                                  <a:xfrm>
                                    <a:off x="1851852" y="1394171"/>
                                    <a:ext cx="966699" cy="99695"/>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grpSp>
                            <p:sp>
                              <p:nvSpPr>
                                <p:cNvPr id="48" name="Cuadro de texto 426">
                                  <a:extLst>
                                    <a:ext uri="{FF2B5EF4-FFF2-40B4-BE49-F238E27FC236}">
                                      <a16:creationId xmlns:a16="http://schemas.microsoft.com/office/drawing/2014/main" id="{C7A8937D-9F6A-4087-BCAE-9A6798227B5A}"/>
                                    </a:ext>
                                  </a:extLst>
                                </p:cNvPr>
                                <p:cNvSpPr txBox="1"/>
                                <p:nvPr/>
                              </p:nvSpPr>
                              <p:spPr>
                                <a:xfrm>
                                  <a:off x="2298053" y="1218374"/>
                                  <a:ext cx="245937" cy="261257"/>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s-CL" sz="1100" dirty="0">
                                      <a:effectLst/>
                                      <a:latin typeface="Calibri" panose="020F0502020204030204" pitchFamily="34" charset="0"/>
                                      <a:ea typeface="Calibri" panose="020F0502020204030204" pitchFamily="34" charset="0"/>
                                      <a:cs typeface="Times New Roman" panose="02020603050405020304" pitchFamily="18" charset="0"/>
                                    </a:rPr>
                                    <a:t>B</a:t>
                                  </a:r>
                                </a:p>
                              </p:txBody>
                            </p:sp>
                            <p:sp>
                              <p:nvSpPr>
                                <p:cNvPr id="49" name="Cuadro de texto 432">
                                  <a:extLst>
                                    <a:ext uri="{FF2B5EF4-FFF2-40B4-BE49-F238E27FC236}">
                                      <a16:creationId xmlns:a16="http://schemas.microsoft.com/office/drawing/2014/main" id="{D65D7186-F4E5-4D16-BDF5-EE19FFB9FC75}"/>
                                    </a:ext>
                                  </a:extLst>
                                </p:cNvPr>
                                <p:cNvSpPr txBox="1"/>
                                <p:nvPr/>
                              </p:nvSpPr>
                              <p:spPr>
                                <a:xfrm>
                                  <a:off x="1246114" y="1088911"/>
                                  <a:ext cx="245937" cy="261257"/>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s-CL" sz="1100" dirty="0">
                                      <a:effectLst/>
                                      <a:latin typeface="Calibri" panose="020F0502020204030204" pitchFamily="34" charset="0"/>
                                      <a:ea typeface="Calibri" panose="020F0502020204030204" pitchFamily="34" charset="0"/>
                                      <a:cs typeface="Times New Roman" panose="02020603050405020304" pitchFamily="18" charset="0"/>
                                    </a:rPr>
                                    <a:t>C</a:t>
                                  </a:r>
                                </a:p>
                              </p:txBody>
                            </p:sp>
                          </p:grpSp>
                          <p:cxnSp>
                            <p:nvCxnSpPr>
                              <p:cNvPr id="45" name="Conector recto de flecha 44">
                                <a:extLst>
                                  <a:ext uri="{FF2B5EF4-FFF2-40B4-BE49-F238E27FC236}">
                                    <a16:creationId xmlns:a16="http://schemas.microsoft.com/office/drawing/2014/main" id="{37A36A84-8D9B-489D-9083-7E60A789B00E}"/>
                                  </a:ext>
                                </a:extLst>
                              </p:cNvPr>
                              <p:cNvCxnSpPr/>
                              <p:nvPr/>
                            </p:nvCxnSpPr>
                            <p:spPr>
                              <a:xfrm>
                                <a:off x="1743635" y="1820795"/>
                                <a:ext cx="0" cy="187902"/>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46" name="Conector recto de flecha 45">
                                <a:extLst>
                                  <a:ext uri="{FF2B5EF4-FFF2-40B4-BE49-F238E27FC236}">
                                    <a16:creationId xmlns:a16="http://schemas.microsoft.com/office/drawing/2014/main" id="{5A3A16EF-9968-41BA-93DB-47A87E018EEF}"/>
                                  </a:ext>
                                </a:extLst>
                              </p:cNvPr>
                              <p:cNvCxnSpPr/>
                              <p:nvPr/>
                            </p:nvCxnSpPr>
                            <p:spPr>
                              <a:xfrm>
                                <a:off x="883023" y="1820795"/>
                                <a:ext cx="0" cy="187902"/>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grpSp>
                        <p:sp>
                          <p:nvSpPr>
                            <p:cNvPr id="43" name="Arco 42">
                              <a:extLst>
                                <a:ext uri="{FF2B5EF4-FFF2-40B4-BE49-F238E27FC236}">
                                  <a16:creationId xmlns:a16="http://schemas.microsoft.com/office/drawing/2014/main" id="{BD45802A-62CF-436A-B4BB-89639C3C4C29}"/>
                                </a:ext>
                              </a:extLst>
                            </p:cNvPr>
                            <p:cNvSpPr/>
                            <p:nvPr/>
                          </p:nvSpPr>
                          <p:spPr>
                            <a:xfrm rot="8907932" flipV="1">
                              <a:off x="772085" y="1559858"/>
                              <a:ext cx="337820" cy="351790"/>
                            </a:xfrm>
                            <a:prstGeom prst="arc">
                              <a:avLst>
                                <a:gd name="adj1" fmla="val 17065690"/>
                                <a:gd name="adj2" fmla="val 0"/>
                              </a:avLst>
                            </a:prstGeom>
                          </p:spPr>
                          <p:style>
                            <a:lnRef idx="1">
                              <a:schemeClr val="dk1"/>
                            </a:lnRef>
                            <a:fillRef idx="0">
                              <a:schemeClr val="dk1"/>
                            </a:fillRef>
                            <a:effectRef idx="0">
                              <a:schemeClr val="dk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CL" dirty="0"/>
                            </a:p>
                          </p:txBody>
                        </p:sp>
                      </p:grpSp>
                      <mc:AlternateContent xmlns:mc="http://schemas.openxmlformats.org/markup-compatibility/2006" xmlns:a14="http://schemas.microsoft.com/office/drawing/2010/main">
                        <mc:Choice Requires="a14">
                          <p:sp>
                            <p:nvSpPr>
                              <p:cNvPr id="41" name="Cuadro de texto 438">
                                <a:extLst>
                                  <a:ext uri="{FF2B5EF4-FFF2-40B4-BE49-F238E27FC236}">
                                    <a16:creationId xmlns:a16="http://schemas.microsoft.com/office/drawing/2014/main" id="{193ABEEE-497C-45C7-8770-B7CDF47AACB7}"/>
                                  </a:ext>
                                </a:extLst>
                              </p:cNvPr>
                              <p:cNvSpPr txBox="1"/>
                              <p:nvPr/>
                            </p:nvSpPr>
                            <p:spPr>
                              <a:xfrm>
                                <a:off x="241964" y="1620139"/>
                                <a:ext cx="187951" cy="19179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indent="449580">
                                  <a:lnSpc>
                                    <a:spcPct val="107000"/>
                                  </a:lnSpc>
                                  <a:spcAft>
                                    <a:spcPts val="800"/>
                                  </a:spcAft>
                                </a:pPr>
                                <a14:m>
                                  <m:oMathPara xmlns:m="http://schemas.openxmlformats.org/officeDocument/2006/math">
                                    <m:oMathParaPr>
                                      <m:jc m:val="centerGroup"/>
                                    </m:oMathParaPr>
                                    <m:oMath xmlns:m="http://schemas.openxmlformats.org/officeDocument/2006/math">
                                      <m:r>
                                        <a:rPr lang="es-CL" sz="900" i="1">
                                          <a:effectLst/>
                                          <a:latin typeface="Cambria Math" panose="02040503050406030204" pitchFamily="18" charset="0"/>
                                          <a:ea typeface="Calibri" panose="020F0502020204030204" pitchFamily="34" charset="0"/>
                                          <a:cs typeface="Times New Roman" panose="02020603050405020304" pitchFamily="18" charset="0"/>
                                        </a:rPr>
                                        <m:t>𝛼</m:t>
                                      </m:r>
                                    </m:oMath>
                                  </m:oMathPara>
                                </a14:m>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CL" sz="1100" dirty="0">
                                    <a:effectLst/>
                                    <a:latin typeface="Calibri" panose="020F0502020204030204" pitchFamily="34" charset="0"/>
                                    <a:ea typeface="Calibri" panose="020F0502020204030204" pitchFamily="34" charset="0"/>
                                    <a:cs typeface="Times New Roman" panose="02020603050405020304" pitchFamily="18" charset="0"/>
                                  </a:rPr>
                                  <a:t> </a:t>
                                </a:r>
                              </a:p>
                            </p:txBody>
                          </p:sp>
                        </mc:Choice>
                        <mc:Fallback xmlns="">
                          <p:sp>
                            <p:nvSpPr>
                              <p:cNvPr id="41" name="Cuadro de texto 438">
                                <a:extLst>
                                  <a:ext uri="{FF2B5EF4-FFF2-40B4-BE49-F238E27FC236}">
                                    <a16:creationId xmlns:a16="http://schemas.microsoft.com/office/drawing/2014/main" id="{B403354E-5C31-4DB1-B50C-4E1E27AA64A0}"/>
                                  </a:ext>
                                </a:extLst>
                              </p:cNvPr>
                              <p:cNvSpPr txBox="1">
                                <a:spLocks noRot="1" noChangeAspect="1" noMove="1" noResize="1" noEditPoints="1" noAdjustHandles="1" noChangeArrowheads="1" noChangeShapeType="1" noTextEdit="1"/>
                              </p:cNvSpPr>
                              <p:nvPr/>
                            </p:nvSpPr>
                            <p:spPr>
                              <a:xfrm>
                                <a:off x="241964" y="1620139"/>
                                <a:ext cx="187951" cy="191792"/>
                              </a:xfrm>
                              <a:prstGeom prst="rect">
                                <a:avLst/>
                              </a:prstGeom>
                              <a:blipFill>
                                <a:blip r:embed="rId5"/>
                                <a:stretch>
                                  <a:fillRect r="-156098"/>
                                </a:stretch>
                              </a:blipFill>
                              <a:ln w="6350">
                                <a:noFill/>
                              </a:ln>
                            </p:spPr>
                            <p:txBody>
                              <a:bodyPr/>
                              <a:lstStyle/>
                              <a:p>
                                <a:r>
                                  <a:rPr lang="es-CL">
                                    <a:noFill/>
                                  </a:rPr>
                                  <a:t> </a:t>
                                </a:r>
                              </a:p>
                            </p:txBody>
                          </p:sp>
                        </mc:Fallback>
                      </mc:AlternateContent>
                    </p:grpSp>
                    <p:sp>
                      <p:nvSpPr>
                        <p:cNvPr id="39" name="Arco 38">
                          <a:extLst>
                            <a:ext uri="{FF2B5EF4-FFF2-40B4-BE49-F238E27FC236}">
                              <a16:creationId xmlns:a16="http://schemas.microsoft.com/office/drawing/2014/main" id="{2599B722-665C-47CD-9DFB-D606619745D4}"/>
                            </a:ext>
                          </a:extLst>
                        </p:cNvPr>
                        <p:cNvSpPr/>
                        <p:nvPr/>
                      </p:nvSpPr>
                      <p:spPr>
                        <a:xfrm rot="3216203" flipV="1">
                          <a:off x="2718992" y="1407885"/>
                          <a:ext cx="337820" cy="351790"/>
                        </a:xfrm>
                        <a:prstGeom prst="arc">
                          <a:avLst>
                            <a:gd name="adj1" fmla="val 18242322"/>
                            <a:gd name="adj2" fmla="val 19961475"/>
                          </a:avLst>
                        </a:prstGeom>
                      </p:spPr>
                      <p:style>
                        <a:lnRef idx="1">
                          <a:schemeClr val="dk1"/>
                        </a:lnRef>
                        <a:fillRef idx="0">
                          <a:schemeClr val="dk1"/>
                        </a:fillRef>
                        <a:effectRef idx="0">
                          <a:schemeClr val="dk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CL" dirty="0"/>
                        </a:p>
                      </p:txBody>
                    </p:sp>
                  </p:grpSp>
                  <mc:AlternateContent xmlns:mc="http://schemas.openxmlformats.org/markup-compatibility/2006" xmlns:a14="http://schemas.microsoft.com/office/drawing/2010/main">
                    <mc:Choice Requires="a14">
                      <p:sp>
                        <p:nvSpPr>
                          <p:cNvPr id="37" name="Cuadro de texto 437">
                            <a:extLst>
                              <a:ext uri="{FF2B5EF4-FFF2-40B4-BE49-F238E27FC236}">
                                <a16:creationId xmlns:a16="http://schemas.microsoft.com/office/drawing/2014/main" id="{B9320212-BA48-4DC4-BC70-9D039A366FF3}"/>
                              </a:ext>
                            </a:extLst>
                          </p:cNvPr>
                          <p:cNvSpPr txBox="1"/>
                          <p:nvPr/>
                        </p:nvSpPr>
                        <p:spPr>
                          <a:xfrm>
                            <a:off x="2742834" y="1693211"/>
                            <a:ext cx="206866" cy="221733"/>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indent="449580">
                              <a:lnSpc>
                                <a:spcPct val="107000"/>
                              </a:lnSpc>
                              <a:spcAft>
                                <a:spcPts val="800"/>
                              </a:spcAft>
                            </a:pPr>
                            <a14:m>
                              <m:oMathPara xmlns:m="http://schemas.openxmlformats.org/officeDocument/2006/math">
                                <m:oMathParaPr>
                                  <m:jc m:val="centerGroup"/>
                                </m:oMathParaPr>
                                <m:oMath xmlns:m="http://schemas.openxmlformats.org/officeDocument/2006/math">
                                  <m:r>
                                    <a:rPr lang="es-CL" sz="900" i="1">
                                      <a:effectLst/>
                                      <a:latin typeface="Cambria Math" panose="02040503050406030204" pitchFamily="18" charset="0"/>
                                      <a:ea typeface="Calibri" panose="020F0502020204030204" pitchFamily="34" charset="0"/>
                                      <a:cs typeface="Times New Roman" panose="02020603050405020304" pitchFamily="18" charset="0"/>
                                    </a:rPr>
                                    <m:t>𝛼</m:t>
                                  </m:r>
                                </m:oMath>
                              </m:oMathPara>
                            </a14:m>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CL" sz="1100" dirty="0">
                                <a:effectLst/>
                                <a:latin typeface="Calibri" panose="020F0502020204030204" pitchFamily="34" charset="0"/>
                                <a:ea typeface="Calibri" panose="020F0502020204030204" pitchFamily="34" charset="0"/>
                                <a:cs typeface="Times New Roman" panose="02020603050405020304" pitchFamily="18" charset="0"/>
                              </a:rPr>
                              <a:t> </a:t>
                            </a:r>
                          </a:p>
                        </p:txBody>
                      </p:sp>
                    </mc:Choice>
                    <mc:Fallback xmlns="">
                      <p:sp>
                        <p:nvSpPr>
                          <p:cNvPr id="37" name="Cuadro de texto 437">
                            <a:extLst>
                              <a:ext uri="{FF2B5EF4-FFF2-40B4-BE49-F238E27FC236}">
                                <a16:creationId xmlns:a16="http://schemas.microsoft.com/office/drawing/2014/main" id="{5DCBBFE6-4067-44F9-BCEB-C15348C9B9D4}"/>
                              </a:ext>
                            </a:extLst>
                          </p:cNvPr>
                          <p:cNvSpPr txBox="1">
                            <a:spLocks noRot="1" noChangeAspect="1" noMove="1" noResize="1" noEditPoints="1" noAdjustHandles="1" noChangeArrowheads="1" noChangeShapeType="1" noTextEdit="1"/>
                          </p:cNvSpPr>
                          <p:nvPr/>
                        </p:nvSpPr>
                        <p:spPr>
                          <a:xfrm>
                            <a:off x="2742834" y="1693211"/>
                            <a:ext cx="206866" cy="221733"/>
                          </a:xfrm>
                          <a:prstGeom prst="rect">
                            <a:avLst/>
                          </a:prstGeom>
                          <a:blipFill>
                            <a:blip r:embed="rId6"/>
                            <a:stretch>
                              <a:fillRect r="-133333"/>
                            </a:stretch>
                          </a:blipFill>
                          <a:ln w="6350">
                            <a:noFill/>
                          </a:ln>
                        </p:spPr>
                        <p:txBody>
                          <a:bodyPr/>
                          <a:lstStyle/>
                          <a:p>
                            <a:r>
                              <a:rPr lang="es-CL">
                                <a:noFill/>
                              </a:rPr>
                              <a:t> </a:t>
                            </a:r>
                          </a:p>
                        </p:txBody>
                      </p:sp>
                    </mc:Fallback>
                  </mc:AlternateContent>
                </p:grpSp>
                <p:sp>
                  <p:nvSpPr>
                    <p:cNvPr id="34" name="Cuadro de texto 447">
                      <a:extLst>
                        <a:ext uri="{FF2B5EF4-FFF2-40B4-BE49-F238E27FC236}">
                          <a16:creationId xmlns:a16="http://schemas.microsoft.com/office/drawing/2014/main" id="{8D4AD558-A2C7-475C-B683-A9156FFF1782}"/>
                        </a:ext>
                      </a:extLst>
                    </p:cNvPr>
                    <p:cNvSpPr txBox="1"/>
                    <p:nvPr/>
                  </p:nvSpPr>
                  <p:spPr>
                    <a:xfrm>
                      <a:off x="514830" y="1807441"/>
                      <a:ext cx="413746" cy="24589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s-CL" sz="800" dirty="0">
                          <a:effectLst/>
                          <a:latin typeface="Calibri" panose="020F0502020204030204" pitchFamily="34" charset="0"/>
                          <a:ea typeface="Calibri" panose="020F0502020204030204" pitchFamily="34" charset="0"/>
                          <a:cs typeface="Times New Roman" panose="02020603050405020304" pitchFamily="18" charset="0"/>
                        </a:rPr>
                        <a:t>D.Rv</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CL" sz="11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35" name="Cuadro de texto 448">
                      <a:extLst>
                        <a:ext uri="{FF2B5EF4-FFF2-40B4-BE49-F238E27FC236}">
                          <a16:creationId xmlns:a16="http://schemas.microsoft.com/office/drawing/2014/main" id="{51F45732-80DD-4663-9F37-D7BB397C178B}"/>
                        </a:ext>
                      </a:extLst>
                    </p:cNvPr>
                    <p:cNvSpPr txBox="1"/>
                    <p:nvPr/>
                  </p:nvSpPr>
                  <p:spPr>
                    <a:xfrm>
                      <a:off x="1406729" y="1806355"/>
                      <a:ext cx="445123" cy="24589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s-CL" sz="800" dirty="0">
                          <a:effectLst/>
                          <a:latin typeface="Calibri" panose="020F0502020204030204" pitchFamily="34" charset="0"/>
                          <a:ea typeface="Calibri" panose="020F0502020204030204" pitchFamily="34" charset="0"/>
                          <a:cs typeface="Times New Roman" panose="02020603050405020304" pitchFamily="18" charset="0"/>
                        </a:rPr>
                        <a:t>D.Rv</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CL" sz="1100" dirty="0">
                          <a:effectLst/>
                          <a:latin typeface="Calibri" panose="020F0502020204030204" pitchFamily="34" charset="0"/>
                          <a:ea typeface="Calibri" panose="020F0502020204030204" pitchFamily="34" charset="0"/>
                          <a:cs typeface="Times New Roman" panose="02020603050405020304" pitchFamily="18" charset="0"/>
                        </a:rPr>
                        <a:t> </a:t>
                      </a:r>
                    </a:p>
                  </p:txBody>
                </p:sp>
              </p:grpSp>
              <p:cxnSp>
                <p:nvCxnSpPr>
                  <p:cNvPr id="32" name="Conector recto de flecha 31">
                    <a:extLst>
                      <a:ext uri="{FF2B5EF4-FFF2-40B4-BE49-F238E27FC236}">
                        <a16:creationId xmlns:a16="http://schemas.microsoft.com/office/drawing/2014/main" id="{E7E0DC25-A5F1-4CF6-A80E-D924D2A8EC8E}"/>
                      </a:ext>
                    </a:extLst>
                  </p:cNvPr>
                  <p:cNvCxnSpPr/>
                  <p:nvPr/>
                </p:nvCxnSpPr>
                <p:spPr>
                  <a:xfrm>
                    <a:off x="883632" y="1618459"/>
                    <a:ext cx="0" cy="187902"/>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grpSp>
            <p:cxnSp>
              <p:nvCxnSpPr>
                <p:cNvPr id="30" name="Conector recto de flecha 29">
                  <a:extLst>
                    <a:ext uri="{FF2B5EF4-FFF2-40B4-BE49-F238E27FC236}">
                      <a16:creationId xmlns:a16="http://schemas.microsoft.com/office/drawing/2014/main" id="{36F7A9AD-9C91-4501-9463-C0F042A2B870}"/>
                    </a:ext>
                  </a:extLst>
                </p:cNvPr>
                <p:cNvCxnSpPr/>
                <p:nvPr/>
              </p:nvCxnSpPr>
              <p:spPr>
                <a:xfrm>
                  <a:off x="1781269" y="1839740"/>
                  <a:ext cx="0" cy="20447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grpSp>
          <mc:AlternateContent xmlns:mc="http://schemas.openxmlformats.org/markup-compatibility/2006" xmlns:a14="http://schemas.microsoft.com/office/drawing/2010/main">
            <mc:Choice Requires="a14">
              <p:sp>
                <p:nvSpPr>
                  <p:cNvPr id="23" name="Cuadro de texto 459">
                    <a:extLst>
                      <a:ext uri="{FF2B5EF4-FFF2-40B4-BE49-F238E27FC236}">
                        <a16:creationId xmlns:a16="http://schemas.microsoft.com/office/drawing/2014/main" id="{DA5ED133-1F91-49B8-860E-FDBFDDE1F23C}"/>
                      </a:ext>
                    </a:extLst>
                  </p:cNvPr>
                  <p:cNvSpPr txBox="1"/>
                  <p:nvPr/>
                </p:nvSpPr>
                <p:spPr>
                  <a:xfrm>
                    <a:off x="872463" y="1783358"/>
                    <a:ext cx="245794" cy="26797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es-CL" sz="9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CL" sz="900" i="1">
                                  <a:effectLst/>
                                  <a:latin typeface="Cambria Math" panose="02040503050406030204" pitchFamily="18" charset="0"/>
                                  <a:ea typeface="Calibri" panose="020F0502020204030204" pitchFamily="34" charset="0"/>
                                  <a:cs typeface="Times New Roman" panose="02020603050405020304" pitchFamily="18" charset="0"/>
                                </a:rPr>
                                <m:t>𝑎</m:t>
                              </m:r>
                            </m:e>
                            <m:sub>
                              <m:r>
                                <a:rPr lang="es-CL" sz="900" i="1">
                                  <a:effectLst/>
                                  <a:latin typeface="Cambria Math" panose="02040503050406030204" pitchFamily="18" charset="0"/>
                                  <a:ea typeface="Calibri" panose="020F0502020204030204" pitchFamily="34" charset="0"/>
                                  <a:cs typeface="Times New Roman" panose="02020603050405020304" pitchFamily="18" charset="0"/>
                                </a:rPr>
                                <m:t>1</m:t>
                              </m:r>
                            </m:sub>
                          </m:sSub>
                        </m:oMath>
                      </m:oMathPara>
                    </a14:m>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7" name="Cuadro de texto 459">
                    <a:extLst>
                      <a:ext uri="{FF2B5EF4-FFF2-40B4-BE49-F238E27FC236}">
                        <a16:creationId xmlns:a16="http://schemas.microsoft.com/office/drawing/2014/main" id="{34E07334-E8B0-44E9-A8DC-2A048C22CBA0}"/>
                      </a:ext>
                    </a:extLst>
                  </p:cNvPr>
                  <p:cNvSpPr txBox="1">
                    <a:spLocks noRot="1" noChangeAspect="1" noMove="1" noResize="1" noEditPoints="1" noAdjustHandles="1" noChangeArrowheads="1" noChangeShapeType="1" noTextEdit="1"/>
                  </p:cNvSpPr>
                  <p:nvPr/>
                </p:nvSpPr>
                <p:spPr>
                  <a:xfrm>
                    <a:off x="872463" y="1783358"/>
                    <a:ext cx="245794" cy="267970"/>
                  </a:xfrm>
                  <a:prstGeom prst="rect">
                    <a:avLst/>
                  </a:prstGeom>
                  <a:blipFill>
                    <a:blip r:embed="rId7"/>
                    <a:stretch>
                      <a:fillRect/>
                    </a:stretch>
                  </a:blipFill>
                  <a:ln w="6350">
                    <a:noFill/>
                  </a:ln>
                </p:spPr>
                <p:txBody>
                  <a:bodyPr/>
                  <a:lstStyle/>
                  <a:p>
                    <a:r>
                      <a:rPr lang="es-CL">
                        <a:noFill/>
                      </a:rPr>
                      <a:t> </a:t>
                    </a:r>
                  </a:p>
                </p:txBody>
              </p:sp>
            </mc:Fallback>
          </mc:AlternateContent>
        </p:grpSp>
        <mc:AlternateContent xmlns:mc="http://schemas.openxmlformats.org/markup-compatibility/2006" xmlns:a14="http://schemas.microsoft.com/office/drawing/2010/main">
          <mc:Choice Requires="a14">
            <p:sp>
              <p:nvSpPr>
                <p:cNvPr id="21" name="Cuadro de texto 461">
                  <a:extLst>
                    <a:ext uri="{FF2B5EF4-FFF2-40B4-BE49-F238E27FC236}">
                      <a16:creationId xmlns:a16="http://schemas.microsoft.com/office/drawing/2014/main" id="{11D92F07-50FC-4EB6-9BFD-51176A7F3E9E}"/>
                    </a:ext>
                  </a:extLst>
                </p:cNvPr>
                <p:cNvSpPr txBox="1"/>
                <p:nvPr/>
              </p:nvSpPr>
              <p:spPr>
                <a:xfrm>
                  <a:off x="1521398" y="1813237"/>
                  <a:ext cx="210185" cy="2574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es-CL" sz="9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CL" sz="900" i="1">
                                <a:effectLst/>
                                <a:latin typeface="Cambria Math" panose="02040503050406030204" pitchFamily="18" charset="0"/>
                                <a:ea typeface="Calibri" panose="020F0502020204030204" pitchFamily="34" charset="0"/>
                                <a:cs typeface="Times New Roman" panose="02020603050405020304" pitchFamily="18" charset="0"/>
                              </a:rPr>
                              <m:t>𝑎</m:t>
                            </m:r>
                          </m:e>
                          <m:sub>
                            <m:r>
                              <a:rPr lang="es-CL" sz="900" i="1">
                                <a:effectLst/>
                                <a:latin typeface="Cambria Math" panose="02040503050406030204" pitchFamily="18" charset="0"/>
                                <a:ea typeface="Calibri" panose="020F0502020204030204" pitchFamily="34" charset="0"/>
                                <a:cs typeface="Times New Roman" panose="02020603050405020304" pitchFamily="18" charset="0"/>
                              </a:rPr>
                              <m:t>2</m:t>
                            </m:r>
                          </m:sub>
                        </m:sSub>
                      </m:oMath>
                    </m:oMathPara>
                  </a14:m>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5" name="Cuadro de texto 461">
                  <a:extLst>
                    <a:ext uri="{FF2B5EF4-FFF2-40B4-BE49-F238E27FC236}">
                      <a16:creationId xmlns:a16="http://schemas.microsoft.com/office/drawing/2014/main" id="{B988C8E4-5977-4E44-9A02-0165750F1FA5}"/>
                    </a:ext>
                  </a:extLst>
                </p:cNvPr>
                <p:cNvSpPr txBox="1">
                  <a:spLocks noRot="1" noChangeAspect="1" noMove="1" noResize="1" noEditPoints="1" noAdjustHandles="1" noChangeArrowheads="1" noChangeShapeType="1" noTextEdit="1"/>
                </p:cNvSpPr>
                <p:nvPr/>
              </p:nvSpPr>
              <p:spPr>
                <a:xfrm>
                  <a:off x="1521398" y="1813237"/>
                  <a:ext cx="210185" cy="257475"/>
                </a:xfrm>
                <a:prstGeom prst="rect">
                  <a:avLst/>
                </a:prstGeom>
                <a:blipFill>
                  <a:blip r:embed="rId8"/>
                  <a:stretch>
                    <a:fillRect/>
                  </a:stretch>
                </a:blipFill>
                <a:ln w="6350">
                  <a:noFill/>
                </a:ln>
              </p:spPr>
              <p:txBody>
                <a:bodyPr/>
                <a:lstStyle/>
                <a:p>
                  <a:r>
                    <a:rPr lang="es-CL">
                      <a:noFill/>
                    </a:rPr>
                    <a:t> </a:t>
                  </a:r>
                </a:p>
              </p:txBody>
            </p:sp>
          </mc:Fallback>
        </mc:AlternateContent>
      </p:grpSp>
      <p:sp>
        <p:nvSpPr>
          <p:cNvPr id="58" name="CuadroTexto 57">
            <a:extLst>
              <a:ext uri="{FF2B5EF4-FFF2-40B4-BE49-F238E27FC236}">
                <a16:creationId xmlns:a16="http://schemas.microsoft.com/office/drawing/2014/main" id="{DC31236C-19EA-414B-A0BF-585AD53649EE}"/>
              </a:ext>
            </a:extLst>
          </p:cNvPr>
          <p:cNvSpPr txBox="1"/>
          <p:nvPr/>
        </p:nvSpPr>
        <p:spPr>
          <a:xfrm>
            <a:off x="4586127" y="2409710"/>
            <a:ext cx="6690749" cy="369332"/>
          </a:xfrm>
          <a:prstGeom prst="rect">
            <a:avLst/>
          </a:prstGeom>
          <a:noFill/>
        </p:spPr>
        <p:txBody>
          <a:bodyPr wrap="square">
            <a:spAutoFit/>
          </a:bodyPr>
          <a:lstStyle/>
          <a:p>
            <a:pPr algn="ctr"/>
            <a:r>
              <a:rPr lang="es-ES" sz="1800" b="1" u="none" strike="noStrike" dirty="0">
                <a:solidFill>
                  <a:srgbClr val="88354D"/>
                </a:solidFill>
                <a:effectLst/>
                <a:latin typeface="Calibri" panose="020F0502020204030204" pitchFamily="34" charset="0"/>
              </a:rPr>
              <a:t> Corrección angular (0° a 180°) – Vista lateral</a:t>
            </a:r>
            <a:endParaRPr lang="es-CL" sz="1800" b="1" dirty="0">
              <a:solidFill>
                <a:srgbClr val="88354D"/>
              </a:solidFill>
            </a:endParaRPr>
          </a:p>
        </p:txBody>
      </p:sp>
      <p:sp>
        <p:nvSpPr>
          <p:cNvPr id="59" name="CuadroTexto 58">
            <a:extLst>
              <a:ext uri="{FF2B5EF4-FFF2-40B4-BE49-F238E27FC236}">
                <a16:creationId xmlns:a16="http://schemas.microsoft.com/office/drawing/2014/main" id="{50E05E57-2B12-4BDA-AFA8-CF5F46B75636}"/>
              </a:ext>
            </a:extLst>
          </p:cNvPr>
          <p:cNvSpPr txBox="1"/>
          <p:nvPr/>
        </p:nvSpPr>
        <p:spPr>
          <a:xfrm>
            <a:off x="4450099" y="6001904"/>
            <a:ext cx="7198521" cy="261610"/>
          </a:xfrm>
          <a:prstGeom prst="rect">
            <a:avLst/>
          </a:prstGeom>
          <a:noFill/>
        </p:spPr>
        <p:txBody>
          <a:bodyPr wrap="square">
            <a:spAutoFit/>
          </a:bodyPr>
          <a:lstStyle/>
          <a:p>
            <a:pPr algn="ctr"/>
            <a:r>
              <a:rPr lang="es-CL" sz="1100" b="0" i="0" u="none" strike="noStrike" dirty="0">
                <a:solidFill>
                  <a:srgbClr val="000000"/>
                </a:solidFill>
                <a:effectLst/>
                <a:latin typeface="Calibri" panose="020F0502020204030204" pitchFamily="34" charset="0"/>
              </a:rPr>
              <a:t>Fuente: Apunte, Liceo Industrial Eulogio Gordo Moneo, Antofagasta, Chile</a:t>
            </a:r>
            <a:endParaRPr lang="es-CL" sz="1100" dirty="0"/>
          </a:p>
        </p:txBody>
      </p:sp>
    </p:spTree>
    <p:extLst>
      <p:ext uri="{BB962C8B-B14F-4D97-AF65-F5344CB8AC3E}">
        <p14:creationId xmlns:p14="http://schemas.microsoft.com/office/powerpoint/2010/main" val="29763710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8AB8DF45-D257-4717-BC84-A77414CCDC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Rectángulo 9">
            <a:extLst>
              <a:ext uri="{FF2B5EF4-FFF2-40B4-BE49-F238E27FC236}">
                <a16:creationId xmlns:a16="http://schemas.microsoft.com/office/drawing/2014/main" id="{B263A589-862B-46FE-947A-C1E49DB6D165}"/>
              </a:ext>
            </a:extLst>
          </p:cNvPr>
          <p:cNvSpPr/>
          <p:nvPr/>
        </p:nvSpPr>
        <p:spPr>
          <a:xfrm>
            <a:off x="12020365" y="275204"/>
            <a:ext cx="171634" cy="6161103"/>
          </a:xfrm>
          <a:prstGeom prst="rect">
            <a:avLst/>
          </a:prstGeom>
          <a:solidFill>
            <a:srgbClr val="A7A8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6" name="Título 3">
            <a:extLst>
              <a:ext uri="{FF2B5EF4-FFF2-40B4-BE49-F238E27FC236}">
                <a16:creationId xmlns:a16="http://schemas.microsoft.com/office/drawing/2014/main" id="{27409035-8202-4EB9-9D30-FE6DD6CE5419}"/>
              </a:ext>
            </a:extLst>
          </p:cNvPr>
          <p:cNvSpPr>
            <a:spLocks noGrp="1"/>
          </p:cNvSpPr>
          <p:nvPr>
            <p:ph type="title"/>
          </p:nvPr>
        </p:nvSpPr>
        <p:spPr>
          <a:xfrm>
            <a:off x="296663" y="365125"/>
            <a:ext cx="10515600" cy="1325563"/>
          </a:xfrm>
        </p:spPr>
        <p:txBody>
          <a:bodyPr/>
          <a:lstStyle/>
          <a:p>
            <a:r>
              <a:rPr lang="es-MX" dirty="0">
                <a:solidFill>
                  <a:srgbClr val="A7A8AA"/>
                </a:solidFill>
              </a:rPr>
              <a:t>CORRECCIÓN DE</a:t>
            </a:r>
            <a:br>
              <a:rPr lang="es-MX" dirty="0">
                <a:solidFill>
                  <a:srgbClr val="A7A8AA"/>
                </a:solidFill>
              </a:rPr>
            </a:br>
            <a:r>
              <a:rPr lang="es-MX" dirty="0">
                <a:solidFill>
                  <a:srgbClr val="88354D"/>
                </a:solidFill>
              </a:rPr>
              <a:t>DESALINEACIÓN</a:t>
            </a:r>
            <a:endParaRPr lang="es-CL" dirty="0">
              <a:solidFill>
                <a:srgbClr val="88354D"/>
              </a:solidFill>
            </a:endParaRPr>
          </a:p>
        </p:txBody>
      </p:sp>
      <p:sp>
        <p:nvSpPr>
          <p:cNvPr id="17" name="Rectángulo 16">
            <a:extLst>
              <a:ext uri="{FF2B5EF4-FFF2-40B4-BE49-F238E27FC236}">
                <a16:creationId xmlns:a16="http://schemas.microsoft.com/office/drawing/2014/main" id="{77C7AA7B-38FD-4984-ABD9-83C49EFE6F4B}"/>
              </a:ext>
            </a:extLst>
          </p:cNvPr>
          <p:cNvSpPr/>
          <p:nvPr/>
        </p:nvSpPr>
        <p:spPr>
          <a:xfrm>
            <a:off x="403193" y="260025"/>
            <a:ext cx="1336831" cy="45719"/>
          </a:xfrm>
          <a:prstGeom prst="rect">
            <a:avLst/>
          </a:prstGeom>
          <a:solidFill>
            <a:srgbClr val="883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9" name="Google Shape;305;p29">
            <a:extLst>
              <a:ext uri="{FF2B5EF4-FFF2-40B4-BE49-F238E27FC236}">
                <a16:creationId xmlns:a16="http://schemas.microsoft.com/office/drawing/2014/main" id="{F372FD6B-0F7F-425D-9669-B0560A779AC6}"/>
              </a:ext>
            </a:extLst>
          </p:cNvPr>
          <p:cNvSpPr/>
          <p:nvPr/>
        </p:nvSpPr>
        <p:spPr>
          <a:xfrm>
            <a:off x="5877017" y="2332007"/>
            <a:ext cx="6032374" cy="4104300"/>
          </a:xfrm>
          <a:prstGeom prst="rect">
            <a:avLst/>
          </a:prstGeom>
          <a:solidFill>
            <a:srgbClr val="88354D"/>
          </a:solidFill>
          <a:ln w="9525" cap="flat" cmpd="sng">
            <a:noFill/>
            <a:prstDash val="solid"/>
            <a:round/>
            <a:headEnd type="none" w="sm" len="sm"/>
            <a:tailEnd type="none" w="sm" len="sm"/>
          </a:ln>
        </p:spPr>
        <p:txBody>
          <a:bodyPr spcFirstLastPara="1" wrap="square" lIns="91425" tIns="45700" rIns="91425" bIns="45700" anchor="t" anchorCtr="0">
            <a:noAutofit/>
          </a:bodyPr>
          <a:lstStyle/>
          <a:p>
            <a:endParaRPr lang="es-CL" sz="2400" dirty="0">
              <a:solidFill>
                <a:schemeClr val="bg1"/>
              </a:solidFill>
            </a:endParaRPr>
          </a:p>
        </p:txBody>
      </p:sp>
      <p:sp>
        <p:nvSpPr>
          <p:cNvPr id="18" name="CuadroTexto 17">
            <a:extLst>
              <a:ext uri="{FF2B5EF4-FFF2-40B4-BE49-F238E27FC236}">
                <a16:creationId xmlns:a16="http://schemas.microsoft.com/office/drawing/2014/main" id="{8B5FEA56-7A7C-4E29-A34B-26C5B6AB66E8}"/>
              </a:ext>
            </a:extLst>
          </p:cNvPr>
          <p:cNvSpPr txBox="1"/>
          <p:nvPr/>
        </p:nvSpPr>
        <p:spPr>
          <a:xfrm>
            <a:off x="6329780" y="2953222"/>
            <a:ext cx="5326137" cy="2677656"/>
          </a:xfrm>
          <a:prstGeom prst="rect">
            <a:avLst/>
          </a:prstGeom>
          <a:noFill/>
        </p:spPr>
        <p:txBody>
          <a:bodyPr wrap="square">
            <a:spAutoFit/>
          </a:bodyPr>
          <a:lstStyle/>
          <a:p>
            <a:pPr algn="just" rtl="0">
              <a:spcBef>
                <a:spcPts val="0"/>
              </a:spcBef>
              <a:spcAft>
                <a:spcPts val="800"/>
              </a:spcAft>
            </a:pPr>
            <a:r>
              <a:rPr lang="es-ES" sz="2400" dirty="0">
                <a:solidFill>
                  <a:schemeClr val="bg1"/>
                </a:solidFill>
                <a:latin typeface="Calibri" panose="020F0502020204030204" pitchFamily="34" charset="0"/>
              </a:rPr>
              <a:t>S</a:t>
            </a:r>
            <a:r>
              <a:rPr lang="es-ES" sz="2400" b="0" i="0" u="none" strike="noStrike" dirty="0">
                <a:solidFill>
                  <a:schemeClr val="bg1"/>
                </a:solidFill>
                <a:effectLst/>
                <a:latin typeface="Calibri" panose="020F0502020204030204" pitchFamily="34" charset="0"/>
              </a:rPr>
              <a:t>e realizó la corrección en el ángulo de 0° a 180°. El procedimiento para el ángulo de 90° a 270° es similar. A las desviaciones horizontales ahora se les llama b1 y b2, mientras que el ángulo y las dimensiones del motor eléctrico siguen siendo las mismas.</a:t>
            </a:r>
            <a:endParaRPr lang="es-ES" sz="2400" b="0" dirty="0">
              <a:solidFill>
                <a:schemeClr val="bg1"/>
              </a:solidFill>
              <a:effectLst/>
            </a:endParaRPr>
          </a:p>
        </p:txBody>
      </p:sp>
      <p:sp>
        <p:nvSpPr>
          <p:cNvPr id="13" name="CuadroTexto 12">
            <a:extLst>
              <a:ext uri="{FF2B5EF4-FFF2-40B4-BE49-F238E27FC236}">
                <a16:creationId xmlns:a16="http://schemas.microsoft.com/office/drawing/2014/main" id="{A167282E-0927-4F35-867B-2AABC711F55B}"/>
              </a:ext>
            </a:extLst>
          </p:cNvPr>
          <p:cNvSpPr txBox="1"/>
          <p:nvPr/>
        </p:nvSpPr>
        <p:spPr>
          <a:xfrm>
            <a:off x="157358" y="2935248"/>
            <a:ext cx="4135251" cy="501419"/>
          </a:xfrm>
          <a:prstGeom prst="rect">
            <a:avLst/>
          </a:prstGeom>
          <a:noFill/>
        </p:spPr>
        <p:txBody>
          <a:bodyPr wrap="square">
            <a:spAutoFit/>
          </a:bodyPr>
          <a:lstStyle/>
          <a:p>
            <a:pPr>
              <a:lnSpc>
                <a:spcPct val="107000"/>
              </a:lnSpc>
              <a:spcBef>
                <a:spcPts val="1200"/>
              </a:spcBef>
              <a:spcAft>
                <a:spcPts val="800"/>
              </a:spcAft>
            </a:pPr>
            <a:r>
              <a:rPr lang="es-CL" sz="2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Corrección angular</a:t>
            </a:r>
          </a:p>
        </p:txBody>
      </p:sp>
      <mc:AlternateContent xmlns:mc="http://schemas.openxmlformats.org/markup-compatibility/2006" xmlns:a14="http://schemas.microsoft.com/office/drawing/2010/main">
        <mc:Choice Requires="a14">
          <p:sp>
            <p:nvSpPr>
              <p:cNvPr id="60" name="CuadroTexto 59">
                <a:extLst>
                  <a:ext uri="{FF2B5EF4-FFF2-40B4-BE49-F238E27FC236}">
                    <a16:creationId xmlns:a16="http://schemas.microsoft.com/office/drawing/2014/main" id="{D388C124-9BE9-45B8-A246-E1AD24753EEA}"/>
                  </a:ext>
                </a:extLst>
              </p:cNvPr>
              <p:cNvSpPr txBox="1"/>
              <p:nvPr/>
            </p:nvSpPr>
            <p:spPr>
              <a:xfrm>
                <a:off x="296663" y="3063317"/>
                <a:ext cx="5469380" cy="2949525"/>
              </a:xfrm>
              <a:prstGeom prst="rect">
                <a:avLst/>
              </a:prstGeom>
              <a:noFill/>
            </p:spPr>
            <p:txBody>
              <a:bodyPr wrap="square">
                <a:spAutoFit/>
              </a:bodyPr>
              <a:lstStyle/>
              <a:p>
                <a:pPr algn="just" rtl="0">
                  <a:spcBef>
                    <a:spcPts val="0"/>
                  </a:spcBef>
                  <a:spcAft>
                    <a:spcPts val="1000"/>
                  </a:spcAft>
                </a:pPr>
                <a:r>
                  <a:rPr lang="es-ES" sz="2400" b="1" i="0" u="none" strike="noStrike" dirty="0">
                    <a:solidFill>
                      <a:srgbClr val="88354D"/>
                    </a:solidFill>
                    <a:effectLst/>
                    <a:latin typeface="Calibri" panose="020F0502020204030204" pitchFamily="34" charset="0"/>
                  </a:rPr>
                  <a:t>Corrección apoyo posterior = </a:t>
                </a:r>
                <a14:m>
                  <m:oMath xmlns:m="http://schemas.openxmlformats.org/officeDocument/2006/math">
                    <m:r>
                      <a:rPr lang="es-ES" sz="2400" b="0" i="1" u="none" strike="noStrike" dirty="0" smtClean="0">
                        <a:solidFill>
                          <a:srgbClr val="000000"/>
                        </a:solidFill>
                        <a:effectLst/>
                        <a:latin typeface="Cambria Math" panose="02040503050406030204" pitchFamily="18" charset="0"/>
                      </a:rPr>
                      <m:t>𝐷</m:t>
                    </m:r>
                    <m:r>
                      <a:rPr lang="es-ES" sz="2400" b="0" i="1" u="none" strike="noStrike" dirty="0" smtClean="0">
                        <a:solidFill>
                          <a:srgbClr val="000000"/>
                        </a:solidFill>
                        <a:effectLst/>
                        <a:latin typeface="Cambria Math" panose="02040503050406030204" pitchFamily="18" charset="0"/>
                      </a:rPr>
                      <m:t>.</m:t>
                    </m:r>
                    <m:r>
                      <a:rPr lang="es-ES" sz="2400" b="0" i="1" u="none" strike="noStrike" dirty="0" smtClean="0">
                        <a:solidFill>
                          <a:srgbClr val="000000"/>
                        </a:solidFill>
                        <a:effectLst/>
                        <a:latin typeface="Cambria Math" panose="02040503050406030204" pitchFamily="18" charset="0"/>
                      </a:rPr>
                      <m:t>𝑅𝑣</m:t>
                    </m:r>
                    <m:r>
                      <a:rPr lang="es-ES" sz="2400" b="0" i="1" u="none" strike="noStrike" dirty="0">
                        <a:solidFill>
                          <a:srgbClr val="000000"/>
                        </a:solidFill>
                        <a:effectLst/>
                        <a:latin typeface="Cambria Math" panose="02040503050406030204" pitchFamily="18" charset="0"/>
                      </a:rPr>
                      <m:t> + </m:t>
                    </m:r>
                    <m:r>
                      <a:rPr lang="es-ES" sz="2400" b="0" i="1" u="none" strike="noStrike" dirty="0">
                        <a:solidFill>
                          <a:srgbClr val="000000"/>
                        </a:solidFill>
                        <a:effectLst/>
                        <a:latin typeface="Cambria Math" panose="02040503050406030204" pitchFamily="18" charset="0"/>
                      </a:rPr>
                      <m:t>𝑎</m:t>
                    </m:r>
                    <m:r>
                      <a:rPr lang="es-ES" sz="2400" b="0" i="1" u="none" strike="noStrike" dirty="0">
                        <a:solidFill>
                          <a:srgbClr val="000000"/>
                        </a:solidFill>
                        <a:effectLst/>
                        <a:latin typeface="Cambria Math" panose="02040503050406030204" pitchFamily="18" charset="0"/>
                      </a:rPr>
                      <m:t>1</m:t>
                    </m:r>
                  </m:oMath>
                </a14:m>
                <a:endParaRPr lang="es-ES" sz="2400" b="0" dirty="0">
                  <a:effectLst/>
                </a:endParaRPr>
              </a:p>
              <a:p>
                <a:pPr algn="just" rtl="0">
                  <a:spcBef>
                    <a:spcPts val="0"/>
                  </a:spcBef>
                  <a:spcAft>
                    <a:spcPts val="800"/>
                  </a:spcAft>
                </a:pPr>
                <a:r>
                  <a:rPr lang="es-ES" sz="2400" b="1" i="0" u="none" strike="noStrike" dirty="0">
                    <a:solidFill>
                      <a:srgbClr val="88354D"/>
                    </a:solidFill>
                    <a:effectLst/>
                    <a:latin typeface="Calibri" panose="020F0502020204030204" pitchFamily="34" charset="0"/>
                  </a:rPr>
                  <a:t>Corrección apoyo frontal = </a:t>
                </a:r>
                <a14:m>
                  <m:oMath xmlns:m="http://schemas.openxmlformats.org/officeDocument/2006/math">
                    <m:r>
                      <a:rPr lang="es-ES" sz="2400" b="0" i="1" u="none" strike="noStrike" dirty="0" smtClean="0">
                        <a:solidFill>
                          <a:srgbClr val="000000"/>
                        </a:solidFill>
                        <a:effectLst/>
                        <a:latin typeface="Cambria Math" panose="02040503050406030204" pitchFamily="18" charset="0"/>
                      </a:rPr>
                      <m:t>𝐷</m:t>
                    </m:r>
                    <m:r>
                      <a:rPr lang="es-ES" sz="2400" b="0" i="1" u="none" strike="noStrike" dirty="0" smtClean="0">
                        <a:solidFill>
                          <a:srgbClr val="000000"/>
                        </a:solidFill>
                        <a:effectLst/>
                        <a:latin typeface="Cambria Math" panose="02040503050406030204" pitchFamily="18" charset="0"/>
                      </a:rPr>
                      <m:t>.</m:t>
                    </m:r>
                    <m:r>
                      <a:rPr lang="es-ES" sz="2400" b="0" i="1" u="none" strike="noStrike" dirty="0" smtClean="0">
                        <a:solidFill>
                          <a:srgbClr val="000000"/>
                        </a:solidFill>
                        <a:effectLst/>
                        <a:latin typeface="Cambria Math" panose="02040503050406030204" pitchFamily="18" charset="0"/>
                      </a:rPr>
                      <m:t>𝑅𝑣</m:t>
                    </m:r>
                    <m:r>
                      <a:rPr lang="es-ES" sz="2400" b="0" i="1" u="none" strike="noStrike" dirty="0">
                        <a:solidFill>
                          <a:srgbClr val="000000"/>
                        </a:solidFill>
                        <a:effectLst/>
                        <a:latin typeface="Cambria Math" panose="02040503050406030204" pitchFamily="18" charset="0"/>
                      </a:rPr>
                      <m:t> + </m:t>
                    </m:r>
                    <m:r>
                      <a:rPr lang="es-ES" sz="2400" b="0" i="1" u="none" strike="noStrike" dirty="0">
                        <a:solidFill>
                          <a:srgbClr val="000000"/>
                        </a:solidFill>
                        <a:effectLst/>
                        <a:latin typeface="Cambria Math" panose="02040503050406030204" pitchFamily="18" charset="0"/>
                      </a:rPr>
                      <m:t>𝑎</m:t>
                    </m:r>
                    <m:r>
                      <a:rPr lang="es-ES" sz="2400" b="0" i="1" u="none" strike="noStrike" dirty="0">
                        <a:solidFill>
                          <a:srgbClr val="000000"/>
                        </a:solidFill>
                        <a:effectLst/>
                        <a:latin typeface="Cambria Math" panose="02040503050406030204" pitchFamily="18" charset="0"/>
                      </a:rPr>
                      <m:t>2</m:t>
                    </m:r>
                  </m:oMath>
                </a14:m>
                <a:endParaRPr lang="es-ES" sz="2400" b="0" dirty="0">
                  <a:effectLst/>
                </a:endParaRPr>
              </a:p>
              <a:p>
                <a:pPr algn="just" rtl="0">
                  <a:spcBef>
                    <a:spcPts val="0"/>
                  </a:spcBef>
                  <a:spcAft>
                    <a:spcPts val="800"/>
                  </a:spcAft>
                </a:pPr>
                <a:endParaRPr lang="es-ES" sz="2400" b="1" i="0" strike="noStrike" dirty="0">
                  <a:solidFill>
                    <a:schemeClr val="bg1">
                      <a:lumMod val="50000"/>
                    </a:schemeClr>
                  </a:solidFill>
                  <a:effectLst/>
                  <a:latin typeface="Calibri" panose="020F0502020204030204" pitchFamily="34" charset="0"/>
                </a:endParaRPr>
              </a:p>
              <a:p>
                <a:pPr algn="just" rtl="0">
                  <a:spcBef>
                    <a:spcPts val="0"/>
                  </a:spcBef>
                  <a:spcAft>
                    <a:spcPts val="800"/>
                  </a:spcAft>
                </a:pPr>
                <a:r>
                  <a:rPr lang="es-ES" sz="2400" b="1" i="0" strike="noStrike" dirty="0">
                    <a:solidFill>
                      <a:schemeClr val="bg1">
                        <a:lumMod val="50000"/>
                      </a:schemeClr>
                    </a:solidFill>
                    <a:effectLst/>
                    <a:latin typeface="Calibri" panose="020F0502020204030204" pitchFamily="34" charset="0"/>
                  </a:rPr>
                  <a:t>Donde</a:t>
                </a:r>
                <a:endParaRPr lang="es-ES" sz="2400" b="1" dirty="0">
                  <a:solidFill>
                    <a:schemeClr val="bg1">
                      <a:lumMod val="50000"/>
                    </a:schemeClr>
                  </a:solidFill>
                  <a:effectLst/>
                </a:endParaRPr>
              </a:p>
              <a:p>
                <a:pPr algn="just" rtl="0">
                  <a:spcBef>
                    <a:spcPts val="0"/>
                  </a:spcBef>
                  <a:spcAft>
                    <a:spcPts val="800"/>
                  </a:spcAft>
                </a:pPr>
                <a14:m>
                  <m:oMathPara xmlns:m="http://schemas.openxmlformats.org/officeDocument/2006/math">
                    <m:oMathParaPr>
                      <m:jc m:val="centerGroup"/>
                    </m:oMathParaPr>
                    <m:oMath xmlns:m="http://schemas.openxmlformats.org/officeDocument/2006/math">
                      <m:r>
                        <a:rPr lang="es-ES" sz="2400" b="1" i="1" u="none" strike="noStrike" dirty="0" smtClean="0">
                          <a:solidFill>
                            <a:srgbClr val="88354D"/>
                          </a:solidFill>
                          <a:effectLst/>
                          <a:latin typeface="Cambria Math" panose="02040503050406030204" pitchFamily="18" charset="0"/>
                        </a:rPr>
                        <m:t>𝒂</m:t>
                      </m:r>
                      <m:r>
                        <a:rPr lang="es-ES" sz="2400" b="1" i="1" u="none" strike="noStrike" dirty="0" smtClean="0">
                          <a:solidFill>
                            <a:srgbClr val="88354D"/>
                          </a:solidFill>
                          <a:effectLst/>
                          <a:latin typeface="Cambria Math" panose="02040503050406030204" pitchFamily="18" charset="0"/>
                        </a:rPr>
                        <m:t>𝟏</m:t>
                      </m:r>
                      <m:r>
                        <a:rPr lang="es-ES" sz="2400" b="1" i="1" u="none" strike="noStrike" dirty="0" smtClean="0">
                          <a:solidFill>
                            <a:srgbClr val="88354D"/>
                          </a:solidFill>
                          <a:effectLst/>
                          <a:latin typeface="Cambria Math" panose="02040503050406030204" pitchFamily="18" charset="0"/>
                        </a:rPr>
                        <m:t> = </m:t>
                      </m:r>
                      <m:r>
                        <a:rPr lang="es-ES" sz="2400" b="1" i="1" u="none" strike="noStrike" dirty="0" smtClean="0">
                          <a:solidFill>
                            <a:srgbClr val="88354D"/>
                          </a:solidFill>
                          <a:effectLst/>
                          <a:latin typeface="Cambria Math" panose="02040503050406030204" pitchFamily="18" charset="0"/>
                        </a:rPr>
                        <m:t>𝒔𝒆𝒏</m:t>
                      </m:r>
                      <m:r>
                        <a:rPr lang="es-ES" sz="2400" b="1" i="1" u="none" strike="noStrike" dirty="0" smtClean="0">
                          <a:solidFill>
                            <a:srgbClr val="88354D"/>
                          </a:solidFill>
                          <a:effectLst/>
                          <a:latin typeface="Cambria Math" panose="02040503050406030204" pitchFamily="18" charset="0"/>
                        </a:rPr>
                        <m:t>(</m:t>
                      </m:r>
                      <m:r>
                        <a:rPr lang="es-ES" sz="2400" b="1" i="1" u="none" strike="noStrike" dirty="0" smtClean="0">
                          <a:solidFill>
                            <a:srgbClr val="88354D"/>
                          </a:solidFill>
                          <a:effectLst/>
                          <a:latin typeface="Cambria Math" panose="02040503050406030204" pitchFamily="18" charset="0"/>
                        </a:rPr>
                        <m:t>𝜶</m:t>
                      </m:r>
                      <m:r>
                        <a:rPr lang="es-ES" sz="2400" b="1" i="1" u="none" strike="noStrike" dirty="0" smtClean="0">
                          <a:solidFill>
                            <a:srgbClr val="88354D"/>
                          </a:solidFill>
                          <a:effectLst/>
                          <a:latin typeface="Cambria Math" panose="02040503050406030204" pitchFamily="18" charset="0"/>
                        </a:rPr>
                        <m:t>)∙(</m:t>
                      </m:r>
                      <m:r>
                        <a:rPr lang="es-ES" sz="2400" b="1" i="1" u="none" strike="noStrike" dirty="0" smtClean="0">
                          <a:solidFill>
                            <a:srgbClr val="88354D"/>
                          </a:solidFill>
                          <a:effectLst/>
                          <a:latin typeface="Cambria Math" panose="02040503050406030204" pitchFamily="18" charset="0"/>
                        </a:rPr>
                        <m:t>𝑩</m:t>
                      </m:r>
                      <m:r>
                        <a:rPr lang="es-ES" sz="2400" b="1" i="1" u="none" strike="noStrike" dirty="0" smtClean="0">
                          <a:solidFill>
                            <a:srgbClr val="88354D"/>
                          </a:solidFill>
                          <a:effectLst/>
                          <a:latin typeface="Cambria Math" panose="02040503050406030204" pitchFamily="18" charset="0"/>
                        </a:rPr>
                        <m:t>+</m:t>
                      </m:r>
                      <m:r>
                        <a:rPr lang="es-ES" sz="2400" b="1" i="1" u="none" strike="noStrike" dirty="0" smtClean="0">
                          <a:solidFill>
                            <a:srgbClr val="88354D"/>
                          </a:solidFill>
                          <a:effectLst/>
                          <a:latin typeface="Cambria Math" panose="02040503050406030204" pitchFamily="18" charset="0"/>
                        </a:rPr>
                        <m:t>𝑪</m:t>
                      </m:r>
                      <m:r>
                        <a:rPr lang="es-ES" sz="2400" b="1" i="1" u="none" strike="noStrike" dirty="0" smtClean="0">
                          <a:solidFill>
                            <a:srgbClr val="88354D"/>
                          </a:solidFill>
                          <a:effectLst/>
                          <a:latin typeface="Cambria Math" panose="02040503050406030204" pitchFamily="18" charset="0"/>
                        </a:rPr>
                        <m:t>)</m:t>
                      </m:r>
                    </m:oMath>
                  </m:oMathPara>
                </a14:m>
                <a:endParaRPr lang="es-ES" sz="2400" b="1" dirty="0">
                  <a:solidFill>
                    <a:srgbClr val="88354D"/>
                  </a:solidFill>
                  <a:effectLst/>
                </a:endParaRPr>
              </a:p>
              <a:p>
                <a:pPr algn="just" rtl="0">
                  <a:spcBef>
                    <a:spcPts val="0"/>
                  </a:spcBef>
                  <a:spcAft>
                    <a:spcPts val="800"/>
                  </a:spcAft>
                </a:pPr>
                <a14:m>
                  <m:oMathPara xmlns:m="http://schemas.openxmlformats.org/officeDocument/2006/math">
                    <m:oMathParaPr>
                      <m:jc m:val="centerGroup"/>
                    </m:oMathParaPr>
                    <m:oMath xmlns:m="http://schemas.openxmlformats.org/officeDocument/2006/math">
                      <m:r>
                        <a:rPr lang="es-ES" sz="2400" b="1" i="1" u="none" strike="noStrike" dirty="0" smtClean="0">
                          <a:solidFill>
                            <a:srgbClr val="88354D"/>
                          </a:solidFill>
                          <a:effectLst/>
                          <a:latin typeface="Cambria Math" panose="02040503050406030204" pitchFamily="18" charset="0"/>
                        </a:rPr>
                        <m:t>𝒂</m:t>
                      </m:r>
                      <m:r>
                        <a:rPr lang="es-ES" sz="2400" b="1" i="1" u="none" strike="noStrike" dirty="0" smtClean="0">
                          <a:solidFill>
                            <a:srgbClr val="88354D"/>
                          </a:solidFill>
                          <a:effectLst/>
                          <a:latin typeface="Cambria Math" panose="02040503050406030204" pitchFamily="18" charset="0"/>
                        </a:rPr>
                        <m:t>𝟐</m:t>
                      </m:r>
                      <m:r>
                        <a:rPr lang="es-ES" sz="2400" b="1" i="1" u="none" strike="noStrike" dirty="0" smtClean="0">
                          <a:solidFill>
                            <a:srgbClr val="88354D"/>
                          </a:solidFill>
                          <a:effectLst/>
                          <a:latin typeface="Cambria Math" panose="02040503050406030204" pitchFamily="18" charset="0"/>
                        </a:rPr>
                        <m:t> = </m:t>
                      </m:r>
                      <m:r>
                        <a:rPr lang="es-ES" sz="2400" b="1" i="1" u="none" strike="noStrike" dirty="0" smtClean="0">
                          <a:solidFill>
                            <a:srgbClr val="88354D"/>
                          </a:solidFill>
                          <a:effectLst/>
                          <a:latin typeface="Cambria Math" panose="02040503050406030204" pitchFamily="18" charset="0"/>
                        </a:rPr>
                        <m:t>𝒔𝒆𝒏</m:t>
                      </m:r>
                      <m:r>
                        <a:rPr lang="es-ES" sz="2400" b="1" i="1" u="none" strike="noStrike" dirty="0" smtClean="0">
                          <a:solidFill>
                            <a:srgbClr val="88354D"/>
                          </a:solidFill>
                          <a:effectLst/>
                          <a:latin typeface="Cambria Math" panose="02040503050406030204" pitchFamily="18" charset="0"/>
                        </a:rPr>
                        <m:t>(</m:t>
                      </m:r>
                      <m:r>
                        <a:rPr lang="es-ES" sz="2400" b="1" i="1" u="none" strike="noStrike" dirty="0" smtClean="0">
                          <a:solidFill>
                            <a:srgbClr val="88354D"/>
                          </a:solidFill>
                          <a:effectLst/>
                          <a:latin typeface="Cambria Math" panose="02040503050406030204" pitchFamily="18" charset="0"/>
                        </a:rPr>
                        <m:t>𝜶</m:t>
                      </m:r>
                      <m:r>
                        <a:rPr lang="es-ES" sz="2400" b="1" i="1" u="none" strike="noStrike" dirty="0" smtClean="0">
                          <a:solidFill>
                            <a:srgbClr val="88354D"/>
                          </a:solidFill>
                          <a:effectLst/>
                          <a:latin typeface="Cambria Math" panose="02040503050406030204" pitchFamily="18" charset="0"/>
                        </a:rPr>
                        <m:t>)∙</m:t>
                      </m:r>
                      <m:r>
                        <a:rPr lang="es-ES" sz="2400" b="1" i="1" u="none" strike="noStrike" dirty="0" smtClean="0">
                          <a:solidFill>
                            <a:srgbClr val="88354D"/>
                          </a:solidFill>
                          <a:effectLst/>
                          <a:latin typeface="Cambria Math" panose="02040503050406030204" pitchFamily="18" charset="0"/>
                        </a:rPr>
                        <m:t>𝑩</m:t>
                      </m:r>
                    </m:oMath>
                  </m:oMathPara>
                </a14:m>
                <a:endParaRPr lang="es-ES" sz="2400" b="1" i="0" u="none" strike="noStrike" dirty="0">
                  <a:solidFill>
                    <a:srgbClr val="88354D"/>
                  </a:solidFill>
                  <a:effectLst/>
                  <a:latin typeface="Calibri" panose="020F0502020204030204" pitchFamily="34" charset="0"/>
                </a:endParaRPr>
              </a:p>
            </p:txBody>
          </p:sp>
        </mc:Choice>
        <mc:Fallback xmlns="">
          <p:sp>
            <p:nvSpPr>
              <p:cNvPr id="60" name="CuadroTexto 59">
                <a:extLst>
                  <a:ext uri="{FF2B5EF4-FFF2-40B4-BE49-F238E27FC236}">
                    <a16:creationId xmlns:a16="http://schemas.microsoft.com/office/drawing/2014/main" id="{D388C124-9BE9-45B8-A246-E1AD24753EEA}"/>
                  </a:ext>
                </a:extLst>
              </p:cNvPr>
              <p:cNvSpPr txBox="1">
                <a:spLocks noRot="1" noChangeAspect="1" noMove="1" noResize="1" noEditPoints="1" noAdjustHandles="1" noChangeArrowheads="1" noChangeShapeType="1" noTextEdit="1"/>
              </p:cNvSpPr>
              <p:nvPr/>
            </p:nvSpPr>
            <p:spPr>
              <a:xfrm>
                <a:off x="296663" y="3063317"/>
                <a:ext cx="5469380" cy="2949525"/>
              </a:xfrm>
              <a:prstGeom prst="rect">
                <a:avLst/>
              </a:prstGeom>
              <a:blipFill>
                <a:blip r:embed="rId3"/>
                <a:stretch>
                  <a:fillRect l="-1784" t="-1656"/>
                </a:stretch>
              </a:blipFill>
            </p:spPr>
            <p:txBody>
              <a:bodyPr/>
              <a:lstStyle/>
              <a:p>
                <a:r>
                  <a:rPr lang="es-CL">
                    <a:noFill/>
                  </a:rPr>
                  <a:t> </a:t>
                </a:r>
              </a:p>
            </p:txBody>
          </p:sp>
        </mc:Fallback>
      </mc:AlternateContent>
    </p:spTree>
    <p:extLst>
      <p:ext uri="{BB962C8B-B14F-4D97-AF65-F5344CB8AC3E}">
        <p14:creationId xmlns:p14="http://schemas.microsoft.com/office/powerpoint/2010/main" val="21405482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8AB8DF45-D257-4717-BC84-A77414CCDC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Rectángulo 9">
            <a:extLst>
              <a:ext uri="{FF2B5EF4-FFF2-40B4-BE49-F238E27FC236}">
                <a16:creationId xmlns:a16="http://schemas.microsoft.com/office/drawing/2014/main" id="{B263A589-862B-46FE-947A-C1E49DB6D165}"/>
              </a:ext>
            </a:extLst>
          </p:cNvPr>
          <p:cNvSpPr/>
          <p:nvPr/>
        </p:nvSpPr>
        <p:spPr>
          <a:xfrm>
            <a:off x="12020365" y="275204"/>
            <a:ext cx="171634" cy="6161103"/>
          </a:xfrm>
          <a:prstGeom prst="rect">
            <a:avLst/>
          </a:prstGeom>
          <a:solidFill>
            <a:srgbClr val="A7A8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6" name="Título 3">
            <a:extLst>
              <a:ext uri="{FF2B5EF4-FFF2-40B4-BE49-F238E27FC236}">
                <a16:creationId xmlns:a16="http://schemas.microsoft.com/office/drawing/2014/main" id="{27409035-8202-4EB9-9D30-FE6DD6CE5419}"/>
              </a:ext>
            </a:extLst>
          </p:cNvPr>
          <p:cNvSpPr>
            <a:spLocks noGrp="1"/>
          </p:cNvSpPr>
          <p:nvPr>
            <p:ph type="title"/>
          </p:nvPr>
        </p:nvSpPr>
        <p:spPr>
          <a:xfrm>
            <a:off x="296663" y="365125"/>
            <a:ext cx="10515600" cy="1325563"/>
          </a:xfrm>
        </p:spPr>
        <p:txBody>
          <a:bodyPr/>
          <a:lstStyle/>
          <a:p>
            <a:r>
              <a:rPr lang="es-MX" dirty="0">
                <a:solidFill>
                  <a:srgbClr val="A7A8AA"/>
                </a:solidFill>
              </a:rPr>
              <a:t>CORRECCIÓN DE</a:t>
            </a:r>
            <a:br>
              <a:rPr lang="es-MX" dirty="0">
                <a:solidFill>
                  <a:srgbClr val="A7A8AA"/>
                </a:solidFill>
              </a:rPr>
            </a:br>
            <a:r>
              <a:rPr lang="es-MX" dirty="0">
                <a:solidFill>
                  <a:srgbClr val="88354D"/>
                </a:solidFill>
              </a:rPr>
              <a:t>DESALINEACIÓN</a:t>
            </a:r>
            <a:endParaRPr lang="es-CL" dirty="0">
              <a:solidFill>
                <a:srgbClr val="88354D"/>
              </a:solidFill>
            </a:endParaRPr>
          </a:p>
        </p:txBody>
      </p:sp>
      <p:sp>
        <p:nvSpPr>
          <p:cNvPr id="17" name="Rectángulo 16">
            <a:extLst>
              <a:ext uri="{FF2B5EF4-FFF2-40B4-BE49-F238E27FC236}">
                <a16:creationId xmlns:a16="http://schemas.microsoft.com/office/drawing/2014/main" id="{77C7AA7B-38FD-4984-ABD9-83C49EFE6F4B}"/>
              </a:ext>
            </a:extLst>
          </p:cNvPr>
          <p:cNvSpPr/>
          <p:nvPr/>
        </p:nvSpPr>
        <p:spPr>
          <a:xfrm>
            <a:off x="403193" y="260025"/>
            <a:ext cx="1336831" cy="45719"/>
          </a:xfrm>
          <a:prstGeom prst="rect">
            <a:avLst/>
          </a:prstGeom>
          <a:solidFill>
            <a:srgbClr val="883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9" name="Google Shape;305;p29">
            <a:extLst>
              <a:ext uri="{FF2B5EF4-FFF2-40B4-BE49-F238E27FC236}">
                <a16:creationId xmlns:a16="http://schemas.microsoft.com/office/drawing/2014/main" id="{F372FD6B-0F7F-425D-9669-B0560A779AC6}"/>
              </a:ext>
            </a:extLst>
          </p:cNvPr>
          <p:cNvSpPr/>
          <p:nvPr/>
        </p:nvSpPr>
        <p:spPr>
          <a:xfrm>
            <a:off x="1" y="2332007"/>
            <a:ext cx="4363370" cy="4104300"/>
          </a:xfrm>
          <a:prstGeom prst="rect">
            <a:avLst/>
          </a:prstGeom>
          <a:solidFill>
            <a:srgbClr val="88354D"/>
          </a:solidFill>
          <a:ln w="9525" cap="flat" cmpd="sng">
            <a:noFill/>
            <a:prstDash val="solid"/>
            <a:round/>
            <a:headEnd type="none" w="sm" len="sm"/>
            <a:tailEnd type="none" w="sm" len="sm"/>
          </a:ln>
        </p:spPr>
        <p:txBody>
          <a:bodyPr spcFirstLastPara="1" wrap="square" lIns="91425" tIns="45700" rIns="91425" bIns="45700" anchor="t" anchorCtr="0">
            <a:noAutofit/>
          </a:bodyPr>
          <a:lstStyle/>
          <a:p>
            <a:endParaRPr lang="es-CL" sz="2400" dirty="0">
              <a:solidFill>
                <a:schemeClr val="bg1"/>
              </a:solidFill>
            </a:endParaRPr>
          </a:p>
        </p:txBody>
      </p:sp>
      <p:sp>
        <p:nvSpPr>
          <p:cNvPr id="18" name="CuadroTexto 17">
            <a:extLst>
              <a:ext uri="{FF2B5EF4-FFF2-40B4-BE49-F238E27FC236}">
                <a16:creationId xmlns:a16="http://schemas.microsoft.com/office/drawing/2014/main" id="{8B5FEA56-7A7C-4E29-A34B-26C5B6AB66E8}"/>
              </a:ext>
            </a:extLst>
          </p:cNvPr>
          <p:cNvSpPr txBox="1"/>
          <p:nvPr/>
        </p:nvSpPr>
        <p:spPr>
          <a:xfrm>
            <a:off x="157358" y="3517125"/>
            <a:ext cx="4076825" cy="2308324"/>
          </a:xfrm>
          <a:prstGeom prst="rect">
            <a:avLst/>
          </a:prstGeom>
          <a:noFill/>
        </p:spPr>
        <p:txBody>
          <a:bodyPr wrap="square">
            <a:spAutoFit/>
          </a:bodyPr>
          <a:lstStyle/>
          <a:p>
            <a:pPr rtl="0">
              <a:spcBef>
                <a:spcPts val="0"/>
              </a:spcBef>
              <a:spcAft>
                <a:spcPts val="800"/>
              </a:spcAft>
            </a:pPr>
            <a:r>
              <a:rPr lang="es-ES" sz="2400" b="0" i="0" u="none" strike="noStrike" dirty="0">
                <a:solidFill>
                  <a:schemeClr val="bg1"/>
                </a:solidFill>
                <a:effectLst/>
                <a:latin typeface="Calibri" panose="020F0502020204030204" pitchFamily="34" charset="0"/>
              </a:rPr>
              <a:t>En el caso de la desalineación paralela no se requiere de cálculos adicionales, sin embargo para la desalineación angular se requiere disminuir el ángulo α</a:t>
            </a:r>
            <a:endParaRPr lang="es-ES" sz="1800" b="0" dirty="0">
              <a:solidFill>
                <a:schemeClr val="bg1"/>
              </a:solidFill>
              <a:effectLst/>
            </a:endParaRPr>
          </a:p>
        </p:txBody>
      </p:sp>
      <p:sp>
        <p:nvSpPr>
          <p:cNvPr id="13" name="CuadroTexto 12">
            <a:extLst>
              <a:ext uri="{FF2B5EF4-FFF2-40B4-BE49-F238E27FC236}">
                <a16:creationId xmlns:a16="http://schemas.microsoft.com/office/drawing/2014/main" id="{A167282E-0927-4F35-867B-2AABC711F55B}"/>
              </a:ext>
            </a:extLst>
          </p:cNvPr>
          <p:cNvSpPr txBox="1"/>
          <p:nvPr/>
        </p:nvSpPr>
        <p:spPr>
          <a:xfrm>
            <a:off x="157358" y="2935248"/>
            <a:ext cx="4135251" cy="501419"/>
          </a:xfrm>
          <a:prstGeom prst="rect">
            <a:avLst/>
          </a:prstGeom>
          <a:noFill/>
        </p:spPr>
        <p:txBody>
          <a:bodyPr wrap="square">
            <a:spAutoFit/>
          </a:bodyPr>
          <a:lstStyle/>
          <a:p>
            <a:pPr>
              <a:lnSpc>
                <a:spcPct val="107000"/>
              </a:lnSpc>
              <a:spcBef>
                <a:spcPts val="1200"/>
              </a:spcBef>
              <a:spcAft>
                <a:spcPts val="800"/>
              </a:spcAft>
            </a:pPr>
            <a:r>
              <a:rPr lang="es-CL" sz="2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Corrección angular</a:t>
            </a:r>
          </a:p>
        </p:txBody>
      </p:sp>
      <p:sp>
        <p:nvSpPr>
          <p:cNvPr id="60" name="CuadroTexto 59">
            <a:extLst>
              <a:ext uri="{FF2B5EF4-FFF2-40B4-BE49-F238E27FC236}">
                <a16:creationId xmlns:a16="http://schemas.microsoft.com/office/drawing/2014/main" id="{C3D68D28-4CA3-4A99-8589-002133EE1FE4}"/>
              </a:ext>
            </a:extLst>
          </p:cNvPr>
          <p:cNvSpPr txBox="1"/>
          <p:nvPr/>
        </p:nvSpPr>
        <p:spPr>
          <a:xfrm>
            <a:off x="4619358" y="6175202"/>
            <a:ext cx="7198521" cy="246221"/>
          </a:xfrm>
          <a:prstGeom prst="rect">
            <a:avLst/>
          </a:prstGeom>
          <a:noFill/>
        </p:spPr>
        <p:txBody>
          <a:bodyPr wrap="square">
            <a:spAutoFit/>
          </a:bodyPr>
          <a:lstStyle/>
          <a:p>
            <a:pPr algn="ctr"/>
            <a:r>
              <a:rPr lang="es-CL" sz="1000" b="0" i="0" u="none" strike="noStrike" dirty="0">
                <a:solidFill>
                  <a:srgbClr val="000000"/>
                </a:solidFill>
                <a:effectLst/>
                <a:latin typeface="Calibri" panose="020F0502020204030204" pitchFamily="34" charset="0"/>
              </a:rPr>
              <a:t>Fuente: Apunte, Liceo Industrial Eulogio Gordo Moneo, Antofagasta, Chile</a:t>
            </a:r>
            <a:endParaRPr lang="es-CL" sz="1000" dirty="0"/>
          </a:p>
        </p:txBody>
      </p:sp>
      <p:grpSp>
        <p:nvGrpSpPr>
          <p:cNvPr id="61" name="Grupo 60">
            <a:extLst>
              <a:ext uri="{FF2B5EF4-FFF2-40B4-BE49-F238E27FC236}">
                <a16:creationId xmlns:a16="http://schemas.microsoft.com/office/drawing/2014/main" id="{2B5D13ED-E852-46C4-81BF-1C51F2C04954}"/>
              </a:ext>
            </a:extLst>
          </p:cNvPr>
          <p:cNvGrpSpPr/>
          <p:nvPr/>
        </p:nvGrpSpPr>
        <p:grpSpPr>
          <a:xfrm>
            <a:off x="4399155" y="2884306"/>
            <a:ext cx="7476868" cy="3136348"/>
            <a:chOff x="47101" y="0"/>
            <a:chExt cx="5130745" cy="1846119"/>
          </a:xfrm>
        </p:grpSpPr>
        <p:grpSp>
          <p:nvGrpSpPr>
            <p:cNvPr id="62" name="Grupo 61">
              <a:extLst>
                <a:ext uri="{FF2B5EF4-FFF2-40B4-BE49-F238E27FC236}">
                  <a16:creationId xmlns:a16="http://schemas.microsoft.com/office/drawing/2014/main" id="{BC401DC7-6427-4811-B03C-89471F7EBC85}"/>
                </a:ext>
              </a:extLst>
            </p:cNvPr>
            <p:cNvGrpSpPr/>
            <p:nvPr/>
          </p:nvGrpSpPr>
          <p:grpSpPr>
            <a:xfrm>
              <a:off x="47101" y="0"/>
              <a:ext cx="5130745" cy="1846119"/>
              <a:chOff x="47101" y="0"/>
              <a:chExt cx="5130745" cy="1846119"/>
            </a:xfrm>
          </p:grpSpPr>
          <p:grpSp>
            <p:nvGrpSpPr>
              <p:cNvPr id="64" name="Grupo 63">
                <a:extLst>
                  <a:ext uri="{FF2B5EF4-FFF2-40B4-BE49-F238E27FC236}">
                    <a16:creationId xmlns:a16="http://schemas.microsoft.com/office/drawing/2014/main" id="{4F9E1D78-9492-4633-81D8-626F11372C80}"/>
                  </a:ext>
                </a:extLst>
              </p:cNvPr>
              <p:cNvGrpSpPr/>
              <p:nvPr/>
            </p:nvGrpSpPr>
            <p:grpSpPr>
              <a:xfrm>
                <a:off x="47101" y="0"/>
                <a:ext cx="5130745" cy="1846119"/>
                <a:chOff x="47101" y="0"/>
                <a:chExt cx="5130745" cy="1846119"/>
              </a:xfrm>
            </p:grpSpPr>
            <p:grpSp>
              <p:nvGrpSpPr>
                <p:cNvPr id="66" name="Grupo 65">
                  <a:extLst>
                    <a:ext uri="{FF2B5EF4-FFF2-40B4-BE49-F238E27FC236}">
                      <a16:creationId xmlns:a16="http://schemas.microsoft.com/office/drawing/2014/main" id="{6C818311-1C30-4E75-AADB-CAB1CEA1A84D}"/>
                    </a:ext>
                  </a:extLst>
                </p:cNvPr>
                <p:cNvGrpSpPr/>
                <p:nvPr/>
              </p:nvGrpSpPr>
              <p:grpSpPr>
                <a:xfrm>
                  <a:off x="47101" y="0"/>
                  <a:ext cx="5130745" cy="1846119"/>
                  <a:chOff x="47101" y="0"/>
                  <a:chExt cx="5130745" cy="1846119"/>
                </a:xfrm>
              </p:grpSpPr>
              <p:grpSp>
                <p:nvGrpSpPr>
                  <p:cNvPr id="68" name="Grupo 67">
                    <a:extLst>
                      <a:ext uri="{FF2B5EF4-FFF2-40B4-BE49-F238E27FC236}">
                        <a16:creationId xmlns:a16="http://schemas.microsoft.com/office/drawing/2014/main" id="{C0AA71E2-C924-4F1B-8514-C7A09276D7F5}"/>
                      </a:ext>
                    </a:extLst>
                  </p:cNvPr>
                  <p:cNvGrpSpPr/>
                  <p:nvPr/>
                </p:nvGrpSpPr>
                <p:grpSpPr>
                  <a:xfrm>
                    <a:off x="47101" y="0"/>
                    <a:ext cx="5130745" cy="1846119"/>
                    <a:chOff x="47101" y="0"/>
                    <a:chExt cx="5130745" cy="1846119"/>
                  </a:xfrm>
                </p:grpSpPr>
                <p:grpSp>
                  <p:nvGrpSpPr>
                    <p:cNvPr id="70" name="Grupo 69">
                      <a:extLst>
                        <a:ext uri="{FF2B5EF4-FFF2-40B4-BE49-F238E27FC236}">
                          <a16:creationId xmlns:a16="http://schemas.microsoft.com/office/drawing/2014/main" id="{77C3E3CB-4AC4-4820-9257-EDBF93709C0D}"/>
                        </a:ext>
                      </a:extLst>
                    </p:cNvPr>
                    <p:cNvGrpSpPr/>
                    <p:nvPr/>
                  </p:nvGrpSpPr>
                  <p:grpSpPr>
                    <a:xfrm>
                      <a:off x="116282" y="0"/>
                      <a:ext cx="5061564" cy="1846119"/>
                      <a:chOff x="116282" y="0"/>
                      <a:chExt cx="5061564" cy="1846119"/>
                    </a:xfrm>
                  </p:grpSpPr>
                  <p:grpSp>
                    <p:nvGrpSpPr>
                      <p:cNvPr id="72" name="Grupo 71">
                        <a:extLst>
                          <a:ext uri="{FF2B5EF4-FFF2-40B4-BE49-F238E27FC236}">
                            <a16:creationId xmlns:a16="http://schemas.microsoft.com/office/drawing/2014/main" id="{7C901351-DDBC-4404-8999-E24047987658}"/>
                          </a:ext>
                        </a:extLst>
                      </p:cNvPr>
                      <p:cNvGrpSpPr/>
                      <p:nvPr/>
                    </p:nvGrpSpPr>
                    <p:grpSpPr>
                      <a:xfrm>
                        <a:off x="116282" y="0"/>
                        <a:ext cx="5061564" cy="1846119"/>
                        <a:chOff x="116282" y="0"/>
                        <a:chExt cx="5061564" cy="1846119"/>
                      </a:xfrm>
                    </p:grpSpPr>
                    <p:grpSp>
                      <p:nvGrpSpPr>
                        <p:cNvPr id="74" name="Grupo 73">
                          <a:extLst>
                            <a:ext uri="{FF2B5EF4-FFF2-40B4-BE49-F238E27FC236}">
                              <a16:creationId xmlns:a16="http://schemas.microsoft.com/office/drawing/2014/main" id="{62ED629D-C1C1-4F9D-8EA1-DE6CDA17C5C2}"/>
                            </a:ext>
                          </a:extLst>
                        </p:cNvPr>
                        <p:cNvGrpSpPr/>
                        <p:nvPr/>
                      </p:nvGrpSpPr>
                      <p:grpSpPr>
                        <a:xfrm>
                          <a:off x="116282" y="0"/>
                          <a:ext cx="5061564" cy="1846119"/>
                          <a:chOff x="116282" y="0"/>
                          <a:chExt cx="5061564" cy="1846119"/>
                        </a:xfrm>
                      </p:grpSpPr>
                      <p:grpSp>
                        <p:nvGrpSpPr>
                          <p:cNvPr id="76" name="Grupo 75">
                            <a:extLst>
                              <a:ext uri="{FF2B5EF4-FFF2-40B4-BE49-F238E27FC236}">
                                <a16:creationId xmlns:a16="http://schemas.microsoft.com/office/drawing/2014/main" id="{23307F79-72CE-4B4F-93A3-6EEE3CE46BD6}"/>
                              </a:ext>
                            </a:extLst>
                          </p:cNvPr>
                          <p:cNvGrpSpPr/>
                          <p:nvPr/>
                        </p:nvGrpSpPr>
                        <p:grpSpPr>
                          <a:xfrm>
                            <a:off x="116282" y="0"/>
                            <a:ext cx="5061564" cy="1846119"/>
                            <a:chOff x="116282" y="0"/>
                            <a:chExt cx="5061564" cy="1846119"/>
                          </a:xfrm>
                        </p:grpSpPr>
                        <p:grpSp>
                          <p:nvGrpSpPr>
                            <p:cNvPr id="78" name="Grupo 77">
                              <a:extLst>
                                <a:ext uri="{FF2B5EF4-FFF2-40B4-BE49-F238E27FC236}">
                                  <a16:creationId xmlns:a16="http://schemas.microsoft.com/office/drawing/2014/main" id="{251646BB-4B3A-45FF-BAF3-AFDD9DB5E7C8}"/>
                                </a:ext>
                              </a:extLst>
                            </p:cNvPr>
                            <p:cNvGrpSpPr/>
                            <p:nvPr/>
                          </p:nvGrpSpPr>
                          <p:grpSpPr>
                            <a:xfrm>
                              <a:off x="116282" y="0"/>
                              <a:ext cx="5061564" cy="1846119"/>
                              <a:chOff x="116282" y="0"/>
                              <a:chExt cx="5061564" cy="1846119"/>
                            </a:xfrm>
                          </p:grpSpPr>
                          <p:grpSp>
                            <p:nvGrpSpPr>
                              <p:cNvPr id="80" name="Grupo 79">
                                <a:extLst>
                                  <a:ext uri="{FF2B5EF4-FFF2-40B4-BE49-F238E27FC236}">
                                    <a16:creationId xmlns:a16="http://schemas.microsoft.com/office/drawing/2014/main" id="{1885325C-492B-45D5-AB53-0D3A48091F6D}"/>
                                  </a:ext>
                                </a:extLst>
                              </p:cNvPr>
                              <p:cNvGrpSpPr/>
                              <p:nvPr/>
                            </p:nvGrpSpPr>
                            <p:grpSpPr>
                              <a:xfrm>
                                <a:off x="116282" y="0"/>
                                <a:ext cx="5061564" cy="1846119"/>
                                <a:chOff x="116282" y="0"/>
                                <a:chExt cx="5061564" cy="1846119"/>
                              </a:xfrm>
                            </p:grpSpPr>
                            <p:grpSp>
                              <p:nvGrpSpPr>
                                <p:cNvPr id="82" name="Grupo 81">
                                  <a:extLst>
                                    <a:ext uri="{FF2B5EF4-FFF2-40B4-BE49-F238E27FC236}">
                                      <a16:creationId xmlns:a16="http://schemas.microsoft.com/office/drawing/2014/main" id="{8E0A85AE-0725-4A97-AED3-4A330DD0D3A1}"/>
                                    </a:ext>
                                  </a:extLst>
                                </p:cNvPr>
                                <p:cNvGrpSpPr/>
                                <p:nvPr/>
                              </p:nvGrpSpPr>
                              <p:grpSpPr>
                                <a:xfrm>
                                  <a:off x="116282" y="0"/>
                                  <a:ext cx="5061564" cy="1846119"/>
                                  <a:chOff x="116282" y="0"/>
                                  <a:chExt cx="5061564" cy="1846119"/>
                                </a:xfrm>
                              </p:grpSpPr>
                              <p:grpSp>
                                <p:nvGrpSpPr>
                                  <p:cNvPr id="84" name="Grupo 83">
                                    <a:extLst>
                                      <a:ext uri="{FF2B5EF4-FFF2-40B4-BE49-F238E27FC236}">
                                        <a16:creationId xmlns:a16="http://schemas.microsoft.com/office/drawing/2014/main" id="{B8272635-D4A5-426E-992A-1EE3D0A302EB}"/>
                                      </a:ext>
                                    </a:extLst>
                                  </p:cNvPr>
                                  <p:cNvGrpSpPr/>
                                  <p:nvPr/>
                                </p:nvGrpSpPr>
                                <p:grpSpPr>
                                  <a:xfrm>
                                    <a:off x="116282" y="0"/>
                                    <a:ext cx="5061564" cy="1846119"/>
                                    <a:chOff x="116282" y="0"/>
                                    <a:chExt cx="5061564" cy="1846119"/>
                                  </a:xfrm>
                                </p:grpSpPr>
                                <p:grpSp>
                                  <p:nvGrpSpPr>
                                    <p:cNvPr id="86" name="Grupo 85">
                                      <a:extLst>
                                        <a:ext uri="{FF2B5EF4-FFF2-40B4-BE49-F238E27FC236}">
                                          <a16:creationId xmlns:a16="http://schemas.microsoft.com/office/drawing/2014/main" id="{25986311-9DD5-4F7E-B57C-FDDA612FEFCB}"/>
                                        </a:ext>
                                      </a:extLst>
                                    </p:cNvPr>
                                    <p:cNvGrpSpPr/>
                                    <p:nvPr/>
                                  </p:nvGrpSpPr>
                                  <p:grpSpPr>
                                    <a:xfrm>
                                      <a:off x="116282" y="0"/>
                                      <a:ext cx="5061564" cy="1846119"/>
                                      <a:chOff x="116282" y="0"/>
                                      <a:chExt cx="5061564" cy="1846119"/>
                                    </a:xfrm>
                                  </p:grpSpPr>
                                  <p:grpSp>
                                    <p:nvGrpSpPr>
                                      <p:cNvPr id="88" name="Grupo 87">
                                        <a:extLst>
                                          <a:ext uri="{FF2B5EF4-FFF2-40B4-BE49-F238E27FC236}">
                                            <a16:creationId xmlns:a16="http://schemas.microsoft.com/office/drawing/2014/main" id="{BFE8BEFF-C887-4D23-BDC7-0862EBCBE5ED}"/>
                                          </a:ext>
                                        </a:extLst>
                                      </p:cNvPr>
                                      <p:cNvGrpSpPr/>
                                      <p:nvPr/>
                                    </p:nvGrpSpPr>
                                    <p:grpSpPr>
                                      <a:xfrm>
                                        <a:off x="116282" y="0"/>
                                        <a:ext cx="5061564" cy="1846119"/>
                                        <a:chOff x="116282" y="0"/>
                                        <a:chExt cx="5061564" cy="1846119"/>
                                      </a:xfrm>
                                    </p:grpSpPr>
                                    <p:grpSp>
                                      <p:nvGrpSpPr>
                                        <p:cNvPr id="96" name="Grupo 95">
                                          <a:extLst>
                                            <a:ext uri="{FF2B5EF4-FFF2-40B4-BE49-F238E27FC236}">
                                              <a16:creationId xmlns:a16="http://schemas.microsoft.com/office/drawing/2014/main" id="{A4CE448A-A7DB-4DC0-9270-E55B94051403}"/>
                                            </a:ext>
                                          </a:extLst>
                                        </p:cNvPr>
                                        <p:cNvGrpSpPr/>
                                        <p:nvPr/>
                                      </p:nvGrpSpPr>
                                      <p:grpSpPr>
                                        <a:xfrm>
                                          <a:off x="179961" y="0"/>
                                          <a:ext cx="4997885" cy="1846119"/>
                                          <a:chOff x="179961" y="0"/>
                                          <a:chExt cx="4997885" cy="1846119"/>
                                        </a:xfrm>
                                      </p:grpSpPr>
                                      <p:grpSp>
                                        <p:nvGrpSpPr>
                                          <p:cNvPr id="98" name="Grupo 97">
                                            <a:extLst>
                                              <a:ext uri="{FF2B5EF4-FFF2-40B4-BE49-F238E27FC236}">
                                                <a16:creationId xmlns:a16="http://schemas.microsoft.com/office/drawing/2014/main" id="{A5E1C0B0-8DE7-4768-A5A7-4EA884CAD6B2}"/>
                                              </a:ext>
                                            </a:extLst>
                                          </p:cNvPr>
                                          <p:cNvGrpSpPr/>
                                          <p:nvPr/>
                                        </p:nvGrpSpPr>
                                        <p:grpSpPr>
                                          <a:xfrm>
                                            <a:off x="179961" y="0"/>
                                            <a:ext cx="4997885" cy="1846119"/>
                                            <a:chOff x="0" y="0"/>
                                            <a:chExt cx="4997885" cy="1846119"/>
                                          </a:xfrm>
                                        </p:grpSpPr>
                                        <p:grpSp>
                                          <p:nvGrpSpPr>
                                            <p:cNvPr id="100" name="Grupo 99">
                                              <a:extLst>
                                                <a:ext uri="{FF2B5EF4-FFF2-40B4-BE49-F238E27FC236}">
                                                  <a16:creationId xmlns:a16="http://schemas.microsoft.com/office/drawing/2014/main" id="{F0B3289D-63C0-41DC-B79A-7F75C217E8C6}"/>
                                                </a:ext>
                                              </a:extLst>
                                            </p:cNvPr>
                                            <p:cNvGrpSpPr/>
                                            <p:nvPr/>
                                          </p:nvGrpSpPr>
                                          <p:grpSpPr>
                                            <a:xfrm>
                                              <a:off x="0" y="0"/>
                                              <a:ext cx="4997885" cy="1846119"/>
                                              <a:chOff x="0" y="0"/>
                                              <a:chExt cx="4997885" cy="1846119"/>
                                            </a:xfrm>
                                          </p:grpSpPr>
                                          <p:grpSp>
                                            <p:nvGrpSpPr>
                                              <p:cNvPr id="103" name="Grupo 102">
                                                <a:extLst>
                                                  <a:ext uri="{FF2B5EF4-FFF2-40B4-BE49-F238E27FC236}">
                                                    <a16:creationId xmlns:a16="http://schemas.microsoft.com/office/drawing/2014/main" id="{85E89709-D28C-47AE-843A-302B5A66BA01}"/>
                                                  </a:ext>
                                                </a:extLst>
                                              </p:cNvPr>
                                              <p:cNvGrpSpPr/>
                                              <p:nvPr/>
                                            </p:nvGrpSpPr>
                                            <p:grpSpPr>
                                              <a:xfrm>
                                                <a:off x="0" y="0"/>
                                                <a:ext cx="4997885" cy="1846119"/>
                                                <a:chOff x="0" y="0"/>
                                                <a:chExt cx="5912103" cy="2468245"/>
                                              </a:xfrm>
                                            </p:grpSpPr>
                                            <p:pic>
                                              <p:nvPicPr>
                                                <p:cNvPr id="106" name="Imagen 105">
                                                  <a:extLst>
                                                    <a:ext uri="{FF2B5EF4-FFF2-40B4-BE49-F238E27FC236}">
                                                      <a16:creationId xmlns:a16="http://schemas.microsoft.com/office/drawing/2014/main" id="{CE657156-4FEF-4181-AB0E-B076A795EC94}"/>
                                                    </a:ext>
                                                  </a:extLst>
                                                </p:cNvPr>
                                                <p:cNvPicPr>
                                                  <a:picLocks noChangeAspect="1"/>
                                                </p:cNvPicPr>
                                                <p:nvPr/>
                                              </p:nvPicPr>
                                              <p:blipFill rotWithShape="1">
                                                <a:blip r:embed="rId3">
                                                  <a:extLst>
                                                    <a:ext uri="{28A0092B-C50C-407E-A947-70E740481C1C}">
                                                      <a14:useLocalDpi xmlns:a14="http://schemas.microsoft.com/office/drawing/2010/main" val="0"/>
                                                    </a:ext>
                                                  </a:extLst>
                                                </a:blip>
                                                <a:srcRect l="957"/>
                                                <a:stretch/>
                                              </p:blipFill>
                                              <p:spPr bwMode="auto">
                                                <a:xfrm>
                                                  <a:off x="3319398" y="329852"/>
                                                  <a:ext cx="2592705" cy="1722120"/>
                                                </a:xfrm>
                                                <a:prstGeom prst="rect">
                                                  <a:avLst/>
                                                </a:prstGeom>
                                                <a:ln>
                                                  <a:noFill/>
                                                </a:ln>
                                                <a:extLst>
                                                  <a:ext uri="{53640926-AAD7-44D8-BBD7-CCE9431645EC}">
                                                    <a14:shadowObscured xmlns:a14="http://schemas.microsoft.com/office/drawing/2010/main"/>
                                                  </a:ext>
                                                </a:extLst>
                                              </p:spPr>
                                            </p:pic>
                                            <p:pic>
                                              <p:nvPicPr>
                                                <p:cNvPr id="107" name="Imagen 106">
                                                  <a:extLst>
                                                    <a:ext uri="{FF2B5EF4-FFF2-40B4-BE49-F238E27FC236}">
                                                      <a16:creationId xmlns:a16="http://schemas.microsoft.com/office/drawing/2014/main" id="{3EEDC8B1-6638-430E-BD32-D1F6BD0FB29E}"/>
                                                    </a:ext>
                                                  </a:extLst>
                                                </p:cNvPr>
                                                <p:cNvPicPr>
                                                  <a:picLocks noChangeAspect="1"/>
                                                </p:cNvPicPr>
                                                <p:nvPr/>
                                              </p:nvPicPr>
                                              <p:blipFill rotWithShape="1">
                                                <a:blip r:embed="rId4">
                                                  <a:extLst>
                                                    <a:ext uri="{28A0092B-C50C-407E-A947-70E740481C1C}">
                                                      <a14:useLocalDpi xmlns:a14="http://schemas.microsoft.com/office/drawing/2010/main" val="0"/>
                                                    </a:ext>
                                                  </a:extLst>
                                                </a:blip>
                                                <a:srcRect l="2" r="40952"/>
                                                <a:stretch/>
                                              </p:blipFill>
                                              <p:spPr bwMode="auto">
                                                <a:xfrm>
                                                  <a:off x="0" y="0"/>
                                                  <a:ext cx="3378835" cy="2468245"/>
                                                </a:xfrm>
                                                <a:prstGeom prst="rect">
                                                  <a:avLst/>
                                                </a:prstGeom>
                                                <a:ln>
                                                  <a:noFill/>
                                                </a:ln>
                                                <a:extLst>
                                                  <a:ext uri="{53640926-AAD7-44D8-BBD7-CCE9431645EC}">
                                                    <a14:shadowObscured xmlns:a14="http://schemas.microsoft.com/office/drawing/2010/main"/>
                                                  </a:ext>
                                                </a:extLst>
                                              </p:spPr>
                                            </p:pic>
                                          </p:grpSp>
                                          <p:sp>
                                            <p:nvSpPr>
                                              <p:cNvPr id="104" name="Rectángulo 103">
                                                <a:extLst>
                                                  <a:ext uri="{FF2B5EF4-FFF2-40B4-BE49-F238E27FC236}">
                                                    <a16:creationId xmlns:a16="http://schemas.microsoft.com/office/drawing/2014/main" id="{11F20978-7BC7-4629-8F45-FE1729A370AF}"/>
                                                  </a:ext>
                                                </a:extLst>
                                              </p:cNvPr>
                                              <p:cNvSpPr/>
                                              <p:nvPr/>
                                            </p:nvSpPr>
                                            <p:spPr>
                                              <a:xfrm rot="352428">
                                                <a:off x="774529" y="62648"/>
                                                <a:ext cx="246311" cy="240093"/>
                                              </a:xfrm>
                                              <a:prstGeom prst="rect">
                                                <a:avLst/>
                                              </a:prstGeom>
                                              <a:solidFill>
                                                <a:schemeClr val="bg1"/>
                                              </a:solidFill>
                                              <a:ln w="63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CL" dirty="0"/>
                                              </a:p>
                                            </p:txBody>
                                          </p:sp>
                                          <p:sp>
                                            <p:nvSpPr>
                                              <p:cNvPr id="105" name="Rectángulo 104">
                                                <a:extLst>
                                                  <a:ext uri="{FF2B5EF4-FFF2-40B4-BE49-F238E27FC236}">
                                                    <a16:creationId xmlns:a16="http://schemas.microsoft.com/office/drawing/2014/main" id="{1C70683E-AA33-45C5-83B9-5102C5AE613E}"/>
                                                  </a:ext>
                                                </a:extLst>
                                              </p:cNvPr>
                                              <p:cNvSpPr/>
                                              <p:nvPr/>
                                            </p:nvSpPr>
                                            <p:spPr>
                                              <a:xfrm rot="352428">
                                                <a:off x="1529370" y="127085"/>
                                                <a:ext cx="246311" cy="240093"/>
                                              </a:xfrm>
                                              <a:prstGeom prst="rect">
                                                <a:avLst/>
                                              </a:prstGeom>
                                              <a:solidFill>
                                                <a:schemeClr val="bg1"/>
                                              </a:solidFill>
                                              <a:ln w="63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CL" dirty="0"/>
                                              </a:p>
                                            </p:txBody>
                                          </p:sp>
                                        </p:grpSp>
                                        <p:sp>
                                          <p:nvSpPr>
                                            <p:cNvPr id="101" name="Rectángulo 100">
                                              <a:extLst>
                                                <a:ext uri="{FF2B5EF4-FFF2-40B4-BE49-F238E27FC236}">
                                                  <a16:creationId xmlns:a16="http://schemas.microsoft.com/office/drawing/2014/main" id="{8F9232C0-CB2A-4D12-9DF2-4EF4CFB7FAB6}"/>
                                                </a:ext>
                                              </a:extLst>
                                            </p:cNvPr>
                                            <p:cNvSpPr/>
                                            <p:nvPr/>
                                          </p:nvSpPr>
                                          <p:spPr>
                                            <a:xfrm rot="352428">
                                              <a:off x="647700" y="1088251"/>
                                              <a:ext cx="257533" cy="240070"/>
                                            </a:xfrm>
                                            <a:prstGeom prst="rect">
                                              <a:avLst/>
                                            </a:prstGeom>
                                            <a:solidFill>
                                              <a:schemeClr val="bg1"/>
                                            </a:solidFill>
                                            <a:ln w="63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CL" dirty="0"/>
                                            </a:p>
                                          </p:txBody>
                                        </p:sp>
                                        <p:sp>
                                          <p:nvSpPr>
                                            <p:cNvPr id="102" name="Rectángulo 101">
                                              <a:extLst>
                                                <a:ext uri="{FF2B5EF4-FFF2-40B4-BE49-F238E27FC236}">
                                                  <a16:creationId xmlns:a16="http://schemas.microsoft.com/office/drawing/2014/main" id="{F38D84BF-C756-4483-AF09-3F61D35A8EC6}"/>
                                                </a:ext>
                                              </a:extLst>
                                            </p:cNvPr>
                                            <p:cNvSpPr/>
                                            <p:nvPr/>
                                          </p:nvSpPr>
                                          <p:spPr>
                                            <a:xfrm rot="352428">
                                              <a:off x="1398174" y="1157407"/>
                                              <a:ext cx="257533" cy="240070"/>
                                            </a:xfrm>
                                            <a:prstGeom prst="rect">
                                              <a:avLst/>
                                            </a:prstGeom>
                                            <a:solidFill>
                                              <a:schemeClr val="bg1"/>
                                            </a:solidFill>
                                            <a:ln w="63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CL" dirty="0"/>
                                            </a:p>
                                          </p:txBody>
                                        </p:sp>
                                      </p:grpSp>
                                      <p:cxnSp>
                                        <p:nvCxnSpPr>
                                          <p:cNvPr id="99" name="Conector recto 98">
                                            <a:extLst>
                                              <a:ext uri="{FF2B5EF4-FFF2-40B4-BE49-F238E27FC236}">
                                                <a16:creationId xmlns:a16="http://schemas.microsoft.com/office/drawing/2014/main" id="{DF760211-EFF8-49F4-9B43-1C9AE25A09CD}"/>
                                              </a:ext>
                                            </a:extLst>
                                          </p:cNvPr>
                                          <p:cNvCxnSpPr/>
                                          <p:nvPr/>
                                        </p:nvCxnSpPr>
                                        <p:spPr>
                                          <a:xfrm>
                                            <a:off x="179961" y="1727266"/>
                                            <a:ext cx="4834649" cy="0"/>
                                          </a:xfrm>
                                          <a:prstGeom prst="line">
                                            <a:avLst/>
                                          </a:prstGeom>
                                          <a:ln w="19050"/>
                                        </p:spPr>
                                        <p:style>
                                          <a:lnRef idx="1">
                                            <a:schemeClr val="accent3"/>
                                          </a:lnRef>
                                          <a:fillRef idx="0">
                                            <a:schemeClr val="accent3"/>
                                          </a:fillRef>
                                          <a:effectRef idx="0">
                                            <a:schemeClr val="accent3"/>
                                          </a:effectRef>
                                          <a:fontRef idx="minor">
                                            <a:schemeClr val="tx1"/>
                                          </a:fontRef>
                                        </p:style>
                                      </p:cxnSp>
                                    </p:grpSp>
                                    <p:sp>
                                      <p:nvSpPr>
                                        <p:cNvPr id="97" name="Cuadro de texto 496">
                                          <a:extLst>
                                            <a:ext uri="{FF2B5EF4-FFF2-40B4-BE49-F238E27FC236}">
                                              <a16:creationId xmlns:a16="http://schemas.microsoft.com/office/drawing/2014/main" id="{FBD3328B-F4D6-4C23-8D67-3F6FA4F2DE1B}"/>
                                            </a:ext>
                                          </a:extLst>
                                        </p:cNvPr>
                                        <p:cNvSpPr txBox="1"/>
                                        <p:nvPr/>
                                      </p:nvSpPr>
                                      <p:spPr>
                                        <a:xfrm>
                                          <a:off x="116282" y="1585665"/>
                                          <a:ext cx="3028619" cy="45719"/>
                                        </a:xfrm>
                                        <a:prstGeom prst="rect">
                                          <a:avLst/>
                                        </a:prstGeom>
                                        <a:solidFill>
                                          <a:schemeClr val="bg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s-CL" sz="1100" dirty="0">
                                              <a:effectLst/>
                                              <a:latin typeface="Calibri" panose="020F0502020204030204" pitchFamily="34" charset="0"/>
                                              <a:ea typeface="Calibri" panose="020F0502020204030204" pitchFamily="34" charset="0"/>
                                              <a:cs typeface="Times New Roman" panose="02020603050405020304" pitchFamily="18" charset="0"/>
                                            </a:rPr>
                                            <a:t> </a:t>
                                          </a:r>
                                        </a:p>
                                      </p:txBody>
                                    </p:sp>
                                  </p:grpSp>
                                  <p:cxnSp>
                                    <p:nvCxnSpPr>
                                      <p:cNvPr id="89" name="Conector recto 88">
                                        <a:extLst>
                                          <a:ext uri="{FF2B5EF4-FFF2-40B4-BE49-F238E27FC236}">
                                            <a16:creationId xmlns:a16="http://schemas.microsoft.com/office/drawing/2014/main" id="{44E510DA-F950-48C6-BA81-F7A277F8C838}"/>
                                          </a:ext>
                                        </a:extLst>
                                      </p:cNvPr>
                                      <p:cNvCxnSpPr/>
                                      <p:nvPr/>
                                    </p:nvCxnSpPr>
                                    <p:spPr>
                                      <a:xfrm>
                                        <a:off x="502128" y="1268532"/>
                                        <a:ext cx="2116455" cy="237490"/>
                                      </a:xfrm>
                                      <a:prstGeom prst="line">
                                        <a:avLst/>
                                      </a:prstGeom>
                                    </p:spPr>
                                    <p:style>
                                      <a:lnRef idx="1">
                                        <a:schemeClr val="dk1"/>
                                      </a:lnRef>
                                      <a:fillRef idx="0">
                                        <a:schemeClr val="dk1"/>
                                      </a:fillRef>
                                      <a:effectRef idx="0">
                                        <a:schemeClr val="dk1"/>
                                      </a:effectRef>
                                      <a:fontRef idx="minor">
                                        <a:schemeClr val="tx1"/>
                                      </a:fontRef>
                                    </p:style>
                                  </p:cxnSp>
                                  <p:cxnSp>
                                    <p:nvCxnSpPr>
                                      <p:cNvPr id="90" name="Conector recto 89">
                                        <a:extLst>
                                          <a:ext uri="{FF2B5EF4-FFF2-40B4-BE49-F238E27FC236}">
                                            <a16:creationId xmlns:a16="http://schemas.microsoft.com/office/drawing/2014/main" id="{929193CE-F76F-4F66-96A5-D2C4ABC87AA8}"/>
                                          </a:ext>
                                        </a:extLst>
                                      </p:cNvPr>
                                      <p:cNvCxnSpPr/>
                                      <p:nvPr/>
                                    </p:nvCxnSpPr>
                                    <p:spPr>
                                      <a:xfrm flipH="1">
                                        <a:off x="2621633" y="380559"/>
                                        <a:ext cx="102870" cy="1127760"/>
                                      </a:xfrm>
                                      <a:prstGeom prst="line">
                                        <a:avLst/>
                                      </a:prstGeom>
                                    </p:spPr>
                                    <p:style>
                                      <a:lnRef idx="1">
                                        <a:schemeClr val="dk1"/>
                                      </a:lnRef>
                                      <a:fillRef idx="0">
                                        <a:schemeClr val="dk1"/>
                                      </a:fillRef>
                                      <a:effectRef idx="0">
                                        <a:schemeClr val="dk1"/>
                                      </a:effectRef>
                                      <a:fontRef idx="minor">
                                        <a:schemeClr val="tx1"/>
                                      </a:fontRef>
                                    </p:style>
                                  </p:cxnSp>
                                  <p:cxnSp>
                                    <p:nvCxnSpPr>
                                      <p:cNvPr id="91" name="Conector recto 90">
                                        <a:extLst>
                                          <a:ext uri="{FF2B5EF4-FFF2-40B4-BE49-F238E27FC236}">
                                            <a16:creationId xmlns:a16="http://schemas.microsoft.com/office/drawing/2014/main" id="{DD1D2998-48F7-4640-9088-4BC124054941}"/>
                                          </a:ext>
                                        </a:extLst>
                                      </p:cNvPr>
                                      <p:cNvCxnSpPr/>
                                      <p:nvPr/>
                                    </p:nvCxnSpPr>
                                    <p:spPr>
                                      <a:xfrm flipH="1" flipV="1">
                                        <a:off x="480985" y="1506381"/>
                                        <a:ext cx="2137410" cy="0"/>
                                      </a:xfrm>
                                      <a:prstGeom prst="line">
                                        <a:avLst/>
                                      </a:prstGeom>
                                    </p:spPr>
                                    <p:style>
                                      <a:lnRef idx="1">
                                        <a:schemeClr val="dk1"/>
                                      </a:lnRef>
                                      <a:fillRef idx="0">
                                        <a:schemeClr val="dk1"/>
                                      </a:fillRef>
                                      <a:effectRef idx="0">
                                        <a:schemeClr val="dk1"/>
                                      </a:effectRef>
                                      <a:fontRef idx="minor">
                                        <a:schemeClr val="tx1"/>
                                      </a:fontRef>
                                    </p:style>
                                  </p:cxnSp>
                                  <p:cxnSp>
                                    <p:nvCxnSpPr>
                                      <p:cNvPr id="92" name="Conector recto 91">
                                        <a:extLst>
                                          <a:ext uri="{FF2B5EF4-FFF2-40B4-BE49-F238E27FC236}">
                                            <a16:creationId xmlns:a16="http://schemas.microsoft.com/office/drawing/2014/main" id="{C7BFA00F-55DB-47A1-90FB-FEFD76F75FF4}"/>
                                          </a:ext>
                                        </a:extLst>
                                      </p:cNvPr>
                                      <p:cNvCxnSpPr/>
                                      <p:nvPr/>
                                    </p:nvCxnSpPr>
                                    <p:spPr>
                                      <a:xfrm flipH="1">
                                        <a:off x="2722058" y="380559"/>
                                        <a:ext cx="0" cy="1127760"/>
                                      </a:xfrm>
                                      <a:prstGeom prst="line">
                                        <a:avLst/>
                                      </a:prstGeom>
                                    </p:spPr>
                                    <p:style>
                                      <a:lnRef idx="1">
                                        <a:schemeClr val="dk1"/>
                                      </a:lnRef>
                                      <a:fillRef idx="0">
                                        <a:schemeClr val="dk1"/>
                                      </a:fillRef>
                                      <a:effectRef idx="0">
                                        <a:schemeClr val="dk1"/>
                                      </a:effectRef>
                                      <a:fontRef idx="minor">
                                        <a:schemeClr val="tx1"/>
                                      </a:fontRef>
                                    </p:style>
                                  </p:cxnSp>
                                  <p:cxnSp>
                                    <p:nvCxnSpPr>
                                      <p:cNvPr id="93" name="Conector recto de flecha 92">
                                        <a:extLst>
                                          <a:ext uri="{FF2B5EF4-FFF2-40B4-BE49-F238E27FC236}">
                                            <a16:creationId xmlns:a16="http://schemas.microsoft.com/office/drawing/2014/main" id="{03DE0EC1-7070-418E-BAEB-228596181098}"/>
                                          </a:ext>
                                        </a:extLst>
                                      </p:cNvPr>
                                      <p:cNvCxnSpPr>
                                        <a:cxnSpLocks/>
                                      </p:cNvCxnSpPr>
                                      <p:nvPr/>
                                    </p:nvCxnSpPr>
                                    <p:spPr>
                                      <a:xfrm>
                                        <a:off x="962241" y="978914"/>
                                        <a:ext cx="796981" cy="76314"/>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94" name="Conector recto de flecha 93">
                                        <a:extLst>
                                          <a:ext uri="{FF2B5EF4-FFF2-40B4-BE49-F238E27FC236}">
                                            <a16:creationId xmlns:a16="http://schemas.microsoft.com/office/drawing/2014/main" id="{8E854E11-ECCB-4235-AE09-D31CEBFAD7A5}"/>
                                          </a:ext>
                                        </a:extLst>
                                      </p:cNvPr>
                                      <p:cNvCxnSpPr>
                                        <a:cxnSpLocks/>
                                      </p:cNvCxnSpPr>
                                      <p:nvPr/>
                                    </p:nvCxnSpPr>
                                    <p:spPr>
                                      <a:xfrm>
                                        <a:off x="1760441" y="1064222"/>
                                        <a:ext cx="873951" cy="82332"/>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95" name="Arco 94">
                                        <a:extLst>
                                          <a:ext uri="{FF2B5EF4-FFF2-40B4-BE49-F238E27FC236}">
                                            <a16:creationId xmlns:a16="http://schemas.microsoft.com/office/drawing/2014/main" id="{DE32A8CF-1C3B-4098-B36A-E0AE57DA977A}"/>
                                          </a:ext>
                                        </a:extLst>
                                      </p:cNvPr>
                                      <p:cNvSpPr/>
                                      <p:nvPr/>
                                    </p:nvSpPr>
                                    <p:spPr>
                                      <a:xfrm rot="8907932" flipV="1">
                                        <a:off x="534942" y="1215676"/>
                                        <a:ext cx="344170" cy="383540"/>
                                      </a:xfrm>
                                      <a:prstGeom prst="arc">
                                        <a:avLst>
                                          <a:gd name="adj1" fmla="val 17065690"/>
                                          <a:gd name="adj2" fmla="val 0"/>
                                        </a:avLst>
                                      </a:prstGeom>
                                    </p:spPr>
                                    <p:style>
                                      <a:lnRef idx="1">
                                        <a:schemeClr val="dk1"/>
                                      </a:lnRef>
                                      <a:fillRef idx="0">
                                        <a:schemeClr val="dk1"/>
                                      </a:fillRef>
                                      <a:effectRef idx="0">
                                        <a:schemeClr val="dk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CL" dirty="0"/>
                                      </a:p>
                                    </p:txBody>
                                  </p:sp>
                                </p:grpSp>
                                <p:cxnSp>
                                  <p:nvCxnSpPr>
                                    <p:cNvPr id="87" name="Conector recto de flecha 86">
                                      <a:extLst>
                                        <a:ext uri="{FF2B5EF4-FFF2-40B4-BE49-F238E27FC236}">
                                          <a16:creationId xmlns:a16="http://schemas.microsoft.com/office/drawing/2014/main" id="{CC82A703-7CD2-4D88-BE08-FE6041EC3DB9}"/>
                                        </a:ext>
                                      </a:extLst>
                                    </p:cNvPr>
                                    <p:cNvCxnSpPr/>
                                    <p:nvPr/>
                                  </p:nvCxnSpPr>
                                  <p:spPr>
                                    <a:xfrm>
                                      <a:off x="1696661" y="1501096"/>
                                      <a:ext cx="0" cy="20443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grpSp>
                              <p:cxnSp>
                                <p:nvCxnSpPr>
                                  <p:cNvPr id="85" name="Conector recto de flecha 84">
                                    <a:extLst>
                                      <a:ext uri="{FF2B5EF4-FFF2-40B4-BE49-F238E27FC236}">
                                        <a16:creationId xmlns:a16="http://schemas.microsoft.com/office/drawing/2014/main" id="{2D4D6C25-3F3F-48EB-A0A6-E836A57CC556}"/>
                                      </a:ext>
                                    </a:extLst>
                                  </p:cNvPr>
                                  <p:cNvCxnSpPr/>
                                  <p:nvPr/>
                                </p:nvCxnSpPr>
                                <p:spPr>
                                  <a:xfrm>
                                    <a:off x="927173" y="1507482"/>
                                    <a:ext cx="0" cy="203835"/>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grpSp>
                            <p:cxnSp>
                              <p:nvCxnSpPr>
                                <p:cNvPr id="83" name="Conector recto de flecha 82">
                                  <a:extLst>
                                    <a:ext uri="{FF2B5EF4-FFF2-40B4-BE49-F238E27FC236}">
                                      <a16:creationId xmlns:a16="http://schemas.microsoft.com/office/drawing/2014/main" id="{64E96E6E-A0C1-4C22-A920-CE72417FA09C}"/>
                                    </a:ext>
                                  </a:extLst>
                                </p:cNvPr>
                                <p:cNvCxnSpPr/>
                                <p:nvPr/>
                              </p:nvCxnSpPr>
                              <p:spPr>
                                <a:xfrm>
                                  <a:off x="927173" y="1306632"/>
                                  <a:ext cx="0" cy="203835"/>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grpSp>
                          <p:cxnSp>
                            <p:nvCxnSpPr>
                              <p:cNvPr id="81" name="Conector recto de flecha 80">
                                <a:extLst>
                                  <a:ext uri="{FF2B5EF4-FFF2-40B4-BE49-F238E27FC236}">
                                    <a16:creationId xmlns:a16="http://schemas.microsoft.com/office/drawing/2014/main" id="{5BCBF3FB-3633-4F61-99EA-8A565C4AAB84}"/>
                                  </a:ext>
                                </a:extLst>
                              </p:cNvPr>
                              <p:cNvCxnSpPr/>
                              <p:nvPr/>
                            </p:nvCxnSpPr>
                            <p:spPr>
                              <a:xfrm>
                                <a:off x="1704149" y="1268531"/>
                                <a:ext cx="0" cy="14024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sp>
                          <p:nvSpPr>
                            <p:cNvPr id="79" name="Cuadro de texto 392">
                              <a:extLst>
                                <a:ext uri="{FF2B5EF4-FFF2-40B4-BE49-F238E27FC236}">
                                  <a16:creationId xmlns:a16="http://schemas.microsoft.com/office/drawing/2014/main" id="{916CB447-5B31-4259-A107-16474B10EE75}"/>
                                </a:ext>
                              </a:extLst>
                            </p:cNvPr>
                            <p:cNvSpPr txBox="1"/>
                            <p:nvPr/>
                          </p:nvSpPr>
                          <p:spPr>
                            <a:xfrm>
                              <a:off x="2140898" y="945363"/>
                              <a:ext cx="250890" cy="28492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s-CL" sz="1100" dirty="0">
                                  <a:effectLst/>
                                  <a:latin typeface="Calibri" panose="020F0502020204030204" pitchFamily="34" charset="0"/>
                                  <a:ea typeface="Calibri" panose="020F0502020204030204" pitchFamily="34" charset="0"/>
                                  <a:cs typeface="Times New Roman" panose="02020603050405020304" pitchFamily="18" charset="0"/>
                                </a:rPr>
                                <a:t>B</a:t>
                              </a:r>
                            </a:p>
                          </p:txBody>
                        </p:sp>
                      </p:grpSp>
                      <p:sp>
                        <p:nvSpPr>
                          <p:cNvPr id="77" name="Cuadro de texto 394">
                            <a:extLst>
                              <a:ext uri="{FF2B5EF4-FFF2-40B4-BE49-F238E27FC236}">
                                <a16:creationId xmlns:a16="http://schemas.microsoft.com/office/drawing/2014/main" id="{CDF1487B-4693-4115-AD71-69DC8B058722}"/>
                              </a:ext>
                            </a:extLst>
                          </p:cNvPr>
                          <p:cNvSpPr txBox="1"/>
                          <p:nvPr/>
                        </p:nvSpPr>
                        <p:spPr>
                          <a:xfrm>
                            <a:off x="1291355" y="852396"/>
                            <a:ext cx="250890" cy="28492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s-CL" sz="1100" dirty="0">
                                <a:effectLst/>
                                <a:latin typeface="Calibri" panose="020F0502020204030204" pitchFamily="34" charset="0"/>
                                <a:ea typeface="Calibri" panose="020F0502020204030204" pitchFamily="34" charset="0"/>
                                <a:cs typeface="Times New Roman" panose="02020603050405020304" pitchFamily="18" charset="0"/>
                              </a:rPr>
                              <a:t>C</a:t>
                            </a:r>
                          </a:p>
                        </p:txBody>
                      </p:sp>
                    </p:grpSp>
                    <p:sp>
                      <p:nvSpPr>
                        <p:cNvPr id="75" name="Arco 74">
                          <a:extLst>
                            <a:ext uri="{FF2B5EF4-FFF2-40B4-BE49-F238E27FC236}">
                              <a16:creationId xmlns:a16="http://schemas.microsoft.com/office/drawing/2014/main" id="{FBE4816D-125E-40C6-8D92-2F3940F14E6E}"/>
                            </a:ext>
                          </a:extLst>
                        </p:cNvPr>
                        <p:cNvSpPr/>
                        <p:nvPr/>
                      </p:nvSpPr>
                      <p:spPr>
                        <a:xfrm rot="3216203" flipV="1">
                          <a:off x="2511280" y="1040609"/>
                          <a:ext cx="368419" cy="358875"/>
                        </a:xfrm>
                        <a:prstGeom prst="arc">
                          <a:avLst>
                            <a:gd name="adj1" fmla="val 18242322"/>
                            <a:gd name="adj2" fmla="val 19961475"/>
                          </a:avLst>
                        </a:prstGeom>
                      </p:spPr>
                      <p:style>
                        <a:lnRef idx="1">
                          <a:schemeClr val="dk1"/>
                        </a:lnRef>
                        <a:fillRef idx="0">
                          <a:schemeClr val="dk1"/>
                        </a:fillRef>
                        <a:effectRef idx="0">
                          <a:schemeClr val="dk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CL" dirty="0"/>
                        </a:p>
                      </p:txBody>
                    </p:sp>
                  </p:grpSp>
                  <mc:AlternateContent xmlns:mc="http://schemas.openxmlformats.org/markup-compatibility/2006" xmlns:a14="http://schemas.microsoft.com/office/drawing/2010/main">
                    <mc:Choice Requires="a14">
                      <p:sp>
                        <p:nvSpPr>
                          <p:cNvPr id="73" name="Cuadro de texto 399">
                            <a:extLst>
                              <a:ext uri="{FF2B5EF4-FFF2-40B4-BE49-F238E27FC236}">
                                <a16:creationId xmlns:a16="http://schemas.microsoft.com/office/drawing/2014/main" id="{2254E863-0119-4D61-8B05-E3F2C3DC2BBB}"/>
                              </a:ext>
                            </a:extLst>
                          </p:cNvPr>
                          <p:cNvSpPr txBox="1"/>
                          <p:nvPr/>
                        </p:nvSpPr>
                        <p:spPr>
                          <a:xfrm>
                            <a:off x="2289554" y="1352887"/>
                            <a:ext cx="272240" cy="167937"/>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indent="449580">
                              <a:lnSpc>
                                <a:spcPct val="107000"/>
                              </a:lnSpc>
                              <a:spcAft>
                                <a:spcPts val="800"/>
                              </a:spcAft>
                            </a:pPr>
                            <a14:m>
                              <m:oMathPara xmlns:m="http://schemas.openxmlformats.org/officeDocument/2006/math">
                                <m:oMathParaPr>
                                  <m:jc m:val="centerGroup"/>
                                </m:oMathParaPr>
                                <m:oMath xmlns:m="http://schemas.openxmlformats.org/officeDocument/2006/math">
                                  <m:r>
                                    <a:rPr lang="es-CL" sz="900" i="1">
                                      <a:effectLst/>
                                      <a:latin typeface="Cambria Math" panose="02040503050406030204" pitchFamily="18" charset="0"/>
                                      <a:ea typeface="Calibri" panose="020F0502020204030204" pitchFamily="34" charset="0"/>
                                      <a:cs typeface="Times New Roman" panose="02020603050405020304" pitchFamily="18" charset="0"/>
                                    </a:rPr>
                                    <m:t>𝛼</m:t>
                                  </m:r>
                                </m:oMath>
                              </m:oMathPara>
                            </a14:m>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CL" sz="1100" dirty="0">
                                <a:effectLst/>
                                <a:latin typeface="Calibri" panose="020F0502020204030204" pitchFamily="34" charset="0"/>
                                <a:ea typeface="Calibri" panose="020F0502020204030204" pitchFamily="34" charset="0"/>
                                <a:cs typeface="Times New Roman" panose="02020603050405020304" pitchFamily="18" charset="0"/>
                              </a:rPr>
                              <a:t> </a:t>
                            </a:r>
                          </a:p>
                        </p:txBody>
                      </p:sp>
                    </mc:Choice>
                    <mc:Fallback xmlns="">
                      <p:sp>
                        <p:nvSpPr>
                          <p:cNvPr id="71" name="Cuadro de texto 399">
                            <a:extLst>
                              <a:ext uri="{FF2B5EF4-FFF2-40B4-BE49-F238E27FC236}">
                                <a16:creationId xmlns:a16="http://schemas.microsoft.com/office/drawing/2014/main" id="{B5DD3000-C643-40EC-80B8-EFBFF182FAA2}"/>
                              </a:ext>
                            </a:extLst>
                          </p:cNvPr>
                          <p:cNvSpPr txBox="1">
                            <a:spLocks noRot="1" noChangeAspect="1" noMove="1" noResize="1" noEditPoints="1" noAdjustHandles="1" noChangeArrowheads="1" noChangeShapeType="1" noTextEdit="1"/>
                          </p:cNvSpPr>
                          <p:nvPr/>
                        </p:nvSpPr>
                        <p:spPr>
                          <a:xfrm>
                            <a:off x="2289554" y="1352887"/>
                            <a:ext cx="272240" cy="167937"/>
                          </a:xfrm>
                          <a:prstGeom prst="rect">
                            <a:avLst/>
                          </a:prstGeom>
                          <a:blipFill>
                            <a:blip r:embed="rId6"/>
                            <a:stretch>
                              <a:fillRect r="-59091"/>
                            </a:stretch>
                          </a:blipFill>
                          <a:ln w="6350">
                            <a:noFill/>
                          </a:ln>
                        </p:spPr>
                        <p:txBody>
                          <a:bodyPr/>
                          <a:lstStyle/>
                          <a:p>
                            <a:r>
                              <a:rPr lang="es-CL">
                                <a:noFill/>
                              </a:rPr>
                              <a:t> </a:t>
                            </a:r>
                          </a:p>
                        </p:txBody>
                      </p:sp>
                    </mc:Fallback>
                  </mc:AlternateContent>
                </p:grpSp>
                <mc:AlternateContent xmlns:mc="http://schemas.openxmlformats.org/markup-compatibility/2006" xmlns:a14="http://schemas.microsoft.com/office/drawing/2010/main">
                  <mc:Choice Requires="a14">
                    <p:sp>
                      <p:nvSpPr>
                        <p:cNvPr id="71" name="Cuadro de texto 401">
                          <a:extLst>
                            <a:ext uri="{FF2B5EF4-FFF2-40B4-BE49-F238E27FC236}">
                              <a16:creationId xmlns:a16="http://schemas.microsoft.com/office/drawing/2014/main" id="{2BB63CAD-F951-497A-9911-DB7F2DD7E169}"/>
                            </a:ext>
                          </a:extLst>
                        </p:cNvPr>
                        <p:cNvSpPr txBox="1"/>
                        <p:nvPr/>
                      </p:nvSpPr>
                      <p:spPr>
                        <a:xfrm>
                          <a:off x="47101" y="1306632"/>
                          <a:ext cx="211032" cy="241817"/>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indent="449580">
                            <a:lnSpc>
                              <a:spcPct val="107000"/>
                            </a:lnSpc>
                            <a:spcAft>
                              <a:spcPts val="800"/>
                            </a:spcAft>
                          </a:pPr>
                          <a14:m>
                            <m:oMathPara xmlns:m="http://schemas.openxmlformats.org/officeDocument/2006/math">
                              <m:oMathParaPr>
                                <m:jc m:val="centerGroup"/>
                              </m:oMathParaPr>
                              <m:oMath xmlns:m="http://schemas.openxmlformats.org/officeDocument/2006/math">
                                <m:r>
                                  <a:rPr lang="es-CL" sz="900" i="1">
                                    <a:effectLst/>
                                    <a:latin typeface="Cambria Math" panose="02040503050406030204" pitchFamily="18" charset="0"/>
                                    <a:ea typeface="Calibri" panose="020F0502020204030204" pitchFamily="34" charset="0"/>
                                    <a:cs typeface="Times New Roman" panose="02020603050405020304" pitchFamily="18" charset="0"/>
                                  </a:rPr>
                                  <m:t>𝛼</m:t>
                                </m:r>
                              </m:oMath>
                            </m:oMathPara>
                          </a14:m>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CL" sz="1100" dirty="0">
                              <a:effectLst/>
                              <a:latin typeface="Calibri" panose="020F0502020204030204" pitchFamily="34" charset="0"/>
                              <a:ea typeface="Calibri" panose="020F0502020204030204" pitchFamily="34" charset="0"/>
                              <a:cs typeface="Times New Roman" panose="02020603050405020304" pitchFamily="18" charset="0"/>
                            </a:rPr>
                            <a:t> </a:t>
                          </a:r>
                        </a:p>
                      </p:txBody>
                    </p:sp>
                  </mc:Choice>
                  <mc:Fallback xmlns="">
                    <p:sp>
                      <p:nvSpPr>
                        <p:cNvPr id="69" name="Cuadro de texto 401">
                          <a:extLst>
                            <a:ext uri="{FF2B5EF4-FFF2-40B4-BE49-F238E27FC236}">
                              <a16:creationId xmlns:a16="http://schemas.microsoft.com/office/drawing/2014/main" id="{F056BA3A-F529-41C4-A859-2DC7BDA646BF}"/>
                            </a:ext>
                          </a:extLst>
                        </p:cNvPr>
                        <p:cNvSpPr txBox="1">
                          <a:spLocks noRot="1" noChangeAspect="1" noMove="1" noResize="1" noEditPoints="1" noAdjustHandles="1" noChangeArrowheads="1" noChangeShapeType="1" noTextEdit="1"/>
                        </p:cNvSpPr>
                        <p:nvPr/>
                      </p:nvSpPr>
                      <p:spPr>
                        <a:xfrm>
                          <a:off x="47101" y="1306632"/>
                          <a:ext cx="211032" cy="241817"/>
                        </a:xfrm>
                        <a:prstGeom prst="rect">
                          <a:avLst/>
                        </a:prstGeom>
                        <a:blipFill>
                          <a:blip r:embed="rId7"/>
                          <a:stretch>
                            <a:fillRect r="-105882"/>
                          </a:stretch>
                        </a:blipFill>
                        <a:ln w="6350">
                          <a:noFill/>
                        </a:ln>
                      </p:spPr>
                      <p:txBody>
                        <a:bodyPr/>
                        <a:lstStyle/>
                        <a:p>
                          <a:r>
                            <a:rPr lang="es-CL">
                              <a:noFill/>
                            </a:rPr>
                            <a:t> </a:t>
                          </a:r>
                        </a:p>
                      </p:txBody>
                    </p:sp>
                  </mc:Fallback>
                </mc:AlternateContent>
              </p:grpSp>
              <mc:AlternateContent xmlns:mc="http://schemas.openxmlformats.org/markup-compatibility/2006" xmlns:a14="http://schemas.microsoft.com/office/drawing/2010/main">
                <mc:Choice Requires="a14">
                  <p:sp>
                    <p:nvSpPr>
                      <p:cNvPr id="69" name="Cuadro de texto 408">
                        <a:extLst>
                          <a:ext uri="{FF2B5EF4-FFF2-40B4-BE49-F238E27FC236}">
                            <a16:creationId xmlns:a16="http://schemas.microsoft.com/office/drawing/2014/main" id="{3B88476F-578A-43EE-AA27-371D6779EE7B}"/>
                          </a:ext>
                        </a:extLst>
                      </p:cNvPr>
                      <p:cNvSpPr txBox="1"/>
                      <p:nvPr/>
                    </p:nvSpPr>
                    <p:spPr>
                      <a:xfrm>
                        <a:off x="751736" y="1338633"/>
                        <a:ext cx="211032" cy="241817"/>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es-CL" sz="9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CL" sz="900" i="1">
                                      <a:effectLst/>
                                      <a:latin typeface="Cambria Math" panose="02040503050406030204" pitchFamily="18" charset="0"/>
                                      <a:ea typeface="Calibri" panose="020F0502020204030204" pitchFamily="34" charset="0"/>
                                      <a:cs typeface="Times New Roman" panose="02020603050405020304" pitchFamily="18" charset="0"/>
                                    </a:rPr>
                                    <m:t>𝑏</m:t>
                                  </m:r>
                                </m:e>
                                <m:sub>
                                  <m:r>
                                    <a:rPr lang="es-CL" sz="900" i="1">
                                      <a:effectLst/>
                                      <a:latin typeface="Cambria Math" panose="02040503050406030204" pitchFamily="18" charset="0"/>
                                      <a:ea typeface="Calibri" panose="020F0502020204030204" pitchFamily="34" charset="0"/>
                                      <a:cs typeface="Times New Roman" panose="02020603050405020304" pitchFamily="18" charset="0"/>
                                    </a:rPr>
                                    <m:t>1</m:t>
                                  </m:r>
                                </m:sub>
                              </m:sSub>
                            </m:oMath>
                          </m:oMathPara>
                        </a14:m>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67" name="Cuadro de texto 408">
                        <a:extLst>
                          <a:ext uri="{FF2B5EF4-FFF2-40B4-BE49-F238E27FC236}">
                            <a16:creationId xmlns:a16="http://schemas.microsoft.com/office/drawing/2014/main" id="{1DDB1A36-5478-41C1-8A51-0D0AA5C96DA2}"/>
                          </a:ext>
                        </a:extLst>
                      </p:cNvPr>
                      <p:cNvSpPr txBox="1">
                        <a:spLocks noRot="1" noChangeAspect="1" noMove="1" noResize="1" noEditPoints="1" noAdjustHandles="1" noChangeArrowheads="1" noChangeShapeType="1" noTextEdit="1"/>
                      </p:cNvSpPr>
                      <p:nvPr/>
                    </p:nvSpPr>
                    <p:spPr>
                      <a:xfrm>
                        <a:off x="751736" y="1338633"/>
                        <a:ext cx="211032" cy="241817"/>
                      </a:xfrm>
                      <a:prstGeom prst="rect">
                        <a:avLst/>
                      </a:prstGeom>
                      <a:blipFill>
                        <a:blip r:embed="rId8"/>
                        <a:stretch>
                          <a:fillRect/>
                        </a:stretch>
                      </a:blipFill>
                      <a:ln w="6350">
                        <a:noFill/>
                      </a:ln>
                    </p:spPr>
                    <p:txBody>
                      <a:bodyPr/>
                      <a:lstStyle/>
                      <a:p>
                        <a:r>
                          <a:rPr lang="es-CL">
                            <a:noFill/>
                          </a:rPr>
                          <a:t> </a:t>
                        </a:r>
                      </a:p>
                    </p:txBody>
                  </p:sp>
                </mc:Fallback>
              </mc:AlternateContent>
            </p:grpSp>
            <mc:AlternateContent xmlns:mc="http://schemas.openxmlformats.org/markup-compatibility/2006" xmlns:a14="http://schemas.microsoft.com/office/drawing/2010/main">
              <mc:Choice Requires="a14">
                <p:sp>
                  <p:nvSpPr>
                    <p:cNvPr id="67" name="Cuadro de texto 412">
                      <a:extLst>
                        <a:ext uri="{FF2B5EF4-FFF2-40B4-BE49-F238E27FC236}">
                          <a16:creationId xmlns:a16="http://schemas.microsoft.com/office/drawing/2014/main" id="{6A416FC9-FD50-442F-BB4B-E78E0C380B65}"/>
                        </a:ext>
                      </a:extLst>
                    </p:cNvPr>
                    <p:cNvSpPr txBox="1"/>
                    <p:nvPr/>
                  </p:nvSpPr>
                  <p:spPr>
                    <a:xfrm>
                      <a:off x="536054" y="1545393"/>
                      <a:ext cx="422242" cy="2413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m:rPr>
                                <m:sty m:val="p"/>
                              </m:rPr>
                              <a:rPr lang="es-CL" sz="900">
                                <a:effectLst/>
                                <a:latin typeface="Cambria Math" panose="02040503050406030204" pitchFamily="18" charset="0"/>
                                <a:ea typeface="Calibri" panose="020F0502020204030204" pitchFamily="34" charset="0"/>
                                <a:cs typeface="Calibri" panose="020F0502020204030204" pitchFamily="34" charset="0"/>
                              </a:rPr>
                              <m:t>D</m:t>
                            </m:r>
                            <m:r>
                              <a:rPr lang="es-CL" sz="900">
                                <a:effectLst/>
                                <a:latin typeface="Cambria Math" panose="02040503050406030204" pitchFamily="18" charset="0"/>
                                <a:ea typeface="Calibri" panose="020F0502020204030204" pitchFamily="34" charset="0"/>
                                <a:cs typeface="Calibri" panose="020F0502020204030204" pitchFamily="34" charset="0"/>
                              </a:rPr>
                              <m:t>.</m:t>
                            </m:r>
                            <m:r>
                              <m:rPr>
                                <m:sty m:val="p"/>
                              </m:rPr>
                              <a:rPr lang="es-CL" sz="900">
                                <a:effectLst/>
                                <a:latin typeface="Cambria Math" panose="02040503050406030204" pitchFamily="18" charset="0"/>
                                <a:ea typeface="Calibri" panose="020F0502020204030204" pitchFamily="34" charset="0"/>
                                <a:cs typeface="Calibri" panose="020F0502020204030204" pitchFamily="34" charset="0"/>
                              </a:rPr>
                              <m:t>Rh</m:t>
                            </m:r>
                          </m:oMath>
                        </m:oMathPara>
                      </a14:m>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65" name="Cuadro de texto 412">
                      <a:extLst>
                        <a:ext uri="{FF2B5EF4-FFF2-40B4-BE49-F238E27FC236}">
                          <a16:creationId xmlns:a16="http://schemas.microsoft.com/office/drawing/2014/main" id="{1E36132E-1BF3-43DA-AACA-D73EB6546014}"/>
                        </a:ext>
                      </a:extLst>
                    </p:cNvPr>
                    <p:cNvSpPr txBox="1">
                      <a:spLocks noRot="1" noChangeAspect="1" noMove="1" noResize="1" noEditPoints="1" noAdjustHandles="1" noChangeArrowheads="1" noChangeShapeType="1" noTextEdit="1"/>
                    </p:cNvSpPr>
                    <p:nvPr/>
                  </p:nvSpPr>
                  <p:spPr>
                    <a:xfrm>
                      <a:off x="536054" y="1545393"/>
                      <a:ext cx="422242" cy="241300"/>
                    </a:xfrm>
                    <a:prstGeom prst="rect">
                      <a:avLst/>
                    </a:prstGeom>
                    <a:blipFill>
                      <a:blip r:embed="rId9"/>
                      <a:stretch>
                        <a:fillRect/>
                      </a:stretch>
                    </a:blipFill>
                    <a:ln w="6350">
                      <a:noFill/>
                    </a:ln>
                  </p:spPr>
                  <p:txBody>
                    <a:bodyPr/>
                    <a:lstStyle/>
                    <a:p>
                      <a:r>
                        <a:rPr lang="es-CL">
                          <a:noFill/>
                        </a:rPr>
                        <a:t> </a:t>
                      </a:r>
                    </a:p>
                  </p:txBody>
                </p:sp>
              </mc:Fallback>
            </mc:AlternateContent>
          </p:grpSp>
          <mc:AlternateContent xmlns:mc="http://schemas.openxmlformats.org/markup-compatibility/2006" xmlns:a14="http://schemas.microsoft.com/office/drawing/2010/main">
            <mc:Choice Requires="a14">
              <p:sp>
                <p:nvSpPr>
                  <p:cNvPr id="65" name="Cuadro de texto 415">
                    <a:extLst>
                      <a:ext uri="{FF2B5EF4-FFF2-40B4-BE49-F238E27FC236}">
                        <a16:creationId xmlns:a16="http://schemas.microsoft.com/office/drawing/2014/main" id="{60E96A2D-36E9-43CB-98D4-171187068755}"/>
                      </a:ext>
                    </a:extLst>
                  </p:cNvPr>
                  <p:cNvSpPr txBox="1"/>
                  <p:nvPr/>
                </p:nvSpPr>
                <p:spPr>
                  <a:xfrm>
                    <a:off x="1331425" y="1541179"/>
                    <a:ext cx="421640" cy="24066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m:rPr>
                              <m:sty m:val="p"/>
                            </m:rPr>
                            <a:rPr lang="es-CL" sz="900">
                              <a:effectLst/>
                              <a:latin typeface="Cambria Math" panose="02040503050406030204" pitchFamily="18" charset="0"/>
                              <a:ea typeface="Calibri" panose="020F0502020204030204" pitchFamily="34" charset="0"/>
                              <a:cs typeface="Calibri" panose="020F0502020204030204" pitchFamily="34" charset="0"/>
                            </a:rPr>
                            <m:t>D</m:t>
                          </m:r>
                          <m:r>
                            <a:rPr lang="es-CL" sz="900">
                              <a:effectLst/>
                              <a:latin typeface="Cambria Math" panose="02040503050406030204" pitchFamily="18" charset="0"/>
                              <a:ea typeface="Calibri" panose="020F0502020204030204" pitchFamily="34" charset="0"/>
                              <a:cs typeface="Calibri" panose="020F0502020204030204" pitchFamily="34" charset="0"/>
                            </a:rPr>
                            <m:t>.</m:t>
                          </m:r>
                          <m:r>
                            <m:rPr>
                              <m:sty m:val="p"/>
                            </m:rPr>
                            <a:rPr lang="es-CL" sz="900">
                              <a:effectLst/>
                              <a:latin typeface="Cambria Math" panose="02040503050406030204" pitchFamily="18" charset="0"/>
                              <a:ea typeface="Calibri" panose="020F0502020204030204" pitchFamily="34" charset="0"/>
                              <a:cs typeface="Calibri" panose="020F0502020204030204" pitchFamily="34" charset="0"/>
                            </a:rPr>
                            <m:t>Rh</m:t>
                          </m:r>
                        </m:oMath>
                      </m:oMathPara>
                    </a14:m>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63" name="Cuadro de texto 415">
                    <a:extLst>
                      <a:ext uri="{FF2B5EF4-FFF2-40B4-BE49-F238E27FC236}">
                        <a16:creationId xmlns:a16="http://schemas.microsoft.com/office/drawing/2014/main" id="{889C1F0A-AEF0-4C82-AB58-3C4563A314B4}"/>
                      </a:ext>
                    </a:extLst>
                  </p:cNvPr>
                  <p:cNvSpPr txBox="1">
                    <a:spLocks noRot="1" noChangeAspect="1" noMove="1" noResize="1" noEditPoints="1" noAdjustHandles="1" noChangeArrowheads="1" noChangeShapeType="1" noTextEdit="1"/>
                  </p:cNvSpPr>
                  <p:nvPr/>
                </p:nvSpPr>
                <p:spPr>
                  <a:xfrm>
                    <a:off x="1331425" y="1541179"/>
                    <a:ext cx="421640" cy="240665"/>
                  </a:xfrm>
                  <a:prstGeom prst="rect">
                    <a:avLst/>
                  </a:prstGeom>
                  <a:blipFill>
                    <a:blip r:embed="rId10"/>
                    <a:stretch>
                      <a:fillRect/>
                    </a:stretch>
                  </a:blipFill>
                  <a:ln w="6350">
                    <a:noFill/>
                  </a:ln>
                </p:spPr>
                <p:txBody>
                  <a:bodyPr/>
                  <a:lstStyle/>
                  <a:p>
                    <a:r>
                      <a:rPr lang="es-CL">
                        <a:noFill/>
                      </a:rPr>
                      <a:t> </a:t>
                    </a:r>
                  </a:p>
                </p:txBody>
              </p:sp>
            </mc:Fallback>
          </mc:AlternateContent>
        </p:grpSp>
        <mc:AlternateContent xmlns:mc="http://schemas.openxmlformats.org/markup-compatibility/2006" xmlns:a14="http://schemas.microsoft.com/office/drawing/2010/main">
          <mc:Choice Requires="a14">
            <p:sp>
              <p:nvSpPr>
                <p:cNvPr id="63" name="Cuadro de texto 409">
                  <a:extLst>
                    <a:ext uri="{FF2B5EF4-FFF2-40B4-BE49-F238E27FC236}">
                      <a16:creationId xmlns:a16="http://schemas.microsoft.com/office/drawing/2014/main" id="{1A878C87-91D6-4EEF-BACD-B0C14B9886F5}"/>
                    </a:ext>
                  </a:extLst>
                </p:cNvPr>
                <p:cNvSpPr txBox="1"/>
                <p:nvPr/>
              </p:nvSpPr>
              <p:spPr>
                <a:xfrm>
                  <a:off x="1513844" y="1376026"/>
                  <a:ext cx="211032" cy="241817"/>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es-CL" sz="9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CL" sz="900" i="1">
                                <a:effectLst/>
                                <a:latin typeface="Cambria Math" panose="02040503050406030204" pitchFamily="18" charset="0"/>
                                <a:ea typeface="Calibri" panose="020F0502020204030204" pitchFamily="34" charset="0"/>
                                <a:cs typeface="Times New Roman" panose="02020603050405020304" pitchFamily="18" charset="0"/>
                              </a:rPr>
                              <m:t>𝑏</m:t>
                            </m:r>
                          </m:e>
                          <m:sub>
                            <m:r>
                              <a:rPr lang="es-CL" sz="900" i="1">
                                <a:effectLst/>
                                <a:latin typeface="Cambria Math" panose="02040503050406030204" pitchFamily="18" charset="0"/>
                                <a:ea typeface="Calibri" panose="020F0502020204030204" pitchFamily="34" charset="0"/>
                                <a:cs typeface="Times New Roman" panose="02020603050405020304" pitchFamily="18" charset="0"/>
                              </a:rPr>
                              <m:t>2</m:t>
                            </m:r>
                          </m:sub>
                        </m:sSub>
                      </m:oMath>
                    </m:oMathPara>
                  </a14:m>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61" name="Cuadro de texto 409">
                  <a:extLst>
                    <a:ext uri="{FF2B5EF4-FFF2-40B4-BE49-F238E27FC236}">
                      <a16:creationId xmlns:a16="http://schemas.microsoft.com/office/drawing/2014/main" id="{025BFB39-E63F-4A0D-9C3C-E33710E1B688}"/>
                    </a:ext>
                  </a:extLst>
                </p:cNvPr>
                <p:cNvSpPr txBox="1">
                  <a:spLocks noRot="1" noChangeAspect="1" noMove="1" noResize="1" noEditPoints="1" noAdjustHandles="1" noChangeArrowheads="1" noChangeShapeType="1" noTextEdit="1"/>
                </p:cNvSpPr>
                <p:nvPr/>
              </p:nvSpPr>
              <p:spPr>
                <a:xfrm>
                  <a:off x="1513844" y="1376026"/>
                  <a:ext cx="211032" cy="241817"/>
                </a:xfrm>
                <a:prstGeom prst="rect">
                  <a:avLst/>
                </a:prstGeom>
                <a:blipFill>
                  <a:blip r:embed="rId11"/>
                  <a:stretch>
                    <a:fillRect/>
                  </a:stretch>
                </a:blipFill>
                <a:ln w="6350">
                  <a:noFill/>
                </a:ln>
              </p:spPr>
              <p:txBody>
                <a:bodyPr/>
                <a:lstStyle/>
                <a:p>
                  <a:r>
                    <a:rPr lang="es-CL">
                      <a:noFill/>
                    </a:rPr>
                    <a:t> </a:t>
                  </a:r>
                </a:p>
              </p:txBody>
            </p:sp>
          </mc:Fallback>
        </mc:AlternateContent>
      </p:grpSp>
      <p:sp>
        <p:nvSpPr>
          <p:cNvPr id="108" name="CuadroTexto 107">
            <a:extLst>
              <a:ext uri="{FF2B5EF4-FFF2-40B4-BE49-F238E27FC236}">
                <a16:creationId xmlns:a16="http://schemas.microsoft.com/office/drawing/2014/main" id="{8B88AA9D-6C5B-4CB1-9360-10FAF6FECACC}"/>
              </a:ext>
            </a:extLst>
          </p:cNvPr>
          <p:cNvSpPr txBox="1"/>
          <p:nvPr/>
        </p:nvSpPr>
        <p:spPr>
          <a:xfrm>
            <a:off x="4768690" y="2477938"/>
            <a:ext cx="6869454" cy="369332"/>
          </a:xfrm>
          <a:prstGeom prst="rect">
            <a:avLst/>
          </a:prstGeom>
          <a:noFill/>
        </p:spPr>
        <p:txBody>
          <a:bodyPr wrap="square">
            <a:spAutoFit/>
          </a:bodyPr>
          <a:lstStyle/>
          <a:p>
            <a:pPr algn="ctr"/>
            <a:r>
              <a:rPr lang="es-ES" sz="1800" b="1" u="none" strike="noStrike" dirty="0">
                <a:solidFill>
                  <a:srgbClr val="88354D"/>
                </a:solidFill>
                <a:effectLst/>
                <a:latin typeface="Calibri" panose="020F0502020204030204" pitchFamily="34" charset="0"/>
              </a:rPr>
              <a:t>Corrección angular (90° a 270°) – Vista superior.</a:t>
            </a:r>
            <a:endParaRPr lang="es-CL" sz="1800" b="1" dirty="0">
              <a:solidFill>
                <a:srgbClr val="88354D"/>
              </a:solidFill>
            </a:endParaRPr>
          </a:p>
        </p:txBody>
      </p:sp>
    </p:spTree>
    <p:extLst>
      <p:ext uri="{BB962C8B-B14F-4D97-AF65-F5344CB8AC3E}">
        <p14:creationId xmlns:p14="http://schemas.microsoft.com/office/powerpoint/2010/main" val="33994971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8AB8DF45-D257-4717-BC84-A77414CCDC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Rectángulo 9">
            <a:extLst>
              <a:ext uri="{FF2B5EF4-FFF2-40B4-BE49-F238E27FC236}">
                <a16:creationId xmlns:a16="http://schemas.microsoft.com/office/drawing/2014/main" id="{B263A589-862B-46FE-947A-C1E49DB6D165}"/>
              </a:ext>
            </a:extLst>
          </p:cNvPr>
          <p:cNvSpPr/>
          <p:nvPr/>
        </p:nvSpPr>
        <p:spPr>
          <a:xfrm>
            <a:off x="12020365" y="275204"/>
            <a:ext cx="171634" cy="6161103"/>
          </a:xfrm>
          <a:prstGeom prst="rect">
            <a:avLst/>
          </a:prstGeom>
          <a:solidFill>
            <a:srgbClr val="A7A8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6" name="Título 3">
            <a:extLst>
              <a:ext uri="{FF2B5EF4-FFF2-40B4-BE49-F238E27FC236}">
                <a16:creationId xmlns:a16="http://schemas.microsoft.com/office/drawing/2014/main" id="{27409035-8202-4EB9-9D30-FE6DD6CE5419}"/>
              </a:ext>
            </a:extLst>
          </p:cNvPr>
          <p:cNvSpPr>
            <a:spLocks noGrp="1"/>
          </p:cNvSpPr>
          <p:nvPr>
            <p:ph type="title"/>
          </p:nvPr>
        </p:nvSpPr>
        <p:spPr>
          <a:xfrm>
            <a:off x="296663" y="365125"/>
            <a:ext cx="10515600" cy="1325563"/>
          </a:xfrm>
        </p:spPr>
        <p:txBody>
          <a:bodyPr/>
          <a:lstStyle/>
          <a:p>
            <a:r>
              <a:rPr lang="es-MX" dirty="0">
                <a:solidFill>
                  <a:srgbClr val="A7A8AA"/>
                </a:solidFill>
              </a:rPr>
              <a:t>CORRECCIÓN DE</a:t>
            </a:r>
            <a:br>
              <a:rPr lang="es-MX" dirty="0">
                <a:solidFill>
                  <a:srgbClr val="A7A8AA"/>
                </a:solidFill>
              </a:rPr>
            </a:br>
            <a:r>
              <a:rPr lang="es-MX" dirty="0">
                <a:solidFill>
                  <a:srgbClr val="88354D"/>
                </a:solidFill>
              </a:rPr>
              <a:t>DESALINEACIÓN</a:t>
            </a:r>
            <a:endParaRPr lang="es-CL" dirty="0">
              <a:solidFill>
                <a:srgbClr val="88354D"/>
              </a:solidFill>
            </a:endParaRPr>
          </a:p>
        </p:txBody>
      </p:sp>
      <p:sp>
        <p:nvSpPr>
          <p:cNvPr id="17" name="Rectángulo 16">
            <a:extLst>
              <a:ext uri="{FF2B5EF4-FFF2-40B4-BE49-F238E27FC236}">
                <a16:creationId xmlns:a16="http://schemas.microsoft.com/office/drawing/2014/main" id="{77C7AA7B-38FD-4984-ABD9-83C49EFE6F4B}"/>
              </a:ext>
            </a:extLst>
          </p:cNvPr>
          <p:cNvSpPr/>
          <p:nvPr/>
        </p:nvSpPr>
        <p:spPr>
          <a:xfrm>
            <a:off x="403193" y="260025"/>
            <a:ext cx="1336831" cy="45719"/>
          </a:xfrm>
          <a:prstGeom prst="rect">
            <a:avLst/>
          </a:prstGeom>
          <a:solidFill>
            <a:srgbClr val="883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3" name="CuadroTexto 12">
            <a:extLst>
              <a:ext uri="{FF2B5EF4-FFF2-40B4-BE49-F238E27FC236}">
                <a16:creationId xmlns:a16="http://schemas.microsoft.com/office/drawing/2014/main" id="{A167282E-0927-4F35-867B-2AABC711F55B}"/>
              </a:ext>
            </a:extLst>
          </p:cNvPr>
          <p:cNvSpPr txBox="1"/>
          <p:nvPr/>
        </p:nvSpPr>
        <p:spPr>
          <a:xfrm>
            <a:off x="157358" y="2935248"/>
            <a:ext cx="4135251" cy="501419"/>
          </a:xfrm>
          <a:prstGeom prst="rect">
            <a:avLst/>
          </a:prstGeom>
          <a:noFill/>
        </p:spPr>
        <p:txBody>
          <a:bodyPr wrap="square">
            <a:spAutoFit/>
          </a:bodyPr>
          <a:lstStyle/>
          <a:p>
            <a:pPr>
              <a:lnSpc>
                <a:spcPct val="107000"/>
              </a:lnSpc>
              <a:spcBef>
                <a:spcPts val="1200"/>
              </a:spcBef>
              <a:spcAft>
                <a:spcPts val="800"/>
              </a:spcAft>
            </a:pPr>
            <a:r>
              <a:rPr lang="es-CL" sz="2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Corrección angular</a:t>
            </a:r>
          </a:p>
        </p:txBody>
      </p:sp>
      <mc:AlternateContent xmlns:mc="http://schemas.openxmlformats.org/markup-compatibility/2006" xmlns:a14="http://schemas.microsoft.com/office/drawing/2010/main">
        <mc:Choice Requires="a14">
          <p:sp>
            <p:nvSpPr>
              <p:cNvPr id="60" name="CuadroTexto 59">
                <a:extLst>
                  <a:ext uri="{FF2B5EF4-FFF2-40B4-BE49-F238E27FC236}">
                    <a16:creationId xmlns:a16="http://schemas.microsoft.com/office/drawing/2014/main" id="{D388C124-9BE9-45B8-A246-E1AD24753EEA}"/>
                  </a:ext>
                </a:extLst>
              </p:cNvPr>
              <p:cNvSpPr txBox="1"/>
              <p:nvPr/>
            </p:nvSpPr>
            <p:spPr>
              <a:xfrm>
                <a:off x="403193" y="2736397"/>
                <a:ext cx="5469380" cy="2949525"/>
              </a:xfrm>
              <a:prstGeom prst="rect">
                <a:avLst/>
              </a:prstGeom>
              <a:noFill/>
            </p:spPr>
            <p:txBody>
              <a:bodyPr wrap="square">
                <a:spAutoFit/>
              </a:bodyPr>
              <a:lstStyle/>
              <a:p>
                <a:pPr algn="just" rtl="0">
                  <a:spcBef>
                    <a:spcPts val="0"/>
                  </a:spcBef>
                  <a:spcAft>
                    <a:spcPts val="1000"/>
                  </a:spcAft>
                </a:pPr>
                <a:r>
                  <a:rPr lang="es-ES" sz="2400" b="1" i="0" u="none" strike="noStrike" dirty="0">
                    <a:solidFill>
                      <a:srgbClr val="88354D"/>
                    </a:solidFill>
                    <a:effectLst/>
                    <a:latin typeface="Calibri" panose="020F0502020204030204" pitchFamily="34" charset="0"/>
                  </a:rPr>
                  <a:t>Corrección apoyo posterior = </a:t>
                </a:r>
                <a14:m>
                  <m:oMath xmlns:m="http://schemas.openxmlformats.org/officeDocument/2006/math">
                    <m:r>
                      <a:rPr lang="es-ES" sz="2400" b="0" i="1" u="none" strike="noStrike" dirty="0" smtClean="0">
                        <a:solidFill>
                          <a:srgbClr val="000000"/>
                        </a:solidFill>
                        <a:effectLst/>
                        <a:latin typeface="Cambria Math" panose="02040503050406030204" pitchFamily="18" charset="0"/>
                      </a:rPr>
                      <m:t>𝐷</m:t>
                    </m:r>
                    <m:r>
                      <a:rPr lang="es-ES" sz="2400" b="0" i="1" u="none" strike="noStrike" dirty="0" smtClean="0">
                        <a:solidFill>
                          <a:srgbClr val="000000"/>
                        </a:solidFill>
                        <a:effectLst/>
                        <a:latin typeface="Cambria Math" panose="02040503050406030204" pitchFamily="18" charset="0"/>
                      </a:rPr>
                      <m:t>.</m:t>
                    </m:r>
                    <m:r>
                      <a:rPr lang="es-ES" sz="2400" b="0" i="1" u="none" strike="noStrike" dirty="0" smtClean="0">
                        <a:solidFill>
                          <a:srgbClr val="000000"/>
                        </a:solidFill>
                        <a:effectLst/>
                        <a:latin typeface="Cambria Math" panose="02040503050406030204" pitchFamily="18" charset="0"/>
                      </a:rPr>
                      <m:t>𝑅h</m:t>
                    </m:r>
                    <m:r>
                      <a:rPr lang="es-ES" sz="2400" b="0" i="1" u="none" strike="noStrike" dirty="0">
                        <a:solidFill>
                          <a:srgbClr val="000000"/>
                        </a:solidFill>
                        <a:effectLst/>
                        <a:latin typeface="Cambria Math" panose="02040503050406030204" pitchFamily="18" charset="0"/>
                      </a:rPr>
                      <m:t> +</m:t>
                    </m:r>
                    <m:r>
                      <a:rPr lang="es-MX" sz="2400" b="0" i="1" u="none" strike="noStrike" dirty="0" smtClean="0">
                        <a:solidFill>
                          <a:srgbClr val="000000"/>
                        </a:solidFill>
                        <a:effectLst/>
                        <a:latin typeface="Cambria Math" panose="02040503050406030204" pitchFamily="18" charset="0"/>
                      </a:rPr>
                      <m:t>𝑏</m:t>
                    </m:r>
                    <m:r>
                      <a:rPr lang="es-ES" sz="2400" b="0" i="1" u="none" strike="noStrike" dirty="0">
                        <a:solidFill>
                          <a:srgbClr val="000000"/>
                        </a:solidFill>
                        <a:effectLst/>
                        <a:latin typeface="Cambria Math" panose="02040503050406030204" pitchFamily="18" charset="0"/>
                      </a:rPr>
                      <m:t>1</m:t>
                    </m:r>
                  </m:oMath>
                </a14:m>
                <a:endParaRPr lang="es-ES" sz="2400" b="0" dirty="0">
                  <a:effectLst/>
                </a:endParaRPr>
              </a:p>
              <a:p>
                <a:pPr algn="just" rtl="0">
                  <a:spcBef>
                    <a:spcPts val="0"/>
                  </a:spcBef>
                  <a:spcAft>
                    <a:spcPts val="800"/>
                  </a:spcAft>
                </a:pPr>
                <a:r>
                  <a:rPr lang="es-ES" sz="2400" b="1" i="0" u="none" strike="noStrike" dirty="0">
                    <a:solidFill>
                      <a:srgbClr val="88354D"/>
                    </a:solidFill>
                    <a:effectLst/>
                    <a:latin typeface="Calibri" panose="020F0502020204030204" pitchFamily="34" charset="0"/>
                  </a:rPr>
                  <a:t>Corrección apoyo frontal = </a:t>
                </a:r>
                <a14:m>
                  <m:oMath xmlns:m="http://schemas.openxmlformats.org/officeDocument/2006/math">
                    <m:r>
                      <a:rPr lang="es-ES" sz="2400" b="0" i="1" u="none" strike="noStrike" dirty="0" smtClean="0">
                        <a:solidFill>
                          <a:srgbClr val="000000"/>
                        </a:solidFill>
                        <a:effectLst/>
                        <a:latin typeface="Cambria Math" panose="02040503050406030204" pitchFamily="18" charset="0"/>
                      </a:rPr>
                      <m:t>𝐷</m:t>
                    </m:r>
                    <m:r>
                      <a:rPr lang="es-ES" sz="2400" b="0" i="1" u="none" strike="noStrike" dirty="0" smtClean="0">
                        <a:solidFill>
                          <a:srgbClr val="000000"/>
                        </a:solidFill>
                        <a:effectLst/>
                        <a:latin typeface="Cambria Math" panose="02040503050406030204" pitchFamily="18" charset="0"/>
                      </a:rPr>
                      <m:t>.</m:t>
                    </m:r>
                    <m:r>
                      <a:rPr lang="es-ES" sz="2400" b="0" i="1" u="none" strike="noStrike" dirty="0" smtClean="0">
                        <a:solidFill>
                          <a:srgbClr val="000000"/>
                        </a:solidFill>
                        <a:effectLst/>
                        <a:latin typeface="Cambria Math" panose="02040503050406030204" pitchFamily="18" charset="0"/>
                      </a:rPr>
                      <m:t>𝑅h</m:t>
                    </m:r>
                    <m:r>
                      <a:rPr lang="es-ES" sz="2400" b="0" i="1" u="none" strike="noStrike" dirty="0">
                        <a:solidFill>
                          <a:srgbClr val="000000"/>
                        </a:solidFill>
                        <a:effectLst/>
                        <a:latin typeface="Cambria Math" panose="02040503050406030204" pitchFamily="18" charset="0"/>
                      </a:rPr>
                      <m:t> +</m:t>
                    </m:r>
                    <m:r>
                      <a:rPr lang="es-MX" sz="2400" b="0" i="1" u="none" strike="noStrike" dirty="0" smtClean="0">
                        <a:solidFill>
                          <a:srgbClr val="000000"/>
                        </a:solidFill>
                        <a:effectLst/>
                        <a:latin typeface="Cambria Math" panose="02040503050406030204" pitchFamily="18" charset="0"/>
                      </a:rPr>
                      <m:t>𝑏</m:t>
                    </m:r>
                    <m:r>
                      <a:rPr lang="es-ES" sz="2400" b="0" i="1" u="none" strike="noStrike" dirty="0">
                        <a:solidFill>
                          <a:srgbClr val="000000"/>
                        </a:solidFill>
                        <a:effectLst/>
                        <a:latin typeface="Cambria Math" panose="02040503050406030204" pitchFamily="18" charset="0"/>
                      </a:rPr>
                      <m:t>2</m:t>
                    </m:r>
                  </m:oMath>
                </a14:m>
                <a:endParaRPr lang="es-ES" sz="2400" b="0" dirty="0">
                  <a:effectLst/>
                </a:endParaRPr>
              </a:p>
              <a:p>
                <a:pPr algn="just" rtl="0">
                  <a:spcBef>
                    <a:spcPts val="0"/>
                  </a:spcBef>
                  <a:spcAft>
                    <a:spcPts val="800"/>
                  </a:spcAft>
                </a:pPr>
                <a:endParaRPr lang="es-ES" sz="2400" b="1" i="0" strike="noStrike" dirty="0">
                  <a:solidFill>
                    <a:schemeClr val="bg1">
                      <a:lumMod val="50000"/>
                    </a:schemeClr>
                  </a:solidFill>
                  <a:effectLst/>
                  <a:latin typeface="Calibri" panose="020F0502020204030204" pitchFamily="34" charset="0"/>
                </a:endParaRPr>
              </a:p>
              <a:p>
                <a:pPr algn="just" rtl="0">
                  <a:spcBef>
                    <a:spcPts val="0"/>
                  </a:spcBef>
                  <a:spcAft>
                    <a:spcPts val="800"/>
                  </a:spcAft>
                </a:pPr>
                <a:r>
                  <a:rPr lang="es-ES" sz="2400" b="1" i="0" strike="noStrike" dirty="0">
                    <a:solidFill>
                      <a:schemeClr val="bg1">
                        <a:lumMod val="50000"/>
                      </a:schemeClr>
                    </a:solidFill>
                    <a:effectLst/>
                    <a:latin typeface="Calibri" panose="020F0502020204030204" pitchFamily="34" charset="0"/>
                  </a:rPr>
                  <a:t>Donde</a:t>
                </a:r>
                <a:endParaRPr lang="es-ES" sz="2400" b="1" dirty="0">
                  <a:solidFill>
                    <a:schemeClr val="bg1">
                      <a:lumMod val="50000"/>
                    </a:schemeClr>
                  </a:solidFill>
                  <a:effectLst/>
                </a:endParaRPr>
              </a:p>
              <a:p>
                <a:pPr algn="just" rtl="0">
                  <a:spcBef>
                    <a:spcPts val="0"/>
                  </a:spcBef>
                  <a:spcAft>
                    <a:spcPts val="800"/>
                  </a:spcAft>
                </a:pPr>
                <a14:m>
                  <m:oMathPara xmlns:m="http://schemas.openxmlformats.org/officeDocument/2006/math">
                    <m:oMathParaPr>
                      <m:jc m:val="centerGroup"/>
                    </m:oMathParaPr>
                    <m:oMath xmlns:m="http://schemas.openxmlformats.org/officeDocument/2006/math">
                      <m:r>
                        <a:rPr lang="es-MX" sz="2400" b="1" i="1" u="none" strike="noStrike" dirty="0" smtClean="0">
                          <a:solidFill>
                            <a:srgbClr val="88354D"/>
                          </a:solidFill>
                          <a:effectLst/>
                          <a:latin typeface="Cambria Math" panose="02040503050406030204" pitchFamily="18" charset="0"/>
                        </a:rPr>
                        <m:t>𝒃</m:t>
                      </m:r>
                      <m:r>
                        <a:rPr lang="es-ES" sz="2400" b="1" i="1" u="none" strike="noStrike" dirty="0" smtClean="0">
                          <a:solidFill>
                            <a:srgbClr val="88354D"/>
                          </a:solidFill>
                          <a:effectLst/>
                          <a:latin typeface="Cambria Math" panose="02040503050406030204" pitchFamily="18" charset="0"/>
                        </a:rPr>
                        <m:t>𝟏</m:t>
                      </m:r>
                      <m:r>
                        <a:rPr lang="es-ES" sz="2400" b="1" i="1" u="none" strike="noStrike" dirty="0" smtClean="0">
                          <a:solidFill>
                            <a:srgbClr val="88354D"/>
                          </a:solidFill>
                          <a:effectLst/>
                          <a:latin typeface="Cambria Math" panose="02040503050406030204" pitchFamily="18" charset="0"/>
                        </a:rPr>
                        <m:t> = </m:t>
                      </m:r>
                      <m:r>
                        <a:rPr lang="es-ES" sz="2400" b="1" i="1" u="none" strike="noStrike" dirty="0" smtClean="0">
                          <a:solidFill>
                            <a:srgbClr val="88354D"/>
                          </a:solidFill>
                          <a:effectLst/>
                          <a:latin typeface="Cambria Math" panose="02040503050406030204" pitchFamily="18" charset="0"/>
                        </a:rPr>
                        <m:t>𝒔𝒆𝒏</m:t>
                      </m:r>
                      <m:r>
                        <a:rPr lang="es-ES" sz="2400" b="1" i="1" u="none" strike="noStrike" dirty="0" smtClean="0">
                          <a:solidFill>
                            <a:srgbClr val="88354D"/>
                          </a:solidFill>
                          <a:effectLst/>
                          <a:latin typeface="Cambria Math" panose="02040503050406030204" pitchFamily="18" charset="0"/>
                        </a:rPr>
                        <m:t>(</m:t>
                      </m:r>
                      <m:r>
                        <a:rPr lang="es-ES" sz="2400" b="1" i="1" u="none" strike="noStrike" dirty="0" smtClean="0">
                          <a:solidFill>
                            <a:srgbClr val="88354D"/>
                          </a:solidFill>
                          <a:effectLst/>
                          <a:latin typeface="Cambria Math" panose="02040503050406030204" pitchFamily="18" charset="0"/>
                        </a:rPr>
                        <m:t>𝜶</m:t>
                      </m:r>
                      <m:r>
                        <a:rPr lang="es-ES" sz="2400" b="1" i="1" u="none" strike="noStrike" dirty="0" smtClean="0">
                          <a:solidFill>
                            <a:srgbClr val="88354D"/>
                          </a:solidFill>
                          <a:effectLst/>
                          <a:latin typeface="Cambria Math" panose="02040503050406030204" pitchFamily="18" charset="0"/>
                        </a:rPr>
                        <m:t>)∙(</m:t>
                      </m:r>
                      <m:r>
                        <a:rPr lang="es-ES" sz="2400" b="1" i="1" u="none" strike="noStrike" dirty="0" smtClean="0">
                          <a:solidFill>
                            <a:srgbClr val="88354D"/>
                          </a:solidFill>
                          <a:effectLst/>
                          <a:latin typeface="Cambria Math" panose="02040503050406030204" pitchFamily="18" charset="0"/>
                        </a:rPr>
                        <m:t>𝑩</m:t>
                      </m:r>
                      <m:r>
                        <a:rPr lang="es-ES" sz="2400" b="1" i="1" u="none" strike="noStrike" dirty="0" smtClean="0">
                          <a:solidFill>
                            <a:srgbClr val="88354D"/>
                          </a:solidFill>
                          <a:effectLst/>
                          <a:latin typeface="Cambria Math" panose="02040503050406030204" pitchFamily="18" charset="0"/>
                        </a:rPr>
                        <m:t>+</m:t>
                      </m:r>
                      <m:r>
                        <a:rPr lang="es-ES" sz="2400" b="1" i="1" u="none" strike="noStrike" dirty="0" smtClean="0">
                          <a:solidFill>
                            <a:srgbClr val="88354D"/>
                          </a:solidFill>
                          <a:effectLst/>
                          <a:latin typeface="Cambria Math" panose="02040503050406030204" pitchFamily="18" charset="0"/>
                        </a:rPr>
                        <m:t>𝑪</m:t>
                      </m:r>
                      <m:r>
                        <a:rPr lang="es-ES" sz="2400" b="1" i="1" u="none" strike="noStrike" dirty="0" smtClean="0">
                          <a:solidFill>
                            <a:srgbClr val="88354D"/>
                          </a:solidFill>
                          <a:effectLst/>
                          <a:latin typeface="Cambria Math" panose="02040503050406030204" pitchFamily="18" charset="0"/>
                        </a:rPr>
                        <m:t>)</m:t>
                      </m:r>
                    </m:oMath>
                  </m:oMathPara>
                </a14:m>
                <a:endParaRPr lang="es-ES" sz="2400" b="1" dirty="0">
                  <a:solidFill>
                    <a:srgbClr val="88354D"/>
                  </a:solidFill>
                  <a:effectLst/>
                </a:endParaRPr>
              </a:p>
              <a:p>
                <a:pPr algn="just" rtl="0">
                  <a:spcBef>
                    <a:spcPts val="0"/>
                  </a:spcBef>
                  <a:spcAft>
                    <a:spcPts val="800"/>
                  </a:spcAft>
                </a:pPr>
                <a14:m>
                  <m:oMathPara xmlns:m="http://schemas.openxmlformats.org/officeDocument/2006/math">
                    <m:oMathParaPr>
                      <m:jc m:val="centerGroup"/>
                    </m:oMathParaPr>
                    <m:oMath xmlns:m="http://schemas.openxmlformats.org/officeDocument/2006/math">
                      <m:r>
                        <a:rPr lang="es-MX" sz="2400" b="1" i="1" u="none" strike="noStrike" dirty="0" smtClean="0">
                          <a:solidFill>
                            <a:srgbClr val="88354D"/>
                          </a:solidFill>
                          <a:effectLst/>
                          <a:latin typeface="Cambria Math" panose="02040503050406030204" pitchFamily="18" charset="0"/>
                        </a:rPr>
                        <m:t>𝒃</m:t>
                      </m:r>
                      <m:r>
                        <a:rPr lang="es-ES" sz="2400" b="1" i="1" u="none" strike="noStrike" dirty="0" smtClean="0">
                          <a:solidFill>
                            <a:srgbClr val="88354D"/>
                          </a:solidFill>
                          <a:effectLst/>
                          <a:latin typeface="Cambria Math" panose="02040503050406030204" pitchFamily="18" charset="0"/>
                        </a:rPr>
                        <m:t>𝟐</m:t>
                      </m:r>
                      <m:r>
                        <a:rPr lang="es-ES" sz="2400" b="1" i="1" u="none" strike="noStrike" dirty="0" smtClean="0">
                          <a:solidFill>
                            <a:srgbClr val="88354D"/>
                          </a:solidFill>
                          <a:effectLst/>
                          <a:latin typeface="Cambria Math" panose="02040503050406030204" pitchFamily="18" charset="0"/>
                        </a:rPr>
                        <m:t> = </m:t>
                      </m:r>
                      <m:r>
                        <a:rPr lang="es-ES" sz="2400" b="1" i="1" u="none" strike="noStrike" dirty="0" smtClean="0">
                          <a:solidFill>
                            <a:srgbClr val="88354D"/>
                          </a:solidFill>
                          <a:effectLst/>
                          <a:latin typeface="Cambria Math" panose="02040503050406030204" pitchFamily="18" charset="0"/>
                        </a:rPr>
                        <m:t>𝒔𝒆𝒏</m:t>
                      </m:r>
                      <m:r>
                        <a:rPr lang="es-ES" sz="2400" b="1" i="1" u="none" strike="noStrike" dirty="0" smtClean="0">
                          <a:solidFill>
                            <a:srgbClr val="88354D"/>
                          </a:solidFill>
                          <a:effectLst/>
                          <a:latin typeface="Cambria Math" panose="02040503050406030204" pitchFamily="18" charset="0"/>
                        </a:rPr>
                        <m:t>(</m:t>
                      </m:r>
                      <m:r>
                        <a:rPr lang="es-ES" sz="2400" b="1" i="1" u="none" strike="noStrike" dirty="0" smtClean="0">
                          <a:solidFill>
                            <a:srgbClr val="88354D"/>
                          </a:solidFill>
                          <a:effectLst/>
                          <a:latin typeface="Cambria Math" panose="02040503050406030204" pitchFamily="18" charset="0"/>
                        </a:rPr>
                        <m:t>𝜶</m:t>
                      </m:r>
                      <m:r>
                        <a:rPr lang="es-ES" sz="2400" b="1" i="1" u="none" strike="noStrike" dirty="0" smtClean="0">
                          <a:solidFill>
                            <a:srgbClr val="88354D"/>
                          </a:solidFill>
                          <a:effectLst/>
                          <a:latin typeface="Cambria Math" panose="02040503050406030204" pitchFamily="18" charset="0"/>
                        </a:rPr>
                        <m:t>)∙</m:t>
                      </m:r>
                      <m:r>
                        <a:rPr lang="es-ES" sz="2400" b="1" i="1" u="none" strike="noStrike" dirty="0" smtClean="0">
                          <a:solidFill>
                            <a:srgbClr val="88354D"/>
                          </a:solidFill>
                          <a:effectLst/>
                          <a:latin typeface="Cambria Math" panose="02040503050406030204" pitchFamily="18" charset="0"/>
                        </a:rPr>
                        <m:t>𝑩</m:t>
                      </m:r>
                    </m:oMath>
                  </m:oMathPara>
                </a14:m>
                <a:endParaRPr lang="es-ES" sz="2400" b="1" i="0" u="none" strike="noStrike" dirty="0">
                  <a:solidFill>
                    <a:srgbClr val="88354D"/>
                  </a:solidFill>
                  <a:effectLst/>
                  <a:latin typeface="Calibri" panose="020F0502020204030204" pitchFamily="34" charset="0"/>
                </a:endParaRPr>
              </a:p>
            </p:txBody>
          </p:sp>
        </mc:Choice>
        <mc:Fallback xmlns="">
          <p:sp>
            <p:nvSpPr>
              <p:cNvPr id="60" name="CuadroTexto 59">
                <a:extLst>
                  <a:ext uri="{FF2B5EF4-FFF2-40B4-BE49-F238E27FC236}">
                    <a16:creationId xmlns:a16="http://schemas.microsoft.com/office/drawing/2014/main" id="{D388C124-9BE9-45B8-A246-E1AD24753EEA}"/>
                  </a:ext>
                </a:extLst>
              </p:cNvPr>
              <p:cNvSpPr txBox="1">
                <a:spLocks noRot="1" noChangeAspect="1" noMove="1" noResize="1" noEditPoints="1" noAdjustHandles="1" noChangeArrowheads="1" noChangeShapeType="1" noTextEdit="1"/>
              </p:cNvSpPr>
              <p:nvPr/>
            </p:nvSpPr>
            <p:spPr>
              <a:xfrm>
                <a:off x="403193" y="2736397"/>
                <a:ext cx="5469380" cy="2949525"/>
              </a:xfrm>
              <a:prstGeom prst="rect">
                <a:avLst/>
              </a:prstGeom>
              <a:blipFill>
                <a:blip r:embed="rId3"/>
                <a:stretch>
                  <a:fillRect l="-1672" t="-1653"/>
                </a:stretch>
              </a:blipFill>
            </p:spPr>
            <p:txBody>
              <a:bodyPr/>
              <a:lstStyle/>
              <a:p>
                <a:r>
                  <a:rPr lang="es-CL">
                    <a:noFill/>
                  </a:rPr>
                  <a:t> </a:t>
                </a:r>
              </a:p>
            </p:txBody>
          </p:sp>
        </mc:Fallback>
      </mc:AlternateContent>
    </p:spTree>
    <p:extLst>
      <p:ext uri="{BB962C8B-B14F-4D97-AF65-F5344CB8AC3E}">
        <p14:creationId xmlns:p14="http://schemas.microsoft.com/office/powerpoint/2010/main" val="29717771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B263A589-862B-46FE-947A-C1E49DB6D165}"/>
              </a:ext>
            </a:extLst>
          </p:cNvPr>
          <p:cNvSpPr/>
          <p:nvPr/>
        </p:nvSpPr>
        <p:spPr>
          <a:xfrm>
            <a:off x="12020365" y="275204"/>
            <a:ext cx="171634" cy="6161103"/>
          </a:xfrm>
          <a:prstGeom prst="rect">
            <a:avLst/>
          </a:prstGeom>
          <a:solidFill>
            <a:srgbClr val="883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6" name="Título 3">
            <a:extLst>
              <a:ext uri="{FF2B5EF4-FFF2-40B4-BE49-F238E27FC236}">
                <a16:creationId xmlns:a16="http://schemas.microsoft.com/office/drawing/2014/main" id="{27409035-8202-4EB9-9D30-FE6DD6CE5419}"/>
              </a:ext>
            </a:extLst>
          </p:cNvPr>
          <p:cNvSpPr>
            <a:spLocks noGrp="1"/>
          </p:cNvSpPr>
          <p:nvPr>
            <p:ph type="title"/>
          </p:nvPr>
        </p:nvSpPr>
        <p:spPr>
          <a:xfrm>
            <a:off x="296663" y="365125"/>
            <a:ext cx="10515600" cy="1325563"/>
          </a:xfrm>
        </p:spPr>
        <p:txBody>
          <a:bodyPr>
            <a:normAutofit fontScale="90000"/>
          </a:bodyPr>
          <a:lstStyle/>
          <a:p>
            <a:r>
              <a:rPr lang="es-MX" sz="6600" dirty="0">
                <a:solidFill>
                  <a:srgbClr val="88354D"/>
                </a:solidFill>
              </a:rPr>
              <a:t>TEMA N°2</a:t>
            </a:r>
            <a:br>
              <a:rPr lang="es-MX" dirty="0"/>
            </a:br>
            <a:r>
              <a:rPr lang="es-MX" dirty="0">
                <a:solidFill>
                  <a:srgbClr val="A7A8AA"/>
                </a:solidFill>
              </a:rPr>
              <a:t>SISTEMA NEUMÁTICO</a:t>
            </a:r>
            <a:endParaRPr lang="es-CL" dirty="0">
              <a:solidFill>
                <a:srgbClr val="A7A8AA"/>
              </a:solidFill>
            </a:endParaRPr>
          </a:p>
        </p:txBody>
      </p:sp>
      <p:sp>
        <p:nvSpPr>
          <p:cNvPr id="17" name="Rectángulo 16">
            <a:extLst>
              <a:ext uri="{FF2B5EF4-FFF2-40B4-BE49-F238E27FC236}">
                <a16:creationId xmlns:a16="http://schemas.microsoft.com/office/drawing/2014/main" id="{77C7AA7B-38FD-4984-ABD9-83C49EFE6F4B}"/>
              </a:ext>
            </a:extLst>
          </p:cNvPr>
          <p:cNvSpPr/>
          <p:nvPr/>
        </p:nvSpPr>
        <p:spPr>
          <a:xfrm>
            <a:off x="403193" y="233392"/>
            <a:ext cx="1336831" cy="45719"/>
          </a:xfrm>
          <a:prstGeom prst="rect">
            <a:avLst/>
          </a:prstGeom>
          <a:solidFill>
            <a:srgbClr val="A7A8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6" name="Google Shape;113;p3">
            <a:extLst>
              <a:ext uri="{FF2B5EF4-FFF2-40B4-BE49-F238E27FC236}">
                <a16:creationId xmlns:a16="http://schemas.microsoft.com/office/drawing/2014/main" id="{BD4B8F30-F14F-42C1-838E-A48FCFBA3694}"/>
              </a:ext>
            </a:extLst>
          </p:cNvPr>
          <p:cNvSpPr txBox="1"/>
          <p:nvPr/>
        </p:nvSpPr>
        <p:spPr>
          <a:xfrm>
            <a:off x="8605777" y="6436307"/>
            <a:ext cx="3271805" cy="282797"/>
          </a:xfrm>
          <a:prstGeom prst="rect">
            <a:avLst/>
          </a:prstGeom>
          <a:noFill/>
          <a:ln>
            <a:noFill/>
          </a:ln>
        </p:spPr>
        <p:txBody>
          <a:bodyPr spcFirstLastPara="1" wrap="square" lIns="91425" tIns="45700" rIns="91425" bIns="45700" anchor="t" anchorCtr="0">
            <a:noAutofit/>
          </a:bodyPr>
          <a:lstStyle/>
          <a:p>
            <a:pPr algn="ctr"/>
            <a:r>
              <a:rPr lang="es-CL" sz="1000" dirty="0">
                <a:latin typeface="Calibri" panose="020F0502020204030204" pitchFamily="34" charset="0"/>
                <a:cs typeface="Calibri" panose="020F0502020204030204" pitchFamily="34" charset="0"/>
              </a:rPr>
              <a:t>Fuente: https://gesrepair.com/hydraulic-vs-pneumatics/</a:t>
            </a:r>
          </a:p>
          <a:p>
            <a:pPr marL="0" marR="0" lvl="0" indent="0" algn="r" rtl="0">
              <a:lnSpc>
                <a:spcPct val="100000"/>
              </a:lnSpc>
              <a:spcBef>
                <a:spcPts val="0"/>
              </a:spcBef>
              <a:spcAft>
                <a:spcPts val="0"/>
              </a:spcAft>
              <a:buClr>
                <a:srgbClr val="000000"/>
              </a:buClr>
              <a:buSzPts val="1100"/>
              <a:buFont typeface="Arial"/>
              <a:buNone/>
            </a:pPr>
            <a:endParaRPr sz="900" b="0" i="0" u="none" strike="noStrike" cap="none" dirty="0">
              <a:solidFill>
                <a:srgbClr val="000000"/>
              </a:solidFill>
              <a:latin typeface="Arial"/>
              <a:ea typeface="Arial"/>
              <a:cs typeface="Arial"/>
              <a:sym typeface="Arial"/>
            </a:endParaRPr>
          </a:p>
        </p:txBody>
      </p:sp>
      <p:pic>
        <p:nvPicPr>
          <p:cNvPr id="8" name="Picture 2" descr="https://gesrepair.com/wp-content/uploads/297A4C54-6533-42E2-9251-542FED7D8EE0-1024x683.jpeg">
            <a:extLst>
              <a:ext uri="{FF2B5EF4-FFF2-40B4-BE49-F238E27FC236}">
                <a16:creationId xmlns:a16="http://schemas.microsoft.com/office/drawing/2014/main" id="{64AB57F4-3A7D-4510-9DAA-ED45EEF725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36112" y="1690688"/>
            <a:ext cx="7076982" cy="47202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98604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4A89CC04-9E5A-45BC-BDC1-7694B72749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Rectángulo 9">
            <a:extLst>
              <a:ext uri="{FF2B5EF4-FFF2-40B4-BE49-F238E27FC236}">
                <a16:creationId xmlns:a16="http://schemas.microsoft.com/office/drawing/2014/main" id="{B263A589-862B-46FE-947A-C1E49DB6D165}"/>
              </a:ext>
            </a:extLst>
          </p:cNvPr>
          <p:cNvSpPr/>
          <p:nvPr/>
        </p:nvSpPr>
        <p:spPr>
          <a:xfrm>
            <a:off x="12020365" y="275204"/>
            <a:ext cx="171634" cy="6161103"/>
          </a:xfrm>
          <a:prstGeom prst="rect">
            <a:avLst/>
          </a:prstGeom>
          <a:solidFill>
            <a:srgbClr val="883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6" name="Título 3">
            <a:extLst>
              <a:ext uri="{FF2B5EF4-FFF2-40B4-BE49-F238E27FC236}">
                <a16:creationId xmlns:a16="http://schemas.microsoft.com/office/drawing/2014/main" id="{27409035-8202-4EB9-9D30-FE6DD6CE5419}"/>
              </a:ext>
            </a:extLst>
          </p:cNvPr>
          <p:cNvSpPr>
            <a:spLocks noGrp="1"/>
          </p:cNvSpPr>
          <p:nvPr>
            <p:ph type="title"/>
          </p:nvPr>
        </p:nvSpPr>
        <p:spPr>
          <a:xfrm>
            <a:off x="296663" y="365125"/>
            <a:ext cx="10515600" cy="1325563"/>
          </a:xfrm>
        </p:spPr>
        <p:txBody>
          <a:bodyPr/>
          <a:lstStyle/>
          <a:p>
            <a:r>
              <a:rPr lang="es-MX" dirty="0">
                <a:solidFill>
                  <a:srgbClr val="88354D"/>
                </a:solidFill>
              </a:rPr>
              <a:t>¿QUÉ ES LA</a:t>
            </a:r>
            <a:br>
              <a:rPr lang="es-MX" dirty="0"/>
            </a:br>
            <a:r>
              <a:rPr lang="es-MX" dirty="0">
                <a:solidFill>
                  <a:srgbClr val="A7A8AA"/>
                </a:solidFill>
              </a:rPr>
              <a:t>NEUMÁTICA?</a:t>
            </a:r>
            <a:endParaRPr lang="es-CL" dirty="0">
              <a:solidFill>
                <a:srgbClr val="A7A8AA"/>
              </a:solidFill>
            </a:endParaRPr>
          </a:p>
        </p:txBody>
      </p:sp>
      <p:sp>
        <p:nvSpPr>
          <p:cNvPr id="17" name="Rectángulo 16">
            <a:extLst>
              <a:ext uri="{FF2B5EF4-FFF2-40B4-BE49-F238E27FC236}">
                <a16:creationId xmlns:a16="http://schemas.microsoft.com/office/drawing/2014/main" id="{77C7AA7B-38FD-4984-ABD9-83C49EFE6F4B}"/>
              </a:ext>
            </a:extLst>
          </p:cNvPr>
          <p:cNvSpPr/>
          <p:nvPr/>
        </p:nvSpPr>
        <p:spPr>
          <a:xfrm>
            <a:off x="403193" y="233392"/>
            <a:ext cx="1336831" cy="45719"/>
          </a:xfrm>
          <a:prstGeom prst="rect">
            <a:avLst/>
          </a:prstGeom>
          <a:solidFill>
            <a:srgbClr val="A7A8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9" name="Google Shape;305;p29">
            <a:extLst>
              <a:ext uri="{FF2B5EF4-FFF2-40B4-BE49-F238E27FC236}">
                <a16:creationId xmlns:a16="http://schemas.microsoft.com/office/drawing/2014/main" id="{782C968F-F7E6-443D-A6B5-1F3379A00D30}"/>
              </a:ext>
            </a:extLst>
          </p:cNvPr>
          <p:cNvSpPr/>
          <p:nvPr/>
        </p:nvSpPr>
        <p:spPr>
          <a:xfrm>
            <a:off x="0" y="2198844"/>
            <a:ext cx="5965793" cy="4104300"/>
          </a:xfrm>
          <a:prstGeom prst="rect">
            <a:avLst/>
          </a:prstGeom>
          <a:solidFill>
            <a:srgbClr val="88354D"/>
          </a:solidFill>
          <a:ln w="9525" cap="flat" cmpd="sng">
            <a:noFill/>
            <a:prstDash val="solid"/>
            <a:round/>
            <a:headEnd type="none" w="sm" len="sm"/>
            <a:tailEnd type="none" w="sm" len="sm"/>
          </a:ln>
        </p:spPr>
        <p:txBody>
          <a:bodyPr spcFirstLastPara="1" wrap="square" lIns="91425" tIns="45700" rIns="91425" bIns="45700" anchor="t" anchorCtr="0">
            <a:noAutofit/>
          </a:bodyPr>
          <a:lstStyle/>
          <a:p>
            <a:endParaRPr lang="es-CL" sz="2400" dirty="0">
              <a:solidFill>
                <a:schemeClr val="bg1"/>
              </a:solidFill>
            </a:endParaRPr>
          </a:p>
        </p:txBody>
      </p:sp>
      <p:sp>
        <p:nvSpPr>
          <p:cNvPr id="20" name="CuadroTexto 19">
            <a:extLst>
              <a:ext uri="{FF2B5EF4-FFF2-40B4-BE49-F238E27FC236}">
                <a16:creationId xmlns:a16="http://schemas.microsoft.com/office/drawing/2014/main" id="{5BE4EA89-CDA7-4350-83F3-CBF0BDB7B21D}"/>
              </a:ext>
            </a:extLst>
          </p:cNvPr>
          <p:cNvSpPr txBox="1"/>
          <p:nvPr/>
        </p:nvSpPr>
        <p:spPr>
          <a:xfrm>
            <a:off x="259300" y="3204553"/>
            <a:ext cx="5447191" cy="2092881"/>
          </a:xfrm>
          <a:prstGeom prst="rect">
            <a:avLst/>
          </a:prstGeom>
          <a:noFill/>
        </p:spPr>
        <p:txBody>
          <a:bodyPr wrap="square">
            <a:spAutoFit/>
          </a:bodyPr>
          <a:lstStyle/>
          <a:p>
            <a:r>
              <a:rPr lang="es-CL" sz="2600" dirty="0">
                <a:solidFill>
                  <a:schemeClr val="bg1"/>
                </a:solidFill>
              </a:rPr>
              <a:t>“Conjunto de tecnologías que usan un gas, aire o nitrógeno, como un modo de transmisión de energía que se necesita para mover y hacer funcionar mecanismos”.</a:t>
            </a:r>
          </a:p>
        </p:txBody>
      </p:sp>
      <p:pic>
        <p:nvPicPr>
          <p:cNvPr id="23" name="Picture 4" descr="https://gesrepair.com/wp-content/uploads/DECC0AE4-CB0A-4718-90D4-79CDD99F0D20-1024x683.jpeg">
            <a:extLst>
              <a:ext uri="{FF2B5EF4-FFF2-40B4-BE49-F238E27FC236}">
                <a16:creationId xmlns:a16="http://schemas.microsoft.com/office/drawing/2014/main" id="{D99E2AAE-6360-4904-9DF9-03A30086D1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6412" y="2461513"/>
            <a:ext cx="5520680" cy="3682250"/>
          </a:xfrm>
          <a:prstGeom prst="rect">
            <a:avLst/>
          </a:prstGeom>
          <a:noFill/>
          <a:extLst>
            <a:ext uri="{909E8E84-426E-40DD-AFC4-6F175D3DCCD1}">
              <a14:hiddenFill xmlns:a14="http://schemas.microsoft.com/office/drawing/2010/main">
                <a:solidFill>
                  <a:srgbClr val="FFFFFF"/>
                </a:solidFill>
              </a14:hiddenFill>
            </a:ext>
          </a:extLst>
        </p:spPr>
      </p:pic>
      <p:sp>
        <p:nvSpPr>
          <p:cNvPr id="24" name="CuadroTexto 23">
            <a:extLst>
              <a:ext uri="{FF2B5EF4-FFF2-40B4-BE49-F238E27FC236}">
                <a16:creationId xmlns:a16="http://schemas.microsoft.com/office/drawing/2014/main" id="{228A2F92-0BD6-414E-B3DA-014AA0BC4574}"/>
              </a:ext>
            </a:extLst>
          </p:cNvPr>
          <p:cNvSpPr txBox="1"/>
          <p:nvPr/>
        </p:nvSpPr>
        <p:spPr>
          <a:xfrm>
            <a:off x="8118387" y="6291042"/>
            <a:ext cx="2975120" cy="246221"/>
          </a:xfrm>
          <a:prstGeom prst="rect">
            <a:avLst/>
          </a:prstGeom>
          <a:noFill/>
        </p:spPr>
        <p:txBody>
          <a:bodyPr wrap="square" rtlCol="0">
            <a:spAutoFit/>
          </a:bodyPr>
          <a:lstStyle/>
          <a:p>
            <a:r>
              <a:rPr lang="es-CL" sz="1000" dirty="0">
                <a:latin typeface="Calibri" panose="020F0502020204030204" pitchFamily="34" charset="0"/>
                <a:cs typeface="Calibri" panose="020F0502020204030204" pitchFamily="34" charset="0"/>
              </a:rPr>
              <a:t>Fuente: https://gesrepair.com/pneumatic-system/</a:t>
            </a:r>
          </a:p>
        </p:txBody>
      </p:sp>
    </p:spTree>
    <p:extLst>
      <p:ext uri="{BB962C8B-B14F-4D97-AF65-F5344CB8AC3E}">
        <p14:creationId xmlns:p14="http://schemas.microsoft.com/office/powerpoint/2010/main" val="18831874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4A89CC04-9E5A-45BC-BDC1-7694B72749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Rectángulo 9">
            <a:extLst>
              <a:ext uri="{FF2B5EF4-FFF2-40B4-BE49-F238E27FC236}">
                <a16:creationId xmlns:a16="http://schemas.microsoft.com/office/drawing/2014/main" id="{B263A589-862B-46FE-947A-C1E49DB6D165}"/>
              </a:ext>
            </a:extLst>
          </p:cNvPr>
          <p:cNvSpPr/>
          <p:nvPr/>
        </p:nvSpPr>
        <p:spPr>
          <a:xfrm>
            <a:off x="12020365" y="275204"/>
            <a:ext cx="171634" cy="6161103"/>
          </a:xfrm>
          <a:prstGeom prst="rect">
            <a:avLst/>
          </a:prstGeom>
          <a:solidFill>
            <a:srgbClr val="883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6" name="Título 3">
            <a:extLst>
              <a:ext uri="{FF2B5EF4-FFF2-40B4-BE49-F238E27FC236}">
                <a16:creationId xmlns:a16="http://schemas.microsoft.com/office/drawing/2014/main" id="{27409035-8202-4EB9-9D30-FE6DD6CE5419}"/>
              </a:ext>
            </a:extLst>
          </p:cNvPr>
          <p:cNvSpPr>
            <a:spLocks noGrp="1"/>
          </p:cNvSpPr>
          <p:nvPr>
            <p:ph type="title"/>
          </p:nvPr>
        </p:nvSpPr>
        <p:spPr>
          <a:xfrm>
            <a:off x="296663" y="365125"/>
            <a:ext cx="10515600" cy="1325563"/>
          </a:xfrm>
        </p:spPr>
        <p:txBody>
          <a:bodyPr/>
          <a:lstStyle/>
          <a:p>
            <a:r>
              <a:rPr lang="es-MX" dirty="0">
                <a:solidFill>
                  <a:srgbClr val="88354D"/>
                </a:solidFill>
              </a:rPr>
              <a:t>¿QUÉ ES LA</a:t>
            </a:r>
            <a:br>
              <a:rPr lang="es-MX" dirty="0"/>
            </a:br>
            <a:r>
              <a:rPr lang="es-MX" dirty="0">
                <a:solidFill>
                  <a:srgbClr val="A7A8AA"/>
                </a:solidFill>
              </a:rPr>
              <a:t>NEUMÁTICA?</a:t>
            </a:r>
            <a:endParaRPr lang="es-CL" dirty="0">
              <a:solidFill>
                <a:srgbClr val="A7A8AA"/>
              </a:solidFill>
            </a:endParaRPr>
          </a:p>
        </p:txBody>
      </p:sp>
      <p:sp>
        <p:nvSpPr>
          <p:cNvPr id="17" name="Rectángulo 16">
            <a:extLst>
              <a:ext uri="{FF2B5EF4-FFF2-40B4-BE49-F238E27FC236}">
                <a16:creationId xmlns:a16="http://schemas.microsoft.com/office/drawing/2014/main" id="{77C7AA7B-38FD-4984-ABD9-83C49EFE6F4B}"/>
              </a:ext>
            </a:extLst>
          </p:cNvPr>
          <p:cNvSpPr/>
          <p:nvPr/>
        </p:nvSpPr>
        <p:spPr>
          <a:xfrm>
            <a:off x="403193" y="233392"/>
            <a:ext cx="1336831" cy="45719"/>
          </a:xfrm>
          <a:prstGeom prst="rect">
            <a:avLst/>
          </a:prstGeom>
          <a:solidFill>
            <a:srgbClr val="A7A8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9" name="Google Shape;305;p29">
            <a:extLst>
              <a:ext uri="{FF2B5EF4-FFF2-40B4-BE49-F238E27FC236}">
                <a16:creationId xmlns:a16="http://schemas.microsoft.com/office/drawing/2014/main" id="{782C968F-F7E6-443D-A6B5-1F3379A00D30}"/>
              </a:ext>
            </a:extLst>
          </p:cNvPr>
          <p:cNvSpPr/>
          <p:nvPr/>
        </p:nvSpPr>
        <p:spPr>
          <a:xfrm>
            <a:off x="1" y="2198844"/>
            <a:ext cx="5637320" cy="4104300"/>
          </a:xfrm>
          <a:prstGeom prst="rect">
            <a:avLst/>
          </a:prstGeom>
          <a:solidFill>
            <a:srgbClr val="88354D"/>
          </a:solidFill>
          <a:ln w="9525" cap="flat" cmpd="sng">
            <a:noFill/>
            <a:prstDash val="solid"/>
            <a:round/>
            <a:headEnd type="none" w="sm" len="sm"/>
            <a:tailEnd type="none" w="sm" len="sm"/>
          </a:ln>
        </p:spPr>
        <p:txBody>
          <a:bodyPr spcFirstLastPara="1" wrap="square" lIns="91425" tIns="45700" rIns="91425" bIns="45700" anchor="t" anchorCtr="0">
            <a:noAutofit/>
          </a:bodyPr>
          <a:lstStyle/>
          <a:p>
            <a:endParaRPr lang="es-CL" sz="2400" dirty="0">
              <a:solidFill>
                <a:schemeClr val="bg1"/>
              </a:solidFill>
            </a:endParaRPr>
          </a:p>
        </p:txBody>
      </p:sp>
      <p:sp>
        <p:nvSpPr>
          <p:cNvPr id="20" name="CuadroTexto 19">
            <a:extLst>
              <a:ext uri="{FF2B5EF4-FFF2-40B4-BE49-F238E27FC236}">
                <a16:creationId xmlns:a16="http://schemas.microsoft.com/office/drawing/2014/main" id="{5BE4EA89-CDA7-4350-83F3-CBF0BDB7B21D}"/>
              </a:ext>
            </a:extLst>
          </p:cNvPr>
          <p:cNvSpPr txBox="1"/>
          <p:nvPr/>
        </p:nvSpPr>
        <p:spPr>
          <a:xfrm>
            <a:off x="190130" y="2704683"/>
            <a:ext cx="5447191" cy="3139321"/>
          </a:xfrm>
          <a:prstGeom prst="rect">
            <a:avLst/>
          </a:prstGeom>
          <a:noFill/>
        </p:spPr>
        <p:txBody>
          <a:bodyPr wrap="square">
            <a:spAutoFit/>
          </a:bodyPr>
          <a:lstStyle/>
          <a:p>
            <a:pPr marL="114300" indent="0">
              <a:buNone/>
            </a:pPr>
            <a:r>
              <a:rPr lang="es-CL" sz="2200" b="1" dirty="0">
                <a:solidFill>
                  <a:schemeClr val="bg1"/>
                </a:solidFill>
              </a:rPr>
              <a:t>Principalmente en el proceso intervienen dos sistemas:</a:t>
            </a:r>
          </a:p>
          <a:p>
            <a:pPr marL="114300" indent="0">
              <a:buNone/>
            </a:pPr>
            <a:endParaRPr lang="es-CL" sz="2200" dirty="0"/>
          </a:p>
          <a:p>
            <a:pPr marL="457200" indent="-342900">
              <a:buFont typeface="Arial" panose="020B0604020202020204" pitchFamily="34" charset="0"/>
              <a:buChar char="•"/>
            </a:pPr>
            <a:r>
              <a:rPr lang="es-CL" sz="2200" dirty="0">
                <a:solidFill>
                  <a:schemeClr val="bg1"/>
                </a:solidFill>
              </a:rPr>
              <a:t>Una planta de aire comprimido con el compresor, tratamiento de aire y otros elementos.</a:t>
            </a:r>
          </a:p>
          <a:p>
            <a:pPr marL="457200" indent="-342900">
              <a:buFont typeface="Arial" panose="020B0604020202020204" pitchFamily="34" charset="0"/>
              <a:buChar char="•"/>
            </a:pPr>
            <a:r>
              <a:rPr lang="es-CL" sz="2200" dirty="0">
                <a:solidFill>
                  <a:schemeClr val="bg1"/>
                </a:solidFill>
              </a:rPr>
              <a:t>Un conjunto de equipos neumáticos que usan el aire comprimido producido en la planta anterior como fuente de energía.</a:t>
            </a:r>
          </a:p>
        </p:txBody>
      </p:sp>
      <p:pic>
        <p:nvPicPr>
          <p:cNvPr id="11" name="Picture 4" descr="https://4.bp.blogspot.com/-OVfcZRPCMJY/WqsyFubKnsI/AAAAAAAAB0I/JKEYAKO_qqYMrHXjl269EAe4RCL1CXJfgCLcBGAs/s1600/imagen%2Bneumatica.png">
            <a:extLst>
              <a:ext uri="{FF2B5EF4-FFF2-40B4-BE49-F238E27FC236}">
                <a16:creationId xmlns:a16="http://schemas.microsoft.com/office/drawing/2014/main" id="{D54A0743-B220-43AB-8725-BD793E50EC1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724" b="6632"/>
          <a:stretch/>
        </p:blipFill>
        <p:spPr bwMode="auto">
          <a:xfrm>
            <a:off x="6053459" y="3005912"/>
            <a:ext cx="5414709" cy="2284216"/>
          </a:xfrm>
          <a:prstGeom prst="rect">
            <a:avLst/>
          </a:prstGeom>
          <a:noFill/>
          <a:extLst>
            <a:ext uri="{909E8E84-426E-40DD-AFC4-6F175D3DCCD1}">
              <a14:hiddenFill xmlns:a14="http://schemas.microsoft.com/office/drawing/2010/main">
                <a:solidFill>
                  <a:srgbClr val="FFFFFF"/>
                </a:solidFill>
              </a14:hiddenFill>
            </a:ext>
          </a:extLst>
        </p:spPr>
      </p:pic>
      <p:sp>
        <p:nvSpPr>
          <p:cNvPr id="12" name="CuadroTexto 11">
            <a:extLst>
              <a:ext uri="{FF2B5EF4-FFF2-40B4-BE49-F238E27FC236}">
                <a16:creationId xmlns:a16="http://schemas.microsoft.com/office/drawing/2014/main" id="{F54ADDDB-04AE-4986-928A-5DF9A9B75C36}"/>
              </a:ext>
            </a:extLst>
          </p:cNvPr>
          <p:cNvSpPr txBox="1"/>
          <p:nvPr/>
        </p:nvSpPr>
        <p:spPr>
          <a:xfrm>
            <a:off x="5706491" y="5435646"/>
            <a:ext cx="6251726" cy="253916"/>
          </a:xfrm>
          <a:prstGeom prst="rect">
            <a:avLst/>
          </a:prstGeom>
          <a:noFill/>
        </p:spPr>
        <p:txBody>
          <a:bodyPr wrap="square" rtlCol="0">
            <a:spAutoFit/>
          </a:bodyPr>
          <a:lstStyle/>
          <a:p>
            <a:pPr algn="r"/>
            <a:r>
              <a:rPr lang="es-CL" sz="1050" dirty="0">
                <a:latin typeface="Calibri" panose="020F0502020204030204" pitchFamily="34" charset="0"/>
                <a:cs typeface="Calibri" panose="020F0502020204030204" pitchFamily="34" charset="0"/>
              </a:rPr>
              <a:t>Fuente: http://trabajosalbertocastilla11.blogspot.com/2018/03/neumatica-hidraulica-principio-de-pascal.html</a:t>
            </a:r>
          </a:p>
        </p:txBody>
      </p:sp>
    </p:spTree>
    <p:extLst>
      <p:ext uri="{BB962C8B-B14F-4D97-AF65-F5344CB8AC3E}">
        <p14:creationId xmlns:p14="http://schemas.microsoft.com/office/powerpoint/2010/main" val="31361560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B263A589-862B-46FE-947A-C1E49DB6D165}"/>
              </a:ext>
            </a:extLst>
          </p:cNvPr>
          <p:cNvSpPr/>
          <p:nvPr/>
        </p:nvSpPr>
        <p:spPr>
          <a:xfrm>
            <a:off x="12020365" y="275204"/>
            <a:ext cx="171634" cy="6161103"/>
          </a:xfrm>
          <a:prstGeom prst="rect">
            <a:avLst/>
          </a:prstGeom>
          <a:solidFill>
            <a:srgbClr val="A7A8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1" name="Título 3">
            <a:extLst>
              <a:ext uri="{FF2B5EF4-FFF2-40B4-BE49-F238E27FC236}">
                <a16:creationId xmlns:a16="http://schemas.microsoft.com/office/drawing/2014/main" id="{E375F7AF-9CF4-4D03-8E94-BCD61BFB2FB8}"/>
              </a:ext>
            </a:extLst>
          </p:cNvPr>
          <p:cNvSpPr>
            <a:spLocks noGrp="1"/>
          </p:cNvSpPr>
          <p:nvPr>
            <p:ph type="title"/>
          </p:nvPr>
        </p:nvSpPr>
        <p:spPr>
          <a:xfrm>
            <a:off x="296663" y="365125"/>
            <a:ext cx="10515600" cy="1325563"/>
          </a:xfrm>
        </p:spPr>
        <p:txBody>
          <a:bodyPr>
            <a:normAutofit fontScale="90000"/>
          </a:bodyPr>
          <a:lstStyle/>
          <a:p>
            <a:r>
              <a:rPr lang="es-MX" sz="6600" dirty="0">
                <a:solidFill>
                  <a:srgbClr val="A7A8AA"/>
                </a:solidFill>
              </a:rPr>
              <a:t>TEMA N°1</a:t>
            </a:r>
            <a:br>
              <a:rPr lang="es-MX" dirty="0"/>
            </a:br>
            <a:r>
              <a:rPr lang="es-MX" dirty="0">
                <a:solidFill>
                  <a:srgbClr val="88354D"/>
                </a:solidFill>
              </a:rPr>
              <a:t>SISTEMA ELECTROMECÁNICO</a:t>
            </a:r>
            <a:endParaRPr lang="es-CL" dirty="0">
              <a:solidFill>
                <a:srgbClr val="88354D"/>
              </a:solidFill>
            </a:endParaRPr>
          </a:p>
        </p:txBody>
      </p:sp>
      <p:sp>
        <p:nvSpPr>
          <p:cNvPr id="12" name="Rectángulo 11">
            <a:extLst>
              <a:ext uri="{FF2B5EF4-FFF2-40B4-BE49-F238E27FC236}">
                <a16:creationId xmlns:a16="http://schemas.microsoft.com/office/drawing/2014/main" id="{53699B2E-8FB3-45EA-84D7-08518B67F005}"/>
              </a:ext>
            </a:extLst>
          </p:cNvPr>
          <p:cNvSpPr/>
          <p:nvPr/>
        </p:nvSpPr>
        <p:spPr>
          <a:xfrm>
            <a:off x="403193" y="260025"/>
            <a:ext cx="1336831" cy="45719"/>
          </a:xfrm>
          <a:prstGeom prst="rect">
            <a:avLst/>
          </a:prstGeom>
          <a:solidFill>
            <a:srgbClr val="883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pic>
        <p:nvPicPr>
          <p:cNvPr id="6" name="Picture 2">
            <a:extLst>
              <a:ext uri="{FF2B5EF4-FFF2-40B4-BE49-F238E27FC236}">
                <a16:creationId xmlns:a16="http://schemas.microsoft.com/office/drawing/2014/main" id="{E6495AB1-AC1F-41B0-9F0F-9E58EB480B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1521" y="296413"/>
            <a:ext cx="5146061" cy="6149649"/>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a:extLst>
              <a:ext uri="{FF2B5EF4-FFF2-40B4-BE49-F238E27FC236}">
                <a16:creationId xmlns:a16="http://schemas.microsoft.com/office/drawing/2014/main" id="{4633CF35-C623-40A0-BE22-B766873F83AC}"/>
              </a:ext>
            </a:extLst>
          </p:cNvPr>
          <p:cNvSpPr txBox="1"/>
          <p:nvPr/>
        </p:nvSpPr>
        <p:spPr>
          <a:xfrm>
            <a:off x="6452858" y="6461707"/>
            <a:ext cx="5739141" cy="369332"/>
          </a:xfrm>
          <a:prstGeom prst="rect">
            <a:avLst/>
          </a:prstGeom>
          <a:noFill/>
        </p:spPr>
        <p:txBody>
          <a:bodyPr wrap="square">
            <a:spAutoFit/>
          </a:bodyPr>
          <a:lstStyle/>
          <a:p>
            <a:r>
              <a:rPr lang="es-CL" sz="900" dirty="0">
                <a:solidFill>
                  <a:schemeClr val="tx1"/>
                </a:solidFill>
              </a:rPr>
              <a:t>Fuente: https://upload.wikimedia.org/wikipedia/commons/thumb/7/79/Dampfturbine_Montage01.jpg/800px-Dampfturbine_Montage01.jpg</a:t>
            </a:r>
            <a:endParaRPr lang="es-CL" sz="900" dirty="0"/>
          </a:p>
        </p:txBody>
      </p:sp>
    </p:spTree>
    <p:extLst>
      <p:ext uri="{BB962C8B-B14F-4D97-AF65-F5344CB8AC3E}">
        <p14:creationId xmlns:p14="http://schemas.microsoft.com/office/powerpoint/2010/main" val="41916820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4A89CC04-9E5A-45BC-BDC1-7694B72749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Rectángulo 9">
            <a:extLst>
              <a:ext uri="{FF2B5EF4-FFF2-40B4-BE49-F238E27FC236}">
                <a16:creationId xmlns:a16="http://schemas.microsoft.com/office/drawing/2014/main" id="{B263A589-862B-46FE-947A-C1E49DB6D165}"/>
              </a:ext>
            </a:extLst>
          </p:cNvPr>
          <p:cNvSpPr/>
          <p:nvPr/>
        </p:nvSpPr>
        <p:spPr>
          <a:xfrm>
            <a:off x="12020365" y="275204"/>
            <a:ext cx="171634" cy="6161103"/>
          </a:xfrm>
          <a:prstGeom prst="rect">
            <a:avLst/>
          </a:prstGeom>
          <a:solidFill>
            <a:srgbClr val="883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6" name="Título 3">
            <a:extLst>
              <a:ext uri="{FF2B5EF4-FFF2-40B4-BE49-F238E27FC236}">
                <a16:creationId xmlns:a16="http://schemas.microsoft.com/office/drawing/2014/main" id="{27409035-8202-4EB9-9D30-FE6DD6CE5419}"/>
              </a:ext>
            </a:extLst>
          </p:cNvPr>
          <p:cNvSpPr>
            <a:spLocks noGrp="1"/>
          </p:cNvSpPr>
          <p:nvPr>
            <p:ph type="title"/>
          </p:nvPr>
        </p:nvSpPr>
        <p:spPr>
          <a:xfrm>
            <a:off x="296663" y="365125"/>
            <a:ext cx="10515600" cy="1325563"/>
          </a:xfrm>
        </p:spPr>
        <p:txBody>
          <a:bodyPr/>
          <a:lstStyle/>
          <a:p>
            <a:r>
              <a:rPr lang="es-MX" dirty="0">
                <a:solidFill>
                  <a:srgbClr val="88354D"/>
                </a:solidFill>
              </a:rPr>
              <a:t>ALGUNOS PARÁMETROS Y MAGNITUDES</a:t>
            </a:r>
            <a:br>
              <a:rPr lang="es-MX" dirty="0"/>
            </a:br>
            <a:r>
              <a:rPr lang="es-MX" dirty="0">
                <a:solidFill>
                  <a:srgbClr val="A7A8AA"/>
                </a:solidFill>
              </a:rPr>
              <a:t>A TENER EN CONSIDERACIÓN </a:t>
            </a:r>
            <a:endParaRPr lang="es-CL" dirty="0">
              <a:solidFill>
                <a:srgbClr val="A7A8AA"/>
              </a:solidFill>
            </a:endParaRPr>
          </a:p>
        </p:txBody>
      </p:sp>
      <p:sp>
        <p:nvSpPr>
          <p:cNvPr id="17" name="Rectángulo 16">
            <a:extLst>
              <a:ext uri="{FF2B5EF4-FFF2-40B4-BE49-F238E27FC236}">
                <a16:creationId xmlns:a16="http://schemas.microsoft.com/office/drawing/2014/main" id="{77C7AA7B-38FD-4984-ABD9-83C49EFE6F4B}"/>
              </a:ext>
            </a:extLst>
          </p:cNvPr>
          <p:cNvSpPr/>
          <p:nvPr/>
        </p:nvSpPr>
        <p:spPr>
          <a:xfrm>
            <a:off x="403193" y="233392"/>
            <a:ext cx="1336831" cy="45719"/>
          </a:xfrm>
          <a:prstGeom prst="rect">
            <a:avLst/>
          </a:prstGeom>
          <a:solidFill>
            <a:srgbClr val="A7A8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9" name="Google Shape;305;p29">
            <a:extLst>
              <a:ext uri="{FF2B5EF4-FFF2-40B4-BE49-F238E27FC236}">
                <a16:creationId xmlns:a16="http://schemas.microsoft.com/office/drawing/2014/main" id="{782C968F-F7E6-443D-A6B5-1F3379A00D30}"/>
              </a:ext>
            </a:extLst>
          </p:cNvPr>
          <p:cNvSpPr/>
          <p:nvPr/>
        </p:nvSpPr>
        <p:spPr>
          <a:xfrm>
            <a:off x="1" y="2198844"/>
            <a:ext cx="5637320" cy="4104300"/>
          </a:xfrm>
          <a:prstGeom prst="rect">
            <a:avLst/>
          </a:prstGeom>
          <a:solidFill>
            <a:srgbClr val="88354D"/>
          </a:solidFill>
          <a:ln w="9525" cap="flat" cmpd="sng">
            <a:noFill/>
            <a:prstDash val="solid"/>
            <a:round/>
            <a:headEnd type="none" w="sm" len="sm"/>
            <a:tailEnd type="none" w="sm" len="sm"/>
          </a:ln>
        </p:spPr>
        <p:txBody>
          <a:bodyPr spcFirstLastPara="1" wrap="square" lIns="91425" tIns="45700" rIns="91425" bIns="45700" anchor="t" anchorCtr="0">
            <a:noAutofit/>
          </a:bodyPr>
          <a:lstStyle/>
          <a:p>
            <a:endParaRPr lang="es-CL" sz="2400" dirty="0">
              <a:solidFill>
                <a:schemeClr val="bg1"/>
              </a:solidFill>
            </a:endParaRPr>
          </a:p>
        </p:txBody>
      </p:sp>
      <p:sp>
        <p:nvSpPr>
          <p:cNvPr id="20" name="CuadroTexto 19">
            <a:extLst>
              <a:ext uri="{FF2B5EF4-FFF2-40B4-BE49-F238E27FC236}">
                <a16:creationId xmlns:a16="http://schemas.microsoft.com/office/drawing/2014/main" id="{5BE4EA89-CDA7-4350-83F3-CBF0BDB7B21D}"/>
              </a:ext>
            </a:extLst>
          </p:cNvPr>
          <p:cNvSpPr txBox="1"/>
          <p:nvPr/>
        </p:nvSpPr>
        <p:spPr>
          <a:xfrm>
            <a:off x="190130" y="3033157"/>
            <a:ext cx="5447191" cy="2369880"/>
          </a:xfrm>
          <a:prstGeom prst="rect">
            <a:avLst/>
          </a:prstGeom>
          <a:noFill/>
        </p:spPr>
        <p:txBody>
          <a:bodyPr wrap="square">
            <a:spAutoFit/>
          </a:bodyPr>
          <a:lstStyle/>
          <a:p>
            <a:pPr marL="114300" indent="0">
              <a:buNone/>
            </a:pPr>
            <a:r>
              <a:rPr lang="es-CL" sz="2800" b="1" dirty="0">
                <a:solidFill>
                  <a:schemeClr val="bg1"/>
                </a:solidFill>
              </a:rPr>
              <a:t>Caudal: </a:t>
            </a:r>
          </a:p>
          <a:p>
            <a:pPr marL="114300" indent="0">
              <a:buNone/>
            </a:pPr>
            <a:r>
              <a:rPr lang="es-CL" sz="2400" dirty="0">
                <a:solidFill>
                  <a:schemeClr val="bg1"/>
                </a:solidFill>
              </a:rPr>
              <a:t>Es la cantidad de aire comprimido que atraviesa una sección de la conducción en una unidad de tiempo determinada. La fórmula se expresa de la siguiente manera:</a:t>
            </a:r>
          </a:p>
        </p:txBody>
      </p:sp>
      <mc:AlternateContent xmlns:mc="http://schemas.openxmlformats.org/markup-compatibility/2006" xmlns:a14="http://schemas.microsoft.com/office/drawing/2010/main">
        <mc:Choice Requires="a14">
          <p:sp>
            <p:nvSpPr>
              <p:cNvPr id="13" name="CuadroTexto 12">
                <a:extLst>
                  <a:ext uri="{FF2B5EF4-FFF2-40B4-BE49-F238E27FC236}">
                    <a16:creationId xmlns:a16="http://schemas.microsoft.com/office/drawing/2014/main" id="{60683F7E-33AB-4E2E-84D9-8419B2C8237F}"/>
                  </a:ext>
                </a:extLst>
              </p:cNvPr>
              <p:cNvSpPr txBox="1"/>
              <p:nvPr/>
            </p:nvSpPr>
            <p:spPr>
              <a:xfrm>
                <a:off x="6096000" y="2725381"/>
                <a:ext cx="4259062" cy="2677656"/>
              </a:xfrm>
              <a:prstGeom prst="rect">
                <a:avLst/>
              </a:prstGeom>
              <a:noFill/>
            </p:spPr>
            <p:txBody>
              <a:bodyPr wrap="square">
                <a:spAutoFit/>
              </a:bodyPr>
              <a:lstStyle/>
              <a:p>
                <a:pPr marL="0" indent="0">
                  <a:buFont typeface="Arial"/>
                  <a:buNone/>
                </a:pPr>
                <a14:m>
                  <m:oMathPara xmlns:m="http://schemas.openxmlformats.org/officeDocument/2006/math">
                    <m:oMathParaPr>
                      <m:jc m:val="centerGroup"/>
                    </m:oMathParaPr>
                    <m:oMath xmlns:m="http://schemas.openxmlformats.org/officeDocument/2006/math">
                      <m:r>
                        <a:rPr lang="es-CL" sz="2800" b="1" i="1" dirty="0" smtClean="0">
                          <a:solidFill>
                            <a:srgbClr val="88354D"/>
                          </a:solidFill>
                          <a:latin typeface="Cambria Math" panose="02040503050406030204" pitchFamily="18" charset="0"/>
                        </a:rPr>
                        <m:t>𝑸</m:t>
                      </m:r>
                      <m:r>
                        <a:rPr lang="es-CL" sz="2800" b="1" i="1" dirty="0" smtClean="0">
                          <a:solidFill>
                            <a:srgbClr val="88354D"/>
                          </a:solidFill>
                          <a:latin typeface="Cambria Math" panose="02040503050406030204" pitchFamily="18" charset="0"/>
                        </a:rPr>
                        <m:t>=</m:t>
                      </m:r>
                      <m:r>
                        <a:rPr lang="es-CL" sz="2800" b="1" i="1" dirty="0" smtClean="0">
                          <a:solidFill>
                            <a:srgbClr val="88354D"/>
                          </a:solidFill>
                          <a:latin typeface="Cambria Math" panose="02040503050406030204" pitchFamily="18" charset="0"/>
                        </a:rPr>
                        <m:t>𝑽</m:t>
                      </m:r>
                      <m:r>
                        <a:rPr lang="es-CL" sz="2800" b="1" i="1" dirty="0" smtClean="0">
                          <a:solidFill>
                            <a:srgbClr val="88354D"/>
                          </a:solidFill>
                          <a:latin typeface="Cambria Math" panose="02040503050406030204" pitchFamily="18" charset="0"/>
                        </a:rPr>
                        <m:t>/</m:t>
                      </m:r>
                      <m:r>
                        <a:rPr lang="es-CL" sz="2800" b="1" i="1" dirty="0" smtClean="0">
                          <a:solidFill>
                            <a:srgbClr val="88354D"/>
                          </a:solidFill>
                          <a:latin typeface="Cambria Math" panose="02040503050406030204" pitchFamily="18" charset="0"/>
                        </a:rPr>
                        <m:t>𝒕</m:t>
                      </m:r>
                    </m:oMath>
                  </m:oMathPara>
                </a14:m>
                <a:endParaRPr lang="es-CL" sz="2800" b="1" dirty="0">
                  <a:solidFill>
                    <a:srgbClr val="88354D"/>
                  </a:solidFill>
                </a:endParaRPr>
              </a:p>
              <a:p>
                <a:pPr marL="0" indent="0">
                  <a:buFont typeface="Arial"/>
                  <a:buNone/>
                </a:pPr>
                <a:endParaRPr lang="es-CL" sz="2800" dirty="0"/>
              </a:p>
              <a:p>
                <a:pPr marL="0" indent="0">
                  <a:buFont typeface="Arial"/>
                  <a:buNone/>
                </a:pPr>
                <a:r>
                  <a:rPr lang="es-CL" sz="2800" b="1" dirty="0">
                    <a:solidFill>
                      <a:schemeClr val="bg1">
                        <a:lumMod val="50000"/>
                      </a:schemeClr>
                    </a:solidFill>
                  </a:rPr>
                  <a:t>En donde:</a:t>
                </a:r>
              </a:p>
              <a:p>
                <a:pPr marL="0" indent="0">
                  <a:buFont typeface="Arial"/>
                  <a:buNone/>
                </a:pPr>
                <a14:m>
                  <m:oMath xmlns:m="http://schemas.openxmlformats.org/officeDocument/2006/math">
                    <m:r>
                      <a:rPr lang="es-CL" sz="2800" b="1" i="1" dirty="0" smtClean="0">
                        <a:solidFill>
                          <a:srgbClr val="88354D"/>
                        </a:solidFill>
                        <a:latin typeface="Cambria Math" panose="02040503050406030204" pitchFamily="18" charset="0"/>
                      </a:rPr>
                      <m:t>𝑸</m:t>
                    </m:r>
                  </m:oMath>
                </a14:m>
                <a:r>
                  <a:rPr lang="es-CL" sz="2800" b="1" dirty="0">
                    <a:solidFill>
                      <a:srgbClr val="88354D"/>
                    </a:solidFill>
                  </a:rPr>
                  <a:t>: </a:t>
                </a:r>
                <a:r>
                  <a:rPr lang="es-CL" sz="2800" dirty="0"/>
                  <a:t>Caudal (</a:t>
                </a:r>
                <a14:m>
                  <m:oMath xmlns:m="http://schemas.openxmlformats.org/officeDocument/2006/math">
                    <m:sSup>
                      <m:sSupPr>
                        <m:ctrlPr>
                          <a:rPr lang="es-CL" sz="2800" i="1" dirty="0" smtClean="0">
                            <a:latin typeface="Cambria Math" panose="02040503050406030204" pitchFamily="18" charset="0"/>
                          </a:rPr>
                        </m:ctrlPr>
                      </m:sSupPr>
                      <m:e>
                        <m:r>
                          <a:rPr lang="es-CL" sz="2800" i="1" dirty="0" smtClean="0">
                            <a:latin typeface="Cambria Math" panose="02040503050406030204" pitchFamily="18" charset="0"/>
                          </a:rPr>
                          <m:t>𝑚</m:t>
                        </m:r>
                      </m:e>
                      <m:sup>
                        <m:r>
                          <a:rPr lang="es-CL" sz="2800" i="1" dirty="0" smtClean="0">
                            <a:latin typeface="Cambria Math" panose="02040503050406030204" pitchFamily="18" charset="0"/>
                          </a:rPr>
                          <m:t>3</m:t>
                        </m:r>
                      </m:sup>
                    </m:sSup>
                    <m:r>
                      <a:rPr lang="es-CL" sz="2800" i="1" dirty="0" smtClean="0">
                        <a:latin typeface="Cambria Math" panose="02040503050406030204" pitchFamily="18" charset="0"/>
                      </a:rPr>
                      <m:t>/</m:t>
                    </m:r>
                    <m:r>
                      <a:rPr lang="es-CL" sz="2800" i="1" dirty="0" smtClean="0">
                        <a:latin typeface="Cambria Math" panose="02040503050406030204" pitchFamily="18" charset="0"/>
                      </a:rPr>
                      <m:t>𝑠</m:t>
                    </m:r>
                  </m:oMath>
                </a14:m>
                <a:r>
                  <a:rPr lang="es-CL" sz="2800" dirty="0"/>
                  <a:t>)</a:t>
                </a:r>
              </a:p>
              <a:p>
                <a:pPr marL="0" indent="0">
                  <a:buFont typeface="Arial"/>
                  <a:buNone/>
                </a:pPr>
                <a14:m>
                  <m:oMath xmlns:m="http://schemas.openxmlformats.org/officeDocument/2006/math">
                    <m:r>
                      <a:rPr lang="es-CL" sz="2800" b="1" i="1" dirty="0" smtClean="0">
                        <a:solidFill>
                          <a:srgbClr val="88354D"/>
                        </a:solidFill>
                        <a:latin typeface="Cambria Math" panose="02040503050406030204" pitchFamily="18" charset="0"/>
                      </a:rPr>
                      <m:t>𝑽</m:t>
                    </m:r>
                  </m:oMath>
                </a14:m>
                <a:r>
                  <a:rPr lang="es-CL" sz="2800" b="1" dirty="0">
                    <a:solidFill>
                      <a:srgbClr val="88354D"/>
                    </a:solidFill>
                  </a:rPr>
                  <a:t>: </a:t>
                </a:r>
                <a:r>
                  <a:rPr lang="es-CL" sz="2800" dirty="0"/>
                  <a:t>Volumen (</a:t>
                </a:r>
                <a14:m>
                  <m:oMath xmlns:m="http://schemas.openxmlformats.org/officeDocument/2006/math">
                    <m:sSup>
                      <m:sSupPr>
                        <m:ctrlPr>
                          <a:rPr lang="es-CL" sz="2800" i="1" smtClean="0">
                            <a:latin typeface="Cambria Math" panose="02040503050406030204" pitchFamily="18" charset="0"/>
                          </a:rPr>
                        </m:ctrlPr>
                      </m:sSupPr>
                      <m:e>
                        <m:r>
                          <a:rPr lang="es-CL" sz="2800" i="1" smtClean="0">
                            <a:latin typeface="Cambria Math" panose="02040503050406030204" pitchFamily="18" charset="0"/>
                          </a:rPr>
                          <m:t>𝑚</m:t>
                        </m:r>
                      </m:e>
                      <m:sup>
                        <m:r>
                          <a:rPr lang="es-CL" sz="2800" i="1" smtClean="0">
                            <a:latin typeface="Cambria Math" panose="02040503050406030204" pitchFamily="18" charset="0"/>
                          </a:rPr>
                          <m:t>3</m:t>
                        </m:r>
                      </m:sup>
                    </m:sSup>
                  </m:oMath>
                </a14:m>
                <a:r>
                  <a:rPr lang="es-CL" sz="2800" dirty="0"/>
                  <a:t>)</a:t>
                </a:r>
              </a:p>
              <a:p>
                <a:pPr marL="0" indent="0">
                  <a:buFont typeface="Arial"/>
                  <a:buNone/>
                </a:pPr>
                <a14:m>
                  <m:oMath xmlns:m="http://schemas.openxmlformats.org/officeDocument/2006/math">
                    <m:r>
                      <a:rPr lang="es-CL" sz="2800" b="1" i="1" dirty="0" smtClean="0">
                        <a:solidFill>
                          <a:srgbClr val="88354D"/>
                        </a:solidFill>
                        <a:latin typeface="Cambria Math" panose="02040503050406030204" pitchFamily="18" charset="0"/>
                      </a:rPr>
                      <m:t>𝒕</m:t>
                    </m:r>
                  </m:oMath>
                </a14:m>
                <a:r>
                  <a:rPr lang="es-CL" sz="2800" b="1" dirty="0">
                    <a:solidFill>
                      <a:srgbClr val="88354D"/>
                    </a:solidFill>
                  </a:rPr>
                  <a:t>: </a:t>
                </a:r>
                <a:r>
                  <a:rPr lang="es-CL" sz="2800" dirty="0"/>
                  <a:t>Tiempo (</a:t>
                </a:r>
                <a14:m>
                  <m:oMath xmlns:m="http://schemas.openxmlformats.org/officeDocument/2006/math">
                    <m:r>
                      <a:rPr lang="es-CL" sz="2800" i="1" dirty="0" smtClean="0">
                        <a:latin typeface="Cambria Math" panose="02040503050406030204" pitchFamily="18" charset="0"/>
                      </a:rPr>
                      <m:t>𝑠</m:t>
                    </m:r>
                  </m:oMath>
                </a14:m>
                <a:r>
                  <a:rPr lang="es-CL" sz="2800" dirty="0"/>
                  <a:t>)</a:t>
                </a:r>
              </a:p>
            </p:txBody>
          </p:sp>
        </mc:Choice>
        <mc:Fallback xmlns="">
          <p:sp>
            <p:nvSpPr>
              <p:cNvPr id="13" name="CuadroTexto 12">
                <a:extLst>
                  <a:ext uri="{FF2B5EF4-FFF2-40B4-BE49-F238E27FC236}">
                    <a16:creationId xmlns:a16="http://schemas.microsoft.com/office/drawing/2014/main" id="{60683F7E-33AB-4E2E-84D9-8419B2C8237F}"/>
                  </a:ext>
                </a:extLst>
              </p:cNvPr>
              <p:cNvSpPr txBox="1">
                <a:spLocks noRot="1" noChangeAspect="1" noMove="1" noResize="1" noEditPoints="1" noAdjustHandles="1" noChangeArrowheads="1" noChangeShapeType="1" noTextEdit="1"/>
              </p:cNvSpPr>
              <p:nvPr/>
            </p:nvSpPr>
            <p:spPr>
              <a:xfrm>
                <a:off x="6096000" y="2725381"/>
                <a:ext cx="4259062" cy="2677656"/>
              </a:xfrm>
              <a:prstGeom prst="rect">
                <a:avLst/>
              </a:prstGeom>
              <a:blipFill>
                <a:blip r:embed="rId3"/>
                <a:stretch>
                  <a:fillRect l="-2861" b="-5695"/>
                </a:stretch>
              </a:blipFill>
            </p:spPr>
            <p:txBody>
              <a:bodyPr/>
              <a:lstStyle/>
              <a:p>
                <a:r>
                  <a:rPr lang="es-CL">
                    <a:noFill/>
                  </a:rPr>
                  <a:t> </a:t>
                </a:r>
              </a:p>
            </p:txBody>
          </p:sp>
        </mc:Fallback>
      </mc:AlternateContent>
    </p:spTree>
    <p:extLst>
      <p:ext uri="{BB962C8B-B14F-4D97-AF65-F5344CB8AC3E}">
        <p14:creationId xmlns:p14="http://schemas.microsoft.com/office/powerpoint/2010/main" val="206081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4A89CC04-9E5A-45BC-BDC1-7694B72749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Rectángulo 9">
            <a:extLst>
              <a:ext uri="{FF2B5EF4-FFF2-40B4-BE49-F238E27FC236}">
                <a16:creationId xmlns:a16="http://schemas.microsoft.com/office/drawing/2014/main" id="{B263A589-862B-46FE-947A-C1E49DB6D165}"/>
              </a:ext>
            </a:extLst>
          </p:cNvPr>
          <p:cNvSpPr/>
          <p:nvPr/>
        </p:nvSpPr>
        <p:spPr>
          <a:xfrm>
            <a:off x="12020365" y="275204"/>
            <a:ext cx="171634" cy="6161103"/>
          </a:xfrm>
          <a:prstGeom prst="rect">
            <a:avLst/>
          </a:prstGeom>
          <a:solidFill>
            <a:srgbClr val="883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6" name="Título 3">
            <a:extLst>
              <a:ext uri="{FF2B5EF4-FFF2-40B4-BE49-F238E27FC236}">
                <a16:creationId xmlns:a16="http://schemas.microsoft.com/office/drawing/2014/main" id="{27409035-8202-4EB9-9D30-FE6DD6CE5419}"/>
              </a:ext>
            </a:extLst>
          </p:cNvPr>
          <p:cNvSpPr>
            <a:spLocks noGrp="1"/>
          </p:cNvSpPr>
          <p:nvPr>
            <p:ph type="title"/>
          </p:nvPr>
        </p:nvSpPr>
        <p:spPr>
          <a:xfrm>
            <a:off x="296663" y="365125"/>
            <a:ext cx="10515600" cy="1325563"/>
          </a:xfrm>
        </p:spPr>
        <p:txBody>
          <a:bodyPr/>
          <a:lstStyle/>
          <a:p>
            <a:r>
              <a:rPr lang="es-MX" dirty="0">
                <a:solidFill>
                  <a:srgbClr val="88354D"/>
                </a:solidFill>
              </a:rPr>
              <a:t>ALGUNOS PARÁMETROS Y MAGNITUDES</a:t>
            </a:r>
            <a:br>
              <a:rPr lang="es-MX" dirty="0"/>
            </a:br>
            <a:r>
              <a:rPr lang="es-MX" dirty="0">
                <a:solidFill>
                  <a:srgbClr val="A7A8AA"/>
                </a:solidFill>
              </a:rPr>
              <a:t>A TENER EN CONSIDERACIÓN </a:t>
            </a:r>
            <a:endParaRPr lang="es-CL" dirty="0">
              <a:solidFill>
                <a:srgbClr val="A7A8AA"/>
              </a:solidFill>
            </a:endParaRPr>
          </a:p>
        </p:txBody>
      </p:sp>
      <p:sp>
        <p:nvSpPr>
          <p:cNvPr id="17" name="Rectángulo 16">
            <a:extLst>
              <a:ext uri="{FF2B5EF4-FFF2-40B4-BE49-F238E27FC236}">
                <a16:creationId xmlns:a16="http://schemas.microsoft.com/office/drawing/2014/main" id="{77C7AA7B-38FD-4984-ABD9-83C49EFE6F4B}"/>
              </a:ext>
            </a:extLst>
          </p:cNvPr>
          <p:cNvSpPr/>
          <p:nvPr/>
        </p:nvSpPr>
        <p:spPr>
          <a:xfrm>
            <a:off x="403193" y="233392"/>
            <a:ext cx="1336831" cy="45719"/>
          </a:xfrm>
          <a:prstGeom prst="rect">
            <a:avLst/>
          </a:prstGeom>
          <a:solidFill>
            <a:srgbClr val="A7A8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9" name="Google Shape;305;p29">
            <a:extLst>
              <a:ext uri="{FF2B5EF4-FFF2-40B4-BE49-F238E27FC236}">
                <a16:creationId xmlns:a16="http://schemas.microsoft.com/office/drawing/2014/main" id="{782C968F-F7E6-443D-A6B5-1F3379A00D30}"/>
              </a:ext>
            </a:extLst>
          </p:cNvPr>
          <p:cNvSpPr/>
          <p:nvPr/>
        </p:nvSpPr>
        <p:spPr>
          <a:xfrm>
            <a:off x="1" y="2198844"/>
            <a:ext cx="5637320" cy="4104300"/>
          </a:xfrm>
          <a:prstGeom prst="rect">
            <a:avLst/>
          </a:prstGeom>
          <a:solidFill>
            <a:srgbClr val="88354D"/>
          </a:solidFill>
          <a:ln w="9525" cap="flat" cmpd="sng">
            <a:noFill/>
            <a:prstDash val="solid"/>
            <a:round/>
            <a:headEnd type="none" w="sm" len="sm"/>
            <a:tailEnd type="none" w="sm" len="sm"/>
          </a:ln>
        </p:spPr>
        <p:txBody>
          <a:bodyPr spcFirstLastPara="1" wrap="square" lIns="91425" tIns="45700" rIns="91425" bIns="45700" anchor="t" anchorCtr="0">
            <a:noAutofit/>
          </a:bodyPr>
          <a:lstStyle/>
          <a:p>
            <a:endParaRPr lang="es-CL" sz="2400" dirty="0">
              <a:solidFill>
                <a:schemeClr val="bg1"/>
              </a:solidFill>
            </a:endParaRPr>
          </a:p>
        </p:txBody>
      </p:sp>
      <p:sp>
        <p:nvSpPr>
          <p:cNvPr id="20" name="CuadroTexto 19">
            <a:extLst>
              <a:ext uri="{FF2B5EF4-FFF2-40B4-BE49-F238E27FC236}">
                <a16:creationId xmlns:a16="http://schemas.microsoft.com/office/drawing/2014/main" id="{5BE4EA89-CDA7-4350-83F3-CBF0BDB7B21D}"/>
              </a:ext>
            </a:extLst>
          </p:cNvPr>
          <p:cNvSpPr txBox="1"/>
          <p:nvPr/>
        </p:nvSpPr>
        <p:spPr>
          <a:xfrm>
            <a:off x="190130" y="3033157"/>
            <a:ext cx="5447191" cy="2000548"/>
          </a:xfrm>
          <a:prstGeom prst="rect">
            <a:avLst/>
          </a:prstGeom>
          <a:noFill/>
        </p:spPr>
        <p:txBody>
          <a:bodyPr wrap="square">
            <a:spAutoFit/>
          </a:bodyPr>
          <a:lstStyle/>
          <a:p>
            <a:pPr marL="114300" indent="0">
              <a:buNone/>
            </a:pPr>
            <a:r>
              <a:rPr lang="es-CL" sz="2800" b="1" dirty="0">
                <a:solidFill>
                  <a:schemeClr val="bg1"/>
                </a:solidFill>
              </a:rPr>
              <a:t>Presión: </a:t>
            </a:r>
          </a:p>
          <a:p>
            <a:pPr marL="114300" indent="0">
              <a:buNone/>
            </a:pPr>
            <a:r>
              <a:rPr lang="es-CL" sz="2400" dirty="0">
                <a:solidFill>
                  <a:schemeClr val="bg1"/>
                </a:solidFill>
              </a:rPr>
              <a:t>Definida como la fuerza ejercida perpendicularmente por una unidad de superficie o área (S). Se expresa de la siguiente manera:</a:t>
            </a:r>
          </a:p>
        </p:txBody>
      </p:sp>
      <mc:AlternateContent xmlns:mc="http://schemas.openxmlformats.org/markup-compatibility/2006" xmlns:a14="http://schemas.microsoft.com/office/drawing/2010/main">
        <mc:Choice Requires="a14">
          <p:sp>
            <p:nvSpPr>
              <p:cNvPr id="13" name="CuadroTexto 12">
                <a:extLst>
                  <a:ext uri="{FF2B5EF4-FFF2-40B4-BE49-F238E27FC236}">
                    <a16:creationId xmlns:a16="http://schemas.microsoft.com/office/drawing/2014/main" id="{60683F7E-33AB-4E2E-84D9-8419B2C8237F}"/>
                  </a:ext>
                </a:extLst>
              </p:cNvPr>
              <p:cNvSpPr txBox="1"/>
              <p:nvPr/>
            </p:nvSpPr>
            <p:spPr>
              <a:xfrm>
                <a:off x="6096000" y="2725381"/>
                <a:ext cx="4259062" cy="2677656"/>
              </a:xfrm>
              <a:prstGeom prst="rect">
                <a:avLst/>
              </a:prstGeom>
              <a:noFill/>
            </p:spPr>
            <p:txBody>
              <a:bodyPr wrap="square">
                <a:spAutoFit/>
              </a:bodyPr>
              <a:lstStyle/>
              <a:p>
                <a:pPr marL="0" indent="0">
                  <a:buFont typeface="Arial"/>
                  <a:buNone/>
                </a:pPr>
                <a14:m>
                  <m:oMathPara xmlns:m="http://schemas.openxmlformats.org/officeDocument/2006/math">
                    <m:oMathParaPr>
                      <m:jc m:val="centerGroup"/>
                    </m:oMathParaPr>
                    <m:oMath xmlns:m="http://schemas.openxmlformats.org/officeDocument/2006/math">
                      <m:r>
                        <a:rPr lang="es-MX" sz="2800" b="1" i="1" dirty="0" smtClean="0">
                          <a:solidFill>
                            <a:srgbClr val="88354D"/>
                          </a:solidFill>
                          <a:latin typeface="Cambria Math" panose="02040503050406030204" pitchFamily="18" charset="0"/>
                        </a:rPr>
                        <m:t>𝑷</m:t>
                      </m:r>
                      <m:r>
                        <a:rPr lang="es-CL" sz="2800" b="1" i="1" dirty="0" smtClean="0">
                          <a:solidFill>
                            <a:srgbClr val="88354D"/>
                          </a:solidFill>
                          <a:latin typeface="Cambria Math" panose="02040503050406030204" pitchFamily="18" charset="0"/>
                        </a:rPr>
                        <m:t>=</m:t>
                      </m:r>
                      <m:r>
                        <a:rPr lang="es-MX" sz="2800" b="1" i="1" dirty="0" smtClean="0">
                          <a:solidFill>
                            <a:srgbClr val="88354D"/>
                          </a:solidFill>
                          <a:latin typeface="Cambria Math" panose="02040503050406030204" pitchFamily="18" charset="0"/>
                        </a:rPr>
                        <m:t>𝑭</m:t>
                      </m:r>
                      <m:r>
                        <a:rPr lang="es-CL" sz="2800" b="1" i="1" dirty="0" smtClean="0">
                          <a:solidFill>
                            <a:srgbClr val="88354D"/>
                          </a:solidFill>
                          <a:latin typeface="Cambria Math" panose="02040503050406030204" pitchFamily="18" charset="0"/>
                        </a:rPr>
                        <m:t>/</m:t>
                      </m:r>
                      <m:r>
                        <a:rPr lang="es-MX" sz="2800" b="1" i="1" dirty="0" smtClean="0">
                          <a:solidFill>
                            <a:srgbClr val="88354D"/>
                          </a:solidFill>
                          <a:latin typeface="Cambria Math" panose="02040503050406030204" pitchFamily="18" charset="0"/>
                        </a:rPr>
                        <m:t>𝒔</m:t>
                      </m:r>
                    </m:oMath>
                  </m:oMathPara>
                </a14:m>
                <a:endParaRPr lang="es-CL" sz="2800" dirty="0"/>
              </a:p>
              <a:p>
                <a:pPr marL="0" indent="0">
                  <a:buFont typeface="Arial"/>
                  <a:buNone/>
                </a:pPr>
                <a:endParaRPr lang="es-CL" sz="2800" b="1" dirty="0">
                  <a:solidFill>
                    <a:schemeClr val="bg1">
                      <a:lumMod val="50000"/>
                    </a:schemeClr>
                  </a:solidFill>
                </a:endParaRPr>
              </a:p>
              <a:p>
                <a:pPr marL="0" indent="0">
                  <a:buFont typeface="Arial"/>
                  <a:buNone/>
                </a:pPr>
                <a:r>
                  <a:rPr lang="es-CL" sz="2800" b="1" dirty="0">
                    <a:solidFill>
                      <a:schemeClr val="bg1">
                        <a:lumMod val="50000"/>
                      </a:schemeClr>
                    </a:solidFill>
                  </a:rPr>
                  <a:t>En donde:</a:t>
                </a:r>
              </a:p>
              <a:p>
                <a:pPr marL="0" indent="0">
                  <a:buFont typeface="Arial"/>
                  <a:buNone/>
                </a:pPr>
                <a14:m>
                  <m:oMath xmlns:m="http://schemas.openxmlformats.org/officeDocument/2006/math">
                    <m:r>
                      <a:rPr lang="es-MX" sz="2800" b="1" i="1" dirty="0" smtClean="0">
                        <a:solidFill>
                          <a:srgbClr val="88354D"/>
                        </a:solidFill>
                        <a:latin typeface="Cambria Math" panose="02040503050406030204" pitchFamily="18" charset="0"/>
                      </a:rPr>
                      <m:t>𝑷</m:t>
                    </m:r>
                  </m:oMath>
                </a14:m>
                <a:r>
                  <a:rPr lang="es-CL" sz="2800" b="1" dirty="0">
                    <a:solidFill>
                      <a:srgbClr val="88354D"/>
                    </a:solidFill>
                  </a:rPr>
                  <a:t>: </a:t>
                </a:r>
                <a:r>
                  <a:rPr lang="es-CL" sz="2800" dirty="0"/>
                  <a:t>Presión (</a:t>
                </a:r>
                <a14:m>
                  <m:oMath xmlns:m="http://schemas.openxmlformats.org/officeDocument/2006/math">
                    <m:r>
                      <a:rPr lang="es-MX" sz="2800" b="0" i="1" dirty="0" smtClean="0">
                        <a:latin typeface="Cambria Math" panose="02040503050406030204" pitchFamily="18" charset="0"/>
                      </a:rPr>
                      <m:t>𝑃𝑎</m:t>
                    </m:r>
                  </m:oMath>
                </a14:m>
                <a:r>
                  <a:rPr lang="es-CL" sz="2800" dirty="0"/>
                  <a:t>)</a:t>
                </a:r>
              </a:p>
              <a:p>
                <a:pPr marL="0" indent="0">
                  <a:buFont typeface="Arial"/>
                  <a:buNone/>
                </a:pPr>
                <a14:m>
                  <m:oMath xmlns:m="http://schemas.openxmlformats.org/officeDocument/2006/math">
                    <m:r>
                      <a:rPr lang="es-MX" sz="2800" b="1" i="1" dirty="0" smtClean="0">
                        <a:solidFill>
                          <a:srgbClr val="88354D"/>
                        </a:solidFill>
                        <a:latin typeface="Cambria Math" panose="02040503050406030204" pitchFamily="18" charset="0"/>
                      </a:rPr>
                      <m:t>𝑭</m:t>
                    </m:r>
                  </m:oMath>
                </a14:m>
                <a:r>
                  <a:rPr lang="es-CL" sz="2800" b="1" dirty="0">
                    <a:solidFill>
                      <a:srgbClr val="88354D"/>
                    </a:solidFill>
                  </a:rPr>
                  <a:t>: </a:t>
                </a:r>
                <a:r>
                  <a:rPr lang="es-CL" sz="2800" dirty="0"/>
                  <a:t>Fuerza (</a:t>
                </a:r>
                <a14:m>
                  <m:oMath xmlns:m="http://schemas.openxmlformats.org/officeDocument/2006/math">
                    <m:r>
                      <a:rPr lang="es-MX" sz="2800" b="0" i="1" smtClean="0">
                        <a:latin typeface="Cambria Math" panose="02040503050406030204" pitchFamily="18" charset="0"/>
                      </a:rPr>
                      <m:t>𝑁</m:t>
                    </m:r>
                  </m:oMath>
                </a14:m>
                <a:r>
                  <a:rPr lang="es-CL" sz="2800" dirty="0"/>
                  <a:t>)</a:t>
                </a:r>
              </a:p>
              <a:p>
                <a14:m>
                  <m:oMath xmlns:m="http://schemas.openxmlformats.org/officeDocument/2006/math">
                    <m:r>
                      <a:rPr lang="es-MX" sz="2800" b="1" i="1" dirty="0" smtClean="0">
                        <a:solidFill>
                          <a:srgbClr val="88354D"/>
                        </a:solidFill>
                        <a:latin typeface="Cambria Math" panose="02040503050406030204" pitchFamily="18" charset="0"/>
                      </a:rPr>
                      <m:t>𝒔</m:t>
                    </m:r>
                  </m:oMath>
                </a14:m>
                <a:r>
                  <a:rPr lang="es-CL" sz="2800" b="1" dirty="0">
                    <a:solidFill>
                      <a:srgbClr val="88354D"/>
                    </a:solidFill>
                  </a:rPr>
                  <a:t>: </a:t>
                </a:r>
                <a:r>
                  <a:rPr lang="es-CL" sz="2800" dirty="0"/>
                  <a:t>Superficie o área (</a:t>
                </a:r>
                <a14:m>
                  <m:oMath xmlns:m="http://schemas.openxmlformats.org/officeDocument/2006/math">
                    <m:sSup>
                      <m:sSupPr>
                        <m:ctrlPr>
                          <a:rPr lang="es-CL" sz="2800" i="1" dirty="0">
                            <a:latin typeface="Cambria Math" panose="02040503050406030204" pitchFamily="18" charset="0"/>
                          </a:rPr>
                        </m:ctrlPr>
                      </m:sSupPr>
                      <m:e>
                        <m:r>
                          <a:rPr lang="es-CL" sz="2800" i="1" dirty="0">
                            <a:latin typeface="Cambria Math" panose="02040503050406030204" pitchFamily="18" charset="0"/>
                          </a:rPr>
                          <m:t>𝑚</m:t>
                        </m:r>
                      </m:e>
                      <m:sup>
                        <m:r>
                          <a:rPr lang="es-CL" sz="2800" i="1" dirty="0">
                            <a:latin typeface="Cambria Math" panose="02040503050406030204" pitchFamily="18" charset="0"/>
                          </a:rPr>
                          <m:t>2</m:t>
                        </m:r>
                      </m:sup>
                    </m:sSup>
                  </m:oMath>
                </a14:m>
                <a:r>
                  <a:rPr lang="es-CL" sz="2800" dirty="0"/>
                  <a:t>)</a:t>
                </a:r>
              </a:p>
            </p:txBody>
          </p:sp>
        </mc:Choice>
        <mc:Fallback xmlns="">
          <p:sp>
            <p:nvSpPr>
              <p:cNvPr id="13" name="CuadroTexto 12">
                <a:extLst>
                  <a:ext uri="{FF2B5EF4-FFF2-40B4-BE49-F238E27FC236}">
                    <a16:creationId xmlns:a16="http://schemas.microsoft.com/office/drawing/2014/main" id="{60683F7E-33AB-4E2E-84D9-8419B2C8237F}"/>
                  </a:ext>
                </a:extLst>
              </p:cNvPr>
              <p:cNvSpPr txBox="1">
                <a:spLocks noRot="1" noChangeAspect="1" noMove="1" noResize="1" noEditPoints="1" noAdjustHandles="1" noChangeArrowheads="1" noChangeShapeType="1" noTextEdit="1"/>
              </p:cNvSpPr>
              <p:nvPr/>
            </p:nvSpPr>
            <p:spPr>
              <a:xfrm>
                <a:off x="6096000" y="2725381"/>
                <a:ext cx="4259062" cy="2677656"/>
              </a:xfrm>
              <a:prstGeom prst="rect">
                <a:avLst/>
              </a:prstGeom>
              <a:blipFill>
                <a:blip r:embed="rId3"/>
                <a:stretch>
                  <a:fillRect l="-2861" b="-5695"/>
                </a:stretch>
              </a:blipFill>
            </p:spPr>
            <p:txBody>
              <a:bodyPr/>
              <a:lstStyle/>
              <a:p>
                <a:r>
                  <a:rPr lang="es-CL">
                    <a:noFill/>
                  </a:rPr>
                  <a:t> </a:t>
                </a:r>
              </a:p>
            </p:txBody>
          </p:sp>
        </mc:Fallback>
      </mc:AlternateContent>
    </p:spTree>
    <p:extLst>
      <p:ext uri="{BB962C8B-B14F-4D97-AF65-F5344CB8AC3E}">
        <p14:creationId xmlns:p14="http://schemas.microsoft.com/office/powerpoint/2010/main" val="24074319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4A89CC04-9E5A-45BC-BDC1-7694B72749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Rectángulo 9">
            <a:extLst>
              <a:ext uri="{FF2B5EF4-FFF2-40B4-BE49-F238E27FC236}">
                <a16:creationId xmlns:a16="http://schemas.microsoft.com/office/drawing/2014/main" id="{B263A589-862B-46FE-947A-C1E49DB6D165}"/>
              </a:ext>
            </a:extLst>
          </p:cNvPr>
          <p:cNvSpPr/>
          <p:nvPr/>
        </p:nvSpPr>
        <p:spPr>
          <a:xfrm>
            <a:off x="12020365" y="275204"/>
            <a:ext cx="171634" cy="6161103"/>
          </a:xfrm>
          <a:prstGeom prst="rect">
            <a:avLst/>
          </a:prstGeom>
          <a:solidFill>
            <a:srgbClr val="883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6" name="Título 3">
            <a:extLst>
              <a:ext uri="{FF2B5EF4-FFF2-40B4-BE49-F238E27FC236}">
                <a16:creationId xmlns:a16="http://schemas.microsoft.com/office/drawing/2014/main" id="{27409035-8202-4EB9-9D30-FE6DD6CE5419}"/>
              </a:ext>
            </a:extLst>
          </p:cNvPr>
          <p:cNvSpPr>
            <a:spLocks noGrp="1"/>
          </p:cNvSpPr>
          <p:nvPr>
            <p:ph type="title"/>
          </p:nvPr>
        </p:nvSpPr>
        <p:spPr>
          <a:xfrm>
            <a:off x="296663" y="365125"/>
            <a:ext cx="10515600" cy="1325563"/>
          </a:xfrm>
        </p:spPr>
        <p:txBody>
          <a:bodyPr/>
          <a:lstStyle/>
          <a:p>
            <a:r>
              <a:rPr lang="es-MX" dirty="0">
                <a:solidFill>
                  <a:srgbClr val="88354D"/>
                </a:solidFill>
              </a:rPr>
              <a:t>ALGUNOS PARÁMETROS Y MAGNITUDES</a:t>
            </a:r>
            <a:br>
              <a:rPr lang="es-MX" dirty="0"/>
            </a:br>
            <a:r>
              <a:rPr lang="es-MX" dirty="0">
                <a:solidFill>
                  <a:srgbClr val="A7A8AA"/>
                </a:solidFill>
              </a:rPr>
              <a:t>A TENER EN CONSIDERACIÓN </a:t>
            </a:r>
            <a:endParaRPr lang="es-CL" dirty="0">
              <a:solidFill>
                <a:srgbClr val="A7A8AA"/>
              </a:solidFill>
            </a:endParaRPr>
          </a:p>
        </p:txBody>
      </p:sp>
      <p:sp>
        <p:nvSpPr>
          <p:cNvPr id="17" name="Rectángulo 16">
            <a:extLst>
              <a:ext uri="{FF2B5EF4-FFF2-40B4-BE49-F238E27FC236}">
                <a16:creationId xmlns:a16="http://schemas.microsoft.com/office/drawing/2014/main" id="{77C7AA7B-38FD-4984-ABD9-83C49EFE6F4B}"/>
              </a:ext>
            </a:extLst>
          </p:cNvPr>
          <p:cNvSpPr/>
          <p:nvPr/>
        </p:nvSpPr>
        <p:spPr>
          <a:xfrm>
            <a:off x="403193" y="233392"/>
            <a:ext cx="1336831" cy="45719"/>
          </a:xfrm>
          <a:prstGeom prst="rect">
            <a:avLst/>
          </a:prstGeom>
          <a:solidFill>
            <a:srgbClr val="A7A8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9" name="Google Shape;305;p29">
            <a:extLst>
              <a:ext uri="{FF2B5EF4-FFF2-40B4-BE49-F238E27FC236}">
                <a16:creationId xmlns:a16="http://schemas.microsoft.com/office/drawing/2014/main" id="{782C968F-F7E6-443D-A6B5-1F3379A00D30}"/>
              </a:ext>
            </a:extLst>
          </p:cNvPr>
          <p:cNvSpPr/>
          <p:nvPr/>
        </p:nvSpPr>
        <p:spPr>
          <a:xfrm>
            <a:off x="1" y="2198844"/>
            <a:ext cx="4882717" cy="4104300"/>
          </a:xfrm>
          <a:prstGeom prst="rect">
            <a:avLst/>
          </a:prstGeom>
          <a:solidFill>
            <a:srgbClr val="88354D"/>
          </a:solidFill>
          <a:ln w="9525" cap="flat" cmpd="sng">
            <a:noFill/>
            <a:prstDash val="solid"/>
            <a:round/>
            <a:headEnd type="none" w="sm" len="sm"/>
            <a:tailEnd type="none" w="sm" len="sm"/>
          </a:ln>
        </p:spPr>
        <p:txBody>
          <a:bodyPr spcFirstLastPara="1" wrap="square" lIns="91425" tIns="45700" rIns="91425" bIns="45700" anchor="t" anchorCtr="0">
            <a:noAutofit/>
          </a:bodyPr>
          <a:lstStyle/>
          <a:p>
            <a:endParaRPr lang="es-CL" sz="2400" dirty="0">
              <a:solidFill>
                <a:schemeClr val="bg1"/>
              </a:solidFill>
            </a:endParaRPr>
          </a:p>
        </p:txBody>
      </p:sp>
      <mc:AlternateContent xmlns:mc="http://schemas.openxmlformats.org/markup-compatibility/2006" xmlns:a14="http://schemas.microsoft.com/office/drawing/2010/main">
        <mc:Choice Requires="a14">
          <p:sp>
            <p:nvSpPr>
              <p:cNvPr id="20" name="CuadroTexto 19">
                <a:extLst>
                  <a:ext uri="{FF2B5EF4-FFF2-40B4-BE49-F238E27FC236}">
                    <a16:creationId xmlns:a16="http://schemas.microsoft.com/office/drawing/2014/main" id="{5BE4EA89-CDA7-4350-83F3-CBF0BDB7B21D}"/>
                  </a:ext>
                </a:extLst>
              </p:cNvPr>
              <p:cNvSpPr txBox="1"/>
              <p:nvPr/>
            </p:nvSpPr>
            <p:spPr>
              <a:xfrm>
                <a:off x="240253" y="2727500"/>
                <a:ext cx="4426628" cy="3046988"/>
              </a:xfrm>
              <a:prstGeom prst="rect">
                <a:avLst/>
              </a:prstGeom>
              <a:noFill/>
            </p:spPr>
            <p:txBody>
              <a:bodyPr wrap="square">
                <a:spAutoFit/>
              </a:bodyPr>
              <a:lstStyle/>
              <a:p>
                <a:pPr marL="0" indent="0">
                  <a:buFont typeface="Arial"/>
                  <a:buNone/>
                </a:pPr>
                <a:r>
                  <a:rPr lang="es-CL" sz="2400" dirty="0">
                    <a:solidFill>
                      <a:schemeClr val="bg1"/>
                    </a:solidFill>
                  </a:rPr>
                  <a:t>La presión se expresa de distinto modo, según el sistema de unidades utilizado. </a:t>
                </a:r>
              </a:p>
              <a:p>
                <a:pPr marL="0" indent="0">
                  <a:buFont typeface="Arial"/>
                  <a:buNone/>
                </a:pPr>
                <a:r>
                  <a:rPr lang="es-CL" sz="2400" dirty="0">
                    <a:solidFill>
                      <a:schemeClr val="bg1"/>
                    </a:solidFill>
                  </a:rPr>
                  <a:t>En el Sistema Internacional se expresa en Pascal (</a:t>
                </a:r>
                <a14:m>
                  <m:oMath xmlns:m="http://schemas.openxmlformats.org/officeDocument/2006/math">
                    <m:r>
                      <a:rPr lang="es-CL" sz="2400" i="1" dirty="0" smtClean="0">
                        <a:solidFill>
                          <a:schemeClr val="bg1"/>
                        </a:solidFill>
                        <a:latin typeface="Cambria Math" panose="02040503050406030204" pitchFamily="18" charset="0"/>
                      </a:rPr>
                      <m:t>𝑃𝑎</m:t>
                    </m:r>
                  </m:oMath>
                </a14:m>
                <a:r>
                  <a:rPr lang="es-CL" sz="2400" dirty="0">
                    <a:solidFill>
                      <a:schemeClr val="bg1"/>
                    </a:solidFill>
                  </a:rPr>
                  <a:t>), que equivale a </a:t>
                </a:r>
                <a14:m>
                  <m:oMath xmlns:m="http://schemas.openxmlformats.org/officeDocument/2006/math">
                    <m:r>
                      <a:rPr lang="es-CL" sz="2400" i="1" dirty="0" smtClean="0">
                        <a:solidFill>
                          <a:schemeClr val="bg1"/>
                        </a:solidFill>
                        <a:latin typeface="Cambria Math" panose="02040503050406030204" pitchFamily="18" charset="0"/>
                      </a:rPr>
                      <m:t>1 </m:t>
                    </m:r>
                    <m:r>
                      <a:rPr lang="es-CL" sz="2400" i="1" dirty="0" smtClean="0">
                        <a:solidFill>
                          <a:schemeClr val="bg1"/>
                        </a:solidFill>
                        <a:latin typeface="Cambria Math" panose="02040503050406030204" pitchFamily="18" charset="0"/>
                      </a:rPr>
                      <m:t>𝑁</m:t>
                    </m:r>
                    <m:r>
                      <a:rPr lang="es-CL" sz="2400" i="1" dirty="0" smtClean="0">
                        <a:solidFill>
                          <a:schemeClr val="bg1"/>
                        </a:solidFill>
                        <a:latin typeface="Cambria Math" panose="02040503050406030204" pitchFamily="18" charset="0"/>
                      </a:rPr>
                      <m:t>/</m:t>
                    </m:r>
                    <m:sSup>
                      <m:sSupPr>
                        <m:ctrlPr>
                          <a:rPr lang="es-CL" sz="2400" i="1" dirty="0" smtClean="0">
                            <a:solidFill>
                              <a:schemeClr val="bg1"/>
                            </a:solidFill>
                            <a:latin typeface="Cambria Math" panose="02040503050406030204" pitchFamily="18" charset="0"/>
                          </a:rPr>
                        </m:ctrlPr>
                      </m:sSupPr>
                      <m:e>
                        <m:r>
                          <a:rPr lang="es-CL" sz="2400" i="1" dirty="0" smtClean="0">
                            <a:solidFill>
                              <a:schemeClr val="bg1"/>
                            </a:solidFill>
                            <a:latin typeface="Cambria Math" panose="02040503050406030204" pitchFamily="18" charset="0"/>
                          </a:rPr>
                          <m:t>𝑚</m:t>
                        </m:r>
                      </m:e>
                      <m:sup>
                        <m:r>
                          <a:rPr lang="es-CL" sz="2400" i="1" dirty="0" smtClean="0">
                            <a:solidFill>
                              <a:schemeClr val="bg1"/>
                            </a:solidFill>
                            <a:latin typeface="Cambria Math" panose="02040503050406030204" pitchFamily="18" charset="0"/>
                          </a:rPr>
                          <m:t>2</m:t>
                        </m:r>
                      </m:sup>
                    </m:sSup>
                  </m:oMath>
                </a14:m>
                <a:r>
                  <a:rPr lang="es-CL" sz="2400" dirty="0">
                    <a:solidFill>
                      <a:schemeClr val="bg1"/>
                    </a:solidFill>
                  </a:rPr>
                  <a:t>. Otras unidades de medida para expresar la presión pueden ser:</a:t>
                </a:r>
              </a:p>
            </p:txBody>
          </p:sp>
        </mc:Choice>
        <mc:Fallback xmlns="">
          <p:sp>
            <p:nvSpPr>
              <p:cNvPr id="20" name="CuadroTexto 19">
                <a:extLst>
                  <a:ext uri="{FF2B5EF4-FFF2-40B4-BE49-F238E27FC236}">
                    <a16:creationId xmlns:a16="http://schemas.microsoft.com/office/drawing/2014/main" id="{5BE4EA89-CDA7-4350-83F3-CBF0BDB7B21D}"/>
                  </a:ext>
                </a:extLst>
              </p:cNvPr>
              <p:cNvSpPr txBox="1">
                <a:spLocks noRot="1" noChangeAspect="1" noMove="1" noResize="1" noEditPoints="1" noAdjustHandles="1" noChangeArrowheads="1" noChangeShapeType="1" noTextEdit="1"/>
              </p:cNvSpPr>
              <p:nvPr/>
            </p:nvSpPr>
            <p:spPr>
              <a:xfrm>
                <a:off x="240253" y="2727500"/>
                <a:ext cx="4426628" cy="3046988"/>
              </a:xfrm>
              <a:prstGeom prst="rect">
                <a:avLst/>
              </a:prstGeom>
              <a:blipFill>
                <a:blip r:embed="rId3"/>
                <a:stretch>
                  <a:fillRect l="-2063" t="-1600" b="-3600"/>
                </a:stretch>
              </a:blipFill>
            </p:spPr>
            <p:txBody>
              <a:bodyPr/>
              <a:lstStyle/>
              <a:p>
                <a:r>
                  <a:rPr lang="es-CL">
                    <a:noFill/>
                  </a:rPr>
                  <a:t> </a:t>
                </a:r>
              </a:p>
            </p:txBody>
          </p:sp>
        </mc:Fallback>
      </mc:AlternateContent>
      <p:sp>
        <p:nvSpPr>
          <p:cNvPr id="13" name="CuadroTexto 12">
            <a:extLst>
              <a:ext uri="{FF2B5EF4-FFF2-40B4-BE49-F238E27FC236}">
                <a16:creationId xmlns:a16="http://schemas.microsoft.com/office/drawing/2014/main" id="{60683F7E-33AB-4E2E-84D9-8419B2C8237F}"/>
              </a:ext>
            </a:extLst>
          </p:cNvPr>
          <p:cNvSpPr txBox="1"/>
          <p:nvPr/>
        </p:nvSpPr>
        <p:spPr>
          <a:xfrm>
            <a:off x="5122970" y="2963313"/>
            <a:ext cx="6655662" cy="2308324"/>
          </a:xfrm>
          <a:prstGeom prst="rect">
            <a:avLst/>
          </a:prstGeom>
          <a:noFill/>
        </p:spPr>
        <p:txBody>
          <a:bodyPr wrap="square">
            <a:spAutoFit/>
          </a:bodyPr>
          <a:lstStyle/>
          <a:p>
            <a:pPr marL="457200" indent="-457200">
              <a:buClr>
                <a:schemeClr val="bg1">
                  <a:lumMod val="50000"/>
                </a:schemeClr>
              </a:buClr>
              <a:buFont typeface="Arial" panose="020B0604020202020204" pitchFamily="34" charset="0"/>
              <a:buChar char="•"/>
            </a:pPr>
            <a:r>
              <a:rPr lang="es-CL" sz="2400" b="1" dirty="0">
                <a:solidFill>
                  <a:srgbClr val="88354D"/>
                </a:solidFill>
              </a:rPr>
              <a:t>Bar (bar): </a:t>
            </a:r>
            <a:r>
              <a:rPr lang="es-CL" sz="2400" dirty="0"/>
              <a:t>1 bar = 100.000 Pa = 0,1 MPa</a:t>
            </a:r>
          </a:p>
          <a:p>
            <a:pPr marL="457200" indent="-457200">
              <a:buClr>
                <a:schemeClr val="bg1">
                  <a:lumMod val="50000"/>
                </a:schemeClr>
              </a:buClr>
              <a:buFont typeface="Arial" panose="020B0604020202020204" pitchFamily="34" charset="0"/>
              <a:buChar char="•"/>
            </a:pPr>
            <a:r>
              <a:rPr lang="es-CL" sz="2400" b="1" dirty="0">
                <a:solidFill>
                  <a:srgbClr val="88354D"/>
                </a:solidFill>
              </a:rPr>
              <a:t>Atmósfera (atm): </a:t>
            </a:r>
            <a:r>
              <a:rPr lang="es-CL" sz="2400" dirty="0"/>
              <a:t>1 atm = 101.325 Pa = 0,1 MPa</a:t>
            </a:r>
          </a:p>
          <a:p>
            <a:pPr marL="457200" indent="-457200">
              <a:buClr>
                <a:schemeClr val="bg1">
                  <a:lumMod val="50000"/>
                </a:schemeClr>
              </a:buClr>
              <a:buFont typeface="Arial" panose="020B0604020202020204" pitchFamily="34" charset="0"/>
              <a:buChar char="•"/>
            </a:pPr>
            <a:r>
              <a:rPr lang="es-CL" sz="2400" b="1" dirty="0">
                <a:solidFill>
                  <a:srgbClr val="88354D"/>
                </a:solidFill>
              </a:rPr>
              <a:t>Columna de mercurio (mmHg): </a:t>
            </a:r>
          </a:p>
          <a:p>
            <a:pPr>
              <a:buClr>
                <a:schemeClr val="bg1">
                  <a:lumMod val="50000"/>
                </a:schemeClr>
              </a:buClr>
            </a:pPr>
            <a:r>
              <a:rPr lang="es-CL" sz="2400" b="1" dirty="0">
                <a:solidFill>
                  <a:srgbClr val="88354D"/>
                </a:solidFill>
              </a:rPr>
              <a:t>      </a:t>
            </a:r>
            <a:r>
              <a:rPr lang="es-CL" sz="2400" dirty="0"/>
              <a:t>760 mmHG = 1 atm</a:t>
            </a:r>
          </a:p>
          <a:p>
            <a:pPr marL="457200" indent="-457200">
              <a:buClr>
                <a:schemeClr val="bg1">
                  <a:lumMod val="50000"/>
                </a:schemeClr>
              </a:buClr>
              <a:buFont typeface="Arial" panose="020B0604020202020204" pitchFamily="34" charset="0"/>
              <a:buChar char="•"/>
            </a:pPr>
            <a:r>
              <a:rPr lang="es-CL" sz="2400" b="1" dirty="0">
                <a:solidFill>
                  <a:srgbClr val="88354D"/>
                </a:solidFill>
              </a:rPr>
              <a:t>Kilo fuerza por centímetro cuadrado (kp/cm2): </a:t>
            </a:r>
            <a:r>
              <a:rPr lang="es-CL" sz="2400" dirty="0"/>
              <a:t>1 kp/cm2 = 0,1 MPa</a:t>
            </a:r>
          </a:p>
        </p:txBody>
      </p:sp>
    </p:spTree>
    <p:extLst>
      <p:ext uri="{BB962C8B-B14F-4D97-AF65-F5344CB8AC3E}">
        <p14:creationId xmlns:p14="http://schemas.microsoft.com/office/powerpoint/2010/main" val="2378872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4A89CC04-9E5A-45BC-BDC1-7694B72749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Rectángulo 9">
            <a:extLst>
              <a:ext uri="{FF2B5EF4-FFF2-40B4-BE49-F238E27FC236}">
                <a16:creationId xmlns:a16="http://schemas.microsoft.com/office/drawing/2014/main" id="{B263A589-862B-46FE-947A-C1E49DB6D165}"/>
              </a:ext>
            </a:extLst>
          </p:cNvPr>
          <p:cNvSpPr/>
          <p:nvPr/>
        </p:nvSpPr>
        <p:spPr>
          <a:xfrm>
            <a:off x="12020365" y="275204"/>
            <a:ext cx="171634" cy="6161103"/>
          </a:xfrm>
          <a:prstGeom prst="rect">
            <a:avLst/>
          </a:prstGeom>
          <a:solidFill>
            <a:srgbClr val="883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6" name="Título 3">
            <a:extLst>
              <a:ext uri="{FF2B5EF4-FFF2-40B4-BE49-F238E27FC236}">
                <a16:creationId xmlns:a16="http://schemas.microsoft.com/office/drawing/2014/main" id="{27409035-8202-4EB9-9D30-FE6DD6CE5419}"/>
              </a:ext>
            </a:extLst>
          </p:cNvPr>
          <p:cNvSpPr>
            <a:spLocks noGrp="1"/>
          </p:cNvSpPr>
          <p:nvPr>
            <p:ph type="title"/>
          </p:nvPr>
        </p:nvSpPr>
        <p:spPr>
          <a:xfrm>
            <a:off x="296663" y="365125"/>
            <a:ext cx="10515600" cy="1325563"/>
          </a:xfrm>
        </p:spPr>
        <p:txBody>
          <a:bodyPr/>
          <a:lstStyle/>
          <a:p>
            <a:r>
              <a:rPr lang="es-MX" dirty="0">
                <a:solidFill>
                  <a:srgbClr val="88354D"/>
                </a:solidFill>
              </a:rPr>
              <a:t>RELACIÓN ENTRE</a:t>
            </a:r>
            <a:br>
              <a:rPr lang="es-MX" dirty="0"/>
            </a:br>
            <a:r>
              <a:rPr lang="es-MX" dirty="0">
                <a:solidFill>
                  <a:srgbClr val="A7A8AA"/>
                </a:solidFill>
              </a:rPr>
              <a:t>PRESIÓN ABSOLUTA Y PRESIÓN RELATIVA</a:t>
            </a:r>
            <a:endParaRPr lang="es-CL" dirty="0">
              <a:solidFill>
                <a:srgbClr val="A7A8AA"/>
              </a:solidFill>
            </a:endParaRPr>
          </a:p>
        </p:txBody>
      </p:sp>
      <p:sp>
        <p:nvSpPr>
          <p:cNvPr id="17" name="Rectángulo 16">
            <a:extLst>
              <a:ext uri="{FF2B5EF4-FFF2-40B4-BE49-F238E27FC236}">
                <a16:creationId xmlns:a16="http://schemas.microsoft.com/office/drawing/2014/main" id="{77C7AA7B-38FD-4984-ABD9-83C49EFE6F4B}"/>
              </a:ext>
            </a:extLst>
          </p:cNvPr>
          <p:cNvSpPr/>
          <p:nvPr/>
        </p:nvSpPr>
        <p:spPr>
          <a:xfrm>
            <a:off x="403193" y="233392"/>
            <a:ext cx="1336831" cy="45719"/>
          </a:xfrm>
          <a:prstGeom prst="rect">
            <a:avLst/>
          </a:prstGeom>
          <a:solidFill>
            <a:srgbClr val="A7A8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1" name="CuadroTexto 10">
            <a:extLst>
              <a:ext uri="{FF2B5EF4-FFF2-40B4-BE49-F238E27FC236}">
                <a16:creationId xmlns:a16="http://schemas.microsoft.com/office/drawing/2014/main" id="{05CEA48B-900B-4E37-B3B7-D146BFB048CD}"/>
              </a:ext>
            </a:extLst>
          </p:cNvPr>
          <p:cNvSpPr txBox="1"/>
          <p:nvPr/>
        </p:nvSpPr>
        <p:spPr>
          <a:xfrm>
            <a:off x="2321539" y="2055813"/>
            <a:ext cx="7483877" cy="461665"/>
          </a:xfrm>
          <a:prstGeom prst="rect">
            <a:avLst/>
          </a:prstGeom>
          <a:noFill/>
        </p:spPr>
        <p:txBody>
          <a:bodyPr wrap="square">
            <a:spAutoFit/>
          </a:bodyPr>
          <a:lstStyle/>
          <a:p>
            <a:pPr marL="0" indent="0" algn="ctr">
              <a:buFont typeface="Arial"/>
              <a:buNone/>
            </a:pPr>
            <a:r>
              <a:rPr lang="es-CL" sz="2400" b="1" dirty="0">
                <a:solidFill>
                  <a:srgbClr val="88354D"/>
                </a:solidFill>
              </a:rPr>
              <a:t>Presión relativa = Presión absoluta - Presión atmosférica</a:t>
            </a:r>
          </a:p>
        </p:txBody>
      </p:sp>
      <p:pic>
        <p:nvPicPr>
          <p:cNvPr id="12" name="Picture 2" descr="https://lh3.googleusercontent.com/WBodPxNkTz8UAMR_9XOf8Ep2cej97H6ktXy3JIkEq2RebFCOYeek2CQ85jY7cWB3OFDH0PoSDwitNZ1u9DZ3YOATqV3-r_33nssZZsnW-_m4GxKNlHTqWe04K8EKJg">
            <a:extLst>
              <a:ext uri="{FF2B5EF4-FFF2-40B4-BE49-F238E27FC236}">
                <a16:creationId xmlns:a16="http://schemas.microsoft.com/office/drawing/2014/main" id="{1D307AC5-CF66-488E-B81B-2E72FC6CDA1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40" t="14322" b="18007"/>
          <a:stretch/>
        </p:blipFill>
        <p:spPr bwMode="auto">
          <a:xfrm>
            <a:off x="2386584" y="2569464"/>
            <a:ext cx="7418832" cy="3596640"/>
          </a:xfrm>
          <a:prstGeom prst="rect">
            <a:avLst/>
          </a:prstGeom>
          <a:noFill/>
          <a:extLst>
            <a:ext uri="{909E8E84-426E-40DD-AFC4-6F175D3DCCD1}">
              <a14:hiddenFill xmlns:a14="http://schemas.microsoft.com/office/drawing/2010/main">
                <a:solidFill>
                  <a:srgbClr val="FFFFFF"/>
                </a:solidFill>
              </a14:hiddenFill>
            </a:ext>
          </a:extLst>
        </p:spPr>
      </p:pic>
      <p:sp>
        <p:nvSpPr>
          <p:cNvPr id="14" name="Rectángulo 13">
            <a:extLst>
              <a:ext uri="{FF2B5EF4-FFF2-40B4-BE49-F238E27FC236}">
                <a16:creationId xmlns:a16="http://schemas.microsoft.com/office/drawing/2014/main" id="{C92A48EE-E8B3-42C7-9CEF-53490E2BB238}"/>
              </a:ext>
            </a:extLst>
          </p:cNvPr>
          <p:cNvSpPr/>
          <p:nvPr/>
        </p:nvSpPr>
        <p:spPr>
          <a:xfrm>
            <a:off x="2716878" y="6361987"/>
            <a:ext cx="6906514" cy="276999"/>
          </a:xfrm>
          <a:prstGeom prst="rect">
            <a:avLst/>
          </a:prstGeom>
        </p:spPr>
        <p:txBody>
          <a:bodyPr wrap="square">
            <a:spAutoFit/>
          </a:bodyPr>
          <a:lstStyle/>
          <a:p>
            <a:pPr marL="457200" algn="ctr">
              <a:spcAft>
                <a:spcPts val="800"/>
              </a:spcAft>
            </a:pPr>
            <a:r>
              <a:rPr lang="es-CL" sz="1200" dirty="0">
                <a:solidFill>
                  <a:srgbClr val="000000"/>
                </a:solidFill>
                <a:latin typeface="Calibri" panose="020F0502020204030204" pitchFamily="34" charset="0"/>
              </a:rPr>
              <a:t>Fuente: http://www.ingeniarg.com/blog/45-presiones-relativas-o-absolutas-cual-es-la-diferencia</a:t>
            </a:r>
            <a:endParaRPr lang="es-CL" sz="1200" dirty="0"/>
          </a:p>
        </p:txBody>
      </p:sp>
    </p:spTree>
    <p:extLst>
      <p:ext uri="{BB962C8B-B14F-4D97-AF65-F5344CB8AC3E}">
        <p14:creationId xmlns:p14="http://schemas.microsoft.com/office/powerpoint/2010/main" val="10449639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4A89CC04-9E5A-45BC-BDC1-7694B72749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Rectángulo 9">
            <a:extLst>
              <a:ext uri="{FF2B5EF4-FFF2-40B4-BE49-F238E27FC236}">
                <a16:creationId xmlns:a16="http://schemas.microsoft.com/office/drawing/2014/main" id="{B263A589-862B-46FE-947A-C1E49DB6D165}"/>
              </a:ext>
            </a:extLst>
          </p:cNvPr>
          <p:cNvSpPr/>
          <p:nvPr/>
        </p:nvSpPr>
        <p:spPr>
          <a:xfrm>
            <a:off x="12020365" y="275204"/>
            <a:ext cx="171634" cy="6161103"/>
          </a:xfrm>
          <a:prstGeom prst="rect">
            <a:avLst/>
          </a:prstGeom>
          <a:solidFill>
            <a:srgbClr val="883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6" name="Título 3">
            <a:extLst>
              <a:ext uri="{FF2B5EF4-FFF2-40B4-BE49-F238E27FC236}">
                <a16:creationId xmlns:a16="http://schemas.microsoft.com/office/drawing/2014/main" id="{27409035-8202-4EB9-9D30-FE6DD6CE5419}"/>
              </a:ext>
            </a:extLst>
          </p:cNvPr>
          <p:cNvSpPr>
            <a:spLocks noGrp="1"/>
          </p:cNvSpPr>
          <p:nvPr>
            <p:ph type="title"/>
          </p:nvPr>
        </p:nvSpPr>
        <p:spPr>
          <a:xfrm>
            <a:off x="296663" y="365125"/>
            <a:ext cx="10515600" cy="1325563"/>
          </a:xfrm>
        </p:spPr>
        <p:txBody>
          <a:bodyPr/>
          <a:lstStyle/>
          <a:p>
            <a:r>
              <a:rPr lang="es-MX" dirty="0">
                <a:solidFill>
                  <a:srgbClr val="88354D"/>
                </a:solidFill>
              </a:rPr>
              <a:t>ELEMENTOS</a:t>
            </a:r>
            <a:br>
              <a:rPr lang="es-MX" dirty="0"/>
            </a:br>
            <a:r>
              <a:rPr lang="es-MX" dirty="0">
                <a:solidFill>
                  <a:srgbClr val="A7A8AA"/>
                </a:solidFill>
              </a:rPr>
              <a:t>NEUMÁTICOS</a:t>
            </a:r>
            <a:endParaRPr lang="es-CL" dirty="0">
              <a:solidFill>
                <a:srgbClr val="A7A8AA"/>
              </a:solidFill>
            </a:endParaRPr>
          </a:p>
        </p:txBody>
      </p:sp>
      <p:sp>
        <p:nvSpPr>
          <p:cNvPr id="17" name="Rectángulo 16">
            <a:extLst>
              <a:ext uri="{FF2B5EF4-FFF2-40B4-BE49-F238E27FC236}">
                <a16:creationId xmlns:a16="http://schemas.microsoft.com/office/drawing/2014/main" id="{77C7AA7B-38FD-4984-ABD9-83C49EFE6F4B}"/>
              </a:ext>
            </a:extLst>
          </p:cNvPr>
          <p:cNvSpPr/>
          <p:nvPr/>
        </p:nvSpPr>
        <p:spPr>
          <a:xfrm>
            <a:off x="403193" y="233392"/>
            <a:ext cx="1336831" cy="45719"/>
          </a:xfrm>
          <a:prstGeom prst="rect">
            <a:avLst/>
          </a:prstGeom>
          <a:solidFill>
            <a:srgbClr val="A7A8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9" name="Marcador de contenido 2">
            <a:extLst>
              <a:ext uri="{FF2B5EF4-FFF2-40B4-BE49-F238E27FC236}">
                <a16:creationId xmlns:a16="http://schemas.microsoft.com/office/drawing/2014/main" id="{1AFC4997-B162-42CE-A114-C8CC70D12DE0}"/>
              </a:ext>
            </a:extLst>
          </p:cNvPr>
          <p:cNvSpPr txBox="1">
            <a:spLocks/>
          </p:cNvSpPr>
          <p:nvPr/>
        </p:nvSpPr>
        <p:spPr>
          <a:xfrm>
            <a:off x="838200" y="1825624"/>
            <a:ext cx="10515600" cy="4831207"/>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lgn="ctr">
              <a:buFont typeface="Arial"/>
              <a:buNone/>
            </a:pPr>
            <a:r>
              <a:rPr lang="es-CL" b="1" dirty="0">
                <a:solidFill>
                  <a:srgbClr val="88354D"/>
                </a:solidFill>
              </a:rPr>
              <a:t>Presión relativa = Presión absoluta - Presión atmosférica</a:t>
            </a:r>
          </a:p>
        </p:txBody>
      </p:sp>
      <p:pic>
        <p:nvPicPr>
          <p:cNvPr id="13" name="Picture 2" descr="https://lh6.googleusercontent.com/S81JmEZ3OpHiu0WwD0b9MdkhFxeITFiM6H3cqbdTmHvGaK-7y2kj0DNGCsxDYCaiPUybGMYFoSJCMonnz7A4lOd53thi6aLwy9GZ3qDFjW6CIIr7zECNB-XGWHoOcQ">
            <a:extLst>
              <a:ext uri="{FF2B5EF4-FFF2-40B4-BE49-F238E27FC236}">
                <a16:creationId xmlns:a16="http://schemas.microsoft.com/office/drawing/2014/main" id="{38085945-C89D-4072-BAD2-210FC4A1D8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3153" y="2455795"/>
            <a:ext cx="5125694" cy="3988175"/>
          </a:xfrm>
          <a:prstGeom prst="rect">
            <a:avLst/>
          </a:prstGeom>
          <a:noFill/>
          <a:extLst>
            <a:ext uri="{909E8E84-426E-40DD-AFC4-6F175D3DCCD1}">
              <a14:hiddenFill xmlns:a14="http://schemas.microsoft.com/office/drawing/2010/main">
                <a:solidFill>
                  <a:srgbClr val="FFFFFF"/>
                </a:solidFill>
              </a14:hiddenFill>
            </a:ext>
          </a:extLst>
        </p:spPr>
      </p:pic>
      <p:sp>
        <p:nvSpPr>
          <p:cNvPr id="15" name="Rectángulo 14">
            <a:extLst>
              <a:ext uri="{FF2B5EF4-FFF2-40B4-BE49-F238E27FC236}">
                <a16:creationId xmlns:a16="http://schemas.microsoft.com/office/drawing/2014/main" id="{720A5066-40F1-4BB3-A781-A7FAEAB38D6A}"/>
              </a:ext>
            </a:extLst>
          </p:cNvPr>
          <p:cNvSpPr/>
          <p:nvPr/>
        </p:nvSpPr>
        <p:spPr>
          <a:xfrm>
            <a:off x="3048000" y="6503500"/>
            <a:ext cx="6096000" cy="276999"/>
          </a:xfrm>
          <a:prstGeom prst="rect">
            <a:avLst/>
          </a:prstGeom>
        </p:spPr>
        <p:txBody>
          <a:bodyPr>
            <a:spAutoFit/>
          </a:bodyPr>
          <a:lstStyle/>
          <a:p>
            <a:pPr algn="ctr">
              <a:spcAft>
                <a:spcPts val="800"/>
              </a:spcAft>
            </a:pPr>
            <a:r>
              <a:rPr lang="es-CL" sz="1200" dirty="0">
                <a:latin typeface="Calibri" panose="020F0502020204030204" pitchFamily="34" charset="0"/>
                <a:cs typeface="Calibri" panose="020F0502020204030204" pitchFamily="34" charset="0"/>
              </a:rPr>
              <a:t>Fuente: http://industrial-automatica.blogspot.com/2010/08/neumatica-basica.html</a:t>
            </a:r>
          </a:p>
        </p:txBody>
      </p:sp>
    </p:spTree>
    <p:extLst>
      <p:ext uri="{BB962C8B-B14F-4D97-AF65-F5344CB8AC3E}">
        <p14:creationId xmlns:p14="http://schemas.microsoft.com/office/powerpoint/2010/main" val="36245150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4A89CC04-9E5A-45BC-BDC1-7694B72749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Rectángulo 9">
            <a:extLst>
              <a:ext uri="{FF2B5EF4-FFF2-40B4-BE49-F238E27FC236}">
                <a16:creationId xmlns:a16="http://schemas.microsoft.com/office/drawing/2014/main" id="{B263A589-862B-46FE-947A-C1E49DB6D165}"/>
              </a:ext>
            </a:extLst>
          </p:cNvPr>
          <p:cNvSpPr/>
          <p:nvPr/>
        </p:nvSpPr>
        <p:spPr>
          <a:xfrm>
            <a:off x="12020365" y="275204"/>
            <a:ext cx="171634" cy="6161103"/>
          </a:xfrm>
          <a:prstGeom prst="rect">
            <a:avLst/>
          </a:prstGeom>
          <a:solidFill>
            <a:srgbClr val="883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6" name="Título 3">
            <a:extLst>
              <a:ext uri="{FF2B5EF4-FFF2-40B4-BE49-F238E27FC236}">
                <a16:creationId xmlns:a16="http://schemas.microsoft.com/office/drawing/2014/main" id="{27409035-8202-4EB9-9D30-FE6DD6CE5419}"/>
              </a:ext>
            </a:extLst>
          </p:cNvPr>
          <p:cNvSpPr>
            <a:spLocks noGrp="1"/>
          </p:cNvSpPr>
          <p:nvPr>
            <p:ph type="title"/>
          </p:nvPr>
        </p:nvSpPr>
        <p:spPr>
          <a:xfrm>
            <a:off x="296663" y="365125"/>
            <a:ext cx="10515600" cy="1325563"/>
          </a:xfrm>
        </p:spPr>
        <p:txBody>
          <a:bodyPr/>
          <a:lstStyle/>
          <a:p>
            <a:r>
              <a:rPr lang="es-MX" dirty="0">
                <a:solidFill>
                  <a:srgbClr val="88354D"/>
                </a:solidFill>
              </a:rPr>
              <a:t>COMPRESORES</a:t>
            </a:r>
            <a:br>
              <a:rPr lang="es-MX" dirty="0"/>
            </a:br>
            <a:r>
              <a:rPr lang="es-MX" dirty="0">
                <a:solidFill>
                  <a:srgbClr val="A7A8AA"/>
                </a:solidFill>
              </a:rPr>
              <a:t>NEUMÁTICOS</a:t>
            </a:r>
            <a:endParaRPr lang="es-CL" dirty="0">
              <a:solidFill>
                <a:srgbClr val="A7A8AA"/>
              </a:solidFill>
            </a:endParaRPr>
          </a:p>
        </p:txBody>
      </p:sp>
      <p:sp>
        <p:nvSpPr>
          <p:cNvPr id="17" name="Rectángulo 16">
            <a:extLst>
              <a:ext uri="{FF2B5EF4-FFF2-40B4-BE49-F238E27FC236}">
                <a16:creationId xmlns:a16="http://schemas.microsoft.com/office/drawing/2014/main" id="{77C7AA7B-38FD-4984-ABD9-83C49EFE6F4B}"/>
              </a:ext>
            </a:extLst>
          </p:cNvPr>
          <p:cNvSpPr/>
          <p:nvPr/>
        </p:nvSpPr>
        <p:spPr>
          <a:xfrm>
            <a:off x="403193" y="233392"/>
            <a:ext cx="1336831" cy="45719"/>
          </a:xfrm>
          <a:prstGeom prst="rect">
            <a:avLst/>
          </a:prstGeom>
          <a:solidFill>
            <a:srgbClr val="A7A8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1" name="Google Shape;305;p29">
            <a:extLst>
              <a:ext uri="{FF2B5EF4-FFF2-40B4-BE49-F238E27FC236}">
                <a16:creationId xmlns:a16="http://schemas.microsoft.com/office/drawing/2014/main" id="{698063C3-FBA7-4281-BA56-A784263404A5}"/>
              </a:ext>
            </a:extLst>
          </p:cNvPr>
          <p:cNvSpPr/>
          <p:nvPr/>
        </p:nvSpPr>
        <p:spPr>
          <a:xfrm>
            <a:off x="1" y="2198844"/>
            <a:ext cx="5783495" cy="4104300"/>
          </a:xfrm>
          <a:prstGeom prst="rect">
            <a:avLst/>
          </a:prstGeom>
          <a:solidFill>
            <a:srgbClr val="88354D"/>
          </a:solidFill>
          <a:ln w="9525" cap="flat" cmpd="sng">
            <a:noFill/>
            <a:prstDash val="solid"/>
            <a:round/>
            <a:headEnd type="none" w="sm" len="sm"/>
            <a:tailEnd type="none" w="sm" len="sm"/>
          </a:ln>
        </p:spPr>
        <p:txBody>
          <a:bodyPr spcFirstLastPara="1" wrap="square" lIns="91425" tIns="45700" rIns="91425" bIns="45700" anchor="t" anchorCtr="0">
            <a:noAutofit/>
          </a:bodyPr>
          <a:lstStyle/>
          <a:p>
            <a:endParaRPr lang="es-CL" sz="2400" dirty="0">
              <a:solidFill>
                <a:schemeClr val="bg1"/>
              </a:solidFill>
            </a:endParaRPr>
          </a:p>
        </p:txBody>
      </p:sp>
      <p:sp>
        <p:nvSpPr>
          <p:cNvPr id="12" name="CuadroTexto 11">
            <a:extLst>
              <a:ext uri="{FF2B5EF4-FFF2-40B4-BE49-F238E27FC236}">
                <a16:creationId xmlns:a16="http://schemas.microsoft.com/office/drawing/2014/main" id="{41C69C0E-B263-41AE-8C2B-0AC58D0F9178}"/>
              </a:ext>
            </a:extLst>
          </p:cNvPr>
          <p:cNvSpPr txBox="1"/>
          <p:nvPr/>
        </p:nvSpPr>
        <p:spPr>
          <a:xfrm>
            <a:off x="240253" y="2815163"/>
            <a:ext cx="5314210" cy="2677656"/>
          </a:xfrm>
          <a:prstGeom prst="rect">
            <a:avLst/>
          </a:prstGeom>
          <a:noFill/>
        </p:spPr>
        <p:txBody>
          <a:bodyPr wrap="square">
            <a:spAutoFit/>
          </a:bodyPr>
          <a:lstStyle/>
          <a:p>
            <a:pPr marL="0" indent="0">
              <a:buFont typeface="Arial"/>
              <a:buNone/>
            </a:pPr>
            <a:r>
              <a:rPr lang="es-CL" sz="2400" dirty="0">
                <a:solidFill>
                  <a:schemeClr val="bg1"/>
                </a:solidFill>
              </a:rPr>
              <a:t>Es una máquina encargada de realizar la compresión del aire para ser introducido en el circuito neumático. Trabajan elevando la presión de un cierto volumen de aire, introducido desde la atmósfera, hasta un punto determinado útil para alimentar al circuito.</a:t>
            </a:r>
          </a:p>
        </p:txBody>
      </p:sp>
      <p:pic>
        <p:nvPicPr>
          <p:cNvPr id="14" name="Picture 2" descr="https://lh6.googleusercontent.com/SRwp9Do9TdJbRgDKn2ap0dsaxdqTBh9ojrigtsm5BZIVs0CK9P6-lNDa99rlkqof0f_PkCpqz9G7F6ZLpPFuAX6_1qabyEoVJRK6D6tsciX9mRlBKfdEZ4J61W0P9A">
            <a:extLst>
              <a:ext uri="{FF2B5EF4-FFF2-40B4-BE49-F238E27FC236}">
                <a16:creationId xmlns:a16="http://schemas.microsoft.com/office/drawing/2014/main" id="{F62E0D9C-FE63-42D5-8CA5-3719D66943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3398" y="471864"/>
            <a:ext cx="4596287" cy="6164616"/>
          </a:xfrm>
          <a:prstGeom prst="rect">
            <a:avLst/>
          </a:prstGeom>
          <a:noFill/>
          <a:extLst>
            <a:ext uri="{909E8E84-426E-40DD-AFC4-6F175D3DCCD1}">
              <a14:hiddenFill xmlns:a14="http://schemas.microsoft.com/office/drawing/2010/main">
                <a:solidFill>
                  <a:srgbClr val="FFFFFF"/>
                </a:solidFill>
              </a14:hiddenFill>
            </a:ext>
          </a:extLst>
        </p:spPr>
      </p:pic>
      <p:sp>
        <p:nvSpPr>
          <p:cNvPr id="18" name="Rectángulo 17">
            <a:extLst>
              <a:ext uri="{FF2B5EF4-FFF2-40B4-BE49-F238E27FC236}">
                <a16:creationId xmlns:a16="http://schemas.microsoft.com/office/drawing/2014/main" id="{CE9797C2-EF45-4863-9DA5-544FEF4955AB}"/>
              </a:ext>
            </a:extLst>
          </p:cNvPr>
          <p:cNvSpPr/>
          <p:nvPr/>
        </p:nvSpPr>
        <p:spPr>
          <a:xfrm>
            <a:off x="5554463" y="6109137"/>
            <a:ext cx="6096000" cy="276999"/>
          </a:xfrm>
          <a:prstGeom prst="rect">
            <a:avLst/>
          </a:prstGeom>
        </p:spPr>
        <p:txBody>
          <a:bodyPr>
            <a:spAutoFit/>
          </a:bodyPr>
          <a:lstStyle/>
          <a:p>
            <a:pPr algn="ctr">
              <a:spcAft>
                <a:spcPts val="800"/>
              </a:spcAft>
            </a:pPr>
            <a:r>
              <a:rPr lang="es-CL" sz="1200" dirty="0">
                <a:latin typeface="Calibri" panose="020F0502020204030204" pitchFamily="34" charset="0"/>
              </a:rPr>
              <a:t>Fuente: https://www.fermet.cl/compresor-aire-huracan-3100-indura</a:t>
            </a:r>
            <a:endParaRPr lang="es-CL" sz="1200" dirty="0"/>
          </a:p>
        </p:txBody>
      </p:sp>
    </p:spTree>
    <p:extLst>
      <p:ext uri="{BB962C8B-B14F-4D97-AF65-F5344CB8AC3E}">
        <p14:creationId xmlns:p14="http://schemas.microsoft.com/office/powerpoint/2010/main" val="12546258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4A89CC04-9E5A-45BC-BDC1-7694B72749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Rectángulo 9">
            <a:extLst>
              <a:ext uri="{FF2B5EF4-FFF2-40B4-BE49-F238E27FC236}">
                <a16:creationId xmlns:a16="http://schemas.microsoft.com/office/drawing/2014/main" id="{B263A589-862B-46FE-947A-C1E49DB6D165}"/>
              </a:ext>
            </a:extLst>
          </p:cNvPr>
          <p:cNvSpPr/>
          <p:nvPr/>
        </p:nvSpPr>
        <p:spPr>
          <a:xfrm>
            <a:off x="12020365" y="275204"/>
            <a:ext cx="171634" cy="6161103"/>
          </a:xfrm>
          <a:prstGeom prst="rect">
            <a:avLst/>
          </a:prstGeom>
          <a:solidFill>
            <a:srgbClr val="883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6" name="Título 3">
            <a:extLst>
              <a:ext uri="{FF2B5EF4-FFF2-40B4-BE49-F238E27FC236}">
                <a16:creationId xmlns:a16="http://schemas.microsoft.com/office/drawing/2014/main" id="{27409035-8202-4EB9-9D30-FE6DD6CE5419}"/>
              </a:ext>
            </a:extLst>
          </p:cNvPr>
          <p:cNvSpPr>
            <a:spLocks noGrp="1"/>
          </p:cNvSpPr>
          <p:nvPr>
            <p:ph type="title"/>
          </p:nvPr>
        </p:nvSpPr>
        <p:spPr>
          <a:xfrm>
            <a:off x="296663" y="365125"/>
            <a:ext cx="10515600" cy="1325563"/>
          </a:xfrm>
        </p:spPr>
        <p:txBody>
          <a:bodyPr/>
          <a:lstStyle/>
          <a:p>
            <a:r>
              <a:rPr lang="es-MX" dirty="0">
                <a:solidFill>
                  <a:srgbClr val="88354D"/>
                </a:solidFill>
              </a:rPr>
              <a:t>DEPÓSITOS DE </a:t>
            </a:r>
            <a:br>
              <a:rPr lang="es-MX" dirty="0"/>
            </a:br>
            <a:r>
              <a:rPr lang="es-MX" dirty="0">
                <a:solidFill>
                  <a:srgbClr val="A7A8AA"/>
                </a:solidFill>
              </a:rPr>
              <a:t>AIRE COMPRIMIDO</a:t>
            </a:r>
            <a:endParaRPr lang="es-CL" dirty="0">
              <a:solidFill>
                <a:srgbClr val="A7A8AA"/>
              </a:solidFill>
            </a:endParaRPr>
          </a:p>
        </p:txBody>
      </p:sp>
      <p:sp>
        <p:nvSpPr>
          <p:cNvPr id="17" name="Rectángulo 16">
            <a:extLst>
              <a:ext uri="{FF2B5EF4-FFF2-40B4-BE49-F238E27FC236}">
                <a16:creationId xmlns:a16="http://schemas.microsoft.com/office/drawing/2014/main" id="{77C7AA7B-38FD-4984-ABD9-83C49EFE6F4B}"/>
              </a:ext>
            </a:extLst>
          </p:cNvPr>
          <p:cNvSpPr/>
          <p:nvPr/>
        </p:nvSpPr>
        <p:spPr>
          <a:xfrm>
            <a:off x="403193" y="233392"/>
            <a:ext cx="1336831" cy="45719"/>
          </a:xfrm>
          <a:prstGeom prst="rect">
            <a:avLst/>
          </a:prstGeom>
          <a:solidFill>
            <a:srgbClr val="A7A8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1" name="Google Shape;305;p29">
            <a:extLst>
              <a:ext uri="{FF2B5EF4-FFF2-40B4-BE49-F238E27FC236}">
                <a16:creationId xmlns:a16="http://schemas.microsoft.com/office/drawing/2014/main" id="{698063C3-FBA7-4281-BA56-A784263404A5}"/>
              </a:ext>
            </a:extLst>
          </p:cNvPr>
          <p:cNvSpPr/>
          <p:nvPr/>
        </p:nvSpPr>
        <p:spPr>
          <a:xfrm>
            <a:off x="1" y="2198844"/>
            <a:ext cx="5783495" cy="4104300"/>
          </a:xfrm>
          <a:prstGeom prst="rect">
            <a:avLst/>
          </a:prstGeom>
          <a:solidFill>
            <a:srgbClr val="88354D"/>
          </a:solidFill>
          <a:ln w="9525" cap="flat" cmpd="sng">
            <a:noFill/>
            <a:prstDash val="solid"/>
            <a:round/>
            <a:headEnd type="none" w="sm" len="sm"/>
            <a:tailEnd type="none" w="sm" len="sm"/>
          </a:ln>
        </p:spPr>
        <p:txBody>
          <a:bodyPr spcFirstLastPara="1" wrap="square" lIns="91425" tIns="45700" rIns="91425" bIns="45700" anchor="t" anchorCtr="0">
            <a:noAutofit/>
          </a:bodyPr>
          <a:lstStyle/>
          <a:p>
            <a:endParaRPr lang="es-CL" sz="2400" dirty="0">
              <a:solidFill>
                <a:schemeClr val="bg1"/>
              </a:solidFill>
            </a:endParaRPr>
          </a:p>
        </p:txBody>
      </p:sp>
      <p:sp>
        <p:nvSpPr>
          <p:cNvPr id="12" name="CuadroTexto 11">
            <a:extLst>
              <a:ext uri="{FF2B5EF4-FFF2-40B4-BE49-F238E27FC236}">
                <a16:creationId xmlns:a16="http://schemas.microsoft.com/office/drawing/2014/main" id="{41C69C0E-B263-41AE-8C2B-0AC58D0F9178}"/>
              </a:ext>
            </a:extLst>
          </p:cNvPr>
          <p:cNvSpPr txBox="1"/>
          <p:nvPr/>
        </p:nvSpPr>
        <p:spPr>
          <a:xfrm>
            <a:off x="240253" y="3001594"/>
            <a:ext cx="5314210" cy="2308324"/>
          </a:xfrm>
          <a:prstGeom prst="rect">
            <a:avLst/>
          </a:prstGeom>
          <a:noFill/>
        </p:spPr>
        <p:txBody>
          <a:bodyPr wrap="square">
            <a:spAutoFit/>
          </a:bodyPr>
          <a:lstStyle/>
          <a:p>
            <a:pPr marL="114300" indent="0">
              <a:buNone/>
            </a:pPr>
            <a:r>
              <a:rPr lang="es-CL" sz="2400" dirty="0">
                <a:solidFill>
                  <a:schemeClr val="bg1"/>
                </a:solidFill>
              </a:rPr>
              <a:t>El aire que procede del compresor debe ser recibido y almacenado en los depósitos de aire comprimido. Normalmente presentan una forma cilíndrica, además de tener una altura de 2 a 3 veces su diámetro.</a:t>
            </a:r>
          </a:p>
        </p:txBody>
      </p:sp>
      <p:pic>
        <p:nvPicPr>
          <p:cNvPr id="13" name="Picture 2" descr="https://lh6.googleusercontent.com/31JPcHpajHmvdAZhp4teVwVqZ6UqagyFBakKicWKuHhilgxJ-xzf2UqlFIwP4SnBvdQLV6AZGnVH0UG_bq8J-m252cI-M6hsO-SWxgZikBElSYtYu6UXzft6OLWLGA">
            <a:extLst>
              <a:ext uri="{FF2B5EF4-FFF2-40B4-BE49-F238E27FC236}">
                <a16:creationId xmlns:a16="http://schemas.microsoft.com/office/drawing/2014/main" id="{EFAE1B92-E6F3-45A0-B3FE-819A0EBC76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1353" y="2596287"/>
            <a:ext cx="6001155" cy="2604275"/>
          </a:xfrm>
          <a:prstGeom prst="rect">
            <a:avLst/>
          </a:prstGeom>
          <a:noFill/>
          <a:extLst>
            <a:ext uri="{909E8E84-426E-40DD-AFC4-6F175D3DCCD1}">
              <a14:hiddenFill xmlns:a14="http://schemas.microsoft.com/office/drawing/2010/main">
                <a:solidFill>
                  <a:srgbClr val="FFFFFF"/>
                </a:solidFill>
              </a14:hiddenFill>
            </a:ext>
          </a:extLst>
        </p:spPr>
      </p:pic>
      <p:sp>
        <p:nvSpPr>
          <p:cNvPr id="15" name="Rectángulo 14">
            <a:extLst>
              <a:ext uri="{FF2B5EF4-FFF2-40B4-BE49-F238E27FC236}">
                <a16:creationId xmlns:a16="http://schemas.microsoft.com/office/drawing/2014/main" id="{7AB5B2BA-3689-44ED-B50C-C99E6A255607}"/>
              </a:ext>
            </a:extLst>
          </p:cNvPr>
          <p:cNvSpPr/>
          <p:nvPr/>
        </p:nvSpPr>
        <p:spPr>
          <a:xfrm>
            <a:off x="5853930" y="5374659"/>
            <a:ext cx="6096000" cy="246221"/>
          </a:xfrm>
          <a:prstGeom prst="rect">
            <a:avLst/>
          </a:prstGeom>
        </p:spPr>
        <p:txBody>
          <a:bodyPr>
            <a:spAutoFit/>
          </a:bodyPr>
          <a:lstStyle/>
          <a:p>
            <a:pPr algn="ctr">
              <a:spcAft>
                <a:spcPts val="800"/>
              </a:spcAft>
            </a:pPr>
            <a:r>
              <a:rPr lang="es-CL" sz="1000" dirty="0">
                <a:latin typeface="Calibri" panose="020F0502020204030204" pitchFamily="34" charset="0"/>
              </a:rPr>
              <a:t>Fuente: http://mundoautomatizado.blogspot.com/2014/11/acumulador-o-deposito-de-aire.htmL</a:t>
            </a:r>
            <a:endParaRPr lang="es-CL" sz="1000" dirty="0"/>
          </a:p>
        </p:txBody>
      </p:sp>
    </p:spTree>
    <p:extLst>
      <p:ext uri="{BB962C8B-B14F-4D97-AF65-F5344CB8AC3E}">
        <p14:creationId xmlns:p14="http://schemas.microsoft.com/office/powerpoint/2010/main" val="23923465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4A89CC04-9E5A-45BC-BDC1-7694B72749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Rectángulo 9">
            <a:extLst>
              <a:ext uri="{FF2B5EF4-FFF2-40B4-BE49-F238E27FC236}">
                <a16:creationId xmlns:a16="http://schemas.microsoft.com/office/drawing/2014/main" id="{B263A589-862B-46FE-947A-C1E49DB6D165}"/>
              </a:ext>
            </a:extLst>
          </p:cNvPr>
          <p:cNvSpPr/>
          <p:nvPr/>
        </p:nvSpPr>
        <p:spPr>
          <a:xfrm>
            <a:off x="12020365" y="275204"/>
            <a:ext cx="171634" cy="6161103"/>
          </a:xfrm>
          <a:prstGeom prst="rect">
            <a:avLst/>
          </a:prstGeom>
          <a:solidFill>
            <a:srgbClr val="883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6" name="Título 3">
            <a:extLst>
              <a:ext uri="{FF2B5EF4-FFF2-40B4-BE49-F238E27FC236}">
                <a16:creationId xmlns:a16="http://schemas.microsoft.com/office/drawing/2014/main" id="{27409035-8202-4EB9-9D30-FE6DD6CE5419}"/>
              </a:ext>
            </a:extLst>
          </p:cNvPr>
          <p:cNvSpPr>
            <a:spLocks noGrp="1"/>
          </p:cNvSpPr>
          <p:nvPr>
            <p:ph type="title"/>
          </p:nvPr>
        </p:nvSpPr>
        <p:spPr>
          <a:xfrm>
            <a:off x="296663" y="365125"/>
            <a:ext cx="10515600" cy="1325563"/>
          </a:xfrm>
        </p:spPr>
        <p:txBody>
          <a:bodyPr/>
          <a:lstStyle/>
          <a:p>
            <a:r>
              <a:rPr lang="es-MX" dirty="0">
                <a:solidFill>
                  <a:srgbClr val="88354D"/>
                </a:solidFill>
              </a:rPr>
              <a:t>ELEMENTOS DE</a:t>
            </a:r>
            <a:br>
              <a:rPr lang="es-MX" dirty="0"/>
            </a:br>
            <a:r>
              <a:rPr lang="es-MX" dirty="0">
                <a:solidFill>
                  <a:srgbClr val="A7A8AA"/>
                </a:solidFill>
              </a:rPr>
              <a:t>ACONDICIONAMIENTO</a:t>
            </a:r>
            <a:endParaRPr lang="es-CL" dirty="0">
              <a:solidFill>
                <a:srgbClr val="A7A8AA"/>
              </a:solidFill>
            </a:endParaRPr>
          </a:p>
        </p:txBody>
      </p:sp>
      <p:sp>
        <p:nvSpPr>
          <p:cNvPr id="17" name="Rectángulo 16">
            <a:extLst>
              <a:ext uri="{FF2B5EF4-FFF2-40B4-BE49-F238E27FC236}">
                <a16:creationId xmlns:a16="http://schemas.microsoft.com/office/drawing/2014/main" id="{77C7AA7B-38FD-4984-ABD9-83C49EFE6F4B}"/>
              </a:ext>
            </a:extLst>
          </p:cNvPr>
          <p:cNvSpPr/>
          <p:nvPr/>
        </p:nvSpPr>
        <p:spPr>
          <a:xfrm>
            <a:off x="403193" y="233392"/>
            <a:ext cx="1336831" cy="45719"/>
          </a:xfrm>
          <a:prstGeom prst="rect">
            <a:avLst/>
          </a:prstGeom>
          <a:solidFill>
            <a:srgbClr val="A7A8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1" name="Google Shape;305;p29">
            <a:extLst>
              <a:ext uri="{FF2B5EF4-FFF2-40B4-BE49-F238E27FC236}">
                <a16:creationId xmlns:a16="http://schemas.microsoft.com/office/drawing/2014/main" id="{698063C3-FBA7-4281-BA56-A784263404A5}"/>
              </a:ext>
            </a:extLst>
          </p:cNvPr>
          <p:cNvSpPr/>
          <p:nvPr/>
        </p:nvSpPr>
        <p:spPr>
          <a:xfrm>
            <a:off x="1" y="2198844"/>
            <a:ext cx="5783495" cy="4104300"/>
          </a:xfrm>
          <a:prstGeom prst="rect">
            <a:avLst/>
          </a:prstGeom>
          <a:solidFill>
            <a:srgbClr val="88354D"/>
          </a:solidFill>
          <a:ln w="9525" cap="flat" cmpd="sng">
            <a:noFill/>
            <a:prstDash val="solid"/>
            <a:round/>
            <a:headEnd type="none" w="sm" len="sm"/>
            <a:tailEnd type="none" w="sm" len="sm"/>
          </a:ln>
        </p:spPr>
        <p:txBody>
          <a:bodyPr spcFirstLastPara="1" wrap="square" lIns="91425" tIns="45700" rIns="91425" bIns="45700" anchor="t" anchorCtr="0">
            <a:noAutofit/>
          </a:bodyPr>
          <a:lstStyle/>
          <a:p>
            <a:endParaRPr lang="es-CL" sz="2400" dirty="0">
              <a:solidFill>
                <a:schemeClr val="bg1"/>
              </a:solidFill>
            </a:endParaRPr>
          </a:p>
        </p:txBody>
      </p:sp>
      <p:sp>
        <p:nvSpPr>
          <p:cNvPr id="12" name="CuadroTexto 11">
            <a:extLst>
              <a:ext uri="{FF2B5EF4-FFF2-40B4-BE49-F238E27FC236}">
                <a16:creationId xmlns:a16="http://schemas.microsoft.com/office/drawing/2014/main" id="{41C69C0E-B263-41AE-8C2B-0AC58D0F9178}"/>
              </a:ext>
            </a:extLst>
          </p:cNvPr>
          <p:cNvSpPr txBox="1"/>
          <p:nvPr/>
        </p:nvSpPr>
        <p:spPr>
          <a:xfrm>
            <a:off x="240253" y="2727500"/>
            <a:ext cx="5314210" cy="3046988"/>
          </a:xfrm>
          <a:prstGeom prst="rect">
            <a:avLst/>
          </a:prstGeom>
          <a:noFill/>
        </p:spPr>
        <p:txBody>
          <a:bodyPr wrap="square">
            <a:spAutoFit/>
          </a:bodyPr>
          <a:lstStyle/>
          <a:p>
            <a:pPr marL="114300" indent="0">
              <a:buNone/>
            </a:pPr>
            <a:r>
              <a:rPr lang="es-CL" sz="2400" dirty="0">
                <a:solidFill>
                  <a:schemeClr val="bg1"/>
                </a:solidFill>
              </a:rPr>
              <a:t>El aire comprimido puede presentar impurezas líquidas o sólidas, las que ocasionan importantes pérdidas de rendimiento en el sistema neumático. Para eliminar las impurezas, y conseguir una vida prolongada de los elementos que componen los circuitos neumáticos se debe acondicionar el aire.</a:t>
            </a:r>
          </a:p>
        </p:txBody>
      </p:sp>
      <p:pic>
        <p:nvPicPr>
          <p:cNvPr id="14" name="Picture 2" descr="https://lh5.googleusercontent.com/TER3NWtmZ_Xuzr-NYCtDIwLTICewo0agCP08dufP0CeQy-ueiDReoTkXRAAGkTIFDHKHcZR5NJOTwXySSF2Z9rsUcmANj8wBsCIf1h3ePX7ZJflg7Nld2pfrGDaWJA">
            <a:extLst>
              <a:ext uri="{FF2B5EF4-FFF2-40B4-BE49-F238E27FC236}">
                <a16:creationId xmlns:a16="http://schemas.microsoft.com/office/drawing/2014/main" id="{11BDC9FA-FD7E-4054-BC35-0056526B96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8506" y="1538173"/>
            <a:ext cx="4568243" cy="4568245"/>
          </a:xfrm>
          <a:prstGeom prst="rect">
            <a:avLst/>
          </a:prstGeom>
          <a:noFill/>
          <a:extLst>
            <a:ext uri="{909E8E84-426E-40DD-AFC4-6F175D3DCCD1}">
              <a14:hiddenFill xmlns:a14="http://schemas.microsoft.com/office/drawing/2010/main">
                <a:solidFill>
                  <a:srgbClr val="FFFFFF"/>
                </a:solidFill>
              </a14:hiddenFill>
            </a:ext>
          </a:extLst>
        </p:spPr>
      </p:pic>
      <p:sp>
        <p:nvSpPr>
          <p:cNvPr id="18" name="Rectángulo 17">
            <a:extLst>
              <a:ext uri="{FF2B5EF4-FFF2-40B4-BE49-F238E27FC236}">
                <a16:creationId xmlns:a16="http://schemas.microsoft.com/office/drawing/2014/main" id="{F9773F9C-AA47-493C-AC00-11C8D57E2BC6}"/>
              </a:ext>
            </a:extLst>
          </p:cNvPr>
          <p:cNvSpPr/>
          <p:nvPr/>
        </p:nvSpPr>
        <p:spPr>
          <a:xfrm>
            <a:off x="5644627" y="6319196"/>
            <a:ext cx="6096000" cy="246221"/>
          </a:xfrm>
          <a:prstGeom prst="rect">
            <a:avLst/>
          </a:prstGeom>
        </p:spPr>
        <p:txBody>
          <a:bodyPr>
            <a:spAutoFit/>
          </a:bodyPr>
          <a:lstStyle/>
          <a:p>
            <a:pPr marL="457200" algn="ctr">
              <a:spcAft>
                <a:spcPts val="800"/>
              </a:spcAft>
            </a:pPr>
            <a:r>
              <a:rPr lang="es-CL" sz="1000" dirty="0">
                <a:latin typeface="Calibri" panose="020F0502020204030204" pitchFamily="34" charset="0"/>
              </a:rPr>
              <a:t>Fuente: https://www.indiamart.com/proddetail/janatics-pneumatic-frls-20667379530.html</a:t>
            </a:r>
          </a:p>
        </p:txBody>
      </p:sp>
    </p:spTree>
    <p:extLst>
      <p:ext uri="{BB962C8B-B14F-4D97-AF65-F5344CB8AC3E}">
        <p14:creationId xmlns:p14="http://schemas.microsoft.com/office/powerpoint/2010/main" val="13423490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4A89CC04-9E5A-45BC-BDC1-7694B72749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Rectángulo 9">
            <a:extLst>
              <a:ext uri="{FF2B5EF4-FFF2-40B4-BE49-F238E27FC236}">
                <a16:creationId xmlns:a16="http://schemas.microsoft.com/office/drawing/2014/main" id="{B263A589-862B-46FE-947A-C1E49DB6D165}"/>
              </a:ext>
            </a:extLst>
          </p:cNvPr>
          <p:cNvSpPr/>
          <p:nvPr/>
        </p:nvSpPr>
        <p:spPr>
          <a:xfrm>
            <a:off x="12020365" y="275204"/>
            <a:ext cx="171634" cy="6161103"/>
          </a:xfrm>
          <a:prstGeom prst="rect">
            <a:avLst/>
          </a:prstGeom>
          <a:solidFill>
            <a:srgbClr val="883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6" name="Título 3">
            <a:extLst>
              <a:ext uri="{FF2B5EF4-FFF2-40B4-BE49-F238E27FC236}">
                <a16:creationId xmlns:a16="http://schemas.microsoft.com/office/drawing/2014/main" id="{27409035-8202-4EB9-9D30-FE6DD6CE5419}"/>
              </a:ext>
            </a:extLst>
          </p:cNvPr>
          <p:cNvSpPr>
            <a:spLocks noGrp="1"/>
          </p:cNvSpPr>
          <p:nvPr>
            <p:ph type="title"/>
          </p:nvPr>
        </p:nvSpPr>
        <p:spPr>
          <a:xfrm>
            <a:off x="296663" y="365125"/>
            <a:ext cx="10515600" cy="1325563"/>
          </a:xfrm>
        </p:spPr>
        <p:txBody>
          <a:bodyPr/>
          <a:lstStyle/>
          <a:p>
            <a:r>
              <a:rPr lang="es-MX" dirty="0">
                <a:solidFill>
                  <a:srgbClr val="88354D"/>
                </a:solidFill>
              </a:rPr>
              <a:t>ELEMENTOS DE FUERZA</a:t>
            </a:r>
            <a:br>
              <a:rPr lang="es-MX" dirty="0"/>
            </a:br>
            <a:r>
              <a:rPr lang="es-MX" dirty="0">
                <a:solidFill>
                  <a:srgbClr val="A7A8AA"/>
                </a:solidFill>
              </a:rPr>
              <a:t>ACTUADORES</a:t>
            </a:r>
            <a:endParaRPr lang="es-CL" dirty="0">
              <a:solidFill>
                <a:srgbClr val="A7A8AA"/>
              </a:solidFill>
            </a:endParaRPr>
          </a:p>
        </p:txBody>
      </p:sp>
      <p:sp>
        <p:nvSpPr>
          <p:cNvPr id="17" name="Rectángulo 16">
            <a:extLst>
              <a:ext uri="{FF2B5EF4-FFF2-40B4-BE49-F238E27FC236}">
                <a16:creationId xmlns:a16="http://schemas.microsoft.com/office/drawing/2014/main" id="{77C7AA7B-38FD-4984-ABD9-83C49EFE6F4B}"/>
              </a:ext>
            </a:extLst>
          </p:cNvPr>
          <p:cNvSpPr/>
          <p:nvPr/>
        </p:nvSpPr>
        <p:spPr>
          <a:xfrm>
            <a:off x="403193" y="233392"/>
            <a:ext cx="1336831" cy="45719"/>
          </a:xfrm>
          <a:prstGeom prst="rect">
            <a:avLst/>
          </a:prstGeom>
          <a:solidFill>
            <a:srgbClr val="A7A8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1" name="Google Shape;305;p29">
            <a:extLst>
              <a:ext uri="{FF2B5EF4-FFF2-40B4-BE49-F238E27FC236}">
                <a16:creationId xmlns:a16="http://schemas.microsoft.com/office/drawing/2014/main" id="{698063C3-FBA7-4281-BA56-A784263404A5}"/>
              </a:ext>
            </a:extLst>
          </p:cNvPr>
          <p:cNvSpPr/>
          <p:nvPr/>
        </p:nvSpPr>
        <p:spPr>
          <a:xfrm>
            <a:off x="1" y="2198844"/>
            <a:ext cx="9321552" cy="4104300"/>
          </a:xfrm>
          <a:prstGeom prst="rect">
            <a:avLst/>
          </a:prstGeom>
          <a:solidFill>
            <a:srgbClr val="88354D"/>
          </a:solidFill>
          <a:ln w="9525" cap="flat" cmpd="sng">
            <a:noFill/>
            <a:prstDash val="solid"/>
            <a:round/>
            <a:headEnd type="none" w="sm" len="sm"/>
            <a:tailEnd type="none" w="sm" len="sm"/>
          </a:ln>
        </p:spPr>
        <p:txBody>
          <a:bodyPr spcFirstLastPara="1" wrap="square" lIns="91425" tIns="45700" rIns="91425" bIns="45700" anchor="t" anchorCtr="0">
            <a:noAutofit/>
          </a:bodyPr>
          <a:lstStyle/>
          <a:p>
            <a:endParaRPr lang="es-CL" sz="2400" dirty="0">
              <a:solidFill>
                <a:schemeClr val="bg1"/>
              </a:solidFill>
            </a:endParaRPr>
          </a:p>
        </p:txBody>
      </p:sp>
      <p:sp>
        <p:nvSpPr>
          <p:cNvPr id="12" name="CuadroTexto 11">
            <a:extLst>
              <a:ext uri="{FF2B5EF4-FFF2-40B4-BE49-F238E27FC236}">
                <a16:creationId xmlns:a16="http://schemas.microsoft.com/office/drawing/2014/main" id="{41C69C0E-B263-41AE-8C2B-0AC58D0F9178}"/>
              </a:ext>
            </a:extLst>
          </p:cNvPr>
          <p:cNvSpPr txBox="1"/>
          <p:nvPr/>
        </p:nvSpPr>
        <p:spPr>
          <a:xfrm>
            <a:off x="461917" y="2517492"/>
            <a:ext cx="8397720" cy="3416320"/>
          </a:xfrm>
          <a:prstGeom prst="rect">
            <a:avLst/>
          </a:prstGeom>
          <a:noFill/>
        </p:spPr>
        <p:txBody>
          <a:bodyPr wrap="square">
            <a:spAutoFit/>
          </a:bodyPr>
          <a:lstStyle/>
          <a:p>
            <a:pPr marL="114300" indent="0">
              <a:buNone/>
            </a:pPr>
            <a:r>
              <a:rPr lang="es-CL" sz="2400" dirty="0">
                <a:solidFill>
                  <a:schemeClr val="bg1"/>
                </a:solidFill>
              </a:rPr>
              <a:t>Los actuadores son elementos encargados de aprovechar la energía que proviene del aire comprimido y transformarla en energía mecánica para realizar un movimiento. Este movimiento puede ser lineal (cilindros neumáticos), rotatorio (cilindros de cremallera, cilindros de paleta), o giratorio (motores neumáticos)</a:t>
            </a:r>
          </a:p>
          <a:p>
            <a:pPr marL="114300" indent="0">
              <a:buNone/>
            </a:pPr>
            <a:endParaRPr lang="es-CL" sz="2400" dirty="0"/>
          </a:p>
          <a:p>
            <a:pPr marL="114300" indent="0">
              <a:buNone/>
            </a:pPr>
            <a:r>
              <a:rPr lang="es-CL" sz="2600" b="1" dirty="0">
                <a:solidFill>
                  <a:schemeClr val="bg1"/>
                </a:solidFill>
              </a:rPr>
              <a:t>Existen cilindros de dos tipos:</a:t>
            </a:r>
          </a:p>
          <a:p>
            <a:pPr marL="342900" indent="-342900">
              <a:buFont typeface="Arial" panose="020B0604020202020204" pitchFamily="34" charset="0"/>
              <a:buChar char="•"/>
            </a:pPr>
            <a:r>
              <a:rPr lang="es-CL" sz="2400" dirty="0">
                <a:solidFill>
                  <a:schemeClr val="bg1"/>
                </a:solidFill>
              </a:rPr>
              <a:t>Cilindros de Simple Efecto</a:t>
            </a:r>
          </a:p>
          <a:p>
            <a:pPr marL="342900" indent="-342900">
              <a:buFont typeface="Arial" panose="020B0604020202020204" pitchFamily="34" charset="0"/>
              <a:buChar char="•"/>
            </a:pPr>
            <a:r>
              <a:rPr lang="es-CL" sz="2400" dirty="0">
                <a:solidFill>
                  <a:schemeClr val="bg1"/>
                </a:solidFill>
              </a:rPr>
              <a:t>Cilindros de Doble Efecto</a:t>
            </a:r>
          </a:p>
        </p:txBody>
      </p:sp>
    </p:spTree>
    <p:extLst>
      <p:ext uri="{BB962C8B-B14F-4D97-AF65-F5344CB8AC3E}">
        <p14:creationId xmlns:p14="http://schemas.microsoft.com/office/powerpoint/2010/main" val="15111911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4A89CC04-9E5A-45BC-BDC1-7694B72749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Rectángulo 9">
            <a:extLst>
              <a:ext uri="{FF2B5EF4-FFF2-40B4-BE49-F238E27FC236}">
                <a16:creationId xmlns:a16="http://schemas.microsoft.com/office/drawing/2014/main" id="{B263A589-862B-46FE-947A-C1E49DB6D165}"/>
              </a:ext>
            </a:extLst>
          </p:cNvPr>
          <p:cNvSpPr/>
          <p:nvPr/>
        </p:nvSpPr>
        <p:spPr>
          <a:xfrm>
            <a:off x="12020365" y="275204"/>
            <a:ext cx="171634" cy="6161103"/>
          </a:xfrm>
          <a:prstGeom prst="rect">
            <a:avLst/>
          </a:prstGeom>
          <a:solidFill>
            <a:srgbClr val="883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6" name="Título 3">
            <a:extLst>
              <a:ext uri="{FF2B5EF4-FFF2-40B4-BE49-F238E27FC236}">
                <a16:creationId xmlns:a16="http://schemas.microsoft.com/office/drawing/2014/main" id="{27409035-8202-4EB9-9D30-FE6DD6CE5419}"/>
              </a:ext>
            </a:extLst>
          </p:cNvPr>
          <p:cNvSpPr>
            <a:spLocks noGrp="1"/>
          </p:cNvSpPr>
          <p:nvPr>
            <p:ph type="title"/>
          </p:nvPr>
        </p:nvSpPr>
        <p:spPr>
          <a:xfrm>
            <a:off x="296663" y="365125"/>
            <a:ext cx="10515600" cy="1325563"/>
          </a:xfrm>
        </p:spPr>
        <p:txBody>
          <a:bodyPr/>
          <a:lstStyle/>
          <a:p>
            <a:r>
              <a:rPr lang="es-MX" dirty="0">
                <a:solidFill>
                  <a:srgbClr val="88354D"/>
                </a:solidFill>
              </a:rPr>
              <a:t>ELEMENTOS DE FUERZA</a:t>
            </a:r>
            <a:br>
              <a:rPr lang="es-MX" dirty="0"/>
            </a:br>
            <a:r>
              <a:rPr lang="es-MX" dirty="0">
                <a:solidFill>
                  <a:srgbClr val="A7A8AA"/>
                </a:solidFill>
              </a:rPr>
              <a:t>ACTUADORES</a:t>
            </a:r>
            <a:endParaRPr lang="es-CL" dirty="0">
              <a:solidFill>
                <a:srgbClr val="A7A8AA"/>
              </a:solidFill>
            </a:endParaRPr>
          </a:p>
        </p:txBody>
      </p:sp>
      <p:sp>
        <p:nvSpPr>
          <p:cNvPr id="17" name="Rectángulo 16">
            <a:extLst>
              <a:ext uri="{FF2B5EF4-FFF2-40B4-BE49-F238E27FC236}">
                <a16:creationId xmlns:a16="http://schemas.microsoft.com/office/drawing/2014/main" id="{77C7AA7B-38FD-4984-ABD9-83C49EFE6F4B}"/>
              </a:ext>
            </a:extLst>
          </p:cNvPr>
          <p:cNvSpPr/>
          <p:nvPr/>
        </p:nvSpPr>
        <p:spPr>
          <a:xfrm>
            <a:off x="403193" y="233392"/>
            <a:ext cx="1336831" cy="45719"/>
          </a:xfrm>
          <a:prstGeom prst="rect">
            <a:avLst/>
          </a:prstGeom>
          <a:solidFill>
            <a:srgbClr val="A7A8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9" name="Marcador de contenido 2">
            <a:extLst>
              <a:ext uri="{FF2B5EF4-FFF2-40B4-BE49-F238E27FC236}">
                <a16:creationId xmlns:a16="http://schemas.microsoft.com/office/drawing/2014/main" id="{F043E3AF-2A89-485F-A0C2-9293CA46291C}"/>
              </a:ext>
            </a:extLst>
          </p:cNvPr>
          <p:cNvSpPr txBox="1">
            <a:spLocks/>
          </p:cNvSpPr>
          <p:nvPr/>
        </p:nvSpPr>
        <p:spPr>
          <a:xfrm>
            <a:off x="838200" y="1825624"/>
            <a:ext cx="4864100" cy="4831207"/>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buNone/>
            </a:pPr>
            <a:r>
              <a:rPr lang="es-CL" b="1" dirty="0">
                <a:solidFill>
                  <a:srgbClr val="88354D"/>
                </a:solidFill>
              </a:rPr>
              <a:t>Cilindro de Simple Efecto</a:t>
            </a:r>
          </a:p>
        </p:txBody>
      </p:sp>
      <p:pic>
        <p:nvPicPr>
          <p:cNvPr id="13" name="Picture 2" descr="https://lh6.googleusercontent.com/PV_-7jCgidU6w2hX8nt4io3z30GFKJ_kZ758x-iTmvFdsSJ7OO6cWE1pLn_0k7JmqysneSNpKvHh7g0zLNYfb6lQIy1KFMVLxIwu-GL8zYnWfeZMtBOfIFMME3jTzQ">
            <a:extLst>
              <a:ext uri="{FF2B5EF4-FFF2-40B4-BE49-F238E27FC236}">
                <a16:creationId xmlns:a16="http://schemas.microsoft.com/office/drawing/2014/main" id="{6C46B55C-CCBA-43B5-B197-F09814BE2B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7618" y="2574813"/>
            <a:ext cx="7876765" cy="3861494"/>
          </a:xfrm>
          <a:prstGeom prst="rect">
            <a:avLst/>
          </a:prstGeom>
          <a:noFill/>
          <a:extLst>
            <a:ext uri="{909E8E84-426E-40DD-AFC4-6F175D3DCCD1}">
              <a14:hiddenFill xmlns:a14="http://schemas.microsoft.com/office/drawing/2010/main">
                <a:solidFill>
                  <a:srgbClr val="FFFFFF"/>
                </a:solidFill>
              </a14:hiddenFill>
            </a:ext>
          </a:extLst>
        </p:spPr>
      </p:pic>
      <p:sp>
        <p:nvSpPr>
          <p:cNvPr id="14" name="Rectángulo 13">
            <a:extLst>
              <a:ext uri="{FF2B5EF4-FFF2-40B4-BE49-F238E27FC236}">
                <a16:creationId xmlns:a16="http://schemas.microsoft.com/office/drawing/2014/main" id="{32FE62D6-EA0B-456C-B303-AA15D16F2841}"/>
              </a:ext>
            </a:extLst>
          </p:cNvPr>
          <p:cNvSpPr/>
          <p:nvPr/>
        </p:nvSpPr>
        <p:spPr>
          <a:xfrm>
            <a:off x="3048000" y="6410610"/>
            <a:ext cx="6096000" cy="246221"/>
          </a:xfrm>
          <a:prstGeom prst="rect">
            <a:avLst/>
          </a:prstGeom>
        </p:spPr>
        <p:txBody>
          <a:bodyPr>
            <a:spAutoFit/>
          </a:bodyPr>
          <a:lstStyle/>
          <a:p>
            <a:pPr algn="ctr">
              <a:spcAft>
                <a:spcPts val="800"/>
              </a:spcAft>
            </a:pPr>
            <a:r>
              <a:rPr lang="es-CL" sz="1000" dirty="0">
                <a:latin typeface="Calibri" panose="020F0502020204030204" pitchFamily="34" charset="0"/>
              </a:rPr>
              <a:t>Fuente: http://industrial-automatica.blogspot.com/2010/08/neumatica-basica.html</a:t>
            </a:r>
            <a:endParaRPr lang="es-CL" sz="1000" dirty="0"/>
          </a:p>
        </p:txBody>
      </p:sp>
    </p:spTree>
    <p:extLst>
      <p:ext uri="{BB962C8B-B14F-4D97-AF65-F5344CB8AC3E}">
        <p14:creationId xmlns:p14="http://schemas.microsoft.com/office/powerpoint/2010/main" val="35220181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D5AE9505-640A-4A76-BFEC-1F851BFB29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Rectángulo 9">
            <a:extLst>
              <a:ext uri="{FF2B5EF4-FFF2-40B4-BE49-F238E27FC236}">
                <a16:creationId xmlns:a16="http://schemas.microsoft.com/office/drawing/2014/main" id="{B263A589-862B-46FE-947A-C1E49DB6D165}"/>
              </a:ext>
            </a:extLst>
          </p:cNvPr>
          <p:cNvSpPr/>
          <p:nvPr/>
        </p:nvSpPr>
        <p:spPr>
          <a:xfrm>
            <a:off x="12020365" y="282884"/>
            <a:ext cx="171634" cy="6161103"/>
          </a:xfrm>
          <a:prstGeom prst="rect">
            <a:avLst/>
          </a:prstGeom>
          <a:solidFill>
            <a:srgbClr val="A7A8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6" name="Título 3">
            <a:extLst>
              <a:ext uri="{FF2B5EF4-FFF2-40B4-BE49-F238E27FC236}">
                <a16:creationId xmlns:a16="http://schemas.microsoft.com/office/drawing/2014/main" id="{AB8EDEAC-DE34-4551-AEBC-FF7A3B2E4893}"/>
              </a:ext>
            </a:extLst>
          </p:cNvPr>
          <p:cNvSpPr>
            <a:spLocks noGrp="1"/>
          </p:cNvSpPr>
          <p:nvPr>
            <p:ph type="title"/>
          </p:nvPr>
        </p:nvSpPr>
        <p:spPr>
          <a:xfrm>
            <a:off x="296663" y="365125"/>
            <a:ext cx="10515600" cy="1325563"/>
          </a:xfrm>
        </p:spPr>
        <p:txBody>
          <a:bodyPr/>
          <a:lstStyle/>
          <a:p>
            <a:r>
              <a:rPr lang="es-MX" dirty="0">
                <a:solidFill>
                  <a:srgbClr val="A7A8AA"/>
                </a:solidFill>
              </a:rPr>
              <a:t>EL PROBLEMA DE </a:t>
            </a:r>
            <a:br>
              <a:rPr lang="es-MX" dirty="0"/>
            </a:br>
            <a:r>
              <a:rPr lang="es-MX" dirty="0">
                <a:solidFill>
                  <a:srgbClr val="88354D"/>
                </a:solidFill>
              </a:rPr>
              <a:t>LA DESALINEACIÓN</a:t>
            </a:r>
            <a:endParaRPr lang="es-CL" dirty="0">
              <a:solidFill>
                <a:srgbClr val="88354D"/>
              </a:solidFill>
            </a:endParaRPr>
          </a:p>
        </p:txBody>
      </p:sp>
      <p:sp>
        <p:nvSpPr>
          <p:cNvPr id="17" name="Rectángulo 16">
            <a:extLst>
              <a:ext uri="{FF2B5EF4-FFF2-40B4-BE49-F238E27FC236}">
                <a16:creationId xmlns:a16="http://schemas.microsoft.com/office/drawing/2014/main" id="{2A714EAE-7E99-4E0C-822F-995C2159B4D3}"/>
              </a:ext>
            </a:extLst>
          </p:cNvPr>
          <p:cNvSpPr/>
          <p:nvPr/>
        </p:nvSpPr>
        <p:spPr>
          <a:xfrm>
            <a:off x="403193" y="260025"/>
            <a:ext cx="1336831" cy="45719"/>
          </a:xfrm>
          <a:prstGeom prst="rect">
            <a:avLst/>
          </a:prstGeom>
          <a:solidFill>
            <a:srgbClr val="883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pic>
        <p:nvPicPr>
          <p:cNvPr id="23" name="Picture 2" descr="Acoplamientos flexibles: elige el más adecuado - Industrial | Ferrer-Dalmau">
            <a:extLst>
              <a:ext uri="{FF2B5EF4-FFF2-40B4-BE49-F238E27FC236}">
                <a16:creationId xmlns:a16="http://schemas.microsoft.com/office/drawing/2014/main" id="{6B9DA1A4-75E0-47BB-B43E-239DCDC35A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7682" y="1584145"/>
            <a:ext cx="6835671" cy="3689709"/>
          </a:xfrm>
          <a:prstGeom prst="rect">
            <a:avLst/>
          </a:prstGeom>
          <a:noFill/>
          <a:extLst>
            <a:ext uri="{909E8E84-426E-40DD-AFC4-6F175D3DCCD1}">
              <a14:hiddenFill xmlns:a14="http://schemas.microsoft.com/office/drawing/2010/main">
                <a:solidFill>
                  <a:srgbClr val="FFFFFF"/>
                </a:solidFill>
              </a14:hiddenFill>
            </a:ext>
          </a:extLst>
        </p:spPr>
      </p:pic>
      <p:sp>
        <p:nvSpPr>
          <p:cNvPr id="24" name="CuadroTexto 23">
            <a:extLst>
              <a:ext uri="{FF2B5EF4-FFF2-40B4-BE49-F238E27FC236}">
                <a16:creationId xmlns:a16="http://schemas.microsoft.com/office/drawing/2014/main" id="{ED0C83C6-AF61-429F-B655-D6F909384765}"/>
              </a:ext>
            </a:extLst>
          </p:cNvPr>
          <p:cNvSpPr txBox="1"/>
          <p:nvPr/>
        </p:nvSpPr>
        <p:spPr>
          <a:xfrm>
            <a:off x="3838079" y="5705295"/>
            <a:ext cx="7998780" cy="461665"/>
          </a:xfrm>
          <a:prstGeom prst="rect">
            <a:avLst/>
          </a:prstGeom>
          <a:noFill/>
        </p:spPr>
        <p:txBody>
          <a:bodyPr wrap="square" rtlCol="0">
            <a:spAutoFit/>
          </a:bodyPr>
          <a:lstStyle/>
          <a:p>
            <a:pPr algn="ctr"/>
            <a:r>
              <a:rPr lang="es-CL" sz="1200" dirty="0"/>
              <a:t>Fuente: https://fdindustrial.es/wp-content/uploads/sites/5/brizy/5640/assets/images/iW=394&amp;iH=234&amp;oX=0&amp;oY=10&amp;cW=394&amp;cH=213/Desalineaciones.png</a:t>
            </a:r>
          </a:p>
        </p:txBody>
      </p:sp>
    </p:spTree>
    <p:extLst>
      <p:ext uri="{BB962C8B-B14F-4D97-AF65-F5344CB8AC3E}">
        <p14:creationId xmlns:p14="http://schemas.microsoft.com/office/powerpoint/2010/main" val="26420232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4A89CC04-9E5A-45BC-BDC1-7694B72749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Rectángulo 9">
            <a:extLst>
              <a:ext uri="{FF2B5EF4-FFF2-40B4-BE49-F238E27FC236}">
                <a16:creationId xmlns:a16="http://schemas.microsoft.com/office/drawing/2014/main" id="{B263A589-862B-46FE-947A-C1E49DB6D165}"/>
              </a:ext>
            </a:extLst>
          </p:cNvPr>
          <p:cNvSpPr/>
          <p:nvPr/>
        </p:nvSpPr>
        <p:spPr>
          <a:xfrm>
            <a:off x="12020365" y="275204"/>
            <a:ext cx="171634" cy="6161103"/>
          </a:xfrm>
          <a:prstGeom prst="rect">
            <a:avLst/>
          </a:prstGeom>
          <a:solidFill>
            <a:srgbClr val="883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6" name="Título 3">
            <a:extLst>
              <a:ext uri="{FF2B5EF4-FFF2-40B4-BE49-F238E27FC236}">
                <a16:creationId xmlns:a16="http://schemas.microsoft.com/office/drawing/2014/main" id="{27409035-8202-4EB9-9D30-FE6DD6CE5419}"/>
              </a:ext>
            </a:extLst>
          </p:cNvPr>
          <p:cNvSpPr>
            <a:spLocks noGrp="1"/>
          </p:cNvSpPr>
          <p:nvPr>
            <p:ph type="title"/>
          </p:nvPr>
        </p:nvSpPr>
        <p:spPr>
          <a:xfrm>
            <a:off x="296663" y="365125"/>
            <a:ext cx="10515600" cy="1325563"/>
          </a:xfrm>
        </p:spPr>
        <p:txBody>
          <a:bodyPr/>
          <a:lstStyle/>
          <a:p>
            <a:r>
              <a:rPr lang="es-MX" dirty="0">
                <a:solidFill>
                  <a:srgbClr val="88354D"/>
                </a:solidFill>
              </a:rPr>
              <a:t>ELEMENTOS DE FUERZA</a:t>
            </a:r>
            <a:br>
              <a:rPr lang="es-MX" dirty="0"/>
            </a:br>
            <a:r>
              <a:rPr lang="es-MX" dirty="0">
                <a:solidFill>
                  <a:srgbClr val="A7A8AA"/>
                </a:solidFill>
              </a:rPr>
              <a:t>ACTUADORES</a:t>
            </a:r>
            <a:endParaRPr lang="es-CL" dirty="0">
              <a:solidFill>
                <a:srgbClr val="A7A8AA"/>
              </a:solidFill>
            </a:endParaRPr>
          </a:p>
        </p:txBody>
      </p:sp>
      <p:sp>
        <p:nvSpPr>
          <p:cNvPr id="17" name="Rectángulo 16">
            <a:extLst>
              <a:ext uri="{FF2B5EF4-FFF2-40B4-BE49-F238E27FC236}">
                <a16:creationId xmlns:a16="http://schemas.microsoft.com/office/drawing/2014/main" id="{77C7AA7B-38FD-4984-ABD9-83C49EFE6F4B}"/>
              </a:ext>
            </a:extLst>
          </p:cNvPr>
          <p:cNvSpPr/>
          <p:nvPr/>
        </p:nvSpPr>
        <p:spPr>
          <a:xfrm>
            <a:off x="403193" y="233392"/>
            <a:ext cx="1336831" cy="45719"/>
          </a:xfrm>
          <a:prstGeom prst="rect">
            <a:avLst/>
          </a:prstGeom>
          <a:solidFill>
            <a:srgbClr val="A7A8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9" name="Marcador de contenido 2">
            <a:extLst>
              <a:ext uri="{FF2B5EF4-FFF2-40B4-BE49-F238E27FC236}">
                <a16:creationId xmlns:a16="http://schemas.microsoft.com/office/drawing/2014/main" id="{F043E3AF-2A89-485F-A0C2-9293CA46291C}"/>
              </a:ext>
            </a:extLst>
          </p:cNvPr>
          <p:cNvSpPr txBox="1">
            <a:spLocks/>
          </p:cNvSpPr>
          <p:nvPr/>
        </p:nvSpPr>
        <p:spPr>
          <a:xfrm>
            <a:off x="838200" y="1825624"/>
            <a:ext cx="4864100" cy="4831207"/>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buNone/>
            </a:pPr>
            <a:r>
              <a:rPr lang="es-CL" b="1" dirty="0">
                <a:solidFill>
                  <a:srgbClr val="88354D"/>
                </a:solidFill>
              </a:rPr>
              <a:t>Cilindro de Doble Efecto</a:t>
            </a:r>
          </a:p>
        </p:txBody>
      </p:sp>
      <p:sp>
        <p:nvSpPr>
          <p:cNvPr id="11" name="Rectángulo 10">
            <a:extLst>
              <a:ext uri="{FF2B5EF4-FFF2-40B4-BE49-F238E27FC236}">
                <a16:creationId xmlns:a16="http://schemas.microsoft.com/office/drawing/2014/main" id="{5ADF64D6-3E04-4876-BC16-70EC888E2AC4}"/>
              </a:ext>
            </a:extLst>
          </p:cNvPr>
          <p:cNvSpPr/>
          <p:nvPr/>
        </p:nvSpPr>
        <p:spPr>
          <a:xfrm>
            <a:off x="3048000" y="6410610"/>
            <a:ext cx="6096000" cy="246221"/>
          </a:xfrm>
          <a:prstGeom prst="rect">
            <a:avLst/>
          </a:prstGeom>
        </p:spPr>
        <p:txBody>
          <a:bodyPr>
            <a:spAutoFit/>
          </a:bodyPr>
          <a:lstStyle/>
          <a:p>
            <a:pPr algn="ctr"/>
            <a:r>
              <a:rPr lang="es-CL" sz="1000" dirty="0"/>
              <a:t>Fuente: http://industrial-automatica.blogspot.com/2010/08/neumatica-basica.html</a:t>
            </a:r>
            <a:endParaRPr lang="es-CL" sz="600" dirty="0"/>
          </a:p>
        </p:txBody>
      </p:sp>
      <p:pic>
        <p:nvPicPr>
          <p:cNvPr id="12" name="Picture 2" descr="https://lh6.googleusercontent.com/fy_9HoX2SkKX2kTT0zYS9Fu0T9MwzPV8oS0MBZEeXiTXUPIehyaXvbaQgEHGFK7RlH2pd7cPIwDxOODGeQyqSnO8xq1UC8CpOkwUYn0iJA0zXRWWNkSUxMRszHvC6Q">
            <a:extLst>
              <a:ext uri="{FF2B5EF4-FFF2-40B4-BE49-F238E27FC236}">
                <a16:creationId xmlns:a16="http://schemas.microsoft.com/office/drawing/2014/main" id="{6F43A538-E2FE-486A-9E9A-150471BF1A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9528" y="2476500"/>
            <a:ext cx="6032945" cy="38404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19107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4A89CC04-9E5A-45BC-BDC1-7694B72749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Rectángulo 9">
            <a:extLst>
              <a:ext uri="{FF2B5EF4-FFF2-40B4-BE49-F238E27FC236}">
                <a16:creationId xmlns:a16="http://schemas.microsoft.com/office/drawing/2014/main" id="{B263A589-862B-46FE-947A-C1E49DB6D165}"/>
              </a:ext>
            </a:extLst>
          </p:cNvPr>
          <p:cNvSpPr/>
          <p:nvPr/>
        </p:nvSpPr>
        <p:spPr>
          <a:xfrm>
            <a:off x="12020365" y="275204"/>
            <a:ext cx="171634" cy="6161103"/>
          </a:xfrm>
          <a:prstGeom prst="rect">
            <a:avLst/>
          </a:prstGeom>
          <a:solidFill>
            <a:srgbClr val="883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6" name="Título 3">
            <a:extLst>
              <a:ext uri="{FF2B5EF4-FFF2-40B4-BE49-F238E27FC236}">
                <a16:creationId xmlns:a16="http://schemas.microsoft.com/office/drawing/2014/main" id="{27409035-8202-4EB9-9D30-FE6DD6CE5419}"/>
              </a:ext>
            </a:extLst>
          </p:cNvPr>
          <p:cNvSpPr>
            <a:spLocks noGrp="1"/>
          </p:cNvSpPr>
          <p:nvPr>
            <p:ph type="title"/>
          </p:nvPr>
        </p:nvSpPr>
        <p:spPr>
          <a:xfrm>
            <a:off x="296663" y="365125"/>
            <a:ext cx="10515600" cy="1325563"/>
          </a:xfrm>
        </p:spPr>
        <p:txBody>
          <a:bodyPr/>
          <a:lstStyle/>
          <a:p>
            <a:r>
              <a:rPr lang="es-MX" dirty="0">
                <a:solidFill>
                  <a:srgbClr val="88354D"/>
                </a:solidFill>
              </a:rPr>
              <a:t>ELEMENTOS DE MANDO Y REGULACIÓN</a:t>
            </a:r>
            <a:br>
              <a:rPr lang="es-MX" dirty="0"/>
            </a:br>
            <a:r>
              <a:rPr lang="es-MX" dirty="0">
                <a:solidFill>
                  <a:srgbClr val="A7A8AA"/>
                </a:solidFill>
              </a:rPr>
              <a:t>VÁLVULAS</a:t>
            </a:r>
            <a:endParaRPr lang="es-CL" dirty="0">
              <a:solidFill>
                <a:srgbClr val="A7A8AA"/>
              </a:solidFill>
            </a:endParaRPr>
          </a:p>
        </p:txBody>
      </p:sp>
      <p:sp>
        <p:nvSpPr>
          <p:cNvPr id="17" name="Rectángulo 16">
            <a:extLst>
              <a:ext uri="{FF2B5EF4-FFF2-40B4-BE49-F238E27FC236}">
                <a16:creationId xmlns:a16="http://schemas.microsoft.com/office/drawing/2014/main" id="{77C7AA7B-38FD-4984-ABD9-83C49EFE6F4B}"/>
              </a:ext>
            </a:extLst>
          </p:cNvPr>
          <p:cNvSpPr/>
          <p:nvPr/>
        </p:nvSpPr>
        <p:spPr>
          <a:xfrm>
            <a:off x="403193" y="233392"/>
            <a:ext cx="1336831" cy="45719"/>
          </a:xfrm>
          <a:prstGeom prst="rect">
            <a:avLst/>
          </a:prstGeom>
          <a:solidFill>
            <a:srgbClr val="A7A8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3" name="Google Shape;305;p29">
            <a:extLst>
              <a:ext uri="{FF2B5EF4-FFF2-40B4-BE49-F238E27FC236}">
                <a16:creationId xmlns:a16="http://schemas.microsoft.com/office/drawing/2014/main" id="{94A5268C-9092-4939-89E8-5761E415B3D5}"/>
              </a:ext>
            </a:extLst>
          </p:cNvPr>
          <p:cNvSpPr/>
          <p:nvPr/>
        </p:nvSpPr>
        <p:spPr>
          <a:xfrm>
            <a:off x="1" y="2198844"/>
            <a:ext cx="6436310" cy="4104300"/>
          </a:xfrm>
          <a:prstGeom prst="rect">
            <a:avLst/>
          </a:prstGeom>
          <a:solidFill>
            <a:srgbClr val="88354D"/>
          </a:solidFill>
          <a:ln w="9525" cap="flat" cmpd="sng">
            <a:noFill/>
            <a:prstDash val="solid"/>
            <a:round/>
            <a:headEnd type="none" w="sm" len="sm"/>
            <a:tailEnd type="none" w="sm" len="sm"/>
          </a:ln>
        </p:spPr>
        <p:txBody>
          <a:bodyPr spcFirstLastPara="1" wrap="square" lIns="91425" tIns="45700" rIns="91425" bIns="45700" anchor="t" anchorCtr="0">
            <a:noAutofit/>
          </a:bodyPr>
          <a:lstStyle/>
          <a:p>
            <a:endParaRPr lang="es-CL" sz="2400" dirty="0">
              <a:solidFill>
                <a:schemeClr val="bg1"/>
              </a:solidFill>
            </a:endParaRPr>
          </a:p>
        </p:txBody>
      </p:sp>
      <p:sp>
        <p:nvSpPr>
          <p:cNvPr id="14" name="CuadroTexto 13">
            <a:extLst>
              <a:ext uri="{FF2B5EF4-FFF2-40B4-BE49-F238E27FC236}">
                <a16:creationId xmlns:a16="http://schemas.microsoft.com/office/drawing/2014/main" id="{8694A292-288F-4050-B05F-342117591884}"/>
              </a:ext>
            </a:extLst>
          </p:cNvPr>
          <p:cNvSpPr txBox="1"/>
          <p:nvPr/>
        </p:nvSpPr>
        <p:spPr>
          <a:xfrm>
            <a:off x="373139" y="2517492"/>
            <a:ext cx="5725819" cy="3416320"/>
          </a:xfrm>
          <a:prstGeom prst="rect">
            <a:avLst/>
          </a:prstGeom>
          <a:noFill/>
        </p:spPr>
        <p:txBody>
          <a:bodyPr wrap="square">
            <a:spAutoFit/>
          </a:bodyPr>
          <a:lstStyle/>
          <a:p>
            <a:pPr marL="114300" indent="0">
              <a:buNone/>
            </a:pPr>
            <a:r>
              <a:rPr lang="es-CL" sz="2400" dirty="0">
                <a:solidFill>
                  <a:schemeClr val="bg1"/>
                </a:solidFill>
              </a:rPr>
              <a:t>Las válvulas son elementos que desarrollan funciones de mando, mandan o regulan la puesta en marcha, el paro y la dirección, así como la presión o el caudal del fluido enviado por el compresor o almacenado en un depósito.</a:t>
            </a:r>
          </a:p>
          <a:p>
            <a:pPr marL="114300" indent="0">
              <a:buNone/>
            </a:pPr>
            <a:endParaRPr lang="es-CL" sz="2400" dirty="0">
              <a:solidFill>
                <a:schemeClr val="bg1"/>
              </a:solidFill>
            </a:endParaRPr>
          </a:p>
          <a:p>
            <a:pPr marL="114300" indent="0">
              <a:buNone/>
            </a:pPr>
            <a:r>
              <a:rPr lang="es-CL" sz="2400" dirty="0">
                <a:solidFill>
                  <a:schemeClr val="bg1"/>
                </a:solidFill>
              </a:rPr>
              <a:t>Las válvulas empleadas pueden ser accionadas o pilotadas por:</a:t>
            </a:r>
          </a:p>
        </p:txBody>
      </p:sp>
      <p:sp>
        <p:nvSpPr>
          <p:cNvPr id="15" name="CuadroTexto 14">
            <a:extLst>
              <a:ext uri="{FF2B5EF4-FFF2-40B4-BE49-F238E27FC236}">
                <a16:creationId xmlns:a16="http://schemas.microsoft.com/office/drawing/2014/main" id="{C086893B-7E44-4D58-A965-5025A4908579}"/>
              </a:ext>
            </a:extLst>
          </p:cNvPr>
          <p:cNvSpPr txBox="1"/>
          <p:nvPr/>
        </p:nvSpPr>
        <p:spPr>
          <a:xfrm>
            <a:off x="6653582" y="2566184"/>
            <a:ext cx="5149511" cy="3416320"/>
          </a:xfrm>
          <a:prstGeom prst="rect">
            <a:avLst/>
          </a:prstGeom>
          <a:noFill/>
        </p:spPr>
        <p:txBody>
          <a:bodyPr wrap="square">
            <a:spAutoFit/>
          </a:bodyPr>
          <a:lstStyle/>
          <a:p>
            <a:pPr marL="342900" indent="-342900" fontAlgn="base">
              <a:buClr>
                <a:schemeClr val="bg1">
                  <a:lumMod val="50000"/>
                </a:schemeClr>
              </a:buClr>
              <a:buFont typeface="Arial" panose="020B0604020202020204" pitchFamily="34" charset="0"/>
              <a:buChar char="•"/>
            </a:pPr>
            <a:r>
              <a:rPr lang="es-CL" sz="2400" b="1" dirty="0">
                <a:solidFill>
                  <a:srgbClr val="88354D"/>
                </a:solidFill>
              </a:rPr>
              <a:t>Medios manuales: </a:t>
            </a:r>
            <a:r>
              <a:rPr lang="es-CL" sz="2400" dirty="0"/>
              <a:t>Pulsador, palanca o pedal.</a:t>
            </a:r>
          </a:p>
          <a:p>
            <a:pPr marL="342900" indent="-342900" fontAlgn="base">
              <a:buClr>
                <a:schemeClr val="bg1">
                  <a:lumMod val="50000"/>
                </a:schemeClr>
              </a:buClr>
              <a:buFont typeface="Arial" panose="020B0604020202020204" pitchFamily="34" charset="0"/>
              <a:buChar char="•"/>
            </a:pPr>
            <a:r>
              <a:rPr lang="es-CL" sz="2400" b="1" dirty="0">
                <a:solidFill>
                  <a:srgbClr val="88354D"/>
                </a:solidFill>
              </a:rPr>
              <a:t>Medios mecánicos: </a:t>
            </a:r>
            <a:r>
              <a:rPr lang="es-CL" sz="2400" dirty="0"/>
              <a:t>Leva, rodillo o final de carrera, o rodillo escamoteable.</a:t>
            </a:r>
          </a:p>
          <a:p>
            <a:pPr marL="342900" indent="-342900" fontAlgn="base">
              <a:buClr>
                <a:schemeClr val="bg1">
                  <a:lumMod val="50000"/>
                </a:schemeClr>
              </a:buClr>
              <a:buFont typeface="Arial" panose="020B0604020202020204" pitchFamily="34" charset="0"/>
              <a:buChar char="•"/>
            </a:pPr>
            <a:r>
              <a:rPr lang="es-CL" sz="2400" b="1" dirty="0">
                <a:solidFill>
                  <a:srgbClr val="88354D"/>
                </a:solidFill>
              </a:rPr>
              <a:t>Medios eléctricos: </a:t>
            </a:r>
            <a:r>
              <a:rPr lang="es-CL" sz="2400" dirty="0"/>
              <a:t>Electroimán.</a:t>
            </a:r>
          </a:p>
          <a:p>
            <a:pPr marL="342900" indent="-342900" fontAlgn="base">
              <a:buClr>
                <a:schemeClr val="bg1">
                  <a:lumMod val="50000"/>
                </a:schemeClr>
              </a:buClr>
              <a:buFont typeface="Arial" panose="020B0604020202020204" pitchFamily="34" charset="0"/>
              <a:buChar char="•"/>
            </a:pPr>
            <a:r>
              <a:rPr lang="es-CL" sz="2400" b="1" dirty="0">
                <a:solidFill>
                  <a:srgbClr val="88354D"/>
                </a:solidFill>
              </a:rPr>
              <a:t>Medios neumáticos: </a:t>
            </a:r>
            <a:r>
              <a:rPr lang="es-CL" sz="2400" dirty="0"/>
              <a:t>Pilotaje neumático con presión, o con depresión.</a:t>
            </a:r>
          </a:p>
        </p:txBody>
      </p:sp>
    </p:spTree>
    <p:extLst>
      <p:ext uri="{BB962C8B-B14F-4D97-AF65-F5344CB8AC3E}">
        <p14:creationId xmlns:p14="http://schemas.microsoft.com/office/powerpoint/2010/main" val="20320293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4A89CC04-9E5A-45BC-BDC1-7694B72749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Rectángulo 9">
            <a:extLst>
              <a:ext uri="{FF2B5EF4-FFF2-40B4-BE49-F238E27FC236}">
                <a16:creationId xmlns:a16="http://schemas.microsoft.com/office/drawing/2014/main" id="{B263A589-862B-46FE-947A-C1E49DB6D165}"/>
              </a:ext>
            </a:extLst>
          </p:cNvPr>
          <p:cNvSpPr/>
          <p:nvPr/>
        </p:nvSpPr>
        <p:spPr>
          <a:xfrm>
            <a:off x="12020365" y="275204"/>
            <a:ext cx="171634" cy="6161103"/>
          </a:xfrm>
          <a:prstGeom prst="rect">
            <a:avLst/>
          </a:prstGeom>
          <a:solidFill>
            <a:srgbClr val="883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6" name="Título 3">
            <a:extLst>
              <a:ext uri="{FF2B5EF4-FFF2-40B4-BE49-F238E27FC236}">
                <a16:creationId xmlns:a16="http://schemas.microsoft.com/office/drawing/2014/main" id="{27409035-8202-4EB9-9D30-FE6DD6CE5419}"/>
              </a:ext>
            </a:extLst>
          </p:cNvPr>
          <p:cNvSpPr>
            <a:spLocks noGrp="1"/>
          </p:cNvSpPr>
          <p:nvPr>
            <p:ph type="title"/>
          </p:nvPr>
        </p:nvSpPr>
        <p:spPr>
          <a:xfrm>
            <a:off x="296663" y="365125"/>
            <a:ext cx="10515600" cy="1325563"/>
          </a:xfrm>
        </p:spPr>
        <p:txBody>
          <a:bodyPr/>
          <a:lstStyle/>
          <a:p>
            <a:r>
              <a:rPr lang="es-MX" dirty="0">
                <a:solidFill>
                  <a:srgbClr val="88354D"/>
                </a:solidFill>
              </a:rPr>
              <a:t>ELEMENTOS DE MANDO Y REGULACIÓN</a:t>
            </a:r>
            <a:br>
              <a:rPr lang="es-MX" dirty="0"/>
            </a:br>
            <a:r>
              <a:rPr lang="es-MX" dirty="0">
                <a:solidFill>
                  <a:srgbClr val="A7A8AA"/>
                </a:solidFill>
              </a:rPr>
              <a:t>VÁLVULAS</a:t>
            </a:r>
            <a:endParaRPr lang="es-CL" dirty="0">
              <a:solidFill>
                <a:srgbClr val="A7A8AA"/>
              </a:solidFill>
            </a:endParaRPr>
          </a:p>
        </p:txBody>
      </p:sp>
      <p:sp>
        <p:nvSpPr>
          <p:cNvPr id="17" name="Rectángulo 16">
            <a:extLst>
              <a:ext uri="{FF2B5EF4-FFF2-40B4-BE49-F238E27FC236}">
                <a16:creationId xmlns:a16="http://schemas.microsoft.com/office/drawing/2014/main" id="{77C7AA7B-38FD-4984-ABD9-83C49EFE6F4B}"/>
              </a:ext>
            </a:extLst>
          </p:cNvPr>
          <p:cNvSpPr/>
          <p:nvPr/>
        </p:nvSpPr>
        <p:spPr>
          <a:xfrm>
            <a:off x="403193" y="233392"/>
            <a:ext cx="1336831" cy="45719"/>
          </a:xfrm>
          <a:prstGeom prst="rect">
            <a:avLst/>
          </a:prstGeom>
          <a:solidFill>
            <a:srgbClr val="A7A8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3" name="Google Shape;305;p29">
            <a:extLst>
              <a:ext uri="{FF2B5EF4-FFF2-40B4-BE49-F238E27FC236}">
                <a16:creationId xmlns:a16="http://schemas.microsoft.com/office/drawing/2014/main" id="{94A5268C-9092-4939-89E8-5761E415B3D5}"/>
              </a:ext>
            </a:extLst>
          </p:cNvPr>
          <p:cNvSpPr/>
          <p:nvPr/>
        </p:nvSpPr>
        <p:spPr>
          <a:xfrm>
            <a:off x="1" y="2198844"/>
            <a:ext cx="6436310" cy="4104300"/>
          </a:xfrm>
          <a:prstGeom prst="rect">
            <a:avLst/>
          </a:prstGeom>
          <a:solidFill>
            <a:srgbClr val="88354D"/>
          </a:solidFill>
          <a:ln w="9525" cap="flat" cmpd="sng">
            <a:noFill/>
            <a:prstDash val="solid"/>
            <a:round/>
            <a:headEnd type="none" w="sm" len="sm"/>
            <a:tailEnd type="none" w="sm" len="sm"/>
          </a:ln>
        </p:spPr>
        <p:txBody>
          <a:bodyPr spcFirstLastPara="1" wrap="square" lIns="91425" tIns="45700" rIns="91425" bIns="45700" anchor="t" anchorCtr="0">
            <a:noAutofit/>
          </a:bodyPr>
          <a:lstStyle/>
          <a:p>
            <a:endParaRPr lang="es-CL" sz="2400" dirty="0">
              <a:solidFill>
                <a:schemeClr val="bg1"/>
              </a:solidFill>
            </a:endParaRPr>
          </a:p>
        </p:txBody>
      </p:sp>
      <p:sp>
        <p:nvSpPr>
          <p:cNvPr id="14" name="CuadroTexto 13">
            <a:extLst>
              <a:ext uri="{FF2B5EF4-FFF2-40B4-BE49-F238E27FC236}">
                <a16:creationId xmlns:a16="http://schemas.microsoft.com/office/drawing/2014/main" id="{8694A292-288F-4050-B05F-342117591884}"/>
              </a:ext>
            </a:extLst>
          </p:cNvPr>
          <p:cNvSpPr txBox="1"/>
          <p:nvPr/>
        </p:nvSpPr>
        <p:spPr>
          <a:xfrm>
            <a:off x="373139" y="2517492"/>
            <a:ext cx="5725819" cy="3046988"/>
          </a:xfrm>
          <a:prstGeom prst="rect">
            <a:avLst/>
          </a:prstGeom>
          <a:noFill/>
        </p:spPr>
        <p:txBody>
          <a:bodyPr wrap="square">
            <a:spAutoFit/>
          </a:bodyPr>
          <a:lstStyle/>
          <a:p>
            <a:pPr marL="114300" indent="0">
              <a:buNone/>
            </a:pPr>
            <a:r>
              <a:rPr lang="es-CL" sz="2400" dirty="0">
                <a:solidFill>
                  <a:schemeClr val="bg1"/>
                </a:solidFill>
              </a:rPr>
              <a:t>Según su función, las válvulas se pueden subdividir en 5 grupos:</a:t>
            </a:r>
          </a:p>
          <a:p>
            <a:pPr marL="114300" indent="0">
              <a:buNone/>
            </a:pPr>
            <a:endParaRPr lang="es-CL" sz="2400" dirty="0">
              <a:solidFill>
                <a:schemeClr val="bg1"/>
              </a:solidFill>
            </a:endParaRPr>
          </a:p>
          <a:p>
            <a:pPr marL="628650" indent="-514350">
              <a:buFont typeface="+mj-lt"/>
              <a:buAutoNum type="arabicPeriod"/>
            </a:pPr>
            <a:r>
              <a:rPr lang="es-CL" sz="2400" dirty="0">
                <a:solidFill>
                  <a:schemeClr val="bg1"/>
                </a:solidFill>
              </a:rPr>
              <a:t>Válvulas distribuidoras</a:t>
            </a:r>
          </a:p>
          <a:p>
            <a:pPr marL="628650" indent="-514350">
              <a:buFont typeface="+mj-lt"/>
              <a:buAutoNum type="arabicPeriod"/>
            </a:pPr>
            <a:r>
              <a:rPr lang="es-CL" sz="2400" dirty="0">
                <a:solidFill>
                  <a:schemeClr val="bg1"/>
                </a:solidFill>
              </a:rPr>
              <a:t>Válvulas de bloqueo</a:t>
            </a:r>
          </a:p>
          <a:p>
            <a:pPr marL="628650" indent="-514350">
              <a:buFont typeface="+mj-lt"/>
              <a:buAutoNum type="arabicPeriod"/>
            </a:pPr>
            <a:r>
              <a:rPr lang="es-CL" sz="2400" dirty="0">
                <a:solidFill>
                  <a:schemeClr val="bg1"/>
                </a:solidFill>
              </a:rPr>
              <a:t>Válvulas reguladoras de presión</a:t>
            </a:r>
          </a:p>
          <a:p>
            <a:pPr marL="628650" indent="-514350">
              <a:buFont typeface="+mj-lt"/>
              <a:buAutoNum type="arabicPeriod"/>
            </a:pPr>
            <a:r>
              <a:rPr lang="es-CL" sz="2400" dirty="0">
                <a:solidFill>
                  <a:schemeClr val="bg1"/>
                </a:solidFill>
              </a:rPr>
              <a:t>Válvulas reguladoras de caudal</a:t>
            </a:r>
          </a:p>
          <a:p>
            <a:pPr marL="628650" indent="-514350">
              <a:buFont typeface="+mj-lt"/>
              <a:buAutoNum type="arabicPeriod"/>
            </a:pPr>
            <a:r>
              <a:rPr lang="es-CL" sz="2400" dirty="0">
                <a:solidFill>
                  <a:schemeClr val="bg1"/>
                </a:solidFill>
              </a:rPr>
              <a:t>Válvulas de cierre</a:t>
            </a:r>
          </a:p>
        </p:txBody>
      </p:sp>
      <p:pic>
        <p:nvPicPr>
          <p:cNvPr id="9" name="Picture 2" descr="https://lh3.googleusercontent.com/5cvwTAgXqKzJ_RM3x7aCTBOi-Mpfrs4dFT-_euz1a8jbpq8-dgU9K6ISPXYWd3WhQj61vfgVDc2CJKTp6HfEWpEkpo09Ghpp5nPrSY88MS5JrnyOW65kCkNJyaSh7g">
            <a:extLst>
              <a:ext uri="{FF2B5EF4-FFF2-40B4-BE49-F238E27FC236}">
                <a16:creationId xmlns:a16="http://schemas.microsoft.com/office/drawing/2014/main" id="{97E1BAAA-47E2-423D-B8D3-4D7DB63721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44413" y="1352806"/>
            <a:ext cx="2933700" cy="5169515"/>
          </a:xfrm>
          <a:prstGeom prst="rect">
            <a:avLst/>
          </a:prstGeom>
          <a:noFill/>
          <a:extLst>
            <a:ext uri="{909E8E84-426E-40DD-AFC4-6F175D3DCCD1}">
              <a14:hiddenFill xmlns:a14="http://schemas.microsoft.com/office/drawing/2010/main">
                <a:solidFill>
                  <a:srgbClr val="FFFFFF"/>
                </a:solidFill>
              </a14:hiddenFill>
            </a:ext>
          </a:extLst>
        </p:spPr>
      </p:pic>
      <p:sp>
        <p:nvSpPr>
          <p:cNvPr id="11" name="Rectángulo 10">
            <a:extLst>
              <a:ext uri="{FF2B5EF4-FFF2-40B4-BE49-F238E27FC236}">
                <a16:creationId xmlns:a16="http://schemas.microsoft.com/office/drawing/2014/main" id="{D215E948-CC95-4731-995C-2B27BA8E97A1}"/>
              </a:ext>
            </a:extLst>
          </p:cNvPr>
          <p:cNvSpPr/>
          <p:nvPr/>
        </p:nvSpPr>
        <p:spPr>
          <a:xfrm>
            <a:off x="5948962" y="6429183"/>
            <a:ext cx="6096000" cy="246221"/>
          </a:xfrm>
          <a:prstGeom prst="rect">
            <a:avLst/>
          </a:prstGeom>
        </p:spPr>
        <p:txBody>
          <a:bodyPr>
            <a:spAutoFit/>
          </a:bodyPr>
          <a:lstStyle/>
          <a:p>
            <a:pPr algn="ctr">
              <a:spcAft>
                <a:spcPts val="800"/>
              </a:spcAft>
            </a:pPr>
            <a:r>
              <a:rPr lang="es-CL" sz="1000" dirty="0">
                <a:latin typeface="Calibri" panose="020F0502020204030204" pitchFamily="34" charset="0"/>
              </a:rPr>
              <a:t>Fuente: http://industrial-automatica.blogspot.com/2010/08/neumatica-basica.html</a:t>
            </a:r>
            <a:endParaRPr lang="es-CL" sz="1000" dirty="0"/>
          </a:p>
        </p:txBody>
      </p:sp>
    </p:spTree>
    <p:extLst>
      <p:ext uri="{BB962C8B-B14F-4D97-AF65-F5344CB8AC3E}">
        <p14:creationId xmlns:p14="http://schemas.microsoft.com/office/powerpoint/2010/main" val="9583967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4A89CC04-9E5A-45BC-BDC1-7694B72749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Rectángulo 9">
            <a:extLst>
              <a:ext uri="{FF2B5EF4-FFF2-40B4-BE49-F238E27FC236}">
                <a16:creationId xmlns:a16="http://schemas.microsoft.com/office/drawing/2014/main" id="{B263A589-862B-46FE-947A-C1E49DB6D165}"/>
              </a:ext>
            </a:extLst>
          </p:cNvPr>
          <p:cNvSpPr/>
          <p:nvPr/>
        </p:nvSpPr>
        <p:spPr>
          <a:xfrm>
            <a:off x="12020365" y="275204"/>
            <a:ext cx="171634" cy="6161103"/>
          </a:xfrm>
          <a:prstGeom prst="rect">
            <a:avLst/>
          </a:prstGeom>
          <a:solidFill>
            <a:srgbClr val="883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6" name="Título 3">
            <a:extLst>
              <a:ext uri="{FF2B5EF4-FFF2-40B4-BE49-F238E27FC236}">
                <a16:creationId xmlns:a16="http://schemas.microsoft.com/office/drawing/2014/main" id="{27409035-8202-4EB9-9D30-FE6DD6CE5419}"/>
              </a:ext>
            </a:extLst>
          </p:cNvPr>
          <p:cNvSpPr>
            <a:spLocks noGrp="1"/>
          </p:cNvSpPr>
          <p:nvPr>
            <p:ph type="title"/>
          </p:nvPr>
        </p:nvSpPr>
        <p:spPr>
          <a:xfrm>
            <a:off x="296663" y="365125"/>
            <a:ext cx="10515600" cy="1325563"/>
          </a:xfrm>
        </p:spPr>
        <p:txBody>
          <a:bodyPr/>
          <a:lstStyle/>
          <a:p>
            <a:r>
              <a:rPr lang="es-MX" dirty="0">
                <a:solidFill>
                  <a:srgbClr val="88354D"/>
                </a:solidFill>
              </a:rPr>
              <a:t>HERRAMIENTAS NECESARIAS PARA EL</a:t>
            </a:r>
            <a:br>
              <a:rPr lang="es-MX" dirty="0"/>
            </a:br>
            <a:r>
              <a:rPr lang="es-MX" dirty="0">
                <a:solidFill>
                  <a:srgbClr val="A7A8AA"/>
                </a:solidFill>
              </a:rPr>
              <a:t>MONTAJE NEUMÁTICO</a:t>
            </a:r>
            <a:endParaRPr lang="es-CL" dirty="0">
              <a:solidFill>
                <a:srgbClr val="A7A8AA"/>
              </a:solidFill>
            </a:endParaRPr>
          </a:p>
        </p:txBody>
      </p:sp>
      <p:sp>
        <p:nvSpPr>
          <p:cNvPr id="17" name="Rectángulo 16">
            <a:extLst>
              <a:ext uri="{FF2B5EF4-FFF2-40B4-BE49-F238E27FC236}">
                <a16:creationId xmlns:a16="http://schemas.microsoft.com/office/drawing/2014/main" id="{77C7AA7B-38FD-4984-ABD9-83C49EFE6F4B}"/>
              </a:ext>
            </a:extLst>
          </p:cNvPr>
          <p:cNvSpPr/>
          <p:nvPr/>
        </p:nvSpPr>
        <p:spPr>
          <a:xfrm>
            <a:off x="403193" y="233392"/>
            <a:ext cx="1336831" cy="45719"/>
          </a:xfrm>
          <a:prstGeom prst="rect">
            <a:avLst/>
          </a:prstGeom>
          <a:solidFill>
            <a:srgbClr val="A7A8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3" name="Google Shape;305;p29">
            <a:extLst>
              <a:ext uri="{FF2B5EF4-FFF2-40B4-BE49-F238E27FC236}">
                <a16:creationId xmlns:a16="http://schemas.microsoft.com/office/drawing/2014/main" id="{94A5268C-9092-4939-89E8-5761E415B3D5}"/>
              </a:ext>
            </a:extLst>
          </p:cNvPr>
          <p:cNvSpPr/>
          <p:nvPr/>
        </p:nvSpPr>
        <p:spPr>
          <a:xfrm>
            <a:off x="1" y="2198844"/>
            <a:ext cx="6809172" cy="4104300"/>
          </a:xfrm>
          <a:prstGeom prst="rect">
            <a:avLst/>
          </a:prstGeom>
          <a:solidFill>
            <a:srgbClr val="88354D"/>
          </a:solidFill>
          <a:ln w="9525" cap="flat" cmpd="sng">
            <a:noFill/>
            <a:prstDash val="solid"/>
            <a:round/>
            <a:headEnd type="none" w="sm" len="sm"/>
            <a:tailEnd type="none" w="sm" len="sm"/>
          </a:ln>
        </p:spPr>
        <p:txBody>
          <a:bodyPr spcFirstLastPara="1" wrap="square" lIns="91425" tIns="45700" rIns="91425" bIns="45700" anchor="t" anchorCtr="0">
            <a:noAutofit/>
          </a:bodyPr>
          <a:lstStyle/>
          <a:p>
            <a:endParaRPr lang="es-CL" sz="2400" dirty="0">
              <a:solidFill>
                <a:schemeClr val="bg1"/>
              </a:solidFill>
            </a:endParaRPr>
          </a:p>
        </p:txBody>
      </p:sp>
      <p:sp>
        <p:nvSpPr>
          <p:cNvPr id="14" name="CuadroTexto 13">
            <a:extLst>
              <a:ext uri="{FF2B5EF4-FFF2-40B4-BE49-F238E27FC236}">
                <a16:creationId xmlns:a16="http://schemas.microsoft.com/office/drawing/2014/main" id="{8694A292-288F-4050-B05F-342117591884}"/>
              </a:ext>
            </a:extLst>
          </p:cNvPr>
          <p:cNvSpPr txBox="1"/>
          <p:nvPr/>
        </p:nvSpPr>
        <p:spPr>
          <a:xfrm>
            <a:off x="370181" y="2358168"/>
            <a:ext cx="6261438" cy="3785652"/>
          </a:xfrm>
          <a:prstGeom prst="rect">
            <a:avLst/>
          </a:prstGeom>
          <a:noFill/>
        </p:spPr>
        <p:txBody>
          <a:bodyPr wrap="square">
            <a:spAutoFit/>
          </a:bodyPr>
          <a:lstStyle/>
          <a:p>
            <a:pPr marL="114300" indent="0">
              <a:buNone/>
            </a:pPr>
            <a:r>
              <a:rPr lang="es-CL" sz="2400" dirty="0">
                <a:solidFill>
                  <a:schemeClr val="bg1"/>
                </a:solidFill>
              </a:rPr>
              <a:t>Algunas de las herramientas que pueden considerarse imprescindibles para las tareas de montaje son:</a:t>
            </a:r>
          </a:p>
          <a:p>
            <a:pPr marL="628650" indent="-514350" fontAlgn="base">
              <a:buFont typeface="+mj-lt"/>
              <a:buAutoNum type="arabicPeriod"/>
            </a:pPr>
            <a:r>
              <a:rPr lang="es-CL" sz="2400" dirty="0">
                <a:solidFill>
                  <a:schemeClr val="bg1"/>
                </a:solidFill>
              </a:rPr>
              <a:t>Juegos de llaves, juegos de alicates, destornilladores.</a:t>
            </a:r>
          </a:p>
          <a:p>
            <a:pPr marL="628650" indent="-514350" fontAlgn="base">
              <a:buFont typeface="+mj-lt"/>
              <a:buAutoNum type="arabicPeriod"/>
            </a:pPr>
            <a:r>
              <a:rPr lang="es-CL" sz="2400" dirty="0">
                <a:solidFill>
                  <a:schemeClr val="bg1"/>
                </a:solidFill>
              </a:rPr>
              <a:t>Equipos de unión por soldadura.</a:t>
            </a:r>
          </a:p>
          <a:p>
            <a:pPr marL="628650" indent="-514350" fontAlgn="base">
              <a:buFont typeface="+mj-lt"/>
              <a:buAutoNum type="arabicPeriod"/>
            </a:pPr>
            <a:r>
              <a:rPr lang="es-CL" sz="2400" dirty="0">
                <a:solidFill>
                  <a:schemeClr val="bg1"/>
                </a:solidFill>
              </a:rPr>
              <a:t>Herramientas de corte, curvado y abocardado de tubos.</a:t>
            </a:r>
          </a:p>
          <a:p>
            <a:pPr marL="628650" indent="-514350" fontAlgn="base">
              <a:buFont typeface="+mj-lt"/>
              <a:buAutoNum type="arabicPeriod"/>
            </a:pPr>
            <a:r>
              <a:rPr lang="es-CL" sz="2400" dirty="0">
                <a:solidFill>
                  <a:schemeClr val="bg1"/>
                </a:solidFill>
              </a:rPr>
              <a:t>Dinamómetro</a:t>
            </a:r>
          </a:p>
          <a:p>
            <a:pPr marL="628650" indent="-514350" fontAlgn="base">
              <a:buFont typeface="+mj-lt"/>
              <a:buAutoNum type="arabicPeriod"/>
            </a:pPr>
            <a:r>
              <a:rPr lang="es-CL" sz="2400" dirty="0">
                <a:solidFill>
                  <a:schemeClr val="bg1"/>
                </a:solidFill>
              </a:rPr>
              <a:t>Flexómetros y pie de metro.</a:t>
            </a:r>
          </a:p>
        </p:txBody>
      </p:sp>
      <p:pic>
        <p:nvPicPr>
          <p:cNvPr id="12" name="Picture 2" descr="https://www.ajm.es/wp-content/uploads/2018/08/montajes-cuadros-neumaticos.jpg">
            <a:extLst>
              <a:ext uri="{FF2B5EF4-FFF2-40B4-BE49-F238E27FC236}">
                <a16:creationId xmlns:a16="http://schemas.microsoft.com/office/drawing/2014/main" id="{CD993E96-10B9-4D3B-834C-9BCC783D74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8388" y="1563885"/>
            <a:ext cx="4279900" cy="4579935"/>
          </a:xfrm>
          <a:prstGeom prst="rect">
            <a:avLst/>
          </a:prstGeom>
          <a:noFill/>
          <a:extLst>
            <a:ext uri="{909E8E84-426E-40DD-AFC4-6F175D3DCCD1}">
              <a14:hiddenFill xmlns:a14="http://schemas.microsoft.com/office/drawing/2010/main">
                <a:solidFill>
                  <a:srgbClr val="FFFFFF"/>
                </a:solidFill>
              </a14:hiddenFill>
            </a:ext>
          </a:extLst>
        </p:spPr>
      </p:pic>
      <p:sp>
        <p:nvSpPr>
          <p:cNvPr id="15" name="CuadroTexto 14">
            <a:extLst>
              <a:ext uri="{FF2B5EF4-FFF2-40B4-BE49-F238E27FC236}">
                <a16:creationId xmlns:a16="http://schemas.microsoft.com/office/drawing/2014/main" id="{1C615EEF-0D95-4C1E-A72C-A13741FDF1A9}"/>
              </a:ext>
            </a:extLst>
          </p:cNvPr>
          <p:cNvSpPr txBox="1"/>
          <p:nvPr/>
        </p:nvSpPr>
        <p:spPr>
          <a:xfrm>
            <a:off x="7170937" y="6203201"/>
            <a:ext cx="4114801" cy="400110"/>
          </a:xfrm>
          <a:prstGeom prst="rect">
            <a:avLst/>
          </a:prstGeom>
          <a:noFill/>
        </p:spPr>
        <p:txBody>
          <a:bodyPr wrap="square" rtlCol="0">
            <a:spAutoFit/>
          </a:bodyPr>
          <a:lstStyle/>
          <a:p>
            <a:pPr algn="ctr"/>
            <a:r>
              <a:rPr lang="es-CL" sz="1000" dirty="0">
                <a:latin typeface="Calibri" panose="020F0502020204030204" pitchFamily="34" charset="0"/>
                <a:cs typeface="Calibri" panose="020F0502020204030204" pitchFamily="34" charset="0"/>
              </a:rPr>
              <a:t>Fuente: https://www.ajm.es/servicios/montajes-llave-mano-cuadros-neumaticos/montajes-cuadros-neumaticos/</a:t>
            </a:r>
          </a:p>
        </p:txBody>
      </p:sp>
    </p:spTree>
    <p:extLst>
      <p:ext uri="{BB962C8B-B14F-4D97-AF65-F5344CB8AC3E}">
        <p14:creationId xmlns:p14="http://schemas.microsoft.com/office/powerpoint/2010/main" val="19901211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4A89CC04-9E5A-45BC-BDC1-7694B72749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Rectángulo 9">
            <a:extLst>
              <a:ext uri="{FF2B5EF4-FFF2-40B4-BE49-F238E27FC236}">
                <a16:creationId xmlns:a16="http://schemas.microsoft.com/office/drawing/2014/main" id="{B263A589-862B-46FE-947A-C1E49DB6D165}"/>
              </a:ext>
            </a:extLst>
          </p:cNvPr>
          <p:cNvSpPr/>
          <p:nvPr/>
        </p:nvSpPr>
        <p:spPr>
          <a:xfrm>
            <a:off x="12020365" y="275204"/>
            <a:ext cx="171634" cy="6161103"/>
          </a:xfrm>
          <a:prstGeom prst="rect">
            <a:avLst/>
          </a:prstGeom>
          <a:solidFill>
            <a:srgbClr val="883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6" name="Título 3">
            <a:extLst>
              <a:ext uri="{FF2B5EF4-FFF2-40B4-BE49-F238E27FC236}">
                <a16:creationId xmlns:a16="http://schemas.microsoft.com/office/drawing/2014/main" id="{27409035-8202-4EB9-9D30-FE6DD6CE5419}"/>
              </a:ext>
            </a:extLst>
          </p:cNvPr>
          <p:cNvSpPr>
            <a:spLocks noGrp="1"/>
          </p:cNvSpPr>
          <p:nvPr>
            <p:ph type="title"/>
          </p:nvPr>
        </p:nvSpPr>
        <p:spPr>
          <a:xfrm>
            <a:off x="296663" y="365125"/>
            <a:ext cx="10515600" cy="1325563"/>
          </a:xfrm>
        </p:spPr>
        <p:txBody>
          <a:bodyPr/>
          <a:lstStyle/>
          <a:p>
            <a:r>
              <a:rPr lang="es-MX" dirty="0">
                <a:solidFill>
                  <a:srgbClr val="88354D"/>
                </a:solidFill>
              </a:rPr>
              <a:t>PREVENCIÓN DE RIESGOS EN EL</a:t>
            </a:r>
            <a:br>
              <a:rPr lang="es-MX" dirty="0"/>
            </a:br>
            <a:r>
              <a:rPr lang="es-MX" dirty="0">
                <a:solidFill>
                  <a:srgbClr val="A7A8AA"/>
                </a:solidFill>
              </a:rPr>
              <a:t>MONTAJE NEUMÁTICO</a:t>
            </a:r>
            <a:endParaRPr lang="es-CL" dirty="0">
              <a:solidFill>
                <a:srgbClr val="A7A8AA"/>
              </a:solidFill>
            </a:endParaRPr>
          </a:p>
        </p:txBody>
      </p:sp>
      <p:sp>
        <p:nvSpPr>
          <p:cNvPr id="17" name="Rectángulo 16">
            <a:extLst>
              <a:ext uri="{FF2B5EF4-FFF2-40B4-BE49-F238E27FC236}">
                <a16:creationId xmlns:a16="http://schemas.microsoft.com/office/drawing/2014/main" id="{77C7AA7B-38FD-4984-ABD9-83C49EFE6F4B}"/>
              </a:ext>
            </a:extLst>
          </p:cNvPr>
          <p:cNvSpPr/>
          <p:nvPr/>
        </p:nvSpPr>
        <p:spPr>
          <a:xfrm>
            <a:off x="403193" y="233392"/>
            <a:ext cx="1336831" cy="45719"/>
          </a:xfrm>
          <a:prstGeom prst="rect">
            <a:avLst/>
          </a:prstGeom>
          <a:solidFill>
            <a:srgbClr val="A7A8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3" name="Google Shape;305;p29">
            <a:extLst>
              <a:ext uri="{FF2B5EF4-FFF2-40B4-BE49-F238E27FC236}">
                <a16:creationId xmlns:a16="http://schemas.microsoft.com/office/drawing/2014/main" id="{94A5268C-9092-4939-89E8-5761E415B3D5}"/>
              </a:ext>
            </a:extLst>
          </p:cNvPr>
          <p:cNvSpPr/>
          <p:nvPr/>
        </p:nvSpPr>
        <p:spPr>
          <a:xfrm>
            <a:off x="0" y="2198844"/>
            <a:ext cx="10591059" cy="4104300"/>
          </a:xfrm>
          <a:prstGeom prst="rect">
            <a:avLst/>
          </a:prstGeom>
          <a:solidFill>
            <a:srgbClr val="88354D"/>
          </a:solidFill>
          <a:ln w="9525" cap="flat" cmpd="sng">
            <a:noFill/>
            <a:prstDash val="solid"/>
            <a:round/>
            <a:headEnd type="none" w="sm" len="sm"/>
            <a:tailEnd type="none" w="sm" len="sm"/>
          </a:ln>
        </p:spPr>
        <p:txBody>
          <a:bodyPr spcFirstLastPara="1" wrap="square" lIns="91425" tIns="45700" rIns="91425" bIns="45700" anchor="t" anchorCtr="0">
            <a:noAutofit/>
          </a:bodyPr>
          <a:lstStyle/>
          <a:p>
            <a:endParaRPr lang="es-CL" sz="2400" dirty="0">
              <a:solidFill>
                <a:schemeClr val="bg1"/>
              </a:solidFill>
            </a:endParaRPr>
          </a:p>
        </p:txBody>
      </p:sp>
      <p:sp>
        <p:nvSpPr>
          <p:cNvPr id="14" name="CuadroTexto 13">
            <a:extLst>
              <a:ext uri="{FF2B5EF4-FFF2-40B4-BE49-F238E27FC236}">
                <a16:creationId xmlns:a16="http://schemas.microsoft.com/office/drawing/2014/main" id="{8694A292-288F-4050-B05F-342117591884}"/>
              </a:ext>
            </a:extLst>
          </p:cNvPr>
          <p:cNvSpPr txBox="1"/>
          <p:nvPr/>
        </p:nvSpPr>
        <p:spPr>
          <a:xfrm>
            <a:off x="334669" y="2304900"/>
            <a:ext cx="10149858" cy="3847207"/>
          </a:xfrm>
          <a:prstGeom prst="rect">
            <a:avLst/>
          </a:prstGeom>
          <a:noFill/>
        </p:spPr>
        <p:txBody>
          <a:bodyPr wrap="square">
            <a:spAutoFit/>
          </a:bodyPr>
          <a:lstStyle/>
          <a:p>
            <a:pPr marL="114300" indent="0">
              <a:buNone/>
            </a:pPr>
            <a:r>
              <a:rPr lang="es-CL" sz="2400" b="1" dirty="0">
                <a:solidFill>
                  <a:schemeClr val="bg1"/>
                </a:solidFill>
              </a:rPr>
              <a:t>Para reducir los riesgos de accidentes, es importante que:</a:t>
            </a:r>
          </a:p>
          <a:p>
            <a:pPr marL="628650" indent="-514350">
              <a:buFont typeface="+mj-lt"/>
              <a:buAutoNum type="arabicPeriod"/>
            </a:pPr>
            <a:r>
              <a:rPr lang="es-CL" sz="2000" dirty="0">
                <a:solidFill>
                  <a:schemeClr val="bg1"/>
                </a:solidFill>
              </a:rPr>
              <a:t>Revises las especificaciones de uso para cada elemento. Comprueba que vas a trabajar con magnitudes adecuadas de presión, de caudal y de temperatura. </a:t>
            </a:r>
          </a:p>
          <a:p>
            <a:pPr marL="628650" indent="-514350">
              <a:buFont typeface="+mj-lt"/>
              <a:buAutoNum type="arabicPeriod"/>
            </a:pPr>
            <a:r>
              <a:rPr lang="es-CL" sz="2000" dirty="0">
                <a:solidFill>
                  <a:schemeClr val="bg1"/>
                </a:solidFill>
              </a:rPr>
              <a:t>Aprendas a conectar de forma correcta los elementos neumáticos, teniendo absoluta claridad de la ubicación de las vías de entrada y salida de válvulas.</a:t>
            </a:r>
          </a:p>
          <a:p>
            <a:pPr marL="628650" indent="-514350">
              <a:buFont typeface="+mj-lt"/>
              <a:buAutoNum type="arabicPeriod"/>
            </a:pPr>
            <a:r>
              <a:rPr lang="es-CL" sz="2000" dirty="0">
                <a:solidFill>
                  <a:schemeClr val="bg1"/>
                </a:solidFill>
              </a:rPr>
              <a:t>Para realizar el mantenimiento del sistema neumático, debes asegurarte de que el suministro eléctrico se encuentra apagado y bloqueado, además de asegurarte de la correcta detención del compresor neumático. </a:t>
            </a:r>
          </a:p>
          <a:p>
            <a:pPr marL="628650" indent="-514350">
              <a:buFont typeface="+mj-lt"/>
              <a:buAutoNum type="arabicPeriod"/>
            </a:pPr>
            <a:r>
              <a:rPr lang="es-CL" sz="2000" dirty="0">
                <a:solidFill>
                  <a:schemeClr val="bg1"/>
                </a:solidFill>
              </a:rPr>
              <a:t>Utilices tus Elementos de Protección Personal. El trabajo de montaje o mantenimiento de sistemas neumáticos implica en ocasiones el trabajo en altura o en zonas poco seguras. Es importante que protejas las zonas de tu cuerpo, específicamente la cabeza, tus ojos o rostro, tus oídos, tus pies, tus manos, y recuerda usar siempre protección anticaída.</a:t>
            </a:r>
          </a:p>
        </p:txBody>
      </p:sp>
    </p:spTree>
    <p:extLst>
      <p:ext uri="{BB962C8B-B14F-4D97-AF65-F5344CB8AC3E}">
        <p14:creationId xmlns:p14="http://schemas.microsoft.com/office/powerpoint/2010/main" val="72404279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4A89CC04-9E5A-45BC-BDC1-7694B72749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Rectángulo 9">
            <a:extLst>
              <a:ext uri="{FF2B5EF4-FFF2-40B4-BE49-F238E27FC236}">
                <a16:creationId xmlns:a16="http://schemas.microsoft.com/office/drawing/2014/main" id="{B263A589-862B-46FE-947A-C1E49DB6D165}"/>
              </a:ext>
            </a:extLst>
          </p:cNvPr>
          <p:cNvSpPr/>
          <p:nvPr/>
        </p:nvSpPr>
        <p:spPr>
          <a:xfrm>
            <a:off x="12020365" y="275204"/>
            <a:ext cx="171634" cy="6161103"/>
          </a:xfrm>
          <a:prstGeom prst="rect">
            <a:avLst/>
          </a:prstGeom>
          <a:solidFill>
            <a:srgbClr val="883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6" name="Título 3">
            <a:extLst>
              <a:ext uri="{FF2B5EF4-FFF2-40B4-BE49-F238E27FC236}">
                <a16:creationId xmlns:a16="http://schemas.microsoft.com/office/drawing/2014/main" id="{27409035-8202-4EB9-9D30-FE6DD6CE5419}"/>
              </a:ext>
            </a:extLst>
          </p:cNvPr>
          <p:cNvSpPr>
            <a:spLocks noGrp="1"/>
          </p:cNvSpPr>
          <p:nvPr>
            <p:ph type="title"/>
          </p:nvPr>
        </p:nvSpPr>
        <p:spPr>
          <a:xfrm>
            <a:off x="296663" y="365125"/>
            <a:ext cx="10515600" cy="1325563"/>
          </a:xfrm>
        </p:spPr>
        <p:txBody>
          <a:bodyPr/>
          <a:lstStyle/>
          <a:p>
            <a:r>
              <a:rPr lang="es-MX" dirty="0">
                <a:solidFill>
                  <a:srgbClr val="88354D"/>
                </a:solidFill>
              </a:rPr>
              <a:t>REFERENCIAS</a:t>
            </a:r>
            <a:br>
              <a:rPr lang="es-MX" dirty="0"/>
            </a:br>
            <a:endParaRPr lang="es-CL" dirty="0">
              <a:solidFill>
                <a:srgbClr val="A7A8AA"/>
              </a:solidFill>
            </a:endParaRPr>
          </a:p>
        </p:txBody>
      </p:sp>
      <p:sp>
        <p:nvSpPr>
          <p:cNvPr id="17" name="Rectángulo 16">
            <a:extLst>
              <a:ext uri="{FF2B5EF4-FFF2-40B4-BE49-F238E27FC236}">
                <a16:creationId xmlns:a16="http://schemas.microsoft.com/office/drawing/2014/main" id="{77C7AA7B-38FD-4984-ABD9-83C49EFE6F4B}"/>
              </a:ext>
            </a:extLst>
          </p:cNvPr>
          <p:cNvSpPr/>
          <p:nvPr/>
        </p:nvSpPr>
        <p:spPr>
          <a:xfrm>
            <a:off x="403193" y="233392"/>
            <a:ext cx="1336831" cy="45719"/>
          </a:xfrm>
          <a:prstGeom prst="rect">
            <a:avLst/>
          </a:prstGeom>
          <a:solidFill>
            <a:srgbClr val="A7A8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4" name="CuadroTexto 13">
            <a:extLst>
              <a:ext uri="{FF2B5EF4-FFF2-40B4-BE49-F238E27FC236}">
                <a16:creationId xmlns:a16="http://schemas.microsoft.com/office/drawing/2014/main" id="{8694A292-288F-4050-B05F-342117591884}"/>
              </a:ext>
            </a:extLst>
          </p:cNvPr>
          <p:cNvSpPr txBox="1"/>
          <p:nvPr/>
        </p:nvSpPr>
        <p:spPr>
          <a:xfrm>
            <a:off x="403193" y="1776702"/>
            <a:ext cx="10149858" cy="4503797"/>
          </a:xfrm>
          <a:prstGeom prst="rect">
            <a:avLst/>
          </a:prstGeom>
          <a:noFill/>
        </p:spPr>
        <p:txBody>
          <a:bodyPr wrap="square">
            <a:spAutoFit/>
          </a:bodyPr>
          <a:lstStyle/>
          <a:p>
            <a:pPr marL="342900" indent="-342900">
              <a:spcBef>
                <a:spcPts val="0"/>
              </a:spcBef>
              <a:spcAft>
                <a:spcPts val="800"/>
              </a:spcAft>
              <a:buClr>
                <a:srgbClr val="88354D"/>
              </a:buClr>
              <a:buFont typeface="Arial" panose="020B0604020202020204" pitchFamily="34" charset="0"/>
              <a:buChar char="•"/>
            </a:pPr>
            <a:r>
              <a:rPr lang="es-ES" sz="2000" dirty="0">
                <a:solidFill>
                  <a:srgbClr val="000000"/>
                </a:solidFill>
                <a:latin typeface="Calibri" panose="020F0502020204030204" pitchFamily="34" charset="0"/>
              </a:rPr>
              <a:t>Torres. “Estudio del desalineamiento entre máquinas acopladas y análisis de su respuesta vibratoria”. Universidad del Bío – Bío, 2013.</a:t>
            </a:r>
          </a:p>
          <a:p>
            <a:pPr marL="342900" indent="-342900">
              <a:spcBef>
                <a:spcPts val="0"/>
              </a:spcBef>
              <a:spcAft>
                <a:spcPts val="800"/>
              </a:spcAft>
              <a:buClr>
                <a:srgbClr val="88354D"/>
              </a:buClr>
              <a:buFont typeface="Arial" panose="020B0604020202020204" pitchFamily="34" charset="0"/>
              <a:buChar char="•"/>
            </a:pPr>
            <a:r>
              <a:rPr lang="es-ES" sz="2000" dirty="0">
                <a:solidFill>
                  <a:srgbClr val="000000"/>
                </a:solidFill>
                <a:latin typeface="Calibri" panose="020F0502020204030204" pitchFamily="34" charset="0"/>
              </a:rPr>
              <a:t>Montaje industrial: Módulo 9 Guía N°8, 8.1, 8.2. Liceo industrial Eulogio Gordo Moneo, Antofagasta. Enlace: </a:t>
            </a:r>
            <a:r>
              <a:rPr lang="es-ES" sz="2000" u="sng" dirty="0">
                <a:solidFill>
                  <a:srgbClr val="1155CC"/>
                </a:solidFill>
                <a:latin typeface="Calibri" panose="020F0502020204030204" pitchFamily="34" charset="0"/>
                <a:hlinkClick r:id="rId3"/>
              </a:rPr>
              <a:t>https://www.liceoindustrialegm.cl/</a:t>
            </a:r>
            <a:r>
              <a:rPr lang="es-ES" sz="2000" dirty="0">
                <a:solidFill>
                  <a:srgbClr val="000000"/>
                </a:solidFill>
                <a:latin typeface="Calibri" panose="020F0502020204030204" pitchFamily="34" charset="0"/>
              </a:rPr>
              <a:t> visitado el 18 de enero de 2021 </a:t>
            </a:r>
          </a:p>
          <a:p>
            <a:pPr marL="342900" indent="-342900">
              <a:spcBef>
                <a:spcPts val="0"/>
              </a:spcBef>
              <a:spcAft>
                <a:spcPts val="800"/>
              </a:spcAft>
              <a:buClr>
                <a:srgbClr val="88354D"/>
              </a:buClr>
              <a:buFont typeface="Arial" panose="020B0604020202020204" pitchFamily="34" charset="0"/>
              <a:buChar char="•"/>
            </a:pPr>
            <a:r>
              <a:rPr lang="es-ES" sz="2000" dirty="0">
                <a:solidFill>
                  <a:srgbClr val="000000"/>
                </a:solidFill>
                <a:latin typeface="Calibri" panose="020F0502020204030204" pitchFamily="34" charset="0"/>
              </a:rPr>
              <a:t>“Montaje de Equipos”. Guía N°8</a:t>
            </a:r>
          </a:p>
          <a:p>
            <a:pPr marL="342900" indent="-342900">
              <a:spcBef>
                <a:spcPts val="0"/>
              </a:spcBef>
              <a:spcAft>
                <a:spcPts val="800"/>
              </a:spcAft>
              <a:buClr>
                <a:srgbClr val="88354D"/>
              </a:buClr>
              <a:buFont typeface="Arial" panose="020B0604020202020204" pitchFamily="34" charset="0"/>
              <a:buChar char="•"/>
            </a:pPr>
            <a:r>
              <a:rPr lang="es-ES" sz="2000" dirty="0">
                <a:solidFill>
                  <a:srgbClr val="000000"/>
                </a:solidFill>
                <a:latin typeface="Calibri" panose="020F0502020204030204" pitchFamily="34" charset="0"/>
              </a:rPr>
              <a:t>Catálogo motores eléctricos WEG. Enlace: https://www.weg.net/catalog/weg/CL/es/Motores-El%C3%A9ctricos/Motores-NEMA-de-Baja-Tensi%C3%B3n/Bombas/c/EU_MT_LV_NEMA_PUMP. Visitado el 20 de enero de 2021</a:t>
            </a:r>
          </a:p>
          <a:p>
            <a:pPr marL="342900" indent="-342900" fontAlgn="base">
              <a:buClr>
                <a:srgbClr val="88354D"/>
              </a:buClr>
              <a:buFont typeface="Arial" panose="020B0604020202020204" pitchFamily="34" charset="0"/>
              <a:buChar char="•"/>
            </a:pPr>
            <a:r>
              <a:rPr lang="es-CL" sz="2000" dirty="0"/>
              <a:t>Blog de Automatización Industrial. </a:t>
            </a:r>
            <a:r>
              <a:rPr lang="es-CL" sz="2000" u="sng" dirty="0">
                <a:hlinkClick r:id="rId4"/>
              </a:rPr>
              <a:t>http://industrial-automatica.blogspot.com/p/neumatica.html</a:t>
            </a:r>
            <a:endParaRPr lang="es-CL" sz="2000" dirty="0"/>
          </a:p>
          <a:p>
            <a:pPr marL="342900" indent="-342900" fontAlgn="base">
              <a:buClr>
                <a:srgbClr val="88354D"/>
              </a:buClr>
              <a:buFont typeface="Arial" panose="020B0604020202020204" pitchFamily="34" charset="0"/>
              <a:buChar char="•"/>
            </a:pPr>
            <a:r>
              <a:rPr lang="es-CL" sz="2000" dirty="0"/>
              <a:t>http://wikifab.dimf.etsii.upm.es/wikifab/index.php/Cilindros_Neum%C3%A1ticos</a:t>
            </a:r>
          </a:p>
          <a:p>
            <a:pPr marL="342900" indent="-342900" fontAlgn="base">
              <a:buClr>
                <a:srgbClr val="88354D"/>
              </a:buClr>
              <a:buFont typeface="Arial" panose="020B0604020202020204" pitchFamily="34" charset="0"/>
              <a:buChar char="•"/>
            </a:pPr>
            <a:r>
              <a:rPr lang="es-CL" sz="2000" dirty="0"/>
              <a:t>Castillo Jiménez, R. (2011). </a:t>
            </a:r>
            <a:r>
              <a:rPr lang="es-CL" sz="2000" i="1" dirty="0"/>
              <a:t>Montaje y reparación de sistemas neumáticos e hidráulicos, bienes de equipo y máquinas industriales</a:t>
            </a:r>
            <a:r>
              <a:rPr lang="es-CL" sz="2000" dirty="0"/>
              <a:t>. Innova</a:t>
            </a:r>
          </a:p>
        </p:txBody>
      </p:sp>
    </p:spTree>
    <p:extLst>
      <p:ext uri="{BB962C8B-B14F-4D97-AF65-F5344CB8AC3E}">
        <p14:creationId xmlns:p14="http://schemas.microsoft.com/office/powerpoint/2010/main" val="29182531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8AB8DF45-D257-4717-BC84-A77414CCDC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Rectángulo 9">
            <a:extLst>
              <a:ext uri="{FF2B5EF4-FFF2-40B4-BE49-F238E27FC236}">
                <a16:creationId xmlns:a16="http://schemas.microsoft.com/office/drawing/2014/main" id="{B263A589-862B-46FE-947A-C1E49DB6D165}"/>
              </a:ext>
            </a:extLst>
          </p:cNvPr>
          <p:cNvSpPr/>
          <p:nvPr/>
        </p:nvSpPr>
        <p:spPr>
          <a:xfrm>
            <a:off x="12020365" y="275204"/>
            <a:ext cx="171634" cy="6161103"/>
          </a:xfrm>
          <a:prstGeom prst="rect">
            <a:avLst/>
          </a:prstGeom>
          <a:solidFill>
            <a:srgbClr val="A7A8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6" name="Título 3">
            <a:extLst>
              <a:ext uri="{FF2B5EF4-FFF2-40B4-BE49-F238E27FC236}">
                <a16:creationId xmlns:a16="http://schemas.microsoft.com/office/drawing/2014/main" id="{27409035-8202-4EB9-9D30-FE6DD6CE5419}"/>
              </a:ext>
            </a:extLst>
          </p:cNvPr>
          <p:cNvSpPr>
            <a:spLocks noGrp="1"/>
          </p:cNvSpPr>
          <p:nvPr>
            <p:ph type="title"/>
          </p:nvPr>
        </p:nvSpPr>
        <p:spPr>
          <a:xfrm>
            <a:off x="296663" y="365125"/>
            <a:ext cx="10515600" cy="1325563"/>
          </a:xfrm>
        </p:spPr>
        <p:txBody>
          <a:bodyPr/>
          <a:lstStyle/>
          <a:p>
            <a:r>
              <a:rPr lang="es-MX" dirty="0">
                <a:solidFill>
                  <a:srgbClr val="A7A8AA"/>
                </a:solidFill>
              </a:rPr>
              <a:t>ACOPLAMIENTO</a:t>
            </a:r>
            <a:br>
              <a:rPr lang="es-MX" dirty="0">
                <a:solidFill>
                  <a:srgbClr val="A7A8AA"/>
                </a:solidFill>
              </a:rPr>
            </a:br>
            <a:endParaRPr lang="es-CL" dirty="0">
              <a:solidFill>
                <a:srgbClr val="88354D"/>
              </a:solidFill>
            </a:endParaRPr>
          </a:p>
        </p:txBody>
      </p:sp>
      <p:sp>
        <p:nvSpPr>
          <p:cNvPr id="17" name="Rectángulo 16">
            <a:extLst>
              <a:ext uri="{FF2B5EF4-FFF2-40B4-BE49-F238E27FC236}">
                <a16:creationId xmlns:a16="http://schemas.microsoft.com/office/drawing/2014/main" id="{77C7AA7B-38FD-4984-ABD9-83C49EFE6F4B}"/>
              </a:ext>
            </a:extLst>
          </p:cNvPr>
          <p:cNvSpPr/>
          <p:nvPr/>
        </p:nvSpPr>
        <p:spPr>
          <a:xfrm>
            <a:off x="403193" y="260025"/>
            <a:ext cx="1336831" cy="45719"/>
          </a:xfrm>
          <a:prstGeom prst="rect">
            <a:avLst/>
          </a:prstGeom>
          <a:solidFill>
            <a:srgbClr val="883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pic>
        <p:nvPicPr>
          <p:cNvPr id="22" name="Picture 2">
            <a:extLst>
              <a:ext uri="{FF2B5EF4-FFF2-40B4-BE49-F238E27FC236}">
                <a16:creationId xmlns:a16="http://schemas.microsoft.com/office/drawing/2014/main" id="{AE3981BC-0F3A-428A-8CA5-C8B5541531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0728" y="1690688"/>
            <a:ext cx="8948006" cy="3706814"/>
          </a:xfrm>
          <a:prstGeom prst="rect">
            <a:avLst/>
          </a:prstGeom>
          <a:noFill/>
          <a:extLst>
            <a:ext uri="{909E8E84-426E-40DD-AFC4-6F175D3DCCD1}">
              <a14:hiddenFill xmlns:a14="http://schemas.microsoft.com/office/drawing/2010/main">
                <a:solidFill>
                  <a:srgbClr val="FFFFFF"/>
                </a:solidFill>
              </a14:hiddenFill>
            </a:ext>
          </a:extLst>
        </p:spPr>
      </p:pic>
      <p:sp>
        <p:nvSpPr>
          <p:cNvPr id="24" name="CuadroTexto 23">
            <a:extLst>
              <a:ext uri="{FF2B5EF4-FFF2-40B4-BE49-F238E27FC236}">
                <a16:creationId xmlns:a16="http://schemas.microsoft.com/office/drawing/2014/main" id="{A5D45547-278B-4D80-936D-4572FAEF1B2E}"/>
              </a:ext>
            </a:extLst>
          </p:cNvPr>
          <p:cNvSpPr txBox="1"/>
          <p:nvPr/>
        </p:nvSpPr>
        <p:spPr>
          <a:xfrm>
            <a:off x="1220728" y="5562602"/>
            <a:ext cx="8948006" cy="276999"/>
          </a:xfrm>
          <a:prstGeom prst="rect">
            <a:avLst/>
          </a:prstGeom>
          <a:noFill/>
        </p:spPr>
        <p:txBody>
          <a:bodyPr wrap="square">
            <a:spAutoFit/>
          </a:bodyPr>
          <a:lstStyle/>
          <a:p>
            <a:pPr algn="ctr"/>
            <a:r>
              <a:rPr lang="es-CL" sz="1200" b="0" i="0" u="none" strike="noStrike" dirty="0">
                <a:solidFill>
                  <a:srgbClr val="000000"/>
                </a:solidFill>
                <a:effectLst/>
                <a:latin typeface="Calibri" panose="020F0502020204030204" pitchFamily="34" charset="0"/>
              </a:rPr>
              <a:t>Fuente: Apunte, Liceo Industrial Eulogio Gordo Moneo, Antofagasta, Chile</a:t>
            </a:r>
            <a:endParaRPr lang="es-CL" sz="1200" dirty="0"/>
          </a:p>
        </p:txBody>
      </p:sp>
    </p:spTree>
    <p:extLst>
      <p:ext uri="{BB962C8B-B14F-4D97-AF65-F5344CB8AC3E}">
        <p14:creationId xmlns:p14="http://schemas.microsoft.com/office/powerpoint/2010/main" val="41646327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8AB8DF45-D257-4717-BC84-A77414CCDC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Rectángulo 9">
            <a:extLst>
              <a:ext uri="{FF2B5EF4-FFF2-40B4-BE49-F238E27FC236}">
                <a16:creationId xmlns:a16="http://schemas.microsoft.com/office/drawing/2014/main" id="{B263A589-862B-46FE-947A-C1E49DB6D165}"/>
              </a:ext>
            </a:extLst>
          </p:cNvPr>
          <p:cNvSpPr/>
          <p:nvPr/>
        </p:nvSpPr>
        <p:spPr>
          <a:xfrm>
            <a:off x="12020365" y="275204"/>
            <a:ext cx="171634" cy="6161103"/>
          </a:xfrm>
          <a:prstGeom prst="rect">
            <a:avLst/>
          </a:prstGeom>
          <a:solidFill>
            <a:srgbClr val="A7A8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6" name="Título 3">
            <a:extLst>
              <a:ext uri="{FF2B5EF4-FFF2-40B4-BE49-F238E27FC236}">
                <a16:creationId xmlns:a16="http://schemas.microsoft.com/office/drawing/2014/main" id="{27409035-8202-4EB9-9D30-FE6DD6CE5419}"/>
              </a:ext>
            </a:extLst>
          </p:cNvPr>
          <p:cNvSpPr>
            <a:spLocks noGrp="1"/>
          </p:cNvSpPr>
          <p:nvPr>
            <p:ph type="title"/>
          </p:nvPr>
        </p:nvSpPr>
        <p:spPr>
          <a:xfrm>
            <a:off x="296663" y="338492"/>
            <a:ext cx="10515600" cy="1325563"/>
          </a:xfrm>
        </p:spPr>
        <p:txBody>
          <a:bodyPr/>
          <a:lstStyle/>
          <a:p>
            <a:r>
              <a:rPr lang="es-MX" dirty="0">
                <a:solidFill>
                  <a:srgbClr val="A7A8AA"/>
                </a:solidFill>
              </a:rPr>
              <a:t>ALINEAMIENTO</a:t>
            </a:r>
            <a:br>
              <a:rPr lang="es-MX" dirty="0">
                <a:solidFill>
                  <a:srgbClr val="A7A8AA"/>
                </a:solidFill>
              </a:rPr>
            </a:br>
            <a:endParaRPr lang="es-CL" dirty="0">
              <a:solidFill>
                <a:srgbClr val="88354D"/>
              </a:solidFill>
            </a:endParaRPr>
          </a:p>
        </p:txBody>
      </p:sp>
      <p:sp>
        <p:nvSpPr>
          <p:cNvPr id="17" name="Rectángulo 16">
            <a:extLst>
              <a:ext uri="{FF2B5EF4-FFF2-40B4-BE49-F238E27FC236}">
                <a16:creationId xmlns:a16="http://schemas.microsoft.com/office/drawing/2014/main" id="{77C7AA7B-38FD-4984-ABD9-83C49EFE6F4B}"/>
              </a:ext>
            </a:extLst>
          </p:cNvPr>
          <p:cNvSpPr/>
          <p:nvPr/>
        </p:nvSpPr>
        <p:spPr>
          <a:xfrm>
            <a:off x="403193" y="260025"/>
            <a:ext cx="1336831" cy="45719"/>
          </a:xfrm>
          <a:prstGeom prst="rect">
            <a:avLst/>
          </a:prstGeom>
          <a:solidFill>
            <a:srgbClr val="883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pic>
        <p:nvPicPr>
          <p:cNvPr id="8" name="Picture 2">
            <a:extLst>
              <a:ext uri="{FF2B5EF4-FFF2-40B4-BE49-F238E27FC236}">
                <a16:creationId xmlns:a16="http://schemas.microsoft.com/office/drawing/2014/main" id="{712257E4-276E-42ED-A1BF-CBEFA7015A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1191" y="1690688"/>
            <a:ext cx="8789617" cy="3760583"/>
          </a:xfrm>
          <a:prstGeom prst="rect">
            <a:avLst/>
          </a:prstGeom>
          <a:noFill/>
          <a:extLst>
            <a:ext uri="{909E8E84-426E-40DD-AFC4-6F175D3DCCD1}">
              <a14:hiddenFill xmlns:a14="http://schemas.microsoft.com/office/drawing/2010/main">
                <a:solidFill>
                  <a:srgbClr val="FFFFFF"/>
                </a:solidFill>
              </a14:hiddenFill>
            </a:ext>
          </a:extLst>
        </p:spPr>
      </p:pic>
      <p:sp>
        <p:nvSpPr>
          <p:cNvPr id="9" name="CuadroTexto 8">
            <a:extLst>
              <a:ext uri="{FF2B5EF4-FFF2-40B4-BE49-F238E27FC236}">
                <a16:creationId xmlns:a16="http://schemas.microsoft.com/office/drawing/2014/main" id="{C054B5A1-D5A6-43B5-B1B7-3AEA142EA572}"/>
              </a:ext>
            </a:extLst>
          </p:cNvPr>
          <p:cNvSpPr txBox="1"/>
          <p:nvPr/>
        </p:nvSpPr>
        <p:spPr>
          <a:xfrm>
            <a:off x="1701190" y="5528236"/>
            <a:ext cx="8789617" cy="276999"/>
          </a:xfrm>
          <a:prstGeom prst="rect">
            <a:avLst/>
          </a:prstGeom>
          <a:noFill/>
        </p:spPr>
        <p:txBody>
          <a:bodyPr wrap="square">
            <a:spAutoFit/>
          </a:bodyPr>
          <a:lstStyle/>
          <a:p>
            <a:pPr algn="ctr"/>
            <a:r>
              <a:rPr lang="es-ES" sz="1200" b="0" i="0" u="none" strike="noStrike" dirty="0">
                <a:solidFill>
                  <a:srgbClr val="000000"/>
                </a:solidFill>
                <a:effectLst/>
                <a:latin typeface="Calibri" panose="020F0502020204030204" pitchFamily="34" charset="0"/>
              </a:rPr>
              <a:t>Fuente: </a:t>
            </a:r>
            <a:r>
              <a:rPr lang="es-ES" sz="1200" b="0" i="0" u="sng" strike="noStrike" dirty="0">
                <a:solidFill>
                  <a:srgbClr val="1155CC"/>
                </a:solidFill>
                <a:effectLst/>
                <a:latin typeface="Calibri" panose="020F0502020204030204" pitchFamily="34" charset="0"/>
                <a:hlinkClick r:id="rId4"/>
              </a:rPr>
              <a:t>https://www.skf.com/</a:t>
            </a:r>
            <a:endParaRPr lang="es-CL" sz="1200" dirty="0"/>
          </a:p>
        </p:txBody>
      </p:sp>
    </p:spTree>
    <p:extLst>
      <p:ext uri="{BB962C8B-B14F-4D97-AF65-F5344CB8AC3E}">
        <p14:creationId xmlns:p14="http://schemas.microsoft.com/office/powerpoint/2010/main" val="36477059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8AB8DF45-D257-4717-BC84-A77414CCDC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Rectángulo 9">
            <a:extLst>
              <a:ext uri="{FF2B5EF4-FFF2-40B4-BE49-F238E27FC236}">
                <a16:creationId xmlns:a16="http://schemas.microsoft.com/office/drawing/2014/main" id="{B263A589-862B-46FE-947A-C1E49DB6D165}"/>
              </a:ext>
            </a:extLst>
          </p:cNvPr>
          <p:cNvSpPr/>
          <p:nvPr/>
        </p:nvSpPr>
        <p:spPr>
          <a:xfrm>
            <a:off x="12020365" y="275204"/>
            <a:ext cx="171634" cy="6161103"/>
          </a:xfrm>
          <a:prstGeom prst="rect">
            <a:avLst/>
          </a:prstGeom>
          <a:solidFill>
            <a:srgbClr val="A7A8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7" name="Rectángulo 16">
            <a:extLst>
              <a:ext uri="{FF2B5EF4-FFF2-40B4-BE49-F238E27FC236}">
                <a16:creationId xmlns:a16="http://schemas.microsoft.com/office/drawing/2014/main" id="{77C7AA7B-38FD-4984-ABD9-83C49EFE6F4B}"/>
              </a:ext>
            </a:extLst>
          </p:cNvPr>
          <p:cNvSpPr/>
          <p:nvPr/>
        </p:nvSpPr>
        <p:spPr>
          <a:xfrm>
            <a:off x="403193" y="260025"/>
            <a:ext cx="1336831" cy="45719"/>
          </a:xfrm>
          <a:prstGeom prst="rect">
            <a:avLst/>
          </a:prstGeom>
          <a:solidFill>
            <a:srgbClr val="883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6" name="Título 3">
            <a:extLst>
              <a:ext uri="{FF2B5EF4-FFF2-40B4-BE49-F238E27FC236}">
                <a16:creationId xmlns:a16="http://schemas.microsoft.com/office/drawing/2014/main" id="{834AEEF0-2975-4572-BDB0-2EB994060EDB}"/>
              </a:ext>
            </a:extLst>
          </p:cNvPr>
          <p:cNvSpPr>
            <a:spLocks noGrp="1"/>
          </p:cNvSpPr>
          <p:nvPr>
            <p:ph type="title"/>
          </p:nvPr>
        </p:nvSpPr>
        <p:spPr>
          <a:xfrm>
            <a:off x="296663" y="338492"/>
            <a:ext cx="10515600" cy="1325563"/>
          </a:xfrm>
        </p:spPr>
        <p:txBody>
          <a:bodyPr/>
          <a:lstStyle/>
          <a:p>
            <a:r>
              <a:rPr lang="es-MX" dirty="0">
                <a:solidFill>
                  <a:srgbClr val="A7A8AA"/>
                </a:solidFill>
              </a:rPr>
              <a:t>CAUSAS DE LA</a:t>
            </a:r>
            <a:br>
              <a:rPr lang="es-MX" dirty="0">
                <a:solidFill>
                  <a:srgbClr val="A7A8AA"/>
                </a:solidFill>
              </a:rPr>
            </a:br>
            <a:r>
              <a:rPr lang="es-MX" dirty="0">
                <a:solidFill>
                  <a:srgbClr val="88354D"/>
                </a:solidFill>
              </a:rPr>
              <a:t>DESALINEACIÓN</a:t>
            </a:r>
            <a:endParaRPr lang="es-CL" dirty="0">
              <a:solidFill>
                <a:srgbClr val="88354D"/>
              </a:solidFill>
            </a:endParaRPr>
          </a:p>
        </p:txBody>
      </p:sp>
      <p:sp>
        <p:nvSpPr>
          <p:cNvPr id="7" name="Google Shape;305;p29">
            <a:extLst>
              <a:ext uri="{FF2B5EF4-FFF2-40B4-BE49-F238E27FC236}">
                <a16:creationId xmlns:a16="http://schemas.microsoft.com/office/drawing/2014/main" id="{DF1263E3-8370-4F7F-A542-FFBDCD27E225}"/>
              </a:ext>
            </a:extLst>
          </p:cNvPr>
          <p:cNvSpPr/>
          <p:nvPr/>
        </p:nvSpPr>
        <p:spPr>
          <a:xfrm>
            <a:off x="0" y="2332007"/>
            <a:ext cx="4545368" cy="4104300"/>
          </a:xfrm>
          <a:prstGeom prst="rect">
            <a:avLst/>
          </a:prstGeom>
          <a:solidFill>
            <a:srgbClr val="88354D"/>
          </a:solidFill>
          <a:ln w="9525" cap="flat" cmpd="sng">
            <a:noFill/>
            <a:prstDash val="solid"/>
            <a:round/>
            <a:headEnd type="none" w="sm" len="sm"/>
            <a:tailEnd type="none" w="sm" len="sm"/>
          </a:ln>
        </p:spPr>
        <p:txBody>
          <a:bodyPr spcFirstLastPara="1" wrap="square" lIns="91425" tIns="45700" rIns="91425" bIns="45700" anchor="t" anchorCtr="0">
            <a:noAutofit/>
          </a:bodyPr>
          <a:lstStyle/>
          <a:p>
            <a:endParaRPr lang="es-CL" sz="2400" dirty="0">
              <a:solidFill>
                <a:schemeClr val="bg1"/>
              </a:solidFill>
            </a:endParaRPr>
          </a:p>
        </p:txBody>
      </p:sp>
      <p:sp>
        <p:nvSpPr>
          <p:cNvPr id="11" name="CuadroTexto 10">
            <a:extLst>
              <a:ext uri="{FF2B5EF4-FFF2-40B4-BE49-F238E27FC236}">
                <a16:creationId xmlns:a16="http://schemas.microsoft.com/office/drawing/2014/main" id="{7007D69D-3F39-42CF-B76E-87F560C9CD12}"/>
              </a:ext>
            </a:extLst>
          </p:cNvPr>
          <p:cNvSpPr txBox="1"/>
          <p:nvPr/>
        </p:nvSpPr>
        <p:spPr>
          <a:xfrm>
            <a:off x="178660" y="3098971"/>
            <a:ext cx="4180272" cy="2677656"/>
          </a:xfrm>
          <a:prstGeom prst="rect">
            <a:avLst/>
          </a:prstGeom>
          <a:noFill/>
        </p:spPr>
        <p:txBody>
          <a:bodyPr wrap="square">
            <a:spAutoFit/>
          </a:bodyPr>
          <a:lstStyle/>
          <a:p>
            <a:pPr marL="342900" indent="-342900">
              <a:buFont typeface="Arial" panose="020B0604020202020204" pitchFamily="34" charset="0"/>
              <a:buChar char="•"/>
            </a:pPr>
            <a:r>
              <a:rPr lang="es-CL" sz="2400" dirty="0">
                <a:solidFill>
                  <a:schemeClr val="bg1"/>
                </a:solidFill>
              </a:rPr>
              <a:t>Mal ajuste del acoplamiento en el montaje</a:t>
            </a:r>
          </a:p>
          <a:p>
            <a:pPr marL="342900" indent="-342900">
              <a:buFont typeface="Arial" panose="020B0604020202020204" pitchFamily="34" charset="0"/>
              <a:buChar char="•"/>
            </a:pPr>
            <a:r>
              <a:rPr lang="es-CL" sz="2400" dirty="0">
                <a:solidFill>
                  <a:schemeClr val="bg1"/>
                </a:solidFill>
              </a:rPr>
              <a:t>Defectos en la fundación del sistema</a:t>
            </a:r>
          </a:p>
          <a:p>
            <a:pPr marL="342900" indent="-342900">
              <a:buFont typeface="Arial" panose="020B0604020202020204" pitchFamily="34" charset="0"/>
              <a:buChar char="•"/>
            </a:pPr>
            <a:r>
              <a:rPr lang="es-CL" sz="2400" dirty="0">
                <a:solidFill>
                  <a:schemeClr val="bg1"/>
                </a:solidFill>
              </a:rPr>
              <a:t>Dilatación térmica del metal</a:t>
            </a:r>
          </a:p>
          <a:p>
            <a:pPr marL="342900" indent="-342900">
              <a:buFont typeface="Arial" panose="020B0604020202020204" pitchFamily="34" charset="0"/>
              <a:buChar char="•"/>
            </a:pPr>
            <a:r>
              <a:rPr lang="es-CL" sz="2400" dirty="0">
                <a:solidFill>
                  <a:schemeClr val="bg1"/>
                </a:solidFill>
              </a:rPr>
              <a:t>Fuerzas transmitidas a la máquina a través de soportes</a:t>
            </a:r>
          </a:p>
        </p:txBody>
      </p:sp>
      <p:pic>
        <p:nvPicPr>
          <p:cNvPr id="12" name="Picture 2" descr="Acoplamientos flexibles: elige el más adecuado - Industrial | Ferrer-Dalmau">
            <a:extLst>
              <a:ext uri="{FF2B5EF4-FFF2-40B4-BE49-F238E27FC236}">
                <a16:creationId xmlns:a16="http://schemas.microsoft.com/office/drawing/2014/main" id="{5FBBC93E-DE79-431E-9CCD-A1E4815201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8258" y="2220691"/>
            <a:ext cx="6835671" cy="3689709"/>
          </a:xfrm>
          <a:prstGeom prst="rect">
            <a:avLst/>
          </a:prstGeom>
          <a:noFill/>
          <a:extLst>
            <a:ext uri="{909E8E84-426E-40DD-AFC4-6F175D3DCCD1}">
              <a14:hiddenFill xmlns:a14="http://schemas.microsoft.com/office/drawing/2010/main">
                <a:solidFill>
                  <a:srgbClr val="FFFFFF"/>
                </a:solidFill>
              </a14:hiddenFill>
            </a:ext>
          </a:extLst>
        </p:spPr>
      </p:pic>
      <p:sp>
        <p:nvSpPr>
          <p:cNvPr id="13" name="CuadroTexto 12">
            <a:extLst>
              <a:ext uri="{FF2B5EF4-FFF2-40B4-BE49-F238E27FC236}">
                <a16:creationId xmlns:a16="http://schemas.microsoft.com/office/drawing/2014/main" id="{BC748412-C387-4251-963F-AB75A819752B}"/>
              </a:ext>
            </a:extLst>
          </p:cNvPr>
          <p:cNvSpPr txBox="1"/>
          <p:nvPr/>
        </p:nvSpPr>
        <p:spPr>
          <a:xfrm>
            <a:off x="5533193" y="6007078"/>
            <a:ext cx="5765800" cy="646331"/>
          </a:xfrm>
          <a:prstGeom prst="rect">
            <a:avLst/>
          </a:prstGeom>
          <a:noFill/>
        </p:spPr>
        <p:txBody>
          <a:bodyPr wrap="square" rtlCol="0">
            <a:spAutoFit/>
          </a:bodyPr>
          <a:lstStyle/>
          <a:p>
            <a:pPr algn="ctr"/>
            <a:r>
              <a:rPr lang="es-CL" sz="1200" dirty="0"/>
              <a:t>Fuente: https://fdindustrial.es/wp-content/uploads/sites/5/brizy/5640/assets/images/iW=394&amp;iH=234&amp;oX=0&amp;oY=10&amp;cW=394&amp;cH=213/Desalineaciones.png</a:t>
            </a:r>
          </a:p>
        </p:txBody>
      </p:sp>
    </p:spTree>
    <p:extLst>
      <p:ext uri="{BB962C8B-B14F-4D97-AF65-F5344CB8AC3E}">
        <p14:creationId xmlns:p14="http://schemas.microsoft.com/office/powerpoint/2010/main" val="2289048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8AB8DF45-D257-4717-BC84-A77414CCDC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Rectángulo 9">
            <a:extLst>
              <a:ext uri="{FF2B5EF4-FFF2-40B4-BE49-F238E27FC236}">
                <a16:creationId xmlns:a16="http://schemas.microsoft.com/office/drawing/2014/main" id="{B263A589-862B-46FE-947A-C1E49DB6D165}"/>
              </a:ext>
            </a:extLst>
          </p:cNvPr>
          <p:cNvSpPr/>
          <p:nvPr/>
        </p:nvSpPr>
        <p:spPr>
          <a:xfrm>
            <a:off x="12020365" y="275204"/>
            <a:ext cx="171634" cy="6161103"/>
          </a:xfrm>
          <a:prstGeom prst="rect">
            <a:avLst/>
          </a:prstGeom>
          <a:solidFill>
            <a:srgbClr val="A7A8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6" name="Título 3">
            <a:extLst>
              <a:ext uri="{FF2B5EF4-FFF2-40B4-BE49-F238E27FC236}">
                <a16:creationId xmlns:a16="http://schemas.microsoft.com/office/drawing/2014/main" id="{27409035-8202-4EB9-9D30-FE6DD6CE5419}"/>
              </a:ext>
            </a:extLst>
          </p:cNvPr>
          <p:cNvSpPr>
            <a:spLocks noGrp="1"/>
          </p:cNvSpPr>
          <p:nvPr>
            <p:ph type="title"/>
          </p:nvPr>
        </p:nvSpPr>
        <p:spPr>
          <a:xfrm>
            <a:off x="296663" y="365125"/>
            <a:ext cx="10515600" cy="1325563"/>
          </a:xfrm>
        </p:spPr>
        <p:txBody>
          <a:bodyPr/>
          <a:lstStyle/>
          <a:p>
            <a:r>
              <a:rPr lang="es-MX" dirty="0">
                <a:solidFill>
                  <a:srgbClr val="A7A8AA"/>
                </a:solidFill>
              </a:rPr>
              <a:t>CONSECUENCIAS DE </a:t>
            </a:r>
            <a:br>
              <a:rPr lang="es-MX" dirty="0">
                <a:solidFill>
                  <a:srgbClr val="A7A8AA"/>
                </a:solidFill>
              </a:rPr>
            </a:br>
            <a:r>
              <a:rPr lang="es-MX" dirty="0">
                <a:solidFill>
                  <a:srgbClr val="88354D"/>
                </a:solidFill>
              </a:rPr>
              <a:t>LA DESALINEACIÓN</a:t>
            </a:r>
            <a:endParaRPr lang="es-CL" dirty="0">
              <a:solidFill>
                <a:srgbClr val="88354D"/>
              </a:solidFill>
            </a:endParaRPr>
          </a:p>
        </p:txBody>
      </p:sp>
      <p:sp>
        <p:nvSpPr>
          <p:cNvPr id="17" name="Rectángulo 16">
            <a:extLst>
              <a:ext uri="{FF2B5EF4-FFF2-40B4-BE49-F238E27FC236}">
                <a16:creationId xmlns:a16="http://schemas.microsoft.com/office/drawing/2014/main" id="{77C7AA7B-38FD-4984-ABD9-83C49EFE6F4B}"/>
              </a:ext>
            </a:extLst>
          </p:cNvPr>
          <p:cNvSpPr/>
          <p:nvPr/>
        </p:nvSpPr>
        <p:spPr>
          <a:xfrm>
            <a:off x="403193" y="260025"/>
            <a:ext cx="1336831" cy="45719"/>
          </a:xfrm>
          <a:prstGeom prst="rect">
            <a:avLst/>
          </a:prstGeom>
          <a:solidFill>
            <a:srgbClr val="883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pic>
        <p:nvPicPr>
          <p:cNvPr id="8" name="Picture 2">
            <a:extLst>
              <a:ext uri="{FF2B5EF4-FFF2-40B4-BE49-F238E27FC236}">
                <a16:creationId xmlns:a16="http://schemas.microsoft.com/office/drawing/2014/main" id="{5B15D86D-3FC8-4CCB-BD6C-ACCD73C63F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663" y="2485839"/>
            <a:ext cx="6465661" cy="2799225"/>
          </a:xfrm>
          <a:prstGeom prst="rect">
            <a:avLst/>
          </a:prstGeom>
          <a:noFill/>
          <a:extLst>
            <a:ext uri="{909E8E84-426E-40DD-AFC4-6F175D3DCCD1}">
              <a14:hiddenFill xmlns:a14="http://schemas.microsoft.com/office/drawing/2010/main">
                <a:solidFill>
                  <a:srgbClr val="FFFFFF"/>
                </a:solidFill>
              </a14:hiddenFill>
            </a:ext>
          </a:extLst>
        </p:spPr>
      </p:pic>
      <p:pic>
        <p:nvPicPr>
          <p:cNvPr id="11" name="Imagen 10">
            <a:extLst>
              <a:ext uri="{FF2B5EF4-FFF2-40B4-BE49-F238E27FC236}">
                <a16:creationId xmlns:a16="http://schemas.microsoft.com/office/drawing/2014/main" id="{BFF27116-58ED-4249-8505-A9B252CF315B}"/>
              </a:ext>
            </a:extLst>
          </p:cNvPr>
          <p:cNvPicPr>
            <a:picLocks noChangeAspect="1"/>
          </p:cNvPicPr>
          <p:nvPr/>
        </p:nvPicPr>
        <p:blipFill>
          <a:blip r:embed="rId4"/>
          <a:stretch>
            <a:fillRect/>
          </a:stretch>
        </p:blipFill>
        <p:spPr>
          <a:xfrm>
            <a:off x="6848272" y="2308801"/>
            <a:ext cx="4752975" cy="3314700"/>
          </a:xfrm>
          <a:prstGeom prst="rect">
            <a:avLst/>
          </a:prstGeom>
        </p:spPr>
      </p:pic>
      <p:sp>
        <p:nvSpPr>
          <p:cNvPr id="12" name="CuadroTexto 11">
            <a:extLst>
              <a:ext uri="{FF2B5EF4-FFF2-40B4-BE49-F238E27FC236}">
                <a16:creationId xmlns:a16="http://schemas.microsoft.com/office/drawing/2014/main" id="{8909CFE6-87F6-4AAB-B710-BDC6A9CEFDE9}"/>
              </a:ext>
            </a:extLst>
          </p:cNvPr>
          <p:cNvSpPr txBox="1"/>
          <p:nvPr/>
        </p:nvSpPr>
        <p:spPr>
          <a:xfrm>
            <a:off x="6810324" y="5672277"/>
            <a:ext cx="4828870" cy="461665"/>
          </a:xfrm>
          <a:prstGeom prst="rect">
            <a:avLst/>
          </a:prstGeom>
          <a:noFill/>
        </p:spPr>
        <p:txBody>
          <a:bodyPr wrap="square">
            <a:spAutoFit/>
          </a:bodyPr>
          <a:lstStyle/>
          <a:p>
            <a:pPr algn="ctr"/>
            <a:r>
              <a:rPr lang="es-CL" sz="1200" dirty="0">
                <a:latin typeface="Calibri" panose="020F0502020204030204" pitchFamily="34" charset="0"/>
                <a:cs typeface="Calibri" panose="020F0502020204030204" pitchFamily="34" charset="0"/>
              </a:rPr>
              <a:t>http://blog.rvburke.com/wp-content/uploads/2006/11/tacomanarrowsbridge2.gif</a:t>
            </a:r>
          </a:p>
        </p:txBody>
      </p:sp>
      <p:sp>
        <p:nvSpPr>
          <p:cNvPr id="13" name="CuadroTexto 12">
            <a:extLst>
              <a:ext uri="{FF2B5EF4-FFF2-40B4-BE49-F238E27FC236}">
                <a16:creationId xmlns:a16="http://schemas.microsoft.com/office/drawing/2014/main" id="{F0526E77-0375-4793-B97A-E5CCCB8F112E}"/>
              </a:ext>
            </a:extLst>
          </p:cNvPr>
          <p:cNvSpPr txBox="1"/>
          <p:nvPr/>
        </p:nvSpPr>
        <p:spPr>
          <a:xfrm>
            <a:off x="6810324" y="1675250"/>
            <a:ext cx="4752975" cy="646331"/>
          </a:xfrm>
          <a:prstGeom prst="rect">
            <a:avLst/>
          </a:prstGeom>
          <a:noFill/>
        </p:spPr>
        <p:txBody>
          <a:bodyPr wrap="square">
            <a:spAutoFit/>
          </a:bodyPr>
          <a:lstStyle/>
          <a:p>
            <a:pPr algn="ctr"/>
            <a:r>
              <a:rPr lang="es-ES" b="1" dirty="0">
                <a:solidFill>
                  <a:srgbClr val="88354D"/>
                </a:solidFill>
                <a:latin typeface="Calibri" panose="020F0502020204030204" pitchFamily="34" charset="0"/>
                <a:cs typeface="Calibri" panose="020F0502020204030204" pitchFamily="34" charset="0"/>
              </a:rPr>
              <a:t>Resonancia mecánica en la estructura del puente de Tacoma</a:t>
            </a:r>
          </a:p>
        </p:txBody>
      </p:sp>
      <p:sp>
        <p:nvSpPr>
          <p:cNvPr id="14" name="CuadroTexto 13">
            <a:extLst>
              <a:ext uri="{FF2B5EF4-FFF2-40B4-BE49-F238E27FC236}">
                <a16:creationId xmlns:a16="http://schemas.microsoft.com/office/drawing/2014/main" id="{A49DF20E-F682-425A-8A6A-2F808BBF9A2C}"/>
              </a:ext>
            </a:extLst>
          </p:cNvPr>
          <p:cNvSpPr txBox="1"/>
          <p:nvPr/>
        </p:nvSpPr>
        <p:spPr>
          <a:xfrm>
            <a:off x="296664" y="5285064"/>
            <a:ext cx="6465660" cy="276999"/>
          </a:xfrm>
          <a:prstGeom prst="rect">
            <a:avLst/>
          </a:prstGeom>
          <a:noFill/>
        </p:spPr>
        <p:txBody>
          <a:bodyPr wrap="square">
            <a:spAutoFit/>
          </a:bodyPr>
          <a:lstStyle/>
          <a:p>
            <a:pPr algn="ctr"/>
            <a:r>
              <a:rPr lang="es-ES" sz="1200" b="0" i="0" u="none" strike="noStrike" dirty="0">
                <a:solidFill>
                  <a:srgbClr val="000000"/>
                </a:solidFill>
                <a:effectLst/>
                <a:latin typeface="Calibri" panose="020F0502020204030204" pitchFamily="34" charset="0"/>
              </a:rPr>
              <a:t>Fuente: Senati, “Alineamiento y Balanceo de máquinas y mecanismos”</a:t>
            </a:r>
            <a:endParaRPr lang="es-CL" sz="1200" dirty="0"/>
          </a:p>
        </p:txBody>
      </p:sp>
    </p:spTree>
    <p:extLst>
      <p:ext uri="{BB962C8B-B14F-4D97-AF65-F5344CB8AC3E}">
        <p14:creationId xmlns:p14="http://schemas.microsoft.com/office/powerpoint/2010/main" val="14886543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8AB8DF45-D257-4717-BC84-A77414CCDC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Rectángulo 9">
            <a:extLst>
              <a:ext uri="{FF2B5EF4-FFF2-40B4-BE49-F238E27FC236}">
                <a16:creationId xmlns:a16="http://schemas.microsoft.com/office/drawing/2014/main" id="{B263A589-862B-46FE-947A-C1E49DB6D165}"/>
              </a:ext>
            </a:extLst>
          </p:cNvPr>
          <p:cNvSpPr/>
          <p:nvPr/>
        </p:nvSpPr>
        <p:spPr>
          <a:xfrm>
            <a:off x="12020365" y="275204"/>
            <a:ext cx="171634" cy="6161103"/>
          </a:xfrm>
          <a:prstGeom prst="rect">
            <a:avLst/>
          </a:prstGeom>
          <a:solidFill>
            <a:srgbClr val="A7A8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6" name="Título 3">
            <a:extLst>
              <a:ext uri="{FF2B5EF4-FFF2-40B4-BE49-F238E27FC236}">
                <a16:creationId xmlns:a16="http://schemas.microsoft.com/office/drawing/2014/main" id="{27409035-8202-4EB9-9D30-FE6DD6CE5419}"/>
              </a:ext>
            </a:extLst>
          </p:cNvPr>
          <p:cNvSpPr>
            <a:spLocks noGrp="1"/>
          </p:cNvSpPr>
          <p:nvPr>
            <p:ph type="title"/>
          </p:nvPr>
        </p:nvSpPr>
        <p:spPr>
          <a:xfrm>
            <a:off x="296663" y="365125"/>
            <a:ext cx="10515600" cy="1325563"/>
          </a:xfrm>
        </p:spPr>
        <p:txBody>
          <a:bodyPr/>
          <a:lstStyle/>
          <a:p>
            <a:r>
              <a:rPr lang="es-MX" dirty="0">
                <a:solidFill>
                  <a:srgbClr val="A7A8AA"/>
                </a:solidFill>
              </a:rPr>
              <a:t>ALINEACIÓN</a:t>
            </a:r>
            <a:br>
              <a:rPr lang="es-MX" dirty="0">
                <a:solidFill>
                  <a:srgbClr val="A7A8AA"/>
                </a:solidFill>
              </a:rPr>
            </a:br>
            <a:r>
              <a:rPr lang="es-MX" dirty="0">
                <a:solidFill>
                  <a:srgbClr val="88354D"/>
                </a:solidFill>
              </a:rPr>
              <a:t>DE EQUIPOS</a:t>
            </a:r>
            <a:endParaRPr lang="es-CL" dirty="0">
              <a:solidFill>
                <a:srgbClr val="88354D"/>
              </a:solidFill>
            </a:endParaRPr>
          </a:p>
        </p:txBody>
      </p:sp>
      <p:sp>
        <p:nvSpPr>
          <p:cNvPr id="17" name="Rectángulo 16">
            <a:extLst>
              <a:ext uri="{FF2B5EF4-FFF2-40B4-BE49-F238E27FC236}">
                <a16:creationId xmlns:a16="http://schemas.microsoft.com/office/drawing/2014/main" id="{77C7AA7B-38FD-4984-ABD9-83C49EFE6F4B}"/>
              </a:ext>
            </a:extLst>
          </p:cNvPr>
          <p:cNvSpPr/>
          <p:nvPr/>
        </p:nvSpPr>
        <p:spPr>
          <a:xfrm>
            <a:off x="403193" y="260025"/>
            <a:ext cx="1336831" cy="45719"/>
          </a:xfrm>
          <a:prstGeom prst="rect">
            <a:avLst/>
          </a:prstGeom>
          <a:solidFill>
            <a:srgbClr val="883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pic>
        <p:nvPicPr>
          <p:cNvPr id="15" name="Picture 2" descr="Alinear ejes">
            <a:extLst>
              <a:ext uri="{FF2B5EF4-FFF2-40B4-BE49-F238E27FC236}">
                <a16:creationId xmlns:a16="http://schemas.microsoft.com/office/drawing/2014/main" id="{2594533E-4D76-40B0-91B7-C43E44819A6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426" t="1843" r="23752" b="-1843"/>
          <a:stretch/>
        </p:blipFill>
        <p:spPr bwMode="auto">
          <a:xfrm>
            <a:off x="5069150" y="1156466"/>
            <a:ext cx="6850007" cy="5336409"/>
          </a:xfrm>
          <a:prstGeom prst="rect">
            <a:avLst/>
          </a:prstGeom>
          <a:noFill/>
          <a:extLst>
            <a:ext uri="{909E8E84-426E-40DD-AFC4-6F175D3DCCD1}">
              <a14:hiddenFill xmlns:a14="http://schemas.microsoft.com/office/drawing/2010/main">
                <a:solidFill>
                  <a:srgbClr val="FFFFFF"/>
                </a:solidFill>
              </a14:hiddenFill>
            </a:ext>
          </a:extLst>
        </p:spPr>
      </p:pic>
      <p:sp>
        <p:nvSpPr>
          <p:cNvPr id="18" name="CuadroTexto 17">
            <a:extLst>
              <a:ext uri="{FF2B5EF4-FFF2-40B4-BE49-F238E27FC236}">
                <a16:creationId xmlns:a16="http://schemas.microsoft.com/office/drawing/2014/main" id="{03F7D6FB-83C6-48CA-9F44-ED9F0993ED14}"/>
              </a:ext>
            </a:extLst>
          </p:cNvPr>
          <p:cNvSpPr txBox="1"/>
          <p:nvPr/>
        </p:nvSpPr>
        <p:spPr>
          <a:xfrm>
            <a:off x="6096000" y="6398438"/>
            <a:ext cx="5645150" cy="276999"/>
          </a:xfrm>
          <a:prstGeom prst="rect">
            <a:avLst/>
          </a:prstGeom>
          <a:noFill/>
        </p:spPr>
        <p:txBody>
          <a:bodyPr wrap="square" rtlCol="0">
            <a:spAutoFit/>
          </a:bodyPr>
          <a:lstStyle/>
          <a:p>
            <a:pPr algn="ctr"/>
            <a:r>
              <a:rPr lang="es-CL" sz="1200" dirty="0">
                <a:latin typeface="Calibri" panose="020F0502020204030204" pitchFamily="34" charset="0"/>
                <a:cs typeface="Calibri" panose="020F0502020204030204" pitchFamily="34" charset="0"/>
              </a:rPr>
              <a:t>Fuente: https://www.cedesa.com.mx/contenidos/subfamilia/alineadores/index.html</a:t>
            </a:r>
          </a:p>
        </p:txBody>
      </p:sp>
    </p:spTree>
    <p:extLst>
      <p:ext uri="{BB962C8B-B14F-4D97-AF65-F5344CB8AC3E}">
        <p14:creationId xmlns:p14="http://schemas.microsoft.com/office/powerpoint/2010/main" val="227495813"/>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737</TotalTime>
  <Words>3280</Words>
  <Application>Microsoft Office PowerPoint</Application>
  <PresentationFormat>Panorámica</PresentationFormat>
  <Paragraphs>426</Paragraphs>
  <Slides>45</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45</vt:i4>
      </vt:variant>
    </vt:vector>
  </HeadingPairs>
  <TitlesOfParts>
    <vt:vector size="50" baseType="lpstr">
      <vt:lpstr>Arial</vt:lpstr>
      <vt:lpstr>Calibri</vt:lpstr>
      <vt:lpstr>Calibri Light</vt:lpstr>
      <vt:lpstr>Cambria Math</vt:lpstr>
      <vt:lpstr>Tema de Office</vt:lpstr>
      <vt:lpstr>Montaje Industrial</vt:lpstr>
      <vt:lpstr>CONTENIDOS</vt:lpstr>
      <vt:lpstr>TEMA N°1 SISTEMA ELECTROMECÁNICO</vt:lpstr>
      <vt:lpstr>EL PROBLEMA DE  LA DESALINEACIÓN</vt:lpstr>
      <vt:lpstr>ACOPLAMIENTO </vt:lpstr>
      <vt:lpstr>ALINEAMIENTO </vt:lpstr>
      <vt:lpstr>CAUSAS DE LA DESALINEACIÓN</vt:lpstr>
      <vt:lpstr>CONSECUENCIAS DE  LA DESALINEACIÓN</vt:lpstr>
      <vt:lpstr>ALINEACIÓN DE EQUIPOS</vt:lpstr>
      <vt:lpstr>MÉTODOS DE ALINEACIÓN</vt:lpstr>
      <vt:lpstr>MÉTODOS  RIM – FACE (BORDE – CARA)</vt:lpstr>
      <vt:lpstr>MÉTODOS  RIM – FACE (BORDE – CARA)</vt:lpstr>
      <vt:lpstr>MEDICIONES  NECESARIAS</vt:lpstr>
      <vt:lpstr>LECTURA  </vt:lpstr>
      <vt:lpstr>LECTURA  RIM (BORDE)</vt:lpstr>
      <vt:lpstr>LECTURA  FACE (CARA)</vt:lpstr>
      <vt:lpstr>INTERPRETACIÓN Y EVALUACIÓN DE RESULTADOS</vt:lpstr>
      <vt:lpstr>INTERPRETACIÓN Y EVALUACIÓN DE RESULTADOS</vt:lpstr>
      <vt:lpstr>INTERPRETACIÓN Y EVALUACIÓN DE RESULTADOS</vt:lpstr>
      <vt:lpstr>INTERPRETACIÓN Y EVALUACIÓN DE RESULTADOS</vt:lpstr>
      <vt:lpstr>INTERPRETACIÓN Y EVALUACIÓN DE RESULTADOS</vt:lpstr>
      <vt:lpstr>CORRECCIÓN DE DESALINEACIÓN</vt:lpstr>
      <vt:lpstr>CORRECCIÓN DE DESALINEACIÓN</vt:lpstr>
      <vt:lpstr>CORRECCIÓN DE DESALINEACIÓN</vt:lpstr>
      <vt:lpstr>CORRECCIÓN DE DESALINEACIÓN</vt:lpstr>
      <vt:lpstr>CORRECCIÓN DE DESALINEACIÓN</vt:lpstr>
      <vt:lpstr>TEMA N°2 SISTEMA NEUMÁTICO</vt:lpstr>
      <vt:lpstr>¿QUÉ ES LA NEUMÁTICA?</vt:lpstr>
      <vt:lpstr>¿QUÉ ES LA NEUMÁTICA?</vt:lpstr>
      <vt:lpstr>ALGUNOS PARÁMETROS Y MAGNITUDES A TENER EN CONSIDERACIÓN </vt:lpstr>
      <vt:lpstr>ALGUNOS PARÁMETROS Y MAGNITUDES A TENER EN CONSIDERACIÓN </vt:lpstr>
      <vt:lpstr>ALGUNOS PARÁMETROS Y MAGNITUDES A TENER EN CONSIDERACIÓN </vt:lpstr>
      <vt:lpstr>RELACIÓN ENTRE PRESIÓN ABSOLUTA Y PRESIÓN RELATIVA</vt:lpstr>
      <vt:lpstr>ELEMENTOS NEUMÁTICOS</vt:lpstr>
      <vt:lpstr>COMPRESORES NEUMÁTICOS</vt:lpstr>
      <vt:lpstr>DEPÓSITOS DE  AIRE COMPRIMIDO</vt:lpstr>
      <vt:lpstr>ELEMENTOS DE ACONDICIONAMIENTO</vt:lpstr>
      <vt:lpstr>ELEMENTOS DE FUERZA ACTUADORES</vt:lpstr>
      <vt:lpstr>ELEMENTOS DE FUERZA ACTUADORES</vt:lpstr>
      <vt:lpstr>ELEMENTOS DE FUERZA ACTUADORES</vt:lpstr>
      <vt:lpstr>ELEMENTOS DE MANDO Y REGULACIÓN VÁLVULAS</vt:lpstr>
      <vt:lpstr>ELEMENTOS DE MANDO Y REGULACIÓN VÁLVULAS</vt:lpstr>
      <vt:lpstr>HERRAMIENTAS NECESARIAS PARA EL MONTAJE NEUMÁTICO</vt:lpstr>
      <vt:lpstr>PREVENCIÓN DE RIESGOS EN EL MONTAJE NEUMÁTICO</vt:lpstr>
      <vt:lpstr>REFERENCIAS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d.silvahidd@gmail.com</dc:creator>
  <cp:lastModifiedBy>Karina Uribe Mansilla</cp:lastModifiedBy>
  <cp:revision>84</cp:revision>
  <dcterms:created xsi:type="dcterms:W3CDTF">2020-08-12T18:32:33Z</dcterms:created>
  <dcterms:modified xsi:type="dcterms:W3CDTF">2021-02-18T13:34:45Z</dcterms:modified>
</cp:coreProperties>
</file>